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61"/>
  </p:notesMasterIdLst>
  <p:sldIdLst>
    <p:sldId id="308" r:id="rId2"/>
    <p:sldId id="311" r:id="rId3"/>
    <p:sldId id="309" r:id="rId4"/>
    <p:sldId id="312" r:id="rId5"/>
    <p:sldId id="310" r:id="rId6"/>
    <p:sldId id="288" r:id="rId7"/>
    <p:sldId id="314" r:id="rId8"/>
    <p:sldId id="315" r:id="rId9"/>
    <p:sldId id="304" r:id="rId10"/>
    <p:sldId id="313" r:id="rId11"/>
    <p:sldId id="307" r:id="rId12"/>
    <p:sldId id="316" r:id="rId13"/>
    <p:sldId id="317" r:id="rId14"/>
    <p:sldId id="335" r:id="rId15"/>
    <p:sldId id="284" r:id="rId16"/>
    <p:sldId id="318" r:id="rId17"/>
    <p:sldId id="287" r:id="rId18"/>
    <p:sldId id="319" r:id="rId19"/>
    <p:sldId id="320" r:id="rId20"/>
    <p:sldId id="260" r:id="rId21"/>
    <p:sldId id="329" r:id="rId22"/>
    <p:sldId id="321" r:id="rId23"/>
    <p:sldId id="322" r:id="rId24"/>
    <p:sldId id="336" r:id="rId25"/>
    <p:sldId id="337" r:id="rId26"/>
    <p:sldId id="338" r:id="rId27"/>
    <p:sldId id="339" r:id="rId28"/>
    <p:sldId id="264" r:id="rId29"/>
    <p:sldId id="340" r:id="rId30"/>
    <p:sldId id="323" r:id="rId31"/>
    <p:sldId id="328" r:id="rId32"/>
    <p:sldId id="296" r:id="rId33"/>
    <p:sldId id="327" r:id="rId34"/>
    <p:sldId id="265" r:id="rId35"/>
    <p:sldId id="273" r:id="rId36"/>
    <p:sldId id="267" r:id="rId37"/>
    <p:sldId id="281" r:id="rId38"/>
    <p:sldId id="280" r:id="rId39"/>
    <p:sldId id="282" r:id="rId40"/>
    <p:sldId id="325" r:id="rId41"/>
    <p:sldId id="326" r:id="rId42"/>
    <p:sldId id="331" r:id="rId43"/>
    <p:sldId id="332" r:id="rId44"/>
    <p:sldId id="333" r:id="rId45"/>
    <p:sldId id="330" r:id="rId46"/>
    <p:sldId id="301" r:id="rId47"/>
    <p:sldId id="275" r:id="rId48"/>
    <p:sldId id="302" r:id="rId49"/>
    <p:sldId id="334" r:id="rId50"/>
    <p:sldId id="290" r:id="rId51"/>
    <p:sldId id="349" r:id="rId52"/>
    <p:sldId id="341" r:id="rId53"/>
    <p:sldId id="342" r:id="rId54"/>
    <p:sldId id="343" r:id="rId55"/>
    <p:sldId id="344" r:id="rId56"/>
    <p:sldId id="345" r:id="rId57"/>
    <p:sldId id="346" r:id="rId58"/>
    <p:sldId id="347" r:id="rId59"/>
    <p:sldId id="348" r:id="rId60"/>
  </p:sldIdLst>
  <p:sldSz cx="10160000" cy="5715000"/>
  <p:notesSz cx="6735763" cy="9866313"/>
  <p:embeddedFontLst>
    <p:embeddedFont>
      <p:font typeface="Calibri" panose="020F0502020204030204" pitchFamily="34" charset="0"/>
      <p:regular r:id="rId62"/>
      <p:bold r:id="rId63"/>
      <p:italic r:id="rId64"/>
      <p:boldItalic r:id="rId65"/>
    </p:embeddedFont>
    <p:embeddedFont>
      <p:font typeface="Corbel" panose="020B0503020204020204" pitchFamily="34" charset="0"/>
      <p:regular r:id="rId66"/>
      <p:bold r:id="rId67"/>
      <p:italic r:id="rId68"/>
      <p:boldItalic r:id="rId69"/>
    </p:embeddedFont>
    <p:embeddedFont>
      <p:font typeface="Vrinda" panose="020B0502040204020203" pitchFamily="34" charset="0"/>
      <p:regular r:id="rId70"/>
      <p:bold r:id="rId71"/>
    </p:embeddedFont>
    <p:embeddedFont>
      <p:font typeface="Yu Gothic" panose="020B0400000000000000" pitchFamily="34" charset="-128"/>
      <p:regular r:id="rId72"/>
      <p:bold r:id="rId73"/>
    </p:embeddedFont>
    <p:embeddedFont>
      <p:font typeface="Yu Gothic Light" panose="020B0300000000000000" pitchFamily="34" charset="-128"/>
      <p:regular r:id="rId74"/>
    </p:embeddedFont>
    <p:embeddedFont>
      <p:font typeface="Yu Gothic UI" panose="020B0500000000000000" pitchFamily="34" charset="-128"/>
      <p:regular r:id="rId75"/>
      <p:bold r:id="rId76"/>
    </p:embeddedFont>
    <p:embeddedFont>
      <p:font typeface="Yu Gothic UI Light" panose="020B0300000000000000" pitchFamily="34" charset="-128"/>
      <p:regular r:id="rId77"/>
    </p:embeddedFont>
  </p:embeddedFontLst>
  <p:defaultTextStyle>
    <a:defPPr>
      <a:defRPr lang="en-US"/>
    </a:defPPr>
    <a:lvl1pPr marL="0" algn="l" defTabSz="914364" rtl="0" latinLnBrk="0">
      <a:defRPr sz="1800" kern="1200">
        <a:solidFill>
          <a:schemeClr val="tx1"/>
        </a:solidFill>
        <a:latin typeface="+mn-lt"/>
        <a:ea typeface="+mn-ea"/>
        <a:cs typeface="+mn-cs"/>
      </a:defRPr>
    </a:lvl1pPr>
    <a:lvl2pPr marL="457181" algn="l" defTabSz="914364" rtl="0" latinLnBrk="0">
      <a:defRPr sz="1800" kern="1200">
        <a:solidFill>
          <a:schemeClr val="tx1"/>
        </a:solidFill>
        <a:latin typeface="+mn-lt"/>
        <a:ea typeface="+mn-ea"/>
        <a:cs typeface="+mn-cs"/>
      </a:defRPr>
    </a:lvl2pPr>
    <a:lvl3pPr marL="914364" algn="l" defTabSz="914364" rtl="0" latinLnBrk="0">
      <a:defRPr sz="1800" kern="1200">
        <a:solidFill>
          <a:schemeClr val="tx1"/>
        </a:solidFill>
        <a:latin typeface="+mn-lt"/>
        <a:ea typeface="+mn-ea"/>
        <a:cs typeface="+mn-cs"/>
      </a:defRPr>
    </a:lvl3pPr>
    <a:lvl4pPr marL="1371545" algn="l" defTabSz="914364" rtl="0" latinLnBrk="0">
      <a:defRPr sz="1800" kern="1200">
        <a:solidFill>
          <a:schemeClr val="tx1"/>
        </a:solidFill>
        <a:latin typeface="+mn-lt"/>
        <a:ea typeface="+mn-ea"/>
        <a:cs typeface="+mn-cs"/>
      </a:defRPr>
    </a:lvl4pPr>
    <a:lvl5pPr marL="1828727" algn="l" defTabSz="914364" rtl="0" latinLnBrk="0">
      <a:defRPr sz="1800" kern="1200">
        <a:solidFill>
          <a:schemeClr val="tx1"/>
        </a:solidFill>
        <a:latin typeface="+mn-lt"/>
        <a:ea typeface="+mn-ea"/>
        <a:cs typeface="+mn-cs"/>
      </a:defRPr>
    </a:lvl5pPr>
    <a:lvl6pPr marL="2285909" algn="l" defTabSz="914364" rtl="0" latinLnBrk="0">
      <a:defRPr sz="1800" kern="1200">
        <a:solidFill>
          <a:schemeClr val="tx1"/>
        </a:solidFill>
        <a:latin typeface="+mn-lt"/>
        <a:ea typeface="+mn-ea"/>
        <a:cs typeface="+mn-cs"/>
      </a:defRPr>
    </a:lvl6pPr>
    <a:lvl7pPr marL="2743090" algn="l" defTabSz="914364" rtl="0" latinLnBrk="0">
      <a:defRPr sz="1800" kern="1200">
        <a:solidFill>
          <a:schemeClr val="tx1"/>
        </a:solidFill>
        <a:latin typeface="+mn-lt"/>
        <a:ea typeface="+mn-ea"/>
        <a:cs typeface="+mn-cs"/>
      </a:defRPr>
    </a:lvl7pPr>
    <a:lvl8pPr marL="3200272" algn="l" defTabSz="914364" rtl="0" latinLnBrk="0">
      <a:defRPr sz="1800" kern="1200">
        <a:solidFill>
          <a:schemeClr val="tx1"/>
        </a:solidFill>
        <a:latin typeface="+mn-lt"/>
        <a:ea typeface="+mn-ea"/>
        <a:cs typeface="+mn-cs"/>
      </a:defRPr>
    </a:lvl8pPr>
    <a:lvl9pPr marL="3657454" algn="l" defTabSz="914364"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5D8C3B"/>
    <a:srgbClr val="FD9CCB"/>
    <a:srgbClr val="0B0C61"/>
    <a:srgbClr val="0070C0"/>
    <a:srgbClr val="FF2B64"/>
    <a:srgbClr val="50586B"/>
    <a:srgbClr val="404656"/>
    <a:srgbClr val="FF80FF"/>
    <a:srgbClr val="007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1611" autoAdjust="0"/>
  </p:normalViewPr>
  <p:slideViewPr>
    <p:cSldViewPr snapToGrid="0" snapToObjects="1">
      <p:cViewPr varScale="1">
        <p:scale>
          <a:sx n="144" d="100"/>
          <a:sy n="144" d="100"/>
        </p:scale>
        <p:origin x="528" y="176"/>
      </p:cViewPr>
      <p:guideLst>
        <p:guide orient="horz" pos="1800"/>
        <p:guide pos="320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s>
</file>

<file path=ppt/charts/_rels/chart1.xml.rels><?xml version="1.0" encoding="UTF-8" standalone="yes"?>
<Relationships xmlns="http://schemas.openxmlformats.org/package/2006/relationships"><Relationship Id="rId1" Type="http://schemas.openxmlformats.org/officeDocument/2006/relationships/oleObject" Target="file:////accwin\spiral2\Documents\2020%2009%20Montee%20P%20a%201mA\2020%2010%2007%20BLM%20mont&#233;e%20courant%20avec%20sdp%20200msp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ccwin\spiral2\Documents\2020%2009%20Montee%20P%20a%201mA\2020%2010%2007%20BLM%20mont&#233;e%20courant%20sans%20sdp%201ms%20p%20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accwin\spiral2\Documents\2020%2009%20Montee%20P%20a%201mA\2020%2010%2007%20BLM%20sans%20SDP%20soir%20apres%20PI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Moyennes!$BG$2</c:f>
              <c:strCache>
                <c:ptCount val="1"/>
                <c:pt idx="0">
                  <c:v>LHE1-BLM11</c:v>
                </c:pt>
              </c:strCache>
            </c:strRef>
          </c:tx>
          <c:spPr>
            <a:ln w="38100">
              <a:solidFill>
                <a:srgbClr val="0000FF"/>
              </a:solidFill>
              <a:prstDash val="solid"/>
            </a:ln>
            <a:effectLst/>
          </c:spPr>
          <c:marker>
            <c:symbol val="diamond"/>
            <c:size val="11"/>
          </c:marker>
          <c:xVal>
            <c:numRef>
              <c:f>Moyennes!$G$3:$G$15</c:f>
              <c:numCache>
                <c:formatCode>General</c:formatCode>
                <c:ptCount val="13"/>
                <c:pt idx="0">
                  <c:v>511.02654764629585</c:v>
                </c:pt>
                <c:pt idx="1">
                  <c:v>522.49547264820319</c:v>
                </c:pt>
                <c:pt idx="2">
                  <c:v>1007.8466285191118</c:v>
                </c:pt>
                <c:pt idx="3">
                  <c:v>1500.7603997863737</c:v>
                </c:pt>
                <c:pt idx="4">
                  <c:v>2025.1746517128254</c:v>
                </c:pt>
                <c:pt idx="5">
                  <c:v>2495.9318348973829</c:v>
                </c:pt>
                <c:pt idx="6">
                  <c:v>3021.471103990235</c:v>
                </c:pt>
                <c:pt idx="7">
                  <c:v>3500.5409140154115</c:v>
                </c:pt>
                <c:pt idx="8">
                  <c:v>4011.5799618524461</c:v>
                </c:pt>
                <c:pt idx="9">
                  <c:v>4522.2127534905012</c:v>
                </c:pt>
                <c:pt idx="10">
                  <c:v>4592.3388235294115</c:v>
                </c:pt>
                <c:pt idx="11">
                  <c:v>4696.3404104676883</c:v>
                </c:pt>
                <c:pt idx="12">
                  <c:v>4804.7795651178758</c:v>
                </c:pt>
              </c:numCache>
            </c:numRef>
          </c:xVal>
          <c:yVal>
            <c:numRef>
              <c:f>Moyennes!$BG$3:$BG$15</c:f>
              <c:numCache>
                <c:formatCode>General</c:formatCode>
                <c:ptCount val="13"/>
                <c:pt idx="0">
                  <c:v>22.4</c:v>
                </c:pt>
                <c:pt idx="1">
                  <c:v>20</c:v>
                </c:pt>
                <c:pt idx="2">
                  <c:v>31.499999999999993</c:v>
                </c:pt>
                <c:pt idx="3">
                  <c:v>40.699999999999996</c:v>
                </c:pt>
                <c:pt idx="4">
                  <c:v>54.800000000000004</c:v>
                </c:pt>
                <c:pt idx="5">
                  <c:v>77</c:v>
                </c:pt>
                <c:pt idx="6">
                  <c:v>108.80000000000001</c:v>
                </c:pt>
                <c:pt idx="7">
                  <c:v>136.4</c:v>
                </c:pt>
                <c:pt idx="8">
                  <c:v>155.80000000000001</c:v>
                </c:pt>
                <c:pt idx="9">
                  <c:v>165.3</c:v>
                </c:pt>
                <c:pt idx="10">
                  <c:v>170.8</c:v>
                </c:pt>
                <c:pt idx="11">
                  <c:v>171.8</c:v>
                </c:pt>
                <c:pt idx="12">
                  <c:v>170.4</c:v>
                </c:pt>
              </c:numCache>
            </c:numRef>
          </c:yVal>
          <c:smooth val="0"/>
          <c:extLst>
            <c:ext xmlns:c16="http://schemas.microsoft.com/office/drawing/2014/chart" uri="{C3380CC4-5D6E-409C-BE32-E72D297353CC}">
              <c16:uniqueId val="{00000000-2E0F-4B64-9C58-1425B9CEF544}"/>
            </c:ext>
          </c:extLst>
        </c:ser>
        <c:ser>
          <c:idx val="1"/>
          <c:order val="1"/>
          <c:tx>
            <c:strRef>
              <c:f>Moyennes!$BJ$2</c:f>
              <c:strCache>
                <c:ptCount val="1"/>
                <c:pt idx="0">
                  <c:v>LHE1-BLM12</c:v>
                </c:pt>
              </c:strCache>
            </c:strRef>
          </c:tx>
          <c:spPr>
            <a:ln w="38100">
              <a:solidFill>
                <a:srgbClr val="FF0000"/>
              </a:solidFill>
              <a:prstDash val="solid"/>
            </a:ln>
            <a:effectLst/>
          </c:spPr>
          <c:marker>
            <c:symbol val="square"/>
            <c:size val="11"/>
            <c:spPr>
              <a:solidFill>
                <a:srgbClr val="800000"/>
              </a:solidFill>
              <a:ln>
                <a:solidFill>
                  <a:srgbClr val="800000"/>
                </a:solidFill>
                <a:prstDash val="solid"/>
              </a:ln>
            </c:spPr>
          </c:marker>
          <c:xVal>
            <c:numRef>
              <c:f>Moyennes!$G$3:$G$15</c:f>
              <c:numCache>
                <c:formatCode>General</c:formatCode>
                <c:ptCount val="13"/>
                <c:pt idx="0">
                  <c:v>511.02654764629585</c:v>
                </c:pt>
                <c:pt idx="1">
                  <c:v>522.49547264820319</c:v>
                </c:pt>
                <c:pt idx="2">
                  <c:v>1007.8466285191118</c:v>
                </c:pt>
                <c:pt idx="3">
                  <c:v>1500.7603997863737</c:v>
                </c:pt>
                <c:pt idx="4">
                  <c:v>2025.1746517128254</c:v>
                </c:pt>
                <c:pt idx="5">
                  <c:v>2495.9318348973829</c:v>
                </c:pt>
                <c:pt idx="6">
                  <c:v>3021.471103990235</c:v>
                </c:pt>
                <c:pt idx="7">
                  <c:v>3500.5409140154115</c:v>
                </c:pt>
                <c:pt idx="8">
                  <c:v>4011.5799618524461</c:v>
                </c:pt>
                <c:pt idx="9">
                  <c:v>4522.2127534905012</c:v>
                </c:pt>
                <c:pt idx="10">
                  <c:v>4592.3388235294115</c:v>
                </c:pt>
                <c:pt idx="11">
                  <c:v>4696.3404104676883</c:v>
                </c:pt>
                <c:pt idx="12">
                  <c:v>4804.7795651178758</c:v>
                </c:pt>
              </c:numCache>
            </c:numRef>
          </c:xVal>
          <c:yVal>
            <c:numRef>
              <c:f>Moyennes!$BJ$3:$BJ$15</c:f>
              <c:numCache>
                <c:formatCode>General</c:formatCode>
                <c:ptCount val="13"/>
                <c:pt idx="0">
                  <c:v>107.79999999999998</c:v>
                </c:pt>
                <c:pt idx="1">
                  <c:v>102</c:v>
                </c:pt>
                <c:pt idx="2">
                  <c:v>154.79999999999998</c:v>
                </c:pt>
                <c:pt idx="3">
                  <c:v>197.7</c:v>
                </c:pt>
                <c:pt idx="4">
                  <c:v>248.79999999999998</c:v>
                </c:pt>
                <c:pt idx="5">
                  <c:v>334</c:v>
                </c:pt>
                <c:pt idx="6">
                  <c:v>450.20000000000005</c:v>
                </c:pt>
                <c:pt idx="7">
                  <c:v>603.4</c:v>
                </c:pt>
                <c:pt idx="8">
                  <c:v>658</c:v>
                </c:pt>
                <c:pt idx="9">
                  <c:v>726.9</c:v>
                </c:pt>
                <c:pt idx="10">
                  <c:v>736.7</c:v>
                </c:pt>
                <c:pt idx="11">
                  <c:v>758.7</c:v>
                </c:pt>
                <c:pt idx="12">
                  <c:v>791.30000000000007</c:v>
                </c:pt>
              </c:numCache>
            </c:numRef>
          </c:yVal>
          <c:smooth val="0"/>
          <c:extLst>
            <c:ext xmlns:c16="http://schemas.microsoft.com/office/drawing/2014/chart" uri="{C3380CC4-5D6E-409C-BE32-E72D297353CC}">
              <c16:uniqueId val="{00000001-2E0F-4B64-9C58-1425B9CEF544}"/>
            </c:ext>
          </c:extLst>
        </c:ser>
        <c:ser>
          <c:idx val="2"/>
          <c:order val="2"/>
          <c:tx>
            <c:strRef>
              <c:f>Moyennes!$BM$2</c:f>
              <c:strCache>
                <c:ptCount val="1"/>
                <c:pt idx="0">
                  <c:v>LHE1-BLM13</c:v>
                </c:pt>
              </c:strCache>
            </c:strRef>
          </c:tx>
          <c:spPr>
            <a:ln w="38100">
              <a:solidFill>
                <a:srgbClr val="00FF00"/>
              </a:solidFill>
              <a:prstDash val="solid"/>
            </a:ln>
            <a:effectLst/>
          </c:spPr>
          <c:marker>
            <c:symbol val="triangle"/>
            <c:size val="11"/>
            <c:spPr>
              <a:solidFill>
                <a:srgbClr val="008000"/>
              </a:solidFill>
              <a:ln>
                <a:solidFill>
                  <a:srgbClr val="008000"/>
                </a:solidFill>
                <a:prstDash val="solid"/>
              </a:ln>
            </c:spPr>
          </c:marker>
          <c:xVal>
            <c:numRef>
              <c:f>Moyennes!$G$3:$G$15</c:f>
              <c:numCache>
                <c:formatCode>General</c:formatCode>
                <c:ptCount val="13"/>
                <c:pt idx="0">
                  <c:v>511.02654764629585</c:v>
                </c:pt>
                <c:pt idx="1">
                  <c:v>522.49547264820319</c:v>
                </c:pt>
                <c:pt idx="2">
                  <c:v>1007.8466285191118</c:v>
                </c:pt>
                <c:pt idx="3">
                  <c:v>1500.7603997863737</c:v>
                </c:pt>
                <c:pt idx="4">
                  <c:v>2025.1746517128254</c:v>
                </c:pt>
                <c:pt idx="5">
                  <c:v>2495.9318348973829</c:v>
                </c:pt>
                <c:pt idx="6">
                  <c:v>3021.471103990235</c:v>
                </c:pt>
                <c:pt idx="7">
                  <c:v>3500.5409140154115</c:v>
                </c:pt>
                <c:pt idx="8">
                  <c:v>4011.5799618524461</c:v>
                </c:pt>
                <c:pt idx="9">
                  <c:v>4522.2127534905012</c:v>
                </c:pt>
                <c:pt idx="10">
                  <c:v>4592.3388235294115</c:v>
                </c:pt>
                <c:pt idx="11">
                  <c:v>4696.3404104676883</c:v>
                </c:pt>
                <c:pt idx="12">
                  <c:v>4804.7795651178758</c:v>
                </c:pt>
              </c:numCache>
            </c:numRef>
          </c:xVal>
          <c:yVal>
            <c:numRef>
              <c:f>Moyennes!$BM$3:$BM$15</c:f>
              <c:numCache>
                <c:formatCode>General</c:formatCode>
                <c:ptCount val="13"/>
                <c:pt idx="0">
                  <c:v>170.1</c:v>
                </c:pt>
                <c:pt idx="1">
                  <c:v>159.4</c:v>
                </c:pt>
                <c:pt idx="2">
                  <c:v>366.5</c:v>
                </c:pt>
                <c:pt idx="3">
                  <c:v>466.3</c:v>
                </c:pt>
                <c:pt idx="4">
                  <c:v>660.5</c:v>
                </c:pt>
                <c:pt idx="5">
                  <c:v>909.4</c:v>
                </c:pt>
                <c:pt idx="6">
                  <c:v>1226.0999999999999</c:v>
                </c:pt>
                <c:pt idx="7">
                  <c:v>1568.4</c:v>
                </c:pt>
                <c:pt idx="8">
                  <c:v>1750.3</c:v>
                </c:pt>
                <c:pt idx="9">
                  <c:v>1975.8</c:v>
                </c:pt>
                <c:pt idx="10">
                  <c:v>2017.5</c:v>
                </c:pt>
                <c:pt idx="11">
                  <c:v>2082.6</c:v>
                </c:pt>
                <c:pt idx="12">
                  <c:v>2168.3000000000002</c:v>
                </c:pt>
              </c:numCache>
            </c:numRef>
          </c:yVal>
          <c:smooth val="0"/>
          <c:extLst>
            <c:ext xmlns:c16="http://schemas.microsoft.com/office/drawing/2014/chart" uri="{C3380CC4-5D6E-409C-BE32-E72D297353CC}">
              <c16:uniqueId val="{00000002-2E0F-4B64-9C58-1425B9CEF544}"/>
            </c:ext>
          </c:extLst>
        </c:ser>
        <c:ser>
          <c:idx val="3"/>
          <c:order val="3"/>
          <c:tx>
            <c:strRef>
              <c:f>Moyennes!$BP$2</c:f>
              <c:strCache>
                <c:ptCount val="1"/>
                <c:pt idx="0">
                  <c:v>LHE2-BLM11</c:v>
                </c:pt>
              </c:strCache>
            </c:strRef>
          </c:tx>
          <c:spPr>
            <a:ln w="38100">
              <a:solidFill>
                <a:srgbClr val="CC99FF"/>
              </a:solidFill>
              <a:prstDash val="solid"/>
            </a:ln>
            <a:effectLst/>
          </c:spPr>
          <c:marker>
            <c:symbol val="circle"/>
            <c:size val="11"/>
            <c:spPr>
              <a:solidFill>
                <a:srgbClr val="800080"/>
              </a:solidFill>
              <a:ln>
                <a:solidFill>
                  <a:srgbClr val="800080"/>
                </a:solidFill>
                <a:prstDash val="solid"/>
              </a:ln>
            </c:spPr>
          </c:marker>
          <c:xVal>
            <c:numRef>
              <c:f>Moyennes!$G$3:$G$15</c:f>
              <c:numCache>
                <c:formatCode>General</c:formatCode>
                <c:ptCount val="13"/>
                <c:pt idx="0">
                  <c:v>511.02654764629585</c:v>
                </c:pt>
                <c:pt idx="1">
                  <c:v>522.49547264820319</c:v>
                </c:pt>
                <c:pt idx="2">
                  <c:v>1007.8466285191118</c:v>
                </c:pt>
                <c:pt idx="3">
                  <c:v>1500.7603997863737</c:v>
                </c:pt>
                <c:pt idx="4">
                  <c:v>2025.1746517128254</c:v>
                </c:pt>
                <c:pt idx="5">
                  <c:v>2495.9318348973829</c:v>
                </c:pt>
                <c:pt idx="6">
                  <c:v>3021.471103990235</c:v>
                </c:pt>
                <c:pt idx="7">
                  <c:v>3500.5409140154115</c:v>
                </c:pt>
                <c:pt idx="8">
                  <c:v>4011.5799618524461</c:v>
                </c:pt>
                <c:pt idx="9">
                  <c:v>4522.2127534905012</c:v>
                </c:pt>
                <c:pt idx="10">
                  <c:v>4592.3388235294115</c:v>
                </c:pt>
                <c:pt idx="11">
                  <c:v>4696.3404104676883</c:v>
                </c:pt>
                <c:pt idx="12">
                  <c:v>4804.7795651178758</c:v>
                </c:pt>
              </c:numCache>
            </c:numRef>
          </c:xVal>
          <c:yVal>
            <c:numRef>
              <c:f>Moyennes!$BP$3:$BP$15</c:f>
              <c:numCache>
                <c:formatCode>General</c:formatCode>
                <c:ptCount val="13"/>
                <c:pt idx="0">
                  <c:v>121.00000000000001</c:v>
                </c:pt>
                <c:pt idx="1">
                  <c:v>116.8</c:v>
                </c:pt>
                <c:pt idx="2">
                  <c:v>176.8</c:v>
                </c:pt>
                <c:pt idx="3">
                  <c:v>226.2</c:v>
                </c:pt>
                <c:pt idx="4">
                  <c:v>289.3</c:v>
                </c:pt>
                <c:pt idx="5">
                  <c:v>407</c:v>
                </c:pt>
                <c:pt idx="6">
                  <c:v>556.90000000000009</c:v>
                </c:pt>
                <c:pt idx="7">
                  <c:v>772.2</c:v>
                </c:pt>
                <c:pt idx="8">
                  <c:v>815.90000000000009</c:v>
                </c:pt>
                <c:pt idx="9">
                  <c:v>871.80000000000007</c:v>
                </c:pt>
                <c:pt idx="10">
                  <c:v>900.80000000000007</c:v>
                </c:pt>
                <c:pt idx="11">
                  <c:v>935.1</c:v>
                </c:pt>
                <c:pt idx="12">
                  <c:v>1005.4000000000001</c:v>
                </c:pt>
              </c:numCache>
            </c:numRef>
          </c:yVal>
          <c:smooth val="0"/>
          <c:extLst>
            <c:ext xmlns:c16="http://schemas.microsoft.com/office/drawing/2014/chart" uri="{C3380CC4-5D6E-409C-BE32-E72D297353CC}">
              <c16:uniqueId val="{00000003-2E0F-4B64-9C58-1425B9CEF544}"/>
            </c:ext>
          </c:extLst>
        </c:ser>
        <c:dLbls>
          <c:showLegendKey val="0"/>
          <c:showVal val="0"/>
          <c:showCatName val="0"/>
          <c:showSerName val="0"/>
          <c:showPercent val="0"/>
          <c:showBubbleSize val="0"/>
        </c:dLbls>
        <c:axId val="844652143"/>
        <c:axId val="844644655"/>
      </c:scatterChart>
      <c:valAx>
        <c:axId val="844652143"/>
        <c:scaling>
          <c:orientation val="minMax"/>
          <c:max val="5000"/>
        </c:scaling>
        <c:delete val="0"/>
        <c:axPos val="b"/>
        <c:majorGridlines/>
        <c:minorGridlines>
          <c:spPr>
            <a:ln>
              <a:solidFill>
                <a:srgbClr val="C0C0C0"/>
              </a:solidFill>
              <a:prstDash val="solid"/>
            </a:ln>
          </c:spPr>
        </c:minorGridlines>
        <c:title>
          <c:tx>
            <c:rich>
              <a:bodyPr/>
              <a:lstStyle/>
              <a:p>
                <a:pPr>
                  <a:defRPr sz="1800" b="1">
                    <a:latin typeface="Arial"/>
                    <a:ea typeface="Arial"/>
                    <a:cs typeface="Arial"/>
                  </a:defRPr>
                </a:pPr>
                <a:r>
                  <a:rPr lang="fr-FR" sz="1800" dirty="0" err="1"/>
                  <a:t>Accelerated</a:t>
                </a:r>
                <a:r>
                  <a:rPr lang="fr-FR" sz="1800" dirty="0"/>
                  <a:t> </a:t>
                </a:r>
                <a:r>
                  <a:rPr lang="fr-FR" sz="1800" dirty="0" err="1"/>
                  <a:t>peak</a:t>
                </a:r>
                <a:r>
                  <a:rPr lang="fr-FR" sz="1800" dirty="0"/>
                  <a:t> </a:t>
                </a:r>
                <a:r>
                  <a:rPr lang="fr-FR" sz="1800" dirty="0" err="1"/>
                  <a:t>intensity</a:t>
                </a:r>
                <a:r>
                  <a:rPr lang="fr-FR" sz="1800" dirty="0"/>
                  <a:t> (</a:t>
                </a:r>
                <a:r>
                  <a:rPr lang="fr-FR" sz="1100" dirty="0"/>
                  <a:t>LBEC-DCCT31 -</a:t>
                </a:r>
                <a:r>
                  <a:rPr lang="fr-FR" sz="1800" dirty="0"/>
                  <a:t> µA)</a:t>
                </a:r>
              </a:p>
            </c:rich>
          </c:tx>
          <c:overlay val="0"/>
        </c:title>
        <c:numFmt formatCode="General" sourceLinked="1"/>
        <c:majorTickMark val="out"/>
        <c:minorTickMark val="none"/>
        <c:tickLblPos val="nextTo"/>
        <c:crossAx val="844644655"/>
        <c:crossesAt val="0"/>
        <c:crossBetween val="midCat"/>
      </c:valAx>
      <c:valAx>
        <c:axId val="844644655"/>
        <c:scaling>
          <c:orientation val="minMax"/>
        </c:scaling>
        <c:delete val="0"/>
        <c:axPos val="l"/>
        <c:majorGridlines/>
        <c:minorGridlines>
          <c:spPr>
            <a:ln>
              <a:solidFill>
                <a:srgbClr val="C0C0C0"/>
              </a:solidFill>
              <a:prstDash val="solid"/>
            </a:ln>
          </c:spPr>
        </c:minorGridlines>
        <c:title>
          <c:tx>
            <c:rich>
              <a:bodyPr/>
              <a:lstStyle/>
              <a:p>
                <a:pPr>
                  <a:defRPr sz="2200" b="1">
                    <a:latin typeface="Arial"/>
                    <a:ea typeface="Arial"/>
                    <a:cs typeface="Arial"/>
                  </a:defRPr>
                </a:pPr>
                <a:r>
                  <a:rPr lang="en-US" dirty="0"/>
                  <a:t>Losses</a:t>
                </a:r>
                <a:r>
                  <a:rPr lang="en-US" baseline="0" dirty="0"/>
                  <a:t> (</a:t>
                </a:r>
                <a:r>
                  <a:rPr lang="en-US" sz="1050" dirty="0"/>
                  <a:t>BLM count (cps/s</a:t>
                </a:r>
                <a:r>
                  <a:rPr lang="en-US" dirty="0"/>
                  <a:t>)</a:t>
                </a:r>
              </a:p>
            </c:rich>
          </c:tx>
          <c:overlay val="0"/>
        </c:title>
        <c:numFmt formatCode="General" sourceLinked="1"/>
        <c:majorTickMark val="out"/>
        <c:minorTickMark val="none"/>
        <c:tickLblPos val="nextTo"/>
        <c:crossAx val="844652143"/>
        <c:crosses val="autoZero"/>
        <c:crossBetween val="midCat"/>
      </c:valAx>
      <c:spPr>
        <a:noFill/>
      </c:spPr>
    </c:plotArea>
    <c:legend>
      <c:legendPos val="r"/>
      <c:layout>
        <c:manualLayout>
          <c:xMode val="edge"/>
          <c:yMode val="edge"/>
          <c:x val="0.15418900711581515"/>
          <c:y val="0.1853725383251017"/>
          <c:w val="0.13099636780926133"/>
          <c:h val="0.16637476049980604"/>
        </c:manualLayout>
      </c:layout>
      <c:overlay val="1"/>
      <c:spPr>
        <a:solidFill>
          <a:srgbClr val="FFFFFF"/>
        </a:solidFill>
        <a:ln w="3175">
          <a:solidFill>
            <a:srgbClr val="000000"/>
          </a:solidFill>
          <a:prstDash val="solid"/>
        </a:ln>
        <a:effectLst>
          <a:outerShdw dist="35921" dir="2700000" algn="br">
            <a:srgbClr val="000000"/>
          </a:outerShdw>
        </a:effectLst>
      </c:spPr>
      <c:txPr>
        <a:bodyPr/>
        <a:lstStyle/>
        <a:p>
          <a:pPr>
            <a:defRPr sz="1000"/>
          </a:pPr>
          <a:endParaRPr lang="fr-FR"/>
        </a:p>
      </c:txPr>
    </c:legend>
    <c:plotVisOnly val="1"/>
    <c:dispBlanksAs val="gap"/>
    <c:showDLblsOverMax val="0"/>
  </c:chart>
  <c:spPr>
    <a:effectLst/>
  </c:spPr>
  <c:txPr>
    <a:bodyPr/>
    <a:lstStyle/>
    <a:p>
      <a:pPr>
        <a:defRPr sz="2000" u="none" strike="noStrike" baseline="0">
          <a:latin typeface="Arial"/>
          <a:ea typeface="Arial"/>
          <a:cs typeface="Aria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38019149688266"/>
          <c:y val="4.4772612086301136E-2"/>
          <c:w val="0.82335370570545952"/>
          <c:h val="0.77634489937165174"/>
        </c:manualLayout>
      </c:layout>
      <c:scatterChart>
        <c:scatterStyle val="lineMarker"/>
        <c:varyColors val="0"/>
        <c:ser>
          <c:idx val="0"/>
          <c:order val="0"/>
          <c:tx>
            <c:strRef>
              <c:f>Moyennes!$AW$2</c:f>
              <c:strCache>
                <c:ptCount val="1"/>
                <c:pt idx="0">
                  <c:v>LHE1-BLM11</c:v>
                </c:pt>
              </c:strCache>
            </c:strRef>
          </c:tx>
          <c:spPr>
            <a:ln w="38100">
              <a:solidFill>
                <a:srgbClr val="0000FF"/>
              </a:solidFill>
              <a:prstDash val="solid"/>
            </a:ln>
            <a:effectLst/>
          </c:spPr>
          <c:marker>
            <c:symbol val="diamond"/>
            <c:size val="11"/>
          </c:marker>
          <c:xVal>
            <c:numRef>
              <c:f>Moyennes!$G$3:$G$10</c:f>
              <c:numCache>
                <c:formatCode>General</c:formatCode>
                <c:ptCount val="8"/>
                <c:pt idx="0">
                  <c:v>538.87072251468669</c:v>
                </c:pt>
                <c:pt idx="1">
                  <c:v>1069.6913221942475</c:v>
                </c:pt>
                <c:pt idx="2">
                  <c:v>1058.0348943312736</c:v>
                </c:pt>
                <c:pt idx="3">
                  <c:v>1641.0437903410391</c:v>
                </c:pt>
                <c:pt idx="4">
                  <c:v>1645.5126085297929</c:v>
                </c:pt>
                <c:pt idx="5">
                  <c:v>1731.0224360334869</c:v>
                </c:pt>
                <c:pt idx="6">
                  <c:v>1838.3593011367971</c:v>
                </c:pt>
                <c:pt idx="7">
                  <c:v>1924.1731105516142</c:v>
                </c:pt>
              </c:numCache>
            </c:numRef>
          </c:xVal>
          <c:yVal>
            <c:numRef>
              <c:f>Moyennes!$AW$3:$AW$10</c:f>
              <c:numCache>
                <c:formatCode>General</c:formatCode>
                <c:ptCount val="8"/>
                <c:pt idx="0">
                  <c:v>31.199999999999996</c:v>
                </c:pt>
                <c:pt idx="1">
                  <c:v>97.4</c:v>
                </c:pt>
                <c:pt idx="2">
                  <c:v>107.4</c:v>
                </c:pt>
                <c:pt idx="3">
                  <c:v>163.30000000000001</c:v>
                </c:pt>
                <c:pt idx="4">
                  <c:v>165.4</c:v>
                </c:pt>
                <c:pt idx="5">
                  <c:v>177.4</c:v>
                </c:pt>
                <c:pt idx="6">
                  <c:v>225.50000000000003</c:v>
                </c:pt>
                <c:pt idx="7">
                  <c:v>324.5</c:v>
                </c:pt>
              </c:numCache>
            </c:numRef>
          </c:yVal>
          <c:smooth val="0"/>
          <c:extLst>
            <c:ext xmlns:c16="http://schemas.microsoft.com/office/drawing/2014/chart" uri="{C3380CC4-5D6E-409C-BE32-E72D297353CC}">
              <c16:uniqueId val="{00000000-A278-433F-85F3-B34F89FE2D34}"/>
            </c:ext>
          </c:extLst>
        </c:ser>
        <c:ser>
          <c:idx val="1"/>
          <c:order val="1"/>
          <c:tx>
            <c:strRef>
              <c:f>Moyennes!$AY$2</c:f>
              <c:strCache>
                <c:ptCount val="1"/>
                <c:pt idx="0">
                  <c:v>LHE1-BLM12</c:v>
                </c:pt>
              </c:strCache>
            </c:strRef>
          </c:tx>
          <c:spPr>
            <a:ln w="38100">
              <a:solidFill>
                <a:srgbClr val="FF0000"/>
              </a:solidFill>
              <a:prstDash val="solid"/>
            </a:ln>
            <a:effectLst/>
          </c:spPr>
          <c:marker>
            <c:symbol val="square"/>
            <c:size val="11"/>
            <c:spPr>
              <a:solidFill>
                <a:srgbClr val="800000"/>
              </a:solidFill>
              <a:ln>
                <a:solidFill>
                  <a:srgbClr val="800000"/>
                </a:solidFill>
                <a:prstDash val="solid"/>
              </a:ln>
            </c:spPr>
          </c:marker>
          <c:xVal>
            <c:numRef>
              <c:f>Moyennes!$G$3:$G$10</c:f>
              <c:numCache>
                <c:formatCode>General</c:formatCode>
                <c:ptCount val="8"/>
                <c:pt idx="0">
                  <c:v>538.87072251468669</c:v>
                </c:pt>
                <c:pt idx="1">
                  <c:v>1069.6913221942475</c:v>
                </c:pt>
                <c:pt idx="2">
                  <c:v>1058.0348943312736</c:v>
                </c:pt>
                <c:pt idx="3">
                  <c:v>1641.0437903410391</c:v>
                </c:pt>
                <c:pt idx="4">
                  <c:v>1645.5126085297929</c:v>
                </c:pt>
                <c:pt idx="5">
                  <c:v>1731.0224360334869</c:v>
                </c:pt>
                <c:pt idx="6">
                  <c:v>1838.3593011367971</c:v>
                </c:pt>
                <c:pt idx="7">
                  <c:v>1924.1731105516142</c:v>
                </c:pt>
              </c:numCache>
            </c:numRef>
          </c:xVal>
          <c:yVal>
            <c:numRef>
              <c:f>Moyennes!$AY$3:$AY$10</c:f>
              <c:numCache>
                <c:formatCode>General</c:formatCode>
                <c:ptCount val="8"/>
                <c:pt idx="0">
                  <c:v>117.7</c:v>
                </c:pt>
                <c:pt idx="1">
                  <c:v>226.45</c:v>
                </c:pt>
                <c:pt idx="2">
                  <c:v>202.89999999999998</c:v>
                </c:pt>
                <c:pt idx="3">
                  <c:v>316</c:v>
                </c:pt>
                <c:pt idx="4">
                  <c:v>321.2</c:v>
                </c:pt>
                <c:pt idx="5">
                  <c:v>397.33636363636361</c:v>
                </c:pt>
                <c:pt idx="6">
                  <c:v>644.5</c:v>
                </c:pt>
                <c:pt idx="7">
                  <c:v>1034.9000000000001</c:v>
                </c:pt>
              </c:numCache>
            </c:numRef>
          </c:yVal>
          <c:smooth val="0"/>
          <c:extLst>
            <c:ext xmlns:c16="http://schemas.microsoft.com/office/drawing/2014/chart" uri="{C3380CC4-5D6E-409C-BE32-E72D297353CC}">
              <c16:uniqueId val="{00000001-A278-433F-85F3-B34F89FE2D34}"/>
            </c:ext>
          </c:extLst>
        </c:ser>
        <c:ser>
          <c:idx val="2"/>
          <c:order val="2"/>
          <c:tx>
            <c:strRef>
              <c:f>Moyennes!$BA$2</c:f>
              <c:strCache>
                <c:ptCount val="1"/>
                <c:pt idx="0">
                  <c:v>LHE1-BLM13</c:v>
                </c:pt>
              </c:strCache>
            </c:strRef>
          </c:tx>
          <c:spPr>
            <a:ln w="38100">
              <a:solidFill>
                <a:srgbClr val="00FF00"/>
              </a:solidFill>
              <a:prstDash val="solid"/>
            </a:ln>
            <a:effectLst/>
          </c:spPr>
          <c:marker>
            <c:symbol val="triangle"/>
            <c:size val="11"/>
            <c:spPr>
              <a:solidFill>
                <a:srgbClr val="008000"/>
              </a:solidFill>
              <a:ln>
                <a:solidFill>
                  <a:srgbClr val="008000"/>
                </a:solidFill>
                <a:prstDash val="solid"/>
              </a:ln>
            </c:spPr>
          </c:marker>
          <c:xVal>
            <c:numRef>
              <c:f>Moyennes!$G$3:$G$10</c:f>
              <c:numCache>
                <c:formatCode>General</c:formatCode>
                <c:ptCount val="8"/>
                <c:pt idx="0">
                  <c:v>538.87072251468669</c:v>
                </c:pt>
                <c:pt idx="1">
                  <c:v>1069.6913221942475</c:v>
                </c:pt>
                <c:pt idx="2">
                  <c:v>1058.0348943312736</c:v>
                </c:pt>
                <c:pt idx="3">
                  <c:v>1641.0437903410391</c:v>
                </c:pt>
                <c:pt idx="4">
                  <c:v>1645.5126085297929</c:v>
                </c:pt>
                <c:pt idx="5">
                  <c:v>1731.0224360334869</c:v>
                </c:pt>
                <c:pt idx="6">
                  <c:v>1838.3593011367971</c:v>
                </c:pt>
                <c:pt idx="7">
                  <c:v>1924.1731105516142</c:v>
                </c:pt>
              </c:numCache>
            </c:numRef>
          </c:xVal>
          <c:yVal>
            <c:numRef>
              <c:f>Moyennes!$BA$3:$BA$10</c:f>
              <c:numCache>
                <c:formatCode>General</c:formatCode>
                <c:ptCount val="8"/>
                <c:pt idx="0">
                  <c:v>184.3</c:v>
                </c:pt>
                <c:pt idx="1">
                  <c:v>355.15</c:v>
                </c:pt>
                <c:pt idx="2">
                  <c:v>359.79999999999995</c:v>
                </c:pt>
                <c:pt idx="3">
                  <c:v>810.1</c:v>
                </c:pt>
                <c:pt idx="4">
                  <c:v>825.8</c:v>
                </c:pt>
                <c:pt idx="5">
                  <c:v>1368.4</c:v>
                </c:pt>
                <c:pt idx="6">
                  <c:v>2182.3000000000002</c:v>
                </c:pt>
                <c:pt idx="7">
                  <c:v>2126.3000000000002</c:v>
                </c:pt>
              </c:numCache>
            </c:numRef>
          </c:yVal>
          <c:smooth val="0"/>
          <c:extLst>
            <c:ext xmlns:c16="http://schemas.microsoft.com/office/drawing/2014/chart" uri="{C3380CC4-5D6E-409C-BE32-E72D297353CC}">
              <c16:uniqueId val="{00000002-A278-433F-85F3-B34F89FE2D34}"/>
            </c:ext>
          </c:extLst>
        </c:ser>
        <c:ser>
          <c:idx val="3"/>
          <c:order val="3"/>
          <c:tx>
            <c:strRef>
              <c:f>Moyennes!$BC$2</c:f>
              <c:strCache>
                <c:ptCount val="1"/>
                <c:pt idx="0">
                  <c:v>LHE2-BLM11</c:v>
                </c:pt>
              </c:strCache>
            </c:strRef>
          </c:tx>
          <c:spPr>
            <a:ln w="38100">
              <a:solidFill>
                <a:srgbClr val="CC99FF"/>
              </a:solidFill>
              <a:prstDash val="solid"/>
            </a:ln>
            <a:effectLst/>
          </c:spPr>
          <c:marker>
            <c:symbol val="circle"/>
            <c:size val="11"/>
            <c:spPr>
              <a:solidFill>
                <a:srgbClr val="800080"/>
              </a:solidFill>
              <a:ln>
                <a:solidFill>
                  <a:srgbClr val="800080"/>
                </a:solidFill>
                <a:prstDash val="solid"/>
              </a:ln>
            </c:spPr>
          </c:marker>
          <c:xVal>
            <c:numRef>
              <c:f>Moyennes!$G$3:$G$10</c:f>
              <c:numCache>
                <c:formatCode>General</c:formatCode>
                <c:ptCount val="8"/>
                <c:pt idx="0">
                  <c:v>538.87072251468669</c:v>
                </c:pt>
                <c:pt idx="1">
                  <c:v>1069.6913221942475</c:v>
                </c:pt>
                <c:pt idx="2">
                  <c:v>1058.0348943312736</c:v>
                </c:pt>
                <c:pt idx="3">
                  <c:v>1641.0437903410391</c:v>
                </c:pt>
                <c:pt idx="4">
                  <c:v>1645.5126085297929</c:v>
                </c:pt>
                <c:pt idx="5">
                  <c:v>1731.0224360334869</c:v>
                </c:pt>
                <c:pt idx="6">
                  <c:v>1838.3593011367971</c:v>
                </c:pt>
                <c:pt idx="7">
                  <c:v>1924.1731105516142</c:v>
                </c:pt>
              </c:numCache>
            </c:numRef>
          </c:xVal>
          <c:yVal>
            <c:numRef>
              <c:f>Moyennes!$BC$3:$BC$10</c:f>
              <c:numCache>
                <c:formatCode>General</c:formatCode>
                <c:ptCount val="8"/>
                <c:pt idx="0">
                  <c:v>140.1</c:v>
                </c:pt>
                <c:pt idx="1">
                  <c:v>247.6</c:v>
                </c:pt>
                <c:pt idx="2">
                  <c:v>251.1</c:v>
                </c:pt>
                <c:pt idx="3">
                  <c:v>384.1</c:v>
                </c:pt>
                <c:pt idx="4">
                  <c:v>381.20000000000005</c:v>
                </c:pt>
                <c:pt idx="5">
                  <c:v>482.55454545454552</c:v>
                </c:pt>
                <c:pt idx="6">
                  <c:v>799.7</c:v>
                </c:pt>
                <c:pt idx="7">
                  <c:v>1295.6999999999998</c:v>
                </c:pt>
              </c:numCache>
            </c:numRef>
          </c:yVal>
          <c:smooth val="0"/>
          <c:extLst>
            <c:ext xmlns:c16="http://schemas.microsoft.com/office/drawing/2014/chart" uri="{C3380CC4-5D6E-409C-BE32-E72D297353CC}">
              <c16:uniqueId val="{00000003-A278-433F-85F3-B34F89FE2D34}"/>
            </c:ext>
          </c:extLst>
        </c:ser>
        <c:dLbls>
          <c:showLegendKey val="0"/>
          <c:showVal val="0"/>
          <c:showCatName val="0"/>
          <c:showSerName val="0"/>
          <c:showPercent val="0"/>
          <c:showBubbleSize val="0"/>
        </c:dLbls>
        <c:axId val="844651311"/>
        <c:axId val="844644239"/>
      </c:scatterChart>
      <c:valAx>
        <c:axId val="844651311"/>
        <c:scaling>
          <c:orientation val="minMax"/>
          <c:max val="5000"/>
        </c:scaling>
        <c:delete val="0"/>
        <c:axPos val="b"/>
        <c:majorGridlines/>
        <c:minorGridlines>
          <c:spPr>
            <a:ln>
              <a:solidFill>
                <a:srgbClr val="C0C0C0"/>
              </a:solidFill>
              <a:prstDash val="solid"/>
            </a:ln>
          </c:spPr>
        </c:minorGridlines>
        <c:title>
          <c:tx>
            <c:rich>
              <a:bodyPr/>
              <a:lstStyle/>
              <a:p>
                <a:pPr>
                  <a:defRPr sz="2200" b="1">
                    <a:latin typeface="Arial"/>
                    <a:ea typeface="Arial"/>
                    <a:cs typeface="Arial"/>
                  </a:defRPr>
                </a:pPr>
                <a:r>
                  <a:rPr lang="fr-FR" sz="1800" b="1" i="0" baseline="0" dirty="0" err="1">
                    <a:effectLst/>
                  </a:rPr>
                  <a:t>Accelerated</a:t>
                </a:r>
                <a:r>
                  <a:rPr lang="fr-FR" sz="1800" b="1" i="0" baseline="0" dirty="0">
                    <a:effectLst/>
                  </a:rPr>
                  <a:t> </a:t>
                </a:r>
                <a:r>
                  <a:rPr lang="fr-FR" sz="1800" b="1" i="0" baseline="0" dirty="0" err="1">
                    <a:effectLst/>
                  </a:rPr>
                  <a:t>peak</a:t>
                </a:r>
                <a:r>
                  <a:rPr lang="fr-FR" sz="1800" b="1" i="0" baseline="0" dirty="0">
                    <a:effectLst/>
                  </a:rPr>
                  <a:t> </a:t>
                </a:r>
                <a:r>
                  <a:rPr lang="fr-FR" sz="1800" b="1" i="0" baseline="0" dirty="0" err="1">
                    <a:effectLst/>
                  </a:rPr>
                  <a:t>intensity</a:t>
                </a:r>
                <a:r>
                  <a:rPr lang="fr-FR" sz="1800" b="1" i="0" baseline="0" dirty="0">
                    <a:effectLst/>
                  </a:rPr>
                  <a:t> (</a:t>
                </a:r>
                <a:r>
                  <a:rPr lang="fr-FR" sz="1050" b="1" i="0" baseline="0" dirty="0">
                    <a:effectLst/>
                  </a:rPr>
                  <a:t>LBEC-DCCT31 -</a:t>
                </a:r>
                <a:r>
                  <a:rPr lang="fr-FR" sz="1800" b="1" i="0" baseline="0" dirty="0">
                    <a:effectLst/>
                  </a:rPr>
                  <a:t> µA)</a:t>
                </a:r>
                <a:endParaRPr lang="fr-FR" dirty="0">
                  <a:effectLst/>
                </a:endParaRPr>
              </a:p>
            </c:rich>
          </c:tx>
          <c:overlay val="0"/>
        </c:title>
        <c:numFmt formatCode="General" sourceLinked="1"/>
        <c:majorTickMark val="out"/>
        <c:minorTickMark val="none"/>
        <c:tickLblPos val="nextTo"/>
        <c:crossAx val="844644239"/>
        <c:crossesAt val="0"/>
        <c:crossBetween val="midCat"/>
      </c:valAx>
      <c:valAx>
        <c:axId val="844644239"/>
        <c:scaling>
          <c:orientation val="minMax"/>
        </c:scaling>
        <c:delete val="0"/>
        <c:axPos val="l"/>
        <c:majorGridlines/>
        <c:minorGridlines>
          <c:spPr>
            <a:ln>
              <a:solidFill>
                <a:srgbClr val="C0C0C0"/>
              </a:solidFill>
              <a:prstDash val="solid"/>
            </a:ln>
          </c:spPr>
        </c:minorGridlines>
        <c:title>
          <c:tx>
            <c:rich>
              <a:bodyPr/>
              <a:lstStyle/>
              <a:p>
                <a:pPr>
                  <a:defRPr sz="2200" b="1">
                    <a:latin typeface="Arial"/>
                    <a:ea typeface="Arial"/>
                    <a:cs typeface="Arial"/>
                  </a:defRPr>
                </a:pPr>
                <a:r>
                  <a:rPr lang="en-US" dirty="0"/>
                  <a:t>Losses (</a:t>
                </a:r>
                <a:r>
                  <a:rPr lang="en-US" sz="1100" dirty="0"/>
                  <a:t>BLM - cps/s</a:t>
                </a:r>
                <a:r>
                  <a:rPr lang="en-US" dirty="0"/>
                  <a:t>)</a:t>
                </a:r>
              </a:p>
            </c:rich>
          </c:tx>
          <c:overlay val="0"/>
        </c:title>
        <c:numFmt formatCode="General" sourceLinked="1"/>
        <c:majorTickMark val="out"/>
        <c:minorTickMark val="none"/>
        <c:tickLblPos val="nextTo"/>
        <c:crossAx val="844651311"/>
        <c:crosses val="autoZero"/>
        <c:crossBetween val="midCat"/>
      </c:valAx>
      <c:spPr>
        <a:noFill/>
      </c:spPr>
    </c:plotArea>
    <c:legend>
      <c:legendPos val="r"/>
      <c:layout>
        <c:manualLayout>
          <c:xMode val="edge"/>
          <c:yMode val="edge"/>
          <c:x val="0.79251543296840665"/>
          <c:y val="0.61807653427056763"/>
          <c:w val="0.11798400606560484"/>
          <c:h val="0.15837742711721531"/>
        </c:manualLayout>
      </c:layout>
      <c:overlay val="1"/>
      <c:spPr>
        <a:solidFill>
          <a:srgbClr val="FFFFFF"/>
        </a:solidFill>
        <a:ln w="3175">
          <a:solidFill>
            <a:srgbClr val="000000"/>
          </a:solidFill>
          <a:prstDash val="solid"/>
        </a:ln>
        <a:effectLst>
          <a:outerShdw dist="35921" dir="2700000" algn="br">
            <a:srgbClr val="000000"/>
          </a:outerShdw>
        </a:effectLst>
      </c:spPr>
      <c:txPr>
        <a:bodyPr/>
        <a:lstStyle/>
        <a:p>
          <a:pPr>
            <a:defRPr sz="900"/>
          </a:pPr>
          <a:endParaRPr lang="fr-FR"/>
        </a:p>
      </c:txPr>
    </c:legend>
    <c:plotVisOnly val="1"/>
    <c:dispBlanksAs val="gap"/>
    <c:showDLblsOverMax val="0"/>
  </c:chart>
  <c:spPr>
    <a:effectLst/>
  </c:spPr>
  <c:txPr>
    <a:bodyPr/>
    <a:lstStyle/>
    <a:p>
      <a:pPr>
        <a:defRPr sz="2000" u="none" strike="noStrike" baseline="0">
          <a:latin typeface="Arial"/>
          <a:ea typeface="Arial"/>
          <a:cs typeface="Arial"/>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Moyennes!$BH$2</c:f>
              <c:strCache>
                <c:ptCount val="1"/>
                <c:pt idx="0">
                  <c:v>LHE1-BLM11</c:v>
                </c:pt>
              </c:strCache>
            </c:strRef>
          </c:tx>
          <c:spPr>
            <a:ln w="38100">
              <a:solidFill>
                <a:srgbClr val="0000FF"/>
              </a:solidFill>
              <a:prstDash val="solid"/>
            </a:ln>
            <a:effectLst/>
          </c:spPr>
          <c:marker>
            <c:symbol val="diamond"/>
            <c:size val="11"/>
          </c:marker>
          <c:xVal>
            <c:numRef>
              <c:f>Moyennes!$H$3:$H$15</c:f>
              <c:numCache>
                <c:formatCode>General</c:formatCode>
                <c:ptCount val="13"/>
                <c:pt idx="0">
                  <c:v>537.27694819562055</c:v>
                </c:pt>
                <c:pt idx="1">
                  <c:v>1058.3161486228732</c:v>
                </c:pt>
                <c:pt idx="2">
                  <c:v>1665.7629175249863</c:v>
                </c:pt>
                <c:pt idx="3">
                  <c:v>2283.99110093843</c:v>
                </c:pt>
                <c:pt idx="4">
                  <c:v>2513.6508552681776</c:v>
                </c:pt>
                <c:pt idx="5">
                  <c:v>2718.5914824139768</c:v>
                </c:pt>
                <c:pt idx="6">
                  <c:v>2934.0010193026624</c:v>
                </c:pt>
                <c:pt idx="7">
                  <c:v>3114.9100297550931</c:v>
                </c:pt>
                <c:pt idx="8">
                  <c:v>3311.8192843518727</c:v>
                </c:pt>
                <c:pt idx="9">
                  <c:v>3503.9784664682993</c:v>
                </c:pt>
                <c:pt idx="10">
                  <c:v>3696.075147631037</c:v>
                </c:pt>
                <c:pt idx="11">
                  <c:v>3914.4534798199443</c:v>
                </c:pt>
                <c:pt idx="12">
                  <c:v>4112.6127534905017</c:v>
                </c:pt>
              </c:numCache>
            </c:numRef>
          </c:xVal>
          <c:yVal>
            <c:numRef>
              <c:f>Moyennes!$BH$3:$BH$15</c:f>
              <c:numCache>
                <c:formatCode>General</c:formatCode>
                <c:ptCount val="13"/>
                <c:pt idx="0">
                  <c:v>18.199999999999996</c:v>
                </c:pt>
                <c:pt idx="1">
                  <c:v>33.4</c:v>
                </c:pt>
                <c:pt idx="2">
                  <c:v>41.999999999999993</c:v>
                </c:pt>
                <c:pt idx="3">
                  <c:v>64.300000000000011</c:v>
                </c:pt>
                <c:pt idx="4">
                  <c:v>67.800000000000011</c:v>
                </c:pt>
                <c:pt idx="5">
                  <c:v>80.300000000000011</c:v>
                </c:pt>
                <c:pt idx="6">
                  <c:v>93.1</c:v>
                </c:pt>
                <c:pt idx="7">
                  <c:v>99.200000000000017</c:v>
                </c:pt>
                <c:pt idx="8">
                  <c:v>109.6</c:v>
                </c:pt>
                <c:pt idx="9">
                  <c:v>122.6</c:v>
                </c:pt>
                <c:pt idx="10">
                  <c:v>125.30000000000001</c:v>
                </c:pt>
                <c:pt idx="11">
                  <c:v>130.20000000000002</c:v>
                </c:pt>
                <c:pt idx="12">
                  <c:v>135.1</c:v>
                </c:pt>
              </c:numCache>
            </c:numRef>
          </c:yVal>
          <c:smooth val="0"/>
          <c:extLst>
            <c:ext xmlns:c16="http://schemas.microsoft.com/office/drawing/2014/chart" uri="{C3380CC4-5D6E-409C-BE32-E72D297353CC}">
              <c16:uniqueId val="{00000000-C713-4314-8637-DD4A85FE96F8}"/>
            </c:ext>
          </c:extLst>
        </c:ser>
        <c:ser>
          <c:idx val="1"/>
          <c:order val="1"/>
          <c:tx>
            <c:strRef>
              <c:f>Moyennes!$BK$2</c:f>
              <c:strCache>
                <c:ptCount val="1"/>
                <c:pt idx="0">
                  <c:v>LHE1-BLM12</c:v>
                </c:pt>
              </c:strCache>
            </c:strRef>
          </c:tx>
          <c:spPr>
            <a:ln w="38100">
              <a:solidFill>
                <a:srgbClr val="FF0000"/>
              </a:solidFill>
              <a:prstDash val="solid"/>
            </a:ln>
            <a:effectLst/>
          </c:spPr>
          <c:marker>
            <c:symbol val="square"/>
            <c:size val="11"/>
            <c:spPr>
              <a:solidFill>
                <a:srgbClr val="800000"/>
              </a:solidFill>
              <a:ln>
                <a:solidFill>
                  <a:srgbClr val="800000"/>
                </a:solidFill>
                <a:prstDash val="solid"/>
              </a:ln>
            </c:spPr>
          </c:marker>
          <c:xVal>
            <c:numRef>
              <c:f>Moyennes!$H$3:$H$15</c:f>
              <c:numCache>
                <c:formatCode>General</c:formatCode>
                <c:ptCount val="13"/>
                <c:pt idx="0">
                  <c:v>537.27694819562055</c:v>
                </c:pt>
                <c:pt idx="1">
                  <c:v>1058.3161486228732</c:v>
                </c:pt>
                <c:pt idx="2">
                  <c:v>1665.7629175249863</c:v>
                </c:pt>
                <c:pt idx="3">
                  <c:v>2283.99110093843</c:v>
                </c:pt>
                <c:pt idx="4">
                  <c:v>2513.6508552681776</c:v>
                </c:pt>
                <c:pt idx="5">
                  <c:v>2718.5914824139768</c:v>
                </c:pt>
                <c:pt idx="6">
                  <c:v>2934.0010193026624</c:v>
                </c:pt>
                <c:pt idx="7">
                  <c:v>3114.9100297550931</c:v>
                </c:pt>
                <c:pt idx="8">
                  <c:v>3311.8192843518727</c:v>
                </c:pt>
                <c:pt idx="9">
                  <c:v>3503.9784664682993</c:v>
                </c:pt>
                <c:pt idx="10">
                  <c:v>3696.075147631037</c:v>
                </c:pt>
                <c:pt idx="11">
                  <c:v>3914.4534798199443</c:v>
                </c:pt>
                <c:pt idx="12">
                  <c:v>4112.6127534905017</c:v>
                </c:pt>
              </c:numCache>
            </c:numRef>
          </c:xVal>
          <c:yVal>
            <c:numRef>
              <c:f>Moyennes!$BK$3:$BK$15</c:f>
              <c:numCache>
                <c:formatCode>General</c:formatCode>
                <c:ptCount val="13"/>
                <c:pt idx="0">
                  <c:v>96.3</c:v>
                </c:pt>
                <c:pt idx="1">
                  <c:v>155.69999999999999</c:v>
                </c:pt>
                <c:pt idx="2">
                  <c:v>197.60000000000002</c:v>
                </c:pt>
                <c:pt idx="3">
                  <c:v>280.5</c:v>
                </c:pt>
                <c:pt idx="4">
                  <c:v>318.2</c:v>
                </c:pt>
                <c:pt idx="5">
                  <c:v>372.3</c:v>
                </c:pt>
                <c:pt idx="6">
                  <c:v>420.59999999999997</c:v>
                </c:pt>
                <c:pt idx="7">
                  <c:v>454.9</c:v>
                </c:pt>
                <c:pt idx="8">
                  <c:v>505.59999999999997</c:v>
                </c:pt>
                <c:pt idx="9">
                  <c:v>527.1</c:v>
                </c:pt>
                <c:pt idx="10">
                  <c:v>567.80000000000007</c:v>
                </c:pt>
                <c:pt idx="11">
                  <c:v>608.20000000000005</c:v>
                </c:pt>
                <c:pt idx="12">
                  <c:v>629.30000000000007</c:v>
                </c:pt>
              </c:numCache>
            </c:numRef>
          </c:yVal>
          <c:smooth val="0"/>
          <c:extLst>
            <c:ext xmlns:c16="http://schemas.microsoft.com/office/drawing/2014/chart" uri="{C3380CC4-5D6E-409C-BE32-E72D297353CC}">
              <c16:uniqueId val="{00000001-C713-4314-8637-DD4A85FE96F8}"/>
            </c:ext>
          </c:extLst>
        </c:ser>
        <c:ser>
          <c:idx val="2"/>
          <c:order val="2"/>
          <c:tx>
            <c:strRef>
              <c:f>Moyennes!$BN$2</c:f>
              <c:strCache>
                <c:ptCount val="1"/>
                <c:pt idx="0">
                  <c:v>LHE1-BLM13</c:v>
                </c:pt>
              </c:strCache>
            </c:strRef>
          </c:tx>
          <c:spPr>
            <a:ln w="38100">
              <a:solidFill>
                <a:srgbClr val="00FF00"/>
              </a:solidFill>
              <a:prstDash val="solid"/>
            </a:ln>
            <a:effectLst/>
          </c:spPr>
          <c:marker>
            <c:symbol val="triangle"/>
            <c:size val="11"/>
            <c:spPr>
              <a:solidFill>
                <a:srgbClr val="008000"/>
              </a:solidFill>
              <a:ln>
                <a:solidFill>
                  <a:srgbClr val="008000"/>
                </a:solidFill>
                <a:prstDash val="solid"/>
              </a:ln>
            </c:spPr>
          </c:marker>
          <c:xVal>
            <c:numRef>
              <c:f>Moyennes!$H$3:$H$15</c:f>
              <c:numCache>
                <c:formatCode>General</c:formatCode>
                <c:ptCount val="13"/>
                <c:pt idx="0">
                  <c:v>537.27694819562055</c:v>
                </c:pt>
                <c:pt idx="1">
                  <c:v>1058.3161486228732</c:v>
                </c:pt>
                <c:pt idx="2">
                  <c:v>1665.7629175249863</c:v>
                </c:pt>
                <c:pt idx="3">
                  <c:v>2283.99110093843</c:v>
                </c:pt>
                <c:pt idx="4">
                  <c:v>2513.6508552681776</c:v>
                </c:pt>
                <c:pt idx="5">
                  <c:v>2718.5914824139768</c:v>
                </c:pt>
                <c:pt idx="6">
                  <c:v>2934.0010193026624</c:v>
                </c:pt>
                <c:pt idx="7">
                  <c:v>3114.9100297550931</c:v>
                </c:pt>
                <c:pt idx="8">
                  <c:v>3311.8192843518727</c:v>
                </c:pt>
                <c:pt idx="9">
                  <c:v>3503.9784664682993</c:v>
                </c:pt>
                <c:pt idx="10">
                  <c:v>3696.075147631037</c:v>
                </c:pt>
                <c:pt idx="11">
                  <c:v>3914.4534798199443</c:v>
                </c:pt>
                <c:pt idx="12">
                  <c:v>4112.6127534905017</c:v>
                </c:pt>
              </c:numCache>
            </c:numRef>
          </c:xVal>
          <c:yVal>
            <c:numRef>
              <c:f>Moyennes!$BN$3:$BN$15</c:f>
              <c:numCache>
                <c:formatCode>General</c:formatCode>
                <c:ptCount val="13"/>
                <c:pt idx="0">
                  <c:v>165.29999999999998</c:v>
                </c:pt>
                <c:pt idx="1">
                  <c:v>350.5</c:v>
                </c:pt>
                <c:pt idx="2">
                  <c:v>475.4</c:v>
                </c:pt>
                <c:pt idx="3">
                  <c:v>719.30000000000007</c:v>
                </c:pt>
                <c:pt idx="4">
                  <c:v>843.7</c:v>
                </c:pt>
                <c:pt idx="5">
                  <c:v>956.6</c:v>
                </c:pt>
                <c:pt idx="6">
                  <c:v>1076.2</c:v>
                </c:pt>
                <c:pt idx="7">
                  <c:v>1167.6000000000001</c:v>
                </c:pt>
                <c:pt idx="8">
                  <c:v>1300.7</c:v>
                </c:pt>
                <c:pt idx="9">
                  <c:v>1423.6000000000001</c:v>
                </c:pt>
                <c:pt idx="10">
                  <c:v>1505.1000000000001</c:v>
                </c:pt>
                <c:pt idx="11">
                  <c:v>1568.2</c:v>
                </c:pt>
                <c:pt idx="12">
                  <c:v>1608.9</c:v>
                </c:pt>
              </c:numCache>
            </c:numRef>
          </c:yVal>
          <c:smooth val="0"/>
          <c:extLst>
            <c:ext xmlns:c16="http://schemas.microsoft.com/office/drawing/2014/chart" uri="{C3380CC4-5D6E-409C-BE32-E72D297353CC}">
              <c16:uniqueId val="{00000002-C713-4314-8637-DD4A85FE96F8}"/>
            </c:ext>
          </c:extLst>
        </c:ser>
        <c:ser>
          <c:idx val="3"/>
          <c:order val="3"/>
          <c:tx>
            <c:strRef>
              <c:f>Moyennes!$BQ$2</c:f>
              <c:strCache>
                <c:ptCount val="1"/>
                <c:pt idx="0">
                  <c:v>LHE2-BLM11</c:v>
                </c:pt>
              </c:strCache>
            </c:strRef>
          </c:tx>
          <c:spPr>
            <a:ln w="38100">
              <a:solidFill>
                <a:srgbClr val="CC99FF"/>
              </a:solidFill>
              <a:prstDash val="solid"/>
            </a:ln>
            <a:effectLst/>
          </c:spPr>
          <c:marker>
            <c:symbol val="circle"/>
            <c:size val="11"/>
            <c:spPr>
              <a:solidFill>
                <a:srgbClr val="800080"/>
              </a:solidFill>
              <a:ln>
                <a:solidFill>
                  <a:srgbClr val="800080"/>
                </a:solidFill>
                <a:prstDash val="solid"/>
              </a:ln>
            </c:spPr>
          </c:marker>
          <c:xVal>
            <c:numRef>
              <c:f>Moyennes!$H$3:$H$15</c:f>
              <c:numCache>
                <c:formatCode>General</c:formatCode>
                <c:ptCount val="13"/>
                <c:pt idx="0">
                  <c:v>537.27694819562055</c:v>
                </c:pt>
                <c:pt idx="1">
                  <c:v>1058.3161486228732</c:v>
                </c:pt>
                <c:pt idx="2">
                  <c:v>1665.7629175249863</c:v>
                </c:pt>
                <c:pt idx="3">
                  <c:v>2283.99110093843</c:v>
                </c:pt>
                <c:pt idx="4">
                  <c:v>2513.6508552681776</c:v>
                </c:pt>
                <c:pt idx="5">
                  <c:v>2718.5914824139768</c:v>
                </c:pt>
                <c:pt idx="6">
                  <c:v>2934.0010193026624</c:v>
                </c:pt>
                <c:pt idx="7">
                  <c:v>3114.9100297550931</c:v>
                </c:pt>
                <c:pt idx="8">
                  <c:v>3311.8192843518727</c:v>
                </c:pt>
                <c:pt idx="9">
                  <c:v>3503.9784664682993</c:v>
                </c:pt>
                <c:pt idx="10">
                  <c:v>3696.075147631037</c:v>
                </c:pt>
                <c:pt idx="11">
                  <c:v>3914.4534798199443</c:v>
                </c:pt>
                <c:pt idx="12">
                  <c:v>4112.6127534905017</c:v>
                </c:pt>
              </c:numCache>
            </c:numRef>
          </c:xVal>
          <c:yVal>
            <c:numRef>
              <c:f>Moyennes!$BQ$3:$BQ$15</c:f>
              <c:numCache>
                <c:formatCode>General</c:formatCode>
                <c:ptCount val="13"/>
                <c:pt idx="0">
                  <c:v>116.7</c:v>
                </c:pt>
                <c:pt idx="1">
                  <c:v>201.8</c:v>
                </c:pt>
                <c:pt idx="2">
                  <c:v>236.59999999999997</c:v>
                </c:pt>
                <c:pt idx="3">
                  <c:v>355</c:v>
                </c:pt>
                <c:pt idx="4">
                  <c:v>401.8</c:v>
                </c:pt>
                <c:pt idx="5">
                  <c:v>468.8</c:v>
                </c:pt>
                <c:pt idx="6">
                  <c:v>513</c:v>
                </c:pt>
                <c:pt idx="7">
                  <c:v>558.5</c:v>
                </c:pt>
                <c:pt idx="8">
                  <c:v>631.1</c:v>
                </c:pt>
                <c:pt idx="9">
                  <c:v>695.5</c:v>
                </c:pt>
                <c:pt idx="10">
                  <c:v>724.80000000000007</c:v>
                </c:pt>
                <c:pt idx="11">
                  <c:v>772.90000000000009</c:v>
                </c:pt>
                <c:pt idx="12">
                  <c:v>794.80000000000007</c:v>
                </c:pt>
              </c:numCache>
            </c:numRef>
          </c:yVal>
          <c:smooth val="0"/>
          <c:extLst>
            <c:ext xmlns:c16="http://schemas.microsoft.com/office/drawing/2014/chart" uri="{C3380CC4-5D6E-409C-BE32-E72D297353CC}">
              <c16:uniqueId val="{00000003-C713-4314-8637-DD4A85FE96F8}"/>
            </c:ext>
          </c:extLst>
        </c:ser>
        <c:dLbls>
          <c:showLegendKey val="0"/>
          <c:showVal val="0"/>
          <c:showCatName val="0"/>
          <c:showSerName val="0"/>
          <c:showPercent val="0"/>
          <c:showBubbleSize val="0"/>
        </c:dLbls>
        <c:axId val="844659631"/>
        <c:axId val="844645903"/>
      </c:scatterChart>
      <c:valAx>
        <c:axId val="844659631"/>
        <c:scaling>
          <c:orientation val="minMax"/>
        </c:scaling>
        <c:delete val="0"/>
        <c:axPos val="b"/>
        <c:majorGridlines/>
        <c:minorGridlines>
          <c:spPr>
            <a:ln>
              <a:solidFill>
                <a:srgbClr val="C0C0C0"/>
              </a:solidFill>
              <a:prstDash val="solid"/>
            </a:ln>
          </c:spPr>
        </c:minorGridlines>
        <c:title>
          <c:tx>
            <c:rich>
              <a:bodyPr/>
              <a:lstStyle/>
              <a:p>
                <a:pPr>
                  <a:defRPr sz="2200" b="1">
                    <a:latin typeface="Arial"/>
                    <a:ea typeface="Arial"/>
                    <a:cs typeface="Arial"/>
                  </a:defRPr>
                </a:pPr>
                <a:r>
                  <a:rPr lang="fr-FR" sz="1800" b="1" i="0" baseline="0" dirty="0" err="1">
                    <a:effectLst/>
                  </a:rPr>
                  <a:t>Accelerated</a:t>
                </a:r>
                <a:r>
                  <a:rPr lang="fr-FR" sz="1800" b="1" i="0" baseline="0" dirty="0">
                    <a:effectLst/>
                  </a:rPr>
                  <a:t> </a:t>
                </a:r>
                <a:r>
                  <a:rPr lang="fr-FR" sz="1800" b="1" i="0" baseline="0" dirty="0" err="1">
                    <a:effectLst/>
                  </a:rPr>
                  <a:t>peak</a:t>
                </a:r>
                <a:r>
                  <a:rPr lang="fr-FR" sz="1800" b="1" i="0" baseline="0" dirty="0">
                    <a:effectLst/>
                  </a:rPr>
                  <a:t> </a:t>
                </a:r>
                <a:r>
                  <a:rPr lang="fr-FR" sz="1800" b="1" i="0" baseline="0" dirty="0" err="1">
                    <a:effectLst/>
                  </a:rPr>
                  <a:t>intensity</a:t>
                </a:r>
                <a:r>
                  <a:rPr lang="fr-FR" sz="1800" b="1" i="0" baseline="0" dirty="0">
                    <a:effectLst/>
                  </a:rPr>
                  <a:t> (</a:t>
                </a:r>
                <a:r>
                  <a:rPr lang="fr-FR" sz="1100" b="1" i="0" baseline="0" dirty="0">
                    <a:effectLst/>
                  </a:rPr>
                  <a:t>LBEC-DCCT31 -</a:t>
                </a:r>
                <a:r>
                  <a:rPr lang="fr-FR" sz="1800" b="1" i="0" baseline="0" dirty="0">
                    <a:effectLst/>
                  </a:rPr>
                  <a:t> µA)</a:t>
                </a:r>
                <a:endParaRPr lang="fr-FR" dirty="0">
                  <a:effectLst/>
                </a:endParaRPr>
              </a:p>
            </c:rich>
          </c:tx>
          <c:overlay val="0"/>
        </c:title>
        <c:numFmt formatCode="General" sourceLinked="1"/>
        <c:majorTickMark val="out"/>
        <c:minorTickMark val="none"/>
        <c:tickLblPos val="nextTo"/>
        <c:crossAx val="844645903"/>
        <c:crossesAt val="0"/>
        <c:crossBetween val="midCat"/>
      </c:valAx>
      <c:valAx>
        <c:axId val="844645903"/>
        <c:scaling>
          <c:orientation val="minMax"/>
          <c:max val="2500"/>
        </c:scaling>
        <c:delete val="0"/>
        <c:axPos val="l"/>
        <c:majorGridlines/>
        <c:minorGridlines>
          <c:spPr>
            <a:ln>
              <a:solidFill>
                <a:srgbClr val="C0C0C0"/>
              </a:solidFill>
              <a:prstDash val="solid"/>
            </a:ln>
          </c:spPr>
        </c:minorGridlines>
        <c:title>
          <c:tx>
            <c:rich>
              <a:bodyPr/>
              <a:lstStyle/>
              <a:p>
                <a:pPr>
                  <a:defRPr sz="2200" b="1">
                    <a:latin typeface="Arial"/>
                    <a:ea typeface="Arial"/>
                    <a:cs typeface="Arial"/>
                  </a:defRPr>
                </a:pPr>
                <a:r>
                  <a:rPr lang="en-US" dirty="0"/>
                  <a:t>Losses (</a:t>
                </a:r>
                <a:r>
                  <a:rPr lang="en-US" sz="1200" dirty="0"/>
                  <a:t>BLM  - cps/s</a:t>
                </a:r>
                <a:r>
                  <a:rPr lang="en-US" dirty="0"/>
                  <a:t>)</a:t>
                </a:r>
              </a:p>
            </c:rich>
          </c:tx>
          <c:overlay val="0"/>
        </c:title>
        <c:numFmt formatCode="General" sourceLinked="1"/>
        <c:majorTickMark val="out"/>
        <c:minorTickMark val="none"/>
        <c:tickLblPos val="nextTo"/>
        <c:crossAx val="844659631"/>
        <c:crosses val="autoZero"/>
        <c:crossBetween val="midCat"/>
      </c:valAx>
      <c:spPr>
        <a:noFill/>
      </c:spPr>
    </c:plotArea>
    <c:legend>
      <c:legendPos val="r"/>
      <c:layout>
        <c:manualLayout>
          <c:xMode val="edge"/>
          <c:yMode val="edge"/>
          <c:x val="0.17136278882558789"/>
          <c:y val="5.4791297800297074E-2"/>
          <c:w val="0.1362013125067239"/>
          <c:h val="0.21160611662953385"/>
        </c:manualLayout>
      </c:layout>
      <c:overlay val="1"/>
      <c:spPr>
        <a:solidFill>
          <a:srgbClr val="FFFFFF"/>
        </a:solidFill>
        <a:ln w="3175">
          <a:solidFill>
            <a:srgbClr val="000000"/>
          </a:solidFill>
          <a:prstDash val="solid"/>
        </a:ln>
        <a:effectLst>
          <a:outerShdw dist="35921" dir="2700000" algn="br">
            <a:srgbClr val="000000"/>
          </a:outerShdw>
        </a:effectLst>
      </c:spPr>
      <c:txPr>
        <a:bodyPr/>
        <a:lstStyle/>
        <a:p>
          <a:pPr>
            <a:defRPr sz="1050"/>
          </a:pPr>
          <a:endParaRPr lang="fr-FR"/>
        </a:p>
      </c:txPr>
    </c:legend>
    <c:plotVisOnly val="1"/>
    <c:dispBlanksAs val="gap"/>
    <c:showDLblsOverMax val="0"/>
  </c:chart>
  <c:spPr>
    <a:effectLst/>
  </c:spPr>
  <c:txPr>
    <a:bodyPr/>
    <a:lstStyle/>
    <a:p>
      <a:pPr>
        <a:defRPr sz="2000" u="none" strike="noStrike" baseline="0">
          <a:latin typeface="Arial"/>
          <a:ea typeface="Arial"/>
          <a:cs typeface="Arial"/>
        </a:defRPr>
      </a:pPr>
      <a:endParaRPr lang="fr-FR"/>
    </a:p>
  </c:tx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8CE20-B0EB-4B20-B0B3-F8B6A1FAE39B}" type="doc">
      <dgm:prSet loTypeId="urn:microsoft.com/office/officeart/2005/8/layout/hList7" loCatId="process" qsTypeId="urn:microsoft.com/office/officeart/2005/8/quickstyle/simple1" qsCatId="simple" csTypeId="urn:microsoft.com/office/officeart/2005/8/colors/colorful4" csCatId="colorful" phldr="1"/>
      <dgm:spPr/>
      <dgm:t>
        <a:bodyPr/>
        <a:lstStyle/>
        <a:p>
          <a:endParaRPr lang="fr-FR"/>
        </a:p>
      </dgm:t>
    </dgm:pt>
    <dgm:pt modelId="{EFE8C082-95FE-45FD-9C7F-690EAD1132AA}">
      <dgm:prSet phldrT="[Texte]" custT="1"/>
      <dgm:spPr>
        <a:xfrm>
          <a:off x="6195" y="1790516"/>
          <a:ext cx="1397763" cy="828650"/>
        </a:xfrm>
      </dgm:spPr>
      <dgm:t>
        <a:bodyPr/>
        <a:lstStyle/>
        <a:p>
          <a:pPr algn="ctr"/>
          <a:r>
            <a:rPr lang="fr-FR" sz="2200" dirty="0">
              <a:latin typeface="Calibri" panose="020F0502020204030204" pitchFamily="34" charset="0"/>
              <a:ea typeface="+mn-ea"/>
              <a:cs typeface="Calibri" panose="020F0502020204030204" pitchFamily="34" charset="0"/>
            </a:rPr>
            <a:t>2014</a:t>
          </a:r>
        </a:p>
        <a:p>
          <a:pPr algn="ctr"/>
          <a:r>
            <a:rPr lang="en-GB" sz="1200" b="0" dirty="0">
              <a:latin typeface="Calibri" panose="020F0502020204030204" pitchFamily="34" charset="0"/>
              <a:ea typeface="Yu Gothic Light" panose="020B0300000000000000" pitchFamily="34" charset="-128"/>
              <a:cs typeface="Calibri" panose="020F0502020204030204" pitchFamily="34" charset="0"/>
            </a:rPr>
            <a:t>P/D source: first beam      2 mA H</a:t>
          </a:r>
          <a:r>
            <a:rPr lang="en-GB" sz="1200" b="0" baseline="30000" dirty="0">
              <a:latin typeface="Calibri" panose="020F0502020204030204" pitchFamily="34" charset="0"/>
              <a:ea typeface="Yu Gothic Light" panose="020B0300000000000000" pitchFamily="34" charset="-128"/>
              <a:cs typeface="Calibri" panose="020F0502020204030204" pitchFamily="34" charset="0"/>
            </a:rPr>
            <a:t>+</a:t>
          </a:r>
          <a:r>
            <a:rPr lang="en-GB" sz="1200" b="0" baseline="0" dirty="0">
              <a:latin typeface="Calibri" panose="020F0502020204030204" pitchFamily="34" charset="0"/>
              <a:ea typeface="Yu Gothic Light" panose="020B0300000000000000" pitchFamily="34" charset="-128"/>
              <a:cs typeface="Calibri" panose="020F0502020204030204" pitchFamily="34" charset="0"/>
            </a:rPr>
            <a:t>. </a:t>
          </a:r>
        </a:p>
        <a:p>
          <a:pPr algn="ctr"/>
          <a:r>
            <a:rPr lang="fr-FR" sz="1200" b="0" dirty="0" err="1">
              <a:latin typeface="Calibri" panose="020F0502020204030204" pitchFamily="34" charset="0"/>
              <a:ea typeface="Yu Gothic Light" panose="020B0300000000000000" pitchFamily="34" charset="-128"/>
              <a:cs typeface="Calibri" panose="020F0502020204030204" pitchFamily="34" charset="0"/>
            </a:rPr>
            <a:t>December</a:t>
          </a:r>
          <a:r>
            <a:rPr lang="fr-FR" sz="1200" b="0" dirty="0">
              <a:latin typeface="Calibri" panose="020F0502020204030204" pitchFamily="34" charset="0"/>
              <a:ea typeface="Yu Gothic Light" panose="020B0300000000000000" pitchFamily="34" charset="-128"/>
              <a:cs typeface="Calibri" panose="020F0502020204030204" pitchFamily="34" charset="0"/>
            </a:rPr>
            <a:t>. </a:t>
          </a:r>
          <a:endParaRPr lang="fr-FR" sz="2200" b="0" dirty="0">
            <a:latin typeface="Calibri" panose="020F0502020204030204" pitchFamily="34" charset="0"/>
            <a:ea typeface="+mn-ea"/>
            <a:cs typeface="Calibri" panose="020F0502020204030204" pitchFamily="34" charset="0"/>
          </a:endParaRPr>
        </a:p>
      </dgm:t>
    </dgm:pt>
    <dgm:pt modelId="{78B9BE14-4963-4603-8AC6-572DDCB9A343}" type="parTrans" cxnId="{50B3A61F-7122-43E9-AE30-B3D8014B7C4B}">
      <dgm:prSet/>
      <dgm:spPr/>
      <dgm:t>
        <a:bodyPr/>
        <a:lstStyle/>
        <a:p>
          <a:endParaRPr lang="fr-FR"/>
        </a:p>
      </dgm:t>
    </dgm:pt>
    <dgm:pt modelId="{EE970668-13BF-46A9-9996-43E81D916679}" type="sibTrans" cxnId="{50B3A61F-7122-43E9-AE30-B3D8014B7C4B}">
      <dgm:prSet/>
      <dgm:spPr>
        <a:xfrm>
          <a:off x="1615854" y="1892732"/>
          <a:ext cx="449219" cy="348002"/>
        </a:xfrm>
      </dgm:spPr>
      <dgm:t>
        <a:bodyPr/>
        <a:lstStyle/>
        <a:p>
          <a:endParaRPr lang="fr-FR">
            <a:solidFill>
              <a:sysClr val="window" lastClr="FFFFFF"/>
            </a:solidFill>
            <a:latin typeface="Calibri" panose="020F0502020204030204"/>
            <a:ea typeface="+mn-ea"/>
            <a:cs typeface="+mn-cs"/>
          </a:endParaRPr>
        </a:p>
      </dgm:t>
    </dgm:pt>
    <dgm:pt modelId="{1C6C653E-353B-4EB6-8842-E3A2BCE3D868}">
      <dgm:prSet phldrT="[Texte]" custT="1"/>
      <dgm:spPr>
        <a:xfrm>
          <a:off x="2251542" y="1790516"/>
          <a:ext cx="1397763" cy="828650"/>
        </a:xfrm>
      </dgm:spPr>
      <dgm:t>
        <a:bodyPr/>
        <a:lstStyle/>
        <a:p>
          <a:pPr algn="ctr">
            <a:spcAft>
              <a:spcPct val="35000"/>
            </a:spcAft>
          </a:pPr>
          <a:r>
            <a:rPr lang="fr-FR" sz="2200" dirty="0">
              <a:latin typeface="Calibri" panose="020F0502020204030204"/>
              <a:ea typeface="+mn-ea"/>
              <a:cs typeface="+mn-cs"/>
            </a:rPr>
            <a:t>2015</a:t>
          </a:r>
        </a:p>
        <a:p>
          <a:pPr algn="ctr">
            <a:spcAft>
              <a:spcPts val="500"/>
            </a:spcAft>
          </a:pPr>
          <a:r>
            <a:rPr lang="fr-FR" sz="1200" b="0" dirty="0">
              <a:latin typeface="Calibri" panose="020F0502020204030204" pitchFamily="34" charset="0"/>
              <a:ea typeface="Yu Gothic Light" panose="020B0300000000000000" pitchFamily="34" charset="-128"/>
              <a:cs typeface="Calibri" panose="020F0502020204030204" pitchFamily="34" charset="0"/>
            </a:rPr>
            <a:t>Phoenix V2: first </a:t>
          </a:r>
          <a:r>
            <a:rPr lang="fr-FR" sz="1200" b="0" dirty="0" err="1">
              <a:latin typeface="Calibri" panose="020F0502020204030204" pitchFamily="34" charset="0"/>
              <a:ea typeface="Yu Gothic Light" panose="020B0300000000000000" pitchFamily="34" charset="-128"/>
              <a:cs typeface="Calibri" panose="020F0502020204030204" pitchFamily="34" charset="0"/>
            </a:rPr>
            <a:t>beam</a:t>
          </a:r>
          <a:r>
            <a:rPr lang="fr-FR" sz="1200" b="0" dirty="0">
              <a:latin typeface="Calibri" panose="020F0502020204030204" pitchFamily="34" charset="0"/>
              <a:ea typeface="Yu Gothic Light" panose="020B0300000000000000" pitchFamily="34" charset="-128"/>
              <a:cs typeface="Calibri" panose="020F0502020204030204" pitchFamily="34" charset="0"/>
            </a:rPr>
            <a:t> 230 µA </a:t>
          </a:r>
          <a:r>
            <a:rPr lang="en-GB" sz="1200" b="0" dirty="0">
              <a:latin typeface="Calibri" panose="020F0502020204030204" pitchFamily="34" charset="0"/>
              <a:ea typeface="Yu Gothic Light" panose="020B0300000000000000" pitchFamily="34" charset="-128"/>
              <a:cs typeface="Calibri" panose="020F0502020204030204" pitchFamily="34" charset="0"/>
            </a:rPr>
            <a:t>Ar</a:t>
          </a:r>
          <a:r>
            <a:rPr lang="en-GB" sz="1200" b="0" baseline="30000" dirty="0">
              <a:latin typeface="Calibri" panose="020F0502020204030204" pitchFamily="34" charset="0"/>
              <a:ea typeface="Yu Gothic Light" panose="020B0300000000000000" pitchFamily="34" charset="-128"/>
              <a:cs typeface="Calibri" panose="020F0502020204030204" pitchFamily="34" charset="0"/>
            </a:rPr>
            <a:t>9+</a:t>
          </a:r>
          <a:r>
            <a:rPr lang="en-GB" sz="1200" b="0" dirty="0">
              <a:latin typeface="Calibri" panose="020F0502020204030204" pitchFamily="34" charset="0"/>
              <a:ea typeface="Yu Gothic Light" panose="020B0300000000000000" pitchFamily="34" charset="-128"/>
              <a:cs typeface="Calibri" panose="020F0502020204030204" pitchFamily="34" charset="0"/>
            </a:rPr>
            <a:t>. </a:t>
          </a:r>
        </a:p>
        <a:p>
          <a:pPr algn="ctr">
            <a:spcAft>
              <a:spcPts val="500"/>
            </a:spcAft>
          </a:pPr>
          <a:r>
            <a:rPr lang="en-GB" sz="1200" b="0" dirty="0">
              <a:latin typeface="Calibri" panose="020F0502020204030204" pitchFamily="34" charset="0"/>
              <a:ea typeface="Yu Gothic Light" panose="020B0300000000000000" pitchFamily="34" charset="-128"/>
              <a:cs typeface="Calibri" panose="020F0502020204030204" pitchFamily="34" charset="0"/>
            </a:rPr>
            <a:t>July.</a:t>
          </a:r>
        </a:p>
        <a:p>
          <a:pPr algn="ctr">
            <a:spcAft>
              <a:spcPts val="500"/>
            </a:spcAft>
          </a:pPr>
          <a:r>
            <a:rPr lang="fr-FR" sz="1200" b="0" dirty="0">
              <a:latin typeface="Calibri" panose="020F0502020204030204" pitchFamily="34" charset="0"/>
              <a:ea typeface="Yu Gothic Light" panose="020B0300000000000000" pitchFamily="34" charset="-128"/>
              <a:cs typeface="Calibri" panose="020F0502020204030204" pitchFamily="34" charset="0"/>
            </a:rPr>
            <a:t>RFQ: first </a:t>
          </a:r>
          <a:r>
            <a:rPr lang="fr-FR" sz="1200" b="0" dirty="0" err="1">
              <a:latin typeface="Calibri" panose="020F0502020204030204" pitchFamily="34" charset="0"/>
              <a:ea typeface="Yu Gothic Light" panose="020B0300000000000000" pitchFamily="34" charset="-128"/>
              <a:cs typeface="Calibri" panose="020F0502020204030204" pitchFamily="34" charset="0"/>
            </a:rPr>
            <a:t>beam</a:t>
          </a:r>
          <a:r>
            <a:rPr lang="fr-FR" sz="1200" b="0" dirty="0">
              <a:latin typeface="Calibri" panose="020F0502020204030204" pitchFamily="34" charset="0"/>
              <a:ea typeface="Yu Gothic Light" panose="020B0300000000000000" pitchFamily="34" charset="-128"/>
              <a:cs typeface="Calibri" panose="020F0502020204030204" pitchFamily="34" charset="0"/>
            </a:rPr>
            <a:t> H</a:t>
          </a:r>
          <a:r>
            <a:rPr lang="fr-FR" sz="1200" b="0" baseline="30000" dirty="0">
              <a:latin typeface="Calibri" panose="020F0502020204030204" pitchFamily="34" charset="0"/>
              <a:ea typeface="Yu Gothic Light" panose="020B0300000000000000" pitchFamily="34" charset="-128"/>
              <a:cs typeface="Calibri" panose="020F0502020204030204" pitchFamily="34" charset="0"/>
            </a:rPr>
            <a:t>+</a:t>
          </a:r>
          <a:r>
            <a:rPr lang="fr-FR" sz="1200" b="0" dirty="0">
              <a:latin typeface="Calibri" panose="020F0502020204030204" pitchFamily="34" charset="0"/>
              <a:ea typeface="Yu Gothic Light" panose="020B0300000000000000" pitchFamily="34" charset="-128"/>
              <a:cs typeface="Calibri" panose="020F0502020204030204" pitchFamily="34" charset="0"/>
            </a:rPr>
            <a:t>.                    </a:t>
          </a:r>
          <a:r>
            <a:rPr lang="en-GB" sz="1200" b="0" noProof="0" dirty="0">
              <a:latin typeface="Calibri" panose="020F0502020204030204" pitchFamily="34" charset="0"/>
              <a:ea typeface="Yu Gothic Light" panose="020B0300000000000000" pitchFamily="34" charset="-128"/>
              <a:cs typeface="Calibri" panose="020F0502020204030204" pitchFamily="34" charset="0"/>
            </a:rPr>
            <a:t>December</a:t>
          </a:r>
          <a:r>
            <a:rPr lang="fr-FR" sz="1200" b="0" dirty="0">
              <a:latin typeface="Calibri" panose="020F0502020204030204" pitchFamily="34" charset="0"/>
              <a:ea typeface="Yu Gothic Light" panose="020B0300000000000000" pitchFamily="34" charset="-128"/>
              <a:cs typeface="Calibri" panose="020F0502020204030204" pitchFamily="34" charset="0"/>
            </a:rPr>
            <a:t>.      </a:t>
          </a:r>
          <a:endParaRPr lang="fr-FR" sz="2200" b="0" dirty="0">
            <a:latin typeface="Calibri" panose="020F0502020204030204"/>
            <a:ea typeface="+mn-ea"/>
            <a:cs typeface="+mn-cs"/>
          </a:endParaRPr>
        </a:p>
      </dgm:t>
    </dgm:pt>
    <dgm:pt modelId="{8441682A-98E4-4781-9CBE-C5A5D6A2A64C}" type="parTrans" cxnId="{56515C41-DB49-44AA-8E64-8625AFFE7B4E}">
      <dgm:prSet/>
      <dgm:spPr/>
      <dgm:t>
        <a:bodyPr/>
        <a:lstStyle/>
        <a:p>
          <a:endParaRPr lang="fr-FR"/>
        </a:p>
      </dgm:t>
    </dgm:pt>
    <dgm:pt modelId="{A6F8C1D3-364D-487C-A74D-CC786E6DCF28}" type="sibTrans" cxnId="{56515C41-DB49-44AA-8E64-8625AFFE7B4E}">
      <dgm:prSet/>
      <dgm:spPr>
        <a:xfrm>
          <a:off x="3861201" y="1892732"/>
          <a:ext cx="449219" cy="348002"/>
        </a:xfrm>
      </dgm:spPr>
      <dgm:t>
        <a:bodyPr/>
        <a:lstStyle/>
        <a:p>
          <a:endParaRPr lang="fr-FR">
            <a:solidFill>
              <a:sysClr val="window" lastClr="FFFFFF"/>
            </a:solidFill>
            <a:latin typeface="Calibri" panose="020F0502020204030204"/>
            <a:ea typeface="+mn-ea"/>
            <a:cs typeface="+mn-cs"/>
          </a:endParaRPr>
        </a:p>
      </dgm:t>
    </dgm:pt>
    <dgm:pt modelId="{25B253CC-A472-44FE-9EB2-77E63EBDF40A}">
      <dgm:prSet phldrT="[Texte]" custT="1"/>
      <dgm:spPr>
        <a:xfrm>
          <a:off x="4496889" y="1790516"/>
          <a:ext cx="1397763" cy="828650"/>
        </a:xfrm>
      </dgm:spPr>
      <dgm:t>
        <a:bodyPr/>
        <a:lstStyle/>
        <a:p>
          <a:pPr algn="ctr"/>
          <a:r>
            <a:rPr lang="fr-FR" sz="2200" dirty="0">
              <a:latin typeface="Calibri" panose="020F0502020204030204"/>
              <a:ea typeface="+mn-ea"/>
              <a:cs typeface="+mn-cs"/>
            </a:rPr>
            <a:t>2018</a:t>
          </a:r>
        </a:p>
        <a:p>
          <a:pPr algn="ctr"/>
          <a:r>
            <a:rPr lang="en-GB" sz="1200" b="0" noProof="0" dirty="0">
              <a:latin typeface="Calibri" panose="020F0502020204030204"/>
              <a:ea typeface="+mn-ea"/>
              <a:cs typeface="+mn-cs"/>
            </a:rPr>
            <a:t>Diagnostic plate commissioning end. </a:t>
          </a:r>
        </a:p>
        <a:p>
          <a:pPr algn="ctr"/>
          <a:r>
            <a:rPr lang="en-GB" sz="1200" b="0" noProof="0" dirty="0">
              <a:latin typeface="Calibri" panose="020F0502020204030204"/>
              <a:ea typeface="+mn-ea"/>
              <a:cs typeface="+mn-cs"/>
            </a:rPr>
            <a:t>April-November.</a:t>
          </a:r>
          <a:endParaRPr lang="fr-FR" sz="2200" b="0" dirty="0">
            <a:latin typeface="Calibri" panose="020F0502020204030204"/>
            <a:ea typeface="+mn-ea"/>
            <a:cs typeface="+mn-cs"/>
          </a:endParaRPr>
        </a:p>
      </dgm:t>
    </dgm:pt>
    <dgm:pt modelId="{23190F69-4BDE-45E4-9837-D7AD8D8DD373}" type="parTrans" cxnId="{5D182C46-CD9D-461E-8521-DFA58BB2B665}">
      <dgm:prSet/>
      <dgm:spPr/>
      <dgm:t>
        <a:bodyPr/>
        <a:lstStyle/>
        <a:p>
          <a:endParaRPr lang="fr-FR"/>
        </a:p>
      </dgm:t>
    </dgm:pt>
    <dgm:pt modelId="{D21CB0C1-9033-44A1-A8F0-5E7D92CFB4C3}" type="sibTrans" cxnId="{5D182C46-CD9D-461E-8521-DFA58BB2B665}">
      <dgm:prSet/>
      <dgm:spPr>
        <a:xfrm>
          <a:off x="6106549" y="1892732"/>
          <a:ext cx="449219" cy="348002"/>
        </a:xfrm>
      </dgm:spPr>
      <dgm:t>
        <a:bodyPr/>
        <a:lstStyle/>
        <a:p>
          <a:endParaRPr lang="fr-FR">
            <a:solidFill>
              <a:sysClr val="window" lastClr="FFFFFF"/>
            </a:solidFill>
            <a:latin typeface="Calibri" panose="020F0502020204030204"/>
            <a:ea typeface="+mn-ea"/>
            <a:cs typeface="+mn-cs"/>
          </a:endParaRPr>
        </a:p>
      </dgm:t>
    </dgm:pt>
    <dgm:pt modelId="{BECD2CD2-43A3-4877-B133-860F8282EBFA}">
      <dgm:prSet phldrT="[Texte]" custT="1"/>
      <dgm:spPr>
        <a:xfrm>
          <a:off x="6742237" y="1790516"/>
          <a:ext cx="1397763" cy="828650"/>
        </a:xfrm>
      </dgm:spPr>
      <dgm:t>
        <a:bodyPr/>
        <a:lstStyle/>
        <a:p>
          <a:pPr algn="ctr">
            <a:lnSpc>
              <a:spcPct val="90000"/>
            </a:lnSpc>
            <a:spcAft>
              <a:spcPct val="35000"/>
            </a:spcAft>
          </a:pPr>
          <a:r>
            <a:rPr lang="fr-FR" sz="2200" dirty="0">
              <a:latin typeface="Calibri" panose="020F0502020204030204"/>
              <a:ea typeface="+mn-ea"/>
              <a:cs typeface="+mn-cs"/>
            </a:rPr>
            <a:t>2019</a:t>
          </a:r>
        </a:p>
        <a:p>
          <a:pPr algn="ctr">
            <a:lnSpc>
              <a:spcPct val="100000"/>
            </a:lnSpc>
            <a:spcAft>
              <a:spcPts val="100"/>
            </a:spcAft>
          </a:pPr>
          <a:r>
            <a:rPr lang="en-GB" sz="1200" noProof="0" dirty="0">
              <a:latin typeface="Calibri" panose="020F0502020204030204"/>
              <a:ea typeface="+mn-ea"/>
              <a:cs typeface="+mn-cs"/>
            </a:rPr>
            <a:t>MEBT @5 mA H</a:t>
          </a:r>
          <a:r>
            <a:rPr lang="en-GB" sz="1200" baseline="30000" noProof="0" dirty="0">
              <a:latin typeface="Calibri" panose="020F0502020204030204"/>
              <a:ea typeface="+mn-ea"/>
              <a:cs typeface="+mn-cs"/>
            </a:rPr>
            <a:t>+</a:t>
          </a:r>
          <a:r>
            <a:rPr lang="en-GB" sz="1200" noProof="0" dirty="0">
              <a:latin typeface="Calibri" panose="020F0502020204030204"/>
              <a:ea typeface="+mn-ea"/>
              <a:cs typeface="+mn-cs"/>
            </a:rPr>
            <a:t>.                </a:t>
          </a:r>
          <a:endParaRPr lang="en-GB" sz="1200" noProof="0" dirty="0">
            <a:latin typeface="Calibri" panose="020F0502020204030204" pitchFamily="34" charset="0"/>
            <a:ea typeface="+mn-ea"/>
            <a:cs typeface="Calibri" panose="020F0502020204030204" pitchFamily="34" charset="0"/>
          </a:endParaRPr>
        </a:p>
        <a:p>
          <a:pPr algn="ctr">
            <a:lnSpc>
              <a:spcPct val="100000"/>
            </a:lnSpc>
            <a:spcAft>
              <a:spcPts val="100"/>
            </a:spcAft>
          </a:pPr>
          <a:r>
            <a:rPr lang="fr-FR" sz="1200" dirty="0">
              <a:latin typeface="Calibri" panose="020F0502020204030204" pitchFamily="34" charset="0"/>
              <a:ea typeface="+mn-ea"/>
              <a:cs typeface="Calibri" panose="020F0502020204030204" pitchFamily="34" charset="0"/>
            </a:rPr>
            <a:t>SBS* </a:t>
          </a:r>
          <a:r>
            <a:rPr lang="en-GB" sz="1200" noProof="0" dirty="0">
              <a:latin typeface="Calibri" panose="020F0502020204030204"/>
              <a:ea typeface="+mn-ea"/>
              <a:cs typeface="+mn-cs"/>
            </a:rPr>
            <a:t>@</a:t>
          </a:r>
          <a:r>
            <a:rPr lang="fr-FR" sz="1200" dirty="0">
              <a:latin typeface="Calibri" panose="020F0502020204030204" pitchFamily="34" charset="0"/>
              <a:ea typeface="+mn-ea"/>
              <a:cs typeface="Calibri" panose="020F0502020204030204" pitchFamily="34" charset="0"/>
            </a:rPr>
            <a:t> </a:t>
          </a:r>
          <a:r>
            <a:rPr lang="en-GB" sz="1200" dirty="0">
              <a:latin typeface="Calibri" panose="020F0502020204030204" pitchFamily="34" charset="0"/>
              <a:cs typeface="Calibri" panose="020F0502020204030204" pitchFamily="34" charset="0"/>
            </a:rPr>
            <a:t>0.2 mA H</a:t>
          </a:r>
          <a:r>
            <a:rPr lang="en-GB" sz="1200" baseline="30000" dirty="0">
              <a:latin typeface="Calibri" panose="020F0502020204030204" pitchFamily="34" charset="0"/>
              <a:cs typeface="Calibri" panose="020F0502020204030204" pitchFamily="34" charset="0"/>
            </a:rPr>
            <a:t>+</a:t>
          </a:r>
        </a:p>
        <a:p>
          <a:pPr algn="ctr">
            <a:lnSpc>
              <a:spcPct val="100000"/>
            </a:lnSpc>
            <a:spcAft>
              <a:spcPts val="100"/>
            </a:spcAft>
          </a:pPr>
          <a:r>
            <a:rPr lang="fr-FR" sz="1200" dirty="0">
              <a:latin typeface="Calibri" panose="020F0502020204030204" pitchFamily="34" charset="0"/>
              <a:ea typeface="+mn-ea"/>
              <a:cs typeface="Calibri" panose="020F0502020204030204" pitchFamily="34" charset="0"/>
            </a:rPr>
            <a:t>SC LINAC </a:t>
          </a:r>
          <a:r>
            <a:rPr lang="en-GB" sz="1200" noProof="0" dirty="0">
              <a:latin typeface="Calibri" panose="020F0502020204030204"/>
              <a:ea typeface="+mn-ea"/>
              <a:cs typeface="+mn-cs"/>
            </a:rPr>
            <a:t>@</a:t>
          </a:r>
          <a:r>
            <a:rPr lang="fr-FR" sz="1200" dirty="0">
              <a:latin typeface="Calibri" panose="020F0502020204030204" pitchFamily="34" charset="0"/>
              <a:ea typeface="+mn-ea"/>
              <a:cs typeface="Calibri" panose="020F0502020204030204" pitchFamily="34" charset="0"/>
            </a:rPr>
            <a:t> </a:t>
          </a:r>
          <a:r>
            <a:rPr lang="en-GB" sz="1200" dirty="0">
              <a:latin typeface="Calibri" panose="020F0502020204030204" pitchFamily="34" charset="0"/>
              <a:cs typeface="Calibri" panose="020F0502020204030204" pitchFamily="34" charset="0"/>
            </a:rPr>
            <a:t>0.2 mA H</a:t>
          </a:r>
          <a:r>
            <a:rPr lang="en-GB" sz="1200" baseline="30000" dirty="0">
              <a:latin typeface="Calibri" panose="020F0502020204030204" pitchFamily="34" charset="0"/>
              <a:cs typeface="Calibri" panose="020F0502020204030204" pitchFamily="34" charset="0"/>
            </a:rPr>
            <a:t>+</a:t>
          </a:r>
        </a:p>
        <a:p>
          <a:pPr algn="ctr">
            <a:lnSpc>
              <a:spcPct val="100000"/>
            </a:lnSpc>
            <a:spcAft>
              <a:spcPts val="100"/>
            </a:spcAft>
          </a:pPr>
          <a:r>
            <a:rPr lang="en-GB" sz="1200" b="1" noProof="0" dirty="0">
              <a:solidFill>
                <a:srgbClr val="FFFF00"/>
              </a:solidFill>
              <a:latin typeface="Calibri" panose="020F0502020204030204"/>
              <a:ea typeface="+mn-ea"/>
              <a:cs typeface="+mn-cs"/>
            </a:rPr>
            <a:t>33MeV H</a:t>
          </a:r>
          <a:r>
            <a:rPr lang="en-GB" sz="1200" b="1" baseline="30000" noProof="0" dirty="0">
              <a:solidFill>
                <a:srgbClr val="FFFF00"/>
              </a:solidFill>
              <a:latin typeface="Calibri" panose="020F0502020204030204"/>
              <a:ea typeface="+mn-ea"/>
              <a:cs typeface="+mn-cs"/>
            </a:rPr>
            <a:t>+</a:t>
          </a:r>
        </a:p>
        <a:p>
          <a:pPr algn="ctr">
            <a:lnSpc>
              <a:spcPct val="100000"/>
            </a:lnSpc>
            <a:spcAft>
              <a:spcPts val="100"/>
            </a:spcAft>
          </a:pPr>
          <a:r>
            <a:rPr lang="en-GB" sz="1200" noProof="0" dirty="0">
              <a:latin typeface="Calibri" panose="020F0502020204030204"/>
              <a:ea typeface="+mn-ea"/>
              <a:cs typeface="+mn-cs"/>
            </a:rPr>
            <a:t>July-December</a:t>
          </a:r>
          <a:endParaRPr lang="fr-FR" sz="2200" dirty="0">
            <a:latin typeface="Calibri" panose="020F0502020204030204"/>
            <a:ea typeface="+mn-ea"/>
            <a:cs typeface="+mn-cs"/>
          </a:endParaRPr>
        </a:p>
      </dgm:t>
    </dgm:pt>
    <dgm:pt modelId="{400317D7-21DF-4B46-904A-4B014D23F30E}" type="parTrans" cxnId="{F154278D-FC40-4324-816E-B6B0E41BC022}">
      <dgm:prSet/>
      <dgm:spPr/>
      <dgm:t>
        <a:bodyPr/>
        <a:lstStyle/>
        <a:p>
          <a:endParaRPr lang="fr-FR"/>
        </a:p>
      </dgm:t>
    </dgm:pt>
    <dgm:pt modelId="{3B1F40F6-B361-4F65-86B4-29E4E117BC8D}" type="sibTrans" cxnId="{F154278D-FC40-4324-816E-B6B0E41BC022}">
      <dgm:prSet/>
      <dgm:spPr>
        <a:xfrm>
          <a:off x="8351896" y="1892732"/>
          <a:ext cx="449219" cy="348002"/>
        </a:xfrm>
      </dgm:spPr>
      <dgm:t>
        <a:bodyPr/>
        <a:lstStyle/>
        <a:p>
          <a:endParaRPr lang="fr-FR">
            <a:solidFill>
              <a:sysClr val="window" lastClr="FFFFFF"/>
            </a:solidFill>
            <a:latin typeface="Calibri" panose="020F0502020204030204"/>
            <a:ea typeface="+mn-ea"/>
            <a:cs typeface="+mn-cs"/>
          </a:endParaRPr>
        </a:p>
      </dgm:t>
    </dgm:pt>
    <dgm:pt modelId="{F2427BD9-E671-499E-BC09-93B6A7F59C4E}">
      <dgm:prSet phldrT="[Texte]" custT="1"/>
      <dgm:spPr>
        <a:xfrm>
          <a:off x="8987584" y="1790516"/>
          <a:ext cx="1397763" cy="828650"/>
        </a:xfrm>
      </dgm:spPr>
      <dgm:t>
        <a:bodyPr/>
        <a:lstStyle/>
        <a:p>
          <a:pPr algn="ctr">
            <a:spcAft>
              <a:spcPct val="35000"/>
            </a:spcAft>
          </a:pPr>
          <a:r>
            <a:rPr lang="fr-FR" sz="2200" dirty="0">
              <a:latin typeface="Calibri" panose="020F0502020204030204"/>
              <a:ea typeface="+mn-ea"/>
              <a:cs typeface="+mn-cs"/>
            </a:rPr>
            <a:t>2020</a:t>
          </a:r>
        </a:p>
        <a:p>
          <a:pPr algn="ctr">
            <a:spcAft>
              <a:spcPts val="500"/>
            </a:spcAft>
          </a:pPr>
          <a:r>
            <a:rPr lang="fr-FR" sz="1050" b="0" dirty="0">
              <a:latin typeface="Calibri" panose="020F0502020204030204" pitchFamily="34" charset="0"/>
              <a:ea typeface="+mn-ea"/>
              <a:cs typeface="Calibri" panose="020F0502020204030204" pitchFamily="34" charset="0"/>
            </a:rPr>
            <a:t>SBS </a:t>
          </a:r>
          <a:r>
            <a:rPr lang="en-GB" sz="1050" b="0" noProof="0" dirty="0">
              <a:latin typeface="Calibri" panose="020F0502020204030204"/>
              <a:ea typeface="+mn-ea"/>
              <a:cs typeface="+mn-cs"/>
            </a:rPr>
            <a:t>@</a:t>
          </a:r>
          <a:r>
            <a:rPr lang="fr-FR" sz="1050" b="0" dirty="0">
              <a:latin typeface="Calibri" panose="020F0502020204030204" pitchFamily="34" charset="0"/>
              <a:ea typeface="+mn-ea"/>
              <a:cs typeface="Calibri" panose="020F0502020204030204" pitchFamily="34" charset="0"/>
            </a:rPr>
            <a:t> 5</a:t>
          </a:r>
          <a:r>
            <a:rPr lang="en-GB" sz="1050" b="0" dirty="0">
              <a:latin typeface="Calibri" panose="020F0502020204030204" pitchFamily="34" charset="0"/>
              <a:cs typeface="Calibri" panose="020F0502020204030204" pitchFamily="34" charset="0"/>
            </a:rPr>
            <a:t> mA H</a:t>
          </a:r>
          <a:r>
            <a:rPr lang="en-GB" sz="1050" b="0" baseline="30000" dirty="0">
              <a:latin typeface="Calibri" panose="020F0502020204030204" pitchFamily="34" charset="0"/>
              <a:cs typeface="Calibri" panose="020F0502020204030204" pitchFamily="34" charset="0"/>
            </a:rPr>
            <a:t>+</a:t>
          </a:r>
          <a:r>
            <a:rPr lang="en-GB" sz="1050" b="0" baseline="0" dirty="0">
              <a:latin typeface="Calibri" panose="020F0502020204030204" pitchFamily="34" charset="0"/>
              <a:cs typeface="Calibri" panose="020F0502020204030204" pitchFamily="34" charset="0"/>
            </a:rPr>
            <a:t>.</a:t>
          </a:r>
          <a:r>
            <a:rPr lang="en-GB" sz="1050" b="0" baseline="30000" dirty="0">
              <a:latin typeface="Calibri" panose="020F0502020204030204" pitchFamily="34" charset="0"/>
              <a:cs typeface="Calibri" panose="020F0502020204030204" pitchFamily="34" charset="0"/>
            </a:rPr>
            <a:t> </a:t>
          </a:r>
          <a:r>
            <a:rPr lang="en-GB" sz="1050" b="0" baseline="0" dirty="0">
              <a:latin typeface="Calibri" panose="020F0502020204030204" pitchFamily="34" charset="0"/>
              <a:cs typeface="Calibri" panose="020F0502020204030204" pitchFamily="34" charset="0"/>
            </a:rPr>
            <a:t>July</a:t>
          </a:r>
        </a:p>
        <a:p>
          <a:pPr algn="ctr">
            <a:spcAft>
              <a:spcPts val="500"/>
            </a:spcAft>
          </a:pPr>
          <a:r>
            <a:rPr lang="fr-FR" sz="1050" b="0" dirty="0">
              <a:latin typeface="Calibri" panose="020F0502020204030204" pitchFamily="34" charset="0"/>
              <a:ea typeface="+mn-ea"/>
              <a:cs typeface="Calibri" panose="020F0502020204030204" pitchFamily="34" charset="0"/>
            </a:rPr>
            <a:t>SBS* </a:t>
          </a:r>
          <a:r>
            <a:rPr lang="en-GB" sz="1050" b="0" noProof="0" dirty="0">
              <a:latin typeface="Calibri" panose="020F0502020204030204"/>
              <a:ea typeface="+mn-ea"/>
              <a:cs typeface="+mn-cs"/>
            </a:rPr>
            <a:t>@</a:t>
          </a:r>
          <a:r>
            <a:rPr lang="en-GB" sz="1050" b="0" dirty="0">
              <a:latin typeface="Calibri" panose="020F0502020204030204" pitchFamily="34" charset="0"/>
              <a:cs typeface="Calibri" panose="020F0502020204030204" pitchFamily="34" charset="0"/>
            </a:rPr>
            <a:t>1.3 mA </a:t>
          </a:r>
          <a:r>
            <a:rPr lang="en-US" sz="1050" b="0" baseline="30000" noProof="0" dirty="0">
              <a:latin typeface="Calibri" panose="020F0502020204030204"/>
              <a:ea typeface="Yu Gothic UI" panose="020B0500000000000000" pitchFamily="34" charset="-128"/>
              <a:cs typeface="+mn-cs"/>
            </a:rPr>
            <a:t>4</a:t>
          </a:r>
          <a:r>
            <a:rPr lang="en-US" sz="1050" b="0" noProof="0" dirty="0">
              <a:latin typeface="Calibri" panose="020F0502020204030204"/>
              <a:ea typeface="Yu Gothic UI" panose="020B0500000000000000" pitchFamily="34" charset="-128"/>
              <a:cs typeface="+mn-cs"/>
            </a:rPr>
            <a:t>He</a:t>
          </a:r>
          <a:r>
            <a:rPr lang="en-US" sz="1050" b="0" baseline="30000" noProof="0" dirty="0">
              <a:latin typeface="Calibri" panose="020F0502020204030204"/>
              <a:ea typeface="Yu Gothic UI" panose="020B0500000000000000" pitchFamily="34" charset="-128"/>
              <a:cs typeface="+mn-cs"/>
            </a:rPr>
            <a:t>2+</a:t>
          </a:r>
        </a:p>
        <a:p>
          <a:pPr algn="ctr">
            <a:spcAft>
              <a:spcPts val="500"/>
            </a:spcAft>
          </a:pPr>
          <a:r>
            <a:rPr lang="fr-FR" sz="1050" b="0" dirty="0">
              <a:latin typeface="Calibri" panose="020F0502020204030204" pitchFamily="34" charset="0"/>
              <a:ea typeface="+mn-ea"/>
              <a:cs typeface="Calibri" panose="020F0502020204030204" pitchFamily="34" charset="0"/>
            </a:rPr>
            <a:t>SC LINAC </a:t>
          </a:r>
          <a:r>
            <a:rPr lang="en-GB" sz="1050" b="0" noProof="0" dirty="0">
              <a:latin typeface="Calibri" panose="020F0502020204030204"/>
              <a:ea typeface="+mn-ea"/>
              <a:cs typeface="+mn-cs"/>
            </a:rPr>
            <a:t>@</a:t>
          </a:r>
          <a:r>
            <a:rPr lang="fr-FR" sz="1050" b="0" dirty="0">
              <a:latin typeface="Calibri" panose="020F0502020204030204" pitchFamily="34" charset="0"/>
              <a:ea typeface="+mn-ea"/>
              <a:cs typeface="Calibri" panose="020F0502020204030204" pitchFamily="34" charset="0"/>
            </a:rPr>
            <a:t> 5</a:t>
          </a:r>
          <a:r>
            <a:rPr lang="en-GB" sz="1050" b="0" dirty="0">
              <a:latin typeface="Calibri" panose="020F0502020204030204" pitchFamily="34" charset="0"/>
              <a:cs typeface="Calibri" panose="020F0502020204030204" pitchFamily="34" charset="0"/>
            </a:rPr>
            <a:t> mA H</a:t>
          </a:r>
          <a:r>
            <a:rPr lang="en-GB" sz="1050" b="0" baseline="30000" dirty="0">
              <a:latin typeface="Calibri" panose="020F0502020204030204" pitchFamily="34" charset="0"/>
              <a:cs typeface="Calibri" panose="020F0502020204030204" pitchFamily="34" charset="0"/>
            </a:rPr>
            <a:t>+</a:t>
          </a:r>
          <a:endParaRPr lang="en-US" sz="1050" b="0" baseline="30000" noProof="0" dirty="0">
            <a:latin typeface="Calibri" panose="020F0502020204030204"/>
            <a:ea typeface="Yu Gothic UI" panose="020B0500000000000000" pitchFamily="34" charset="-128"/>
            <a:cs typeface="+mn-cs"/>
          </a:endParaRPr>
        </a:p>
        <a:p>
          <a:pPr algn="ctr">
            <a:spcAft>
              <a:spcPts val="500"/>
            </a:spcAft>
          </a:pPr>
          <a:r>
            <a:rPr lang="fr-FR" sz="1050" b="1" dirty="0">
              <a:solidFill>
                <a:srgbClr val="FFFF00"/>
              </a:solidFill>
              <a:latin typeface="Calibri" panose="020F0502020204030204" pitchFamily="34" charset="0"/>
              <a:ea typeface="+mn-ea"/>
              <a:cs typeface="Calibri" panose="020F0502020204030204" pitchFamily="34" charset="0"/>
            </a:rPr>
            <a:t>16kW H</a:t>
          </a:r>
          <a:r>
            <a:rPr lang="fr-FR" sz="1050" b="1" baseline="30000" dirty="0">
              <a:solidFill>
                <a:srgbClr val="FFFF00"/>
              </a:solidFill>
              <a:latin typeface="Calibri" panose="020F0502020204030204" pitchFamily="34" charset="0"/>
              <a:ea typeface="+mn-ea"/>
              <a:cs typeface="Calibri" panose="020F0502020204030204" pitchFamily="34" charset="0"/>
            </a:rPr>
            <a:t>+</a:t>
          </a:r>
        </a:p>
        <a:p>
          <a:pPr algn="ctr">
            <a:spcAft>
              <a:spcPts val="500"/>
            </a:spcAft>
          </a:pPr>
          <a:r>
            <a:rPr lang="fr-FR" sz="1050" b="0" dirty="0">
              <a:latin typeface="Calibri" panose="020F0502020204030204" pitchFamily="34" charset="0"/>
              <a:ea typeface="+mn-ea"/>
              <a:cs typeface="Calibri" panose="020F0502020204030204" pitchFamily="34" charset="0"/>
            </a:rPr>
            <a:t>July – </a:t>
          </a:r>
          <a:r>
            <a:rPr lang="en-GB" sz="1050" b="0" noProof="0" dirty="0">
              <a:latin typeface="Calibri" panose="020F0502020204030204" pitchFamily="34" charset="0"/>
              <a:ea typeface="+mn-ea"/>
              <a:cs typeface="Calibri" panose="020F0502020204030204" pitchFamily="34" charset="0"/>
            </a:rPr>
            <a:t>December</a:t>
          </a:r>
          <a:endParaRPr lang="en-GB" sz="1050" b="0" baseline="30000" noProof="0" dirty="0">
            <a:latin typeface="Calibri" panose="020F0502020204030204"/>
            <a:ea typeface="Yu Gothic UI" panose="020B0500000000000000" pitchFamily="34" charset="-128"/>
            <a:cs typeface="+mn-cs"/>
          </a:endParaRPr>
        </a:p>
      </dgm:t>
    </dgm:pt>
    <dgm:pt modelId="{CCE031C6-A714-4856-87E7-32F959A9AE76}" type="parTrans" cxnId="{9503D583-B54B-4586-8C71-7D0DACD9118E}">
      <dgm:prSet/>
      <dgm:spPr/>
      <dgm:t>
        <a:bodyPr/>
        <a:lstStyle/>
        <a:p>
          <a:endParaRPr lang="fr-FR"/>
        </a:p>
      </dgm:t>
    </dgm:pt>
    <dgm:pt modelId="{97CA1D9B-4F20-4F1A-AA87-025853E91063}" type="sibTrans" cxnId="{9503D583-B54B-4586-8C71-7D0DACD9118E}">
      <dgm:prSet/>
      <dgm:spPr/>
      <dgm:t>
        <a:bodyPr/>
        <a:lstStyle/>
        <a:p>
          <a:endParaRPr lang="fr-FR"/>
        </a:p>
      </dgm:t>
    </dgm:pt>
    <dgm:pt modelId="{EABC9CEE-8046-47E7-9A35-882CB0DFE13E}" type="pres">
      <dgm:prSet presAssocID="{B8F8CE20-B0EB-4B20-B0B3-F8B6A1FAE39B}" presName="Name0" presStyleCnt="0">
        <dgm:presLayoutVars>
          <dgm:dir/>
          <dgm:resizeHandles val="exact"/>
        </dgm:presLayoutVars>
      </dgm:prSet>
      <dgm:spPr/>
    </dgm:pt>
    <dgm:pt modelId="{A6FAE201-1BE1-4BBD-BC0C-86F4455A3917}" type="pres">
      <dgm:prSet presAssocID="{B8F8CE20-B0EB-4B20-B0B3-F8B6A1FAE39B}" presName="fgShape" presStyleLbl="fgShp" presStyleIdx="0" presStyleCnt="1" custLinFactNeighborX="141" custLinFactNeighborY="21726"/>
      <dgm:spPr/>
    </dgm:pt>
    <dgm:pt modelId="{D7374D38-B41F-431F-A6A4-AEAE17595707}" type="pres">
      <dgm:prSet presAssocID="{B8F8CE20-B0EB-4B20-B0B3-F8B6A1FAE39B}" presName="linComp" presStyleCnt="0"/>
      <dgm:spPr/>
    </dgm:pt>
    <dgm:pt modelId="{CDD68458-13CE-4D03-B713-848E3C425F20}" type="pres">
      <dgm:prSet presAssocID="{EFE8C082-95FE-45FD-9C7F-690EAD1132AA}" presName="compNode" presStyleCnt="0"/>
      <dgm:spPr/>
    </dgm:pt>
    <dgm:pt modelId="{CFC5BFD2-51BA-48CB-B937-499864359545}" type="pres">
      <dgm:prSet presAssocID="{EFE8C082-95FE-45FD-9C7F-690EAD1132AA}" presName="bkgdShape" presStyleLbl="node1" presStyleIdx="0" presStyleCnt="5"/>
      <dgm:spPr/>
    </dgm:pt>
    <dgm:pt modelId="{EA2BC54F-7FCB-4229-9084-13CD8E895A54}" type="pres">
      <dgm:prSet presAssocID="{EFE8C082-95FE-45FD-9C7F-690EAD1132AA}" presName="nodeTx" presStyleLbl="node1" presStyleIdx="0" presStyleCnt="5">
        <dgm:presLayoutVars>
          <dgm:bulletEnabled val="1"/>
        </dgm:presLayoutVars>
      </dgm:prSet>
      <dgm:spPr/>
    </dgm:pt>
    <dgm:pt modelId="{5F0D2C28-0C08-4501-A308-4757CAB0E625}" type="pres">
      <dgm:prSet presAssocID="{EFE8C082-95FE-45FD-9C7F-690EAD1132AA}" presName="invisiNode" presStyleLbl="node1" presStyleIdx="0" presStyleCnt="5"/>
      <dgm:spPr/>
    </dgm:pt>
    <dgm:pt modelId="{E1269CE9-658A-4101-95A0-20E7825B8E3A}" type="pres">
      <dgm:prSet presAssocID="{EFE8C082-95FE-45FD-9C7F-690EAD1132AA}" presName="imagNode" presStyleLbl="fgImgPlace1" presStyleIdx="0" presStyleCnt="5" custLinFactNeighborX="282" custLinFactNeighborY="254"/>
      <dgm:spPr>
        <a:blipFill>
          <a:blip xmlns:r="http://schemas.openxmlformats.org/officeDocument/2006/relationships" r:embed="rId1">
            <a:extLst>
              <a:ext uri="{28A0092B-C50C-407E-A947-70E740481C1C}">
                <a14:useLocalDpi xmlns:a14="http://schemas.microsoft.com/office/drawing/2010/main" val="0"/>
              </a:ext>
            </a:extLst>
          </a:blip>
          <a:srcRect/>
          <a:stretch>
            <a:fillRect l="-41000" r="-41000"/>
          </a:stretch>
        </a:blipFill>
      </dgm:spPr>
    </dgm:pt>
    <dgm:pt modelId="{2B53E20D-D694-4FC6-870D-361C0B1C4F4E}" type="pres">
      <dgm:prSet presAssocID="{EE970668-13BF-46A9-9996-43E81D916679}" presName="sibTrans" presStyleLbl="sibTrans2D1" presStyleIdx="0" presStyleCnt="0"/>
      <dgm:spPr/>
    </dgm:pt>
    <dgm:pt modelId="{2DA8F536-C2A3-41E1-9114-AD83BAFC9D6F}" type="pres">
      <dgm:prSet presAssocID="{1C6C653E-353B-4EB6-8842-E3A2BCE3D868}" presName="compNode" presStyleCnt="0"/>
      <dgm:spPr/>
    </dgm:pt>
    <dgm:pt modelId="{09244EF7-CA6F-4108-9E61-A361BC3086A9}" type="pres">
      <dgm:prSet presAssocID="{1C6C653E-353B-4EB6-8842-E3A2BCE3D868}" presName="bkgdShape" presStyleLbl="node1" presStyleIdx="1" presStyleCnt="5"/>
      <dgm:spPr/>
    </dgm:pt>
    <dgm:pt modelId="{848FD142-C745-4309-902C-39D09BF2C2EC}" type="pres">
      <dgm:prSet presAssocID="{1C6C653E-353B-4EB6-8842-E3A2BCE3D868}" presName="nodeTx" presStyleLbl="node1" presStyleIdx="1" presStyleCnt="5">
        <dgm:presLayoutVars>
          <dgm:bulletEnabled val="1"/>
        </dgm:presLayoutVars>
      </dgm:prSet>
      <dgm:spPr/>
    </dgm:pt>
    <dgm:pt modelId="{545DA925-51A9-4258-B123-191189938A71}" type="pres">
      <dgm:prSet presAssocID="{1C6C653E-353B-4EB6-8842-E3A2BCE3D868}" presName="invisiNode" presStyleLbl="node1" presStyleIdx="1" presStyleCnt="5"/>
      <dgm:spPr/>
    </dgm:pt>
    <dgm:pt modelId="{570BF308-3492-488B-905D-8E8388ECF7B3}" type="pres">
      <dgm:prSet presAssocID="{1C6C653E-353B-4EB6-8842-E3A2BCE3D868}"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48AEB98A-FC07-41EA-870B-1B43E2917E90}" type="pres">
      <dgm:prSet presAssocID="{A6F8C1D3-364D-487C-A74D-CC786E6DCF28}" presName="sibTrans" presStyleLbl="sibTrans2D1" presStyleIdx="0" presStyleCnt="0"/>
      <dgm:spPr/>
    </dgm:pt>
    <dgm:pt modelId="{5EB5BB7A-B6E2-46E0-BF81-695F40656B6D}" type="pres">
      <dgm:prSet presAssocID="{25B253CC-A472-44FE-9EB2-77E63EBDF40A}" presName="compNode" presStyleCnt="0"/>
      <dgm:spPr/>
    </dgm:pt>
    <dgm:pt modelId="{8EAC848D-D008-4507-B2B3-ED765B55E7CC}" type="pres">
      <dgm:prSet presAssocID="{25B253CC-A472-44FE-9EB2-77E63EBDF40A}" presName="bkgdShape" presStyleLbl="node1" presStyleIdx="2" presStyleCnt="5" custLinFactNeighborX="1683" custLinFactNeighborY="1218"/>
      <dgm:spPr/>
    </dgm:pt>
    <dgm:pt modelId="{8BD67A0F-1776-400D-86C6-2623082914AD}" type="pres">
      <dgm:prSet presAssocID="{25B253CC-A472-44FE-9EB2-77E63EBDF40A}" presName="nodeTx" presStyleLbl="node1" presStyleIdx="2" presStyleCnt="5">
        <dgm:presLayoutVars>
          <dgm:bulletEnabled val="1"/>
        </dgm:presLayoutVars>
      </dgm:prSet>
      <dgm:spPr/>
    </dgm:pt>
    <dgm:pt modelId="{EA7B0109-4B4A-435B-8069-32D98D4424E9}" type="pres">
      <dgm:prSet presAssocID="{25B253CC-A472-44FE-9EB2-77E63EBDF40A}" presName="invisiNode" presStyleLbl="node1" presStyleIdx="2" presStyleCnt="5"/>
      <dgm:spPr/>
    </dgm:pt>
    <dgm:pt modelId="{892BF3DE-BB22-4960-BD19-A3822AA1EC8A}" type="pres">
      <dgm:prSet presAssocID="{25B253CC-A472-44FE-9EB2-77E63EBDF40A}"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7FD33DEB-90C0-4F56-B247-B2E2159F936E}" type="pres">
      <dgm:prSet presAssocID="{D21CB0C1-9033-44A1-A8F0-5E7D92CFB4C3}" presName="sibTrans" presStyleLbl="sibTrans2D1" presStyleIdx="0" presStyleCnt="0"/>
      <dgm:spPr/>
    </dgm:pt>
    <dgm:pt modelId="{D4F31720-1823-48CA-B5F9-D98F1B8E9E9A}" type="pres">
      <dgm:prSet presAssocID="{BECD2CD2-43A3-4877-B133-860F8282EBFA}" presName="compNode" presStyleCnt="0"/>
      <dgm:spPr/>
    </dgm:pt>
    <dgm:pt modelId="{D260B684-2921-4104-86B1-5E0F551FFDD8}" type="pres">
      <dgm:prSet presAssocID="{BECD2CD2-43A3-4877-B133-860F8282EBFA}" presName="bkgdShape" presStyleLbl="node1" presStyleIdx="3" presStyleCnt="5"/>
      <dgm:spPr/>
    </dgm:pt>
    <dgm:pt modelId="{0FFB282F-279D-4027-B185-2B39C4EF7D40}" type="pres">
      <dgm:prSet presAssocID="{BECD2CD2-43A3-4877-B133-860F8282EBFA}" presName="nodeTx" presStyleLbl="node1" presStyleIdx="3" presStyleCnt="5">
        <dgm:presLayoutVars>
          <dgm:bulletEnabled val="1"/>
        </dgm:presLayoutVars>
      </dgm:prSet>
      <dgm:spPr/>
    </dgm:pt>
    <dgm:pt modelId="{4F9285DD-89F0-4C83-BD45-662DFC32898E}" type="pres">
      <dgm:prSet presAssocID="{BECD2CD2-43A3-4877-B133-860F8282EBFA}" presName="invisiNode" presStyleLbl="node1" presStyleIdx="3" presStyleCnt="5"/>
      <dgm:spPr/>
    </dgm:pt>
    <dgm:pt modelId="{50623208-729A-423A-8B7B-7C241E2250F0}" type="pres">
      <dgm:prSet presAssocID="{BECD2CD2-43A3-4877-B133-860F8282EBFA}"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0311D82A-C4F8-42D7-8473-43042586A03C}" type="pres">
      <dgm:prSet presAssocID="{3B1F40F6-B361-4F65-86B4-29E4E117BC8D}" presName="sibTrans" presStyleLbl="sibTrans2D1" presStyleIdx="0" presStyleCnt="0"/>
      <dgm:spPr/>
    </dgm:pt>
    <dgm:pt modelId="{9E4E8ADC-B8DB-4C74-8371-4AC511550091}" type="pres">
      <dgm:prSet presAssocID="{F2427BD9-E671-499E-BC09-93B6A7F59C4E}" presName="compNode" presStyleCnt="0"/>
      <dgm:spPr/>
    </dgm:pt>
    <dgm:pt modelId="{4860A74E-88FB-436B-B4C1-E20DE7B897AD}" type="pres">
      <dgm:prSet presAssocID="{F2427BD9-E671-499E-BC09-93B6A7F59C4E}" presName="bkgdShape" presStyleLbl="node1" presStyleIdx="4" presStyleCnt="5"/>
      <dgm:spPr/>
    </dgm:pt>
    <dgm:pt modelId="{159D6523-0CFE-4A6D-8554-1D9AB395FB2D}" type="pres">
      <dgm:prSet presAssocID="{F2427BD9-E671-499E-BC09-93B6A7F59C4E}" presName="nodeTx" presStyleLbl="node1" presStyleIdx="4" presStyleCnt="5">
        <dgm:presLayoutVars>
          <dgm:bulletEnabled val="1"/>
        </dgm:presLayoutVars>
      </dgm:prSet>
      <dgm:spPr/>
    </dgm:pt>
    <dgm:pt modelId="{31C3F78C-63F3-4DB4-A381-571655761688}" type="pres">
      <dgm:prSet presAssocID="{F2427BD9-E671-499E-BC09-93B6A7F59C4E}" presName="invisiNode" presStyleLbl="node1" presStyleIdx="4" presStyleCnt="5"/>
      <dgm:spPr/>
    </dgm:pt>
    <dgm:pt modelId="{688FD810-1F54-434E-B4EE-AD1BF784D5D3}" type="pres">
      <dgm:prSet presAssocID="{F2427BD9-E671-499E-BC09-93B6A7F59C4E}"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8000" r="-38000"/>
          </a:stretch>
        </a:blipFill>
      </dgm:spPr>
    </dgm:pt>
  </dgm:ptLst>
  <dgm:cxnLst>
    <dgm:cxn modelId="{D90D1300-A064-4166-B72B-78BEB6881FFC}" type="presOf" srcId="{25B253CC-A472-44FE-9EB2-77E63EBDF40A}" destId="{8BD67A0F-1776-400D-86C6-2623082914AD}" srcOrd="1" destOrd="0" presId="urn:microsoft.com/office/officeart/2005/8/layout/hList7"/>
    <dgm:cxn modelId="{31C4870A-0BD7-410F-A4E1-EF102A660E64}" type="presOf" srcId="{BECD2CD2-43A3-4877-B133-860F8282EBFA}" destId="{0FFB282F-279D-4027-B185-2B39C4EF7D40}" srcOrd="1" destOrd="0" presId="urn:microsoft.com/office/officeart/2005/8/layout/hList7"/>
    <dgm:cxn modelId="{9AB5A611-A30F-481E-9F95-4CD74978034D}" type="presOf" srcId="{1C6C653E-353B-4EB6-8842-E3A2BCE3D868}" destId="{09244EF7-CA6F-4108-9E61-A361BC3086A9}" srcOrd="0" destOrd="0" presId="urn:microsoft.com/office/officeart/2005/8/layout/hList7"/>
    <dgm:cxn modelId="{7B84C619-9D1B-4D16-92D8-D67A5AE570A8}" type="presOf" srcId="{D21CB0C1-9033-44A1-A8F0-5E7D92CFB4C3}" destId="{7FD33DEB-90C0-4F56-B247-B2E2159F936E}" srcOrd="0" destOrd="0" presId="urn:microsoft.com/office/officeart/2005/8/layout/hList7"/>
    <dgm:cxn modelId="{A96A5A1E-5D30-4987-A5C5-E112D1127817}" type="presOf" srcId="{B8F8CE20-B0EB-4B20-B0B3-F8B6A1FAE39B}" destId="{EABC9CEE-8046-47E7-9A35-882CB0DFE13E}" srcOrd="0" destOrd="0" presId="urn:microsoft.com/office/officeart/2005/8/layout/hList7"/>
    <dgm:cxn modelId="{50B3A61F-7122-43E9-AE30-B3D8014B7C4B}" srcId="{B8F8CE20-B0EB-4B20-B0B3-F8B6A1FAE39B}" destId="{EFE8C082-95FE-45FD-9C7F-690EAD1132AA}" srcOrd="0" destOrd="0" parTransId="{78B9BE14-4963-4603-8AC6-572DDCB9A343}" sibTransId="{EE970668-13BF-46A9-9996-43E81D916679}"/>
    <dgm:cxn modelId="{56515C41-DB49-44AA-8E64-8625AFFE7B4E}" srcId="{B8F8CE20-B0EB-4B20-B0B3-F8B6A1FAE39B}" destId="{1C6C653E-353B-4EB6-8842-E3A2BCE3D868}" srcOrd="1" destOrd="0" parTransId="{8441682A-98E4-4781-9CBE-C5A5D6A2A64C}" sibTransId="{A6F8C1D3-364D-487C-A74D-CC786E6DCF28}"/>
    <dgm:cxn modelId="{5D182C46-CD9D-461E-8521-DFA58BB2B665}" srcId="{B8F8CE20-B0EB-4B20-B0B3-F8B6A1FAE39B}" destId="{25B253CC-A472-44FE-9EB2-77E63EBDF40A}" srcOrd="2" destOrd="0" parTransId="{23190F69-4BDE-45E4-9837-D7AD8D8DD373}" sibTransId="{D21CB0C1-9033-44A1-A8F0-5E7D92CFB4C3}"/>
    <dgm:cxn modelId="{22A8256D-BD1E-434F-AF3D-D70425773864}" type="presOf" srcId="{3B1F40F6-B361-4F65-86B4-29E4E117BC8D}" destId="{0311D82A-C4F8-42D7-8473-43042586A03C}" srcOrd="0" destOrd="0" presId="urn:microsoft.com/office/officeart/2005/8/layout/hList7"/>
    <dgm:cxn modelId="{9503D583-B54B-4586-8C71-7D0DACD9118E}" srcId="{B8F8CE20-B0EB-4B20-B0B3-F8B6A1FAE39B}" destId="{F2427BD9-E671-499E-BC09-93B6A7F59C4E}" srcOrd="4" destOrd="0" parTransId="{CCE031C6-A714-4856-87E7-32F959A9AE76}" sibTransId="{97CA1D9B-4F20-4F1A-AA87-025853E91063}"/>
    <dgm:cxn modelId="{F96B898C-7961-4294-AF16-15D33AE154EC}" type="presOf" srcId="{EE970668-13BF-46A9-9996-43E81D916679}" destId="{2B53E20D-D694-4FC6-870D-361C0B1C4F4E}" srcOrd="0" destOrd="0" presId="urn:microsoft.com/office/officeart/2005/8/layout/hList7"/>
    <dgm:cxn modelId="{F154278D-FC40-4324-816E-B6B0E41BC022}" srcId="{B8F8CE20-B0EB-4B20-B0B3-F8B6A1FAE39B}" destId="{BECD2CD2-43A3-4877-B133-860F8282EBFA}" srcOrd="3" destOrd="0" parTransId="{400317D7-21DF-4B46-904A-4B014D23F30E}" sibTransId="{3B1F40F6-B361-4F65-86B4-29E4E117BC8D}"/>
    <dgm:cxn modelId="{32239E95-677B-4137-BF79-0C463A5C131E}" type="presOf" srcId="{F2427BD9-E671-499E-BC09-93B6A7F59C4E}" destId="{4860A74E-88FB-436B-B4C1-E20DE7B897AD}" srcOrd="0" destOrd="0" presId="urn:microsoft.com/office/officeart/2005/8/layout/hList7"/>
    <dgm:cxn modelId="{88EFAF98-5F34-4C05-A084-2DA166A68CCF}" type="presOf" srcId="{A6F8C1D3-364D-487C-A74D-CC786E6DCF28}" destId="{48AEB98A-FC07-41EA-870B-1B43E2917E90}" srcOrd="0" destOrd="0" presId="urn:microsoft.com/office/officeart/2005/8/layout/hList7"/>
    <dgm:cxn modelId="{F8D35BA6-E288-4150-9A60-3E60E7084036}" type="presOf" srcId="{EFE8C082-95FE-45FD-9C7F-690EAD1132AA}" destId="{CFC5BFD2-51BA-48CB-B937-499864359545}" srcOrd="0" destOrd="0" presId="urn:microsoft.com/office/officeart/2005/8/layout/hList7"/>
    <dgm:cxn modelId="{002FCBAA-2645-4093-A0FD-241844BBC48F}" type="presOf" srcId="{F2427BD9-E671-499E-BC09-93B6A7F59C4E}" destId="{159D6523-0CFE-4A6D-8554-1D9AB395FB2D}" srcOrd="1" destOrd="0" presId="urn:microsoft.com/office/officeart/2005/8/layout/hList7"/>
    <dgm:cxn modelId="{E2C73AAC-08A1-4EF7-B304-FFB060549DEA}" type="presOf" srcId="{25B253CC-A472-44FE-9EB2-77E63EBDF40A}" destId="{8EAC848D-D008-4507-B2B3-ED765B55E7CC}" srcOrd="0" destOrd="0" presId="urn:microsoft.com/office/officeart/2005/8/layout/hList7"/>
    <dgm:cxn modelId="{D186BABC-A064-41DF-9E77-11A8AF31F538}" type="presOf" srcId="{1C6C653E-353B-4EB6-8842-E3A2BCE3D868}" destId="{848FD142-C745-4309-902C-39D09BF2C2EC}" srcOrd="1" destOrd="0" presId="urn:microsoft.com/office/officeart/2005/8/layout/hList7"/>
    <dgm:cxn modelId="{68A739D0-6ED6-4326-9C67-3A953A87FE5B}" type="presOf" srcId="{EFE8C082-95FE-45FD-9C7F-690EAD1132AA}" destId="{EA2BC54F-7FCB-4229-9084-13CD8E895A54}" srcOrd="1" destOrd="0" presId="urn:microsoft.com/office/officeart/2005/8/layout/hList7"/>
    <dgm:cxn modelId="{31F6E0E8-DF8E-411E-8F0D-B0E11395DD2C}" type="presOf" srcId="{BECD2CD2-43A3-4877-B133-860F8282EBFA}" destId="{D260B684-2921-4104-86B1-5E0F551FFDD8}" srcOrd="0" destOrd="0" presId="urn:microsoft.com/office/officeart/2005/8/layout/hList7"/>
    <dgm:cxn modelId="{FE4A6024-EB0C-462E-AA69-5CD8893C6D55}" type="presParOf" srcId="{EABC9CEE-8046-47E7-9A35-882CB0DFE13E}" destId="{A6FAE201-1BE1-4BBD-BC0C-86F4455A3917}" srcOrd="0" destOrd="0" presId="urn:microsoft.com/office/officeart/2005/8/layout/hList7"/>
    <dgm:cxn modelId="{00F362D4-C87C-40A6-8D61-1C7DD3018BC3}" type="presParOf" srcId="{EABC9CEE-8046-47E7-9A35-882CB0DFE13E}" destId="{D7374D38-B41F-431F-A6A4-AEAE17595707}" srcOrd="1" destOrd="0" presId="urn:microsoft.com/office/officeart/2005/8/layout/hList7"/>
    <dgm:cxn modelId="{1096DBCC-EB5E-4E33-BD8C-B0F5E5B10C23}" type="presParOf" srcId="{D7374D38-B41F-431F-A6A4-AEAE17595707}" destId="{CDD68458-13CE-4D03-B713-848E3C425F20}" srcOrd="0" destOrd="0" presId="urn:microsoft.com/office/officeart/2005/8/layout/hList7"/>
    <dgm:cxn modelId="{2347D9C5-70EB-4CBB-A94E-FF4FA1B0A0ED}" type="presParOf" srcId="{CDD68458-13CE-4D03-B713-848E3C425F20}" destId="{CFC5BFD2-51BA-48CB-B937-499864359545}" srcOrd="0" destOrd="0" presId="urn:microsoft.com/office/officeart/2005/8/layout/hList7"/>
    <dgm:cxn modelId="{C8A31B61-66FB-42E1-BD45-19AEE2653B86}" type="presParOf" srcId="{CDD68458-13CE-4D03-B713-848E3C425F20}" destId="{EA2BC54F-7FCB-4229-9084-13CD8E895A54}" srcOrd="1" destOrd="0" presId="urn:microsoft.com/office/officeart/2005/8/layout/hList7"/>
    <dgm:cxn modelId="{E1C01231-D646-4D02-8E5D-0EB17EFAFFDA}" type="presParOf" srcId="{CDD68458-13CE-4D03-B713-848E3C425F20}" destId="{5F0D2C28-0C08-4501-A308-4757CAB0E625}" srcOrd="2" destOrd="0" presId="urn:microsoft.com/office/officeart/2005/8/layout/hList7"/>
    <dgm:cxn modelId="{EE0F28D5-B453-4DF1-B74C-116362D3967D}" type="presParOf" srcId="{CDD68458-13CE-4D03-B713-848E3C425F20}" destId="{E1269CE9-658A-4101-95A0-20E7825B8E3A}" srcOrd="3" destOrd="0" presId="urn:microsoft.com/office/officeart/2005/8/layout/hList7"/>
    <dgm:cxn modelId="{77E9566F-2DDB-4D3B-BA21-4E50D6D6D398}" type="presParOf" srcId="{D7374D38-B41F-431F-A6A4-AEAE17595707}" destId="{2B53E20D-D694-4FC6-870D-361C0B1C4F4E}" srcOrd="1" destOrd="0" presId="urn:microsoft.com/office/officeart/2005/8/layout/hList7"/>
    <dgm:cxn modelId="{662B63B4-68D6-4A2B-B7C2-B5822B86EF2B}" type="presParOf" srcId="{D7374D38-B41F-431F-A6A4-AEAE17595707}" destId="{2DA8F536-C2A3-41E1-9114-AD83BAFC9D6F}" srcOrd="2" destOrd="0" presId="urn:microsoft.com/office/officeart/2005/8/layout/hList7"/>
    <dgm:cxn modelId="{62F0DF0F-205E-4B51-9C67-CB30C2D1F554}" type="presParOf" srcId="{2DA8F536-C2A3-41E1-9114-AD83BAFC9D6F}" destId="{09244EF7-CA6F-4108-9E61-A361BC3086A9}" srcOrd="0" destOrd="0" presId="urn:microsoft.com/office/officeart/2005/8/layout/hList7"/>
    <dgm:cxn modelId="{05178DBD-848B-44E9-9ABE-CCF840829F33}" type="presParOf" srcId="{2DA8F536-C2A3-41E1-9114-AD83BAFC9D6F}" destId="{848FD142-C745-4309-902C-39D09BF2C2EC}" srcOrd="1" destOrd="0" presId="urn:microsoft.com/office/officeart/2005/8/layout/hList7"/>
    <dgm:cxn modelId="{C276C907-F674-46DF-A46E-57801F2EE37D}" type="presParOf" srcId="{2DA8F536-C2A3-41E1-9114-AD83BAFC9D6F}" destId="{545DA925-51A9-4258-B123-191189938A71}" srcOrd="2" destOrd="0" presId="urn:microsoft.com/office/officeart/2005/8/layout/hList7"/>
    <dgm:cxn modelId="{9C1C6913-AD27-46AC-BC5D-9CB87B398848}" type="presParOf" srcId="{2DA8F536-C2A3-41E1-9114-AD83BAFC9D6F}" destId="{570BF308-3492-488B-905D-8E8388ECF7B3}" srcOrd="3" destOrd="0" presId="urn:microsoft.com/office/officeart/2005/8/layout/hList7"/>
    <dgm:cxn modelId="{C58F1D4D-59ED-472B-BDBA-09D42F94E6AC}" type="presParOf" srcId="{D7374D38-B41F-431F-A6A4-AEAE17595707}" destId="{48AEB98A-FC07-41EA-870B-1B43E2917E90}" srcOrd="3" destOrd="0" presId="urn:microsoft.com/office/officeart/2005/8/layout/hList7"/>
    <dgm:cxn modelId="{4805EAEC-F0F9-473B-8530-9175218002AD}" type="presParOf" srcId="{D7374D38-B41F-431F-A6A4-AEAE17595707}" destId="{5EB5BB7A-B6E2-46E0-BF81-695F40656B6D}" srcOrd="4" destOrd="0" presId="urn:microsoft.com/office/officeart/2005/8/layout/hList7"/>
    <dgm:cxn modelId="{A3518B6B-61E2-4B57-90C4-145C9D4D01FD}" type="presParOf" srcId="{5EB5BB7A-B6E2-46E0-BF81-695F40656B6D}" destId="{8EAC848D-D008-4507-B2B3-ED765B55E7CC}" srcOrd="0" destOrd="0" presId="urn:microsoft.com/office/officeart/2005/8/layout/hList7"/>
    <dgm:cxn modelId="{0601CBBA-7D2F-452D-84C5-BA132B9CBE62}" type="presParOf" srcId="{5EB5BB7A-B6E2-46E0-BF81-695F40656B6D}" destId="{8BD67A0F-1776-400D-86C6-2623082914AD}" srcOrd="1" destOrd="0" presId="urn:microsoft.com/office/officeart/2005/8/layout/hList7"/>
    <dgm:cxn modelId="{CD33E38E-096C-4C3C-8D20-9D4FAA676822}" type="presParOf" srcId="{5EB5BB7A-B6E2-46E0-BF81-695F40656B6D}" destId="{EA7B0109-4B4A-435B-8069-32D98D4424E9}" srcOrd="2" destOrd="0" presId="urn:microsoft.com/office/officeart/2005/8/layout/hList7"/>
    <dgm:cxn modelId="{A4F65F47-11F2-49AF-B329-89B57C990BC8}" type="presParOf" srcId="{5EB5BB7A-B6E2-46E0-BF81-695F40656B6D}" destId="{892BF3DE-BB22-4960-BD19-A3822AA1EC8A}" srcOrd="3" destOrd="0" presId="urn:microsoft.com/office/officeart/2005/8/layout/hList7"/>
    <dgm:cxn modelId="{319CADFB-B912-4002-83DF-FFE06B100C04}" type="presParOf" srcId="{D7374D38-B41F-431F-A6A4-AEAE17595707}" destId="{7FD33DEB-90C0-4F56-B247-B2E2159F936E}" srcOrd="5" destOrd="0" presId="urn:microsoft.com/office/officeart/2005/8/layout/hList7"/>
    <dgm:cxn modelId="{4D9FB5B8-6BF0-4A8B-AF89-F1CF446D6441}" type="presParOf" srcId="{D7374D38-B41F-431F-A6A4-AEAE17595707}" destId="{D4F31720-1823-48CA-B5F9-D98F1B8E9E9A}" srcOrd="6" destOrd="0" presId="urn:microsoft.com/office/officeart/2005/8/layout/hList7"/>
    <dgm:cxn modelId="{B8909471-72C3-4051-9243-DE16C3583F1E}" type="presParOf" srcId="{D4F31720-1823-48CA-B5F9-D98F1B8E9E9A}" destId="{D260B684-2921-4104-86B1-5E0F551FFDD8}" srcOrd="0" destOrd="0" presId="urn:microsoft.com/office/officeart/2005/8/layout/hList7"/>
    <dgm:cxn modelId="{86994392-5A92-4CD2-AC1E-D907619D148B}" type="presParOf" srcId="{D4F31720-1823-48CA-B5F9-D98F1B8E9E9A}" destId="{0FFB282F-279D-4027-B185-2B39C4EF7D40}" srcOrd="1" destOrd="0" presId="urn:microsoft.com/office/officeart/2005/8/layout/hList7"/>
    <dgm:cxn modelId="{D898AEAD-5B33-403C-9448-0F65F5498574}" type="presParOf" srcId="{D4F31720-1823-48CA-B5F9-D98F1B8E9E9A}" destId="{4F9285DD-89F0-4C83-BD45-662DFC32898E}" srcOrd="2" destOrd="0" presId="urn:microsoft.com/office/officeart/2005/8/layout/hList7"/>
    <dgm:cxn modelId="{D2748BD1-687D-4E47-A9EB-EC259BF8CCBD}" type="presParOf" srcId="{D4F31720-1823-48CA-B5F9-D98F1B8E9E9A}" destId="{50623208-729A-423A-8B7B-7C241E2250F0}" srcOrd="3" destOrd="0" presId="urn:microsoft.com/office/officeart/2005/8/layout/hList7"/>
    <dgm:cxn modelId="{EE84A812-E12A-4223-AA4A-AEB5BA07CD0F}" type="presParOf" srcId="{D7374D38-B41F-431F-A6A4-AEAE17595707}" destId="{0311D82A-C4F8-42D7-8473-43042586A03C}" srcOrd="7" destOrd="0" presId="urn:microsoft.com/office/officeart/2005/8/layout/hList7"/>
    <dgm:cxn modelId="{D6B7CB7C-5385-4CF9-8CAD-E56F01DB7124}" type="presParOf" srcId="{D7374D38-B41F-431F-A6A4-AEAE17595707}" destId="{9E4E8ADC-B8DB-4C74-8371-4AC511550091}" srcOrd="8" destOrd="0" presId="urn:microsoft.com/office/officeart/2005/8/layout/hList7"/>
    <dgm:cxn modelId="{58C5382B-9AD1-47E5-866F-C20F7F8C97B5}" type="presParOf" srcId="{9E4E8ADC-B8DB-4C74-8371-4AC511550091}" destId="{4860A74E-88FB-436B-B4C1-E20DE7B897AD}" srcOrd="0" destOrd="0" presId="urn:microsoft.com/office/officeart/2005/8/layout/hList7"/>
    <dgm:cxn modelId="{6E9B8BAE-C23B-4453-AE4E-DAEEA7EE4CEC}" type="presParOf" srcId="{9E4E8ADC-B8DB-4C74-8371-4AC511550091}" destId="{159D6523-0CFE-4A6D-8554-1D9AB395FB2D}" srcOrd="1" destOrd="0" presId="urn:microsoft.com/office/officeart/2005/8/layout/hList7"/>
    <dgm:cxn modelId="{F4E06612-041E-4DDF-B886-2B23CA9CA8F5}" type="presParOf" srcId="{9E4E8ADC-B8DB-4C74-8371-4AC511550091}" destId="{31C3F78C-63F3-4DB4-A381-571655761688}" srcOrd="2" destOrd="0" presId="urn:microsoft.com/office/officeart/2005/8/layout/hList7"/>
    <dgm:cxn modelId="{87DD5983-8CC0-4D6E-AFB4-100A95A958C2}" type="presParOf" srcId="{9E4E8ADC-B8DB-4C74-8371-4AC511550091}" destId="{688FD810-1F54-434E-B4EE-AD1BF784D5D3}"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5BFD2-51BA-48CB-B937-499864359545}">
      <dsp:nvSpPr>
        <dsp:cNvPr id="0" name=""/>
        <dsp:cNvSpPr/>
      </dsp:nvSpPr>
      <dsp:spPr>
        <a:xfrm>
          <a:off x="0" y="0"/>
          <a:ext cx="1906461" cy="3353151"/>
        </a:xfrm>
        <a:prstGeom prst="roundRect">
          <a:avLst>
            <a:gd name="adj" fmla="val 10000"/>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libri" panose="020F0502020204030204" pitchFamily="34" charset="0"/>
              <a:ea typeface="+mn-ea"/>
              <a:cs typeface="Calibri" panose="020F0502020204030204" pitchFamily="34" charset="0"/>
            </a:rPr>
            <a:t>2014</a:t>
          </a:r>
        </a:p>
        <a:p>
          <a:pPr marL="0" lvl="0" indent="0" algn="ctr" defTabSz="977900">
            <a:lnSpc>
              <a:spcPct val="90000"/>
            </a:lnSpc>
            <a:spcBef>
              <a:spcPct val="0"/>
            </a:spcBef>
            <a:spcAft>
              <a:spcPct val="35000"/>
            </a:spcAft>
            <a:buNone/>
          </a:pPr>
          <a:r>
            <a:rPr lang="en-GB" sz="1200" b="0" kern="1200" dirty="0">
              <a:latin typeface="Calibri" panose="020F0502020204030204" pitchFamily="34" charset="0"/>
              <a:ea typeface="Yu Gothic Light" panose="020B0300000000000000" pitchFamily="34" charset="-128"/>
              <a:cs typeface="Calibri" panose="020F0502020204030204" pitchFamily="34" charset="0"/>
            </a:rPr>
            <a:t>P/D source: first beam      2 mA H</a:t>
          </a:r>
          <a:r>
            <a:rPr lang="en-GB" sz="1200" b="0" kern="1200" baseline="30000" dirty="0">
              <a:latin typeface="Calibri" panose="020F0502020204030204" pitchFamily="34" charset="0"/>
              <a:ea typeface="Yu Gothic Light" panose="020B0300000000000000" pitchFamily="34" charset="-128"/>
              <a:cs typeface="Calibri" panose="020F0502020204030204" pitchFamily="34" charset="0"/>
            </a:rPr>
            <a:t>+</a:t>
          </a:r>
          <a:r>
            <a:rPr lang="en-GB" sz="1200" b="0" kern="1200" baseline="0" dirty="0">
              <a:latin typeface="Calibri" panose="020F0502020204030204" pitchFamily="34" charset="0"/>
              <a:ea typeface="Yu Gothic Light" panose="020B0300000000000000" pitchFamily="34" charset="-128"/>
              <a:cs typeface="Calibri" panose="020F0502020204030204" pitchFamily="34" charset="0"/>
            </a:rPr>
            <a:t>. </a:t>
          </a:r>
        </a:p>
        <a:p>
          <a:pPr marL="0" lvl="0" indent="0" algn="ctr" defTabSz="977900">
            <a:lnSpc>
              <a:spcPct val="90000"/>
            </a:lnSpc>
            <a:spcBef>
              <a:spcPct val="0"/>
            </a:spcBef>
            <a:spcAft>
              <a:spcPct val="35000"/>
            </a:spcAft>
            <a:buNone/>
          </a:pPr>
          <a:r>
            <a:rPr lang="fr-FR" sz="1200" b="0" kern="1200" dirty="0" err="1">
              <a:latin typeface="Calibri" panose="020F0502020204030204" pitchFamily="34" charset="0"/>
              <a:ea typeface="Yu Gothic Light" panose="020B0300000000000000" pitchFamily="34" charset="-128"/>
              <a:cs typeface="Calibri" panose="020F0502020204030204" pitchFamily="34" charset="0"/>
            </a:rPr>
            <a:t>December</a:t>
          </a:r>
          <a:r>
            <a:rPr lang="fr-FR" sz="1200" b="0" kern="1200" dirty="0">
              <a:latin typeface="Calibri" panose="020F0502020204030204" pitchFamily="34" charset="0"/>
              <a:ea typeface="Yu Gothic Light" panose="020B0300000000000000" pitchFamily="34" charset="-128"/>
              <a:cs typeface="Calibri" panose="020F0502020204030204" pitchFamily="34" charset="0"/>
            </a:rPr>
            <a:t>. </a:t>
          </a:r>
          <a:endParaRPr lang="fr-FR" sz="2200" b="0" kern="1200" dirty="0">
            <a:latin typeface="Calibri" panose="020F0502020204030204" pitchFamily="34" charset="0"/>
            <a:ea typeface="+mn-ea"/>
            <a:cs typeface="Calibri" panose="020F0502020204030204" pitchFamily="34" charset="0"/>
          </a:endParaRPr>
        </a:p>
      </dsp:txBody>
      <dsp:txXfrm>
        <a:off x="0" y="1341260"/>
        <a:ext cx="1906461" cy="1341260"/>
      </dsp:txXfrm>
    </dsp:sp>
    <dsp:sp modelId="{E1269CE9-658A-4101-95A0-20E7825B8E3A}">
      <dsp:nvSpPr>
        <dsp:cNvPr id="0" name=""/>
        <dsp:cNvSpPr/>
      </dsp:nvSpPr>
      <dsp:spPr>
        <a:xfrm>
          <a:off x="398080" y="204025"/>
          <a:ext cx="1116599" cy="11165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1000" r="-41000"/>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244EF7-CA6F-4108-9E61-A361BC3086A9}">
      <dsp:nvSpPr>
        <dsp:cNvPr id="0" name=""/>
        <dsp:cNvSpPr/>
      </dsp:nvSpPr>
      <dsp:spPr>
        <a:xfrm>
          <a:off x="1963655" y="0"/>
          <a:ext cx="1906461" cy="3353151"/>
        </a:xfrm>
        <a:prstGeom prst="roundRect">
          <a:avLst>
            <a:gd name="adj" fmla="val 10000"/>
          </a:avLst>
        </a:prstGeom>
        <a:solidFill>
          <a:schemeClr val="accent4">
            <a:hueOff val="-1116192"/>
            <a:satOff val="6725"/>
            <a:lumOff val="539"/>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libri" panose="020F0502020204030204"/>
              <a:ea typeface="+mn-ea"/>
              <a:cs typeface="+mn-cs"/>
            </a:rPr>
            <a:t>2015</a:t>
          </a:r>
        </a:p>
        <a:p>
          <a:pPr marL="0" lvl="0" indent="0" algn="ctr" defTabSz="977900">
            <a:lnSpc>
              <a:spcPct val="90000"/>
            </a:lnSpc>
            <a:spcBef>
              <a:spcPct val="0"/>
            </a:spcBef>
            <a:spcAft>
              <a:spcPts val="500"/>
            </a:spcAft>
            <a:buNone/>
          </a:pPr>
          <a:r>
            <a:rPr lang="fr-FR" sz="1200" b="0" kern="1200" dirty="0">
              <a:latin typeface="Calibri" panose="020F0502020204030204" pitchFamily="34" charset="0"/>
              <a:ea typeface="Yu Gothic Light" panose="020B0300000000000000" pitchFamily="34" charset="-128"/>
              <a:cs typeface="Calibri" panose="020F0502020204030204" pitchFamily="34" charset="0"/>
            </a:rPr>
            <a:t>Phoenix V2: first </a:t>
          </a:r>
          <a:r>
            <a:rPr lang="fr-FR" sz="1200" b="0" kern="1200" dirty="0" err="1">
              <a:latin typeface="Calibri" panose="020F0502020204030204" pitchFamily="34" charset="0"/>
              <a:ea typeface="Yu Gothic Light" panose="020B0300000000000000" pitchFamily="34" charset="-128"/>
              <a:cs typeface="Calibri" panose="020F0502020204030204" pitchFamily="34" charset="0"/>
            </a:rPr>
            <a:t>beam</a:t>
          </a:r>
          <a:r>
            <a:rPr lang="fr-FR" sz="1200" b="0" kern="1200" dirty="0">
              <a:latin typeface="Calibri" panose="020F0502020204030204" pitchFamily="34" charset="0"/>
              <a:ea typeface="Yu Gothic Light" panose="020B0300000000000000" pitchFamily="34" charset="-128"/>
              <a:cs typeface="Calibri" panose="020F0502020204030204" pitchFamily="34" charset="0"/>
            </a:rPr>
            <a:t> 230 µA </a:t>
          </a:r>
          <a:r>
            <a:rPr lang="en-GB" sz="1200" b="0" kern="1200" dirty="0">
              <a:latin typeface="Calibri" panose="020F0502020204030204" pitchFamily="34" charset="0"/>
              <a:ea typeface="Yu Gothic Light" panose="020B0300000000000000" pitchFamily="34" charset="-128"/>
              <a:cs typeface="Calibri" panose="020F0502020204030204" pitchFamily="34" charset="0"/>
            </a:rPr>
            <a:t>Ar</a:t>
          </a:r>
          <a:r>
            <a:rPr lang="en-GB" sz="1200" b="0" kern="1200" baseline="30000" dirty="0">
              <a:latin typeface="Calibri" panose="020F0502020204030204" pitchFamily="34" charset="0"/>
              <a:ea typeface="Yu Gothic Light" panose="020B0300000000000000" pitchFamily="34" charset="-128"/>
              <a:cs typeface="Calibri" panose="020F0502020204030204" pitchFamily="34" charset="0"/>
            </a:rPr>
            <a:t>9+</a:t>
          </a:r>
          <a:r>
            <a:rPr lang="en-GB" sz="1200" b="0" kern="1200" dirty="0">
              <a:latin typeface="Calibri" panose="020F0502020204030204" pitchFamily="34" charset="0"/>
              <a:ea typeface="Yu Gothic Light" panose="020B0300000000000000" pitchFamily="34" charset="-128"/>
              <a:cs typeface="Calibri" panose="020F0502020204030204" pitchFamily="34" charset="0"/>
            </a:rPr>
            <a:t>. </a:t>
          </a:r>
        </a:p>
        <a:p>
          <a:pPr marL="0" lvl="0" indent="0" algn="ctr" defTabSz="977900">
            <a:lnSpc>
              <a:spcPct val="90000"/>
            </a:lnSpc>
            <a:spcBef>
              <a:spcPct val="0"/>
            </a:spcBef>
            <a:spcAft>
              <a:spcPts val="500"/>
            </a:spcAft>
            <a:buNone/>
          </a:pPr>
          <a:r>
            <a:rPr lang="en-GB" sz="1200" b="0" kern="1200" dirty="0">
              <a:latin typeface="Calibri" panose="020F0502020204030204" pitchFamily="34" charset="0"/>
              <a:ea typeface="Yu Gothic Light" panose="020B0300000000000000" pitchFamily="34" charset="-128"/>
              <a:cs typeface="Calibri" panose="020F0502020204030204" pitchFamily="34" charset="0"/>
            </a:rPr>
            <a:t>July.</a:t>
          </a:r>
        </a:p>
        <a:p>
          <a:pPr marL="0" lvl="0" indent="0" algn="ctr" defTabSz="977900">
            <a:lnSpc>
              <a:spcPct val="90000"/>
            </a:lnSpc>
            <a:spcBef>
              <a:spcPct val="0"/>
            </a:spcBef>
            <a:spcAft>
              <a:spcPts val="500"/>
            </a:spcAft>
            <a:buNone/>
          </a:pPr>
          <a:r>
            <a:rPr lang="fr-FR" sz="1200" b="0" kern="1200" dirty="0">
              <a:latin typeface="Calibri" panose="020F0502020204030204" pitchFamily="34" charset="0"/>
              <a:ea typeface="Yu Gothic Light" panose="020B0300000000000000" pitchFamily="34" charset="-128"/>
              <a:cs typeface="Calibri" panose="020F0502020204030204" pitchFamily="34" charset="0"/>
            </a:rPr>
            <a:t>RFQ: first </a:t>
          </a:r>
          <a:r>
            <a:rPr lang="fr-FR" sz="1200" b="0" kern="1200" dirty="0" err="1">
              <a:latin typeface="Calibri" panose="020F0502020204030204" pitchFamily="34" charset="0"/>
              <a:ea typeface="Yu Gothic Light" panose="020B0300000000000000" pitchFamily="34" charset="-128"/>
              <a:cs typeface="Calibri" panose="020F0502020204030204" pitchFamily="34" charset="0"/>
            </a:rPr>
            <a:t>beam</a:t>
          </a:r>
          <a:r>
            <a:rPr lang="fr-FR" sz="1200" b="0" kern="1200" dirty="0">
              <a:latin typeface="Calibri" panose="020F0502020204030204" pitchFamily="34" charset="0"/>
              <a:ea typeface="Yu Gothic Light" panose="020B0300000000000000" pitchFamily="34" charset="-128"/>
              <a:cs typeface="Calibri" panose="020F0502020204030204" pitchFamily="34" charset="0"/>
            </a:rPr>
            <a:t> H</a:t>
          </a:r>
          <a:r>
            <a:rPr lang="fr-FR" sz="1200" b="0" kern="1200" baseline="30000" dirty="0">
              <a:latin typeface="Calibri" panose="020F0502020204030204" pitchFamily="34" charset="0"/>
              <a:ea typeface="Yu Gothic Light" panose="020B0300000000000000" pitchFamily="34" charset="-128"/>
              <a:cs typeface="Calibri" panose="020F0502020204030204" pitchFamily="34" charset="0"/>
            </a:rPr>
            <a:t>+</a:t>
          </a:r>
          <a:r>
            <a:rPr lang="fr-FR" sz="1200" b="0" kern="1200" dirty="0">
              <a:latin typeface="Calibri" panose="020F0502020204030204" pitchFamily="34" charset="0"/>
              <a:ea typeface="Yu Gothic Light" panose="020B0300000000000000" pitchFamily="34" charset="-128"/>
              <a:cs typeface="Calibri" panose="020F0502020204030204" pitchFamily="34" charset="0"/>
            </a:rPr>
            <a:t>.                    </a:t>
          </a:r>
          <a:r>
            <a:rPr lang="en-GB" sz="1200" b="0" kern="1200" noProof="0" dirty="0">
              <a:latin typeface="Calibri" panose="020F0502020204030204" pitchFamily="34" charset="0"/>
              <a:ea typeface="Yu Gothic Light" panose="020B0300000000000000" pitchFamily="34" charset="-128"/>
              <a:cs typeface="Calibri" panose="020F0502020204030204" pitchFamily="34" charset="0"/>
            </a:rPr>
            <a:t>December</a:t>
          </a:r>
          <a:r>
            <a:rPr lang="fr-FR" sz="1200" b="0" kern="1200" dirty="0">
              <a:latin typeface="Calibri" panose="020F0502020204030204" pitchFamily="34" charset="0"/>
              <a:ea typeface="Yu Gothic Light" panose="020B0300000000000000" pitchFamily="34" charset="-128"/>
              <a:cs typeface="Calibri" panose="020F0502020204030204" pitchFamily="34" charset="0"/>
            </a:rPr>
            <a:t>.      </a:t>
          </a:r>
          <a:endParaRPr lang="fr-FR" sz="2200" b="0" kern="1200" dirty="0">
            <a:latin typeface="Calibri" panose="020F0502020204030204"/>
            <a:ea typeface="+mn-ea"/>
            <a:cs typeface="+mn-cs"/>
          </a:endParaRPr>
        </a:p>
      </dsp:txBody>
      <dsp:txXfrm>
        <a:off x="1963655" y="1341260"/>
        <a:ext cx="1906461" cy="1341260"/>
      </dsp:txXfrm>
    </dsp:sp>
    <dsp:sp modelId="{570BF308-3492-488B-905D-8E8388ECF7B3}">
      <dsp:nvSpPr>
        <dsp:cNvPr id="0" name=""/>
        <dsp:cNvSpPr/>
      </dsp:nvSpPr>
      <dsp:spPr>
        <a:xfrm>
          <a:off x="2358586" y="201189"/>
          <a:ext cx="1116599" cy="111659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AC848D-D008-4507-B2B3-ED765B55E7CC}">
      <dsp:nvSpPr>
        <dsp:cNvPr id="0" name=""/>
        <dsp:cNvSpPr/>
      </dsp:nvSpPr>
      <dsp:spPr>
        <a:xfrm>
          <a:off x="3959396" y="0"/>
          <a:ext cx="1906461" cy="3353151"/>
        </a:xfrm>
        <a:prstGeom prst="roundRect">
          <a:avLst>
            <a:gd name="adj" fmla="val 10000"/>
          </a:avLst>
        </a:prstGeom>
        <a:solidFill>
          <a:schemeClr val="accent4">
            <a:hueOff val="-2232385"/>
            <a:satOff val="13449"/>
            <a:lumOff val="1078"/>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libri" panose="020F0502020204030204"/>
              <a:ea typeface="+mn-ea"/>
              <a:cs typeface="+mn-cs"/>
            </a:rPr>
            <a:t>2018</a:t>
          </a:r>
        </a:p>
        <a:p>
          <a:pPr marL="0" lvl="0" indent="0" algn="ctr" defTabSz="977900">
            <a:lnSpc>
              <a:spcPct val="90000"/>
            </a:lnSpc>
            <a:spcBef>
              <a:spcPct val="0"/>
            </a:spcBef>
            <a:spcAft>
              <a:spcPct val="35000"/>
            </a:spcAft>
            <a:buNone/>
          </a:pPr>
          <a:r>
            <a:rPr lang="en-GB" sz="1200" b="0" kern="1200" noProof="0" dirty="0">
              <a:latin typeface="Calibri" panose="020F0502020204030204"/>
              <a:ea typeface="+mn-ea"/>
              <a:cs typeface="+mn-cs"/>
            </a:rPr>
            <a:t>Diagnostic plate commissioning end. </a:t>
          </a:r>
        </a:p>
        <a:p>
          <a:pPr marL="0" lvl="0" indent="0" algn="ctr" defTabSz="977900">
            <a:lnSpc>
              <a:spcPct val="90000"/>
            </a:lnSpc>
            <a:spcBef>
              <a:spcPct val="0"/>
            </a:spcBef>
            <a:spcAft>
              <a:spcPct val="35000"/>
            </a:spcAft>
            <a:buNone/>
          </a:pPr>
          <a:r>
            <a:rPr lang="en-GB" sz="1200" b="0" kern="1200" noProof="0" dirty="0">
              <a:latin typeface="Calibri" panose="020F0502020204030204"/>
              <a:ea typeface="+mn-ea"/>
              <a:cs typeface="+mn-cs"/>
            </a:rPr>
            <a:t>April-November.</a:t>
          </a:r>
          <a:endParaRPr lang="fr-FR" sz="2200" b="0" kern="1200" dirty="0">
            <a:latin typeface="Calibri" panose="020F0502020204030204"/>
            <a:ea typeface="+mn-ea"/>
            <a:cs typeface="+mn-cs"/>
          </a:endParaRPr>
        </a:p>
      </dsp:txBody>
      <dsp:txXfrm>
        <a:off x="3959396" y="1341260"/>
        <a:ext cx="1906461" cy="1341260"/>
      </dsp:txXfrm>
    </dsp:sp>
    <dsp:sp modelId="{892BF3DE-BB22-4960-BD19-A3822AA1EC8A}">
      <dsp:nvSpPr>
        <dsp:cNvPr id="0" name=""/>
        <dsp:cNvSpPr/>
      </dsp:nvSpPr>
      <dsp:spPr>
        <a:xfrm>
          <a:off x="4322242" y="201189"/>
          <a:ext cx="1116599" cy="111659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60B684-2921-4104-86B1-5E0F551FFDD8}">
      <dsp:nvSpPr>
        <dsp:cNvPr id="0" name=""/>
        <dsp:cNvSpPr/>
      </dsp:nvSpPr>
      <dsp:spPr>
        <a:xfrm>
          <a:off x="5890966" y="0"/>
          <a:ext cx="1906461" cy="3353151"/>
        </a:xfrm>
        <a:prstGeom prst="roundRect">
          <a:avLst>
            <a:gd name="adj" fmla="val 10000"/>
          </a:avLst>
        </a:prstGeom>
        <a:solidFill>
          <a:schemeClr val="accent4">
            <a:hueOff val="-3348577"/>
            <a:satOff val="20174"/>
            <a:lumOff val="1617"/>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libri" panose="020F0502020204030204"/>
              <a:ea typeface="+mn-ea"/>
              <a:cs typeface="+mn-cs"/>
            </a:rPr>
            <a:t>2019</a:t>
          </a:r>
        </a:p>
        <a:p>
          <a:pPr marL="0" lvl="0" indent="0" algn="ctr" defTabSz="977900">
            <a:lnSpc>
              <a:spcPct val="100000"/>
            </a:lnSpc>
            <a:spcBef>
              <a:spcPct val="0"/>
            </a:spcBef>
            <a:spcAft>
              <a:spcPts val="100"/>
            </a:spcAft>
            <a:buNone/>
          </a:pPr>
          <a:r>
            <a:rPr lang="en-GB" sz="1200" kern="1200" noProof="0" dirty="0">
              <a:latin typeface="Calibri" panose="020F0502020204030204"/>
              <a:ea typeface="+mn-ea"/>
              <a:cs typeface="+mn-cs"/>
            </a:rPr>
            <a:t>MEBT @5 mA H</a:t>
          </a:r>
          <a:r>
            <a:rPr lang="en-GB" sz="1200" kern="1200" baseline="30000" noProof="0" dirty="0">
              <a:latin typeface="Calibri" panose="020F0502020204030204"/>
              <a:ea typeface="+mn-ea"/>
              <a:cs typeface="+mn-cs"/>
            </a:rPr>
            <a:t>+</a:t>
          </a:r>
          <a:r>
            <a:rPr lang="en-GB" sz="1200" kern="1200" noProof="0" dirty="0">
              <a:latin typeface="Calibri" panose="020F0502020204030204"/>
              <a:ea typeface="+mn-ea"/>
              <a:cs typeface="+mn-cs"/>
            </a:rPr>
            <a:t>.                </a:t>
          </a:r>
          <a:endParaRPr lang="en-GB" sz="1200" kern="1200" noProof="0" dirty="0">
            <a:latin typeface="Calibri" panose="020F0502020204030204" pitchFamily="34" charset="0"/>
            <a:ea typeface="+mn-ea"/>
            <a:cs typeface="Calibri" panose="020F0502020204030204" pitchFamily="34" charset="0"/>
          </a:endParaRPr>
        </a:p>
        <a:p>
          <a:pPr marL="0" lvl="0" indent="0" algn="ctr" defTabSz="977900">
            <a:lnSpc>
              <a:spcPct val="100000"/>
            </a:lnSpc>
            <a:spcBef>
              <a:spcPct val="0"/>
            </a:spcBef>
            <a:spcAft>
              <a:spcPts val="100"/>
            </a:spcAft>
            <a:buNone/>
          </a:pPr>
          <a:r>
            <a:rPr lang="fr-FR" sz="1200" kern="1200" dirty="0">
              <a:latin typeface="Calibri" panose="020F0502020204030204" pitchFamily="34" charset="0"/>
              <a:ea typeface="+mn-ea"/>
              <a:cs typeface="Calibri" panose="020F0502020204030204" pitchFamily="34" charset="0"/>
            </a:rPr>
            <a:t>SBS* </a:t>
          </a:r>
          <a:r>
            <a:rPr lang="en-GB" sz="1200" kern="1200" noProof="0" dirty="0">
              <a:latin typeface="Calibri" panose="020F0502020204030204"/>
              <a:ea typeface="+mn-ea"/>
              <a:cs typeface="+mn-cs"/>
            </a:rPr>
            <a:t>@</a:t>
          </a:r>
          <a:r>
            <a:rPr lang="fr-FR" sz="1200" kern="1200" dirty="0">
              <a:latin typeface="Calibri" panose="020F0502020204030204" pitchFamily="34" charset="0"/>
              <a:ea typeface="+mn-ea"/>
              <a:cs typeface="Calibri" panose="020F0502020204030204" pitchFamily="34" charset="0"/>
            </a:rPr>
            <a:t> </a:t>
          </a:r>
          <a:r>
            <a:rPr lang="en-GB" sz="1200" kern="1200" dirty="0">
              <a:latin typeface="Calibri" panose="020F0502020204030204" pitchFamily="34" charset="0"/>
              <a:cs typeface="Calibri" panose="020F0502020204030204" pitchFamily="34" charset="0"/>
            </a:rPr>
            <a:t>0.2 mA H</a:t>
          </a:r>
          <a:r>
            <a:rPr lang="en-GB" sz="1200" kern="1200" baseline="30000" dirty="0">
              <a:latin typeface="Calibri" panose="020F0502020204030204" pitchFamily="34" charset="0"/>
              <a:cs typeface="Calibri" panose="020F0502020204030204" pitchFamily="34" charset="0"/>
            </a:rPr>
            <a:t>+</a:t>
          </a:r>
        </a:p>
        <a:p>
          <a:pPr marL="0" lvl="0" indent="0" algn="ctr" defTabSz="977900">
            <a:lnSpc>
              <a:spcPct val="100000"/>
            </a:lnSpc>
            <a:spcBef>
              <a:spcPct val="0"/>
            </a:spcBef>
            <a:spcAft>
              <a:spcPts val="100"/>
            </a:spcAft>
            <a:buNone/>
          </a:pPr>
          <a:r>
            <a:rPr lang="fr-FR" sz="1200" kern="1200" dirty="0">
              <a:latin typeface="Calibri" panose="020F0502020204030204" pitchFamily="34" charset="0"/>
              <a:ea typeface="+mn-ea"/>
              <a:cs typeface="Calibri" panose="020F0502020204030204" pitchFamily="34" charset="0"/>
            </a:rPr>
            <a:t>SC LINAC </a:t>
          </a:r>
          <a:r>
            <a:rPr lang="en-GB" sz="1200" kern="1200" noProof="0" dirty="0">
              <a:latin typeface="Calibri" panose="020F0502020204030204"/>
              <a:ea typeface="+mn-ea"/>
              <a:cs typeface="+mn-cs"/>
            </a:rPr>
            <a:t>@</a:t>
          </a:r>
          <a:r>
            <a:rPr lang="fr-FR" sz="1200" kern="1200" dirty="0">
              <a:latin typeface="Calibri" panose="020F0502020204030204" pitchFamily="34" charset="0"/>
              <a:ea typeface="+mn-ea"/>
              <a:cs typeface="Calibri" panose="020F0502020204030204" pitchFamily="34" charset="0"/>
            </a:rPr>
            <a:t> </a:t>
          </a:r>
          <a:r>
            <a:rPr lang="en-GB" sz="1200" kern="1200" dirty="0">
              <a:latin typeface="Calibri" panose="020F0502020204030204" pitchFamily="34" charset="0"/>
              <a:cs typeface="Calibri" panose="020F0502020204030204" pitchFamily="34" charset="0"/>
            </a:rPr>
            <a:t>0.2 mA H</a:t>
          </a:r>
          <a:r>
            <a:rPr lang="en-GB" sz="1200" kern="1200" baseline="30000" dirty="0">
              <a:latin typeface="Calibri" panose="020F0502020204030204" pitchFamily="34" charset="0"/>
              <a:cs typeface="Calibri" panose="020F0502020204030204" pitchFamily="34" charset="0"/>
            </a:rPr>
            <a:t>+</a:t>
          </a:r>
        </a:p>
        <a:p>
          <a:pPr marL="0" lvl="0" indent="0" algn="ctr" defTabSz="977900">
            <a:lnSpc>
              <a:spcPct val="100000"/>
            </a:lnSpc>
            <a:spcBef>
              <a:spcPct val="0"/>
            </a:spcBef>
            <a:spcAft>
              <a:spcPts val="100"/>
            </a:spcAft>
            <a:buNone/>
          </a:pPr>
          <a:r>
            <a:rPr lang="en-GB" sz="1200" b="1" kern="1200" noProof="0" dirty="0">
              <a:solidFill>
                <a:srgbClr val="FFFF00"/>
              </a:solidFill>
              <a:latin typeface="Calibri" panose="020F0502020204030204"/>
              <a:ea typeface="+mn-ea"/>
              <a:cs typeface="+mn-cs"/>
            </a:rPr>
            <a:t>33MeV H</a:t>
          </a:r>
          <a:r>
            <a:rPr lang="en-GB" sz="1200" b="1" kern="1200" baseline="30000" noProof="0" dirty="0">
              <a:solidFill>
                <a:srgbClr val="FFFF00"/>
              </a:solidFill>
              <a:latin typeface="Calibri" panose="020F0502020204030204"/>
              <a:ea typeface="+mn-ea"/>
              <a:cs typeface="+mn-cs"/>
            </a:rPr>
            <a:t>+</a:t>
          </a:r>
        </a:p>
        <a:p>
          <a:pPr marL="0" lvl="0" indent="0" algn="ctr" defTabSz="977900">
            <a:lnSpc>
              <a:spcPct val="100000"/>
            </a:lnSpc>
            <a:spcBef>
              <a:spcPct val="0"/>
            </a:spcBef>
            <a:spcAft>
              <a:spcPts val="100"/>
            </a:spcAft>
            <a:buNone/>
          </a:pPr>
          <a:r>
            <a:rPr lang="en-GB" sz="1200" kern="1200" noProof="0" dirty="0">
              <a:latin typeface="Calibri" panose="020F0502020204030204"/>
              <a:ea typeface="+mn-ea"/>
              <a:cs typeface="+mn-cs"/>
            </a:rPr>
            <a:t>July-December</a:t>
          </a:r>
          <a:endParaRPr lang="fr-FR" sz="2200" kern="1200" dirty="0">
            <a:latin typeface="Calibri" panose="020F0502020204030204"/>
            <a:ea typeface="+mn-ea"/>
            <a:cs typeface="+mn-cs"/>
          </a:endParaRPr>
        </a:p>
      </dsp:txBody>
      <dsp:txXfrm>
        <a:off x="5890966" y="1341260"/>
        <a:ext cx="1906461" cy="1341260"/>
      </dsp:txXfrm>
    </dsp:sp>
    <dsp:sp modelId="{50623208-729A-423A-8B7B-7C241E2250F0}">
      <dsp:nvSpPr>
        <dsp:cNvPr id="0" name=""/>
        <dsp:cNvSpPr/>
      </dsp:nvSpPr>
      <dsp:spPr>
        <a:xfrm>
          <a:off x="6285897" y="201189"/>
          <a:ext cx="1116599" cy="111659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60A74E-88FB-436B-B4C1-E20DE7B897AD}">
      <dsp:nvSpPr>
        <dsp:cNvPr id="0" name=""/>
        <dsp:cNvSpPr/>
      </dsp:nvSpPr>
      <dsp:spPr>
        <a:xfrm>
          <a:off x="7854622" y="0"/>
          <a:ext cx="1906461" cy="3353151"/>
        </a:xfrm>
        <a:prstGeom prst="roundRect">
          <a:avLst>
            <a:gd name="adj" fmla="val 10000"/>
          </a:avLst>
        </a:prstGeom>
        <a:solidFill>
          <a:schemeClr val="accent4">
            <a:hueOff val="-4464770"/>
            <a:satOff val="26899"/>
            <a:lumOff val="2156"/>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Calibri" panose="020F0502020204030204"/>
              <a:ea typeface="+mn-ea"/>
              <a:cs typeface="+mn-cs"/>
            </a:rPr>
            <a:t>2020</a:t>
          </a:r>
        </a:p>
        <a:p>
          <a:pPr marL="0" lvl="0" indent="0" algn="ctr" defTabSz="977900">
            <a:lnSpc>
              <a:spcPct val="90000"/>
            </a:lnSpc>
            <a:spcBef>
              <a:spcPct val="0"/>
            </a:spcBef>
            <a:spcAft>
              <a:spcPts val="500"/>
            </a:spcAft>
            <a:buNone/>
          </a:pPr>
          <a:r>
            <a:rPr lang="fr-FR" sz="1050" b="0" kern="1200" dirty="0">
              <a:latin typeface="Calibri" panose="020F0502020204030204" pitchFamily="34" charset="0"/>
              <a:ea typeface="+mn-ea"/>
              <a:cs typeface="Calibri" panose="020F0502020204030204" pitchFamily="34" charset="0"/>
            </a:rPr>
            <a:t>SBS </a:t>
          </a:r>
          <a:r>
            <a:rPr lang="en-GB" sz="1050" b="0" kern="1200" noProof="0" dirty="0">
              <a:latin typeface="Calibri" panose="020F0502020204030204"/>
              <a:ea typeface="+mn-ea"/>
              <a:cs typeface="+mn-cs"/>
            </a:rPr>
            <a:t>@</a:t>
          </a:r>
          <a:r>
            <a:rPr lang="fr-FR" sz="1050" b="0" kern="1200" dirty="0">
              <a:latin typeface="Calibri" panose="020F0502020204030204" pitchFamily="34" charset="0"/>
              <a:ea typeface="+mn-ea"/>
              <a:cs typeface="Calibri" panose="020F0502020204030204" pitchFamily="34" charset="0"/>
            </a:rPr>
            <a:t> 5</a:t>
          </a:r>
          <a:r>
            <a:rPr lang="en-GB" sz="1050" b="0" kern="1200" dirty="0">
              <a:latin typeface="Calibri" panose="020F0502020204030204" pitchFamily="34" charset="0"/>
              <a:cs typeface="Calibri" panose="020F0502020204030204" pitchFamily="34" charset="0"/>
            </a:rPr>
            <a:t> mA H</a:t>
          </a:r>
          <a:r>
            <a:rPr lang="en-GB" sz="1050" b="0" kern="1200" baseline="30000" dirty="0">
              <a:latin typeface="Calibri" panose="020F0502020204030204" pitchFamily="34" charset="0"/>
              <a:cs typeface="Calibri" panose="020F0502020204030204" pitchFamily="34" charset="0"/>
            </a:rPr>
            <a:t>+</a:t>
          </a:r>
          <a:r>
            <a:rPr lang="en-GB" sz="1050" b="0" kern="1200" baseline="0" dirty="0">
              <a:latin typeface="Calibri" panose="020F0502020204030204" pitchFamily="34" charset="0"/>
              <a:cs typeface="Calibri" panose="020F0502020204030204" pitchFamily="34" charset="0"/>
            </a:rPr>
            <a:t>.</a:t>
          </a:r>
          <a:r>
            <a:rPr lang="en-GB" sz="1050" b="0" kern="1200" baseline="30000" dirty="0">
              <a:latin typeface="Calibri" panose="020F0502020204030204" pitchFamily="34" charset="0"/>
              <a:cs typeface="Calibri" panose="020F0502020204030204" pitchFamily="34" charset="0"/>
            </a:rPr>
            <a:t> </a:t>
          </a:r>
          <a:r>
            <a:rPr lang="en-GB" sz="1050" b="0" kern="1200" baseline="0" dirty="0">
              <a:latin typeface="Calibri" panose="020F0502020204030204" pitchFamily="34" charset="0"/>
              <a:cs typeface="Calibri" panose="020F0502020204030204" pitchFamily="34" charset="0"/>
            </a:rPr>
            <a:t>July</a:t>
          </a:r>
        </a:p>
        <a:p>
          <a:pPr marL="0" lvl="0" indent="0" algn="ctr" defTabSz="977900">
            <a:lnSpc>
              <a:spcPct val="90000"/>
            </a:lnSpc>
            <a:spcBef>
              <a:spcPct val="0"/>
            </a:spcBef>
            <a:spcAft>
              <a:spcPts val="500"/>
            </a:spcAft>
            <a:buNone/>
          </a:pPr>
          <a:r>
            <a:rPr lang="fr-FR" sz="1050" b="0" kern="1200" dirty="0">
              <a:latin typeface="Calibri" panose="020F0502020204030204" pitchFamily="34" charset="0"/>
              <a:ea typeface="+mn-ea"/>
              <a:cs typeface="Calibri" panose="020F0502020204030204" pitchFamily="34" charset="0"/>
            </a:rPr>
            <a:t>SBS* </a:t>
          </a:r>
          <a:r>
            <a:rPr lang="en-GB" sz="1050" b="0" kern="1200" noProof="0" dirty="0">
              <a:latin typeface="Calibri" panose="020F0502020204030204"/>
              <a:ea typeface="+mn-ea"/>
              <a:cs typeface="+mn-cs"/>
            </a:rPr>
            <a:t>@</a:t>
          </a:r>
          <a:r>
            <a:rPr lang="en-GB" sz="1050" b="0" kern="1200" dirty="0">
              <a:latin typeface="Calibri" panose="020F0502020204030204" pitchFamily="34" charset="0"/>
              <a:cs typeface="Calibri" panose="020F0502020204030204" pitchFamily="34" charset="0"/>
            </a:rPr>
            <a:t>1.3 mA </a:t>
          </a:r>
          <a:r>
            <a:rPr lang="en-US" sz="1050" b="0" kern="1200" baseline="30000" noProof="0" dirty="0">
              <a:latin typeface="Calibri" panose="020F0502020204030204"/>
              <a:ea typeface="Yu Gothic UI" panose="020B0500000000000000" pitchFamily="34" charset="-128"/>
              <a:cs typeface="+mn-cs"/>
            </a:rPr>
            <a:t>4</a:t>
          </a:r>
          <a:r>
            <a:rPr lang="en-US" sz="1050" b="0" kern="1200" noProof="0" dirty="0">
              <a:latin typeface="Calibri" panose="020F0502020204030204"/>
              <a:ea typeface="Yu Gothic UI" panose="020B0500000000000000" pitchFamily="34" charset="-128"/>
              <a:cs typeface="+mn-cs"/>
            </a:rPr>
            <a:t>He</a:t>
          </a:r>
          <a:r>
            <a:rPr lang="en-US" sz="1050" b="0" kern="1200" baseline="30000" noProof="0" dirty="0">
              <a:latin typeface="Calibri" panose="020F0502020204030204"/>
              <a:ea typeface="Yu Gothic UI" panose="020B0500000000000000" pitchFamily="34" charset="-128"/>
              <a:cs typeface="+mn-cs"/>
            </a:rPr>
            <a:t>2+</a:t>
          </a:r>
        </a:p>
        <a:p>
          <a:pPr marL="0" lvl="0" indent="0" algn="ctr" defTabSz="977900">
            <a:lnSpc>
              <a:spcPct val="90000"/>
            </a:lnSpc>
            <a:spcBef>
              <a:spcPct val="0"/>
            </a:spcBef>
            <a:spcAft>
              <a:spcPts val="500"/>
            </a:spcAft>
            <a:buNone/>
          </a:pPr>
          <a:r>
            <a:rPr lang="fr-FR" sz="1050" b="0" kern="1200" dirty="0">
              <a:latin typeface="Calibri" panose="020F0502020204030204" pitchFamily="34" charset="0"/>
              <a:ea typeface="+mn-ea"/>
              <a:cs typeface="Calibri" panose="020F0502020204030204" pitchFamily="34" charset="0"/>
            </a:rPr>
            <a:t>SC LINAC </a:t>
          </a:r>
          <a:r>
            <a:rPr lang="en-GB" sz="1050" b="0" kern="1200" noProof="0" dirty="0">
              <a:latin typeface="Calibri" panose="020F0502020204030204"/>
              <a:ea typeface="+mn-ea"/>
              <a:cs typeface="+mn-cs"/>
            </a:rPr>
            <a:t>@</a:t>
          </a:r>
          <a:r>
            <a:rPr lang="fr-FR" sz="1050" b="0" kern="1200" dirty="0">
              <a:latin typeface="Calibri" panose="020F0502020204030204" pitchFamily="34" charset="0"/>
              <a:ea typeface="+mn-ea"/>
              <a:cs typeface="Calibri" panose="020F0502020204030204" pitchFamily="34" charset="0"/>
            </a:rPr>
            <a:t> 5</a:t>
          </a:r>
          <a:r>
            <a:rPr lang="en-GB" sz="1050" b="0" kern="1200" dirty="0">
              <a:latin typeface="Calibri" panose="020F0502020204030204" pitchFamily="34" charset="0"/>
              <a:cs typeface="Calibri" panose="020F0502020204030204" pitchFamily="34" charset="0"/>
            </a:rPr>
            <a:t> mA H</a:t>
          </a:r>
          <a:r>
            <a:rPr lang="en-GB" sz="1050" b="0" kern="1200" baseline="30000" dirty="0">
              <a:latin typeface="Calibri" panose="020F0502020204030204" pitchFamily="34" charset="0"/>
              <a:cs typeface="Calibri" panose="020F0502020204030204" pitchFamily="34" charset="0"/>
            </a:rPr>
            <a:t>+</a:t>
          </a:r>
          <a:endParaRPr lang="en-US" sz="1050" b="0" kern="1200" baseline="30000" noProof="0" dirty="0">
            <a:latin typeface="Calibri" panose="020F0502020204030204"/>
            <a:ea typeface="Yu Gothic UI" panose="020B0500000000000000" pitchFamily="34" charset="-128"/>
            <a:cs typeface="+mn-cs"/>
          </a:endParaRPr>
        </a:p>
        <a:p>
          <a:pPr marL="0" lvl="0" indent="0" algn="ctr" defTabSz="977900">
            <a:lnSpc>
              <a:spcPct val="90000"/>
            </a:lnSpc>
            <a:spcBef>
              <a:spcPct val="0"/>
            </a:spcBef>
            <a:spcAft>
              <a:spcPts val="500"/>
            </a:spcAft>
            <a:buNone/>
          </a:pPr>
          <a:r>
            <a:rPr lang="fr-FR" sz="1050" b="1" kern="1200" dirty="0">
              <a:solidFill>
                <a:srgbClr val="FFFF00"/>
              </a:solidFill>
              <a:latin typeface="Calibri" panose="020F0502020204030204" pitchFamily="34" charset="0"/>
              <a:ea typeface="+mn-ea"/>
              <a:cs typeface="Calibri" panose="020F0502020204030204" pitchFamily="34" charset="0"/>
            </a:rPr>
            <a:t>16kW H</a:t>
          </a:r>
          <a:r>
            <a:rPr lang="fr-FR" sz="1050" b="1" kern="1200" baseline="30000" dirty="0">
              <a:solidFill>
                <a:srgbClr val="FFFF00"/>
              </a:solidFill>
              <a:latin typeface="Calibri" panose="020F0502020204030204" pitchFamily="34" charset="0"/>
              <a:ea typeface="+mn-ea"/>
              <a:cs typeface="Calibri" panose="020F0502020204030204" pitchFamily="34" charset="0"/>
            </a:rPr>
            <a:t>+</a:t>
          </a:r>
        </a:p>
        <a:p>
          <a:pPr marL="0" lvl="0" indent="0" algn="ctr" defTabSz="977900">
            <a:lnSpc>
              <a:spcPct val="90000"/>
            </a:lnSpc>
            <a:spcBef>
              <a:spcPct val="0"/>
            </a:spcBef>
            <a:spcAft>
              <a:spcPts val="500"/>
            </a:spcAft>
            <a:buNone/>
          </a:pPr>
          <a:r>
            <a:rPr lang="fr-FR" sz="1050" b="0" kern="1200" dirty="0">
              <a:latin typeface="Calibri" panose="020F0502020204030204" pitchFamily="34" charset="0"/>
              <a:ea typeface="+mn-ea"/>
              <a:cs typeface="Calibri" panose="020F0502020204030204" pitchFamily="34" charset="0"/>
            </a:rPr>
            <a:t>July – </a:t>
          </a:r>
          <a:r>
            <a:rPr lang="en-GB" sz="1050" b="0" kern="1200" noProof="0" dirty="0">
              <a:latin typeface="Calibri" panose="020F0502020204030204" pitchFamily="34" charset="0"/>
              <a:ea typeface="+mn-ea"/>
              <a:cs typeface="Calibri" panose="020F0502020204030204" pitchFamily="34" charset="0"/>
            </a:rPr>
            <a:t>December</a:t>
          </a:r>
          <a:endParaRPr lang="en-GB" sz="1050" b="0" kern="1200" baseline="30000" noProof="0" dirty="0">
            <a:latin typeface="Calibri" panose="020F0502020204030204"/>
            <a:ea typeface="Yu Gothic UI" panose="020B0500000000000000" pitchFamily="34" charset="-128"/>
            <a:cs typeface="+mn-cs"/>
          </a:endParaRPr>
        </a:p>
      </dsp:txBody>
      <dsp:txXfrm>
        <a:off x="7854622" y="1341260"/>
        <a:ext cx="1906461" cy="1341260"/>
      </dsp:txXfrm>
    </dsp:sp>
    <dsp:sp modelId="{688FD810-1F54-434E-B4EE-AD1BF784D5D3}">
      <dsp:nvSpPr>
        <dsp:cNvPr id="0" name=""/>
        <dsp:cNvSpPr/>
      </dsp:nvSpPr>
      <dsp:spPr>
        <a:xfrm>
          <a:off x="8249553" y="201189"/>
          <a:ext cx="1116599" cy="1116599"/>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8000" r="-38000"/>
          </a:stretch>
        </a:blip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FAE201-1BE1-4BBD-BC0C-86F4455A3917}">
      <dsp:nvSpPr>
        <dsp:cNvPr id="0" name=""/>
        <dsp:cNvSpPr/>
      </dsp:nvSpPr>
      <dsp:spPr>
        <a:xfrm>
          <a:off x="403105" y="2791796"/>
          <a:ext cx="8980197" cy="502972"/>
        </a:xfrm>
        <a:prstGeom prst="leftRightArrow">
          <a:avLst/>
        </a:prstGeom>
        <a:solidFill>
          <a:schemeClr val="accent4">
            <a:tint val="4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0.20134</cdr:x>
      <cdr:y>0.45029</cdr:y>
    </cdr:from>
    <cdr:to>
      <cdr:x>0.4162</cdr:x>
      <cdr:y>0.53921</cdr:y>
    </cdr:to>
    <cdr:sp macro="" textlink="">
      <cdr:nvSpPr>
        <cdr:cNvPr id="3" name="ZoneTexte 2"/>
        <cdr:cNvSpPr txBox="1"/>
      </cdr:nvSpPr>
      <cdr:spPr>
        <a:xfrm xmlns:a="http://schemas.openxmlformats.org/drawingml/2006/main">
          <a:off x="1965067" y="2145221"/>
          <a:ext cx="2097069" cy="4236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400" b="1" dirty="0" err="1"/>
            <a:t>Without</a:t>
          </a:r>
          <a:r>
            <a:rPr lang="fr-FR" sz="1400" b="1" dirty="0"/>
            <a:t> Single </a:t>
          </a:r>
          <a:r>
            <a:rPr lang="fr-FR" sz="1400" b="1" dirty="0" err="1"/>
            <a:t>Bunch</a:t>
          </a:r>
          <a:r>
            <a:rPr lang="fr-FR" sz="1400" b="1" dirty="0"/>
            <a:t> </a:t>
          </a:r>
          <a:r>
            <a:rPr lang="fr-FR" sz="1400" b="1" dirty="0" err="1"/>
            <a:t>Selector</a:t>
          </a:r>
          <a:endParaRPr lang="fr-FR"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18831" cy="493316"/>
          </a:xfrm>
          <a:prstGeom prst="rect">
            <a:avLst/>
          </a:prstGeom>
        </p:spPr>
        <p:txBody>
          <a:bodyPr vert="horz" lIns="90732" tIns="45366" rIns="90732" bIns="45366" rtlCol="0"/>
          <a:lstStyle>
            <a:lvl1pPr algn="l" latinLnBrk="0">
              <a:defRPr lang="fr-FR" sz="1200"/>
            </a:lvl1pPr>
          </a:lstStyle>
          <a:p>
            <a:endParaRPr lang="fr-FR"/>
          </a:p>
        </p:txBody>
      </p:sp>
      <p:sp>
        <p:nvSpPr>
          <p:cNvPr id="3" name="Date Placeholder 2"/>
          <p:cNvSpPr>
            <a:spLocks noGrp="1"/>
          </p:cNvSpPr>
          <p:nvPr>
            <p:ph type="dt" idx="1"/>
          </p:nvPr>
        </p:nvSpPr>
        <p:spPr>
          <a:xfrm>
            <a:off x="3815373" y="1"/>
            <a:ext cx="2918831" cy="493316"/>
          </a:xfrm>
          <a:prstGeom prst="rect">
            <a:avLst/>
          </a:prstGeom>
        </p:spPr>
        <p:txBody>
          <a:bodyPr vert="horz" lIns="90732" tIns="45366" rIns="90732" bIns="45366" rtlCol="0"/>
          <a:lstStyle>
            <a:lvl1pPr algn="r" latinLnBrk="0">
              <a:defRPr lang="fr-FR" sz="1200"/>
            </a:lvl1pPr>
          </a:lstStyle>
          <a:p>
            <a:fld id="{7D7FFEE4-4A8C-4EF6-87B2-F4E802178BD4}" type="datetimeFigureOut">
              <a:rPr lang="fr-FR"/>
              <a:pPr/>
              <a:t>30/04/2021</a:t>
            </a:fld>
            <a:endParaRPr lang="fr-FR"/>
          </a:p>
        </p:txBody>
      </p:sp>
      <p:sp>
        <p:nvSpPr>
          <p:cNvPr id="4" name="Slide Image Placeholder 3"/>
          <p:cNvSpPr>
            <a:spLocks noGrp="1" noRot="1" noChangeAspect="1"/>
          </p:cNvSpPr>
          <p:nvPr>
            <p:ph type="sldImg" idx="2"/>
          </p:nvPr>
        </p:nvSpPr>
        <p:spPr>
          <a:xfrm>
            <a:off x="80963" y="741363"/>
            <a:ext cx="6573837" cy="3698875"/>
          </a:xfrm>
          <a:prstGeom prst="rect">
            <a:avLst/>
          </a:prstGeom>
          <a:noFill/>
          <a:ln w="12700">
            <a:solidFill>
              <a:prstClr val="black"/>
            </a:solidFill>
          </a:ln>
        </p:spPr>
        <p:txBody>
          <a:bodyPr vert="horz" lIns="90732" tIns="45366" rIns="90732" bIns="45366" rtlCol="0" anchor="ctr"/>
          <a:lstStyle/>
          <a:p>
            <a:endParaRPr lang="fr-FR"/>
          </a:p>
        </p:txBody>
      </p:sp>
      <p:sp>
        <p:nvSpPr>
          <p:cNvPr id="5" name="Notes Placeholder 4"/>
          <p:cNvSpPr>
            <a:spLocks noGrp="1"/>
          </p:cNvSpPr>
          <p:nvPr>
            <p:ph type="body" sz="quarter" idx="3"/>
          </p:nvPr>
        </p:nvSpPr>
        <p:spPr>
          <a:xfrm>
            <a:off x="673577" y="4686501"/>
            <a:ext cx="5388610" cy="4439841"/>
          </a:xfrm>
          <a:prstGeom prst="rect">
            <a:avLst/>
          </a:prstGeom>
        </p:spPr>
        <p:txBody>
          <a:bodyPr vert="horz" lIns="90732" tIns="45366" rIns="90732" bIns="45366"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Footer Placeholder 5"/>
          <p:cNvSpPr>
            <a:spLocks noGrp="1"/>
          </p:cNvSpPr>
          <p:nvPr>
            <p:ph type="ftr" sz="quarter" idx="4"/>
          </p:nvPr>
        </p:nvSpPr>
        <p:spPr>
          <a:xfrm>
            <a:off x="1" y="9371286"/>
            <a:ext cx="2918831" cy="493316"/>
          </a:xfrm>
          <a:prstGeom prst="rect">
            <a:avLst/>
          </a:prstGeom>
        </p:spPr>
        <p:txBody>
          <a:bodyPr vert="horz" lIns="90732" tIns="45366" rIns="90732" bIns="45366" rtlCol="0" anchor="b"/>
          <a:lstStyle>
            <a:lvl1pPr algn="l" latinLnBrk="0">
              <a:defRPr lang="fr-FR" sz="1200"/>
            </a:lvl1pPr>
          </a:lstStyle>
          <a:p>
            <a:endParaRPr lang="fr-FR"/>
          </a:p>
        </p:txBody>
      </p:sp>
      <p:sp>
        <p:nvSpPr>
          <p:cNvPr id="7" name="Slide Number Placeholder 6"/>
          <p:cNvSpPr>
            <a:spLocks noGrp="1"/>
          </p:cNvSpPr>
          <p:nvPr>
            <p:ph type="sldNum" sz="quarter" idx="5"/>
          </p:nvPr>
        </p:nvSpPr>
        <p:spPr>
          <a:xfrm>
            <a:off x="3815373" y="9371286"/>
            <a:ext cx="2918831" cy="493316"/>
          </a:xfrm>
          <a:prstGeom prst="rect">
            <a:avLst/>
          </a:prstGeom>
        </p:spPr>
        <p:txBody>
          <a:bodyPr vert="horz" lIns="90732" tIns="45366" rIns="90732" bIns="45366" rtlCol="0" anchor="b"/>
          <a:lstStyle>
            <a:lvl1pPr algn="r" latinLnBrk="0">
              <a:defRPr lang="fr-FR" sz="1200"/>
            </a:lvl1pPr>
          </a:lstStyle>
          <a:p>
            <a:fld id="{4A6505C8-6E27-40BE-9D71-ECD91AC13D63}" type="slidenum">
              <a:rPr/>
              <a:pPr/>
              <a:t>‹N°›</a:t>
            </a:fld>
            <a:endParaRPr lang="fr-FR"/>
          </a:p>
        </p:txBody>
      </p:sp>
    </p:spTree>
    <p:extLst>
      <p:ext uri="{BB962C8B-B14F-4D97-AF65-F5344CB8AC3E}">
        <p14:creationId xmlns:p14="http://schemas.microsoft.com/office/powerpoint/2010/main" val="1937898560"/>
      </p:ext>
    </p:extLst>
  </p:cSld>
  <p:clrMap bg1="lt1" tx1="dk1" bg2="lt2" tx2="dk2" accent1="accent1" accent2="accent2" accent3="accent3" accent4="accent4" accent5="accent5" accent6="accent6" hlink="hlink" folHlink="folHlink"/>
  <p:notesStyle>
    <a:lvl1pPr marL="0" algn="l" rtl="0" latinLnBrk="0">
      <a:defRPr lang="fr-FR" sz="1200" kern="1200">
        <a:solidFill>
          <a:schemeClr val="tx1"/>
        </a:solidFill>
        <a:latin typeface="+mn-lt"/>
        <a:ea typeface="+mn-ea"/>
        <a:cs typeface="+mn-cs"/>
      </a:defRPr>
    </a:lvl1pPr>
    <a:lvl2pPr marL="457181" algn="l" rtl="0">
      <a:defRPr lang="fr-FR" sz="1200" kern="1200">
        <a:solidFill>
          <a:schemeClr val="tx1"/>
        </a:solidFill>
        <a:latin typeface="+mn-lt"/>
        <a:ea typeface="+mn-ea"/>
        <a:cs typeface="+mn-cs"/>
      </a:defRPr>
    </a:lvl2pPr>
    <a:lvl3pPr marL="914364" algn="l" rtl="0">
      <a:defRPr lang="fr-FR" sz="1200" kern="1200">
        <a:solidFill>
          <a:schemeClr val="tx1"/>
        </a:solidFill>
        <a:latin typeface="+mn-lt"/>
        <a:ea typeface="+mn-ea"/>
        <a:cs typeface="+mn-cs"/>
      </a:defRPr>
    </a:lvl3pPr>
    <a:lvl4pPr marL="1371545" algn="l" rtl="0">
      <a:defRPr lang="fr-FR" sz="1200" kern="1200">
        <a:solidFill>
          <a:schemeClr val="tx1"/>
        </a:solidFill>
        <a:latin typeface="+mn-lt"/>
        <a:ea typeface="+mn-ea"/>
        <a:cs typeface="+mn-cs"/>
      </a:defRPr>
    </a:lvl4pPr>
    <a:lvl5pPr marL="1828727" algn="l" rtl="0">
      <a:defRPr lang="fr-FR" sz="1200" kern="1200">
        <a:solidFill>
          <a:schemeClr val="tx1"/>
        </a:solidFill>
        <a:latin typeface="+mn-lt"/>
        <a:ea typeface="+mn-ea"/>
        <a:cs typeface="+mn-cs"/>
      </a:defRPr>
    </a:lvl5pPr>
    <a:lvl6pPr marL="2285909" algn="l" rtl="0">
      <a:defRPr lang="fr-FR" sz="1200" kern="1200">
        <a:solidFill>
          <a:schemeClr val="tx1"/>
        </a:solidFill>
        <a:latin typeface="+mn-lt"/>
        <a:ea typeface="+mn-ea"/>
        <a:cs typeface="+mn-cs"/>
      </a:defRPr>
    </a:lvl6pPr>
    <a:lvl7pPr marL="2743090" algn="l" rtl="0">
      <a:defRPr lang="fr-FR" sz="1200" kern="1200">
        <a:solidFill>
          <a:schemeClr val="tx1"/>
        </a:solidFill>
        <a:latin typeface="+mn-lt"/>
        <a:ea typeface="+mn-ea"/>
        <a:cs typeface="+mn-cs"/>
      </a:defRPr>
    </a:lvl7pPr>
    <a:lvl8pPr marL="3200272" algn="l" rtl="0">
      <a:defRPr lang="fr-FR" sz="1200" kern="1200">
        <a:solidFill>
          <a:schemeClr val="tx1"/>
        </a:solidFill>
        <a:latin typeface="+mn-lt"/>
        <a:ea typeface="+mn-ea"/>
        <a:cs typeface="+mn-cs"/>
      </a:defRPr>
    </a:lvl8pPr>
    <a:lvl9pPr marL="3657454" algn="l" rtl="0">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41363"/>
            <a:ext cx="6578600" cy="3702050"/>
          </a:xfrm>
        </p:spPr>
      </p:sp>
      <p:sp>
        <p:nvSpPr>
          <p:cNvPr id="3" name="Espace réservé des commentaires 2"/>
          <p:cNvSpPr>
            <a:spLocks noGrp="1"/>
          </p:cNvSpPr>
          <p:nvPr>
            <p:ph type="body" idx="1"/>
          </p:nvPr>
        </p:nvSpPr>
        <p:spPr/>
        <p:txBody>
          <a:bodyPr>
            <a:normAutofit/>
          </a:bodyPr>
          <a:lstStyle/>
          <a:p>
            <a:endParaRPr lang="en-US" noProof="0"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1</a:t>
            </a:fld>
            <a:endParaRPr lang="fr-FR"/>
          </a:p>
        </p:txBody>
      </p:sp>
    </p:spTree>
    <p:extLst>
      <p:ext uri="{BB962C8B-B14F-4D97-AF65-F5344CB8AC3E}">
        <p14:creationId xmlns:p14="http://schemas.microsoft.com/office/powerpoint/2010/main" val="300877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14</a:t>
            </a:fld>
            <a:endParaRPr lang="fr-FR"/>
          </a:p>
        </p:txBody>
      </p:sp>
    </p:spTree>
    <p:extLst>
      <p:ext uri="{BB962C8B-B14F-4D97-AF65-F5344CB8AC3E}">
        <p14:creationId xmlns:p14="http://schemas.microsoft.com/office/powerpoint/2010/main" val="349597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en-US" sz="2000" dirty="0"/>
              <a:t>Our newly installed Medium Energy Transport Line is a long 8 m line, to allow us to match the beam into the </a:t>
            </a:r>
            <a:r>
              <a:rPr lang="en-US" sz="2000" dirty="0" err="1"/>
              <a:t>linac</a:t>
            </a:r>
            <a:r>
              <a:rPr lang="en-US" sz="2000" dirty="0"/>
              <a:t>, but also to allow the insertion of a single bunch selector and its scraper here.</a:t>
            </a:r>
          </a:p>
          <a:p>
            <a:r>
              <a:rPr lang="en-US" sz="2000" dirty="0"/>
              <a:t>The transport is in good agreement with the simulation at 5mA and 0.2mA, but we observe a small variation in the transverse output emittance that we try to understand. </a:t>
            </a:r>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15</a:t>
            </a:fld>
            <a:endParaRPr lang="fr-FR"/>
          </a:p>
        </p:txBody>
      </p:sp>
    </p:spTree>
    <p:extLst>
      <p:ext uri="{BB962C8B-B14F-4D97-AF65-F5344CB8AC3E}">
        <p14:creationId xmlns:p14="http://schemas.microsoft.com/office/powerpoint/2010/main" val="112062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t>For the RFQ, I would like to highlight the phase variation we have observed with various parameters like the beam current or the RFQ vane voltage. If we use the phase measurement at the end of the long line, we have a very large lever arm that amplifies the fluctuations. </a:t>
            </a:r>
          </a:p>
          <a:p>
            <a:r>
              <a:rPr lang="en-US" sz="1200" dirty="0"/>
              <a:t>On that particular one, phase was changing with the RFQ vane voltage from 47 to 60kV. It has been nicely simulated on the right, and is attributed to synchrotron oscillation due to bad input energy.</a:t>
            </a:r>
          </a:p>
          <a:p>
            <a:r>
              <a:rPr lang="en-US" sz="1200" dirty="0"/>
              <a:t>So we have use this to optimize the source platform voltage, and you can see here that we are able to suppress the fluctuation</a:t>
            </a:r>
          </a:p>
          <a:p>
            <a:endParaRPr lang="en-US" sz="1200" dirty="0"/>
          </a:p>
          <a:p>
            <a:r>
              <a:rPr lang="fr-FR" sz="1200" dirty="0"/>
              <a:t>Tension source optimum déterminée</a:t>
            </a:r>
          </a:p>
          <a:p>
            <a:r>
              <a:rPr lang="fr-FR" sz="1200" dirty="0"/>
              <a:t>Tension RFQ ajustée</a:t>
            </a:r>
          </a:p>
          <a:p>
            <a:r>
              <a:rPr lang="fr-FR" sz="1200" dirty="0"/>
              <a:t>4.2mA à 4.9mA en bout de ligne moyenne énergie</a:t>
            </a:r>
          </a:p>
        </p:txBody>
      </p:sp>
      <p:sp>
        <p:nvSpPr>
          <p:cNvPr id="4" name="Espace réservé du numéro de diapositive 3"/>
          <p:cNvSpPr>
            <a:spLocks noGrp="1"/>
          </p:cNvSpPr>
          <p:nvPr>
            <p:ph type="sldNum" sz="quarter" idx="10"/>
          </p:nvPr>
        </p:nvSpPr>
        <p:spPr/>
        <p:txBody>
          <a:bodyPr/>
          <a:lstStyle/>
          <a:p>
            <a:fld id="{68AFF7F6-FE62-4483-BD51-9AE86A3DFAA0}" type="slidenum">
              <a:rPr lang="fr-FR" smtClean="0"/>
              <a:t>16</a:t>
            </a:fld>
            <a:endParaRPr lang="fr-FR"/>
          </a:p>
        </p:txBody>
      </p:sp>
    </p:spTree>
    <p:extLst>
      <p:ext uri="{BB962C8B-B14F-4D97-AF65-F5344CB8AC3E}">
        <p14:creationId xmlns:p14="http://schemas.microsoft.com/office/powerpoint/2010/main" val="209465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17</a:t>
            </a:fld>
            <a:endParaRPr lang="fr-FR"/>
          </a:p>
        </p:txBody>
      </p:sp>
    </p:spTree>
    <p:extLst>
      <p:ext uri="{BB962C8B-B14F-4D97-AF65-F5344CB8AC3E}">
        <p14:creationId xmlns:p14="http://schemas.microsoft.com/office/powerpoint/2010/main" val="1535048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19</a:t>
            </a:fld>
            <a:endParaRPr lang="fr-FR"/>
          </a:p>
        </p:txBody>
      </p:sp>
    </p:spTree>
    <p:extLst>
      <p:ext uri="{BB962C8B-B14F-4D97-AF65-F5344CB8AC3E}">
        <p14:creationId xmlns:p14="http://schemas.microsoft.com/office/powerpoint/2010/main" val="230297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22</a:t>
            </a:fld>
            <a:endParaRPr lang="fr-FR"/>
          </a:p>
        </p:txBody>
      </p:sp>
    </p:spTree>
    <p:extLst>
      <p:ext uri="{BB962C8B-B14F-4D97-AF65-F5344CB8AC3E}">
        <p14:creationId xmlns:p14="http://schemas.microsoft.com/office/powerpoint/2010/main" val="2307232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23</a:t>
            </a:fld>
            <a:endParaRPr lang="fr-FR"/>
          </a:p>
        </p:txBody>
      </p:sp>
    </p:spTree>
    <p:extLst>
      <p:ext uri="{BB962C8B-B14F-4D97-AF65-F5344CB8AC3E}">
        <p14:creationId xmlns:p14="http://schemas.microsoft.com/office/powerpoint/2010/main" val="2275360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24</a:t>
            </a:fld>
            <a:endParaRPr lang="fr-FR"/>
          </a:p>
        </p:txBody>
      </p:sp>
    </p:spTree>
    <p:extLst>
      <p:ext uri="{BB962C8B-B14F-4D97-AF65-F5344CB8AC3E}">
        <p14:creationId xmlns:p14="http://schemas.microsoft.com/office/powerpoint/2010/main" val="1559571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25</a:t>
            </a:fld>
            <a:endParaRPr lang="fr-FR"/>
          </a:p>
        </p:txBody>
      </p:sp>
    </p:spTree>
    <p:extLst>
      <p:ext uri="{BB962C8B-B14F-4D97-AF65-F5344CB8AC3E}">
        <p14:creationId xmlns:p14="http://schemas.microsoft.com/office/powerpoint/2010/main" val="235977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26</a:t>
            </a:fld>
            <a:endParaRPr lang="fr-FR"/>
          </a:p>
        </p:txBody>
      </p:sp>
    </p:spTree>
    <p:extLst>
      <p:ext uri="{BB962C8B-B14F-4D97-AF65-F5344CB8AC3E}">
        <p14:creationId xmlns:p14="http://schemas.microsoft.com/office/powerpoint/2010/main" val="429430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2</a:t>
            </a:fld>
            <a:endParaRPr lang="fr-FR"/>
          </a:p>
        </p:txBody>
      </p:sp>
    </p:spTree>
    <p:extLst>
      <p:ext uri="{BB962C8B-B14F-4D97-AF65-F5344CB8AC3E}">
        <p14:creationId xmlns:p14="http://schemas.microsoft.com/office/powerpoint/2010/main" val="800560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30</a:t>
            </a:fld>
            <a:endParaRPr lang="fr-FR"/>
          </a:p>
        </p:txBody>
      </p:sp>
    </p:spTree>
    <p:extLst>
      <p:ext uri="{BB962C8B-B14F-4D97-AF65-F5344CB8AC3E}">
        <p14:creationId xmlns:p14="http://schemas.microsoft.com/office/powerpoint/2010/main" val="4174364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85000" lnSpcReduction="20000"/>
          </a:bodyPr>
          <a:lstStyle/>
          <a:p>
            <a:r>
              <a:rPr lang="en-US" sz="2000" dirty="0"/>
              <a:t>I</a:t>
            </a:r>
            <a:r>
              <a:rPr lang="en-US" sz="2000" baseline="0" dirty="0"/>
              <a:t> will try to highlight one of the optimization achieved last year.</a:t>
            </a:r>
            <a:endParaRPr lang="en-US" sz="2000" dirty="0"/>
          </a:p>
          <a:p>
            <a:r>
              <a:rPr lang="en-US" sz="2000" dirty="0"/>
              <a:t>Many improvements: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	Tuning of the rebunchers</a:t>
            </a:r>
          </a:p>
          <a:p>
            <a:r>
              <a:rPr lang="en-US" sz="2000" dirty="0"/>
              <a:t>	Feed forward on the LLRF</a:t>
            </a:r>
          </a:p>
          <a:p>
            <a:r>
              <a:rPr lang="en-US" sz="2000" dirty="0"/>
              <a:t>	Matching to SAFARI</a:t>
            </a:r>
          </a:p>
          <a:p>
            <a:r>
              <a:rPr lang="en-US" sz="2000" dirty="0"/>
              <a:t>	Matching to the </a:t>
            </a:r>
            <a:r>
              <a:rPr lang="en-US" sz="2000" dirty="0" err="1"/>
              <a:t>linac</a:t>
            </a:r>
            <a:r>
              <a:rPr lang="en-US" sz="2000" dirty="0"/>
              <a:t>, alignment</a:t>
            </a:r>
          </a:p>
          <a:p>
            <a:r>
              <a:rPr lang="en-US" sz="2000" dirty="0"/>
              <a:t>	And the most efficient </a:t>
            </a:r>
            <a:r>
              <a:rPr lang="en-US" sz="2000" baseline="0" dirty="0"/>
              <a:t>one the </a:t>
            </a:r>
            <a:r>
              <a:rPr lang="en-US" sz="2000" dirty="0"/>
              <a:t>Settings of the feedback loops </a:t>
            </a:r>
            <a:r>
              <a:rPr lang="en-US" sz="2000" baseline="0" dirty="0"/>
              <a:t>of LLRF</a:t>
            </a:r>
            <a:r>
              <a:rPr lang="en-US" sz="2000" dirty="0"/>
              <a:t> </a:t>
            </a:r>
          </a:p>
          <a:p>
            <a:endParaRPr lang="en-US" sz="2000" dirty="0"/>
          </a:p>
          <a:p>
            <a:r>
              <a:rPr lang="en-US" sz="2000" dirty="0"/>
              <a:t>Our</a:t>
            </a:r>
            <a:r>
              <a:rPr lang="en-US" sz="2000" baseline="0" dirty="0"/>
              <a:t> main tool for the optimization are the Beam Loss Monitor, located here along the high energy line, and their comparison with the simulations.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What you see here, are the BLM counts, a measured expression of the losses, for a beam settings of 200ms/s with the single bunch selector ON. </a:t>
            </a:r>
            <a:r>
              <a:rPr lang="en-US" sz="2000" dirty="0"/>
              <a:t>(2.27µs between bunches)</a:t>
            </a:r>
            <a:endParaRPr lang="en-US" sz="2000" baseline="0" dirty="0"/>
          </a:p>
          <a:p>
            <a:r>
              <a:rPr lang="en-US" sz="2000" baseline="0" dirty="0"/>
              <a:t>We were able to accelerate and transport the nominal beam current without being limited by the losses</a:t>
            </a:r>
            <a:endParaRPr lang="en-US" sz="2000"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37</a:t>
            </a:fld>
            <a:endParaRPr lang="fr-FR"/>
          </a:p>
        </p:txBody>
      </p:sp>
    </p:spTree>
    <p:extLst>
      <p:ext uri="{BB962C8B-B14F-4D97-AF65-F5344CB8AC3E}">
        <p14:creationId xmlns:p14="http://schemas.microsoft.com/office/powerpoint/2010/main" val="676349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000" dirty="0"/>
              <a:t>We have done the same without the SBS, 11ns between bunches.</a:t>
            </a:r>
            <a:r>
              <a:rPr lang="en-US" sz="2000" baseline="0" dirty="0"/>
              <a:t> Pulse width was reduced to 1ms/s, so it is the same # of particle than the previous cases</a:t>
            </a:r>
          </a:p>
          <a:p>
            <a:r>
              <a:rPr lang="en-US" sz="2000" baseline="0" dirty="0"/>
              <a:t>We were unable to accelerate </a:t>
            </a:r>
            <a:r>
              <a:rPr lang="en-US" sz="2000" baseline="0" dirty="0" err="1"/>
              <a:t>beyong</a:t>
            </a:r>
            <a:r>
              <a:rPr lang="en-US" sz="2000" baseline="0" dirty="0"/>
              <a:t> 2mA, limited by the BLM saturation, linked to the losses.</a:t>
            </a:r>
          </a:p>
          <a:p>
            <a:endParaRPr lang="en-US" sz="2000"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38</a:t>
            </a:fld>
            <a:endParaRPr lang="fr-FR"/>
          </a:p>
        </p:txBody>
      </p:sp>
    </p:spTree>
    <p:extLst>
      <p:ext uri="{BB962C8B-B14F-4D97-AF65-F5344CB8AC3E}">
        <p14:creationId xmlns:p14="http://schemas.microsoft.com/office/powerpoint/2010/main" val="174748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000" dirty="0"/>
              <a:t>Once</a:t>
            </a:r>
            <a:r>
              <a:rPr lang="en-US" sz="2000" baseline="0" dirty="0"/>
              <a:t> the settings of the feedback loops were fully optimized, then we were able to recover a “normal” acceleration of the full beam intensity, and the phase 3 of the commissioning was achieved. </a:t>
            </a:r>
          </a:p>
          <a:p>
            <a:r>
              <a:rPr lang="en-US" sz="2000" baseline="0" dirty="0"/>
              <a:t>The losses here are lower than the famous 1w/m threshold, the red line here gives you this limitation </a:t>
            </a:r>
            <a:endParaRPr lang="en-US" sz="2000"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39</a:t>
            </a:fld>
            <a:endParaRPr lang="fr-FR"/>
          </a:p>
        </p:txBody>
      </p:sp>
    </p:spTree>
    <p:extLst>
      <p:ext uri="{BB962C8B-B14F-4D97-AF65-F5344CB8AC3E}">
        <p14:creationId xmlns:p14="http://schemas.microsoft.com/office/powerpoint/2010/main" val="4091720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GB" dirty="0"/>
              <a:t>After we did the </a:t>
            </a:r>
            <a:r>
              <a:rPr lang="en-GB" sz="1200" b="1" dirty="0"/>
              <a:t>Adjust quadrupoles and </a:t>
            </a:r>
            <a:r>
              <a:rPr lang="en-GB" sz="1200" b="1" dirty="0" err="1"/>
              <a:t>steerers</a:t>
            </a:r>
            <a:endParaRPr lang="en-GB" sz="1200" b="1" dirty="0"/>
          </a:p>
          <a:p>
            <a:pPr lvl="0"/>
            <a:r>
              <a:rPr lang="en-GB" sz="1200" b="1" dirty="0"/>
              <a:t>Tune the first </a:t>
            </a:r>
            <a:r>
              <a:rPr lang="en-GB" sz="1200" b="1" dirty="0" err="1"/>
              <a:t>linac</a:t>
            </a:r>
            <a:r>
              <a:rPr lang="en-GB" sz="1200" b="1" dirty="0"/>
              <a:t> cavity (amplitude &amp; phase) with pencil beam (BPMs)</a:t>
            </a:r>
          </a:p>
          <a:p>
            <a:r>
              <a:rPr lang="en-GB" sz="1200" b="1" dirty="0"/>
              <a:t>Then all the following cavities</a:t>
            </a:r>
          </a:p>
          <a:p>
            <a:r>
              <a:rPr lang="en-GB" sz="1200" b="1" dirty="0"/>
              <a:t>Re-adjust all following </a:t>
            </a:r>
            <a:r>
              <a:rPr lang="en-GB" sz="1200" b="1" dirty="0" err="1"/>
              <a:t>linac</a:t>
            </a:r>
            <a:r>
              <a:rPr lang="en-GB" sz="1200" b="1" dirty="0"/>
              <a:t> and HEBT magnets at each modification</a:t>
            </a:r>
          </a:p>
          <a:p>
            <a:endParaRPr lang="en-GB" dirty="0"/>
          </a:p>
        </p:txBody>
      </p:sp>
      <p:sp>
        <p:nvSpPr>
          <p:cNvPr id="4" name="Espace réservé du numéro de diapositive 3"/>
          <p:cNvSpPr>
            <a:spLocks noGrp="1"/>
          </p:cNvSpPr>
          <p:nvPr>
            <p:ph type="sldNum" sz="quarter" idx="10"/>
          </p:nvPr>
        </p:nvSpPr>
        <p:spPr/>
        <p:txBody>
          <a:bodyPr/>
          <a:lstStyle/>
          <a:p>
            <a:fld id="{68AFF7F6-FE62-4483-BD51-9AE86A3DFAA0}" type="slidenum">
              <a:rPr lang="fr-FR" smtClean="0"/>
              <a:t>40</a:t>
            </a:fld>
            <a:endParaRPr lang="fr-FR"/>
          </a:p>
        </p:txBody>
      </p:sp>
    </p:spTree>
    <p:extLst>
      <p:ext uri="{BB962C8B-B14F-4D97-AF65-F5344CB8AC3E}">
        <p14:creationId xmlns:p14="http://schemas.microsoft.com/office/powerpoint/2010/main" val="3130546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68AFF7F6-FE62-4483-BD51-9AE86A3DFAA0}" type="slidenum">
              <a:rPr lang="fr-FR" smtClean="0"/>
              <a:t>41</a:t>
            </a:fld>
            <a:endParaRPr lang="fr-FR"/>
          </a:p>
        </p:txBody>
      </p:sp>
    </p:spTree>
    <p:extLst>
      <p:ext uri="{BB962C8B-B14F-4D97-AF65-F5344CB8AC3E}">
        <p14:creationId xmlns:p14="http://schemas.microsoft.com/office/powerpoint/2010/main" val="979983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We have carefully</a:t>
            </a:r>
            <a:r>
              <a:rPr lang="en-GB" baseline="0" dirty="0"/>
              <a:t> validated that the measured losses at 10% DC operation are compatible with CW operation. </a:t>
            </a:r>
          </a:p>
          <a:p>
            <a:endParaRPr lang="en-GB" baseline="0" dirty="0"/>
          </a:p>
          <a:p>
            <a:r>
              <a:rPr lang="en-GB" baseline="0" dirty="0" err="1"/>
              <a:t>Neutros</a:t>
            </a:r>
            <a:r>
              <a:rPr lang="en-GB" baseline="0" dirty="0"/>
              <a:t> back from the beam dump.</a:t>
            </a:r>
            <a:endParaRPr lang="en-GB" dirty="0"/>
          </a:p>
        </p:txBody>
      </p:sp>
      <p:sp>
        <p:nvSpPr>
          <p:cNvPr id="4" name="Espace réservé du numéro de diapositive 3"/>
          <p:cNvSpPr>
            <a:spLocks noGrp="1"/>
          </p:cNvSpPr>
          <p:nvPr>
            <p:ph type="sldNum" sz="quarter" idx="10"/>
          </p:nvPr>
        </p:nvSpPr>
        <p:spPr/>
        <p:txBody>
          <a:bodyPr/>
          <a:lstStyle/>
          <a:p>
            <a:fld id="{68AFF7F6-FE62-4483-BD51-9AE86A3DFAA0}" type="slidenum">
              <a:rPr lang="fr-FR" smtClean="0"/>
              <a:t>42</a:t>
            </a:fld>
            <a:endParaRPr lang="fr-FR"/>
          </a:p>
        </p:txBody>
      </p:sp>
    </p:spTree>
    <p:extLst>
      <p:ext uri="{BB962C8B-B14F-4D97-AF65-F5344CB8AC3E}">
        <p14:creationId xmlns:p14="http://schemas.microsoft.com/office/powerpoint/2010/main" val="2617285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ln>
            <a:miter lim="800000"/>
            <a:headEnd/>
            <a:tailEnd/>
          </a:ln>
        </p:spPr>
        <p:txBody>
          <a:bodyPr/>
          <a:lstStyle/>
          <a:p>
            <a:pPr>
              <a:defRPr/>
            </a:pPr>
            <a:fld id="{1F9286C0-3A0D-4A36-86D6-37279133E644}" type="slidenum">
              <a:rPr lang="en-US" smtClean="0"/>
              <a:pPr>
                <a:defRPr/>
              </a:pPr>
              <a:t>43</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35" y="4343400"/>
            <a:ext cx="5028132" cy="4114800"/>
          </a:xfrm>
          <a:noFill/>
        </p:spPr>
        <p:txBody>
          <a:bodyPr/>
          <a:lstStyle/>
          <a:p>
            <a:endParaRPr lang="en-GB"/>
          </a:p>
        </p:txBody>
      </p:sp>
    </p:spTree>
    <p:extLst>
      <p:ext uri="{BB962C8B-B14F-4D97-AF65-F5344CB8AC3E}">
        <p14:creationId xmlns:p14="http://schemas.microsoft.com/office/powerpoint/2010/main" val="3534029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E6B620-CDF8-421C-8741-3F67A5E86364}" type="slidenum">
              <a:rPr lang="en-US" smtClean="0"/>
              <a:pPr>
                <a:defRPr/>
              </a:pPr>
              <a:t>44</a:t>
            </a:fld>
            <a:endParaRPr lang="en-US"/>
          </a:p>
        </p:txBody>
      </p:sp>
    </p:spTree>
    <p:extLst>
      <p:ext uri="{BB962C8B-B14F-4D97-AF65-F5344CB8AC3E}">
        <p14:creationId xmlns:p14="http://schemas.microsoft.com/office/powerpoint/2010/main" val="626236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use of the Single Bunch Selector should allow easier tuning.</a:t>
            </a:r>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46</a:t>
            </a:fld>
            <a:endParaRPr lang="fr-FR"/>
          </a:p>
        </p:txBody>
      </p:sp>
    </p:spTree>
    <p:extLst>
      <p:ext uri="{BB962C8B-B14F-4D97-AF65-F5344CB8AC3E}">
        <p14:creationId xmlns:p14="http://schemas.microsoft.com/office/powerpoint/2010/main" val="93388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8AFF7F6-FE62-4483-BD51-9AE86A3DFAA0}" type="slidenum">
              <a:rPr lang="fr-FR" smtClean="0"/>
              <a:t>3</a:t>
            </a:fld>
            <a:endParaRPr lang="fr-FR"/>
          </a:p>
        </p:txBody>
      </p:sp>
    </p:spTree>
    <p:extLst>
      <p:ext uri="{BB962C8B-B14F-4D97-AF65-F5344CB8AC3E}">
        <p14:creationId xmlns:p14="http://schemas.microsoft.com/office/powerpoint/2010/main" val="2734776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47</a:t>
            </a:fld>
            <a:endParaRPr lang="fr-FR"/>
          </a:p>
        </p:txBody>
      </p:sp>
    </p:spTree>
    <p:extLst>
      <p:ext uri="{BB962C8B-B14F-4D97-AF65-F5344CB8AC3E}">
        <p14:creationId xmlns:p14="http://schemas.microsoft.com/office/powerpoint/2010/main" val="1125577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slots will be defined jointly with NFS coordinator.</a:t>
            </a:r>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48</a:t>
            </a:fld>
            <a:endParaRPr lang="fr-FR"/>
          </a:p>
        </p:txBody>
      </p:sp>
    </p:spTree>
    <p:extLst>
      <p:ext uri="{BB962C8B-B14F-4D97-AF65-F5344CB8AC3E}">
        <p14:creationId xmlns:p14="http://schemas.microsoft.com/office/powerpoint/2010/main" val="1616925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49</a:t>
            </a:fld>
            <a:endParaRPr lang="fr-FR"/>
          </a:p>
        </p:txBody>
      </p:sp>
    </p:spTree>
    <p:extLst>
      <p:ext uri="{BB962C8B-B14F-4D97-AF65-F5344CB8AC3E}">
        <p14:creationId xmlns:p14="http://schemas.microsoft.com/office/powerpoint/2010/main" val="3234305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50</a:t>
            </a:fld>
            <a:endParaRPr lang="fr-FR"/>
          </a:p>
        </p:txBody>
      </p:sp>
    </p:spTree>
    <p:extLst>
      <p:ext uri="{BB962C8B-B14F-4D97-AF65-F5344CB8AC3E}">
        <p14:creationId xmlns:p14="http://schemas.microsoft.com/office/powerpoint/2010/main" val="2333473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Savalle : </a:t>
            </a:r>
            <a:r>
              <a:rPr lang="en-US" dirty="0" err="1"/>
              <a:t>Cyclo</a:t>
            </a:r>
            <a:r>
              <a:rPr lang="en-US" dirty="0"/>
              <a:t> + </a:t>
            </a:r>
            <a:r>
              <a:rPr lang="en-US" dirty="0" err="1"/>
              <a:t>linac</a:t>
            </a:r>
            <a:r>
              <a:rPr lang="en-US" dirty="0"/>
              <a:t> operation</a:t>
            </a:r>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51</a:t>
            </a:fld>
            <a:endParaRPr lang="fr-FR"/>
          </a:p>
        </p:txBody>
      </p:sp>
    </p:spTree>
    <p:extLst>
      <p:ext uri="{BB962C8B-B14F-4D97-AF65-F5344CB8AC3E}">
        <p14:creationId xmlns:p14="http://schemas.microsoft.com/office/powerpoint/2010/main" val="886036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xfrm>
            <a:off x="77788" y="739775"/>
            <a:ext cx="6580187" cy="3702050"/>
          </a:xfrm>
          <a:prstGeom prst="rect">
            <a:avLst/>
          </a:prstGeom>
          <a:ln/>
        </p:spPr>
      </p:sp>
      <p:sp>
        <p:nvSpPr>
          <p:cNvPr id="39939" name="Espace réservé des commentaires 2"/>
          <p:cNvSpPr>
            <a:spLocks noGrp="1"/>
          </p:cNvSpPr>
          <p:nvPr>
            <p:ph type="body" idx="1"/>
          </p:nvPr>
        </p:nvSpPr>
        <p:spPr>
          <a:noFill/>
          <a:ln/>
        </p:spPr>
        <p:txBody>
          <a:bodyPr/>
          <a:lstStyle/>
          <a:p>
            <a:pPr eaLnBrk="1" hangingPunct="1"/>
            <a:endParaRPr lang="fr-FR"/>
          </a:p>
        </p:txBody>
      </p:sp>
      <p:sp>
        <p:nvSpPr>
          <p:cNvPr id="39940" name="Espace réservé du numéro de diapositive 3"/>
          <p:cNvSpPr>
            <a:spLocks noGrp="1"/>
          </p:cNvSpPr>
          <p:nvPr>
            <p:ph type="sldNum" sz="quarter" idx="5"/>
          </p:nvPr>
        </p:nvSpPr>
        <p:spPr>
          <a:xfrm>
            <a:off x="3815375" y="9371287"/>
            <a:ext cx="2918831" cy="493315"/>
          </a:xfrm>
          <a:prstGeom prst="rect">
            <a:avLst/>
          </a:prstGeom>
          <a:noFill/>
        </p:spPr>
        <p:txBody>
          <a:bodyPr/>
          <a:lstStyle/>
          <a:p>
            <a:fld id="{B10F5A58-3877-478B-BA68-361B0588FE3B}" type="slidenum">
              <a:rPr lang="fr-FR" smtClean="0"/>
              <a:pPr/>
              <a:t>53</a:t>
            </a:fld>
            <a:endParaRPr lang="fr-FR"/>
          </a:p>
        </p:txBody>
      </p:sp>
    </p:spTree>
    <p:extLst>
      <p:ext uri="{BB962C8B-B14F-4D97-AF65-F5344CB8AC3E}">
        <p14:creationId xmlns:p14="http://schemas.microsoft.com/office/powerpoint/2010/main" val="893953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xfrm>
            <a:off x="77788" y="739775"/>
            <a:ext cx="6580187" cy="3702050"/>
          </a:xfrm>
          <a:prstGeom prst="rect">
            <a:avLst/>
          </a:prstGeom>
          <a:ln/>
        </p:spPr>
      </p:sp>
      <p:sp>
        <p:nvSpPr>
          <p:cNvPr id="39939" name="Espace réservé des commentaires 2"/>
          <p:cNvSpPr>
            <a:spLocks noGrp="1"/>
          </p:cNvSpPr>
          <p:nvPr>
            <p:ph type="body" idx="1"/>
          </p:nvPr>
        </p:nvSpPr>
        <p:spPr>
          <a:noFill/>
          <a:ln/>
        </p:spPr>
        <p:txBody>
          <a:bodyPr/>
          <a:lstStyle/>
          <a:p>
            <a:pPr eaLnBrk="1" hangingPunct="1"/>
            <a:endParaRPr lang="fr-FR"/>
          </a:p>
        </p:txBody>
      </p:sp>
      <p:sp>
        <p:nvSpPr>
          <p:cNvPr id="39940" name="Espace réservé du numéro de diapositive 3"/>
          <p:cNvSpPr>
            <a:spLocks noGrp="1"/>
          </p:cNvSpPr>
          <p:nvPr>
            <p:ph type="sldNum" sz="quarter" idx="5"/>
          </p:nvPr>
        </p:nvSpPr>
        <p:spPr>
          <a:xfrm>
            <a:off x="3815375" y="9371287"/>
            <a:ext cx="2918831" cy="493315"/>
          </a:xfrm>
          <a:prstGeom prst="rect">
            <a:avLst/>
          </a:prstGeom>
          <a:noFill/>
        </p:spPr>
        <p:txBody>
          <a:bodyPr/>
          <a:lstStyle/>
          <a:p>
            <a:fld id="{B10F5A58-3877-478B-BA68-361B0588FE3B}" type="slidenum">
              <a:rPr lang="fr-FR" smtClean="0"/>
              <a:pPr/>
              <a:t>54</a:t>
            </a:fld>
            <a:endParaRPr lang="fr-FR"/>
          </a:p>
        </p:txBody>
      </p:sp>
    </p:spTree>
    <p:extLst>
      <p:ext uri="{BB962C8B-B14F-4D97-AF65-F5344CB8AC3E}">
        <p14:creationId xmlns:p14="http://schemas.microsoft.com/office/powerpoint/2010/main" val="1684567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xfrm>
            <a:off x="77788" y="739775"/>
            <a:ext cx="6580187" cy="3702050"/>
          </a:xfrm>
          <a:prstGeom prst="rect">
            <a:avLst/>
          </a:prstGeom>
          <a:ln/>
        </p:spPr>
      </p:sp>
      <p:sp>
        <p:nvSpPr>
          <p:cNvPr id="39939" name="Espace réservé des commentaires 2"/>
          <p:cNvSpPr>
            <a:spLocks noGrp="1"/>
          </p:cNvSpPr>
          <p:nvPr>
            <p:ph type="body" idx="1"/>
          </p:nvPr>
        </p:nvSpPr>
        <p:spPr>
          <a:noFill/>
          <a:ln/>
        </p:spPr>
        <p:txBody>
          <a:bodyPr/>
          <a:lstStyle/>
          <a:p>
            <a:pPr eaLnBrk="1" hangingPunct="1"/>
            <a:endParaRPr lang="fr-FR"/>
          </a:p>
        </p:txBody>
      </p:sp>
      <p:sp>
        <p:nvSpPr>
          <p:cNvPr id="39940" name="Espace réservé du numéro de diapositive 3"/>
          <p:cNvSpPr>
            <a:spLocks noGrp="1"/>
          </p:cNvSpPr>
          <p:nvPr>
            <p:ph type="sldNum" sz="quarter" idx="5"/>
          </p:nvPr>
        </p:nvSpPr>
        <p:spPr>
          <a:xfrm>
            <a:off x="3815375" y="9371287"/>
            <a:ext cx="2918831" cy="493315"/>
          </a:xfrm>
          <a:prstGeom prst="rect">
            <a:avLst/>
          </a:prstGeom>
          <a:noFill/>
        </p:spPr>
        <p:txBody>
          <a:bodyPr/>
          <a:lstStyle/>
          <a:p>
            <a:fld id="{B10F5A58-3877-478B-BA68-361B0588FE3B}" type="slidenum">
              <a:rPr lang="fr-FR" smtClean="0"/>
              <a:pPr/>
              <a:t>55</a:t>
            </a:fld>
            <a:endParaRPr lang="fr-FR"/>
          </a:p>
        </p:txBody>
      </p:sp>
    </p:spTree>
    <p:extLst>
      <p:ext uri="{BB962C8B-B14F-4D97-AF65-F5344CB8AC3E}">
        <p14:creationId xmlns:p14="http://schemas.microsoft.com/office/powerpoint/2010/main" val="2172867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xfrm>
            <a:off x="77788" y="739775"/>
            <a:ext cx="6580187" cy="3702050"/>
          </a:xfrm>
          <a:prstGeom prst="rect">
            <a:avLst/>
          </a:prstGeom>
          <a:ln/>
        </p:spPr>
      </p:sp>
      <p:sp>
        <p:nvSpPr>
          <p:cNvPr id="39939" name="Espace réservé des commentaires 2"/>
          <p:cNvSpPr>
            <a:spLocks noGrp="1"/>
          </p:cNvSpPr>
          <p:nvPr>
            <p:ph type="body" idx="1"/>
          </p:nvPr>
        </p:nvSpPr>
        <p:spPr>
          <a:noFill/>
          <a:ln/>
        </p:spPr>
        <p:txBody>
          <a:bodyPr/>
          <a:lstStyle/>
          <a:p>
            <a:pPr eaLnBrk="1" hangingPunct="1"/>
            <a:endParaRPr lang="fr-FR"/>
          </a:p>
        </p:txBody>
      </p:sp>
      <p:sp>
        <p:nvSpPr>
          <p:cNvPr id="39940" name="Espace réservé du numéro de diapositive 3"/>
          <p:cNvSpPr>
            <a:spLocks noGrp="1"/>
          </p:cNvSpPr>
          <p:nvPr>
            <p:ph type="sldNum" sz="quarter" idx="5"/>
          </p:nvPr>
        </p:nvSpPr>
        <p:spPr>
          <a:xfrm>
            <a:off x="3815375" y="9371287"/>
            <a:ext cx="2918831" cy="493315"/>
          </a:xfrm>
          <a:prstGeom prst="rect">
            <a:avLst/>
          </a:prstGeom>
          <a:noFill/>
        </p:spPr>
        <p:txBody>
          <a:bodyPr/>
          <a:lstStyle/>
          <a:p>
            <a:fld id="{B10F5A58-3877-478B-BA68-361B0588FE3B}" type="slidenum">
              <a:rPr lang="fr-FR" smtClean="0"/>
              <a:pPr/>
              <a:t>56</a:t>
            </a:fld>
            <a:endParaRPr lang="fr-FR"/>
          </a:p>
        </p:txBody>
      </p:sp>
    </p:spTree>
    <p:extLst>
      <p:ext uri="{BB962C8B-B14F-4D97-AF65-F5344CB8AC3E}">
        <p14:creationId xmlns:p14="http://schemas.microsoft.com/office/powerpoint/2010/main" val="734604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xfrm>
            <a:off x="77788" y="739775"/>
            <a:ext cx="6580187" cy="3702050"/>
          </a:xfrm>
          <a:prstGeom prst="rect">
            <a:avLst/>
          </a:prstGeom>
          <a:ln/>
        </p:spPr>
      </p:sp>
      <p:sp>
        <p:nvSpPr>
          <p:cNvPr id="39939" name="Espace réservé des commentaires 2"/>
          <p:cNvSpPr>
            <a:spLocks noGrp="1"/>
          </p:cNvSpPr>
          <p:nvPr>
            <p:ph type="body" idx="1"/>
          </p:nvPr>
        </p:nvSpPr>
        <p:spPr>
          <a:noFill/>
          <a:ln/>
        </p:spPr>
        <p:txBody>
          <a:bodyPr/>
          <a:lstStyle/>
          <a:p>
            <a:pPr eaLnBrk="1" hangingPunct="1"/>
            <a:endParaRPr lang="fr-FR"/>
          </a:p>
        </p:txBody>
      </p:sp>
      <p:sp>
        <p:nvSpPr>
          <p:cNvPr id="39940" name="Espace réservé du numéro de diapositive 3"/>
          <p:cNvSpPr>
            <a:spLocks noGrp="1"/>
          </p:cNvSpPr>
          <p:nvPr>
            <p:ph type="sldNum" sz="quarter" idx="5"/>
          </p:nvPr>
        </p:nvSpPr>
        <p:spPr>
          <a:xfrm>
            <a:off x="3815375" y="9371287"/>
            <a:ext cx="2918831" cy="493315"/>
          </a:xfrm>
          <a:prstGeom prst="rect">
            <a:avLst/>
          </a:prstGeom>
          <a:noFill/>
        </p:spPr>
        <p:txBody>
          <a:bodyPr/>
          <a:lstStyle/>
          <a:p>
            <a:fld id="{B10F5A58-3877-478B-BA68-361B0588FE3B}" type="slidenum">
              <a:rPr lang="fr-FR" smtClean="0"/>
              <a:pPr/>
              <a:t>57</a:t>
            </a:fld>
            <a:endParaRPr lang="fr-FR"/>
          </a:p>
        </p:txBody>
      </p:sp>
    </p:spTree>
    <p:extLst>
      <p:ext uri="{BB962C8B-B14F-4D97-AF65-F5344CB8AC3E}">
        <p14:creationId xmlns:p14="http://schemas.microsoft.com/office/powerpoint/2010/main" val="313430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Espace réservé du numéro de diapositive 3"/>
          <p:cNvSpPr>
            <a:spLocks noGrp="1"/>
          </p:cNvSpPr>
          <p:nvPr>
            <p:ph type="sldNum" sz="quarter" idx="10"/>
          </p:nvPr>
        </p:nvSpPr>
        <p:spPr/>
        <p:txBody>
          <a:bodyPr/>
          <a:lstStyle/>
          <a:p>
            <a:fld id="{68AFF7F6-FE62-4483-BD51-9AE86A3DFAA0}" type="slidenum">
              <a:rPr lang="fr-FR" smtClean="0"/>
              <a:t>5</a:t>
            </a:fld>
            <a:endParaRPr lang="fr-FR"/>
          </a:p>
        </p:txBody>
      </p:sp>
    </p:spTree>
    <p:extLst>
      <p:ext uri="{BB962C8B-B14F-4D97-AF65-F5344CB8AC3E}">
        <p14:creationId xmlns:p14="http://schemas.microsoft.com/office/powerpoint/2010/main" val="1730417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xfrm>
            <a:off x="77788" y="739775"/>
            <a:ext cx="6580187" cy="3702050"/>
          </a:xfrm>
          <a:prstGeom prst="rect">
            <a:avLst/>
          </a:prstGeom>
          <a:ln/>
        </p:spPr>
      </p:sp>
      <p:sp>
        <p:nvSpPr>
          <p:cNvPr id="39939" name="Espace réservé des commentaires 2"/>
          <p:cNvSpPr>
            <a:spLocks noGrp="1"/>
          </p:cNvSpPr>
          <p:nvPr>
            <p:ph type="body" idx="1"/>
          </p:nvPr>
        </p:nvSpPr>
        <p:spPr>
          <a:noFill/>
          <a:ln/>
        </p:spPr>
        <p:txBody>
          <a:bodyPr/>
          <a:lstStyle/>
          <a:p>
            <a:pPr eaLnBrk="1" hangingPunct="1"/>
            <a:endParaRPr lang="fr-FR"/>
          </a:p>
        </p:txBody>
      </p:sp>
      <p:sp>
        <p:nvSpPr>
          <p:cNvPr id="39940" name="Espace réservé du numéro de diapositive 3"/>
          <p:cNvSpPr>
            <a:spLocks noGrp="1"/>
          </p:cNvSpPr>
          <p:nvPr>
            <p:ph type="sldNum" sz="quarter" idx="5"/>
          </p:nvPr>
        </p:nvSpPr>
        <p:spPr>
          <a:xfrm>
            <a:off x="3815375" y="9371287"/>
            <a:ext cx="2918831" cy="493315"/>
          </a:xfrm>
          <a:prstGeom prst="rect">
            <a:avLst/>
          </a:prstGeom>
          <a:noFill/>
        </p:spPr>
        <p:txBody>
          <a:bodyPr/>
          <a:lstStyle/>
          <a:p>
            <a:fld id="{B10F5A58-3877-478B-BA68-361B0588FE3B}" type="slidenum">
              <a:rPr lang="fr-FR" smtClean="0"/>
              <a:pPr/>
              <a:t>58</a:t>
            </a:fld>
            <a:endParaRPr lang="fr-FR"/>
          </a:p>
        </p:txBody>
      </p:sp>
    </p:spTree>
    <p:extLst>
      <p:ext uri="{BB962C8B-B14F-4D97-AF65-F5344CB8AC3E}">
        <p14:creationId xmlns:p14="http://schemas.microsoft.com/office/powerpoint/2010/main" val="337882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6</a:t>
            </a:fld>
            <a:endParaRPr lang="fr-FR"/>
          </a:p>
        </p:txBody>
      </p:sp>
    </p:spTree>
    <p:extLst>
      <p:ext uri="{BB962C8B-B14F-4D97-AF65-F5344CB8AC3E}">
        <p14:creationId xmlns:p14="http://schemas.microsoft.com/office/powerpoint/2010/main" val="287736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Arial" pitchFamily="34" charset="0"/>
              <a:buChar char="•"/>
            </a:pPr>
            <a:r>
              <a:rPr lang="en-GB" sz="1200" kern="1200" dirty="0">
                <a:solidFill>
                  <a:schemeClr val="tx1"/>
                </a:solidFill>
                <a:latin typeface="+mn-lt"/>
                <a:ea typeface="+mn-ea"/>
                <a:cs typeface="+mn-cs"/>
              </a:rPr>
              <a:t>Reproduce the results from the pre-commissioning of the ion sources, i.e. validate the source performances on SPIRAL2 site, </a:t>
            </a:r>
            <a:endParaRPr lang="fr-FR" sz="1200" kern="1200" dirty="0">
              <a:solidFill>
                <a:schemeClr val="tx1"/>
              </a:solidFill>
              <a:latin typeface="+mn-lt"/>
              <a:ea typeface="+mn-ea"/>
              <a:cs typeface="+mn-cs"/>
            </a:endParaRPr>
          </a:p>
          <a:p>
            <a:pPr>
              <a:buFont typeface="Arial" pitchFamily="34" charset="0"/>
              <a:buChar char="•"/>
            </a:pPr>
            <a:r>
              <a:rPr lang="en-GB" sz="1200" kern="1200" dirty="0">
                <a:solidFill>
                  <a:schemeClr val="tx1"/>
                </a:solidFill>
                <a:latin typeface="+mn-lt"/>
                <a:ea typeface="+mn-ea"/>
                <a:cs typeface="+mn-cs"/>
              </a:rPr>
              <a:t>Validate the RFQ performances for the various main reference particles (see below): transmission, beam energy, output emittances in the three planes, and bunch extension, </a:t>
            </a:r>
            <a:endParaRPr lang="fr-FR" sz="1200" kern="1200" dirty="0">
              <a:solidFill>
                <a:schemeClr val="tx1"/>
              </a:solidFill>
              <a:latin typeface="+mn-lt"/>
              <a:ea typeface="+mn-ea"/>
              <a:cs typeface="+mn-cs"/>
            </a:endParaRPr>
          </a:p>
          <a:p>
            <a:pPr>
              <a:buFont typeface="Arial" pitchFamily="34" charset="0"/>
              <a:buChar char="•"/>
            </a:pPr>
            <a:r>
              <a:rPr lang="en-GB" sz="1200" kern="1200" dirty="0">
                <a:solidFill>
                  <a:schemeClr val="tx1"/>
                </a:solidFill>
                <a:latin typeface="+mn-lt"/>
                <a:ea typeface="+mn-ea"/>
                <a:cs typeface="+mn-cs"/>
              </a:rPr>
              <a:t>Provide a development platform for various beam diagnostics required either to validate the RFQ beams or later to tune and validate the linac beams,</a:t>
            </a:r>
            <a:endParaRPr lang="fr-FR" sz="1200" kern="1200" dirty="0">
              <a:solidFill>
                <a:schemeClr val="tx1"/>
              </a:solidFill>
              <a:latin typeface="+mn-lt"/>
              <a:ea typeface="+mn-ea"/>
              <a:cs typeface="+mn-cs"/>
            </a:endParaRPr>
          </a:p>
          <a:p>
            <a:pPr>
              <a:buFont typeface="Arial" pitchFamily="34" charset="0"/>
              <a:buChar char="•"/>
            </a:pPr>
            <a:r>
              <a:rPr lang="en-GB" sz="1200" kern="1200" dirty="0">
                <a:solidFill>
                  <a:schemeClr val="tx1"/>
                </a:solidFill>
                <a:latin typeface="+mn-lt"/>
                <a:ea typeface="+mn-ea"/>
                <a:cs typeface="+mn-cs"/>
              </a:rPr>
              <a:t>Measure the beam characteristics at the RFQ exit, to serve as input parameter for the next stage.</a:t>
            </a:r>
          </a:p>
          <a:p>
            <a:pPr>
              <a:buFont typeface="Arial" pitchFamily="34" charset="0"/>
              <a:buChar char="•"/>
            </a:pPr>
            <a:r>
              <a:rPr lang="en-GB" sz="1200" kern="1200" dirty="0">
                <a:solidFill>
                  <a:schemeClr val="tx1"/>
                </a:solidFill>
                <a:latin typeface="+mn-lt"/>
                <a:ea typeface="+mn-ea"/>
                <a:cs typeface="+mn-cs"/>
              </a:rPr>
              <a:t>RF to validate the cold tuning system, the</a:t>
            </a:r>
            <a:r>
              <a:rPr lang="en-GB" sz="1200" kern="1200" baseline="0" dirty="0">
                <a:solidFill>
                  <a:schemeClr val="tx1"/>
                </a:solidFill>
                <a:latin typeface="+mn-lt"/>
                <a:ea typeface="+mn-ea"/>
                <a:cs typeface="+mn-cs"/>
              </a:rPr>
              <a:t> automations, the dynamics RF consumption and so on</a:t>
            </a:r>
            <a:endParaRPr lang="fr-FR" sz="1200" kern="1200" dirty="0">
              <a:solidFill>
                <a:schemeClr val="tx1"/>
              </a:solidFill>
              <a:latin typeface="+mn-lt"/>
              <a:ea typeface="+mn-ea"/>
              <a:cs typeface="+mn-cs"/>
            </a:endParaRPr>
          </a:p>
          <a:p>
            <a:pPr>
              <a:buFont typeface="Arial" pitchFamily="34" charset="0"/>
              <a:buChar char="•"/>
            </a:pPr>
            <a:endParaRPr lang="fr-FR"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7</a:t>
            </a:fld>
            <a:endParaRPr lang="fr-FR"/>
          </a:p>
        </p:txBody>
      </p:sp>
    </p:spTree>
    <p:extLst>
      <p:ext uri="{BB962C8B-B14F-4D97-AF65-F5344CB8AC3E}">
        <p14:creationId xmlns:p14="http://schemas.microsoft.com/office/powerpoint/2010/main" val="425174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He set at 2mA</a:t>
            </a:r>
            <a:r>
              <a:rPr lang="fr-FR" baseline="0" dirty="0"/>
              <a:t> for the </a:t>
            </a:r>
            <a:r>
              <a:rPr lang="fr-FR" baseline="0" dirty="0" err="1"/>
              <a:t>previous</a:t>
            </a:r>
            <a:r>
              <a:rPr lang="fr-FR" baseline="0" dirty="0"/>
              <a:t> Phoenix V2 source, and set to 3mA (</a:t>
            </a:r>
            <a:r>
              <a:rPr lang="fr-FR" baseline="0" dirty="0" err="1"/>
              <a:t>tbd</a:t>
            </a:r>
            <a:r>
              <a:rPr lang="fr-FR" baseline="0" dirty="0"/>
              <a:t>) </a:t>
            </a:r>
            <a:r>
              <a:rPr lang="fr-FR" baseline="0" dirty="0" err="1"/>
              <a:t>with</a:t>
            </a:r>
            <a:r>
              <a:rPr lang="fr-FR" baseline="0" dirty="0"/>
              <a:t> the </a:t>
            </a:r>
            <a:r>
              <a:rPr lang="fr-FR" baseline="0" dirty="0" err="1"/>
              <a:t>optimized</a:t>
            </a:r>
            <a:r>
              <a:rPr lang="fr-FR" baseline="0" dirty="0"/>
              <a:t> </a:t>
            </a:r>
            <a:r>
              <a:rPr lang="fr-FR" baseline="0" dirty="0" err="1"/>
              <a:t>phoenix</a:t>
            </a:r>
            <a:r>
              <a:rPr lang="fr-FR" baseline="0" dirty="0"/>
              <a:t> v3.</a:t>
            </a:r>
            <a:endParaRPr lang="fr-FR" dirty="0"/>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8</a:t>
            </a:fld>
            <a:endParaRPr lang="fr-FR"/>
          </a:p>
        </p:txBody>
      </p:sp>
    </p:spTree>
    <p:extLst>
      <p:ext uri="{BB962C8B-B14F-4D97-AF65-F5344CB8AC3E}">
        <p14:creationId xmlns:p14="http://schemas.microsoft.com/office/powerpoint/2010/main" val="223487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baseline="0" noProof="0" dirty="0"/>
          </a:p>
        </p:txBody>
      </p:sp>
      <p:sp>
        <p:nvSpPr>
          <p:cNvPr id="4" name="Espace réservé du numéro de diapositive 3"/>
          <p:cNvSpPr>
            <a:spLocks noGrp="1"/>
          </p:cNvSpPr>
          <p:nvPr>
            <p:ph type="sldNum" sz="quarter" idx="10"/>
          </p:nvPr>
        </p:nvSpPr>
        <p:spPr/>
        <p:txBody>
          <a:bodyPr/>
          <a:lstStyle/>
          <a:p>
            <a:fld id="{68AFF7F6-FE62-4483-BD51-9AE86A3DFAA0}" type="slidenum">
              <a:rPr lang="fr-FR" smtClean="0"/>
              <a:t>10</a:t>
            </a:fld>
            <a:endParaRPr lang="fr-FR"/>
          </a:p>
        </p:txBody>
      </p:sp>
    </p:spTree>
    <p:extLst>
      <p:ext uri="{BB962C8B-B14F-4D97-AF65-F5344CB8AC3E}">
        <p14:creationId xmlns:p14="http://schemas.microsoft.com/office/powerpoint/2010/main" val="290218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4A6505C8-6E27-40BE-9D71-ECD91AC13D63}" type="slidenum">
              <a:rPr lang="fr-FR" smtClean="0"/>
              <a:pPr/>
              <a:t>12</a:t>
            </a:fld>
            <a:endParaRPr lang="fr-FR"/>
          </a:p>
        </p:txBody>
      </p:sp>
    </p:spTree>
    <p:extLst>
      <p:ext uri="{BB962C8B-B14F-4D97-AF65-F5344CB8AC3E}">
        <p14:creationId xmlns:p14="http://schemas.microsoft.com/office/powerpoint/2010/main" val="22888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7"/>
            <a:ext cx="8636000" cy="1225021"/>
          </a:xfrm>
        </p:spPr>
        <p:txBody>
          <a:bodyPr vert="horz" rtlCol="0" anchor="ctr">
            <a:noAutofit/>
            <a:scene3d>
              <a:camera prst="orthographicFront"/>
              <a:lightRig rig="threePt" dir="t"/>
            </a:scene3d>
            <a:sp3d extrusionH="57150">
              <a:bevelT w="38100" h="38100"/>
            </a:sp3d>
          </a:bodyPr>
          <a:lstStyle>
            <a:lvl1pPr algn="ctr" rtl="0" eaLnBrk="1" latinLnBrk="0" hangingPunct="1">
              <a:spcBef>
                <a:spcPct val="0"/>
              </a:spcBef>
              <a:buNone/>
              <a:defRPr lang="fr-FR" sz="6000" b="1" kern="1200" cap="none" spc="167" dirty="0">
                <a:ln w="1905"/>
                <a:gradFill>
                  <a:gsLst>
                    <a:gs pos="0">
                      <a:schemeClr val="accent4">
                        <a:lumMod val="40000"/>
                        <a:lumOff val="60000"/>
                      </a:schemeClr>
                    </a:gs>
                    <a:gs pos="100000">
                      <a:schemeClr val="accent4">
                        <a:lumMod val="50000"/>
                      </a:schemeClr>
                    </a:gs>
                  </a:gsLst>
                  <a:lin ang="5400000"/>
                </a:gradFill>
                <a:effectLst>
                  <a:outerShdw blurRad="63500" dist="76200" dir="2700000" algn="tl" rotWithShape="0">
                    <a:prstClr val="black">
                      <a:alpha val="78000"/>
                    </a:prstClr>
                  </a:outerShdw>
                </a:effectLst>
                <a:latin typeface="Yu Gothic UI Light" panose="020B0300000000000000" pitchFamily="34" charset="-128"/>
                <a:ea typeface="Yu Gothic UI Light" panose="020B0300000000000000" pitchFamily="34" charset="-128"/>
                <a:cs typeface="+mj-cs"/>
              </a:defRPr>
            </a:lvl1pPr>
          </a:lstStyle>
          <a:p>
            <a:r>
              <a:rPr lang="fr-FR" dirty="0"/>
              <a:t>Cliquez pour modifier le style du titre</a:t>
            </a:r>
          </a:p>
        </p:txBody>
      </p:sp>
      <p:sp>
        <p:nvSpPr>
          <p:cNvPr id="3" name="Subtitle 2"/>
          <p:cNvSpPr>
            <a:spLocks noGrp="1"/>
          </p:cNvSpPr>
          <p:nvPr>
            <p:ph type="subTitle" idx="1"/>
          </p:nvPr>
        </p:nvSpPr>
        <p:spPr>
          <a:xfrm>
            <a:off x="1524000" y="3238500"/>
            <a:ext cx="7112000" cy="1460500"/>
          </a:xfrm>
        </p:spPr>
        <p:txBody>
          <a:bodyPr/>
          <a:lstStyle>
            <a:lvl1pPr marL="0" indent="0" algn="ctr" latinLnBrk="0">
              <a:buNone/>
              <a:defRPr lang="fr-FR">
                <a:solidFill>
                  <a:srgbClr val="404656"/>
                </a:solidFill>
              </a:defRPr>
            </a:lvl1pPr>
            <a:lvl2pPr marL="507995" indent="0" algn="ctr">
              <a:buNone/>
              <a:defRPr lang="fr-FR">
                <a:solidFill>
                  <a:schemeClr val="tx1">
                    <a:tint val="75000"/>
                  </a:schemeClr>
                </a:solidFill>
              </a:defRPr>
            </a:lvl2pPr>
            <a:lvl3pPr marL="1015990" indent="0" algn="ctr">
              <a:buNone/>
              <a:defRPr lang="fr-FR">
                <a:solidFill>
                  <a:schemeClr val="tx1">
                    <a:tint val="75000"/>
                  </a:schemeClr>
                </a:solidFill>
              </a:defRPr>
            </a:lvl3pPr>
            <a:lvl4pPr marL="1523985" indent="0" algn="ctr">
              <a:buNone/>
              <a:defRPr lang="fr-FR">
                <a:solidFill>
                  <a:schemeClr val="tx1">
                    <a:tint val="75000"/>
                  </a:schemeClr>
                </a:solidFill>
              </a:defRPr>
            </a:lvl4pPr>
            <a:lvl5pPr marL="2031980" indent="0" algn="ctr">
              <a:buNone/>
              <a:defRPr lang="fr-FR">
                <a:solidFill>
                  <a:schemeClr val="tx1">
                    <a:tint val="75000"/>
                  </a:schemeClr>
                </a:solidFill>
              </a:defRPr>
            </a:lvl5pPr>
            <a:lvl6pPr marL="2539975" indent="0" algn="ctr">
              <a:buNone/>
              <a:defRPr lang="fr-FR">
                <a:solidFill>
                  <a:schemeClr val="tx1">
                    <a:tint val="75000"/>
                  </a:schemeClr>
                </a:solidFill>
              </a:defRPr>
            </a:lvl6pPr>
            <a:lvl7pPr marL="3047970" indent="0" algn="ctr">
              <a:buNone/>
              <a:defRPr lang="fr-FR">
                <a:solidFill>
                  <a:schemeClr val="tx1">
                    <a:tint val="75000"/>
                  </a:schemeClr>
                </a:solidFill>
              </a:defRPr>
            </a:lvl7pPr>
            <a:lvl8pPr marL="3555964" indent="0" algn="ctr">
              <a:buNone/>
              <a:defRPr lang="fr-FR">
                <a:solidFill>
                  <a:schemeClr val="tx1">
                    <a:tint val="75000"/>
                  </a:schemeClr>
                </a:solidFill>
              </a:defRPr>
            </a:lvl8pPr>
            <a:lvl9pPr marL="4063959" indent="0" algn="ctr">
              <a:buNone/>
              <a:defRPr lang="fr-FR">
                <a:solidFill>
                  <a:schemeClr val="tx1">
                    <a:tint val="75000"/>
                  </a:schemeClr>
                </a:solidFill>
              </a:defRPr>
            </a:lvl9pPr>
          </a:lstStyle>
          <a:p>
            <a:r>
              <a:rPr lang="fr-FR" dirty="0"/>
              <a:t>Cliquez pour modifier le style des sous-titres du masque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Yu Gothic UI Light" panose="020B0300000000000000" pitchFamily="34" charset="-128"/>
                <a:ea typeface="Yu Gothic UI Light" panose="020B0300000000000000" pitchFamily="34" charset="-128"/>
                <a:cs typeface="Calibri" panose="020F0502020204030204" pitchFamily="34" charset="0"/>
              </a:defRPr>
            </a:lvl1pPr>
            <a:lvl2pPr>
              <a:defRPr>
                <a:latin typeface="Yu Gothic UI Light" panose="020B0300000000000000" pitchFamily="34" charset="-128"/>
                <a:ea typeface="Yu Gothic UI Light" panose="020B0300000000000000" pitchFamily="34" charset="-128"/>
                <a:cs typeface="Calibri" panose="020F0502020204030204" pitchFamily="34" charset="0"/>
              </a:defRPr>
            </a:lvl2pPr>
            <a:lvl3pPr>
              <a:defRPr>
                <a:latin typeface="Yu Gothic UI Light" panose="020B0300000000000000" pitchFamily="34" charset="-128"/>
                <a:ea typeface="Yu Gothic UI Light" panose="020B0300000000000000" pitchFamily="34" charset="-128"/>
                <a:cs typeface="Calibri" panose="020F0502020204030204" pitchFamily="34" charset="0"/>
              </a:defRPr>
            </a:lvl3pPr>
            <a:lvl4pPr>
              <a:defRPr>
                <a:latin typeface="Yu Gothic UI Light" panose="020B0300000000000000" pitchFamily="34" charset="-128"/>
                <a:ea typeface="Yu Gothic UI Light" panose="020B0300000000000000" pitchFamily="34" charset="-128"/>
                <a:cs typeface="Calibri" panose="020F0502020204030204" pitchFamily="34" charset="0"/>
              </a:defRPr>
            </a:lvl4pPr>
            <a:lvl5pPr>
              <a:defRPr>
                <a:latin typeface="Yu Gothic UI Light" panose="020B0300000000000000" pitchFamily="34" charset="-128"/>
                <a:ea typeface="Yu Gothic UI Light" panose="020B0300000000000000" pitchFamily="34" charset="-128"/>
                <a:cs typeface="Calibri" panose="020F0502020204030204" pitchFamily="34" charset="0"/>
              </a:defRPr>
            </a:lvl5pPr>
          </a:lstStyle>
          <a:p>
            <a:pPr lvl="0"/>
            <a:r>
              <a:rPr lang="en-US" noProof="0" dirty="0" err="1"/>
              <a:t>Cliquez</a:t>
            </a:r>
            <a:r>
              <a:rPr lang="en-US" noProof="0" dirty="0"/>
              <a:t> pour 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6" name="Slide Number Placeholder 5"/>
          <p:cNvSpPr>
            <a:spLocks noGrp="1"/>
          </p:cNvSpPr>
          <p:nvPr>
            <p:ph type="sldNum" sz="quarter" idx="12"/>
          </p:nvPr>
        </p:nvSpPr>
        <p:spPr/>
        <p:txBody>
          <a:bodyPr/>
          <a:lstStyle>
            <a:lvl1pPr>
              <a:defRPr>
                <a:latin typeface="Yu Gothic UI Light" panose="020B0300000000000000" pitchFamily="34" charset="-128"/>
                <a:ea typeface="Yu Gothic UI Light" panose="020B0300000000000000" pitchFamily="34" charset="-128"/>
                <a:cs typeface="Calibri" panose="020F0502020204030204" pitchFamily="34" charset="0"/>
              </a:defRPr>
            </a:lvl1pPr>
          </a:lstStyle>
          <a:p>
            <a:fld id="{49BBC286-B2FE-44AC-8F25-02BBF4E9D127}" type="slidenum">
              <a:rPr lang="en-US" smtClean="0"/>
              <a:pPr/>
              <a:t>‹N°›</a:t>
            </a:fld>
            <a:endParaRPr lang="en-US" dirty="0"/>
          </a:p>
        </p:txBody>
      </p:sp>
      <p:sp>
        <p:nvSpPr>
          <p:cNvPr id="5" name="Titre 4"/>
          <p:cNvSpPr>
            <a:spLocks noGrp="1"/>
          </p:cNvSpPr>
          <p:nvPr>
            <p:ph type="title"/>
          </p:nvPr>
        </p:nvSpPr>
        <p:spPr/>
        <p:txBody>
          <a:bodyPr/>
          <a:lstStyle>
            <a:lvl1pPr>
              <a:defRPr>
                <a:latin typeface="Yu Gothic UI" panose="020B0500000000000000" pitchFamily="34" charset="-128"/>
                <a:ea typeface="Yu Gothic UI" panose="020B0500000000000000" pitchFamily="34" charset="-128"/>
                <a:cs typeface="Calibri" panose="020F0502020204030204" pitchFamily="34" charset="0"/>
              </a:defRPr>
            </a:lvl1pPr>
          </a:lstStyle>
          <a:p>
            <a:r>
              <a:rPr lang="en-US" noProof="0" dirty="0" err="1"/>
              <a:t>Cliquez</a:t>
            </a:r>
            <a:r>
              <a:rPr lang="en-US" noProof="0" dirty="0"/>
              <a:t> pour modifier le style du </a:t>
            </a:r>
            <a:r>
              <a:rPr lang="en-US" noProof="0" dirty="0" err="1"/>
              <a:t>titre</a:t>
            </a:r>
            <a:endParaRPr lang="en-US" noProof="0" dirty="0"/>
          </a:p>
        </p:txBody>
      </p:sp>
      <p:sp>
        <p:nvSpPr>
          <p:cNvPr id="7" name="Espace réservé de la date 7"/>
          <p:cNvSpPr>
            <a:spLocks noGrp="1"/>
          </p:cNvSpPr>
          <p:nvPr>
            <p:ph type="dt" sz="half" idx="2"/>
          </p:nvPr>
        </p:nvSpPr>
        <p:spPr>
          <a:xfrm>
            <a:off x="199459" y="5450403"/>
            <a:ext cx="2370667" cy="304271"/>
          </a:xfrm>
          <a:prstGeom prst="rect">
            <a:avLst/>
          </a:prstGeom>
        </p:spPr>
        <p:txBody>
          <a:bodyPr vert="horz" lIns="91440" tIns="45720" rIns="91440" bIns="45720" rtlCol="0" anchor="ctr"/>
          <a:lstStyle>
            <a:lvl1pPr>
              <a:defRPr lang="fr-FR" smtClean="0">
                <a:latin typeface="Yu Gothic UI Light" panose="020B0300000000000000" pitchFamily="34" charset="-128"/>
                <a:ea typeface="Yu Gothic UI Light" panose="020B0300000000000000" pitchFamily="34" charset="-128"/>
              </a:defRPr>
            </a:lvl1pPr>
          </a:lstStyle>
          <a:p>
            <a:r>
              <a:rPr lang="fr-FR"/>
              <a:t>April 30, 2021</a:t>
            </a:r>
            <a:endParaRPr lang="fr-FR" dirty="0"/>
          </a:p>
        </p:txBody>
      </p:sp>
      <p:sp>
        <p:nvSpPr>
          <p:cNvPr id="8" name="Espace réservé du pied de page 8"/>
          <p:cNvSpPr>
            <a:spLocks noGrp="1"/>
          </p:cNvSpPr>
          <p:nvPr>
            <p:ph type="ftr" sz="quarter" idx="3"/>
          </p:nvPr>
        </p:nvSpPr>
        <p:spPr>
          <a:xfrm>
            <a:off x="3471334" y="5454001"/>
            <a:ext cx="3217333" cy="304271"/>
          </a:xfrm>
          <a:prstGeom prst="rect">
            <a:avLst/>
          </a:prstGeom>
        </p:spPr>
        <p:txBody>
          <a:bodyPr vert="horz" lIns="91440" tIns="45720" rIns="91440" bIns="45720" rtlCol="0" anchor="ctr"/>
          <a:lstStyle>
            <a:lvl1pPr algn="ctr">
              <a:defRPr sz="1000">
                <a:solidFill>
                  <a:schemeClr val="tx1">
                    <a:tint val="75000"/>
                  </a:schemeClr>
                </a:solidFill>
                <a:latin typeface="Yu Gothic UI Light" panose="020B0300000000000000" pitchFamily="34" charset="-128"/>
                <a:ea typeface="Yu Gothic UI Light" panose="020B0300000000000000" pitchFamily="34" charset="-128"/>
                <a:cs typeface="Calibri" panose="020F0502020204030204" pitchFamily="34" charset="0"/>
              </a:defRPr>
            </a:lvl1pPr>
          </a:lstStyle>
          <a:p>
            <a:r>
              <a:rPr lang="en-US"/>
              <a:t>SPIRAL2 commissioning - R. Ferdinand</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a:t>Cliquez pour modifier le style du titre</a:t>
            </a:r>
            <a:endParaRPr lang="en-US" noProof="0" dirty="0"/>
          </a:p>
        </p:txBody>
      </p:sp>
      <p:sp>
        <p:nvSpPr>
          <p:cNvPr id="3" name="Content Placeholder 2"/>
          <p:cNvSpPr>
            <a:spLocks noGrp="1"/>
          </p:cNvSpPr>
          <p:nvPr>
            <p:ph sz="half" idx="1"/>
          </p:nvPr>
        </p:nvSpPr>
        <p:spPr>
          <a:xfrm>
            <a:off x="508000" y="773913"/>
            <a:ext cx="4487333" cy="4331225"/>
          </a:xfrm>
        </p:spPr>
        <p:txBody>
          <a:bodyPr/>
          <a:lstStyle>
            <a:lvl1pPr latinLnBrk="0">
              <a:defRPr lang="fr-FR" sz="3111"/>
            </a:lvl1pPr>
            <a:lvl2pPr>
              <a:defRPr lang="fr-FR" sz="2667"/>
            </a:lvl2pPr>
            <a:lvl3pPr>
              <a:defRPr lang="fr-FR" sz="2222"/>
            </a:lvl3pPr>
            <a:lvl4pPr>
              <a:defRPr lang="fr-FR" sz="2000"/>
            </a:lvl4pPr>
            <a:lvl5pPr>
              <a:defRPr lang="fr-FR" sz="2000"/>
            </a:lvl5pPr>
            <a:lvl6pPr>
              <a:defRPr lang="fr-FR" sz="2000"/>
            </a:lvl6pPr>
            <a:lvl7pPr>
              <a:defRPr lang="fr-FR" sz="2000"/>
            </a:lvl7pPr>
            <a:lvl8pPr>
              <a:defRPr lang="fr-FR" sz="2000"/>
            </a:lvl8pPr>
            <a:lvl9pPr>
              <a:defRPr lang="fr-FR" sz="2000"/>
            </a:lvl9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Content Placeholder 3"/>
          <p:cNvSpPr>
            <a:spLocks noGrp="1"/>
          </p:cNvSpPr>
          <p:nvPr>
            <p:ph sz="half" idx="2"/>
          </p:nvPr>
        </p:nvSpPr>
        <p:spPr>
          <a:xfrm>
            <a:off x="5164667" y="773913"/>
            <a:ext cx="4487333" cy="4331225"/>
          </a:xfrm>
        </p:spPr>
        <p:txBody>
          <a:bodyPr/>
          <a:lstStyle>
            <a:lvl1pPr latinLnBrk="0">
              <a:defRPr lang="fr-FR" sz="3111"/>
            </a:lvl1pPr>
            <a:lvl2pPr>
              <a:defRPr lang="fr-FR" sz="2667"/>
            </a:lvl2pPr>
            <a:lvl3pPr>
              <a:defRPr lang="fr-FR" sz="2222"/>
            </a:lvl3pPr>
            <a:lvl4pPr>
              <a:defRPr lang="fr-FR" sz="2000"/>
            </a:lvl4pPr>
            <a:lvl5pPr>
              <a:defRPr lang="fr-FR" sz="2000"/>
            </a:lvl5pPr>
            <a:lvl6pPr>
              <a:defRPr lang="fr-FR" sz="2000"/>
            </a:lvl6pPr>
            <a:lvl7pPr>
              <a:defRPr lang="fr-FR" sz="2000"/>
            </a:lvl7pPr>
            <a:lvl8pPr>
              <a:defRPr lang="fr-FR" sz="2000"/>
            </a:lvl8pPr>
            <a:lvl9pPr>
              <a:defRPr lang="fr-FR" sz="2000"/>
            </a:lvl9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7" name="Slide Number Placeholder 6"/>
          <p:cNvSpPr>
            <a:spLocks noGrp="1"/>
          </p:cNvSpPr>
          <p:nvPr>
            <p:ph type="sldNum" sz="quarter" idx="12"/>
          </p:nvPr>
        </p:nvSpPr>
        <p:spPr/>
        <p:txBody>
          <a:bodyPr/>
          <a:lstStyle/>
          <a:p>
            <a:fld id="{49BBC286-B2FE-44AC-8F25-02BBF4E9D127}" type="slidenum">
              <a:rPr lang="en-US" noProof="0" smtClean="0"/>
              <a:pPr/>
              <a:t>‹N°›</a:t>
            </a:fld>
            <a:endParaRPr lang="en-US" noProof="0"/>
          </a:p>
        </p:txBody>
      </p:sp>
      <p:sp>
        <p:nvSpPr>
          <p:cNvPr id="6" name="Espace réservé de la date 7"/>
          <p:cNvSpPr>
            <a:spLocks noGrp="1"/>
          </p:cNvSpPr>
          <p:nvPr>
            <p:ph type="dt" sz="half" idx="13"/>
          </p:nvPr>
        </p:nvSpPr>
        <p:spPr>
          <a:xfrm>
            <a:off x="368000" y="5454001"/>
            <a:ext cx="2370667" cy="30427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FR"/>
              <a:t>April 30, 2021</a:t>
            </a:r>
          </a:p>
        </p:txBody>
      </p:sp>
      <p:sp>
        <p:nvSpPr>
          <p:cNvPr id="8" name="Espace réservé du pied de page 8"/>
          <p:cNvSpPr>
            <a:spLocks noGrp="1"/>
          </p:cNvSpPr>
          <p:nvPr>
            <p:ph type="ftr" sz="quarter" idx="3"/>
          </p:nvPr>
        </p:nvSpPr>
        <p:spPr>
          <a:xfrm>
            <a:off x="3471334" y="5437789"/>
            <a:ext cx="3217333"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SPIRAL2 commissioning - R. Ferdinand</a:t>
            </a:r>
            <a:endParaRPr lang="fr-FR"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latinLnBrk="0">
              <a:defRPr lang="fr-FR"/>
            </a:lvl1pPr>
          </a:lstStyle>
          <a:p>
            <a:r>
              <a:rPr lang="fr-FR" noProof="0"/>
              <a:t>Cliquez pour modifier le style du titre</a:t>
            </a:r>
            <a:endParaRPr lang="en-US" noProof="0"/>
          </a:p>
        </p:txBody>
      </p:sp>
      <p:sp>
        <p:nvSpPr>
          <p:cNvPr id="3" name="Text Placeholder 2"/>
          <p:cNvSpPr>
            <a:spLocks noGrp="1"/>
          </p:cNvSpPr>
          <p:nvPr>
            <p:ph type="body" idx="1"/>
          </p:nvPr>
        </p:nvSpPr>
        <p:spPr>
          <a:xfrm>
            <a:off x="508000" y="1279261"/>
            <a:ext cx="4489098" cy="533136"/>
          </a:xfrm>
        </p:spPr>
        <p:txBody>
          <a:bodyPr anchor="b"/>
          <a:lstStyle>
            <a:lvl1pPr marL="0" indent="0" latinLnBrk="0">
              <a:buNone/>
              <a:defRPr lang="fr-FR" sz="2667" b="1"/>
            </a:lvl1pPr>
            <a:lvl2pPr marL="507995" indent="0">
              <a:buNone/>
              <a:defRPr lang="fr-FR" sz="2222" b="1"/>
            </a:lvl2pPr>
            <a:lvl3pPr marL="1015990" indent="0">
              <a:buNone/>
              <a:defRPr lang="fr-FR" sz="2000" b="1"/>
            </a:lvl3pPr>
            <a:lvl4pPr marL="1523985" indent="0">
              <a:buNone/>
              <a:defRPr lang="fr-FR" sz="1778" b="1"/>
            </a:lvl4pPr>
            <a:lvl5pPr marL="2031980" indent="0">
              <a:buNone/>
              <a:defRPr lang="fr-FR" sz="1778" b="1"/>
            </a:lvl5pPr>
            <a:lvl6pPr marL="2539975" indent="0">
              <a:buNone/>
              <a:defRPr lang="fr-FR" sz="1778" b="1"/>
            </a:lvl6pPr>
            <a:lvl7pPr marL="3047970" indent="0">
              <a:buNone/>
              <a:defRPr lang="fr-FR" sz="1778" b="1"/>
            </a:lvl7pPr>
            <a:lvl8pPr marL="3555964" indent="0">
              <a:buNone/>
              <a:defRPr lang="fr-FR" sz="1778" b="1"/>
            </a:lvl8pPr>
            <a:lvl9pPr marL="4063959" indent="0">
              <a:buNone/>
              <a:defRPr lang="fr-FR" sz="1778" b="1"/>
            </a:lvl9pPr>
          </a:lstStyle>
          <a:p>
            <a:pPr lvl="0"/>
            <a:r>
              <a:rPr lang="fr-FR" noProof="0"/>
              <a:t>Cliquez pour modifier les styles du texte du masque</a:t>
            </a:r>
          </a:p>
        </p:txBody>
      </p:sp>
      <p:sp>
        <p:nvSpPr>
          <p:cNvPr id="4" name="Content Placeholder 3"/>
          <p:cNvSpPr>
            <a:spLocks noGrp="1"/>
          </p:cNvSpPr>
          <p:nvPr>
            <p:ph sz="half" idx="2"/>
          </p:nvPr>
        </p:nvSpPr>
        <p:spPr>
          <a:xfrm>
            <a:off x="508000" y="1812396"/>
            <a:ext cx="4489098" cy="3292740"/>
          </a:xfrm>
        </p:spPr>
        <p:txBody>
          <a:bodyPr/>
          <a:lstStyle>
            <a:lvl1pPr latinLnBrk="0">
              <a:defRPr lang="fr-FR" sz="2667"/>
            </a:lvl1pPr>
            <a:lvl2pPr>
              <a:defRPr lang="fr-FR" sz="2222"/>
            </a:lvl2pPr>
            <a:lvl3pPr>
              <a:defRPr lang="fr-FR" sz="2000"/>
            </a:lvl3pPr>
            <a:lvl4pPr>
              <a:defRPr lang="fr-FR" sz="1778"/>
            </a:lvl4pPr>
            <a:lvl5pPr>
              <a:defRPr lang="fr-FR" sz="1778"/>
            </a:lvl5pPr>
            <a:lvl6pPr>
              <a:defRPr lang="fr-FR" sz="1778"/>
            </a:lvl6pPr>
            <a:lvl7pPr>
              <a:defRPr lang="fr-FR" sz="1778"/>
            </a:lvl7pPr>
            <a:lvl8pPr>
              <a:defRPr lang="fr-FR" sz="1778"/>
            </a:lvl8pPr>
            <a:lvl9pPr>
              <a:defRPr lang="fr-FR" sz="1778"/>
            </a:lvl9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5" name="Text Placeholder 4"/>
          <p:cNvSpPr>
            <a:spLocks noGrp="1"/>
          </p:cNvSpPr>
          <p:nvPr>
            <p:ph type="body" sz="quarter" idx="3"/>
          </p:nvPr>
        </p:nvSpPr>
        <p:spPr>
          <a:xfrm>
            <a:off x="5161143" y="1279261"/>
            <a:ext cx="4490861" cy="533136"/>
          </a:xfrm>
        </p:spPr>
        <p:txBody>
          <a:bodyPr anchor="b"/>
          <a:lstStyle>
            <a:lvl1pPr marL="0" indent="0" latinLnBrk="0">
              <a:buNone/>
              <a:defRPr lang="fr-FR" sz="2667" b="1"/>
            </a:lvl1pPr>
            <a:lvl2pPr marL="507995" indent="0">
              <a:buNone/>
              <a:defRPr lang="fr-FR" sz="2222" b="1"/>
            </a:lvl2pPr>
            <a:lvl3pPr marL="1015990" indent="0">
              <a:buNone/>
              <a:defRPr lang="fr-FR" sz="2000" b="1"/>
            </a:lvl3pPr>
            <a:lvl4pPr marL="1523985" indent="0">
              <a:buNone/>
              <a:defRPr lang="fr-FR" sz="1778" b="1"/>
            </a:lvl4pPr>
            <a:lvl5pPr marL="2031980" indent="0">
              <a:buNone/>
              <a:defRPr lang="fr-FR" sz="1778" b="1"/>
            </a:lvl5pPr>
            <a:lvl6pPr marL="2539975" indent="0">
              <a:buNone/>
              <a:defRPr lang="fr-FR" sz="1778" b="1"/>
            </a:lvl6pPr>
            <a:lvl7pPr marL="3047970" indent="0">
              <a:buNone/>
              <a:defRPr lang="fr-FR" sz="1778" b="1"/>
            </a:lvl7pPr>
            <a:lvl8pPr marL="3555964" indent="0">
              <a:buNone/>
              <a:defRPr lang="fr-FR" sz="1778" b="1"/>
            </a:lvl8pPr>
            <a:lvl9pPr marL="4063959" indent="0">
              <a:buNone/>
              <a:defRPr lang="fr-FR" sz="1778" b="1"/>
            </a:lvl9pPr>
          </a:lstStyle>
          <a:p>
            <a:pPr lvl="0"/>
            <a:r>
              <a:rPr lang="fr-FR" noProof="0"/>
              <a:t>Cliquez pour modifier les styles du texte du masque</a:t>
            </a:r>
          </a:p>
        </p:txBody>
      </p:sp>
      <p:sp>
        <p:nvSpPr>
          <p:cNvPr id="6" name="Content Placeholder 5"/>
          <p:cNvSpPr>
            <a:spLocks noGrp="1"/>
          </p:cNvSpPr>
          <p:nvPr>
            <p:ph sz="quarter" idx="4"/>
          </p:nvPr>
        </p:nvSpPr>
        <p:spPr>
          <a:xfrm>
            <a:off x="5161143" y="1812396"/>
            <a:ext cx="4490861" cy="3292740"/>
          </a:xfrm>
        </p:spPr>
        <p:txBody>
          <a:bodyPr/>
          <a:lstStyle>
            <a:lvl1pPr latinLnBrk="0">
              <a:defRPr lang="fr-FR" sz="2667"/>
            </a:lvl1pPr>
            <a:lvl2pPr>
              <a:defRPr lang="fr-FR" sz="2222"/>
            </a:lvl2pPr>
            <a:lvl3pPr>
              <a:defRPr lang="fr-FR" sz="2000"/>
            </a:lvl3pPr>
            <a:lvl4pPr>
              <a:defRPr lang="fr-FR" sz="1778"/>
            </a:lvl4pPr>
            <a:lvl5pPr>
              <a:defRPr lang="fr-FR" sz="1778"/>
            </a:lvl5pPr>
            <a:lvl6pPr>
              <a:defRPr lang="fr-FR" sz="1778"/>
            </a:lvl6pPr>
            <a:lvl7pPr>
              <a:defRPr lang="fr-FR" sz="1778"/>
            </a:lvl7pPr>
            <a:lvl8pPr>
              <a:defRPr lang="fr-FR" sz="1778"/>
            </a:lvl8pPr>
            <a:lvl9pPr>
              <a:defRPr lang="fr-FR" sz="1778"/>
            </a:lvl9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9" name="Slide Number Placeholder 8"/>
          <p:cNvSpPr>
            <a:spLocks noGrp="1"/>
          </p:cNvSpPr>
          <p:nvPr>
            <p:ph type="sldNum" sz="quarter" idx="12"/>
          </p:nvPr>
        </p:nvSpPr>
        <p:spPr/>
        <p:txBody>
          <a:bodyPr/>
          <a:lstStyle/>
          <a:p>
            <a:fld id="{49BBC286-B2FE-44AC-8F25-02BBF4E9D127}" type="slidenum">
              <a:rPr lang="en-US" noProof="0" smtClean="0"/>
              <a:pPr/>
              <a:t>‹N°›</a:t>
            </a:fld>
            <a:endParaRPr lang="en-US" noProof="0"/>
          </a:p>
        </p:txBody>
      </p:sp>
      <p:sp>
        <p:nvSpPr>
          <p:cNvPr id="10" name="Espace réservé de la date 7"/>
          <p:cNvSpPr>
            <a:spLocks noGrp="1"/>
          </p:cNvSpPr>
          <p:nvPr>
            <p:ph type="dt" sz="half" idx="13"/>
          </p:nvPr>
        </p:nvSpPr>
        <p:spPr>
          <a:xfrm>
            <a:off x="368000" y="5454001"/>
            <a:ext cx="2370667" cy="30427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FR"/>
              <a:t>April 30, 2021</a:t>
            </a:r>
          </a:p>
        </p:txBody>
      </p:sp>
      <p:sp>
        <p:nvSpPr>
          <p:cNvPr id="11" name="Espace réservé du pied de page 8"/>
          <p:cNvSpPr>
            <a:spLocks noGrp="1"/>
          </p:cNvSpPr>
          <p:nvPr>
            <p:ph type="ftr" sz="quarter" idx="14"/>
          </p:nvPr>
        </p:nvSpPr>
        <p:spPr>
          <a:xfrm>
            <a:off x="3471334" y="5454001"/>
            <a:ext cx="3217333"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SPIRAL2 commissioning - R. Ferdinand</a:t>
            </a:r>
            <a:endParaRPr lang="fr-FR"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Cliquez</a:t>
            </a:r>
            <a:r>
              <a:rPr lang="en-US" noProof="0" dirty="0"/>
              <a:t> pour modifier le style du </a:t>
            </a:r>
            <a:r>
              <a:rPr lang="en-US" noProof="0" dirty="0" err="1"/>
              <a:t>titre</a:t>
            </a:r>
            <a:endParaRPr lang="en-US" noProof="0" dirty="0"/>
          </a:p>
        </p:txBody>
      </p:sp>
      <p:sp>
        <p:nvSpPr>
          <p:cNvPr id="5" name="Slide Number Placeholder 4"/>
          <p:cNvSpPr>
            <a:spLocks noGrp="1"/>
          </p:cNvSpPr>
          <p:nvPr>
            <p:ph type="sldNum" sz="quarter" idx="12"/>
          </p:nvPr>
        </p:nvSpPr>
        <p:spPr/>
        <p:txBody>
          <a:bodyPr/>
          <a:lstStyle/>
          <a:p>
            <a:fld id="{49BBC286-B2FE-44AC-8F25-02BBF4E9D127}" type="slidenum">
              <a:rPr lang="en-US" noProof="0" smtClean="0"/>
              <a:pPr/>
              <a:t>‹N°›</a:t>
            </a:fld>
            <a:endParaRPr lang="en-US" noProof="0" dirty="0"/>
          </a:p>
        </p:txBody>
      </p:sp>
      <p:sp>
        <p:nvSpPr>
          <p:cNvPr id="4" name="Espace réservé de la date 7"/>
          <p:cNvSpPr>
            <a:spLocks noGrp="1"/>
          </p:cNvSpPr>
          <p:nvPr>
            <p:ph type="dt" sz="half" idx="2"/>
          </p:nvPr>
        </p:nvSpPr>
        <p:spPr>
          <a:xfrm>
            <a:off x="368000" y="5454001"/>
            <a:ext cx="2370667" cy="30427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FR" noProof="0"/>
              <a:t>April 30, 2021</a:t>
            </a:r>
            <a:endParaRPr lang="en-US" noProof="0" dirty="0"/>
          </a:p>
        </p:txBody>
      </p:sp>
      <p:sp>
        <p:nvSpPr>
          <p:cNvPr id="6" name="Espace réservé du pied de page 8"/>
          <p:cNvSpPr>
            <a:spLocks noGrp="1"/>
          </p:cNvSpPr>
          <p:nvPr>
            <p:ph type="ftr" sz="quarter" idx="3"/>
          </p:nvPr>
        </p:nvSpPr>
        <p:spPr>
          <a:xfrm>
            <a:off x="3471334" y="5454001"/>
            <a:ext cx="3217333"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noProof="0"/>
              <a:t>SPIRAL2 commissioning - R. Ferdinand</a:t>
            </a:r>
            <a:endParaRPr lang="en-US" noProof="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8001" y="227542"/>
            <a:ext cx="3342570" cy="968375"/>
          </a:xfrm>
          <a:prstGeom prst="rect">
            <a:avLst/>
          </a:prstGeom>
        </p:spPr>
        <p:txBody>
          <a:bodyPr anchor="b"/>
          <a:lstStyle>
            <a:lvl1pPr algn="l">
              <a:defRPr sz="1667" b="1"/>
            </a:lvl1pPr>
          </a:lstStyle>
          <a:p>
            <a:r>
              <a:rPr lang="fr-FR"/>
              <a:t>Cliquez pour modifier le style du titre</a:t>
            </a:r>
          </a:p>
        </p:txBody>
      </p:sp>
      <p:sp>
        <p:nvSpPr>
          <p:cNvPr id="3" name="Espace réservé du contenu 2"/>
          <p:cNvSpPr>
            <a:spLocks noGrp="1"/>
          </p:cNvSpPr>
          <p:nvPr>
            <p:ph idx="1"/>
          </p:nvPr>
        </p:nvSpPr>
        <p:spPr>
          <a:xfrm>
            <a:off x="3972278" y="227542"/>
            <a:ext cx="5679722" cy="4877594"/>
          </a:xfrm>
          <a:prstGeom prst="rect">
            <a:avLst/>
          </a:prstGeo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08001" y="1195917"/>
            <a:ext cx="3342570" cy="3909219"/>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fr-FR"/>
              <a:t>Cliquez pour modifier les styles du texte du masque</a:t>
            </a:r>
          </a:p>
        </p:txBody>
      </p:sp>
    </p:spTree>
    <p:extLst>
      <p:ext uri="{BB962C8B-B14F-4D97-AF65-F5344CB8AC3E}">
        <p14:creationId xmlns:p14="http://schemas.microsoft.com/office/powerpoint/2010/main" val="330819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FS">
    <p:spTree>
      <p:nvGrpSpPr>
        <p:cNvPr id="1" name=""/>
        <p:cNvGrpSpPr/>
        <p:nvPr/>
      </p:nvGrpSpPr>
      <p:grpSpPr>
        <a:xfrm>
          <a:off x="0" y="0"/>
          <a:ext cx="0" cy="0"/>
          <a:chOff x="0" y="0"/>
          <a:chExt cx="0" cy="0"/>
        </a:xfrm>
      </p:grpSpPr>
      <p:sp>
        <p:nvSpPr>
          <p:cNvPr id="3" name="Line 10"/>
          <p:cNvSpPr>
            <a:spLocks noChangeShapeType="1"/>
          </p:cNvSpPr>
          <p:nvPr userDrawn="1"/>
        </p:nvSpPr>
        <p:spPr bwMode="auto">
          <a:xfrm flipV="1">
            <a:off x="201084" y="635000"/>
            <a:ext cx="9789583" cy="7938"/>
          </a:xfrm>
          <a:prstGeom prst="line">
            <a:avLst/>
          </a:prstGeom>
          <a:noFill/>
          <a:ln w="28575">
            <a:solidFill>
              <a:srgbClr val="FFB310"/>
            </a:solidFill>
            <a:round/>
            <a:headEnd/>
            <a:tailEnd/>
          </a:ln>
          <a:effectLst/>
        </p:spPr>
        <p:txBody>
          <a:bodyPr wrap="none" anchor="ctr"/>
          <a:lstStyle/>
          <a:p>
            <a:pPr eaLnBrk="0" hangingPunct="0">
              <a:defRPr/>
            </a:pPr>
            <a:endParaRPr lang="fr-FR" sz="2000"/>
          </a:p>
        </p:txBody>
      </p:sp>
      <p:sp>
        <p:nvSpPr>
          <p:cNvPr id="4" name="Line 11"/>
          <p:cNvSpPr>
            <a:spLocks noChangeShapeType="1"/>
          </p:cNvSpPr>
          <p:nvPr userDrawn="1"/>
        </p:nvSpPr>
        <p:spPr bwMode="auto">
          <a:xfrm flipV="1">
            <a:off x="98778" y="5450417"/>
            <a:ext cx="9948333" cy="10583"/>
          </a:xfrm>
          <a:prstGeom prst="line">
            <a:avLst/>
          </a:prstGeom>
          <a:noFill/>
          <a:ln w="28575">
            <a:solidFill>
              <a:srgbClr val="70BC1F"/>
            </a:solidFill>
            <a:round/>
            <a:headEnd/>
            <a:tailEnd/>
          </a:ln>
          <a:effectLst/>
        </p:spPr>
        <p:txBody>
          <a:bodyPr wrap="none" anchor="ctr"/>
          <a:lstStyle/>
          <a:p>
            <a:pPr eaLnBrk="0" hangingPunct="0">
              <a:defRPr/>
            </a:pPr>
            <a:endParaRPr lang="fr-FR" sz="2000"/>
          </a:p>
        </p:txBody>
      </p:sp>
      <p:sp>
        <p:nvSpPr>
          <p:cNvPr id="8" name="Rectangle 17"/>
          <p:cNvSpPr>
            <a:spLocks noChangeArrowheads="1"/>
          </p:cNvSpPr>
          <p:nvPr userDrawn="1"/>
        </p:nvSpPr>
        <p:spPr bwMode="auto">
          <a:xfrm>
            <a:off x="328084" y="5453063"/>
            <a:ext cx="4751917" cy="261938"/>
          </a:xfrm>
          <a:prstGeom prst="rect">
            <a:avLst/>
          </a:prstGeom>
          <a:noFill/>
          <a:ln w="9525">
            <a:noFill/>
            <a:miter lim="800000"/>
            <a:headEnd/>
            <a:tailEnd/>
          </a:ln>
          <a:effectLst/>
        </p:spPr>
        <p:txBody>
          <a:bodyPr/>
          <a:lstStyle/>
          <a:p>
            <a:pPr eaLnBrk="0" hangingPunct="0">
              <a:defRPr/>
            </a:pPr>
            <a:r>
              <a:rPr lang="en-GB" sz="1000" baseline="0" dirty="0">
                <a:cs typeface="Arial" charset="0"/>
              </a:rPr>
              <a:t>GANIL Scientific Council, February 2nd, 2021</a:t>
            </a:r>
            <a:endParaRPr lang="en-GB" sz="1000" dirty="0">
              <a:cs typeface="Arial" charset="0"/>
            </a:endParaRPr>
          </a:p>
        </p:txBody>
      </p:sp>
      <p:pic>
        <p:nvPicPr>
          <p:cNvPr id="9" name="Image 2" descr="nfs4_logo_bulle_f.jpg"/>
          <p:cNvPicPr>
            <a:picLocks noChangeAspect="1" noChangeArrowheads="1"/>
          </p:cNvPicPr>
          <p:nvPr userDrawn="1"/>
        </p:nvPicPr>
        <p:blipFill>
          <a:blip r:embed="rId2" cstate="print"/>
          <a:srcRect/>
          <a:stretch>
            <a:fillRect/>
          </a:stretch>
        </p:blipFill>
        <p:spPr bwMode="auto">
          <a:xfrm>
            <a:off x="9160453" y="97194"/>
            <a:ext cx="896056" cy="502708"/>
          </a:xfrm>
          <a:prstGeom prst="rect">
            <a:avLst/>
          </a:prstGeom>
          <a:noFill/>
          <a:ln w="9525">
            <a:noFill/>
            <a:miter lim="800000"/>
            <a:headEnd/>
            <a:tailEnd/>
          </a:ln>
        </p:spPr>
      </p:pic>
      <p:sp>
        <p:nvSpPr>
          <p:cNvPr id="10" name="Rubrik 15"/>
          <p:cNvSpPr>
            <a:spLocks noGrp="1"/>
          </p:cNvSpPr>
          <p:nvPr>
            <p:ph type="title"/>
          </p:nvPr>
        </p:nvSpPr>
        <p:spPr>
          <a:xfrm>
            <a:off x="2599724" y="157200"/>
            <a:ext cx="5044696" cy="360040"/>
          </a:xfrm>
          <a:prstGeom prst="rect">
            <a:avLst/>
          </a:prstGeom>
        </p:spPr>
        <p:txBody>
          <a:bodyPr>
            <a:normAutofit/>
          </a:bodyPr>
          <a:lstStyle>
            <a:lvl1pPr>
              <a:defRPr sz="1833">
                <a:solidFill>
                  <a:srgbClr val="3333FF"/>
                </a:solidFill>
                <a:latin typeface="Arial" pitchFamily="34" charset="0"/>
                <a:cs typeface="Arial" pitchFamily="34" charset="0"/>
              </a:defRPr>
            </a:lvl1pPr>
          </a:lstStyle>
          <a:p>
            <a:r>
              <a:rPr lang="en-US" dirty="0"/>
              <a:t>Click to edit Master title style</a:t>
            </a:r>
            <a:endParaRPr lang="sv-SE" dirty="0"/>
          </a:p>
        </p:txBody>
      </p:sp>
      <p:pic>
        <p:nvPicPr>
          <p:cNvPr id="7" name="Image 6" descr="logo_ganil.jpg"/>
          <p:cNvPicPr>
            <a:picLocks noChangeAspect="1"/>
          </p:cNvPicPr>
          <p:nvPr userDrawn="1"/>
        </p:nvPicPr>
        <p:blipFill>
          <a:blip r:embed="rId3" cstate="print"/>
          <a:stretch>
            <a:fillRect/>
          </a:stretch>
        </p:blipFill>
        <p:spPr>
          <a:xfrm>
            <a:off x="119449" y="97193"/>
            <a:ext cx="1840204" cy="420048"/>
          </a:xfrm>
          <a:prstGeom prst="rect">
            <a:avLst/>
          </a:prstGeom>
        </p:spPr>
      </p:pic>
      <p:sp>
        <p:nvSpPr>
          <p:cNvPr id="2" name="Espace réservé de la date 1"/>
          <p:cNvSpPr>
            <a:spLocks noGrp="1"/>
          </p:cNvSpPr>
          <p:nvPr>
            <p:ph type="dt" sz="half" idx="10"/>
          </p:nvPr>
        </p:nvSpPr>
        <p:spPr/>
        <p:txBody>
          <a:bodyPr/>
          <a:lstStyle/>
          <a:p>
            <a:r>
              <a:rPr lang="fr-FR"/>
              <a:t>April 30, 2021</a:t>
            </a:r>
            <a:endParaRPr lang="en-US"/>
          </a:p>
        </p:txBody>
      </p:sp>
      <p:sp>
        <p:nvSpPr>
          <p:cNvPr id="5" name="Espace réservé du pied de page 4"/>
          <p:cNvSpPr>
            <a:spLocks noGrp="1"/>
          </p:cNvSpPr>
          <p:nvPr>
            <p:ph type="ftr" sz="quarter" idx="11"/>
          </p:nvPr>
        </p:nvSpPr>
        <p:spPr>
          <a:xfrm>
            <a:off x="3390231" y="5296959"/>
            <a:ext cx="3298436" cy="301737"/>
          </a:xfrm>
        </p:spPr>
        <p:txBody>
          <a:bodyPr/>
          <a:lstStyle/>
          <a:p>
            <a:r>
              <a:rPr lang="en-US"/>
              <a:t>SPIRAL2 commissioning - R. Ferdinand</a:t>
            </a:r>
          </a:p>
        </p:txBody>
      </p:sp>
      <p:sp>
        <p:nvSpPr>
          <p:cNvPr id="6" name="Espace réservé du numéro de diapositive 5"/>
          <p:cNvSpPr>
            <a:spLocks noGrp="1"/>
          </p:cNvSpPr>
          <p:nvPr>
            <p:ph type="sldNum" sz="quarter" idx="12"/>
          </p:nvPr>
        </p:nvSpPr>
        <p:spPr>
          <a:xfrm>
            <a:off x="7480267" y="5410730"/>
            <a:ext cx="2370667" cy="304271"/>
          </a:xfrm>
        </p:spPr>
        <p:txBody>
          <a:bodyPr/>
          <a:lstStyle>
            <a:lvl1pPr marL="0" indent="0">
              <a:buFontTx/>
              <a:buNone/>
              <a:defRPr/>
            </a:lvl1pPr>
          </a:lstStyle>
          <a:p>
            <a:fld id="{22A146E4-C4DA-4041-BFC4-8C6E22CEE153}" type="slidenum">
              <a:rPr lang="en-US" smtClean="0"/>
              <a:pPr/>
              <a:t>‹N°›</a:t>
            </a:fld>
            <a:endParaRPr lang="en-US" dirty="0"/>
          </a:p>
        </p:txBody>
      </p:sp>
    </p:spTree>
    <p:extLst>
      <p:ext uri="{BB962C8B-B14F-4D97-AF65-F5344CB8AC3E}">
        <p14:creationId xmlns:p14="http://schemas.microsoft.com/office/powerpoint/2010/main" val="107536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gi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9459" y="17201"/>
            <a:ext cx="7979950" cy="424060"/>
          </a:xfrm>
          <a:prstGeom prst="rect">
            <a:avLst/>
          </a:prstGeom>
        </p:spPr>
        <p:txBody>
          <a:bodyPr vert="horz" lIns="0" rIns="0" rtlCol="0" anchor="ctr">
            <a:normAutofit/>
            <a:scene3d>
              <a:camera prst="orthographicFront"/>
              <a:lightRig rig="soft" dir="t">
                <a:rot lat="0" lon="0" rev="10800000"/>
              </a:lightRig>
            </a:scene3d>
            <a:sp3d>
              <a:bevelT w="27940" h="12700"/>
              <a:contourClr>
                <a:srgbClr val="DDDDDD"/>
              </a:contourClr>
            </a:sp3d>
          </a:bodyPr>
          <a:lstStyle/>
          <a:p>
            <a:r>
              <a:rPr lang="en-US" noProof="0" dirty="0" err="1"/>
              <a:t>Cliquez</a:t>
            </a:r>
            <a:r>
              <a:rPr lang="en-US" noProof="0" dirty="0"/>
              <a:t> pour modifier le style du </a:t>
            </a:r>
            <a:r>
              <a:rPr lang="en-US" noProof="0" dirty="0" err="1"/>
              <a:t>titre</a:t>
            </a:r>
            <a:endParaRPr lang="en-US" noProof="0" dirty="0"/>
          </a:p>
        </p:txBody>
      </p:sp>
      <p:sp>
        <p:nvSpPr>
          <p:cNvPr id="3" name="Text Placeholder 2"/>
          <p:cNvSpPr>
            <a:spLocks noGrp="1"/>
          </p:cNvSpPr>
          <p:nvPr>
            <p:ph type="body" idx="1"/>
          </p:nvPr>
        </p:nvSpPr>
        <p:spPr>
          <a:xfrm>
            <a:off x="199459" y="673890"/>
            <a:ext cx="9761084" cy="4763897"/>
          </a:xfrm>
          <a:prstGeom prst="rect">
            <a:avLst/>
          </a:prstGeom>
        </p:spPr>
        <p:txBody>
          <a:bodyPr vert="horz" rtlCol="0">
            <a:normAutofit/>
          </a:bodyPr>
          <a:lstStyle/>
          <a:p>
            <a:pPr lvl="0"/>
            <a:r>
              <a:rPr lang="en-US" noProof="0" dirty="0" err="1"/>
              <a:t>Cliquez</a:t>
            </a:r>
            <a:r>
              <a:rPr lang="en-US" noProof="0" dirty="0"/>
              <a:t> pour 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6" name="Slide Number Placeholder 5"/>
          <p:cNvSpPr>
            <a:spLocks noGrp="1"/>
          </p:cNvSpPr>
          <p:nvPr>
            <p:ph type="sldNum" sz="quarter" idx="4"/>
          </p:nvPr>
        </p:nvSpPr>
        <p:spPr>
          <a:xfrm>
            <a:off x="8951888" y="5454117"/>
            <a:ext cx="1010516" cy="304271"/>
          </a:xfrm>
          <a:prstGeom prst="rect">
            <a:avLst/>
          </a:prstGeom>
        </p:spPr>
        <p:txBody>
          <a:bodyPr vert="horz" rtlCol="0" anchor="ctr"/>
          <a:lstStyle>
            <a:lvl1pPr algn="r" latinLnBrk="0">
              <a:defRPr lang="fr-FR" sz="1111">
                <a:solidFill>
                  <a:schemeClr val="tx1">
                    <a:lumMod val="50000"/>
                    <a:lumOff val="50000"/>
                  </a:schemeClr>
                </a:solidFill>
                <a:latin typeface="Yu Gothic UI Light" panose="020B0300000000000000" pitchFamily="34" charset="-128"/>
                <a:ea typeface="Yu Gothic UI Light" panose="020B0300000000000000" pitchFamily="34" charset="-128"/>
                <a:cs typeface="Vrinda" pitchFamily="34" charset="0"/>
              </a:defRPr>
            </a:lvl1pPr>
          </a:lstStyle>
          <a:p>
            <a:fld id="{49BBC286-B2FE-44AC-8F25-02BBF4E9D127}" type="slidenum">
              <a:rPr lang="en-US" smtClean="0"/>
              <a:pPr/>
              <a:t>‹N°›</a:t>
            </a:fld>
            <a:endParaRPr lang="en-US" dirty="0"/>
          </a:p>
        </p:txBody>
      </p:sp>
      <p:sp>
        <p:nvSpPr>
          <p:cNvPr id="9" name="Espace réservé du pied de page 8"/>
          <p:cNvSpPr>
            <a:spLocks noGrp="1"/>
          </p:cNvSpPr>
          <p:nvPr>
            <p:ph type="ftr" sz="quarter" idx="3"/>
          </p:nvPr>
        </p:nvSpPr>
        <p:spPr>
          <a:xfrm>
            <a:off x="3471334" y="5454117"/>
            <a:ext cx="3217333" cy="304271"/>
          </a:xfrm>
          <a:prstGeom prst="rect">
            <a:avLst/>
          </a:prstGeom>
        </p:spPr>
        <p:txBody>
          <a:bodyPr vert="horz" lIns="91440" tIns="45720" rIns="91440" bIns="45720" rtlCol="0" anchor="ctr"/>
          <a:lstStyle>
            <a:lvl1pPr algn="ctr">
              <a:defRPr sz="1000">
                <a:solidFill>
                  <a:schemeClr val="tx1">
                    <a:lumMod val="50000"/>
                    <a:lumOff val="50000"/>
                  </a:schemeClr>
                </a:solidFill>
                <a:latin typeface="Yu Gothic UI Light" panose="020B0300000000000000" pitchFamily="34" charset="-128"/>
                <a:ea typeface="Yu Gothic UI Light" panose="020B0300000000000000" pitchFamily="34" charset="-128"/>
                <a:cs typeface="Vrinda" pitchFamily="34" charset="0"/>
              </a:defRPr>
            </a:lvl1pPr>
          </a:lstStyle>
          <a:p>
            <a:r>
              <a:rPr lang="en-US"/>
              <a:t>SPIRAL2 commissioning - R. Ferdinand</a:t>
            </a:r>
            <a:endParaRPr lang="en-US" dirty="0"/>
          </a:p>
        </p:txBody>
      </p:sp>
      <p:sp>
        <p:nvSpPr>
          <p:cNvPr id="8" name="Espace réservé de la date 7"/>
          <p:cNvSpPr>
            <a:spLocks noGrp="1"/>
          </p:cNvSpPr>
          <p:nvPr>
            <p:ph type="dt" sz="half" idx="2"/>
          </p:nvPr>
        </p:nvSpPr>
        <p:spPr>
          <a:xfrm>
            <a:off x="199459" y="5437787"/>
            <a:ext cx="2370667" cy="304271"/>
          </a:xfrm>
          <a:prstGeom prst="rect">
            <a:avLst/>
          </a:prstGeom>
        </p:spPr>
        <p:txBody>
          <a:bodyPr vert="horz" lIns="91440" tIns="45720" rIns="91440" bIns="45720" rtlCol="0" anchor="ctr"/>
          <a:lstStyle>
            <a:lvl1pPr algn="l">
              <a:defRPr sz="1000">
                <a:solidFill>
                  <a:schemeClr val="tx1">
                    <a:lumMod val="50000"/>
                    <a:lumOff val="50000"/>
                  </a:schemeClr>
                </a:solidFill>
                <a:latin typeface="Yu Gothic UI Light" panose="020B0300000000000000" pitchFamily="34" charset="-128"/>
                <a:ea typeface="Yu Gothic UI Light" panose="020B0300000000000000" pitchFamily="34" charset="-128"/>
                <a:cs typeface="Vrinda" pitchFamily="34" charset="0"/>
              </a:defRPr>
            </a:lvl1pPr>
          </a:lstStyle>
          <a:p>
            <a:r>
              <a:rPr lang="fr-FR"/>
              <a:t>April 30, 2021</a:t>
            </a:r>
            <a:endParaRPr lang="en-US" dirty="0"/>
          </a:p>
        </p:txBody>
      </p:sp>
      <p:sp>
        <p:nvSpPr>
          <p:cNvPr id="10" name="Rectangle 11"/>
          <p:cNvSpPr>
            <a:spLocks noChangeArrowheads="1"/>
          </p:cNvSpPr>
          <p:nvPr userDrawn="1"/>
        </p:nvSpPr>
        <p:spPr bwMode="auto">
          <a:xfrm>
            <a:off x="5362223" y="444502"/>
            <a:ext cx="4797778" cy="30428"/>
          </a:xfrm>
          <a:prstGeom prst="rect">
            <a:avLst/>
          </a:prstGeom>
          <a:gradFill flip="none" rotWithShape="1">
            <a:gsLst>
              <a:gs pos="0">
                <a:schemeClr val="bg1">
                  <a:lumMod val="65000"/>
                </a:schemeClr>
              </a:gs>
              <a:gs pos="100000">
                <a:srgbClr val="FFFFFF"/>
              </a:gs>
            </a:gsLst>
            <a:lin ang="10800000" scaled="0"/>
            <a:tileRect/>
          </a:gradFill>
          <a:ln w="9525">
            <a:noFill/>
            <a:miter lim="800000"/>
            <a:headEnd/>
            <a:tailEnd/>
          </a:ln>
        </p:spPr>
        <p:txBody>
          <a:bodyPr wrap="none" anchor="ctr"/>
          <a:lstStyle/>
          <a:p>
            <a:pPr>
              <a:defRPr/>
            </a:pPr>
            <a:endParaRPr lang="en-US" sz="2000" noProof="0" dirty="0">
              <a:solidFill>
                <a:schemeClr val="tx1"/>
              </a:solidFill>
              <a:latin typeface="Yu Gothic UI Light" panose="020B0300000000000000" pitchFamily="34" charset="-128"/>
              <a:ea typeface="Yu Gothic UI Light" panose="020B0300000000000000" pitchFamily="34" charset="-128"/>
            </a:endParaRPr>
          </a:p>
        </p:txBody>
      </p:sp>
      <p:sp>
        <p:nvSpPr>
          <p:cNvPr id="11" name="Rectangle 12"/>
          <p:cNvSpPr>
            <a:spLocks noChangeArrowheads="1"/>
          </p:cNvSpPr>
          <p:nvPr userDrawn="1"/>
        </p:nvSpPr>
        <p:spPr bwMode="auto">
          <a:xfrm>
            <a:off x="5362223" y="481544"/>
            <a:ext cx="4797778" cy="30428"/>
          </a:xfrm>
          <a:prstGeom prst="rect">
            <a:avLst/>
          </a:prstGeom>
          <a:gradFill flip="none" rotWithShape="1">
            <a:gsLst>
              <a:gs pos="0">
                <a:srgbClr val="502185"/>
              </a:gs>
              <a:gs pos="100000">
                <a:srgbClr val="FFFFFF"/>
              </a:gs>
            </a:gsLst>
            <a:lin ang="10800000" scaled="0"/>
            <a:tileRect/>
          </a:gradFill>
          <a:ln w="9525">
            <a:noFill/>
            <a:miter lim="800000"/>
            <a:headEnd/>
            <a:tailEnd/>
          </a:ln>
        </p:spPr>
        <p:txBody>
          <a:bodyPr wrap="none" anchor="ctr"/>
          <a:lstStyle/>
          <a:p>
            <a:pPr algn="ctr">
              <a:defRPr/>
            </a:pPr>
            <a:r>
              <a:rPr lang="en-US" sz="2000" noProof="0" dirty="0">
                <a:solidFill>
                  <a:schemeClr val="tx1"/>
                </a:solidFill>
                <a:latin typeface="Yu Gothic UI Light" panose="020B0300000000000000" pitchFamily="34" charset="-128"/>
                <a:ea typeface="Yu Gothic UI Light" panose="020B0300000000000000" pitchFamily="34" charset="-128"/>
              </a:rPr>
              <a:t> </a:t>
            </a:r>
          </a:p>
        </p:txBody>
      </p:sp>
      <p:sp>
        <p:nvSpPr>
          <p:cNvPr id="12" name="Rectangle 13"/>
          <p:cNvSpPr>
            <a:spLocks noChangeArrowheads="1"/>
          </p:cNvSpPr>
          <p:nvPr userDrawn="1"/>
        </p:nvSpPr>
        <p:spPr bwMode="auto">
          <a:xfrm>
            <a:off x="0" y="5455710"/>
            <a:ext cx="4797778" cy="30428"/>
          </a:xfrm>
          <a:prstGeom prst="rect">
            <a:avLst/>
          </a:prstGeom>
          <a:gradFill flip="none" rotWithShape="1">
            <a:gsLst>
              <a:gs pos="0">
                <a:schemeClr val="bg1">
                  <a:lumMod val="50000"/>
                </a:schemeClr>
              </a:gs>
              <a:gs pos="100000">
                <a:srgbClr val="FFFFFF"/>
              </a:gs>
            </a:gsLst>
            <a:lin ang="0" scaled="1"/>
            <a:tileRect/>
          </a:gradFill>
          <a:ln w="9525">
            <a:noFill/>
            <a:miter lim="800000"/>
            <a:headEnd/>
            <a:tailEnd/>
          </a:ln>
        </p:spPr>
        <p:txBody>
          <a:bodyPr wrap="none" anchor="ctr"/>
          <a:lstStyle/>
          <a:p>
            <a:pPr>
              <a:defRPr/>
            </a:pPr>
            <a:endParaRPr lang="en-US" sz="2000" noProof="0" dirty="0">
              <a:solidFill>
                <a:schemeClr val="tx1"/>
              </a:solidFill>
              <a:latin typeface="Yu Gothic UI Light" panose="020B0300000000000000" pitchFamily="34" charset="-128"/>
              <a:ea typeface="Yu Gothic UI Light" panose="020B0300000000000000" pitchFamily="34" charset="-128"/>
            </a:endParaRPr>
          </a:p>
        </p:txBody>
      </p:sp>
      <p:sp>
        <p:nvSpPr>
          <p:cNvPr id="13" name="Rectangle 14"/>
          <p:cNvSpPr>
            <a:spLocks noChangeArrowheads="1"/>
          </p:cNvSpPr>
          <p:nvPr userDrawn="1"/>
        </p:nvSpPr>
        <p:spPr bwMode="auto">
          <a:xfrm>
            <a:off x="0" y="5494074"/>
            <a:ext cx="4797778" cy="30427"/>
          </a:xfrm>
          <a:prstGeom prst="rect">
            <a:avLst/>
          </a:prstGeom>
          <a:gradFill flip="none" rotWithShape="1">
            <a:gsLst>
              <a:gs pos="0">
                <a:srgbClr val="502185"/>
              </a:gs>
              <a:gs pos="100000">
                <a:srgbClr val="FFFFFF"/>
              </a:gs>
            </a:gsLst>
            <a:lin ang="0" scaled="0"/>
            <a:tileRect/>
          </a:gradFill>
          <a:ln w="9525">
            <a:noFill/>
            <a:miter lim="800000"/>
            <a:headEnd/>
            <a:tailEnd/>
          </a:ln>
        </p:spPr>
        <p:txBody>
          <a:bodyPr wrap="none" anchor="ctr"/>
          <a:lstStyle/>
          <a:p>
            <a:pPr>
              <a:defRPr/>
            </a:pPr>
            <a:endParaRPr lang="en-US" sz="2000" noProof="0" dirty="0">
              <a:solidFill>
                <a:schemeClr val="tx1"/>
              </a:solidFill>
              <a:latin typeface="Yu Gothic UI Light" panose="020B0300000000000000" pitchFamily="34" charset="-128"/>
              <a:ea typeface="Yu Gothic UI Light" panose="020B0300000000000000" pitchFamily="34" charset="-128"/>
            </a:endParaRPr>
          </a:p>
        </p:txBody>
      </p:sp>
      <p:pic>
        <p:nvPicPr>
          <p:cNvPr id="14" name="Image 6" descr="logo couleur HD.pdf"/>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8179409" y="17202"/>
            <a:ext cx="1966470" cy="42434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l" rtl="0" eaLnBrk="1" latinLnBrk="0" hangingPunct="1">
        <a:spcBef>
          <a:spcPct val="0"/>
        </a:spcBef>
        <a:buNone/>
        <a:defRPr lang="fr-FR" sz="3111" b="1" kern="1200" cap="none" spc="167">
          <a:ln w="11430"/>
          <a:solidFill>
            <a:schemeClr val="tx1"/>
          </a:solidFill>
          <a:effectLst>
            <a:outerShdw blurRad="50800" dist="38100" dir="2700000" algn="tl" rotWithShape="0">
              <a:prstClr val="black">
                <a:alpha val="40000"/>
              </a:prstClr>
            </a:outerShdw>
          </a:effectLst>
          <a:latin typeface="Yu Gothic UI" panose="020B0500000000000000" pitchFamily="34" charset="-128"/>
          <a:ea typeface="Yu Gothic UI" panose="020B0500000000000000" pitchFamily="34" charset="-128"/>
          <a:cs typeface="Vrinda" pitchFamily="34" charset="0"/>
        </a:defRPr>
      </a:lvl1pPr>
    </p:titleStyle>
    <p:bodyStyle>
      <a:lvl1pPr marL="380996" indent="-380996" algn="l" rtl="0" eaLnBrk="1" latinLnBrk="0" hangingPunct="1">
        <a:spcBef>
          <a:spcPct val="20000"/>
        </a:spcBef>
        <a:buClr>
          <a:srgbClr val="7030A0"/>
        </a:buClr>
        <a:buSzPct val="100000"/>
        <a:buFont typeface="Wingdings" panose="05000000000000000000" pitchFamily="2" charset="2"/>
        <a:buChar char=""/>
        <a:defRPr lang="fr-FR" sz="3111" kern="1200">
          <a:solidFill>
            <a:schemeClr val="tx1"/>
          </a:solidFill>
          <a:latin typeface="Yu Gothic UI Light" panose="020B0300000000000000" pitchFamily="34" charset="-128"/>
          <a:ea typeface="Yu Gothic UI Light" panose="020B0300000000000000" pitchFamily="34" charset="-128"/>
          <a:cs typeface="Vrinda" pitchFamily="34" charset="0"/>
        </a:defRPr>
      </a:lvl1pPr>
      <a:lvl2pPr marL="825492" indent="-317497" algn="l" rtl="0" eaLnBrk="1" latinLnBrk="0" hangingPunct="1">
        <a:spcBef>
          <a:spcPct val="20000"/>
        </a:spcBef>
        <a:buClr>
          <a:schemeClr val="tx1">
            <a:lumMod val="75000"/>
            <a:lumOff val="25000"/>
          </a:schemeClr>
        </a:buClr>
        <a:buSzPct val="75000"/>
        <a:buFont typeface="Wingdings" panose="05000000000000000000" pitchFamily="2" charset="2"/>
        <a:buChar char=""/>
        <a:defRPr lang="fr-FR" sz="2667" kern="1200">
          <a:solidFill>
            <a:schemeClr val="tx1"/>
          </a:solidFill>
          <a:latin typeface="Yu Gothic UI Light" panose="020B0300000000000000" pitchFamily="34" charset="-128"/>
          <a:ea typeface="Yu Gothic UI Light" panose="020B0300000000000000" pitchFamily="34" charset="-128"/>
          <a:cs typeface="Vrinda" pitchFamily="34" charset="0"/>
        </a:defRPr>
      </a:lvl2pPr>
      <a:lvl3pPr marL="1269987" indent="-253997" algn="l" rtl="0" eaLnBrk="1" latinLnBrk="0" hangingPunct="1">
        <a:spcBef>
          <a:spcPct val="20000"/>
        </a:spcBef>
        <a:buFontTx/>
        <a:buBlip>
          <a:blip r:embed="rId11"/>
        </a:buBlip>
        <a:defRPr lang="fr-FR" sz="2222" kern="1200">
          <a:solidFill>
            <a:schemeClr val="tx1"/>
          </a:solidFill>
          <a:latin typeface="Yu Gothic UI Light" panose="020B0300000000000000" pitchFamily="34" charset="-128"/>
          <a:ea typeface="Yu Gothic UI Light" panose="020B0300000000000000" pitchFamily="34" charset="-128"/>
          <a:cs typeface="Vrinda" pitchFamily="34" charset="0"/>
        </a:defRPr>
      </a:lvl3pPr>
      <a:lvl4pPr marL="1777982" indent="-253997" algn="l" rtl="0" eaLnBrk="1" latinLnBrk="0" hangingPunct="1">
        <a:spcBef>
          <a:spcPct val="20000"/>
        </a:spcBef>
        <a:buFontTx/>
        <a:buBlip>
          <a:blip r:embed="rId12"/>
        </a:buBlip>
        <a:defRPr lang="fr-FR" sz="2000" kern="1200">
          <a:solidFill>
            <a:schemeClr val="tx1"/>
          </a:solidFill>
          <a:latin typeface="Yu Gothic UI Light" panose="020B0300000000000000" pitchFamily="34" charset="-128"/>
          <a:ea typeface="Yu Gothic UI Light" panose="020B0300000000000000" pitchFamily="34" charset="-128"/>
          <a:cs typeface="Vrinda" pitchFamily="34" charset="0"/>
        </a:defRPr>
      </a:lvl4pPr>
      <a:lvl5pPr marL="2285977" indent="-253997" algn="l" rtl="0" eaLnBrk="1" latinLnBrk="0" hangingPunct="1">
        <a:spcBef>
          <a:spcPct val="20000"/>
        </a:spcBef>
        <a:buFontTx/>
        <a:buBlip>
          <a:blip r:embed="rId13"/>
        </a:buBlip>
        <a:defRPr lang="fr-FR" sz="2000" kern="1200">
          <a:solidFill>
            <a:schemeClr val="tx1"/>
          </a:solidFill>
          <a:latin typeface="Yu Gothic UI Light" panose="020B0300000000000000" pitchFamily="34" charset="-128"/>
          <a:ea typeface="Yu Gothic UI Light" panose="020B0300000000000000" pitchFamily="34" charset="-128"/>
          <a:cs typeface="Vrinda" pitchFamily="34" charset="0"/>
        </a:defRPr>
      </a:lvl5pPr>
      <a:lvl6pPr marL="2793972" indent="-253997" algn="l" rtl="0" eaLnBrk="1" latinLnBrk="0" hangingPunct="1">
        <a:spcBef>
          <a:spcPct val="20000"/>
        </a:spcBef>
        <a:buFont typeface="Arial"/>
        <a:buChar char="•"/>
        <a:defRPr lang="fr-FR" sz="2222" kern="1200">
          <a:solidFill>
            <a:schemeClr val="tx1"/>
          </a:solidFill>
          <a:latin typeface="+mn-lt"/>
          <a:ea typeface="+mn-ea"/>
          <a:cs typeface="+mn-cs"/>
        </a:defRPr>
      </a:lvl6pPr>
      <a:lvl7pPr marL="3301967" indent="-253997" algn="l" rtl="0" eaLnBrk="1" latinLnBrk="0" hangingPunct="1">
        <a:spcBef>
          <a:spcPct val="20000"/>
        </a:spcBef>
        <a:buFont typeface="Arial"/>
        <a:buChar char="•"/>
        <a:defRPr lang="fr-FR" sz="2222" kern="1200">
          <a:solidFill>
            <a:schemeClr val="tx1"/>
          </a:solidFill>
          <a:latin typeface="+mn-lt"/>
          <a:ea typeface="+mn-ea"/>
          <a:cs typeface="+mn-cs"/>
        </a:defRPr>
      </a:lvl7pPr>
      <a:lvl8pPr marL="3809962" indent="-253997" algn="l" rtl="0" eaLnBrk="1" latinLnBrk="0" hangingPunct="1">
        <a:spcBef>
          <a:spcPct val="20000"/>
        </a:spcBef>
        <a:buFont typeface="Arial"/>
        <a:buChar char="•"/>
        <a:defRPr lang="fr-FR" sz="2222" kern="1200">
          <a:solidFill>
            <a:schemeClr val="tx1"/>
          </a:solidFill>
          <a:latin typeface="+mn-lt"/>
          <a:ea typeface="+mn-ea"/>
          <a:cs typeface="+mn-cs"/>
        </a:defRPr>
      </a:lvl8pPr>
      <a:lvl9pPr marL="4317957" indent="-253997" algn="l" rtl="0" eaLnBrk="1" latinLnBrk="0" hangingPunct="1">
        <a:spcBef>
          <a:spcPct val="20000"/>
        </a:spcBef>
        <a:buFont typeface="Arial"/>
        <a:buChar char="•"/>
        <a:defRPr lang="fr-FR" sz="2222" kern="1200">
          <a:solidFill>
            <a:schemeClr val="tx1"/>
          </a:solidFill>
          <a:latin typeface="+mn-lt"/>
          <a:ea typeface="+mn-ea"/>
          <a:cs typeface="+mn-cs"/>
        </a:defRPr>
      </a:lvl9pPr>
    </p:bodyStyle>
    <p:otherStyle>
      <a:lvl1pPr marL="0" algn="l" rtl="0" eaLnBrk="1" latinLnBrk="0" hangingPunct="1">
        <a:defRPr lang="fr-FR" kern="1200">
          <a:solidFill>
            <a:schemeClr val="tx1"/>
          </a:solidFill>
          <a:latin typeface="+mn-lt"/>
          <a:ea typeface="+mn-ea"/>
          <a:cs typeface="+mn-cs"/>
        </a:defRPr>
      </a:lvl1pPr>
      <a:lvl2pPr marL="507995" algn="l" rtl="0" eaLnBrk="1" hangingPunct="1">
        <a:defRPr lang="fr-FR" kern="1200">
          <a:solidFill>
            <a:schemeClr val="tx1"/>
          </a:solidFill>
          <a:latin typeface="+mn-lt"/>
          <a:ea typeface="+mn-ea"/>
          <a:cs typeface="+mn-cs"/>
        </a:defRPr>
      </a:lvl2pPr>
      <a:lvl3pPr marL="1015990" algn="l" rtl="0" eaLnBrk="1" hangingPunct="1">
        <a:defRPr lang="fr-FR" kern="1200">
          <a:solidFill>
            <a:schemeClr val="tx1"/>
          </a:solidFill>
          <a:latin typeface="+mn-lt"/>
          <a:ea typeface="+mn-ea"/>
          <a:cs typeface="+mn-cs"/>
        </a:defRPr>
      </a:lvl3pPr>
      <a:lvl4pPr marL="1523985" algn="l" rtl="0" eaLnBrk="1" hangingPunct="1">
        <a:defRPr lang="fr-FR" kern="1200">
          <a:solidFill>
            <a:schemeClr val="tx1"/>
          </a:solidFill>
          <a:latin typeface="+mn-lt"/>
          <a:ea typeface="+mn-ea"/>
          <a:cs typeface="+mn-cs"/>
        </a:defRPr>
      </a:lvl4pPr>
      <a:lvl5pPr marL="2031980" algn="l" rtl="0" eaLnBrk="1" hangingPunct="1">
        <a:defRPr lang="fr-FR" kern="1200">
          <a:solidFill>
            <a:schemeClr val="tx1"/>
          </a:solidFill>
          <a:latin typeface="+mn-lt"/>
          <a:ea typeface="+mn-ea"/>
          <a:cs typeface="+mn-cs"/>
        </a:defRPr>
      </a:lvl5pPr>
      <a:lvl6pPr marL="2539975" algn="l" rtl="0" eaLnBrk="1" hangingPunct="1">
        <a:defRPr lang="fr-FR" kern="1200">
          <a:solidFill>
            <a:schemeClr val="tx1"/>
          </a:solidFill>
          <a:latin typeface="+mn-lt"/>
          <a:ea typeface="+mn-ea"/>
          <a:cs typeface="+mn-cs"/>
        </a:defRPr>
      </a:lvl6pPr>
      <a:lvl7pPr marL="3047970" algn="l" rtl="0" eaLnBrk="1" hangingPunct="1">
        <a:defRPr lang="fr-FR" kern="1200">
          <a:solidFill>
            <a:schemeClr val="tx1"/>
          </a:solidFill>
          <a:latin typeface="+mn-lt"/>
          <a:ea typeface="+mn-ea"/>
          <a:cs typeface="+mn-cs"/>
        </a:defRPr>
      </a:lvl7pPr>
      <a:lvl8pPr marL="3555964" algn="l" rtl="0" eaLnBrk="1" hangingPunct="1">
        <a:defRPr lang="fr-FR" kern="1200">
          <a:solidFill>
            <a:schemeClr val="tx1"/>
          </a:solidFill>
          <a:latin typeface="+mn-lt"/>
          <a:ea typeface="+mn-ea"/>
          <a:cs typeface="+mn-cs"/>
        </a:defRPr>
      </a:lvl8pPr>
      <a:lvl9pPr marL="4063959" algn="l" rtl="0" eaLnBrk="1" hangingPunct="1">
        <a:defRPr lang="fr-F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49.pn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5.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png"/><Relationship Id="rId10" Type="http://schemas.openxmlformats.org/officeDocument/2006/relationships/image" Target="../media/image16.jpeg"/><Relationship Id="rId19" Type="http://schemas.openxmlformats.org/officeDocument/2006/relationships/image" Target="../media/image25.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4.gi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4.gi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emf"/><Relationship Id="rId7" Type="http://schemas.openxmlformats.org/officeDocument/2006/relationships/image" Target="../media/image4.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90.jpeg"/><Relationship Id="rId9" Type="http://schemas.openxmlformats.org/officeDocument/2006/relationships/image" Target="../media/image92.jpeg"/></Relationships>
</file>

<file path=ppt/slides/_rels/slide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gif"/><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124.tiff"/><Relationship Id="rId7" Type="http://schemas.openxmlformats.org/officeDocument/2006/relationships/image" Target="../media/image3.png"/><Relationship Id="rId2" Type="http://schemas.openxmlformats.org/officeDocument/2006/relationships/image" Target="../media/image123.gif"/><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26.png"/><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8.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9.jpeg"/><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34.emf"/><Relationship Id="rId5" Type="http://schemas.openxmlformats.org/officeDocument/2006/relationships/image" Target="../media/image133.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0063" r="10151"/>
          <a:stretch/>
        </p:blipFill>
        <p:spPr>
          <a:xfrm>
            <a:off x="-20320" y="959142"/>
            <a:ext cx="10180320" cy="4109332"/>
          </a:xfrm>
          <a:prstGeom prst="rect">
            <a:avLst/>
          </a:prstGeom>
        </p:spPr>
      </p:pic>
      <p:sp>
        <p:nvSpPr>
          <p:cNvPr id="11" name="Titre 10"/>
          <p:cNvSpPr>
            <a:spLocks noGrp="1"/>
          </p:cNvSpPr>
          <p:nvPr>
            <p:ph type="ctrTitle"/>
          </p:nvPr>
        </p:nvSpPr>
        <p:spPr>
          <a:xfrm>
            <a:off x="-221673" y="-249372"/>
            <a:ext cx="8636000" cy="1225021"/>
          </a:xfrm>
        </p:spPr>
        <p:txBody>
          <a:bodyPr/>
          <a:lstStyle/>
          <a:p>
            <a:r>
              <a:rPr lang="en-US" dirty="0"/>
              <a:t>SPIRAL2 commissioning</a:t>
            </a:r>
          </a:p>
        </p:txBody>
      </p:sp>
      <p:sp>
        <p:nvSpPr>
          <p:cNvPr id="2" name="Sous-titre 1"/>
          <p:cNvSpPr>
            <a:spLocks noGrp="1"/>
          </p:cNvSpPr>
          <p:nvPr>
            <p:ph type="subTitle" idx="1"/>
          </p:nvPr>
        </p:nvSpPr>
        <p:spPr>
          <a:xfrm>
            <a:off x="1436536" y="4202564"/>
            <a:ext cx="7112000" cy="865909"/>
          </a:xfrm>
        </p:spPr>
        <p:txBody>
          <a:bodyPr>
            <a:normAutofit fontScale="92500" lnSpcReduction="20000"/>
          </a:bodyPr>
          <a:lstStyle/>
          <a:p>
            <a:r>
              <a:rPr lang="en-US" dirty="0">
                <a:solidFill>
                  <a:schemeClr val="bg1"/>
                </a:solidFill>
                <a:effectLst>
                  <a:outerShdw blurRad="38100" dist="38100" dir="2700000" algn="tl">
                    <a:srgbClr val="000000">
                      <a:alpha val="43137"/>
                    </a:srgbClr>
                  </a:outerShdw>
                </a:effectLst>
              </a:rPr>
              <a:t>Robin FERDINAND on behalf of the GANIL teams and SPIRAL2 collaborations</a:t>
            </a:r>
          </a:p>
        </p:txBody>
      </p:sp>
      <p:pic>
        <p:nvPicPr>
          <p:cNvPr id="5" name="Image 4" descr="logo4 transpar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2217" y="5114551"/>
            <a:ext cx="2664964" cy="615890"/>
          </a:xfrm>
          <a:prstGeom prst="rect">
            <a:avLst/>
          </a:prstGeom>
        </p:spPr>
      </p:pic>
      <p:sp>
        <p:nvSpPr>
          <p:cNvPr id="8" name="Espace réservé du contenu 1"/>
          <p:cNvSpPr txBox="1">
            <a:spLocks/>
          </p:cNvSpPr>
          <p:nvPr/>
        </p:nvSpPr>
        <p:spPr>
          <a:xfrm>
            <a:off x="641988" y="5143515"/>
            <a:ext cx="8701096" cy="825955"/>
          </a:xfrm>
          <a:prstGeom prst="rect">
            <a:avLst/>
          </a:prstGeom>
        </p:spPr>
        <p:txBody>
          <a:bodyPr vert="horz" rtlCol="0">
            <a:noAutofit/>
          </a:bodyPr>
          <a:lstStyle/>
          <a:p>
            <a:pPr lvl="0" algn="ctr">
              <a:spcBef>
                <a:spcPct val="20000"/>
              </a:spcBef>
              <a:defRPr/>
            </a:pPr>
            <a:endParaRPr lang="en-US" sz="1400" dirty="0">
              <a:solidFill>
                <a:schemeClr val="bg1">
                  <a:lumMod val="85000"/>
                </a:schemeClr>
              </a:solidFill>
              <a:cs typeface="Vrinda" pitchFamily="34" charset="0"/>
            </a:endParaRPr>
          </a:p>
        </p:txBody>
      </p:sp>
    </p:spTree>
    <p:extLst>
      <p:ext uri="{BB962C8B-B14F-4D97-AF65-F5344CB8AC3E}">
        <p14:creationId xmlns:p14="http://schemas.microsoft.com/office/powerpoint/2010/main" val="341404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en-GB"/>
              <a:t>Heavy ion source: Phoenix V2</a:t>
            </a:r>
            <a:endParaRPr lang="fr-FR" dirty="0"/>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10</a:t>
            </a:fld>
            <a:endParaRPr lang="en-US" dirty="0"/>
          </a:p>
        </p:txBody>
      </p:sp>
      <p:sp>
        <p:nvSpPr>
          <p:cNvPr id="5" name="Espace réservé de la date 4"/>
          <p:cNvSpPr>
            <a:spLocks noGrp="1"/>
          </p:cNvSpPr>
          <p:nvPr>
            <p:ph type="dt" sz="half" idx="2"/>
          </p:nvPr>
        </p:nvSpPr>
        <p:spPr/>
        <p:txBody>
          <a:bodyPr/>
          <a:lstStyle/>
          <a:p>
            <a:r>
              <a:rPr lang="fr-FR"/>
              <a:t>April 30, 2021</a:t>
            </a:r>
            <a:endParaRPr lang="fr-FR"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pic>
        <p:nvPicPr>
          <p:cNvPr id="9" name="Picture 6" descr="http://lpsc.in2p3.fr/images/ActivitesScientifiques/Sources_dIons/V2plateforme%20HT.gif"/>
          <p:cNvPicPr>
            <a:picLocks noChangeAspect="1" noChangeArrowheads="1"/>
          </p:cNvPicPr>
          <p:nvPr/>
        </p:nvPicPr>
        <p:blipFill>
          <a:blip r:embed="rId3" cstate="email">
            <a:extLst>
              <a:ext uri="{28A0092B-C50C-407E-A947-70E740481C1C}">
                <a14:useLocalDpi xmlns:a14="http://schemas.microsoft.com/office/drawing/2010/main"/>
              </a:ext>
            </a:extLst>
          </a:blip>
          <a:srcRect r="3080"/>
          <a:stretch>
            <a:fillRect/>
          </a:stretch>
        </p:blipFill>
        <p:spPr bwMode="auto">
          <a:xfrm flipH="1">
            <a:off x="6906487" y="558887"/>
            <a:ext cx="2673932" cy="322839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descr="_STR739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928" y="2579162"/>
            <a:ext cx="3594888" cy="2871242"/>
          </a:xfrm>
          <a:prstGeom prst="rect">
            <a:avLst/>
          </a:prstGeom>
          <a:effectLst>
            <a:outerShdw blurRad="50800" dist="38100" dir="2700000" algn="tl" rotWithShape="0">
              <a:prstClr val="black">
                <a:alpha val="40000"/>
              </a:prstClr>
            </a:outerShdw>
          </a:effectLst>
        </p:spPr>
      </p:pic>
      <p:sp>
        <p:nvSpPr>
          <p:cNvPr id="11" name="ZoneTexte 10"/>
          <p:cNvSpPr txBox="1"/>
          <p:nvPr/>
        </p:nvSpPr>
        <p:spPr>
          <a:xfrm rot="19798200">
            <a:off x="4639921" y="3506635"/>
            <a:ext cx="1387851" cy="561293"/>
          </a:xfrm>
          <a:prstGeom prst="rect">
            <a:avLst/>
          </a:prstGeom>
          <a:noFill/>
          <a:ln>
            <a:solidFill>
              <a:schemeClr val="tx1"/>
            </a:solidFill>
          </a:ln>
        </p:spPr>
        <p:txBody>
          <a:bodyPr wrap="square" rtlCol="0">
            <a:spAutoFit/>
          </a:bodyPr>
          <a:lstStyle/>
          <a:p>
            <a:pPr algn="ctr"/>
            <a:r>
              <a:rPr lang="fr-FR" sz="3000" b="1" dirty="0">
                <a:solidFill>
                  <a:srgbClr val="7030A0"/>
                </a:solidFill>
                <a:effectLst>
                  <a:outerShdw blurRad="38100" dist="38100" dir="2700000" algn="tl">
                    <a:srgbClr val="000000">
                      <a:alpha val="43137"/>
                    </a:srgbClr>
                  </a:outerShdw>
                </a:effectLst>
                <a:latin typeface="Yu Gothic" panose="020B0400000000000000" pitchFamily="34" charset="-128"/>
                <a:ea typeface="Yu Gothic" panose="020B0400000000000000" pitchFamily="34" charset="-128"/>
              </a:rPr>
              <a:t>2018</a:t>
            </a:r>
          </a:p>
        </p:txBody>
      </p:sp>
      <p:graphicFrame>
        <p:nvGraphicFramePr>
          <p:cNvPr id="2" name="Tableau 1"/>
          <p:cNvGraphicFramePr>
            <a:graphicFrameLocks noGrp="1"/>
          </p:cNvGraphicFramePr>
          <p:nvPr/>
        </p:nvGraphicFramePr>
        <p:xfrm>
          <a:off x="304800" y="441261"/>
          <a:ext cx="5437909" cy="2060280"/>
        </p:xfrm>
        <a:graphic>
          <a:graphicData uri="http://schemas.openxmlformats.org/drawingml/2006/table">
            <a:tbl>
              <a:tblPr firstRow="1" firstCol="1" bandRow="1">
                <a:tableStyleId>{00A15C55-8517-42AA-B614-E9B94910E393}</a:tableStyleId>
              </a:tblPr>
              <a:tblGrid>
                <a:gridCol w="2971800">
                  <a:extLst>
                    <a:ext uri="{9D8B030D-6E8A-4147-A177-3AD203B41FA5}">
                      <a16:colId xmlns:a16="http://schemas.microsoft.com/office/drawing/2014/main" val="4285008569"/>
                    </a:ext>
                  </a:extLst>
                </a:gridCol>
                <a:gridCol w="2466109">
                  <a:extLst>
                    <a:ext uri="{9D8B030D-6E8A-4147-A177-3AD203B41FA5}">
                      <a16:colId xmlns:a16="http://schemas.microsoft.com/office/drawing/2014/main" val="3494536561"/>
                    </a:ext>
                  </a:extLst>
                </a:gridCol>
              </a:tblGrid>
              <a:tr h="308424">
                <a:tc gridSpan="2">
                  <a:txBody>
                    <a:bodyPr/>
                    <a:lstStyle/>
                    <a:p>
                      <a:pPr algn="ctr"/>
                      <a:r>
                        <a:rPr lang="en-GB" sz="1400" noProof="0" dirty="0">
                          <a:latin typeface="Yu Gothic UI" panose="020B0500000000000000" pitchFamily="34" charset="-128"/>
                          <a:ea typeface="Yu Gothic UI" panose="020B0500000000000000" pitchFamily="34" charset="-128"/>
                        </a:rPr>
                        <a:t>Main parameters </a:t>
                      </a:r>
                    </a:p>
                  </a:txBody>
                  <a:tcPr/>
                </a:tc>
                <a:tc hMerge="1">
                  <a:txBody>
                    <a:bodyPr/>
                    <a:lstStyle/>
                    <a:p>
                      <a:endParaRPr lang="fr-FR" dirty="0"/>
                    </a:p>
                  </a:txBody>
                  <a:tcPr/>
                </a:tc>
                <a:extLst>
                  <a:ext uri="{0D108BD9-81ED-4DB2-BD59-A6C34878D82A}">
                    <a16:rowId xmlns:a16="http://schemas.microsoft.com/office/drawing/2014/main" val="95440017"/>
                  </a:ext>
                </a:extLst>
              </a:tr>
              <a:tr h="308424">
                <a:tc>
                  <a:txBody>
                    <a:bodyPr/>
                    <a:lstStyle/>
                    <a:p>
                      <a:pPr algn="ctr"/>
                      <a:r>
                        <a:rPr lang="en-GB" sz="1400" b="0" noProof="0" dirty="0">
                          <a:latin typeface="Yu Gothic UI" panose="020B0500000000000000" pitchFamily="34" charset="-128"/>
                          <a:ea typeface="Yu Gothic UI" panose="020B0500000000000000" pitchFamily="34" charset="-128"/>
                        </a:rPr>
                        <a:t>Design criteria</a:t>
                      </a:r>
                    </a:p>
                  </a:txBody>
                  <a:tcPr/>
                </a:tc>
                <a:tc>
                  <a:txBody>
                    <a:bodyPr/>
                    <a:lstStyle/>
                    <a:p>
                      <a:pPr algn="ctr"/>
                      <a:r>
                        <a:rPr lang="fr-FR" sz="1400" dirty="0">
                          <a:latin typeface="Yu Gothic UI" panose="020B0500000000000000" pitchFamily="34" charset="-128"/>
                          <a:ea typeface="Yu Gothic UI" panose="020B0500000000000000" pitchFamily="34" charset="-128"/>
                        </a:rPr>
                        <a:t>LPSC Grenoble</a:t>
                      </a:r>
                      <a:endParaRPr lang="en-GB" sz="1400" noProof="0" dirty="0">
                        <a:latin typeface="Yu Gothic UI" panose="020B0500000000000000" pitchFamily="34" charset="-128"/>
                        <a:ea typeface="Yu Gothic UI" panose="020B0500000000000000" pitchFamily="34" charset="-128"/>
                      </a:endParaRPr>
                    </a:p>
                  </a:txBody>
                  <a:tcPr/>
                </a:tc>
                <a:extLst>
                  <a:ext uri="{0D108BD9-81ED-4DB2-BD59-A6C34878D82A}">
                    <a16:rowId xmlns:a16="http://schemas.microsoft.com/office/drawing/2014/main" val="3660577150"/>
                  </a:ext>
                </a:extLst>
              </a:tr>
              <a:tr h="308424">
                <a:tc>
                  <a:txBody>
                    <a:bodyPr/>
                    <a:lstStyle/>
                    <a:p>
                      <a:pPr algn="ctr"/>
                      <a:r>
                        <a:rPr lang="fr-FR" sz="1400" b="0" dirty="0">
                          <a:latin typeface="Yu Gothic UI" panose="020B0500000000000000" pitchFamily="34" charset="-128"/>
                          <a:ea typeface="Yu Gothic UI" panose="020B0500000000000000" pitchFamily="34" charset="-128"/>
                        </a:rPr>
                        <a:t>Ratio charge to mass </a:t>
                      </a:r>
                      <a:endParaRPr lang="en-GB" sz="1400" b="0" noProof="0" dirty="0">
                        <a:latin typeface="Yu Gothic UI" panose="020B0500000000000000" pitchFamily="34" charset="-128"/>
                        <a:ea typeface="Yu Gothic UI" panose="020B0500000000000000" pitchFamily="34"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latin typeface="Yu Gothic UI" panose="020B0500000000000000" pitchFamily="34" charset="-128"/>
                          <a:ea typeface="Yu Gothic UI" panose="020B0500000000000000" pitchFamily="34" charset="-128"/>
                        </a:rPr>
                        <a:t>&gt; 1/3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latin typeface="Yu Gothic UI" panose="020B0500000000000000" pitchFamily="34" charset="-128"/>
                          <a:ea typeface="Yu Gothic UI" panose="020B0500000000000000" pitchFamily="34" charset="-128"/>
                        </a:rPr>
                        <a:t>Heavy </a:t>
                      </a:r>
                      <a:r>
                        <a:rPr lang="en-GB" sz="1400" noProof="0" dirty="0">
                          <a:latin typeface="Yu Gothic UI" panose="020B0500000000000000" pitchFamily="34" charset="-128"/>
                          <a:ea typeface="Yu Gothic UI" panose="020B0500000000000000" pitchFamily="34" charset="-128"/>
                        </a:rPr>
                        <a:t>ions/</a:t>
                      </a:r>
                      <a:r>
                        <a:rPr lang="en-GB" sz="1400" noProof="0" dirty="0" err="1">
                          <a:latin typeface="Yu Gothic UI" panose="020B0500000000000000" pitchFamily="34" charset="-128"/>
                          <a:ea typeface="Yu Gothic UI" panose="020B0500000000000000" pitchFamily="34" charset="-128"/>
                        </a:rPr>
                        <a:t>gaz</a:t>
                      </a:r>
                      <a:r>
                        <a:rPr lang="en-GB" sz="1400" noProof="0" dirty="0">
                          <a:latin typeface="Yu Gothic UI" panose="020B0500000000000000" pitchFamily="34" charset="-128"/>
                          <a:ea typeface="Yu Gothic UI" panose="020B0500000000000000" pitchFamily="34" charset="-128"/>
                        </a:rPr>
                        <a:t>/</a:t>
                      </a:r>
                      <a:r>
                        <a:rPr lang="en-GB" sz="1400" noProof="0" dirty="0" err="1">
                          <a:latin typeface="Yu Gothic UI" panose="020B0500000000000000" pitchFamily="34" charset="-128"/>
                          <a:ea typeface="Yu Gothic UI" panose="020B0500000000000000" pitchFamily="34" charset="-128"/>
                        </a:rPr>
                        <a:t>metallics</a:t>
                      </a:r>
                      <a:r>
                        <a:rPr lang="fr-FR" sz="1400" dirty="0">
                          <a:latin typeface="Yu Gothic UI" panose="020B0500000000000000" pitchFamily="34" charset="-128"/>
                          <a:ea typeface="Yu Gothic UI" panose="020B0500000000000000" pitchFamily="34" charset="-128"/>
                        </a:rPr>
                        <a:t> </a:t>
                      </a:r>
                      <a:endParaRPr lang="en-GB" sz="1400" noProof="0" dirty="0">
                        <a:latin typeface="Yu Gothic UI" panose="020B0500000000000000" pitchFamily="34" charset="-128"/>
                        <a:ea typeface="Yu Gothic UI" panose="020B0500000000000000" pitchFamily="34" charset="-128"/>
                      </a:endParaRPr>
                    </a:p>
                  </a:txBody>
                  <a:tcPr/>
                </a:tc>
                <a:extLst>
                  <a:ext uri="{0D108BD9-81ED-4DB2-BD59-A6C34878D82A}">
                    <a16:rowId xmlns:a16="http://schemas.microsoft.com/office/drawing/2014/main" val="3474794897"/>
                  </a:ext>
                </a:extLst>
              </a:tr>
              <a:tr h="308424">
                <a:tc>
                  <a:txBody>
                    <a:bodyPr/>
                    <a:lstStyle/>
                    <a:p>
                      <a:pPr algn="ctr"/>
                      <a:r>
                        <a:rPr lang="fr-FR" sz="1400" b="0" i="0" u="none" strike="noStrike" kern="1200" baseline="0" dirty="0">
                          <a:solidFill>
                            <a:schemeClr val="lt1"/>
                          </a:solidFill>
                          <a:latin typeface="Yu Gothic UI" panose="020B0500000000000000" pitchFamily="34" charset="-128"/>
                          <a:ea typeface="Yu Gothic UI" panose="020B0500000000000000" pitchFamily="34" charset="-128"/>
                          <a:cs typeface="+mn-cs"/>
                        </a:rPr>
                        <a:t>Extraction voltage (max.)</a:t>
                      </a:r>
                      <a:endParaRPr lang="en-GB" sz="1400" b="0" noProof="0" dirty="0">
                        <a:latin typeface="Yu Gothic UI" panose="020B0500000000000000" pitchFamily="34" charset="-128"/>
                        <a:ea typeface="Yu Gothic UI" panose="020B0500000000000000" pitchFamily="34"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latin typeface="Yu Gothic UI" panose="020B0500000000000000" pitchFamily="34" charset="-128"/>
                          <a:ea typeface="Yu Gothic UI" panose="020B0500000000000000" pitchFamily="34" charset="-128"/>
                        </a:rPr>
                        <a:t>60 kV</a:t>
                      </a:r>
                      <a:endParaRPr lang="en-GB" sz="1400" noProof="0" dirty="0">
                        <a:latin typeface="Yu Gothic UI" panose="020B0500000000000000" pitchFamily="34" charset="-128"/>
                        <a:ea typeface="Yu Gothic UI" panose="020B0500000000000000" pitchFamily="34" charset="-128"/>
                      </a:endParaRPr>
                    </a:p>
                  </a:txBody>
                  <a:tcPr/>
                </a:tc>
                <a:extLst>
                  <a:ext uri="{0D108BD9-81ED-4DB2-BD59-A6C34878D82A}">
                    <a16:rowId xmlns:a16="http://schemas.microsoft.com/office/drawing/2014/main" val="449378109"/>
                  </a:ext>
                </a:extLst>
              </a:tr>
              <a:tr h="308424">
                <a:tc>
                  <a:txBody>
                    <a:bodyPr/>
                    <a:lstStyle/>
                    <a:p>
                      <a:pPr algn="ctr"/>
                      <a:r>
                        <a:rPr lang="fr-FR" sz="1400" b="0" i="0" u="none" strike="noStrike" kern="1200" baseline="0" dirty="0">
                          <a:solidFill>
                            <a:schemeClr val="lt1"/>
                          </a:solidFill>
                          <a:latin typeface="Yu Gothic UI" panose="020B0500000000000000" pitchFamily="34" charset="-128"/>
                          <a:ea typeface="Yu Gothic UI" panose="020B0500000000000000" pitchFamily="34" charset="-128"/>
                          <a:cs typeface="+mn-cs"/>
                        </a:rPr>
                        <a:t>Operating </a:t>
                      </a:r>
                      <a:r>
                        <a:rPr lang="en-GB" sz="1400" b="0" i="0" u="none" strike="noStrike" kern="1200" baseline="0" noProof="0" dirty="0">
                          <a:solidFill>
                            <a:schemeClr val="lt1"/>
                          </a:solidFill>
                          <a:latin typeface="Yu Gothic UI" panose="020B0500000000000000" pitchFamily="34" charset="-128"/>
                          <a:ea typeface="Yu Gothic UI" panose="020B0500000000000000" pitchFamily="34" charset="-128"/>
                          <a:cs typeface="+mn-cs"/>
                        </a:rPr>
                        <a:t>frequency</a:t>
                      </a:r>
                      <a:endParaRPr lang="en-GB" sz="1400" b="0" noProof="0" dirty="0">
                        <a:latin typeface="Yu Gothic UI" panose="020B0500000000000000" pitchFamily="34" charset="-128"/>
                        <a:ea typeface="Yu Gothic UI" panose="020B0500000000000000" pitchFamily="34"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latin typeface="Yu Gothic UI" panose="020B0500000000000000" pitchFamily="34" charset="-128"/>
                          <a:ea typeface="Yu Gothic UI" panose="020B0500000000000000" pitchFamily="34" charset="-128"/>
                        </a:rPr>
                        <a:t>18 GHz</a:t>
                      </a:r>
                      <a:endParaRPr lang="en-GB" sz="1400" noProof="0" dirty="0">
                        <a:latin typeface="Yu Gothic UI" panose="020B0500000000000000" pitchFamily="34" charset="-128"/>
                        <a:ea typeface="Yu Gothic UI" panose="020B0500000000000000" pitchFamily="34" charset="-128"/>
                      </a:endParaRPr>
                    </a:p>
                  </a:txBody>
                  <a:tcPr/>
                </a:tc>
                <a:extLst>
                  <a:ext uri="{0D108BD9-81ED-4DB2-BD59-A6C34878D82A}">
                    <a16:rowId xmlns:a16="http://schemas.microsoft.com/office/drawing/2014/main" val="2547219921"/>
                  </a:ext>
                </a:extLst>
              </a:tr>
              <a:tr h="308424">
                <a:tc gridSpan="2">
                  <a:txBody>
                    <a:bodyPr/>
                    <a:lstStyle/>
                    <a:p>
                      <a:pPr marL="0" indent="0" algn="ctr">
                        <a:buFont typeface="Arial" panose="020B0604020202020204" pitchFamily="34" charset="0"/>
                        <a:buNone/>
                      </a:pPr>
                      <a:r>
                        <a:rPr lang="en-GB" sz="1400" b="0" dirty="0">
                          <a:latin typeface="Yu Gothic UI" panose="020B0500000000000000" pitchFamily="34" charset="-128"/>
                          <a:ea typeface="Yu Gothic UI" panose="020B0500000000000000" pitchFamily="34" charset="-128"/>
                        </a:rPr>
                        <a:t>V2 has been used for commissioning</a:t>
                      </a:r>
                      <a:r>
                        <a:rPr lang="fr-FR" sz="1400" b="0" dirty="0">
                          <a:latin typeface="Yu Gothic UI" panose="020B0500000000000000" pitchFamily="34" charset="-128"/>
                          <a:ea typeface="Yu Gothic UI" panose="020B0500000000000000" pitchFamily="34" charset="-128"/>
                        </a:rPr>
                        <a:t> </a:t>
                      </a:r>
                    </a:p>
                  </a:txBody>
                  <a:tcPr/>
                </a:tc>
                <a:tc hMerge="1">
                  <a:txBody>
                    <a:bodyPr/>
                    <a:lstStyle/>
                    <a:p>
                      <a:endParaRPr lang="en-GB" noProof="0" dirty="0">
                        <a:latin typeface="Yu Gothic Light" panose="020B0300000000000000" pitchFamily="34" charset="-128"/>
                        <a:ea typeface="Yu Gothic Light" panose="020B0300000000000000" pitchFamily="34" charset="-128"/>
                      </a:endParaRPr>
                    </a:p>
                  </a:txBody>
                  <a:tcPr/>
                </a:tc>
                <a:extLst>
                  <a:ext uri="{0D108BD9-81ED-4DB2-BD59-A6C34878D82A}">
                    <a16:rowId xmlns:a16="http://schemas.microsoft.com/office/drawing/2014/main" val="1896872116"/>
                  </a:ext>
                </a:extLst>
              </a:tr>
            </a:tbl>
          </a:graphicData>
        </a:graphic>
      </p:graphicFrame>
      <p:graphicFrame>
        <p:nvGraphicFramePr>
          <p:cNvPr id="12" name="Tableau 11"/>
          <p:cNvGraphicFramePr>
            <a:graphicFrameLocks noGrp="1"/>
          </p:cNvGraphicFramePr>
          <p:nvPr/>
        </p:nvGraphicFramePr>
        <p:xfrm>
          <a:off x="6310746" y="3961453"/>
          <a:ext cx="3588327" cy="1318260"/>
        </p:xfrm>
        <a:graphic>
          <a:graphicData uri="http://schemas.openxmlformats.org/drawingml/2006/table">
            <a:tbl>
              <a:tblPr firstRow="1" firstCol="1">
                <a:tableStyleId>{00A15C55-8517-42AA-B614-E9B94910E393}</a:tableStyleId>
              </a:tblPr>
              <a:tblGrid>
                <a:gridCol w="1015721">
                  <a:extLst>
                    <a:ext uri="{9D8B030D-6E8A-4147-A177-3AD203B41FA5}">
                      <a16:colId xmlns:a16="http://schemas.microsoft.com/office/drawing/2014/main" val="995110583"/>
                    </a:ext>
                  </a:extLst>
                </a:gridCol>
                <a:gridCol w="1183359">
                  <a:extLst>
                    <a:ext uri="{9D8B030D-6E8A-4147-A177-3AD203B41FA5}">
                      <a16:colId xmlns:a16="http://schemas.microsoft.com/office/drawing/2014/main" val="11956447"/>
                    </a:ext>
                  </a:extLst>
                </a:gridCol>
                <a:gridCol w="1389247">
                  <a:extLst>
                    <a:ext uri="{9D8B030D-6E8A-4147-A177-3AD203B41FA5}">
                      <a16:colId xmlns:a16="http://schemas.microsoft.com/office/drawing/2014/main" val="2714089448"/>
                    </a:ext>
                  </a:extLst>
                </a:gridCol>
              </a:tblGrid>
              <a:tr h="190500">
                <a:tc>
                  <a:txBody>
                    <a:bodyPr/>
                    <a:lstStyle/>
                    <a:p>
                      <a:pPr algn="ctr" fontAlgn="ctr"/>
                      <a:r>
                        <a:rPr lang="fr-FR" sz="1400" b="0" u="none" strike="noStrike" dirty="0">
                          <a:effectLst/>
                          <a:latin typeface="Yu Gothic UI" panose="020B0500000000000000" pitchFamily="34" charset="-128"/>
                          <a:ea typeface="Yu Gothic UI" panose="020B0500000000000000" pitchFamily="34" charset="-128"/>
                        </a:rPr>
                        <a:t>Phoenix V2</a:t>
                      </a:r>
                      <a:endParaRPr lang="fr-FR" sz="1400" b="0" i="0" u="none" strike="noStrike" dirty="0">
                        <a:solidFill>
                          <a:srgbClr val="000000"/>
                        </a:solidFill>
                        <a:effectLst/>
                        <a:latin typeface="Yu Gothic UI" panose="020B0500000000000000" pitchFamily="34" charset="-128"/>
                        <a:ea typeface="Yu Gothic UI" panose="020B0500000000000000" pitchFamily="34" charset="-128"/>
                      </a:endParaRPr>
                    </a:p>
                  </a:txBody>
                  <a:tcPr marL="7620" marR="7620" marT="7620" marB="0" anchor="ctr"/>
                </a:tc>
                <a:tc>
                  <a:txBody>
                    <a:bodyPr/>
                    <a:lstStyle/>
                    <a:p>
                      <a:pPr algn="ctr"/>
                      <a:r>
                        <a:rPr lang="en-GB" sz="1400" b="0" noProof="0" dirty="0">
                          <a:latin typeface="Yu Gothic UI" panose="020B0500000000000000" pitchFamily="34" charset="-128"/>
                          <a:ea typeface="Yu Gothic UI" panose="020B0500000000000000" pitchFamily="34" charset="-128"/>
                        </a:rPr>
                        <a:t>Maximum</a:t>
                      </a:r>
                      <a:r>
                        <a:rPr lang="en-GB" sz="1400" b="0" baseline="0" noProof="0" dirty="0">
                          <a:latin typeface="Yu Gothic UI" panose="020B0500000000000000" pitchFamily="34" charset="-128"/>
                          <a:ea typeface="Yu Gothic UI" panose="020B0500000000000000" pitchFamily="34" charset="-128"/>
                        </a:rPr>
                        <a:t> </a:t>
                      </a:r>
                      <a:r>
                        <a:rPr lang="en-GB" sz="1400" b="0" noProof="0" dirty="0">
                          <a:latin typeface="Yu Gothic UI" panose="020B0500000000000000" pitchFamily="34" charset="-128"/>
                          <a:ea typeface="Yu Gothic UI" panose="020B0500000000000000" pitchFamily="34" charset="-128"/>
                        </a:rPr>
                        <a:t>Intensity</a:t>
                      </a:r>
                      <a:r>
                        <a:rPr lang="fr-FR" sz="1400" b="0" dirty="0">
                          <a:latin typeface="Yu Gothic UI" panose="020B0500000000000000" pitchFamily="34" charset="-128"/>
                          <a:ea typeface="Yu Gothic UI" panose="020B0500000000000000" pitchFamily="34" charset="-128"/>
                        </a:rPr>
                        <a:t> (µA)</a:t>
                      </a:r>
                    </a:p>
                  </a:txBody>
                  <a:tcPr marL="7620" marR="7620" marT="7620" marB="0" anchor="ctr"/>
                </a:tc>
                <a:tc>
                  <a:txBody>
                    <a:bodyPr/>
                    <a:lstStyle/>
                    <a:p>
                      <a:pPr algn="ctr"/>
                      <a:r>
                        <a:rPr lang="fr-FR" sz="1400" b="0" dirty="0" err="1">
                          <a:latin typeface="Yu Gothic UI" panose="020B0500000000000000" pitchFamily="34" charset="-128"/>
                          <a:ea typeface="Yu Gothic UI" panose="020B0500000000000000" pitchFamily="34" charset="-128"/>
                        </a:rPr>
                        <a:t>Intensity</a:t>
                      </a:r>
                      <a:r>
                        <a:rPr lang="fr-FR" sz="1400" b="0" dirty="0">
                          <a:latin typeface="Yu Gothic UI" panose="020B0500000000000000" pitchFamily="34" charset="-128"/>
                          <a:ea typeface="Yu Gothic UI" panose="020B0500000000000000" pitchFamily="34" charset="-128"/>
                        </a:rPr>
                        <a:t> (µA)</a:t>
                      </a:r>
                    </a:p>
                  </a:txBody>
                  <a:tcPr marL="7620" marR="7620" marT="0" marB="0" anchor="ctr"/>
                </a:tc>
                <a:extLst>
                  <a:ext uri="{0D108BD9-81ED-4DB2-BD59-A6C34878D82A}">
                    <a16:rowId xmlns:a16="http://schemas.microsoft.com/office/drawing/2014/main" val="2369471472"/>
                  </a:ext>
                </a:extLst>
              </a:tr>
              <a:tr h="213360">
                <a:tc>
                  <a:txBody>
                    <a:bodyPr/>
                    <a:lstStyle/>
                    <a:p>
                      <a:pPr algn="ctr" fontAlgn="ctr"/>
                      <a:r>
                        <a:rPr lang="fr-FR" sz="1400" b="0" u="none" strike="noStrike" baseline="30000" dirty="0">
                          <a:effectLst/>
                          <a:latin typeface="Yu Gothic UI" panose="020B0500000000000000" pitchFamily="34" charset="-128"/>
                          <a:ea typeface="Yu Gothic UI" panose="020B0500000000000000" pitchFamily="34" charset="-128"/>
                        </a:rPr>
                        <a:t>4</a:t>
                      </a:r>
                      <a:r>
                        <a:rPr lang="fr-FR" sz="1400" b="0" u="none" strike="noStrike" dirty="0">
                          <a:effectLst/>
                          <a:latin typeface="Yu Gothic UI" panose="020B0500000000000000" pitchFamily="34" charset="-128"/>
                          <a:ea typeface="Yu Gothic UI" panose="020B0500000000000000" pitchFamily="34" charset="-128"/>
                        </a:rPr>
                        <a:t>He</a:t>
                      </a:r>
                      <a:r>
                        <a:rPr lang="fr-FR" sz="1400" b="0" u="none" strike="noStrike" baseline="30000" dirty="0">
                          <a:effectLst/>
                          <a:latin typeface="Yu Gothic UI" panose="020B0500000000000000" pitchFamily="34" charset="-128"/>
                          <a:ea typeface="Yu Gothic UI" panose="020B0500000000000000" pitchFamily="34" charset="-128"/>
                        </a:rPr>
                        <a:t>2+</a:t>
                      </a:r>
                      <a:endParaRPr lang="fr-FR" sz="1400" b="0" i="0" u="none" strike="noStrike" dirty="0">
                        <a:solidFill>
                          <a:srgbClr val="000000"/>
                        </a:solidFill>
                        <a:effectLst/>
                        <a:latin typeface="Yu Gothic UI" panose="020B0500000000000000" pitchFamily="34" charset="-128"/>
                        <a:ea typeface="Yu Gothic UI" panose="020B0500000000000000" pitchFamily="34" charset="-128"/>
                      </a:endParaRPr>
                    </a:p>
                  </a:txBody>
                  <a:tcPr marL="7620" marR="7620" marT="7620" marB="0" anchor="ctr"/>
                </a:tc>
                <a:tc>
                  <a:txBody>
                    <a:bodyPr/>
                    <a:lstStyle/>
                    <a:p>
                      <a:pPr algn="ctr"/>
                      <a:r>
                        <a:rPr lang="fr-FR" sz="1400" b="0" dirty="0">
                          <a:latin typeface="Yu Gothic UI" panose="020B0500000000000000" pitchFamily="34" charset="-128"/>
                          <a:ea typeface="Yu Gothic UI" panose="020B0500000000000000" pitchFamily="34" charset="-128"/>
                        </a:rPr>
                        <a:t>2800</a:t>
                      </a:r>
                    </a:p>
                  </a:txBody>
                  <a:tcPr marL="7620" marR="7620" marT="7620" marB="0" anchor="ctr"/>
                </a:tc>
                <a:tc>
                  <a:txBody>
                    <a:bodyPr/>
                    <a:lstStyle/>
                    <a:p>
                      <a:pPr algn="ctr"/>
                      <a:r>
                        <a:rPr lang="fr-FR" sz="1400" b="0" dirty="0">
                          <a:latin typeface="Yu Gothic UI" panose="020B0500000000000000" pitchFamily="34" charset="-128"/>
                          <a:ea typeface="Yu Gothic UI" panose="020B0500000000000000" pitchFamily="34" charset="-128"/>
                        </a:rPr>
                        <a:t>2000</a:t>
                      </a:r>
                    </a:p>
                  </a:txBody>
                  <a:tcPr marL="7620" marR="7620" marT="7620" marB="0" anchor="ctr"/>
                </a:tc>
                <a:extLst>
                  <a:ext uri="{0D108BD9-81ED-4DB2-BD59-A6C34878D82A}">
                    <a16:rowId xmlns:a16="http://schemas.microsoft.com/office/drawing/2014/main" val="534711538"/>
                  </a:ext>
                </a:extLst>
              </a:tr>
              <a:tr h="213360">
                <a:tc>
                  <a:txBody>
                    <a:bodyPr/>
                    <a:lstStyle/>
                    <a:p>
                      <a:pPr algn="ctr" fontAlgn="ctr"/>
                      <a:r>
                        <a:rPr lang="fr-FR" sz="1400" b="0" u="none" strike="noStrike" baseline="30000" dirty="0">
                          <a:effectLst/>
                          <a:latin typeface="Yu Gothic UI" panose="020B0500000000000000" pitchFamily="34" charset="-128"/>
                          <a:ea typeface="Yu Gothic UI" panose="020B0500000000000000" pitchFamily="34" charset="-128"/>
                        </a:rPr>
                        <a:t>40</a:t>
                      </a:r>
                      <a:r>
                        <a:rPr lang="fr-FR" sz="1400" b="0" u="none" strike="noStrike" dirty="0">
                          <a:effectLst/>
                          <a:latin typeface="Yu Gothic UI" panose="020B0500000000000000" pitchFamily="34" charset="-128"/>
                          <a:ea typeface="Yu Gothic UI" panose="020B0500000000000000" pitchFamily="34" charset="-128"/>
                        </a:rPr>
                        <a:t>Ar</a:t>
                      </a:r>
                      <a:r>
                        <a:rPr lang="fr-FR" sz="1400" b="0" u="none" strike="noStrike" baseline="30000" dirty="0">
                          <a:effectLst/>
                          <a:latin typeface="Yu Gothic UI" panose="020B0500000000000000" pitchFamily="34" charset="-128"/>
                          <a:ea typeface="Yu Gothic UI" panose="020B0500000000000000" pitchFamily="34" charset="-128"/>
                        </a:rPr>
                        <a:t>14+</a:t>
                      </a:r>
                      <a:endParaRPr lang="fr-FR" sz="1400" b="0" i="0" u="none" strike="noStrike" dirty="0">
                        <a:solidFill>
                          <a:srgbClr val="000000"/>
                        </a:solidFill>
                        <a:effectLst/>
                        <a:latin typeface="Yu Gothic UI" panose="020B0500000000000000" pitchFamily="34" charset="-128"/>
                        <a:ea typeface="Yu Gothic UI" panose="020B0500000000000000" pitchFamily="34" charset="-128"/>
                      </a:endParaRPr>
                    </a:p>
                  </a:txBody>
                  <a:tcPr marL="7620" marR="7620" marT="7620" marB="0" anchor="ctr"/>
                </a:tc>
                <a:tc>
                  <a:txBody>
                    <a:bodyPr/>
                    <a:lstStyle/>
                    <a:p>
                      <a:pPr algn="ctr"/>
                      <a:r>
                        <a:rPr lang="fr-FR" sz="1400" b="0" dirty="0">
                          <a:latin typeface="Yu Gothic UI" panose="020B0500000000000000" pitchFamily="34" charset="-128"/>
                          <a:ea typeface="Yu Gothic UI" panose="020B0500000000000000" pitchFamily="34" charset="-128"/>
                        </a:rPr>
                        <a:t>45</a:t>
                      </a:r>
                    </a:p>
                  </a:txBody>
                  <a:tcPr marL="7620" marR="7620" marT="7620" marB="0" anchor="ctr"/>
                </a:tc>
                <a:tc>
                  <a:txBody>
                    <a:bodyPr/>
                    <a:lstStyle/>
                    <a:p>
                      <a:pPr algn="ctr"/>
                      <a:r>
                        <a:rPr lang="fr-FR" sz="1400" b="0" dirty="0">
                          <a:latin typeface="Yu Gothic UI" panose="020B0500000000000000" pitchFamily="34" charset="-128"/>
                          <a:ea typeface="Yu Gothic UI" panose="020B0500000000000000" pitchFamily="34" charset="-128"/>
                        </a:rPr>
                        <a:t>25</a:t>
                      </a:r>
                    </a:p>
                  </a:txBody>
                  <a:tcPr marL="7620" marR="7620" marT="7620" marB="0" anchor="ctr"/>
                </a:tc>
                <a:extLst>
                  <a:ext uri="{0D108BD9-81ED-4DB2-BD59-A6C34878D82A}">
                    <a16:rowId xmlns:a16="http://schemas.microsoft.com/office/drawing/2014/main" val="3790343710"/>
                  </a:ext>
                </a:extLst>
              </a:tr>
              <a:tr h="85748">
                <a:tc>
                  <a:txBody>
                    <a:bodyPr/>
                    <a:lstStyle/>
                    <a:p>
                      <a:pPr algn="ctr" fontAlgn="ctr"/>
                      <a:r>
                        <a:rPr lang="fr-FR" sz="1400" b="0" u="none" strike="noStrike" baseline="30000" dirty="0">
                          <a:effectLst/>
                          <a:latin typeface="Yu Gothic UI" panose="020B0500000000000000" pitchFamily="34" charset="-128"/>
                          <a:ea typeface="Yu Gothic UI" panose="020B0500000000000000" pitchFamily="34" charset="-128"/>
                        </a:rPr>
                        <a:t>16</a:t>
                      </a:r>
                      <a:r>
                        <a:rPr lang="fr-FR" sz="1400" b="0" u="none" strike="noStrike" baseline="0" dirty="0">
                          <a:effectLst/>
                          <a:latin typeface="Yu Gothic UI" panose="020B0500000000000000" pitchFamily="34" charset="-128"/>
                          <a:ea typeface="Yu Gothic UI" panose="020B0500000000000000" pitchFamily="34" charset="-128"/>
                        </a:rPr>
                        <a:t>O</a:t>
                      </a:r>
                      <a:r>
                        <a:rPr lang="fr-FR" sz="1400" b="0" u="none" strike="noStrike" baseline="30000" dirty="0">
                          <a:effectLst/>
                          <a:latin typeface="Yu Gothic UI" panose="020B0500000000000000" pitchFamily="34" charset="-128"/>
                          <a:ea typeface="Yu Gothic UI" panose="020B0500000000000000" pitchFamily="34" charset="-128"/>
                        </a:rPr>
                        <a:t>6+</a:t>
                      </a:r>
                      <a:endParaRPr lang="fr-FR" sz="1400" b="0" i="0" u="none" strike="noStrike" dirty="0">
                        <a:solidFill>
                          <a:srgbClr val="000000"/>
                        </a:solidFill>
                        <a:effectLst/>
                        <a:latin typeface="Yu Gothic UI" panose="020B0500000000000000" pitchFamily="34" charset="-128"/>
                        <a:ea typeface="Yu Gothic UI" panose="020B0500000000000000" pitchFamily="34" charset="-128"/>
                      </a:endParaRPr>
                    </a:p>
                  </a:txBody>
                  <a:tcPr marL="7620" marR="7620" marT="7620" marB="0" anchor="ctr"/>
                </a:tc>
                <a:tc>
                  <a:txBody>
                    <a:bodyPr/>
                    <a:lstStyle/>
                    <a:p>
                      <a:pPr algn="ctr"/>
                      <a:r>
                        <a:rPr lang="fr-FR" sz="1400" b="0" dirty="0">
                          <a:latin typeface="Yu Gothic UI" panose="020B0500000000000000" pitchFamily="34" charset="-128"/>
                          <a:ea typeface="Yu Gothic UI" panose="020B0500000000000000" pitchFamily="34" charset="-128"/>
                        </a:rPr>
                        <a:t>1200</a:t>
                      </a:r>
                    </a:p>
                  </a:txBody>
                  <a:tcPr marL="7620" marR="7620" marT="7620" marB="0" anchor="ctr"/>
                </a:tc>
                <a:tc>
                  <a:txBody>
                    <a:bodyPr/>
                    <a:lstStyle/>
                    <a:p>
                      <a:pPr algn="ctr"/>
                      <a:r>
                        <a:rPr lang="fr-FR" sz="1400" b="0" dirty="0">
                          <a:latin typeface="Yu Gothic UI" panose="020B0500000000000000" pitchFamily="34" charset="-128"/>
                          <a:ea typeface="Yu Gothic UI" panose="020B0500000000000000" pitchFamily="34" charset="-128"/>
                        </a:rPr>
                        <a:t>800</a:t>
                      </a:r>
                    </a:p>
                  </a:txBody>
                  <a:tcPr marL="7620" marR="7620" marT="7620" marB="0" anchor="ctr"/>
                </a:tc>
                <a:extLst>
                  <a:ext uri="{0D108BD9-81ED-4DB2-BD59-A6C34878D82A}">
                    <a16:rowId xmlns:a16="http://schemas.microsoft.com/office/drawing/2014/main" val="3894554984"/>
                  </a:ext>
                </a:extLst>
              </a:tr>
              <a:tr h="213360">
                <a:tc>
                  <a:txBody>
                    <a:bodyPr/>
                    <a:lstStyle/>
                    <a:p>
                      <a:pPr algn="ctr" fontAlgn="ctr"/>
                      <a:r>
                        <a:rPr lang="fr-FR" sz="1400" b="0" u="none" strike="noStrike" baseline="30000" dirty="0">
                          <a:effectLst/>
                          <a:latin typeface="Yu Gothic UI" panose="020B0500000000000000" pitchFamily="34" charset="-128"/>
                          <a:ea typeface="Yu Gothic UI" panose="020B0500000000000000" pitchFamily="34" charset="-128"/>
                        </a:rPr>
                        <a:t>18</a:t>
                      </a:r>
                      <a:r>
                        <a:rPr lang="fr-FR" sz="1400" b="0" u="none" strike="noStrike" baseline="0" dirty="0">
                          <a:effectLst/>
                          <a:latin typeface="Yu Gothic UI" panose="020B0500000000000000" pitchFamily="34" charset="-128"/>
                          <a:ea typeface="Yu Gothic UI" panose="020B0500000000000000" pitchFamily="34" charset="-128"/>
                        </a:rPr>
                        <a:t>O</a:t>
                      </a:r>
                      <a:r>
                        <a:rPr lang="fr-FR" sz="1400" b="0" u="none" strike="noStrike" baseline="30000" dirty="0">
                          <a:effectLst/>
                          <a:latin typeface="Yu Gothic UI" panose="020B0500000000000000" pitchFamily="34" charset="-128"/>
                          <a:ea typeface="Yu Gothic UI" panose="020B0500000000000000" pitchFamily="34" charset="-128"/>
                        </a:rPr>
                        <a:t>6+</a:t>
                      </a:r>
                      <a:endParaRPr lang="fr-FR" sz="1400" b="0" i="0" u="none" strike="noStrike" dirty="0">
                        <a:solidFill>
                          <a:srgbClr val="000000"/>
                        </a:solidFill>
                        <a:effectLst/>
                        <a:latin typeface="Yu Gothic UI" panose="020B0500000000000000" pitchFamily="34" charset="-128"/>
                        <a:ea typeface="Yu Gothic UI" panose="020B0500000000000000" pitchFamily="34" charset="-128"/>
                      </a:endParaRPr>
                    </a:p>
                  </a:txBody>
                  <a:tcPr marL="7620" marR="7620" marT="7620" marB="0" anchor="ctr"/>
                </a:tc>
                <a:tc>
                  <a:txBody>
                    <a:bodyPr/>
                    <a:lstStyle/>
                    <a:p>
                      <a:pPr algn="ctr"/>
                      <a:r>
                        <a:rPr lang="fr-FR" sz="1400" b="0" dirty="0">
                          <a:latin typeface="Yu Gothic UI" panose="020B0500000000000000" pitchFamily="34" charset="-128"/>
                          <a:ea typeface="Yu Gothic UI" panose="020B0500000000000000" pitchFamily="34" charset="-128"/>
                        </a:rPr>
                        <a:t>1200</a:t>
                      </a:r>
                    </a:p>
                  </a:txBody>
                  <a:tcPr marL="7620" marR="7620" marT="7620" marB="0" anchor="ctr"/>
                </a:tc>
                <a:tc>
                  <a:txBody>
                    <a:bodyPr/>
                    <a:lstStyle/>
                    <a:p>
                      <a:pPr algn="ctr"/>
                      <a:r>
                        <a:rPr lang="fr-FR" sz="1400" b="0" dirty="0">
                          <a:latin typeface="Yu Gothic UI" panose="020B0500000000000000" pitchFamily="34" charset="-128"/>
                          <a:ea typeface="Yu Gothic UI" panose="020B0500000000000000" pitchFamily="34" charset="-128"/>
                        </a:rPr>
                        <a:t>650</a:t>
                      </a:r>
                    </a:p>
                  </a:txBody>
                  <a:tcPr marL="7620" marR="7620" marT="7620" marB="0" anchor="ctr"/>
                </a:tc>
                <a:extLst>
                  <a:ext uri="{0D108BD9-81ED-4DB2-BD59-A6C34878D82A}">
                    <a16:rowId xmlns:a16="http://schemas.microsoft.com/office/drawing/2014/main" val="762870896"/>
                  </a:ext>
                </a:extLst>
              </a:tr>
            </a:tbl>
          </a:graphicData>
        </a:graphic>
      </p:graphicFrame>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8302" y="134434"/>
            <a:ext cx="623362" cy="189594"/>
          </a:xfrm>
          <a:prstGeom prst="rect">
            <a:avLst/>
          </a:prstGeom>
        </p:spPr>
      </p:pic>
    </p:spTree>
    <p:extLst>
      <p:ext uri="{BB962C8B-B14F-4D97-AF65-F5344CB8AC3E}">
        <p14:creationId xmlns:p14="http://schemas.microsoft.com/office/powerpoint/2010/main" val="3472931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853226" y="2824025"/>
            <a:ext cx="3770881" cy="2618563"/>
          </a:xfrm>
          <a:prstGeom prst="rect">
            <a:avLst/>
          </a:prstGeom>
        </p:spPr>
      </p:pic>
      <p:sp>
        <p:nvSpPr>
          <p:cNvPr id="8" name="ZoneTexte 7"/>
          <p:cNvSpPr txBox="1"/>
          <p:nvPr/>
        </p:nvSpPr>
        <p:spPr>
          <a:xfrm>
            <a:off x="5436759" y="2963386"/>
            <a:ext cx="4699482" cy="836255"/>
          </a:xfrm>
          <a:prstGeom prst="rect">
            <a:avLst/>
          </a:prstGeom>
          <a:noFill/>
        </p:spPr>
        <p:txBody>
          <a:bodyPr wrap="square" rtlCol="0">
            <a:spAutoFit/>
          </a:bodyPr>
          <a:lstStyle/>
          <a:p>
            <a:r>
              <a:rPr lang="en-US" sz="1333" b="1" baseline="30000" dirty="0">
                <a:solidFill>
                  <a:srgbClr val="0070C0"/>
                </a:solidFill>
                <a:latin typeface="Yu Gothic UI" panose="020B0500000000000000" pitchFamily="34" charset="-128"/>
                <a:ea typeface="Yu Gothic UI" panose="020B0500000000000000" pitchFamily="34" charset="-128"/>
              </a:rPr>
              <a:t>7</a:t>
            </a:r>
            <a:r>
              <a:rPr lang="en-US" sz="1333" b="1" dirty="0">
                <a:solidFill>
                  <a:srgbClr val="0070C0"/>
                </a:solidFill>
                <a:latin typeface="Yu Gothic UI" panose="020B0500000000000000" pitchFamily="34" charset="-128"/>
                <a:ea typeface="Yu Gothic UI" panose="020B0500000000000000" pitchFamily="34" charset="-128"/>
              </a:rPr>
              <a:t>Li</a:t>
            </a:r>
            <a:r>
              <a:rPr lang="en-US" sz="1333" b="1" baseline="30000" dirty="0">
                <a:solidFill>
                  <a:srgbClr val="0070C0"/>
                </a:solidFill>
                <a:latin typeface="Yu Gothic UI" panose="020B0500000000000000" pitchFamily="34" charset="-128"/>
                <a:ea typeface="Yu Gothic UI" panose="020B0500000000000000" pitchFamily="34" charset="-128"/>
              </a:rPr>
              <a:t>3+ </a:t>
            </a:r>
            <a:r>
              <a:rPr lang="en-US" sz="1333" dirty="0">
                <a:latin typeface="Yu Gothic UI" panose="020B0500000000000000" pitchFamily="34" charset="-128"/>
                <a:ea typeface="Yu Gothic UI" panose="020B0500000000000000" pitchFamily="34" charset="-128"/>
              </a:rPr>
              <a:t>@40kV – </a:t>
            </a:r>
            <a:r>
              <a:rPr lang="en-US" sz="1333" dirty="0" err="1">
                <a:latin typeface="Yu Gothic UI" panose="020B0500000000000000" pitchFamily="34" charset="-128"/>
                <a:ea typeface="Yu Gothic UI" panose="020B0500000000000000" pitchFamily="34" charset="-128"/>
              </a:rPr>
              <a:t>Novembre</a:t>
            </a:r>
            <a:r>
              <a:rPr lang="en-US" sz="1333" dirty="0">
                <a:latin typeface="Yu Gothic UI" panose="020B0500000000000000" pitchFamily="34" charset="-128"/>
                <a:ea typeface="Yu Gothic UI" panose="020B0500000000000000" pitchFamily="34" charset="-128"/>
              </a:rPr>
              <a:t> 2020</a:t>
            </a:r>
          </a:p>
          <a:p>
            <a:pPr marL="238115" indent="-238115">
              <a:buFont typeface="Symbol" panose="05050102010706020507" pitchFamily="18" charset="2"/>
              <a:buChar char="Þ"/>
            </a:pPr>
            <a:r>
              <a:rPr lang="en-US" sz="1167" dirty="0">
                <a:latin typeface="Yu Gothic UI" panose="020B0500000000000000" pitchFamily="34" charset="-128"/>
                <a:ea typeface="Yu Gothic UI" panose="020B0500000000000000" pitchFamily="34" charset="-128"/>
              </a:rPr>
              <a:t>First test with </a:t>
            </a:r>
            <a:r>
              <a:rPr lang="en-US" sz="1167" dirty="0" err="1">
                <a:latin typeface="Yu Gothic UI" panose="020B0500000000000000" pitchFamily="34" charset="-128"/>
                <a:ea typeface="Yu Gothic UI" panose="020B0500000000000000" pitchFamily="34" charset="-128"/>
              </a:rPr>
              <a:t>LiF</a:t>
            </a:r>
            <a:r>
              <a:rPr lang="en-US" sz="1167" dirty="0">
                <a:latin typeface="Yu Gothic UI" panose="020B0500000000000000" pitchFamily="34" charset="-128"/>
                <a:ea typeface="Yu Gothic UI" panose="020B0500000000000000" pitchFamily="34" charset="-128"/>
              </a:rPr>
              <a:t> (comparison with GSI method)</a:t>
            </a:r>
          </a:p>
          <a:p>
            <a:pPr marL="238115" indent="-238115">
              <a:buFont typeface="Symbol" panose="05050102010706020507" pitchFamily="18" charset="2"/>
              <a:buChar char="Þ"/>
            </a:pPr>
            <a:r>
              <a:rPr lang="en-US" sz="1167" dirty="0">
                <a:latin typeface="Yu Gothic UI" panose="020B0500000000000000" pitchFamily="34" charset="-128"/>
                <a:ea typeface="Yu Gothic UI" panose="020B0500000000000000" pitchFamily="34" charset="-128"/>
              </a:rPr>
              <a:t>Unsuitable molecule for A/Q=3</a:t>
            </a:r>
          </a:p>
          <a:p>
            <a:pPr marL="238115" indent="-238115">
              <a:buFont typeface="Symbol" panose="05050102010706020507" pitchFamily="18" charset="2"/>
              <a:buChar char="Þ"/>
            </a:pPr>
            <a:r>
              <a:rPr lang="en-US" sz="1167" dirty="0">
                <a:latin typeface="Yu Gothic UI" panose="020B0500000000000000" pitchFamily="34" charset="-128"/>
                <a:ea typeface="Yu Gothic UI" panose="020B0500000000000000" pitchFamily="34" charset="-128"/>
              </a:rPr>
              <a:t>Looking for the right compound (vapor pressure for T&lt;1500°, …)</a:t>
            </a:r>
          </a:p>
        </p:txBody>
      </p:sp>
      <p:sp>
        <p:nvSpPr>
          <p:cNvPr id="10" name="ZoneTexte 9"/>
          <p:cNvSpPr txBox="1"/>
          <p:nvPr/>
        </p:nvSpPr>
        <p:spPr>
          <a:xfrm>
            <a:off x="6238214" y="782233"/>
            <a:ext cx="2499402" cy="276999"/>
          </a:xfrm>
          <a:prstGeom prst="rect">
            <a:avLst/>
          </a:prstGeom>
          <a:noFill/>
        </p:spPr>
        <p:txBody>
          <a:bodyPr wrap="none" rtlCol="0">
            <a:spAutoFit/>
          </a:bodyPr>
          <a:lstStyle/>
          <a:p>
            <a:r>
              <a:rPr lang="en-US" sz="1200" dirty="0">
                <a:latin typeface="Yu Gothic UI" panose="020B0500000000000000" pitchFamily="34" charset="-128"/>
                <a:ea typeface="Yu Gothic UI" panose="020B0500000000000000" pitchFamily="34" charset="-128"/>
              </a:rPr>
              <a:t>S3 (2023) and ANR REPARE (2022)</a:t>
            </a:r>
          </a:p>
        </p:txBody>
      </p:sp>
      <p:graphicFrame>
        <p:nvGraphicFramePr>
          <p:cNvPr id="4" name="Tableau 3"/>
          <p:cNvGraphicFramePr>
            <a:graphicFrameLocks noGrp="1"/>
          </p:cNvGraphicFramePr>
          <p:nvPr>
            <p:extLst>
              <p:ext uri="{D42A27DB-BD31-4B8C-83A1-F6EECF244321}">
                <p14:modId xmlns:p14="http://schemas.microsoft.com/office/powerpoint/2010/main" val="3997822921"/>
              </p:ext>
            </p:extLst>
          </p:nvPr>
        </p:nvGraphicFramePr>
        <p:xfrm>
          <a:off x="5645098" y="1065071"/>
          <a:ext cx="3685634" cy="1030552"/>
        </p:xfrm>
        <a:graphic>
          <a:graphicData uri="http://schemas.openxmlformats.org/drawingml/2006/table">
            <a:tbl>
              <a:tblPr>
                <a:tableStyleId>{5C22544A-7EE6-4342-B048-85BDC9FD1C3A}</a:tableStyleId>
              </a:tblPr>
              <a:tblGrid>
                <a:gridCol w="3685634">
                  <a:extLst>
                    <a:ext uri="{9D8B030D-6E8A-4147-A177-3AD203B41FA5}">
                      <a16:colId xmlns:a16="http://schemas.microsoft.com/office/drawing/2014/main" val="4055897403"/>
                    </a:ext>
                  </a:extLst>
                </a:gridCol>
              </a:tblGrid>
              <a:tr h="257638">
                <a:tc>
                  <a:txBody>
                    <a:bodyPr/>
                    <a:lstStyle/>
                    <a:p>
                      <a:pPr algn="ctr" fontAlgn="b"/>
                      <a:r>
                        <a:rPr lang="fr-FR" sz="1200" u="none" strike="noStrike" dirty="0">
                          <a:effectLst/>
                          <a:latin typeface="Yu Gothic UI" panose="020B0500000000000000" pitchFamily="34" charset="-128"/>
                          <a:ea typeface="Yu Gothic UI" panose="020B0500000000000000" pitchFamily="34" charset="-128"/>
                        </a:rPr>
                        <a:t>S3 COMMISSIONING : </a:t>
                      </a:r>
                      <a:r>
                        <a:rPr lang="fr-FR" sz="1200" b="1" u="none" strike="noStrike" baseline="30000" dirty="0">
                          <a:solidFill>
                            <a:srgbClr val="0070C0"/>
                          </a:solidFill>
                          <a:effectLst/>
                          <a:latin typeface="Yu Gothic UI" panose="020B0500000000000000" pitchFamily="34" charset="-128"/>
                          <a:ea typeface="Yu Gothic UI" panose="020B0500000000000000" pitchFamily="34" charset="-128"/>
                        </a:rPr>
                        <a:t>58</a:t>
                      </a:r>
                      <a:r>
                        <a:rPr lang="fr-FR" sz="1200" b="1" u="none" strike="noStrike" dirty="0">
                          <a:solidFill>
                            <a:srgbClr val="0070C0"/>
                          </a:solidFill>
                          <a:effectLst/>
                          <a:latin typeface="Yu Gothic UI" panose="020B0500000000000000" pitchFamily="34" charset="-128"/>
                          <a:ea typeface="Yu Gothic UI" panose="020B0500000000000000" pitchFamily="34" charset="-128"/>
                        </a:rPr>
                        <a:t>Ni </a:t>
                      </a:r>
                      <a:endParaRPr lang="fr-FR" sz="1200" b="1" i="0" u="none" strike="noStrike" dirty="0">
                        <a:solidFill>
                          <a:srgbClr val="0070C0"/>
                        </a:solidFill>
                        <a:effectLst/>
                        <a:latin typeface="Yu Gothic UI" panose="020B0500000000000000" pitchFamily="34" charset="-128"/>
                        <a:ea typeface="Yu Gothic UI" panose="020B0500000000000000" pitchFamily="34" charset="-128"/>
                      </a:endParaRPr>
                    </a:p>
                  </a:txBody>
                  <a:tcPr marL="1515" marR="1515" marT="1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1279653"/>
                  </a:ext>
                </a:extLst>
              </a:tr>
              <a:tr h="257638">
                <a:tc>
                  <a:txBody>
                    <a:bodyPr/>
                    <a:lstStyle/>
                    <a:p>
                      <a:pPr algn="ctr" fontAlgn="b"/>
                      <a:r>
                        <a:rPr lang="fr-FR" sz="1200" u="none" strike="noStrike" dirty="0">
                          <a:effectLst/>
                          <a:latin typeface="Yu Gothic UI" panose="020B0500000000000000" pitchFamily="34" charset="-128"/>
                          <a:ea typeface="Yu Gothic UI" panose="020B0500000000000000" pitchFamily="34" charset="-128"/>
                        </a:rPr>
                        <a:t>S3 PHYSIQUE LEB </a:t>
                      </a:r>
                      <a:r>
                        <a:rPr lang="fr-FR" sz="1200" u="none" strike="noStrike" baseline="0" dirty="0">
                          <a:effectLst/>
                          <a:latin typeface="Yu Gothic UI" panose="020B0500000000000000" pitchFamily="34" charset="-128"/>
                          <a:ea typeface="Yu Gothic UI" panose="020B0500000000000000" pitchFamily="34" charset="-128"/>
                        </a:rPr>
                        <a:t> : </a:t>
                      </a:r>
                      <a:r>
                        <a:rPr lang="fr-FR" sz="1200" u="none" strike="noStrike" baseline="30000" dirty="0">
                          <a:effectLst/>
                          <a:latin typeface="Yu Gothic UI" panose="020B0500000000000000" pitchFamily="34" charset="-128"/>
                          <a:ea typeface="Yu Gothic UI" panose="020B0500000000000000" pitchFamily="34" charset="-128"/>
                        </a:rPr>
                        <a:t>48</a:t>
                      </a:r>
                      <a:r>
                        <a:rPr lang="fr-FR" sz="1200" u="none" strike="noStrike" dirty="0">
                          <a:effectLst/>
                          <a:latin typeface="Yu Gothic UI" panose="020B0500000000000000" pitchFamily="34" charset="-128"/>
                          <a:ea typeface="Yu Gothic UI" panose="020B0500000000000000" pitchFamily="34" charset="-128"/>
                        </a:rPr>
                        <a:t>Ca, </a:t>
                      </a:r>
                      <a:r>
                        <a:rPr lang="fr-FR" sz="1200" u="none" strike="noStrike" baseline="30000" dirty="0">
                          <a:effectLst/>
                          <a:latin typeface="Yu Gothic UI" panose="020B0500000000000000" pitchFamily="34" charset="-128"/>
                          <a:ea typeface="Yu Gothic UI" panose="020B0500000000000000" pitchFamily="34" charset="-128"/>
                        </a:rPr>
                        <a:t>50</a:t>
                      </a:r>
                      <a:r>
                        <a:rPr lang="fr-FR" sz="1200" u="none" strike="noStrike" dirty="0">
                          <a:effectLst/>
                          <a:latin typeface="Yu Gothic UI" panose="020B0500000000000000" pitchFamily="34" charset="-128"/>
                          <a:ea typeface="Yu Gothic UI" panose="020B0500000000000000" pitchFamily="34" charset="-128"/>
                        </a:rPr>
                        <a:t>Cr, </a:t>
                      </a:r>
                      <a:r>
                        <a:rPr lang="fr-FR" sz="1200" u="none" strike="noStrike" baseline="30000" dirty="0">
                          <a:effectLst/>
                          <a:latin typeface="Yu Gothic UI" panose="020B0500000000000000" pitchFamily="34" charset="-128"/>
                          <a:ea typeface="Yu Gothic UI" panose="020B0500000000000000" pitchFamily="34" charset="-128"/>
                        </a:rPr>
                        <a:t>36-40</a:t>
                      </a:r>
                      <a:r>
                        <a:rPr lang="fr-FR" sz="1200" u="none" strike="noStrike" dirty="0">
                          <a:effectLst/>
                          <a:latin typeface="Yu Gothic UI" panose="020B0500000000000000" pitchFamily="34" charset="-128"/>
                          <a:ea typeface="Yu Gothic UI" panose="020B0500000000000000" pitchFamily="34" charset="-128"/>
                        </a:rPr>
                        <a:t>Ar, </a:t>
                      </a:r>
                      <a:r>
                        <a:rPr lang="fr-FR" sz="1200" u="none" strike="noStrike" baseline="30000" dirty="0">
                          <a:effectLst/>
                          <a:latin typeface="Yu Gothic UI" panose="020B0500000000000000" pitchFamily="34" charset="-128"/>
                          <a:ea typeface="Yu Gothic UI" panose="020B0500000000000000" pitchFamily="34" charset="-128"/>
                        </a:rPr>
                        <a:t>22</a:t>
                      </a:r>
                      <a:r>
                        <a:rPr lang="fr-FR" sz="1200" u="none" strike="noStrike" dirty="0">
                          <a:effectLst/>
                          <a:latin typeface="Yu Gothic UI" panose="020B0500000000000000" pitchFamily="34" charset="-128"/>
                          <a:ea typeface="Yu Gothic UI" panose="020B0500000000000000" pitchFamily="34" charset="-128"/>
                        </a:rPr>
                        <a:t>Ne, </a:t>
                      </a:r>
                      <a:r>
                        <a:rPr lang="fr-FR" sz="1200" u="none" strike="noStrike" baseline="30000" dirty="0">
                          <a:effectLst/>
                          <a:latin typeface="Yu Gothic UI" panose="020B0500000000000000" pitchFamily="34" charset="-128"/>
                          <a:ea typeface="Yu Gothic UI" panose="020B0500000000000000" pitchFamily="34" charset="-128"/>
                        </a:rPr>
                        <a:t>18</a:t>
                      </a:r>
                      <a:r>
                        <a:rPr lang="fr-FR" sz="1200" u="none" strike="noStrike" dirty="0">
                          <a:effectLst/>
                          <a:latin typeface="Yu Gothic UI" panose="020B0500000000000000" pitchFamily="34" charset="-128"/>
                          <a:ea typeface="Yu Gothic UI" panose="020B0500000000000000" pitchFamily="34" charset="-128"/>
                        </a:rPr>
                        <a:t>O</a:t>
                      </a:r>
                      <a:endParaRPr lang="fr-FR" sz="1200" b="1" i="0" u="none" strike="noStrike" dirty="0">
                        <a:solidFill>
                          <a:srgbClr val="808080"/>
                        </a:solidFill>
                        <a:effectLst/>
                        <a:latin typeface="Yu Gothic UI" panose="020B0500000000000000" pitchFamily="34" charset="-128"/>
                        <a:ea typeface="Yu Gothic UI" panose="020B0500000000000000" pitchFamily="34" charset="-128"/>
                      </a:endParaRPr>
                    </a:p>
                  </a:txBody>
                  <a:tcPr marL="1515" marR="1515" marT="1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1414536"/>
                  </a:ext>
                </a:extLst>
              </a:tr>
              <a:tr h="257638">
                <a:tc>
                  <a:txBody>
                    <a:bodyPr/>
                    <a:lstStyle/>
                    <a:p>
                      <a:pPr algn="ctr" fontAlgn="b"/>
                      <a:r>
                        <a:rPr lang="pt-BR" sz="1200" u="none" strike="noStrike" dirty="0">
                          <a:effectLst/>
                          <a:latin typeface="Yu Gothic UI" panose="020B0500000000000000" pitchFamily="34" charset="-128"/>
                          <a:ea typeface="Yu Gothic UI" panose="020B0500000000000000" pitchFamily="34" charset="-128"/>
                        </a:rPr>
                        <a:t>S3 PHYSIQUE SIRIUS </a:t>
                      </a:r>
                      <a:r>
                        <a:rPr lang="pt-BR" sz="1200" u="none" strike="noStrike" baseline="0" dirty="0">
                          <a:effectLst/>
                          <a:latin typeface="Yu Gothic UI" panose="020B0500000000000000" pitchFamily="34" charset="-128"/>
                          <a:ea typeface="Yu Gothic UI" panose="020B0500000000000000" pitchFamily="34" charset="-128"/>
                        </a:rPr>
                        <a:t>: </a:t>
                      </a:r>
                      <a:r>
                        <a:rPr lang="pt-BR" sz="1200" u="none" strike="noStrike" baseline="30000" dirty="0">
                          <a:effectLst/>
                          <a:latin typeface="Yu Gothic UI" panose="020B0500000000000000" pitchFamily="34" charset="-128"/>
                          <a:ea typeface="Yu Gothic UI" panose="020B0500000000000000" pitchFamily="34" charset="-128"/>
                        </a:rPr>
                        <a:t>48-50</a:t>
                      </a:r>
                      <a:r>
                        <a:rPr lang="pt-BR" sz="1200" u="none" strike="noStrike" dirty="0">
                          <a:effectLst/>
                          <a:latin typeface="Yu Gothic UI" panose="020B0500000000000000" pitchFamily="34" charset="-128"/>
                          <a:ea typeface="Yu Gothic UI" panose="020B0500000000000000" pitchFamily="34" charset="-128"/>
                        </a:rPr>
                        <a:t>Ti, </a:t>
                      </a:r>
                      <a:r>
                        <a:rPr lang="pt-BR" sz="1200" u="none" strike="noStrike" baseline="30000" dirty="0">
                          <a:effectLst/>
                          <a:latin typeface="Yu Gothic UI" panose="020B0500000000000000" pitchFamily="34" charset="-128"/>
                          <a:ea typeface="Yu Gothic UI" panose="020B0500000000000000" pitchFamily="34" charset="-128"/>
                        </a:rPr>
                        <a:t>54</a:t>
                      </a:r>
                      <a:r>
                        <a:rPr lang="pt-BR" sz="1200" u="none" strike="noStrike" dirty="0">
                          <a:effectLst/>
                          <a:latin typeface="Yu Gothic UI" panose="020B0500000000000000" pitchFamily="34" charset="-128"/>
                          <a:ea typeface="Yu Gothic UI" panose="020B0500000000000000" pitchFamily="34" charset="-128"/>
                        </a:rPr>
                        <a:t>Cr, </a:t>
                      </a:r>
                      <a:r>
                        <a:rPr lang="pt-BR" sz="1200" u="none" strike="noStrike" baseline="30000" dirty="0">
                          <a:effectLst/>
                          <a:latin typeface="Yu Gothic UI" panose="020B0500000000000000" pitchFamily="34" charset="-128"/>
                          <a:ea typeface="Yu Gothic UI" panose="020B0500000000000000" pitchFamily="34" charset="-128"/>
                        </a:rPr>
                        <a:t>18</a:t>
                      </a:r>
                      <a:r>
                        <a:rPr lang="pt-BR" sz="1200" u="none" strike="noStrike" dirty="0">
                          <a:effectLst/>
                          <a:latin typeface="Yu Gothic UI" panose="020B0500000000000000" pitchFamily="34" charset="-128"/>
                          <a:ea typeface="Yu Gothic UI" panose="020B0500000000000000" pitchFamily="34" charset="-128"/>
                        </a:rPr>
                        <a:t>O</a:t>
                      </a:r>
                      <a:endParaRPr lang="pt-BR" sz="1200" b="1" i="0" u="none" strike="noStrike" dirty="0">
                        <a:solidFill>
                          <a:srgbClr val="808080"/>
                        </a:solidFill>
                        <a:effectLst/>
                        <a:latin typeface="Yu Gothic UI" panose="020B0500000000000000" pitchFamily="34" charset="-128"/>
                        <a:ea typeface="Yu Gothic UI" panose="020B0500000000000000" pitchFamily="34" charset="-128"/>
                      </a:endParaRPr>
                    </a:p>
                  </a:txBody>
                  <a:tcPr marL="1515" marR="1515" marT="1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3958683"/>
                  </a:ext>
                </a:extLst>
              </a:tr>
              <a:tr h="257638">
                <a:tc>
                  <a:txBody>
                    <a:bodyPr/>
                    <a:lstStyle/>
                    <a:p>
                      <a:pPr algn="ctr" fontAlgn="b"/>
                      <a:r>
                        <a:rPr lang="pt-BR" sz="1200" b="0" i="0" u="none" strike="noStrike" dirty="0">
                          <a:solidFill>
                            <a:schemeClr val="tx1"/>
                          </a:solidFill>
                          <a:effectLst/>
                          <a:latin typeface="Yu Gothic UI" panose="020B0500000000000000" pitchFamily="34" charset="-128"/>
                          <a:ea typeface="Yu Gothic UI" panose="020B0500000000000000" pitchFamily="34" charset="-128"/>
                        </a:rPr>
                        <a:t>ANR</a:t>
                      </a:r>
                      <a:r>
                        <a:rPr lang="pt-BR" sz="1200" b="0" i="0" u="none" strike="noStrike" baseline="0" dirty="0">
                          <a:solidFill>
                            <a:schemeClr val="tx1"/>
                          </a:solidFill>
                          <a:effectLst/>
                          <a:latin typeface="Yu Gothic UI" panose="020B0500000000000000" pitchFamily="34" charset="-128"/>
                          <a:ea typeface="Yu Gothic UI" panose="020B0500000000000000" pitchFamily="34" charset="-128"/>
                        </a:rPr>
                        <a:t> REPARE : </a:t>
                      </a:r>
                      <a:r>
                        <a:rPr lang="pt-BR" sz="1200" b="1" i="0" u="none" strike="noStrike" baseline="30000" dirty="0">
                          <a:solidFill>
                            <a:srgbClr val="0070C0"/>
                          </a:solidFill>
                          <a:effectLst/>
                          <a:latin typeface="Yu Gothic UI" panose="020B0500000000000000" pitchFamily="34" charset="-128"/>
                          <a:ea typeface="Yu Gothic UI" panose="020B0500000000000000" pitchFamily="34" charset="-128"/>
                        </a:rPr>
                        <a:t>7</a:t>
                      </a:r>
                      <a:r>
                        <a:rPr lang="pt-BR" sz="1200" b="1" i="0" u="none" strike="noStrike" baseline="0" dirty="0">
                          <a:solidFill>
                            <a:srgbClr val="0070C0"/>
                          </a:solidFill>
                          <a:effectLst/>
                          <a:latin typeface="Yu Gothic UI" panose="020B0500000000000000" pitchFamily="34" charset="-128"/>
                          <a:ea typeface="Yu Gothic UI" panose="020B0500000000000000" pitchFamily="34" charset="-128"/>
                        </a:rPr>
                        <a:t>Li</a:t>
                      </a:r>
                      <a:r>
                        <a:rPr lang="pt-BR" sz="1200" b="1" i="0" u="none" strike="noStrike" baseline="30000" dirty="0">
                          <a:solidFill>
                            <a:srgbClr val="0070C0"/>
                          </a:solidFill>
                          <a:effectLst/>
                          <a:latin typeface="Yu Gothic UI" panose="020B0500000000000000" pitchFamily="34" charset="-128"/>
                          <a:ea typeface="Yu Gothic UI" panose="020B0500000000000000" pitchFamily="34" charset="-128"/>
                        </a:rPr>
                        <a:t>3+ </a:t>
                      </a:r>
                      <a:endParaRPr lang="pt-BR" sz="1200" b="1" i="0" u="none" strike="noStrike" baseline="0" dirty="0">
                        <a:solidFill>
                          <a:srgbClr val="0070C0"/>
                        </a:solidFill>
                        <a:effectLst/>
                        <a:latin typeface="Yu Gothic UI" panose="020B0500000000000000" pitchFamily="34" charset="-128"/>
                        <a:ea typeface="Yu Gothic UI" panose="020B0500000000000000" pitchFamily="34" charset="-128"/>
                      </a:endParaRPr>
                    </a:p>
                  </a:txBody>
                  <a:tcPr marL="1515" marR="1515" marT="15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3587662"/>
                  </a:ext>
                </a:extLst>
              </a:tr>
            </a:tbl>
          </a:graphicData>
        </a:graphic>
      </p:graphicFrame>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3893" y="3836124"/>
            <a:ext cx="2100282" cy="1181408"/>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1123" y="3836124"/>
            <a:ext cx="1713460" cy="1549846"/>
          </a:xfrm>
          <a:prstGeom prst="rect">
            <a:avLst/>
          </a:prstGeom>
        </p:spPr>
      </p:pic>
      <p:sp>
        <p:nvSpPr>
          <p:cNvPr id="15" name="ZoneTexte 14"/>
          <p:cNvSpPr txBox="1"/>
          <p:nvPr/>
        </p:nvSpPr>
        <p:spPr>
          <a:xfrm rot="16200000">
            <a:off x="-360653" y="3835343"/>
            <a:ext cx="2124299" cy="246221"/>
          </a:xfrm>
          <a:prstGeom prst="rect">
            <a:avLst/>
          </a:prstGeom>
          <a:noFill/>
        </p:spPr>
        <p:txBody>
          <a:bodyPr wrap="none" rtlCol="0">
            <a:spAutoFit/>
          </a:bodyPr>
          <a:lstStyle/>
          <a:p>
            <a:r>
              <a:rPr lang="en-US" sz="1000" i="1" dirty="0">
                <a:latin typeface="Yu Gothic UI" panose="020B0500000000000000" pitchFamily="34" charset="-128"/>
                <a:ea typeface="Yu Gothic UI" panose="020B0500000000000000" pitchFamily="34" charset="-128"/>
              </a:rPr>
              <a:t>Source spectrum. </a:t>
            </a:r>
            <a:r>
              <a:rPr lang="en-US" sz="1000" i="1" baseline="30000" dirty="0">
                <a:latin typeface="Yu Gothic UI" panose="020B0500000000000000" pitchFamily="34" charset="-128"/>
                <a:ea typeface="Yu Gothic UI" panose="020B0500000000000000" pitchFamily="34" charset="-128"/>
              </a:rPr>
              <a:t>58</a:t>
            </a:r>
            <a:r>
              <a:rPr lang="en-US" sz="1000" i="1" dirty="0">
                <a:latin typeface="Yu Gothic UI" panose="020B0500000000000000" pitchFamily="34" charset="-128"/>
                <a:ea typeface="Yu Gothic UI" panose="020B0500000000000000" pitchFamily="34" charset="-128"/>
              </a:rPr>
              <a:t>Ni </a:t>
            </a:r>
            <a:r>
              <a:rPr lang="en-US" sz="1000" i="1" baseline="30000" dirty="0">
                <a:latin typeface="Yu Gothic UI" panose="020B0500000000000000" pitchFamily="34" charset="-128"/>
                <a:ea typeface="Yu Gothic UI" panose="020B0500000000000000" pitchFamily="34" charset="-128"/>
              </a:rPr>
              <a:t>19+</a:t>
            </a:r>
            <a:r>
              <a:rPr lang="en-US" sz="1000" i="1" dirty="0">
                <a:latin typeface="Yu Gothic UI" panose="020B0500000000000000" pitchFamily="34" charset="-128"/>
                <a:ea typeface="Yu Gothic UI" panose="020B0500000000000000" pitchFamily="34" charset="-128"/>
              </a:rPr>
              <a:t> = 40µAe</a:t>
            </a:r>
          </a:p>
        </p:txBody>
      </p:sp>
      <p:sp>
        <p:nvSpPr>
          <p:cNvPr id="16" name="ZoneTexte 15"/>
          <p:cNvSpPr txBox="1"/>
          <p:nvPr/>
        </p:nvSpPr>
        <p:spPr>
          <a:xfrm>
            <a:off x="7369517" y="5054007"/>
            <a:ext cx="2089033" cy="400110"/>
          </a:xfrm>
          <a:prstGeom prst="rect">
            <a:avLst/>
          </a:prstGeom>
          <a:noFill/>
        </p:spPr>
        <p:txBody>
          <a:bodyPr wrap="none" rtlCol="0">
            <a:spAutoFit/>
          </a:bodyPr>
          <a:lstStyle/>
          <a:p>
            <a:pPr algn="ctr"/>
            <a:r>
              <a:rPr lang="en-US" sz="1000" i="1" dirty="0"/>
              <a:t>Sample preparation at the source lab </a:t>
            </a:r>
            <a:br>
              <a:rPr lang="en-US" sz="1000" i="1" dirty="0"/>
            </a:br>
            <a:r>
              <a:rPr lang="en-US" sz="1000" i="1" dirty="0"/>
              <a:t>for evaporation improvement</a:t>
            </a:r>
          </a:p>
        </p:txBody>
      </p:sp>
      <p:sp>
        <p:nvSpPr>
          <p:cNvPr id="7" name="Titre 6"/>
          <p:cNvSpPr>
            <a:spLocks noGrp="1"/>
          </p:cNvSpPr>
          <p:nvPr>
            <p:ph type="title"/>
          </p:nvPr>
        </p:nvSpPr>
        <p:spPr/>
        <p:txBody>
          <a:bodyPr>
            <a:normAutofit fontScale="90000"/>
          </a:bodyPr>
          <a:lstStyle/>
          <a:p>
            <a:r>
              <a:rPr lang="en-US" dirty="0"/>
              <a:t>Phoenix V3 – results, source developments</a:t>
            </a:r>
          </a:p>
        </p:txBody>
      </p:sp>
      <p:sp>
        <p:nvSpPr>
          <p:cNvPr id="9" name="Espace réservé de la date 8"/>
          <p:cNvSpPr>
            <a:spLocks noGrp="1"/>
          </p:cNvSpPr>
          <p:nvPr>
            <p:ph type="dt" sz="half" idx="2"/>
          </p:nvPr>
        </p:nvSpPr>
        <p:spPr/>
        <p:txBody>
          <a:bodyPr/>
          <a:lstStyle/>
          <a:p>
            <a:r>
              <a:rPr lang="fr-FR" noProof="0"/>
              <a:t>April 30, 2021</a:t>
            </a:r>
            <a:endParaRPr lang="en-US" noProof="0" dirty="0"/>
          </a:p>
        </p:txBody>
      </p:sp>
      <p:sp>
        <p:nvSpPr>
          <p:cNvPr id="12" name="Espace réservé du pied de page 11"/>
          <p:cNvSpPr>
            <a:spLocks noGrp="1"/>
          </p:cNvSpPr>
          <p:nvPr>
            <p:ph type="ftr" sz="quarter" idx="3"/>
          </p:nvPr>
        </p:nvSpPr>
        <p:spPr/>
        <p:txBody>
          <a:bodyPr/>
          <a:lstStyle/>
          <a:p>
            <a:r>
              <a:rPr lang="en-US" noProof="0"/>
              <a:t>SPIRAL2 commissioning - R. Ferdinand</a:t>
            </a:r>
            <a:endParaRPr lang="en-US" noProof="0" dirty="0"/>
          </a:p>
        </p:txBody>
      </p:sp>
      <p:sp>
        <p:nvSpPr>
          <p:cNvPr id="13" name="Espace réservé du numéro de diapositive 12"/>
          <p:cNvSpPr>
            <a:spLocks noGrp="1"/>
          </p:cNvSpPr>
          <p:nvPr>
            <p:ph type="sldNum" sz="quarter" idx="12"/>
          </p:nvPr>
        </p:nvSpPr>
        <p:spPr/>
        <p:txBody>
          <a:bodyPr/>
          <a:lstStyle/>
          <a:p>
            <a:fld id="{49BBC286-B2FE-44AC-8F25-02BBF4E9D127}" type="slidenum">
              <a:rPr lang="en-US" noProof="0" smtClean="0"/>
              <a:pPr/>
              <a:t>11</a:t>
            </a:fld>
            <a:endParaRPr lang="en-US" noProof="0" dirty="0"/>
          </a:p>
        </p:txBody>
      </p:sp>
      <p:sp>
        <p:nvSpPr>
          <p:cNvPr id="17" name="ZoneTexte 16"/>
          <p:cNvSpPr txBox="1"/>
          <p:nvPr/>
        </p:nvSpPr>
        <p:spPr>
          <a:xfrm>
            <a:off x="8525223" y="579975"/>
            <a:ext cx="1611018" cy="153888"/>
          </a:xfrm>
          <a:prstGeom prst="rect">
            <a:avLst/>
          </a:prstGeom>
          <a:noFill/>
        </p:spPr>
        <p:txBody>
          <a:bodyPr wrap="none" lIns="0" tIns="0" rIns="0" bIns="0" rtlCol="0">
            <a:spAutoFit/>
          </a:bodyPr>
          <a:lstStyle/>
          <a:p>
            <a:r>
              <a:rPr lang="en-US" sz="1000" i="1" dirty="0">
                <a:latin typeface="Yu Gothic UI" panose="020B0500000000000000" pitchFamily="34" charset="-128"/>
                <a:ea typeface="Yu Gothic UI" panose="020B0500000000000000" pitchFamily="34" charset="-128"/>
              </a:rPr>
              <a:t>M. Dubois and F. Lemagnen </a:t>
            </a:r>
          </a:p>
        </p:txBody>
      </p:sp>
      <p:pic>
        <p:nvPicPr>
          <p:cNvPr id="18" name="Image 17"/>
          <p:cNvPicPr>
            <a:picLocks noChangeAspect="1"/>
          </p:cNvPicPr>
          <p:nvPr/>
        </p:nvPicPr>
        <p:blipFill rotWithShape="1">
          <a:blip r:embed="rId5" cstate="print">
            <a:extLst>
              <a:ext uri="{28A0092B-C50C-407E-A947-70E740481C1C}">
                <a14:useLocalDpi xmlns:a14="http://schemas.microsoft.com/office/drawing/2010/main" val="0"/>
              </a:ext>
            </a:extLst>
          </a:blip>
          <a:srcRect l="32021" t="26394" r="24183" b="37714"/>
          <a:stretch/>
        </p:blipFill>
        <p:spPr>
          <a:xfrm>
            <a:off x="8394405" y="574260"/>
            <a:ext cx="139716" cy="140429"/>
          </a:xfrm>
          <a:prstGeom prst="rect">
            <a:avLst/>
          </a:prstGeom>
        </p:spPr>
      </p:pic>
      <p:graphicFrame>
        <p:nvGraphicFramePr>
          <p:cNvPr id="19" name="Tableau 18"/>
          <p:cNvGraphicFramePr>
            <a:graphicFrameLocks noGrp="1"/>
          </p:cNvGraphicFramePr>
          <p:nvPr>
            <p:extLst>
              <p:ext uri="{D42A27DB-BD31-4B8C-83A1-F6EECF244321}">
                <p14:modId xmlns:p14="http://schemas.microsoft.com/office/powerpoint/2010/main" val="2023489468"/>
              </p:ext>
            </p:extLst>
          </p:nvPr>
        </p:nvGraphicFramePr>
        <p:xfrm>
          <a:off x="185518" y="754619"/>
          <a:ext cx="4616907" cy="1356360"/>
        </p:xfrm>
        <a:graphic>
          <a:graphicData uri="http://schemas.openxmlformats.org/drawingml/2006/table">
            <a:tbl>
              <a:tblPr firstRow="1" bandRow="1">
                <a:tableStyleId>{775DCB02-9BB8-47FD-8907-85C794F793BA}</a:tableStyleId>
              </a:tblPr>
              <a:tblGrid>
                <a:gridCol w="1637225">
                  <a:extLst>
                    <a:ext uri="{9D8B030D-6E8A-4147-A177-3AD203B41FA5}">
                      <a16:colId xmlns:a16="http://schemas.microsoft.com/office/drawing/2014/main" val="797914205"/>
                    </a:ext>
                  </a:extLst>
                </a:gridCol>
                <a:gridCol w="2979682">
                  <a:extLst>
                    <a:ext uri="{9D8B030D-6E8A-4147-A177-3AD203B41FA5}">
                      <a16:colId xmlns:a16="http://schemas.microsoft.com/office/drawing/2014/main" val="2761773592"/>
                    </a:ext>
                  </a:extLst>
                </a:gridCol>
              </a:tblGrid>
              <a:tr h="279400">
                <a:tc>
                  <a:txBody>
                    <a:bodyPr/>
                    <a:lstStyle/>
                    <a:p>
                      <a:pPr algn="ctr"/>
                      <a:endParaRPr lang="en-US" sz="1600" noProof="0" dirty="0">
                        <a:solidFill>
                          <a:srgbClr val="0070C0"/>
                        </a:solidFill>
                        <a:latin typeface="Yu Gothic UI" panose="020B0500000000000000" pitchFamily="34" charset="-128"/>
                        <a:ea typeface="Yu Gothic UI" panose="020B0500000000000000" pitchFamily="34" charset="-128"/>
                      </a:endParaRPr>
                    </a:p>
                  </a:txBody>
                  <a:tcPr marL="76200" marR="76200" marT="38100" marB="38100"/>
                </a:tc>
                <a:tc>
                  <a:txBody>
                    <a:bodyPr/>
                    <a:lstStyle/>
                    <a:p>
                      <a:pPr algn="ctr"/>
                      <a:r>
                        <a:rPr lang="en-US" sz="1600" noProof="0" dirty="0">
                          <a:latin typeface="Yu Gothic UI" panose="020B0500000000000000" pitchFamily="34" charset="-128"/>
                          <a:ea typeface="Yu Gothic UI" panose="020B0500000000000000" pitchFamily="34" charset="-128"/>
                        </a:rPr>
                        <a:t>Achievements</a:t>
                      </a:r>
                      <a:endParaRPr lang="en-US" sz="1600" noProof="0" dirty="0">
                        <a:solidFill>
                          <a:srgbClr val="0070C0"/>
                        </a:solidFill>
                        <a:latin typeface="Yu Gothic UI" panose="020B0500000000000000" pitchFamily="34" charset="-128"/>
                        <a:ea typeface="Yu Gothic UI" panose="020B0500000000000000" pitchFamily="34" charset="-128"/>
                      </a:endParaRPr>
                    </a:p>
                  </a:txBody>
                  <a:tcPr marL="76200" marR="76200" marT="38100" marB="38100"/>
                </a:tc>
                <a:extLst>
                  <a:ext uri="{0D108BD9-81ED-4DB2-BD59-A6C34878D82A}">
                    <a16:rowId xmlns:a16="http://schemas.microsoft.com/office/drawing/2014/main" val="2182279894"/>
                  </a:ext>
                </a:extLst>
              </a:tr>
              <a:tr h="257891">
                <a:tc>
                  <a:txBody>
                    <a:bodyPr/>
                    <a:lstStyle/>
                    <a:p>
                      <a:pPr algn="ctr"/>
                      <a:r>
                        <a:rPr lang="en-US" sz="1200" baseline="30000" noProof="0" dirty="0">
                          <a:latin typeface="Yu Gothic UI" panose="020B0500000000000000" pitchFamily="34" charset="-128"/>
                          <a:ea typeface="Yu Gothic UI" panose="020B0500000000000000" pitchFamily="34" charset="-128"/>
                        </a:rPr>
                        <a:t>4</a:t>
                      </a:r>
                      <a:r>
                        <a:rPr lang="en-US" sz="1200" noProof="0" dirty="0">
                          <a:latin typeface="Yu Gothic UI" panose="020B0500000000000000" pitchFamily="34" charset="-128"/>
                          <a:ea typeface="Yu Gothic UI" panose="020B0500000000000000" pitchFamily="34" charset="-128"/>
                        </a:rPr>
                        <a:t>He</a:t>
                      </a:r>
                      <a:r>
                        <a:rPr lang="en-US" sz="1200" baseline="30000" noProof="0" dirty="0">
                          <a:latin typeface="Yu Gothic UI" panose="020B0500000000000000" pitchFamily="34" charset="-128"/>
                          <a:ea typeface="Yu Gothic UI" panose="020B0500000000000000" pitchFamily="34" charset="-128"/>
                        </a:rPr>
                        <a:t>2+</a:t>
                      </a:r>
                      <a:r>
                        <a:rPr lang="en-US" sz="1200" noProof="0" dirty="0">
                          <a:latin typeface="Yu Gothic UI" panose="020B0500000000000000" pitchFamily="34" charset="-128"/>
                          <a:ea typeface="Yu Gothic UI" panose="020B0500000000000000" pitchFamily="34" charset="-128"/>
                        </a:rPr>
                        <a:t>@40kV</a:t>
                      </a:r>
                    </a:p>
                  </a:txBody>
                  <a:tcPr marL="76200" marR="76200" marT="38100" marB="38100"/>
                </a:tc>
                <a:tc>
                  <a:txBody>
                    <a:bodyPr/>
                    <a:lstStyle/>
                    <a:p>
                      <a:r>
                        <a:rPr lang="en-US" sz="1200" noProof="0" dirty="0">
                          <a:latin typeface="Yu Gothic UI" panose="020B0500000000000000" pitchFamily="34" charset="-128"/>
                          <a:ea typeface="Yu Gothic UI" panose="020B0500000000000000" pitchFamily="34" charset="-128"/>
                        </a:rPr>
                        <a:t>4mA @ GANIL</a:t>
                      </a:r>
                    </a:p>
                  </a:txBody>
                  <a:tcPr marL="76200" marR="76200" marT="38100" marB="38100"/>
                </a:tc>
                <a:extLst>
                  <a:ext uri="{0D108BD9-81ED-4DB2-BD59-A6C34878D82A}">
                    <a16:rowId xmlns:a16="http://schemas.microsoft.com/office/drawing/2014/main" val="1522874816"/>
                  </a:ext>
                </a:extLst>
              </a:tr>
              <a:tr h="257891">
                <a:tc>
                  <a:txBody>
                    <a:bodyPr/>
                    <a:lstStyle/>
                    <a:p>
                      <a:pPr algn="ctr"/>
                      <a:r>
                        <a:rPr lang="en-US" sz="1200" baseline="30000" noProof="0" dirty="0">
                          <a:latin typeface="Yu Gothic UI" panose="020B0500000000000000" pitchFamily="34" charset="-128"/>
                          <a:ea typeface="Yu Gothic UI" panose="020B0500000000000000" pitchFamily="34" charset="-128"/>
                        </a:rPr>
                        <a:t>40</a:t>
                      </a:r>
                      <a:r>
                        <a:rPr lang="en-US" sz="1200" noProof="0" dirty="0">
                          <a:latin typeface="Yu Gothic UI" panose="020B0500000000000000" pitchFamily="34" charset="-128"/>
                          <a:ea typeface="Yu Gothic UI" panose="020B0500000000000000" pitchFamily="34" charset="-128"/>
                        </a:rPr>
                        <a:t>Ar</a:t>
                      </a:r>
                      <a:r>
                        <a:rPr lang="en-US" sz="1200" baseline="30000" noProof="0" dirty="0">
                          <a:latin typeface="Yu Gothic UI" panose="020B0500000000000000" pitchFamily="34" charset="-128"/>
                          <a:ea typeface="Yu Gothic UI" panose="020B0500000000000000" pitchFamily="34" charset="-128"/>
                        </a:rPr>
                        <a:t>14+</a:t>
                      </a:r>
                      <a:r>
                        <a:rPr lang="en-US" sz="1200" noProof="0" dirty="0">
                          <a:latin typeface="Yu Gothic UI" panose="020B0500000000000000" pitchFamily="34" charset="-128"/>
                          <a:ea typeface="Yu Gothic UI" panose="020B0500000000000000" pitchFamily="34" charset="-128"/>
                        </a:rPr>
                        <a:t>@40kV</a:t>
                      </a:r>
                    </a:p>
                  </a:txBody>
                  <a:tcPr marL="76200" marR="76200" marT="38100" marB="38100"/>
                </a:tc>
                <a:tc>
                  <a:txBody>
                    <a:bodyPr/>
                    <a:lstStyle/>
                    <a:p>
                      <a:r>
                        <a:rPr lang="en-US" sz="1200" noProof="0" dirty="0">
                          <a:latin typeface="Yu Gothic UI" panose="020B0500000000000000" pitchFamily="34" charset="-128"/>
                          <a:ea typeface="Yu Gothic UI" panose="020B0500000000000000" pitchFamily="34" charset="-128"/>
                        </a:rPr>
                        <a:t>100µAe</a:t>
                      </a:r>
                    </a:p>
                  </a:txBody>
                  <a:tcPr marL="76200" marR="76200" marT="38100" marB="38100"/>
                </a:tc>
                <a:extLst>
                  <a:ext uri="{0D108BD9-81ED-4DB2-BD59-A6C34878D82A}">
                    <a16:rowId xmlns:a16="http://schemas.microsoft.com/office/drawing/2014/main" val="2404601847"/>
                  </a:ext>
                </a:extLst>
              </a:tr>
              <a:tr h="257891">
                <a:tc>
                  <a:txBody>
                    <a:bodyPr/>
                    <a:lstStyle/>
                    <a:p>
                      <a:pPr algn="ctr"/>
                      <a:r>
                        <a:rPr lang="en-US" sz="1200" noProof="0" dirty="0">
                          <a:latin typeface="Yu Gothic UI" panose="020B0500000000000000" pitchFamily="34" charset="-128"/>
                          <a:ea typeface="Yu Gothic UI" panose="020B0500000000000000" pitchFamily="34" charset="-128"/>
                        </a:rPr>
                        <a:t>HV @60kV</a:t>
                      </a:r>
                    </a:p>
                  </a:txBody>
                  <a:tcPr marL="76200" marR="76200" marT="38100" marB="38100"/>
                </a:tc>
                <a:tc>
                  <a:txBody>
                    <a:bodyPr/>
                    <a:lstStyle/>
                    <a:p>
                      <a:r>
                        <a:rPr lang="en-US" sz="1200" noProof="0" dirty="0">
                          <a:latin typeface="Yu Gothic UI" panose="020B0500000000000000" pitchFamily="34" charset="-128"/>
                          <a:ea typeface="Yu Gothic UI" panose="020B0500000000000000" pitchFamily="34" charset="-128"/>
                        </a:rPr>
                        <a:t>extraction </a:t>
                      </a:r>
                      <a:r>
                        <a:rPr lang="en-US" sz="1200" noProof="0" dirty="0" err="1">
                          <a:latin typeface="Yu Gothic UI" panose="020B0500000000000000" pitchFamily="34" charset="-128"/>
                          <a:ea typeface="Yu Gothic UI" panose="020B0500000000000000" pitchFamily="34" charset="-128"/>
                        </a:rPr>
                        <a:t>pb</a:t>
                      </a:r>
                      <a:endParaRPr lang="en-US" sz="1200" noProof="0" dirty="0">
                        <a:latin typeface="Yu Gothic UI" panose="020B0500000000000000" pitchFamily="34" charset="-128"/>
                        <a:ea typeface="Yu Gothic UI" panose="020B0500000000000000" pitchFamily="34" charset="-128"/>
                      </a:endParaRPr>
                    </a:p>
                  </a:txBody>
                  <a:tcPr marL="76200" marR="76200" marT="38100" marB="38100"/>
                </a:tc>
                <a:extLst>
                  <a:ext uri="{0D108BD9-81ED-4DB2-BD59-A6C34878D82A}">
                    <a16:rowId xmlns:a16="http://schemas.microsoft.com/office/drawing/2014/main" val="585645535"/>
                  </a:ext>
                </a:extLst>
              </a:tr>
              <a:tr h="257891">
                <a:tc>
                  <a:txBody>
                    <a:bodyPr/>
                    <a:lstStyle/>
                    <a:p>
                      <a:pPr algn="ctr"/>
                      <a:r>
                        <a:rPr lang="en-US" sz="1200" baseline="30000" noProof="0" dirty="0">
                          <a:latin typeface="Yu Gothic UI" panose="020B0500000000000000" pitchFamily="34" charset="-128"/>
                          <a:ea typeface="Yu Gothic UI" panose="020B0500000000000000" pitchFamily="34" charset="-128"/>
                        </a:rPr>
                        <a:t>40</a:t>
                      </a:r>
                      <a:r>
                        <a:rPr lang="en-US" sz="1200" noProof="0" dirty="0">
                          <a:latin typeface="Yu Gothic UI" panose="020B0500000000000000" pitchFamily="34" charset="-128"/>
                          <a:ea typeface="Yu Gothic UI" panose="020B0500000000000000" pitchFamily="34" charset="-128"/>
                        </a:rPr>
                        <a:t>Ca</a:t>
                      </a:r>
                      <a:r>
                        <a:rPr lang="en-US" sz="1200" baseline="30000" noProof="0" dirty="0">
                          <a:latin typeface="Yu Gothic UI" panose="020B0500000000000000" pitchFamily="34" charset="-128"/>
                          <a:ea typeface="Yu Gothic UI" panose="020B0500000000000000" pitchFamily="34" charset="-128"/>
                        </a:rPr>
                        <a:t>14+</a:t>
                      </a:r>
                      <a:r>
                        <a:rPr lang="en-US" sz="1200" noProof="0" dirty="0">
                          <a:latin typeface="Yu Gothic UI" panose="020B0500000000000000" pitchFamily="34" charset="-128"/>
                          <a:ea typeface="Yu Gothic UI" panose="020B0500000000000000" pitchFamily="34" charset="-128"/>
                        </a:rPr>
                        <a:t>@60kV</a:t>
                      </a:r>
                    </a:p>
                  </a:txBody>
                  <a:tcPr marL="76200" marR="76200" marT="38100" marB="38100"/>
                </a:tc>
                <a:tc>
                  <a:txBody>
                    <a:bodyPr/>
                    <a:lstStyle/>
                    <a:p>
                      <a:r>
                        <a:rPr lang="en-US" sz="1200" noProof="0" dirty="0">
                          <a:latin typeface="Yu Gothic UI" panose="020B0500000000000000" pitchFamily="34" charset="-128"/>
                          <a:ea typeface="Yu Gothic UI" panose="020B0500000000000000" pitchFamily="34" charset="-128"/>
                        </a:rPr>
                        <a:t>Not yet done (4µAp objective)</a:t>
                      </a:r>
                    </a:p>
                  </a:txBody>
                  <a:tcPr marL="76200" marR="76200" marT="38100" marB="38100"/>
                </a:tc>
                <a:extLst>
                  <a:ext uri="{0D108BD9-81ED-4DB2-BD59-A6C34878D82A}">
                    <a16:rowId xmlns:a16="http://schemas.microsoft.com/office/drawing/2014/main" val="493161144"/>
                  </a:ext>
                </a:extLst>
              </a:tr>
            </a:tbl>
          </a:graphicData>
        </a:graphic>
      </p:graphicFrame>
      <p:sp>
        <p:nvSpPr>
          <p:cNvPr id="20" name="ZoneTexte 19"/>
          <p:cNvSpPr txBox="1"/>
          <p:nvPr/>
        </p:nvSpPr>
        <p:spPr>
          <a:xfrm rot="19798200">
            <a:off x="4386074" y="2693008"/>
            <a:ext cx="1387851" cy="561293"/>
          </a:xfrm>
          <a:prstGeom prst="rect">
            <a:avLst/>
          </a:prstGeom>
          <a:noFill/>
          <a:ln>
            <a:solidFill>
              <a:schemeClr val="tx1"/>
            </a:solidFill>
          </a:ln>
        </p:spPr>
        <p:txBody>
          <a:bodyPr wrap="square" rtlCol="0">
            <a:spAutoFit/>
          </a:bodyPr>
          <a:lstStyle/>
          <a:p>
            <a:pPr algn="ctr"/>
            <a:r>
              <a:rPr lang="fr-FR" sz="3000" b="1" dirty="0">
                <a:solidFill>
                  <a:srgbClr val="7030A0"/>
                </a:solidFill>
                <a:effectLst>
                  <a:outerShdw blurRad="38100" dist="38100" dir="2700000" algn="tl">
                    <a:srgbClr val="000000">
                      <a:alpha val="43137"/>
                    </a:srgbClr>
                  </a:outerShdw>
                </a:effectLst>
                <a:latin typeface="Yu Gothic" panose="020B0400000000000000" pitchFamily="34" charset="-128"/>
                <a:ea typeface="Yu Gothic" panose="020B0400000000000000" pitchFamily="34" charset="-128"/>
              </a:rPr>
              <a:t>2020</a:t>
            </a:r>
          </a:p>
        </p:txBody>
      </p:sp>
      <p:sp>
        <p:nvSpPr>
          <p:cNvPr id="14" name="ZoneTexte 13"/>
          <p:cNvSpPr txBox="1"/>
          <p:nvPr/>
        </p:nvSpPr>
        <p:spPr>
          <a:xfrm>
            <a:off x="780880" y="2202145"/>
            <a:ext cx="9126380" cy="518155"/>
          </a:xfrm>
          <a:prstGeom prst="rect">
            <a:avLst/>
          </a:prstGeom>
          <a:noFill/>
        </p:spPr>
        <p:txBody>
          <a:bodyPr wrap="square" rtlCol="0">
            <a:spAutoFit/>
          </a:bodyPr>
          <a:lstStyle/>
          <a:p>
            <a:r>
              <a:rPr lang="en-US" sz="1333" b="1" baseline="30000" dirty="0">
                <a:solidFill>
                  <a:srgbClr val="0070C0"/>
                </a:solidFill>
                <a:latin typeface="Yu Gothic UI" panose="020B0500000000000000" pitchFamily="34" charset="-128"/>
                <a:ea typeface="Yu Gothic UI" panose="020B0500000000000000" pitchFamily="34" charset="-128"/>
              </a:rPr>
              <a:t>58</a:t>
            </a:r>
            <a:r>
              <a:rPr lang="en-US" sz="1333" b="1" dirty="0">
                <a:solidFill>
                  <a:srgbClr val="0070C0"/>
                </a:solidFill>
                <a:latin typeface="Yu Gothic UI" panose="020B0500000000000000" pitchFamily="34" charset="-128"/>
                <a:ea typeface="Yu Gothic UI" panose="020B0500000000000000" pitchFamily="34" charset="-128"/>
              </a:rPr>
              <a:t>Ni</a:t>
            </a:r>
            <a:r>
              <a:rPr lang="en-US" sz="1333" b="1" baseline="30000" dirty="0">
                <a:solidFill>
                  <a:srgbClr val="0070C0"/>
                </a:solidFill>
                <a:latin typeface="Yu Gothic UI" panose="020B0500000000000000" pitchFamily="34" charset="-128"/>
                <a:ea typeface="Yu Gothic UI" panose="020B0500000000000000" pitchFamily="34" charset="-128"/>
              </a:rPr>
              <a:t>19+</a:t>
            </a:r>
            <a:r>
              <a:rPr lang="en-US" sz="1333" b="1" dirty="0">
                <a:solidFill>
                  <a:srgbClr val="0070C0"/>
                </a:solidFill>
                <a:latin typeface="Yu Gothic UI" panose="020B0500000000000000" pitchFamily="34" charset="-128"/>
                <a:ea typeface="Yu Gothic UI" panose="020B0500000000000000" pitchFamily="34" charset="-128"/>
              </a:rPr>
              <a:t> </a:t>
            </a:r>
            <a:r>
              <a:rPr lang="en-US" sz="1333" dirty="0">
                <a:latin typeface="Yu Gothic UI" panose="020B0500000000000000" pitchFamily="34" charset="-128"/>
                <a:ea typeface="Yu Gothic UI" panose="020B0500000000000000" pitchFamily="34" charset="-128"/>
              </a:rPr>
              <a:t>@40kV - </a:t>
            </a:r>
            <a:r>
              <a:rPr lang="en-US" sz="1333" dirty="0" err="1">
                <a:latin typeface="Yu Gothic UI" panose="020B0500000000000000" pitchFamily="34" charset="-128"/>
                <a:ea typeface="Yu Gothic UI" panose="020B0500000000000000" pitchFamily="34" charset="-128"/>
              </a:rPr>
              <a:t>Octobre</a:t>
            </a:r>
            <a:r>
              <a:rPr lang="en-US" sz="1333" dirty="0">
                <a:latin typeface="Yu Gothic UI" panose="020B0500000000000000" pitchFamily="34" charset="-128"/>
                <a:ea typeface="Yu Gothic UI" panose="020B0500000000000000" pitchFamily="34" charset="-128"/>
              </a:rPr>
              <a:t> 2020 - </a:t>
            </a:r>
            <a:r>
              <a:rPr lang="en-US" sz="1600" b="1"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40µAe (&gt;2µAp), </a:t>
            </a:r>
            <a:r>
              <a:rPr lang="en-US" sz="1600" b="1"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sym typeface="Symbol" panose="05050102010706020507" pitchFamily="18" charset="2"/>
              </a:rPr>
              <a:t></a:t>
            </a:r>
            <a:r>
              <a:rPr lang="en-US" sz="1600" b="1"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2 better than phoenix-V2 </a:t>
            </a:r>
            <a:endParaRPr lang="en-US" sz="1400" b="1"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endParaRPr>
          </a:p>
          <a:p>
            <a:pPr marL="238115" indent="-238115">
              <a:buFont typeface="Symbol" panose="05050102010706020507" pitchFamily="18" charset="2"/>
              <a:buChar char="Þ"/>
            </a:pPr>
            <a:r>
              <a:rPr lang="en-US" sz="1167" dirty="0">
                <a:latin typeface="Yu Gothic UI" panose="020B0500000000000000" pitchFamily="34" charset="-128"/>
                <a:ea typeface="Yu Gothic UI" panose="020B0500000000000000" pitchFamily="34" charset="-128"/>
              </a:rPr>
              <a:t>Stability ±15% </a:t>
            </a:r>
          </a:p>
        </p:txBody>
      </p:sp>
      <p:pic>
        <p:nvPicPr>
          <p:cNvPr id="21" name="Imag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0338" y="485178"/>
            <a:ext cx="623362" cy="189594"/>
          </a:xfrm>
          <a:prstGeom prst="rect">
            <a:avLst/>
          </a:prstGeom>
        </p:spPr>
      </p:pic>
    </p:spTree>
    <p:extLst>
      <p:ext uri="{BB962C8B-B14F-4D97-AF65-F5344CB8AC3E}">
        <p14:creationId xmlns:p14="http://schemas.microsoft.com/office/powerpoint/2010/main" val="13938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002263" y="97194"/>
            <a:ext cx="6155474" cy="672206"/>
          </a:xfrm>
        </p:spPr>
        <p:txBody>
          <a:bodyPr vert="horz" rtlCol="0" anchor="ctr">
            <a:normAutofit/>
            <a:scene3d>
              <a:camera prst="orthographicFront"/>
              <a:lightRig rig="soft" dir="t">
                <a:rot lat="0" lon="0" rev="10800000"/>
              </a:lightRig>
            </a:scene3d>
            <a:sp3d>
              <a:bevelT w="27940" h="12700"/>
              <a:contourClr>
                <a:srgbClr val="DDDDDD"/>
              </a:contourClr>
            </a:sp3d>
          </a:bodyPr>
          <a:lstStyle/>
          <a:p>
            <a:r>
              <a:rPr lang="en-US" noProof="0" dirty="0"/>
              <a:t>Test Bench</a:t>
            </a:r>
          </a:p>
        </p:txBody>
      </p:sp>
      <p:sp>
        <p:nvSpPr>
          <p:cNvPr id="4" name="Espace réservé du numéro de diapositive 3"/>
          <p:cNvSpPr>
            <a:spLocks noGrp="1"/>
          </p:cNvSpPr>
          <p:nvPr>
            <p:ph type="sldNum" sz="quarter" idx="12"/>
          </p:nvPr>
        </p:nvSpPr>
        <p:spPr/>
        <p:txBody>
          <a:bodyPr/>
          <a:lstStyle/>
          <a:p>
            <a:fld id="{49BBC286-B2FE-44AC-8F25-02BBF4E9D127}" type="slidenum">
              <a:rPr lang="en-US" noProof="0" smtClean="0"/>
              <a:pPr/>
              <a:t>12</a:t>
            </a:fld>
            <a:endParaRPr lang="en-US" noProof="0"/>
          </a:p>
        </p:txBody>
      </p:sp>
      <p:sp>
        <p:nvSpPr>
          <p:cNvPr id="9" name="Espace réservé de la date 8"/>
          <p:cNvSpPr>
            <a:spLocks noGrp="1"/>
          </p:cNvSpPr>
          <p:nvPr>
            <p:ph type="dt" sz="half" idx="2"/>
          </p:nvPr>
        </p:nvSpPr>
        <p:spPr/>
        <p:txBody>
          <a:bodyPr/>
          <a:lstStyle/>
          <a:p>
            <a:r>
              <a:rPr lang="fr-FR"/>
              <a:t>April 30, 2021</a:t>
            </a:r>
            <a:endParaRPr lang="fr-FR" dirty="0"/>
          </a:p>
        </p:txBody>
      </p:sp>
      <p:sp>
        <p:nvSpPr>
          <p:cNvPr id="10" name="Espace réservé du pied de page 9"/>
          <p:cNvSpPr>
            <a:spLocks noGrp="1"/>
          </p:cNvSpPr>
          <p:nvPr>
            <p:ph type="ftr" sz="quarter" idx="3"/>
          </p:nvPr>
        </p:nvSpPr>
        <p:spPr/>
        <p:txBody>
          <a:bodyPr/>
          <a:lstStyle/>
          <a:p>
            <a:r>
              <a:rPr lang="fr-FR"/>
              <a:t>SPIRAL2 commissioning - R. Ferdinand</a:t>
            </a:r>
            <a:endParaRPr lang="fr-FR" dirty="0"/>
          </a:p>
        </p:txBody>
      </p:sp>
      <p:pic>
        <p:nvPicPr>
          <p:cNvPr id="7" name="Image 6"/>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508002" y="684830"/>
            <a:ext cx="9171145" cy="1569350"/>
          </a:xfrm>
          <a:prstGeom prst="rect">
            <a:avLst/>
          </a:prstGeom>
          <a:noFill/>
          <a:ln w="9525">
            <a:noFill/>
            <a:miter lim="800000"/>
            <a:headEnd/>
            <a:tailEnd/>
          </a:ln>
        </p:spPr>
      </p:pic>
      <p:sp>
        <p:nvSpPr>
          <p:cNvPr id="2" name="ZoneTexte 1"/>
          <p:cNvSpPr txBox="1"/>
          <p:nvPr/>
        </p:nvSpPr>
        <p:spPr>
          <a:xfrm>
            <a:off x="2547327" y="1529118"/>
            <a:ext cx="4720972" cy="707886"/>
          </a:xfrm>
          <a:prstGeom prst="rect">
            <a:avLst/>
          </a:prstGeom>
          <a:noFill/>
        </p:spPr>
        <p:txBody>
          <a:bodyPr wrap="none" rtlCol="0">
            <a:spAutoFit/>
          </a:bodyPr>
          <a:lstStyle/>
          <a:p>
            <a:pPr algn="ctr"/>
            <a:r>
              <a:rPr lang="en-US" sz="2000" b="1" spc="150" dirty="0">
                <a:ln w="11430"/>
                <a:solidFill>
                  <a:srgbClr val="FF2B64"/>
                </a:solidFill>
                <a:effectLst>
                  <a:outerShdw blurRad="50800" dist="38100" dir="2700000" algn="tl" rotWithShape="0">
                    <a:prstClr val="black">
                      <a:alpha val="40000"/>
                    </a:prstClr>
                  </a:outerShdw>
                </a:effectLst>
                <a:latin typeface="Yu Gothic UI Light" panose="020B0300000000000000" pitchFamily="34" charset="-128"/>
                <a:ea typeface="+mj-ea"/>
                <a:cs typeface="Vrinda" pitchFamily="34" charset="0"/>
              </a:rPr>
              <a:t>Tests completed </a:t>
            </a:r>
            <a:br>
              <a:rPr lang="en-US" sz="2000" b="1" spc="150" dirty="0">
                <a:ln w="11430"/>
                <a:solidFill>
                  <a:srgbClr val="FF2B64"/>
                </a:solidFill>
                <a:effectLst>
                  <a:outerShdw blurRad="50800" dist="38100" dir="2700000" algn="tl" rotWithShape="0">
                    <a:prstClr val="black">
                      <a:alpha val="40000"/>
                    </a:prstClr>
                  </a:outerShdw>
                </a:effectLst>
                <a:latin typeface="Yu Gothic UI Light" panose="020B0300000000000000" pitchFamily="34" charset="-128"/>
                <a:ea typeface="+mj-ea"/>
                <a:cs typeface="Vrinda" pitchFamily="34" charset="0"/>
              </a:rPr>
            </a:br>
            <a:r>
              <a:rPr lang="en-US" sz="2000" b="1" spc="150" dirty="0">
                <a:ln w="11430"/>
                <a:solidFill>
                  <a:srgbClr val="FF2B64"/>
                </a:solidFill>
                <a:effectLst>
                  <a:outerShdw blurRad="50800" dist="38100" dir="2700000" algn="tl" rotWithShape="0">
                    <a:prstClr val="black">
                      <a:alpha val="40000"/>
                    </a:prstClr>
                  </a:outerShdw>
                </a:effectLst>
                <a:latin typeface="Yu Gothic UI Light" panose="020B0300000000000000" pitchFamily="34" charset="-128"/>
                <a:ea typeface="+mj-ea"/>
                <a:cs typeface="Vrinda" pitchFamily="34" charset="0"/>
              </a:rPr>
              <a:t>D-plate removed in November 2018</a:t>
            </a: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00" y="2254180"/>
            <a:ext cx="9144000" cy="3439166"/>
          </a:xfrm>
          <a:prstGeom prst="rect">
            <a:avLst/>
          </a:prstGeom>
        </p:spPr>
      </p:pic>
    </p:spTree>
    <p:extLst>
      <p:ext uri="{BB962C8B-B14F-4D97-AF65-F5344CB8AC3E}">
        <p14:creationId xmlns:p14="http://schemas.microsoft.com/office/powerpoint/2010/main" val="20592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7" presetClass="emph" presetSubtype="0" fill="remove" grpId="0" nodeType="afterEffect">
                                  <p:stCondLst>
                                    <p:cond delay="0"/>
                                  </p:stCondLst>
                                  <p:childTnLst>
                                    <p:animClr clrSpc="rgb" dir="cw">
                                      <p:cBhvr override="childStyle">
                                        <p:cTn id="9" dur="250" autoRev="1" fill="remove"/>
                                        <p:tgtEl>
                                          <p:spTgt spid="2"/>
                                        </p:tgtEl>
                                        <p:attrNameLst>
                                          <p:attrName>style.color</p:attrName>
                                        </p:attrNameLst>
                                      </p:cBhvr>
                                      <p:to>
                                        <a:schemeClr val="bg1"/>
                                      </p:to>
                                    </p:animClr>
                                    <p:animClr clrSpc="rgb" dir="cw">
                                      <p:cBhvr>
                                        <p:cTn id="10" dur="250" autoRev="1" fill="remove"/>
                                        <p:tgtEl>
                                          <p:spTgt spid="2"/>
                                        </p:tgtEl>
                                        <p:attrNameLst>
                                          <p:attrName>fillcolor</p:attrName>
                                        </p:attrNameLst>
                                      </p:cBhvr>
                                      <p:to>
                                        <a:schemeClr val="bg1"/>
                                      </p:to>
                                    </p:animClr>
                                    <p:set>
                                      <p:cBhvr>
                                        <p:cTn id="11" dur="250" autoRev="1" fill="remove"/>
                                        <p:tgtEl>
                                          <p:spTgt spid="2"/>
                                        </p:tgtEl>
                                        <p:attrNameLst>
                                          <p:attrName>fill.type</p:attrName>
                                        </p:attrNameLst>
                                      </p:cBhvr>
                                      <p:to>
                                        <p:strVal val="solid"/>
                                      </p:to>
                                    </p:set>
                                    <p:set>
                                      <p:cBhvr>
                                        <p:cTn id="12"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fontScale="90000"/>
          </a:bodyPr>
          <a:lstStyle/>
          <a:p>
            <a:r>
              <a:rPr lang="en-US" noProof="0" dirty="0"/>
              <a:t>Injector commissioning</a:t>
            </a:r>
          </a:p>
        </p:txBody>
      </p:sp>
      <p:sp>
        <p:nvSpPr>
          <p:cNvPr id="8" name="Espace réservé du contenu 7"/>
          <p:cNvSpPr>
            <a:spLocks noGrp="1"/>
          </p:cNvSpPr>
          <p:nvPr>
            <p:ph sz="half" idx="1"/>
          </p:nvPr>
        </p:nvSpPr>
        <p:spPr>
          <a:xfrm>
            <a:off x="295564" y="773913"/>
            <a:ext cx="4699769" cy="4592414"/>
          </a:xfrm>
        </p:spPr>
        <p:txBody>
          <a:bodyPr>
            <a:normAutofit fontScale="70000" lnSpcReduction="20000"/>
          </a:bodyPr>
          <a:lstStyle/>
          <a:p>
            <a:r>
              <a:rPr lang="en-US" noProof="0" dirty="0"/>
              <a:t>Objectives:</a:t>
            </a:r>
          </a:p>
          <a:p>
            <a:pPr lvl="1"/>
            <a:r>
              <a:rPr lang="en-US" noProof="0" dirty="0"/>
              <a:t>RFQ validation</a:t>
            </a:r>
          </a:p>
          <a:p>
            <a:pPr lvl="1"/>
            <a:r>
              <a:rPr lang="en-US" noProof="0" dirty="0"/>
              <a:t>Obtain beam parameters after the cavity</a:t>
            </a:r>
          </a:p>
          <a:p>
            <a:pPr lvl="2"/>
            <a:r>
              <a:rPr lang="en-US" noProof="0" dirty="0"/>
              <a:t>Transmission</a:t>
            </a:r>
          </a:p>
          <a:p>
            <a:pPr lvl="2"/>
            <a:r>
              <a:rPr lang="en-US" noProof="0" dirty="0"/>
              <a:t>Beam energy</a:t>
            </a:r>
          </a:p>
          <a:p>
            <a:pPr lvl="2"/>
            <a:r>
              <a:rPr lang="en-US" noProof="0" dirty="0"/>
              <a:t>Output emittances in the three planes,</a:t>
            </a:r>
          </a:p>
          <a:p>
            <a:pPr lvl="2"/>
            <a:r>
              <a:rPr lang="en-US" noProof="0" dirty="0"/>
              <a:t>Bunch extension</a:t>
            </a:r>
          </a:p>
          <a:p>
            <a:pPr lvl="1"/>
            <a:r>
              <a:rPr lang="en-US" noProof="0" dirty="0"/>
              <a:t>Test bench for diagnostics </a:t>
            </a:r>
          </a:p>
          <a:p>
            <a:pPr lvl="1"/>
            <a:r>
              <a:rPr lang="en-US" sz="1600" dirty="0"/>
              <a:t>(physical separation with the </a:t>
            </a:r>
            <a:r>
              <a:rPr lang="en-US" sz="1600" dirty="0" err="1"/>
              <a:t>linac</a:t>
            </a:r>
            <a:r>
              <a:rPr lang="en-US" sz="1600" dirty="0"/>
              <a:t>)</a:t>
            </a:r>
            <a:endParaRPr lang="en-US" noProof="0" dirty="0"/>
          </a:p>
          <a:p>
            <a:r>
              <a:rPr lang="en-US" noProof="0" dirty="0"/>
              <a:t>Validation with beam</a:t>
            </a:r>
          </a:p>
          <a:p>
            <a:pPr lvl="1"/>
            <a:r>
              <a:rPr lang="en-US" noProof="0" dirty="0"/>
              <a:t>Max beam current</a:t>
            </a:r>
          </a:p>
          <a:p>
            <a:pPr lvl="2"/>
            <a:r>
              <a:rPr lang="en-US" noProof="0" dirty="0"/>
              <a:t>5mA</a:t>
            </a:r>
          </a:p>
          <a:p>
            <a:pPr lvl="2"/>
            <a:r>
              <a:rPr lang="en-US" noProof="0" dirty="0"/>
              <a:t>1mA =&gt; 800µA</a:t>
            </a:r>
          </a:p>
          <a:p>
            <a:r>
              <a:rPr lang="en-US" noProof="0" dirty="0"/>
              <a:t>CW mode</a:t>
            </a:r>
          </a:p>
          <a:p>
            <a:r>
              <a:rPr lang="en-US" noProof="0" dirty="0"/>
              <a:t>D</a:t>
            </a:r>
            <a:r>
              <a:rPr lang="en-US" baseline="30000" noProof="0" dirty="0"/>
              <a:t>+</a:t>
            </a:r>
            <a:r>
              <a:rPr lang="en-US" noProof="0" dirty="0"/>
              <a:t> : preparation with </a:t>
            </a:r>
            <a:r>
              <a:rPr lang="en-US" baseline="30000" noProof="0" dirty="0"/>
              <a:t>4</a:t>
            </a:r>
            <a:r>
              <a:rPr lang="en-US" noProof="0" dirty="0"/>
              <a:t>He</a:t>
            </a:r>
            <a:r>
              <a:rPr lang="en-US" baseline="30000" noProof="0" dirty="0"/>
              <a:t>2+</a:t>
            </a:r>
          </a:p>
        </p:txBody>
      </p:sp>
      <p:pic>
        <p:nvPicPr>
          <p:cNvPr id="10" name="Espace réservé du contenu 9"/>
          <p:cNvPicPr>
            <a:picLocks noGrp="1" noChangeAspect="1"/>
          </p:cNvPicPr>
          <p:nvPr>
            <p:ph sz="half" idx="2"/>
          </p:nvPr>
        </p:nvPicPr>
        <p:blipFill>
          <a:blip r:embed="rId2"/>
          <a:stretch>
            <a:fillRect/>
          </a:stretch>
        </p:blipFill>
        <p:spPr>
          <a:xfrm>
            <a:off x="5156200" y="1040937"/>
            <a:ext cx="4925060" cy="3218866"/>
          </a:xfrm>
        </p:spPr>
      </p:pic>
      <p:sp>
        <p:nvSpPr>
          <p:cNvPr id="3" name="Espace réservé du numéro de diapositive 2"/>
          <p:cNvSpPr>
            <a:spLocks noGrp="1"/>
          </p:cNvSpPr>
          <p:nvPr>
            <p:ph type="sldNum" sz="quarter" idx="12"/>
          </p:nvPr>
        </p:nvSpPr>
        <p:spPr/>
        <p:txBody>
          <a:bodyPr/>
          <a:lstStyle/>
          <a:p>
            <a:fld id="{49BBC286-B2FE-44AC-8F25-02BBF4E9D127}" type="slidenum">
              <a:rPr lang="en-US" noProof="0" smtClean="0"/>
              <a:pPr/>
              <a:t>13</a:t>
            </a:fld>
            <a:endParaRPr lang="en-US" noProof="0" dirty="0"/>
          </a:p>
        </p:txBody>
      </p:sp>
      <p:sp>
        <p:nvSpPr>
          <p:cNvPr id="4" name="Espace réservé de la date 3"/>
          <p:cNvSpPr>
            <a:spLocks noGrp="1"/>
          </p:cNvSpPr>
          <p:nvPr>
            <p:ph type="dt" sz="half" idx="13"/>
          </p:nvPr>
        </p:nvSpPr>
        <p:spPr/>
        <p:txBody>
          <a:bodyPr/>
          <a:lstStyle/>
          <a:p>
            <a:r>
              <a:rPr lang="fr-FR" noProof="0"/>
              <a:t>April 30, 2021</a:t>
            </a:r>
            <a:endParaRPr lang="en-US" noProof="0" dirty="0"/>
          </a:p>
        </p:txBody>
      </p:sp>
      <p:sp>
        <p:nvSpPr>
          <p:cNvPr id="5" name="Espace réservé du pied de page 4"/>
          <p:cNvSpPr>
            <a:spLocks noGrp="1"/>
          </p:cNvSpPr>
          <p:nvPr>
            <p:ph type="ftr" sz="quarter" idx="3"/>
          </p:nvPr>
        </p:nvSpPr>
        <p:spPr/>
        <p:txBody>
          <a:bodyPr/>
          <a:lstStyle/>
          <a:p>
            <a:r>
              <a:rPr lang="en-US" noProof="0"/>
              <a:t>SPIRAL2 commissioning - R. Ferdinand</a:t>
            </a:r>
            <a:endParaRPr lang="en-US" noProof="0" dirty="0"/>
          </a:p>
        </p:txBody>
      </p:sp>
      <p:sp>
        <p:nvSpPr>
          <p:cNvPr id="11" name="Rectangle 2"/>
          <p:cNvSpPr>
            <a:spLocks noChangeArrowheads="1"/>
          </p:cNvSpPr>
          <p:nvPr/>
        </p:nvSpPr>
        <p:spPr bwMode="auto">
          <a:xfrm>
            <a:off x="5973394" y="4293646"/>
            <a:ext cx="3690551" cy="646331"/>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a:solidFill>
                  <a:srgbClr val="C00000"/>
                </a:solidFill>
                <a:latin typeface="Yu Gothic UI Light" panose="020B0300000000000000" pitchFamily="34" charset="-128"/>
              </a:rPr>
              <a:t>RF operation stable and reliable for Proton/Helium/Oxygen</a:t>
            </a:r>
          </a:p>
        </p:txBody>
      </p:sp>
      <p:sp>
        <p:nvSpPr>
          <p:cNvPr id="12" name="Rectangle 2"/>
          <p:cNvSpPr>
            <a:spLocks noChangeArrowheads="1"/>
          </p:cNvSpPr>
          <p:nvPr/>
        </p:nvSpPr>
        <p:spPr bwMode="auto">
          <a:xfrm>
            <a:off x="8860354" y="671605"/>
            <a:ext cx="1193584" cy="369332"/>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a:solidFill>
                  <a:srgbClr val="C00000"/>
                </a:solidFill>
                <a:latin typeface="Yu Gothic UI Light" panose="020B0300000000000000" pitchFamily="34" charset="-128"/>
              </a:rPr>
              <a:t>+ </a:t>
            </a:r>
            <a:r>
              <a:rPr lang="en-US" b="1" baseline="30000" dirty="0">
                <a:solidFill>
                  <a:srgbClr val="C00000"/>
                </a:solidFill>
                <a:latin typeface="Yu Gothic UI Light" panose="020B0300000000000000" pitchFamily="34" charset="-128"/>
              </a:rPr>
              <a:t>40</a:t>
            </a:r>
            <a:r>
              <a:rPr lang="en-US" b="1" dirty="0">
                <a:solidFill>
                  <a:srgbClr val="C00000"/>
                </a:solidFill>
                <a:latin typeface="Yu Gothic UI Light" panose="020B0300000000000000" pitchFamily="34" charset="-128"/>
              </a:rPr>
              <a:t>Ar</a:t>
            </a:r>
            <a:r>
              <a:rPr lang="en-US" b="1" baseline="30000" dirty="0">
                <a:solidFill>
                  <a:srgbClr val="C00000"/>
                </a:solidFill>
                <a:latin typeface="Yu Gothic UI Light" panose="020B0300000000000000" pitchFamily="34" charset="-128"/>
              </a:rPr>
              <a:t>14+</a:t>
            </a:r>
          </a:p>
        </p:txBody>
      </p:sp>
    </p:spTree>
    <p:extLst>
      <p:ext uri="{BB962C8B-B14F-4D97-AF65-F5344CB8AC3E}">
        <p14:creationId xmlns:p14="http://schemas.microsoft.com/office/powerpoint/2010/main" val="373276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es documents\SPIRAL 2\Mises en service\Runs\2015 12 RFQ BTI\1er faisceau\2015 12 04 RFQ 100% transmission 4.8mA.png"/>
          <p:cNvPicPr>
            <a:picLocks noChangeAspect="1" noChangeArrowheads="1"/>
          </p:cNvPicPr>
          <p:nvPr/>
        </p:nvPicPr>
        <p:blipFill>
          <a:blip r:embed="rId3" cstate="print">
            <a:clrChange>
              <a:clrFrom>
                <a:srgbClr val="FFFFFF"/>
              </a:clrFrom>
              <a:clrTo>
                <a:srgbClr val="FFFFFF">
                  <a:alpha val="0"/>
                </a:srgbClr>
              </a:clrTo>
            </a:clrChange>
          </a:blip>
          <a:srcRect l="33377" t="16939" r="39559" b="64120"/>
          <a:stretch>
            <a:fillRect/>
          </a:stretch>
        </p:blipFill>
        <p:spPr bwMode="auto">
          <a:xfrm>
            <a:off x="687512" y="3175715"/>
            <a:ext cx="8718632" cy="1220986"/>
          </a:xfrm>
          <a:prstGeom prst="rect">
            <a:avLst/>
          </a:prstGeom>
          <a:noFill/>
        </p:spPr>
      </p:pic>
      <p:sp>
        <p:nvSpPr>
          <p:cNvPr id="4" name="Sous-titre 3"/>
          <p:cNvSpPr>
            <a:spLocks noGrp="1"/>
          </p:cNvSpPr>
          <p:nvPr>
            <p:ph type="subTitle" idx="1"/>
          </p:nvPr>
        </p:nvSpPr>
        <p:spPr/>
        <p:txBody>
          <a:bodyPr/>
          <a:lstStyle/>
          <a:p>
            <a:endParaRPr lang="fr-FR"/>
          </a:p>
        </p:txBody>
      </p:sp>
      <p:sp>
        <p:nvSpPr>
          <p:cNvPr id="7" name="Titre 6"/>
          <p:cNvSpPr>
            <a:spLocks noGrp="1"/>
          </p:cNvSpPr>
          <p:nvPr>
            <p:ph type="ctrTitle"/>
          </p:nvPr>
        </p:nvSpPr>
        <p:spPr>
          <a:xfrm>
            <a:off x="898248" y="1178377"/>
            <a:ext cx="8507896" cy="1225021"/>
          </a:xfrm>
        </p:spPr>
        <p:txBody>
          <a:bodyPr/>
          <a:lstStyle/>
          <a:p>
            <a:r>
              <a:rPr lang="en-US" dirty="0"/>
              <a:t>Beam commissioning : </a:t>
            </a:r>
            <a:br>
              <a:rPr lang="en-US" dirty="0"/>
            </a:br>
            <a:r>
              <a:rPr lang="en-US" dirty="0">
                <a:solidFill>
                  <a:srgbClr val="FF2B64"/>
                </a:solidFill>
              </a:rPr>
              <a:t>Nominal beam </a:t>
            </a:r>
            <a:br>
              <a:rPr lang="en-US" dirty="0">
                <a:solidFill>
                  <a:srgbClr val="FF2B64"/>
                </a:solidFill>
              </a:rPr>
            </a:br>
            <a:r>
              <a:rPr lang="en-US" dirty="0">
                <a:solidFill>
                  <a:srgbClr val="FF2B64"/>
                </a:solidFill>
              </a:rPr>
              <a:t>out of the RFQ</a:t>
            </a:r>
          </a:p>
        </p:txBody>
      </p:sp>
      <p:sp>
        <p:nvSpPr>
          <p:cNvPr id="8" name="ZoneTexte 7"/>
          <p:cNvSpPr txBox="1"/>
          <p:nvPr/>
        </p:nvSpPr>
        <p:spPr>
          <a:xfrm>
            <a:off x="486732" y="3937318"/>
            <a:ext cx="886781" cy="369332"/>
          </a:xfrm>
          <a:prstGeom prst="rect">
            <a:avLst/>
          </a:prstGeom>
          <a:noFill/>
        </p:spPr>
        <p:txBody>
          <a:bodyPr wrap="none" rtlCol="0">
            <a:spAutoFit/>
          </a:bodyPr>
          <a:lstStyle/>
          <a:p>
            <a:r>
              <a:rPr lang="fr-FR" b="1" dirty="0">
                <a:solidFill>
                  <a:srgbClr val="FFA400"/>
                </a:solidFill>
              </a:rPr>
              <a:t>5mA In</a:t>
            </a:r>
            <a:endParaRPr lang="fr-FR" b="1" baseline="30000" dirty="0">
              <a:solidFill>
                <a:srgbClr val="FFA400"/>
              </a:solidFill>
            </a:endParaRPr>
          </a:p>
        </p:txBody>
      </p:sp>
      <p:sp>
        <p:nvSpPr>
          <p:cNvPr id="9" name="ZoneTexte 8"/>
          <p:cNvSpPr txBox="1"/>
          <p:nvPr/>
        </p:nvSpPr>
        <p:spPr>
          <a:xfrm>
            <a:off x="486731" y="3283327"/>
            <a:ext cx="1068498" cy="369332"/>
          </a:xfrm>
          <a:prstGeom prst="rect">
            <a:avLst/>
          </a:prstGeom>
          <a:noFill/>
        </p:spPr>
        <p:txBody>
          <a:bodyPr wrap="none" rtlCol="0">
            <a:spAutoFit/>
          </a:bodyPr>
          <a:lstStyle/>
          <a:p>
            <a:r>
              <a:rPr lang="fr-FR" b="1" dirty="0">
                <a:solidFill>
                  <a:srgbClr val="CC00FF"/>
                </a:solidFill>
              </a:rPr>
              <a:t>5mA Out</a:t>
            </a:r>
            <a:endParaRPr lang="fr-FR" b="1" baseline="30000" dirty="0">
              <a:solidFill>
                <a:srgbClr val="CC00FF"/>
              </a:solidFill>
            </a:endParaRPr>
          </a:p>
        </p:txBody>
      </p:sp>
      <p:sp>
        <p:nvSpPr>
          <p:cNvPr id="11" name="ZoneTexte 10"/>
          <p:cNvSpPr txBox="1"/>
          <p:nvPr/>
        </p:nvSpPr>
        <p:spPr>
          <a:xfrm>
            <a:off x="578903" y="4274565"/>
            <a:ext cx="702436" cy="707886"/>
          </a:xfrm>
          <a:prstGeom prst="rect">
            <a:avLst/>
          </a:prstGeom>
          <a:noFill/>
          <a:ln>
            <a:solidFill>
              <a:srgbClr val="50586B"/>
            </a:solidFill>
          </a:ln>
          <a:effectLst>
            <a:outerShdw blurRad="50800" dist="38100" dir="2700000" algn="tl" rotWithShape="0">
              <a:prstClr val="black">
                <a:alpha val="40000"/>
              </a:prstClr>
            </a:outerShdw>
          </a:effectLst>
        </p:spPr>
        <p:txBody>
          <a:bodyPr wrap="none" rtlCol="0">
            <a:spAutoFit/>
          </a:bodyPr>
          <a:lstStyle/>
          <a:p>
            <a:r>
              <a:rPr lang="fr-FR" sz="4000" dirty="0"/>
              <a:t>H</a:t>
            </a:r>
            <a:r>
              <a:rPr lang="fr-FR" sz="4000" baseline="30000" dirty="0"/>
              <a:t>+</a:t>
            </a:r>
          </a:p>
        </p:txBody>
      </p:sp>
    </p:spTree>
    <p:extLst>
      <p:ext uri="{BB962C8B-B14F-4D97-AF65-F5344CB8AC3E}">
        <p14:creationId xmlns:p14="http://schemas.microsoft.com/office/powerpoint/2010/main" val="4152544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6400" y="525035"/>
            <a:ext cx="6849638" cy="2071208"/>
          </a:xfrm>
          <a:prstGeom prst="rect">
            <a:avLst/>
          </a:prstGeom>
        </p:spPr>
      </p:pic>
      <p:pic>
        <p:nvPicPr>
          <p:cNvPr id="34" name="Image 33"/>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61315" y="5950"/>
            <a:ext cx="1990846" cy="2590293"/>
          </a:xfrm>
          <a:prstGeom prst="rect">
            <a:avLst/>
          </a:prstGeom>
        </p:spPr>
      </p:pic>
      <p:sp>
        <p:nvSpPr>
          <p:cNvPr id="6" name="Titre 5"/>
          <p:cNvSpPr>
            <a:spLocks noGrp="1"/>
          </p:cNvSpPr>
          <p:nvPr>
            <p:ph type="title"/>
          </p:nvPr>
        </p:nvSpPr>
        <p:spPr>
          <a:xfrm>
            <a:off x="198760" y="17201"/>
            <a:ext cx="7979950" cy="424060"/>
          </a:xfrm>
        </p:spPr>
        <p:txBody>
          <a:bodyPr>
            <a:normAutofit fontScale="90000"/>
          </a:bodyPr>
          <a:lstStyle/>
          <a:p>
            <a:r>
              <a:rPr lang="en-US" dirty="0"/>
              <a:t>Medium Energy Beam Transport line</a:t>
            </a:r>
          </a:p>
        </p:txBody>
      </p:sp>
      <p:sp>
        <p:nvSpPr>
          <p:cNvPr id="13" name="Espace réservé du contenu 12"/>
          <p:cNvSpPr>
            <a:spLocks noGrp="1"/>
          </p:cNvSpPr>
          <p:nvPr>
            <p:ph idx="1"/>
          </p:nvPr>
        </p:nvSpPr>
        <p:spPr>
          <a:xfrm>
            <a:off x="8164" y="2596243"/>
            <a:ext cx="6891661" cy="2949437"/>
          </a:xfrm>
        </p:spPr>
        <p:txBody>
          <a:bodyPr>
            <a:normAutofit fontScale="55000" lnSpcReduction="20000"/>
          </a:bodyPr>
          <a:lstStyle/>
          <a:p>
            <a:r>
              <a:rPr lang="en-US" sz="3200" dirty="0"/>
              <a:t>RFQ </a:t>
            </a:r>
            <a:r>
              <a:rPr lang="en-US" sz="3200" dirty="0">
                <a:solidFill>
                  <a:srgbClr val="C00000"/>
                </a:solidFill>
              </a:rPr>
              <a:t>has been validated at nominal 114kV operation</a:t>
            </a:r>
            <a:endParaRPr lang="en-US" sz="3200" dirty="0"/>
          </a:p>
          <a:p>
            <a:r>
              <a:rPr lang="en-US" sz="3200" dirty="0"/>
              <a:t>Good beam transport agreement between simulation and measurement </a:t>
            </a:r>
            <a:r>
              <a:rPr lang="en-US" sz="2200" dirty="0"/>
              <a:t>(with measured emittance)</a:t>
            </a:r>
            <a:endParaRPr lang="en-US" sz="3200" dirty="0"/>
          </a:p>
          <a:p>
            <a:r>
              <a:rPr lang="en-US" dirty="0"/>
              <a:t>Single Bunch Selector</a:t>
            </a:r>
          </a:p>
          <a:p>
            <a:pPr lvl="1"/>
            <a:r>
              <a:rPr lang="en-US" dirty="0"/>
              <a:t>Required for Physics (Time of Flight), and HEBT tuning (limitation of power deposition)</a:t>
            </a:r>
          </a:p>
          <a:p>
            <a:pPr lvl="2"/>
            <a:r>
              <a:rPr lang="en-US" dirty="0"/>
              <a:t>From 1/100 to 1/10000 bunch selection</a:t>
            </a:r>
          </a:p>
          <a:p>
            <a:pPr lvl="1"/>
            <a:r>
              <a:rPr lang="en-US" dirty="0">
                <a:solidFill>
                  <a:srgbClr val="C00000"/>
                </a:solidFill>
              </a:rPr>
              <a:t>Separation</a:t>
            </a:r>
            <a:r>
              <a:rPr lang="en-US" dirty="0"/>
              <a:t> and </a:t>
            </a:r>
            <a:r>
              <a:rPr lang="en-US" dirty="0">
                <a:solidFill>
                  <a:srgbClr val="C00000"/>
                </a:solidFill>
              </a:rPr>
              <a:t>injection</a:t>
            </a:r>
            <a:r>
              <a:rPr lang="en-US" dirty="0"/>
              <a:t> and </a:t>
            </a:r>
            <a:r>
              <a:rPr lang="en-US" dirty="0">
                <a:solidFill>
                  <a:srgbClr val="C00000"/>
                </a:solidFill>
              </a:rPr>
              <a:t>transport</a:t>
            </a:r>
            <a:r>
              <a:rPr lang="en-US" dirty="0"/>
              <a:t> have been validated at </a:t>
            </a:r>
            <a:r>
              <a:rPr lang="en-US" dirty="0">
                <a:solidFill>
                  <a:srgbClr val="C00000"/>
                </a:solidFill>
              </a:rPr>
              <a:t>all intensities </a:t>
            </a:r>
            <a:r>
              <a:rPr lang="en-US" dirty="0"/>
              <a:t>(5mA, 1mA, 0.2mA) in pulsed and </a:t>
            </a:r>
            <a:r>
              <a:rPr lang="en-US" dirty="0">
                <a:solidFill>
                  <a:srgbClr val="C00000"/>
                </a:solidFill>
              </a:rPr>
              <a:t>CW</a:t>
            </a:r>
            <a:r>
              <a:rPr lang="en-US" dirty="0"/>
              <a:t> mode.</a:t>
            </a:r>
          </a:p>
          <a:p>
            <a:r>
              <a:rPr lang="en-US" dirty="0">
                <a:solidFill>
                  <a:srgbClr val="C00000"/>
                </a:solidFill>
              </a:rPr>
              <a:t>Problem of DCCT temperature elevation for high beam current</a:t>
            </a:r>
            <a:r>
              <a:rPr lang="en-US" dirty="0"/>
              <a:t> </a:t>
            </a:r>
          </a:p>
          <a:p>
            <a:pPr lvl="1"/>
            <a:r>
              <a:rPr lang="en-US" dirty="0"/>
              <a:t>Limitation to </a:t>
            </a:r>
            <a:r>
              <a:rPr lang="en-US" sz="2700" dirty="0">
                <a:solidFill>
                  <a:srgbClr val="C00000"/>
                </a:solidFill>
              </a:rPr>
              <a:t>1 hour </a:t>
            </a:r>
            <a:r>
              <a:rPr lang="en-US" dirty="0"/>
              <a:t>operation</a:t>
            </a:r>
          </a:p>
          <a:p>
            <a:pPr lvl="1"/>
            <a:r>
              <a:rPr lang="en-US" dirty="0"/>
              <a:t>Solution(s) under evaluation</a:t>
            </a:r>
          </a:p>
        </p:txBody>
      </p:sp>
      <p:sp>
        <p:nvSpPr>
          <p:cNvPr id="17" name="Espace réservé de la date 16"/>
          <p:cNvSpPr>
            <a:spLocks noGrp="1"/>
          </p:cNvSpPr>
          <p:nvPr>
            <p:ph type="dt" sz="half" idx="2"/>
          </p:nvPr>
        </p:nvSpPr>
        <p:spPr/>
        <p:txBody>
          <a:bodyPr/>
          <a:lstStyle/>
          <a:p>
            <a:r>
              <a:rPr lang="fr-FR"/>
              <a:t>April 30, 2021</a:t>
            </a:r>
            <a:endParaRPr lang="en-US" dirty="0"/>
          </a:p>
        </p:txBody>
      </p:sp>
      <p:sp>
        <p:nvSpPr>
          <p:cNvPr id="18" name="Espace réservé du pied de page 17"/>
          <p:cNvSpPr>
            <a:spLocks noGrp="1"/>
          </p:cNvSpPr>
          <p:nvPr>
            <p:ph type="ftr" sz="quarter" idx="3"/>
          </p:nvPr>
        </p:nvSpPr>
        <p:spPr/>
        <p:txBody>
          <a:bodyPr/>
          <a:lstStyle/>
          <a:p>
            <a:r>
              <a:rPr lang="en-US"/>
              <a:t>SPIRAL2 commissioning - R. Ferdinand</a:t>
            </a:r>
            <a:endParaRPr lang="en-US" dirty="0"/>
          </a:p>
        </p:txBody>
      </p:sp>
      <p:sp>
        <p:nvSpPr>
          <p:cNvPr id="19" name="Espace réservé du numéro de diapositive 18"/>
          <p:cNvSpPr>
            <a:spLocks noGrp="1"/>
          </p:cNvSpPr>
          <p:nvPr>
            <p:ph type="sldNum" sz="quarter" idx="12"/>
          </p:nvPr>
        </p:nvSpPr>
        <p:spPr/>
        <p:txBody>
          <a:bodyPr/>
          <a:lstStyle/>
          <a:p>
            <a:fld id="{49BBC286-B2FE-44AC-8F25-02BBF4E9D127}" type="slidenum">
              <a:rPr lang="en-US" smtClean="0"/>
              <a:pPr/>
              <a:t>15</a:t>
            </a:fld>
            <a:endParaRPr lang="en-US" dirty="0"/>
          </a:p>
        </p:txBody>
      </p:sp>
      <p:sp>
        <p:nvSpPr>
          <p:cNvPr id="14" name="Rectangle 13"/>
          <p:cNvSpPr/>
          <p:nvPr/>
        </p:nvSpPr>
        <p:spPr>
          <a:xfrm>
            <a:off x="8164" y="1049867"/>
            <a:ext cx="2023836" cy="635000"/>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Yu Gothic UI Light" panose="020B0300000000000000" pitchFamily="34" charset="-128"/>
                <a:ea typeface="Yu Gothic UI Light" panose="020B0300000000000000" pitchFamily="34" charset="-128"/>
              </a:rPr>
              <a:t>RFQ</a:t>
            </a:r>
          </a:p>
        </p:txBody>
      </p:sp>
      <p:pic>
        <p:nvPicPr>
          <p:cNvPr id="26" name="Imag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3679" y="2875699"/>
            <a:ext cx="3148485" cy="2054257"/>
          </a:xfrm>
          <a:prstGeom prst="rect">
            <a:avLst/>
          </a:prstGeom>
          <a:ln w="19050">
            <a:solidFill>
              <a:srgbClr val="50FF59"/>
            </a:solidFill>
          </a:ln>
        </p:spPr>
      </p:pic>
      <p:sp>
        <p:nvSpPr>
          <p:cNvPr id="27" name="ZoneTexte 26"/>
          <p:cNvSpPr txBox="1"/>
          <p:nvPr/>
        </p:nvSpPr>
        <p:spPr>
          <a:xfrm>
            <a:off x="7058292" y="5012217"/>
            <a:ext cx="3236484" cy="307777"/>
          </a:xfrm>
          <a:prstGeom prst="rect">
            <a:avLst/>
          </a:prstGeom>
          <a:solidFill>
            <a:schemeClr val="bg1"/>
          </a:solidFill>
        </p:spPr>
        <p:txBody>
          <a:bodyPr wrap="square" rtlCol="0">
            <a:spAutoFit/>
          </a:bodyPr>
          <a:lstStyle/>
          <a:p>
            <a:r>
              <a:rPr lang="en-US" sz="1400" dirty="0">
                <a:latin typeface="Yu Gothic UI Light" panose="020B0300000000000000" pitchFamily="34" charset="-128"/>
                <a:ea typeface="Yu Gothic UI Light" panose="020B0300000000000000" pitchFamily="34" charset="-128"/>
              </a:rPr>
              <a:t>Rejection better than </a:t>
            </a:r>
            <a:r>
              <a:rPr lang="en-US" sz="1400" dirty="0">
                <a:solidFill>
                  <a:srgbClr val="FF0000"/>
                </a:solidFill>
                <a:latin typeface="Yu Gothic UI Light" panose="020B0300000000000000" pitchFamily="34" charset="-128"/>
                <a:ea typeface="Yu Gothic UI Light" panose="020B0300000000000000" pitchFamily="34" charset="-128"/>
              </a:rPr>
              <a:t>10</a:t>
            </a:r>
            <a:r>
              <a:rPr lang="en-US" sz="1400" baseline="30000" dirty="0">
                <a:solidFill>
                  <a:srgbClr val="FF0000"/>
                </a:solidFill>
                <a:latin typeface="Yu Gothic UI Light" panose="020B0300000000000000" pitchFamily="34" charset="-128"/>
                <a:ea typeface="Yu Gothic UI Light" panose="020B0300000000000000" pitchFamily="34" charset="-128"/>
              </a:rPr>
              <a:t>-4</a:t>
            </a:r>
            <a:r>
              <a:rPr lang="en-US" sz="1400" dirty="0">
                <a:solidFill>
                  <a:srgbClr val="FF0000"/>
                </a:solidFill>
                <a:latin typeface="Yu Gothic UI Light" panose="020B0300000000000000" pitchFamily="34" charset="-128"/>
                <a:ea typeface="Yu Gothic UI Light" panose="020B0300000000000000" pitchFamily="34" charset="-128"/>
              </a:rPr>
              <a:t> </a:t>
            </a:r>
            <a:r>
              <a:rPr lang="en-US" sz="1400" dirty="0">
                <a:latin typeface="Yu Gothic UI Light" panose="020B0300000000000000" pitchFamily="34" charset="-128"/>
                <a:ea typeface="Yu Gothic UI Light" panose="020B0300000000000000" pitchFamily="34" charset="-128"/>
              </a:rPr>
              <a:t>to </a:t>
            </a:r>
            <a:r>
              <a:rPr lang="en-US" sz="1400" dirty="0">
                <a:solidFill>
                  <a:srgbClr val="FF0000"/>
                </a:solidFill>
                <a:latin typeface="Yu Gothic UI Light" panose="020B0300000000000000" pitchFamily="34" charset="-128"/>
                <a:ea typeface="Yu Gothic UI Light" panose="020B0300000000000000" pitchFamily="34" charset="-128"/>
              </a:rPr>
              <a:t>10</a:t>
            </a:r>
            <a:r>
              <a:rPr lang="en-US" sz="1400" baseline="30000" dirty="0">
                <a:solidFill>
                  <a:srgbClr val="FF0000"/>
                </a:solidFill>
                <a:latin typeface="Yu Gothic UI Light" panose="020B0300000000000000" pitchFamily="34" charset="-128"/>
                <a:ea typeface="Yu Gothic UI Light" panose="020B0300000000000000" pitchFamily="34" charset="-128"/>
              </a:rPr>
              <a:t>-5</a:t>
            </a:r>
            <a:r>
              <a:rPr lang="en-US" sz="1400" dirty="0">
                <a:solidFill>
                  <a:srgbClr val="FF0000"/>
                </a:solidFill>
                <a:latin typeface="Yu Gothic UI Light" panose="020B0300000000000000" pitchFamily="34" charset="-128"/>
                <a:ea typeface="Yu Gothic UI Light" panose="020B0300000000000000" pitchFamily="34" charset="-128"/>
              </a:rPr>
              <a:t> </a:t>
            </a:r>
            <a:r>
              <a:rPr lang="en-US" sz="1400" dirty="0">
                <a:latin typeface="Yu Gothic UI Light" panose="020B0300000000000000" pitchFamily="34" charset="-128"/>
                <a:ea typeface="Yu Gothic UI Light" panose="020B0300000000000000" pitchFamily="34" charset="-128"/>
              </a:rPr>
              <a:t>in NFS</a:t>
            </a:r>
            <a:endParaRPr lang="en-US" sz="1400" baseline="30000" dirty="0">
              <a:latin typeface="Yu Gothic UI Light" panose="020B0300000000000000" pitchFamily="34" charset="-128"/>
              <a:ea typeface="Yu Gothic UI Light" panose="020B0300000000000000" pitchFamily="34" charset="-128"/>
            </a:endParaRPr>
          </a:p>
        </p:txBody>
      </p:sp>
      <p:sp>
        <p:nvSpPr>
          <p:cNvPr id="9" name="ZoneTexte 8"/>
          <p:cNvSpPr txBox="1"/>
          <p:nvPr/>
        </p:nvSpPr>
        <p:spPr>
          <a:xfrm>
            <a:off x="7705663" y="693293"/>
            <a:ext cx="946093" cy="253916"/>
          </a:xfrm>
          <a:prstGeom prst="rect">
            <a:avLst/>
          </a:prstGeom>
          <a:noFill/>
        </p:spPr>
        <p:txBody>
          <a:bodyPr wrap="none" rtlCol="0">
            <a:spAutoFit/>
          </a:bodyPr>
          <a:lstStyle/>
          <a:p>
            <a:r>
              <a:rPr lang="en-US" sz="1050" b="1" dirty="0"/>
              <a:t>Phase pickup</a:t>
            </a:r>
          </a:p>
        </p:txBody>
      </p:sp>
      <p:cxnSp>
        <p:nvCxnSpPr>
          <p:cNvPr id="11" name="Connecteur droit avec flèche 10"/>
          <p:cNvCxnSpPr/>
          <p:nvPr/>
        </p:nvCxnSpPr>
        <p:spPr>
          <a:xfrm>
            <a:off x="8217679" y="960346"/>
            <a:ext cx="57263" cy="228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ZoneTexte 14"/>
          <p:cNvSpPr txBox="1"/>
          <p:nvPr/>
        </p:nvSpPr>
        <p:spPr>
          <a:xfrm>
            <a:off x="9602554" y="4405667"/>
            <a:ext cx="401275" cy="307777"/>
          </a:xfrm>
          <a:prstGeom prst="rect">
            <a:avLst/>
          </a:prstGeom>
          <a:noFill/>
        </p:spPr>
        <p:txBody>
          <a:bodyPr wrap="square" rtlCol="0">
            <a:spAutoFit/>
          </a:bodyPr>
          <a:lstStyle/>
          <a:p>
            <a:r>
              <a:rPr lang="en-US" sz="1400" dirty="0">
                <a:latin typeface="Yu Gothic UI Light" panose="020B0300000000000000" pitchFamily="34" charset="-128"/>
                <a:ea typeface="Yu Gothic UI Light" panose="020B0300000000000000" pitchFamily="34" charset="-128"/>
              </a:rPr>
              <a:t>ns</a:t>
            </a:r>
            <a:endParaRPr lang="en-US" sz="1400" baseline="30000" dirty="0">
              <a:latin typeface="Yu Gothic UI Light" panose="020B0300000000000000" pitchFamily="34" charset="-128"/>
              <a:ea typeface="Yu Gothic UI Light" panose="020B0300000000000000" pitchFamily="34" charset="-128"/>
            </a:endParaRPr>
          </a:p>
        </p:txBody>
      </p:sp>
      <p:sp>
        <p:nvSpPr>
          <p:cNvPr id="20" name="ZoneTexte 19"/>
          <p:cNvSpPr txBox="1"/>
          <p:nvPr/>
        </p:nvSpPr>
        <p:spPr>
          <a:xfrm>
            <a:off x="7174438" y="2793438"/>
            <a:ext cx="215444" cy="568389"/>
          </a:xfrm>
          <a:prstGeom prst="rect">
            <a:avLst/>
          </a:prstGeom>
          <a:noFill/>
        </p:spPr>
        <p:txBody>
          <a:bodyPr vert="vert270" wrap="square" lIns="0" tIns="0" rIns="0" bIns="0" rtlCol="0" anchor="t" anchorCtr="1">
            <a:spAutoFit/>
          </a:bodyPr>
          <a:lstStyle/>
          <a:p>
            <a:r>
              <a:rPr lang="en-US" sz="1400" dirty="0" err="1">
                <a:latin typeface="Yu Gothic UI Light" panose="020B0300000000000000" pitchFamily="34" charset="-128"/>
                <a:ea typeface="Yu Gothic UI Light" panose="020B0300000000000000" pitchFamily="34" charset="-128"/>
              </a:rPr>
              <a:t>u.a</a:t>
            </a:r>
            <a:r>
              <a:rPr lang="en-US" sz="1400" dirty="0">
                <a:latin typeface="Yu Gothic UI Light" panose="020B0300000000000000" pitchFamily="34" charset="-128"/>
                <a:ea typeface="Yu Gothic UI Light" panose="020B0300000000000000" pitchFamily="34" charset="-128"/>
              </a:rPr>
              <a:t>.</a:t>
            </a:r>
            <a:endParaRPr lang="en-US" sz="1400" baseline="30000" dirty="0">
              <a:latin typeface="Yu Gothic UI Light" panose="020B0300000000000000" pitchFamily="34" charset="-128"/>
              <a:ea typeface="Yu Gothic UI Light" panose="020B0300000000000000" pitchFamily="34" charset="-128"/>
            </a:endParaRPr>
          </a:p>
        </p:txBody>
      </p:sp>
    </p:spTree>
    <p:custDataLst>
      <p:tags r:id="rId1"/>
    </p:custDataLst>
    <p:extLst>
      <p:ext uri="{BB962C8B-B14F-4D97-AF65-F5344CB8AC3E}">
        <p14:creationId xmlns:p14="http://schemas.microsoft.com/office/powerpoint/2010/main" val="2573692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3A86A75C-4F4B-4683-9AE1-C65F6400EC91}">
      <p14:laserTraceLst xmlns:p14="http://schemas.microsoft.com/office/powerpoint/2010/main">
        <p14:tracePtLst>
          <p14:tracePt t="13585" x="6572250" y="519113"/>
          <p14:tracePt t="13925" x="6540500" y="496888"/>
          <p14:tracePt t="13937" x="6535738" y="496888"/>
          <p14:tracePt t="13951" x="6524625" y="496888"/>
          <p14:tracePt t="13966" x="6519863" y="496888"/>
          <p14:tracePt t="13980" x="6503988" y="496888"/>
          <p14:tracePt t="13997" x="6450013" y="471488"/>
          <p14:tracePt t="14013" x="6354763" y="433388"/>
          <p14:tracePt t="14031" x="6207125" y="376238"/>
          <p14:tracePt t="14047" x="6143625" y="349250"/>
          <p14:tracePt t="14063" x="6080125" y="328613"/>
          <p14:tracePt t="14080" x="6027738" y="317500"/>
          <p14:tracePt t="14097" x="5969000" y="301625"/>
          <p14:tracePt t="14113" x="5905500" y="290513"/>
          <p14:tracePt t="14130" x="5837238" y="280988"/>
          <p14:tracePt t="14146" x="5703888" y="274638"/>
          <p14:tracePt t="14164" x="5608638" y="269875"/>
          <p14:tracePt t="14180" x="5529263" y="269875"/>
          <p14:tracePt t="14197" x="5465763" y="285750"/>
          <p14:tracePt t="14213" x="5313363" y="354013"/>
          <p14:tracePt t="14231" x="5259388" y="381000"/>
          <p14:tracePt t="14247" x="5211763" y="412750"/>
          <p14:tracePt t="14263" x="5170488" y="449263"/>
          <p14:tracePt t="14280" x="5111750" y="487363"/>
          <p14:tracePt t="14297" x="5068888" y="523875"/>
          <p14:tracePt t="14313" x="5005388" y="598488"/>
          <p14:tracePt t="14330" x="4984750" y="630238"/>
          <p14:tracePt t="14347" x="4973638" y="666750"/>
          <p14:tracePt t="14363" x="4957763" y="714375"/>
          <p14:tracePt t="14380" x="4953000" y="873125"/>
          <p14:tracePt t="14396" x="4953000" y="925513"/>
          <p14:tracePt t="14413" x="4964113" y="973138"/>
          <p14:tracePt t="14430" x="4979988" y="1020763"/>
          <p14:tracePt t="14447" x="5027613" y="1122363"/>
          <p14:tracePt t="14479" x="5075238" y="1211263"/>
          <p14:tracePt t="14496" x="5095875" y="1238250"/>
          <p14:tracePt t="14513" x="5111750" y="1265238"/>
          <p14:tracePt t="14530" x="5122863" y="1285875"/>
          <p14:tracePt t="14547" x="5159375" y="1333500"/>
          <p14:tracePt t="14580" x="5202238" y="1365250"/>
          <p14:tracePt t="14596" x="5286375" y="1412875"/>
          <p14:tracePt t="14613" x="5456238" y="1487488"/>
          <p14:tracePt t="14630" x="5519738" y="1508125"/>
          <p14:tracePt t="14647" x="5630863" y="1539875"/>
          <p14:tracePt t="14664" x="5688013" y="1560513"/>
          <p14:tracePt t="14679" x="5751513" y="1576388"/>
          <p14:tracePt t="14696" x="5794375" y="1587500"/>
          <p14:tracePt t="14713" x="5830888" y="1598613"/>
          <p14:tracePt t="14730" x="5884863" y="1603375"/>
          <p14:tracePt t="14746" x="5894388" y="1603375"/>
          <p14:tracePt t="14762" x="5916613" y="1603375"/>
          <p14:tracePt t="14779" x="5937250" y="1592263"/>
          <p14:tracePt t="14795" x="5969000" y="1566863"/>
          <p14:tracePt t="14812" x="6027738" y="1497013"/>
          <p14:tracePt t="14829" x="6116638" y="1385888"/>
          <p14:tracePt t="14845" x="6186488" y="1270000"/>
          <p14:tracePt t="14862" x="6211888" y="1217613"/>
          <p14:tracePt t="14879" x="6238875" y="1143000"/>
          <p14:tracePt t="14895" x="6265863" y="1063625"/>
          <p14:tracePt t="14912" x="6291263" y="893763"/>
          <p14:tracePt t="14929" x="6302375" y="798513"/>
          <p14:tracePt t="14945" x="6302375" y="719138"/>
          <p14:tracePt t="14962" x="6302375" y="655638"/>
          <p14:tracePt t="14978" x="6302375" y="592138"/>
          <p14:tracePt t="14995" x="6302375" y="523875"/>
          <p14:tracePt t="15012" x="6286500" y="492125"/>
          <p14:tracePt t="15028" x="6275388" y="460375"/>
          <p14:tracePt t="15045" x="6259513" y="439738"/>
          <p14:tracePt t="15062" x="6234113" y="401638"/>
          <p14:tracePt t="15095" x="6223000" y="385763"/>
          <p14:tracePt t="15112" x="6196013" y="360363"/>
          <p14:tracePt t="15128" x="6180138" y="354013"/>
          <p14:tracePt t="15145" x="6154738" y="333375"/>
          <p14:tracePt t="15162" x="6116638" y="322263"/>
          <p14:tracePt t="15179" x="6059488" y="306388"/>
          <p14:tracePt t="15195" x="6037263" y="301625"/>
          <p14:tracePt t="15212" x="6021388" y="301625"/>
          <p14:tracePt t="15228" x="6000750" y="296863"/>
          <p14:tracePt t="15246" x="5973763" y="296863"/>
          <p14:tracePt t="15262" x="5900738" y="290513"/>
          <p14:tracePt t="15278" x="5853113" y="301625"/>
          <p14:tracePt t="15295" x="5789613" y="333375"/>
          <p14:tracePt t="15311" x="5726113" y="385763"/>
          <p14:tracePt t="15328" x="5672138" y="417513"/>
          <p14:tracePt t="15345" x="5603875" y="471488"/>
          <p14:tracePt t="15361" x="5561013" y="503238"/>
          <p14:tracePt t="15378" x="5529263" y="534988"/>
          <p14:tracePt t="15395" x="5497513" y="576263"/>
          <p14:tracePt t="15411" x="5397500" y="793750"/>
          <p14:tracePt t="15428" x="5376863" y="868363"/>
          <p14:tracePt t="15445" x="5365750" y="952500"/>
          <p14:tracePt t="15462" x="5360988" y="1031875"/>
          <p14:tracePt t="15478" x="5392738" y="1344613"/>
          <p14:tracePt t="15495" x="5402263" y="1412875"/>
          <p14:tracePt t="15511" x="5434013" y="1476375"/>
          <p14:tracePt t="15528" x="5461000" y="1550988"/>
          <p14:tracePt t="15545" x="5497513" y="1608138"/>
          <p14:tracePt t="15561" x="5524500" y="1666875"/>
          <p14:tracePt t="15578" x="5551488" y="1714500"/>
          <p14:tracePt t="15595" x="5608638" y="1814513"/>
          <p14:tracePt t="15611" x="5635625" y="1857375"/>
          <p14:tracePt t="15628" x="5662613" y="1889125"/>
          <p14:tracePt t="15645" x="5683250" y="1905000"/>
          <p14:tracePt t="16413" x="5694363" y="1941513"/>
          <p14:tracePt t="16427" x="5699125" y="1941513"/>
          <p14:tracePt t="16443" x="5703888" y="1941513"/>
          <p14:tracePt t="16469" x="5710238" y="1941513"/>
          <p14:tracePt t="16482" x="5741988" y="1947863"/>
          <p14:tracePt t="16498" x="5799138" y="1957388"/>
          <p14:tracePt t="16509" x="5884863" y="1984375"/>
          <p14:tracePt t="16522" x="5964238" y="2020888"/>
          <p14:tracePt t="16541" x="6048375" y="2052638"/>
          <p14:tracePt t="16554" x="6138863" y="2090738"/>
          <p14:tracePt t="16568" x="6211888" y="2111375"/>
          <p14:tracePt t="16581" x="6291263" y="2143125"/>
          <p14:tracePt t="16596" x="6370638" y="2159000"/>
          <p14:tracePt t="16611" x="6461125" y="2179638"/>
          <p14:tracePt t="16629" x="6540500" y="2195513"/>
          <p14:tracePt t="16645" x="6630988" y="2201863"/>
          <p14:tracePt t="16661" x="6937375" y="2201863"/>
          <p14:tracePt t="16677" x="7080250" y="2201863"/>
          <p14:tracePt t="16686" x="7186613" y="2179638"/>
          <p14:tracePt t="16696" x="7339013" y="2052638"/>
          <p14:tracePt t="16711" x="7386638" y="1995488"/>
          <p14:tracePt t="16728" x="7424738" y="1920875"/>
          <p14:tracePt t="16744" x="7445375" y="1852613"/>
          <p14:tracePt t="16762" x="7472363" y="1725613"/>
          <p14:tracePt t="16777" x="7472363" y="1662113"/>
          <p14:tracePt t="16794" x="7481888" y="1598613"/>
          <p14:tracePt t="16810" x="7488238" y="1535113"/>
          <p14:tracePt t="16827" x="7493000" y="1492250"/>
          <p14:tracePt t="16844" x="7504113" y="1444625"/>
          <p14:tracePt t="16862" x="7513638" y="1365250"/>
          <p14:tracePt t="16877" x="7519988" y="1301750"/>
          <p14:tracePt t="16894" x="7529513" y="1249363"/>
          <p14:tracePt t="16910" x="7535863" y="1201738"/>
          <p14:tracePt t="16927" x="7540625" y="1163638"/>
          <p14:tracePt t="16930" x="7545388" y="1131888"/>
          <p14:tracePt t="16943" x="7545388" y="1116013"/>
          <p14:tracePt t="16960" x="7551738" y="1095375"/>
          <p14:tracePt t="16977" x="7551738" y="1079500"/>
          <p14:tracePt t="16994" x="7551738" y="1068388"/>
          <p14:tracePt t="16997" x="7551738" y="1047750"/>
          <p14:tracePt t="17010" x="7551738" y="1031875"/>
          <p14:tracePt t="17028" x="7540625" y="1016000"/>
          <p14:tracePt t="17043" x="7519988" y="1000125"/>
          <p14:tracePt t="17060" x="7481888" y="973138"/>
          <p14:tracePt t="17077" x="7440613" y="941388"/>
          <p14:tracePt t="17094" x="7239000" y="820738"/>
          <p14:tracePt t="17110" x="7191375" y="798513"/>
          <p14:tracePt t="17127" x="7148513" y="788988"/>
          <p14:tracePt t="17143" x="7123113" y="777875"/>
          <p14:tracePt t="17160" x="7091363" y="766763"/>
          <p14:tracePt t="17177" x="7043738" y="757238"/>
          <p14:tracePt t="17193" x="7016750" y="757238"/>
          <p14:tracePt t="17210" x="6989763" y="757238"/>
          <p14:tracePt t="17227" x="6953250" y="757238"/>
          <p14:tracePt t="17243" x="6905625" y="762000"/>
          <p14:tracePt t="17260" x="6821488" y="788988"/>
          <p14:tracePt t="17277" x="6805613" y="793750"/>
          <p14:tracePt t="17293" x="6783388" y="798513"/>
          <p14:tracePt t="17310" x="6767513" y="798513"/>
          <p14:tracePt t="17327" x="6751638" y="798513"/>
          <p14:tracePt t="17343" x="6726238" y="820738"/>
          <p14:tracePt t="17360" x="6662738" y="857250"/>
          <p14:tracePt t="17377" x="6646863" y="873125"/>
          <p14:tracePt t="17393" x="6635750" y="884238"/>
          <p14:tracePt t="17410" x="6624638" y="900113"/>
          <p14:tracePt t="17426" x="6608763" y="920750"/>
          <p14:tracePt t="17443" x="6588125" y="989013"/>
          <p14:tracePt t="17460" x="6583363" y="1027113"/>
          <p14:tracePt t="17476" x="6567488" y="1074738"/>
          <p14:tracePt t="17493" x="6561138" y="1111250"/>
          <p14:tracePt t="17510" x="6551613" y="1143000"/>
          <p14:tracePt t="17527" x="6535738" y="1206500"/>
          <p14:tracePt t="17543" x="6535738" y="1258888"/>
          <p14:tracePt t="17560" x="6535738" y="1306513"/>
          <p14:tracePt t="17576" x="6540500" y="1349375"/>
          <p14:tracePt t="17593" x="6551613" y="1401763"/>
          <p14:tracePt t="17610" x="6577013" y="1465263"/>
          <p14:tracePt t="17627" x="6588125" y="1492250"/>
          <p14:tracePt t="17643" x="6592888" y="1524000"/>
          <p14:tracePt t="17660" x="6615113" y="1555750"/>
          <p14:tracePt t="17676" x="6624638" y="1576388"/>
          <p14:tracePt t="17693" x="6651625" y="1630363"/>
          <p14:tracePt t="17709" x="6667500" y="1666875"/>
          <p14:tracePt t="17726" x="6678613" y="1703388"/>
          <p14:tracePt t="17743" x="6699250" y="1735138"/>
          <p14:tracePt t="17759" x="6715125" y="1766888"/>
          <p14:tracePt t="17776" x="6742113" y="1798638"/>
          <p14:tracePt t="17793" x="6751638" y="1798638"/>
          <p14:tracePt t="17809" x="6762750" y="1804988"/>
          <p14:tracePt t="17827" x="6783388" y="1809750"/>
          <p14:tracePt t="17843" x="6810375" y="1809750"/>
          <p14:tracePt t="17846" x="6846888" y="1809750"/>
          <p14:tracePt t="17859" x="6894513" y="1793875"/>
          <p14:tracePt t="17876" x="6937375" y="1757363"/>
          <p14:tracePt t="17893" x="6996113" y="1698625"/>
          <p14:tracePt t="17909" x="7048500" y="1630363"/>
          <p14:tracePt t="17926" x="7091363" y="1566863"/>
          <p14:tracePt t="17943" x="7148513" y="1428750"/>
          <p14:tracePt t="17959" x="7180263" y="1169988"/>
          <p14:tracePt t="17976" x="7196138" y="1068388"/>
          <p14:tracePt t="17993" x="7196138" y="1016000"/>
          <p14:tracePt t="18009" x="7196138" y="963613"/>
          <p14:tracePt t="18026" x="7186613" y="893763"/>
          <p14:tracePt t="18046" x="7159625" y="788988"/>
          <p14:tracePt t="18060" x="7143750" y="762000"/>
          <p14:tracePt t="18076" x="7138988" y="730250"/>
          <p14:tracePt t="18092" x="7123113" y="693738"/>
          <p14:tracePt t="18109" x="7107238" y="661988"/>
          <p14:tracePt t="18126" x="7080250" y="608013"/>
          <p14:tracePt t="18143" x="7064375" y="592138"/>
          <p14:tracePt t="18159" x="7053263" y="571500"/>
          <p14:tracePt t="18176" x="7027863" y="550863"/>
          <p14:tracePt t="18193" x="6985000" y="508000"/>
          <p14:tracePt t="18210" x="6973888" y="496888"/>
          <p14:tracePt t="18226" x="6969125" y="496888"/>
          <p14:tracePt t="18242" x="6964363" y="492125"/>
          <p14:tracePt t="18264" x="6958013" y="492125"/>
          <p14:tracePt t="18292" x="6953250" y="492125"/>
          <p14:tracePt t="18306" x="6948488" y="492125"/>
          <p14:tracePt t="18320" x="6937375" y="523875"/>
          <p14:tracePt t="18332" x="6916738" y="576263"/>
          <p14:tracePt t="18346" x="6900863" y="623888"/>
          <p14:tracePt t="18364" x="6878638" y="671513"/>
          <p14:tracePt t="18376" x="6858000" y="730250"/>
          <p14:tracePt t="18392" x="6826250" y="830263"/>
          <p14:tracePt t="18409" x="6810375" y="889000"/>
          <p14:tracePt t="18426" x="6799263" y="925513"/>
          <p14:tracePt t="18442" x="6778625" y="1011238"/>
          <p14:tracePt t="18459" x="6773863" y="1052513"/>
          <p14:tracePt t="18476" x="6767513" y="1147763"/>
          <p14:tracePt t="18492" x="6767513" y="1211263"/>
          <p14:tracePt t="18509" x="6767513" y="1265238"/>
          <p14:tracePt t="18526" x="6778625" y="1312863"/>
          <p14:tracePt t="18542" x="6794500" y="1360488"/>
          <p14:tracePt t="18559" x="6805613" y="1417638"/>
          <p14:tracePt t="18575" x="6815138" y="1439863"/>
          <p14:tracePt t="18592" x="6815138" y="1449388"/>
          <p14:tracePt t="18609" x="6821488" y="1465263"/>
          <p14:tracePt t="18625" x="6826250" y="1476375"/>
          <p14:tracePt t="18642" x="6826250" y="1487488"/>
          <p14:tracePt t="18660" x="6826250" y="1497013"/>
          <p14:tracePt t="18675" x="6826250" y="1503363"/>
          <p14:tracePt t="18691" x="6831013" y="1519238"/>
          <p14:tracePt t="18708" x="6831013" y="1544638"/>
          <p14:tracePt t="18725" x="6837363" y="1566863"/>
          <p14:tracePt t="18742" x="6853238" y="1592263"/>
          <p14:tracePt t="18758" x="6858000" y="1608138"/>
          <p14:tracePt t="18775" x="6862763" y="1624013"/>
          <p14:tracePt t="18791" x="6873875" y="1635125"/>
          <p14:tracePt t="18808" x="6878638" y="1651000"/>
          <p14:tracePt t="18825" x="6900863" y="1662113"/>
          <p14:tracePt t="18842" x="6900863" y="1666875"/>
          <p14:tracePt t="18859" x="6905625" y="1671638"/>
          <p14:tracePt t="18880" x="6910388" y="1671638"/>
          <p14:tracePt t="19022" x="6916738" y="1671638"/>
          <p14:tracePt t="19074"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0" y="1980293"/>
            <a:ext cx="9837420" cy="3494099"/>
            <a:chOff x="0" y="2070346"/>
            <a:chExt cx="9174036" cy="3494099"/>
          </a:xfrm>
        </p:grpSpPr>
        <p:sp>
          <p:nvSpPr>
            <p:cNvPr id="15" name="Rectangle 14"/>
            <p:cNvSpPr/>
            <p:nvPr/>
          </p:nvSpPr>
          <p:spPr>
            <a:xfrm rot="16200000">
              <a:off x="4015014" y="3685767"/>
              <a:ext cx="1721946" cy="261610"/>
            </a:xfrm>
            <a:prstGeom prst="rect">
              <a:avLst/>
            </a:prstGeom>
          </p:spPr>
          <p:txBody>
            <a:bodyPr wrap="none">
              <a:spAutoFit/>
            </a:bodyPr>
            <a:lstStyle/>
            <a:p>
              <a:pPr algn="ctr">
                <a:defRPr sz="2200" b="1" i="0" u="none" strike="noStrike" kern="1200" baseline="0">
                  <a:solidFill>
                    <a:sysClr val="windowText" lastClr="000000"/>
                  </a:solidFill>
                  <a:latin typeface="Arial"/>
                  <a:ea typeface="Arial"/>
                  <a:cs typeface="Arial"/>
                </a:defRPr>
              </a:pPr>
              <a:r>
                <a:rPr lang="fr-FR" sz="1100" dirty="0"/>
                <a:t>Phase LME-PC21 (</a:t>
              </a:r>
              <a:r>
                <a:rPr lang="fr-FR" sz="1100" dirty="0" err="1"/>
                <a:t>deg</a:t>
              </a:r>
              <a:r>
                <a:rPr lang="fr-FR" sz="1100" dirty="0"/>
                <a:t>)</a:t>
              </a:r>
            </a:p>
          </p:txBody>
        </p:sp>
        <p:pic>
          <p:nvPicPr>
            <p:cNvPr id="16" name="Image 15"/>
            <p:cNvPicPr>
              <a:picLocks noChangeAspect="1"/>
            </p:cNvPicPr>
            <p:nvPr/>
          </p:nvPicPr>
          <p:blipFill>
            <a:blip r:embed="rId3"/>
            <a:stretch>
              <a:fillRect/>
            </a:stretch>
          </p:blipFill>
          <p:spPr>
            <a:xfrm>
              <a:off x="4953055" y="2349031"/>
              <a:ext cx="4220981" cy="3064249"/>
            </a:xfrm>
            <a:prstGeom prst="rect">
              <a:avLst/>
            </a:prstGeom>
          </p:spPr>
        </p:pic>
        <p:pic>
          <p:nvPicPr>
            <p:cNvPr id="17" name="Image 16"/>
            <p:cNvPicPr>
              <a:picLocks noChangeAspect="1"/>
            </p:cNvPicPr>
            <p:nvPr/>
          </p:nvPicPr>
          <p:blipFill>
            <a:blip r:embed="rId4"/>
            <a:stretch>
              <a:fillRect/>
            </a:stretch>
          </p:blipFill>
          <p:spPr>
            <a:xfrm>
              <a:off x="0" y="2352817"/>
              <a:ext cx="4745182" cy="3101182"/>
            </a:xfrm>
            <a:prstGeom prst="rect">
              <a:avLst/>
            </a:prstGeom>
          </p:spPr>
        </p:pic>
        <p:sp>
          <p:nvSpPr>
            <p:cNvPr id="18" name="Rectangle 17"/>
            <p:cNvSpPr/>
            <p:nvPr/>
          </p:nvSpPr>
          <p:spPr>
            <a:xfrm>
              <a:off x="6558314" y="5302835"/>
              <a:ext cx="1262457" cy="261610"/>
            </a:xfrm>
            <a:prstGeom prst="rect">
              <a:avLst/>
            </a:prstGeom>
          </p:spPr>
          <p:txBody>
            <a:bodyPr wrap="square">
              <a:spAutoFit/>
            </a:bodyPr>
            <a:lstStyle/>
            <a:p>
              <a:pPr algn="ctr">
                <a:defRPr sz="2200" b="1" i="0" u="none" strike="noStrike" kern="1200" baseline="0">
                  <a:solidFill>
                    <a:sysClr val="windowText" lastClr="000000"/>
                  </a:solidFill>
                  <a:latin typeface="Arial"/>
                  <a:ea typeface="Arial"/>
                  <a:cs typeface="Arial"/>
                </a:defRPr>
              </a:pPr>
              <a:r>
                <a:rPr lang="fr-FR" sz="1100" dirty="0"/>
                <a:t>U</a:t>
              </a:r>
              <a:r>
                <a:rPr lang="fr-FR" sz="1100" baseline="-25000" dirty="0"/>
                <a:t>RFQ</a:t>
              </a:r>
              <a:r>
                <a:rPr lang="fr-FR" sz="1100" dirty="0"/>
                <a:t> (kV)</a:t>
              </a:r>
            </a:p>
          </p:txBody>
        </p:sp>
        <p:sp>
          <p:nvSpPr>
            <p:cNvPr id="19" name="ZoneTexte 18"/>
            <p:cNvSpPr txBox="1"/>
            <p:nvPr/>
          </p:nvSpPr>
          <p:spPr>
            <a:xfrm>
              <a:off x="1541159" y="2070346"/>
              <a:ext cx="1459282" cy="369332"/>
            </a:xfrm>
            <a:prstGeom prst="rect">
              <a:avLst/>
            </a:prstGeom>
            <a:solidFill>
              <a:schemeClr val="bg1"/>
            </a:solidFill>
            <a:ln>
              <a:solidFill>
                <a:srgbClr val="00B050"/>
              </a:solidFill>
            </a:ln>
          </p:spPr>
          <p:txBody>
            <a:bodyPr wrap="square" rtlCol="0">
              <a:spAutoFit/>
            </a:bodyPr>
            <a:lstStyle/>
            <a:p>
              <a:pPr algn="ctr"/>
              <a:r>
                <a:rPr lang="en-GB" dirty="0"/>
                <a:t>Experimental</a:t>
              </a:r>
            </a:p>
          </p:txBody>
        </p:sp>
        <p:sp>
          <p:nvSpPr>
            <p:cNvPr id="20" name="ZoneTexte 19"/>
            <p:cNvSpPr txBox="1"/>
            <p:nvPr/>
          </p:nvSpPr>
          <p:spPr>
            <a:xfrm>
              <a:off x="6459902" y="2123529"/>
              <a:ext cx="1459282" cy="369332"/>
            </a:xfrm>
            <a:prstGeom prst="rect">
              <a:avLst/>
            </a:prstGeom>
            <a:solidFill>
              <a:schemeClr val="bg1"/>
            </a:solidFill>
            <a:ln>
              <a:solidFill>
                <a:srgbClr val="00B050"/>
              </a:solidFill>
            </a:ln>
          </p:spPr>
          <p:txBody>
            <a:bodyPr wrap="square" rtlCol="0">
              <a:spAutoFit/>
            </a:bodyPr>
            <a:lstStyle/>
            <a:p>
              <a:pPr algn="ctr"/>
              <a:r>
                <a:rPr lang="fr-FR" dirty="0"/>
                <a:t>Simulation</a:t>
              </a:r>
            </a:p>
          </p:txBody>
        </p:sp>
      </p:grpSp>
      <p:sp>
        <p:nvSpPr>
          <p:cNvPr id="22" name="Espace réservé du contenu 21"/>
          <p:cNvSpPr>
            <a:spLocks noGrp="1"/>
          </p:cNvSpPr>
          <p:nvPr>
            <p:ph idx="1"/>
          </p:nvPr>
        </p:nvSpPr>
        <p:spPr>
          <a:xfrm>
            <a:off x="199459" y="673891"/>
            <a:ext cx="9761084" cy="853150"/>
          </a:xfrm>
        </p:spPr>
        <p:txBody>
          <a:bodyPr>
            <a:normAutofit fontScale="62500" lnSpcReduction="20000"/>
          </a:bodyPr>
          <a:lstStyle/>
          <a:p>
            <a:r>
              <a:rPr lang="en-US" dirty="0"/>
              <a:t>Phase variation at MEBT end (mostly </a:t>
            </a:r>
            <a:r>
              <a:rPr lang="en-US" sz="3100" dirty="0">
                <a:solidFill>
                  <a:srgbClr val="C00000"/>
                </a:solidFill>
              </a:rPr>
              <a:t>RFQ energy </a:t>
            </a:r>
            <a:r>
              <a:rPr lang="en-US" dirty="0">
                <a:solidFill>
                  <a:srgbClr val="C00000"/>
                </a:solidFill>
              </a:rPr>
              <a:t>shift</a:t>
            </a:r>
            <a:r>
              <a:rPr lang="en-US" sz="1900" dirty="0">
                <a:solidFill>
                  <a:srgbClr val="FF0000"/>
                </a:solidFill>
              </a:rPr>
              <a:t>,</a:t>
            </a:r>
            <a:r>
              <a:rPr lang="en-US" sz="1900" dirty="0"/>
              <a:t> up to ±1.5%</a:t>
            </a:r>
            <a:r>
              <a:rPr lang="en-US" dirty="0"/>
              <a:t>) with RFQ voltage variation =&gt; explained by </a:t>
            </a:r>
            <a:r>
              <a:rPr lang="en-US" dirty="0">
                <a:solidFill>
                  <a:srgbClr val="C00000"/>
                </a:solidFill>
              </a:rPr>
              <a:t>synchrotron oscillation </a:t>
            </a:r>
            <a:r>
              <a:rPr lang="en-US" dirty="0"/>
              <a:t>due to input energy error </a:t>
            </a:r>
          </a:p>
          <a:p>
            <a:r>
              <a:rPr lang="en-US" dirty="0"/>
              <a:t>Allowed to optimized the source platform voltage</a:t>
            </a:r>
          </a:p>
          <a:p>
            <a:endParaRPr lang="en-US" dirty="0"/>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16</a:t>
            </a:fld>
            <a:endParaRPr lang="en-US" dirty="0"/>
          </a:p>
        </p:txBody>
      </p:sp>
      <p:sp>
        <p:nvSpPr>
          <p:cNvPr id="4" name="Titre 3"/>
          <p:cNvSpPr>
            <a:spLocks noGrp="1"/>
          </p:cNvSpPr>
          <p:nvPr>
            <p:ph type="title"/>
          </p:nvPr>
        </p:nvSpPr>
        <p:spPr/>
        <p:txBody>
          <a:bodyPr>
            <a:normAutofit fontScale="90000"/>
          </a:bodyPr>
          <a:lstStyle/>
          <a:p>
            <a:r>
              <a:rPr lang="en-GB"/>
              <a:t>RFQ output phase/energy variations</a:t>
            </a:r>
            <a:endParaRPr lang="fr-FR" dirty="0"/>
          </a:p>
        </p:txBody>
      </p:sp>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5015" y="1286462"/>
            <a:ext cx="1943195" cy="587588"/>
          </a:xfrm>
          <a:prstGeom prst="rect">
            <a:avLst/>
          </a:prstGeom>
        </p:spPr>
      </p:pic>
      <p:sp>
        <p:nvSpPr>
          <p:cNvPr id="8" name="Rectangle 7"/>
          <p:cNvSpPr/>
          <p:nvPr/>
        </p:nvSpPr>
        <p:spPr>
          <a:xfrm>
            <a:off x="7389329" y="1434060"/>
            <a:ext cx="820046" cy="18527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45" dirty="0">
                <a:solidFill>
                  <a:schemeClr val="tx1"/>
                </a:solidFill>
                <a:latin typeface="Yu Gothic Light" panose="020B0300000000000000" pitchFamily="34" charset="-128"/>
                <a:ea typeface="Yu Gothic Light" panose="020B0300000000000000" pitchFamily="34" charset="-128"/>
              </a:rPr>
              <a:t>RFQ</a:t>
            </a:r>
          </a:p>
        </p:txBody>
      </p:sp>
      <p:sp>
        <p:nvSpPr>
          <p:cNvPr id="10" name="Rectangle 9"/>
          <p:cNvSpPr/>
          <p:nvPr/>
        </p:nvSpPr>
        <p:spPr>
          <a:xfrm>
            <a:off x="3284072" y="1725625"/>
            <a:ext cx="2475358" cy="338554"/>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n-GB" sz="1600" dirty="0">
                <a:latin typeface="Yu Gothic Light" panose="020B0300000000000000" pitchFamily="34" charset="-128"/>
                <a:ea typeface="Yu Gothic Light" panose="020B0300000000000000" pitchFamily="34" charset="-128"/>
              </a:rPr>
              <a:t>Beam</a:t>
            </a:r>
            <a:r>
              <a:rPr lang="fr-FR" sz="1600" dirty="0">
                <a:latin typeface="Yu Gothic Light" panose="020B0300000000000000" pitchFamily="34" charset="-128"/>
                <a:ea typeface="Yu Gothic Light" panose="020B0300000000000000" pitchFamily="34" charset="-128"/>
              </a:rPr>
              <a:t> Phase vs U</a:t>
            </a:r>
            <a:r>
              <a:rPr lang="fr-FR" sz="1600" baseline="-25000" dirty="0">
                <a:latin typeface="Yu Gothic Light" panose="020B0300000000000000" pitchFamily="34" charset="-128"/>
                <a:ea typeface="Yu Gothic Light" panose="020B0300000000000000" pitchFamily="34" charset="-128"/>
              </a:rPr>
              <a:t>RFQ</a:t>
            </a:r>
            <a:r>
              <a:rPr lang="fr-FR" sz="1600" dirty="0">
                <a:latin typeface="Yu Gothic Light" panose="020B0300000000000000" pitchFamily="34" charset="-128"/>
                <a:ea typeface="Yu Gothic Light" panose="020B0300000000000000" pitchFamily="34" charset="-128"/>
              </a:rPr>
              <a:t> RFQ</a:t>
            </a:r>
          </a:p>
        </p:txBody>
      </p:sp>
      <p:sp>
        <p:nvSpPr>
          <p:cNvPr id="11" name="Rectangle 10"/>
          <p:cNvSpPr/>
          <p:nvPr/>
        </p:nvSpPr>
        <p:spPr>
          <a:xfrm>
            <a:off x="1639571" y="5085840"/>
            <a:ext cx="1262457" cy="261610"/>
          </a:xfrm>
          <a:prstGeom prst="rect">
            <a:avLst/>
          </a:prstGeom>
          <a:solidFill>
            <a:schemeClr val="bg1"/>
          </a:solidFill>
        </p:spPr>
        <p:txBody>
          <a:bodyPr wrap="square">
            <a:spAutoFit/>
          </a:bodyPr>
          <a:lstStyle/>
          <a:p>
            <a:pPr algn="ctr">
              <a:defRPr sz="2200" b="1" i="0" u="none" strike="noStrike" kern="1200" baseline="0">
                <a:solidFill>
                  <a:sysClr val="windowText" lastClr="000000"/>
                </a:solidFill>
                <a:latin typeface="Arial"/>
                <a:ea typeface="Arial"/>
                <a:cs typeface="Arial"/>
              </a:defRPr>
            </a:pPr>
            <a:r>
              <a:rPr lang="fr-FR" sz="1100" dirty="0">
                <a:latin typeface="Yu Gothic Light" panose="020B0300000000000000" pitchFamily="34" charset="-128"/>
                <a:ea typeface="Yu Gothic Light" panose="020B0300000000000000" pitchFamily="34" charset="-128"/>
              </a:rPr>
              <a:t>U</a:t>
            </a:r>
            <a:r>
              <a:rPr lang="fr-FR" sz="1100" baseline="-25000" dirty="0">
                <a:latin typeface="Yu Gothic Light" panose="020B0300000000000000" pitchFamily="34" charset="-128"/>
                <a:ea typeface="Yu Gothic Light" panose="020B0300000000000000" pitchFamily="34" charset="-128"/>
              </a:rPr>
              <a:t>RFQ</a:t>
            </a:r>
            <a:r>
              <a:rPr lang="fr-FR" sz="1100" dirty="0">
                <a:latin typeface="Yu Gothic Light" panose="020B0300000000000000" pitchFamily="34" charset="-128"/>
                <a:ea typeface="Yu Gothic Light" panose="020B0300000000000000" pitchFamily="34" charset="-128"/>
              </a:rPr>
              <a:t> (kV)</a:t>
            </a:r>
          </a:p>
        </p:txBody>
      </p:sp>
      <p:cxnSp>
        <p:nvCxnSpPr>
          <p:cNvPr id="13" name="Connecteur droit avec flèche 12"/>
          <p:cNvCxnSpPr/>
          <p:nvPr/>
        </p:nvCxnSpPr>
        <p:spPr>
          <a:xfrm>
            <a:off x="9951905" y="1248606"/>
            <a:ext cx="3429" cy="231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 name="Groupe 1"/>
          <p:cNvGrpSpPr/>
          <p:nvPr/>
        </p:nvGrpSpPr>
        <p:grpSpPr>
          <a:xfrm>
            <a:off x="10679" y="1737322"/>
            <a:ext cx="10049622" cy="3030965"/>
            <a:chOff x="10679" y="1737322"/>
            <a:chExt cx="10049622" cy="3030965"/>
          </a:xfrm>
        </p:grpSpPr>
        <p:pic>
          <p:nvPicPr>
            <p:cNvPr id="12" name="Imag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79" y="1759671"/>
              <a:ext cx="5012934" cy="3007610"/>
            </a:xfrm>
            <a:prstGeom prst="rect">
              <a:avLst/>
            </a:prstGeom>
            <a:ln>
              <a:solidFill>
                <a:schemeClr val="tx1"/>
              </a:solidFill>
            </a:ln>
            <a:effectLst>
              <a:outerShdw blurRad="292100" dist="139700" dir="2700000" algn="tl" rotWithShape="0">
                <a:srgbClr val="333333">
                  <a:alpha val="65000"/>
                </a:srgbClr>
              </a:outerShdw>
            </a:effectLst>
          </p:spPr>
        </p:pic>
        <p:pic>
          <p:nvPicPr>
            <p:cNvPr id="23" name="Image 22"/>
            <p:cNvPicPr>
              <a:picLocks noChangeAspect="1"/>
            </p:cNvPicPr>
            <p:nvPr/>
          </p:nvPicPr>
          <p:blipFill>
            <a:blip r:embed="rId7"/>
            <a:stretch>
              <a:fillRect/>
            </a:stretch>
          </p:blipFill>
          <p:spPr>
            <a:xfrm>
              <a:off x="5154977" y="1737322"/>
              <a:ext cx="4905324" cy="3030965"/>
            </a:xfrm>
            <a:prstGeom prst="rect">
              <a:avLst/>
            </a:prstGeom>
            <a:ln w="6350">
              <a:solidFill>
                <a:schemeClr val="tx1"/>
              </a:solidFill>
            </a:ln>
          </p:spPr>
        </p:pic>
        <p:sp>
          <p:nvSpPr>
            <p:cNvPr id="25" name="ZoneTexte 24"/>
            <p:cNvSpPr txBox="1"/>
            <p:nvPr/>
          </p:nvSpPr>
          <p:spPr>
            <a:xfrm>
              <a:off x="1779064" y="1867040"/>
              <a:ext cx="516302" cy="369332"/>
            </a:xfrm>
            <a:prstGeom prst="rect">
              <a:avLst/>
            </a:prstGeom>
            <a:solidFill>
              <a:schemeClr val="bg1"/>
            </a:solidFill>
            <a:ln>
              <a:solidFill>
                <a:schemeClr val="tx1"/>
              </a:solidFill>
            </a:ln>
          </p:spPr>
          <p:txBody>
            <a:bodyPr wrap="square" rtlCol="0">
              <a:spAutoFit/>
            </a:bodyPr>
            <a:lstStyle/>
            <a:p>
              <a:r>
                <a:rPr lang="fr-FR" b="1" dirty="0">
                  <a:latin typeface="Yu Gothic UI" panose="020B0500000000000000" pitchFamily="34" charset="-128"/>
                  <a:ea typeface="Yu Gothic UI" panose="020B0500000000000000" pitchFamily="34" charset="-128"/>
                </a:rPr>
                <a:t>H</a:t>
              </a:r>
              <a:r>
                <a:rPr lang="fr-FR" b="1" baseline="30000" dirty="0">
                  <a:latin typeface="Yu Gothic UI" panose="020B0500000000000000" pitchFamily="34" charset="-128"/>
                  <a:ea typeface="Yu Gothic UI" panose="020B0500000000000000" pitchFamily="34" charset="-128"/>
                </a:rPr>
                <a:t>+</a:t>
              </a:r>
            </a:p>
          </p:txBody>
        </p:sp>
        <p:sp>
          <p:nvSpPr>
            <p:cNvPr id="26" name="ZoneTexte 25"/>
            <p:cNvSpPr txBox="1"/>
            <p:nvPr/>
          </p:nvSpPr>
          <p:spPr>
            <a:xfrm>
              <a:off x="6188584" y="1857685"/>
              <a:ext cx="834520" cy="369332"/>
            </a:xfrm>
            <a:prstGeom prst="rect">
              <a:avLst/>
            </a:prstGeom>
            <a:solidFill>
              <a:schemeClr val="bg1"/>
            </a:solidFill>
            <a:ln>
              <a:solidFill>
                <a:schemeClr val="tx1"/>
              </a:solidFill>
            </a:ln>
          </p:spPr>
          <p:txBody>
            <a:bodyPr wrap="square" rtlCol="0">
              <a:spAutoFit/>
            </a:bodyPr>
            <a:lstStyle/>
            <a:p>
              <a:pPr algn="ctr"/>
              <a:r>
                <a:rPr lang="en-GB" b="1" baseline="30000" dirty="0">
                  <a:latin typeface="Yu Gothic UI" panose="020B0500000000000000" pitchFamily="34" charset="-128"/>
                  <a:ea typeface="Yu Gothic UI" panose="020B0500000000000000" pitchFamily="34" charset="-128"/>
                </a:rPr>
                <a:t>4</a:t>
              </a:r>
              <a:r>
                <a:rPr lang="en-GB" b="1" dirty="0">
                  <a:latin typeface="Yu Gothic UI" panose="020B0500000000000000" pitchFamily="34" charset="-128"/>
                  <a:ea typeface="Yu Gothic UI" panose="020B0500000000000000" pitchFamily="34" charset="-128"/>
                </a:rPr>
                <a:t>He</a:t>
              </a:r>
              <a:r>
                <a:rPr lang="en-GB" b="1" baseline="30000" dirty="0">
                  <a:latin typeface="Yu Gothic UI" panose="020B0500000000000000" pitchFamily="34" charset="-128"/>
                  <a:ea typeface="Yu Gothic UI" panose="020B0500000000000000" pitchFamily="34" charset="-128"/>
                </a:rPr>
                <a:t>2+ </a:t>
              </a:r>
              <a:endParaRPr lang="fr-FR" dirty="0"/>
            </a:p>
          </p:txBody>
        </p:sp>
      </p:grpSp>
      <p:sp>
        <p:nvSpPr>
          <p:cNvPr id="24" name="ZoneTexte 23"/>
          <p:cNvSpPr txBox="1"/>
          <p:nvPr/>
        </p:nvSpPr>
        <p:spPr>
          <a:xfrm>
            <a:off x="2440987" y="1888463"/>
            <a:ext cx="353302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Fluctuations reduction at RFQ output </a:t>
            </a:r>
            <a:endParaRPr lang="fr-FR" sz="1600"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endParaRPr>
          </a:p>
        </p:txBody>
      </p:sp>
      <p:sp>
        <p:nvSpPr>
          <p:cNvPr id="27" name="ZoneTexte 26"/>
          <p:cNvSpPr txBox="1"/>
          <p:nvPr/>
        </p:nvSpPr>
        <p:spPr>
          <a:xfrm>
            <a:off x="7731822" y="1036428"/>
            <a:ext cx="2440132" cy="276999"/>
          </a:xfrm>
          <a:prstGeom prst="rect">
            <a:avLst/>
          </a:prstGeom>
          <a:noFill/>
        </p:spPr>
        <p:txBody>
          <a:bodyPr wrap="square" rtlCol="0">
            <a:spAutoFit/>
          </a:bodyPr>
          <a:lstStyle/>
          <a:p>
            <a:pPr algn="r"/>
            <a:r>
              <a:rPr lang="fr-FR" sz="1200" dirty="0">
                <a:solidFill>
                  <a:srgbClr val="0070C0"/>
                </a:solidFill>
                <a:latin typeface="Yu Gothic Light" panose="020B0300000000000000" pitchFamily="34" charset="-128"/>
                <a:ea typeface="Yu Gothic Light" panose="020B0300000000000000" pitchFamily="34" charset="-128"/>
              </a:rPr>
              <a:t>Phase </a:t>
            </a:r>
            <a:r>
              <a:rPr lang="fr-FR" sz="1200" dirty="0" err="1">
                <a:solidFill>
                  <a:srgbClr val="0070C0"/>
                </a:solidFill>
                <a:latin typeface="Yu Gothic Light" panose="020B0300000000000000" pitchFamily="34" charset="-128"/>
                <a:ea typeface="Yu Gothic Light" panose="020B0300000000000000" pitchFamily="34" charset="-128"/>
              </a:rPr>
              <a:t>measurement</a:t>
            </a:r>
            <a:r>
              <a:rPr lang="fr-FR" sz="1200" dirty="0">
                <a:solidFill>
                  <a:srgbClr val="0070C0"/>
                </a:solidFill>
                <a:latin typeface="Yu Gothic Light" panose="020B0300000000000000" pitchFamily="34" charset="-128"/>
                <a:ea typeface="Yu Gothic Light" panose="020B0300000000000000" pitchFamily="34" charset="-128"/>
              </a:rPr>
              <a:t> </a:t>
            </a:r>
            <a:r>
              <a:rPr lang="fr-FR" sz="1050" dirty="0">
                <a:solidFill>
                  <a:srgbClr val="0070C0"/>
                </a:solidFill>
                <a:latin typeface="Yu Gothic Light" panose="020B0300000000000000" pitchFamily="34" charset="-128"/>
                <a:ea typeface="Yu Gothic Light" panose="020B0300000000000000" pitchFamily="34" charset="-128"/>
              </a:rPr>
              <a:t>(PC21)</a:t>
            </a:r>
          </a:p>
        </p:txBody>
      </p:sp>
      <p:sp>
        <p:nvSpPr>
          <p:cNvPr id="5" name="Espace réservé de la date 4"/>
          <p:cNvSpPr>
            <a:spLocks noGrp="1"/>
          </p:cNvSpPr>
          <p:nvPr>
            <p:ph type="dt" sz="half" idx="2"/>
          </p:nvPr>
        </p:nvSpPr>
        <p:spPr/>
        <p:txBody>
          <a:bodyPr/>
          <a:lstStyle/>
          <a:p>
            <a:r>
              <a:rPr lang="fr-FR"/>
              <a:t>April 30, 2021</a:t>
            </a:r>
            <a:endParaRPr lang="fr-FR"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spTree>
    <p:extLst>
      <p:ext uri="{BB962C8B-B14F-4D97-AF65-F5344CB8AC3E}">
        <p14:creationId xmlns:p14="http://schemas.microsoft.com/office/powerpoint/2010/main" val="2532584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725435">
            <a:off x="554791" y="340076"/>
            <a:ext cx="7804879" cy="5668835"/>
          </a:xfrm>
          <a:prstGeom prst="rect">
            <a:avLst/>
          </a:prstGeom>
          <a:noFill/>
          <a:ln w="9525" algn="ctr">
            <a:noFill/>
            <a:miter lim="800000"/>
            <a:headEnd/>
            <a:tailEnd/>
          </a:ln>
        </p:spPr>
      </p:pic>
      <p:sp>
        <p:nvSpPr>
          <p:cNvPr id="7" name="ZoneTexte 6"/>
          <p:cNvSpPr txBox="1"/>
          <p:nvPr/>
        </p:nvSpPr>
        <p:spPr>
          <a:xfrm>
            <a:off x="199648" y="-162936"/>
            <a:ext cx="4881384" cy="1673836"/>
          </a:xfrm>
          <a:prstGeom prst="rect">
            <a:avLst/>
          </a:prstGeom>
        </p:spPr>
        <p:txBody>
          <a:bodyPr vert="horz" lIns="0" rIns="0" rtlCol="0" anchor="ctr">
            <a:noAutofit/>
            <a:scene3d>
              <a:camera prst="orthographicFront"/>
              <a:lightRig rig="threePt" dir="t"/>
            </a:scene3d>
            <a:sp3d extrusionH="57150">
              <a:bevelT w="38100" h="38100"/>
            </a:sp3d>
          </a:bodyPr>
          <a:lstStyle>
            <a:lvl1pPr algn="ctr" eaLnBrk="1" hangingPunct="1">
              <a:spcBef>
                <a:spcPct val="0"/>
              </a:spcBef>
              <a:buNone/>
              <a:defRPr lang="fr-FR" sz="6000" b="1" cap="none" spc="167" dirty="0">
                <a:ln w="1905"/>
                <a:gradFill>
                  <a:gsLst>
                    <a:gs pos="0">
                      <a:schemeClr val="accent4">
                        <a:lumMod val="40000"/>
                        <a:lumOff val="60000"/>
                      </a:schemeClr>
                    </a:gs>
                    <a:gs pos="100000">
                      <a:schemeClr val="accent4">
                        <a:lumMod val="50000"/>
                      </a:schemeClr>
                    </a:gs>
                  </a:gsLst>
                  <a:lin ang="5400000"/>
                </a:gradFill>
                <a:effectLst>
                  <a:outerShdw blurRad="63500" dist="76200" dir="2700000" algn="tl" rotWithShape="0">
                    <a:prstClr val="black">
                      <a:alpha val="78000"/>
                    </a:prstClr>
                  </a:outerShdw>
                </a:effectLst>
                <a:latin typeface="Comic Sans MS" panose="030F0702030302020204" pitchFamily="66" charset="0"/>
                <a:ea typeface="+mj-ea"/>
                <a:cs typeface="+mj-cs"/>
              </a:defRPr>
            </a:lvl1pPr>
          </a:lstStyle>
          <a:p>
            <a:r>
              <a:rPr lang="en-US" sz="3600" dirty="0">
                <a:latin typeface="Yu Gothic UI Light" panose="020B0300000000000000" pitchFamily="34" charset="-128"/>
                <a:ea typeface="Yu Gothic UI Light" panose="020B0300000000000000" pitchFamily="34" charset="-128"/>
              </a:rPr>
              <a:t>LINAC commissioning</a:t>
            </a:r>
          </a:p>
        </p:txBody>
      </p:sp>
      <p:sp>
        <p:nvSpPr>
          <p:cNvPr id="9" name="Rectangle 15"/>
          <p:cNvSpPr/>
          <p:nvPr/>
        </p:nvSpPr>
        <p:spPr>
          <a:xfrm>
            <a:off x="7426944" y="2006112"/>
            <a:ext cx="1964122" cy="1228754"/>
          </a:xfrm>
          <a:custGeom>
            <a:avLst/>
            <a:gdLst>
              <a:gd name="connsiteX0" fmla="*/ 0 w 1638252"/>
              <a:gd name="connsiteY0" fmla="*/ 0 h 1228754"/>
              <a:gd name="connsiteX1" fmla="*/ 1638252 w 1638252"/>
              <a:gd name="connsiteY1" fmla="*/ 0 h 1228754"/>
              <a:gd name="connsiteX2" fmla="*/ 1638252 w 1638252"/>
              <a:gd name="connsiteY2" fmla="*/ 1228754 h 1228754"/>
              <a:gd name="connsiteX3" fmla="*/ 0 w 1638252"/>
              <a:gd name="connsiteY3" fmla="*/ 1228754 h 1228754"/>
              <a:gd name="connsiteX4" fmla="*/ 0 w 1638252"/>
              <a:gd name="connsiteY4" fmla="*/ 0 h 1228754"/>
              <a:gd name="connsiteX0" fmla="*/ 130629 w 1638252"/>
              <a:gd name="connsiteY0" fmla="*/ 17417 h 1228754"/>
              <a:gd name="connsiteX1" fmla="*/ 1638252 w 1638252"/>
              <a:gd name="connsiteY1" fmla="*/ 0 h 1228754"/>
              <a:gd name="connsiteX2" fmla="*/ 1638252 w 1638252"/>
              <a:gd name="connsiteY2" fmla="*/ 1228754 h 1228754"/>
              <a:gd name="connsiteX3" fmla="*/ 0 w 1638252"/>
              <a:gd name="connsiteY3" fmla="*/ 1228754 h 1228754"/>
              <a:gd name="connsiteX4" fmla="*/ 130629 w 1638252"/>
              <a:gd name="connsiteY4" fmla="*/ 17417 h 1228754"/>
              <a:gd name="connsiteX0" fmla="*/ 229478 w 1737101"/>
              <a:gd name="connsiteY0" fmla="*/ 17417 h 1228754"/>
              <a:gd name="connsiteX1" fmla="*/ 1737101 w 1737101"/>
              <a:gd name="connsiteY1" fmla="*/ 0 h 1228754"/>
              <a:gd name="connsiteX2" fmla="*/ 1737101 w 1737101"/>
              <a:gd name="connsiteY2" fmla="*/ 1228754 h 1228754"/>
              <a:gd name="connsiteX3" fmla="*/ 98849 w 1737101"/>
              <a:gd name="connsiteY3" fmla="*/ 1228754 h 1228754"/>
              <a:gd name="connsiteX4" fmla="*/ 5041 w 1737101"/>
              <a:gd name="connsiteY4" fmla="*/ 60961 h 1228754"/>
              <a:gd name="connsiteX5" fmla="*/ 229478 w 1737101"/>
              <a:gd name="connsiteY5" fmla="*/ 17417 h 1228754"/>
              <a:gd name="connsiteX0" fmla="*/ 434380 w 1942003"/>
              <a:gd name="connsiteY0" fmla="*/ 17417 h 1228754"/>
              <a:gd name="connsiteX1" fmla="*/ 1942003 w 1942003"/>
              <a:gd name="connsiteY1" fmla="*/ 0 h 1228754"/>
              <a:gd name="connsiteX2" fmla="*/ 1942003 w 1942003"/>
              <a:gd name="connsiteY2" fmla="*/ 1228754 h 1228754"/>
              <a:gd name="connsiteX3" fmla="*/ 303751 w 1942003"/>
              <a:gd name="connsiteY3" fmla="*/ 1228754 h 1228754"/>
              <a:gd name="connsiteX4" fmla="*/ 938 w 1942003"/>
              <a:gd name="connsiteY4" fmla="*/ 209006 h 1228754"/>
              <a:gd name="connsiteX5" fmla="*/ 209943 w 1942003"/>
              <a:gd name="connsiteY5" fmla="*/ 60961 h 1228754"/>
              <a:gd name="connsiteX6" fmla="*/ 434380 w 1942003"/>
              <a:gd name="connsiteY6" fmla="*/ 17417 h 1228754"/>
              <a:gd name="connsiteX0" fmla="*/ 456499 w 1964122"/>
              <a:gd name="connsiteY0" fmla="*/ 17417 h 1228754"/>
              <a:gd name="connsiteX1" fmla="*/ 1964122 w 1964122"/>
              <a:gd name="connsiteY1" fmla="*/ 0 h 1228754"/>
              <a:gd name="connsiteX2" fmla="*/ 1964122 w 1964122"/>
              <a:gd name="connsiteY2" fmla="*/ 1228754 h 1228754"/>
              <a:gd name="connsiteX3" fmla="*/ 325870 w 1964122"/>
              <a:gd name="connsiteY3" fmla="*/ 1228754 h 1228754"/>
              <a:gd name="connsiteX4" fmla="*/ 23057 w 1964122"/>
              <a:gd name="connsiteY4" fmla="*/ 209006 h 1228754"/>
              <a:gd name="connsiteX5" fmla="*/ 232062 w 1964122"/>
              <a:gd name="connsiteY5" fmla="*/ 60961 h 1228754"/>
              <a:gd name="connsiteX6" fmla="*/ 456499 w 1964122"/>
              <a:gd name="connsiteY6" fmla="*/ 17417 h 12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122" h="1228754">
                <a:moveTo>
                  <a:pt x="456499" y="17417"/>
                </a:moveTo>
                <a:lnTo>
                  <a:pt x="1964122" y="0"/>
                </a:lnTo>
                <a:lnTo>
                  <a:pt x="1964122" y="1228754"/>
                </a:lnTo>
                <a:lnTo>
                  <a:pt x="325870" y="1228754"/>
                </a:lnTo>
                <a:cubicBezTo>
                  <a:pt x="34291" y="1058796"/>
                  <a:pt x="38692" y="403638"/>
                  <a:pt x="23057" y="209006"/>
                </a:cubicBezTo>
                <a:cubicBezTo>
                  <a:pt x="-79664" y="23082"/>
                  <a:pt x="191753" y="92892"/>
                  <a:pt x="232062" y="60961"/>
                </a:cubicBezTo>
                <a:lnTo>
                  <a:pt x="456499" y="1741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lipse 7"/>
          <p:cNvSpPr/>
          <p:nvPr/>
        </p:nvSpPr>
        <p:spPr>
          <a:xfrm rot="3775440">
            <a:off x="4682443" y="-315735"/>
            <a:ext cx="1626897" cy="4392484"/>
          </a:xfrm>
          <a:prstGeom prst="ellipse">
            <a:avLst/>
          </a:prstGeom>
          <a:noFill/>
          <a:ln w="41275">
            <a:solidFill>
              <a:srgbClr val="7030A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500" dirty="0"/>
          </a:p>
        </p:txBody>
      </p:sp>
      <p:pic>
        <p:nvPicPr>
          <p:cNvPr id="10" name="Imag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7171" y="2289648"/>
            <a:ext cx="1233905" cy="2880000"/>
          </a:xfrm>
          <a:prstGeom prst="rect">
            <a:avLst/>
          </a:prstGeom>
        </p:spPr>
      </p:pic>
      <p:pic>
        <p:nvPicPr>
          <p:cNvPr id="11" name="Imag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1076" y="1510900"/>
            <a:ext cx="1638720" cy="2880000"/>
          </a:xfrm>
          <a:prstGeom prst="rect">
            <a:avLst/>
          </a:prstGeom>
        </p:spPr>
      </p:pic>
      <p:sp>
        <p:nvSpPr>
          <p:cNvPr id="4" name="ZoneTexte 3"/>
          <p:cNvSpPr txBox="1"/>
          <p:nvPr/>
        </p:nvSpPr>
        <p:spPr>
          <a:xfrm>
            <a:off x="1432429" y="5130878"/>
            <a:ext cx="7066358" cy="369332"/>
          </a:xfrm>
          <a:prstGeom prst="rect">
            <a:avLst/>
          </a:prstGeom>
          <a:noFill/>
        </p:spPr>
        <p:txBody>
          <a:bodyPr wrap="none" rtlCol="0">
            <a:spAutoFit/>
          </a:bodyPr>
          <a:lstStyle/>
          <a:p>
            <a:r>
              <a:rPr lang="en-US" dirty="0">
                <a:latin typeface="Yu Gothic UI Light" panose="020B0300000000000000" pitchFamily="34" charset="-128"/>
                <a:ea typeface="Yu Gothic UI Light" panose="020B0300000000000000" pitchFamily="34" charset="-128"/>
              </a:rPr>
              <a:t>A project revue with international experts was organized in March 2021</a:t>
            </a:r>
          </a:p>
        </p:txBody>
      </p:sp>
      <p:pic>
        <p:nvPicPr>
          <p:cNvPr id="12" name="Picture 2" descr="\\Dapdc5\bosland\Desktop\irfulogoversion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461" y="1231962"/>
            <a:ext cx="1335582" cy="44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descr="logoipn.png"/>
          <p:cNvPicPr>
            <a:picLocks noChangeAspect="1"/>
          </p:cNvPicPr>
          <p:nvPr/>
        </p:nvPicPr>
        <p:blipFill>
          <a:blip r:embed="rId7" cstate="print"/>
          <a:stretch>
            <a:fillRect/>
          </a:stretch>
        </p:blipFill>
        <p:spPr>
          <a:xfrm>
            <a:off x="551040" y="1644900"/>
            <a:ext cx="956027" cy="623984"/>
          </a:xfrm>
          <a:prstGeom prst="rect">
            <a:avLst/>
          </a:prstGeom>
        </p:spPr>
      </p:pic>
      <p:pic>
        <p:nvPicPr>
          <p:cNvPr id="14" name="Picture 3" descr="D:\Mes documents\Mes images\logo\logo SPIRAL 2\logo 30cm.png"/>
          <p:cNvPicPr>
            <a:picLocks noChangeAspect="1" noChangeArrowheads="1"/>
          </p:cNvPicPr>
          <p:nvPr/>
        </p:nvPicPr>
        <p:blipFill>
          <a:blip r:embed="rId8" cstate="print"/>
          <a:srcRect/>
          <a:stretch>
            <a:fillRect/>
          </a:stretch>
        </p:blipFill>
        <p:spPr bwMode="auto">
          <a:xfrm>
            <a:off x="687209" y="2600786"/>
            <a:ext cx="1278001" cy="284043"/>
          </a:xfrm>
          <a:prstGeom prst="rect">
            <a:avLst/>
          </a:prstGeom>
          <a:noFill/>
        </p:spPr>
      </p:pic>
      <p:pic>
        <p:nvPicPr>
          <p:cNvPr id="15" name="Picture 2" descr="D:\Mes documents\Mes images\logo\logo LPSC\logoLPSC2.jpg"/>
          <p:cNvPicPr>
            <a:picLocks noChangeAspect="1" noChangeArrowheads="1"/>
          </p:cNvPicPr>
          <p:nvPr/>
        </p:nvPicPr>
        <p:blipFill>
          <a:blip r:embed="rId9" cstate="print"/>
          <a:srcRect/>
          <a:stretch>
            <a:fillRect/>
          </a:stretch>
        </p:blipFill>
        <p:spPr bwMode="auto">
          <a:xfrm>
            <a:off x="687209" y="2127690"/>
            <a:ext cx="870658" cy="417340"/>
          </a:xfrm>
          <a:prstGeom prst="rect">
            <a:avLst/>
          </a:prstGeom>
          <a:noFill/>
        </p:spPr>
      </p:pic>
    </p:spTree>
    <p:extLst>
      <p:ext uri="{BB962C8B-B14F-4D97-AF65-F5344CB8AC3E}">
        <p14:creationId xmlns:p14="http://schemas.microsoft.com/office/powerpoint/2010/main" val="2094195852"/>
      </p:ext>
    </p:extLst>
  </p:cSld>
  <p:clrMapOvr>
    <a:masterClrMapping/>
  </p:clrMapOvr>
  <mc:AlternateContent xmlns:mc="http://schemas.openxmlformats.org/markup-compatibility/2006" xmlns:p14="http://schemas.microsoft.com/office/powerpoint/2010/main">
    <mc:Choice Requires="p14">
      <p:transition p14:dur="0" advTm="22304"/>
    </mc:Choice>
    <mc:Fallback xmlns="">
      <p:transition advTm="2230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25"/>
          <p:cNvGrpSpPr>
            <a:grpSpLocks noChangeAspect="1"/>
          </p:cNvGrpSpPr>
          <p:nvPr/>
        </p:nvGrpSpPr>
        <p:grpSpPr bwMode="auto">
          <a:xfrm>
            <a:off x="5689731" y="885765"/>
            <a:ext cx="4272673" cy="4442282"/>
            <a:chOff x="4394200" y="1125538"/>
            <a:chExt cx="4058566" cy="4142667"/>
          </a:xfrm>
        </p:grpSpPr>
        <p:pic>
          <p:nvPicPr>
            <p:cNvPr id="11" name="Image 9" descr="cavit�a et b"/>
            <p:cNvPicPr>
              <a:picLocks noChangeAspect="1" noChangeArrowheads="1"/>
            </p:cNvPicPr>
            <p:nvPr/>
          </p:nvPicPr>
          <p:blipFill rotWithShape="1">
            <a:blip r:embed="rId2" cstate="screen"/>
            <a:srcRect r="12566"/>
            <a:stretch/>
          </p:blipFill>
          <p:spPr bwMode="auto">
            <a:xfrm>
              <a:off x="4394200" y="1125538"/>
              <a:ext cx="4058566" cy="3527425"/>
            </a:xfrm>
            <a:prstGeom prst="rect">
              <a:avLst/>
            </a:prstGeom>
            <a:noFill/>
            <a:ln w="9525">
              <a:noFill/>
              <a:miter lim="800000"/>
              <a:headEnd/>
              <a:tailEnd/>
            </a:ln>
          </p:spPr>
        </p:pic>
        <p:sp>
          <p:nvSpPr>
            <p:cNvPr id="12" name="ZoneTexte 11"/>
            <p:cNvSpPr txBox="1"/>
            <p:nvPr/>
          </p:nvSpPr>
          <p:spPr>
            <a:xfrm>
              <a:off x="7478714" y="1382714"/>
              <a:ext cx="470206" cy="254872"/>
            </a:xfrm>
            <a:prstGeom prst="rect">
              <a:avLst/>
            </a:prstGeom>
            <a:noFill/>
          </p:spPr>
          <p:txBody>
            <a:bodyPr wrap="none">
              <a:spAutoFit/>
            </a:bodyPr>
            <a:lstStyle/>
            <a:p>
              <a:pPr>
                <a:defRPr/>
              </a:pPr>
              <a:r>
                <a:rPr lang="en-US" sz="1000" b="1" dirty="0">
                  <a:solidFill>
                    <a:srgbClr val="404656"/>
                  </a:solidFill>
                </a:rPr>
                <a:t>CMB</a:t>
              </a:r>
            </a:p>
          </p:txBody>
        </p:sp>
        <p:sp>
          <p:nvSpPr>
            <p:cNvPr id="13" name="ZoneTexte 12"/>
            <p:cNvSpPr txBox="1"/>
            <p:nvPr/>
          </p:nvSpPr>
          <p:spPr>
            <a:xfrm>
              <a:off x="6011863" y="1412876"/>
              <a:ext cx="475275" cy="254872"/>
            </a:xfrm>
            <a:prstGeom prst="rect">
              <a:avLst/>
            </a:prstGeom>
            <a:noFill/>
          </p:spPr>
          <p:txBody>
            <a:bodyPr wrap="none">
              <a:spAutoFit/>
            </a:bodyPr>
            <a:lstStyle/>
            <a:p>
              <a:pPr>
                <a:defRPr/>
              </a:pPr>
              <a:r>
                <a:rPr lang="en-US" sz="1000" b="1" dirty="0">
                  <a:solidFill>
                    <a:srgbClr val="404656"/>
                  </a:solidFill>
                </a:rPr>
                <a:t>CMA</a:t>
              </a:r>
            </a:p>
          </p:txBody>
        </p:sp>
        <p:sp>
          <p:nvSpPr>
            <p:cNvPr id="14" name="ZoneTexte 13"/>
            <p:cNvSpPr txBox="1"/>
            <p:nvPr/>
          </p:nvSpPr>
          <p:spPr>
            <a:xfrm>
              <a:off x="6067426" y="5013333"/>
              <a:ext cx="872467" cy="254872"/>
            </a:xfrm>
            <a:prstGeom prst="rect">
              <a:avLst/>
            </a:prstGeom>
            <a:noFill/>
          </p:spPr>
          <p:txBody>
            <a:bodyPr wrap="none">
              <a:spAutoFit/>
            </a:bodyPr>
            <a:lstStyle/>
            <a:p>
              <a:pPr>
                <a:defRPr/>
              </a:pPr>
              <a:r>
                <a:rPr lang="en-US" sz="1000" b="1" dirty="0">
                  <a:solidFill>
                    <a:srgbClr val="404656"/>
                  </a:solidFill>
                </a:rPr>
                <a:t>RF couplers</a:t>
              </a:r>
            </a:p>
          </p:txBody>
        </p:sp>
        <p:cxnSp>
          <p:nvCxnSpPr>
            <p:cNvPr id="16" name="Connecteur droit avec flèche 16"/>
            <p:cNvCxnSpPr>
              <a:cxnSpLocks noChangeShapeType="1"/>
              <a:endCxn id="14" idx="0"/>
            </p:cNvCxnSpPr>
            <p:nvPr/>
          </p:nvCxnSpPr>
          <p:spPr bwMode="auto">
            <a:xfrm>
              <a:off x="5940152" y="4581129"/>
              <a:ext cx="563508" cy="432204"/>
            </a:xfrm>
            <a:prstGeom prst="straightConnector1">
              <a:avLst/>
            </a:prstGeom>
            <a:noFill/>
            <a:ln w="22225" algn="ctr">
              <a:solidFill>
                <a:srgbClr val="0070C0"/>
              </a:solidFill>
              <a:round/>
              <a:headEnd type="triangle" w="med" len="med"/>
              <a:tailEnd/>
            </a:ln>
          </p:spPr>
        </p:cxnSp>
        <p:cxnSp>
          <p:nvCxnSpPr>
            <p:cNvPr id="17" name="Connecteur droit avec flèche 19"/>
            <p:cNvCxnSpPr>
              <a:cxnSpLocks noChangeShapeType="1"/>
              <a:endCxn id="14" idx="0"/>
            </p:cNvCxnSpPr>
            <p:nvPr/>
          </p:nvCxnSpPr>
          <p:spPr bwMode="auto">
            <a:xfrm flipH="1">
              <a:off x="6503660" y="4653136"/>
              <a:ext cx="444616" cy="360197"/>
            </a:xfrm>
            <a:prstGeom prst="straightConnector1">
              <a:avLst/>
            </a:prstGeom>
            <a:noFill/>
            <a:ln w="22225" algn="ctr">
              <a:solidFill>
                <a:srgbClr val="0070C0"/>
              </a:solidFill>
              <a:round/>
              <a:headEnd type="triangle" w="med" len="med"/>
              <a:tailEnd/>
            </a:ln>
          </p:spPr>
        </p:cxnSp>
        <p:cxnSp>
          <p:nvCxnSpPr>
            <p:cNvPr id="18" name="Connecteur droit avec flèche 20"/>
            <p:cNvCxnSpPr>
              <a:cxnSpLocks noChangeShapeType="1"/>
              <a:endCxn id="14" idx="0"/>
            </p:cNvCxnSpPr>
            <p:nvPr/>
          </p:nvCxnSpPr>
          <p:spPr bwMode="auto">
            <a:xfrm flipH="1">
              <a:off x="6503660" y="4581129"/>
              <a:ext cx="1020679" cy="432204"/>
            </a:xfrm>
            <a:prstGeom prst="straightConnector1">
              <a:avLst/>
            </a:prstGeom>
            <a:noFill/>
            <a:ln w="22225" algn="ctr">
              <a:solidFill>
                <a:srgbClr val="0070C0"/>
              </a:solidFill>
              <a:round/>
              <a:headEnd type="triangle" w="med" len="med"/>
              <a:tailEnd/>
            </a:ln>
          </p:spPr>
        </p:cxnSp>
      </p:grpSp>
      <p:pic>
        <p:nvPicPr>
          <p:cNvPr id="19" name="Picture 5" descr="Linac01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186" y="3782376"/>
            <a:ext cx="4868820" cy="577883"/>
          </a:xfrm>
          <a:prstGeom prst="rect">
            <a:avLst/>
          </a:prstGeom>
          <a:noFill/>
        </p:spPr>
      </p:pic>
      <p:cxnSp>
        <p:nvCxnSpPr>
          <p:cNvPr id="20" name="Connecteur droit avec flèche 19"/>
          <p:cNvCxnSpPr/>
          <p:nvPr/>
        </p:nvCxnSpPr>
        <p:spPr>
          <a:xfrm>
            <a:off x="368000" y="4600525"/>
            <a:ext cx="4826006"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2582296" y="4925094"/>
            <a:ext cx="979740" cy="276999"/>
          </a:xfrm>
          <a:prstGeom prst="rect">
            <a:avLst/>
          </a:prstGeom>
          <a:noFill/>
        </p:spPr>
        <p:txBody>
          <a:bodyPr wrap="square" rtlCol="0">
            <a:spAutoFit/>
          </a:bodyPr>
          <a:lstStyle/>
          <a:p>
            <a:r>
              <a:rPr lang="en-US" sz="1200" b="1" dirty="0">
                <a:latin typeface="Yu Gothic UI Light" panose="020B0300000000000000" pitchFamily="34" charset="-128"/>
              </a:rPr>
              <a:t>L~35 m</a:t>
            </a:r>
          </a:p>
        </p:txBody>
      </p:sp>
      <p:sp>
        <p:nvSpPr>
          <p:cNvPr id="22" name="ZoneTexte 21"/>
          <p:cNvSpPr txBox="1"/>
          <p:nvPr/>
        </p:nvSpPr>
        <p:spPr>
          <a:xfrm>
            <a:off x="737936" y="4656918"/>
            <a:ext cx="2681393" cy="261610"/>
          </a:xfrm>
          <a:prstGeom prst="rect">
            <a:avLst/>
          </a:prstGeom>
          <a:noFill/>
        </p:spPr>
        <p:txBody>
          <a:bodyPr wrap="square" rtlCol="0">
            <a:spAutoFit/>
          </a:bodyPr>
          <a:lstStyle/>
          <a:p>
            <a:r>
              <a:rPr lang="en-US" sz="1100" dirty="0">
                <a:latin typeface="Yu Gothic UI Light" panose="020B0300000000000000" pitchFamily="34" charset="-128"/>
              </a:rPr>
              <a:t>Beta 0.07 energy section</a:t>
            </a:r>
          </a:p>
        </p:txBody>
      </p:sp>
      <p:sp>
        <p:nvSpPr>
          <p:cNvPr id="24" name="ZoneTexte 23"/>
          <p:cNvSpPr txBox="1"/>
          <p:nvPr/>
        </p:nvSpPr>
        <p:spPr>
          <a:xfrm>
            <a:off x="3429112" y="4709987"/>
            <a:ext cx="2705120" cy="261610"/>
          </a:xfrm>
          <a:prstGeom prst="rect">
            <a:avLst/>
          </a:prstGeom>
          <a:noFill/>
        </p:spPr>
        <p:txBody>
          <a:bodyPr wrap="square" rtlCol="0">
            <a:spAutoFit/>
          </a:bodyPr>
          <a:lstStyle/>
          <a:p>
            <a:r>
              <a:rPr lang="en-US" sz="1100" dirty="0">
                <a:latin typeface="Yu Gothic UI Light" panose="020B0300000000000000" pitchFamily="34" charset="-128"/>
              </a:rPr>
              <a:t>Beta 0.12 energy section</a:t>
            </a:r>
          </a:p>
        </p:txBody>
      </p:sp>
      <p:sp>
        <p:nvSpPr>
          <p:cNvPr id="25" name="ZoneTexte 24"/>
          <p:cNvSpPr txBox="1"/>
          <p:nvPr/>
        </p:nvSpPr>
        <p:spPr>
          <a:xfrm>
            <a:off x="368000" y="1540440"/>
            <a:ext cx="4547161" cy="2031325"/>
          </a:xfrm>
          <a:prstGeom prst="rect">
            <a:avLst/>
          </a:prstGeom>
          <a:solidFill>
            <a:schemeClr val="bg1">
              <a:lumMod val="95000"/>
            </a:schemeClr>
          </a:solidFill>
        </p:spPr>
        <p:txBody>
          <a:bodyPr wrap="square" rtlCol="0">
            <a:spAutoFit/>
          </a:bodyPr>
          <a:lstStyle/>
          <a:p>
            <a:pPr marL="0" lvl="1"/>
            <a:r>
              <a:rPr lang="en-US" sz="1400" b="1" dirty="0">
                <a:solidFill>
                  <a:srgbClr val="404656"/>
                </a:solidFill>
                <a:latin typeface="Yu Gothic UI Light" panose="020B0300000000000000" pitchFamily="34" charset="-128"/>
              </a:rPr>
              <a:t>26 </a:t>
            </a:r>
            <a:r>
              <a:rPr lang="en-US" sz="1400" b="1" dirty="0" err="1">
                <a:solidFill>
                  <a:srgbClr val="404656"/>
                </a:solidFill>
                <a:latin typeface="Yu Gothic UI Light" panose="020B0300000000000000" pitchFamily="34" charset="-128"/>
              </a:rPr>
              <a:t>Nb</a:t>
            </a:r>
            <a:r>
              <a:rPr lang="en-US" sz="1400" b="1" dirty="0">
                <a:solidFill>
                  <a:srgbClr val="404656"/>
                </a:solidFill>
                <a:latin typeface="Yu Gothic UI Light" panose="020B0300000000000000" pitchFamily="34" charset="-128"/>
              </a:rPr>
              <a:t> cavities QWR </a:t>
            </a:r>
            <a:r>
              <a:rPr lang="en-US" sz="1400" dirty="0">
                <a:solidFill>
                  <a:srgbClr val="404656"/>
                </a:solidFill>
                <a:latin typeface="Yu Gothic UI Light" panose="020B0300000000000000" pitchFamily="34" charset="-128"/>
              </a:rPr>
              <a:t>at 88 </a:t>
            </a:r>
            <a:r>
              <a:rPr lang="en-US" sz="1400" dirty="0" err="1">
                <a:solidFill>
                  <a:srgbClr val="404656"/>
                </a:solidFill>
                <a:latin typeface="Yu Gothic UI Light" panose="020B0300000000000000" pitchFamily="34" charset="-128"/>
              </a:rPr>
              <a:t>Mhz</a:t>
            </a:r>
            <a:br>
              <a:rPr lang="en-US" sz="1400" dirty="0">
                <a:solidFill>
                  <a:srgbClr val="404656"/>
                </a:solidFill>
                <a:latin typeface="Yu Gothic UI Light" panose="020B0300000000000000" pitchFamily="34" charset="-128"/>
              </a:rPr>
            </a:br>
            <a:r>
              <a:rPr lang="en-US" sz="1400" dirty="0">
                <a:solidFill>
                  <a:srgbClr val="404656"/>
                </a:solidFill>
                <a:latin typeface="Yu Gothic UI Light" panose="020B0300000000000000" pitchFamily="34" charset="-128"/>
              </a:rPr>
              <a:t>T : </a:t>
            </a:r>
            <a:r>
              <a:rPr lang="en-US" sz="1400" kern="0" dirty="0">
                <a:solidFill>
                  <a:srgbClr val="404656"/>
                </a:solidFill>
                <a:latin typeface="Yu Gothic UI Light" panose="020B0300000000000000" pitchFamily="34" charset="-128"/>
              </a:rPr>
              <a:t>4.5K operation.</a:t>
            </a:r>
          </a:p>
          <a:p>
            <a:pPr marL="0" lvl="1"/>
            <a:r>
              <a:rPr lang="en-US" sz="1400" kern="0" dirty="0">
                <a:solidFill>
                  <a:srgbClr val="404656"/>
                </a:solidFill>
                <a:latin typeface="Yu Gothic UI Light" panose="020B0300000000000000" pitchFamily="34" charset="-128"/>
              </a:rPr>
              <a:t>E </a:t>
            </a:r>
            <a:r>
              <a:rPr lang="en-US" sz="1400" kern="0" baseline="-25000" dirty="0" err="1">
                <a:solidFill>
                  <a:srgbClr val="404656"/>
                </a:solidFill>
                <a:latin typeface="Yu Gothic UI Light" panose="020B0300000000000000" pitchFamily="34" charset="-128"/>
              </a:rPr>
              <a:t>acc</a:t>
            </a:r>
            <a:r>
              <a:rPr lang="en-US" sz="1400" kern="0" dirty="0">
                <a:solidFill>
                  <a:srgbClr val="404656"/>
                </a:solidFill>
                <a:latin typeface="Yu Gothic UI Light" panose="020B0300000000000000" pitchFamily="34" charset="-128"/>
              </a:rPr>
              <a:t> : </a:t>
            </a:r>
            <a:r>
              <a:rPr lang="en-US" sz="1400" dirty="0">
                <a:solidFill>
                  <a:srgbClr val="404656"/>
                </a:solidFill>
                <a:latin typeface="Yu Gothic UI Light" panose="020B0300000000000000" pitchFamily="34" charset="-128"/>
              </a:rPr>
              <a:t> 6.5 MV/m</a:t>
            </a:r>
          </a:p>
          <a:p>
            <a:pPr marL="0" lvl="1"/>
            <a:endParaRPr lang="en-US" sz="1400" dirty="0">
              <a:solidFill>
                <a:srgbClr val="404656"/>
              </a:solidFill>
              <a:latin typeface="Yu Gothic UI Light" panose="020B0300000000000000" pitchFamily="34" charset="-128"/>
            </a:endParaRPr>
          </a:p>
          <a:p>
            <a:pPr marL="0" lvl="1"/>
            <a:r>
              <a:rPr lang="en-US" sz="1400" b="1" dirty="0">
                <a:solidFill>
                  <a:srgbClr val="404656"/>
                </a:solidFill>
                <a:latin typeface="Yu Gothic UI Light" panose="020B0300000000000000" pitchFamily="34" charset="-128"/>
              </a:rPr>
              <a:t>two cavity families :</a:t>
            </a:r>
          </a:p>
          <a:p>
            <a:r>
              <a:rPr lang="en-US" sz="1400" dirty="0">
                <a:solidFill>
                  <a:srgbClr val="404656"/>
                </a:solidFill>
                <a:latin typeface="Yu Gothic UI Light" panose="020B0300000000000000" pitchFamily="34" charset="-128"/>
              </a:rPr>
              <a:t>12 Beta = 0.07 (1 cavity / </a:t>
            </a:r>
            <a:r>
              <a:rPr lang="en-US" sz="1400" dirty="0" err="1">
                <a:solidFill>
                  <a:srgbClr val="404656"/>
                </a:solidFill>
                <a:latin typeface="Yu Gothic UI Light" panose="020B0300000000000000" pitchFamily="34" charset="-128"/>
              </a:rPr>
              <a:t>cryomodule</a:t>
            </a:r>
            <a:r>
              <a:rPr lang="en-US" sz="1400" dirty="0">
                <a:solidFill>
                  <a:srgbClr val="404656"/>
                </a:solidFill>
                <a:latin typeface="Yu Gothic UI Light" panose="020B0300000000000000" pitchFamily="34" charset="-128"/>
              </a:rPr>
              <a:t> type A) </a:t>
            </a:r>
          </a:p>
          <a:p>
            <a:r>
              <a:rPr lang="en-US" sz="1400" dirty="0">
                <a:solidFill>
                  <a:srgbClr val="404656"/>
                </a:solidFill>
                <a:latin typeface="Yu Gothic UI Light" panose="020B0300000000000000" pitchFamily="34" charset="-128"/>
              </a:rPr>
              <a:t>14 Beta = 0.12. (2 cavities / </a:t>
            </a:r>
            <a:r>
              <a:rPr lang="en-US" sz="1400" dirty="0" err="1">
                <a:solidFill>
                  <a:srgbClr val="404656"/>
                </a:solidFill>
                <a:latin typeface="Yu Gothic UI Light" panose="020B0300000000000000" pitchFamily="34" charset="-128"/>
              </a:rPr>
              <a:t>cryomodule</a:t>
            </a:r>
            <a:r>
              <a:rPr lang="en-US" sz="1400" dirty="0">
                <a:solidFill>
                  <a:srgbClr val="404656"/>
                </a:solidFill>
                <a:latin typeface="Yu Gothic UI Light" panose="020B0300000000000000" pitchFamily="34" charset="-128"/>
              </a:rPr>
              <a:t> type B)</a:t>
            </a:r>
          </a:p>
          <a:p>
            <a:endParaRPr lang="en-US" sz="1400" dirty="0">
              <a:solidFill>
                <a:srgbClr val="404656"/>
              </a:solidFill>
              <a:latin typeface="Yu Gothic UI Light" panose="020B0300000000000000" pitchFamily="34" charset="-128"/>
            </a:endParaRPr>
          </a:p>
          <a:p>
            <a:r>
              <a:rPr lang="en-US" sz="1400" b="1" dirty="0">
                <a:solidFill>
                  <a:srgbClr val="404656"/>
                </a:solidFill>
                <a:latin typeface="Yu Gothic UI Light" panose="020B0300000000000000" pitchFamily="34" charset="-128"/>
              </a:rPr>
              <a:t>20 warm sections </a:t>
            </a:r>
            <a:r>
              <a:rPr lang="en-US" sz="1400" dirty="0">
                <a:solidFill>
                  <a:srgbClr val="404656"/>
                </a:solidFill>
                <a:latin typeface="Yu Gothic UI Light" panose="020B0300000000000000" pitchFamily="34" charset="-128"/>
              </a:rPr>
              <a:t>(quadrupoles/diagnostics/TMP)</a:t>
            </a:r>
          </a:p>
        </p:txBody>
      </p:sp>
      <p:sp>
        <p:nvSpPr>
          <p:cNvPr id="3" name="Titre 2"/>
          <p:cNvSpPr>
            <a:spLocks noGrp="1"/>
          </p:cNvSpPr>
          <p:nvPr>
            <p:ph type="title"/>
          </p:nvPr>
        </p:nvSpPr>
        <p:spPr/>
        <p:txBody>
          <a:bodyPr>
            <a:normAutofit fontScale="90000"/>
          </a:bodyPr>
          <a:lstStyle/>
          <a:p>
            <a:r>
              <a:rPr lang="en-US" dirty="0"/>
              <a:t>SC LINAC</a:t>
            </a:r>
          </a:p>
        </p:txBody>
      </p:sp>
      <p:sp>
        <p:nvSpPr>
          <p:cNvPr id="5" name="Espace réservé du numéro de diapositive 4"/>
          <p:cNvSpPr>
            <a:spLocks noGrp="1"/>
          </p:cNvSpPr>
          <p:nvPr>
            <p:ph type="sldNum" sz="quarter" idx="12"/>
          </p:nvPr>
        </p:nvSpPr>
        <p:spPr>
          <a:prstGeom prst="rect">
            <a:avLst/>
          </a:prstGeom>
        </p:spPr>
        <p:txBody>
          <a:bodyPr/>
          <a:lstStyle/>
          <a:p>
            <a:fld id="{49BBC286-B2FE-44AC-8F25-02BBF4E9D127}" type="slidenum">
              <a:rPr lang="en-US" smtClean="0"/>
              <a:pPr/>
              <a:t>18</a:t>
            </a:fld>
            <a:endParaRPr lang="en-US" dirty="0"/>
          </a:p>
        </p:txBody>
      </p:sp>
      <p:sp>
        <p:nvSpPr>
          <p:cNvPr id="2" name="Espace réservé de la date 1"/>
          <p:cNvSpPr>
            <a:spLocks noGrp="1"/>
          </p:cNvSpPr>
          <p:nvPr>
            <p:ph type="dt" sz="half" idx="2"/>
          </p:nvPr>
        </p:nvSpPr>
        <p:spPr>
          <a:prstGeom prst="rect">
            <a:avLst/>
          </a:prstGeom>
        </p:spPr>
        <p:txBody>
          <a:bodyPr/>
          <a:lstStyle/>
          <a:p>
            <a:r>
              <a:rPr lang="fr-FR"/>
              <a:t>April 30, 2021</a:t>
            </a:r>
            <a:endParaRPr lang="en-US" dirty="0"/>
          </a:p>
        </p:txBody>
      </p:sp>
      <p:sp>
        <p:nvSpPr>
          <p:cNvPr id="4" name="Espace réservé du pied de page 3"/>
          <p:cNvSpPr>
            <a:spLocks noGrp="1"/>
          </p:cNvSpPr>
          <p:nvPr>
            <p:ph type="ftr" sz="quarter" idx="3"/>
          </p:nvPr>
        </p:nvSpPr>
        <p:spPr>
          <a:prstGeom prst="rect">
            <a:avLst/>
          </a:prstGeom>
        </p:spPr>
        <p:txBody>
          <a:bodyPr/>
          <a:lstStyle/>
          <a:p>
            <a:r>
              <a:rPr lang="en-US"/>
              <a:t>SPIRAL2 commissioning - R. Ferdinand</a:t>
            </a:r>
            <a:endParaRPr lang="en-US" dirty="0"/>
          </a:p>
        </p:txBody>
      </p:sp>
      <p:sp>
        <p:nvSpPr>
          <p:cNvPr id="23" name="ZoneTexte 22"/>
          <p:cNvSpPr txBox="1"/>
          <p:nvPr/>
        </p:nvSpPr>
        <p:spPr>
          <a:xfrm>
            <a:off x="368000" y="503145"/>
            <a:ext cx="6034024" cy="923330"/>
          </a:xfrm>
          <a:prstGeom prst="rect">
            <a:avLst/>
          </a:prstGeom>
          <a:noFill/>
        </p:spPr>
        <p:txBody>
          <a:bodyPr wrap="none" rtlCol="0">
            <a:spAutoFit/>
          </a:bodyPr>
          <a:lstStyle/>
          <a:p>
            <a:r>
              <a:rPr lang="en-US" dirty="0">
                <a:latin typeface="Yu Gothic UI Light" panose="020B0300000000000000" pitchFamily="34" charset="-128"/>
                <a:ea typeface="Yu Gothic UI Light" panose="020B0300000000000000" pitchFamily="34" charset="-128"/>
              </a:rPr>
              <a:t>All cavities and cryomodules qualified @ partner lab premise</a:t>
            </a:r>
          </a:p>
          <a:p>
            <a:pPr marL="285750" indent="-285750">
              <a:buFont typeface="Arial" panose="020B0604020202020204" pitchFamily="34" charset="0"/>
              <a:buChar char="•"/>
            </a:pPr>
            <a:r>
              <a:rPr lang="en-US" dirty="0">
                <a:latin typeface="Yu Gothic UI Light" panose="020B0300000000000000" pitchFamily="34" charset="-128"/>
                <a:ea typeface="Yu Gothic UI Light" panose="020B0300000000000000" pitchFamily="34" charset="-128"/>
              </a:rPr>
              <a:t>SACLAY : From May 2012 to July 2015</a:t>
            </a:r>
          </a:p>
          <a:p>
            <a:pPr marL="285750" indent="-285750">
              <a:buFont typeface="Arial" panose="020B0604020202020204" pitchFamily="34" charset="0"/>
              <a:buChar char="•"/>
            </a:pPr>
            <a:r>
              <a:rPr lang="en-US" dirty="0">
                <a:latin typeface="Yu Gothic UI Light" panose="020B0300000000000000" pitchFamily="34" charset="-128"/>
                <a:ea typeface="Yu Gothic UI Light" panose="020B0300000000000000" pitchFamily="34" charset="-128"/>
              </a:rPr>
              <a:t>ORSAY : From April 2013 to March 2015</a:t>
            </a:r>
          </a:p>
        </p:txBody>
      </p:sp>
      <p:pic>
        <p:nvPicPr>
          <p:cNvPr id="26" name="Image 25" descr="CEA_logotyp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9525" y="801813"/>
            <a:ext cx="411079" cy="347738"/>
          </a:xfrm>
          <a:prstGeom prst="rect">
            <a:avLst/>
          </a:prstGeom>
        </p:spPr>
      </p:pic>
      <p:pic>
        <p:nvPicPr>
          <p:cNvPr id="27" name="Imag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1636" y="5096597"/>
            <a:ext cx="623362" cy="189594"/>
          </a:xfrm>
          <a:prstGeom prst="rect">
            <a:avLst/>
          </a:prstGeom>
        </p:spPr>
      </p:pic>
      <p:pic>
        <p:nvPicPr>
          <p:cNvPr id="28" name="Imag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0067" y="1138848"/>
            <a:ext cx="688977" cy="342192"/>
          </a:xfrm>
          <a:prstGeom prst="rect">
            <a:avLst/>
          </a:prstGeom>
        </p:spPr>
      </p:pic>
    </p:spTree>
    <p:extLst>
      <p:ext uri="{BB962C8B-B14F-4D97-AF65-F5344CB8AC3E}">
        <p14:creationId xmlns:p14="http://schemas.microsoft.com/office/powerpoint/2010/main" val="1407684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1"/>
          <p:cNvGrpSpPr/>
          <p:nvPr/>
        </p:nvGrpSpPr>
        <p:grpSpPr>
          <a:xfrm>
            <a:off x="1461617" y="1920500"/>
            <a:ext cx="7162773" cy="1113974"/>
            <a:chOff x="899592" y="4016410"/>
            <a:chExt cx="8783932" cy="1147627"/>
          </a:xfrm>
        </p:grpSpPr>
        <p:pic>
          <p:nvPicPr>
            <p:cNvPr id="6" name="Image 5"/>
            <p:cNvPicPr>
              <a:picLocks noChangeAspect="1"/>
            </p:cNvPicPr>
            <p:nvPr/>
          </p:nvPicPr>
          <p:blipFill rotWithShape="1">
            <a:blip r:embed="rId3" cstate="print">
              <a:extLst>
                <a:ext uri="{28A0092B-C50C-407E-A947-70E740481C1C}">
                  <a14:useLocalDpi xmlns:a14="http://schemas.microsoft.com/office/drawing/2010/main"/>
                </a:ext>
              </a:extLst>
            </a:blip>
            <a:srcRect t="26532"/>
            <a:stretch/>
          </p:blipFill>
          <p:spPr>
            <a:xfrm>
              <a:off x="899592" y="4016410"/>
              <a:ext cx="7560840" cy="1147627"/>
            </a:xfrm>
            <a:prstGeom prst="rect">
              <a:avLst/>
            </a:prstGeom>
          </p:spPr>
        </p:pic>
        <p:sp>
          <p:nvSpPr>
            <p:cNvPr id="7" name="ZoneTexte 6"/>
            <p:cNvSpPr txBox="1"/>
            <p:nvPr/>
          </p:nvSpPr>
          <p:spPr>
            <a:xfrm>
              <a:off x="8450894" y="4389896"/>
              <a:ext cx="1232630" cy="570734"/>
            </a:xfrm>
            <a:prstGeom prst="rect">
              <a:avLst/>
            </a:prstGeom>
            <a:noFill/>
          </p:spPr>
          <p:txBody>
            <a:bodyPr wrap="square" rtlCol="0">
              <a:spAutoFit/>
            </a:bodyPr>
            <a:lstStyle/>
            <a:p>
              <a:pPr algn="ctr"/>
              <a:r>
                <a:rPr lang="en-US" sz="1000" b="1" dirty="0">
                  <a:solidFill>
                    <a:srgbClr val="50586B"/>
                  </a:solidFill>
                  <a:latin typeface="Yu Gothic UI Light" panose="020B0300000000000000" pitchFamily="34" charset="-128"/>
                  <a:cs typeface="Calibri" panose="020F0502020204030204" pitchFamily="34" charset="0"/>
                </a:rPr>
                <a:t>Towards experimental</a:t>
              </a:r>
            </a:p>
            <a:p>
              <a:pPr algn="ctr"/>
              <a:r>
                <a:rPr lang="en-US" sz="1000" b="1" dirty="0">
                  <a:solidFill>
                    <a:srgbClr val="50586B"/>
                  </a:solidFill>
                  <a:latin typeface="Yu Gothic UI Light" panose="020B0300000000000000" pitchFamily="34" charset="-128"/>
                  <a:cs typeface="Calibri" panose="020F0502020204030204" pitchFamily="34" charset="0"/>
                </a:rPr>
                <a:t>halls</a:t>
              </a:r>
            </a:p>
          </p:txBody>
        </p:sp>
        <p:sp>
          <p:nvSpPr>
            <p:cNvPr id="8" name="Rectangle 7"/>
            <p:cNvSpPr/>
            <p:nvPr/>
          </p:nvSpPr>
          <p:spPr>
            <a:xfrm>
              <a:off x="2339752" y="4016410"/>
              <a:ext cx="720080" cy="25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50586B"/>
                </a:solidFill>
              </a:endParaRPr>
            </a:p>
          </p:txBody>
        </p:sp>
      </p:grpSp>
      <p:sp>
        <p:nvSpPr>
          <p:cNvPr id="9" name="Rectangle 8"/>
          <p:cNvSpPr/>
          <p:nvPr/>
        </p:nvSpPr>
        <p:spPr bwMode="auto">
          <a:xfrm>
            <a:off x="7237011" y="3004306"/>
            <a:ext cx="122724" cy="345891"/>
          </a:xfrm>
          <a:prstGeom prst="rect">
            <a:avLst/>
          </a:prstGeom>
          <a:solidFill>
            <a:schemeClr val="bg1"/>
          </a:solidFill>
          <a:ln w="9525" cap="flat" cmpd="sng" algn="ctr">
            <a:noFill/>
            <a:prstDash val="solid"/>
            <a:round/>
            <a:headEnd type="none" w="med" len="med"/>
            <a:tailEnd type="triangle" w="med" len="med"/>
          </a:ln>
          <a:effectLst/>
        </p:spPr>
        <p:txBody>
          <a:bodyPr vert="horz" wrap="square" lIns="76200" tIns="38100" rIns="76200" bIns="38100" numCol="1" rtlCol="0" anchor="t" anchorCtr="0" compatLnSpc="1">
            <a:prstTxWarp prst="textNoShape">
              <a:avLst/>
            </a:prstTxWarp>
          </a:bodyPr>
          <a:lstStyle/>
          <a:p>
            <a:pPr algn="ctr" defTabSz="761970" fontAlgn="base">
              <a:spcBef>
                <a:spcPct val="0"/>
              </a:spcBef>
              <a:spcAft>
                <a:spcPct val="0"/>
              </a:spcAft>
            </a:pPr>
            <a:endParaRPr lang="en-US" sz="2333" dirty="0">
              <a:latin typeface="Arial" charset="0"/>
            </a:endParaRPr>
          </a:p>
        </p:txBody>
      </p:sp>
      <p:cxnSp>
        <p:nvCxnSpPr>
          <p:cNvPr id="12" name="Connecteur droit avec flèche 11"/>
          <p:cNvCxnSpPr/>
          <p:nvPr/>
        </p:nvCxnSpPr>
        <p:spPr bwMode="auto">
          <a:xfrm flipV="1">
            <a:off x="4190595" y="2796977"/>
            <a:ext cx="221358" cy="4849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Ellipse 12"/>
          <p:cNvSpPr/>
          <p:nvPr/>
        </p:nvSpPr>
        <p:spPr bwMode="auto">
          <a:xfrm>
            <a:off x="3923464" y="1779007"/>
            <a:ext cx="2712413" cy="1035188"/>
          </a:xfrm>
          <a:prstGeom prst="ellipse">
            <a:avLst/>
          </a:prstGeom>
          <a:noFill/>
          <a:ln w="25400" cap="flat" cmpd="sng" algn="ctr">
            <a:solidFill>
              <a:srgbClr val="002060"/>
            </a:solidFill>
            <a:prstDash val="solid"/>
            <a:round/>
            <a:headEnd type="none" w="med" len="med"/>
            <a:tailEnd type="triangle" w="med" len="med"/>
          </a:ln>
          <a:effectLst/>
        </p:spPr>
        <p:txBody>
          <a:bodyPr vert="horz" wrap="square" lIns="76200" tIns="38100" rIns="76200" bIns="38100" numCol="1" rtlCol="0" anchor="t" anchorCtr="0" compatLnSpc="1">
            <a:prstTxWarp prst="textNoShape">
              <a:avLst/>
            </a:prstTxWarp>
          </a:bodyPr>
          <a:lstStyle/>
          <a:p>
            <a:pPr algn="ctr" defTabSz="761970" fontAlgn="base">
              <a:spcBef>
                <a:spcPct val="0"/>
              </a:spcBef>
              <a:spcAft>
                <a:spcPct val="0"/>
              </a:spcAft>
            </a:pPr>
            <a:endParaRPr lang="en-US" sz="2333" dirty="0">
              <a:latin typeface="Arial" charset="0"/>
            </a:endParaRPr>
          </a:p>
        </p:txBody>
      </p:sp>
      <p:sp>
        <p:nvSpPr>
          <p:cNvPr id="14" name="ZoneTexte 13"/>
          <p:cNvSpPr txBox="1"/>
          <p:nvPr/>
        </p:nvSpPr>
        <p:spPr>
          <a:xfrm>
            <a:off x="368000" y="817746"/>
            <a:ext cx="3605888" cy="830997"/>
          </a:xfrm>
          <a:prstGeom prst="rect">
            <a:avLst/>
          </a:prstGeom>
          <a:noFill/>
        </p:spPr>
        <p:txBody>
          <a:bodyPr wrap="square" rtlCol="0">
            <a:spAutoFit/>
          </a:bodyPr>
          <a:lstStyle/>
          <a:p>
            <a:r>
              <a:rPr lang="en-US" sz="2400" b="1" dirty="0">
                <a:solidFill>
                  <a:srgbClr val="007E39"/>
                </a:solidFill>
                <a:latin typeface="Yu Gothic UI Light" panose="020B0300000000000000" pitchFamily="34" charset="-128"/>
              </a:rPr>
              <a:t>01/2017: SC LINAC installation completed</a:t>
            </a:r>
          </a:p>
        </p:txBody>
      </p:sp>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949" y="3355663"/>
            <a:ext cx="3702107" cy="2082436"/>
          </a:xfrm>
          <a:prstGeom prst="rect">
            <a:avLst/>
          </a:prstGeom>
        </p:spPr>
      </p:pic>
      <p:sp>
        <p:nvSpPr>
          <p:cNvPr id="17" name="ZoneTexte 16"/>
          <p:cNvSpPr txBox="1"/>
          <p:nvPr/>
        </p:nvSpPr>
        <p:spPr>
          <a:xfrm>
            <a:off x="776677" y="3084428"/>
            <a:ext cx="1702710" cy="246221"/>
          </a:xfrm>
          <a:prstGeom prst="rect">
            <a:avLst/>
          </a:prstGeom>
          <a:noFill/>
        </p:spPr>
        <p:txBody>
          <a:bodyPr wrap="none" rtlCol="0">
            <a:spAutoFit/>
          </a:bodyPr>
          <a:lstStyle/>
          <a:p>
            <a:r>
              <a:rPr lang="en-US" sz="1000" dirty="0">
                <a:solidFill>
                  <a:srgbClr val="50586B"/>
                </a:solidFill>
                <a:latin typeface="Yu Gothic UI Light" panose="020B0300000000000000" pitchFamily="34" charset="-128"/>
              </a:rPr>
              <a:t>12 low beta cryomodules (A)</a:t>
            </a:r>
          </a:p>
        </p:txBody>
      </p:sp>
      <p:grpSp>
        <p:nvGrpSpPr>
          <p:cNvPr id="18" name="Groupe 17"/>
          <p:cNvGrpSpPr/>
          <p:nvPr/>
        </p:nvGrpSpPr>
        <p:grpSpPr>
          <a:xfrm>
            <a:off x="5878569" y="2773958"/>
            <a:ext cx="3723222" cy="2631741"/>
            <a:chOff x="5530285" y="3358676"/>
            <a:chExt cx="3987621" cy="2879506"/>
          </a:xfrm>
        </p:grpSpPr>
        <p:pic>
          <p:nvPicPr>
            <p:cNvPr id="19" name="Imag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0285" y="3995147"/>
              <a:ext cx="3987621" cy="2243035"/>
            </a:xfrm>
            <a:prstGeom prst="rect">
              <a:avLst/>
            </a:prstGeom>
          </p:spPr>
        </p:pic>
        <p:sp>
          <p:nvSpPr>
            <p:cNvPr id="20" name="ZoneTexte 19"/>
            <p:cNvSpPr txBox="1"/>
            <p:nvPr/>
          </p:nvSpPr>
          <p:spPr>
            <a:xfrm>
              <a:off x="6877897" y="3654275"/>
              <a:ext cx="2640009" cy="269401"/>
            </a:xfrm>
            <a:prstGeom prst="rect">
              <a:avLst/>
            </a:prstGeom>
            <a:noFill/>
          </p:spPr>
          <p:txBody>
            <a:bodyPr wrap="square" rtlCol="0">
              <a:spAutoFit/>
            </a:bodyPr>
            <a:lstStyle/>
            <a:p>
              <a:pPr algn="r"/>
              <a:r>
                <a:rPr lang="en-US" sz="1000" dirty="0">
                  <a:solidFill>
                    <a:srgbClr val="50586B"/>
                  </a:solidFill>
                  <a:latin typeface="Yu Gothic UI Light" panose="020B0300000000000000" pitchFamily="34" charset="-128"/>
                </a:rPr>
                <a:t>7 high beta cryomodules (B)</a:t>
              </a:r>
            </a:p>
          </p:txBody>
        </p:sp>
        <p:cxnSp>
          <p:nvCxnSpPr>
            <p:cNvPr id="21" name="Connecteur droit avec flèche 20"/>
            <p:cNvCxnSpPr/>
            <p:nvPr/>
          </p:nvCxnSpPr>
          <p:spPr bwMode="auto">
            <a:xfrm flipH="1" flipV="1">
              <a:off x="5663281" y="3358676"/>
              <a:ext cx="268110" cy="6364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2" name="Groupe 21"/>
          <p:cNvGrpSpPr/>
          <p:nvPr/>
        </p:nvGrpSpPr>
        <p:grpSpPr>
          <a:xfrm>
            <a:off x="4281980" y="3151029"/>
            <a:ext cx="1663205" cy="2287070"/>
            <a:chOff x="3929064" y="4344825"/>
            <a:chExt cx="1651229" cy="2333985"/>
          </a:xfrm>
        </p:grpSpPr>
        <p:pic>
          <p:nvPicPr>
            <p:cNvPr id="23" name="Imag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3247" y="4872896"/>
              <a:ext cx="1348862" cy="1805914"/>
            </a:xfrm>
            <a:prstGeom prst="rect">
              <a:avLst/>
            </a:prstGeom>
          </p:spPr>
        </p:pic>
        <p:sp>
          <p:nvSpPr>
            <p:cNvPr id="24" name="ZoneTexte 23"/>
            <p:cNvSpPr txBox="1"/>
            <p:nvPr/>
          </p:nvSpPr>
          <p:spPr>
            <a:xfrm>
              <a:off x="3929064" y="4344825"/>
              <a:ext cx="1651229" cy="408318"/>
            </a:xfrm>
            <a:prstGeom prst="rect">
              <a:avLst/>
            </a:prstGeom>
            <a:noFill/>
          </p:spPr>
          <p:txBody>
            <a:bodyPr wrap="square" rtlCol="0">
              <a:spAutoFit/>
            </a:bodyPr>
            <a:lstStyle/>
            <a:p>
              <a:pPr algn="ctr"/>
              <a:r>
                <a:rPr lang="en-US" sz="1000" dirty="0">
                  <a:solidFill>
                    <a:srgbClr val="50586B"/>
                  </a:solidFill>
                  <a:latin typeface="Yu Gothic UI Light" panose="020B0300000000000000" pitchFamily="34" charset="-128"/>
                </a:rPr>
                <a:t>20 </a:t>
              </a:r>
              <a:br>
                <a:rPr lang="en-US" sz="1000" dirty="0">
                  <a:solidFill>
                    <a:srgbClr val="50586B"/>
                  </a:solidFill>
                  <a:latin typeface="Yu Gothic UI Light" panose="020B0300000000000000" pitchFamily="34" charset="-128"/>
                </a:rPr>
              </a:br>
              <a:r>
                <a:rPr lang="en-US" sz="1000" dirty="0">
                  <a:solidFill>
                    <a:srgbClr val="50586B"/>
                  </a:solidFill>
                  <a:latin typeface="Yu Gothic UI Light" panose="020B0300000000000000" pitchFamily="34" charset="-128"/>
                </a:rPr>
                <a:t>‘warm  sections’</a:t>
              </a:r>
            </a:p>
          </p:txBody>
        </p:sp>
      </p:grpSp>
      <p:sp>
        <p:nvSpPr>
          <p:cNvPr id="25" name="ZoneTexte 24"/>
          <p:cNvSpPr txBox="1"/>
          <p:nvPr/>
        </p:nvSpPr>
        <p:spPr>
          <a:xfrm>
            <a:off x="4043142" y="707404"/>
            <a:ext cx="2691470" cy="830997"/>
          </a:xfrm>
          <a:prstGeom prst="rect">
            <a:avLst/>
          </a:prstGeom>
          <a:noFill/>
        </p:spPr>
        <p:txBody>
          <a:bodyPr wrap="square" rtlCol="0">
            <a:spAutoFit/>
          </a:bodyPr>
          <a:lstStyle/>
          <a:p>
            <a:pPr algn="ctr"/>
            <a:r>
              <a:rPr lang="en-US" sz="1600" dirty="0">
                <a:solidFill>
                  <a:srgbClr val="50586B"/>
                </a:solidFill>
                <a:latin typeface="Yu Gothic UI Light" panose="020B0300000000000000" pitchFamily="34" charset="-128"/>
              </a:rPr>
              <a:t>Cryogenics (</a:t>
            </a:r>
            <a:r>
              <a:rPr lang="en-US" sz="1600" dirty="0" err="1">
                <a:solidFill>
                  <a:srgbClr val="50586B"/>
                </a:solidFill>
                <a:latin typeface="Yu Gothic UI Light" panose="020B0300000000000000" pitchFamily="34" charset="-128"/>
              </a:rPr>
              <a:t>LHe</a:t>
            </a:r>
            <a:r>
              <a:rPr lang="en-US" sz="1600" dirty="0">
                <a:solidFill>
                  <a:srgbClr val="50586B"/>
                </a:solidFill>
                <a:latin typeface="Yu Gothic UI Light" panose="020B0300000000000000" pitchFamily="34" charset="-128"/>
              </a:rPr>
              <a:t> – 4.5k) at -2  level, 19 CM and valve boxes</a:t>
            </a:r>
          </a:p>
          <a:p>
            <a:pPr algn="ctr"/>
            <a:r>
              <a:rPr lang="en-US" sz="1600" dirty="0">
                <a:solidFill>
                  <a:srgbClr val="50586B"/>
                </a:solidFill>
                <a:latin typeface="Yu Gothic UI Light" panose="020B0300000000000000" pitchFamily="34" charset="-128"/>
              </a:rPr>
              <a:t>(SNS 23 CM)</a:t>
            </a:r>
          </a:p>
        </p:txBody>
      </p:sp>
      <p:cxnSp>
        <p:nvCxnSpPr>
          <p:cNvPr id="27" name="Connecteur droit avec flèche 26"/>
          <p:cNvCxnSpPr/>
          <p:nvPr/>
        </p:nvCxnSpPr>
        <p:spPr bwMode="auto">
          <a:xfrm flipH="1">
            <a:off x="5324077" y="1526487"/>
            <a:ext cx="5953" cy="204742"/>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cxnSp>
        <p:nvCxnSpPr>
          <p:cNvPr id="26" name="Connecteur droit avec flèche 25"/>
          <p:cNvCxnSpPr/>
          <p:nvPr/>
        </p:nvCxnSpPr>
        <p:spPr bwMode="auto">
          <a:xfrm flipH="1" flipV="1">
            <a:off x="6007263" y="1295510"/>
            <a:ext cx="566973" cy="3883"/>
          </a:xfrm>
          <a:prstGeom prst="straightConnector1">
            <a:avLst/>
          </a:prstGeom>
          <a:solidFill>
            <a:schemeClr val="accent1"/>
          </a:solidFill>
          <a:ln w="38100" cap="flat" cmpd="sng" algn="ctr">
            <a:solidFill>
              <a:srgbClr val="0070C0"/>
            </a:solidFill>
            <a:prstDash val="solid"/>
            <a:round/>
            <a:headEnd type="triangle" w="med" len="med"/>
            <a:tailEnd type="none"/>
          </a:ln>
          <a:effectLst/>
        </p:spPr>
      </p:cxnSp>
      <p:sp>
        <p:nvSpPr>
          <p:cNvPr id="4" name="Titre 3"/>
          <p:cNvSpPr>
            <a:spLocks noGrp="1"/>
          </p:cNvSpPr>
          <p:nvPr>
            <p:ph type="title"/>
          </p:nvPr>
        </p:nvSpPr>
        <p:spPr/>
        <p:txBody>
          <a:bodyPr>
            <a:normAutofit fontScale="90000"/>
          </a:bodyPr>
          <a:lstStyle/>
          <a:p>
            <a:r>
              <a:rPr lang="en-US" dirty="0"/>
              <a:t>SC LINAC</a:t>
            </a:r>
          </a:p>
        </p:txBody>
      </p:sp>
      <p:sp>
        <p:nvSpPr>
          <p:cNvPr id="11" name="Espace réservé du numéro de diapositive 10"/>
          <p:cNvSpPr>
            <a:spLocks noGrp="1"/>
          </p:cNvSpPr>
          <p:nvPr>
            <p:ph type="sldNum" sz="quarter" idx="12"/>
          </p:nvPr>
        </p:nvSpPr>
        <p:spPr>
          <a:prstGeom prst="rect">
            <a:avLst/>
          </a:prstGeom>
        </p:spPr>
        <p:txBody>
          <a:bodyPr/>
          <a:lstStyle/>
          <a:p>
            <a:fld id="{49BBC286-B2FE-44AC-8F25-02BBF4E9D127}" type="slidenum">
              <a:rPr lang="en-US" smtClean="0"/>
              <a:pPr/>
              <a:t>19</a:t>
            </a:fld>
            <a:endParaRPr lang="en-US" dirty="0"/>
          </a:p>
        </p:txBody>
      </p:sp>
      <p:sp>
        <p:nvSpPr>
          <p:cNvPr id="2" name="Espace réservé de la date 1"/>
          <p:cNvSpPr>
            <a:spLocks noGrp="1"/>
          </p:cNvSpPr>
          <p:nvPr>
            <p:ph type="dt" sz="half" idx="2"/>
          </p:nvPr>
        </p:nvSpPr>
        <p:spPr>
          <a:prstGeom prst="rect">
            <a:avLst/>
          </a:prstGeom>
        </p:spPr>
        <p:txBody>
          <a:bodyPr/>
          <a:lstStyle/>
          <a:p>
            <a:r>
              <a:rPr lang="fr-FR"/>
              <a:t>April 30, 2021</a:t>
            </a:r>
            <a:endParaRPr lang="en-US" dirty="0"/>
          </a:p>
        </p:txBody>
      </p:sp>
      <p:sp>
        <p:nvSpPr>
          <p:cNvPr id="10" name="Espace réservé du pied de page 9"/>
          <p:cNvSpPr>
            <a:spLocks noGrp="1"/>
          </p:cNvSpPr>
          <p:nvPr>
            <p:ph type="ftr" sz="quarter" idx="3"/>
          </p:nvPr>
        </p:nvSpPr>
        <p:spPr>
          <a:prstGeom prst="rect">
            <a:avLst/>
          </a:prstGeom>
        </p:spPr>
        <p:txBody>
          <a:bodyPr/>
          <a:lstStyle/>
          <a:p>
            <a:r>
              <a:rPr lang="en-US"/>
              <a:t>SPIRAL2 commissioning - R. Ferdinand</a:t>
            </a:r>
            <a:endParaRPr lang="en-US" dirty="0"/>
          </a:p>
        </p:txBody>
      </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0116" y="39331"/>
            <a:ext cx="3058385" cy="2035614"/>
          </a:xfrm>
          <a:prstGeom prst="rect">
            <a:avLst/>
          </a:prstGeom>
        </p:spPr>
      </p:pic>
    </p:spTree>
    <p:extLst>
      <p:ext uri="{BB962C8B-B14F-4D97-AF65-F5344CB8AC3E}">
        <p14:creationId xmlns:p14="http://schemas.microsoft.com/office/powerpoint/2010/main" val="22298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à coins arrondis 51"/>
          <p:cNvSpPr/>
          <p:nvPr/>
        </p:nvSpPr>
        <p:spPr>
          <a:xfrm>
            <a:off x="704116" y="1913804"/>
            <a:ext cx="3963388" cy="296748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Light" panose="020B0300000000000000" pitchFamily="34" charset="-128"/>
              <a:ea typeface="Yu Gothic UI Light" panose="020B0300000000000000" pitchFamily="34" charset="-128"/>
            </a:endParaRPr>
          </a:p>
        </p:txBody>
      </p:sp>
      <p:grpSp>
        <p:nvGrpSpPr>
          <p:cNvPr id="16" name="Groupe 15"/>
          <p:cNvGrpSpPr/>
          <p:nvPr/>
        </p:nvGrpSpPr>
        <p:grpSpPr>
          <a:xfrm>
            <a:off x="2445351" y="846534"/>
            <a:ext cx="4699443" cy="480020"/>
            <a:chOff x="263968" y="139904"/>
            <a:chExt cx="4699443" cy="480020"/>
          </a:xfrm>
        </p:grpSpPr>
        <p:pic>
          <p:nvPicPr>
            <p:cNvPr id="6" name="Image 5" descr="CEA_logotyp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968" y="186690"/>
              <a:ext cx="421832" cy="335177"/>
            </a:xfrm>
            <a:prstGeom prst="rect">
              <a:avLst/>
            </a:prstGeom>
          </p:spPr>
        </p:pic>
        <p:pic>
          <p:nvPicPr>
            <p:cNvPr id="7" name="Image 6" descr="CNRSfilaire-gran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507" y="186690"/>
              <a:ext cx="376460" cy="366685"/>
            </a:xfrm>
            <a:prstGeom prst="rect">
              <a:avLst/>
            </a:prstGeom>
          </p:spPr>
        </p:pic>
        <p:grpSp>
          <p:nvGrpSpPr>
            <p:cNvPr id="8" name="Groupe 7"/>
            <p:cNvGrpSpPr/>
            <p:nvPr/>
          </p:nvGrpSpPr>
          <p:grpSpPr>
            <a:xfrm>
              <a:off x="1263630" y="186691"/>
              <a:ext cx="663964" cy="433233"/>
              <a:chOff x="8124484" y="1707654"/>
              <a:chExt cx="833542" cy="558382"/>
            </a:xfrm>
          </p:grpSpPr>
          <p:pic>
            <p:nvPicPr>
              <p:cNvPr id="9" name="Image 8" descr="flag_yellow_hig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4408" y="1707654"/>
                <a:ext cx="593749" cy="396000"/>
              </a:xfrm>
              <a:prstGeom prst="rect">
                <a:avLst/>
              </a:prstGeom>
            </p:spPr>
          </p:pic>
          <p:sp>
            <p:nvSpPr>
              <p:cNvPr id="10" name="ZoneTexte 9"/>
              <p:cNvSpPr txBox="1"/>
              <p:nvPr/>
            </p:nvSpPr>
            <p:spPr>
              <a:xfrm>
                <a:off x="8124484" y="2067694"/>
                <a:ext cx="833542" cy="198342"/>
              </a:xfrm>
              <a:prstGeom prst="rect">
                <a:avLst/>
              </a:prstGeom>
              <a:noFill/>
            </p:spPr>
            <p:txBody>
              <a:bodyPr wrap="none" rtlCol="0">
                <a:spAutoFit/>
              </a:bodyPr>
              <a:lstStyle/>
              <a:p>
                <a:r>
                  <a:rPr lang="fr-FR" sz="400" dirty="0">
                    <a:latin typeface="Yu Gothic UI Light" panose="020B0300000000000000" pitchFamily="34" charset="-128"/>
                    <a:ea typeface="Yu Gothic UI Light" panose="020B0300000000000000" pitchFamily="34" charset="-128"/>
                  </a:rPr>
                  <a:t>UNION EUROPEENNE</a:t>
                </a:r>
              </a:p>
            </p:txBody>
          </p:sp>
        </p:grpSp>
        <p:pic>
          <p:nvPicPr>
            <p:cNvPr id="11" name="Image 10" descr="logo_gouv.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5294" y="216409"/>
              <a:ext cx="526674" cy="307245"/>
            </a:xfrm>
            <a:prstGeom prst="rect">
              <a:avLst/>
            </a:prstGeom>
          </p:spPr>
        </p:pic>
        <p:pic>
          <p:nvPicPr>
            <p:cNvPr id="12" name="Image 11" descr="logo_r.normandie-portrait-cmjn.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31030" y="144792"/>
              <a:ext cx="454373" cy="418971"/>
            </a:xfrm>
            <a:prstGeom prst="rect">
              <a:avLst/>
            </a:prstGeom>
          </p:spPr>
        </p:pic>
        <p:pic>
          <p:nvPicPr>
            <p:cNvPr id="13" name="Image 12" descr="CalvadosDepartement.gi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74465" y="140355"/>
              <a:ext cx="510036" cy="418971"/>
            </a:xfrm>
            <a:prstGeom prst="rect">
              <a:avLst/>
            </a:prstGeom>
          </p:spPr>
        </p:pic>
        <p:pic>
          <p:nvPicPr>
            <p:cNvPr id="14" name="Image 13" descr="logo_caenlamer.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3563" y="139904"/>
              <a:ext cx="547659" cy="335177"/>
            </a:xfrm>
            <a:prstGeom prst="rect">
              <a:avLst/>
            </a:prstGeom>
          </p:spPr>
        </p:pic>
        <p:pic>
          <p:nvPicPr>
            <p:cNvPr id="15" name="Image 14" descr="logo_villecaen.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72661" y="216409"/>
              <a:ext cx="590750" cy="223451"/>
            </a:xfrm>
            <a:prstGeom prst="rect">
              <a:avLst/>
            </a:prstGeom>
          </p:spPr>
        </p:pic>
      </p:grpSp>
      <p:sp>
        <p:nvSpPr>
          <p:cNvPr id="19" name="ZoneTexte 18"/>
          <p:cNvSpPr txBox="1"/>
          <p:nvPr/>
        </p:nvSpPr>
        <p:spPr>
          <a:xfrm>
            <a:off x="1045018" y="4060837"/>
            <a:ext cx="3356474" cy="646331"/>
          </a:xfrm>
          <a:prstGeom prst="rect">
            <a:avLst/>
          </a:prstGeom>
          <a:solidFill>
            <a:schemeClr val="bg1">
              <a:lumMod val="95000"/>
            </a:schemeClr>
          </a:solidFill>
        </p:spPr>
        <p:txBody>
          <a:bodyPr wrap="square" rtlCol="0">
            <a:spAutoFit/>
          </a:bodyPr>
          <a:lstStyle/>
          <a:p>
            <a:pPr algn="ctr"/>
            <a:r>
              <a:rPr lang="en-US" sz="1200" b="1" i="1" dirty="0">
                <a:solidFill>
                  <a:srgbClr val="50586B"/>
                </a:solidFill>
                <a:latin typeface="Yu Gothic UI Light" panose="020B0300000000000000" pitchFamily="34" charset="-128"/>
                <a:ea typeface="Yu Gothic UI Light" panose="020B0300000000000000" pitchFamily="34" charset="-128"/>
              </a:rPr>
              <a:t>BARC (India), INFN (Italia)</a:t>
            </a:r>
          </a:p>
          <a:p>
            <a:pPr algn="ctr"/>
            <a:r>
              <a:rPr lang="en-US" sz="1200" b="1" i="1" dirty="0">
                <a:solidFill>
                  <a:srgbClr val="50586B"/>
                </a:solidFill>
                <a:latin typeface="Yu Gothic UI Light" panose="020B0300000000000000" pitchFamily="34" charset="-128"/>
                <a:ea typeface="Yu Gothic UI Light" panose="020B0300000000000000" pitchFamily="34" charset="-128"/>
              </a:rPr>
              <a:t>IFIN-HH (Romania), IFJ-PAN (Poland) </a:t>
            </a:r>
          </a:p>
          <a:p>
            <a:pPr algn="ctr"/>
            <a:r>
              <a:rPr lang="en-US" sz="1200" b="1" i="1" dirty="0">
                <a:solidFill>
                  <a:srgbClr val="50586B"/>
                </a:solidFill>
                <a:latin typeface="Yu Gothic UI Light" panose="020B0300000000000000" pitchFamily="34" charset="-128"/>
                <a:ea typeface="Yu Gothic UI Light" panose="020B0300000000000000" pitchFamily="34" charset="-128"/>
              </a:rPr>
              <a:t>SOREQ (Israel), INRNE-BAS (Bulgaria)</a:t>
            </a:r>
          </a:p>
        </p:txBody>
      </p:sp>
      <p:pic>
        <p:nvPicPr>
          <p:cNvPr id="31" name="Picture 2"/>
          <p:cNvPicPr>
            <a:picLocks noChangeAspect="1" noChangeArrowheads="1"/>
          </p:cNvPicPr>
          <p:nvPr/>
        </p:nvPicPr>
        <p:blipFill>
          <a:blip r:embed="rId11" cstate="screen"/>
          <a:srcRect/>
          <a:stretch>
            <a:fillRect/>
          </a:stretch>
        </p:blipFill>
        <p:spPr bwMode="auto">
          <a:xfrm>
            <a:off x="3323081" y="2749940"/>
            <a:ext cx="525462" cy="138885"/>
          </a:xfrm>
          <a:prstGeom prst="rect">
            <a:avLst/>
          </a:prstGeom>
          <a:noFill/>
          <a:ln w="9525">
            <a:noFill/>
            <a:miter lim="800000"/>
            <a:headEnd/>
            <a:tailEnd/>
          </a:ln>
        </p:spPr>
      </p:pic>
      <p:pic>
        <p:nvPicPr>
          <p:cNvPr id="36" name="Picture 2" descr="C:\Users\varenne\Documents\Administration\Logo\LPCC.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92759" y="2734509"/>
            <a:ext cx="467999" cy="168515"/>
          </a:xfrm>
          <a:prstGeom prst="rect">
            <a:avLst/>
          </a:prstGeom>
          <a:noFill/>
          <a:ln w="9525">
            <a:noFill/>
            <a:miter lim="800000"/>
            <a:headEnd/>
            <a:tailEnd/>
          </a:ln>
        </p:spPr>
      </p:pic>
      <p:pic>
        <p:nvPicPr>
          <p:cNvPr id="37" name="Picture 2" descr="JPEG - 245.1 ko"/>
          <p:cNvPicPr>
            <a:picLocks noChangeAspect="1" noChangeArrowheads="1"/>
          </p:cNvPicPr>
          <p:nvPr/>
        </p:nvPicPr>
        <p:blipFill>
          <a:blip r:embed="rId13" cstate="screen"/>
          <a:srcRect/>
          <a:stretch>
            <a:fillRect/>
          </a:stretch>
        </p:blipFill>
        <p:spPr bwMode="auto">
          <a:xfrm>
            <a:off x="1435615" y="3172626"/>
            <a:ext cx="1009736" cy="233893"/>
          </a:xfrm>
          <a:prstGeom prst="rect">
            <a:avLst/>
          </a:prstGeom>
          <a:noFill/>
        </p:spPr>
      </p:pic>
      <p:sp>
        <p:nvSpPr>
          <p:cNvPr id="20" name="Rectangle 19"/>
          <p:cNvSpPr/>
          <p:nvPr/>
        </p:nvSpPr>
        <p:spPr>
          <a:xfrm>
            <a:off x="3015597" y="3168714"/>
            <a:ext cx="840295" cy="246221"/>
          </a:xfrm>
          <a:prstGeom prst="rect">
            <a:avLst/>
          </a:prstGeom>
        </p:spPr>
        <p:txBody>
          <a:bodyPr wrap="none">
            <a:spAutoFit/>
          </a:bodyPr>
          <a:lstStyle/>
          <a:p>
            <a:r>
              <a:rPr lang="en-US" sz="1000" b="1" i="1" dirty="0">
                <a:solidFill>
                  <a:srgbClr val="50586B"/>
                </a:solidFill>
                <a:latin typeface="Yu Gothic UI Light" panose="020B0300000000000000" pitchFamily="34" charset="-128"/>
                <a:ea typeface="Yu Gothic UI Light" panose="020B0300000000000000" pitchFamily="34" charset="-128"/>
              </a:rPr>
              <a:t>DP2I (DAM) </a:t>
            </a:r>
          </a:p>
        </p:txBody>
      </p:sp>
      <p:pic>
        <p:nvPicPr>
          <p:cNvPr id="25" name="Image 24"/>
          <p:cNvPicPr>
            <a:picLocks noChangeAspect="1"/>
          </p:cNvPicPr>
          <p:nvPr/>
        </p:nvPicPr>
        <p:blipFill rotWithShape="1">
          <a:blip r:embed="rId14" cstate="screen">
            <a:extLst>
              <a:ext uri="{28A0092B-C50C-407E-A947-70E740481C1C}">
                <a14:useLocalDpi xmlns:a14="http://schemas.microsoft.com/office/drawing/2010/main"/>
              </a:ext>
            </a:extLst>
          </a:blip>
          <a:srcRect l="27108" t="-42470" r="31981" b="-44278"/>
          <a:stretch/>
        </p:blipFill>
        <p:spPr>
          <a:xfrm>
            <a:off x="2531084" y="2989555"/>
            <a:ext cx="519152" cy="547278"/>
          </a:xfrm>
          <a:prstGeom prst="rect">
            <a:avLst/>
          </a:prstGeom>
        </p:spPr>
      </p:pic>
      <p:pic>
        <p:nvPicPr>
          <p:cNvPr id="41" name="Image 40" descr="CEA_logotype.jp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40121" y="2108624"/>
            <a:ext cx="411079" cy="347738"/>
          </a:xfrm>
          <a:prstGeom prst="rect">
            <a:avLst/>
          </a:prstGeom>
        </p:spPr>
      </p:pic>
      <p:pic>
        <p:nvPicPr>
          <p:cNvPr id="22" name="Image 2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40122" y="5209290"/>
            <a:ext cx="361934" cy="197916"/>
          </a:xfrm>
          <a:prstGeom prst="rect">
            <a:avLst/>
          </a:prstGeom>
        </p:spPr>
      </p:pic>
      <p:pic>
        <p:nvPicPr>
          <p:cNvPr id="38" name="Image 37"/>
          <p:cNvPicPr>
            <a:picLocks noChangeAspect="1"/>
          </p:cNvPicPr>
          <p:nvPr/>
        </p:nvPicPr>
        <p:blipFill>
          <a:blip r:embed="rId17"/>
          <a:stretch>
            <a:fillRect/>
          </a:stretch>
        </p:blipFill>
        <p:spPr>
          <a:xfrm>
            <a:off x="916122" y="5001391"/>
            <a:ext cx="385934" cy="152782"/>
          </a:xfrm>
          <a:prstGeom prst="rect">
            <a:avLst/>
          </a:prstGeom>
        </p:spPr>
      </p:pic>
      <p:pic>
        <p:nvPicPr>
          <p:cNvPr id="39" name="Image 38"/>
          <p:cNvPicPr>
            <a:picLocks noChangeAspect="1"/>
          </p:cNvPicPr>
          <p:nvPr/>
        </p:nvPicPr>
        <p:blipFill>
          <a:blip r:embed="rId18"/>
          <a:stretch>
            <a:fillRect/>
          </a:stretch>
        </p:blipFill>
        <p:spPr>
          <a:xfrm>
            <a:off x="1840399" y="2714686"/>
            <a:ext cx="570886" cy="252090"/>
          </a:xfrm>
          <a:prstGeom prst="rect">
            <a:avLst/>
          </a:prstGeom>
        </p:spPr>
      </p:pic>
      <p:pic>
        <p:nvPicPr>
          <p:cNvPr id="40" name="Image 3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555502" y="2752317"/>
            <a:ext cx="623362" cy="189594"/>
          </a:xfrm>
          <a:prstGeom prst="rect">
            <a:avLst/>
          </a:prstGeom>
        </p:spPr>
      </p:pic>
      <p:pic>
        <p:nvPicPr>
          <p:cNvPr id="43" name="Image 42"/>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933739" y="2108622"/>
            <a:ext cx="715489" cy="378674"/>
          </a:xfrm>
          <a:prstGeom prst="rect">
            <a:avLst/>
          </a:prstGeom>
        </p:spPr>
      </p:pic>
      <p:pic>
        <p:nvPicPr>
          <p:cNvPr id="33" name="Image 32"/>
          <p:cNvPicPr>
            <a:picLocks noChangeAspect="1"/>
          </p:cNvPicPr>
          <p:nvPr/>
        </p:nvPicPr>
        <p:blipFill rotWithShape="1">
          <a:blip r:embed="rId21" cstate="screen">
            <a:extLst>
              <a:ext uri="{28A0092B-C50C-407E-A947-70E740481C1C}">
                <a14:useLocalDpi xmlns:a14="http://schemas.microsoft.com/office/drawing/2010/main"/>
              </a:ext>
            </a:extLst>
          </a:blip>
          <a:srcRect l="16875" t="9182" r="2624"/>
          <a:stretch/>
        </p:blipFill>
        <p:spPr>
          <a:xfrm>
            <a:off x="4845635" y="1577395"/>
            <a:ext cx="4710060" cy="3287449"/>
          </a:xfrm>
          <a:prstGeom prst="rect">
            <a:avLst/>
          </a:prstGeom>
          <a:effectLst>
            <a:outerShdw blurRad="50800" dist="38100" dir="2700000" algn="tl" rotWithShape="0">
              <a:prstClr val="black">
                <a:alpha val="40000"/>
              </a:prstClr>
            </a:outerShdw>
          </a:effectLst>
        </p:spPr>
      </p:pic>
      <p:pic>
        <p:nvPicPr>
          <p:cNvPr id="34" name="Picture 8" descr="logo4 1600"/>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71907" y="698437"/>
            <a:ext cx="1573235" cy="364986"/>
          </a:xfrm>
          <a:prstGeom prst="rect">
            <a:avLst/>
          </a:prstGeom>
          <a:noFill/>
          <a:ln w="9525">
            <a:noFill/>
            <a:miter lim="800000"/>
            <a:headEnd/>
            <a:tailEnd/>
          </a:ln>
        </p:spPr>
      </p:pic>
      <p:sp>
        <p:nvSpPr>
          <p:cNvPr id="2" name="ZoneTexte 1"/>
          <p:cNvSpPr txBox="1"/>
          <p:nvPr/>
        </p:nvSpPr>
        <p:spPr>
          <a:xfrm>
            <a:off x="6059054" y="4931345"/>
            <a:ext cx="1981633" cy="246221"/>
          </a:xfrm>
          <a:prstGeom prst="rect">
            <a:avLst/>
          </a:prstGeom>
          <a:noFill/>
        </p:spPr>
        <p:txBody>
          <a:bodyPr wrap="none" rtlCol="0">
            <a:spAutoFit/>
          </a:bodyPr>
          <a:lstStyle/>
          <a:p>
            <a:r>
              <a:rPr lang="en-US" sz="1000" i="1" dirty="0">
                <a:solidFill>
                  <a:srgbClr val="50586B"/>
                </a:solidFill>
                <a:latin typeface="Yu Gothic UI Light" panose="020B0300000000000000" pitchFamily="34" charset="-128"/>
                <a:ea typeface="Yu Gothic UI Light" panose="020B0300000000000000" pitchFamily="34" charset="-128"/>
              </a:rPr>
              <a:t>Arial view of the SPIRAL2 building</a:t>
            </a:r>
          </a:p>
        </p:txBody>
      </p:sp>
      <p:sp>
        <p:nvSpPr>
          <p:cNvPr id="4" name="Titre 3"/>
          <p:cNvSpPr>
            <a:spLocks noGrp="1"/>
          </p:cNvSpPr>
          <p:nvPr>
            <p:ph type="title"/>
          </p:nvPr>
        </p:nvSpPr>
        <p:spPr/>
        <p:txBody>
          <a:bodyPr>
            <a:noAutofit/>
          </a:bodyPr>
          <a:lstStyle/>
          <a:p>
            <a:r>
              <a:rPr lang="en-US" sz="2400" dirty="0"/>
              <a:t>Partner labs for SPIRAL2 – accelerator project</a:t>
            </a:r>
          </a:p>
        </p:txBody>
      </p:sp>
      <p:sp>
        <p:nvSpPr>
          <p:cNvPr id="18" name="Espace réservé du numéro de diapositive 17"/>
          <p:cNvSpPr>
            <a:spLocks noGrp="1"/>
          </p:cNvSpPr>
          <p:nvPr>
            <p:ph type="sldNum" sz="quarter" idx="12"/>
          </p:nvPr>
        </p:nvSpPr>
        <p:spPr/>
        <p:txBody>
          <a:bodyPr/>
          <a:lstStyle/>
          <a:p>
            <a:fld id="{49BBC286-B2FE-44AC-8F25-02BBF4E9D127}" type="slidenum">
              <a:rPr lang="en-US" smtClean="0"/>
              <a:pPr/>
              <a:t>2</a:t>
            </a:fld>
            <a:endParaRPr lang="en-US" dirty="0"/>
          </a:p>
        </p:txBody>
      </p:sp>
      <p:sp>
        <p:nvSpPr>
          <p:cNvPr id="3" name="Espace réservé de la date 2"/>
          <p:cNvSpPr>
            <a:spLocks noGrp="1"/>
          </p:cNvSpPr>
          <p:nvPr>
            <p:ph type="dt" sz="half" idx="2"/>
          </p:nvPr>
        </p:nvSpPr>
        <p:spPr/>
        <p:txBody>
          <a:bodyPr/>
          <a:lstStyle/>
          <a:p>
            <a:r>
              <a:rPr lang="fr-FR"/>
              <a:t>April 30, 2021</a:t>
            </a:r>
            <a:endParaRPr lang="en-US" dirty="0"/>
          </a:p>
        </p:txBody>
      </p:sp>
      <p:sp>
        <p:nvSpPr>
          <p:cNvPr id="17" name="Espace réservé du pied de page 16"/>
          <p:cNvSpPr>
            <a:spLocks noGrp="1"/>
          </p:cNvSpPr>
          <p:nvPr>
            <p:ph type="ftr" sz="quarter" idx="3"/>
          </p:nvPr>
        </p:nvSpPr>
        <p:spPr/>
        <p:txBody>
          <a:bodyPr/>
          <a:lstStyle/>
          <a:p>
            <a:r>
              <a:rPr lang="en-US"/>
              <a:t>SPIRAL2 commissioning - R. Ferdinand</a:t>
            </a:r>
            <a:endParaRPr lang="en-US" dirty="0"/>
          </a:p>
        </p:txBody>
      </p:sp>
      <p:pic>
        <p:nvPicPr>
          <p:cNvPr id="21" name="Image 2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7205" y="2692268"/>
            <a:ext cx="688977" cy="342192"/>
          </a:xfrm>
          <a:prstGeom prst="rect">
            <a:avLst/>
          </a:prstGeom>
        </p:spPr>
      </p:pic>
      <p:pic>
        <p:nvPicPr>
          <p:cNvPr id="23" name="Image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210" y="5054455"/>
            <a:ext cx="780332" cy="387565"/>
          </a:xfrm>
          <a:prstGeom prst="rect">
            <a:avLst/>
          </a:prstGeom>
        </p:spPr>
      </p:pic>
      <p:sp>
        <p:nvSpPr>
          <p:cNvPr id="24" name="ZoneTexte 23"/>
          <p:cNvSpPr txBox="1"/>
          <p:nvPr/>
        </p:nvSpPr>
        <p:spPr>
          <a:xfrm>
            <a:off x="704116" y="5054455"/>
            <a:ext cx="284052" cy="276999"/>
          </a:xfrm>
          <a:prstGeom prst="rect">
            <a:avLst/>
          </a:prstGeom>
          <a:noFill/>
        </p:spPr>
        <p:txBody>
          <a:bodyPr wrap="none" rtlCol="0">
            <a:spAutoFit/>
          </a:bodyPr>
          <a:lstStyle/>
          <a:p>
            <a:r>
              <a:rPr lang="en-US" sz="1200" dirty="0">
                <a:latin typeface="Yu Gothic UI Light" panose="020B0300000000000000" pitchFamily="34" charset="-128"/>
                <a:ea typeface="Yu Gothic UI Light" panose="020B0300000000000000" pitchFamily="34" charset="-128"/>
              </a:rPr>
              <a:t>=</a:t>
            </a:r>
          </a:p>
        </p:txBody>
      </p:sp>
    </p:spTree>
    <p:extLst>
      <p:ext uri="{BB962C8B-B14F-4D97-AF65-F5344CB8AC3E}">
        <p14:creationId xmlns:p14="http://schemas.microsoft.com/office/powerpoint/2010/main" val="2145670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2225" y="17200"/>
            <a:ext cx="2943868" cy="238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9"/>
          <p:cNvSpPr>
            <a:spLocks noGrp="1"/>
          </p:cNvSpPr>
          <p:nvPr>
            <p:ph type="title"/>
          </p:nvPr>
        </p:nvSpPr>
        <p:spPr/>
        <p:txBody>
          <a:bodyPr>
            <a:normAutofit fontScale="90000"/>
          </a:bodyPr>
          <a:lstStyle/>
          <a:p>
            <a:r>
              <a:rPr lang="en-US" noProof="0" dirty="0"/>
              <a:t>Cryogenics</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noProof="0" smtClean="0"/>
              <a:pPr/>
              <a:t>20</a:t>
            </a:fld>
            <a:endParaRPr lang="en-US" noProof="0" dirty="0"/>
          </a:p>
        </p:txBody>
      </p:sp>
      <p:sp>
        <p:nvSpPr>
          <p:cNvPr id="4" name="Espace réservé de la date 3"/>
          <p:cNvSpPr>
            <a:spLocks noGrp="1"/>
          </p:cNvSpPr>
          <p:nvPr>
            <p:ph type="dt" sz="half" idx="2"/>
          </p:nvPr>
        </p:nvSpPr>
        <p:spPr/>
        <p:txBody>
          <a:bodyPr/>
          <a:lstStyle/>
          <a:p>
            <a:r>
              <a:rPr lang="fr-FR" noProof="0"/>
              <a:t>April 30, 2021</a:t>
            </a:r>
            <a:endParaRPr lang="en-US" noProof="0" dirty="0"/>
          </a:p>
        </p:txBody>
      </p:sp>
      <p:sp>
        <p:nvSpPr>
          <p:cNvPr id="5" name="Espace réservé du pied de page 4"/>
          <p:cNvSpPr>
            <a:spLocks noGrp="1"/>
          </p:cNvSpPr>
          <p:nvPr>
            <p:ph type="ftr" sz="quarter" idx="3"/>
          </p:nvPr>
        </p:nvSpPr>
        <p:spPr/>
        <p:txBody>
          <a:bodyPr/>
          <a:lstStyle/>
          <a:p>
            <a:r>
              <a:rPr lang="en-US" noProof="0"/>
              <a:t>SPIRAL2 commissioning - R. Ferdinand</a:t>
            </a:r>
            <a:endParaRPr lang="en-US" noProof="0" dirty="0"/>
          </a:p>
        </p:txBody>
      </p:sp>
      <p:sp>
        <p:nvSpPr>
          <p:cNvPr id="6" name="ZoneTexte 5"/>
          <p:cNvSpPr txBox="1"/>
          <p:nvPr/>
        </p:nvSpPr>
        <p:spPr>
          <a:xfrm>
            <a:off x="7416237" y="3351535"/>
            <a:ext cx="2821606" cy="261610"/>
          </a:xfrm>
          <a:prstGeom prst="rect">
            <a:avLst/>
          </a:prstGeom>
          <a:noFill/>
        </p:spPr>
        <p:txBody>
          <a:bodyPr wrap="none" rtlCol="0">
            <a:spAutoFit/>
          </a:bodyPr>
          <a:lstStyle/>
          <a:p>
            <a:r>
              <a:rPr lang="en-US" sz="1050" dirty="0">
                <a:latin typeface="Yu Gothic UI Light" panose="020B0300000000000000" pitchFamily="34" charset="-128"/>
                <a:ea typeface="Yu Gothic UI Light" panose="020B0300000000000000" pitchFamily="34" charset="-128"/>
              </a:rPr>
              <a:t>Comparison since 2018 – static measurement</a:t>
            </a:r>
          </a:p>
        </p:txBody>
      </p:sp>
      <p:sp>
        <p:nvSpPr>
          <p:cNvPr id="14" name="ZoneTexte 13"/>
          <p:cNvSpPr txBox="1"/>
          <p:nvPr/>
        </p:nvSpPr>
        <p:spPr>
          <a:xfrm>
            <a:off x="199459" y="678180"/>
            <a:ext cx="4646862" cy="4453039"/>
          </a:xfrm>
          <a:prstGeom prst="rect">
            <a:avLst/>
          </a:prstGeom>
        </p:spPr>
        <p:txBody>
          <a:bodyPr vert="horz" rtlCol="0">
            <a:normAutofit fontScale="70000" lnSpcReduction="20000"/>
          </a:bodyPr>
          <a:lstStyle>
            <a:lvl1pPr marL="380996" indent="-380996" eaLnBrk="1" hangingPunct="1">
              <a:spcBef>
                <a:spcPct val="20000"/>
              </a:spcBef>
              <a:buClr>
                <a:srgbClr val="7030A0"/>
              </a:buClr>
              <a:buSzPct val="100000"/>
              <a:buFont typeface="Wingdings" panose="05000000000000000000" pitchFamily="2" charset="2"/>
              <a:buChar char=""/>
              <a:defRPr lang="fr-FR" sz="3111">
                <a:latin typeface="Yu Gothic UI Light" panose="020B0300000000000000" pitchFamily="34" charset="-128"/>
                <a:ea typeface="Yu Gothic UI Light" panose="020B0300000000000000" pitchFamily="34" charset="-128"/>
                <a:cs typeface="Calibri" panose="020F0502020204030204" pitchFamily="34" charset="0"/>
              </a:defRPr>
            </a:lvl1pPr>
            <a:lvl2pPr marL="825492" lvl="1" indent="-317497" eaLnBrk="1" hangingPunct="1">
              <a:spcBef>
                <a:spcPct val="20000"/>
              </a:spcBef>
              <a:buClr>
                <a:schemeClr val="tx1">
                  <a:lumMod val="75000"/>
                  <a:lumOff val="25000"/>
                </a:schemeClr>
              </a:buClr>
              <a:buSzPct val="75000"/>
              <a:buFont typeface="Wingdings" panose="05000000000000000000" pitchFamily="2" charset="2"/>
              <a:buChar char=""/>
              <a:defRPr lang="fr-FR" sz="2667">
                <a:latin typeface="Yu Gothic UI Light" panose="020B0300000000000000" pitchFamily="34" charset="-128"/>
                <a:ea typeface="Yu Gothic UI Light" panose="020B0300000000000000" pitchFamily="34" charset="-128"/>
                <a:cs typeface="Calibri" panose="020F0502020204030204" pitchFamily="34" charset="0"/>
              </a:defRPr>
            </a:lvl2pPr>
            <a:lvl3pPr marL="1269987" indent="-253997" eaLnBrk="1" hangingPunct="1">
              <a:spcBef>
                <a:spcPct val="20000"/>
              </a:spcBef>
              <a:buFontTx/>
              <a:buBlip>
                <a:blip r:embed="rId3"/>
              </a:buBlip>
              <a:defRPr lang="fr-FR" sz="2222">
                <a:latin typeface="Yu Gothic UI Light" panose="020B0300000000000000" pitchFamily="34" charset="-128"/>
                <a:ea typeface="Yu Gothic UI Light" panose="020B0300000000000000" pitchFamily="34" charset="-128"/>
                <a:cs typeface="Calibri" panose="020F0502020204030204" pitchFamily="34" charset="0"/>
              </a:defRPr>
            </a:lvl3pPr>
            <a:lvl4pPr marL="1777982" indent="-253997" eaLnBrk="1" hangingPunct="1">
              <a:spcBef>
                <a:spcPct val="20000"/>
              </a:spcBef>
              <a:buFontTx/>
              <a:buBlip>
                <a:blip r:embed="rId4"/>
              </a:buBlip>
              <a:defRPr lang="fr-FR" sz="2000">
                <a:latin typeface="Yu Gothic UI Light" panose="020B0300000000000000" pitchFamily="34" charset="-128"/>
                <a:ea typeface="Yu Gothic UI Light" panose="020B0300000000000000" pitchFamily="34" charset="-128"/>
                <a:cs typeface="Calibri" panose="020F0502020204030204" pitchFamily="34" charset="0"/>
              </a:defRPr>
            </a:lvl4pPr>
            <a:lvl5pPr marL="2285977" indent="-253997" eaLnBrk="1" hangingPunct="1">
              <a:spcBef>
                <a:spcPct val="20000"/>
              </a:spcBef>
              <a:buFontTx/>
              <a:buBlip>
                <a:blip r:embed="rId5"/>
              </a:buBlip>
              <a:defRPr lang="fr-FR" sz="2000">
                <a:latin typeface="Yu Gothic UI Light" panose="020B0300000000000000" pitchFamily="34" charset="-128"/>
                <a:ea typeface="Yu Gothic UI Light" panose="020B0300000000000000" pitchFamily="34" charset="-128"/>
                <a:cs typeface="Calibri" panose="020F0502020204030204" pitchFamily="34" charset="0"/>
              </a:defRPr>
            </a:lvl5pPr>
            <a:lvl6pPr marL="2793972" indent="-253997" eaLnBrk="1" hangingPunct="1">
              <a:spcBef>
                <a:spcPct val="20000"/>
              </a:spcBef>
              <a:buFont typeface="Arial"/>
              <a:buChar char="•"/>
              <a:defRPr lang="fr-FR" sz="2222"/>
            </a:lvl6pPr>
            <a:lvl7pPr marL="3301967" indent="-253997" eaLnBrk="1" hangingPunct="1">
              <a:spcBef>
                <a:spcPct val="20000"/>
              </a:spcBef>
              <a:buFont typeface="Arial"/>
              <a:buChar char="•"/>
              <a:defRPr lang="fr-FR" sz="2222"/>
            </a:lvl7pPr>
            <a:lvl8pPr marL="3809962" indent="-253997" eaLnBrk="1" hangingPunct="1">
              <a:spcBef>
                <a:spcPct val="20000"/>
              </a:spcBef>
              <a:buFont typeface="Arial"/>
              <a:buChar char="•"/>
              <a:defRPr lang="fr-FR" sz="2222"/>
            </a:lvl8pPr>
            <a:lvl9pPr marL="4317957" indent="-253997" eaLnBrk="1" hangingPunct="1">
              <a:spcBef>
                <a:spcPct val="20000"/>
              </a:spcBef>
              <a:buFont typeface="Arial"/>
              <a:buChar char="•"/>
              <a:defRPr lang="fr-FR" sz="2222"/>
            </a:lvl9pPr>
          </a:lstStyle>
          <a:p>
            <a:pPr marL="0" indent="0">
              <a:buNone/>
            </a:pPr>
            <a:r>
              <a:rPr lang="en-US" sz="2400" dirty="0"/>
              <a:t>11/2017 : </a:t>
            </a:r>
            <a:r>
              <a:rPr lang="en-US" sz="2400" dirty="0" err="1"/>
              <a:t>Linac</a:t>
            </a:r>
            <a:r>
              <a:rPr lang="en-US" sz="2400" dirty="0"/>
              <a:t> cool down (26 cavities @ 4.5K)</a:t>
            </a:r>
          </a:p>
          <a:p>
            <a:r>
              <a:rPr lang="en-US" sz="2400" dirty="0"/>
              <a:t>issues</a:t>
            </a:r>
          </a:p>
          <a:p>
            <a:pPr lvl="1"/>
            <a:r>
              <a:rPr lang="en-US" sz="1956" dirty="0"/>
              <a:t>A few DP He fluctuations resulting in </a:t>
            </a:r>
            <a:r>
              <a:rPr lang="en-US" sz="1956" dirty="0" err="1"/>
              <a:t>Df</a:t>
            </a:r>
            <a:r>
              <a:rPr lang="en-US" sz="1956" dirty="0"/>
              <a:t> perturbations</a:t>
            </a:r>
          </a:p>
          <a:p>
            <a:pPr lvl="1"/>
            <a:r>
              <a:rPr lang="en-US" sz="1956" dirty="0"/>
              <a:t>Vacuum leaks at low temp </a:t>
            </a:r>
          </a:p>
          <a:p>
            <a:pPr>
              <a:buFont typeface="Symbol" panose="05050102010706020507" pitchFamily="18" charset="2"/>
              <a:buChar char="Þ"/>
            </a:pPr>
            <a:r>
              <a:rPr lang="en-US" sz="2400" dirty="0"/>
              <a:t>Additional  instrumentation </a:t>
            </a:r>
          </a:p>
          <a:p>
            <a:pPr>
              <a:buFont typeface="Symbol" panose="05050102010706020507" pitchFamily="18" charset="2"/>
              <a:buChar char="Þ"/>
            </a:pPr>
            <a:r>
              <a:rPr lang="en-US" sz="2400" dirty="0"/>
              <a:t>Pressure regulation upgrade</a:t>
            </a:r>
          </a:p>
          <a:p>
            <a:pPr>
              <a:buFont typeface="Symbol" panose="05050102010706020507" pitchFamily="18" charset="2"/>
              <a:buChar char="Þ"/>
            </a:pPr>
            <a:r>
              <a:rPr lang="en-US" sz="2400" dirty="0"/>
              <a:t>Dynamic vacuum system for  isolating vacuum</a:t>
            </a:r>
          </a:p>
          <a:p>
            <a:pPr marL="0" indent="0">
              <a:buNone/>
            </a:pPr>
            <a:endParaRPr lang="en-US" sz="2400" dirty="0"/>
          </a:p>
          <a:p>
            <a:r>
              <a:rPr lang="en-US" sz="2400" dirty="0"/>
              <a:t>The cryogenic system has been </a:t>
            </a:r>
            <a:r>
              <a:rPr lang="en-US" sz="2400" dirty="0">
                <a:solidFill>
                  <a:srgbClr val="C00000"/>
                </a:solidFill>
              </a:rPr>
              <a:t>fully transparent in 2020</a:t>
            </a:r>
          </a:p>
          <a:p>
            <a:r>
              <a:rPr lang="en-US" sz="2400" dirty="0"/>
              <a:t>The helium pressure damping through a LQ advance regulation system</a:t>
            </a:r>
          </a:p>
          <a:p>
            <a:pPr lvl="1"/>
            <a:r>
              <a:rPr lang="en-US" sz="1956" dirty="0">
                <a:solidFill>
                  <a:srgbClr val="C00000"/>
                </a:solidFill>
              </a:rPr>
              <a:t>Better regulation</a:t>
            </a:r>
            <a:r>
              <a:rPr lang="en-US" sz="1956" dirty="0"/>
              <a:t> (&lt;</a:t>
            </a:r>
            <a:r>
              <a:rPr lang="en-US" sz="2000" dirty="0"/>
              <a:t>±5mBar)</a:t>
            </a:r>
            <a:endParaRPr lang="en-US" sz="1956" dirty="0"/>
          </a:p>
          <a:p>
            <a:pPr lvl="1"/>
            <a:r>
              <a:rPr lang="en-US" sz="1956" dirty="0">
                <a:solidFill>
                  <a:srgbClr val="C00000"/>
                </a:solidFill>
              </a:rPr>
              <a:t>CMA11 has now a limited impact on the other cryomodules</a:t>
            </a:r>
          </a:p>
          <a:p>
            <a:r>
              <a:rPr lang="en-US" sz="2400" dirty="0"/>
              <a:t>The </a:t>
            </a:r>
            <a:r>
              <a:rPr lang="en-US" sz="2400" dirty="0" err="1"/>
              <a:t>thermo</a:t>
            </a:r>
            <a:r>
              <a:rPr lang="en-US" sz="2400" dirty="0"/>
              <a:t> acoustic oscillation control (</a:t>
            </a:r>
            <a:r>
              <a:rPr lang="en-US" sz="2400" dirty="0" err="1"/>
              <a:t>Taconis</a:t>
            </a:r>
            <a:r>
              <a:rPr lang="en-US" sz="2400" dirty="0"/>
              <a:t>) is working perfectly </a:t>
            </a:r>
          </a:p>
        </p:txBody>
      </p:sp>
      <p:pic>
        <p:nvPicPr>
          <p:cNvPr id="7" name="Image 6"/>
          <p:cNvPicPr>
            <a:picLocks noChangeAspect="1"/>
          </p:cNvPicPr>
          <p:nvPr/>
        </p:nvPicPr>
        <p:blipFill>
          <a:blip r:embed="rId6"/>
          <a:stretch>
            <a:fillRect/>
          </a:stretch>
        </p:blipFill>
        <p:spPr>
          <a:xfrm>
            <a:off x="7267743" y="3551735"/>
            <a:ext cx="2792921" cy="1902382"/>
          </a:xfrm>
          <a:prstGeom prst="rect">
            <a:avLst/>
          </a:prstGeom>
        </p:spPr>
      </p:pic>
      <p:sp>
        <p:nvSpPr>
          <p:cNvPr id="11" name="ZoneTexte 10"/>
          <p:cNvSpPr txBox="1"/>
          <p:nvPr/>
        </p:nvSpPr>
        <p:spPr>
          <a:xfrm>
            <a:off x="7551207" y="2666029"/>
            <a:ext cx="2686636" cy="430887"/>
          </a:xfrm>
          <a:prstGeom prst="rect">
            <a:avLst/>
          </a:prstGeom>
          <a:noFill/>
        </p:spPr>
        <p:txBody>
          <a:bodyPr wrap="square" rtlCol="0">
            <a:spAutoFit/>
          </a:bodyPr>
          <a:lstStyle/>
          <a:p>
            <a:pPr algn="ctr"/>
            <a:r>
              <a:rPr lang="en-US" sz="1050" dirty="0">
                <a:latin typeface="Yu Gothic UI Light" panose="020B0300000000000000" pitchFamily="34" charset="-128"/>
              </a:rPr>
              <a:t>RF frequency spectra with and without </a:t>
            </a:r>
            <a:r>
              <a:rPr lang="en-US" sz="1050" dirty="0" err="1">
                <a:latin typeface="Yu Gothic UI Light" panose="020B0300000000000000" pitchFamily="34" charset="-128"/>
              </a:rPr>
              <a:t>Thermo</a:t>
            </a:r>
            <a:r>
              <a:rPr lang="en-US" sz="1050" dirty="0">
                <a:latin typeface="Yu Gothic UI Light" panose="020B0300000000000000" pitchFamily="34" charset="-128"/>
              </a:rPr>
              <a:t> Acoustic Oscillation reduction</a:t>
            </a:r>
          </a:p>
        </p:txBody>
      </p:sp>
      <p:pic>
        <p:nvPicPr>
          <p:cNvPr id="12" name="Image 11"/>
          <p:cNvPicPr>
            <a:picLocks noChangeAspect="1"/>
          </p:cNvPicPr>
          <p:nvPr/>
        </p:nvPicPr>
        <p:blipFill>
          <a:blip r:embed="rId7"/>
          <a:stretch>
            <a:fillRect/>
          </a:stretch>
        </p:blipFill>
        <p:spPr>
          <a:xfrm>
            <a:off x="7243271" y="500651"/>
            <a:ext cx="2910673" cy="2245445"/>
          </a:xfrm>
          <a:prstGeom prst="rect">
            <a:avLst/>
          </a:prstGeom>
        </p:spPr>
      </p:pic>
    </p:spTree>
    <p:extLst>
      <p:ext uri="{BB962C8B-B14F-4D97-AF65-F5344CB8AC3E}">
        <p14:creationId xmlns:p14="http://schemas.microsoft.com/office/powerpoint/2010/main" val="2276458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ctrTitle"/>
          </p:nvPr>
        </p:nvSpPr>
        <p:spPr/>
        <p:txBody>
          <a:bodyPr/>
          <a:lstStyle/>
          <a:p>
            <a:r>
              <a:rPr lang="en-US" dirty="0"/>
              <a:t>2019 – </a:t>
            </a:r>
            <a:r>
              <a:rPr lang="en-US" dirty="0" err="1"/>
              <a:t>linac</a:t>
            </a:r>
            <a:r>
              <a:rPr lang="en-US" dirty="0"/>
              <a:t> validation</a:t>
            </a:r>
          </a:p>
        </p:txBody>
      </p:sp>
      <p:sp>
        <p:nvSpPr>
          <p:cNvPr id="8" name="Sous-titre 7"/>
          <p:cNvSpPr>
            <a:spLocks noGrp="1"/>
          </p:cNvSpPr>
          <p:nvPr>
            <p:ph type="subTitle" idx="1"/>
          </p:nvPr>
        </p:nvSpPr>
        <p:spPr/>
        <p:txBody>
          <a:bodyPr/>
          <a:lstStyle/>
          <a:p>
            <a:r>
              <a:rPr lang="en-US" dirty="0"/>
              <a:t>Proton tuning up to the </a:t>
            </a:r>
            <a:br>
              <a:rPr lang="en-US" dirty="0"/>
            </a:br>
            <a:r>
              <a:rPr lang="en-US" dirty="0"/>
              <a:t>nominal 33MeV energy</a:t>
            </a:r>
          </a:p>
        </p:txBody>
      </p:sp>
      <p:sp>
        <p:nvSpPr>
          <p:cNvPr id="3" name="Espace réservé du numéro de diapositive 2"/>
          <p:cNvSpPr>
            <a:spLocks noGrp="1"/>
          </p:cNvSpPr>
          <p:nvPr>
            <p:ph type="sldNum" sz="quarter" idx="4294967295"/>
          </p:nvPr>
        </p:nvSpPr>
        <p:spPr>
          <a:xfrm>
            <a:off x="9148763" y="5454650"/>
            <a:ext cx="1011237" cy="303213"/>
          </a:xfrm>
        </p:spPr>
        <p:txBody>
          <a:bodyPr/>
          <a:lstStyle/>
          <a:p>
            <a:fld id="{49BBC286-B2FE-44AC-8F25-02BBF4E9D127}" type="slidenum">
              <a:rPr lang="en-US" smtClean="0"/>
              <a:pPr/>
              <a:t>21</a:t>
            </a:fld>
            <a:endParaRPr lang="en-US" dirty="0"/>
          </a:p>
        </p:txBody>
      </p:sp>
      <p:sp>
        <p:nvSpPr>
          <p:cNvPr id="5" name="Espace réservé de la date 4"/>
          <p:cNvSpPr>
            <a:spLocks noGrp="1"/>
          </p:cNvSpPr>
          <p:nvPr>
            <p:ph type="dt" sz="half" idx="4294967295"/>
          </p:nvPr>
        </p:nvSpPr>
        <p:spPr>
          <a:xfrm>
            <a:off x="0" y="5449888"/>
            <a:ext cx="2370138" cy="304800"/>
          </a:xfrm>
        </p:spPr>
        <p:txBody>
          <a:bodyPr/>
          <a:lstStyle/>
          <a:p>
            <a:r>
              <a:rPr lang="fr-FR"/>
              <a:t>April 30, 2021</a:t>
            </a:r>
            <a:endParaRPr lang="fr-FR" dirty="0"/>
          </a:p>
        </p:txBody>
      </p:sp>
      <p:sp>
        <p:nvSpPr>
          <p:cNvPr id="6" name="Espace réservé du pied de page 5"/>
          <p:cNvSpPr>
            <a:spLocks noGrp="1"/>
          </p:cNvSpPr>
          <p:nvPr>
            <p:ph type="ftr" sz="quarter" idx="4294967295"/>
          </p:nvPr>
        </p:nvSpPr>
        <p:spPr>
          <a:xfrm>
            <a:off x="0" y="5454650"/>
            <a:ext cx="3216275" cy="303213"/>
          </a:xfrm>
        </p:spPr>
        <p:txBody>
          <a:bodyPr/>
          <a:lstStyle/>
          <a:p>
            <a:r>
              <a:rPr lang="en-US"/>
              <a:t>SPIRAL2 commissioning - R. Ferdinand</a:t>
            </a:r>
            <a:endParaRPr lang="en-US" dirty="0"/>
          </a:p>
        </p:txBody>
      </p:sp>
    </p:spTree>
    <p:extLst>
      <p:ext uri="{BB962C8B-B14F-4D97-AF65-F5344CB8AC3E}">
        <p14:creationId xmlns:p14="http://schemas.microsoft.com/office/powerpoint/2010/main" val="1342973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97641" y="630919"/>
            <a:ext cx="2476960" cy="246221"/>
          </a:xfrm>
          <a:prstGeom prst="rect">
            <a:avLst/>
          </a:prstGeom>
          <a:noFill/>
        </p:spPr>
        <p:txBody>
          <a:bodyPr wrap="none" rtlCol="0">
            <a:spAutoFit/>
          </a:bodyPr>
          <a:lstStyle/>
          <a:p>
            <a:r>
              <a:rPr lang="en-US" sz="1000" b="1" i="1" dirty="0">
                <a:solidFill>
                  <a:srgbClr val="50586B"/>
                </a:solidFill>
                <a:latin typeface="Yu Gothic UI Light" panose="020B0300000000000000" pitchFamily="34" charset="-128"/>
              </a:rPr>
              <a:t>Follow up and commissioning safety </a:t>
            </a:r>
            <a:r>
              <a:rPr lang="en-US" sz="1000" b="1" i="1" dirty="0" err="1">
                <a:solidFill>
                  <a:srgbClr val="50586B"/>
                </a:solidFill>
                <a:latin typeface="Yu Gothic UI Light" panose="020B0300000000000000" pitchFamily="34" charset="-128"/>
              </a:rPr>
              <a:t>sytems</a:t>
            </a:r>
            <a:endParaRPr lang="en-US" sz="1000" b="1" i="1" dirty="0">
              <a:solidFill>
                <a:srgbClr val="50586B"/>
              </a:solidFill>
              <a:latin typeface="Yu Gothic UI Light" panose="020B0300000000000000" pitchFamily="34" charset="-128"/>
            </a:endParaRPr>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6643" y="820422"/>
            <a:ext cx="6586745" cy="4340146"/>
          </a:xfrm>
          <a:prstGeom prst="rect">
            <a:avLst/>
          </a:prstGeom>
        </p:spPr>
      </p:pic>
      <p:sp>
        <p:nvSpPr>
          <p:cNvPr id="8" name="ZoneTexte 7"/>
          <p:cNvSpPr txBox="1"/>
          <p:nvPr/>
        </p:nvSpPr>
        <p:spPr>
          <a:xfrm>
            <a:off x="492184" y="1292492"/>
            <a:ext cx="2113822" cy="1600438"/>
          </a:xfrm>
          <a:prstGeom prst="rect">
            <a:avLst/>
          </a:prstGeom>
          <a:noFill/>
        </p:spPr>
        <p:txBody>
          <a:bodyPr wrap="square" rtlCol="0">
            <a:spAutoFit/>
          </a:bodyPr>
          <a:lstStyle/>
          <a:p>
            <a:pPr algn="ctr"/>
            <a:r>
              <a:rPr lang="en-US" sz="1400" dirty="0">
                <a:solidFill>
                  <a:srgbClr val="50586B"/>
                </a:solidFill>
                <a:effectLst>
                  <a:outerShdw blurRad="38100" dist="38100" dir="2700000" algn="tl">
                    <a:srgbClr val="000000">
                      <a:alpha val="43137"/>
                    </a:srgbClr>
                  </a:outerShdw>
                </a:effectLst>
                <a:latin typeface="Yu Gothic UI Light" panose="020B0300000000000000" pitchFamily="34" charset="-128"/>
              </a:rPr>
              <a:t>22 specific systems required for nuclear safety</a:t>
            </a:r>
          </a:p>
          <a:p>
            <a:pPr algn="ctr"/>
            <a:endParaRPr lang="en-US" sz="1400" dirty="0">
              <a:solidFill>
                <a:srgbClr val="50586B"/>
              </a:solidFill>
              <a:latin typeface="Yu Gothic UI Light" panose="020B0300000000000000" pitchFamily="34" charset="-128"/>
            </a:endParaRPr>
          </a:p>
          <a:p>
            <a:pPr algn="ctr"/>
            <a:endParaRPr lang="en-US" sz="1400" dirty="0">
              <a:solidFill>
                <a:srgbClr val="50586B"/>
              </a:solidFill>
              <a:latin typeface="Yu Gothic UI Light" panose="020B0300000000000000" pitchFamily="34" charset="-128"/>
            </a:endParaRPr>
          </a:p>
          <a:p>
            <a:pPr algn="ctr"/>
            <a:r>
              <a:rPr lang="en-US" sz="1400" dirty="0">
                <a:solidFill>
                  <a:srgbClr val="00B050"/>
                </a:solidFill>
                <a:latin typeface="Yu Gothic UI Light" panose="020B0300000000000000" pitchFamily="34" charset="-128"/>
              </a:rPr>
              <a:t>Technical commissioning</a:t>
            </a:r>
          </a:p>
          <a:p>
            <a:pPr algn="ctr"/>
            <a:endParaRPr lang="en-US" sz="1400" dirty="0">
              <a:solidFill>
                <a:srgbClr val="50586B"/>
              </a:solidFill>
              <a:latin typeface="Yu Gothic UI Light" panose="020B0300000000000000" pitchFamily="34" charset="-128"/>
            </a:endParaRPr>
          </a:p>
        </p:txBody>
      </p:sp>
      <p:sp>
        <p:nvSpPr>
          <p:cNvPr id="9" name="ZoneTexte 8"/>
          <p:cNvSpPr txBox="1"/>
          <p:nvPr/>
        </p:nvSpPr>
        <p:spPr>
          <a:xfrm>
            <a:off x="579118" y="4693231"/>
            <a:ext cx="1843774" cy="584775"/>
          </a:xfrm>
          <a:prstGeom prst="rect">
            <a:avLst/>
          </a:prstGeom>
          <a:noFill/>
        </p:spPr>
        <p:txBody>
          <a:bodyPr wrap="none" rtlCol="0">
            <a:spAutoFit/>
          </a:bodyPr>
          <a:lstStyle/>
          <a:p>
            <a:pPr marL="285750" indent="-285750" algn="ctr">
              <a:buFont typeface="Symbol" pitchFamily="2" charset="2"/>
              <a:buChar char="Þ"/>
            </a:pPr>
            <a:r>
              <a:rPr lang="en-US" sz="1600" dirty="0">
                <a:solidFill>
                  <a:srgbClr val="FF0000"/>
                </a:solidFill>
                <a:effectLst>
                  <a:outerShdw blurRad="38100" dist="38100" dir="2700000" algn="tl">
                    <a:srgbClr val="000000">
                      <a:alpha val="43137"/>
                    </a:srgbClr>
                  </a:outerShdw>
                </a:effectLst>
                <a:latin typeface="Yu Gothic UI Light" panose="020B0300000000000000" pitchFamily="34" charset="-128"/>
              </a:rPr>
              <a:t>Periodic checks </a:t>
            </a:r>
          </a:p>
          <a:p>
            <a:pPr algn="ctr"/>
            <a:r>
              <a:rPr lang="en-US" sz="1600" dirty="0">
                <a:solidFill>
                  <a:srgbClr val="FF0000"/>
                </a:solidFill>
                <a:effectLst>
                  <a:outerShdw blurRad="38100" dist="38100" dir="2700000" algn="tl">
                    <a:srgbClr val="000000">
                      <a:alpha val="43137"/>
                    </a:srgbClr>
                  </a:outerShdw>
                </a:effectLst>
                <a:latin typeface="Yu Gothic UI Light" panose="020B0300000000000000" pitchFamily="34" charset="-128"/>
              </a:rPr>
              <a:t>of this equipment</a:t>
            </a:r>
          </a:p>
        </p:txBody>
      </p:sp>
      <p:sp>
        <p:nvSpPr>
          <p:cNvPr id="10" name="Flèche vers le bas 9"/>
          <p:cNvSpPr/>
          <p:nvPr/>
        </p:nvSpPr>
        <p:spPr>
          <a:xfrm>
            <a:off x="1495935" y="2088424"/>
            <a:ext cx="106321" cy="185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Light" panose="020B0300000000000000" pitchFamily="34" charset="-128"/>
            </a:endParaRPr>
          </a:p>
        </p:txBody>
      </p:sp>
      <p:sp>
        <p:nvSpPr>
          <p:cNvPr id="15" name="ZoneTexte 14"/>
          <p:cNvSpPr txBox="1"/>
          <p:nvPr/>
        </p:nvSpPr>
        <p:spPr>
          <a:xfrm>
            <a:off x="468511" y="686801"/>
            <a:ext cx="2161169" cy="307777"/>
          </a:xfrm>
          <a:prstGeom prst="rect">
            <a:avLst/>
          </a:prstGeom>
          <a:solidFill>
            <a:schemeClr val="bg1">
              <a:lumMod val="85000"/>
            </a:schemeClr>
          </a:solidFill>
        </p:spPr>
        <p:txBody>
          <a:bodyPr wrap="none" rtlCol="0">
            <a:spAutoFit/>
          </a:bodyPr>
          <a:lstStyle/>
          <a:p>
            <a:r>
              <a:rPr lang="en-US" sz="1400" dirty="0">
                <a:solidFill>
                  <a:srgbClr val="50586B"/>
                </a:solidFill>
                <a:latin typeface="Yu Gothic UI Light" panose="020B0300000000000000" pitchFamily="34" charset="-128"/>
              </a:rPr>
              <a:t>SPIRAL2 safety regulations</a:t>
            </a:r>
          </a:p>
        </p:txBody>
      </p:sp>
      <p:sp>
        <p:nvSpPr>
          <p:cNvPr id="16" name="Flèche vers le bas 15"/>
          <p:cNvSpPr/>
          <p:nvPr/>
        </p:nvSpPr>
        <p:spPr>
          <a:xfrm>
            <a:off x="1495935" y="1074309"/>
            <a:ext cx="106321" cy="185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Light" panose="020B0300000000000000" pitchFamily="34" charset="-128"/>
            </a:endParaRPr>
          </a:p>
        </p:txBody>
      </p:sp>
      <p:sp>
        <p:nvSpPr>
          <p:cNvPr id="14" name="Titre 13"/>
          <p:cNvSpPr>
            <a:spLocks noGrp="1"/>
          </p:cNvSpPr>
          <p:nvPr>
            <p:ph type="title"/>
          </p:nvPr>
        </p:nvSpPr>
        <p:spPr/>
        <p:txBody>
          <a:bodyPr>
            <a:normAutofit fontScale="90000"/>
          </a:bodyPr>
          <a:lstStyle/>
          <a:p>
            <a:r>
              <a:rPr lang="en-US" dirty="0"/>
              <a:t>Safety Systems</a:t>
            </a:r>
          </a:p>
        </p:txBody>
      </p:sp>
      <p:sp>
        <p:nvSpPr>
          <p:cNvPr id="17" name="Espace réservé du numéro de diapositive 16"/>
          <p:cNvSpPr>
            <a:spLocks noGrp="1"/>
          </p:cNvSpPr>
          <p:nvPr>
            <p:ph type="sldNum" sz="quarter" idx="12"/>
          </p:nvPr>
        </p:nvSpPr>
        <p:spPr/>
        <p:txBody>
          <a:bodyPr/>
          <a:lstStyle/>
          <a:p>
            <a:fld id="{49BBC286-B2FE-44AC-8F25-02BBF4E9D127}" type="slidenum">
              <a:rPr lang="en-US" smtClean="0"/>
              <a:pPr/>
              <a:t>22</a:t>
            </a:fld>
            <a:endParaRPr lang="en-US" dirty="0"/>
          </a:p>
        </p:txBody>
      </p:sp>
      <p:sp>
        <p:nvSpPr>
          <p:cNvPr id="11" name="Espace réservé de la date 10"/>
          <p:cNvSpPr>
            <a:spLocks noGrp="1"/>
          </p:cNvSpPr>
          <p:nvPr>
            <p:ph type="dt" sz="half" idx="2"/>
          </p:nvPr>
        </p:nvSpPr>
        <p:spPr/>
        <p:txBody>
          <a:bodyPr/>
          <a:lstStyle/>
          <a:p>
            <a:r>
              <a:rPr lang="fr-FR"/>
              <a:t>April 30, 2021</a:t>
            </a:r>
            <a:endParaRPr lang="en-US" dirty="0"/>
          </a:p>
        </p:txBody>
      </p:sp>
      <p:sp>
        <p:nvSpPr>
          <p:cNvPr id="12" name="Espace réservé du pied de page 11"/>
          <p:cNvSpPr>
            <a:spLocks noGrp="1"/>
          </p:cNvSpPr>
          <p:nvPr>
            <p:ph type="ftr" sz="quarter" idx="3"/>
          </p:nvPr>
        </p:nvSpPr>
        <p:spPr/>
        <p:txBody>
          <a:bodyPr/>
          <a:lstStyle/>
          <a:p>
            <a:r>
              <a:rPr lang="en-US"/>
              <a:t>SPIRAL2 commissioning - R. Ferdinand</a:t>
            </a:r>
            <a:endParaRPr lang="en-US" dirty="0"/>
          </a:p>
        </p:txBody>
      </p:sp>
      <p:sp>
        <p:nvSpPr>
          <p:cNvPr id="3" name="Rectangle 2"/>
          <p:cNvSpPr/>
          <p:nvPr/>
        </p:nvSpPr>
        <p:spPr>
          <a:xfrm>
            <a:off x="453175" y="4059561"/>
            <a:ext cx="2191840" cy="523220"/>
          </a:xfrm>
          <a:prstGeom prst="rect">
            <a:avLst/>
          </a:prstGeom>
        </p:spPr>
        <p:txBody>
          <a:bodyPr wrap="square">
            <a:spAutoFit/>
          </a:bodyPr>
          <a:lstStyle/>
          <a:p>
            <a:pPr algn="ctr"/>
            <a:r>
              <a:rPr lang="en-US" sz="1400" dirty="0">
                <a:solidFill>
                  <a:schemeClr val="tx2">
                    <a:lumMod val="60000"/>
                    <a:lumOff val="40000"/>
                  </a:schemeClr>
                </a:solidFill>
                <a:latin typeface="Yu Gothic UI Light" panose="020B0300000000000000" pitchFamily="34" charset="-128"/>
              </a:rPr>
              <a:t>Validation of Safety tests  </a:t>
            </a:r>
          </a:p>
          <a:p>
            <a:pPr algn="ctr"/>
            <a:r>
              <a:rPr lang="en-US" sz="1400" i="1" dirty="0">
                <a:solidFill>
                  <a:schemeClr val="tx2">
                    <a:lumMod val="60000"/>
                    <a:lumOff val="40000"/>
                  </a:schemeClr>
                </a:solidFill>
                <a:latin typeface="Yu Gothic UI Light" panose="020B0300000000000000" pitchFamily="34" charset="-128"/>
              </a:rPr>
              <a:t>(=&gt; syst. in operation) </a:t>
            </a:r>
          </a:p>
        </p:txBody>
      </p:sp>
      <p:sp>
        <p:nvSpPr>
          <p:cNvPr id="18" name="Flèche vers le bas 17"/>
          <p:cNvSpPr/>
          <p:nvPr/>
        </p:nvSpPr>
        <p:spPr>
          <a:xfrm>
            <a:off x="1495935" y="2898121"/>
            <a:ext cx="106321" cy="185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Light" panose="020B0300000000000000" pitchFamily="34" charset="-128"/>
            </a:endParaRPr>
          </a:p>
        </p:txBody>
      </p:sp>
      <p:sp>
        <p:nvSpPr>
          <p:cNvPr id="5" name="Rectangle 4"/>
          <p:cNvSpPr/>
          <p:nvPr/>
        </p:nvSpPr>
        <p:spPr>
          <a:xfrm>
            <a:off x="707546" y="3083935"/>
            <a:ext cx="1683098" cy="523220"/>
          </a:xfrm>
          <a:prstGeom prst="rect">
            <a:avLst/>
          </a:prstGeom>
        </p:spPr>
        <p:txBody>
          <a:bodyPr wrap="square">
            <a:spAutoFit/>
          </a:bodyPr>
          <a:lstStyle/>
          <a:p>
            <a:pPr algn="ctr"/>
            <a:r>
              <a:rPr lang="en-US" sz="1400" b="1" dirty="0">
                <a:solidFill>
                  <a:srgbClr val="FFC000"/>
                </a:solidFill>
                <a:latin typeface="Yu Gothic UI Light" panose="020B0300000000000000" pitchFamily="34" charset="-128"/>
              </a:rPr>
              <a:t>Written procedures for safety tests</a:t>
            </a:r>
          </a:p>
        </p:txBody>
      </p:sp>
      <p:sp>
        <p:nvSpPr>
          <p:cNvPr id="19" name="Flèche vers le bas 18"/>
          <p:cNvSpPr/>
          <p:nvPr/>
        </p:nvSpPr>
        <p:spPr>
          <a:xfrm>
            <a:off x="1495935" y="3837922"/>
            <a:ext cx="106321" cy="185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Yu Gothic UI Light" panose="020B0300000000000000" pitchFamily="34" charset="-128"/>
            </a:endParaRPr>
          </a:p>
        </p:txBody>
      </p:sp>
      <p:sp>
        <p:nvSpPr>
          <p:cNvPr id="26" name="ZoneTexte 25"/>
          <p:cNvSpPr txBox="1"/>
          <p:nvPr/>
        </p:nvSpPr>
        <p:spPr>
          <a:xfrm>
            <a:off x="4870634" y="5108729"/>
            <a:ext cx="4586512" cy="338554"/>
          </a:xfrm>
          <a:prstGeom prst="rect">
            <a:avLst/>
          </a:prstGeom>
          <a:noFill/>
        </p:spPr>
        <p:txBody>
          <a:bodyPr wrap="none" rtlCol="0">
            <a:spAutoFit/>
          </a:bodyPr>
          <a:lstStyle/>
          <a:p>
            <a:r>
              <a:rPr lang="en-US" sz="1600" dirty="0">
                <a:solidFill>
                  <a:srgbClr val="007E39"/>
                </a:solidFill>
                <a:latin typeface="Yu Gothic UI Light" panose="020B0300000000000000" pitchFamily="34" charset="-128"/>
              </a:rPr>
              <a:t>=&gt; all these classified systems are now in operation</a:t>
            </a:r>
          </a:p>
        </p:txBody>
      </p:sp>
    </p:spTree>
    <p:extLst>
      <p:ext uri="{BB962C8B-B14F-4D97-AF65-F5344CB8AC3E}">
        <p14:creationId xmlns:p14="http://schemas.microsoft.com/office/powerpoint/2010/main" val="471877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3" grpId="0"/>
      <p:bldP spid="18" grpId="0" animBg="1"/>
      <p:bldP spid="5"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contenu 18"/>
          <p:cNvSpPr>
            <a:spLocks noGrp="1"/>
          </p:cNvSpPr>
          <p:nvPr>
            <p:ph idx="1"/>
          </p:nvPr>
        </p:nvSpPr>
        <p:spPr/>
        <p:txBody>
          <a:bodyPr>
            <a:normAutofit fontScale="70000" lnSpcReduction="20000"/>
          </a:bodyPr>
          <a:lstStyle/>
          <a:p>
            <a:r>
              <a:rPr lang="en-US" dirty="0">
                <a:solidFill>
                  <a:schemeClr val="accent3">
                    <a:lumMod val="75000"/>
                  </a:schemeClr>
                </a:solidFill>
              </a:rPr>
              <a:t>July 8 2019 : ASN authorization !! .. FINALLY </a:t>
            </a:r>
          </a:p>
          <a:p>
            <a:pPr lvl="1"/>
            <a:r>
              <a:rPr lang="en-US" dirty="0"/>
              <a:t>Beginning  of the RF qualification of the accelerator (J3)</a:t>
            </a:r>
          </a:p>
          <a:p>
            <a:pPr lvl="1"/>
            <a:r>
              <a:rPr lang="en-US" dirty="0"/>
              <a:t>Second objective : beam into the </a:t>
            </a:r>
            <a:r>
              <a:rPr lang="en-US" dirty="0" err="1"/>
              <a:t>linac</a:t>
            </a:r>
            <a:r>
              <a:rPr lang="en-US" dirty="0"/>
              <a:t> (J4)</a:t>
            </a:r>
          </a:p>
          <a:p>
            <a:pPr lvl="1"/>
            <a:endParaRPr lang="en-US" dirty="0"/>
          </a:p>
          <a:p>
            <a:r>
              <a:rPr lang="en-US" dirty="0"/>
              <a:t>Staged commissioning :</a:t>
            </a:r>
          </a:p>
          <a:p>
            <a:pPr marL="1022345" lvl="1" indent="-514350">
              <a:buFont typeface="+mj-lt"/>
              <a:buAutoNum type="arabicPeriod"/>
            </a:pPr>
            <a:r>
              <a:rPr lang="en-US" dirty="0"/>
              <a:t>Coupler conditioning at room temperature</a:t>
            </a:r>
          </a:p>
          <a:p>
            <a:pPr marL="1022345" lvl="1" indent="-514350">
              <a:buFont typeface="+mj-lt"/>
              <a:buAutoNum type="arabicPeriod"/>
            </a:pPr>
            <a:r>
              <a:rPr lang="en-US" dirty="0"/>
              <a:t>Coupler conditioning at low temperature</a:t>
            </a:r>
          </a:p>
          <a:p>
            <a:pPr marL="1022345" lvl="1" indent="-514350">
              <a:buFont typeface="+mj-lt"/>
              <a:buAutoNum type="arabicPeriod"/>
            </a:pPr>
            <a:r>
              <a:rPr lang="en-US" dirty="0"/>
              <a:t>Cavity conditioning in open loop and without frequency controls at 6.5 and 8MV/m </a:t>
            </a:r>
            <a:r>
              <a:rPr lang="en-US" dirty="0">
                <a:solidFill>
                  <a:srgbClr val="C00000"/>
                </a:solidFill>
              </a:rPr>
              <a:t>(demonstration of the performance of the cavities)</a:t>
            </a:r>
          </a:p>
          <a:p>
            <a:pPr marL="1022345" lvl="1" indent="-514350">
              <a:buFont typeface="+mj-lt"/>
              <a:buAutoNum type="arabicPeriod"/>
            </a:pPr>
            <a:r>
              <a:rPr lang="en-US" dirty="0"/>
              <a:t>Close loop operation at nominal field (LLRF operation, RF stability)</a:t>
            </a:r>
          </a:p>
          <a:p>
            <a:endParaRPr lang="en-US" dirty="0"/>
          </a:p>
          <a:p>
            <a:r>
              <a:rPr lang="en-US" dirty="0">
                <a:solidFill>
                  <a:schemeClr val="accent1"/>
                </a:solidFill>
                <a:effectLst>
                  <a:outerShdw blurRad="38100" dist="38100" dir="2700000" algn="tl">
                    <a:srgbClr val="000000">
                      <a:alpha val="43137"/>
                    </a:srgbClr>
                  </a:outerShdw>
                </a:effectLst>
              </a:rPr>
              <a:t>Strong involvement of partner labs @ the key dates</a:t>
            </a:r>
            <a:br>
              <a:rPr lang="en-US" dirty="0">
                <a:solidFill>
                  <a:schemeClr val="accent1"/>
                </a:solidFill>
              </a:rPr>
            </a:br>
            <a:r>
              <a:rPr lang="en-US" dirty="0"/>
              <a:t>Our apprehensions: </a:t>
            </a:r>
          </a:p>
          <a:p>
            <a:pPr lvl="1"/>
            <a:r>
              <a:rPr lang="en-US" dirty="0"/>
              <a:t>Lack of experience of the GANIL team for the SC LINAC </a:t>
            </a:r>
          </a:p>
          <a:p>
            <a:pPr lvl="1"/>
            <a:r>
              <a:rPr lang="en-US" dirty="0"/>
              <a:t>Performances of the cavities after storage period (5 to 7 years) and its consequences</a:t>
            </a:r>
          </a:p>
        </p:txBody>
      </p:sp>
      <p:sp>
        <p:nvSpPr>
          <p:cNvPr id="11" name="Espace réservé du numéro de diapositive 10"/>
          <p:cNvSpPr>
            <a:spLocks noGrp="1"/>
          </p:cNvSpPr>
          <p:nvPr>
            <p:ph type="sldNum" sz="quarter" idx="12"/>
          </p:nvPr>
        </p:nvSpPr>
        <p:spPr/>
        <p:txBody>
          <a:bodyPr/>
          <a:lstStyle/>
          <a:p>
            <a:fld id="{49BBC286-B2FE-44AC-8F25-02BBF4E9D127}" type="slidenum">
              <a:rPr lang="en-US" smtClean="0"/>
              <a:pPr/>
              <a:t>23</a:t>
            </a:fld>
            <a:endParaRPr lang="en-US" dirty="0"/>
          </a:p>
        </p:txBody>
      </p:sp>
      <p:sp>
        <p:nvSpPr>
          <p:cNvPr id="18" name="Titre 17"/>
          <p:cNvSpPr>
            <a:spLocks noGrp="1"/>
          </p:cNvSpPr>
          <p:nvPr>
            <p:ph type="title"/>
          </p:nvPr>
        </p:nvSpPr>
        <p:spPr/>
        <p:txBody>
          <a:bodyPr>
            <a:normAutofit fontScale="90000"/>
          </a:bodyPr>
          <a:lstStyle/>
          <a:p>
            <a:r>
              <a:rPr lang="en-US" dirty="0"/>
              <a:t>RF commissioning of the LINAC</a:t>
            </a:r>
          </a:p>
        </p:txBody>
      </p:sp>
      <p:sp>
        <p:nvSpPr>
          <p:cNvPr id="4" name="Espace réservé de la date 3"/>
          <p:cNvSpPr>
            <a:spLocks noGrp="1"/>
          </p:cNvSpPr>
          <p:nvPr>
            <p:ph type="dt" sz="half" idx="2"/>
          </p:nvPr>
        </p:nvSpPr>
        <p:spPr/>
        <p:txBody>
          <a:bodyPr/>
          <a:lstStyle/>
          <a:p>
            <a:r>
              <a:rPr lang="fr-FR"/>
              <a:t>April 30, 2021</a:t>
            </a:r>
            <a:endParaRPr lang="en-US" dirty="0"/>
          </a:p>
        </p:txBody>
      </p:sp>
      <p:sp>
        <p:nvSpPr>
          <p:cNvPr id="9" name="Espace réservé du pied de page 8"/>
          <p:cNvSpPr>
            <a:spLocks noGrp="1"/>
          </p:cNvSpPr>
          <p:nvPr>
            <p:ph type="ftr" sz="quarter" idx="3"/>
          </p:nvPr>
        </p:nvSpPr>
        <p:spPr/>
        <p:txBody>
          <a:bodyPr/>
          <a:lstStyle/>
          <a:p>
            <a:r>
              <a:rPr lang="en-US"/>
              <a:t>SPIRAL2 commissioning - R. Ferdinand</a:t>
            </a:r>
            <a:endParaRPr lang="en-US" dirty="0"/>
          </a:p>
        </p:txBody>
      </p:sp>
    </p:spTree>
    <p:extLst>
      <p:ext uri="{BB962C8B-B14F-4D97-AF65-F5344CB8AC3E}">
        <p14:creationId xmlns:p14="http://schemas.microsoft.com/office/powerpoint/2010/main" val="1688166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9969" y="2560320"/>
            <a:ext cx="4265847" cy="2893681"/>
          </a:xfrm>
          <a:prstGeom prst="rect">
            <a:avLst/>
          </a:prstGeom>
        </p:spPr>
      </p:pic>
      <p:sp>
        <p:nvSpPr>
          <p:cNvPr id="18" name="Titre 17"/>
          <p:cNvSpPr>
            <a:spLocks noGrp="1"/>
          </p:cNvSpPr>
          <p:nvPr>
            <p:ph type="title"/>
          </p:nvPr>
        </p:nvSpPr>
        <p:spPr/>
        <p:txBody>
          <a:bodyPr>
            <a:normAutofit fontScale="90000"/>
          </a:bodyPr>
          <a:lstStyle/>
          <a:p>
            <a:r>
              <a:rPr lang="en-US" dirty="0"/>
              <a:t>RF LINAC commissioning</a:t>
            </a:r>
          </a:p>
        </p:txBody>
      </p:sp>
      <p:sp>
        <p:nvSpPr>
          <p:cNvPr id="14" name="Espace réservé du numéro de diapositive 13"/>
          <p:cNvSpPr>
            <a:spLocks noGrp="1"/>
          </p:cNvSpPr>
          <p:nvPr>
            <p:ph type="sldNum" sz="quarter" idx="12"/>
          </p:nvPr>
        </p:nvSpPr>
        <p:spPr/>
        <p:txBody>
          <a:bodyPr/>
          <a:lstStyle/>
          <a:p>
            <a:fld id="{49BBC286-B2FE-44AC-8F25-02BBF4E9D127}" type="slidenum">
              <a:rPr lang="en-US" smtClean="0"/>
              <a:pPr/>
              <a:t>24</a:t>
            </a:fld>
            <a:endParaRPr lang="en-US" dirty="0"/>
          </a:p>
        </p:txBody>
      </p:sp>
      <p:sp>
        <p:nvSpPr>
          <p:cNvPr id="2" name="Espace réservé de la date 1"/>
          <p:cNvSpPr>
            <a:spLocks noGrp="1"/>
          </p:cNvSpPr>
          <p:nvPr>
            <p:ph type="dt" sz="half" idx="2"/>
          </p:nvPr>
        </p:nvSpPr>
        <p:spPr/>
        <p:txBody>
          <a:bodyPr/>
          <a:lstStyle/>
          <a:p>
            <a:r>
              <a:rPr lang="fr-FR"/>
              <a:t>April 30, 2021</a:t>
            </a:r>
            <a:endParaRPr lang="en-US" dirty="0"/>
          </a:p>
        </p:txBody>
      </p:sp>
      <p:sp>
        <p:nvSpPr>
          <p:cNvPr id="13" name="Espace réservé du pied de page 12"/>
          <p:cNvSpPr>
            <a:spLocks noGrp="1"/>
          </p:cNvSpPr>
          <p:nvPr>
            <p:ph type="ftr" sz="quarter" idx="3"/>
          </p:nvPr>
        </p:nvSpPr>
        <p:spPr/>
        <p:txBody>
          <a:bodyPr/>
          <a:lstStyle/>
          <a:p>
            <a:r>
              <a:rPr lang="en-US"/>
              <a:t>SPIRAL2 commissioning - R. Ferdinand</a:t>
            </a:r>
            <a:endParaRPr lang="en-US" dirty="0"/>
          </a:p>
        </p:txBody>
      </p:sp>
      <p:sp>
        <p:nvSpPr>
          <p:cNvPr id="9" name="Espace réservé du contenu 14"/>
          <p:cNvSpPr>
            <a:spLocks noGrp="1"/>
          </p:cNvSpPr>
          <p:nvPr>
            <p:ph idx="4294967295"/>
          </p:nvPr>
        </p:nvSpPr>
        <p:spPr>
          <a:xfrm>
            <a:off x="368001" y="3739276"/>
            <a:ext cx="5359828" cy="1465016"/>
          </a:xfrm>
        </p:spPr>
        <p:txBody>
          <a:bodyPr wrap="square">
            <a:spAutoFit/>
          </a:bodyPr>
          <a:lstStyle/>
          <a:p>
            <a:pPr marL="0" indent="0" algn="r">
              <a:buNone/>
            </a:pPr>
            <a:r>
              <a:rPr lang="en-US" sz="1800" b="1" dirty="0">
                <a:solidFill>
                  <a:srgbClr val="007E39"/>
                </a:solidFill>
              </a:rPr>
              <a:t>July 25, 2019 : first field rise </a:t>
            </a:r>
            <a:r>
              <a:rPr lang="en-US" sz="1600" dirty="0"/>
              <a:t>of the SPIRAL2 CMA12 cavity : 8MV/m reached in 20 min (6.5MV/m nominal)</a:t>
            </a:r>
          </a:p>
          <a:p>
            <a:pPr marL="0" indent="0" algn="r">
              <a:buNone/>
            </a:pPr>
            <a:endParaRPr lang="en-US" sz="1600" dirty="0"/>
          </a:p>
          <a:p>
            <a:pPr lvl="1" algn="r">
              <a:buFont typeface="Symbol" panose="05050102010706020507" pitchFamily="18" charset="2"/>
              <a:buChar char="Þ"/>
            </a:pPr>
            <a:r>
              <a:rPr lang="en-US" sz="1600" dirty="0"/>
              <a:t>First test to reassure ourselves</a:t>
            </a:r>
          </a:p>
          <a:p>
            <a:pPr marL="457200" lvl="1" indent="0" algn="r">
              <a:buNone/>
            </a:pPr>
            <a:r>
              <a:rPr lang="en-US" sz="1400" dirty="0"/>
              <a:t>(Validation of installation procedures of the LINAC )</a:t>
            </a:r>
          </a:p>
        </p:txBody>
      </p:sp>
      <p:sp>
        <p:nvSpPr>
          <p:cNvPr id="10" name="ZoneTexte 9"/>
          <p:cNvSpPr txBox="1"/>
          <p:nvPr/>
        </p:nvSpPr>
        <p:spPr>
          <a:xfrm>
            <a:off x="4554675" y="1411221"/>
            <a:ext cx="3146341" cy="824841"/>
          </a:xfrm>
          <a:prstGeom prst="rect">
            <a:avLst/>
          </a:prstGeom>
        </p:spPr>
        <p:txBody>
          <a:bodyPr>
            <a:spAutoFit/>
          </a:bodyPr>
          <a:lstStyle>
            <a:defPPr>
              <a:defRPr lang="en-US"/>
            </a:defPPr>
            <a:lvl1pPr marL="342900" indent="-342900" eaLnBrk="1" hangingPunct="1">
              <a:spcBef>
                <a:spcPct val="20000"/>
              </a:spcBef>
              <a:buFontTx/>
              <a:buBlip>
                <a:blip r:embed="rId4"/>
              </a:buBlip>
              <a:defRPr sz="3200">
                <a:solidFill>
                  <a:srgbClr val="404656"/>
                </a:solidFill>
                <a:cs typeface="Vrinda" pitchFamily="34" charset="0"/>
              </a:defRPr>
            </a:lvl1pPr>
            <a:lvl2pPr marL="742950" lvl="1" indent="-285750" eaLnBrk="1" hangingPunct="1">
              <a:spcBef>
                <a:spcPct val="20000"/>
              </a:spcBef>
              <a:buSzPct val="125000"/>
              <a:buFont typeface="Wingdings" pitchFamily="2" charset="2"/>
              <a:buChar char="§"/>
              <a:defRPr sz="2800">
                <a:solidFill>
                  <a:srgbClr val="404656"/>
                </a:solidFill>
                <a:cs typeface="Vrinda" pitchFamily="34" charset="0"/>
              </a:defRPr>
            </a:lvl2pPr>
            <a:lvl3pPr marL="1143000" indent="-228600" eaLnBrk="1" hangingPunct="1">
              <a:spcBef>
                <a:spcPct val="20000"/>
              </a:spcBef>
              <a:buFontTx/>
              <a:buBlip>
                <a:blip r:embed="rId5"/>
              </a:buBlip>
              <a:defRPr sz="2400">
                <a:solidFill>
                  <a:srgbClr val="404656"/>
                </a:solidFill>
                <a:cs typeface="Vrinda" pitchFamily="34" charset="0"/>
              </a:defRPr>
            </a:lvl3pPr>
            <a:lvl4pPr marL="1600200" indent="-228600" eaLnBrk="1" hangingPunct="1">
              <a:spcBef>
                <a:spcPct val="20000"/>
              </a:spcBef>
              <a:buFontTx/>
              <a:buBlip>
                <a:blip r:embed="rId6"/>
              </a:buBlip>
              <a:defRPr sz="2000">
                <a:solidFill>
                  <a:srgbClr val="404656"/>
                </a:solidFill>
                <a:cs typeface="Vrinda" pitchFamily="34" charset="0"/>
              </a:defRPr>
            </a:lvl4pPr>
            <a:lvl5pPr marL="2057400" indent="-228600" eaLnBrk="1" hangingPunct="1">
              <a:spcBef>
                <a:spcPct val="20000"/>
              </a:spcBef>
              <a:buFontTx/>
              <a:buBlip>
                <a:blip r:embed="rId7"/>
              </a:buBlip>
              <a:defRPr sz="2000">
                <a:solidFill>
                  <a:srgbClr val="404656"/>
                </a:solidFill>
                <a:cs typeface="Vrinda" pitchFamily="34" charset="0"/>
              </a:defRPr>
            </a:lvl5pPr>
            <a:lvl6pPr marL="2514600" indent="-228600" eaLnBrk="1" hangingPunct="1">
              <a:spcBef>
                <a:spcPct val="20000"/>
              </a:spcBef>
              <a:buFont typeface="Arial"/>
              <a:buChar char="•"/>
              <a:defRPr sz="2000"/>
            </a:lvl6pPr>
            <a:lvl7pPr marL="2971800" indent="-228600" eaLnBrk="1" hangingPunct="1">
              <a:spcBef>
                <a:spcPct val="20000"/>
              </a:spcBef>
              <a:buFont typeface="Arial"/>
              <a:buChar char="•"/>
              <a:defRPr sz="2000"/>
            </a:lvl7pPr>
            <a:lvl8pPr marL="3429000" indent="-228600" eaLnBrk="1" hangingPunct="1">
              <a:spcBef>
                <a:spcPct val="20000"/>
              </a:spcBef>
              <a:buFont typeface="Arial"/>
              <a:buChar char="•"/>
              <a:defRPr sz="2000"/>
            </a:lvl8pPr>
            <a:lvl9pPr marL="3886200" indent="-228600" eaLnBrk="1" hangingPunct="1">
              <a:spcBef>
                <a:spcPct val="20000"/>
              </a:spcBef>
              <a:buFont typeface="Arial"/>
              <a:buChar char="•"/>
              <a:defRPr sz="2000"/>
            </a:lvl9pPr>
          </a:lstStyle>
          <a:p>
            <a:pPr marL="0" indent="0">
              <a:buNone/>
            </a:pPr>
            <a:r>
              <a:rPr lang="en-US" sz="1400" dirty="0">
                <a:latin typeface="Yu Gothic UI Light" panose="020B0300000000000000" pitchFamily="34" charset="-128"/>
              </a:rPr>
              <a:t>Acceptation Criteria : </a:t>
            </a:r>
          </a:p>
          <a:p>
            <a:pPr lvl="1"/>
            <a:r>
              <a:rPr lang="en-US" sz="1400" dirty="0">
                <a:latin typeface="Yu Gothic UI Light" panose="020B0300000000000000" pitchFamily="34" charset="-128"/>
              </a:rPr>
              <a:t>Vacuum :  &lt;5.10</a:t>
            </a:r>
            <a:r>
              <a:rPr lang="en-US" sz="1400" baseline="30000" dirty="0">
                <a:latin typeface="Yu Gothic UI Light" panose="020B0300000000000000" pitchFamily="34" charset="-128"/>
              </a:rPr>
              <a:t>-7</a:t>
            </a:r>
            <a:r>
              <a:rPr lang="en-US" sz="1400" dirty="0">
                <a:latin typeface="Yu Gothic UI Light" panose="020B0300000000000000" pitchFamily="34" charset="-128"/>
              </a:rPr>
              <a:t> </a:t>
            </a:r>
            <a:r>
              <a:rPr lang="en-US" sz="1400" dirty="0" err="1">
                <a:latin typeface="Yu Gothic UI Light" panose="020B0300000000000000" pitchFamily="34" charset="-128"/>
              </a:rPr>
              <a:t>mBar</a:t>
            </a:r>
            <a:r>
              <a:rPr lang="en-US" sz="1400" dirty="0">
                <a:latin typeface="Yu Gothic UI Light" panose="020B0300000000000000" pitchFamily="34" charset="-128"/>
              </a:rPr>
              <a:t> </a:t>
            </a:r>
          </a:p>
          <a:p>
            <a:pPr lvl="1"/>
            <a:r>
              <a:rPr lang="en-US" sz="1400" dirty="0">
                <a:latin typeface="Yu Gothic UI Light" panose="020B0300000000000000" pitchFamily="34" charset="-128"/>
              </a:rPr>
              <a:t>Pick Up current : &lt;100µA</a:t>
            </a:r>
          </a:p>
        </p:txBody>
      </p:sp>
      <p:sp>
        <p:nvSpPr>
          <p:cNvPr id="11" name="Espace réservé du contenu 1"/>
          <p:cNvSpPr txBox="1">
            <a:spLocks/>
          </p:cNvSpPr>
          <p:nvPr/>
        </p:nvSpPr>
        <p:spPr>
          <a:xfrm>
            <a:off x="4459746" y="655816"/>
            <a:ext cx="4683211" cy="677108"/>
          </a:xfrm>
          <a:prstGeom prst="rect">
            <a:avLst/>
          </a:prstGeom>
        </p:spPr>
        <p:txBody>
          <a:bodyPr>
            <a:spAutoFit/>
          </a:bodyPr>
          <a:lstStyle>
            <a:lvl1pPr marL="342900" indent="-342900" algn="l" rtl="0" eaLnBrk="1" latinLnBrk="0" hangingPunct="1">
              <a:spcBef>
                <a:spcPct val="20000"/>
              </a:spcBef>
              <a:buFontTx/>
              <a:buBlip>
                <a:blip r:embed="rId4"/>
              </a:buBlip>
              <a:defRPr lang="fr-FR" sz="3200" kern="1200">
                <a:solidFill>
                  <a:srgbClr val="404656"/>
                </a:solidFill>
                <a:latin typeface="+mn-lt"/>
                <a:ea typeface="+mn-ea"/>
                <a:cs typeface="Vrinda" pitchFamily="34" charset="0"/>
              </a:defRPr>
            </a:lvl1pPr>
            <a:lvl2pPr marL="742950" indent="-285750" algn="l" rtl="0" eaLnBrk="1" latinLnBrk="0" hangingPunct="1">
              <a:spcBef>
                <a:spcPct val="20000"/>
              </a:spcBef>
              <a:buSzPct val="125000"/>
              <a:buFont typeface="Wingdings" pitchFamily="2" charset="2"/>
              <a:buChar char="§"/>
              <a:defRPr lang="fr-FR" sz="2800" kern="1200">
                <a:solidFill>
                  <a:srgbClr val="404656"/>
                </a:solidFill>
                <a:latin typeface="+mn-lt"/>
                <a:ea typeface="+mn-ea"/>
                <a:cs typeface="Vrinda" pitchFamily="34" charset="0"/>
              </a:defRPr>
            </a:lvl2pPr>
            <a:lvl3pPr marL="1143000" indent="-228600" algn="l" rtl="0" eaLnBrk="1" latinLnBrk="0" hangingPunct="1">
              <a:spcBef>
                <a:spcPct val="20000"/>
              </a:spcBef>
              <a:buFontTx/>
              <a:buBlip>
                <a:blip r:embed="rId5"/>
              </a:buBlip>
              <a:defRPr lang="fr-FR" sz="2400" kern="1200">
                <a:solidFill>
                  <a:srgbClr val="404656"/>
                </a:solidFill>
                <a:latin typeface="+mn-lt"/>
                <a:ea typeface="+mn-ea"/>
                <a:cs typeface="Vrinda" pitchFamily="34" charset="0"/>
              </a:defRPr>
            </a:lvl3pPr>
            <a:lvl4pPr marL="1600200" indent="-228600" algn="l" rtl="0" eaLnBrk="1" latinLnBrk="0" hangingPunct="1">
              <a:spcBef>
                <a:spcPct val="20000"/>
              </a:spcBef>
              <a:buFontTx/>
              <a:buBlip>
                <a:blip r:embed="rId6"/>
              </a:buBlip>
              <a:defRPr lang="fr-FR" sz="2000" kern="1200">
                <a:solidFill>
                  <a:srgbClr val="404656"/>
                </a:solidFill>
                <a:latin typeface="+mn-lt"/>
                <a:ea typeface="+mn-ea"/>
                <a:cs typeface="Vrinda" pitchFamily="34" charset="0"/>
              </a:defRPr>
            </a:lvl4pPr>
            <a:lvl5pPr marL="2057400" indent="-228600" algn="l" rtl="0" eaLnBrk="1" latinLnBrk="0" hangingPunct="1">
              <a:spcBef>
                <a:spcPct val="20000"/>
              </a:spcBef>
              <a:buFontTx/>
              <a:buBlip>
                <a:blip r:embed="rId7"/>
              </a:buBlip>
              <a:defRPr lang="fr-FR" sz="2000" kern="1200">
                <a:solidFill>
                  <a:srgbClr val="404656"/>
                </a:solidFill>
                <a:latin typeface="+mn-lt"/>
                <a:ea typeface="+mn-ea"/>
                <a:cs typeface="Vrinda" pitchFamily="34" charset="0"/>
              </a:defRPr>
            </a:lvl5pPr>
            <a:lvl6pPr marL="2514600" indent="-228600" algn="l" rtl="0" eaLnBrk="1" latinLnBrk="0" hangingPunct="1">
              <a:spcBef>
                <a:spcPct val="20000"/>
              </a:spcBef>
              <a:buFont typeface="Arial"/>
              <a:buChar char="•"/>
              <a:defRPr lang="fr-F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lang="fr-F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lang="fr-F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lang="fr-FR" sz="2000" kern="1200">
                <a:solidFill>
                  <a:schemeClr val="tx1"/>
                </a:solidFill>
                <a:latin typeface="+mn-lt"/>
                <a:ea typeface="+mn-ea"/>
                <a:cs typeface="+mn-cs"/>
              </a:defRPr>
            </a:lvl9pPr>
          </a:lstStyle>
          <a:p>
            <a:pPr marL="0" indent="0">
              <a:buNone/>
            </a:pPr>
            <a:r>
              <a:rPr lang="en-US" sz="2000" b="1" dirty="0">
                <a:solidFill>
                  <a:srgbClr val="007E39"/>
                </a:solidFill>
                <a:latin typeface="Yu Gothic UI Light" panose="020B0300000000000000" pitchFamily="34" charset="-128"/>
              </a:rPr>
              <a:t>September : all couplers conditioned </a:t>
            </a:r>
            <a:r>
              <a:rPr lang="en-US" sz="1800" dirty="0">
                <a:latin typeface="Yu Gothic UI Light" panose="020B0300000000000000" pitchFamily="34" charset="-128"/>
              </a:rPr>
              <a:t>at room and low temperature</a:t>
            </a:r>
          </a:p>
        </p:txBody>
      </p:sp>
      <p:pic>
        <p:nvPicPr>
          <p:cNvPr id="12" name="Imag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431" y="670756"/>
            <a:ext cx="4281124" cy="2355668"/>
          </a:xfrm>
          <a:prstGeom prst="rect">
            <a:avLst/>
          </a:prstGeom>
        </p:spPr>
      </p:pic>
      <p:sp>
        <p:nvSpPr>
          <p:cNvPr id="3" name="ZoneTexte 2"/>
          <p:cNvSpPr txBox="1"/>
          <p:nvPr/>
        </p:nvSpPr>
        <p:spPr>
          <a:xfrm>
            <a:off x="3754688" y="2236062"/>
            <a:ext cx="479618" cy="200055"/>
          </a:xfrm>
          <a:prstGeom prst="rect">
            <a:avLst/>
          </a:prstGeom>
          <a:noFill/>
        </p:spPr>
        <p:txBody>
          <a:bodyPr wrap="none" rtlCol="0">
            <a:spAutoFit/>
          </a:bodyPr>
          <a:lstStyle/>
          <a:p>
            <a:r>
              <a:rPr lang="en-US" sz="700" dirty="0">
                <a:latin typeface="Yu Gothic UI Light" panose="020B0300000000000000" pitchFamily="34" charset="-128"/>
                <a:ea typeface="Yu Gothic UI Light" panose="020B0300000000000000" pitchFamily="34" charset="-128"/>
              </a:rPr>
              <a:t>vacuum</a:t>
            </a:r>
          </a:p>
        </p:txBody>
      </p:sp>
      <p:sp>
        <p:nvSpPr>
          <p:cNvPr id="15" name="ZoneTexte 14"/>
          <p:cNvSpPr txBox="1"/>
          <p:nvPr/>
        </p:nvSpPr>
        <p:spPr>
          <a:xfrm>
            <a:off x="3664919" y="1648535"/>
            <a:ext cx="659155" cy="200055"/>
          </a:xfrm>
          <a:prstGeom prst="rect">
            <a:avLst/>
          </a:prstGeom>
          <a:noFill/>
        </p:spPr>
        <p:txBody>
          <a:bodyPr wrap="none" rtlCol="0">
            <a:spAutoFit/>
          </a:bodyPr>
          <a:lstStyle/>
          <a:p>
            <a:r>
              <a:rPr lang="en-US" sz="700" dirty="0">
                <a:solidFill>
                  <a:schemeClr val="accent6"/>
                </a:solidFill>
                <a:latin typeface="Yu Gothic UI Light" panose="020B0300000000000000" pitchFamily="34" charset="-128"/>
                <a:ea typeface="Yu Gothic UI Light" panose="020B0300000000000000" pitchFamily="34" charset="-128"/>
              </a:rPr>
              <a:t>% command</a:t>
            </a:r>
          </a:p>
        </p:txBody>
      </p:sp>
      <p:sp>
        <p:nvSpPr>
          <p:cNvPr id="16" name="ZoneTexte 15"/>
          <p:cNvSpPr txBox="1"/>
          <p:nvPr/>
        </p:nvSpPr>
        <p:spPr>
          <a:xfrm>
            <a:off x="2428574" y="994370"/>
            <a:ext cx="747320" cy="200055"/>
          </a:xfrm>
          <a:prstGeom prst="rect">
            <a:avLst/>
          </a:prstGeom>
          <a:noFill/>
        </p:spPr>
        <p:txBody>
          <a:bodyPr wrap="none" rtlCol="0">
            <a:spAutoFit/>
          </a:bodyPr>
          <a:lstStyle/>
          <a:p>
            <a:r>
              <a:rPr lang="en-US" sz="700" dirty="0">
                <a:solidFill>
                  <a:srgbClr val="FF0000"/>
                </a:solidFill>
                <a:latin typeface="Yu Gothic UI Light" panose="020B0300000000000000" pitchFamily="34" charset="-128"/>
                <a:ea typeface="Yu Gothic UI Light" panose="020B0300000000000000" pitchFamily="34" charset="-128"/>
              </a:rPr>
              <a:t>Forward power</a:t>
            </a:r>
          </a:p>
        </p:txBody>
      </p:sp>
      <p:sp>
        <p:nvSpPr>
          <p:cNvPr id="17" name="ZoneTexte 16"/>
          <p:cNvSpPr txBox="1"/>
          <p:nvPr/>
        </p:nvSpPr>
        <p:spPr>
          <a:xfrm>
            <a:off x="2535254" y="1232896"/>
            <a:ext cx="764953" cy="200055"/>
          </a:xfrm>
          <a:prstGeom prst="rect">
            <a:avLst/>
          </a:prstGeom>
          <a:noFill/>
        </p:spPr>
        <p:txBody>
          <a:bodyPr wrap="none" rtlCol="0">
            <a:spAutoFit/>
          </a:bodyPr>
          <a:lstStyle/>
          <a:p>
            <a:r>
              <a:rPr lang="en-US" sz="700" dirty="0">
                <a:solidFill>
                  <a:srgbClr val="00B0F0"/>
                </a:solidFill>
                <a:latin typeface="Yu Gothic UI Light" panose="020B0300000000000000" pitchFamily="34" charset="-128"/>
                <a:ea typeface="Yu Gothic UI Light" panose="020B0300000000000000" pitchFamily="34" charset="-128"/>
              </a:rPr>
              <a:t>reflected power</a:t>
            </a:r>
          </a:p>
        </p:txBody>
      </p:sp>
      <p:sp>
        <p:nvSpPr>
          <p:cNvPr id="19" name="ZoneTexte 18"/>
          <p:cNvSpPr txBox="1"/>
          <p:nvPr/>
        </p:nvSpPr>
        <p:spPr>
          <a:xfrm>
            <a:off x="3575151" y="1941837"/>
            <a:ext cx="742511" cy="200055"/>
          </a:xfrm>
          <a:prstGeom prst="rect">
            <a:avLst/>
          </a:prstGeom>
          <a:noFill/>
        </p:spPr>
        <p:txBody>
          <a:bodyPr wrap="none" rtlCol="0">
            <a:spAutoFit/>
          </a:bodyPr>
          <a:lstStyle/>
          <a:p>
            <a:r>
              <a:rPr lang="en-US" sz="700" dirty="0">
                <a:solidFill>
                  <a:srgbClr val="7030A0"/>
                </a:solidFill>
                <a:latin typeface="Yu Gothic UI Light" panose="020B0300000000000000" pitchFamily="34" charset="-128"/>
                <a:ea typeface="Yu Gothic UI Light" panose="020B0300000000000000" pitchFamily="34" charset="-128"/>
              </a:rPr>
              <a:t>Pick up current</a:t>
            </a:r>
          </a:p>
        </p:txBody>
      </p:sp>
      <p:sp>
        <p:nvSpPr>
          <p:cNvPr id="20" name="ZoneTexte 19"/>
          <p:cNvSpPr txBox="1"/>
          <p:nvPr/>
        </p:nvSpPr>
        <p:spPr>
          <a:xfrm>
            <a:off x="858203" y="1448480"/>
            <a:ext cx="551754" cy="200055"/>
          </a:xfrm>
          <a:prstGeom prst="rect">
            <a:avLst/>
          </a:prstGeom>
          <a:noFill/>
        </p:spPr>
        <p:txBody>
          <a:bodyPr wrap="none" rtlCol="0">
            <a:spAutoFit/>
          </a:bodyPr>
          <a:lstStyle/>
          <a:p>
            <a:r>
              <a:rPr lang="en-US" sz="700" dirty="0">
                <a:latin typeface="Yu Gothic UI Light" panose="020B0300000000000000" pitchFamily="34" charset="-128"/>
                <a:ea typeface="Yu Gothic UI Light" panose="020B0300000000000000" pitchFamily="34" charset="-128"/>
              </a:rPr>
              <a:t>3e-7mBar</a:t>
            </a:r>
          </a:p>
        </p:txBody>
      </p:sp>
    </p:spTree>
    <p:extLst>
      <p:ext uri="{BB962C8B-B14F-4D97-AF65-F5344CB8AC3E}">
        <p14:creationId xmlns:p14="http://schemas.microsoft.com/office/powerpoint/2010/main" val="3605891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left)">
                                      <p:cBhvr>
                                        <p:cTn id="10" dur="500"/>
                                        <p:tgtEl>
                                          <p:spTgt spid="9">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wipe(left)">
                                      <p:cBhvr>
                                        <p:cTn id="13" dur="500"/>
                                        <p:tgtEl>
                                          <p:spTgt spid="9">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7314" y="4264908"/>
            <a:ext cx="3098925" cy="769441"/>
          </a:xfrm>
          <a:prstGeom prst="rect">
            <a:avLst/>
          </a:prstGeom>
          <a:noFill/>
        </p:spPr>
        <p:txBody>
          <a:bodyPr wrap="none" rtlCol="0">
            <a:spAutoFit/>
          </a:bodyPr>
          <a:lstStyle/>
          <a:p>
            <a:pPr algn="ctr"/>
            <a:r>
              <a:rPr lang="en-US" sz="1600" i="1" dirty="0">
                <a:solidFill>
                  <a:srgbClr val="50586B"/>
                </a:solidFill>
                <a:latin typeface="Yu Gothic UI Light" panose="020B0300000000000000" pitchFamily="34" charset="-128"/>
              </a:rPr>
              <a:t>all LINAC cavities at nominal fields</a:t>
            </a:r>
          </a:p>
          <a:p>
            <a:pPr algn="ctr"/>
            <a:r>
              <a:rPr lang="en-US" sz="1600" i="1" dirty="0">
                <a:solidFill>
                  <a:srgbClr val="50586B"/>
                </a:solidFill>
                <a:latin typeface="Yu Gothic UI Light" panose="020B0300000000000000" pitchFamily="34" charset="-128"/>
              </a:rPr>
              <a:t>and cavities </a:t>
            </a:r>
            <a:r>
              <a:rPr lang="en-US" sz="1600" i="1" dirty="0" err="1">
                <a:solidFill>
                  <a:srgbClr val="50586B"/>
                </a:solidFill>
                <a:latin typeface="Yu Gothic UI Light" panose="020B0300000000000000" pitchFamily="34" charset="-128"/>
              </a:rPr>
              <a:t>L</a:t>
            </a:r>
            <a:r>
              <a:rPr lang="en-US" sz="1600" i="1" baseline="-25000" dirty="0" err="1">
                <a:solidFill>
                  <a:srgbClr val="50586B"/>
                </a:solidFill>
                <a:latin typeface="Yu Gothic UI Light" panose="020B0300000000000000" pitchFamily="34" charset="-128"/>
              </a:rPr>
              <a:t>He</a:t>
            </a:r>
            <a:r>
              <a:rPr lang="en-US" sz="1600" i="1" dirty="0">
                <a:solidFill>
                  <a:srgbClr val="50586B"/>
                </a:solidFill>
                <a:latin typeface="Yu Gothic UI Light" panose="020B0300000000000000" pitchFamily="34" charset="-128"/>
              </a:rPr>
              <a:t> bath pressure </a:t>
            </a:r>
            <a:br>
              <a:rPr lang="en-US" sz="1600" i="1" dirty="0">
                <a:solidFill>
                  <a:srgbClr val="50586B"/>
                </a:solidFill>
                <a:latin typeface="Yu Gothic UI Light" panose="020B0300000000000000" pitchFamily="34" charset="-128"/>
              </a:rPr>
            </a:br>
            <a:r>
              <a:rPr lang="en-US" sz="1200" i="1" dirty="0">
                <a:solidFill>
                  <a:srgbClr val="50586B"/>
                </a:solidFill>
                <a:latin typeface="Yu Gothic UI Light" panose="020B0300000000000000" pitchFamily="34" charset="-128"/>
              </a:rPr>
              <a:t>(Values  of c5 &amp; c13 were not saved)</a:t>
            </a:r>
          </a:p>
        </p:txBody>
      </p:sp>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494" y="860912"/>
            <a:ext cx="4540564" cy="3403996"/>
          </a:xfrm>
          <a:prstGeom prst="rect">
            <a:avLst/>
          </a:prstGeom>
        </p:spPr>
      </p:pic>
      <p:sp>
        <p:nvSpPr>
          <p:cNvPr id="13" name="Espace réservé du contenu 3"/>
          <p:cNvSpPr>
            <a:spLocks noGrp="1"/>
          </p:cNvSpPr>
          <p:nvPr>
            <p:ph idx="1"/>
          </p:nvPr>
        </p:nvSpPr>
        <p:spPr>
          <a:xfrm>
            <a:off x="5059679" y="853440"/>
            <a:ext cx="4900863" cy="4584347"/>
          </a:xfrm>
        </p:spPr>
        <p:txBody>
          <a:bodyPr>
            <a:normAutofit fontScale="62500" lnSpcReduction="20000"/>
          </a:bodyPr>
          <a:lstStyle/>
          <a:p>
            <a:r>
              <a:rPr lang="en-US" dirty="0">
                <a:solidFill>
                  <a:srgbClr val="007E39"/>
                </a:solidFill>
              </a:rPr>
              <a:t>J3 : September 24, 2019 </a:t>
            </a:r>
            <a:br>
              <a:rPr lang="en-US" dirty="0">
                <a:solidFill>
                  <a:srgbClr val="007E39"/>
                </a:solidFill>
              </a:rPr>
            </a:br>
            <a:r>
              <a:rPr lang="en-US" dirty="0">
                <a:solidFill>
                  <a:srgbClr val="007E39"/>
                </a:solidFill>
              </a:rPr>
              <a:t>All LINAC cavities ramped up to their  nominal fields</a:t>
            </a:r>
          </a:p>
          <a:p>
            <a:endParaRPr lang="en-US" dirty="0"/>
          </a:p>
          <a:p>
            <a:r>
              <a:rPr lang="en-US" dirty="0"/>
              <a:t>RF : Validation and comparison with earlier performances at the  partner labs</a:t>
            </a:r>
          </a:p>
          <a:p>
            <a:pPr lvl="1"/>
            <a:r>
              <a:rPr lang="en-US" dirty="0"/>
              <a:t>Cavity field vs RF power</a:t>
            </a:r>
          </a:p>
          <a:p>
            <a:pPr lvl="1"/>
            <a:r>
              <a:rPr lang="en-US" dirty="0"/>
              <a:t>Two </a:t>
            </a:r>
            <a:r>
              <a:rPr lang="en-US" dirty="0" err="1"/>
              <a:t>multipactor</a:t>
            </a:r>
            <a:r>
              <a:rPr lang="en-US" dirty="0"/>
              <a:t> barriers</a:t>
            </a:r>
          </a:p>
          <a:p>
            <a:pPr lvl="1"/>
            <a:r>
              <a:rPr lang="en-US" dirty="0"/>
              <a:t>X-ray (µ</a:t>
            </a:r>
            <a:r>
              <a:rPr lang="en-US" dirty="0" err="1"/>
              <a:t>Sv</a:t>
            </a:r>
            <a:r>
              <a:rPr lang="en-US" dirty="0"/>
              <a:t>/h) </a:t>
            </a:r>
          </a:p>
          <a:p>
            <a:pPr marL="0" indent="0">
              <a:spcBef>
                <a:spcPts val="900"/>
              </a:spcBef>
              <a:buNone/>
            </a:pPr>
            <a:r>
              <a:rPr lang="en-US" dirty="0"/>
              <a:t>	</a:t>
            </a:r>
            <a:r>
              <a:rPr lang="en-US" dirty="0">
                <a:solidFill>
                  <a:srgbClr val="C00000"/>
                </a:solidFill>
              </a:rPr>
              <a:t>=&gt; Same values except for CMA11</a:t>
            </a:r>
          </a:p>
          <a:p>
            <a:endParaRPr lang="en-US" dirty="0"/>
          </a:p>
          <a:p>
            <a:r>
              <a:rPr lang="en-US" dirty="0"/>
              <a:t>Cryogenics : </a:t>
            </a:r>
          </a:p>
          <a:p>
            <a:pPr lvl="1"/>
            <a:r>
              <a:rPr lang="en-US" dirty="0"/>
              <a:t>He bath pressure regulation &lt; ±5mBar for all cavities with full RF power</a:t>
            </a:r>
          </a:p>
          <a:p>
            <a:pPr lvl="1"/>
            <a:r>
              <a:rPr lang="en-US" dirty="0"/>
              <a:t>Dynamic RF consumption &lt;10W @6.5MV/m, </a:t>
            </a:r>
            <a:r>
              <a:rPr lang="en-US" dirty="0">
                <a:solidFill>
                  <a:srgbClr val="C00000"/>
                </a:solidFill>
              </a:rPr>
              <a:t>except for CMA11 (&gt;50W)</a:t>
            </a:r>
          </a:p>
          <a:p>
            <a:pPr lvl="1"/>
            <a:endParaRPr lang="en-US" dirty="0"/>
          </a:p>
        </p:txBody>
      </p:sp>
      <p:sp>
        <p:nvSpPr>
          <p:cNvPr id="12" name="Espace réservé du numéro de diapositive 11"/>
          <p:cNvSpPr>
            <a:spLocks noGrp="1"/>
          </p:cNvSpPr>
          <p:nvPr>
            <p:ph type="sldNum" sz="quarter" idx="12"/>
          </p:nvPr>
        </p:nvSpPr>
        <p:spPr/>
        <p:txBody>
          <a:bodyPr/>
          <a:lstStyle/>
          <a:p>
            <a:fld id="{49BBC286-B2FE-44AC-8F25-02BBF4E9D127}" type="slidenum">
              <a:rPr lang="en-US" smtClean="0"/>
              <a:pPr/>
              <a:t>25</a:t>
            </a:fld>
            <a:endParaRPr lang="en-US" dirty="0"/>
          </a:p>
        </p:txBody>
      </p:sp>
      <p:sp>
        <p:nvSpPr>
          <p:cNvPr id="5" name="Titre 4"/>
          <p:cNvSpPr>
            <a:spLocks noGrp="1"/>
          </p:cNvSpPr>
          <p:nvPr>
            <p:ph type="title"/>
          </p:nvPr>
        </p:nvSpPr>
        <p:spPr/>
        <p:txBody>
          <a:bodyPr>
            <a:normAutofit fontScale="90000"/>
          </a:bodyPr>
          <a:lstStyle/>
          <a:p>
            <a:r>
              <a:rPr lang="en-US" dirty="0"/>
              <a:t>RF and cryogenic LINAC commissioning</a:t>
            </a:r>
          </a:p>
        </p:txBody>
      </p:sp>
      <p:sp>
        <p:nvSpPr>
          <p:cNvPr id="4" name="Espace réservé de la date 3"/>
          <p:cNvSpPr>
            <a:spLocks noGrp="1"/>
          </p:cNvSpPr>
          <p:nvPr>
            <p:ph type="dt" sz="half" idx="2"/>
          </p:nvPr>
        </p:nvSpPr>
        <p:spPr/>
        <p:txBody>
          <a:bodyPr/>
          <a:lstStyle/>
          <a:p>
            <a:r>
              <a:rPr lang="fr-FR"/>
              <a:t>April 30, 2021</a:t>
            </a:r>
            <a:endParaRPr lang="en-US" dirty="0"/>
          </a:p>
        </p:txBody>
      </p:sp>
      <p:sp>
        <p:nvSpPr>
          <p:cNvPr id="8" name="Espace réservé du pied de page 7"/>
          <p:cNvSpPr>
            <a:spLocks noGrp="1"/>
          </p:cNvSpPr>
          <p:nvPr>
            <p:ph type="ftr" sz="quarter" idx="3"/>
          </p:nvPr>
        </p:nvSpPr>
        <p:spPr/>
        <p:txBody>
          <a:bodyPr/>
          <a:lstStyle/>
          <a:p>
            <a:r>
              <a:rPr lang="en-US"/>
              <a:t>SPIRAL2 commissioning - R. Ferdinand</a:t>
            </a:r>
            <a:endParaRPr lang="en-US" dirty="0"/>
          </a:p>
        </p:txBody>
      </p:sp>
    </p:spTree>
    <p:extLst>
      <p:ext uri="{BB962C8B-B14F-4D97-AF65-F5344CB8AC3E}">
        <p14:creationId xmlns:p14="http://schemas.microsoft.com/office/powerpoint/2010/main" val="723796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wipe(up)">
                                      <p:cBhvr>
                                        <p:cTn id="12" dur="500"/>
                                        <p:tgtEl>
                                          <p:spTgt spid="1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wipe(up)">
                                      <p:cBhvr>
                                        <p:cTn id="15" dur="500"/>
                                        <p:tgtEl>
                                          <p:spTgt spid="1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
                                            <p:txEl>
                                              <p:pRg st="4" end="4"/>
                                            </p:txEl>
                                          </p:spTgt>
                                        </p:tgtEl>
                                        <p:attrNameLst>
                                          <p:attrName>style.visibility</p:attrName>
                                        </p:attrNameLst>
                                      </p:cBhvr>
                                      <p:to>
                                        <p:strVal val="visible"/>
                                      </p:to>
                                    </p:set>
                                    <p:animEffect transition="in" filter="wipe(up)">
                                      <p:cBhvr>
                                        <p:cTn id="18" dur="500"/>
                                        <p:tgtEl>
                                          <p:spTgt spid="1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animEffect transition="in" filter="wipe(up)">
                                      <p:cBhvr>
                                        <p:cTn id="21" dur="500"/>
                                        <p:tgtEl>
                                          <p:spTgt spid="1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xEl>
                                              <p:pRg st="6" end="6"/>
                                            </p:txEl>
                                          </p:spTgt>
                                        </p:tgtEl>
                                        <p:attrNameLst>
                                          <p:attrName>style.visibility</p:attrName>
                                        </p:attrNameLst>
                                      </p:cBhvr>
                                      <p:to>
                                        <p:strVal val="visible"/>
                                      </p:to>
                                    </p:set>
                                    <p:animEffect transition="in" filter="wipe(up)">
                                      <p:cBhvr>
                                        <p:cTn id="26" dur="500"/>
                                        <p:tgtEl>
                                          <p:spTgt spid="1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animEffect transition="in" filter="wipe(up)">
                                      <p:cBhvr>
                                        <p:cTn id="31" dur="500"/>
                                        <p:tgtEl>
                                          <p:spTgt spid="13">
                                            <p:txEl>
                                              <p:pRg st="8" end="8"/>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txEl>
                                              <p:pRg st="9" end="9"/>
                                            </p:txEl>
                                          </p:spTgt>
                                        </p:tgtEl>
                                        <p:attrNameLst>
                                          <p:attrName>style.visibility</p:attrName>
                                        </p:attrNameLst>
                                      </p:cBhvr>
                                      <p:to>
                                        <p:strVal val="visible"/>
                                      </p:to>
                                    </p:set>
                                    <p:animEffect transition="in" filter="wipe(up)">
                                      <p:cBhvr>
                                        <p:cTn id="34" dur="500"/>
                                        <p:tgtEl>
                                          <p:spTgt spid="13">
                                            <p:txEl>
                                              <p:pRg st="9" end="9"/>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3">
                                            <p:txEl>
                                              <p:pRg st="10" end="10"/>
                                            </p:txEl>
                                          </p:spTgt>
                                        </p:tgtEl>
                                        <p:attrNameLst>
                                          <p:attrName>style.visibility</p:attrName>
                                        </p:attrNameLst>
                                      </p:cBhvr>
                                      <p:to>
                                        <p:strVal val="visible"/>
                                      </p:to>
                                    </p:set>
                                    <p:animEffect transition="in" filter="wipe(up)">
                                      <p:cBhvr>
                                        <p:cTn id="37"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0396" y="906002"/>
            <a:ext cx="1515413" cy="2006277"/>
          </a:xfrm>
          <a:prstGeom prst="rect">
            <a:avLst/>
          </a:prstGeom>
        </p:spPr>
      </p:pic>
      <p:sp>
        <p:nvSpPr>
          <p:cNvPr id="2" name="Espace réservé du contenu 1"/>
          <p:cNvSpPr>
            <a:spLocks noGrp="1"/>
          </p:cNvSpPr>
          <p:nvPr>
            <p:ph idx="1"/>
          </p:nvPr>
        </p:nvSpPr>
        <p:spPr>
          <a:xfrm>
            <a:off x="629465" y="1069622"/>
            <a:ext cx="8901070" cy="880730"/>
          </a:xfrm>
        </p:spPr>
        <p:txBody>
          <a:bodyPr>
            <a:noAutofit/>
          </a:bodyPr>
          <a:lstStyle/>
          <a:p>
            <a:pPr marL="0" indent="0">
              <a:buNone/>
            </a:pPr>
            <a:r>
              <a:rPr lang="en-US" sz="2000" dirty="0">
                <a:solidFill>
                  <a:srgbClr val="0070C0"/>
                </a:solidFill>
              </a:rPr>
              <a:t>Very strong GANIL teams involvement to reach this milestone </a:t>
            </a:r>
            <a:br>
              <a:rPr lang="en-US" sz="2000" dirty="0"/>
            </a:br>
            <a:r>
              <a:rPr lang="en-US" sz="1400" dirty="0"/>
              <a:t>(122 prerequisites, 22 safety systems validated for operation according to safety requirements)</a:t>
            </a:r>
            <a:endParaRPr lang="en-US" sz="2000" dirty="0"/>
          </a:p>
        </p:txBody>
      </p:sp>
      <p:sp>
        <p:nvSpPr>
          <p:cNvPr id="3" name="Espace réservé du numéro de diapositive 2"/>
          <p:cNvSpPr>
            <a:spLocks noGrp="1"/>
          </p:cNvSpPr>
          <p:nvPr>
            <p:ph type="sldNum" sz="quarter" idx="12"/>
          </p:nvPr>
        </p:nvSpPr>
        <p:spPr/>
        <p:txBody>
          <a:bodyPr/>
          <a:lstStyle/>
          <a:p>
            <a:fld id="{49BBC286-B2FE-44AC-8F25-02BBF4E9D127}" type="slidenum">
              <a:rPr lang="en-US" noProof="0" smtClean="0"/>
              <a:pPr/>
              <a:t>26</a:t>
            </a:fld>
            <a:endParaRPr lang="en-US" noProof="0" dirty="0"/>
          </a:p>
        </p:txBody>
      </p:sp>
      <p:sp>
        <p:nvSpPr>
          <p:cNvPr id="4" name="Titre 3"/>
          <p:cNvSpPr>
            <a:spLocks noGrp="1"/>
          </p:cNvSpPr>
          <p:nvPr>
            <p:ph type="title"/>
          </p:nvPr>
        </p:nvSpPr>
        <p:spPr/>
        <p:txBody>
          <a:bodyPr>
            <a:normAutofit fontScale="90000"/>
          </a:bodyPr>
          <a:lstStyle/>
          <a:p>
            <a:r>
              <a:rPr lang="en-US" dirty="0"/>
              <a:t>2019 Second objective : beam in LINAC (J4)</a:t>
            </a:r>
          </a:p>
        </p:txBody>
      </p:sp>
      <p:sp>
        <p:nvSpPr>
          <p:cNvPr id="11" name="Espace réservé de la date 10"/>
          <p:cNvSpPr>
            <a:spLocks noGrp="1"/>
          </p:cNvSpPr>
          <p:nvPr>
            <p:ph type="dt" sz="half" idx="2"/>
          </p:nvPr>
        </p:nvSpPr>
        <p:spPr/>
        <p:txBody>
          <a:bodyPr/>
          <a:lstStyle/>
          <a:p>
            <a:r>
              <a:rPr lang="fr-FR"/>
              <a:t>April 30, 2021</a:t>
            </a:r>
            <a:endParaRPr lang="en-US" dirty="0"/>
          </a:p>
        </p:txBody>
      </p:sp>
      <p:sp>
        <p:nvSpPr>
          <p:cNvPr id="12" name="Espace réservé du pied de page 11"/>
          <p:cNvSpPr>
            <a:spLocks noGrp="1"/>
          </p:cNvSpPr>
          <p:nvPr>
            <p:ph type="ftr" sz="quarter" idx="3"/>
          </p:nvPr>
        </p:nvSpPr>
        <p:spPr/>
        <p:txBody>
          <a:bodyPr/>
          <a:lstStyle/>
          <a:p>
            <a:r>
              <a:rPr lang="en-US"/>
              <a:t>SPIRAL2 commissioning - R. Ferdinand</a:t>
            </a:r>
            <a:endParaRPr lang="en-US" dirty="0"/>
          </a:p>
        </p:txBody>
      </p:sp>
      <p:sp>
        <p:nvSpPr>
          <p:cNvPr id="8" name="Flèche vers le bas 7"/>
          <p:cNvSpPr/>
          <p:nvPr/>
        </p:nvSpPr>
        <p:spPr>
          <a:xfrm rot="16200000">
            <a:off x="2833207" y="2176258"/>
            <a:ext cx="355530" cy="455057"/>
          </a:xfrm>
          <a:prstGeom prst="downArrow">
            <a:avLst/>
          </a:prstGeom>
          <a:solidFill>
            <a:srgbClr val="00B050"/>
          </a:solidFill>
          <a:ln>
            <a:solidFill>
              <a:srgbClr val="002060"/>
            </a:solidFill>
          </a:ln>
        </p:spPr>
        <p:txBody>
          <a:bodyPr wrap="square" rtlCol="0" anchor="ctr">
            <a:spAutoFit/>
          </a:bodyPr>
          <a:lstStyle/>
          <a:p>
            <a:pPr algn="ctr"/>
            <a:endParaRPr lang="en-US" dirty="0">
              <a:solidFill>
                <a:schemeClr val="accent6"/>
              </a:solidFill>
            </a:endParaRPr>
          </a:p>
        </p:txBody>
      </p:sp>
      <p:sp>
        <p:nvSpPr>
          <p:cNvPr id="9" name="ZoneTexte 8"/>
          <p:cNvSpPr txBox="1"/>
          <p:nvPr/>
        </p:nvSpPr>
        <p:spPr>
          <a:xfrm>
            <a:off x="3348454" y="1795472"/>
            <a:ext cx="3546736" cy="1015663"/>
          </a:xfrm>
          <a:prstGeom prst="rect">
            <a:avLst/>
          </a:prstGeom>
          <a:noFill/>
        </p:spPr>
        <p:txBody>
          <a:bodyPr wrap="square" rtlCol="0">
            <a:spAutoFit/>
          </a:bodyPr>
          <a:lstStyle/>
          <a:p>
            <a:pPr algn="ctr"/>
            <a:r>
              <a:rPr lang="en-US" sz="2400" b="1" dirty="0">
                <a:solidFill>
                  <a:srgbClr val="007E39"/>
                </a:solidFill>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Calibri" panose="020F0502020204030204" pitchFamily="34" charset="0"/>
              </a:rPr>
              <a:t>Oct. 28, 2019</a:t>
            </a:r>
          </a:p>
          <a:p>
            <a:pPr algn="ctr"/>
            <a:r>
              <a:rPr lang="en-US" sz="2400" b="1" dirty="0">
                <a:solidFill>
                  <a:srgbClr val="007E39"/>
                </a:solidFill>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Calibri" panose="020F0502020204030204" pitchFamily="34" charset="0"/>
              </a:rPr>
              <a:t>1</a:t>
            </a:r>
            <a:r>
              <a:rPr lang="en-US" sz="2400" b="1" baseline="30000" dirty="0">
                <a:solidFill>
                  <a:srgbClr val="007E39"/>
                </a:solidFill>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Calibri" panose="020F0502020204030204" pitchFamily="34" charset="0"/>
              </a:rPr>
              <a:t>st</a:t>
            </a:r>
            <a:r>
              <a:rPr lang="en-US" sz="2400" b="1" dirty="0">
                <a:solidFill>
                  <a:srgbClr val="007E39"/>
                </a:solidFill>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Calibri" panose="020F0502020204030204" pitchFamily="34" charset="0"/>
              </a:rPr>
              <a:t> beam in the LINAC</a:t>
            </a:r>
          </a:p>
          <a:p>
            <a:pPr algn="ctr"/>
            <a:r>
              <a:rPr lang="en-US" sz="1200" b="1" dirty="0">
                <a:solidFill>
                  <a:srgbClr val="007E39"/>
                </a:solidFill>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Calibri" panose="020F0502020204030204" pitchFamily="34" charset="0"/>
              </a:rPr>
              <a:t>(H</a:t>
            </a:r>
            <a:r>
              <a:rPr lang="en-US" sz="1200" b="1" baseline="30000" dirty="0">
                <a:solidFill>
                  <a:srgbClr val="007E39"/>
                </a:solidFill>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Calibri" panose="020F0502020204030204" pitchFamily="34" charset="0"/>
              </a:rPr>
              <a:t>+</a:t>
            </a:r>
            <a:r>
              <a:rPr lang="en-US" sz="1200" b="1" dirty="0">
                <a:solidFill>
                  <a:srgbClr val="007E39"/>
                </a:solidFill>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Calibri" panose="020F0502020204030204" pitchFamily="34" charset="0"/>
              </a:rPr>
              <a:t>, 250µA, 730keV,1W)</a:t>
            </a:r>
          </a:p>
        </p:txBody>
      </p:sp>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t="11467"/>
          <a:stretch/>
        </p:blipFill>
        <p:spPr>
          <a:xfrm>
            <a:off x="481628" y="3129964"/>
            <a:ext cx="2756872" cy="1830562"/>
          </a:xfrm>
          <a:prstGeom prst="rect">
            <a:avLst/>
          </a:prstGeom>
        </p:spPr>
      </p:pic>
      <p:sp>
        <p:nvSpPr>
          <p:cNvPr id="15" name="Espace réservé du contenu 1"/>
          <p:cNvSpPr txBox="1">
            <a:spLocks/>
          </p:cNvSpPr>
          <p:nvPr/>
        </p:nvSpPr>
        <p:spPr>
          <a:xfrm>
            <a:off x="7320" y="561326"/>
            <a:ext cx="10152680" cy="461665"/>
          </a:xfrm>
          <a:prstGeom prst="rect">
            <a:avLst/>
          </a:prstGeom>
        </p:spPr>
        <p:txBody>
          <a:bodyPr vert="horz" wrap="square" rtlCol="0">
            <a:spAutoFit/>
          </a:bodyPr>
          <a:lstStyle>
            <a:lvl1pPr marL="380996" indent="-380996" algn="l" rtl="0" eaLnBrk="1" latinLnBrk="0" hangingPunct="1">
              <a:spcBef>
                <a:spcPct val="20000"/>
              </a:spcBef>
              <a:buClr>
                <a:srgbClr val="7030A0"/>
              </a:buClr>
              <a:buSzPct val="100000"/>
              <a:buFont typeface="Wingdings" panose="05000000000000000000" pitchFamily="2" charset="2"/>
              <a:buChar char=""/>
              <a:defRPr lang="fr-FR" sz="3111" kern="1200">
                <a:solidFill>
                  <a:schemeClr val="tx1"/>
                </a:solidFill>
                <a:latin typeface="Yu Gothic UI Light" panose="020B0300000000000000" pitchFamily="34" charset="-128"/>
                <a:ea typeface="Yu Gothic UI Light" panose="020B0300000000000000" pitchFamily="34" charset="-128"/>
                <a:cs typeface="Calibri" panose="020F0502020204030204" pitchFamily="34" charset="0"/>
              </a:defRPr>
            </a:lvl1pPr>
            <a:lvl2pPr marL="825492" indent="-317497" algn="l" rtl="0" eaLnBrk="1" latinLnBrk="0" hangingPunct="1">
              <a:spcBef>
                <a:spcPct val="20000"/>
              </a:spcBef>
              <a:buClr>
                <a:schemeClr val="tx1">
                  <a:lumMod val="75000"/>
                  <a:lumOff val="25000"/>
                </a:schemeClr>
              </a:buClr>
              <a:buSzPct val="75000"/>
              <a:buFont typeface="Wingdings" panose="05000000000000000000" pitchFamily="2" charset="2"/>
              <a:buChar char=""/>
              <a:defRPr lang="fr-FR" sz="2667" kern="1200">
                <a:solidFill>
                  <a:schemeClr val="tx1"/>
                </a:solidFill>
                <a:latin typeface="Yu Gothic UI Light" panose="020B0300000000000000" pitchFamily="34" charset="-128"/>
                <a:ea typeface="Yu Gothic UI Light" panose="020B0300000000000000" pitchFamily="34" charset="-128"/>
                <a:cs typeface="Calibri" panose="020F0502020204030204" pitchFamily="34" charset="0"/>
              </a:defRPr>
            </a:lvl2pPr>
            <a:lvl3pPr marL="1269987" indent="-253997" algn="l" rtl="0" eaLnBrk="1" latinLnBrk="0" hangingPunct="1">
              <a:spcBef>
                <a:spcPct val="20000"/>
              </a:spcBef>
              <a:buFontTx/>
              <a:buBlip>
                <a:blip r:embed="rId5"/>
              </a:buBlip>
              <a:defRPr lang="fr-FR" sz="2222" kern="1200">
                <a:solidFill>
                  <a:schemeClr val="tx1"/>
                </a:solidFill>
                <a:latin typeface="Yu Gothic UI Light" panose="020B0300000000000000" pitchFamily="34" charset="-128"/>
                <a:ea typeface="Yu Gothic UI Light" panose="020B0300000000000000" pitchFamily="34" charset="-128"/>
                <a:cs typeface="Calibri" panose="020F0502020204030204" pitchFamily="34" charset="0"/>
              </a:defRPr>
            </a:lvl3pPr>
            <a:lvl4pPr marL="1777982" indent="-253997" algn="l" rtl="0" eaLnBrk="1" latinLnBrk="0" hangingPunct="1">
              <a:spcBef>
                <a:spcPct val="20000"/>
              </a:spcBef>
              <a:buFontTx/>
              <a:buBlip>
                <a:blip r:embed="rId6"/>
              </a:buBlip>
              <a:defRPr lang="fr-FR" sz="2000" kern="1200">
                <a:solidFill>
                  <a:schemeClr val="tx1"/>
                </a:solidFill>
                <a:latin typeface="Yu Gothic UI Light" panose="020B0300000000000000" pitchFamily="34" charset="-128"/>
                <a:ea typeface="Yu Gothic UI Light" panose="020B0300000000000000" pitchFamily="34" charset="-128"/>
                <a:cs typeface="Calibri" panose="020F0502020204030204" pitchFamily="34" charset="0"/>
              </a:defRPr>
            </a:lvl4pPr>
            <a:lvl5pPr marL="2285977" indent="-253997" algn="l" rtl="0" eaLnBrk="1" latinLnBrk="0" hangingPunct="1">
              <a:spcBef>
                <a:spcPct val="20000"/>
              </a:spcBef>
              <a:buFontTx/>
              <a:buBlip>
                <a:blip r:embed="rId7"/>
              </a:buBlip>
              <a:defRPr lang="fr-FR" sz="2000" kern="1200">
                <a:solidFill>
                  <a:schemeClr val="tx1"/>
                </a:solidFill>
                <a:latin typeface="Yu Gothic UI Light" panose="020B0300000000000000" pitchFamily="34" charset="-128"/>
                <a:ea typeface="Yu Gothic UI Light" panose="020B0300000000000000" pitchFamily="34" charset="-128"/>
                <a:cs typeface="Calibri" panose="020F0502020204030204" pitchFamily="34" charset="0"/>
              </a:defRPr>
            </a:lvl5pPr>
            <a:lvl6pPr marL="2793972" indent="-253997" algn="l" rtl="0" eaLnBrk="1" latinLnBrk="0" hangingPunct="1">
              <a:spcBef>
                <a:spcPct val="20000"/>
              </a:spcBef>
              <a:buFont typeface="Arial"/>
              <a:buChar char="•"/>
              <a:defRPr lang="fr-FR" sz="2222" kern="1200">
                <a:solidFill>
                  <a:schemeClr val="tx1"/>
                </a:solidFill>
                <a:latin typeface="+mn-lt"/>
                <a:ea typeface="+mn-ea"/>
                <a:cs typeface="+mn-cs"/>
              </a:defRPr>
            </a:lvl6pPr>
            <a:lvl7pPr marL="3301967" indent="-253997" algn="l" rtl="0" eaLnBrk="1" latinLnBrk="0" hangingPunct="1">
              <a:spcBef>
                <a:spcPct val="20000"/>
              </a:spcBef>
              <a:buFont typeface="Arial"/>
              <a:buChar char="•"/>
              <a:defRPr lang="fr-FR" sz="2222" kern="1200">
                <a:solidFill>
                  <a:schemeClr val="tx1"/>
                </a:solidFill>
                <a:latin typeface="+mn-lt"/>
                <a:ea typeface="+mn-ea"/>
                <a:cs typeface="+mn-cs"/>
              </a:defRPr>
            </a:lvl7pPr>
            <a:lvl8pPr marL="3809962" indent="-253997" algn="l" rtl="0" eaLnBrk="1" latinLnBrk="0" hangingPunct="1">
              <a:spcBef>
                <a:spcPct val="20000"/>
              </a:spcBef>
              <a:buFont typeface="Arial"/>
              <a:buChar char="•"/>
              <a:defRPr lang="fr-FR" sz="2222" kern="1200">
                <a:solidFill>
                  <a:schemeClr val="tx1"/>
                </a:solidFill>
                <a:latin typeface="+mn-lt"/>
                <a:ea typeface="+mn-ea"/>
                <a:cs typeface="+mn-cs"/>
              </a:defRPr>
            </a:lvl8pPr>
            <a:lvl9pPr marL="4317957" indent="-253997" algn="l" rtl="0" eaLnBrk="1" latinLnBrk="0" hangingPunct="1">
              <a:spcBef>
                <a:spcPct val="20000"/>
              </a:spcBef>
              <a:buFont typeface="Arial"/>
              <a:buChar char="•"/>
              <a:defRPr lang="fr-FR" sz="2222" kern="1200">
                <a:solidFill>
                  <a:schemeClr val="tx1"/>
                </a:solidFill>
                <a:latin typeface="+mn-lt"/>
                <a:ea typeface="+mn-ea"/>
                <a:cs typeface="+mn-cs"/>
              </a:defRPr>
            </a:lvl9pPr>
          </a:lstStyle>
          <a:p>
            <a:pPr marL="0" indent="0" algn="ctr" defTabSz="914400">
              <a:buFont typeface="Wingdings" panose="05000000000000000000" pitchFamily="2" charset="2"/>
              <a:buNone/>
            </a:pPr>
            <a:r>
              <a:rPr lang="en-US" sz="2400" b="1" dirty="0">
                <a:solidFill>
                  <a:srgbClr val="007E39"/>
                </a:solidFill>
                <a:effectLst>
                  <a:outerShdw blurRad="38100" dist="38100" dir="2700000" algn="tl">
                    <a:srgbClr val="000000">
                      <a:alpha val="43137"/>
                    </a:srgbClr>
                  </a:outerShdw>
                </a:effectLst>
              </a:rPr>
              <a:t>October 28, 2019 : internal safety authorization for the first </a:t>
            </a:r>
            <a:r>
              <a:rPr lang="en-US" sz="2400" b="1" dirty="0" err="1">
                <a:solidFill>
                  <a:srgbClr val="007E39"/>
                </a:solidFill>
                <a:effectLst>
                  <a:outerShdw blurRad="38100" dist="38100" dir="2700000" algn="tl">
                    <a:srgbClr val="000000">
                      <a:alpha val="43137"/>
                    </a:srgbClr>
                  </a:outerShdw>
                </a:effectLst>
              </a:rPr>
              <a:t>linac</a:t>
            </a:r>
            <a:r>
              <a:rPr lang="en-US" sz="2400" b="1" dirty="0">
                <a:solidFill>
                  <a:srgbClr val="007E39"/>
                </a:solidFill>
                <a:effectLst>
                  <a:outerShdw blurRad="38100" dist="38100" dir="2700000" algn="tl">
                    <a:srgbClr val="000000">
                      <a:alpha val="43137"/>
                    </a:srgbClr>
                  </a:outerShdw>
                </a:effectLst>
              </a:rPr>
              <a:t> beam</a:t>
            </a:r>
            <a:endParaRPr lang="en-US" sz="2400" b="1" dirty="0">
              <a:effectLst>
                <a:outerShdw blurRad="38100" dist="38100" dir="2700000" algn="tl">
                  <a:srgbClr val="000000">
                    <a:alpha val="43137"/>
                  </a:srgbClr>
                </a:outerShdw>
              </a:effectLst>
            </a:endParaRPr>
          </a:p>
        </p:txBody>
      </p:sp>
      <p:pic>
        <p:nvPicPr>
          <p:cNvPr id="16" name="Image 15"/>
          <p:cNvPicPr>
            <a:picLocks noChangeAspect="1"/>
          </p:cNvPicPr>
          <p:nvPr/>
        </p:nvPicPr>
        <p:blipFill rotWithShape="1">
          <a:blip r:embed="rId8" cstate="print">
            <a:extLst>
              <a:ext uri="{28A0092B-C50C-407E-A947-70E740481C1C}">
                <a14:useLocalDpi xmlns:a14="http://schemas.microsoft.com/office/drawing/2010/main" val="0"/>
              </a:ext>
            </a:extLst>
          </a:blip>
          <a:srcRect l="1102" t="9857"/>
          <a:stretch/>
        </p:blipFill>
        <p:spPr>
          <a:xfrm>
            <a:off x="3348454" y="3139024"/>
            <a:ext cx="3546736" cy="1778354"/>
          </a:xfrm>
          <a:prstGeom prst="rect">
            <a:avLst/>
          </a:prstGeom>
        </p:spPr>
      </p:pic>
      <p:pic>
        <p:nvPicPr>
          <p:cNvPr id="17" name="Imag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10069" y="3060353"/>
            <a:ext cx="2626377" cy="1969783"/>
          </a:xfrm>
          <a:prstGeom prst="rect">
            <a:avLst/>
          </a:prstGeom>
        </p:spPr>
      </p:pic>
    </p:spTree>
    <p:extLst>
      <p:ext uri="{BB962C8B-B14F-4D97-AF65-F5344CB8AC3E}">
        <p14:creationId xmlns:p14="http://schemas.microsoft.com/office/powerpoint/2010/main" val="1596606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 name="Espace réservé du contenu 2074"/>
          <p:cNvSpPr>
            <a:spLocks noGrp="1"/>
          </p:cNvSpPr>
          <p:nvPr>
            <p:ph idx="1"/>
          </p:nvPr>
        </p:nvSpPr>
        <p:spPr>
          <a:xfrm>
            <a:off x="6020653" y="887767"/>
            <a:ext cx="3451835" cy="4550020"/>
          </a:xfrm>
        </p:spPr>
        <p:txBody>
          <a:bodyPr>
            <a:normAutofit fontScale="85000" lnSpcReduction="20000"/>
          </a:bodyPr>
          <a:lstStyle/>
          <a:p>
            <a:r>
              <a:rPr lang="en-US" sz="2400" i="1" dirty="0">
                <a:solidFill>
                  <a:srgbClr val="50586B"/>
                </a:solidFill>
              </a:rPr>
              <a:t>October 28, 2019 : </a:t>
            </a:r>
            <a:r>
              <a:rPr lang="en-US" sz="2400" dirty="0">
                <a:solidFill>
                  <a:srgbClr val="50586B"/>
                </a:solidFill>
              </a:rPr>
              <a:t>lift of the MEBT Faraday Cup</a:t>
            </a:r>
          </a:p>
          <a:p>
            <a:r>
              <a:rPr lang="en-US" sz="2400" i="1" dirty="0">
                <a:solidFill>
                  <a:srgbClr val="50586B"/>
                </a:solidFill>
              </a:rPr>
              <a:t>November 15, 2019 : </a:t>
            </a:r>
            <a:r>
              <a:rPr lang="en-US" sz="2400" dirty="0">
                <a:solidFill>
                  <a:srgbClr val="50586B"/>
                </a:solidFill>
              </a:rPr>
              <a:t>All cavities tuned in </a:t>
            </a:r>
            <a:r>
              <a:rPr lang="en-US" sz="2400" dirty="0" err="1">
                <a:solidFill>
                  <a:srgbClr val="50586B"/>
                </a:solidFill>
              </a:rPr>
              <a:t>rebuncher</a:t>
            </a:r>
            <a:r>
              <a:rPr lang="en-US" sz="2400" dirty="0">
                <a:solidFill>
                  <a:srgbClr val="50586B"/>
                </a:solidFill>
              </a:rPr>
              <a:t> mode (RFQ energy: 0.73MeV)</a:t>
            </a:r>
          </a:p>
          <a:p>
            <a:pPr lvl="1"/>
            <a:r>
              <a:rPr lang="en-US" sz="2000" dirty="0">
                <a:solidFill>
                  <a:srgbClr val="50586B"/>
                </a:solidFill>
              </a:rPr>
              <a:t>250µA, 5.44ms/s, 1W</a:t>
            </a:r>
          </a:p>
          <a:p>
            <a:r>
              <a:rPr lang="en-US" sz="2400" i="1" dirty="0">
                <a:solidFill>
                  <a:srgbClr val="50586B"/>
                </a:solidFill>
              </a:rPr>
              <a:t>November 27, 2019 00h33 : nominal acceleration</a:t>
            </a:r>
            <a:r>
              <a:rPr lang="en-US" sz="2400" dirty="0">
                <a:solidFill>
                  <a:srgbClr val="50586B"/>
                </a:solidFill>
              </a:rPr>
              <a:t>, </a:t>
            </a:r>
            <a:r>
              <a:rPr lang="en-US" sz="2400" b="1" dirty="0">
                <a:solidFill>
                  <a:srgbClr val="50586B"/>
                </a:solidFill>
              </a:rPr>
              <a:t>33MeV</a:t>
            </a:r>
            <a:endParaRPr lang="en-US" sz="2400" dirty="0">
              <a:solidFill>
                <a:srgbClr val="50586B"/>
              </a:solidFill>
            </a:endParaRPr>
          </a:p>
          <a:p>
            <a:pPr lvl="1"/>
            <a:r>
              <a:rPr lang="en-US" sz="2000" dirty="0">
                <a:solidFill>
                  <a:srgbClr val="50586B"/>
                </a:solidFill>
              </a:rPr>
              <a:t>200µA, 960µs/s, 6.44W</a:t>
            </a:r>
          </a:p>
          <a:p>
            <a:r>
              <a:rPr lang="en-US" sz="2400" i="1" dirty="0">
                <a:solidFill>
                  <a:srgbClr val="50586B"/>
                </a:solidFill>
              </a:rPr>
              <a:t>October 10, 2020</a:t>
            </a:r>
          </a:p>
          <a:p>
            <a:pPr lvl="1"/>
            <a:r>
              <a:rPr lang="en-US" sz="2000" i="1" dirty="0">
                <a:solidFill>
                  <a:srgbClr val="50586B"/>
                </a:solidFill>
              </a:rPr>
              <a:t>End of phase 3, </a:t>
            </a:r>
            <a:r>
              <a:rPr lang="en-US" sz="2000" i="1" dirty="0">
                <a:solidFill>
                  <a:srgbClr val="C00000"/>
                </a:solidFill>
              </a:rPr>
              <a:t>4.8mA, 1ms/s</a:t>
            </a:r>
          </a:p>
          <a:p>
            <a:r>
              <a:rPr lang="en-US" sz="2444" i="1" dirty="0">
                <a:solidFill>
                  <a:srgbClr val="C00000"/>
                </a:solidFill>
              </a:rPr>
              <a:t>November 18, 2020</a:t>
            </a:r>
          </a:p>
          <a:p>
            <a:pPr lvl="1"/>
            <a:r>
              <a:rPr lang="en-US" sz="2800" b="1" i="1" dirty="0">
                <a:solidFill>
                  <a:srgbClr val="C00000"/>
                </a:solidFill>
              </a:rPr>
              <a:t>16kW</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27</a:t>
            </a:fld>
            <a:endParaRPr lang="en-US" dirty="0"/>
          </a:p>
        </p:txBody>
      </p:sp>
      <p:sp>
        <p:nvSpPr>
          <p:cNvPr id="2074" name="Titre 2073"/>
          <p:cNvSpPr>
            <a:spLocks noGrp="1"/>
          </p:cNvSpPr>
          <p:nvPr>
            <p:ph type="title"/>
          </p:nvPr>
        </p:nvSpPr>
        <p:spPr/>
        <p:txBody>
          <a:bodyPr>
            <a:normAutofit fontScale="90000"/>
          </a:bodyPr>
          <a:lstStyle/>
          <a:p>
            <a:r>
              <a:rPr lang="en-US" dirty="0"/>
              <a:t>Proton beam in the SPIRAL2 LINAC</a:t>
            </a:r>
          </a:p>
        </p:txBody>
      </p:sp>
      <p:grpSp>
        <p:nvGrpSpPr>
          <p:cNvPr id="2055" name="Groupe 2054"/>
          <p:cNvGrpSpPr/>
          <p:nvPr/>
        </p:nvGrpSpPr>
        <p:grpSpPr>
          <a:xfrm>
            <a:off x="1746037" y="2288204"/>
            <a:ext cx="3663950" cy="800100"/>
            <a:chOff x="2690387" y="2247361"/>
            <a:chExt cx="3663950" cy="800100"/>
          </a:xfrm>
        </p:grpSpPr>
        <p:cxnSp>
          <p:nvCxnSpPr>
            <p:cNvPr id="2103" name="AutoShape 55"/>
            <p:cNvCxnSpPr>
              <a:cxnSpLocks noChangeShapeType="1"/>
            </p:cNvCxnSpPr>
            <p:nvPr/>
          </p:nvCxnSpPr>
          <p:spPr bwMode="auto">
            <a:xfrm flipV="1">
              <a:off x="2741187" y="2247361"/>
              <a:ext cx="0" cy="8001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04" name="AutoShape 56"/>
            <p:cNvCxnSpPr>
              <a:cxnSpLocks noChangeShapeType="1"/>
            </p:cNvCxnSpPr>
            <p:nvPr/>
          </p:nvCxnSpPr>
          <p:spPr bwMode="auto">
            <a:xfrm>
              <a:off x="2690387" y="2998248"/>
              <a:ext cx="3663950"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2056" name="Groupe 2055"/>
          <p:cNvGrpSpPr/>
          <p:nvPr/>
        </p:nvGrpSpPr>
        <p:grpSpPr>
          <a:xfrm>
            <a:off x="1746037" y="3126395"/>
            <a:ext cx="3663950" cy="800100"/>
            <a:chOff x="2690387" y="3187161"/>
            <a:chExt cx="3663950" cy="800100"/>
          </a:xfrm>
        </p:grpSpPr>
        <p:cxnSp>
          <p:nvCxnSpPr>
            <p:cNvPr id="2105" name="AutoShape 57"/>
            <p:cNvCxnSpPr>
              <a:cxnSpLocks noChangeShapeType="1"/>
            </p:cNvCxnSpPr>
            <p:nvPr/>
          </p:nvCxnSpPr>
          <p:spPr bwMode="auto">
            <a:xfrm flipV="1">
              <a:off x="2741187" y="3187161"/>
              <a:ext cx="0" cy="8001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07" name="AutoShape 59"/>
            <p:cNvCxnSpPr>
              <a:cxnSpLocks noChangeShapeType="1"/>
            </p:cNvCxnSpPr>
            <p:nvPr/>
          </p:nvCxnSpPr>
          <p:spPr bwMode="auto">
            <a:xfrm>
              <a:off x="2690387" y="3942811"/>
              <a:ext cx="3663950"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2057" name="Groupe 2056"/>
          <p:cNvGrpSpPr/>
          <p:nvPr/>
        </p:nvGrpSpPr>
        <p:grpSpPr>
          <a:xfrm>
            <a:off x="1746037" y="3988657"/>
            <a:ext cx="3663950" cy="800100"/>
            <a:chOff x="2690387" y="4166648"/>
            <a:chExt cx="3663950" cy="800100"/>
          </a:xfrm>
        </p:grpSpPr>
        <p:cxnSp>
          <p:nvCxnSpPr>
            <p:cNvPr id="2106" name="AutoShape 58"/>
            <p:cNvCxnSpPr>
              <a:cxnSpLocks noChangeShapeType="1"/>
            </p:cNvCxnSpPr>
            <p:nvPr/>
          </p:nvCxnSpPr>
          <p:spPr bwMode="auto">
            <a:xfrm flipV="1">
              <a:off x="2741187" y="4166648"/>
              <a:ext cx="0" cy="8001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08" name="AutoShape 60"/>
            <p:cNvCxnSpPr>
              <a:cxnSpLocks noChangeShapeType="1"/>
            </p:cNvCxnSpPr>
            <p:nvPr/>
          </p:nvCxnSpPr>
          <p:spPr bwMode="auto">
            <a:xfrm>
              <a:off x="2690387" y="4841336"/>
              <a:ext cx="3663950"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2052" name="Groupe 2051"/>
          <p:cNvGrpSpPr/>
          <p:nvPr/>
        </p:nvGrpSpPr>
        <p:grpSpPr>
          <a:xfrm>
            <a:off x="1796837" y="2402504"/>
            <a:ext cx="3454400" cy="527050"/>
            <a:chOff x="2741187" y="2361661"/>
            <a:chExt cx="3454400" cy="527050"/>
          </a:xfrm>
        </p:grpSpPr>
        <p:cxnSp>
          <p:nvCxnSpPr>
            <p:cNvPr id="2109" name="AutoShape 61"/>
            <p:cNvCxnSpPr>
              <a:cxnSpLocks noChangeShapeType="1"/>
            </p:cNvCxnSpPr>
            <p:nvPr/>
          </p:nvCxnSpPr>
          <p:spPr bwMode="auto">
            <a:xfrm>
              <a:off x="2741187" y="2888711"/>
              <a:ext cx="571500" cy="0"/>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cxnSp>
        <p:cxnSp>
          <p:nvCxnSpPr>
            <p:cNvPr id="2110" name="AutoShape 62"/>
            <p:cNvCxnSpPr>
              <a:cxnSpLocks noChangeShapeType="1"/>
            </p:cNvCxnSpPr>
            <p:nvPr/>
          </p:nvCxnSpPr>
          <p:spPr bwMode="auto">
            <a:xfrm flipV="1">
              <a:off x="3312687" y="2361661"/>
              <a:ext cx="742950" cy="527050"/>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cxnSp>
        <p:cxnSp>
          <p:nvCxnSpPr>
            <p:cNvPr id="2111" name="AutoShape 63"/>
            <p:cNvCxnSpPr>
              <a:cxnSpLocks noChangeShapeType="1"/>
            </p:cNvCxnSpPr>
            <p:nvPr/>
          </p:nvCxnSpPr>
          <p:spPr bwMode="auto">
            <a:xfrm>
              <a:off x="4055637" y="2361661"/>
              <a:ext cx="2139950" cy="0"/>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cxnSp>
      </p:grpSp>
      <p:cxnSp>
        <p:nvCxnSpPr>
          <p:cNvPr id="2112" name="AutoShape 64"/>
          <p:cNvCxnSpPr>
            <a:cxnSpLocks noChangeShapeType="1"/>
          </p:cNvCxnSpPr>
          <p:nvPr/>
        </p:nvCxnSpPr>
        <p:spPr bwMode="auto">
          <a:xfrm>
            <a:off x="2365246" y="1523357"/>
            <a:ext cx="0" cy="32400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113" name="AutoShape 65"/>
          <p:cNvCxnSpPr>
            <a:cxnSpLocks noChangeShapeType="1"/>
          </p:cNvCxnSpPr>
          <p:nvPr/>
        </p:nvCxnSpPr>
        <p:spPr bwMode="auto">
          <a:xfrm flipH="1">
            <a:off x="3111287" y="1280695"/>
            <a:ext cx="0" cy="3482662"/>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114" name="AutoShape 66"/>
          <p:cNvCxnSpPr>
            <a:cxnSpLocks noChangeShapeType="1"/>
          </p:cNvCxnSpPr>
          <p:nvPr/>
        </p:nvCxnSpPr>
        <p:spPr bwMode="auto">
          <a:xfrm flipH="1">
            <a:off x="3892337" y="988949"/>
            <a:ext cx="794" cy="3774408"/>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115" name="AutoShape 67"/>
          <p:cNvCxnSpPr>
            <a:cxnSpLocks noChangeShapeType="1"/>
          </p:cNvCxnSpPr>
          <p:nvPr/>
        </p:nvCxnSpPr>
        <p:spPr bwMode="auto">
          <a:xfrm>
            <a:off x="4647987" y="864457"/>
            <a:ext cx="0" cy="38989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116" name="AutoShape 68"/>
          <p:cNvCxnSpPr>
            <a:cxnSpLocks noChangeShapeType="1"/>
          </p:cNvCxnSpPr>
          <p:nvPr/>
        </p:nvCxnSpPr>
        <p:spPr bwMode="auto">
          <a:xfrm>
            <a:off x="1796837" y="3786795"/>
            <a:ext cx="1314450" cy="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117" name="AutoShape 69"/>
          <p:cNvCxnSpPr>
            <a:cxnSpLocks noChangeShapeType="1"/>
          </p:cNvCxnSpPr>
          <p:nvPr/>
        </p:nvCxnSpPr>
        <p:spPr bwMode="auto">
          <a:xfrm flipV="1">
            <a:off x="3111287" y="3335945"/>
            <a:ext cx="781050" cy="45085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118" name="AutoShape 70"/>
          <p:cNvCxnSpPr>
            <a:cxnSpLocks noChangeShapeType="1"/>
          </p:cNvCxnSpPr>
          <p:nvPr/>
        </p:nvCxnSpPr>
        <p:spPr bwMode="auto">
          <a:xfrm>
            <a:off x="3892337" y="3335945"/>
            <a:ext cx="755650" cy="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123" name="AutoShape 75"/>
          <p:cNvCxnSpPr>
            <a:cxnSpLocks noChangeShapeType="1"/>
          </p:cNvCxnSpPr>
          <p:nvPr/>
        </p:nvCxnSpPr>
        <p:spPr bwMode="auto">
          <a:xfrm>
            <a:off x="4647987" y="3335479"/>
            <a:ext cx="565150" cy="466"/>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119" name="AutoShape 71"/>
          <p:cNvCxnSpPr>
            <a:cxnSpLocks noChangeShapeType="1"/>
          </p:cNvCxnSpPr>
          <p:nvPr/>
        </p:nvCxnSpPr>
        <p:spPr bwMode="auto">
          <a:xfrm>
            <a:off x="1796837" y="4564920"/>
            <a:ext cx="2095500"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2120" name="AutoShape 72"/>
          <p:cNvCxnSpPr>
            <a:cxnSpLocks noChangeShapeType="1"/>
          </p:cNvCxnSpPr>
          <p:nvPr/>
        </p:nvCxnSpPr>
        <p:spPr bwMode="auto">
          <a:xfrm flipV="1">
            <a:off x="3892337" y="4056920"/>
            <a:ext cx="755650" cy="50800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2121" name="AutoShape 73"/>
          <p:cNvCxnSpPr>
            <a:cxnSpLocks noChangeShapeType="1"/>
          </p:cNvCxnSpPr>
          <p:nvPr/>
        </p:nvCxnSpPr>
        <p:spPr bwMode="auto">
          <a:xfrm>
            <a:off x="4647987" y="4052544"/>
            <a:ext cx="330200" cy="4377"/>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2125" name="AutoShape 77"/>
          <p:cNvCxnSpPr>
            <a:cxnSpLocks noChangeShapeType="1"/>
          </p:cNvCxnSpPr>
          <p:nvPr/>
        </p:nvCxnSpPr>
        <p:spPr bwMode="auto">
          <a:xfrm>
            <a:off x="4978187" y="4056920"/>
            <a:ext cx="234950"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2127" name="AutoShape 79"/>
          <p:cNvCxnSpPr>
            <a:cxnSpLocks noChangeShapeType="1"/>
          </p:cNvCxnSpPr>
          <p:nvPr/>
        </p:nvCxnSpPr>
        <p:spPr bwMode="auto">
          <a:xfrm>
            <a:off x="2364099" y="1437388"/>
            <a:ext cx="0" cy="1524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28" name="AutoShape 80"/>
          <p:cNvCxnSpPr>
            <a:cxnSpLocks noChangeShapeType="1"/>
          </p:cNvCxnSpPr>
          <p:nvPr/>
        </p:nvCxnSpPr>
        <p:spPr bwMode="auto">
          <a:xfrm>
            <a:off x="3111287" y="1409948"/>
            <a:ext cx="0" cy="15240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29" name="AutoShape 81"/>
          <p:cNvCxnSpPr>
            <a:cxnSpLocks noChangeShapeType="1"/>
          </p:cNvCxnSpPr>
          <p:nvPr/>
        </p:nvCxnSpPr>
        <p:spPr bwMode="auto">
          <a:xfrm>
            <a:off x="3893131" y="1112774"/>
            <a:ext cx="0" cy="1524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30" name="AutoShape 82"/>
          <p:cNvCxnSpPr>
            <a:cxnSpLocks noChangeShapeType="1"/>
          </p:cNvCxnSpPr>
          <p:nvPr/>
        </p:nvCxnSpPr>
        <p:spPr bwMode="auto">
          <a:xfrm>
            <a:off x="4647987" y="796614"/>
            <a:ext cx="0" cy="1524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051" name="Groupe 2050"/>
          <p:cNvGrpSpPr/>
          <p:nvPr/>
        </p:nvGrpSpPr>
        <p:grpSpPr>
          <a:xfrm>
            <a:off x="2357986" y="2079991"/>
            <a:ext cx="2763076" cy="158750"/>
            <a:chOff x="3302336" y="2125123"/>
            <a:chExt cx="2763076" cy="158750"/>
          </a:xfrm>
        </p:grpSpPr>
        <p:grpSp>
          <p:nvGrpSpPr>
            <p:cNvPr id="2050" name="Groupe 2049"/>
            <p:cNvGrpSpPr/>
            <p:nvPr/>
          </p:nvGrpSpPr>
          <p:grpSpPr>
            <a:xfrm>
              <a:off x="3302336" y="2125123"/>
              <a:ext cx="482600" cy="158750"/>
              <a:chOff x="3302336" y="2037811"/>
              <a:chExt cx="482600" cy="158750"/>
            </a:xfrm>
          </p:grpSpPr>
          <p:cxnSp>
            <p:nvCxnSpPr>
              <p:cNvPr id="2131" name="AutoShape 83"/>
              <p:cNvCxnSpPr>
                <a:cxnSpLocks noChangeShapeType="1"/>
              </p:cNvCxnSpPr>
              <p:nvPr/>
            </p:nvCxnSpPr>
            <p:spPr bwMode="auto">
              <a:xfrm>
                <a:off x="3311860" y="2044161"/>
                <a:ext cx="0" cy="152400"/>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32" name="AutoShape 84"/>
              <p:cNvCxnSpPr>
                <a:cxnSpLocks noChangeShapeType="1"/>
              </p:cNvCxnSpPr>
              <p:nvPr/>
            </p:nvCxnSpPr>
            <p:spPr bwMode="auto">
              <a:xfrm>
                <a:off x="3302336" y="2037811"/>
                <a:ext cx="482600"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nvGrpSpPr>
            <p:cNvPr id="103" name="Groupe 102"/>
            <p:cNvGrpSpPr/>
            <p:nvPr/>
          </p:nvGrpSpPr>
          <p:grpSpPr>
            <a:xfrm>
              <a:off x="4044524" y="2125123"/>
              <a:ext cx="482600" cy="158750"/>
              <a:chOff x="3302336" y="2037811"/>
              <a:chExt cx="482600" cy="158750"/>
            </a:xfrm>
          </p:grpSpPr>
          <p:cxnSp>
            <p:nvCxnSpPr>
              <p:cNvPr id="104" name="AutoShape 83"/>
              <p:cNvCxnSpPr>
                <a:cxnSpLocks noChangeShapeType="1"/>
              </p:cNvCxnSpPr>
              <p:nvPr/>
            </p:nvCxnSpPr>
            <p:spPr bwMode="auto">
              <a:xfrm>
                <a:off x="3311860" y="2044161"/>
                <a:ext cx="0" cy="152400"/>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5" name="AutoShape 84"/>
              <p:cNvCxnSpPr>
                <a:cxnSpLocks noChangeShapeType="1"/>
              </p:cNvCxnSpPr>
              <p:nvPr/>
            </p:nvCxnSpPr>
            <p:spPr bwMode="auto">
              <a:xfrm>
                <a:off x="3302336" y="2037811"/>
                <a:ext cx="482600"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nvGrpSpPr>
            <p:cNvPr id="106" name="Groupe 105"/>
            <p:cNvGrpSpPr/>
            <p:nvPr/>
          </p:nvGrpSpPr>
          <p:grpSpPr>
            <a:xfrm>
              <a:off x="4827957" y="2125123"/>
              <a:ext cx="482600" cy="158750"/>
              <a:chOff x="3302336" y="2037811"/>
              <a:chExt cx="482600" cy="158750"/>
            </a:xfrm>
          </p:grpSpPr>
          <p:cxnSp>
            <p:nvCxnSpPr>
              <p:cNvPr id="107" name="AutoShape 83"/>
              <p:cNvCxnSpPr>
                <a:cxnSpLocks noChangeShapeType="1"/>
              </p:cNvCxnSpPr>
              <p:nvPr/>
            </p:nvCxnSpPr>
            <p:spPr bwMode="auto">
              <a:xfrm>
                <a:off x="3311860" y="2044161"/>
                <a:ext cx="0" cy="152400"/>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8" name="AutoShape 84"/>
              <p:cNvCxnSpPr>
                <a:cxnSpLocks noChangeShapeType="1"/>
              </p:cNvCxnSpPr>
              <p:nvPr/>
            </p:nvCxnSpPr>
            <p:spPr bwMode="auto">
              <a:xfrm>
                <a:off x="3302336" y="2037811"/>
                <a:ext cx="482600"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nvGrpSpPr>
            <p:cNvPr id="109" name="Groupe 108"/>
            <p:cNvGrpSpPr/>
            <p:nvPr/>
          </p:nvGrpSpPr>
          <p:grpSpPr>
            <a:xfrm>
              <a:off x="5582812" y="2125123"/>
              <a:ext cx="482600" cy="158750"/>
              <a:chOff x="3302336" y="2037811"/>
              <a:chExt cx="482600" cy="158750"/>
            </a:xfrm>
          </p:grpSpPr>
          <p:cxnSp>
            <p:nvCxnSpPr>
              <p:cNvPr id="110" name="AutoShape 83"/>
              <p:cNvCxnSpPr>
                <a:cxnSpLocks noChangeShapeType="1"/>
              </p:cNvCxnSpPr>
              <p:nvPr/>
            </p:nvCxnSpPr>
            <p:spPr bwMode="auto">
              <a:xfrm>
                <a:off x="3311860" y="2044161"/>
                <a:ext cx="0" cy="152400"/>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1" name="AutoShape 84"/>
              <p:cNvCxnSpPr>
                <a:cxnSpLocks noChangeShapeType="1"/>
              </p:cNvCxnSpPr>
              <p:nvPr/>
            </p:nvCxnSpPr>
            <p:spPr bwMode="auto">
              <a:xfrm>
                <a:off x="3302336" y="2037811"/>
                <a:ext cx="482600"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sp>
        <p:nvSpPr>
          <p:cNvPr id="2058" name="ZoneTexte 2057"/>
          <p:cNvSpPr txBox="1"/>
          <p:nvPr/>
        </p:nvSpPr>
        <p:spPr>
          <a:xfrm>
            <a:off x="983005" y="2129986"/>
            <a:ext cx="846707" cy="369332"/>
          </a:xfrm>
          <a:prstGeom prst="rect">
            <a:avLst/>
          </a:prstGeom>
          <a:noFill/>
        </p:spPr>
        <p:txBody>
          <a:bodyPr wrap="none" rtlCol="0">
            <a:spAutoFit/>
          </a:bodyPr>
          <a:lstStyle/>
          <a:p>
            <a:r>
              <a:rPr lang="en-US" b="1" dirty="0">
                <a:latin typeface="Calibri" panose="020F0502020204030204" pitchFamily="34" charset="0"/>
              </a:rPr>
              <a:t>Energy</a:t>
            </a:r>
          </a:p>
        </p:txBody>
      </p:sp>
      <p:sp>
        <p:nvSpPr>
          <p:cNvPr id="120" name="ZoneTexte 119"/>
          <p:cNvSpPr txBox="1"/>
          <p:nvPr/>
        </p:nvSpPr>
        <p:spPr>
          <a:xfrm>
            <a:off x="810009" y="3026368"/>
            <a:ext cx="1019703" cy="369332"/>
          </a:xfrm>
          <a:prstGeom prst="rect">
            <a:avLst/>
          </a:prstGeom>
          <a:noFill/>
        </p:spPr>
        <p:txBody>
          <a:bodyPr wrap="none" rtlCol="0">
            <a:spAutoFit/>
          </a:bodyPr>
          <a:lstStyle/>
          <a:p>
            <a:r>
              <a:rPr lang="en-US" b="1" dirty="0">
                <a:latin typeface="Calibri" panose="020F0502020204030204" pitchFamily="34" charset="0"/>
              </a:rPr>
              <a:t>Intensity</a:t>
            </a:r>
          </a:p>
        </p:txBody>
      </p:sp>
      <p:sp>
        <p:nvSpPr>
          <p:cNvPr id="121" name="ZoneTexte 120"/>
          <p:cNvSpPr txBox="1"/>
          <p:nvPr/>
        </p:nvSpPr>
        <p:spPr>
          <a:xfrm>
            <a:off x="663751" y="3903727"/>
            <a:ext cx="1165960" cy="369332"/>
          </a:xfrm>
          <a:prstGeom prst="rect">
            <a:avLst/>
          </a:prstGeom>
          <a:noFill/>
        </p:spPr>
        <p:txBody>
          <a:bodyPr wrap="none" rtlCol="0">
            <a:spAutoFit/>
          </a:bodyPr>
          <a:lstStyle/>
          <a:p>
            <a:r>
              <a:rPr lang="en-US" b="1" dirty="0">
                <a:latin typeface="Calibri" panose="020F0502020204030204" pitchFamily="34" charset="0"/>
              </a:rPr>
              <a:t>Duty cycle</a:t>
            </a:r>
          </a:p>
        </p:txBody>
      </p:sp>
      <p:sp>
        <p:nvSpPr>
          <p:cNvPr id="122" name="ZoneTexte 121"/>
          <p:cNvSpPr txBox="1"/>
          <p:nvPr/>
        </p:nvSpPr>
        <p:spPr>
          <a:xfrm>
            <a:off x="824243" y="2425767"/>
            <a:ext cx="1005468" cy="461665"/>
          </a:xfrm>
          <a:prstGeom prst="rect">
            <a:avLst/>
          </a:prstGeom>
          <a:noFill/>
        </p:spPr>
        <p:txBody>
          <a:bodyPr wrap="none" rtlCol="0">
            <a:spAutoFit/>
          </a:bodyPr>
          <a:lstStyle/>
          <a:p>
            <a:pPr algn="r"/>
            <a:r>
              <a:rPr lang="en-US" sz="1200" dirty="0">
                <a:solidFill>
                  <a:srgbClr val="0070C0"/>
                </a:solidFill>
                <a:latin typeface="Calibri" panose="020F0502020204030204" pitchFamily="34" charset="0"/>
              </a:rPr>
              <a:t>Tuning of the</a:t>
            </a:r>
            <a:br>
              <a:rPr lang="en-US" sz="1200" dirty="0">
                <a:solidFill>
                  <a:srgbClr val="0070C0"/>
                </a:solidFill>
                <a:latin typeface="Calibri" panose="020F0502020204030204" pitchFamily="34" charset="0"/>
              </a:rPr>
            </a:br>
            <a:r>
              <a:rPr lang="en-US" sz="1200" dirty="0">
                <a:solidFill>
                  <a:srgbClr val="0070C0"/>
                </a:solidFill>
                <a:latin typeface="Calibri" panose="020F0502020204030204" pitchFamily="34" charset="0"/>
              </a:rPr>
              <a:t>26 cavities</a:t>
            </a:r>
          </a:p>
        </p:txBody>
      </p:sp>
      <p:sp>
        <p:nvSpPr>
          <p:cNvPr id="123" name="ZoneTexte 122"/>
          <p:cNvSpPr txBox="1"/>
          <p:nvPr/>
        </p:nvSpPr>
        <p:spPr>
          <a:xfrm>
            <a:off x="708987" y="3335480"/>
            <a:ext cx="1040478" cy="461665"/>
          </a:xfrm>
          <a:prstGeom prst="rect">
            <a:avLst/>
          </a:prstGeom>
          <a:noFill/>
        </p:spPr>
        <p:txBody>
          <a:bodyPr wrap="none" rtlCol="0">
            <a:spAutoFit/>
          </a:bodyPr>
          <a:lstStyle/>
          <a:p>
            <a:pPr algn="r"/>
            <a:r>
              <a:rPr lang="en-US" sz="1200" dirty="0">
                <a:solidFill>
                  <a:srgbClr val="FF0000"/>
                </a:solidFill>
                <a:latin typeface="Calibri" panose="020F0502020204030204" pitchFamily="34" charset="0"/>
              </a:rPr>
              <a:t>Space charge</a:t>
            </a:r>
            <a:br>
              <a:rPr lang="en-US" sz="1200" dirty="0">
                <a:solidFill>
                  <a:srgbClr val="FF0000"/>
                </a:solidFill>
                <a:latin typeface="Calibri" panose="020F0502020204030204" pitchFamily="34" charset="0"/>
              </a:rPr>
            </a:br>
            <a:r>
              <a:rPr lang="en-US" sz="1200" dirty="0">
                <a:solidFill>
                  <a:srgbClr val="FF0000"/>
                </a:solidFill>
                <a:latin typeface="Calibri" panose="020F0502020204030204" pitchFamily="34" charset="0"/>
              </a:rPr>
              <a:t>tuning</a:t>
            </a:r>
          </a:p>
        </p:txBody>
      </p:sp>
      <p:sp>
        <p:nvSpPr>
          <p:cNvPr id="124" name="ZoneTexte 123"/>
          <p:cNvSpPr txBox="1"/>
          <p:nvPr/>
        </p:nvSpPr>
        <p:spPr>
          <a:xfrm>
            <a:off x="401973" y="4265044"/>
            <a:ext cx="1338508" cy="276999"/>
          </a:xfrm>
          <a:prstGeom prst="rect">
            <a:avLst/>
          </a:prstGeom>
          <a:noFill/>
        </p:spPr>
        <p:txBody>
          <a:bodyPr wrap="none" rtlCol="0">
            <a:spAutoFit/>
          </a:bodyPr>
          <a:lstStyle/>
          <a:p>
            <a:pPr algn="r"/>
            <a:r>
              <a:rPr lang="en-US" sz="1200" dirty="0">
                <a:solidFill>
                  <a:srgbClr val="00B050"/>
                </a:solidFill>
                <a:latin typeface="Calibri" panose="020F0502020204030204" pitchFamily="34" charset="0"/>
              </a:rPr>
              <a:t>High power tuning</a:t>
            </a:r>
          </a:p>
        </p:txBody>
      </p:sp>
      <p:sp>
        <p:nvSpPr>
          <p:cNvPr id="125" name="ZoneTexte 124"/>
          <p:cNvSpPr txBox="1"/>
          <p:nvPr/>
        </p:nvSpPr>
        <p:spPr>
          <a:xfrm>
            <a:off x="5037219" y="4664813"/>
            <a:ext cx="617478" cy="276999"/>
          </a:xfrm>
          <a:prstGeom prst="rect">
            <a:avLst/>
          </a:prstGeom>
          <a:noFill/>
        </p:spPr>
        <p:txBody>
          <a:bodyPr wrap="none" rtlCol="0">
            <a:spAutoFit/>
          </a:bodyPr>
          <a:lstStyle/>
          <a:p>
            <a:pPr algn="r"/>
            <a:r>
              <a:rPr lang="en-US" sz="1200" dirty="0">
                <a:latin typeface="Calibri" panose="020F0502020204030204" pitchFamily="34" charset="0"/>
              </a:rPr>
              <a:t>Phases</a:t>
            </a:r>
          </a:p>
        </p:txBody>
      </p:sp>
      <p:sp>
        <p:nvSpPr>
          <p:cNvPr id="126" name="ZoneTexte 125"/>
          <p:cNvSpPr txBox="1"/>
          <p:nvPr/>
        </p:nvSpPr>
        <p:spPr>
          <a:xfrm>
            <a:off x="1906866" y="4661233"/>
            <a:ext cx="263213" cy="276999"/>
          </a:xfrm>
          <a:prstGeom prst="rect">
            <a:avLst/>
          </a:prstGeom>
          <a:noFill/>
        </p:spPr>
        <p:txBody>
          <a:bodyPr wrap="none" rtlCol="0">
            <a:spAutoFit/>
          </a:bodyPr>
          <a:lstStyle/>
          <a:p>
            <a:pPr algn="r"/>
            <a:r>
              <a:rPr lang="en-US" sz="1200" dirty="0">
                <a:latin typeface="Calibri" panose="020F0502020204030204" pitchFamily="34" charset="0"/>
              </a:rPr>
              <a:t>1</a:t>
            </a:r>
          </a:p>
        </p:txBody>
      </p:sp>
      <p:sp>
        <p:nvSpPr>
          <p:cNvPr id="127" name="ZoneTexte 126"/>
          <p:cNvSpPr txBox="1"/>
          <p:nvPr/>
        </p:nvSpPr>
        <p:spPr>
          <a:xfrm>
            <a:off x="2571354" y="4661233"/>
            <a:ext cx="263214" cy="276999"/>
          </a:xfrm>
          <a:prstGeom prst="rect">
            <a:avLst/>
          </a:prstGeom>
          <a:noFill/>
        </p:spPr>
        <p:txBody>
          <a:bodyPr wrap="none" rtlCol="0">
            <a:spAutoFit/>
          </a:bodyPr>
          <a:lstStyle/>
          <a:p>
            <a:pPr algn="ctr"/>
            <a:r>
              <a:rPr lang="en-US" sz="1200" dirty="0">
                <a:latin typeface="Calibri" panose="020F0502020204030204" pitchFamily="34" charset="0"/>
              </a:rPr>
              <a:t>2</a:t>
            </a:r>
          </a:p>
        </p:txBody>
      </p:sp>
      <p:sp>
        <p:nvSpPr>
          <p:cNvPr id="128" name="ZoneTexte 127"/>
          <p:cNvSpPr txBox="1"/>
          <p:nvPr/>
        </p:nvSpPr>
        <p:spPr>
          <a:xfrm>
            <a:off x="3327583" y="4661233"/>
            <a:ext cx="263214" cy="276999"/>
          </a:xfrm>
          <a:prstGeom prst="rect">
            <a:avLst/>
          </a:prstGeom>
          <a:noFill/>
        </p:spPr>
        <p:txBody>
          <a:bodyPr wrap="none" rtlCol="0">
            <a:spAutoFit/>
          </a:bodyPr>
          <a:lstStyle/>
          <a:p>
            <a:pPr algn="ctr"/>
            <a:r>
              <a:rPr lang="en-US" sz="1200" dirty="0">
                <a:latin typeface="Calibri" panose="020F0502020204030204" pitchFamily="34" charset="0"/>
              </a:rPr>
              <a:t>3</a:t>
            </a:r>
          </a:p>
        </p:txBody>
      </p:sp>
      <p:sp>
        <p:nvSpPr>
          <p:cNvPr id="129" name="ZoneTexte 128"/>
          <p:cNvSpPr txBox="1"/>
          <p:nvPr/>
        </p:nvSpPr>
        <p:spPr>
          <a:xfrm>
            <a:off x="4091634" y="4661233"/>
            <a:ext cx="263214" cy="276999"/>
          </a:xfrm>
          <a:prstGeom prst="rect">
            <a:avLst/>
          </a:prstGeom>
          <a:noFill/>
        </p:spPr>
        <p:txBody>
          <a:bodyPr wrap="none" rtlCol="0">
            <a:spAutoFit/>
          </a:bodyPr>
          <a:lstStyle/>
          <a:p>
            <a:pPr algn="ctr"/>
            <a:r>
              <a:rPr lang="en-US" sz="1200" dirty="0">
                <a:latin typeface="Calibri" panose="020F0502020204030204" pitchFamily="34" charset="0"/>
              </a:rPr>
              <a:t>4</a:t>
            </a:r>
          </a:p>
        </p:txBody>
      </p:sp>
      <p:sp>
        <p:nvSpPr>
          <p:cNvPr id="130" name="ZoneTexte 129"/>
          <p:cNvSpPr txBox="1"/>
          <p:nvPr/>
        </p:nvSpPr>
        <p:spPr>
          <a:xfrm>
            <a:off x="4779748" y="4661233"/>
            <a:ext cx="263214" cy="276999"/>
          </a:xfrm>
          <a:prstGeom prst="rect">
            <a:avLst/>
          </a:prstGeom>
          <a:noFill/>
        </p:spPr>
        <p:txBody>
          <a:bodyPr wrap="none" rtlCol="0">
            <a:spAutoFit/>
          </a:bodyPr>
          <a:lstStyle/>
          <a:p>
            <a:pPr algn="ctr"/>
            <a:r>
              <a:rPr lang="en-US" sz="1200" dirty="0">
                <a:latin typeface="Calibri" panose="020F0502020204030204" pitchFamily="34" charset="0"/>
              </a:rPr>
              <a:t>5</a:t>
            </a:r>
          </a:p>
        </p:txBody>
      </p:sp>
      <p:sp>
        <p:nvSpPr>
          <p:cNvPr id="131" name="ZoneTexte 130"/>
          <p:cNvSpPr txBox="1"/>
          <p:nvPr/>
        </p:nvSpPr>
        <p:spPr>
          <a:xfrm>
            <a:off x="2405708" y="1909261"/>
            <a:ext cx="274114" cy="169277"/>
          </a:xfrm>
          <a:prstGeom prst="rect">
            <a:avLst/>
          </a:prstGeom>
          <a:noFill/>
        </p:spPr>
        <p:txBody>
          <a:bodyPr wrap="none" lIns="0" tIns="0" rIns="0" bIns="0" rtlCol="0">
            <a:spAutoFit/>
          </a:bodyPr>
          <a:lstStyle>
            <a:defPPr>
              <a:defRPr lang="en-US"/>
            </a:defPPr>
            <a:lvl1pPr>
              <a:defRPr sz="1100">
                <a:latin typeface="Calibri" panose="020F0502020204030204" pitchFamily="34" charset="0"/>
              </a:defRPr>
            </a:lvl1pPr>
          </a:lstStyle>
          <a:p>
            <a:r>
              <a:rPr lang="en-US" dirty="0">
                <a:sym typeface="Symbol" panose="05050102010706020507" pitchFamily="18" charset="2"/>
              </a:rPr>
              <a:t></a:t>
            </a:r>
            <a:r>
              <a:rPr lang="en-US" dirty="0"/>
              <a:t>1W</a:t>
            </a:r>
          </a:p>
        </p:txBody>
      </p:sp>
      <p:sp>
        <p:nvSpPr>
          <p:cNvPr id="132" name="ZoneTexte 131"/>
          <p:cNvSpPr txBox="1"/>
          <p:nvPr/>
        </p:nvSpPr>
        <p:spPr>
          <a:xfrm>
            <a:off x="3140751" y="1909261"/>
            <a:ext cx="461665" cy="169277"/>
          </a:xfrm>
          <a:prstGeom prst="rect">
            <a:avLst/>
          </a:prstGeom>
          <a:noFill/>
        </p:spPr>
        <p:txBody>
          <a:bodyPr wrap="none" lIns="0" tIns="0" rIns="0" bIns="0" rtlCol="0">
            <a:spAutoFit/>
          </a:bodyPr>
          <a:lstStyle/>
          <a:p>
            <a:r>
              <a:rPr lang="en-US" sz="1100" dirty="0">
                <a:latin typeface="Calibri" panose="020F0502020204030204" pitchFamily="34" charset="0"/>
                <a:sym typeface="Symbol" panose="05050102010706020507" pitchFamily="18" charset="2"/>
              </a:rPr>
              <a:t></a:t>
            </a:r>
            <a:r>
              <a:rPr lang="en-US" sz="1100" dirty="0">
                <a:latin typeface="Calibri" panose="020F0502020204030204" pitchFamily="34" charset="0"/>
              </a:rPr>
              <a:t>1-10W</a:t>
            </a:r>
          </a:p>
        </p:txBody>
      </p:sp>
      <p:sp>
        <p:nvSpPr>
          <p:cNvPr id="133" name="ZoneTexte 132"/>
          <p:cNvSpPr txBox="1"/>
          <p:nvPr/>
        </p:nvSpPr>
        <p:spPr>
          <a:xfrm>
            <a:off x="3932312" y="1909261"/>
            <a:ext cx="418384" cy="169277"/>
          </a:xfrm>
          <a:prstGeom prst="rect">
            <a:avLst/>
          </a:prstGeom>
          <a:noFill/>
        </p:spPr>
        <p:txBody>
          <a:bodyPr wrap="none" lIns="0" tIns="0" rIns="0" bIns="0" rtlCol="0">
            <a:spAutoFit/>
          </a:bodyPr>
          <a:lstStyle/>
          <a:p>
            <a:r>
              <a:rPr lang="en-US" sz="1100" dirty="0">
                <a:latin typeface="Calibri" panose="020F0502020204030204" pitchFamily="34" charset="0"/>
                <a:sym typeface="Symbol" panose="05050102010706020507" pitchFamily="18" charset="2"/>
              </a:rPr>
              <a:t></a:t>
            </a:r>
            <a:r>
              <a:rPr lang="en-US" sz="1100" dirty="0">
                <a:latin typeface="Calibri" panose="020F0502020204030204" pitchFamily="34" charset="0"/>
              </a:rPr>
              <a:t>100W</a:t>
            </a:r>
          </a:p>
        </p:txBody>
      </p:sp>
      <p:sp>
        <p:nvSpPr>
          <p:cNvPr id="134" name="ZoneTexte 133"/>
          <p:cNvSpPr txBox="1"/>
          <p:nvPr/>
        </p:nvSpPr>
        <p:spPr>
          <a:xfrm>
            <a:off x="4693042" y="1909261"/>
            <a:ext cx="405560" cy="169277"/>
          </a:xfrm>
          <a:prstGeom prst="rect">
            <a:avLst/>
          </a:prstGeom>
          <a:noFill/>
        </p:spPr>
        <p:txBody>
          <a:bodyPr wrap="none" lIns="0" tIns="0" rIns="0" bIns="0" rtlCol="0">
            <a:spAutoFit/>
          </a:bodyPr>
          <a:lstStyle/>
          <a:p>
            <a:r>
              <a:rPr lang="en-US" sz="1100" dirty="0">
                <a:latin typeface="Calibri" panose="020F0502020204030204" pitchFamily="34" charset="0"/>
              </a:rPr>
              <a:t>200kW</a:t>
            </a:r>
          </a:p>
        </p:txBody>
      </p:sp>
      <p:sp>
        <p:nvSpPr>
          <p:cNvPr id="135" name="ZoneTexte 134"/>
          <p:cNvSpPr txBox="1"/>
          <p:nvPr/>
        </p:nvSpPr>
        <p:spPr>
          <a:xfrm>
            <a:off x="1796837" y="1617370"/>
            <a:ext cx="1314450" cy="241980"/>
          </a:xfrm>
          <a:prstGeom prst="rect">
            <a:avLst/>
          </a:prstGeom>
          <a:ln w="3175"/>
        </p:spPr>
        <p:style>
          <a:lnRef idx="2">
            <a:schemeClr val="dk1"/>
          </a:lnRef>
          <a:fillRef idx="1">
            <a:schemeClr val="lt1"/>
          </a:fillRef>
          <a:effectRef idx="0">
            <a:schemeClr val="dk1"/>
          </a:effectRef>
          <a:fontRef idx="minor">
            <a:schemeClr val="dk1"/>
          </a:fontRef>
        </p:style>
        <p:txBody>
          <a:bodyPr wrap="square" lIns="0" tIns="36000" rIns="0" bIns="36000" rtlCol="0" anchor="ctr" anchorCtr="1">
            <a:spAutoFit/>
          </a:bodyPr>
          <a:lstStyle/>
          <a:p>
            <a:r>
              <a:rPr lang="en-US" sz="1100" dirty="0">
                <a:latin typeface="Calibri" panose="020F0502020204030204" pitchFamily="34" charset="0"/>
                <a:sym typeface="Symbol" panose="05050102010706020507" pitchFamily="18" charset="2"/>
              </a:rPr>
              <a:t>Full losses possible</a:t>
            </a:r>
            <a:endParaRPr lang="en-US" sz="1100" dirty="0">
              <a:latin typeface="Calibri" panose="020F0502020204030204" pitchFamily="34" charset="0"/>
            </a:endParaRPr>
          </a:p>
        </p:txBody>
      </p:sp>
      <p:sp>
        <p:nvSpPr>
          <p:cNvPr id="136" name="ZoneTexte 135"/>
          <p:cNvSpPr txBox="1"/>
          <p:nvPr/>
        </p:nvSpPr>
        <p:spPr>
          <a:xfrm>
            <a:off x="3112997" y="1617370"/>
            <a:ext cx="2289175" cy="241980"/>
          </a:xfrm>
          <a:prstGeom prst="rect">
            <a:avLst/>
          </a:prstGeom>
          <a:ln w="3175"/>
        </p:spPr>
        <p:style>
          <a:lnRef idx="2">
            <a:schemeClr val="dk1"/>
          </a:lnRef>
          <a:fillRef idx="1">
            <a:schemeClr val="lt1"/>
          </a:fillRef>
          <a:effectRef idx="0">
            <a:schemeClr val="dk1"/>
          </a:effectRef>
          <a:fontRef idx="minor">
            <a:schemeClr val="dk1"/>
          </a:fontRef>
        </p:style>
        <p:txBody>
          <a:bodyPr wrap="square" lIns="0" tIns="36000" rIns="0" bIns="36000" rtlCol="0" anchor="ctr" anchorCtr="1">
            <a:spAutoFit/>
          </a:bodyPr>
          <a:lstStyle/>
          <a:p>
            <a:r>
              <a:rPr lang="en-US" sz="1100" dirty="0">
                <a:latin typeface="Calibri" panose="020F0502020204030204" pitchFamily="34" charset="0"/>
                <a:sym typeface="Symbol" panose="05050102010706020507" pitchFamily="18" charset="2"/>
              </a:rPr>
              <a:t>Required control on losses</a:t>
            </a:r>
            <a:endParaRPr lang="en-US" sz="1100" dirty="0">
              <a:latin typeface="Calibri" panose="020F0502020204030204" pitchFamily="34" charset="0"/>
            </a:endParaRPr>
          </a:p>
        </p:txBody>
      </p:sp>
      <p:grpSp>
        <p:nvGrpSpPr>
          <p:cNvPr id="2070" name="Groupe 2069"/>
          <p:cNvGrpSpPr/>
          <p:nvPr/>
        </p:nvGrpSpPr>
        <p:grpSpPr>
          <a:xfrm>
            <a:off x="1795129" y="1617370"/>
            <a:ext cx="80760" cy="245712"/>
            <a:chOff x="2739479" y="1795361"/>
            <a:chExt cx="80760" cy="245712"/>
          </a:xfrm>
        </p:grpSpPr>
        <p:cxnSp>
          <p:nvCxnSpPr>
            <p:cNvPr id="2065" name="Connecteur droit 2064"/>
            <p:cNvCxnSpPr/>
            <p:nvPr/>
          </p:nvCxnSpPr>
          <p:spPr>
            <a:xfrm flipH="1">
              <a:off x="2749918" y="1795361"/>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Connecteur droit 144"/>
            <p:cNvCxnSpPr/>
            <p:nvPr/>
          </p:nvCxnSpPr>
          <p:spPr>
            <a:xfrm flipH="1">
              <a:off x="2751042" y="2041073"/>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necteur droit 145"/>
            <p:cNvCxnSpPr/>
            <p:nvPr/>
          </p:nvCxnSpPr>
          <p:spPr>
            <a:xfrm flipH="1">
              <a:off x="2739479" y="1795361"/>
              <a:ext cx="1709" cy="241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e 150"/>
          <p:cNvGrpSpPr/>
          <p:nvPr/>
        </p:nvGrpSpPr>
        <p:grpSpPr>
          <a:xfrm>
            <a:off x="3111287" y="1613638"/>
            <a:ext cx="80760" cy="245712"/>
            <a:chOff x="2739479" y="1795361"/>
            <a:chExt cx="80760" cy="245712"/>
          </a:xfrm>
        </p:grpSpPr>
        <p:cxnSp>
          <p:nvCxnSpPr>
            <p:cNvPr id="152" name="Connecteur droit 151"/>
            <p:cNvCxnSpPr/>
            <p:nvPr/>
          </p:nvCxnSpPr>
          <p:spPr>
            <a:xfrm flipH="1">
              <a:off x="2749918" y="1795361"/>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152"/>
            <p:cNvCxnSpPr/>
            <p:nvPr/>
          </p:nvCxnSpPr>
          <p:spPr>
            <a:xfrm flipH="1">
              <a:off x="2751042" y="2041073"/>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Connecteur droit 153"/>
            <p:cNvCxnSpPr/>
            <p:nvPr/>
          </p:nvCxnSpPr>
          <p:spPr>
            <a:xfrm flipH="1">
              <a:off x="2739479" y="1795361"/>
              <a:ext cx="1709" cy="241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e 154"/>
          <p:cNvGrpSpPr/>
          <p:nvPr/>
        </p:nvGrpSpPr>
        <p:grpSpPr>
          <a:xfrm flipH="1">
            <a:off x="3028259" y="1613638"/>
            <a:ext cx="80760" cy="245712"/>
            <a:chOff x="2739479" y="1795361"/>
            <a:chExt cx="80760" cy="245712"/>
          </a:xfrm>
        </p:grpSpPr>
        <p:cxnSp>
          <p:nvCxnSpPr>
            <p:cNvPr id="156" name="Connecteur droit 155"/>
            <p:cNvCxnSpPr/>
            <p:nvPr/>
          </p:nvCxnSpPr>
          <p:spPr>
            <a:xfrm flipH="1">
              <a:off x="2749918" y="1795361"/>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Connecteur droit 156"/>
            <p:cNvCxnSpPr/>
            <p:nvPr/>
          </p:nvCxnSpPr>
          <p:spPr>
            <a:xfrm flipH="1">
              <a:off x="2751042" y="2041073"/>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Connecteur droit 157"/>
            <p:cNvCxnSpPr/>
            <p:nvPr/>
          </p:nvCxnSpPr>
          <p:spPr>
            <a:xfrm flipH="1">
              <a:off x="2739479" y="1795361"/>
              <a:ext cx="1709" cy="241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e 158"/>
          <p:cNvGrpSpPr/>
          <p:nvPr/>
        </p:nvGrpSpPr>
        <p:grpSpPr>
          <a:xfrm flipH="1">
            <a:off x="5321411" y="1613638"/>
            <a:ext cx="80760" cy="245712"/>
            <a:chOff x="2739479" y="1795361"/>
            <a:chExt cx="80760" cy="245712"/>
          </a:xfrm>
        </p:grpSpPr>
        <p:cxnSp>
          <p:nvCxnSpPr>
            <p:cNvPr id="160" name="Connecteur droit 159"/>
            <p:cNvCxnSpPr/>
            <p:nvPr/>
          </p:nvCxnSpPr>
          <p:spPr>
            <a:xfrm flipH="1">
              <a:off x="2749918" y="1795361"/>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Connecteur droit 160"/>
            <p:cNvCxnSpPr/>
            <p:nvPr/>
          </p:nvCxnSpPr>
          <p:spPr>
            <a:xfrm flipH="1">
              <a:off x="2751042" y="2041073"/>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onnecteur droit 161"/>
            <p:cNvCxnSpPr/>
            <p:nvPr/>
          </p:nvCxnSpPr>
          <p:spPr>
            <a:xfrm flipH="1">
              <a:off x="2739479" y="1795361"/>
              <a:ext cx="1709" cy="241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4" name="ZoneTexte 163"/>
          <p:cNvSpPr txBox="1"/>
          <p:nvPr/>
        </p:nvSpPr>
        <p:spPr>
          <a:xfrm>
            <a:off x="1815870" y="1289877"/>
            <a:ext cx="1059585" cy="169277"/>
          </a:xfrm>
          <a:prstGeom prst="rect">
            <a:avLst/>
          </a:prstGeom>
          <a:noFill/>
        </p:spPr>
        <p:txBody>
          <a:bodyPr wrap="none" lIns="0" tIns="0" rIns="0" bIns="0" rtlCol="0">
            <a:spAutoFit/>
          </a:bodyPr>
          <a:lstStyle>
            <a:defPPr>
              <a:defRPr lang="en-US"/>
            </a:defPPr>
            <a:lvl1pPr>
              <a:defRPr sz="1100">
                <a:latin typeface="Calibri" panose="020F0502020204030204" pitchFamily="34" charset="0"/>
              </a:defRPr>
            </a:lvl1pPr>
          </a:lstStyle>
          <a:p>
            <a:pPr algn="ctr"/>
            <a:r>
              <a:rPr lang="en-US" dirty="0"/>
              <a:t>RFQ beam, low DC</a:t>
            </a:r>
          </a:p>
        </p:txBody>
      </p:sp>
      <p:sp>
        <p:nvSpPr>
          <p:cNvPr id="165" name="ZoneTexte 164"/>
          <p:cNvSpPr txBox="1"/>
          <p:nvPr/>
        </p:nvSpPr>
        <p:spPr>
          <a:xfrm>
            <a:off x="2995480" y="1265175"/>
            <a:ext cx="2125582" cy="169277"/>
          </a:xfrm>
          <a:prstGeom prst="rect">
            <a:avLst/>
          </a:prstGeom>
          <a:solidFill>
            <a:schemeClr val="bg1"/>
          </a:solidFill>
        </p:spPr>
        <p:txBody>
          <a:bodyPr wrap="none" lIns="0" tIns="0" rIns="0" bIns="0" rtlCol="0">
            <a:spAutoFit/>
          </a:bodyPr>
          <a:lstStyle>
            <a:defPPr>
              <a:defRPr lang="en-US"/>
            </a:defPPr>
            <a:lvl1pPr>
              <a:defRPr sz="1100">
                <a:latin typeface="Calibri" panose="020F0502020204030204" pitchFamily="34" charset="0"/>
              </a:defRPr>
            </a:lvl1pPr>
          </a:lstStyle>
          <a:p>
            <a:pPr algn="ctr"/>
            <a:r>
              <a:rPr lang="en-US" dirty="0"/>
              <a:t>Energy tuning, zero current matching</a:t>
            </a:r>
          </a:p>
        </p:txBody>
      </p:sp>
      <p:sp>
        <p:nvSpPr>
          <p:cNvPr id="167" name="ZoneTexte 166"/>
          <p:cNvSpPr txBox="1"/>
          <p:nvPr/>
        </p:nvSpPr>
        <p:spPr>
          <a:xfrm>
            <a:off x="3759384" y="949015"/>
            <a:ext cx="1316066" cy="169277"/>
          </a:xfrm>
          <a:prstGeom prst="rect">
            <a:avLst/>
          </a:prstGeom>
          <a:solidFill>
            <a:schemeClr val="bg1"/>
          </a:solidFill>
        </p:spPr>
        <p:txBody>
          <a:bodyPr wrap="none" lIns="0" tIns="0" rIns="0" bIns="0" rtlCol="0">
            <a:spAutoFit/>
          </a:bodyPr>
          <a:lstStyle>
            <a:defPPr>
              <a:defRPr lang="en-US"/>
            </a:defPPr>
            <a:lvl1pPr>
              <a:defRPr sz="1100">
                <a:latin typeface="Calibri" panose="020F0502020204030204" pitchFamily="34" charset="0"/>
              </a:defRPr>
            </a:lvl1pPr>
          </a:lstStyle>
          <a:p>
            <a:pPr algn="ctr"/>
            <a:r>
              <a:rPr lang="en-US" dirty="0"/>
              <a:t>Space charge matching</a:t>
            </a:r>
          </a:p>
        </p:txBody>
      </p:sp>
      <p:sp>
        <p:nvSpPr>
          <p:cNvPr id="168" name="ZoneTexte 167"/>
          <p:cNvSpPr txBox="1"/>
          <p:nvPr/>
        </p:nvSpPr>
        <p:spPr>
          <a:xfrm>
            <a:off x="4693043" y="769828"/>
            <a:ext cx="1005083" cy="169277"/>
          </a:xfrm>
          <a:prstGeom prst="rect">
            <a:avLst/>
          </a:prstGeom>
          <a:solidFill>
            <a:schemeClr val="bg1"/>
          </a:solidFill>
        </p:spPr>
        <p:txBody>
          <a:bodyPr wrap="none" lIns="0" tIns="0" rIns="0" bIns="0" rtlCol="0">
            <a:spAutoFit/>
          </a:bodyPr>
          <a:lstStyle>
            <a:defPPr>
              <a:defRPr lang="en-US"/>
            </a:defPPr>
            <a:lvl1pPr>
              <a:defRPr sz="1100">
                <a:latin typeface="Calibri" panose="020F0502020204030204" pitchFamily="34" charset="0"/>
              </a:defRPr>
            </a:lvl1pPr>
          </a:lstStyle>
          <a:p>
            <a:pPr algn="ctr"/>
            <a:r>
              <a:rPr lang="en-US" dirty="0"/>
              <a:t>Max beam power</a:t>
            </a:r>
          </a:p>
        </p:txBody>
      </p:sp>
      <p:sp>
        <p:nvSpPr>
          <p:cNvPr id="177" name="ZoneTexte 176"/>
          <p:cNvSpPr txBox="1"/>
          <p:nvPr/>
        </p:nvSpPr>
        <p:spPr>
          <a:xfrm>
            <a:off x="1382344" y="4857277"/>
            <a:ext cx="1022589" cy="276999"/>
          </a:xfrm>
          <a:prstGeom prst="rect">
            <a:avLst/>
          </a:prstGeom>
          <a:noFill/>
        </p:spPr>
        <p:txBody>
          <a:bodyPr wrap="none" rtlCol="0">
            <a:spAutoFit/>
          </a:bodyPr>
          <a:lstStyle/>
          <a:p>
            <a:pPr algn="r"/>
            <a:r>
              <a:rPr lang="en-US" sz="1200" dirty="0">
                <a:effectLst>
                  <a:outerShdw blurRad="38100" dist="38100" dir="2700000" algn="tl">
                    <a:srgbClr val="000000">
                      <a:alpha val="43137"/>
                    </a:srgbClr>
                  </a:outerShdw>
                </a:effectLst>
                <a:latin typeface="Calibri" panose="020F0502020204030204" pitchFamily="34" charset="0"/>
              </a:rPr>
              <a:t>Nov 15, 2019</a:t>
            </a:r>
          </a:p>
        </p:txBody>
      </p:sp>
      <p:cxnSp>
        <p:nvCxnSpPr>
          <p:cNvPr id="176" name="AutoShape 64"/>
          <p:cNvCxnSpPr>
            <a:cxnSpLocks noChangeShapeType="1"/>
          </p:cNvCxnSpPr>
          <p:nvPr/>
        </p:nvCxnSpPr>
        <p:spPr bwMode="auto">
          <a:xfrm>
            <a:off x="2365246" y="2806173"/>
            <a:ext cx="0" cy="2232000"/>
          </a:xfrm>
          <a:prstGeom prst="straightConnector1">
            <a:avLst/>
          </a:prstGeom>
          <a:ln>
            <a:headEnd/>
            <a:tailEnd/>
          </a:ln>
        </p:spPr>
        <p:style>
          <a:lnRef idx="3">
            <a:schemeClr val="accent1"/>
          </a:lnRef>
          <a:fillRef idx="0">
            <a:schemeClr val="accent1"/>
          </a:fillRef>
          <a:effectRef idx="2">
            <a:schemeClr val="accent1"/>
          </a:effectRef>
          <a:fontRef idx="minor">
            <a:schemeClr val="tx1"/>
          </a:fontRef>
        </p:style>
      </p:cxnSp>
      <p:sp>
        <p:nvSpPr>
          <p:cNvPr id="178" name="ZoneTexte 177"/>
          <p:cNvSpPr txBox="1"/>
          <p:nvPr/>
        </p:nvSpPr>
        <p:spPr>
          <a:xfrm>
            <a:off x="911846" y="4711683"/>
            <a:ext cx="984565" cy="276999"/>
          </a:xfrm>
          <a:prstGeom prst="rect">
            <a:avLst/>
          </a:prstGeom>
          <a:noFill/>
        </p:spPr>
        <p:txBody>
          <a:bodyPr wrap="none" rtlCol="0">
            <a:spAutoFit/>
          </a:bodyPr>
          <a:lstStyle/>
          <a:p>
            <a:pPr algn="r"/>
            <a:r>
              <a:rPr lang="en-US" sz="1200" dirty="0">
                <a:effectLst>
                  <a:outerShdw blurRad="38100" dist="38100" dir="2700000" algn="tl">
                    <a:srgbClr val="000000">
                      <a:alpha val="43137"/>
                    </a:srgbClr>
                  </a:outerShdw>
                </a:effectLst>
                <a:latin typeface="Calibri" panose="020F0502020204030204" pitchFamily="34" charset="0"/>
              </a:rPr>
              <a:t>Oct 28, 2019</a:t>
            </a:r>
          </a:p>
        </p:txBody>
      </p:sp>
      <p:cxnSp>
        <p:nvCxnSpPr>
          <p:cNvPr id="179" name="AutoShape 64"/>
          <p:cNvCxnSpPr>
            <a:cxnSpLocks noChangeShapeType="1"/>
          </p:cNvCxnSpPr>
          <p:nvPr/>
        </p:nvCxnSpPr>
        <p:spPr bwMode="auto">
          <a:xfrm>
            <a:off x="1846655" y="2813908"/>
            <a:ext cx="0" cy="2036275"/>
          </a:xfrm>
          <a:prstGeom prst="straightConnector1">
            <a:avLst/>
          </a:prstGeom>
          <a:ln>
            <a:headEnd/>
            <a:tailEnd/>
          </a:ln>
        </p:spPr>
        <p:style>
          <a:lnRef idx="3">
            <a:schemeClr val="accent1"/>
          </a:lnRef>
          <a:fillRef idx="0">
            <a:schemeClr val="accent1"/>
          </a:fillRef>
          <a:effectRef idx="2">
            <a:schemeClr val="accent1"/>
          </a:effectRef>
          <a:fontRef idx="minor">
            <a:schemeClr val="tx1"/>
          </a:fontRef>
        </p:style>
      </p:cxnSp>
      <p:cxnSp>
        <p:nvCxnSpPr>
          <p:cNvPr id="181" name="AutoShape 64"/>
          <p:cNvCxnSpPr>
            <a:cxnSpLocks noChangeShapeType="1"/>
          </p:cNvCxnSpPr>
          <p:nvPr/>
        </p:nvCxnSpPr>
        <p:spPr bwMode="auto">
          <a:xfrm>
            <a:off x="3111172" y="2300916"/>
            <a:ext cx="0" cy="2887040"/>
          </a:xfrm>
          <a:prstGeom prst="straightConnector1">
            <a:avLst/>
          </a:prstGeom>
          <a:ln>
            <a:solidFill>
              <a:schemeClr val="accent1"/>
            </a:solidFill>
            <a:headEnd/>
            <a:tailEnd/>
          </a:ln>
        </p:spPr>
        <p:style>
          <a:lnRef idx="3">
            <a:schemeClr val="accent1"/>
          </a:lnRef>
          <a:fillRef idx="0">
            <a:schemeClr val="accent1"/>
          </a:fillRef>
          <a:effectRef idx="2">
            <a:schemeClr val="accent1"/>
          </a:effectRef>
          <a:fontRef idx="minor">
            <a:schemeClr val="tx1"/>
          </a:fontRef>
        </p:style>
      </p:cxnSp>
      <p:sp>
        <p:nvSpPr>
          <p:cNvPr id="183" name="ZoneTexte 182"/>
          <p:cNvSpPr txBox="1"/>
          <p:nvPr/>
        </p:nvSpPr>
        <p:spPr>
          <a:xfrm>
            <a:off x="2123213" y="5004767"/>
            <a:ext cx="1022589" cy="276999"/>
          </a:xfrm>
          <a:prstGeom prst="rect">
            <a:avLst/>
          </a:prstGeom>
          <a:noFill/>
        </p:spPr>
        <p:txBody>
          <a:bodyPr wrap="none" rtlCol="0">
            <a:spAutoFit/>
          </a:bodyPr>
          <a:lstStyle/>
          <a:p>
            <a:pPr algn="r"/>
            <a:r>
              <a:rPr lang="en-US" sz="1200" dirty="0">
                <a:effectLst>
                  <a:outerShdw blurRad="38100" dist="38100" dir="2700000" algn="tl">
                    <a:srgbClr val="000000">
                      <a:alpha val="43137"/>
                    </a:srgbClr>
                  </a:outerShdw>
                </a:effectLst>
                <a:latin typeface="Calibri" panose="020F0502020204030204" pitchFamily="34" charset="0"/>
              </a:rPr>
              <a:t>Nov 27, 2019</a:t>
            </a:r>
          </a:p>
        </p:txBody>
      </p:sp>
      <p:sp>
        <p:nvSpPr>
          <p:cNvPr id="185" name="Ellipse 184"/>
          <p:cNvSpPr/>
          <p:nvPr/>
        </p:nvSpPr>
        <p:spPr>
          <a:xfrm>
            <a:off x="1793418" y="2847329"/>
            <a:ext cx="129600" cy="129600"/>
          </a:xfrm>
          <a:prstGeom prst="ellipse">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Image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1770" y="32952"/>
            <a:ext cx="294732" cy="612000"/>
          </a:xfrm>
          <a:prstGeom prst="rect">
            <a:avLst/>
          </a:prstGeom>
        </p:spPr>
      </p:pic>
      <p:sp>
        <p:nvSpPr>
          <p:cNvPr id="2" name="Espace réservé de la date 1"/>
          <p:cNvSpPr>
            <a:spLocks noGrp="1"/>
          </p:cNvSpPr>
          <p:nvPr>
            <p:ph type="dt" sz="half" idx="2"/>
          </p:nvPr>
        </p:nvSpPr>
        <p:spPr/>
        <p:txBody>
          <a:bodyPr/>
          <a:lstStyle/>
          <a:p>
            <a:r>
              <a:rPr lang="fr-FR"/>
              <a:t>April 30, 2021</a:t>
            </a:r>
            <a:endParaRPr lang="en-US" dirty="0"/>
          </a:p>
        </p:txBody>
      </p:sp>
      <p:sp>
        <p:nvSpPr>
          <p:cNvPr id="4" name="Espace réservé du pied de page 3"/>
          <p:cNvSpPr>
            <a:spLocks noGrp="1"/>
          </p:cNvSpPr>
          <p:nvPr>
            <p:ph type="ftr" sz="quarter" idx="3"/>
          </p:nvPr>
        </p:nvSpPr>
        <p:spPr/>
        <p:txBody>
          <a:bodyPr/>
          <a:lstStyle/>
          <a:p>
            <a:r>
              <a:rPr lang="en-US"/>
              <a:t>SPIRAL2 commissioning - R. Ferdinand</a:t>
            </a:r>
            <a:endParaRPr lang="en-US" dirty="0"/>
          </a:p>
        </p:txBody>
      </p:sp>
      <p:sp>
        <p:nvSpPr>
          <p:cNvPr id="5" name="Rectangle 4"/>
          <p:cNvSpPr/>
          <p:nvPr/>
        </p:nvSpPr>
        <p:spPr>
          <a:xfrm>
            <a:off x="5929745" y="3797145"/>
            <a:ext cx="3851564" cy="1484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742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0-#ppt_w/2"/>
                                          </p:val>
                                        </p:tav>
                                        <p:tav tm="100000">
                                          <p:val>
                                            <p:strVal val="#ppt_x"/>
                                          </p:val>
                                        </p:tav>
                                      </p:tavLst>
                                    </p:anim>
                                    <p:anim calcmode="lin" valueType="num">
                                      <p:cBhvr additive="base">
                                        <p:cTn id="8" dur="500" fill="hold"/>
                                        <p:tgtEl>
                                          <p:spTgt spid="1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9"/>
                                        </p:tgtEl>
                                        <p:attrNameLst>
                                          <p:attrName>style.visibility</p:attrName>
                                        </p:attrNameLst>
                                      </p:cBhvr>
                                      <p:to>
                                        <p:strVal val="visible"/>
                                      </p:to>
                                    </p:set>
                                    <p:anim calcmode="lin" valueType="num">
                                      <p:cBhvr additive="base">
                                        <p:cTn id="11" dur="500" fill="hold"/>
                                        <p:tgtEl>
                                          <p:spTgt spid="179"/>
                                        </p:tgtEl>
                                        <p:attrNameLst>
                                          <p:attrName>ppt_x</p:attrName>
                                        </p:attrNameLst>
                                      </p:cBhvr>
                                      <p:tavLst>
                                        <p:tav tm="0">
                                          <p:val>
                                            <p:strVal val="0-#ppt_w/2"/>
                                          </p:val>
                                        </p:tav>
                                        <p:tav tm="100000">
                                          <p:val>
                                            <p:strVal val="#ppt_x"/>
                                          </p:val>
                                        </p:tav>
                                      </p:tavLst>
                                    </p:anim>
                                    <p:anim calcmode="lin" valueType="num">
                                      <p:cBhvr additive="base">
                                        <p:cTn id="12" dur="500" fill="hold"/>
                                        <p:tgtEl>
                                          <p:spTgt spid="17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075">
                                            <p:txEl>
                                              <p:pRg st="0" end="0"/>
                                            </p:txEl>
                                          </p:spTgt>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8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 calcmode="lin" valueType="num">
                                      <p:cBhvr additive="base">
                                        <p:cTn id="22" dur="500" fill="hold"/>
                                        <p:tgtEl>
                                          <p:spTgt spid="176"/>
                                        </p:tgtEl>
                                        <p:attrNameLst>
                                          <p:attrName>ppt_x</p:attrName>
                                        </p:attrNameLst>
                                      </p:cBhvr>
                                      <p:tavLst>
                                        <p:tav tm="0">
                                          <p:val>
                                            <p:strVal val="0-#ppt_w/2"/>
                                          </p:val>
                                        </p:tav>
                                        <p:tav tm="100000">
                                          <p:val>
                                            <p:strVal val="#ppt_x"/>
                                          </p:val>
                                        </p:tav>
                                      </p:tavLst>
                                    </p:anim>
                                    <p:anim calcmode="lin" valueType="num">
                                      <p:cBhvr additive="base">
                                        <p:cTn id="23" dur="500" fill="hold"/>
                                        <p:tgtEl>
                                          <p:spTgt spid="17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77"/>
                                        </p:tgtEl>
                                        <p:attrNameLst>
                                          <p:attrName>style.visibility</p:attrName>
                                        </p:attrNameLst>
                                      </p:cBhvr>
                                      <p:to>
                                        <p:strVal val="visible"/>
                                      </p:to>
                                    </p:set>
                                    <p:anim calcmode="lin" valueType="num">
                                      <p:cBhvr additive="base">
                                        <p:cTn id="26" dur="500" fill="hold"/>
                                        <p:tgtEl>
                                          <p:spTgt spid="177"/>
                                        </p:tgtEl>
                                        <p:attrNameLst>
                                          <p:attrName>ppt_x</p:attrName>
                                        </p:attrNameLst>
                                      </p:cBhvr>
                                      <p:tavLst>
                                        <p:tav tm="0">
                                          <p:val>
                                            <p:strVal val="0-#ppt_w/2"/>
                                          </p:val>
                                        </p:tav>
                                        <p:tav tm="100000">
                                          <p:val>
                                            <p:strVal val="#ppt_x"/>
                                          </p:val>
                                        </p:tav>
                                      </p:tavLst>
                                    </p:anim>
                                    <p:anim calcmode="lin" valueType="num">
                                      <p:cBhvr additive="base">
                                        <p:cTn id="27" dur="500" fill="hold"/>
                                        <p:tgtEl>
                                          <p:spTgt spid="177"/>
                                        </p:tgtEl>
                                        <p:attrNameLst>
                                          <p:attrName>ppt_y</p:attrName>
                                        </p:attrNameLst>
                                      </p:cBhvr>
                                      <p:tavLst>
                                        <p:tav tm="0">
                                          <p:val>
                                            <p:strVal val="#ppt_y"/>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2075">
                                            <p:txEl>
                                              <p:pRg st="1" end="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75">
                                            <p:txEl>
                                              <p:pRg st="2" end="2"/>
                                            </p:txEl>
                                          </p:spTgt>
                                        </p:tgtEl>
                                        <p:attrNameLst>
                                          <p:attrName>style.visibility</p:attrName>
                                        </p:attrNameLst>
                                      </p:cBhvr>
                                      <p:to>
                                        <p:strVal val="visible"/>
                                      </p:to>
                                    </p:set>
                                  </p:childTnLst>
                                </p:cTn>
                              </p:par>
                              <p:par>
                                <p:cTn id="32" presetID="26" presetClass="emph" presetSubtype="0" repeatCount="indefinite" fill="hold" grpId="0" nodeType="withEffect">
                                  <p:stCondLst>
                                    <p:cond delay="0"/>
                                  </p:stCondLst>
                                  <p:childTnLst>
                                    <p:animEffect transition="out" filter="fade">
                                      <p:cBhvr>
                                        <p:cTn id="33" dur="500" tmFilter="0, 0; .2, .5; .8, .5; 1, 0"/>
                                        <p:tgtEl>
                                          <p:spTgt spid="185"/>
                                        </p:tgtEl>
                                      </p:cBhvr>
                                    </p:animEffect>
                                    <p:animScale>
                                      <p:cBhvr>
                                        <p:cTn id="34" dur="250" autoRev="1" fill="hold"/>
                                        <p:tgtEl>
                                          <p:spTgt spid="185"/>
                                        </p:tgtEl>
                                      </p:cBhvr>
                                      <p:by x="105000" y="105000"/>
                                    </p:animScale>
                                  </p:childTnLst>
                                </p:cTn>
                              </p:par>
                              <p:par>
                                <p:cTn id="35" presetID="0" presetClass="path" presetSubtype="0" accel="50000" decel="50000" fill="hold" grpId="2" nodeType="withEffect">
                                  <p:stCondLst>
                                    <p:cond delay="0"/>
                                  </p:stCondLst>
                                  <p:childTnLst>
                                    <p:animMotion origin="layout" path="M -2.5E-6 -4.44444E-6 L 0.05375 0.00194 " pathEditMode="relative" rAng="0" ptsTypes="AA">
                                      <p:cBhvr>
                                        <p:cTn id="36" dur="1000" fill="hold"/>
                                        <p:tgtEl>
                                          <p:spTgt spid="185"/>
                                        </p:tgtEl>
                                        <p:attrNameLst>
                                          <p:attrName>ppt_x</p:attrName>
                                          <p:attrName>ppt_y</p:attrName>
                                        </p:attrNameLst>
                                      </p:cBhvr>
                                      <p:rCtr x="2313" y="-56"/>
                                    </p:animMotion>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83"/>
                                        </p:tgtEl>
                                        <p:attrNameLst>
                                          <p:attrName>style.visibility</p:attrName>
                                        </p:attrNameLst>
                                      </p:cBhvr>
                                      <p:to>
                                        <p:strVal val="visible"/>
                                      </p:to>
                                    </p:set>
                                    <p:anim calcmode="lin" valueType="num">
                                      <p:cBhvr additive="base">
                                        <p:cTn id="41" dur="500" fill="hold"/>
                                        <p:tgtEl>
                                          <p:spTgt spid="183"/>
                                        </p:tgtEl>
                                        <p:attrNameLst>
                                          <p:attrName>ppt_x</p:attrName>
                                        </p:attrNameLst>
                                      </p:cBhvr>
                                      <p:tavLst>
                                        <p:tav tm="0">
                                          <p:val>
                                            <p:strVal val="0-#ppt_w/2"/>
                                          </p:val>
                                        </p:tav>
                                        <p:tav tm="100000">
                                          <p:val>
                                            <p:strVal val="#ppt_x"/>
                                          </p:val>
                                        </p:tav>
                                      </p:tavLst>
                                    </p:anim>
                                    <p:anim calcmode="lin" valueType="num">
                                      <p:cBhvr additive="base">
                                        <p:cTn id="42" dur="500" fill="hold"/>
                                        <p:tgtEl>
                                          <p:spTgt spid="183"/>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additive="base">
                                        <p:cTn id="45" dur="500" fill="hold"/>
                                        <p:tgtEl>
                                          <p:spTgt spid="181"/>
                                        </p:tgtEl>
                                        <p:attrNameLst>
                                          <p:attrName>ppt_x</p:attrName>
                                        </p:attrNameLst>
                                      </p:cBhvr>
                                      <p:tavLst>
                                        <p:tav tm="0">
                                          <p:val>
                                            <p:strVal val="0-#ppt_w/2"/>
                                          </p:val>
                                        </p:tav>
                                        <p:tav tm="100000">
                                          <p:val>
                                            <p:strVal val="#ppt_x"/>
                                          </p:val>
                                        </p:tav>
                                      </p:tavLst>
                                    </p:anim>
                                    <p:anim calcmode="lin" valueType="num">
                                      <p:cBhvr additive="base">
                                        <p:cTn id="46" dur="500" fill="hold"/>
                                        <p:tgtEl>
                                          <p:spTgt spid="181"/>
                                        </p:tgtEl>
                                        <p:attrNameLst>
                                          <p:attrName>ppt_y</p:attrName>
                                        </p:attrNameLst>
                                      </p:cBhvr>
                                      <p:tavLst>
                                        <p:tav tm="0">
                                          <p:val>
                                            <p:strVal val="#ppt_y"/>
                                          </p:val>
                                        </p:tav>
                                        <p:tav tm="100000">
                                          <p:val>
                                            <p:strVal val="#ppt_y"/>
                                          </p:val>
                                        </p:tav>
                                      </p:tavLst>
                                    </p:anim>
                                  </p:childTnLst>
                                </p:cTn>
                              </p:par>
                              <p:par>
                                <p:cTn id="47" presetID="1" presetClass="entr" presetSubtype="0" fill="hold" nodeType="withEffect">
                                  <p:stCondLst>
                                    <p:cond delay="0"/>
                                  </p:stCondLst>
                                  <p:childTnLst>
                                    <p:set>
                                      <p:cBhvr>
                                        <p:cTn id="48" dur="1" fill="hold">
                                          <p:stCondLst>
                                            <p:cond delay="0"/>
                                          </p:stCondLst>
                                        </p:cTn>
                                        <p:tgtEl>
                                          <p:spTgt spid="2075">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75">
                                            <p:txEl>
                                              <p:pRg st="4" end="4"/>
                                            </p:txEl>
                                          </p:spTgt>
                                        </p:tgtEl>
                                        <p:attrNameLst>
                                          <p:attrName>style.visibility</p:attrName>
                                        </p:attrNameLst>
                                      </p:cBhvr>
                                      <p:to>
                                        <p:strVal val="visible"/>
                                      </p:to>
                                    </p:set>
                                  </p:childTnLst>
                                </p:cTn>
                              </p:par>
                            </p:childTnLst>
                          </p:cTn>
                        </p:par>
                        <p:par>
                          <p:cTn id="51" fill="hold">
                            <p:stCondLst>
                              <p:cond delay="500"/>
                            </p:stCondLst>
                            <p:childTnLst>
                              <p:par>
                                <p:cTn id="52" presetID="0" presetClass="path" presetSubtype="0" accel="50000" decel="50000" fill="hold" grpId="3" nodeType="afterEffect">
                                  <p:stCondLst>
                                    <p:cond delay="0"/>
                                  </p:stCondLst>
                                  <p:childTnLst>
                                    <p:animMotion origin="layout" path="M 0.05375 0.00195 C 0.05735 0.00362 0.05531 0.00334 0.05906 0.00334 L 0.12656 -0.08888 " pathEditMode="relative" rAng="0" ptsTypes="AAA">
                                      <p:cBhvr>
                                        <p:cTn id="53" dur="1000" fill="hold"/>
                                        <p:tgtEl>
                                          <p:spTgt spid="185"/>
                                        </p:tgtEl>
                                        <p:attrNameLst>
                                          <p:attrName>ppt_x</p:attrName>
                                          <p:attrName>ppt_y</p:attrName>
                                        </p:attrNameLst>
                                      </p:cBhvr>
                                      <p:rCtr x="3641" y="-4472"/>
                                    </p:animMotion>
                                  </p:childTnLst>
                                </p:cTn>
                              </p:par>
                            </p:childTnLst>
                          </p:cTn>
                        </p:par>
                        <p:par>
                          <p:cTn id="54" fill="hold">
                            <p:stCondLst>
                              <p:cond delay="1500"/>
                            </p:stCondLst>
                            <p:childTnLst>
                              <p:par>
                                <p:cTn id="55" presetID="26" presetClass="emph" presetSubtype="0" fill="hold" nodeType="afterEffect">
                                  <p:stCondLst>
                                    <p:cond delay="0"/>
                                  </p:stCondLst>
                                  <p:childTnLst>
                                    <p:animEffect transition="out" filter="fade">
                                      <p:cBhvr>
                                        <p:cTn id="56" dur="500" tmFilter="0, 0; .2, .5; .8, .5; 1, 0"/>
                                        <p:tgtEl>
                                          <p:spTgt spid="181"/>
                                        </p:tgtEl>
                                      </p:cBhvr>
                                    </p:animEffect>
                                    <p:animScale>
                                      <p:cBhvr>
                                        <p:cTn id="57" dur="250" autoRev="1" fill="hold"/>
                                        <p:tgtEl>
                                          <p:spTgt spid="1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8" grpId="0"/>
      <p:bldP spid="183" grpId="0"/>
      <p:bldP spid="185" grpId="0" animBg="1"/>
      <p:bldP spid="185" grpId="1" animBg="1"/>
      <p:bldP spid="185" grpId="2" animBg="1"/>
      <p:bldP spid="185" grpId="3"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2746" y="1203196"/>
            <a:ext cx="6117156" cy="4102587"/>
          </a:xfrm>
          <a:prstGeom prst="rect">
            <a:avLst/>
          </a:prstGeom>
          <a:noFill/>
        </p:spPr>
      </p:pic>
      <p:sp>
        <p:nvSpPr>
          <p:cNvPr id="2" name="Espace réservé du contenu 1"/>
          <p:cNvSpPr>
            <a:spLocks noGrp="1"/>
          </p:cNvSpPr>
          <p:nvPr>
            <p:ph idx="1"/>
          </p:nvPr>
        </p:nvSpPr>
        <p:spPr>
          <a:xfrm>
            <a:off x="33398" y="1203196"/>
            <a:ext cx="3949348" cy="3708870"/>
          </a:xfrm>
        </p:spPr>
        <p:txBody>
          <a:bodyPr>
            <a:normAutofit fontScale="85000" lnSpcReduction="10000"/>
          </a:bodyPr>
          <a:lstStyle/>
          <a:p>
            <a:r>
              <a:rPr lang="en-US" noProof="0" dirty="0"/>
              <a:t>The final energy shows a very small error </a:t>
            </a:r>
            <a:r>
              <a:rPr lang="en-US" dirty="0"/>
              <a:t>for the proton beam</a:t>
            </a:r>
          </a:p>
          <a:p>
            <a:pPr lvl="1"/>
            <a:r>
              <a:rPr lang="en-US" dirty="0"/>
              <a:t>Measured with a precise TOF monitor in the high energy beam transport line</a:t>
            </a:r>
          </a:p>
          <a:p>
            <a:r>
              <a:rPr lang="en-US" dirty="0"/>
              <a:t>The tuning to any energy in the range 10-33MeV takes about 2h. </a:t>
            </a:r>
            <a:endParaRPr lang="en-US" noProof="0" dirty="0"/>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28</a:t>
            </a:fld>
            <a:endParaRPr lang="en-US" dirty="0"/>
          </a:p>
        </p:txBody>
      </p:sp>
      <p:sp>
        <p:nvSpPr>
          <p:cNvPr id="4" name="Titre 3"/>
          <p:cNvSpPr>
            <a:spLocks noGrp="1"/>
          </p:cNvSpPr>
          <p:nvPr>
            <p:ph type="title"/>
          </p:nvPr>
        </p:nvSpPr>
        <p:spPr/>
        <p:txBody>
          <a:bodyPr>
            <a:normAutofit fontScale="90000"/>
          </a:bodyPr>
          <a:lstStyle/>
          <a:p>
            <a:r>
              <a:rPr lang="en-US" noProof="0" dirty="0" err="1"/>
              <a:t>Linac</a:t>
            </a:r>
            <a:r>
              <a:rPr lang="en-US" noProof="0" dirty="0"/>
              <a:t> tuning in proton</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spTree>
    <p:extLst>
      <p:ext uri="{BB962C8B-B14F-4D97-AF65-F5344CB8AC3E}">
        <p14:creationId xmlns:p14="http://schemas.microsoft.com/office/powerpoint/2010/main" val="760341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959654" y="732102"/>
            <a:ext cx="6420713" cy="3867017"/>
          </a:xfrm>
          <a:prstGeom prst="rect">
            <a:avLst/>
          </a:prstGeom>
        </p:spPr>
      </p:pic>
      <p:sp>
        <p:nvSpPr>
          <p:cNvPr id="5" name="Titre 1"/>
          <p:cNvSpPr txBox="1">
            <a:spLocks noGrp="1"/>
          </p:cNvSpPr>
          <p:nvPr>
            <p:ph type="title"/>
          </p:nvPr>
        </p:nvSpPr>
        <p:spPr/>
        <p:txBody>
          <a:bodyPr>
            <a:normAutofit fontScale="90000"/>
          </a:bodyPr>
          <a:lstStyle/>
          <a:p>
            <a:r>
              <a:rPr lang="en-GB"/>
              <a:t>Cavity field calibration with beam</a:t>
            </a:r>
            <a:endParaRPr lang="en-GB" dirty="0"/>
          </a:p>
        </p:txBody>
      </p:sp>
      <p:sp>
        <p:nvSpPr>
          <p:cNvPr id="2" name="Espace réservé du numéro de diapositive 1"/>
          <p:cNvSpPr>
            <a:spLocks noGrp="1"/>
          </p:cNvSpPr>
          <p:nvPr>
            <p:ph type="sldNum" sz="quarter" idx="12"/>
          </p:nvPr>
        </p:nvSpPr>
        <p:spPr/>
        <p:txBody>
          <a:bodyPr/>
          <a:lstStyle/>
          <a:p>
            <a:fld id="{49BBC286-B2FE-44AC-8F25-02BBF4E9D127}" type="slidenum">
              <a:rPr lang="en-US" noProof="0" smtClean="0"/>
              <a:pPr/>
              <a:t>29</a:t>
            </a:fld>
            <a:endParaRPr lang="en-US" noProof="0" dirty="0"/>
          </a:p>
        </p:txBody>
      </p:sp>
      <p:sp>
        <p:nvSpPr>
          <p:cNvPr id="4" name="Espace réservé de la date 3"/>
          <p:cNvSpPr>
            <a:spLocks noGrp="1"/>
          </p:cNvSpPr>
          <p:nvPr>
            <p:ph type="dt" sz="half" idx="2"/>
          </p:nvPr>
        </p:nvSpPr>
        <p:spPr/>
        <p:txBody>
          <a:bodyPr/>
          <a:lstStyle/>
          <a:p>
            <a:r>
              <a:rPr lang="fr-FR" noProof="0"/>
              <a:t>April 30, 2021</a:t>
            </a:r>
            <a:endParaRPr lang="en-US" noProof="0" dirty="0"/>
          </a:p>
        </p:txBody>
      </p:sp>
      <p:sp>
        <p:nvSpPr>
          <p:cNvPr id="9" name="Espace réservé du pied de page 8"/>
          <p:cNvSpPr>
            <a:spLocks noGrp="1"/>
          </p:cNvSpPr>
          <p:nvPr>
            <p:ph type="ftr" sz="quarter" idx="3"/>
          </p:nvPr>
        </p:nvSpPr>
        <p:spPr/>
        <p:txBody>
          <a:bodyPr/>
          <a:lstStyle/>
          <a:p>
            <a:r>
              <a:rPr lang="en-US" noProof="0"/>
              <a:t>SPIRAL2 commissioning - R. Ferdinand</a:t>
            </a:r>
            <a:endParaRPr lang="en-US" noProof="0" dirty="0"/>
          </a:p>
        </p:txBody>
      </p:sp>
      <p:sp>
        <p:nvSpPr>
          <p:cNvPr id="6" name="Rectangle 5"/>
          <p:cNvSpPr/>
          <p:nvPr/>
        </p:nvSpPr>
        <p:spPr>
          <a:xfrm>
            <a:off x="3939874" y="937287"/>
            <a:ext cx="3480387"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latin typeface="Yu Gothic UI Light" panose="020B0300000000000000" pitchFamily="34" charset="-128"/>
            </a:endParaRPr>
          </a:p>
        </p:txBody>
      </p:sp>
      <p:sp>
        <p:nvSpPr>
          <p:cNvPr id="7" name="Rectangle 6"/>
          <p:cNvSpPr/>
          <p:nvPr/>
        </p:nvSpPr>
        <p:spPr>
          <a:xfrm rot="16200000">
            <a:off x="-138674" y="2247801"/>
            <a:ext cx="3689987" cy="348878"/>
          </a:xfrm>
          <a:prstGeom prst="rect">
            <a:avLst/>
          </a:prstGeom>
        </p:spPr>
        <p:txBody>
          <a:bodyPr wrap="square">
            <a:spAutoFit/>
          </a:bodyPr>
          <a:lstStyle/>
          <a:p>
            <a:r>
              <a:rPr lang="en-US" sz="1667" b="1" kern="0" dirty="0">
                <a:latin typeface="Yu Gothic UI Light" panose="020B0300000000000000" pitchFamily="34" charset="-128"/>
                <a:ea typeface="+mj-ea"/>
                <a:cs typeface="+mj-cs"/>
              </a:rPr>
              <a:t>% Field correction with the beam</a:t>
            </a:r>
            <a:endParaRPr lang="fr-FR" sz="1667" dirty="0">
              <a:latin typeface="Yu Gothic UI Light" panose="020B0300000000000000" pitchFamily="34" charset="-128"/>
            </a:endParaRPr>
          </a:p>
        </p:txBody>
      </p:sp>
      <p:sp>
        <p:nvSpPr>
          <p:cNvPr id="8" name="ZoneTexte 7"/>
          <p:cNvSpPr txBox="1"/>
          <p:nvPr/>
        </p:nvSpPr>
        <p:spPr>
          <a:xfrm>
            <a:off x="1299580" y="4804304"/>
            <a:ext cx="7590420" cy="553998"/>
          </a:xfrm>
          <a:prstGeom prst="rect">
            <a:avLst/>
          </a:prstGeom>
          <a:noFill/>
        </p:spPr>
        <p:txBody>
          <a:bodyPr wrap="square" rtlCol="0">
            <a:spAutoFit/>
          </a:bodyPr>
          <a:lstStyle/>
          <a:p>
            <a:r>
              <a:rPr lang="en-GB" sz="1500" dirty="0">
                <a:latin typeface="Yu Gothic UI Light" panose="020B0300000000000000" pitchFamily="34" charset="-128"/>
              </a:rPr>
              <a:t>First correction with low fields and all cavities in </a:t>
            </a:r>
            <a:r>
              <a:rPr lang="en-GB" sz="1500" dirty="0" err="1">
                <a:latin typeface="Yu Gothic UI Light" panose="020B0300000000000000" pitchFamily="34" charset="-128"/>
              </a:rPr>
              <a:t>rebuncher</a:t>
            </a:r>
            <a:r>
              <a:rPr lang="en-GB" sz="1500" dirty="0">
                <a:latin typeface="Yu Gothic UI Light" panose="020B0300000000000000" pitchFamily="34" charset="-128"/>
              </a:rPr>
              <a:t> mode</a:t>
            </a:r>
          </a:p>
          <a:p>
            <a:r>
              <a:rPr lang="en-GB" sz="1500" dirty="0">
                <a:latin typeface="Yu Gothic UI Light" panose="020B0300000000000000" pitchFamily="34" charset="-128"/>
              </a:rPr>
              <a:t>+ Second correction with fields for 33 MeV proton beam (minor adjustments)</a:t>
            </a:r>
          </a:p>
        </p:txBody>
      </p:sp>
    </p:spTree>
    <p:extLst>
      <p:ext uri="{BB962C8B-B14F-4D97-AF65-F5344CB8AC3E}">
        <p14:creationId xmlns:p14="http://schemas.microsoft.com/office/powerpoint/2010/main" val="4185674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72734" y="753827"/>
            <a:ext cx="5409024" cy="4516006"/>
          </a:xfrm>
          <a:prstGeom prst="rect">
            <a:avLst/>
          </a:prstGeom>
          <a:gradFill flip="none" rotWithShape="1">
            <a:gsLst>
              <a:gs pos="0">
                <a:schemeClr val="accent2">
                  <a:lumMod val="20000"/>
                  <a:lumOff val="80000"/>
                  <a:shade val="30000"/>
                  <a:satMod val="115000"/>
                </a:schemeClr>
              </a:gs>
              <a:gs pos="50000">
                <a:schemeClr val="accent2">
                  <a:lumMod val="40000"/>
                  <a:lumOff val="60000"/>
                </a:schemeClr>
              </a:gs>
              <a:gs pos="100000">
                <a:schemeClr val="accent4">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797" y="3805525"/>
            <a:ext cx="1858328" cy="1393745"/>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2734" y="752930"/>
            <a:ext cx="5424395" cy="2665703"/>
          </a:xfrm>
          <a:prstGeom prst="rect">
            <a:avLst/>
          </a:prstGeom>
        </p:spPr>
      </p:pic>
      <p:graphicFrame>
        <p:nvGraphicFramePr>
          <p:cNvPr id="18" name="Tableau 8">
            <a:extLst>
              <a:ext uri="{FF2B5EF4-FFF2-40B4-BE49-F238E27FC236}">
                <a16:creationId xmlns:a16="http://schemas.microsoft.com/office/drawing/2014/main" id="{8DB1B575-D84B-AE47-A42B-1F2B06C20BEE}"/>
              </a:ext>
            </a:extLst>
          </p:cNvPr>
          <p:cNvGraphicFramePr>
            <a:graphicFrameLocks noGrp="1"/>
          </p:cNvGraphicFramePr>
          <p:nvPr>
            <p:extLst>
              <p:ext uri="{D42A27DB-BD31-4B8C-83A1-F6EECF244321}">
                <p14:modId xmlns:p14="http://schemas.microsoft.com/office/powerpoint/2010/main" val="2572909692"/>
              </p:ext>
            </p:extLst>
          </p:nvPr>
        </p:nvGraphicFramePr>
        <p:xfrm>
          <a:off x="7229601" y="683081"/>
          <a:ext cx="2859816" cy="1391927"/>
        </p:xfrm>
        <a:graphic>
          <a:graphicData uri="http://schemas.openxmlformats.org/drawingml/2006/table">
            <a:tbl>
              <a:tblPr firstRow="1" firstCol="1">
                <a:tableStyleId>{00A15C55-8517-42AA-B614-E9B94910E393}</a:tableStyleId>
              </a:tblPr>
              <a:tblGrid>
                <a:gridCol w="1117447">
                  <a:extLst>
                    <a:ext uri="{9D8B030D-6E8A-4147-A177-3AD203B41FA5}">
                      <a16:colId xmlns:a16="http://schemas.microsoft.com/office/drawing/2014/main" val="20000"/>
                    </a:ext>
                  </a:extLst>
                </a:gridCol>
                <a:gridCol w="365421">
                  <a:extLst>
                    <a:ext uri="{9D8B030D-6E8A-4147-A177-3AD203B41FA5}">
                      <a16:colId xmlns:a16="http://schemas.microsoft.com/office/drawing/2014/main" val="20001"/>
                    </a:ext>
                  </a:extLst>
                </a:gridCol>
                <a:gridCol w="423676">
                  <a:extLst>
                    <a:ext uri="{9D8B030D-6E8A-4147-A177-3AD203B41FA5}">
                      <a16:colId xmlns:a16="http://schemas.microsoft.com/office/drawing/2014/main" val="20002"/>
                    </a:ext>
                  </a:extLst>
                </a:gridCol>
                <a:gridCol w="354829">
                  <a:extLst>
                    <a:ext uri="{9D8B030D-6E8A-4147-A177-3AD203B41FA5}">
                      <a16:colId xmlns:a16="http://schemas.microsoft.com/office/drawing/2014/main" val="20003"/>
                    </a:ext>
                  </a:extLst>
                </a:gridCol>
                <a:gridCol w="598443">
                  <a:extLst>
                    <a:ext uri="{9D8B030D-6E8A-4147-A177-3AD203B41FA5}">
                      <a16:colId xmlns:a16="http://schemas.microsoft.com/office/drawing/2014/main" val="20004"/>
                    </a:ext>
                  </a:extLst>
                </a:gridCol>
              </a:tblGrid>
              <a:tr h="447047">
                <a:tc>
                  <a:txBody>
                    <a:bodyPr/>
                    <a:lstStyle/>
                    <a:p>
                      <a:pPr algn="ctr">
                        <a:spcBef>
                          <a:spcPts val="100"/>
                        </a:spcBef>
                        <a:spcAft>
                          <a:spcPts val="100"/>
                        </a:spcAft>
                      </a:pPr>
                      <a:r>
                        <a:rPr lang="en-US" sz="1000" kern="800" dirty="0">
                          <a:latin typeface="Yu Gothic UI" panose="020B0500000000000000" pitchFamily="34" charset="-128"/>
                          <a:ea typeface="Yu Gothic UI" panose="020B0500000000000000" pitchFamily="34" charset="-128"/>
                        </a:rPr>
                        <a:t>Particles</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000" kern="800" dirty="0">
                          <a:latin typeface="Yu Gothic UI" panose="020B0500000000000000" pitchFamily="34" charset="-128"/>
                          <a:ea typeface="Yu Gothic UI" panose="020B0500000000000000" pitchFamily="34" charset="-128"/>
                        </a:rPr>
                        <a:t>H</a:t>
                      </a:r>
                      <a:r>
                        <a:rPr lang="en-US" sz="1000" kern="800" baseline="30000" dirty="0">
                          <a:latin typeface="Yu Gothic UI" panose="020B0500000000000000" pitchFamily="34" charset="-128"/>
                          <a:ea typeface="Yu Gothic UI" panose="020B0500000000000000" pitchFamily="34" charset="-128"/>
                        </a:rPr>
                        <a:t>+</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marL="0" indent="0" algn="ctr">
                        <a:spcBef>
                          <a:spcPts val="100"/>
                        </a:spcBef>
                        <a:spcAft>
                          <a:spcPts val="100"/>
                        </a:spcAft>
                      </a:pPr>
                      <a:r>
                        <a:rPr lang="en-US" sz="1000" dirty="0">
                          <a:latin typeface="Yu Gothic UI" panose="020B0500000000000000" pitchFamily="34" charset="-128"/>
                          <a:ea typeface="Yu Gothic UI" panose="020B0500000000000000" pitchFamily="34" charset="-128"/>
                        </a:rPr>
                        <a:t>D</a:t>
                      </a:r>
                      <a:r>
                        <a:rPr lang="en-US" sz="1000" baseline="30000" dirty="0">
                          <a:latin typeface="Yu Gothic UI" panose="020B0500000000000000" pitchFamily="34" charset="-128"/>
                          <a:ea typeface="Yu Gothic UI" panose="020B0500000000000000" pitchFamily="34" charset="-128"/>
                        </a:rPr>
                        <a:t>+</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marL="0" indent="0" algn="ctr">
                        <a:spcBef>
                          <a:spcPts val="100"/>
                        </a:spcBef>
                        <a:spcAft>
                          <a:spcPts val="100"/>
                        </a:spcAft>
                      </a:pPr>
                      <a:r>
                        <a:rPr lang="en-US" sz="1000" dirty="0">
                          <a:latin typeface="Yu Gothic UI" panose="020B0500000000000000" pitchFamily="34" charset="-128"/>
                          <a:ea typeface="Yu Gothic UI" panose="020B0500000000000000" pitchFamily="34" charset="-128"/>
                        </a:rPr>
                        <a:t>ions</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marL="0" indent="0" algn="ctr">
                        <a:spcBef>
                          <a:spcPts val="100"/>
                        </a:spcBef>
                        <a:spcAft>
                          <a:spcPts val="100"/>
                        </a:spcAft>
                      </a:pPr>
                      <a:r>
                        <a:rPr lang="en-US" sz="1000" dirty="0">
                          <a:latin typeface="Yu Gothic UI" panose="020B0500000000000000" pitchFamily="34" charset="-128"/>
                          <a:ea typeface="Yu Gothic UI" panose="020B0500000000000000" pitchFamily="34" charset="-128"/>
                        </a:rPr>
                        <a:t>option</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extLst>
                  <a:ext uri="{0D108BD9-81ED-4DB2-BD59-A6C34878D82A}">
                    <a16:rowId xmlns:a16="http://schemas.microsoft.com/office/drawing/2014/main" val="10000"/>
                  </a:ext>
                </a:extLst>
              </a:tr>
              <a:tr h="152400">
                <a:tc>
                  <a:txBody>
                    <a:bodyPr/>
                    <a:lstStyle/>
                    <a:p>
                      <a:pPr algn="ctr">
                        <a:spcBef>
                          <a:spcPts val="100"/>
                        </a:spcBef>
                        <a:spcAft>
                          <a:spcPts val="100"/>
                        </a:spcAft>
                      </a:pPr>
                      <a:r>
                        <a:rPr lang="en-US" sz="1000" kern="800" dirty="0">
                          <a:latin typeface="Yu Gothic UI" panose="020B0500000000000000" pitchFamily="34" charset="-128"/>
                          <a:ea typeface="Yu Gothic UI" panose="020B0500000000000000" pitchFamily="34" charset="-128"/>
                        </a:rPr>
                        <a:t>A/Q</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1</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2</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3</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7</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extLst>
                  <a:ext uri="{0D108BD9-81ED-4DB2-BD59-A6C34878D82A}">
                    <a16:rowId xmlns:a16="http://schemas.microsoft.com/office/drawing/2014/main" val="10001"/>
                  </a:ext>
                </a:extLst>
              </a:tr>
              <a:tr h="152400">
                <a:tc>
                  <a:txBody>
                    <a:bodyPr/>
                    <a:lstStyle/>
                    <a:p>
                      <a:pPr algn="ctr">
                        <a:spcBef>
                          <a:spcPts val="100"/>
                        </a:spcBef>
                        <a:spcAft>
                          <a:spcPts val="100"/>
                        </a:spcAft>
                      </a:pPr>
                      <a:r>
                        <a:rPr lang="en-US" sz="1000" kern="800" dirty="0">
                          <a:latin typeface="Yu Gothic UI" panose="020B0500000000000000" pitchFamily="34" charset="-128"/>
                          <a:ea typeface="Yu Gothic UI" panose="020B0500000000000000" pitchFamily="34" charset="-128"/>
                        </a:rPr>
                        <a:t>Max I (mA)</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5</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5</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1</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1</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extLst>
                  <a:ext uri="{0D108BD9-81ED-4DB2-BD59-A6C34878D82A}">
                    <a16:rowId xmlns:a16="http://schemas.microsoft.com/office/drawing/2014/main" val="10002"/>
                  </a:ext>
                </a:extLst>
              </a:tr>
              <a:tr h="304800">
                <a:tc>
                  <a:txBody>
                    <a:bodyPr/>
                    <a:lstStyle/>
                    <a:p>
                      <a:pPr algn="ctr">
                        <a:spcBef>
                          <a:spcPts val="100"/>
                        </a:spcBef>
                        <a:spcAft>
                          <a:spcPts val="100"/>
                        </a:spcAft>
                      </a:pPr>
                      <a:r>
                        <a:rPr lang="en-US" sz="1000" kern="800" dirty="0">
                          <a:latin typeface="Yu Gothic UI" panose="020B0500000000000000" pitchFamily="34" charset="-128"/>
                          <a:ea typeface="Yu Gothic UI" panose="020B0500000000000000" pitchFamily="34" charset="-128"/>
                        </a:rPr>
                        <a:t>Max energy (MeV/A)</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33</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a:latin typeface="Yu Gothic UI" panose="020B0500000000000000" pitchFamily="34" charset="-128"/>
                          <a:ea typeface="Yu Gothic UI" panose="020B0500000000000000" pitchFamily="34" charset="-128"/>
                        </a:rPr>
                        <a:t>20</a:t>
                      </a:r>
                      <a:endParaRPr lang="fr-FR" sz="1100" b="1">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14</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7</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extLst>
                  <a:ext uri="{0D108BD9-81ED-4DB2-BD59-A6C34878D82A}">
                    <a16:rowId xmlns:a16="http://schemas.microsoft.com/office/drawing/2014/main" val="10003"/>
                  </a:ext>
                </a:extLst>
              </a:tr>
              <a:tr h="304800">
                <a:tc>
                  <a:txBody>
                    <a:bodyPr/>
                    <a:lstStyle/>
                    <a:p>
                      <a:pPr algn="ctr">
                        <a:spcBef>
                          <a:spcPts val="100"/>
                        </a:spcBef>
                        <a:spcAft>
                          <a:spcPts val="100"/>
                        </a:spcAft>
                      </a:pPr>
                      <a:r>
                        <a:rPr lang="en-US" sz="1000" kern="800" dirty="0">
                          <a:latin typeface="Yu Gothic UI" panose="020B0500000000000000" pitchFamily="34" charset="-128"/>
                          <a:ea typeface="Yu Gothic UI" panose="020B0500000000000000" pitchFamily="34" charset="-128"/>
                        </a:rPr>
                        <a:t>Max beam power (kW)</a:t>
                      </a:r>
                      <a:endParaRPr lang="fr-FR" sz="10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165</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200</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44</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tc>
                  <a:txBody>
                    <a:bodyPr/>
                    <a:lstStyle/>
                    <a:p>
                      <a:pPr algn="ctr">
                        <a:spcBef>
                          <a:spcPts val="100"/>
                        </a:spcBef>
                        <a:spcAft>
                          <a:spcPts val="100"/>
                        </a:spcAft>
                      </a:pPr>
                      <a:r>
                        <a:rPr lang="en-US" sz="1100" kern="800" dirty="0">
                          <a:latin typeface="Yu Gothic UI" panose="020B0500000000000000" pitchFamily="34" charset="-128"/>
                          <a:ea typeface="Yu Gothic UI" panose="020B0500000000000000" pitchFamily="34" charset="-128"/>
                        </a:rPr>
                        <a:t>49</a:t>
                      </a:r>
                      <a:endParaRPr lang="fr-FR" sz="1100" b="1" dirty="0">
                        <a:solidFill>
                          <a:schemeClr val="tx2">
                            <a:lumMod val="50000"/>
                          </a:schemeClr>
                        </a:solidFill>
                        <a:latin typeface="Yu Gothic UI" panose="020B0500000000000000" pitchFamily="34" charset="-128"/>
                        <a:ea typeface="Yu Gothic UI" panose="020B0500000000000000" pitchFamily="34" charset="-128"/>
                        <a:cs typeface="Times New Roman"/>
                      </a:endParaRPr>
                    </a:p>
                  </a:txBody>
                  <a:tcPr marL="0" marR="0" marT="0" marB="0" anchor="ctr"/>
                </a:tc>
                <a:extLst>
                  <a:ext uri="{0D108BD9-81ED-4DB2-BD59-A6C34878D82A}">
                    <a16:rowId xmlns:a16="http://schemas.microsoft.com/office/drawing/2014/main" val="10004"/>
                  </a:ext>
                </a:extLst>
              </a:tr>
            </a:tbl>
          </a:graphicData>
        </a:graphic>
      </p:graphicFrame>
      <p:grpSp>
        <p:nvGrpSpPr>
          <p:cNvPr id="19" name="Groupe 18"/>
          <p:cNvGrpSpPr/>
          <p:nvPr/>
        </p:nvGrpSpPr>
        <p:grpSpPr>
          <a:xfrm>
            <a:off x="362999" y="544384"/>
            <a:ext cx="1186167" cy="1149750"/>
            <a:chOff x="8010294" y="-275107"/>
            <a:chExt cx="1186167" cy="1149750"/>
          </a:xfrm>
        </p:grpSpPr>
        <p:pic>
          <p:nvPicPr>
            <p:cNvPr id="20" name="Image 19"/>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10294" y="-275107"/>
              <a:ext cx="1186167" cy="1149750"/>
            </a:xfrm>
            <a:prstGeom prst="rect">
              <a:avLst/>
            </a:prstGeom>
            <a:ln>
              <a:noFill/>
            </a:ln>
            <a:effectLst>
              <a:outerShdw blurRad="292100" dist="139700" dir="2700000" algn="tl" rotWithShape="0">
                <a:srgbClr val="333333">
                  <a:alpha val="65000"/>
                </a:srgbClr>
              </a:outerShdw>
            </a:effectLst>
          </p:spPr>
        </p:pic>
        <p:sp>
          <p:nvSpPr>
            <p:cNvPr id="21" name="Ellipse 20"/>
            <p:cNvSpPr/>
            <p:nvPr/>
          </p:nvSpPr>
          <p:spPr>
            <a:xfrm>
              <a:off x="8410188" y="352612"/>
              <a:ext cx="49430" cy="52224"/>
            </a:xfrm>
            <a:prstGeom prst="ellips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p:cNvSpPr txBox="1"/>
          <p:nvPr/>
        </p:nvSpPr>
        <p:spPr>
          <a:xfrm>
            <a:off x="0" y="537260"/>
            <a:ext cx="1220303" cy="461665"/>
          </a:xfrm>
          <a:prstGeom prst="rect">
            <a:avLst/>
          </a:prstGeom>
          <a:noFill/>
        </p:spPr>
        <p:txBody>
          <a:bodyPr wrap="square" rtlCol="0">
            <a:spAutoFit/>
          </a:bodyPr>
          <a:lstStyle/>
          <a:p>
            <a:r>
              <a:rPr lang="en-GB" sz="2400" b="1" dirty="0"/>
              <a:t>GANIL</a:t>
            </a:r>
          </a:p>
        </p:txBody>
      </p:sp>
      <p:sp>
        <p:nvSpPr>
          <p:cNvPr id="23" name="TextBox 6">
            <a:extLst>
              <a:ext uri="{FF2B5EF4-FFF2-40B4-BE49-F238E27FC236}">
                <a16:creationId xmlns:a16="http://schemas.microsoft.com/office/drawing/2014/main" id="{07142071-5356-D044-963A-F7F152CC51B9}"/>
              </a:ext>
            </a:extLst>
          </p:cNvPr>
          <p:cNvSpPr txBox="1"/>
          <p:nvPr/>
        </p:nvSpPr>
        <p:spPr>
          <a:xfrm>
            <a:off x="-47843" y="2878650"/>
            <a:ext cx="1772734" cy="1289456"/>
          </a:xfrm>
          <a:prstGeom prst="rect">
            <a:avLst/>
          </a:prstGeom>
          <a:noFill/>
        </p:spPr>
        <p:txBody>
          <a:bodyPr wrap="square" rtlCol="0">
            <a:spAutoFit/>
          </a:bodyPr>
          <a:lstStyle/>
          <a:p>
            <a:pPr algn="ctr"/>
            <a:r>
              <a:rPr lang="en-GB" sz="1556" dirty="0">
                <a:latin typeface="Yu Gothic UI Light" panose="020B0300000000000000" pitchFamily="34" charset="-128"/>
                <a:ea typeface="Yu Gothic UI Light" panose="020B0300000000000000" pitchFamily="34" charset="-128"/>
                <a:cs typeface="Calibri" panose="020F0502020204030204" pitchFamily="34" charset="0"/>
              </a:rPr>
              <a:t>Built by several French Labs</a:t>
            </a:r>
          </a:p>
          <a:p>
            <a:pPr algn="ctr"/>
            <a:endParaRPr lang="en-GB" sz="1556" dirty="0">
              <a:latin typeface="Yu Gothic UI Light" panose="020B0300000000000000" pitchFamily="34" charset="-128"/>
              <a:ea typeface="Yu Gothic UI Light" panose="020B0300000000000000" pitchFamily="34" charset="-128"/>
              <a:cs typeface="Calibri" panose="020F0502020204030204" pitchFamily="34" charset="0"/>
            </a:endParaRPr>
          </a:p>
          <a:p>
            <a:pPr algn="ctr"/>
            <a:r>
              <a:rPr lang="en-GB" sz="1556" dirty="0">
                <a:latin typeface="Yu Gothic UI Light" panose="020B0300000000000000" pitchFamily="34" charset="-128"/>
                <a:ea typeface="Yu Gothic UI Light" panose="020B0300000000000000" pitchFamily="34" charset="-128"/>
                <a:cs typeface="Calibri" panose="020F0502020204030204" pitchFamily="34" charset="0"/>
              </a:rPr>
              <a:t>Collaboration with International labs</a:t>
            </a:r>
          </a:p>
        </p:txBody>
      </p:sp>
      <p:pic>
        <p:nvPicPr>
          <p:cNvPr id="4" name="Image 3"/>
          <p:cNvPicPr>
            <a:picLocks noChangeAspect="1"/>
          </p:cNvPicPr>
          <p:nvPr/>
        </p:nvPicPr>
        <p:blipFill>
          <a:blip r:embed="rId6"/>
          <a:stretch>
            <a:fillRect/>
          </a:stretch>
        </p:blipFill>
        <p:spPr>
          <a:xfrm>
            <a:off x="3655125" y="3898863"/>
            <a:ext cx="3507091" cy="1240310"/>
          </a:xfrm>
          <a:prstGeom prst="rect">
            <a:avLst/>
          </a:prstGeom>
        </p:spPr>
      </p:pic>
      <p:sp>
        <p:nvSpPr>
          <p:cNvPr id="6" name="Titre 5"/>
          <p:cNvSpPr>
            <a:spLocks noGrp="1"/>
          </p:cNvSpPr>
          <p:nvPr>
            <p:ph type="title"/>
          </p:nvPr>
        </p:nvSpPr>
        <p:spPr/>
        <p:txBody>
          <a:bodyPr>
            <a:normAutofit fontScale="90000"/>
          </a:bodyPr>
          <a:lstStyle/>
          <a:p>
            <a:r>
              <a:rPr lang="en-US" dirty="0"/>
              <a:t>SPIRAL2 accelerator</a:t>
            </a:r>
          </a:p>
        </p:txBody>
      </p:sp>
      <p:pic>
        <p:nvPicPr>
          <p:cNvPr id="24" name="Espace réservé du contenu 21"/>
          <p:cNvPicPr>
            <a:picLocks noGrp="1" noChangeAspect="1"/>
          </p:cNvPicPr>
          <p:nvPr>
            <p:ph idx="4294967295"/>
          </p:nvPr>
        </p:nvPicPr>
        <p:blipFill rotWithShape="1">
          <a:blip r:embed="rId7" cstate="print">
            <a:extLst>
              <a:ext uri="{28A0092B-C50C-407E-A947-70E740481C1C}">
                <a14:useLocalDpi xmlns:a14="http://schemas.microsoft.com/office/drawing/2010/main"/>
              </a:ext>
            </a:extLst>
          </a:blip>
          <a:srcRect l="16875" t="9182" r="4570"/>
          <a:stretch/>
        </p:blipFill>
        <p:spPr>
          <a:xfrm>
            <a:off x="7259638" y="3365500"/>
            <a:ext cx="2900362" cy="2073275"/>
          </a:xfrm>
          <a:prstGeom prst="rect">
            <a:avLst/>
          </a:prstGeom>
          <a:effectLst>
            <a:outerShdw blurRad="50800" dist="63500" dir="2700000" algn="tl" rotWithShape="0">
              <a:prstClr val="black">
                <a:alpha val="40000"/>
              </a:prstClr>
            </a:outerShdw>
          </a:effectLst>
        </p:spPr>
      </p:pic>
      <p:sp>
        <p:nvSpPr>
          <p:cNvPr id="5" name="ZoneTexte 4"/>
          <p:cNvSpPr txBox="1"/>
          <p:nvPr/>
        </p:nvSpPr>
        <p:spPr>
          <a:xfrm>
            <a:off x="2351413" y="3403389"/>
            <a:ext cx="711060" cy="430887"/>
          </a:xfrm>
          <a:prstGeom prst="rect">
            <a:avLst/>
          </a:prstGeom>
          <a:noFill/>
        </p:spPr>
        <p:txBody>
          <a:bodyPr wrap="square" rtlCol="0">
            <a:spAutoFit/>
          </a:bodyPr>
          <a:lstStyle/>
          <a:p>
            <a:pPr algn="ctr"/>
            <a:r>
              <a:rPr lang="en-GB" sz="1100" dirty="0">
                <a:latin typeface="Yu Gothic UI" panose="020B0500000000000000" pitchFamily="34" charset="-128"/>
                <a:ea typeface="Yu Gothic UI" panose="020B0500000000000000" pitchFamily="34" charset="-128"/>
              </a:rPr>
              <a:t>RFQ</a:t>
            </a:r>
          </a:p>
          <a:p>
            <a:pPr algn="ctr"/>
            <a:r>
              <a:rPr lang="en-GB" sz="1100" dirty="0">
                <a:latin typeface="Yu Gothic UI" panose="020B0500000000000000" pitchFamily="34" charset="-128"/>
                <a:ea typeface="Yu Gothic UI" panose="020B0500000000000000" pitchFamily="34" charset="-128"/>
              </a:rPr>
              <a:t>88 MHz </a:t>
            </a:r>
          </a:p>
        </p:txBody>
      </p:sp>
      <p:sp>
        <p:nvSpPr>
          <p:cNvPr id="7" name="ZoneTexte 6"/>
          <p:cNvSpPr txBox="1"/>
          <p:nvPr/>
        </p:nvSpPr>
        <p:spPr>
          <a:xfrm>
            <a:off x="1828881" y="1894658"/>
            <a:ext cx="573634" cy="230832"/>
          </a:xfrm>
          <a:prstGeom prst="rect">
            <a:avLst/>
          </a:prstGeom>
          <a:noFill/>
        </p:spPr>
        <p:txBody>
          <a:bodyPr wrap="square" rtlCol="0">
            <a:spAutoFit/>
          </a:bodyPr>
          <a:lstStyle/>
          <a:p>
            <a:r>
              <a:rPr lang="en-GB" sz="900" dirty="0">
                <a:latin typeface="Yu Gothic UI" panose="020B0500000000000000" pitchFamily="34" charset="-128"/>
                <a:ea typeface="Yu Gothic UI" panose="020B0500000000000000" pitchFamily="34" charset="-128"/>
              </a:rPr>
              <a:t>[1 mA]</a:t>
            </a:r>
          </a:p>
        </p:txBody>
      </p:sp>
      <p:sp>
        <p:nvSpPr>
          <p:cNvPr id="28" name="ZoneTexte 27"/>
          <p:cNvSpPr txBox="1"/>
          <p:nvPr/>
        </p:nvSpPr>
        <p:spPr>
          <a:xfrm>
            <a:off x="3344245" y="1154201"/>
            <a:ext cx="573634" cy="230832"/>
          </a:xfrm>
          <a:prstGeom prst="rect">
            <a:avLst/>
          </a:prstGeom>
          <a:noFill/>
        </p:spPr>
        <p:txBody>
          <a:bodyPr wrap="square" rtlCol="0">
            <a:spAutoFit/>
          </a:bodyPr>
          <a:lstStyle/>
          <a:p>
            <a:r>
              <a:rPr lang="en-GB" sz="900" dirty="0">
                <a:latin typeface="Yu Gothic UI" panose="020B0500000000000000" pitchFamily="34" charset="-128"/>
                <a:ea typeface="Yu Gothic UI" panose="020B0500000000000000" pitchFamily="34" charset="-128"/>
              </a:rPr>
              <a:t>[5 mA]</a:t>
            </a:r>
          </a:p>
        </p:txBody>
      </p:sp>
      <p:sp>
        <p:nvSpPr>
          <p:cNvPr id="9" name="ZoneTexte 8"/>
          <p:cNvSpPr txBox="1"/>
          <p:nvPr/>
        </p:nvSpPr>
        <p:spPr>
          <a:xfrm>
            <a:off x="3834299" y="1236284"/>
            <a:ext cx="838605" cy="230832"/>
          </a:xfrm>
          <a:prstGeom prst="rect">
            <a:avLst/>
          </a:prstGeom>
          <a:noFill/>
        </p:spPr>
        <p:txBody>
          <a:bodyPr wrap="square" rtlCol="0">
            <a:spAutoFit/>
          </a:bodyPr>
          <a:lstStyle/>
          <a:p>
            <a:r>
              <a:rPr lang="en-GB" sz="900" dirty="0">
                <a:latin typeface="Yu Gothic UI" panose="020B0500000000000000" pitchFamily="34" charset="-128"/>
                <a:ea typeface="Yu Gothic UI" panose="020B0500000000000000" pitchFamily="34" charset="-128"/>
              </a:rPr>
              <a:t>0.75 MeV/A</a:t>
            </a:r>
          </a:p>
        </p:txBody>
      </p:sp>
      <p:sp>
        <p:nvSpPr>
          <p:cNvPr id="30" name="ZoneTexte 29"/>
          <p:cNvSpPr txBox="1"/>
          <p:nvPr/>
        </p:nvSpPr>
        <p:spPr>
          <a:xfrm>
            <a:off x="5310174" y="1688640"/>
            <a:ext cx="838605" cy="230832"/>
          </a:xfrm>
          <a:prstGeom prst="rect">
            <a:avLst/>
          </a:prstGeom>
          <a:noFill/>
        </p:spPr>
        <p:txBody>
          <a:bodyPr wrap="square" rtlCol="0">
            <a:spAutoFit/>
          </a:bodyPr>
          <a:lstStyle/>
          <a:p>
            <a:r>
              <a:rPr lang="en-GB" sz="900" dirty="0">
                <a:latin typeface="Yu Gothic UI" panose="020B0500000000000000" pitchFamily="34" charset="-128"/>
                <a:ea typeface="Yu Gothic UI" panose="020B0500000000000000" pitchFamily="34" charset="-128"/>
              </a:rPr>
              <a:t>20 MeV/A</a:t>
            </a:r>
          </a:p>
        </p:txBody>
      </p:sp>
      <p:sp>
        <p:nvSpPr>
          <p:cNvPr id="31" name="ZoneTexte 30"/>
          <p:cNvSpPr txBox="1"/>
          <p:nvPr/>
        </p:nvSpPr>
        <p:spPr>
          <a:xfrm>
            <a:off x="4471569" y="2632371"/>
            <a:ext cx="838605" cy="230832"/>
          </a:xfrm>
          <a:prstGeom prst="rect">
            <a:avLst/>
          </a:prstGeom>
          <a:noFill/>
        </p:spPr>
        <p:txBody>
          <a:bodyPr wrap="square" rtlCol="0">
            <a:spAutoFit/>
          </a:bodyPr>
          <a:lstStyle/>
          <a:p>
            <a:r>
              <a:rPr lang="en-GB" sz="900" dirty="0">
                <a:latin typeface="Yu Gothic UI" panose="020B0500000000000000" pitchFamily="34" charset="-128"/>
                <a:ea typeface="Yu Gothic UI" panose="020B0500000000000000" pitchFamily="34" charset="-128"/>
              </a:rPr>
              <a:t>14 MeV/A</a:t>
            </a:r>
          </a:p>
        </p:txBody>
      </p:sp>
      <p:sp>
        <p:nvSpPr>
          <p:cNvPr id="32" name="ZoneTexte 31"/>
          <p:cNvSpPr txBox="1"/>
          <p:nvPr/>
        </p:nvSpPr>
        <p:spPr>
          <a:xfrm>
            <a:off x="5197549" y="3494541"/>
            <a:ext cx="1984209" cy="600164"/>
          </a:xfrm>
          <a:prstGeom prst="rect">
            <a:avLst/>
          </a:prstGeom>
          <a:noFill/>
        </p:spPr>
        <p:txBody>
          <a:bodyPr wrap="square" rtlCol="0">
            <a:spAutoFit/>
          </a:bodyPr>
          <a:lstStyle/>
          <a:p>
            <a:pPr algn="ctr"/>
            <a:r>
              <a:rPr lang="en-GB" sz="1100" dirty="0">
                <a:latin typeface="Yu Gothic UI" panose="020B0500000000000000" pitchFamily="34" charset="-128"/>
                <a:ea typeface="Yu Gothic UI" panose="020B0500000000000000" pitchFamily="34" charset="-128"/>
              </a:rPr>
              <a:t>Superconducting </a:t>
            </a:r>
            <a:r>
              <a:rPr lang="en-GB" sz="1100" dirty="0" err="1">
                <a:latin typeface="Yu Gothic UI" panose="020B0500000000000000" pitchFamily="34" charset="-128"/>
                <a:ea typeface="Yu Gothic UI" panose="020B0500000000000000" pitchFamily="34" charset="-128"/>
              </a:rPr>
              <a:t>cryomodule</a:t>
            </a:r>
            <a:r>
              <a:rPr lang="en-GB" sz="1100" dirty="0">
                <a:latin typeface="Yu Gothic UI" panose="020B0500000000000000" pitchFamily="34" charset="-128"/>
                <a:ea typeface="Yu Gothic UI" panose="020B0500000000000000" pitchFamily="34" charset="-128"/>
              </a:rPr>
              <a:t> B [</a:t>
            </a:r>
            <a:r>
              <a:rPr lang="en-GB" sz="1100" dirty="0">
                <a:latin typeface="Yu Gothic UI" panose="020B0500000000000000" pitchFamily="34" charset="-128"/>
                <a:ea typeface="Yu Gothic UI" panose="020B0500000000000000" pitchFamily="34" charset="-128"/>
                <a:sym typeface="Symbol" panose="05050102010706020507" pitchFamily="18" charset="2"/>
              </a:rPr>
              <a:t>=0.12</a:t>
            </a:r>
            <a:r>
              <a:rPr lang="en-GB" sz="1100" dirty="0">
                <a:latin typeface="Yu Gothic UI" panose="020B0500000000000000" pitchFamily="34" charset="-128"/>
                <a:ea typeface="Yu Gothic UI" panose="020B0500000000000000" pitchFamily="34" charset="-128"/>
              </a:rPr>
              <a:t>]</a:t>
            </a:r>
          </a:p>
          <a:p>
            <a:pPr algn="ctr"/>
            <a:r>
              <a:rPr lang="en-GB" sz="1100" dirty="0">
                <a:latin typeface="Yu Gothic UI" panose="020B0500000000000000" pitchFamily="34" charset="-128"/>
                <a:ea typeface="Yu Gothic UI" panose="020B0500000000000000" pitchFamily="34" charset="-128"/>
              </a:rPr>
              <a:t> </a:t>
            </a:r>
          </a:p>
        </p:txBody>
      </p:sp>
      <p:sp>
        <p:nvSpPr>
          <p:cNvPr id="34" name="ZoneTexte 33"/>
          <p:cNvSpPr txBox="1"/>
          <p:nvPr/>
        </p:nvSpPr>
        <p:spPr>
          <a:xfrm>
            <a:off x="3529787" y="3486847"/>
            <a:ext cx="1984209" cy="600164"/>
          </a:xfrm>
          <a:prstGeom prst="rect">
            <a:avLst/>
          </a:prstGeom>
          <a:noFill/>
        </p:spPr>
        <p:txBody>
          <a:bodyPr wrap="square" rtlCol="0">
            <a:spAutoFit/>
          </a:bodyPr>
          <a:lstStyle/>
          <a:p>
            <a:pPr algn="ctr"/>
            <a:r>
              <a:rPr lang="en-GB" sz="1100" dirty="0">
                <a:latin typeface="Yu Gothic UI" panose="020B0500000000000000" pitchFamily="34" charset="-128"/>
                <a:ea typeface="Yu Gothic UI" panose="020B0500000000000000" pitchFamily="34" charset="-128"/>
              </a:rPr>
              <a:t>Superconducting </a:t>
            </a:r>
            <a:r>
              <a:rPr lang="en-GB" sz="1100" dirty="0" err="1">
                <a:latin typeface="Yu Gothic UI" panose="020B0500000000000000" pitchFamily="34" charset="-128"/>
                <a:ea typeface="Yu Gothic UI" panose="020B0500000000000000" pitchFamily="34" charset="-128"/>
              </a:rPr>
              <a:t>cryomodule</a:t>
            </a:r>
            <a:r>
              <a:rPr lang="en-GB" sz="1100" dirty="0">
                <a:latin typeface="Yu Gothic UI" panose="020B0500000000000000" pitchFamily="34" charset="-128"/>
                <a:ea typeface="Yu Gothic UI" panose="020B0500000000000000" pitchFamily="34" charset="-128"/>
              </a:rPr>
              <a:t> A [</a:t>
            </a:r>
            <a:r>
              <a:rPr lang="en-GB" sz="1100" dirty="0">
                <a:latin typeface="Yu Gothic UI" panose="020B0500000000000000" pitchFamily="34" charset="-128"/>
                <a:ea typeface="Yu Gothic UI" panose="020B0500000000000000" pitchFamily="34" charset="-128"/>
                <a:sym typeface="Symbol" panose="05050102010706020507" pitchFamily="18" charset="2"/>
              </a:rPr>
              <a:t>=0.07</a:t>
            </a:r>
            <a:r>
              <a:rPr lang="en-GB" sz="1100" dirty="0">
                <a:latin typeface="Yu Gothic UI" panose="020B0500000000000000" pitchFamily="34" charset="-128"/>
                <a:ea typeface="Yu Gothic UI" panose="020B0500000000000000" pitchFamily="34" charset="-128"/>
              </a:rPr>
              <a:t>]</a:t>
            </a:r>
          </a:p>
          <a:p>
            <a:pPr algn="ctr"/>
            <a:r>
              <a:rPr lang="en-GB" sz="1100" dirty="0">
                <a:latin typeface="Yu Gothic UI" panose="020B0500000000000000" pitchFamily="34" charset="-128"/>
                <a:ea typeface="Yu Gothic UI" panose="020B0500000000000000" pitchFamily="34" charset="-128"/>
              </a:rPr>
              <a:t> </a:t>
            </a:r>
          </a:p>
        </p:txBody>
      </p:sp>
      <p:sp>
        <p:nvSpPr>
          <p:cNvPr id="36" name="ZoneTexte 35"/>
          <p:cNvSpPr txBox="1"/>
          <p:nvPr/>
        </p:nvSpPr>
        <p:spPr>
          <a:xfrm>
            <a:off x="739484" y="3381247"/>
            <a:ext cx="8784969" cy="461665"/>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a:scene3d>
            <a:camera prst="orthographicFront"/>
            <a:lightRig rig="soft" dir="t">
              <a:rot lat="0" lon="0" rev="15600000"/>
            </a:lightRig>
          </a:scene3d>
          <a:sp3d>
            <a:bevelT/>
          </a:sp3d>
        </p:spPr>
        <p:txBody>
          <a:bodyPr wrap="none" rtlCol="0">
            <a:spAutoFit/>
            <a:sp3d extrusionH="57150" prstMaterial="softEdge">
              <a:bevelT w="25400" h="38100"/>
            </a:sp3d>
          </a:bodyPr>
          <a:lstStyle/>
          <a:p>
            <a:r>
              <a:rPr lang="en-US" sz="2400" b="1" dirty="0">
                <a:ln/>
                <a:solidFill>
                  <a:schemeClr val="accent4"/>
                </a:solidFill>
              </a:rPr>
              <a:t>July 8</a:t>
            </a:r>
            <a:r>
              <a:rPr lang="en-US" sz="2400" b="1" baseline="30000" dirty="0">
                <a:ln/>
                <a:solidFill>
                  <a:schemeClr val="accent4"/>
                </a:solidFill>
              </a:rPr>
              <a:t>th</a:t>
            </a:r>
            <a:r>
              <a:rPr lang="en-US" sz="2400" b="1" dirty="0">
                <a:ln/>
                <a:solidFill>
                  <a:schemeClr val="accent4"/>
                </a:solidFill>
              </a:rPr>
              <a:t> , 2019 : Administrative authorization to operate SPIRAL2 </a:t>
            </a:r>
          </a:p>
        </p:txBody>
      </p:sp>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03" y="1726951"/>
            <a:ext cx="1729129" cy="605195"/>
          </a:xfrm>
          <a:prstGeom prst="rect">
            <a:avLst/>
          </a:prstGeom>
        </p:spPr>
      </p:pic>
      <p:sp>
        <p:nvSpPr>
          <p:cNvPr id="43" name="TextBox 6">
            <a:extLst>
              <a:ext uri="{FF2B5EF4-FFF2-40B4-BE49-F238E27FC236}">
                <a16:creationId xmlns:a16="http://schemas.microsoft.com/office/drawing/2014/main" id="{07142071-5356-D044-963A-F7F152CC51B9}"/>
              </a:ext>
            </a:extLst>
          </p:cNvPr>
          <p:cNvSpPr txBox="1"/>
          <p:nvPr/>
        </p:nvSpPr>
        <p:spPr>
          <a:xfrm>
            <a:off x="7304442" y="2248305"/>
            <a:ext cx="2698526" cy="877163"/>
          </a:xfrm>
          <a:prstGeom prst="rect">
            <a:avLst/>
          </a:prstGeom>
          <a:noFill/>
        </p:spPr>
        <p:txBody>
          <a:bodyPr wrap="square" rtlCol="0">
            <a:spAutoFit/>
          </a:bodyPr>
          <a:lstStyle/>
          <a:p>
            <a:pPr algn="ctr"/>
            <a:r>
              <a:rPr lang="en-GB" sz="1700" dirty="0">
                <a:latin typeface="Yu Gothic UI Light" panose="020B0300000000000000" pitchFamily="34" charset="-128"/>
                <a:ea typeface="Yu Gothic UI Light" panose="020B0300000000000000" pitchFamily="34" charset="-128"/>
                <a:cs typeface="Calibri" panose="020F0502020204030204" pitchFamily="34" charset="0"/>
              </a:rPr>
              <a:t>A versatile machine to provide high intensity beams  </a:t>
            </a:r>
          </a:p>
        </p:txBody>
      </p:sp>
      <p:sp>
        <p:nvSpPr>
          <p:cNvPr id="11" name="Espace réservé de la date 10"/>
          <p:cNvSpPr>
            <a:spLocks noGrp="1"/>
          </p:cNvSpPr>
          <p:nvPr>
            <p:ph type="dt" sz="half" idx="2"/>
          </p:nvPr>
        </p:nvSpPr>
        <p:spPr/>
        <p:txBody>
          <a:bodyPr/>
          <a:lstStyle/>
          <a:p>
            <a:r>
              <a:rPr lang="fr-FR" noProof="0"/>
              <a:t>April 30, 2021</a:t>
            </a:r>
            <a:endParaRPr lang="en-US" noProof="0" dirty="0"/>
          </a:p>
        </p:txBody>
      </p:sp>
      <p:sp>
        <p:nvSpPr>
          <p:cNvPr id="12" name="Espace réservé du pied de page 11"/>
          <p:cNvSpPr>
            <a:spLocks noGrp="1"/>
          </p:cNvSpPr>
          <p:nvPr>
            <p:ph type="ftr" sz="quarter" idx="3"/>
          </p:nvPr>
        </p:nvSpPr>
        <p:spPr/>
        <p:txBody>
          <a:bodyPr/>
          <a:lstStyle/>
          <a:p>
            <a:r>
              <a:rPr lang="en-US" noProof="0"/>
              <a:t>SPIRAL2 commissioning - R. Ferdinand</a:t>
            </a:r>
            <a:endParaRPr lang="en-US" noProof="0" dirty="0"/>
          </a:p>
        </p:txBody>
      </p:sp>
      <p:sp>
        <p:nvSpPr>
          <p:cNvPr id="13" name="Espace réservé du numéro de diapositive 12"/>
          <p:cNvSpPr>
            <a:spLocks noGrp="1"/>
          </p:cNvSpPr>
          <p:nvPr>
            <p:ph type="sldNum" sz="quarter" idx="12"/>
          </p:nvPr>
        </p:nvSpPr>
        <p:spPr/>
        <p:txBody>
          <a:bodyPr/>
          <a:lstStyle/>
          <a:p>
            <a:fld id="{49BBC286-B2FE-44AC-8F25-02BBF4E9D127}" type="slidenum">
              <a:rPr lang="en-US" noProof="0" smtClean="0"/>
              <a:pPr/>
              <a:t>3</a:t>
            </a:fld>
            <a:endParaRPr lang="en-US" noProof="0" dirty="0"/>
          </a:p>
        </p:txBody>
      </p:sp>
    </p:spTree>
    <p:extLst>
      <p:ext uri="{BB962C8B-B14F-4D97-AF65-F5344CB8AC3E}">
        <p14:creationId xmlns:p14="http://schemas.microsoft.com/office/powerpoint/2010/main" val="3733475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8000" y="3449851"/>
            <a:ext cx="9187130" cy="400110"/>
          </a:xfrm>
          <a:prstGeom prst="rect">
            <a:avLst/>
          </a:prstGeom>
        </p:spPr>
        <p:txBody>
          <a:bodyPr wrap="none">
            <a:spAutoFit/>
          </a:bodyPr>
          <a:lstStyle/>
          <a:p>
            <a:r>
              <a:rPr lang="en-US" sz="2000" dirty="0">
                <a:solidFill>
                  <a:srgbClr val="007E39"/>
                </a:solidFill>
                <a:latin typeface="Yu Gothic UI Light" panose="020B0300000000000000" pitchFamily="34" charset="-128"/>
              </a:rPr>
              <a:t> December 11, 2019 : H</a:t>
            </a:r>
            <a:r>
              <a:rPr lang="en-US" sz="2000" baseline="30000" dirty="0">
                <a:solidFill>
                  <a:srgbClr val="007E39"/>
                </a:solidFill>
                <a:latin typeface="Yu Gothic UI Light" panose="020B0300000000000000" pitchFamily="34" charset="-128"/>
              </a:rPr>
              <a:t>+</a:t>
            </a:r>
            <a:r>
              <a:rPr lang="en-US" sz="2000" dirty="0">
                <a:solidFill>
                  <a:srgbClr val="007E39"/>
                </a:solidFill>
                <a:latin typeface="Yu Gothic UI Light" panose="020B0300000000000000" pitchFamily="34" charset="-128"/>
              </a:rPr>
              <a:t> beam injected into NFS experimental hall (milestone J5)  </a:t>
            </a:r>
          </a:p>
        </p:txBody>
      </p:sp>
      <p:sp>
        <p:nvSpPr>
          <p:cNvPr id="9" name="ZoneTexte 8"/>
          <p:cNvSpPr txBox="1"/>
          <p:nvPr/>
        </p:nvSpPr>
        <p:spPr>
          <a:xfrm>
            <a:off x="620723" y="4065851"/>
            <a:ext cx="3298548" cy="1077218"/>
          </a:xfrm>
          <a:prstGeom prst="rect">
            <a:avLst/>
          </a:prstGeom>
          <a:noFill/>
        </p:spPr>
        <p:txBody>
          <a:bodyPr wrap="square" rtlCol="0">
            <a:spAutoFit/>
          </a:bodyPr>
          <a:lstStyle/>
          <a:p>
            <a:r>
              <a:rPr lang="en-US" sz="1600" dirty="0">
                <a:solidFill>
                  <a:srgbClr val="50586B"/>
                </a:solidFill>
                <a:latin typeface="Yu Gothic UI Light" panose="020B0300000000000000" pitchFamily="34" charset="-128"/>
              </a:rPr>
              <a:t>First test experiment in NFS </a:t>
            </a:r>
          </a:p>
          <a:p>
            <a:r>
              <a:rPr lang="en-US" sz="1600" dirty="0">
                <a:solidFill>
                  <a:srgbClr val="50586B"/>
                </a:solidFill>
                <a:latin typeface="Yu Gothic UI Light" panose="020B0300000000000000" pitchFamily="34" charset="-128"/>
              </a:rPr>
              <a:t>Irradiation set up (Collab with NPI, Czech.)</a:t>
            </a:r>
          </a:p>
          <a:p>
            <a:r>
              <a:rPr lang="en-US" sz="1600" dirty="0">
                <a:solidFill>
                  <a:srgbClr val="50586B"/>
                </a:solidFill>
                <a:latin typeface="Yu Gothic UI Light" panose="020B0300000000000000" pitchFamily="34" charset="-128"/>
              </a:rPr>
              <a:t>Successful measurement</a:t>
            </a:r>
          </a:p>
        </p:txBody>
      </p:sp>
      <p:pic>
        <p:nvPicPr>
          <p:cNvPr id="11" name="14273E97-5319-4D34-89DB-BFD4CDB47188" descr="1C8857DA-F612-4843-9AFC-C4CC58723E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582" y="736169"/>
            <a:ext cx="2963797" cy="22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88867" y="3042954"/>
            <a:ext cx="3676270" cy="246221"/>
          </a:xfrm>
          <a:prstGeom prst="rect">
            <a:avLst/>
          </a:prstGeom>
          <a:noFill/>
        </p:spPr>
        <p:txBody>
          <a:bodyPr wrap="square" rtlCol="0">
            <a:spAutoFit/>
          </a:bodyPr>
          <a:lstStyle/>
          <a:p>
            <a:pPr algn="ctr"/>
            <a:r>
              <a:rPr lang="en-US" sz="1000" i="1" dirty="0">
                <a:solidFill>
                  <a:srgbClr val="50586B"/>
                </a:solidFill>
                <a:latin typeface="Yu Gothic UI Light" panose="020B0300000000000000" pitchFamily="34" charset="-128"/>
              </a:rPr>
              <a:t>Pressure stability over 10 hours, LINAC tuned for 33MeV proton</a:t>
            </a:r>
          </a:p>
        </p:txBody>
      </p:sp>
      <p:sp>
        <p:nvSpPr>
          <p:cNvPr id="8" name="Rectangle 7"/>
          <p:cNvSpPr/>
          <p:nvPr/>
        </p:nvSpPr>
        <p:spPr>
          <a:xfrm>
            <a:off x="3574560" y="657318"/>
            <a:ext cx="6363280" cy="677108"/>
          </a:xfrm>
          <a:prstGeom prst="rect">
            <a:avLst/>
          </a:prstGeom>
        </p:spPr>
        <p:txBody>
          <a:bodyPr wrap="square">
            <a:spAutoFit/>
          </a:bodyPr>
          <a:lstStyle/>
          <a:p>
            <a:r>
              <a:rPr lang="en-US" sz="2000" dirty="0">
                <a:solidFill>
                  <a:srgbClr val="007E39"/>
                </a:solidFill>
                <a:latin typeface="Yu Gothic UI Light" panose="020B0300000000000000" pitchFamily="34" charset="-128"/>
              </a:rPr>
              <a:t>November 27</a:t>
            </a:r>
            <a:r>
              <a:rPr lang="en-US" sz="2000" baseline="30000" dirty="0">
                <a:solidFill>
                  <a:srgbClr val="007E39"/>
                </a:solidFill>
                <a:latin typeface="Yu Gothic UI Light" panose="020B0300000000000000" pitchFamily="34" charset="-128"/>
              </a:rPr>
              <a:t>th</a:t>
            </a:r>
            <a:r>
              <a:rPr lang="en-US" sz="2000" dirty="0">
                <a:solidFill>
                  <a:srgbClr val="007E39"/>
                </a:solidFill>
                <a:latin typeface="Yu Gothic UI Light" panose="020B0300000000000000" pitchFamily="34" charset="-128"/>
              </a:rPr>
              <a:t> 2019 : H</a:t>
            </a:r>
            <a:r>
              <a:rPr lang="en-US" sz="2000" baseline="30000" dirty="0">
                <a:solidFill>
                  <a:srgbClr val="007E39"/>
                </a:solidFill>
                <a:latin typeface="Yu Gothic UI Light" panose="020B0300000000000000" pitchFamily="34" charset="-128"/>
              </a:rPr>
              <a:t>+</a:t>
            </a:r>
            <a:r>
              <a:rPr lang="en-US" sz="2000" dirty="0">
                <a:solidFill>
                  <a:srgbClr val="007E39"/>
                </a:solidFill>
                <a:latin typeface="Yu Gothic UI Light" panose="020B0300000000000000" pitchFamily="34" charset="-128"/>
              </a:rPr>
              <a:t> nominal acceleration, 33MeV</a:t>
            </a:r>
          </a:p>
          <a:p>
            <a:pPr lvl="1"/>
            <a:r>
              <a:rPr lang="en-US" dirty="0">
                <a:solidFill>
                  <a:srgbClr val="50586B"/>
                </a:solidFill>
                <a:latin typeface="Yu Gothic UI Light" panose="020B0300000000000000" pitchFamily="34" charset="-128"/>
              </a:rPr>
              <a:t>             200µA, 960µs/s, 6.34W</a:t>
            </a:r>
          </a:p>
        </p:txBody>
      </p:sp>
      <p:pic>
        <p:nvPicPr>
          <p:cNvPr id="13" name="Imag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2042" y="1324901"/>
            <a:ext cx="2959297" cy="1930643"/>
          </a:xfrm>
          <a:prstGeom prst="rect">
            <a:avLst/>
          </a:prstGeom>
        </p:spPr>
      </p:pic>
      <p:sp>
        <p:nvSpPr>
          <p:cNvPr id="16" name="ZoneTexte 15"/>
          <p:cNvSpPr txBox="1"/>
          <p:nvPr/>
        </p:nvSpPr>
        <p:spPr>
          <a:xfrm>
            <a:off x="3882317" y="5237902"/>
            <a:ext cx="2500008" cy="215444"/>
          </a:xfrm>
          <a:prstGeom prst="rect">
            <a:avLst/>
          </a:prstGeom>
          <a:noFill/>
        </p:spPr>
        <p:txBody>
          <a:bodyPr wrap="square" rtlCol="0">
            <a:spAutoFit/>
          </a:bodyPr>
          <a:lstStyle/>
          <a:p>
            <a:pPr algn="ctr"/>
            <a:r>
              <a:rPr lang="en-US" sz="800" dirty="0">
                <a:solidFill>
                  <a:srgbClr val="50586B"/>
                </a:solidFill>
                <a:latin typeface="Yu Gothic UI Light" panose="020B0300000000000000" pitchFamily="34" charset="-128"/>
              </a:rPr>
              <a:t>decay spectrum (gamma rays/copper target)</a:t>
            </a:r>
          </a:p>
        </p:txBody>
      </p:sp>
      <p:sp>
        <p:nvSpPr>
          <p:cNvPr id="17" name="ZoneTexte 16"/>
          <p:cNvSpPr txBox="1"/>
          <p:nvPr/>
        </p:nvSpPr>
        <p:spPr>
          <a:xfrm>
            <a:off x="2433337" y="2418178"/>
            <a:ext cx="5301451"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2400" i="1" dirty="0">
                <a:solidFill>
                  <a:srgbClr val="0070C0"/>
                </a:solidFill>
                <a:latin typeface="Yu Gothic UI Light" panose="020B0300000000000000" pitchFamily="34" charset="-128"/>
              </a:rPr>
              <a:t>December 17, 2019 =&gt; LINAC warm up </a:t>
            </a:r>
          </a:p>
        </p:txBody>
      </p:sp>
      <p:sp>
        <p:nvSpPr>
          <p:cNvPr id="19" name="Titre 18"/>
          <p:cNvSpPr>
            <a:spLocks noGrp="1"/>
          </p:cNvSpPr>
          <p:nvPr>
            <p:ph type="title"/>
          </p:nvPr>
        </p:nvSpPr>
        <p:spPr/>
        <p:txBody>
          <a:bodyPr>
            <a:normAutofit fontScale="90000"/>
          </a:bodyPr>
          <a:lstStyle/>
          <a:p>
            <a:r>
              <a:rPr lang="en-US" dirty="0"/>
              <a:t>1</a:t>
            </a:r>
            <a:r>
              <a:rPr lang="en-US" baseline="30000" dirty="0"/>
              <a:t>st</a:t>
            </a:r>
            <a:r>
              <a:rPr lang="en-US" dirty="0"/>
              <a:t> acceleration to nominal energy</a:t>
            </a:r>
          </a:p>
        </p:txBody>
      </p:sp>
      <p:sp>
        <p:nvSpPr>
          <p:cNvPr id="18" name="Espace réservé du numéro de diapositive 17"/>
          <p:cNvSpPr>
            <a:spLocks noGrp="1"/>
          </p:cNvSpPr>
          <p:nvPr>
            <p:ph type="sldNum" sz="quarter" idx="12"/>
          </p:nvPr>
        </p:nvSpPr>
        <p:spPr>
          <a:prstGeom prst="rect">
            <a:avLst/>
          </a:prstGeom>
        </p:spPr>
        <p:txBody>
          <a:bodyPr/>
          <a:lstStyle/>
          <a:p>
            <a:fld id="{49BBC286-B2FE-44AC-8F25-02BBF4E9D127}" type="slidenum">
              <a:rPr lang="en-US" smtClean="0"/>
              <a:pPr/>
              <a:t>30</a:t>
            </a:fld>
            <a:endParaRPr lang="en-US" dirty="0"/>
          </a:p>
        </p:txBody>
      </p:sp>
      <p:sp>
        <p:nvSpPr>
          <p:cNvPr id="2" name="Espace réservé de la date 1"/>
          <p:cNvSpPr>
            <a:spLocks noGrp="1"/>
          </p:cNvSpPr>
          <p:nvPr>
            <p:ph type="dt" sz="half" idx="2"/>
          </p:nvPr>
        </p:nvSpPr>
        <p:spPr>
          <a:prstGeom prst="rect">
            <a:avLst/>
          </a:prstGeom>
        </p:spPr>
        <p:txBody>
          <a:bodyPr/>
          <a:lstStyle/>
          <a:p>
            <a:r>
              <a:rPr lang="fr-FR"/>
              <a:t>April 30, 2021</a:t>
            </a:r>
            <a:endParaRPr lang="en-US" dirty="0"/>
          </a:p>
        </p:txBody>
      </p:sp>
      <p:sp>
        <p:nvSpPr>
          <p:cNvPr id="15" name="Espace réservé du pied de page 14"/>
          <p:cNvSpPr>
            <a:spLocks noGrp="1"/>
          </p:cNvSpPr>
          <p:nvPr>
            <p:ph type="ftr" sz="quarter" idx="3"/>
          </p:nvPr>
        </p:nvSpPr>
        <p:spPr>
          <a:prstGeom prst="rect">
            <a:avLst/>
          </a:prstGeom>
        </p:spPr>
        <p:txBody>
          <a:bodyPr/>
          <a:lstStyle/>
          <a:p>
            <a:r>
              <a:rPr lang="en-US"/>
              <a:t>SPIRAL2 commissioning - R. Ferdinand</a:t>
            </a:r>
            <a:endParaRPr lang="en-US" dirty="0"/>
          </a:p>
        </p:txBody>
      </p:sp>
      <p:pic>
        <p:nvPicPr>
          <p:cNvPr id="20" name="Image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5732" y="3739792"/>
            <a:ext cx="2258668" cy="1533823"/>
          </a:xfrm>
          <a:prstGeom prst="rect">
            <a:avLst/>
          </a:prstGeom>
        </p:spPr>
      </p:pic>
      <p:sp>
        <p:nvSpPr>
          <p:cNvPr id="21" name="ZoneTexte 20"/>
          <p:cNvSpPr txBox="1"/>
          <p:nvPr/>
        </p:nvSpPr>
        <p:spPr>
          <a:xfrm>
            <a:off x="4950077" y="3847408"/>
            <a:ext cx="1311578" cy="307777"/>
          </a:xfrm>
          <a:prstGeom prst="rect">
            <a:avLst/>
          </a:prstGeom>
          <a:noFill/>
        </p:spPr>
        <p:txBody>
          <a:bodyPr wrap="none" rtlCol="0">
            <a:spAutoFit/>
          </a:bodyPr>
          <a:lstStyle/>
          <a:p>
            <a:r>
              <a:rPr lang="en-US" sz="1400" dirty="0">
                <a:latin typeface="Yu Gothic UI Light" panose="020B0300000000000000" pitchFamily="34" charset="-128"/>
                <a:ea typeface="Yu Gothic UI Light" panose="020B0300000000000000" pitchFamily="34" charset="-128"/>
              </a:rPr>
              <a:t>33 MeV p + Fe</a:t>
            </a:r>
          </a:p>
        </p:txBody>
      </p:sp>
      <p:sp>
        <p:nvSpPr>
          <p:cNvPr id="22" name="ZoneTexte 21"/>
          <p:cNvSpPr txBox="1"/>
          <p:nvPr/>
        </p:nvSpPr>
        <p:spPr>
          <a:xfrm>
            <a:off x="3441330" y="4687021"/>
            <a:ext cx="881973" cy="553998"/>
          </a:xfrm>
          <a:prstGeom prst="rect">
            <a:avLst/>
          </a:prstGeom>
          <a:noFill/>
        </p:spPr>
        <p:txBody>
          <a:bodyPr wrap="none" rtlCol="0">
            <a:spAutoFit/>
          </a:bodyPr>
          <a:lstStyle/>
          <a:p>
            <a:pPr algn="r"/>
            <a:r>
              <a:rPr lang="en-US" sz="1000" dirty="0">
                <a:solidFill>
                  <a:srgbClr val="990033"/>
                </a:solidFill>
                <a:latin typeface="Yu Gothic UI Light" panose="020B0300000000000000" pitchFamily="34" charset="-128"/>
                <a:ea typeface="Yu Gothic UI Light" panose="020B0300000000000000" pitchFamily="34" charset="-128"/>
              </a:rPr>
              <a:t>E. </a:t>
            </a:r>
            <a:r>
              <a:rPr lang="en-US" sz="1000" dirty="0" err="1">
                <a:solidFill>
                  <a:srgbClr val="990033"/>
                </a:solidFill>
                <a:latin typeface="Yu Gothic UI Light" panose="020B0300000000000000" pitchFamily="34" charset="-128"/>
                <a:ea typeface="Yu Gothic UI Light" panose="020B0300000000000000" pitchFamily="34" charset="-128"/>
              </a:rPr>
              <a:t>Simeckova</a:t>
            </a:r>
            <a:endParaRPr lang="en-US" sz="1000" dirty="0">
              <a:solidFill>
                <a:srgbClr val="990033"/>
              </a:solidFill>
              <a:latin typeface="Yu Gothic UI Light" panose="020B0300000000000000" pitchFamily="34" charset="-128"/>
              <a:ea typeface="Yu Gothic UI Light" panose="020B0300000000000000" pitchFamily="34" charset="-128"/>
            </a:endParaRPr>
          </a:p>
          <a:p>
            <a:pPr algn="r"/>
            <a:r>
              <a:rPr lang="en-US" sz="1000" dirty="0">
                <a:solidFill>
                  <a:srgbClr val="990033"/>
                </a:solidFill>
                <a:latin typeface="Yu Gothic UI Light" panose="020B0300000000000000" pitchFamily="34" charset="-128"/>
                <a:ea typeface="Yu Gothic UI Light" panose="020B0300000000000000" pitchFamily="34" charset="-128"/>
              </a:rPr>
              <a:t>J. </a:t>
            </a:r>
            <a:r>
              <a:rPr lang="en-US" sz="1000" dirty="0" err="1">
                <a:solidFill>
                  <a:srgbClr val="990033"/>
                </a:solidFill>
                <a:latin typeface="Yu Gothic UI Light" panose="020B0300000000000000" pitchFamily="34" charset="-128"/>
                <a:ea typeface="Yu Gothic UI Light" panose="020B0300000000000000" pitchFamily="34" charset="-128"/>
              </a:rPr>
              <a:t>Mrazek</a:t>
            </a:r>
            <a:endParaRPr lang="en-US" sz="1000" dirty="0">
              <a:solidFill>
                <a:srgbClr val="990033"/>
              </a:solidFill>
              <a:latin typeface="Yu Gothic UI Light" panose="020B0300000000000000" pitchFamily="34" charset="-128"/>
              <a:ea typeface="Yu Gothic UI Light" panose="020B0300000000000000" pitchFamily="34" charset="-128"/>
            </a:endParaRPr>
          </a:p>
          <a:p>
            <a:pPr algn="r"/>
            <a:r>
              <a:rPr lang="en-US" sz="1000" dirty="0">
                <a:solidFill>
                  <a:srgbClr val="990033"/>
                </a:solidFill>
                <a:latin typeface="Yu Gothic UI Light" panose="020B0300000000000000" pitchFamily="34" charset="-128"/>
                <a:ea typeface="Yu Gothic UI Light" panose="020B0300000000000000" pitchFamily="34" charset="-128"/>
              </a:rPr>
              <a:t>NPI, </a:t>
            </a:r>
            <a:r>
              <a:rPr lang="en-US" sz="1000" dirty="0" err="1">
                <a:solidFill>
                  <a:srgbClr val="990033"/>
                </a:solidFill>
                <a:latin typeface="Yu Gothic UI Light" panose="020B0300000000000000" pitchFamily="34" charset="-128"/>
                <a:ea typeface="Yu Gothic UI Light" panose="020B0300000000000000" pitchFamily="34" charset="-128"/>
              </a:rPr>
              <a:t>Rez</a:t>
            </a:r>
            <a:endParaRPr lang="en-US" sz="1000" dirty="0">
              <a:solidFill>
                <a:srgbClr val="990033"/>
              </a:solidFill>
              <a:latin typeface="Yu Gothic UI Light" panose="020B0300000000000000" pitchFamily="34" charset="-128"/>
              <a:ea typeface="Yu Gothic UI Light" panose="020B0300000000000000" pitchFamily="34" charset="-128"/>
            </a:endParaRPr>
          </a:p>
        </p:txBody>
      </p:sp>
      <p:pic>
        <p:nvPicPr>
          <p:cNvPr id="24" name="Image 23"/>
          <p:cNvPicPr>
            <a:picLocks noChangeAspect="1"/>
          </p:cNvPicPr>
          <p:nvPr/>
        </p:nvPicPr>
        <p:blipFill>
          <a:blip r:embed="rId6"/>
          <a:stretch>
            <a:fillRect/>
          </a:stretch>
        </p:blipFill>
        <p:spPr>
          <a:xfrm>
            <a:off x="6350861" y="3776072"/>
            <a:ext cx="2361481" cy="1668878"/>
          </a:xfrm>
          <a:prstGeom prst="rect">
            <a:avLst/>
          </a:prstGeom>
        </p:spPr>
      </p:pic>
      <p:sp>
        <p:nvSpPr>
          <p:cNvPr id="27" name="ZoneTexte 26"/>
          <p:cNvSpPr txBox="1"/>
          <p:nvPr/>
        </p:nvSpPr>
        <p:spPr>
          <a:xfrm>
            <a:off x="8444321" y="4022494"/>
            <a:ext cx="1263487" cy="230832"/>
          </a:xfrm>
          <a:prstGeom prst="rect">
            <a:avLst/>
          </a:prstGeom>
          <a:noFill/>
        </p:spPr>
        <p:txBody>
          <a:bodyPr wrap="none" rtlCol="0">
            <a:spAutoFit/>
          </a:bodyPr>
          <a:lstStyle/>
          <a:p>
            <a:r>
              <a:rPr lang="en-US" sz="900" dirty="0">
                <a:solidFill>
                  <a:srgbClr val="339966"/>
                </a:solidFill>
                <a:latin typeface="Yu Gothic UI Light" panose="020B0300000000000000" pitchFamily="34" charset="-128"/>
                <a:ea typeface="Yu Gothic UI Light" panose="020B0300000000000000" pitchFamily="34" charset="-128"/>
              </a:rPr>
              <a:t>● NFS measurements</a:t>
            </a:r>
          </a:p>
        </p:txBody>
      </p:sp>
      <p:sp>
        <p:nvSpPr>
          <p:cNvPr id="3" name="TextBox 2">
            <a:extLst>
              <a:ext uri="{FF2B5EF4-FFF2-40B4-BE49-F238E27FC236}">
                <a16:creationId xmlns:a16="http://schemas.microsoft.com/office/drawing/2014/main" id="{394233CC-3EB6-DD43-A5C1-B4225F2E2290}"/>
              </a:ext>
            </a:extLst>
          </p:cNvPr>
          <p:cNvSpPr txBox="1"/>
          <p:nvPr/>
        </p:nvSpPr>
        <p:spPr>
          <a:xfrm>
            <a:off x="2328339" y="3899005"/>
            <a:ext cx="5511445" cy="46166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dirty="0">
                <a:solidFill>
                  <a:srgbClr val="C00000"/>
                </a:solidFill>
                <a:latin typeface="Yu Gothic UI Light" panose="020B0300000000000000" pitchFamily="34" charset="-128"/>
              </a:rPr>
              <a:t>A GREAT END FOR A WONDERFUL YEAR!</a:t>
            </a:r>
          </a:p>
        </p:txBody>
      </p:sp>
    </p:spTree>
    <p:extLst>
      <p:ext uri="{BB962C8B-B14F-4D97-AF65-F5344CB8AC3E}">
        <p14:creationId xmlns:p14="http://schemas.microsoft.com/office/powerpoint/2010/main" val="2167717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1000" fill="hold"/>
                                        <p:tgtEl>
                                          <p:spTgt spid="3"/>
                                        </p:tgtEl>
                                        <p:attrNameLst>
                                          <p:attrName>ppt_w</p:attrName>
                                        </p:attrNameLst>
                                      </p:cBhvr>
                                      <p:tavLst>
                                        <p:tav tm="0">
                                          <p:val>
                                            <p:fltVal val="0"/>
                                          </p:val>
                                        </p:tav>
                                        <p:tav tm="100000">
                                          <p:val>
                                            <p:strVal val="#ppt_w"/>
                                          </p:val>
                                        </p:tav>
                                      </p:tavLst>
                                    </p:anim>
                                    <p:anim calcmode="lin" valueType="num">
                                      <p:cBhvr>
                                        <p:cTn id="33" dur="1000" fill="hold"/>
                                        <p:tgtEl>
                                          <p:spTgt spid="3"/>
                                        </p:tgtEl>
                                        <p:attrNameLst>
                                          <p:attrName>ppt_h</p:attrName>
                                        </p:attrNameLst>
                                      </p:cBhvr>
                                      <p:tavLst>
                                        <p:tav tm="0">
                                          <p:val>
                                            <p:fltVal val="0"/>
                                          </p:val>
                                        </p:tav>
                                        <p:tav tm="100000">
                                          <p:val>
                                            <p:strVal val="#ppt_h"/>
                                          </p:val>
                                        </p:tav>
                                      </p:tavLst>
                                    </p:anim>
                                    <p:anim calcmode="lin" valueType="num">
                                      <p:cBhvr>
                                        <p:cTn id="34" dur="1000" fill="hold"/>
                                        <p:tgtEl>
                                          <p:spTgt spid="3"/>
                                        </p:tgtEl>
                                        <p:attrNameLst>
                                          <p:attrName>style.rotation</p:attrName>
                                        </p:attrNameLst>
                                      </p:cBhvr>
                                      <p:tavLst>
                                        <p:tav tm="0">
                                          <p:val>
                                            <p:fltVal val="90"/>
                                          </p:val>
                                        </p:tav>
                                        <p:tav tm="100000">
                                          <p:val>
                                            <p:fltVal val="0"/>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6" grpId="0"/>
      <p:bldP spid="17" grpId="0" animBg="1"/>
      <p:bldP spid="18" grpId="0"/>
      <p:bldP spid="2" grpId="0"/>
      <p:bldP spid="15" grpId="0"/>
      <p:bldP spid="21" grpId="0"/>
      <p:bldP spid="22" grpId="0"/>
      <p:bldP spid="27"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en-US" dirty="0"/>
              <a:t>2020 – Power rise</a:t>
            </a:r>
          </a:p>
        </p:txBody>
      </p:sp>
      <p:sp>
        <p:nvSpPr>
          <p:cNvPr id="7" name="Sous-titre 6"/>
          <p:cNvSpPr>
            <a:spLocks noGrp="1"/>
          </p:cNvSpPr>
          <p:nvPr>
            <p:ph type="subTitle" idx="1"/>
          </p:nvPr>
        </p:nvSpPr>
        <p:spPr/>
        <p:txBody>
          <a:bodyPr/>
          <a:lstStyle/>
          <a:p>
            <a:endParaRPr lang="en-US"/>
          </a:p>
        </p:txBody>
      </p:sp>
      <p:sp>
        <p:nvSpPr>
          <p:cNvPr id="3" name="Espace réservé du numéro de diapositive 2"/>
          <p:cNvSpPr>
            <a:spLocks noGrp="1"/>
          </p:cNvSpPr>
          <p:nvPr>
            <p:ph type="sldNum" sz="quarter" idx="4294967295"/>
          </p:nvPr>
        </p:nvSpPr>
        <p:spPr>
          <a:xfrm>
            <a:off x="9148763" y="5454650"/>
            <a:ext cx="1011237" cy="303213"/>
          </a:xfrm>
        </p:spPr>
        <p:txBody>
          <a:bodyPr/>
          <a:lstStyle/>
          <a:p>
            <a:fld id="{49BBC286-B2FE-44AC-8F25-02BBF4E9D127}" type="slidenum">
              <a:rPr lang="en-US" noProof="0" smtClean="0"/>
              <a:pPr/>
              <a:t>31</a:t>
            </a:fld>
            <a:endParaRPr lang="en-US" noProof="0" dirty="0"/>
          </a:p>
        </p:txBody>
      </p:sp>
      <p:sp>
        <p:nvSpPr>
          <p:cNvPr id="4" name="Espace réservé de la date 3"/>
          <p:cNvSpPr>
            <a:spLocks noGrp="1"/>
          </p:cNvSpPr>
          <p:nvPr>
            <p:ph type="dt" sz="half" idx="4294967295"/>
          </p:nvPr>
        </p:nvSpPr>
        <p:spPr>
          <a:xfrm>
            <a:off x="0" y="5454650"/>
            <a:ext cx="2370138" cy="303213"/>
          </a:xfrm>
        </p:spPr>
        <p:txBody>
          <a:bodyPr/>
          <a:lstStyle/>
          <a:p>
            <a:r>
              <a:rPr lang="fr-FR" noProof="0"/>
              <a:t>April 30, 2021</a:t>
            </a:r>
            <a:endParaRPr lang="en-US" noProof="0" dirty="0"/>
          </a:p>
        </p:txBody>
      </p:sp>
      <p:sp>
        <p:nvSpPr>
          <p:cNvPr id="5" name="Espace réservé du pied de page 4"/>
          <p:cNvSpPr>
            <a:spLocks noGrp="1"/>
          </p:cNvSpPr>
          <p:nvPr>
            <p:ph type="ftr" sz="quarter" idx="4294967295"/>
          </p:nvPr>
        </p:nvSpPr>
        <p:spPr>
          <a:xfrm>
            <a:off x="0" y="5454650"/>
            <a:ext cx="3216275" cy="303213"/>
          </a:xfrm>
        </p:spPr>
        <p:txBody>
          <a:bodyPr/>
          <a:lstStyle/>
          <a:p>
            <a:r>
              <a:rPr lang="en-US" noProof="0"/>
              <a:t>SPIRAL2 commissioning - R. Ferdinand</a:t>
            </a:r>
            <a:endParaRPr lang="en-US" noProof="0" dirty="0"/>
          </a:p>
        </p:txBody>
      </p:sp>
    </p:spTree>
    <p:extLst>
      <p:ext uri="{BB962C8B-B14F-4D97-AF65-F5344CB8AC3E}">
        <p14:creationId xmlns:p14="http://schemas.microsoft.com/office/powerpoint/2010/main" val="1362879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 name="Espace réservé du contenu 2074"/>
          <p:cNvSpPr>
            <a:spLocks noGrp="1"/>
          </p:cNvSpPr>
          <p:nvPr>
            <p:ph idx="1"/>
          </p:nvPr>
        </p:nvSpPr>
        <p:spPr>
          <a:xfrm>
            <a:off x="6020653" y="887767"/>
            <a:ext cx="3451835" cy="4550020"/>
          </a:xfrm>
        </p:spPr>
        <p:txBody>
          <a:bodyPr>
            <a:normAutofit fontScale="85000" lnSpcReduction="20000"/>
          </a:bodyPr>
          <a:lstStyle/>
          <a:p>
            <a:r>
              <a:rPr lang="en-US" sz="2400" i="1" dirty="0">
                <a:solidFill>
                  <a:srgbClr val="50586B"/>
                </a:solidFill>
              </a:rPr>
              <a:t>October 28, 2019 : </a:t>
            </a:r>
            <a:r>
              <a:rPr lang="en-US" sz="2400" dirty="0">
                <a:solidFill>
                  <a:srgbClr val="50586B"/>
                </a:solidFill>
              </a:rPr>
              <a:t>lift of the MEBT Faraday Cup</a:t>
            </a:r>
          </a:p>
          <a:p>
            <a:r>
              <a:rPr lang="en-US" sz="2400" i="1" dirty="0">
                <a:solidFill>
                  <a:srgbClr val="50586B"/>
                </a:solidFill>
              </a:rPr>
              <a:t>November 15, 2019 : </a:t>
            </a:r>
            <a:r>
              <a:rPr lang="en-US" sz="2400" dirty="0">
                <a:solidFill>
                  <a:srgbClr val="50586B"/>
                </a:solidFill>
              </a:rPr>
              <a:t>All cavities tuned in </a:t>
            </a:r>
            <a:r>
              <a:rPr lang="en-US" sz="2400" dirty="0" err="1">
                <a:solidFill>
                  <a:srgbClr val="50586B"/>
                </a:solidFill>
              </a:rPr>
              <a:t>rebuncher</a:t>
            </a:r>
            <a:r>
              <a:rPr lang="en-US" sz="2400" dirty="0">
                <a:solidFill>
                  <a:srgbClr val="50586B"/>
                </a:solidFill>
              </a:rPr>
              <a:t> mode (RFQ energy: 0.73MeV)</a:t>
            </a:r>
          </a:p>
          <a:p>
            <a:pPr lvl="1"/>
            <a:r>
              <a:rPr lang="en-US" sz="2000" dirty="0">
                <a:solidFill>
                  <a:srgbClr val="50586B"/>
                </a:solidFill>
              </a:rPr>
              <a:t>250µA, 5.44ms/s, 1W</a:t>
            </a:r>
          </a:p>
          <a:p>
            <a:r>
              <a:rPr lang="en-US" sz="2400" i="1" dirty="0">
                <a:solidFill>
                  <a:srgbClr val="50586B"/>
                </a:solidFill>
              </a:rPr>
              <a:t>November 27, 2019 00h33 : nominal acceleration</a:t>
            </a:r>
            <a:r>
              <a:rPr lang="en-US" sz="2400" dirty="0">
                <a:solidFill>
                  <a:srgbClr val="50586B"/>
                </a:solidFill>
              </a:rPr>
              <a:t>, </a:t>
            </a:r>
            <a:r>
              <a:rPr lang="en-US" sz="2400" b="1" dirty="0">
                <a:solidFill>
                  <a:srgbClr val="50586B"/>
                </a:solidFill>
              </a:rPr>
              <a:t>33MeV</a:t>
            </a:r>
            <a:endParaRPr lang="en-US" sz="2400" dirty="0">
              <a:solidFill>
                <a:srgbClr val="50586B"/>
              </a:solidFill>
            </a:endParaRPr>
          </a:p>
          <a:p>
            <a:pPr lvl="1"/>
            <a:r>
              <a:rPr lang="en-US" sz="2000" dirty="0">
                <a:solidFill>
                  <a:srgbClr val="50586B"/>
                </a:solidFill>
              </a:rPr>
              <a:t>200µA, 960µs/s, 6.44W</a:t>
            </a:r>
          </a:p>
          <a:p>
            <a:r>
              <a:rPr lang="en-US" sz="2400" i="1" dirty="0">
                <a:solidFill>
                  <a:srgbClr val="50586B"/>
                </a:solidFill>
              </a:rPr>
              <a:t>October 10, 2020</a:t>
            </a:r>
          </a:p>
          <a:p>
            <a:pPr lvl="1"/>
            <a:r>
              <a:rPr lang="en-US" sz="2000" i="1" dirty="0">
                <a:solidFill>
                  <a:srgbClr val="50586B"/>
                </a:solidFill>
              </a:rPr>
              <a:t>End of phase 3, </a:t>
            </a:r>
            <a:r>
              <a:rPr lang="en-US" sz="2000" i="1" dirty="0">
                <a:solidFill>
                  <a:srgbClr val="C00000"/>
                </a:solidFill>
              </a:rPr>
              <a:t>4.8mA, 1ms/s</a:t>
            </a:r>
          </a:p>
          <a:p>
            <a:r>
              <a:rPr lang="en-US" sz="2444" i="1" dirty="0">
                <a:solidFill>
                  <a:srgbClr val="C00000"/>
                </a:solidFill>
              </a:rPr>
              <a:t>November 18, 2020</a:t>
            </a:r>
          </a:p>
          <a:p>
            <a:pPr lvl="1"/>
            <a:r>
              <a:rPr lang="en-US" sz="2800" b="1" i="1" dirty="0">
                <a:solidFill>
                  <a:srgbClr val="C00000"/>
                </a:solidFill>
              </a:rPr>
              <a:t>16kW</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32</a:t>
            </a:fld>
            <a:endParaRPr lang="en-US" dirty="0"/>
          </a:p>
        </p:txBody>
      </p:sp>
      <p:sp>
        <p:nvSpPr>
          <p:cNvPr id="2074" name="Titre 2073"/>
          <p:cNvSpPr>
            <a:spLocks noGrp="1"/>
          </p:cNvSpPr>
          <p:nvPr>
            <p:ph type="title"/>
          </p:nvPr>
        </p:nvSpPr>
        <p:spPr/>
        <p:txBody>
          <a:bodyPr>
            <a:normAutofit fontScale="90000"/>
          </a:bodyPr>
          <a:lstStyle/>
          <a:p>
            <a:r>
              <a:rPr lang="en-US" dirty="0"/>
              <a:t>Proton beam in the SPIRAL2 LINAC</a:t>
            </a:r>
          </a:p>
        </p:txBody>
      </p:sp>
      <p:grpSp>
        <p:nvGrpSpPr>
          <p:cNvPr id="2055" name="Groupe 2054"/>
          <p:cNvGrpSpPr/>
          <p:nvPr/>
        </p:nvGrpSpPr>
        <p:grpSpPr>
          <a:xfrm>
            <a:off x="1746037" y="2288204"/>
            <a:ext cx="3663950" cy="800100"/>
            <a:chOff x="2690387" y="2247361"/>
            <a:chExt cx="3663950" cy="800100"/>
          </a:xfrm>
        </p:grpSpPr>
        <p:cxnSp>
          <p:nvCxnSpPr>
            <p:cNvPr id="2103" name="AutoShape 55"/>
            <p:cNvCxnSpPr>
              <a:cxnSpLocks noChangeShapeType="1"/>
            </p:cNvCxnSpPr>
            <p:nvPr/>
          </p:nvCxnSpPr>
          <p:spPr bwMode="auto">
            <a:xfrm flipV="1">
              <a:off x="2741187" y="2247361"/>
              <a:ext cx="0" cy="8001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04" name="AutoShape 56"/>
            <p:cNvCxnSpPr>
              <a:cxnSpLocks noChangeShapeType="1"/>
            </p:cNvCxnSpPr>
            <p:nvPr/>
          </p:nvCxnSpPr>
          <p:spPr bwMode="auto">
            <a:xfrm>
              <a:off x="2690387" y="2998248"/>
              <a:ext cx="3663950"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2056" name="Groupe 2055"/>
          <p:cNvGrpSpPr/>
          <p:nvPr/>
        </p:nvGrpSpPr>
        <p:grpSpPr>
          <a:xfrm>
            <a:off x="1746037" y="3126395"/>
            <a:ext cx="3663950" cy="800100"/>
            <a:chOff x="2690387" y="3187161"/>
            <a:chExt cx="3663950" cy="800100"/>
          </a:xfrm>
        </p:grpSpPr>
        <p:cxnSp>
          <p:nvCxnSpPr>
            <p:cNvPr id="2105" name="AutoShape 57"/>
            <p:cNvCxnSpPr>
              <a:cxnSpLocks noChangeShapeType="1"/>
            </p:cNvCxnSpPr>
            <p:nvPr/>
          </p:nvCxnSpPr>
          <p:spPr bwMode="auto">
            <a:xfrm flipV="1">
              <a:off x="2741187" y="3187161"/>
              <a:ext cx="0" cy="8001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07" name="AutoShape 59"/>
            <p:cNvCxnSpPr>
              <a:cxnSpLocks noChangeShapeType="1"/>
            </p:cNvCxnSpPr>
            <p:nvPr/>
          </p:nvCxnSpPr>
          <p:spPr bwMode="auto">
            <a:xfrm>
              <a:off x="2690387" y="3942811"/>
              <a:ext cx="3663950"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2057" name="Groupe 2056"/>
          <p:cNvGrpSpPr/>
          <p:nvPr/>
        </p:nvGrpSpPr>
        <p:grpSpPr>
          <a:xfrm>
            <a:off x="1746037" y="3988657"/>
            <a:ext cx="3663950" cy="800100"/>
            <a:chOff x="2690387" y="4166648"/>
            <a:chExt cx="3663950" cy="800100"/>
          </a:xfrm>
        </p:grpSpPr>
        <p:cxnSp>
          <p:nvCxnSpPr>
            <p:cNvPr id="2106" name="AutoShape 58"/>
            <p:cNvCxnSpPr>
              <a:cxnSpLocks noChangeShapeType="1"/>
            </p:cNvCxnSpPr>
            <p:nvPr/>
          </p:nvCxnSpPr>
          <p:spPr bwMode="auto">
            <a:xfrm flipV="1">
              <a:off x="2741187" y="4166648"/>
              <a:ext cx="0" cy="8001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08" name="AutoShape 60"/>
            <p:cNvCxnSpPr>
              <a:cxnSpLocks noChangeShapeType="1"/>
            </p:cNvCxnSpPr>
            <p:nvPr/>
          </p:nvCxnSpPr>
          <p:spPr bwMode="auto">
            <a:xfrm>
              <a:off x="2690387" y="4841336"/>
              <a:ext cx="3663950"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2052" name="Groupe 2051"/>
          <p:cNvGrpSpPr/>
          <p:nvPr/>
        </p:nvGrpSpPr>
        <p:grpSpPr>
          <a:xfrm>
            <a:off x="1796837" y="2402504"/>
            <a:ext cx="3454400" cy="527050"/>
            <a:chOff x="2741187" y="2361661"/>
            <a:chExt cx="3454400" cy="527050"/>
          </a:xfrm>
        </p:grpSpPr>
        <p:cxnSp>
          <p:nvCxnSpPr>
            <p:cNvPr id="2109" name="AutoShape 61"/>
            <p:cNvCxnSpPr>
              <a:cxnSpLocks noChangeShapeType="1"/>
            </p:cNvCxnSpPr>
            <p:nvPr/>
          </p:nvCxnSpPr>
          <p:spPr bwMode="auto">
            <a:xfrm>
              <a:off x="2741187" y="2888711"/>
              <a:ext cx="571500" cy="0"/>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cxnSp>
        <p:cxnSp>
          <p:nvCxnSpPr>
            <p:cNvPr id="2110" name="AutoShape 62"/>
            <p:cNvCxnSpPr>
              <a:cxnSpLocks noChangeShapeType="1"/>
            </p:cNvCxnSpPr>
            <p:nvPr/>
          </p:nvCxnSpPr>
          <p:spPr bwMode="auto">
            <a:xfrm flipV="1">
              <a:off x="3312687" y="2361661"/>
              <a:ext cx="742950" cy="527050"/>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cxnSp>
        <p:cxnSp>
          <p:nvCxnSpPr>
            <p:cNvPr id="2111" name="AutoShape 63"/>
            <p:cNvCxnSpPr>
              <a:cxnSpLocks noChangeShapeType="1"/>
            </p:cNvCxnSpPr>
            <p:nvPr/>
          </p:nvCxnSpPr>
          <p:spPr bwMode="auto">
            <a:xfrm>
              <a:off x="4055637" y="2361661"/>
              <a:ext cx="2139950" cy="0"/>
            </a:xfrm>
            <a:prstGeom prst="straightConnector1">
              <a:avLst/>
            </a:prstGeom>
            <a:noFill/>
            <a:ln w="38100">
              <a:solidFill>
                <a:srgbClr val="0070C0"/>
              </a:solidFill>
              <a:round/>
              <a:headEnd/>
              <a:tailEnd/>
            </a:ln>
            <a:extLst>
              <a:ext uri="{909E8E84-426E-40DD-AFC4-6F175D3DCCD1}">
                <a14:hiddenFill xmlns:a14="http://schemas.microsoft.com/office/drawing/2010/main">
                  <a:noFill/>
                </a14:hiddenFill>
              </a:ext>
            </a:extLst>
          </p:spPr>
        </p:cxnSp>
      </p:grpSp>
      <p:cxnSp>
        <p:nvCxnSpPr>
          <p:cNvPr id="2112" name="AutoShape 64"/>
          <p:cNvCxnSpPr>
            <a:cxnSpLocks noChangeShapeType="1"/>
          </p:cNvCxnSpPr>
          <p:nvPr/>
        </p:nvCxnSpPr>
        <p:spPr bwMode="auto">
          <a:xfrm>
            <a:off x="2365246" y="1523357"/>
            <a:ext cx="0" cy="32400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113" name="AutoShape 65"/>
          <p:cNvCxnSpPr>
            <a:cxnSpLocks noChangeShapeType="1"/>
          </p:cNvCxnSpPr>
          <p:nvPr/>
        </p:nvCxnSpPr>
        <p:spPr bwMode="auto">
          <a:xfrm flipH="1">
            <a:off x="3111287" y="1280695"/>
            <a:ext cx="0" cy="3482662"/>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114" name="AutoShape 66"/>
          <p:cNvCxnSpPr>
            <a:cxnSpLocks noChangeShapeType="1"/>
          </p:cNvCxnSpPr>
          <p:nvPr/>
        </p:nvCxnSpPr>
        <p:spPr bwMode="auto">
          <a:xfrm flipH="1">
            <a:off x="3892337" y="988949"/>
            <a:ext cx="794" cy="3774408"/>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115" name="AutoShape 67"/>
          <p:cNvCxnSpPr>
            <a:cxnSpLocks noChangeShapeType="1"/>
          </p:cNvCxnSpPr>
          <p:nvPr/>
        </p:nvCxnSpPr>
        <p:spPr bwMode="auto">
          <a:xfrm>
            <a:off x="4647987" y="864457"/>
            <a:ext cx="0" cy="389890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116" name="AutoShape 68"/>
          <p:cNvCxnSpPr>
            <a:cxnSpLocks noChangeShapeType="1"/>
          </p:cNvCxnSpPr>
          <p:nvPr/>
        </p:nvCxnSpPr>
        <p:spPr bwMode="auto">
          <a:xfrm>
            <a:off x="1796837" y="3786795"/>
            <a:ext cx="1314450" cy="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117" name="AutoShape 69"/>
          <p:cNvCxnSpPr>
            <a:cxnSpLocks noChangeShapeType="1"/>
          </p:cNvCxnSpPr>
          <p:nvPr/>
        </p:nvCxnSpPr>
        <p:spPr bwMode="auto">
          <a:xfrm flipV="1">
            <a:off x="3111287" y="3335945"/>
            <a:ext cx="781050" cy="45085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118" name="AutoShape 70"/>
          <p:cNvCxnSpPr>
            <a:cxnSpLocks noChangeShapeType="1"/>
          </p:cNvCxnSpPr>
          <p:nvPr/>
        </p:nvCxnSpPr>
        <p:spPr bwMode="auto">
          <a:xfrm>
            <a:off x="3892337" y="3335945"/>
            <a:ext cx="755650" cy="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123" name="AutoShape 75"/>
          <p:cNvCxnSpPr>
            <a:cxnSpLocks noChangeShapeType="1"/>
          </p:cNvCxnSpPr>
          <p:nvPr/>
        </p:nvCxnSpPr>
        <p:spPr bwMode="auto">
          <a:xfrm>
            <a:off x="4647987" y="3335479"/>
            <a:ext cx="565150" cy="466"/>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119" name="AutoShape 71"/>
          <p:cNvCxnSpPr>
            <a:cxnSpLocks noChangeShapeType="1"/>
          </p:cNvCxnSpPr>
          <p:nvPr/>
        </p:nvCxnSpPr>
        <p:spPr bwMode="auto">
          <a:xfrm>
            <a:off x="1796837" y="4564920"/>
            <a:ext cx="2095500"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2120" name="AutoShape 72"/>
          <p:cNvCxnSpPr>
            <a:cxnSpLocks noChangeShapeType="1"/>
          </p:cNvCxnSpPr>
          <p:nvPr/>
        </p:nvCxnSpPr>
        <p:spPr bwMode="auto">
          <a:xfrm flipV="1">
            <a:off x="3892337" y="4056920"/>
            <a:ext cx="755650" cy="50800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2121" name="AutoShape 73"/>
          <p:cNvCxnSpPr>
            <a:cxnSpLocks noChangeShapeType="1"/>
          </p:cNvCxnSpPr>
          <p:nvPr/>
        </p:nvCxnSpPr>
        <p:spPr bwMode="auto">
          <a:xfrm>
            <a:off x="4647987" y="4052544"/>
            <a:ext cx="330200" cy="4377"/>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2125" name="AutoShape 77"/>
          <p:cNvCxnSpPr>
            <a:cxnSpLocks noChangeShapeType="1"/>
          </p:cNvCxnSpPr>
          <p:nvPr/>
        </p:nvCxnSpPr>
        <p:spPr bwMode="auto">
          <a:xfrm>
            <a:off x="4978187" y="4056920"/>
            <a:ext cx="234950"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2127" name="AutoShape 79"/>
          <p:cNvCxnSpPr>
            <a:cxnSpLocks noChangeShapeType="1"/>
          </p:cNvCxnSpPr>
          <p:nvPr/>
        </p:nvCxnSpPr>
        <p:spPr bwMode="auto">
          <a:xfrm>
            <a:off x="2364099" y="1437388"/>
            <a:ext cx="0" cy="1524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28" name="AutoShape 80"/>
          <p:cNvCxnSpPr>
            <a:cxnSpLocks noChangeShapeType="1"/>
          </p:cNvCxnSpPr>
          <p:nvPr/>
        </p:nvCxnSpPr>
        <p:spPr bwMode="auto">
          <a:xfrm>
            <a:off x="3111287" y="1409948"/>
            <a:ext cx="0" cy="15240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29" name="AutoShape 81"/>
          <p:cNvCxnSpPr>
            <a:cxnSpLocks noChangeShapeType="1"/>
          </p:cNvCxnSpPr>
          <p:nvPr/>
        </p:nvCxnSpPr>
        <p:spPr bwMode="auto">
          <a:xfrm>
            <a:off x="3893131" y="1112774"/>
            <a:ext cx="0" cy="1524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30" name="AutoShape 82"/>
          <p:cNvCxnSpPr>
            <a:cxnSpLocks noChangeShapeType="1"/>
          </p:cNvCxnSpPr>
          <p:nvPr/>
        </p:nvCxnSpPr>
        <p:spPr bwMode="auto">
          <a:xfrm>
            <a:off x="4647987" y="796614"/>
            <a:ext cx="0" cy="1524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051" name="Groupe 2050"/>
          <p:cNvGrpSpPr/>
          <p:nvPr/>
        </p:nvGrpSpPr>
        <p:grpSpPr>
          <a:xfrm>
            <a:off x="2357986" y="2079991"/>
            <a:ext cx="2763076" cy="158750"/>
            <a:chOff x="3302336" y="2125123"/>
            <a:chExt cx="2763076" cy="158750"/>
          </a:xfrm>
        </p:grpSpPr>
        <p:grpSp>
          <p:nvGrpSpPr>
            <p:cNvPr id="2050" name="Groupe 2049"/>
            <p:cNvGrpSpPr/>
            <p:nvPr/>
          </p:nvGrpSpPr>
          <p:grpSpPr>
            <a:xfrm>
              <a:off x="3302336" y="2125123"/>
              <a:ext cx="482600" cy="158750"/>
              <a:chOff x="3302336" y="2037811"/>
              <a:chExt cx="482600" cy="158750"/>
            </a:xfrm>
          </p:grpSpPr>
          <p:cxnSp>
            <p:nvCxnSpPr>
              <p:cNvPr id="2131" name="AutoShape 83"/>
              <p:cNvCxnSpPr>
                <a:cxnSpLocks noChangeShapeType="1"/>
              </p:cNvCxnSpPr>
              <p:nvPr/>
            </p:nvCxnSpPr>
            <p:spPr bwMode="auto">
              <a:xfrm>
                <a:off x="3311860" y="2044161"/>
                <a:ext cx="0" cy="152400"/>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32" name="AutoShape 84"/>
              <p:cNvCxnSpPr>
                <a:cxnSpLocks noChangeShapeType="1"/>
              </p:cNvCxnSpPr>
              <p:nvPr/>
            </p:nvCxnSpPr>
            <p:spPr bwMode="auto">
              <a:xfrm>
                <a:off x="3302336" y="2037811"/>
                <a:ext cx="482600"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nvGrpSpPr>
            <p:cNvPr id="103" name="Groupe 102"/>
            <p:cNvGrpSpPr/>
            <p:nvPr/>
          </p:nvGrpSpPr>
          <p:grpSpPr>
            <a:xfrm>
              <a:off x="4044524" y="2125123"/>
              <a:ext cx="482600" cy="158750"/>
              <a:chOff x="3302336" y="2037811"/>
              <a:chExt cx="482600" cy="158750"/>
            </a:xfrm>
          </p:grpSpPr>
          <p:cxnSp>
            <p:nvCxnSpPr>
              <p:cNvPr id="104" name="AutoShape 83"/>
              <p:cNvCxnSpPr>
                <a:cxnSpLocks noChangeShapeType="1"/>
              </p:cNvCxnSpPr>
              <p:nvPr/>
            </p:nvCxnSpPr>
            <p:spPr bwMode="auto">
              <a:xfrm>
                <a:off x="3311860" y="2044161"/>
                <a:ext cx="0" cy="152400"/>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5" name="AutoShape 84"/>
              <p:cNvCxnSpPr>
                <a:cxnSpLocks noChangeShapeType="1"/>
              </p:cNvCxnSpPr>
              <p:nvPr/>
            </p:nvCxnSpPr>
            <p:spPr bwMode="auto">
              <a:xfrm>
                <a:off x="3302336" y="2037811"/>
                <a:ext cx="482600"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nvGrpSpPr>
            <p:cNvPr id="106" name="Groupe 105"/>
            <p:cNvGrpSpPr/>
            <p:nvPr/>
          </p:nvGrpSpPr>
          <p:grpSpPr>
            <a:xfrm>
              <a:off x="4827957" y="2125123"/>
              <a:ext cx="482600" cy="158750"/>
              <a:chOff x="3302336" y="2037811"/>
              <a:chExt cx="482600" cy="158750"/>
            </a:xfrm>
          </p:grpSpPr>
          <p:cxnSp>
            <p:nvCxnSpPr>
              <p:cNvPr id="107" name="AutoShape 83"/>
              <p:cNvCxnSpPr>
                <a:cxnSpLocks noChangeShapeType="1"/>
              </p:cNvCxnSpPr>
              <p:nvPr/>
            </p:nvCxnSpPr>
            <p:spPr bwMode="auto">
              <a:xfrm>
                <a:off x="3311860" y="2044161"/>
                <a:ext cx="0" cy="152400"/>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8" name="AutoShape 84"/>
              <p:cNvCxnSpPr>
                <a:cxnSpLocks noChangeShapeType="1"/>
              </p:cNvCxnSpPr>
              <p:nvPr/>
            </p:nvCxnSpPr>
            <p:spPr bwMode="auto">
              <a:xfrm>
                <a:off x="3302336" y="2037811"/>
                <a:ext cx="482600"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nvGrpSpPr>
            <p:cNvPr id="109" name="Groupe 108"/>
            <p:cNvGrpSpPr/>
            <p:nvPr/>
          </p:nvGrpSpPr>
          <p:grpSpPr>
            <a:xfrm>
              <a:off x="5582812" y="2125123"/>
              <a:ext cx="482600" cy="158750"/>
              <a:chOff x="3302336" y="2037811"/>
              <a:chExt cx="482600" cy="158750"/>
            </a:xfrm>
          </p:grpSpPr>
          <p:cxnSp>
            <p:nvCxnSpPr>
              <p:cNvPr id="110" name="AutoShape 83"/>
              <p:cNvCxnSpPr>
                <a:cxnSpLocks noChangeShapeType="1"/>
              </p:cNvCxnSpPr>
              <p:nvPr/>
            </p:nvCxnSpPr>
            <p:spPr bwMode="auto">
              <a:xfrm>
                <a:off x="3311860" y="2044161"/>
                <a:ext cx="0" cy="152400"/>
              </a:xfrm>
              <a:prstGeom prst="straightConnector1">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1" name="AutoShape 84"/>
              <p:cNvCxnSpPr>
                <a:cxnSpLocks noChangeShapeType="1"/>
              </p:cNvCxnSpPr>
              <p:nvPr/>
            </p:nvCxnSpPr>
            <p:spPr bwMode="auto">
              <a:xfrm>
                <a:off x="3302336" y="2037811"/>
                <a:ext cx="482600" cy="0"/>
              </a:xfrm>
              <a:prstGeom prst="straightConnector1">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sp>
        <p:nvSpPr>
          <p:cNvPr id="2058" name="ZoneTexte 2057"/>
          <p:cNvSpPr txBox="1"/>
          <p:nvPr/>
        </p:nvSpPr>
        <p:spPr>
          <a:xfrm>
            <a:off x="983005" y="2129986"/>
            <a:ext cx="846707" cy="369332"/>
          </a:xfrm>
          <a:prstGeom prst="rect">
            <a:avLst/>
          </a:prstGeom>
          <a:noFill/>
        </p:spPr>
        <p:txBody>
          <a:bodyPr wrap="none" rtlCol="0">
            <a:spAutoFit/>
          </a:bodyPr>
          <a:lstStyle/>
          <a:p>
            <a:r>
              <a:rPr lang="en-US" b="1" dirty="0">
                <a:latin typeface="Calibri" panose="020F0502020204030204" pitchFamily="34" charset="0"/>
              </a:rPr>
              <a:t>Energy</a:t>
            </a:r>
          </a:p>
        </p:txBody>
      </p:sp>
      <p:sp>
        <p:nvSpPr>
          <p:cNvPr id="120" name="ZoneTexte 119"/>
          <p:cNvSpPr txBox="1"/>
          <p:nvPr/>
        </p:nvSpPr>
        <p:spPr>
          <a:xfrm>
            <a:off x="810009" y="3026368"/>
            <a:ext cx="1019703" cy="369332"/>
          </a:xfrm>
          <a:prstGeom prst="rect">
            <a:avLst/>
          </a:prstGeom>
          <a:noFill/>
        </p:spPr>
        <p:txBody>
          <a:bodyPr wrap="none" rtlCol="0">
            <a:spAutoFit/>
          </a:bodyPr>
          <a:lstStyle/>
          <a:p>
            <a:r>
              <a:rPr lang="en-US" b="1" dirty="0">
                <a:latin typeface="Calibri" panose="020F0502020204030204" pitchFamily="34" charset="0"/>
              </a:rPr>
              <a:t>Intensity</a:t>
            </a:r>
          </a:p>
        </p:txBody>
      </p:sp>
      <p:sp>
        <p:nvSpPr>
          <p:cNvPr id="121" name="ZoneTexte 120"/>
          <p:cNvSpPr txBox="1"/>
          <p:nvPr/>
        </p:nvSpPr>
        <p:spPr>
          <a:xfrm>
            <a:off x="663751" y="3903727"/>
            <a:ext cx="1165960" cy="369332"/>
          </a:xfrm>
          <a:prstGeom prst="rect">
            <a:avLst/>
          </a:prstGeom>
          <a:noFill/>
        </p:spPr>
        <p:txBody>
          <a:bodyPr wrap="none" rtlCol="0">
            <a:spAutoFit/>
          </a:bodyPr>
          <a:lstStyle/>
          <a:p>
            <a:r>
              <a:rPr lang="en-US" b="1" dirty="0">
                <a:latin typeface="Calibri" panose="020F0502020204030204" pitchFamily="34" charset="0"/>
              </a:rPr>
              <a:t>Duty cycle</a:t>
            </a:r>
          </a:p>
        </p:txBody>
      </p:sp>
      <p:sp>
        <p:nvSpPr>
          <p:cNvPr id="122" name="ZoneTexte 121"/>
          <p:cNvSpPr txBox="1"/>
          <p:nvPr/>
        </p:nvSpPr>
        <p:spPr>
          <a:xfrm>
            <a:off x="824243" y="2425767"/>
            <a:ext cx="1005468" cy="461665"/>
          </a:xfrm>
          <a:prstGeom prst="rect">
            <a:avLst/>
          </a:prstGeom>
          <a:noFill/>
        </p:spPr>
        <p:txBody>
          <a:bodyPr wrap="none" rtlCol="0">
            <a:spAutoFit/>
          </a:bodyPr>
          <a:lstStyle/>
          <a:p>
            <a:pPr algn="r"/>
            <a:r>
              <a:rPr lang="en-US" sz="1200" dirty="0">
                <a:solidFill>
                  <a:srgbClr val="0070C0"/>
                </a:solidFill>
                <a:latin typeface="Calibri" panose="020F0502020204030204" pitchFamily="34" charset="0"/>
              </a:rPr>
              <a:t>Tuning of the</a:t>
            </a:r>
            <a:br>
              <a:rPr lang="en-US" sz="1200" dirty="0">
                <a:solidFill>
                  <a:srgbClr val="0070C0"/>
                </a:solidFill>
                <a:latin typeface="Calibri" panose="020F0502020204030204" pitchFamily="34" charset="0"/>
              </a:rPr>
            </a:br>
            <a:r>
              <a:rPr lang="en-US" sz="1200" dirty="0">
                <a:solidFill>
                  <a:srgbClr val="0070C0"/>
                </a:solidFill>
                <a:latin typeface="Calibri" panose="020F0502020204030204" pitchFamily="34" charset="0"/>
              </a:rPr>
              <a:t>26 cavities</a:t>
            </a:r>
          </a:p>
        </p:txBody>
      </p:sp>
      <p:sp>
        <p:nvSpPr>
          <p:cNvPr id="123" name="ZoneTexte 122"/>
          <p:cNvSpPr txBox="1"/>
          <p:nvPr/>
        </p:nvSpPr>
        <p:spPr>
          <a:xfrm>
            <a:off x="708987" y="3335480"/>
            <a:ext cx="1040478" cy="461665"/>
          </a:xfrm>
          <a:prstGeom prst="rect">
            <a:avLst/>
          </a:prstGeom>
          <a:noFill/>
        </p:spPr>
        <p:txBody>
          <a:bodyPr wrap="none" rtlCol="0">
            <a:spAutoFit/>
          </a:bodyPr>
          <a:lstStyle/>
          <a:p>
            <a:pPr algn="r"/>
            <a:r>
              <a:rPr lang="en-US" sz="1200" dirty="0">
                <a:solidFill>
                  <a:srgbClr val="FF0000"/>
                </a:solidFill>
                <a:latin typeface="Calibri" panose="020F0502020204030204" pitchFamily="34" charset="0"/>
              </a:rPr>
              <a:t>Space charge</a:t>
            </a:r>
            <a:br>
              <a:rPr lang="en-US" sz="1200" dirty="0">
                <a:solidFill>
                  <a:srgbClr val="FF0000"/>
                </a:solidFill>
                <a:latin typeface="Calibri" panose="020F0502020204030204" pitchFamily="34" charset="0"/>
              </a:rPr>
            </a:br>
            <a:r>
              <a:rPr lang="en-US" sz="1200" dirty="0">
                <a:solidFill>
                  <a:srgbClr val="FF0000"/>
                </a:solidFill>
                <a:latin typeface="Calibri" panose="020F0502020204030204" pitchFamily="34" charset="0"/>
              </a:rPr>
              <a:t>tuning</a:t>
            </a:r>
          </a:p>
        </p:txBody>
      </p:sp>
      <p:sp>
        <p:nvSpPr>
          <p:cNvPr id="124" name="ZoneTexte 123"/>
          <p:cNvSpPr txBox="1"/>
          <p:nvPr/>
        </p:nvSpPr>
        <p:spPr>
          <a:xfrm>
            <a:off x="401973" y="4265044"/>
            <a:ext cx="1338508" cy="276999"/>
          </a:xfrm>
          <a:prstGeom prst="rect">
            <a:avLst/>
          </a:prstGeom>
          <a:noFill/>
        </p:spPr>
        <p:txBody>
          <a:bodyPr wrap="none" rtlCol="0">
            <a:spAutoFit/>
          </a:bodyPr>
          <a:lstStyle/>
          <a:p>
            <a:pPr algn="r"/>
            <a:r>
              <a:rPr lang="en-US" sz="1200" dirty="0">
                <a:solidFill>
                  <a:srgbClr val="00B050"/>
                </a:solidFill>
                <a:latin typeface="Calibri" panose="020F0502020204030204" pitchFamily="34" charset="0"/>
              </a:rPr>
              <a:t>High power tuning</a:t>
            </a:r>
          </a:p>
        </p:txBody>
      </p:sp>
      <p:sp>
        <p:nvSpPr>
          <p:cNvPr id="125" name="ZoneTexte 124"/>
          <p:cNvSpPr txBox="1"/>
          <p:nvPr/>
        </p:nvSpPr>
        <p:spPr>
          <a:xfrm>
            <a:off x="5037219" y="4664813"/>
            <a:ext cx="617478" cy="276999"/>
          </a:xfrm>
          <a:prstGeom prst="rect">
            <a:avLst/>
          </a:prstGeom>
          <a:noFill/>
        </p:spPr>
        <p:txBody>
          <a:bodyPr wrap="none" rtlCol="0">
            <a:spAutoFit/>
          </a:bodyPr>
          <a:lstStyle/>
          <a:p>
            <a:pPr algn="r"/>
            <a:r>
              <a:rPr lang="en-US" sz="1200" dirty="0">
                <a:latin typeface="Calibri" panose="020F0502020204030204" pitchFamily="34" charset="0"/>
              </a:rPr>
              <a:t>Phases</a:t>
            </a:r>
          </a:p>
        </p:txBody>
      </p:sp>
      <p:sp>
        <p:nvSpPr>
          <p:cNvPr id="126" name="ZoneTexte 125"/>
          <p:cNvSpPr txBox="1"/>
          <p:nvPr/>
        </p:nvSpPr>
        <p:spPr>
          <a:xfrm>
            <a:off x="1906866" y="4661233"/>
            <a:ext cx="263213" cy="276999"/>
          </a:xfrm>
          <a:prstGeom prst="rect">
            <a:avLst/>
          </a:prstGeom>
          <a:noFill/>
        </p:spPr>
        <p:txBody>
          <a:bodyPr wrap="none" rtlCol="0">
            <a:spAutoFit/>
          </a:bodyPr>
          <a:lstStyle/>
          <a:p>
            <a:pPr algn="r"/>
            <a:r>
              <a:rPr lang="en-US" sz="1200" dirty="0">
                <a:latin typeface="Calibri" panose="020F0502020204030204" pitchFamily="34" charset="0"/>
              </a:rPr>
              <a:t>1</a:t>
            </a:r>
          </a:p>
        </p:txBody>
      </p:sp>
      <p:sp>
        <p:nvSpPr>
          <p:cNvPr id="127" name="ZoneTexte 126"/>
          <p:cNvSpPr txBox="1"/>
          <p:nvPr/>
        </p:nvSpPr>
        <p:spPr>
          <a:xfrm>
            <a:off x="2571354" y="4661233"/>
            <a:ext cx="263214" cy="276999"/>
          </a:xfrm>
          <a:prstGeom prst="rect">
            <a:avLst/>
          </a:prstGeom>
          <a:noFill/>
        </p:spPr>
        <p:txBody>
          <a:bodyPr wrap="none" rtlCol="0">
            <a:spAutoFit/>
          </a:bodyPr>
          <a:lstStyle/>
          <a:p>
            <a:pPr algn="ctr"/>
            <a:r>
              <a:rPr lang="en-US" sz="1200" dirty="0">
                <a:latin typeface="Calibri" panose="020F0502020204030204" pitchFamily="34" charset="0"/>
              </a:rPr>
              <a:t>2</a:t>
            </a:r>
          </a:p>
        </p:txBody>
      </p:sp>
      <p:sp>
        <p:nvSpPr>
          <p:cNvPr id="128" name="ZoneTexte 127"/>
          <p:cNvSpPr txBox="1"/>
          <p:nvPr/>
        </p:nvSpPr>
        <p:spPr>
          <a:xfrm>
            <a:off x="3327583" y="4661233"/>
            <a:ext cx="263214" cy="276999"/>
          </a:xfrm>
          <a:prstGeom prst="rect">
            <a:avLst/>
          </a:prstGeom>
          <a:noFill/>
        </p:spPr>
        <p:txBody>
          <a:bodyPr wrap="none" rtlCol="0">
            <a:spAutoFit/>
          </a:bodyPr>
          <a:lstStyle/>
          <a:p>
            <a:pPr algn="ctr"/>
            <a:r>
              <a:rPr lang="en-US" sz="1200" dirty="0">
                <a:latin typeface="Calibri" panose="020F0502020204030204" pitchFamily="34" charset="0"/>
              </a:rPr>
              <a:t>3</a:t>
            </a:r>
          </a:p>
        </p:txBody>
      </p:sp>
      <p:sp>
        <p:nvSpPr>
          <p:cNvPr id="129" name="ZoneTexte 128"/>
          <p:cNvSpPr txBox="1"/>
          <p:nvPr/>
        </p:nvSpPr>
        <p:spPr>
          <a:xfrm>
            <a:off x="4091634" y="4661233"/>
            <a:ext cx="263214" cy="276999"/>
          </a:xfrm>
          <a:prstGeom prst="rect">
            <a:avLst/>
          </a:prstGeom>
          <a:noFill/>
        </p:spPr>
        <p:txBody>
          <a:bodyPr wrap="none" rtlCol="0">
            <a:spAutoFit/>
          </a:bodyPr>
          <a:lstStyle/>
          <a:p>
            <a:pPr algn="ctr"/>
            <a:r>
              <a:rPr lang="en-US" sz="1200" dirty="0">
                <a:latin typeface="Calibri" panose="020F0502020204030204" pitchFamily="34" charset="0"/>
              </a:rPr>
              <a:t>4</a:t>
            </a:r>
          </a:p>
        </p:txBody>
      </p:sp>
      <p:sp>
        <p:nvSpPr>
          <p:cNvPr id="130" name="ZoneTexte 129"/>
          <p:cNvSpPr txBox="1"/>
          <p:nvPr/>
        </p:nvSpPr>
        <p:spPr>
          <a:xfrm>
            <a:off x="4779748" y="4661233"/>
            <a:ext cx="263214" cy="276999"/>
          </a:xfrm>
          <a:prstGeom prst="rect">
            <a:avLst/>
          </a:prstGeom>
          <a:noFill/>
        </p:spPr>
        <p:txBody>
          <a:bodyPr wrap="none" rtlCol="0">
            <a:spAutoFit/>
          </a:bodyPr>
          <a:lstStyle/>
          <a:p>
            <a:pPr algn="ctr"/>
            <a:r>
              <a:rPr lang="en-US" sz="1200" dirty="0">
                <a:latin typeface="Calibri" panose="020F0502020204030204" pitchFamily="34" charset="0"/>
              </a:rPr>
              <a:t>5</a:t>
            </a:r>
          </a:p>
        </p:txBody>
      </p:sp>
      <p:sp>
        <p:nvSpPr>
          <p:cNvPr id="131" name="ZoneTexte 130"/>
          <p:cNvSpPr txBox="1"/>
          <p:nvPr/>
        </p:nvSpPr>
        <p:spPr>
          <a:xfrm>
            <a:off x="2405708" y="1909261"/>
            <a:ext cx="274114" cy="169277"/>
          </a:xfrm>
          <a:prstGeom prst="rect">
            <a:avLst/>
          </a:prstGeom>
          <a:noFill/>
        </p:spPr>
        <p:txBody>
          <a:bodyPr wrap="none" lIns="0" tIns="0" rIns="0" bIns="0" rtlCol="0">
            <a:spAutoFit/>
          </a:bodyPr>
          <a:lstStyle>
            <a:defPPr>
              <a:defRPr lang="en-US"/>
            </a:defPPr>
            <a:lvl1pPr>
              <a:defRPr sz="1100">
                <a:latin typeface="Calibri" panose="020F0502020204030204" pitchFamily="34" charset="0"/>
              </a:defRPr>
            </a:lvl1pPr>
          </a:lstStyle>
          <a:p>
            <a:r>
              <a:rPr lang="en-US" dirty="0">
                <a:sym typeface="Symbol" panose="05050102010706020507" pitchFamily="18" charset="2"/>
              </a:rPr>
              <a:t></a:t>
            </a:r>
            <a:r>
              <a:rPr lang="en-US" dirty="0"/>
              <a:t>1W</a:t>
            </a:r>
          </a:p>
        </p:txBody>
      </p:sp>
      <p:sp>
        <p:nvSpPr>
          <p:cNvPr id="132" name="ZoneTexte 131"/>
          <p:cNvSpPr txBox="1"/>
          <p:nvPr/>
        </p:nvSpPr>
        <p:spPr>
          <a:xfrm>
            <a:off x="3140751" y="1909261"/>
            <a:ext cx="461665" cy="169277"/>
          </a:xfrm>
          <a:prstGeom prst="rect">
            <a:avLst/>
          </a:prstGeom>
          <a:noFill/>
        </p:spPr>
        <p:txBody>
          <a:bodyPr wrap="none" lIns="0" tIns="0" rIns="0" bIns="0" rtlCol="0">
            <a:spAutoFit/>
          </a:bodyPr>
          <a:lstStyle/>
          <a:p>
            <a:r>
              <a:rPr lang="en-US" sz="1100" dirty="0">
                <a:latin typeface="Calibri" panose="020F0502020204030204" pitchFamily="34" charset="0"/>
                <a:sym typeface="Symbol" panose="05050102010706020507" pitchFamily="18" charset="2"/>
              </a:rPr>
              <a:t></a:t>
            </a:r>
            <a:r>
              <a:rPr lang="en-US" sz="1100" dirty="0">
                <a:latin typeface="Calibri" panose="020F0502020204030204" pitchFamily="34" charset="0"/>
              </a:rPr>
              <a:t>1-10W</a:t>
            </a:r>
          </a:p>
        </p:txBody>
      </p:sp>
      <p:sp>
        <p:nvSpPr>
          <p:cNvPr id="133" name="ZoneTexte 132"/>
          <p:cNvSpPr txBox="1"/>
          <p:nvPr/>
        </p:nvSpPr>
        <p:spPr>
          <a:xfrm>
            <a:off x="3932312" y="1909261"/>
            <a:ext cx="418384" cy="169277"/>
          </a:xfrm>
          <a:prstGeom prst="rect">
            <a:avLst/>
          </a:prstGeom>
          <a:noFill/>
        </p:spPr>
        <p:txBody>
          <a:bodyPr wrap="none" lIns="0" tIns="0" rIns="0" bIns="0" rtlCol="0">
            <a:spAutoFit/>
          </a:bodyPr>
          <a:lstStyle/>
          <a:p>
            <a:r>
              <a:rPr lang="en-US" sz="1100" dirty="0">
                <a:latin typeface="Calibri" panose="020F0502020204030204" pitchFamily="34" charset="0"/>
                <a:sym typeface="Symbol" panose="05050102010706020507" pitchFamily="18" charset="2"/>
              </a:rPr>
              <a:t></a:t>
            </a:r>
            <a:r>
              <a:rPr lang="en-US" sz="1100" dirty="0">
                <a:latin typeface="Calibri" panose="020F0502020204030204" pitchFamily="34" charset="0"/>
              </a:rPr>
              <a:t>100W</a:t>
            </a:r>
          </a:p>
        </p:txBody>
      </p:sp>
      <p:sp>
        <p:nvSpPr>
          <p:cNvPr id="134" name="ZoneTexte 133"/>
          <p:cNvSpPr txBox="1"/>
          <p:nvPr/>
        </p:nvSpPr>
        <p:spPr>
          <a:xfrm>
            <a:off x="4693042" y="1909261"/>
            <a:ext cx="405560" cy="169277"/>
          </a:xfrm>
          <a:prstGeom prst="rect">
            <a:avLst/>
          </a:prstGeom>
          <a:noFill/>
        </p:spPr>
        <p:txBody>
          <a:bodyPr wrap="none" lIns="0" tIns="0" rIns="0" bIns="0" rtlCol="0">
            <a:spAutoFit/>
          </a:bodyPr>
          <a:lstStyle/>
          <a:p>
            <a:r>
              <a:rPr lang="en-US" sz="1100" dirty="0">
                <a:latin typeface="Calibri" panose="020F0502020204030204" pitchFamily="34" charset="0"/>
              </a:rPr>
              <a:t>200kW</a:t>
            </a:r>
          </a:p>
        </p:txBody>
      </p:sp>
      <p:sp>
        <p:nvSpPr>
          <p:cNvPr id="135" name="ZoneTexte 134"/>
          <p:cNvSpPr txBox="1"/>
          <p:nvPr/>
        </p:nvSpPr>
        <p:spPr>
          <a:xfrm>
            <a:off x="1796837" y="1617370"/>
            <a:ext cx="1314450" cy="241980"/>
          </a:xfrm>
          <a:prstGeom prst="rect">
            <a:avLst/>
          </a:prstGeom>
          <a:ln w="3175"/>
        </p:spPr>
        <p:style>
          <a:lnRef idx="2">
            <a:schemeClr val="dk1"/>
          </a:lnRef>
          <a:fillRef idx="1">
            <a:schemeClr val="lt1"/>
          </a:fillRef>
          <a:effectRef idx="0">
            <a:schemeClr val="dk1"/>
          </a:effectRef>
          <a:fontRef idx="minor">
            <a:schemeClr val="dk1"/>
          </a:fontRef>
        </p:style>
        <p:txBody>
          <a:bodyPr wrap="square" lIns="0" tIns="36000" rIns="0" bIns="36000" rtlCol="0" anchor="ctr" anchorCtr="1">
            <a:spAutoFit/>
          </a:bodyPr>
          <a:lstStyle/>
          <a:p>
            <a:r>
              <a:rPr lang="en-US" sz="1100" dirty="0">
                <a:latin typeface="Calibri" panose="020F0502020204030204" pitchFamily="34" charset="0"/>
                <a:sym typeface="Symbol" panose="05050102010706020507" pitchFamily="18" charset="2"/>
              </a:rPr>
              <a:t>Full losses possible</a:t>
            </a:r>
            <a:endParaRPr lang="en-US" sz="1100" dirty="0">
              <a:latin typeface="Calibri" panose="020F0502020204030204" pitchFamily="34" charset="0"/>
            </a:endParaRPr>
          </a:p>
        </p:txBody>
      </p:sp>
      <p:sp>
        <p:nvSpPr>
          <p:cNvPr id="136" name="ZoneTexte 135"/>
          <p:cNvSpPr txBox="1"/>
          <p:nvPr/>
        </p:nvSpPr>
        <p:spPr>
          <a:xfrm>
            <a:off x="3112997" y="1617370"/>
            <a:ext cx="2289175" cy="241980"/>
          </a:xfrm>
          <a:prstGeom prst="rect">
            <a:avLst/>
          </a:prstGeom>
          <a:ln w="3175"/>
        </p:spPr>
        <p:style>
          <a:lnRef idx="2">
            <a:schemeClr val="dk1"/>
          </a:lnRef>
          <a:fillRef idx="1">
            <a:schemeClr val="lt1"/>
          </a:fillRef>
          <a:effectRef idx="0">
            <a:schemeClr val="dk1"/>
          </a:effectRef>
          <a:fontRef idx="minor">
            <a:schemeClr val="dk1"/>
          </a:fontRef>
        </p:style>
        <p:txBody>
          <a:bodyPr wrap="square" lIns="0" tIns="36000" rIns="0" bIns="36000" rtlCol="0" anchor="ctr" anchorCtr="1">
            <a:spAutoFit/>
          </a:bodyPr>
          <a:lstStyle/>
          <a:p>
            <a:r>
              <a:rPr lang="en-US" sz="1100" dirty="0">
                <a:latin typeface="Calibri" panose="020F0502020204030204" pitchFamily="34" charset="0"/>
                <a:sym typeface="Symbol" panose="05050102010706020507" pitchFamily="18" charset="2"/>
              </a:rPr>
              <a:t>Required control on losses</a:t>
            </a:r>
            <a:endParaRPr lang="en-US" sz="1100" dirty="0">
              <a:latin typeface="Calibri" panose="020F0502020204030204" pitchFamily="34" charset="0"/>
            </a:endParaRPr>
          </a:p>
        </p:txBody>
      </p:sp>
      <p:grpSp>
        <p:nvGrpSpPr>
          <p:cNvPr id="2070" name="Groupe 2069"/>
          <p:cNvGrpSpPr/>
          <p:nvPr/>
        </p:nvGrpSpPr>
        <p:grpSpPr>
          <a:xfrm>
            <a:off x="1795129" y="1617370"/>
            <a:ext cx="80760" cy="245712"/>
            <a:chOff x="2739479" y="1795361"/>
            <a:chExt cx="80760" cy="245712"/>
          </a:xfrm>
        </p:grpSpPr>
        <p:cxnSp>
          <p:nvCxnSpPr>
            <p:cNvPr id="2065" name="Connecteur droit 2064"/>
            <p:cNvCxnSpPr/>
            <p:nvPr/>
          </p:nvCxnSpPr>
          <p:spPr>
            <a:xfrm flipH="1">
              <a:off x="2749918" y="1795361"/>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Connecteur droit 144"/>
            <p:cNvCxnSpPr/>
            <p:nvPr/>
          </p:nvCxnSpPr>
          <p:spPr>
            <a:xfrm flipH="1">
              <a:off x="2751042" y="2041073"/>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necteur droit 145"/>
            <p:cNvCxnSpPr/>
            <p:nvPr/>
          </p:nvCxnSpPr>
          <p:spPr>
            <a:xfrm flipH="1">
              <a:off x="2739479" y="1795361"/>
              <a:ext cx="1709" cy="241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e 150"/>
          <p:cNvGrpSpPr/>
          <p:nvPr/>
        </p:nvGrpSpPr>
        <p:grpSpPr>
          <a:xfrm>
            <a:off x="3111287" y="1613638"/>
            <a:ext cx="80760" cy="245712"/>
            <a:chOff x="2739479" y="1795361"/>
            <a:chExt cx="80760" cy="245712"/>
          </a:xfrm>
        </p:grpSpPr>
        <p:cxnSp>
          <p:nvCxnSpPr>
            <p:cNvPr id="152" name="Connecteur droit 151"/>
            <p:cNvCxnSpPr/>
            <p:nvPr/>
          </p:nvCxnSpPr>
          <p:spPr>
            <a:xfrm flipH="1">
              <a:off x="2749918" y="1795361"/>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necteur droit 152"/>
            <p:cNvCxnSpPr/>
            <p:nvPr/>
          </p:nvCxnSpPr>
          <p:spPr>
            <a:xfrm flipH="1">
              <a:off x="2751042" y="2041073"/>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Connecteur droit 153"/>
            <p:cNvCxnSpPr/>
            <p:nvPr/>
          </p:nvCxnSpPr>
          <p:spPr>
            <a:xfrm flipH="1">
              <a:off x="2739479" y="1795361"/>
              <a:ext cx="1709" cy="241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e 154"/>
          <p:cNvGrpSpPr/>
          <p:nvPr/>
        </p:nvGrpSpPr>
        <p:grpSpPr>
          <a:xfrm flipH="1">
            <a:off x="3028259" y="1613638"/>
            <a:ext cx="80760" cy="245712"/>
            <a:chOff x="2739479" y="1795361"/>
            <a:chExt cx="80760" cy="245712"/>
          </a:xfrm>
        </p:grpSpPr>
        <p:cxnSp>
          <p:nvCxnSpPr>
            <p:cNvPr id="156" name="Connecteur droit 155"/>
            <p:cNvCxnSpPr/>
            <p:nvPr/>
          </p:nvCxnSpPr>
          <p:spPr>
            <a:xfrm flipH="1">
              <a:off x="2749918" y="1795361"/>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Connecteur droit 156"/>
            <p:cNvCxnSpPr/>
            <p:nvPr/>
          </p:nvCxnSpPr>
          <p:spPr>
            <a:xfrm flipH="1">
              <a:off x="2751042" y="2041073"/>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Connecteur droit 157"/>
            <p:cNvCxnSpPr/>
            <p:nvPr/>
          </p:nvCxnSpPr>
          <p:spPr>
            <a:xfrm flipH="1">
              <a:off x="2739479" y="1795361"/>
              <a:ext cx="1709" cy="241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e 158"/>
          <p:cNvGrpSpPr/>
          <p:nvPr/>
        </p:nvGrpSpPr>
        <p:grpSpPr>
          <a:xfrm flipH="1">
            <a:off x="5321411" y="1613638"/>
            <a:ext cx="80760" cy="245712"/>
            <a:chOff x="2739479" y="1795361"/>
            <a:chExt cx="80760" cy="245712"/>
          </a:xfrm>
        </p:grpSpPr>
        <p:cxnSp>
          <p:nvCxnSpPr>
            <p:cNvPr id="160" name="Connecteur droit 159"/>
            <p:cNvCxnSpPr/>
            <p:nvPr/>
          </p:nvCxnSpPr>
          <p:spPr>
            <a:xfrm flipH="1">
              <a:off x="2749918" y="1795361"/>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Connecteur droit 160"/>
            <p:cNvCxnSpPr/>
            <p:nvPr/>
          </p:nvCxnSpPr>
          <p:spPr>
            <a:xfrm flipH="1">
              <a:off x="2751042" y="2041073"/>
              <a:ext cx="69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onnecteur droit 161"/>
            <p:cNvCxnSpPr/>
            <p:nvPr/>
          </p:nvCxnSpPr>
          <p:spPr>
            <a:xfrm flipH="1">
              <a:off x="2739479" y="1795361"/>
              <a:ext cx="1709" cy="2419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4" name="ZoneTexte 163"/>
          <p:cNvSpPr txBox="1"/>
          <p:nvPr/>
        </p:nvSpPr>
        <p:spPr>
          <a:xfrm>
            <a:off x="1815870" y="1289877"/>
            <a:ext cx="1059585" cy="169277"/>
          </a:xfrm>
          <a:prstGeom prst="rect">
            <a:avLst/>
          </a:prstGeom>
          <a:noFill/>
        </p:spPr>
        <p:txBody>
          <a:bodyPr wrap="none" lIns="0" tIns="0" rIns="0" bIns="0" rtlCol="0">
            <a:spAutoFit/>
          </a:bodyPr>
          <a:lstStyle>
            <a:defPPr>
              <a:defRPr lang="en-US"/>
            </a:defPPr>
            <a:lvl1pPr>
              <a:defRPr sz="1100">
                <a:latin typeface="Calibri" panose="020F0502020204030204" pitchFamily="34" charset="0"/>
              </a:defRPr>
            </a:lvl1pPr>
          </a:lstStyle>
          <a:p>
            <a:pPr algn="ctr"/>
            <a:r>
              <a:rPr lang="en-US" dirty="0"/>
              <a:t>RFQ beam, low DC</a:t>
            </a:r>
          </a:p>
        </p:txBody>
      </p:sp>
      <p:sp>
        <p:nvSpPr>
          <p:cNvPr id="165" name="ZoneTexte 164"/>
          <p:cNvSpPr txBox="1"/>
          <p:nvPr/>
        </p:nvSpPr>
        <p:spPr>
          <a:xfrm>
            <a:off x="2995480" y="1265175"/>
            <a:ext cx="2125582" cy="169277"/>
          </a:xfrm>
          <a:prstGeom prst="rect">
            <a:avLst/>
          </a:prstGeom>
          <a:solidFill>
            <a:schemeClr val="bg1"/>
          </a:solidFill>
        </p:spPr>
        <p:txBody>
          <a:bodyPr wrap="none" lIns="0" tIns="0" rIns="0" bIns="0" rtlCol="0">
            <a:spAutoFit/>
          </a:bodyPr>
          <a:lstStyle>
            <a:defPPr>
              <a:defRPr lang="en-US"/>
            </a:defPPr>
            <a:lvl1pPr>
              <a:defRPr sz="1100">
                <a:latin typeface="Calibri" panose="020F0502020204030204" pitchFamily="34" charset="0"/>
              </a:defRPr>
            </a:lvl1pPr>
          </a:lstStyle>
          <a:p>
            <a:pPr algn="ctr"/>
            <a:r>
              <a:rPr lang="en-US" dirty="0"/>
              <a:t>Energy tuning, zero current matching</a:t>
            </a:r>
          </a:p>
        </p:txBody>
      </p:sp>
      <p:sp>
        <p:nvSpPr>
          <p:cNvPr id="167" name="ZoneTexte 166"/>
          <p:cNvSpPr txBox="1"/>
          <p:nvPr/>
        </p:nvSpPr>
        <p:spPr>
          <a:xfrm>
            <a:off x="3759384" y="949015"/>
            <a:ext cx="1316066" cy="169277"/>
          </a:xfrm>
          <a:prstGeom prst="rect">
            <a:avLst/>
          </a:prstGeom>
          <a:solidFill>
            <a:schemeClr val="bg1"/>
          </a:solidFill>
        </p:spPr>
        <p:txBody>
          <a:bodyPr wrap="none" lIns="0" tIns="0" rIns="0" bIns="0" rtlCol="0">
            <a:spAutoFit/>
          </a:bodyPr>
          <a:lstStyle>
            <a:defPPr>
              <a:defRPr lang="en-US"/>
            </a:defPPr>
            <a:lvl1pPr>
              <a:defRPr sz="1100">
                <a:latin typeface="Calibri" panose="020F0502020204030204" pitchFamily="34" charset="0"/>
              </a:defRPr>
            </a:lvl1pPr>
          </a:lstStyle>
          <a:p>
            <a:pPr algn="ctr"/>
            <a:r>
              <a:rPr lang="en-US" dirty="0"/>
              <a:t>Space charge matching</a:t>
            </a:r>
          </a:p>
        </p:txBody>
      </p:sp>
      <p:sp>
        <p:nvSpPr>
          <p:cNvPr id="168" name="ZoneTexte 167"/>
          <p:cNvSpPr txBox="1"/>
          <p:nvPr/>
        </p:nvSpPr>
        <p:spPr>
          <a:xfrm>
            <a:off x="4693043" y="769828"/>
            <a:ext cx="1005083" cy="169277"/>
          </a:xfrm>
          <a:prstGeom prst="rect">
            <a:avLst/>
          </a:prstGeom>
          <a:solidFill>
            <a:schemeClr val="bg1"/>
          </a:solidFill>
        </p:spPr>
        <p:txBody>
          <a:bodyPr wrap="none" lIns="0" tIns="0" rIns="0" bIns="0" rtlCol="0">
            <a:spAutoFit/>
          </a:bodyPr>
          <a:lstStyle>
            <a:defPPr>
              <a:defRPr lang="en-US"/>
            </a:defPPr>
            <a:lvl1pPr>
              <a:defRPr sz="1100">
                <a:latin typeface="Calibri" panose="020F0502020204030204" pitchFamily="34" charset="0"/>
              </a:defRPr>
            </a:lvl1pPr>
          </a:lstStyle>
          <a:p>
            <a:pPr algn="ctr"/>
            <a:r>
              <a:rPr lang="en-US" dirty="0"/>
              <a:t>Max beam power</a:t>
            </a:r>
          </a:p>
        </p:txBody>
      </p:sp>
      <p:sp>
        <p:nvSpPr>
          <p:cNvPr id="177" name="ZoneTexte 176"/>
          <p:cNvSpPr txBox="1"/>
          <p:nvPr/>
        </p:nvSpPr>
        <p:spPr>
          <a:xfrm>
            <a:off x="1382344" y="4857277"/>
            <a:ext cx="1022589" cy="276999"/>
          </a:xfrm>
          <a:prstGeom prst="rect">
            <a:avLst/>
          </a:prstGeom>
          <a:noFill/>
        </p:spPr>
        <p:txBody>
          <a:bodyPr wrap="none" rtlCol="0">
            <a:spAutoFit/>
          </a:bodyPr>
          <a:lstStyle/>
          <a:p>
            <a:pPr algn="r"/>
            <a:r>
              <a:rPr lang="en-US" sz="1200" dirty="0">
                <a:effectLst>
                  <a:outerShdw blurRad="38100" dist="38100" dir="2700000" algn="tl">
                    <a:srgbClr val="000000">
                      <a:alpha val="43137"/>
                    </a:srgbClr>
                  </a:outerShdw>
                </a:effectLst>
                <a:latin typeface="Calibri" panose="020F0502020204030204" pitchFamily="34" charset="0"/>
              </a:rPr>
              <a:t>Nov 15, 2019</a:t>
            </a:r>
          </a:p>
        </p:txBody>
      </p:sp>
      <p:cxnSp>
        <p:nvCxnSpPr>
          <p:cNvPr id="176" name="AutoShape 64"/>
          <p:cNvCxnSpPr>
            <a:cxnSpLocks noChangeShapeType="1"/>
          </p:cNvCxnSpPr>
          <p:nvPr/>
        </p:nvCxnSpPr>
        <p:spPr bwMode="auto">
          <a:xfrm>
            <a:off x="2365246" y="2806173"/>
            <a:ext cx="0" cy="2232000"/>
          </a:xfrm>
          <a:prstGeom prst="straightConnector1">
            <a:avLst/>
          </a:prstGeom>
          <a:ln>
            <a:headEnd/>
            <a:tailEnd/>
          </a:ln>
        </p:spPr>
        <p:style>
          <a:lnRef idx="3">
            <a:schemeClr val="accent1"/>
          </a:lnRef>
          <a:fillRef idx="0">
            <a:schemeClr val="accent1"/>
          </a:fillRef>
          <a:effectRef idx="2">
            <a:schemeClr val="accent1"/>
          </a:effectRef>
          <a:fontRef idx="minor">
            <a:schemeClr val="tx1"/>
          </a:fontRef>
        </p:style>
      </p:cxnSp>
      <p:sp>
        <p:nvSpPr>
          <p:cNvPr id="178" name="ZoneTexte 177"/>
          <p:cNvSpPr txBox="1"/>
          <p:nvPr/>
        </p:nvSpPr>
        <p:spPr>
          <a:xfrm>
            <a:off x="911846" y="4711683"/>
            <a:ext cx="984565" cy="276999"/>
          </a:xfrm>
          <a:prstGeom prst="rect">
            <a:avLst/>
          </a:prstGeom>
          <a:noFill/>
        </p:spPr>
        <p:txBody>
          <a:bodyPr wrap="none" rtlCol="0">
            <a:spAutoFit/>
          </a:bodyPr>
          <a:lstStyle/>
          <a:p>
            <a:pPr algn="r"/>
            <a:r>
              <a:rPr lang="en-US" sz="1200" dirty="0">
                <a:effectLst>
                  <a:outerShdw blurRad="38100" dist="38100" dir="2700000" algn="tl">
                    <a:srgbClr val="000000">
                      <a:alpha val="43137"/>
                    </a:srgbClr>
                  </a:outerShdw>
                </a:effectLst>
                <a:latin typeface="Calibri" panose="020F0502020204030204" pitchFamily="34" charset="0"/>
              </a:rPr>
              <a:t>Oct 28, 2019</a:t>
            </a:r>
          </a:p>
        </p:txBody>
      </p:sp>
      <p:cxnSp>
        <p:nvCxnSpPr>
          <p:cNvPr id="179" name="AutoShape 64"/>
          <p:cNvCxnSpPr>
            <a:cxnSpLocks noChangeShapeType="1"/>
          </p:cNvCxnSpPr>
          <p:nvPr/>
        </p:nvCxnSpPr>
        <p:spPr bwMode="auto">
          <a:xfrm>
            <a:off x="1846655" y="2813908"/>
            <a:ext cx="0" cy="2036275"/>
          </a:xfrm>
          <a:prstGeom prst="straightConnector1">
            <a:avLst/>
          </a:prstGeom>
          <a:ln>
            <a:headEnd/>
            <a:tailEnd/>
          </a:ln>
        </p:spPr>
        <p:style>
          <a:lnRef idx="3">
            <a:schemeClr val="accent1"/>
          </a:lnRef>
          <a:fillRef idx="0">
            <a:schemeClr val="accent1"/>
          </a:fillRef>
          <a:effectRef idx="2">
            <a:schemeClr val="accent1"/>
          </a:effectRef>
          <a:fontRef idx="minor">
            <a:schemeClr val="tx1"/>
          </a:fontRef>
        </p:style>
      </p:cxnSp>
      <p:cxnSp>
        <p:nvCxnSpPr>
          <p:cNvPr id="181" name="AutoShape 64"/>
          <p:cNvCxnSpPr>
            <a:cxnSpLocks noChangeShapeType="1"/>
          </p:cNvCxnSpPr>
          <p:nvPr/>
        </p:nvCxnSpPr>
        <p:spPr bwMode="auto">
          <a:xfrm>
            <a:off x="3111172" y="2300916"/>
            <a:ext cx="0" cy="2887040"/>
          </a:xfrm>
          <a:prstGeom prst="straightConnector1">
            <a:avLst/>
          </a:prstGeom>
          <a:ln>
            <a:solidFill>
              <a:schemeClr val="accent1"/>
            </a:solidFill>
            <a:headEnd/>
            <a:tailEnd/>
          </a:ln>
        </p:spPr>
        <p:style>
          <a:lnRef idx="3">
            <a:schemeClr val="accent1"/>
          </a:lnRef>
          <a:fillRef idx="0">
            <a:schemeClr val="accent1"/>
          </a:fillRef>
          <a:effectRef idx="2">
            <a:schemeClr val="accent1"/>
          </a:effectRef>
          <a:fontRef idx="minor">
            <a:schemeClr val="tx1"/>
          </a:fontRef>
        </p:style>
      </p:cxnSp>
      <p:sp>
        <p:nvSpPr>
          <p:cNvPr id="183" name="ZoneTexte 182"/>
          <p:cNvSpPr txBox="1"/>
          <p:nvPr/>
        </p:nvSpPr>
        <p:spPr>
          <a:xfrm>
            <a:off x="2123213" y="5004767"/>
            <a:ext cx="1022589" cy="276999"/>
          </a:xfrm>
          <a:prstGeom prst="rect">
            <a:avLst/>
          </a:prstGeom>
          <a:noFill/>
        </p:spPr>
        <p:txBody>
          <a:bodyPr wrap="none" rtlCol="0">
            <a:spAutoFit/>
          </a:bodyPr>
          <a:lstStyle/>
          <a:p>
            <a:pPr algn="r"/>
            <a:r>
              <a:rPr lang="en-US" sz="1200" dirty="0">
                <a:effectLst>
                  <a:outerShdw blurRad="38100" dist="38100" dir="2700000" algn="tl">
                    <a:srgbClr val="000000">
                      <a:alpha val="43137"/>
                    </a:srgbClr>
                  </a:outerShdw>
                </a:effectLst>
                <a:latin typeface="Calibri" panose="020F0502020204030204" pitchFamily="34" charset="0"/>
              </a:rPr>
              <a:t>Nov 27, 2019</a:t>
            </a:r>
          </a:p>
        </p:txBody>
      </p:sp>
      <p:pic>
        <p:nvPicPr>
          <p:cNvPr id="99" name="Image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1770" y="32952"/>
            <a:ext cx="294732" cy="612000"/>
          </a:xfrm>
          <a:prstGeom prst="rect">
            <a:avLst/>
          </a:prstGeom>
        </p:spPr>
      </p:pic>
      <p:cxnSp>
        <p:nvCxnSpPr>
          <p:cNvPr id="100" name="AutoShape 64"/>
          <p:cNvCxnSpPr>
            <a:cxnSpLocks noChangeShapeType="1"/>
          </p:cNvCxnSpPr>
          <p:nvPr/>
        </p:nvCxnSpPr>
        <p:spPr bwMode="auto">
          <a:xfrm>
            <a:off x="3892337" y="2247235"/>
            <a:ext cx="0" cy="2887040"/>
          </a:xfrm>
          <a:prstGeom prst="straightConnector1">
            <a:avLst/>
          </a:prstGeom>
          <a:ln>
            <a:solidFill>
              <a:srgbClr val="BD4B4F"/>
            </a:solidFill>
            <a:headEnd/>
            <a:tailEnd/>
          </a:ln>
        </p:spPr>
        <p:style>
          <a:lnRef idx="3">
            <a:schemeClr val="accent1"/>
          </a:lnRef>
          <a:fillRef idx="0">
            <a:schemeClr val="accent1"/>
          </a:fillRef>
          <a:effectRef idx="2">
            <a:schemeClr val="accent1"/>
          </a:effectRef>
          <a:fontRef idx="minor">
            <a:schemeClr val="tx1"/>
          </a:fontRef>
        </p:style>
      </p:cxnSp>
      <p:sp>
        <p:nvSpPr>
          <p:cNvPr id="101" name="ZoneTexte 100"/>
          <p:cNvSpPr txBox="1"/>
          <p:nvPr/>
        </p:nvSpPr>
        <p:spPr>
          <a:xfrm>
            <a:off x="3042594" y="5136993"/>
            <a:ext cx="987771" cy="276999"/>
          </a:xfrm>
          <a:prstGeom prst="rect">
            <a:avLst/>
          </a:prstGeom>
          <a:noFill/>
        </p:spPr>
        <p:txBody>
          <a:bodyPr wrap="none" rtlCol="0">
            <a:spAutoFit/>
          </a:bodyPr>
          <a:lstStyle/>
          <a:p>
            <a:pPr algn="r"/>
            <a:r>
              <a:rPr lang="en-US" sz="1200" b="1"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rPr>
              <a:t>Oct 10, 2020</a:t>
            </a:r>
          </a:p>
        </p:txBody>
      </p:sp>
      <p:sp>
        <p:nvSpPr>
          <p:cNvPr id="112" name="Ellipse 111"/>
          <p:cNvSpPr/>
          <p:nvPr/>
        </p:nvSpPr>
        <p:spPr>
          <a:xfrm>
            <a:off x="3070889" y="3688115"/>
            <a:ext cx="129600" cy="129600"/>
          </a:xfrm>
          <a:prstGeom prst="ellipse">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2" name="AutoShape 64"/>
          <p:cNvCxnSpPr>
            <a:cxnSpLocks noChangeShapeType="1"/>
          </p:cNvCxnSpPr>
          <p:nvPr/>
        </p:nvCxnSpPr>
        <p:spPr bwMode="auto">
          <a:xfrm>
            <a:off x="4106134" y="2247235"/>
            <a:ext cx="0" cy="2887040"/>
          </a:xfrm>
          <a:prstGeom prst="straightConnector1">
            <a:avLst/>
          </a:prstGeom>
          <a:ln>
            <a:solidFill>
              <a:srgbClr val="BD4B4F"/>
            </a:solidFill>
            <a:headEnd/>
            <a:tailEnd/>
          </a:ln>
        </p:spPr>
        <p:style>
          <a:lnRef idx="3">
            <a:schemeClr val="accent1"/>
          </a:lnRef>
          <a:fillRef idx="0">
            <a:schemeClr val="accent1"/>
          </a:fillRef>
          <a:effectRef idx="2">
            <a:schemeClr val="accent1"/>
          </a:effectRef>
          <a:fontRef idx="minor">
            <a:schemeClr val="tx1"/>
          </a:fontRef>
        </p:style>
      </p:cxnSp>
      <p:sp>
        <p:nvSpPr>
          <p:cNvPr id="113" name="ZoneTexte 112"/>
          <p:cNvSpPr txBox="1"/>
          <p:nvPr/>
        </p:nvSpPr>
        <p:spPr>
          <a:xfrm>
            <a:off x="3955599" y="5136993"/>
            <a:ext cx="1022589" cy="276999"/>
          </a:xfrm>
          <a:prstGeom prst="rect">
            <a:avLst/>
          </a:prstGeom>
          <a:noFill/>
        </p:spPr>
        <p:txBody>
          <a:bodyPr wrap="none" rtlCol="0">
            <a:spAutoFit/>
          </a:bodyPr>
          <a:lstStyle/>
          <a:p>
            <a:pPr algn="r"/>
            <a:r>
              <a:rPr lang="en-US" sz="1200" b="1" dirty="0">
                <a:solidFill>
                  <a:srgbClr val="FF0000"/>
                </a:solidFill>
                <a:effectLst>
                  <a:outerShdw blurRad="38100" dist="38100" dir="2700000" algn="tl">
                    <a:srgbClr val="000000">
                      <a:alpha val="43137"/>
                    </a:srgbClr>
                  </a:outerShdw>
                </a:effectLst>
                <a:latin typeface="Calibri" panose="020F0502020204030204" pitchFamily="34" charset="0"/>
              </a:rPr>
              <a:t>Nov 18, 2020</a:t>
            </a:r>
          </a:p>
        </p:txBody>
      </p:sp>
      <p:sp>
        <p:nvSpPr>
          <p:cNvPr id="2" name="Espace réservé de la date 1"/>
          <p:cNvSpPr>
            <a:spLocks noGrp="1"/>
          </p:cNvSpPr>
          <p:nvPr>
            <p:ph type="dt" sz="half" idx="2"/>
          </p:nvPr>
        </p:nvSpPr>
        <p:spPr/>
        <p:txBody>
          <a:bodyPr/>
          <a:lstStyle/>
          <a:p>
            <a:r>
              <a:rPr lang="fr-FR"/>
              <a:t>April 30, 2021</a:t>
            </a:r>
            <a:endParaRPr lang="en-US" dirty="0"/>
          </a:p>
        </p:txBody>
      </p:sp>
      <p:sp>
        <p:nvSpPr>
          <p:cNvPr id="4" name="Espace réservé du pied de page 3"/>
          <p:cNvSpPr>
            <a:spLocks noGrp="1"/>
          </p:cNvSpPr>
          <p:nvPr>
            <p:ph type="ftr" sz="quarter" idx="3"/>
          </p:nvPr>
        </p:nvSpPr>
        <p:spPr/>
        <p:txBody>
          <a:bodyPr/>
          <a:lstStyle/>
          <a:p>
            <a:r>
              <a:rPr lang="en-US"/>
              <a:t>SPIRAL2 commissioning - R. Ferdinand</a:t>
            </a:r>
            <a:endParaRPr lang="en-US" dirty="0"/>
          </a:p>
        </p:txBody>
      </p:sp>
      <p:sp>
        <p:nvSpPr>
          <p:cNvPr id="114" name="Ellipse 113"/>
          <p:cNvSpPr/>
          <p:nvPr/>
        </p:nvSpPr>
        <p:spPr>
          <a:xfrm>
            <a:off x="3817412" y="4493115"/>
            <a:ext cx="129600" cy="129600"/>
          </a:xfrm>
          <a:prstGeom prst="ellipse">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2294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3.75E-6 3.33333E-6 L -3.75E-6 0.00027 C 0.00375 -0.00195 0.00782 -0.00306 0.01172 -0.00556 C 0.01375 -0.00723 0.01594 -0.01028 0.01829 -0.01223 C 0.02032 -0.01445 0.02282 -0.01556 0.02469 -0.01778 C 0.02594 -0.01917 0.02704 -0.02167 0.02844 -0.02334 C 0.03188 -0.02667 0.03579 -0.02834 0.03875 -0.03278 C 0.04375 -0.04 0.04094 -0.03723 0.04704 -0.04084 C 0.04782 -0.04223 0.04875 -0.04389 0.04969 -0.045 C 0.05094 -0.04611 0.05235 -0.04667 0.0536 -0.04778 C 0.05438 -0.04861 0.05547 -0.04945 0.05641 -0.05028 C 0.05844 -0.05389 0.05969 -0.05639 0.06219 -0.05861 L 0.0661 -0.06111 L 0.07282 -0.07306 L 0.0736 -0.07223 " pathEditMode="relative" rAng="0" ptsTypes="AAAAAAAAAAAAAAA">
                                      <p:cBhvr>
                                        <p:cTn id="9" dur="2000" fill="hold"/>
                                        <p:tgtEl>
                                          <p:spTgt spid="112"/>
                                        </p:tgtEl>
                                        <p:attrNameLst>
                                          <p:attrName>ppt_x</p:attrName>
                                          <p:attrName>ppt_y</p:attrName>
                                        </p:attrNameLst>
                                      </p:cBhvr>
                                      <p:rCtr x="3672" y="-3639"/>
                                    </p:animMotion>
                                  </p:childTnLst>
                                </p:cTn>
                              </p:par>
                              <p:par>
                                <p:cTn id="10" presetID="1" presetClass="entr" presetSubtype="0" fill="hold" nodeType="withEffect">
                                  <p:stCondLst>
                                    <p:cond delay="0"/>
                                  </p:stCondLst>
                                  <p:childTnLst>
                                    <p:set>
                                      <p:cBhvr>
                                        <p:cTn id="11" dur="1" fill="hold">
                                          <p:stCondLst>
                                            <p:cond delay="0"/>
                                          </p:stCondLst>
                                        </p:cTn>
                                        <p:tgtEl>
                                          <p:spTgt spid="2075">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75">
                                            <p:txEl>
                                              <p:pRg st="6" end="6"/>
                                            </p:txEl>
                                          </p:spTgt>
                                        </p:tgtEl>
                                        <p:attrNameLst>
                                          <p:attrName>style.visibility</p:attrName>
                                        </p:attrNameLst>
                                      </p:cBhvr>
                                      <p:to>
                                        <p:strVal val="visible"/>
                                      </p:to>
                                    </p:set>
                                  </p:childTnLst>
                                </p:cTn>
                              </p:par>
                              <p:par>
                                <p:cTn id="14" presetID="2" presetClass="entr" presetSubtype="8"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 calcmode="lin" valueType="num">
                                      <p:cBhvr additive="base">
                                        <p:cTn id="16" dur="500" fill="hold"/>
                                        <p:tgtEl>
                                          <p:spTgt spid="101"/>
                                        </p:tgtEl>
                                        <p:attrNameLst>
                                          <p:attrName>ppt_x</p:attrName>
                                        </p:attrNameLst>
                                      </p:cBhvr>
                                      <p:tavLst>
                                        <p:tav tm="0">
                                          <p:val>
                                            <p:strVal val="0-#ppt_w/2"/>
                                          </p:val>
                                        </p:tav>
                                        <p:tav tm="100000">
                                          <p:val>
                                            <p:strVal val="#ppt_x"/>
                                          </p:val>
                                        </p:tav>
                                      </p:tavLst>
                                    </p:anim>
                                    <p:anim calcmode="lin" valueType="num">
                                      <p:cBhvr additive="base">
                                        <p:cTn id="17" dur="500" fill="hold"/>
                                        <p:tgtEl>
                                          <p:spTgt spid="10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0-#ppt_w/2"/>
                                          </p:val>
                                        </p:tav>
                                        <p:tav tm="100000">
                                          <p:val>
                                            <p:strVal val="#ppt_x"/>
                                          </p:val>
                                        </p:tav>
                                      </p:tavLst>
                                    </p:anim>
                                    <p:anim calcmode="lin" valueType="num">
                                      <p:cBhvr additive="base">
                                        <p:cTn id="21" dur="500" fill="hold"/>
                                        <p:tgtEl>
                                          <p:spTgt spid="100"/>
                                        </p:tgtEl>
                                        <p:attrNameLst>
                                          <p:attrName>ppt_y</p:attrName>
                                        </p:attrNameLst>
                                      </p:cBhvr>
                                      <p:tavLst>
                                        <p:tav tm="0">
                                          <p:val>
                                            <p:strVal val="#ppt_y"/>
                                          </p:val>
                                        </p:tav>
                                        <p:tav tm="100000">
                                          <p:val>
                                            <p:strVal val="#ppt_y"/>
                                          </p:val>
                                        </p:tav>
                                      </p:tavLst>
                                    </p:anim>
                                  </p:childTnLst>
                                </p:cTn>
                              </p:par>
                              <p:par>
                                <p:cTn id="22" presetID="26" presetClass="emph" presetSubtype="0" repeatCount="indefinite" fill="hold" grpId="2" nodeType="withEffect">
                                  <p:stCondLst>
                                    <p:cond delay="0"/>
                                  </p:stCondLst>
                                  <p:childTnLst>
                                    <p:animEffect transition="out" filter="fade">
                                      <p:cBhvr>
                                        <p:cTn id="23" dur="500" tmFilter="0, 0; .2, .5; .8, .5; 1, 0"/>
                                        <p:tgtEl>
                                          <p:spTgt spid="112"/>
                                        </p:tgtEl>
                                      </p:cBhvr>
                                    </p:animEffect>
                                    <p:animScale>
                                      <p:cBhvr>
                                        <p:cTn id="24" dur="250" autoRev="1" fill="hold"/>
                                        <p:tgtEl>
                                          <p:spTgt spid="112"/>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75">
                                            <p:txEl>
                                              <p:pRg st="7" end="7"/>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075">
                                            <p:txEl>
                                              <p:pRg st="8" end="8"/>
                                            </p:txEl>
                                          </p:spTgt>
                                        </p:tgtEl>
                                        <p:attrNameLst>
                                          <p:attrName>style.visibility</p:attrName>
                                        </p:attrNameLst>
                                      </p:cBhvr>
                                      <p:to>
                                        <p:strVal val="visible"/>
                                      </p:to>
                                    </p:set>
                                  </p:childTnLst>
                                </p:cTn>
                              </p:par>
                            </p:childTnLst>
                          </p:cTn>
                        </p:par>
                        <p:par>
                          <p:cTn id="32" fill="hold">
                            <p:stCondLst>
                              <p:cond delay="0"/>
                            </p:stCondLst>
                            <p:childTnLst>
                              <p:par>
                                <p:cTn id="33" presetID="26" presetClass="emph" presetSubtype="0" fill="hold" nodeType="afterEffect">
                                  <p:stCondLst>
                                    <p:cond delay="0"/>
                                  </p:stCondLst>
                                  <p:childTnLst>
                                    <p:animEffect transition="out" filter="fade">
                                      <p:cBhvr>
                                        <p:cTn id="34" dur="500" tmFilter="0, 0; .2, .5; .8, .5; 1, 0"/>
                                        <p:tgtEl>
                                          <p:spTgt spid="100"/>
                                        </p:tgtEl>
                                      </p:cBhvr>
                                    </p:animEffect>
                                    <p:animScale>
                                      <p:cBhvr>
                                        <p:cTn id="35" dur="250" autoRev="1" fill="hold"/>
                                        <p:tgtEl>
                                          <p:spTgt spid="100"/>
                                        </p:tgtEl>
                                      </p:cBhvr>
                                      <p:by x="105000" y="105000"/>
                                    </p:animScale>
                                  </p:childTnLst>
                                </p:cTn>
                              </p:par>
                              <p:par>
                                <p:cTn id="36" presetID="1" presetClass="entr" presetSubtype="0" fill="hold" grpId="1" nodeType="withEffect">
                                  <p:stCondLst>
                                    <p:cond delay="0"/>
                                  </p:stCondLst>
                                  <p:childTnLst>
                                    <p:set>
                                      <p:cBhvr>
                                        <p:cTn id="37" dur="1" fill="hold">
                                          <p:stCondLst>
                                            <p:cond delay="0"/>
                                          </p:stCondLst>
                                        </p:cTn>
                                        <p:tgtEl>
                                          <p:spTgt spid="114"/>
                                        </p:tgtEl>
                                        <p:attrNameLst>
                                          <p:attrName>style.visibility</p:attrName>
                                        </p:attrNameLst>
                                      </p:cBhvr>
                                      <p:to>
                                        <p:strVal val="visible"/>
                                      </p:to>
                                    </p:set>
                                  </p:childTnLst>
                                </p:cTn>
                              </p:par>
                              <p:par>
                                <p:cTn id="38" presetID="26" presetClass="emph" presetSubtype="0" repeatCount="indefinite" fill="hold" grpId="2" nodeType="withEffect">
                                  <p:stCondLst>
                                    <p:cond delay="0"/>
                                  </p:stCondLst>
                                  <p:childTnLst>
                                    <p:animEffect transition="out" filter="fade">
                                      <p:cBhvr>
                                        <p:cTn id="39" dur="500" tmFilter="0, 0; .2, .5; .8, .5; 1, 0"/>
                                        <p:tgtEl>
                                          <p:spTgt spid="114"/>
                                        </p:tgtEl>
                                      </p:cBhvr>
                                    </p:animEffect>
                                    <p:animScale>
                                      <p:cBhvr>
                                        <p:cTn id="40" dur="250" autoRev="1" fill="hold"/>
                                        <p:tgtEl>
                                          <p:spTgt spid="114"/>
                                        </p:tgtEl>
                                      </p:cBhvr>
                                      <p:by x="105000" y="105000"/>
                                    </p:animScale>
                                  </p:childTnLst>
                                </p:cTn>
                              </p:par>
                              <p:par>
                                <p:cTn id="41" presetID="42" presetClass="path" presetSubtype="0" accel="50000" decel="50000" fill="hold" grpId="0" nodeType="withEffect">
                                  <p:stCondLst>
                                    <p:cond delay="0"/>
                                  </p:stCondLst>
                                  <p:childTnLst>
                                    <p:animMotion origin="layout" path="M -1.25E-6 0 L 0.02219 -0.02278 " pathEditMode="relative" rAng="0" ptsTypes="AA">
                                      <p:cBhvr>
                                        <p:cTn id="42" dur="2000" fill="hold"/>
                                        <p:tgtEl>
                                          <p:spTgt spid="114"/>
                                        </p:tgtEl>
                                        <p:attrNameLst>
                                          <p:attrName>ppt_x</p:attrName>
                                          <p:attrName>ppt_y</p:attrName>
                                        </p:attrNameLst>
                                      </p:cBhvr>
                                      <p:rCtr x="1109" y="-1139"/>
                                    </p:animMotion>
                                  </p:childTnLst>
                                </p:cTn>
                              </p:par>
                              <p:par>
                                <p:cTn id="43" presetID="2" presetClass="entr" presetSubtype="8"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anim calcmode="lin" valueType="num">
                                      <p:cBhvr additive="base">
                                        <p:cTn id="45" dur="500" fill="hold"/>
                                        <p:tgtEl>
                                          <p:spTgt spid="113"/>
                                        </p:tgtEl>
                                        <p:attrNameLst>
                                          <p:attrName>ppt_x</p:attrName>
                                        </p:attrNameLst>
                                      </p:cBhvr>
                                      <p:tavLst>
                                        <p:tav tm="0">
                                          <p:val>
                                            <p:strVal val="0-#ppt_w/2"/>
                                          </p:val>
                                        </p:tav>
                                        <p:tav tm="100000">
                                          <p:val>
                                            <p:strVal val="#ppt_x"/>
                                          </p:val>
                                        </p:tav>
                                      </p:tavLst>
                                    </p:anim>
                                    <p:anim calcmode="lin" valueType="num">
                                      <p:cBhvr additive="base">
                                        <p:cTn id="46" dur="500" fill="hold"/>
                                        <p:tgtEl>
                                          <p:spTgt spid="11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additive="base">
                                        <p:cTn id="49" dur="500" fill="hold"/>
                                        <p:tgtEl>
                                          <p:spTgt spid="102"/>
                                        </p:tgtEl>
                                        <p:attrNameLst>
                                          <p:attrName>ppt_x</p:attrName>
                                        </p:attrNameLst>
                                      </p:cBhvr>
                                      <p:tavLst>
                                        <p:tav tm="0">
                                          <p:val>
                                            <p:strVal val="0-#ppt_w/2"/>
                                          </p:val>
                                        </p:tav>
                                        <p:tav tm="100000">
                                          <p:val>
                                            <p:strVal val="#ppt_x"/>
                                          </p:val>
                                        </p:tav>
                                      </p:tavLst>
                                    </p:anim>
                                    <p:anim calcmode="lin" valueType="num">
                                      <p:cBhvr additive="base">
                                        <p:cTn id="50" dur="500" fill="hold"/>
                                        <p:tgtEl>
                                          <p:spTgt spid="102"/>
                                        </p:tgtEl>
                                        <p:attrNameLst>
                                          <p:attrName>ppt_y</p:attrName>
                                        </p:attrNameLst>
                                      </p:cBhvr>
                                      <p:tavLst>
                                        <p:tav tm="0">
                                          <p:val>
                                            <p:strVal val="#ppt_y"/>
                                          </p:val>
                                        </p:tav>
                                        <p:tav tm="100000">
                                          <p:val>
                                            <p:strVal val="#ppt_y"/>
                                          </p:val>
                                        </p:tav>
                                      </p:tavLst>
                                    </p:anim>
                                  </p:childTnLst>
                                </p:cTn>
                              </p:par>
                            </p:childTnLst>
                          </p:cTn>
                        </p:par>
                        <p:par>
                          <p:cTn id="51" fill="hold">
                            <p:stCondLst>
                              <p:cond delay="2000"/>
                            </p:stCondLst>
                            <p:childTnLst>
                              <p:par>
                                <p:cTn id="52" presetID="26" presetClass="emph" presetSubtype="0" fill="hold" nodeType="afterEffect">
                                  <p:stCondLst>
                                    <p:cond delay="0"/>
                                  </p:stCondLst>
                                  <p:childTnLst>
                                    <p:animEffect transition="out" filter="fade">
                                      <p:cBhvr>
                                        <p:cTn id="53" dur="500" tmFilter="0, 0; .2, .5; .8, .5; 1, 0"/>
                                        <p:tgtEl>
                                          <p:spTgt spid="102"/>
                                        </p:tgtEl>
                                      </p:cBhvr>
                                    </p:animEffect>
                                    <p:animScale>
                                      <p:cBhvr>
                                        <p:cTn id="54" dur="250" autoRev="1" fill="hold"/>
                                        <p:tgtEl>
                                          <p:spTgt spid="10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12" grpId="0" animBg="1"/>
      <p:bldP spid="112" grpId="1" animBg="1"/>
      <p:bldP spid="112" grpId="2" animBg="1"/>
      <p:bldP spid="113" grpId="0"/>
      <p:bldP spid="114" grpId="0" animBg="1"/>
      <p:bldP spid="114" grpId="1" animBg="1"/>
      <p:bldP spid="114"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en-US" dirty="0"/>
              <a:t>Power increase to 16 kW</a:t>
            </a:r>
          </a:p>
        </p:txBody>
      </p:sp>
      <p:sp>
        <p:nvSpPr>
          <p:cNvPr id="2" name="Espace réservé du numéro de diapositive 1"/>
          <p:cNvSpPr>
            <a:spLocks noGrp="1"/>
          </p:cNvSpPr>
          <p:nvPr>
            <p:ph type="sldNum" sz="quarter" idx="12"/>
          </p:nvPr>
        </p:nvSpPr>
        <p:spPr/>
        <p:txBody>
          <a:bodyPr/>
          <a:lstStyle/>
          <a:p>
            <a:fld id="{49BBC286-B2FE-44AC-8F25-02BBF4E9D127}" type="slidenum">
              <a:rPr lang="en-US" smtClean="0"/>
              <a:pPr/>
              <a:t>33</a:t>
            </a:fld>
            <a:endParaRPr lang="en-US" dirty="0"/>
          </a:p>
        </p:txBody>
      </p:sp>
      <p:sp>
        <p:nvSpPr>
          <p:cNvPr id="4" name="Espace réservé de la date 3"/>
          <p:cNvSpPr>
            <a:spLocks noGrp="1"/>
          </p:cNvSpPr>
          <p:nvPr>
            <p:ph type="dt" sz="half" idx="2"/>
          </p:nvPr>
        </p:nvSpPr>
        <p:spPr/>
        <p:txBody>
          <a:bodyPr/>
          <a:lstStyle/>
          <a:p>
            <a:r>
              <a:rPr lang="fr-FR"/>
              <a:t>April 30, 2021</a:t>
            </a:r>
            <a:endParaRPr lang="en-US" dirty="0"/>
          </a:p>
        </p:txBody>
      </p:sp>
      <p:sp>
        <p:nvSpPr>
          <p:cNvPr id="3" name="Espace réservé du pied de page 2"/>
          <p:cNvSpPr>
            <a:spLocks noGrp="1"/>
          </p:cNvSpPr>
          <p:nvPr>
            <p:ph type="ftr" sz="quarter" idx="3"/>
          </p:nvPr>
        </p:nvSpPr>
        <p:spPr/>
        <p:txBody>
          <a:bodyPr/>
          <a:lstStyle/>
          <a:p>
            <a:r>
              <a:rPr lang="en-US"/>
              <a:t>SPIRAL2 commissioning - R. Ferdinand</a:t>
            </a:r>
            <a:endParaRPr lang="en-US" dirty="0"/>
          </a:p>
        </p:txBody>
      </p:sp>
      <p:pic>
        <p:nvPicPr>
          <p:cNvPr id="10" name="Imag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5445" y="2974317"/>
            <a:ext cx="2631650" cy="2126853"/>
          </a:xfrm>
          <a:prstGeom prst="rect">
            <a:avLst/>
          </a:prstGeom>
          <a:noFill/>
          <a:ln>
            <a:noFill/>
          </a:ln>
        </p:spPr>
      </p:pic>
      <p:sp>
        <p:nvSpPr>
          <p:cNvPr id="11" name="Titre 3"/>
          <p:cNvSpPr txBox="1">
            <a:spLocks/>
          </p:cNvSpPr>
          <p:nvPr/>
        </p:nvSpPr>
        <p:spPr>
          <a:xfrm>
            <a:off x="199459" y="17201"/>
            <a:ext cx="7979950" cy="424060"/>
          </a:xfrm>
          <a:prstGeom prst="rect">
            <a:avLst/>
          </a:prstGeom>
        </p:spPr>
        <p:txBody>
          <a:bodyPr>
            <a:normAutofit fontScale="82500" lnSpcReduction="20000"/>
          </a:bodyPr>
          <a:lstStyle>
            <a:lvl1pPr algn="l" rtl="0" eaLnBrk="1" latinLnBrk="0" hangingPunct="1">
              <a:spcBef>
                <a:spcPct val="0"/>
              </a:spcBef>
              <a:buNone/>
              <a:defRPr lang="fr-FR" sz="3111" b="1" kern="1200" cap="none" spc="167">
                <a:ln w="11430"/>
                <a:solidFill>
                  <a:schemeClr val="tx1"/>
                </a:solidFill>
                <a:effectLst>
                  <a:outerShdw blurRad="50800" dist="38100" dir="2700000" algn="tl" rotWithShape="0">
                    <a:prstClr val="black">
                      <a:alpha val="40000"/>
                    </a:prstClr>
                  </a:outerShdw>
                </a:effectLst>
                <a:latin typeface="Yu Gothic UI" panose="020B0500000000000000" pitchFamily="34" charset="-128"/>
                <a:ea typeface="Yu Gothic UI" panose="020B0500000000000000" pitchFamily="34" charset="-128"/>
                <a:cs typeface="Vrinda" pitchFamily="34" charset="0"/>
              </a:defRPr>
            </a:lvl1pPr>
          </a:lstStyle>
          <a:p>
            <a:pPr defTabSz="914400"/>
            <a:endParaRPr lang="fr-FR" dirty="0"/>
          </a:p>
        </p:txBody>
      </p:sp>
      <p:sp>
        <p:nvSpPr>
          <p:cNvPr id="16" name="Rectangle 15"/>
          <p:cNvSpPr/>
          <p:nvPr/>
        </p:nvSpPr>
        <p:spPr>
          <a:xfrm>
            <a:off x="6725829" y="741504"/>
            <a:ext cx="1721813" cy="18312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anchor="ctr" anchorCtr="0">
            <a:spAutoFit/>
          </a:bodyPr>
          <a:lstStyle/>
          <a:p>
            <a:pPr lvl="0" algn="ctr">
              <a:spcAft>
                <a:spcPts val="600"/>
              </a:spcAft>
            </a:pPr>
            <a:r>
              <a:rPr lang="fr-FR" sz="1200" dirty="0" err="1">
                <a:latin typeface="Yu Gothic UI Light" panose="020B0300000000000000" pitchFamily="34" charset="-128"/>
                <a:ea typeface="Yu Gothic UI Light" panose="020B0300000000000000" pitchFamily="34" charset="-128"/>
              </a:rPr>
              <a:t>Alignment</a:t>
            </a:r>
            <a:r>
              <a:rPr lang="fr-FR" sz="1200" dirty="0">
                <a:latin typeface="Yu Gothic UI Light" panose="020B0300000000000000" pitchFamily="34" charset="-128"/>
                <a:ea typeface="Yu Gothic UI Light" panose="020B0300000000000000" pitchFamily="34" charset="-128"/>
              </a:rPr>
              <a:t> of the LEBT line.</a:t>
            </a:r>
          </a:p>
          <a:p>
            <a:pPr lvl="0" algn="ctr">
              <a:spcAft>
                <a:spcPts val="600"/>
              </a:spcAft>
            </a:pPr>
            <a:r>
              <a:rPr lang="fr-FR" sz="1200" dirty="0">
                <a:latin typeface="Yu Gothic UI Light" panose="020B0300000000000000" pitchFamily="34" charset="-128"/>
                <a:ea typeface="Yu Gothic UI Light" panose="020B0300000000000000" pitchFamily="34" charset="-128"/>
              </a:rPr>
              <a:t>Optimisation of the last </a:t>
            </a:r>
            <a:r>
              <a:rPr lang="fr-FR" sz="1200" dirty="0" err="1">
                <a:latin typeface="Yu Gothic UI Light" panose="020B0300000000000000" pitchFamily="34" charset="-128"/>
                <a:ea typeface="Yu Gothic UI Light" panose="020B0300000000000000" pitchFamily="34" charset="-128"/>
              </a:rPr>
              <a:t>quadrupoles</a:t>
            </a:r>
            <a:r>
              <a:rPr lang="fr-FR" sz="1200" dirty="0">
                <a:latin typeface="Yu Gothic UI Light" panose="020B0300000000000000" pitchFamily="34" charset="-128"/>
                <a:ea typeface="Yu Gothic UI Light" panose="020B0300000000000000" pitchFamily="34" charset="-128"/>
              </a:rPr>
              <a:t> in the LHE line by </a:t>
            </a:r>
            <a:r>
              <a:rPr lang="fr-FR" sz="1200" dirty="0" err="1">
                <a:latin typeface="Yu Gothic UI Light" panose="020B0300000000000000" pitchFamily="34" charset="-128"/>
                <a:ea typeface="Yu Gothic UI Light" panose="020B0300000000000000" pitchFamily="34" charset="-128"/>
              </a:rPr>
              <a:t>controlling</a:t>
            </a:r>
            <a:r>
              <a:rPr lang="fr-FR" sz="1200" dirty="0">
                <a:latin typeface="Yu Gothic UI Light" panose="020B0300000000000000" pitchFamily="34" charset="-128"/>
                <a:ea typeface="Yu Gothic UI Light" panose="020B0300000000000000" pitchFamily="34" charset="-128"/>
              </a:rPr>
              <a:t> the </a:t>
            </a:r>
            <a:r>
              <a:rPr lang="fr-FR" sz="1200" dirty="0" err="1">
                <a:latin typeface="Yu Gothic UI Light" panose="020B0300000000000000" pitchFamily="34" charset="-128"/>
                <a:ea typeface="Yu Gothic UI Light" panose="020B0300000000000000" pitchFamily="34" charset="-128"/>
              </a:rPr>
              <a:t>amount</a:t>
            </a:r>
            <a:r>
              <a:rPr lang="fr-FR" sz="1200" dirty="0">
                <a:latin typeface="Yu Gothic UI Light" panose="020B0300000000000000" pitchFamily="34" charset="-128"/>
                <a:ea typeface="Yu Gothic UI Light" panose="020B0300000000000000" pitchFamily="34" charset="-128"/>
              </a:rPr>
              <a:t> of </a:t>
            </a:r>
            <a:r>
              <a:rPr lang="fr-FR" sz="1200" dirty="0" err="1">
                <a:latin typeface="Yu Gothic UI Light" panose="020B0300000000000000" pitchFamily="34" charset="-128"/>
                <a:ea typeface="Yu Gothic UI Light" panose="020B0300000000000000" pitchFamily="34" charset="-128"/>
              </a:rPr>
              <a:t>correlating</a:t>
            </a:r>
            <a:r>
              <a:rPr lang="fr-FR" sz="1200" dirty="0">
                <a:latin typeface="Yu Gothic UI Light" panose="020B0300000000000000" pitchFamily="34" charset="-128"/>
                <a:ea typeface="Yu Gothic UI Light" panose="020B0300000000000000" pitchFamily="34" charset="-128"/>
              </a:rPr>
              <a:t> </a:t>
            </a:r>
            <a:r>
              <a:rPr lang="en-GB" sz="1200" dirty="0">
                <a:latin typeface="Yu Gothic UI Light" panose="020B0300000000000000" pitchFamily="34" charset="-128"/>
                <a:ea typeface="Yu Gothic UI Light" panose="020B0300000000000000" pitchFamily="34" charset="-128"/>
              </a:rPr>
              <a:t>segmented loss ring</a:t>
            </a:r>
            <a:r>
              <a:rPr lang="fr-FR" sz="1200" dirty="0">
                <a:latin typeface="Yu Gothic UI Light" panose="020B0300000000000000" pitchFamily="34" charset="-128"/>
                <a:ea typeface="Yu Gothic UI Light" panose="020B0300000000000000" pitchFamily="34" charset="-128"/>
              </a:rPr>
              <a:t> and SAFARI </a:t>
            </a:r>
            <a:r>
              <a:rPr lang="fr-FR" sz="1200" dirty="0" err="1">
                <a:latin typeface="Yu Gothic UI Light" panose="020B0300000000000000" pitchFamily="34" charset="-128"/>
                <a:ea typeface="Yu Gothic UI Light" panose="020B0300000000000000" pitchFamily="34" charset="-128"/>
              </a:rPr>
              <a:t>temperatures</a:t>
            </a:r>
            <a:r>
              <a:rPr lang="fr-FR" sz="1200" dirty="0">
                <a:latin typeface="Yu Gothic UI Light" panose="020B0300000000000000" pitchFamily="34" charset="-128"/>
                <a:ea typeface="Yu Gothic UI Light" panose="020B0300000000000000" pitchFamily="34" charset="-128"/>
              </a:rPr>
              <a:t>.</a:t>
            </a:r>
          </a:p>
        </p:txBody>
      </p:sp>
      <p:sp>
        <p:nvSpPr>
          <p:cNvPr id="17" name="Rectangle 16"/>
          <p:cNvSpPr/>
          <p:nvPr/>
        </p:nvSpPr>
        <p:spPr>
          <a:xfrm>
            <a:off x="3338426" y="579578"/>
            <a:ext cx="1670164" cy="20928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spcAft>
                <a:spcPts val="600"/>
              </a:spcAft>
            </a:pPr>
            <a:r>
              <a:rPr lang="fr-FR" sz="1200" dirty="0">
                <a:latin typeface="Yu Gothic UI Light" panose="020B0300000000000000" pitchFamily="34" charset="-128"/>
                <a:ea typeface="Yu Gothic UI Light" panose="020B0300000000000000" pitchFamily="34" charset="-128"/>
              </a:rPr>
              <a:t>Transmission </a:t>
            </a:r>
            <a:r>
              <a:rPr lang="fr-FR" sz="1200" dirty="0" err="1">
                <a:latin typeface="Yu Gothic UI Light" panose="020B0300000000000000" pitchFamily="34" charset="-128"/>
                <a:ea typeface="Yu Gothic UI Light" panose="020B0300000000000000" pitchFamily="34" charset="-128"/>
              </a:rPr>
              <a:t>study</a:t>
            </a:r>
            <a:r>
              <a:rPr lang="fr-FR" sz="1200" dirty="0">
                <a:latin typeface="Yu Gothic UI Light" panose="020B0300000000000000" pitchFamily="34" charset="-128"/>
                <a:ea typeface="Yu Gothic UI Light" panose="020B0300000000000000" pitchFamily="34" charset="-128"/>
              </a:rPr>
              <a:t> in </a:t>
            </a:r>
            <a:r>
              <a:rPr lang="fr-FR" sz="1200" dirty="0" err="1">
                <a:latin typeface="Yu Gothic UI Light" panose="020B0300000000000000" pitchFamily="34" charset="-128"/>
                <a:ea typeface="Yu Gothic UI Light" panose="020B0300000000000000" pitchFamily="34" charset="-128"/>
              </a:rPr>
              <a:t>function</a:t>
            </a:r>
            <a:r>
              <a:rPr lang="fr-FR" sz="1200" dirty="0">
                <a:latin typeface="Yu Gothic UI Light" panose="020B0300000000000000" pitchFamily="34" charset="-128"/>
                <a:ea typeface="Yu Gothic UI Light" panose="020B0300000000000000" pitchFamily="34" charset="-128"/>
              </a:rPr>
              <a:t> of the last MEBT </a:t>
            </a:r>
            <a:r>
              <a:rPr lang="fr-FR" sz="1200" dirty="0" err="1">
                <a:latin typeface="Yu Gothic UI Light" panose="020B0300000000000000" pitchFamily="34" charset="-128"/>
                <a:ea typeface="Yu Gothic UI Light" panose="020B0300000000000000" pitchFamily="34" charset="-128"/>
              </a:rPr>
              <a:t>quadrupoles</a:t>
            </a:r>
            <a:r>
              <a:rPr lang="fr-FR" sz="1200" dirty="0">
                <a:latin typeface="Yu Gothic UI Light" panose="020B0300000000000000" pitchFamily="34" charset="-128"/>
                <a:ea typeface="Yu Gothic UI Light" panose="020B0300000000000000" pitchFamily="34" charset="-128"/>
              </a:rPr>
              <a:t>.  12/11/2020.</a:t>
            </a:r>
          </a:p>
          <a:p>
            <a:pPr lvl="0" algn="ctr">
              <a:spcAft>
                <a:spcPts val="600"/>
              </a:spcAft>
            </a:pPr>
            <a:r>
              <a:rPr lang="fr-FR" sz="1200" dirty="0" err="1">
                <a:latin typeface="Yu Gothic UI Light" panose="020B0300000000000000" pitchFamily="34" charset="-128"/>
                <a:ea typeface="Yu Gothic UI Light" panose="020B0300000000000000" pitchFamily="34" charset="-128"/>
              </a:rPr>
              <a:t>Study</a:t>
            </a:r>
            <a:r>
              <a:rPr lang="fr-FR" sz="1200" dirty="0">
                <a:latin typeface="Yu Gothic UI Light" panose="020B0300000000000000" pitchFamily="34" charset="-128"/>
                <a:ea typeface="Yu Gothic UI Light" panose="020B0300000000000000" pitchFamily="34" charset="-128"/>
              </a:rPr>
              <a:t> of longitudinal </a:t>
            </a:r>
            <a:r>
              <a:rPr lang="fr-FR" sz="1200" dirty="0" err="1">
                <a:latin typeface="Yu Gothic UI Light" panose="020B0300000000000000" pitchFamily="34" charset="-128"/>
                <a:ea typeface="Yu Gothic UI Light" panose="020B0300000000000000" pitchFamily="34" charset="-128"/>
              </a:rPr>
              <a:t>dynamics</a:t>
            </a:r>
            <a:r>
              <a:rPr lang="fr-FR" sz="1200" dirty="0">
                <a:latin typeface="Yu Gothic UI Light" panose="020B0300000000000000" pitchFamily="34" charset="-128"/>
                <a:ea typeface="Yu Gothic UI Light" panose="020B0300000000000000" pitchFamily="34" charset="-128"/>
              </a:rPr>
              <a:t> as a </a:t>
            </a:r>
            <a:r>
              <a:rPr lang="fr-FR" sz="1200" dirty="0" err="1">
                <a:latin typeface="Yu Gothic UI Light" panose="020B0300000000000000" pitchFamily="34" charset="-128"/>
                <a:ea typeface="Yu Gothic UI Light" panose="020B0300000000000000" pitchFamily="34" charset="-128"/>
              </a:rPr>
              <a:t>rebunchers</a:t>
            </a:r>
            <a:r>
              <a:rPr lang="fr-FR" sz="1200" dirty="0">
                <a:latin typeface="Yu Gothic UI Light" panose="020B0300000000000000" pitchFamily="34" charset="-128"/>
                <a:ea typeface="Yu Gothic UI Light" panose="020B0300000000000000" pitchFamily="34" charset="-128"/>
              </a:rPr>
              <a:t> </a:t>
            </a:r>
            <a:r>
              <a:rPr lang="fr-FR" sz="1200" dirty="0" err="1">
                <a:latin typeface="Yu Gothic UI Light" panose="020B0300000000000000" pitchFamily="34" charset="-128"/>
                <a:ea typeface="Yu Gothic UI Light" panose="020B0300000000000000" pitchFamily="34" charset="-128"/>
              </a:rPr>
              <a:t>function</a:t>
            </a:r>
            <a:r>
              <a:rPr lang="fr-FR" sz="1200" dirty="0">
                <a:latin typeface="Yu Gothic UI Light" panose="020B0300000000000000" pitchFamily="34" charset="-128"/>
                <a:ea typeface="Yu Gothic UI Light" panose="020B0300000000000000" pitchFamily="34" charset="-128"/>
              </a:rPr>
              <a:t> 16/11/2020.</a:t>
            </a:r>
          </a:p>
          <a:p>
            <a:pPr lvl="0" algn="ctr">
              <a:spcAft>
                <a:spcPts val="600"/>
              </a:spcAft>
            </a:pPr>
            <a:r>
              <a:rPr lang="fr-FR" sz="1200" dirty="0" err="1">
                <a:latin typeface="Yu Gothic UI Light" panose="020B0300000000000000" pitchFamily="34" charset="-128"/>
                <a:ea typeface="Yu Gothic UI Light" panose="020B0300000000000000" pitchFamily="34" charset="-128"/>
              </a:rPr>
              <a:t>Feedforward</a:t>
            </a:r>
            <a:r>
              <a:rPr lang="fr-FR" sz="1200" dirty="0">
                <a:latin typeface="Yu Gothic UI Light" panose="020B0300000000000000" pitchFamily="34" charset="-128"/>
                <a:ea typeface="Yu Gothic UI Light" panose="020B0300000000000000" pitchFamily="34" charset="-128"/>
              </a:rPr>
              <a:t> </a:t>
            </a:r>
            <a:r>
              <a:rPr lang="fr-FR" sz="1200" dirty="0" err="1">
                <a:latin typeface="Yu Gothic UI Light" panose="020B0300000000000000" pitchFamily="34" charset="-128"/>
                <a:ea typeface="Yu Gothic UI Light" panose="020B0300000000000000" pitchFamily="34" charset="-128"/>
              </a:rPr>
              <a:t>study</a:t>
            </a:r>
            <a:r>
              <a:rPr lang="fr-FR" sz="1200" dirty="0">
                <a:latin typeface="Yu Gothic UI Light" panose="020B0300000000000000" pitchFamily="34" charset="-128"/>
                <a:ea typeface="Yu Gothic UI Light" panose="020B0300000000000000" pitchFamily="34" charset="-128"/>
              </a:rPr>
              <a:t> 16/11/2020</a:t>
            </a:r>
          </a:p>
        </p:txBody>
      </p:sp>
      <p:sp>
        <p:nvSpPr>
          <p:cNvPr id="23" name="Flèche droite 22"/>
          <p:cNvSpPr/>
          <p:nvPr/>
        </p:nvSpPr>
        <p:spPr>
          <a:xfrm>
            <a:off x="1683200" y="781748"/>
            <a:ext cx="1620000" cy="1980000"/>
          </a:xfrm>
          <a:prstGeom prst="rightArrow">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3">
            <a:schemeClr val="accent2"/>
          </a:fillRef>
          <a:effectRef idx="2">
            <a:schemeClr val="accent2"/>
          </a:effectRef>
          <a:fontRef idx="minor">
            <a:schemeClr val="lt1"/>
          </a:fontRef>
        </p:style>
        <p:txBody>
          <a:bodyPr rtlCol="0" anchor="ctr"/>
          <a:lstStyle/>
          <a:p>
            <a:r>
              <a:rPr lang="it-IT" sz="1200" dirty="0">
                <a:solidFill>
                  <a:schemeClr val="tx1"/>
                </a:solidFill>
                <a:latin typeface="Yu Gothic UI Light" panose="020B0300000000000000" pitchFamily="34" charset="-128"/>
                <a:ea typeface="Yu Gothic UI Light" panose="020B0300000000000000" pitchFamily="34" charset="-128"/>
              </a:rPr>
              <a:t>31.9 MeV</a:t>
            </a:r>
          </a:p>
          <a:p>
            <a:r>
              <a:rPr lang="it-IT" sz="1200" dirty="0">
                <a:solidFill>
                  <a:schemeClr val="tx1"/>
                </a:solidFill>
                <a:latin typeface="Yu Gothic UI Light" panose="020B0300000000000000" pitchFamily="34" charset="-128"/>
                <a:ea typeface="Yu Gothic UI Light" panose="020B0300000000000000" pitchFamily="34" charset="-128"/>
              </a:rPr>
              <a:t>4.35 mA</a:t>
            </a:r>
          </a:p>
          <a:p>
            <a:r>
              <a:rPr lang="it-IT" sz="1200" dirty="0">
                <a:solidFill>
                  <a:schemeClr val="tx1"/>
                </a:solidFill>
                <a:latin typeface="Yu Gothic UI Light" panose="020B0300000000000000" pitchFamily="34" charset="-128"/>
                <a:ea typeface="Yu Gothic UI Light" panose="020B0300000000000000" pitchFamily="34" charset="-128"/>
              </a:rPr>
              <a:t>1 Hz</a:t>
            </a:r>
          </a:p>
          <a:p>
            <a:r>
              <a:rPr lang="it-IT" sz="1200" dirty="0">
                <a:solidFill>
                  <a:schemeClr val="tx1"/>
                </a:solidFill>
                <a:latin typeface="Yu Gothic UI Light" panose="020B0300000000000000" pitchFamily="34" charset="-128"/>
                <a:ea typeface="Yu Gothic UI Light" panose="020B0300000000000000" pitchFamily="34" charset="-128"/>
              </a:rPr>
              <a:t>14.5 ms</a:t>
            </a:r>
          </a:p>
          <a:p>
            <a:r>
              <a:rPr lang="it-IT" sz="1200" dirty="0">
                <a:solidFill>
                  <a:schemeClr val="tx1"/>
                </a:solidFill>
                <a:latin typeface="Yu Gothic UI Light" panose="020B0300000000000000" pitchFamily="34" charset="-128"/>
                <a:ea typeface="Yu Gothic UI Light" panose="020B0300000000000000" pitchFamily="34" charset="-128"/>
              </a:rPr>
              <a:t>DC = 1.45 %</a:t>
            </a:r>
          </a:p>
        </p:txBody>
      </p:sp>
      <p:sp>
        <p:nvSpPr>
          <p:cNvPr id="24" name="Flèche droite 23"/>
          <p:cNvSpPr/>
          <p:nvPr/>
        </p:nvSpPr>
        <p:spPr>
          <a:xfrm>
            <a:off x="5065421" y="780180"/>
            <a:ext cx="1620000" cy="1980000"/>
          </a:xfrm>
          <a:prstGeom prst="rightArrow">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r>
              <a:rPr lang="it-IT" sz="1200" dirty="0">
                <a:solidFill>
                  <a:schemeClr val="tx1"/>
                </a:solidFill>
                <a:latin typeface="Yu Gothic UI Light" panose="020B0300000000000000" pitchFamily="34" charset="-128"/>
                <a:ea typeface="Yu Gothic UI Light" panose="020B0300000000000000" pitchFamily="34" charset="-128"/>
              </a:rPr>
              <a:t>31.9 MeV</a:t>
            </a:r>
          </a:p>
          <a:p>
            <a:r>
              <a:rPr lang="it-IT" sz="1200" dirty="0">
                <a:solidFill>
                  <a:schemeClr val="tx1"/>
                </a:solidFill>
                <a:latin typeface="Yu Gothic UI Light" panose="020B0300000000000000" pitchFamily="34" charset="-128"/>
                <a:ea typeface="Yu Gothic UI Light" panose="020B0300000000000000" pitchFamily="34" charset="-128"/>
              </a:rPr>
              <a:t>4.10 mA</a:t>
            </a:r>
          </a:p>
          <a:p>
            <a:r>
              <a:rPr lang="it-IT" sz="1200" dirty="0">
                <a:solidFill>
                  <a:schemeClr val="tx1"/>
                </a:solidFill>
                <a:latin typeface="Yu Gothic UI Light" panose="020B0300000000000000" pitchFamily="34" charset="-128"/>
                <a:ea typeface="Yu Gothic UI Light" panose="020B0300000000000000" pitchFamily="34" charset="-128"/>
              </a:rPr>
              <a:t>10 Hz</a:t>
            </a:r>
          </a:p>
          <a:p>
            <a:r>
              <a:rPr lang="it-IT" sz="1200" dirty="0">
                <a:solidFill>
                  <a:schemeClr val="tx1"/>
                </a:solidFill>
                <a:latin typeface="Yu Gothic UI Light" panose="020B0300000000000000" pitchFamily="34" charset="-128"/>
                <a:ea typeface="Yu Gothic UI Light" panose="020B0300000000000000" pitchFamily="34" charset="-128"/>
              </a:rPr>
              <a:t>7.66 ms</a:t>
            </a:r>
          </a:p>
          <a:p>
            <a:r>
              <a:rPr lang="it-IT" sz="1200" dirty="0">
                <a:solidFill>
                  <a:schemeClr val="tx1"/>
                </a:solidFill>
                <a:latin typeface="Yu Gothic UI Light" panose="020B0300000000000000" pitchFamily="34" charset="-128"/>
                <a:ea typeface="Yu Gothic UI Light" panose="020B0300000000000000" pitchFamily="34" charset="-128"/>
              </a:rPr>
              <a:t>DC = 7.66 %</a:t>
            </a:r>
          </a:p>
        </p:txBody>
      </p:sp>
      <p:sp>
        <p:nvSpPr>
          <p:cNvPr id="25" name="Flèche droite 24"/>
          <p:cNvSpPr/>
          <p:nvPr/>
        </p:nvSpPr>
        <p:spPr>
          <a:xfrm>
            <a:off x="8538894" y="780180"/>
            <a:ext cx="1620000" cy="1980000"/>
          </a:xfrm>
          <a:prstGeom prst="rightArrow">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r>
              <a:rPr lang="it-IT" sz="1200" dirty="0">
                <a:solidFill>
                  <a:schemeClr val="tx1"/>
                </a:solidFill>
                <a:latin typeface="Yu Gothic UI Light" panose="020B0300000000000000" pitchFamily="34" charset="-128"/>
                <a:ea typeface="Yu Gothic UI Light" panose="020B0300000000000000" pitchFamily="34" charset="-128"/>
              </a:rPr>
              <a:t>31.9 MeV</a:t>
            </a:r>
          </a:p>
          <a:p>
            <a:r>
              <a:rPr lang="it-IT" sz="1200" dirty="0">
                <a:solidFill>
                  <a:schemeClr val="tx1"/>
                </a:solidFill>
                <a:latin typeface="Yu Gothic UI Light" panose="020B0300000000000000" pitchFamily="34" charset="-128"/>
                <a:ea typeface="Yu Gothic UI Light" panose="020B0300000000000000" pitchFamily="34" charset="-128"/>
              </a:rPr>
              <a:t>4.00 mA</a:t>
            </a:r>
          </a:p>
          <a:p>
            <a:r>
              <a:rPr lang="it-IT" sz="1200" dirty="0">
                <a:solidFill>
                  <a:schemeClr val="tx1"/>
                </a:solidFill>
                <a:latin typeface="Yu Gothic UI Light" panose="020B0300000000000000" pitchFamily="34" charset="-128"/>
                <a:ea typeface="Yu Gothic UI Light" panose="020B0300000000000000" pitchFamily="34" charset="-128"/>
              </a:rPr>
              <a:t>10 Hz</a:t>
            </a:r>
          </a:p>
          <a:p>
            <a:r>
              <a:rPr lang="it-IT" sz="1200" dirty="0">
                <a:solidFill>
                  <a:schemeClr val="tx1"/>
                </a:solidFill>
                <a:latin typeface="Yu Gothic UI Light" panose="020B0300000000000000" pitchFamily="34" charset="-128"/>
                <a:ea typeface="Yu Gothic UI Light" panose="020B0300000000000000" pitchFamily="34" charset="-128"/>
              </a:rPr>
              <a:t>12.6 ms</a:t>
            </a:r>
          </a:p>
          <a:p>
            <a:r>
              <a:rPr lang="it-IT" sz="1200" dirty="0">
                <a:solidFill>
                  <a:schemeClr val="tx1"/>
                </a:solidFill>
                <a:latin typeface="Yu Gothic UI Light" panose="020B0300000000000000" pitchFamily="34" charset="-128"/>
                <a:ea typeface="Yu Gothic UI Light" panose="020B0300000000000000" pitchFamily="34" charset="-128"/>
              </a:rPr>
              <a:t>DC = 12.6 %</a:t>
            </a:r>
          </a:p>
        </p:txBody>
      </p:sp>
      <p:sp>
        <p:nvSpPr>
          <p:cNvPr id="21" name="Ellipse 20"/>
          <p:cNvSpPr/>
          <p:nvPr/>
        </p:nvSpPr>
        <p:spPr>
          <a:xfrm>
            <a:off x="1606398" y="494205"/>
            <a:ext cx="1332000" cy="720000"/>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rPr>
              <a:t>2 kW</a:t>
            </a:r>
          </a:p>
          <a:p>
            <a:pPr algn="ctr"/>
            <a:r>
              <a:rPr lang="en-GB" sz="1300"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rPr>
              <a:t>10/11/2020</a:t>
            </a:r>
          </a:p>
        </p:txBody>
      </p:sp>
      <p:sp>
        <p:nvSpPr>
          <p:cNvPr id="15" name="Rectangle 14"/>
          <p:cNvSpPr/>
          <p:nvPr/>
        </p:nvSpPr>
        <p:spPr>
          <a:xfrm>
            <a:off x="76197" y="763659"/>
            <a:ext cx="1503218" cy="164660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anchor="ctr" anchorCtr="0">
            <a:spAutoFit/>
          </a:bodyPr>
          <a:lstStyle/>
          <a:p>
            <a:pPr lvl="0" algn="ctr">
              <a:spcAft>
                <a:spcPts val="600"/>
              </a:spcAft>
            </a:pPr>
            <a:r>
              <a:rPr lang="fr-FR" sz="1200" dirty="0">
                <a:latin typeface="Yu Gothic UI Light" panose="020B0300000000000000" pitchFamily="34" charset="-128"/>
                <a:ea typeface="Yu Gothic UI Light" panose="020B0300000000000000" pitchFamily="34" charset="-128"/>
              </a:rPr>
              <a:t>LLRF </a:t>
            </a:r>
            <a:r>
              <a:rPr lang="fr-FR" sz="1200" dirty="0" err="1">
                <a:latin typeface="Yu Gothic UI Light" panose="020B0300000000000000" pitchFamily="34" charset="-128"/>
                <a:ea typeface="Yu Gothic UI Light" panose="020B0300000000000000" pitchFamily="34" charset="-128"/>
              </a:rPr>
              <a:t>PIDs</a:t>
            </a:r>
            <a:r>
              <a:rPr lang="fr-FR" sz="1200" dirty="0">
                <a:latin typeface="Yu Gothic UI Light" panose="020B0300000000000000" pitchFamily="34" charset="-128"/>
                <a:ea typeface="Yu Gothic UI Light" panose="020B0300000000000000" pitchFamily="34" charset="-128"/>
              </a:rPr>
              <a:t> </a:t>
            </a:r>
            <a:r>
              <a:rPr lang="fr-FR" sz="1200" dirty="0" err="1">
                <a:latin typeface="Yu Gothic UI Light" panose="020B0300000000000000" pitchFamily="34" charset="-128"/>
                <a:ea typeface="Yu Gothic UI Light" panose="020B0300000000000000" pitchFamily="34" charset="-128"/>
              </a:rPr>
              <a:t>improvement</a:t>
            </a:r>
            <a:r>
              <a:rPr lang="fr-FR" sz="1200" dirty="0">
                <a:latin typeface="Yu Gothic UI Light" panose="020B0300000000000000" pitchFamily="34" charset="-128"/>
                <a:ea typeface="Yu Gothic UI Light" panose="020B0300000000000000" pitchFamily="34" charset="-128"/>
              </a:rPr>
              <a:t> in all </a:t>
            </a:r>
            <a:r>
              <a:rPr lang="fr-FR" sz="1200" dirty="0" err="1">
                <a:latin typeface="Yu Gothic UI Light" panose="020B0300000000000000" pitchFamily="34" charset="-128"/>
                <a:ea typeface="Yu Gothic UI Light" panose="020B0300000000000000" pitchFamily="34" charset="-128"/>
              </a:rPr>
              <a:t>cavities</a:t>
            </a:r>
            <a:r>
              <a:rPr lang="fr-FR" sz="1200" dirty="0">
                <a:latin typeface="Yu Gothic UI Light" panose="020B0300000000000000" pitchFamily="34" charset="-128"/>
                <a:ea typeface="Yu Gothic UI Light" panose="020B0300000000000000" pitchFamily="34" charset="-128"/>
              </a:rPr>
              <a:t>.                   05/10/2020.</a:t>
            </a:r>
          </a:p>
          <a:p>
            <a:pPr lvl="0" algn="ctr">
              <a:spcAft>
                <a:spcPts val="600"/>
              </a:spcAft>
            </a:pPr>
            <a:r>
              <a:rPr lang="fr-FR" sz="1200" dirty="0" err="1">
                <a:latin typeface="Yu Gothic UI Light" panose="020B0300000000000000" pitchFamily="34" charset="-128"/>
                <a:ea typeface="Yu Gothic UI Light" panose="020B0300000000000000" pitchFamily="34" charset="-128"/>
              </a:rPr>
              <a:t>Increase</a:t>
            </a:r>
            <a:r>
              <a:rPr lang="fr-FR" sz="1200" dirty="0">
                <a:latin typeface="Yu Gothic UI Light" panose="020B0300000000000000" pitchFamily="34" charset="-128"/>
                <a:ea typeface="Yu Gothic UI Light" panose="020B0300000000000000" pitchFamily="34" charset="-128"/>
              </a:rPr>
              <a:t> </a:t>
            </a:r>
            <a:r>
              <a:rPr lang="fr-FR" sz="1200" dirty="0" err="1">
                <a:latin typeface="Yu Gothic UI Light" panose="020B0300000000000000" pitchFamily="34" charset="-128"/>
                <a:ea typeface="Yu Gothic UI Light" panose="020B0300000000000000" pitchFamily="34" charset="-128"/>
              </a:rPr>
              <a:t>rebuncher</a:t>
            </a:r>
            <a:r>
              <a:rPr lang="fr-FR" sz="1200" dirty="0">
                <a:latin typeface="Yu Gothic UI Light" panose="020B0300000000000000" pitchFamily="34" charset="-128"/>
                <a:ea typeface="Yu Gothic UI Light" panose="020B0300000000000000" pitchFamily="34" charset="-128"/>
              </a:rPr>
              <a:t>      (N° 3) voltage  </a:t>
            </a:r>
            <a:r>
              <a:rPr lang="fr-FR" sz="1200" dirty="0" err="1">
                <a:latin typeface="Yu Gothic UI Light" panose="020B0300000000000000" pitchFamily="34" charset="-128"/>
                <a:ea typeface="Yu Gothic UI Light" panose="020B0300000000000000" pitchFamily="34" charset="-128"/>
              </a:rPr>
              <a:t>from</a:t>
            </a:r>
            <a:r>
              <a:rPr lang="fr-FR" sz="1200" dirty="0">
                <a:latin typeface="Yu Gothic UI Light" panose="020B0300000000000000" pitchFamily="34" charset="-128"/>
                <a:ea typeface="Yu Gothic UI Light" panose="020B0300000000000000" pitchFamily="34" charset="-128"/>
              </a:rPr>
              <a:t> 29.6 kV to 35.6 kV. 06/11/2020 </a:t>
            </a:r>
          </a:p>
        </p:txBody>
      </p:sp>
      <p:sp>
        <p:nvSpPr>
          <p:cNvPr id="20" name="Ellipse 19"/>
          <p:cNvSpPr/>
          <p:nvPr/>
        </p:nvSpPr>
        <p:spPr>
          <a:xfrm>
            <a:off x="5044937" y="494205"/>
            <a:ext cx="1332000" cy="7200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rPr>
              <a:t>10 kW</a:t>
            </a:r>
          </a:p>
          <a:p>
            <a:pPr algn="ctr"/>
            <a:r>
              <a:rPr lang="en-GB" sz="1300"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rPr>
              <a:t>12/11/2020</a:t>
            </a:r>
          </a:p>
        </p:txBody>
      </p:sp>
      <p:sp>
        <p:nvSpPr>
          <p:cNvPr id="22" name="Ellipse 21"/>
          <p:cNvSpPr/>
          <p:nvPr/>
        </p:nvSpPr>
        <p:spPr>
          <a:xfrm>
            <a:off x="8483476" y="498819"/>
            <a:ext cx="1332000" cy="7200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rPr>
              <a:t>16 kW</a:t>
            </a:r>
          </a:p>
          <a:p>
            <a:pPr algn="ctr"/>
            <a:r>
              <a:rPr lang="en-GB" sz="1290"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rPr>
              <a:t>18/11/2020</a:t>
            </a:r>
          </a:p>
        </p:txBody>
      </p:sp>
      <p:sp>
        <p:nvSpPr>
          <p:cNvPr id="27" name="ZoneTexte 26"/>
          <p:cNvSpPr txBox="1"/>
          <p:nvPr/>
        </p:nvSpPr>
        <p:spPr>
          <a:xfrm>
            <a:off x="3692237" y="3569895"/>
            <a:ext cx="376320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rPr>
              <a:t>Main losses improvement due to LLRF regulation improvement and use of feed forward.</a:t>
            </a:r>
          </a:p>
        </p:txBody>
      </p:sp>
      <p:grpSp>
        <p:nvGrpSpPr>
          <p:cNvPr id="18" name="Groupe 17"/>
          <p:cNvGrpSpPr/>
          <p:nvPr/>
        </p:nvGrpSpPr>
        <p:grpSpPr>
          <a:xfrm>
            <a:off x="172518" y="2997415"/>
            <a:ext cx="3519719" cy="2212914"/>
            <a:chOff x="5955964" y="559959"/>
            <a:chExt cx="4000990" cy="2212914"/>
          </a:xfrm>
        </p:grpSpPr>
        <p:pic>
          <p:nvPicPr>
            <p:cNvPr id="19" name="Image 18"/>
            <p:cNvPicPr>
              <a:picLocks noChangeAspect="1"/>
            </p:cNvPicPr>
            <p:nvPr/>
          </p:nvPicPr>
          <p:blipFill rotWithShape="1">
            <a:blip r:embed="rId3"/>
            <a:srcRect b="49729"/>
            <a:stretch/>
          </p:blipFill>
          <p:spPr>
            <a:xfrm>
              <a:off x="5955964" y="559959"/>
              <a:ext cx="4000990" cy="2212914"/>
            </a:xfrm>
            <a:prstGeom prst="rect">
              <a:avLst/>
            </a:prstGeom>
          </p:spPr>
        </p:pic>
        <p:sp>
          <p:nvSpPr>
            <p:cNvPr id="26" name="Rectangle 25"/>
            <p:cNvSpPr/>
            <p:nvPr/>
          </p:nvSpPr>
          <p:spPr>
            <a:xfrm>
              <a:off x="8273142" y="860003"/>
              <a:ext cx="1376877" cy="261610"/>
            </a:xfrm>
            <a:prstGeom prst="rect">
              <a:avLst/>
            </a:prstGeom>
          </p:spPr>
          <p:txBody>
            <a:bodyPr wrap="square">
              <a:spAutoFit/>
            </a:bodyPr>
            <a:lstStyle/>
            <a:p>
              <a:pPr algn="ctr"/>
              <a:r>
                <a:rPr lang="en-US" sz="1100" dirty="0">
                  <a:latin typeface="Yu Gothic UI Light" panose="020B0300000000000000" pitchFamily="34" charset="-128"/>
                  <a:ea typeface="Yu Gothic UI Light" panose="020B0300000000000000" pitchFamily="34" charset="-128"/>
                </a:rPr>
                <a:t>CMA1 cavity field</a:t>
              </a:r>
              <a:endParaRPr lang="en-US" sz="2400" dirty="0">
                <a:latin typeface="Yu Gothic UI Light" panose="020B0300000000000000" pitchFamily="34" charset="-128"/>
                <a:ea typeface="Yu Gothic UI Light" panose="020B0300000000000000" pitchFamily="34" charset="-128"/>
              </a:endParaRPr>
            </a:p>
          </p:txBody>
        </p:sp>
        <p:sp>
          <p:nvSpPr>
            <p:cNvPr id="28" name="Rectangle 27"/>
            <p:cNvSpPr/>
            <p:nvPr/>
          </p:nvSpPr>
          <p:spPr>
            <a:xfrm>
              <a:off x="6131998" y="1302705"/>
              <a:ext cx="860986" cy="261610"/>
            </a:xfrm>
            <a:prstGeom prst="rect">
              <a:avLst/>
            </a:prstGeom>
          </p:spPr>
          <p:txBody>
            <a:bodyPr wrap="square">
              <a:spAutoFit/>
            </a:bodyPr>
            <a:lstStyle/>
            <a:p>
              <a:pPr algn="ctr"/>
              <a:r>
                <a:rPr lang="en-US" sz="1100" dirty="0">
                  <a:solidFill>
                    <a:srgbClr val="7030A0"/>
                  </a:solidFill>
                  <a:latin typeface="Yu Gothic UI Light" panose="020B0300000000000000" pitchFamily="34" charset="-128"/>
                  <a:ea typeface="Yu Gothic UI Light" panose="020B0300000000000000" pitchFamily="34" charset="-128"/>
                </a:rPr>
                <a:t>634kV/m</a:t>
              </a:r>
              <a:endParaRPr lang="en-US" sz="2400" dirty="0">
                <a:solidFill>
                  <a:srgbClr val="7030A0"/>
                </a:solidFill>
                <a:latin typeface="Yu Gothic UI Light" panose="020B0300000000000000" pitchFamily="34" charset="-128"/>
                <a:ea typeface="Yu Gothic UI Light" panose="020B0300000000000000" pitchFamily="34" charset="-128"/>
              </a:endParaRPr>
            </a:p>
          </p:txBody>
        </p:sp>
      </p:grpSp>
    </p:spTree>
    <p:extLst>
      <p:ext uri="{BB962C8B-B14F-4D97-AF65-F5344CB8AC3E}">
        <p14:creationId xmlns:p14="http://schemas.microsoft.com/office/powerpoint/2010/main" val="3774844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4" grpId="0" animBg="1"/>
      <p:bldP spid="25" grpId="0" animBg="1"/>
      <p:bldP spid="20" grpId="0" animBg="1"/>
      <p:bldP spid="22" grpId="0" animBg="1"/>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9459" y="673890"/>
            <a:ext cx="6616978" cy="4598260"/>
          </a:xfrm>
        </p:spPr>
        <p:txBody>
          <a:bodyPr>
            <a:normAutofit fontScale="70000" lnSpcReduction="20000"/>
          </a:bodyPr>
          <a:lstStyle/>
          <a:p>
            <a:r>
              <a:rPr lang="en-US" dirty="0"/>
              <a:t>Cavities and coupler conditioning requires significant time for good operation (up to 40hours/cavities, at room temperature and at 4K).</a:t>
            </a:r>
          </a:p>
          <a:p>
            <a:r>
              <a:rPr lang="en-US" dirty="0"/>
              <a:t>Bad contact lead to RF amplifier destruction. </a:t>
            </a:r>
          </a:p>
          <a:p>
            <a:pPr lvl="1"/>
            <a:r>
              <a:rPr lang="en-US" dirty="0"/>
              <a:t>Limited to 31.9MeV from October to December</a:t>
            </a:r>
          </a:p>
          <a:p>
            <a:r>
              <a:rPr lang="en-US" dirty="0"/>
              <a:t>BLM were out of order for about 10 days</a:t>
            </a:r>
          </a:p>
          <a:p>
            <a:pPr lvl="1"/>
            <a:r>
              <a:rPr lang="en-US" dirty="0"/>
              <a:t>Limitation to 20W beam power.</a:t>
            </a:r>
          </a:p>
          <a:p>
            <a:r>
              <a:rPr lang="en-US" dirty="0"/>
              <a:t>CMA11 still has an important cryogenic consumption, but a significant progress was achieve with the discover of the circulator degradation</a:t>
            </a:r>
          </a:p>
          <a:p>
            <a:endParaRPr lang="en-US" dirty="0"/>
          </a:p>
          <a:p>
            <a:r>
              <a:rPr lang="en-US" dirty="0">
                <a:solidFill>
                  <a:srgbClr val="FF0000"/>
                </a:solidFill>
              </a:rPr>
              <a:t>Lots of lessons learned</a:t>
            </a:r>
          </a:p>
          <a:p>
            <a:pPr lvl="1"/>
            <a:r>
              <a:rPr lang="en-US" dirty="0"/>
              <a:t>Spare part policy has been strongly reinforced</a:t>
            </a:r>
          </a:p>
          <a:p>
            <a:pPr lvl="1"/>
            <a:r>
              <a:rPr lang="en-US" dirty="0"/>
              <a:t>Need time with beam off to be able to anticipate the management of the difficulties</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34</a:t>
            </a:fld>
            <a:endParaRPr lang="en-US" dirty="0"/>
          </a:p>
        </p:txBody>
      </p:sp>
      <p:sp>
        <p:nvSpPr>
          <p:cNvPr id="4" name="Titre 3"/>
          <p:cNvSpPr>
            <a:spLocks noGrp="1"/>
          </p:cNvSpPr>
          <p:nvPr>
            <p:ph type="title"/>
          </p:nvPr>
        </p:nvSpPr>
        <p:spPr/>
        <p:txBody>
          <a:bodyPr>
            <a:normAutofit fontScale="90000"/>
          </a:bodyPr>
          <a:lstStyle/>
          <a:p>
            <a:r>
              <a:rPr lang="en-US" dirty="0"/>
              <a:t>Operational experiences</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pic>
        <p:nvPicPr>
          <p:cNvPr id="11" name="Image 10"/>
          <p:cNvPicPr>
            <a:picLocks noChangeAspect="1"/>
          </p:cNvPicPr>
          <p:nvPr/>
        </p:nvPicPr>
        <p:blipFill>
          <a:blip r:embed="rId2"/>
          <a:stretch>
            <a:fillRect/>
          </a:stretch>
        </p:blipFill>
        <p:spPr>
          <a:xfrm>
            <a:off x="8244714" y="2905551"/>
            <a:ext cx="1910346" cy="2548566"/>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5433" y="623112"/>
            <a:ext cx="3524567" cy="1982569"/>
          </a:xfrm>
          <a:prstGeom prst="rect">
            <a:avLst/>
          </a:prstGeom>
        </p:spPr>
      </p:pic>
      <p:sp>
        <p:nvSpPr>
          <p:cNvPr id="9" name="ZoneTexte 8"/>
          <p:cNvSpPr txBox="1"/>
          <p:nvPr/>
        </p:nvSpPr>
        <p:spPr>
          <a:xfrm>
            <a:off x="6446520" y="2583925"/>
            <a:ext cx="3777091" cy="276999"/>
          </a:xfrm>
          <a:prstGeom prst="rect">
            <a:avLst/>
          </a:prstGeom>
          <a:noFill/>
        </p:spPr>
        <p:txBody>
          <a:bodyPr wrap="square" rtlCol="0">
            <a:spAutoFit/>
          </a:bodyPr>
          <a:lstStyle/>
          <a:p>
            <a:pPr algn="r"/>
            <a:r>
              <a:rPr lang="en-US" sz="1200" dirty="0">
                <a:latin typeface="Yu Gothic UI Light" panose="020B0300000000000000" pitchFamily="34" charset="-128"/>
                <a:ea typeface="Yu Gothic UI Light" panose="020B0300000000000000" pitchFamily="34" charset="-128"/>
              </a:rPr>
              <a:t>RF amplifier (top) and Circulator (bottom) degradation </a:t>
            </a:r>
          </a:p>
        </p:txBody>
      </p:sp>
    </p:spTree>
    <p:extLst>
      <p:ext uri="{BB962C8B-B14F-4D97-AF65-F5344CB8AC3E}">
        <p14:creationId xmlns:p14="http://schemas.microsoft.com/office/powerpoint/2010/main" val="1572575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9BBC286-B2FE-44AC-8F25-02BBF4E9D127}" type="slidenum">
              <a:rPr lang="en-US" smtClean="0"/>
              <a:pPr/>
              <a:t>35</a:t>
            </a:fld>
            <a:endParaRPr lang="en-US" dirty="0"/>
          </a:p>
        </p:txBody>
      </p:sp>
      <p:sp>
        <p:nvSpPr>
          <p:cNvPr id="4" name="Titre 3"/>
          <p:cNvSpPr>
            <a:spLocks noGrp="1"/>
          </p:cNvSpPr>
          <p:nvPr>
            <p:ph type="title"/>
          </p:nvPr>
        </p:nvSpPr>
        <p:spPr/>
        <p:txBody>
          <a:bodyPr>
            <a:normAutofit fontScale="90000"/>
          </a:bodyPr>
          <a:lstStyle/>
          <a:p>
            <a:r>
              <a:rPr lang="en-US" dirty="0"/>
              <a:t>Power rise - 16kW on November 18, 2020</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pic>
        <p:nvPicPr>
          <p:cNvPr id="7" name="Image 6"/>
          <p:cNvPicPr>
            <a:picLocks noChangeAspect="1"/>
          </p:cNvPicPr>
          <p:nvPr/>
        </p:nvPicPr>
        <p:blipFill>
          <a:blip r:embed="rId2"/>
          <a:stretch>
            <a:fillRect/>
          </a:stretch>
        </p:blipFill>
        <p:spPr>
          <a:xfrm>
            <a:off x="2875390" y="657560"/>
            <a:ext cx="7087014" cy="4630058"/>
          </a:xfrm>
          <a:prstGeom prst="rect">
            <a:avLst/>
          </a:prstGeom>
        </p:spPr>
      </p:pic>
      <p:pic>
        <p:nvPicPr>
          <p:cNvPr id="9" name="Image 8"/>
          <p:cNvPicPr>
            <a:picLocks noChangeAspect="1"/>
          </p:cNvPicPr>
          <p:nvPr/>
        </p:nvPicPr>
        <p:blipFill>
          <a:blip r:embed="rId3"/>
          <a:stretch>
            <a:fillRect/>
          </a:stretch>
        </p:blipFill>
        <p:spPr>
          <a:xfrm>
            <a:off x="266668" y="3653504"/>
            <a:ext cx="2597491" cy="1695868"/>
          </a:xfrm>
          <a:prstGeom prst="rect">
            <a:avLst/>
          </a:prstGeom>
          <a:ln>
            <a:solidFill>
              <a:schemeClr val="tx1"/>
            </a:solidFill>
          </a:ln>
          <a:effectLst>
            <a:outerShdw blurRad="50800" dist="38100" dir="2700000" algn="tl" rotWithShape="0">
              <a:prstClr val="black">
                <a:alpha val="40000"/>
              </a:prstClr>
            </a:outerShdw>
          </a:effectLst>
        </p:spPr>
      </p:pic>
      <p:sp>
        <p:nvSpPr>
          <p:cNvPr id="2" name="Espace réservé du contenu 1"/>
          <p:cNvSpPr>
            <a:spLocks noGrp="1"/>
          </p:cNvSpPr>
          <p:nvPr>
            <p:ph idx="1"/>
          </p:nvPr>
        </p:nvSpPr>
        <p:spPr>
          <a:xfrm>
            <a:off x="53428" y="641228"/>
            <a:ext cx="2799500" cy="3216675"/>
          </a:xfrm>
        </p:spPr>
        <p:txBody>
          <a:bodyPr>
            <a:normAutofit fontScale="70000" lnSpcReduction="20000"/>
          </a:bodyPr>
          <a:lstStyle/>
          <a:p>
            <a:pPr marL="268288" indent="-268288"/>
            <a:r>
              <a:rPr lang="en-US" dirty="0">
                <a:solidFill>
                  <a:srgbClr val="C00000"/>
                </a:solidFill>
              </a:rPr>
              <a:t>Major project milestone</a:t>
            </a:r>
          </a:p>
          <a:p>
            <a:pPr marL="268288" indent="-268288"/>
            <a:r>
              <a:rPr lang="en-US" dirty="0"/>
              <a:t>Duty cycle @ I</a:t>
            </a:r>
            <a:r>
              <a:rPr lang="en-US" baseline="-25000" dirty="0"/>
              <a:t>max</a:t>
            </a:r>
            <a:r>
              <a:rPr lang="en-US" dirty="0"/>
              <a:t> from 1% to 12.6% - no Single Bunch Selector</a:t>
            </a:r>
          </a:p>
          <a:p>
            <a:pPr marL="268288" indent="-268288"/>
            <a:r>
              <a:rPr lang="en-US" dirty="0">
                <a:solidFill>
                  <a:srgbClr val="C00000"/>
                </a:solidFill>
              </a:rPr>
              <a:t>Demonstration of capability to run at 100% duty cycle, I</a:t>
            </a:r>
            <a:r>
              <a:rPr lang="en-US" baseline="-25000" dirty="0">
                <a:solidFill>
                  <a:srgbClr val="C00000"/>
                </a:solidFill>
              </a:rPr>
              <a:t>max</a:t>
            </a:r>
            <a:r>
              <a:rPr lang="en-US" dirty="0">
                <a:solidFill>
                  <a:srgbClr val="C00000"/>
                </a:solidFill>
              </a:rPr>
              <a:t>, </a:t>
            </a:r>
            <a:r>
              <a:rPr lang="en-US" dirty="0" err="1">
                <a:solidFill>
                  <a:srgbClr val="C00000"/>
                </a:solidFill>
              </a:rPr>
              <a:t>W</a:t>
            </a:r>
            <a:r>
              <a:rPr lang="en-US" baseline="-25000" dirty="0" err="1">
                <a:solidFill>
                  <a:srgbClr val="C00000"/>
                </a:solidFill>
              </a:rPr>
              <a:t>max</a:t>
            </a:r>
            <a:r>
              <a:rPr lang="en-US" dirty="0">
                <a:solidFill>
                  <a:srgbClr val="C00000"/>
                </a:solidFill>
              </a:rPr>
              <a:t> (160kW) </a:t>
            </a:r>
          </a:p>
        </p:txBody>
      </p:sp>
      <p:sp>
        <p:nvSpPr>
          <p:cNvPr id="8" name="Rectangle 7"/>
          <p:cNvSpPr/>
          <p:nvPr/>
        </p:nvSpPr>
        <p:spPr>
          <a:xfrm>
            <a:off x="8179409" y="5226261"/>
            <a:ext cx="2109873" cy="246221"/>
          </a:xfrm>
          <a:prstGeom prst="rect">
            <a:avLst/>
          </a:prstGeom>
        </p:spPr>
        <p:txBody>
          <a:bodyPr wrap="none">
            <a:spAutoFit/>
          </a:bodyPr>
          <a:lstStyle/>
          <a:p>
            <a:pPr marL="92079" indent="-315913"/>
            <a:r>
              <a:rPr lang="en-US" sz="1000" dirty="0"/>
              <a:t>4mA, 10Hz, 12.6ms/100ms, 31.9MeV</a:t>
            </a:r>
          </a:p>
        </p:txBody>
      </p:sp>
      <p:sp>
        <p:nvSpPr>
          <p:cNvPr id="12" name="Rectangle 11"/>
          <p:cNvSpPr/>
          <p:nvPr/>
        </p:nvSpPr>
        <p:spPr>
          <a:xfrm>
            <a:off x="6480295" y="2881211"/>
            <a:ext cx="3482109" cy="646331"/>
          </a:xfrm>
          <a:prstGeom prst="rect">
            <a:avLst/>
          </a:prstGeom>
        </p:spPr>
        <p:txBody>
          <a:bodyPr wrap="square">
            <a:spAutoFit/>
          </a:bodyPr>
          <a:lstStyle/>
          <a:p>
            <a:pPr algn="r"/>
            <a:r>
              <a:rPr lang="en-US" dirty="0">
                <a:latin typeface="Yu Gothic UI Light" panose="020B0300000000000000" pitchFamily="34" charset="-128"/>
                <a:ea typeface="Yu Gothic UI Light" panose="020B0300000000000000" pitchFamily="34" charset="-128"/>
              </a:rPr>
              <a:t>16 minutes at 16 kW limited by beam dump “SAFARI” activation. </a:t>
            </a:r>
          </a:p>
        </p:txBody>
      </p:sp>
    </p:spTree>
    <p:extLst>
      <p:ext uri="{BB962C8B-B14F-4D97-AF65-F5344CB8AC3E}">
        <p14:creationId xmlns:p14="http://schemas.microsoft.com/office/powerpoint/2010/main" val="2301594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9BBC286-B2FE-44AC-8F25-02BBF4E9D127}" type="slidenum">
              <a:rPr lang="en-US" smtClean="0"/>
              <a:pPr/>
              <a:t>36</a:t>
            </a:fld>
            <a:endParaRPr lang="en-US" dirty="0"/>
          </a:p>
        </p:txBody>
      </p:sp>
      <p:sp>
        <p:nvSpPr>
          <p:cNvPr id="4" name="Titre 3"/>
          <p:cNvSpPr>
            <a:spLocks noGrp="1"/>
          </p:cNvSpPr>
          <p:nvPr>
            <p:ph type="title"/>
          </p:nvPr>
        </p:nvSpPr>
        <p:spPr/>
        <p:txBody>
          <a:bodyPr>
            <a:normAutofit fontScale="90000"/>
          </a:bodyPr>
          <a:lstStyle/>
          <a:p>
            <a:r>
              <a:rPr lang="en-US" dirty="0"/>
              <a:t>2020 Power rise</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sp>
        <p:nvSpPr>
          <p:cNvPr id="10" name="Espace réservé du contenu 9"/>
          <p:cNvSpPr>
            <a:spLocks noGrp="1"/>
          </p:cNvSpPr>
          <p:nvPr>
            <p:ph idx="1"/>
          </p:nvPr>
        </p:nvSpPr>
        <p:spPr>
          <a:xfrm>
            <a:off x="370502" y="2266122"/>
            <a:ext cx="3406367" cy="2655735"/>
          </a:xfrm>
        </p:spPr>
        <p:txBody>
          <a:bodyPr>
            <a:normAutofit fontScale="70000" lnSpcReduction="20000"/>
          </a:bodyPr>
          <a:lstStyle/>
          <a:p>
            <a:r>
              <a:rPr lang="en-US" dirty="0"/>
              <a:t>Power rise in NFS room for physic was linked to our capability demonstrated on SAFARI main beam dump</a:t>
            </a:r>
          </a:p>
          <a:p>
            <a:r>
              <a:rPr lang="en-US" dirty="0"/>
              <a:t>1350 W achieved in NFS</a:t>
            </a:r>
          </a:p>
        </p:txBody>
      </p:sp>
      <p:pic>
        <p:nvPicPr>
          <p:cNvPr id="12" name="Image 11"/>
          <p:cNvPicPr>
            <a:picLocks noChangeAspect="1"/>
          </p:cNvPicPr>
          <p:nvPr/>
        </p:nvPicPr>
        <p:blipFill>
          <a:blip r:embed="rId2"/>
          <a:stretch>
            <a:fillRect/>
          </a:stretch>
        </p:blipFill>
        <p:spPr>
          <a:xfrm>
            <a:off x="3950895" y="1676771"/>
            <a:ext cx="5640089" cy="3678640"/>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17323" b="40341"/>
          <a:stretch/>
        </p:blipFill>
        <p:spPr>
          <a:xfrm>
            <a:off x="0" y="441261"/>
            <a:ext cx="10160000" cy="1137036"/>
          </a:xfrm>
          <a:prstGeom prst="rect">
            <a:avLst/>
          </a:prstGeom>
        </p:spPr>
      </p:pic>
      <p:sp>
        <p:nvSpPr>
          <p:cNvPr id="9" name="ZoneTexte 8"/>
          <p:cNvSpPr txBox="1"/>
          <p:nvPr/>
        </p:nvSpPr>
        <p:spPr>
          <a:xfrm>
            <a:off x="9590984" y="842588"/>
            <a:ext cx="656975" cy="523220"/>
          </a:xfrm>
          <a:prstGeom prst="rect">
            <a:avLst/>
          </a:prstGeom>
          <a:noFill/>
        </p:spPr>
        <p:txBody>
          <a:bodyPr wrap="none" rtlCol="0">
            <a:spAutoFit/>
          </a:bodyPr>
          <a:lstStyle/>
          <a:p>
            <a:r>
              <a:rPr lang="en-US" sz="1200" i="1" dirty="0"/>
              <a:t>SAFARI</a:t>
            </a:r>
            <a:br>
              <a:rPr lang="en-US" sz="1200" i="1" dirty="0"/>
            </a:br>
            <a:r>
              <a:rPr lang="en-US" sz="800" i="1" dirty="0"/>
              <a:t>main beam</a:t>
            </a:r>
          </a:p>
          <a:p>
            <a:r>
              <a:rPr lang="en-US" sz="800" i="1" dirty="0"/>
              <a:t>dump</a:t>
            </a:r>
            <a:endParaRPr lang="en-US" sz="1000" i="1" dirty="0"/>
          </a:p>
        </p:txBody>
      </p:sp>
      <p:sp>
        <p:nvSpPr>
          <p:cNvPr id="11" name="Ellipse 10"/>
          <p:cNvSpPr/>
          <p:nvPr/>
        </p:nvSpPr>
        <p:spPr>
          <a:xfrm>
            <a:off x="9391650" y="910590"/>
            <a:ext cx="266700" cy="2628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p:cNvSpPr/>
          <p:nvPr/>
        </p:nvSpPr>
        <p:spPr>
          <a:xfrm>
            <a:off x="8890000" y="670689"/>
            <a:ext cx="266700" cy="262890"/>
          </a:xfrm>
          <a:prstGeom prst="ellipse">
            <a:avLst/>
          </a:prstGeom>
          <a:noFill/>
          <a:ln>
            <a:solidFill>
              <a:srgbClr val="5D8C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rme libre 14"/>
          <p:cNvSpPr/>
          <p:nvPr/>
        </p:nvSpPr>
        <p:spPr>
          <a:xfrm>
            <a:off x="8545830" y="1101090"/>
            <a:ext cx="1032510" cy="312420"/>
          </a:xfrm>
          <a:custGeom>
            <a:avLst/>
            <a:gdLst>
              <a:gd name="connsiteX0" fmla="*/ 0 w 1032510"/>
              <a:gd name="connsiteY0" fmla="*/ 60960 h 312420"/>
              <a:gd name="connsiteX1" fmla="*/ 80010 w 1032510"/>
              <a:gd name="connsiteY1" fmla="*/ 0 h 312420"/>
              <a:gd name="connsiteX2" fmla="*/ 205740 w 1032510"/>
              <a:gd name="connsiteY2" fmla="*/ 11430 h 312420"/>
              <a:gd name="connsiteX3" fmla="*/ 247650 w 1032510"/>
              <a:gd name="connsiteY3" fmla="*/ 80010 h 312420"/>
              <a:gd name="connsiteX4" fmla="*/ 502920 w 1032510"/>
              <a:gd name="connsiteY4" fmla="*/ 49530 h 312420"/>
              <a:gd name="connsiteX5" fmla="*/ 838200 w 1032510"/>
              <a:gd name="connsiteY5" fmla="*/ 106680 h 312420"/>
              <a:gd name="connsiteX6" fmla="*/ 1013460 w 1032510"/>
              <a:gd name="connsiteY6" fmla="*/ 137160 h 312420"/>
              <a:gd name="connsiteX7" fmla="*/ 1032510 w 1032510"/>
              <a:gd name="connsiteY7" fmla="*/ 262890 h 312420"/>
              <a:gd name="connsiteX8" fmla="*/ 483870 w 1032510"/>
              <a:gd name="connsiteY8" fmla="*/ 312420 h 312420"/>
              <a:gd name="connsiteX9" fmla="*/ 102870 w 1032510"/>
              <a:gd name="connsiteY9" fmla="*/ 240030 h 312420"/>
              <a:gd name="connsiteX10" fmla="*/ 0 w 1032510"/>
              <a:gd name="connsiteY10" fmla="*/ 6096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2510" h="312420">
                <a:moveTo>
                  <a:pt x="0" y="60960"/>
                </a:moveTo>
                <a:lnTo>
                  <a:pt x="80010" y="0"/>
                </a:lnTo>
                <a:lnTo>
                  <a:pt x="205740" y="11430"/>
                </a:lnTo>
                <a:lnTo>
                  <a:pt x="247650" y="80010"/>
                </a:lnTo>
                <a:lnTo>
                  <a:pt x="502920" y="49530"/>
                </a:lnTo>
                <a:lnTo>
                  <a:pt x="838200" y="106680"/>
                </a:lnTo>
                <a:lnTo>
                  <a:pt x="1013460" y="137160"/>
                </a:lnTo>
                <a:lnTo>
                  <a:pt x="1032510" y="262890"/>
                </a:lnTo>
                <a:lnTo>
                  <a:pt x="483870" y="312420"/>
                </a:lnTo>
                <a:lnTo>
                  <a:pt x="102870" y="240030"/>
                </a:lnTo>
                <a:lnTo>
                  <a:pt x="0" y="60960"/>
                </a:lnTo>
                <a:close/>
              </a:path>
            </a:pathLst>
          </a:custGeom>
          <a:solidFill>
            <a:schemeClr val="bg1">
              <a:alpha val="76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03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9BBC286-B2FE-44AC-8F25-02BBF4E9D127}" type="slidenum">
              <a:rPr lang="en-US" smtClean="0"/>
              <a:pPr/>
              <a:t>37</a:t>
            </a:fld>
            <a:endParaRPr lang="en-US" dirty="0"/>
          </a:p>
        </p:txBody>
      </p:sp>
      <p:sp>
        <p:nvSpPr>
          <p:cNvPr id="4" name="Titre 3"/>
          <p:cNvSpPr>
            <a:spLocks noGrp="1"/>
          </p:cNvSpPr>
          <p:nvPr>
            <p:ph type="title"/>
          </p:nvPr>
        </p:nvSpPr>
        <p:spPr/>
        <p:txBody>
          <a:bodyPr>
            <a:normAutofit fontScale="90000"/>
          </a:bodyPr>
          <a:lstStyle/>
          <a:p>
            <a:r>
              <a:rPr lang="en-US" noProof="0" dirty="0"/>
              <a:t>LLRF tuning example 1/3</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322931208"/>
              </p:ext>
            </p:extLst>
          </p:nvPr>
        </p:nvGraphicFramePr>
        <p:xfrm>
          <a:off x="200025" y="856996"/>
          <a:ext cx="9759950" cy="4700966"/>
        </p:xfrm>
        <a:graphic>
          <a:graphicData uri="http://schemas.openxmlformats.org/drawingml/2006/chart">
            <c:chart xmlns:c="http://schemas.openxmlformats.org/drawingml/2006/chart" xmlns:r="http://schemas.openxmlformats.org/officeDocument/2006/relationships" r:id="rId3"/>
          </a:graphicData>
        </a:graphic>
      </p:graphicFrame>
      <p:grpSp>
        <p:nvGrpSpPr>
          <p:cNvPr id="31" name="Groupe 30"/>
          <p:cNvGrpSpPr/>
          <p:nvPr/>
        </p:nvGrpSpPr>
        <p:grpSpPr>
          <a:xfrm>
            <a:off x="6574841" y="426092"/>
            <a:ext cx="2274665" cy="1290748"/>
            <a:chOff x="4821382" y="617603"/>
            <a:chExt cx="2274665" cy="1290748"/>
          </a:xfrm>
        </p:grpSpPr>
        <p:sp>
          <p:nvSpPr>
            <p:cNvPr id="2" name="Rectangle 1"/>
            <p:cNvSpPr/>
            <p:nvPr/>
          </p:nvSpPr>
          <p:spPr>
            <a:xfrm>
              <a:off x="4821382" y="673100"/>
              <a:ext cx="2199094" cy="12237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p:cNvSpPr txBox="1"/>
            <p:nvPr/>
          </p:nvSpPr>
          <p:spPr>
            <a:xfrm>
              <a:off x="6739859" y="1352084"/>
              <a:ext cx="356188" cy="369332"/>
            </a:xfrm>
            <a:prstGeom prst="rect">
              <a:avLst/>
            </a:prstGeom>
            <a:noFill/>
          </p:spPr>
          <p:txBody>
            <a:bodyPr wrap="none" rtlCol="0">
              <a:spAutoFit/>
            </a:bodyPr>
            <a:lstStyle/>
            <a:p>
              <a:r>
                <a:rPr lang="en-US" dirty="0">
                  <a:latin typeface="Yu Gothic UI Light" panose="020B0300000000000000" pitchFamily="34" charset="-128"/>
                  <a:ea typeface="Yu Gothic UI Light" panose="020B0300000000000000" pitchFamily="34" charset="-128"/>
                </a:rPr>
                <a:t>1s</a:t>
              </a:r>
            </a:p>
          </p:txBody>
        </p:sp>
        <p:sp>
          <p:nvSpPr>
            <p:cNvPr id="15" name="ZoneTexte 14"/>
            <p:cNvSpPr txBox="1"/>
            <p:nvPr/>
          </p:nvSpPr>
          <p:spPr>
            <a:xfrm>
              <a:off x="5018872" y="617603"/>
              <a:ext cx="729687" cy="369332"/>
            </a:xfrm>
            <a:prstGeom prst="rect">
              <a:avLst/>
            </a:prstGeom>
            <a:noFill/>
          </p:spPr>
          <p:txBody>
            <a:bodyPr wrap="none" rtlCol="0">
              <a:spAutoFit/>
            </a:bodyPr>
            <a:lstStyle/>
            <a:p>
              <a:r>
                <a:rPr lang="en-US" dirty="0">
                  <a:latin typeface="Yu Gothic UI Light" panose="020B0300000000000000" pitchFamily="34" charset="-128"/>
                  <a:ea typeface="Yu Gothic UI Light" panose="020B0300000000000000" pitchFamily="34" charset="-128"/>
                </a:rPr>
                <a:t>Beam</a:t>
              </a:r>
            </a:p>
          </p:txBody>
        </p:sp>
        <p:sp>
          <p:nvSpPr>
            <p:cNvPr id="28" name="ZoneTexte 27"/>
            <p:cNvSpPr txBox="1"/>
            <p:nvPr/>
          </p:nvSpPr>
          <p:spPr>
            <a:xfrm>
              <a:off x="4982050" y="1654435"/>
              <a:ext cx="830677" cy="253916"/>
            </a:xfrm>
            <a:prstGeom prst="rect">
              <a:avLst/>
            </a:prstGeom>
            <a:noFill/>
          </p:spPr>
          <p:txBody>
            <a:bodyPr wrap="none" rtlCol="0">
              <a:spAutoFit/>
            </a:bodyPr>
            <a:lstStyle/>
            <a:p>
              <a:r>
                <a:rPr lang="en-US" sz="1050" dirty="0">
                  <a:latin typeface="Yu Gothic UI Light" panose="020B0300000000000000" pitchFamily="34" charset="-128"/>
                  <a:ea typeface="Yu Gothic UI Light" panose="020B0300000000000000" pitchFamily="34" charset="-128"/>
                </a:rPr>
                <a:t>200ms, SBS</a:t>
              </a:r>
            </a:p>
          </p:txBody>
        </p:sp>
        <p:grpSp>
          <p:nvGrpSpPr>
            <p:cNvPr id="30" name="Groupe 29"/>
            <p:cNvGrpSpPr/>
            <p:nvPr/>
          </p:nvGrpSpPr>
          <p:grpSpPr>
            <a:xfrm>
              <a:off x="4888892" y="733031"/>
              <a:ext cx="1980444" cy="1082166"/>
              <a:chOff x="4888892" y="733031"/>
              <a:chExt cx="1980444" cy="1082166"/>
            </a:xfrm>
          </p:grpSpPr>
          <p:cxnSp>
            <p:nvCxnSpPr>
              <p:cNvPr id="12" name="Connecteur droit avec flèche 11"/>
              <p:cNvCxnSpPr/>
              <p:nvPr/>
            </p:nvCxnSpPr>
            <p:spPr>
              <a:xfrm flipV="1">
                <a:off x="5018872" y="733031"/>
                <a:ext cx="0" cy="10821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29" name="Groupe 28"/>
              <p:cNvGrpSpPr/>
              <p:nvPr/>
            </p:nvGrpSpPr>
            <p:grpSpPr>
              <a:xfrm>
                <a:off x="5046246" y="1143852"/>
                <a:ext cx="352340" cy="526250"/>
                <a:chOff x="5046246" y="1143852"/>
                <a:chExt cx="352340" cy="526250"/>
              </a:xfrm>
            </p:grpSpPr>
            <p:sp>
              <p:nvSpPr>
                <p:cNvPr id="16" name="Rectangle 15"/>
                <p:cNvSpPr/>
                <p:nvPr/>
              </p:nvSpPr>
              <p:spPr>
                <a:xfrm>
                  <a:off x="5076641"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67826"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07036"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46246"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98221"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37431"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259011"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50196"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289406"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228616"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380586"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19801"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Connecteur droit avec flèche 8"/>
              <p:cNvCxnSpPr/>
              <p:nvPr/>
            </p:nvCxnSpPr>
            <p:spPr>
              <a:xfrm>
                <a:off x="4888892" y="1670102"/>
                <a:ext cx="198044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sp>
        <p:nvSpPr>
          <p:cNvPr id="8" name="Rectangle 7"/>
          <p:cNvSpPr/>
          <p:nvPr/>
        </p:nvSpPr>
        <p:spPr>
          <a:xfrm>
            <a:off x="195712" y="489466"/>
            <a:ext cx="6226576" cy="461665"/>
          </a:xfrm>
          <a:prstGeom prst="rect">
            <a:avLst/>
          </a:prstGeom>
        </p:spPr>
        <p:txBody>
          <a:bodyPr wrap="none">
            <a:spAutoFit/>
          </a:bodyPr>
          <a:lstStyle/>
          <a:p>
            <a:r>
              <a:rPr lang="en-US" sz="2400" dirty="0">
                <a:solidFill>
                  <a:srgbClr val="C00000"/>
                </a:solidFill>
              </a:rPr>
              <a:t>With Single Bunch Selector 1/200 – pulse 200ms</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576" y="1201728"/>
            <a:ext cx="2223214" cy="2080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Ellipse 12"/>
          <p:cNvSpPr/>
          <p:nvPr/>
        </p:nvSpPr>
        <p:spPr>
          <a:xfrm>
            <a:off x="3429324" y="2301240"/>
            <a:ext cx="77376" cy="6742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Ellipse 31"/>
          <p:cNvSpPr/>
          <p:nvPr/>
        </p:nvSpPr>
        <p:spPr>
          <a:xfrm>
            <a:off x="4344698" y="2483202"/>
            <a:ext cx="77376" cy="6742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Ellipse 32"/>
          <p:cNvSpPr/>
          <p:nvPr/>
        </p:nvSpPr>
        <p:spPr>
          <a:xfrm>
            <a:off x="3900198" y="2301240"/>
            <a:ext cx="77376" cy="6742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Ellipse 33"/>
          <p:cNvSpPr/>
          <p:nvPr/>
        </p:nvSpPr>
        <p:spPr>
          <a:xfrm>
            <a:off x="3956078" y="2498794"/>
            <a:ext cx="77376" cy="6742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029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0"/>
                            </p:stCondLst>
                            <p:childTnLst>
                              <p:par>
                                <p:cTn id="18" presetID="26" presetClass="emph" presetSubtype="0" repeatCount="indefinite" fill="hold" grpId="1" nodeType="afterEffect">
                                  <p:stCondLst>
                                    <p:cond delay="0"/>
                                  </p:stCondLst>
                                  <p:endCondLst>
                                    <p:cond evt="onNext" delay="0">
                                      <p:tgtEl>
                                        <p:sldTgt/>
                                      </p:tgtEl>
                                    </p:cond>
                                  </p:endCondLst>
                                  <p:childTnLst>
                                    <p:animEffect transition="out" filter="fade">
                                      <p:cBhvr>
                                        <p:cTn id="19" dur="500" tmFilter="0, 0; .2, .5; .8, .5; 1, 0"/>
                                        <p:tgtEl>
                                          <p:spTgt spid="32"/>
                                        </p:tgtEl>
                                      </p:cBhvr>
                                    </p:animEffect>
                                    <p:animScale>
                                      <p:cBhvr>
                                        <p:cTn id="20" dur="250" autoRev="1" fill="hold"/>
                                        <p:tgtEl>
                                          <p:spTgt spid="32"/>
                                        </p:tgtEl>
                                      </p:cBhvr>
                                      <p:by x="105000" y="105000"/>
                                    </p:animScale>
                                  </p:childTnLst>
                                </p:cTn>
                              </p:par>
                            </p:childTnLst>
                          </p:cTn>
                        </p:par>
                        <p:par>
                          <p:cTn id="21" fill="hold">
                            <p:stCondLst>
                              <p:cond delay="500"/>
                            </p:stCondLst>
                            <p:childTnLst>
                              <p:par>
                                <p:cTn id="22" presetID="26" presetClass="emph" presetSubtype="0" repeatCount="indefinite" fill="hold" grpId="1" nodeType="afterEffect">
                                  <p:stCondLst>
                                    <p:cond delay="0"/>
                                  </p:stCondLst>
                                  <p:endCondLst>
                                    <p:cond evt="onNext" delay="0">
                                      <p:tgtEl>
                                        <p:sldTgt/>
                                      </p:tgtEl>
                                    </p:cond>
                                  </p:end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par>
                          <p:cTn id="25" fill="hold">
                            <p:stCondLst>
                              <p:cond delay="1000"/>
                            </p:stCondLst>
                            <p:childTnLst>
                              <p:par>
                                <p:cTn id="26" presetID="26" presetClass="emph" presetSubtype="0" repeatCount="indefinite" fill="hold" grpId="1" nodeType="afterEffect">
                                  <p:stCondLst>
                                    <p:cond delay="0"/>
                                  </p:stCondLst>
                                  <p:endCondLst>
                                    <p:cond evt="onNext" delay="0">
                                      <p:tgtEl>
                                        <p:sldTgt/>
                                      </p:tgtEl>
                                    </p:cond>
                                  </p:endCondLst>
                                  <p:childTnLst>
                                    <p:animEffect transition="out" filter="fade">
                                      <p:cBhvr>
                                        <p:cTn id="27" dur="500" tmFilter="0, 0; .2, .5; .8, .5; 1, 0"/>
                                        <p:tgtEl>
                                          <p:spTgt spid="33"/>
                                        </p:tgtEl>
                                      </p:cBhvr>
                                    </p:animEffect>
                                    <p:animScale>
                                      <p:cBhvr>
                                        <p:cTn id="28" dur="250" autoRev="1" fill="hold"/>
                                        <p:tgtEl>
                                          <p:spTgt spid="33"/>
                                        </p:tgtEl>
                                      </p:cBhvr>
                                      <p:by x="105000" y="105000"/>
                                    </p:animScale>
                                  </p:childTnLst>
                                </p:cTn>
                              </p:par>
                            </p:childTnLst>
                          </p:cTn>
                        </p:par>
                        <p:par>
                          <p:cTn id="29" fill="hold">
                            <p:stCondLst>
                              <p:cond delay="1500"/>
                            </p:stCondLst>
                            <p:childTnLst>
                              <p:par>
                                <p:cTn id="30" presetID="26" presetClass="emph" presetSubtype="0" repeatCount="indefinite" fill="hold" grpId="1" nodeType="afterEffect">
                                  <p:stCondLst>
                                    <p:cond delay="0"/>
                                  </p:stCondLst>
                                  <p:endCondLst>
                                    <p:cond evt="onNext" delay="0">
                                      <p:tgtEl>
                                        <p:sldTgt/>
                                      </p:tgtEl>
                                    </p:cond>
                                  </p:endCondLst>
                                  <p:childTnLst>
                                    <p:animEffect transition="out" filter="fade">
                                      <p:cBhvr>
                                        <p:cTn id="31" dur="500" tmFilter="0, 0; .2, .5; .8, .5; 1, 0"/>
                                        <p:tgtEl>
                                          <p:spTgt spid="13"/>
                                        </p:tgtEl>
                                      </p:cBhvr>
                                    </p:animEffect>
                                    <p:animScale>
                                      <p:cBhvr>
                                        <p:cTn id="32" dur="250" autoRev="1" fill="hold"/>
                                        <p:tgtEl>
                                          <p:spTgt spid="13"/>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32" grpId="0" animBg="1"/>
      <p:bldP spid="32" grpId="1" animBg="1"/>
      <p:bldP spid="32" grpId="2" animBg="1"/>
      <p:bldP spid="33" grpId="0" animBg="1"/>
      <p:bldP spid="33" grpId="1" animBg="1"/>
      <p:bldP spid="33" grpId="2" animBg="1"/>
      <p:bldP spid="34" grpId="0" animBg="1"/>
      <p:bldP spid="34" grpId="1" animBg="1"/>
      <p:bldP spid="34"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9BBC286-B2FE-44AC-8F25-02BBF4E9D127}" type="slidenum">
              <a:rPr lang="en-US" smtClean="0"/>
              <a:pPr/>
              <a:t>38</a:t>
            </a:fld>
            <a:endParaRPr lang="en-US" dirty="0"/>
          </a:p>
        </p:txBody>
      </p:sp>
      <p:sp>
        <p:nvSpPr>
          <p:cNvPr id="4" name="Titre 3"/>
          <p:cNvSpPr>
            <a:spLocks noGrp="1"/>
          </p:cNvSpPr>
          <p:nvPr>
            <p:ph type="title"/>
          </p:nvPr>
        </p:nvSpPr>
        <p:spPr/>
        <p:txBody>
          <a:bodyPr>
            <a:normAutofit fontScale="90000"/>
          </a:bodyPr>
          <a:lstStyle/>
          <a:p>
            <a:r>
              <a:rPr lang="en-US" dirty="0"/>
              <a:t>LLRF tuning example 2/3</a:t>
            </a:r>
            <a:endParaRPr lang="en-US" noProof="0" dirty="0"/>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val="1325566897"/>
              </p:ext>
            </p:extLst>
          </p:nvPr>
        </p:nvGraphicFramePr>
        <p:xfrm>
          <a:off x="200025" y="866691"/>
          <a:ext cx="9759950" cy="458742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e 6"/>
          <p:cNvGrpSpPr/>
          <p:nvPr/>
        </p:nvGrpSpPr>
        <p:grpSpPr>
          <a:xfrm>
            <a:off x="6549192" y="488266"/>
            <a:ext cx="2274665" cy="1290748"/>
            <a:chOff x="4821382" y="617603"/>
            <a:chExt cx="2274665" cy="1290748"/>
          </a:xfrm>
        </p:grpSpPr>
        <p:sp>
          <p:nvSpPr>
            <p:cNvPr id="8" name="Rectangle 7"/>
            <p:cNvSpPr/>
            <p:nvPr/>
          </p:nvSpPr>
          <p:spPr>
            <a:xfrm>
              <a:off x="4821382" y="673100"/>
              <a:ext cx="2199094" cy="12237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p:cNvSpPr txBox="1"/>
            <p:nvPr/>
          </p:nvSpPr>
          <p:spPr>
            <a:xfrm>
              <a:off x="6739859" y="1352084"/>
              <a:ext cx="356188" cy="369332"/>
            </a:xfrm>
            <a:prstGeom prst="rect">
              <a:avLst/>
            </a:prstGeom>
            <a:noFill/>
          </p:spPr>
          <p:txBody>
            <a:bodyPr wrap="none" rtlCol="0">
              <a:spAutoFit/>
            </a:bodyPr>
            <a:lstStyle/>
            <a:p>
              <a:r>
                <a:rPr lang="en-US" dirty="0">
                  <a:latin typeface="Yu Gothic UI Light" panose="020B0300000000000000" pitchFamily="34" charset="-128"/>
                  <a:ea typeface="Yu Gothic UI Light" panose="020B0300000000000000" pitchFamily="34" charset="-128"/>
                </a:rPr>
                <a:t>1s</a:t>
              </a:r>
            </a:p>
          </p:txBody>
        </p:sp>
        <p:sp>
          <p:nvSpPr>
            <p:cNvPr id="11" name="ZoneTexte 10"/>
            <p:cNvSpPr txBox="1"/>
            <p:nvPr/>
          </p:nvSpPr>
          <p:spPr>
            <a:xfrm>
              <a:off x="5018872" y="617603"/>
              <a:ext cx="729687" cy="369332"/>
            </a:xfrm>
            <a:prstGeom prst="rect">
              <a:avLst/>
            </a:prstGeom>
            <a:noFill/>
          </p:spPr>
          <p:txBody>
            <a:bodyPr wrap="none" rtlCol="0">
              <a:spAutoFit/>
            </a:bodyPr>
            <a:lstStyle/>
            <a:p>
              <a:r>
                <a:rPr lang="en-US" dirty="0">
                  <a:latin typeface="Yu Gothic UI Light" panose="020B0300000000000000" pitchFamily="34" charset="-128"/>
                  <a:ea typeface="Yu Gothic UI Light" panose="020B0300000000000000" pitchFamily="34" charset="-128"/>
                </a:rPr>
                <a:t>Beam</a:t>
              </a:r>
            </a:p>
          </p:txBody>
        </p:sp>
        <p:sp>
          <p:nvSpPr>
            <p:cNvPr id="12" name="ZoneTexte 11"/>
            <p:cNvSpPr txBox="1"/>
            <p:nvPr/>
          </p:nvSpPr>
          <p:spPr>
            <a:xfrm>
              <a:off x="4982050" y="1654435"/>
              <a:ext cx="396262" cy="253916"/>
            </a:xfrm>
            <a:prstGeom prst="rect">
              <a:avLst/>
            </a:prstGeom>
            <a:noFill/>
          </p:spPr>
          <p:txBody>
            <a:bodyPr wrap="none" rtlCol="0">
              <a:spAutoFit/>
            </a:bodyPr>
            <a:lstStyle/>
            <a:p>
              <a:r>
                <a:rPr lang="en-US" sz="1050" dirty="0">
                  <a:latin typeface="Yu Gothic UI Light" panose="020B0300000000000000" pitchFamily="34" charset="-128"/>
                  <a:ea typeface="Yu Gothic UI Light" panose="020B0300000000000000" pitchFamily="34" charset="-128"/>
                </a:rPr>
                <a:t>1ms</a:t>
              </a:r>
            </a:p>
          </p:txBody>
        </p:sp>
        <p:grpSp>
          <p:nvGrpSpPr>
            <p:cNvPr id="13" name="Groupe 12"/>
            <p:cNvGrpSpPr/>
            <p:nvPr/>
          </p:nvGrpSpPr>
          <p:grpSpPr>
            <a:xfrm>
              <a:off x="4888892" y="733031"/>
              <a:ext cx="1980444" cy="1082166"/>
              <a:chOff x="4888892" y="733031"/>
              <a:chExt cx="1980444" cy="1082166"/>
            </a:xfrm>
          </p:grpSpPr>
          <p:cxnSp>
            <p:nvCxnSpPr>
              <p:cNvPr id="14" name="Connecteur droit avec flèche 13"/>
              <p:cNvCxnSpPr/>
              <p:nvPr/>
            </p:nvCxnSpPr>
            <p:spPr>
              <a:xfrm flipV="1">
                <a:off x="5018872" y="733031"/>
                <a:ext cx="0" cy="10821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5" name="Groupe 14"/>
              <p:cNvGrpSpPr/>
              <p:nvPr/>
            </p:nvGrpSpPr>
            <p:grpSpPr>
              <a:xfrm>
                <a:off x="5046244" y="1143852"/>
                <a:ext cx="106961" cy="526250"/>
                <a:chOff x="5046244" y="1143852"/>
                <a:chExt cx="106961" cy="526250"/>
              </a:xfrm>
            </p:grpSpPr>
            <p:sp>
              <p:nvSpPr>
                <p:cNvPr id="17" name="Rectangle 16"/>
                <p:cNvSpPr/>
                <p:nvPr/>
              </p:nvSpPr>
              <p:spPr>
                <a:xfrm>
                  <a:off x="5076641"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046244" y="1143852"/>
                  <a:ext cx="106961"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Connecteur droit avec flèche 15"/>
              <p:cNvCxnSpPr/>
              <p:nvPr/>
            </p:nvCxnSpPr>
            <p:spPr>
              <a:xfrm>
                <a:off x="4888892" y="1670102"/>
                <a:ext cx="198044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cxnSp>
        <p:nvCxnSpPr>
          <p:cNvPr id="29" name="Connecteur droit 28"/>
          <p:cNvCxnSpPr/>
          <p:nvPr/>
        </p:nvCxnSpPr>
        <p:spPr>
          <a:xfrm>
            <a:off x="1579418" y="2186738"/>
            <a:ext cx="7881977" cy="0"/>
          </a:xfrm>
          <a:prstGeom prst="line">
            <a:avLst/>
          </a:prstGeom>
        </p:spPr>
        <p:style>
          <a:lnRef idx="3">
            <a:schemeClr val="accent2"/>
          </a:lnRef>
          <a:fillRef idx="0">
            <a:schemeClr val="accent2"/>
          </a:fillRef>
          <a:effectRef idx="2">
            <a:schemeClr val="accent2"/>
          </a:effectRef>
          <a:fontRef idx="minor">
            <a:schemeClr val="tx1"/>
          </a:fontRef>
        </p:style>
      </p:cxnSp>
      <p:sp>
        <p:nvSpPr>
          <p:cNvPr id="30" name="ZoneTexte 1"/>
          <p:cNvSpPr txBox="1"/>
          <p:nvPr/>
        </p:nvSpPr>
        <p:spPr>
          <a:xfrm>
            <a:off x="6381148" y="2139733"/>
            <a:ext cx="2097069" cy="42364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err="1"/>
              <a:t>Threshold</a:t>
            </a:r>
            <a:r>
              <a:rPr lang="fr-FR" sz="1400" b="1" dirty="0"/>
              <a:t> for full </a:t>
            </a:r>
            <a:r>
              <a:rPr lang="fr-FR" sz="1400" b="1" dirty="0" err="1"/>
              <a:t>beam</a:t>
            </a:r>
            <a:r>
              <a:rPr lang="fr-FR" sz="1400" b="1" dirty="0"/>
              <a:t> power </a:t>
            </a:r>
            <a:r>
              <a:rPr lang="fr-FR" sz="1400" b="1" dirty="0" err="1"/>
              <a:t>operation</a:t>
            </a:r>
            <a:endParaRPr lang="fr-FR" sz="1400" b="1" dirty="0"/>
          </a:p>
        </p:txBody>
      </p:sp>
      <p:sp>
        <p:nvSpPr>
          <p:cNvPr id="2" name="Rectangle 1"/>
          <p:cNvSpPr/>
          <p:nvPr/>
        </p:nvSpPr>
        <p:spPr>
          <a:xfrm>
            <a:off x="454929" y="476309"/>
            <a:ext cx="5167312" cy="461665"/>
          </a:xfrm>
          <a:prstGeom prst="rect">
            <a:avLst/>
          </a:prstGeom>
        </p:spPr>
        <p:txBody>
          <a:bodyPr wrap="none">
            <a:spAutoFit/>
          </a:bodyPr>
          <a:lstStyle/>
          <a:p>
            <a:r>
              <a:rPr lang="en-US" sz="2400" dirty="0">
                <a:solidFill>
                  <a:srgbClr val="C00000"/>
                </a:solidFill>
              </a:rPr>
              <a:t>Without SBS – 1ms/s – </a:t>
            </a:r>
            <a:r>
              <a:rPr lang="en-US" sz="2400" dirty="0">
                <a:solidFill>
                  <a:srgbClr val="C00000"/>
                </a:solidFill>
                <a:effectLst>
                  <a:outerShdw blurRad="38100" dist="38100" dir="2700000" algn="tl">
                    <a:srgbClr val="000000">
                      <a:alpha val="43137"/>
                    </a:srgbClr>
                  </a:outerShdw>
                </a:effectLst>
              </a:rPr>
              <a:t>same # particles</a:t>
            </a:r>
          </a:p>
        </p:txBody>
      </p:sp>
    </p:spTree>
    <p:extLst>
      <p:ext uri="{BB962C8B-B14F-4D97-AF65-F5344CB8AC3E}">
        <p14:creationId xmlns:p14="http://schemas.microsoft.com/office/powerpoint/2010/main" val="2361268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9BBC286-B2FE-44AC-8F25-02BBF4E9D127}" type="slidenum">
              <a:rPr lang="en-US" smtClean="0"/>
              <a:pPr/>
              <a:t>39</a:t>
            </a:fld>
            <a:endParaRPr lang="en-US" dirty="0"/>
          </a:p>
        </p:txBody>
      </p:sp>
      <p:sp>
        <p:nvSpPr>
          <p:cNvPr id="4" name="Titre 3"/>
          <p:cNvSpPr>
            <a:spLocks noGrp="1"/>
          </p:cNvSpPr>
          <p:nvPr>
            <p:ph type="title"/>
          </p:nvPr>
        </p:nvSpPr>
        <p:spPr/>
        <p:txBody>
          <a:bodyPr>
            <a:normAutofit fontScale="90000"/>
          </a:bodyPr>
          <a:lstStyle/>
          <a:p>
            <a:r>
              <a:rPr lang="en-US" dirty="0"/>
              <a:t>Situation back </a:t>
            </a:r>
            <a:r>
              <a:rPr lang="en-US" dirty="0">
                <a:solidFill>
                  <a:srgbClr val="C00000"/>
                </a:solidFill>
              </a:rPr>
              <a:t>with LLRF optimization </a:t>
            </a:r>
            <a:r>
              <a:rPr lang="en-US" dirty="0"/>
              <a:t>3/3</a:t>
            </a:r>
            <a:r>
              <a:rPr lang="en-US" dirty="0">
                <a:solidFill>
                  <a:srgbClr val="FF0000"/>
                </a:solidFill>
              </a:rPr>
              <a:t> </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graphicFrame>
        <p:nvGraphicFramePr>
          <p:cNvPr id="15" name="Espace réservé du contenu 14"/>
          <p:cNvGraphicFramePr>
            <a:graphicFrameLocks noGrp="1"/>
          </p:cNvGraphicFramePr>
          <p:nvPr>
            <p:ph idx="1"/>
            <p:extLst>
              <p:ext uri="{D42A27DB-BD31-4B8C-83A1-F6EECF244321}">
                <p14:modId xmlns:p14="http://schemas.microsoft.com/office/powerpoint/2010/main" val="224966589"/>
              </p:ext>
            </p:extLst>
          </p:nvPr>
        </p:nvGraphicFramePr>
        <p:xfrm>
          <a:off x="200025" y="818984"/>
          <a:ext cx="9759950" cy="474692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e 7"/>
          <p:cNvGrpSpPr/>
          <p:nvPr/>
        </p:nvGrpSpPr>
        <p:grpSpPr>
          <a:xfrm>
            <a:off x="4781243" y="535530"/>
            <a:ext cx="2274665" cy="1290748"/>
            <a:chOff x="4821382" y="617603"/>
            <a:chExt cx="2274665" cy="1290748"/>
          </a:xfrm>
        </p:grpSpPr>
        <p:sp>
          <p:nvSpPr>
            <p:cNvPr id="9" name="Rectangle 8"/>
            <p:cNvSpPr/>
            <p:nvPr/>
          </p:nvSpPr>
          <p:spPr>
            <a:xfrm>
              <a:off x="4821382" y="673100"/>
              <a:ext cx="2199094" cy="12237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p:cNvSpPr txBox="1"/>
            <p:nvPr/>
          </p:nvSpPr>
          <p:spPr>
            <a:xfrm>
              <a:off x="6739859" y="1352084"/>
              <a:ext cx="356188" cy="369332"/>
            </a:xfrm>
            <a:prstGeom prst="rect">
              <a:avLst/>
            </a:prstGeom>
            <a:noFill/>
          </p:spPr>
          <p:txBody>
            <a:bodyPr wrap="none" rtlCol="0">
              <a:spAutoFit/>
            </a:bodyPr>
            <a:lstStyle/>
            <a:p>
              <a:r>
                <a:rPr lang="en-US" dirty="0">
                  <a:latin typeface="Yu Gothic UI Light" panose="020B0300000000000000" pitchFamily="34" charset="-128"/>
                  <a:ea typeface="Yu Gothic UI Light" panose="020B0300000000000000" pitchFamily="34" charset="-128"/>
                </a:rPr>
                <a:t>1s</a:t>
              </a:r>
            </a:p>
          </p:txBody>
        </p:sp>
        <p:sp>
          <p:nvSpPr>
            <p:cNvPr id="11" name="ZoneTexte 10"/>
            <p:cNvSpPr txBox="1"/>
            <p:nvPr/>
          </p:nvSpPr>
          <p:spPr>
            <a:xfrm>
              <a:off x="5018872" y="617603"/>
              <a:ext cx="729687" cy="369332"/>
            </a:xfrm>
            <a:prstGeom prst="rect">
              <a:avLst/>
            </a:prstGeom>
            <a:noFill/>
          </p:spPr>
          <p:txBody>
            <a:bodyPr wrap="none" rtlCol="0">
              <a:spAutoFit/>
            </a:bodyPr>
            <a:lstStyle/>
            <a:p>
              <a:r>
                <a:rPr lang="en-US" dirty="0">
                  <a:latin typeface="Yu Gothic UI Light" panose="020B0300000000000000" pitchFamily="34" charset="-128"/>
                  <a:ea typeface="Yu Gothic UI Light" panose="020B0300000000000000" pitchFamily="34" charset="-128"/>
                </a:rPr>
                <a:t>Beam</a:t>
              </a:r>
            </a:p>
          </p:txBody>
        </p:sp>
        <p:sp>
          <p:nvSpPr>
            <p:cNvPr id="12" name="ZoneTexte 11"/>
            <p:cNvSpPr txBox="1"/>
            <p:nvPr/>
          </p:nvSpPr>
          <p:spPr>
            <a:xfrm>
              <a:off x="4982050" y="1654435"/>
              <a:ext cx="396262" cy="253916"/>
            </a:xfrm>
            <a:prstGeom prst="rect">
              <a:avLst/>
            </a:prstGeom>
            <a:noFill/>
          </p:spPr>
          <p:txBody>
            <a:bodyPr wrap="none" rtlCol="0">
              <a:spAutoFit/>
            </a:bodyPr>
            <a:lstStyle/>
            <a:p>
              <a:r>
                <a:rPr lang="en-US" sz="1050" dirty="0">
                  <a:latin typeface="Yu Gothic UI Light" panose="020B0300000000000000" pitchFamily="34" charset="-128"/>
                  <a:ea typeface="Yu Gothic UI Light" panose="020B0300000000000000" pitchFamily="34" charset="-128"/>
                </a:rPr>
                <a:t>1ms</a:t>
              </a:r>
            </a:p>
          </p:txBody>
        </p:sp>
        <p:grpSp>
          <p:nvGrpSpPr>
            <p:cNvPr id="13" name="Groupe 12"/>
            <p:cNvGrpSpPr/>
            <p:nvPr/>
          </p:nvGrpSpPr>
          <p:grpSpPr>
            <a:xfrm>
              <a:off x="4888892" y="733031"/>
              <a:ext cx="1980444" cy="1082166"/>
              <a:chOff x="4888892" y="733031"/>
              <a:chExt cx="1980444" cy="1082166"/>
            </a:xfrm>
          </p:grpSpPr>
          <p:cxnSp>
            <p:nvCxnSpPr>
              <p:cNvPr id="14" name="Connecteur droit avec flèche 13"/>
              <p:cNvCxnSpPr/>
              <p:nvPr/>
            </p:nvCxnSpPr>
            <p:spPr>
              <a:xfrm flipV="1">
                <a:off x="5018872" y="733031"/>
                <a:ext cx="0" cy="10821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6" name="Groupe 15"/>
              <p:cNvGrpSpPr/>
              <p:nvPr/>
            </p:nvGrpSpPr>
            <p:grpSpPr>
              <a:xfrm>
                <a:off x="5046244" y="1143852"/>
                <a:ext cx="106961" cy="526250"/>
                <a:chOff x="5046244" y="1143852"/>
                <a:chExt cx="106961" cy="526250"/>
              </a:xfrm>
            </p:grpSpPr>
            <p:sp>
              <p:nvSpPr>
                <p:cNvPr id="18" name="Rectangle 17"/>
                <p:cNvSpPr/>
                <p:nvPr/>
              </p:nvSpPr>
              <p:spPr>
                <a:xfrm>
                  <a:off x="5076641" y="1143852"/>
                  <a:ext cx="18000"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046244" y="1143852"/>
                  <a:ext cx="106961" cy="5262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 name="Connecteur droit avec flèche 16"/>
              <p:cNvCxnSpPr/>
              <p:nvPr/>
            </p:nvCxnSpPr>
            <p:spPr>
              <a:xfrm>
                <a:off x="4888892" y="1670102"/>
                <a:ext cx="198044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cxnSp>
        <p:nvCxnSpPr>
          <p:cNvPr id="20" name="Connecteur droit 19"/>
          <p:cNvCxnSpPr/>
          <p:nvPr/>
        </p:nvCxnSpPr>
        <p:spPr>
          <a:xfrm>
            <a:off x="1579418" y="2194689"/>
            <a:ext cx="7881977" cy="0"/>
          </a:xfrm>
          <a:prstGeom prst="line">
            <a:avLst/>
          </a:prstGeom>
        </p:spPr>
        <p:style>
          <a:lnRef idx="3">
            <a:schemeClr val="accent2"/>
          </a:lnRef>
          <a:fillRef idx="0">
            <a:schemeClr val="accent2"/>
          </a:fillRef>
          <a:effectRef idx="2">
            <a:schemeClr val="accent2"/>
          </a:effectRef>
          <a:fontRef idx="minor">
            <a:schemeClr val="tx1"/>
          </a:fontRef>
        </p:style>
      </p:cxnSp>
      <p:sp>
        <p:nvSpPr>
          <p:cNvPr id="23" name="ZoneTexte 1"/>
          <p:cNvSpPr txBox="1"/>
          <p:nvPr/>
        </p:nvSpPr>
        <p:spPr>
          <a:xfrm>
            <a:off x="6381148" y="1882587"/>
            <a:ext cx="2097069" cy="42364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Threshold for full beam power operation</a:t>
            </a:r>
          </a:p>
        </p:txBody>
      </p:sp>
      <p:sp>
        <p:nvSpPr>
          <p:cNvPr id="2" name="ZoneTexte 1"/>
          <p:cNvSpPr txBox="1"/>
          <p:nvPr/>
        </p:nvSpPr>
        <p:spPr>
          <a:xfrm>
            <a:off x="8336729" y="2495120"/>
            <a:ext cx="1659429" cy="92333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dirty="0">
                <a:solidFill>
                  <a:schemeClr val="tx1"/>
                </a:solidFill>
              </a:rPr>
              <a:t>Commissioning</a:t>
            </a:r>
            <a:br>
              <a:rPr lang="en-US" dirty="0">
                <a:solidFill>
                  <a:schemeClr val="tx1"/>
                </a:solidFill>
              </a:rPr>
            </a:br>
            <a:r>
              <a:rPr lang="en-US" dirty="0">
                <a:solidFill>
                  <a:schemeClr val="tx1"/>
                </a:solidFill>
              </a:rPr>
              <a:t>Phase 3</a:t>
            </a:r>
          </a:p>
          <a:p>
            <a:pPr algn="ctr"/>
            <a:r>
              <a:rPr lang="en-US" dirty="0">
                <a:solidFill>
                  <a:schemeClr val="tx1"/>
                </a:solidFill>
              </a:rPr>
              <a:t>achievement</a:t>
            </a:r>
          </a:p>
        </p:txBody>
      </p:sp>
    </p:spTree>
    <p:extLst>
      <p:ext uri="{BB962C8B-B14F-4D97-AF65-F5344CB8AC3E}">
        <p14:creationId xmlns:p14="http://schemas.microsoft.com/office/powerpoint/2010/main" val="492727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Main commissioning dates and milestones</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noProof="0" smtClean="0"/>
              <a:pPr/>
              <a:t>4</a:t>
            </a:fld>
            <a:endParaRPr lang="en-US" noProof="0" dirty="0"/>
          </a:p>
        </p:txBody>
      </p:sp>
      <p:sp>
        <p:nvSpPr>
          <p:cNvPr id="4" name="Espace réservé de la date 3"/>
          <p:cNvSpPr>
            <a:spLocks noGrp="1"/>
          </p:cNvSpPr>
          <p:nvPr>
            <p:ph type="dt" sz="half" idx="2"/>
          </p:nvPr>
        </p:nvSpPr>
        <p:spPr/>
        <p:txBody>
          <a:bodyPr/>
          <a:lstStyle/>
          <a:p>
            <a:r>
              <a:rPr lang="fr-FR" noProof="0"/>
              <a:t>April 30, 2021</a:t>
            </a:r>
            <a:endParaRPr lang="en-US" noProof="0" dirty="0"/>
          </a:p>
        </p:txBody>
      </p:sp>
      <p:sp>
        <p:nvSpPr>
          <p:cNvPr id="5" name="Espace réservé du pied de page 4"/>
          <p:cNvSpPr>
            <a:spLocks noGrp="1"/>
          </p:cNvSpPr>
          <p:nvPr>
            <p:ph type="ftr" sz="quarter" idx="3"/>
          </p:nvPr>
        </p:nvSpPr>
        <p:spPr/>
        <p:txBody>
          <a:bodyPr/>
          <a:lstStyle/>
          <a:p>
            <a:r>
              <a:rPr lang="en-US" noProof="0"/>
              <a:t>SPIRAL2 commissioning - R. Ferdinand</a:t>
            </a:r>
            <a:endParaRPr lang="en-US" noProof="0" dirty="0"/>
          </a:p>
        </p:txBody>
      </p:sp>
      <p:pic>
        <p:nvPicPr>
          <p:cNvPr id="6" name="Image 5"/>
          <p:cNvPicPr>
            <a:picLocks noChangeAspect="1"/>
          </p:cNvPicPr>
          <p:nvPr/>
        </p:nvPicPr>
        <p:blipFill>
          <a:blip r:embed="rId2"/>
          <a:stretch>
            <a:fillRect/>
          </a:stretch>
        </p:blipFill>
        <p:spPr>
          <a:xfrm>
            <a:off x="458470" y="788670"/>
            <a:ext cx="9243060" cy="4137660"/>
          </a:xfrm>
          <a:prstGeom prst="rect">
            <a:avLst/>
          </a:prstGeom>
        </p:spPr>
      </p:pic>
    </p:spTree>
    <p:extLst>
      <p:ext uri="{BB962C8B-B14F-4D97-AF65-F5344CB8AC3E}">
        <p14:creationId xmlns:p14="http://schemas.microsoft.com/office/powerpoint/2010/main" val="2719887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a:stretch>
            <a:fillRect/>
          </a:stretch>
        </p:blipFill>
        <p:spPr>
          <a:xfrm>
            <a:off x="5289426" y="560291"/>
            <a:ext cx="4672978" cy="3125908"/>
          </a:xfrm>
          <a:prstGeom prst="rect">
            <a:avLst/>
          </a:prstGeom>
        </p:spPr>
      </p:pic>
      <p:sp>
        <p:nvSpPr>
          <p:cNvPr id="3" name="Espace réservé du numéro de diapositive 2"/>
          <p:cNvSpPr>
            <a:spLocks noGrp="1"/>
          </p:cNvSpPr>
          <p:nvPr>
            <p:ph type="sldNum" sz="quarter" idx="4294967295"/>
          </p:nvPr>
        </p:nvSpPr>
        <p:spPr>
          <a:xfrm>
            <a:off x="8951888" y="5454117"/>
            <a:ext cx="1010516" cy="304271"/>
          </a:xfrm>
        </p:spPr>
        <p:txBody>
          <a:bodyPr/>
          <a:lstStyle/>
          <a:p>
            <a:fld id="{49BBC286-B2FE-44AC-8F25-02BBF4E9D127}" type="slidenum">
              <a:rPr lang="en-US" noProof="0" smtClean="0"/>
              <a:pPr/>
              <a:t>40</a:t>
            </a:fld>
            <a:endParaRPr lang="en-US" noProof="0"/>
          </a:p>
        </p:txBody>
      </p:sp>
      <p:sp>
        <p:nvSpPr>
          <p:cNvPr id="5" name="Titre 3"/>
          <p:cNvSpPr txBox="1">
            <a:spLocks/>
          </p:cNvSpPr>
          <p:nvPr/>
        </p:nvSpPr>
        <p:spPr>
          <a:xfrm>
            <a:off x="199459" y="17201"/>
            <a:ext cx="7979950" cy="424060"/>
          </a:xfrm>
          <a:prstGeom prst="rect">
            <a:avLst/>
          </a:prstGeom>
        </p:spPr>
        <p:txBody>
          <a:bodyPr>
            <a:normAutofit fontScale="82500" lnSpcReduction="20000"/>
          </a:bodyPr>
          <a:lstStyle>
            <a:lvl1pPr algn="l" rtl="0" eaLnBrk="1" latinLnBrk="0" hangingPunct="1">
              <a:spcBef>
                <a:spcPct val="0"/>
              </a:spcBef>
              <a:buNone/>
              <a:defRPr lang="fr-FR" sz="3111" b="1" kern="1200" cap="none" spc="167">
                <a:ln w="11430"/>
                <a:solidFill>
                  <a:schemeClr val="tx1"/>
                </a:solidFill>
                <a:effectLst>
                  <a:outerShdw blurRad="50800" dist="38100" dir="2700000" algn="tl" rotWithShape="0">
                    <a:prstClr val="black">
                      <a:alpha val="40000"/>
                    </a:prstClr>
                  </a:outerShdw>
                </a:effectLst>
                <a:latin typeface="Yu Gothic UI" panose="020B0500000000000000" pitchFamily="34" charset="-128"/>
                <a:ea typeface="Yu Gothic UI" panose="020B0500000000000000" pitchFamily="34" charset="-128"/>
                <a:cs typeface="Vrinda" pitchFamily="34" charset="0"/>
              </a:defRPr>
            </a:lvl1pPr>
          </a:lstStyle>
          <a:p>
            <a:pPr defTabSz="914400"/>
            <a:r>
              <a:rPr lang="en-GB" dirty="0"/>
              <a:t>MEBT-LINAC matching </a:t>
            </a:r>
          </a:p>
        </p:txBody>
      </p:sp>
      <p:sp>
        <p:nvSpPr>
          <p:cNvPr id="2" name="Rectangle 1"/>
          <p:cNvSpPr/>
          <p:nvPr/>
        </p:nvSpPr>
        <p:spPr>
          <a:xfrm>
            <a:off x="0" y="560292"/>
            <a:ext cx="5142466" cy="2862322"/>
          </a:xfrm>
          <a:prstGeom prst="rect">
            <a:avLst/>
          </a:prstGeom>
        </p:spPr>
        <p:txBody>
          <a:bodyPr wrap="square">
            <a:spAutoFit/>
          </a:bodyPr>
          <a:lstStyle/>
          <a:p>
            <a:pPr marL="285750" lvl="0" indent="-285750">
              <a:buFont typeface="Wingdings" panose="05000000000000000000" pitchFamily="2" charset="2"/>
              <a:buChar char="Ø"/>
            </a:pPr>
            <a:r>
              <a:rPr lang="en-GB" dirty="0">
                <a:latin typeface="Yu Gothic UI" panose="020B0500000000000000" pitchFamily="34" charset="-128"/>
                <a:ea typeface="Yu Gothic UI" panose="020B0500000000000000" pitchFamily="34" charset="-128"/>
              </a:rPr>
              <a:t>Match the MEBT beam to the </a:t>
            </a:r>
            <a:r>
              <a:rPr lang="en-GB" dirty="0" err="1">
                <a:latin typeface="Yu Gothic UI" panose="020B0500000000000000" pitchFamily="34" charset="-128"/>
                <a:ea typeface="Yu Gothic UI" panose="020B0500000000000000" pitchFamily="34" charset="-128"/>
              </a:rPr>
              <a:t>linac</a:t>
            </a:r>
            <a:r>
              <a:rPr lang="en-GB" dirty="0">
                <a:latin typeface="Yu Gothic UI" panose="020B0500000000000000" pitchFamily="34" charset="-128"/>
                <a:ea typeface="Yu Gothic UI" panose="020B0500000000000000" pitchFamily="34" charset="-128"/>
              </a:rPr>
              <a:t> to reduce the losses observed.</a:t>
            </a:r>
          </a:p>
          <a:p>
            <a:pPr marL="742931" lvl="1" indent="-285750">
              <a:buFont typeface="Wingdings" panose="05000000000000000000" pitchFamily="2" charset="2"/>
              <a:buChar char="Ø"/>
            </a:pPr>
            <a:r>
              <a:rPr lang="en-GB" dirty="0">
                <a:latin typeface="Yu Gothic UI" panose="020B0500000000000000" pitchFamily="34" charset="-128"/>
                <a:ea typeface="Yu Gothic UI" panose="020B0500000000000000" pitchFamily="34" charset="-128"/>
              </a:rPr>
              <a:t>Transmission</a:t>
            </a:r>
          </a:p>
          <a:p>
            <a:pPr marL="742931" lvl="1" indent="-285750">
              <a:buFont typeface="Wingdings" panose="05000000000000000000" pitchFamily="2" charset="2"/>
              <a:buChar char="Ø"/>
            </a:pPr>
            <a:r>
              <a:rPr lang="en-GB" dirty="0">
                <a:latin typeface="Yu Gothic UI" panose="020B0500000000000000" pitchFamily="34" charset="-128"/>
                <a:ea typeface="Yu Gothic UI" panose="020B0500000000000000" pitchFamily="34" charset="-128"/>
              </a:rPr>
              <a:t>BPMs</a:t>
            </a:r>
          </a:p>
          <a:p>
            <a:pPr marL="742931" lvl="1" indent="-285750">
              <a:buFont typeface="Wingdings" panose="05000000000000000000" pitchFamily="2" charset="2"/>
              <a:buChar char="Ø"/>
            </a:pPr>
            <a:r>
              <a:rPr lang="en-GB" dirty="0">
                <a:latin typeface="Yu Gothic UI" panose="020B0500000000000000" pitchFamily="34" charset="-128"/>
                <a:ea typeface="Yu Gothic UI" panose="020B0500000000000000" pitchFamily="34" charset="-128"/>
              </a:rPr>
              <a:t>BLMs </a:t>
            </a:r>
          </a:p>
          <a:p>
            <a:pPr marL="742931" lvl="1" indent="-285750">
              <a:buFont typeface="Wingdings" panose="05000000000000000000" pitchFamily="2" charset="2"/>
              <a:buChar char="Ø"/>
            </a:pPr>
            <a:r>
              <a:rPr lang="en-GB" dirty="0">
                <a:latin typeface="Yu Gothic UI" panose="020B0500000000000000" pitchFamily="34" charset="-128"/>
                <a:ea typeface="Yu Gothic UI" panose="020B0500000000000000" pitchFamily="34" charset="-128"/>
              </a:rPr>
              <a:t>Vacuum pressure</a:t>
            </a:r>
          </a:p>
          <a:p>
            <a:pPr marL="285750" indent="-285750">
              <a:buFont typeface="Wingdings" panose="05000000000000000000" pitchFamily="2" charset="2"/>
              <a:buChar char="Ø"/>
            </a:pPr>
            <a:r>
              <a:rPr lang="en-GB" dirty="0">
                <a:latin typeface="Yu Gothic UI" panose="020B0500000000000000" pitchFamily="34" charset="-128"/>
                <a:ea typeface="Yu Gothic UI" panose="020B0500000000000000" pitchFamily="34" charset="-128"/>
              </a:rPr>
              <a:t>Slowly increase the beam power (first beam intensity, then DC).</a:t>
            </a:r>
          </a:p>
          <a:p>
            <a:pPr lvl="1"/>
            <a:endParaRPr lang="en-GB" dirty="0">
              <a:latin typeface="Yu Gothic UI" panose="020B0500000000000000" pitchFamily="34" charset="-128"/>
              <a:ea typeface="Yu Gothic UI" panose="020B0500000000000000" pitchFamily="34" charset="-128"/>
            </a:endParaRPr>
          </a:p>
          <a:p>
            <a:pPr lvl="1"/>
            <a:endParaRPr lang="en-GB" dirty="0">
              <a:latin typeface="Yu Gothic UI" panose="020B0500000000000000" pitchFamily="34" charset="-128"/>
              <a:ea typeface="Yu Gothic UI" panose="020B0500000000000000" pitchFamily="34" charset="-128"/>
            </a:endParaRPr>
          </a:p>
        </p:txBody>
      </p:sp>
      <p:pic>
        <p:nvPicPr>
          <p:cNvPr id="78" name="Image 77"/>
          <p:cNvPicPr>
            <a:picLocks noChangeAspect="1"/>
          </p:cNvPicPr>
          <p:nvPr/>
        </p:nvPicPr>
        <p:blipFill>
          <a:blip r:embed="rId4"/>
          <a:stretch>
            <a:fillRect/>
          </a:stretch>
        </p:blipFill>
        <p:spPr>
          <a:xfrm>
            <a:off x="122527" y="3811803"/>
            <a:ext cx="6516201" cy="753574"/>
          </a:xfrm>
          <a:prstGeom prst="rect">
            <a:avLst/>
          </a:prstGeom>
        </p:spPr>
      </p:pic>
      <p:sp>
        <p:nvSpPr>
          <p:cNvPr id="79" name="ZoneTexte 78"/>
          <p:cNvSpPr txBox="1"/>
          <p:nvPr/>
        </p:nvSpPr>
        <p:spPr>
          <a:xfrm>
            <a:off x="929676" y="3241082"/>
            <a:ext cx="951993" cy="479013"/>
          </a:xfrm>
          <a:prstGeom prst="rect">
            <a:avLst/>
          </a:prstGeom>
          <a:solidFill>
            <a:srgbClr val="FFC000"/>
          </a:solidFill>
          <a:ln>
            <a:solidFill>
              <a:schemeClr val="tx2">
                <a:lumMod val="75000"/>
              </a:schemeClr>
            </a:solidFill>
          </a:ln>
        </p:spPr>
        <p:txBody>
          <a:bodyPr wrap="square" rtlCol="0">
            <a:spAutoFit/>
          </a:bodyPr>
          <a:lstStyle/>
          <a:p>
            <a:pPr algn="ctr"/>
            <a:r>
              <a:rPr lang="fr-FR" dirty="0"/>
              <a:t>MEBT</a:t>
            </a:r>
          </a:p>
        </p:txBody>
      </p:sp>
      <p:sp>
        <p:nvSpPr>
          <p:cNvPr id="80" name="ZoneTexte 79"/>
          <p:cNvSpPr txBox="1"/>
          <p:nvPr/>
        </p:nvSpPr>
        <p:spPr>
          <a:xfrm>
            <a:off x="3644334" y="3221489"/>
            <a:ext cx="1261041" cy="479013"/>
          </a:xfrm>
          <a:prstGeom prst="rect">
            <a:avLst/>
          </a:prstGeom>
          <a:solidFill>
            <a:schemeClr val="accent3">
              <a:lumMod val="40000"/>
              <a:lumOff val="60000"/>
            </a:schemeClr>
          </a:solidFill>
          <a:ln>
            <a:solidFill>
              <a:schemeClr val="tx2">
                <a:lumMod val="75000"/>
              </a:schemeClr>
            </a:solidFill>
          </a:ln>
        </p:spPr>
        <p:txBody>
          <a:bodyPr wrap="square" rtlCol="0">
            <a:spAutoFit/>
          </a:bodyPr>
          <a:lstStyle/>
          <a:p>
            <a:pPr algn="ctr"/>
            <a:r>
              <a:rPr lang="fr-FR" dirty="0"/>
              <a:t>LINAC</a:t>
            </a:r>
          </a:p>
        </p:txBody>
      </p:sp>
      <p:cxnSp>
        <p:nvCxnSpPr>
          <p:cNvPr id="81" name="Connecteur droit avec flèche 80"/>
          <p:cNvCxnSpPr/>
          <p:nvPr/>
        </p:nvCxnSpPr>
        <p:spPr>
          <a:xfrm flipH="1" flipV="1">
            <a:off x="1397692" y="3708245"/>
            <a:ext cx="7981" cy="327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flipH="1" flipV="1">
            <a:off x="4266873" y="3695536"/>
            <a:ext cx="7981" cy="1760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4" name="Groupe 103"/>
          <p:cNvGrpSpPr/>
          <p:nvPr/>
        </p:nvGrpSpPr>
        <p:grpSpPr>
          <a:xfrm>
            <a:off x="1801569" y="4130854"/>
            <a:ext cx="4822951" cy="91481"/>
            <a:chOff x="4189434" y="2921486"/>
            <a:chExt cx="4822951" cy="91481"/>
          </a:xfrm>
        </p:grpSpPr>
        <p:sp>
          <p:nvSpPr>
            <p:cNvPr id="105" name="Ellipse 104"/>
            <p:cNvSpPr>
              <a:spLocks/>
            </p:cNvSpPr>
            <p:nvPr/>
          </p:nvSpPr>
          <p:spPr>
            <a:xfrm>
              <a:off x="4189434" y="2922967"/>
              <a:ext cx="90000" cy="90000"/>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Ellipse 105"/>
            <p:cNvSpPr>
              <a:spLocks/>
            </p:cNvSpPr>
            <p:nvPr/>
          </p:nvSpPr>
          <p:spPr>
            <a:xfrm>
              <a:off x="8922385" y="2921486"/>
              <a:ext cx="90000" cy="90000"/>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8" name="Image 147"/>
          <p:cNvPicPr/>
          <p:nvPr/>
        </p:nvPicPr>
        <p:blipFill>
          <a:blip r:embed="rId5">
            <a:extLst>
              <a:ext uri="{28A0092B-C50C-407E-A947-70E740481C1C}">
                <a14:useLocalDpi xmlns:a14="http://schemas.microsoft.com/office/drawing/2010/main" val="0"/>
              </a:ext>
            </a:extLst>
          </a:blip>
          <a:stretch>
            <a:fillRect/>
          </a:stretch>
        </p:blipFill>
        <p:spPr>
          <a:xfrm>
            <a:off x="7141032" y="3686199"/>
            <a:ext cx="1779324" cy="1743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9" name="Ellipse 148"/>
          <p:cNvSpPr>
            <a:spLocks/>
          </p:cNvSpPr>
          <p:nvPr/>
        </p:nvSpPr>
        <p:spPr>
          <a:xfrm>
            <a:off x="2185113" y="1258153"/>
            <a:ext cx="108000" cy="108000"/>
          </a:xfrm>
          <a:prstGeom prst="ellipse">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Ellipse 149"/>
          <p:cNvSpPr>
            <a:spLocks noChangeAspect="1"/>
          </p:cNvSpPr>
          <p:nvPr/>
        </p:nvSpPr>
        <p:spPr>
          <a:xfrm>
            <a:off x="2628892" y="2069245"/>
            <a:ext cx="108000" cy="108000"/>
          </a:xfrm>
          <a:prstGeom prst="ellipse">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Ellipse 150"/>
          <p:cNvSpPr>
            <a:spLocks noChangeAspect="1"/>
          </p:cNvSpPr>
          <p:nvPr/>
        </p:nvSpPr>
        <p:spPr>
          <a:xfrm>
            <a:off x="1469444" y="1514799"/>
            <a:ext cx="108000" cy="108000"/>
          </a:xfrm>
          <a:prstGeom prst="ellipse">
            <a:avLst/>
          </a:prstGeom>
          <a:solidFill>
            <a:srgbClr val="F523FA"/>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Ellipse 151"/>
          <p:cNvSpPr>
            <a:spLocks noChangeAspect="1"/>
          </p:cNvSpPr>
          <p:nvPr/>
        </p:nvSpPr>
        <p:spPr>
          <a:xfrm>
            <a:off x="1469444" y="1792687"/>
            <a:ext cx="108000" cy="108000"/>
          </a:xfrm>
          <a:prstGeom prst="ellipse">
            <a:avLst/>
          </a:prstGeom>
          <a:solidFill>
            <a:srgbClr val="00B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3" name="Groupe 152"/>
          <p:cNvGrpSpPr/>
          <p:nvPr/>
        </p:nvGrpSpPr>
        <p:grpSpPr>
          <a:xfrm>
            <a:off x="1941607" y="4305578"/>
            <a:ext cx="4433125" cy="97106"/>
            <a:chOff x="4304952" y="2959488"/>
            <a:chExt cx="4433125" cy="97106"/>
          </a:xfrm>
          <a:solidFill>
            <a:srgbClr val="00B0F0"/>
          </a:solidFill>
        </p:grpSpPr>
        <p:sp>
          <p:nvSpPr>
            <p:cNvPr id="154" name="Ellipse 153"/>
            <p:cNvSpPr>
              <a:spLocks noChangeAspect="1"/>
            </p:cNvSpPr>
            <p:nvPr/>
          </p:nvSpPr>
          <p:spPr>
            <a:xfrm>
              <a:off x="4479001"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Ellipse 154"/>
            <p:cNvSpPr>
              <a:spLocks noChangeAspect="1"/>
            </p:cNvSpPr>
            <p:nvPr/>
          </p:nvSpPr>
          <p:spPr>
            <a:xfrm>
              <a:off x="4304952" y="296467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Ellipse 155"/>
            <p:cNvSpPr>
              <a:spLocks noChangeAspect="1"/>
            </p:cNvSpPr>
            <p:nvPr/>
          </p:nvSpPr>
          <p:spPr>
            <a:xfrm>
              <a:off x="4664947"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Ellipse 156"/>
            <p:cNvSpPr>
              <a:spLocks noChangeAspect="1"/>
            </p:cNvSpPr>
            <p:nvPr/>
          </p:nvSpPr>
          <p:spPr>
            <a:xfrm>
              <a:off x="4844370"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Ellipse 157"/>
            <p:cNvSpPr>
              <a:spLocks noChangeAspect="1"/>
            </p:cNvSpPr>
            <p:nvPr/>
          </p:nvSpPr>
          <p:spPr>
            <a:xfrm>
              <a:off x="5038980"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Ellipse 158"/>
            <p:cNvSpPr>
              <a:spLocks noChangeAspect="1"/>
            </p:cNvSpPr>
            <p:nvPr/>
          </p:nvSpPr>
          <p:spPr>
            <a:xfrm>
              <a:off x="5224301" y="296659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Ellipse 159"/>
            <p:cNvSpPr>
              <a:spLocks noChangeAspect="1"/>
            </p:cNvSpPr>
            <p:nvPr/>
          </p:nvSpPr>
          <p:spPr>
            <a:xfrm>
              <a:off x="5406207"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Ellipse 160"/>
            <p:cNvSpPr/>
            <p:nvPr/>
          </p:nvSpPr>
          <p:spPr>
            <a:xfrm>
              <a:off x="5597051"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Ellipse 161"/>
            <p:cNvSpPr>
              <a:spLocks noChangeAspect="1"/>
            </p:cNvSpPr>
            <p:nvPr/>
          </p:nvSpPr>
          <p:spPr>
            <a:xfrm>
              <a:off x="5785185"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Ellipse 162"/>
            <p:cNvSpPr>
              <a:spLocks noChangeAspect="1"/>
            </p:cNvSpPr>
            <p:nvPr/>
          </p:nvSpPr>
          <p:spPr>
            <a:xfrm>
              <a:off x="5970688"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Ellipse 163"/>
            <p:cNvSpPr>
              <a:spLocks noChangeAspect="1"/>
            </p:cNvSpPr>
            <p:nvPr/>
          </p:nvSpPr>
          <p:spPr>
            <a:xfrm>
              <a:off x="6164212" y="296467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Ellipse 164"/>
            <p:cNvSpPr>
              <a:spLocks noChangeAspect="1"/>
            </p:cNvSpPr>
            <p:nvPr/>
          </p:nvSpPr>
          <p:spPr>
            <a:xfrm>
              <a:off x="6841318"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Ellipse 165"/>
            <p:cNvSpPr>
              <a:spLocks noChangeAspect="1"/>
            </p:cNvSpPr>
            <p:nvPr/>
          </p:nvSpPr>
          <p:spPr>
            <a:xfrm>
              <a:off x="6336921" y="296083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Ellipse 166"/>
            <p:cNvSpPr>
              <a:spLocks noChangeAspect="1"/>
            </p:cNvSpPr>
            <p:nvPr/>
          </p:nvSpPr>
          <p:spPr>
            <a:xfrm>
              <a:off x="6531390" y="2963419"/>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Ellipse 167"/>
            <p:cNvSpPr>
              <a:spLocks noChangeAspect="1"/>
            </p:cNvSpPr>
            <p:nvPr/>
          </p:nvSpPr>
          <p:spPr>
            <a:xfrm>
              <a:off x="7137470"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Ellipse 168"/>
            <p:cNvSpPr>
              <a:spLocks noChangeAspect="1"/>
            </p:cNvSpPr>
            <p:nvPr/>
          </p:nvSpPr>
          <p:spPr>
            <a:xfrm>
              <a:off x="7441186"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Ellipse 169"/>
            <p:cNvSpPr>
              <a:spLocks noChangeAspect="1"/>
            </p:cNvSpPr>
            <p:nvPr/>
          </p:nvSpPr>
          <p:spPr>
            <a:xfrm>
              <a:off x="7743840"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Ellipse 170"/>
            <p:cNvSpPr>
              <a:spLocks/>
            </p:cNvSpPr>
            <p:nvPr/>
          </p:nvSpPr>
          <p:spPr>
            <a:xfrm>
              <a:off x="8046677"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Ellipse 171"/>
            <p:cNvSpPr>
              <a:spLocks noChangeAspect="1"/>
            </p:cNvSpPr>
            <p:nvPr/>
          </p:nvSpPr>
          <p:spPr>
            <a:xfrm>
              <a:off x="8344023" y="2959739"/>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Ellipse 172"/>
            <p:cNvSpPr>
              <a:spLocks/>
            </p:cNvSpPr>
            <p:nvPr/>
          </p:nvSpPr>
          <p:spPr>
            <a:xfrm>
              <a:off x="8648077"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5" name="Groupe 174"/>
          <p:cNvGrpSpPr/>
          <p:nvPr/>
        </p:nvGrpSpPr>
        <p:grpSpPr>
          <a:xfrm>
            <a:off x="1941607" y="4189429"/>
            <a:ext cx="4433125" cy="97106"/>
            <a:chOff x="4304952" y="2959488"/>
            <a:chExt cx="4433125" cy="97106"/>
          </a:xfrm>
          <a:solidFill>
            <a:srgbClr val="F523FA"/>
          </a:solidFill>
        </p:grpSpPr>
        <p:sp>
          <p:nvSpPr>
            <p:cNvPr id="176" name="Ellipse 175"/>
            <p:cNvSpPr>
              <a:spLocks noChangeAspect="1"/>
            </p:cNvSpPr>
            <p:nvPr/>
          </p:nvSpPr>
          <p:spPr>
            <a:xfrm>
              <a:off x="4479001"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Ellipse 176"/>
            <p:cNvSpPr>
              <a:spLocks noChangeAspect="1"/>
            </p:cNvSpPr>
            <p:nvPr/>
          </p:nvSpPr>
          <p:spPr>
            <a:xfrm>
              <a:off x="4304952" y="296467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Ellipse 177"/>
            <p:cNvSpPr>
              <a:spLocks noChangeAspect="1"/>
            </p:cNvSpPr>
            <p:nvPr/>
          </p:nvSpPr>
          <p:spPr>
            <a:xfrm>
              <a:off x="4664947"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Ellipse 178"/>
            <p:cNvSpPr>
              <a:spLocks noChangeAspect="1"/>
            </p:cNvSpPr>
            <p:nvPr/>
          </p:nvSpPr>
          <p:spPr>
            <a:xfrm>
              <a:off x="4844370"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Ellipse 179"/>
            <p:cNvSpPr>
              <a:spLocks noChangeAspect="1"/>
            </p:cNvSpPr>
            <p:nvPr/>
          </p:nvSpPr>
          <p:spPr>
            <a:xfrm>
              <a:off x="5038980"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Ellipse 180"/>
            <p:cNvSpPr>
              <a:spLocks noChangeAspect="1"/>
            </p:cNvSpPr>
            <p:nvPr/>
          </p:nvSpPr>
          <p:spPr>
            <a:xfrm>
              <a:off x="5224301" y="296659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Ellipse 181"/>
            <p:cNvSpPr>
              <a:spLocks noChangeAspect="1"/>
            </p:cNvSpPr>
            <p:nvPr/>
          </p:nvSpPr>
          <p:spPr>
            <a:xfrm>
              <a:off x="5406207"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Ellipse 182"/>
            <p:cNvSpPr/>
            <p:nvPr/>
          </p:nvSpPr>
          <p:spPr>
            <a:xfrm>
              <a:off x="5597051"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Ellipse 183"/>
            <p:cNvSpPr>
              <a:spLocks noChangeAspect="1"/>
            </p:cNvSpPr>
            <p:nvPr/>
          </p:nvSpPr>
          <p:spPr>
            <a:xfrm>
              <a:off x="5785185"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Ellipse 184"/>
            <p:cNvSpPr>
              <a:spLocks noChangeAspect="1"/>
            </p:cNvSpPr>
            <p:nvPr/>
          </p:nvSpPr>
          <p:spPr>
            <a:xfrm>
              <a:off x="5970688"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Ellipse 185"/>
            <p:cNvSpPr>
              <a:spLocks noChangeAspect="1"/>
            </p:cNvSpPr>
            <p:nvPr/>
          </p:nvSpPr>
          <p:spPr>
            <a:xfrm>
              <a:off x="6164212" y="296467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Ellipse 186"/>
            <p:cNvSpPr>
              <a:spLocks noChangeAspect="1"/>
            </p:cNvSpPr>
            <p:nvPr/>
          </p:nvSpPr>
          <p:spPr>
            <a:xfrm>
              <a:off x="6841318"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Ellipse 187"/>
            <p:cNvSpPr>
              <a:spLocks noChangeAspect="1"/>
            </p:cNvSpPr>
            <p:nvPr/>
          </p:nvSpPr>
          <p:spPr>
            <a:xfrm>
              <a:off x="6336921" y="296083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Ellipse 188"/>
            <p:cNvSpPr>
              <a:spLocks noChangeAspect="1"/>
            </p:cNvSpPr>
            <p:nvPr/>
          </p:nvSpPr>
          <p:spPr>
            <a:xfrm>
              <a:off x="6531390" y="2963419"/>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Ellipse 189"/>
            <p:cNvSpPr>
              <a:spLocks noChangeAspect="1"/>
            </p:cNvSpPr>
            <p:nvPr/>
          </p:nvSpPr>
          <p:spPr>
            <a:xfrm>
              <a:off x="7137470"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Ellipse 190"/>
            <p:cNvSpPr>
              <a:spLocks noChangeAspect="1"/>
            </p:cNvSpPr>
            <p:nvPr/>
          </p:nvSpPr>
          <p:spPr>
            <a:xfrm>
              <a:off x="7441186"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Ellipse 191"/>
            <p:cNvSpPr>
              <a:spLocks noChangeAspect="1"/>
            </p:cNvSpPr>
            <p:nvPr/>
          </p:nvSpPr>
          <p:spPr>
            <a:xfrm>
              <a:off x="7743840"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Ellipse 192"/>
            <p:cNvSpPr>
              <a:spLocks/>
            </p:cNvSpPr>
            <p:nvPr/>
          </p:nvSpPr>
          <p:spPr>
            <a:xfrm>
              <a:off x="8046677"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Ellipse 193"/>
            <p:cNvSpPr>
              <a:spLocks noChangeAspect="1"/>
            </p:cNvSpPr>
            <p:nvPr/>
          </p:nvSpPr>
          <p:spPr>
            <a:xfrm>
              <a:off x="8344023" y="2959739"/>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Ellipse 194"/>
            <p:cNvSpPr>
              <a:spLocks/>
            </p:cNvSpPr>
            <p:nvPr/>
          </p:nvSpPr>
          <p:spPr>
            <a:xfrm>
              <a:off x="8648077"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6" name="Groupe 195"/>
          <p:cNvGrpSpPr/>
          <p:nvPr/>
        </p:nvGrpSpPr>
        <p:grpSpPr>
          <a:xfrm>
            <a:off x="1942789" y="4082594"/>
            <a:ext cx="4433125" cy="97106"/>
            <a:chOff x="4304952" y="2959488"/>
            <a:chExt cx="4433125" cy="97106"/>
          </a:xfrm>
          <a:solidFill>
            <a:srgbClr val="00B050"/>
          </a:solidFill>
        </p:grpSpPr>
        <p:sp>
          <p:nvSpPr>
            <p:cNvPr id="197" name="Ellipse 196"/>
            <p:cNvSpPr>
              <a:spLocks noChangeAspect="1"/>
            </p:cNvSpPr>
            <p:nvPr/>
          </p:nvSpPr>
          <p:spPr>
            <a:xfrm>
              <a:off x="4479001"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Ellipse 197"/>
            <p:cNvSpPr>
              <a:spLocks noChangeAspect="1"/>
            </p:cNvSpPr>
            <p:nvPr/>
          </p:nvSpPr>
          <p:spPr>
            <a:xfrm>
              <a:off x="4304952" y="296467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Ellipse 198"/>
            <p:cNvSpPr>
              <a:spLocks noChangeAspect="1"/>
            </p:cNvSpPr>
            <p:nvPr/>
          </p:nvSpPr>
          <p:spPr>
            <a:xfrm>
              <a:off x="4664947"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Ellipse 199"/>
            <p:cNvSpPr>
              <a:spLocks noChangeAspect="1"/>
            </p:cNvSpPr>
            <p:nvPr/>
          </p:nvSpPr>
          <p:spPr>
            <a:xfrm>
              <a:off x="4844370"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Ellipse 200"/>
            <p:cNvSpPr>
              <a:spLocks noChangeAspect="1"/>
            </p:cNvSpPr>
            <p:nvPr/>
          </p:nvSpPr>
          <p:spPr>
            <a:xfrm>
              <a:off x="5038980"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Ellipse 201"/>
            <p:cNvSpPr>
              <a:spLocks noChangeAspect="1"/>
            </p:cNvSpPr>
            <p:nvPr/>
          </p:nvSpPr>
          <p:spPr>
            <a:xfrm>
              <a:off x="5224301" y="296659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Ellipse 202"/>
            <p:cNvSpPr>
              <a:spLocks noChangeAspect="1"/>
            </p:cNvSpPr>
            <p:nvPr/>
          </p:nvSpPr>
          <p:spPr>
            <a:xfrm>
              <a:off x="5406207" y="296634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Ellipse 203"/>
            <p:cNvSpPr/>
            <p:nvPr/>
          </p:nvSpPr>
          <p:spPr>
            <a:xfrm>
              <a:off x="5597051"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Ellipse 204"/>
            <p:cNvSpPr>
              <a:spLocks noChangeAspect="1"/>
            </p:cNvSpPr>
            <p:nvPr/>
          </p:nvSpPr>
          <p:spPr>
            <a:xfrm>
              <a:off x="5785185"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Ellipse 205"/>
            <p:cNvSpPr>
              <a:spLocks noChangeAspect="1"/>
            </p:cNvSpPr>
            <p:nvPr/>
          </p:nvSpPr>
          <p:spPr>
            <a:xfrm>
              <a:off x="5970688"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Ellipse 206"/>
            <p:cNvSpPr>
              <a:spLocks noChangeAspect="1"/>
            </p:cNvSpPr>
            <p:nvPr/>
          </p:nvSpPr>
          <p:spPr>
            <a:xfrm>
              <a:off x="6164212" y="2964674"/>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Ellipse 207"/>
            <p:cNvSpPr>
              <a:spLocks noChangeAspect="1"/>
            </p:cNvSpPr>
            <p:nvPr/>
          </p:nvSpPr>
          <p:spPr>
            <a:xfrm>
              <a:off x="6841318"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Ellipse 208"/>
            <p:cNvSpPr>
              <a:spLocks noChangeAspect="1"/>
            </p:cNvSpPr>
            <p:nvPr/>
          </p:nvSpPr>
          <p:spPr>
            <a:xfrm>
              <a:off x="6336921" y="296083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Ellipse 209"/>
            <p:cNvSpPr>
              <a:spLocks noChangeAspect="1"/>
            </p:cNvSpPr>
            <p:nvPr/>
          </p:nvSpPr>
          <p:spPr>
            <a:xfrm>
              <a:off x="6531390" y="2963419"/>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Ellipse 210"/>
            <p:cNvSpPr>
              <a:spLocks noChangeAspect="1"/>
            </p:cNvSpPr>
            <p:nvPr/>
          </p:nvSpPr>
          <p:spPr>
            <a:xfrm>
              <a:off x="7137470"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Ellipse 211"/>
            <p:cNvSpPr>
              <a:spLocks noChangeAspect="1"/>
            </p:cNvSpPr>
            <p:nvPr/>
          </p:nvSpPr>
          <p:spPr>
            <a:xfrm>
              <a:off x="7441186"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Ellipse 212"/>
            <p:cNvSpPr>
              <a:spLocks noChangeAspect="1"/>
            </p:cNvSpPr>
            <p:nvPr/>
          </p:nvSpPr>
          <p:spPr>
            <a:xfrm>
              <a:off x="7743840"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Ellipse 213"/>
            <p:cNvSpPr>
              <a:spLocks/>
            </p:cNvSpPr>
            <p:nvPr/>
          </p:nvSpPr>
          <p:spPr>
            <a:xfrm>
              <a:off x="8046677" y="2959488"/>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Ellipse 214"/>
            <p:cNvSpPr>
              <a:spLocks noChangeAspect="1"/>
            </p:cNvSpPr>
            <p:nvPr/>
          </p:nvSpPr>
          <p:spPr>
            <a:xfrm>
              <a:off x="8344023" y="2959739"/>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Ellipse 215"/>
            <p:cNvSpPr>
              <a:spLocks/>
            </p:cNvSpPr>
            <p:nvPr/>
          </p:nvSpPr>
          <p:spPr>
            <a:xfrm>
              <a:off x="8648077" y="2966343"/>
              <a:ext cx="90000" cy="90000"/>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9536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51" grpId="0" animBg="1"/>
      <p:bldP spid="1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stretch>
            <a:fillRect/>
          </a:stretch>
        </p:blipFill>
        <p:spPr>
          <a:xfrm>
            <a:off x="636786" y="3482497"/>
            <a:ext cx="3161327" cy="1874949"/>
          </a:xfrm>
          <a:prstGeom prst="rect">
            <a:avLst/>
          </a:prstGeom>
        </p:spPr>
      </p:pic>
      <p:sp>
        <p:nvSpPr>
          <p:cNvPr id="2" name="Espace réservé du numéro de diapositive 1"/>
          <p:cNvSpPr>
            <a:spLocks noGrp="1"/>
          </p:cNvSpPr>
          <p:nvPr>
            <p:ph type="sldNum" sz="quarter" idx="4294967295"/>
          </p:nvPr>
        </p:nvSpPr>
        <p:spPr/>
        <p:txBody>
          <a:bodyPr/>
          <a:lstStyle/>
          <a:p>
            <a:fld id="{49BBC286-B2FE-44AC-8F25-02BBF4E9D127}" type="slidenum">
              <a:rPr lang="en-US" smtClean="0"/>
              <a:pPr/>
              <a:t>41</a:t>
            </a:fld>
            <a:endParaRPr lang="en-US" dirty="0"/>
          </a:p>
        </p:txBody>
      </p:sp>
      <p:pic>
        <p:nvPicPr>
          <p:cNvPr id="7" name="Imag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787" y="1583149"/>
            <a:ext cx="3187505" cy="1833172"/>
          </a:xfrm>
          <a:prstGeom prst="rect">
            <a:avLst/>
          </a:prstGeom>
          <a:noFill/>
        </p:spPr>
      </p:pic>
      <p:pic>
        <p:nvPicPr>
          <p:cNvPr id="8" name="Espace réservé du contenu 7"/>
          <p:cNvPicPr>
            <a:picLocks noChangeAspect="1"/>
          </p:cNvPicPr>
          <p:nvPr/>
        </p:nvPicPr>
        <p:blipFill>
          <a:blip r:embed="rId5"/>
          <a:stretch>
            <a:fillRect/>
          </a:stretch>
        </p:blipFill>
        <p:spPr>
          <a:xfrm>
            <a:off x="4815653" y="3569664"/>
            <a:ext cx="2724102" cy="1873988"/>
          </a:xfrm>
          <a:prstGeom prst="rect">
            <a:avLst/>
          </a:prstGeom>
        </p:spPr>
      </p:pic>
      <p:pic>
        <p:nvPicPr>
          <p:cNvPr id="9" name="Image 8"/>
          <p:cNvPicPr>
            <a:picLocks noChangeAspect="1"/>
          </p:cNvPicPr>
          <p:nvPr/>
        </p:nvPicPr>
        <p:blipFill>
          <a:blip r:embed="rId6"/>
          <a:stretch>
            <a:fillRect/>
          </a:stretch>
        </p:blipFill>
        <p:spPr>
          <a:xfrm>
            <a:off x="7574280" y="3431165"/>
            <a:ext cx="2493113" cy="1997307"/>
          </a:xfrm>
          <a:prstGeom prst="rect">
            <a:avLst/>
          </a:prstGeom>
        </p:spPr>
      </p:pic>
      <p:sp>
        <p:nvSpPr>
          <p:cNvPr id="10" name="Rectangle 9"/>
          <p:cNvSpPr/>
          <p:nvPr/>
        </p:nvSpPr>
        <p:spPr>
          <a:xfrm>
            <a:off x="4622800" y="813378"/>
            <a:ext cx="5006675" cy="646331"/>
          </a:xfrm>
          <a:prstGeom prst="rect">
            <a:avLst/>
          </a:prstGeom>
        </p:spPr>
        <p:txBody>
          <a:bodyPr wrap="square">
            <a:spAutoFit/>
          </a:bodyPr>
          <a:lstStyle/>
          <a:p>
            <a:pPr marL="285750" indent="-285750">
              <a:buFont typeface="Arial" panose="020B0604020202020204" pitchFamily="34" charset="0"/>
              <a:buChar char="•"/>
            </a:pPr>
            <a:r>
              <a:rPr lang="en-GB" sz="1200" dirty="0"/>
              <a:t>Beam loss dependent on </a:t>
            </a:r>
            <a:r>
              <a:rPr lang="en-GB" sz="1200" dirty="0" err="1"/>
              <a:t>rebuncher</a:t>
            </a:r>
            <a:r>
              <a:rPr lang="en-GB" sz="1200" dirty="0"/>
              <a:t> 3 tuning</a:t>
            </a:r>
          </a:p>
          <a:p>
            <a:pPr marL="285750" indent="-285750">
              <a:buFont typeface="Arial" panose="020B0604020202020204" pitchFamily="34" charset="0"/>
              <a:buChar char="•"/>
            </a:pPr>
            <a:r>
              <a:rPr lang="en-GB" sz="1200" dirty="0"/>
              <a:t>Study of longitudinal dynamics as a function of </a:t>
            </a:r>
            <a:r>
              <a:rPr lang="en-GB" sz="1200" dirty="0" err="1"/>
              <a:t>rebunchers</a:t>
            </a:r>
            <a:endParaRPr lang="en-GB" sz="1200" dirty="0"/>
          </a:p>
          <a:p>
            <a:pPr marL="285750" indent="-285750">
              <a:buFont typeface="Arial" panose="020B0604020202020204" pitchFamily="34" charset="0"/>
              <a:buChar char="•"/>
            </a:pPr>
            <a:r>
              <a:rPr lang="en-GB" sz="1200" dirty="0"/>
              <a:t>Longitudinal acceptance study.</a:t>
            </a:r>
            <a:endParaRPr lang="fr-FR" sz="1200" dirty="0"/>
          </a:p>
        </p:txBody>
      </p:sp>
      <p:sp>
        <p:nvSpPr>
          <p:cNvPr id="11" name="Rectangle 10"/>
          <p:cNvSpPr/>
          <p:nvPr/>
        </p:nvSpPr>
        <p:spPr>
          <a:xfrm>
            <a:off x="11596" y="818066"/>
            <a:ext cx="4490822" cy="646331"/>
          </a:xfrm>
          <a:prstGeom prst="rect">
            <a:avLst/>
          </a:prstGeom>
        </p:spPr>
        <p:txBody>
          <a:bodyPr wrap="square">
            <a:spAutoFit/>
          </a:bodyPr>
          <a:lstStyle/>
          <a:p>
            <a:pPr marL="285750" indent="-285750">
              <a:buFont typeface="Arial" panose="020B0604020202020204" pitchFamily="34" charset="0"/>
              <a:buChar char="•"/>
            </a:pPr>
            <a:r>
              <a:rPr lang="en-GB" sz="1200" dirty="0">
                <a:latin typeface="Yu Gothic UI" panose="020B0500000000000000" pitchFamily="34" charset="-128"/>
                <a:ea typeface="Yu Gothic UI" panose="020B0500000000000000" pitchFamily="34" charset="-128"/>
              </a:rPr>
              <a:t>Transmission study as a function of the quadrupoles before the first cavity. </a:t>
            </a:r>
          </a:p>
          <a:p>
            <a:pPr marL="285750" indent="-285750">
              <a:buFont typeface="Arial" panose="020B0604020202020204" pitchFamily="34" charset="0"/>
              <a:buChar char="•"/>
            </a:pPr>
            <a:r>
              <a:rPr lang="en-GB" sz="1200" dirty="0" err="1">
                <a:latin typeface="Yu Gothic UI" panose="020B0500000000000000" pitchFamily="34" charset="-128"/>
                <a:ea typeface="Yu Gothic UI" panose="020B0500000000000000" pitchFamily="34" charset="-128"/>
              </a:rPr>
              <a:t>Linac</a:t>
            </a:r>
            <a:r>
              <a:rPr lang="en-GB" sz="1200" dirty="0">
                <a:latin typeface="Yu Gothic UI" panose="020B0500000000000000" pitchFamily="34" charset="-128"/>
                <a:ea typeface="Yu Gothic UI" panose="020B0500000000000000" pitchFamily="34" charset="-128"/>
              </a:rPr>
              <a:t> beam position.</a:t>
            </a:r>
          </a:p>
        </p:txBody>
      </p:sp>
      <p:sp>
        <p:nvSpPr>
          <p:cNvPr id="12" name="Rectangle 11"/>
          <p:cNvSpPr/>
          <p:nvPr/>
        </p:nvSpPr>
        <p:spPr>
          <a:xfrm>
            <a:off x="7643331" y="3292665"/>
            <a:ext cx="2424062" cy="276999"/>
          </a:xfrm>
          <a:prstGeom prst="rect">
            <a:avLst/>
          </a:prstGeom>
          <a:solidFill>
            <a:schemeClr val="bg1"/>
          </a:solidFill>
          <a:ln>
            <a:solidFill>
              <a:schemeClr val="tx1"/>
            </a:solidFill>
          </a:ln>
        </p:spPr>
        <p:txBody>
          <a:bodyPr wrap="none">
            <a:spAutoFit/>
          </a:bodyPr>
          <a:lstStyle/>
          <a:p>
            <a:r>
              <a:rPr lang="en-GB" sz="1200" b="1" dirty="0" err="1">
                <a:latin typeface="Yu Gothic UI Light" panose="020B0300000000000000" pitchFamily="34" charset="-128"/>
                <a:ea typeface="Yu Gothic UI Light" panose="020B0300000000000000" pitchFamily="34" charset="-128"/>
              </a:rPr>
              <a:t>Linac</a:t>
            </a:r>
            <a:r>
              <a:rPr lang="en-GB" sz="1200" b="1" dirty="0">
                <a:latin typeface="Yu Gothic UI Light" panose="020B0300000000000000" pitchFamily="34" charset="-128"/>
                <a:ea typeface="Yu Gothic UI Light" panose="020B0300000000000000" pitchFamily="34" charset="-128"/>
              </a:rPr>
              <a:t> longitudinal acceptance 5 mA</a:t>
            </a:r>
            <a:endParaRPr lang="fr-FR" sz="1200" dirty="0"/>
          </a:p>
        </p:txBody>
      </p:sp>
      <p:sp>
        <p:nvSpPr>
          <p:cNvPr id="14" name="Rectangle 13"/>
          <p:cNvSpPr/>
          <p:nvPr/>
        </p:nvSpPr>
        <p:spPr>
          <a:xfrm>
            <a:off x="5650957" y="3431164"/>
            <a:ext cx="1053494" cy="276999"/>
          </a:xfrm>
          <a:prstGeom prst="rect">
            <a:avLst/>
          </a:prstGeom>
          <a:solidFill>
            <a:schemeClr val="bg1"/>
          </a:solidFill>
          <a:ln>
            <a:solidFill>
              <a:schemeClr val="tx1"/>
            </a:solidFill>
          </a:ln>
        </p:spPr>
        <p:txBody>
          <a:bodyPr wrap="none">
            <a:spAutoFit/>
          </a:bodyPr>
          <a:lstStyle/>
          <a:p>
            <a:r>
              <a:rPr lang="en-GB" sz="1200" b="1" dirty="0">
                <a:latin typeface="Yu Gothic UI Light" panose="020B0300000000000000" pitchFamily="34" charset="-128"/>
                <a:ea typeface="Yu Gothic UI Light" panose="020B0300000000000000" pitchFamily="34" charset="-128"/>
              </a:rPr>
              <a:t>Measurement</a:t>
            </a:r>
            <a:endParaRPr lang="fr-FR" sz="1200" dirty="0"/>
          </a:p>
        </p:txBody>
      </p:sp>
      <p:sp>
        <p:nvSpPr>
          <p:cNvPr id="15" name="ZoneTexte 14"/>
          <p:cNvSpPr txBox="1"/>
          <p:nvPr/>
        </p:nvSpPr>
        <p:spPr>
          <a:xfrm>
            <a:off x="6216700" y="488129"/>
            <a:ext cx="2805545" cy="369332"/>
          </a:xfrm>
          <a:prstGeom prst="rect">
            <a:avLst/>
          </a:prstGeom>
          <a:noFill/>
        </p:spPr>
        <p:txBody>
          <a:bodyPr wrap="square" rtlCol="0">
            <a:spAutoFit/>
          </a:bodyPr>
          <a:lstStyle/>
          <a:p>
            <a:r>
              <a:rPr lang="en-GB" dirty="0"/>
              <a:t>Longitudinal Matching </a:t>
            </a:r>
          </a:p>
        </p:txBody>
      </p:sp>
      <p:sp>
        <p:nvSpPr>
          <p:cNvPr id="23" name="ZoneTexte 22"/>
          <p:cNvSpPr txBox="1"/>
          <p:nvPr/>
        </p:nvSpPr>
        <p:spPr>
          <a:xfrm>
            <a:off x="1469889" y="488129"/>
            <a:ext cx="2805545" cy="369332"/>
          </a:xfrm>
          <a:prstGeom prst="rect">
            <a:avLst/>
          </a:prstGeom>
          <a:noFill/>
        </p:spPr>
        <p:txBody>
          <a:bodyPr wrap="square" rtlCol="0">
            <a:spAutoFit/>
          </a:bodyPr>
          <a:lstStyle/>
          <a:p>
            <a:r>
              <a:rPr lang="en-GB" dirty="0"/>
              <a:t>Transverse matching </a:t>
            </a:r>
          </a:p>
        </p:txBody>
      </p:sp>
      <p:pic>
        <p:nvPicPr>
          <p:cNvPr id="30" name="Image 29"/>
          <p:cNvPicPr>
            <a:picLocks noChangeAspect="1"/>
          </p:cNvPicPr>
          <p:nvPr/>
        </p:nvPicPr>
        <p:blipFill>
          <a:blip r:embed="rId7"/>
          <a:stretch>
            <a:fillRect/>
          </a:stretch>
        </p:blipFill>
        <p:spPr>
          <a:xfrm>
            <a:off x="7397130" y="1450999"/>
            <a:ext cx="2762869" cy="1804544"/>
          </a:xfrm>
          <a:prstGeom prst="rect">
            <a:avLst/>
          </a:prstGeom>
        </p:spPr>
      </p:pic>
      <p:pic>
        <p:nvPicPr>
          <p:cNvPr id="32" name="Image 31"/>
          <p:cNvPicPr>
            <a:picLocks noChangeAspect="1"/>
          </p:cNvPicPr>
          <p:nvPr/>
        </p:nvPicPr>
        <p:blipFill>
          <a:blip r:embed="rId8"/>
          <a:stretch>
            <a:fillRect/>
          </a:stretch>
        </p:blipFill>
        <p:spPr>
          <a:xfrm>
            <a:off x="4702522" y="1459709"/>
            <a:ext cx="2694609" cy="1761113"/>
          </a:xfrm>
          <a:prstGeom prst="rect">
            <a:avLst/>
          </a:prstGeom>
        </p:spPr>
      </p:pic>
      <p:sp>
        <p:nvSpPr>
          <p:cNvPr id="33" name="Rectangle 32"/>
          <p:cNvSpPr/>
          <p:nvPr/>
        </p:nvSpPr>
        <p:spPr>
          <a:xfrm>
            <a:off x="11596" y="558800"/>
            <a:ext cx="4490822" cy="4884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559300" y="558800"/>
            <a:ext cx="5587999" cy="48845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re 3"/>
          <p:cNvSpPr txBox="1">
            <a:spLocks/>
          </p:cNvSpPr>
          <p:nvPr/>
        </p:nvSpPr>
        <p:spPr>
          <a:xfrm>
            <a:off x="199459" y="17201"/>
            <a:ext cx="7979950" cy="424060"/>
          </a:xfrm>
          <a:prstGeom prst="rect">
            <a:avLst/>
          </a:prstGeom>
        </p:spPr>
        <p:txBody>
          <a:bodyPr>
            <a:normAutofit fontScale="82500" lnSpcReduction="20000"/>
          </a:bodyPr>
          <a:lstStyle>
            <a:lvl1pPr algn="l" rtl="0" eaLnBrk="1" latinLnBrk="0" hangingPunct="1">
              <a:spcBef>
                <a:spcPct val="0"/>
              </a:spcBef>
              <a:buNone/>
              <a:defRPr lang="fr-FR" sz="3111" b="1" kern="1200" cap="none" spc="167">
                <a:ln w="11430"/>
                <a:solidFill>
                  <a:schemeClr val="tx1"/>
                </a:solidFill>
                <a:effectLst>
                  <a:outerShdw blurRad="50800" dist="38100" dir="2700000" algn="tl" rotWithShape="0">
                    <a:prstClr val="black">
                      <a:alpha val="40000"/>
                    </a:prstClr>
                  </a:outerShdw>
                </a:effectLst>
                <a:latin typeface="Yu Gothic UI" panose="020B0500000000000000" pitchFamily="34" charset="-128"/>
                <a:ea typeface="Yu Gothic UI" panose="020B0500000000000000" pitchFamily="34" charset="-128"/>
                <a:cs typeface="Vrinda" pitchFamily="34" charset="0"/>
              </a:defRPr>
            </a:lvl1pPr>
          </a:lstStyle>
          <a:p>
            <a:pPr defTabSz="914400"/>
            <a:r>
              <a:rPr lang="en-GB" dirty="0"/>
              <a:t>MEBT-LINAC matching </a:t>
            </a:r>
          </a:p>
        </p:txBody>
      </p:sp>
      <p:grpSp>
        <p:nvGrpSpPr>
          <p:cNvPr id="6" name="Groupe 5"/>
          <p:cNvGrpSpPr/>
          <p:nvPr/>
        </p:nvGrpSpPr>
        <p:grpSpPr>
          <a:xfrm>
            <a:off x="1061970" y="4495800"/>
            <a:ext cx="939646" cy="399840"/>
            <a:chOff x="960840" y="4426935"/>
            <a:chExt cx="1057850" cy="455121"/>
          </a:xfrm>
        </p:grpSpPr>
        <p:sp>
          <p:nvSpPr>
            <p:cNvPr id="27" name="Accolade fermante 26"/>
            <p:cNvSpPr/>
            <p:nvPr/>
          </p:nvSpPr>
          <p:spPr>
            <a:xfrm rot="5400000">
              <a:off x="1394579" y="4104215"/>
              <a:ext cx="139828" cy="785268"/>
            </a:xfrm>
            <a:prstGeom prst="rightBrace">
              <a:avLst/>
            </a:prstGeom>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Rectangle 4"/>
            <p:cNvSpPr/>
            <p:nvPr/>
          </p:nvSpPr>
          <p:spPr>
            <a:xfrm>
              <a:off x="960840" y="4566761"/>
              <a:ext cx="1057850" cy="315295"/>
            </a:xfrm>
            <a:prstGeom prst="rect">
              <a:avLst/>
            </a:prstGeom>
          </p:spPr>
          <p:txBody>
            <a:bodyPr wrap="square">
              <a:spAutoFit/>
            </a:bodyPr>
            <a:lstStyle/>
            <a:p>
              <a:pPr>
                <a:spcAft>
                  <a:spcPts val="0"/>
                </a:spcAft>
              </a:pPr>
              <a:r>
                <a:rPr lang="en-GB" sz="1200" b="1" dirty="0">
                  <a:solidFill>
                    <a:srgbClr val="7030A0"/>
                  </a:solidFill>
                  <a:latin typeface="Calibri" panose="020F0502020204030204" pitchFamily="34" charset="0"/>
                  <a:ea typeface="Yu Gothic UI Light" panose="020B0300000000000000" pitchFamily="34" charset="-128"/>
                </a:rPr>
                <a:t>5*70°~360°</a:t>
              </a:r>
              <a:endParaRPr lang="fr-FR" sz="1200" b="1"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449459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idx="1"/>
          </p:nvPr>
        </p:nvSpPr>
        <p:spPr>
          <a:xfrm>
            <a:off x="16043" y="673890"/>
            <a:ext cx="6310866" cy="2297757"/>
          </a:xfrm>
        </p:spPr>
        <p:txBody>
          <a:bodyPr>
            <a:normAutofit fontScale="55000" lnSpcReduction="20000"/>
          </a:bodyPr>
          <a:lstStyle/>
          <a:p>
            <a:r>
              <a:rPr lang="en-US" dirty="0"/>
              <a:t>Spiral2 has been validate with proton beam @16 kW.</a:t>
            </a:r>
          </a:p>
          <a:p>
            <a:pPr lvl="1"/>
            <a:r>
              <a:rPr lang="en-US" dirty="0">
                <a:solidFill>
                  <a:srgbClr val="C00000"/>
                </a:solidFill>
                <a:effectLst>
                  <a:outerShdw blurRad="38100" dist="38100" dir="2700000" algn="tl">
                    <a:srgbClr val="000000">
                      <a:alpha val="43137"/>
                    </a:srgbClr>
                  </a:outerShdw>
                </a:effectLst>
              </a:rPr>
              <a:t>Demonstration of 165kW possibility</a:t>
            </a:r>
          </a:p>
          <a:p>
            <a:endParaRPr lang="en-US" dirty="0"/>
          </a:p>
          <a:p>
            <a:r>
              <a:rPr lang="en-US" dirty="0"/>
              <a:t>BLMs measurement confirm losses below 1W/m.</a:t>
            </a:r>
          </a:p>
          <a:p>
            <a:r>
              <a:rPr lang="en-US" dirty="0"/>
              <a:t>Pressure variation measurement is a good probe for the low energy section of the </a:t>
            </a:r>
            <a:r>
              <a:rPr lang="en-US" dirty="0" err="1"/>
              <a:t>linac</a:t>
            </a:r>
            <a:r>
              <a:rPr lang="en-US" dirty="0"/>
              <a:t>.  </a:t>
            </a:r>
          </a:p>
          <a:p>
            <a:r>
              <a:rPr lang="en-US" dirty="0" err="1"/>
              <a:t>Linac</a:t>
            </a:r>
            <a:r>
              <a:rPr lang="en-US" dirty="0"/>
              <a:t> transmission is 100% within diagnostic precision. </a:t>
            </a:r>
          </a:p>
          <a:p>
            <a:r>
              <a:rPr lang="en-US" dirty="0"/>
              <a:t>Good agreement between simulations and measurements.</a:t>
            </a:r>
          </a:p>
          <a:p>
            <a:r>
              <a:rPr lang="en-US" dirty="0"/>
              <a:t>Actions taken to reduce losses were validated.</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noProof="0" smtClean="0"/>
              <a:pPr/>
              <a:t>42</a:t>
            </a:fld>
            <a:endParaRPr lang="en-US" noProof="0"/>
          </a:p>
        </p:txBody>
      </p:sp>
      <p:sp>
        <p:nvSpPr>
          <p:cNvPr id="6" name="Titre 5"/>
          <p:cNvSpPr>
            <a:spLocks noGrp="1"/>
          </p:cNvSpPr>
          <p:nvPr>
            <p:ph type="title"/>
          </p:nvPr>
        </p:nvSpPr>
        <p:spPr/>
        <p:txBody>
          <a:bodyPr>
            <a:normAutofit fontScale="90000"/>
          </a:bodyPr>
          <a:lstStyle/>
          <a:p>
            <a:r>
              <a:rPr lang="en-US" dirty="0"/>
              <a:t>Results</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42" y="3053627"/>
            <a:ext cx="3288388" cy="2252022"/>
          </a:xfrm>
          <a:prstGeom prst="rect">
            <a:avLst/>
          </a:prstGeom>
          <a:ln>
            <a:solidFill>
              <a:schemeClr val="tx1"/>
            </a:solidFill>
          </a:ln>
          <a:effectLst>
            <a:outerShdw blurRad="44450" dist="27940" dir="5400000" algn="ctr">
              <a:srgbClr val="000000">
                <a:alpha val="32000"/>
              </a:srgbClr>
            </a:outerShdw>
          </a:effectLst>
        </p:spPr>
      </p:pic>
      <p:pic>
        <p:nvPicPr>
          <p:cNvPr id="8" name="Image 7"/>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8792" y="3053627"/>
            <a:ext cx="3342677" cy="2252022"/>
          </a:xfrm>
          <a:prstGeom prst="rect">
            <a:avLst/>
          </a:prstGeom>
          <a:ln>
            <a:solidFill>
              <a:schemeClr val="tx1"/>
            </a:solidFill>
          </a:ln>
          <a:effectLst>
            <a:outerShdw blurRad="44450" dist="27940" dir="5400000" algn="ctr">
              <a:srgbClr val="000000">
                <a:alpha val="32000"/>
              </a:srgbClr>
            </a:outerShdw>
          </a:effectLst>
        </p:spPr>
      </p:pic>
      <p:pic>
        <p:nvPicPr>
          <p:cNvPr id="9" name="Image 8"/>
          <p:cNvPicPr>
            <a:picLocks noChangeAspect="1"/>
          </p:cNvPicPr>
          <p:nvPr/>
        </p:nvPicPr>
        <p:blipFill>
          <a:blip r:embed="rId5"/>
          <a:stretch>
            <a:fillRect/>
          </a:stretch>
        </p:blipFill>
        <p:spPr>
          <a:xfrm>
            <a:off x="6701489" y="3053627"/>
            <a:ext cx="3448126" cy="2252022"/>
          </a:xfrm>
          <a:prstGeom prst="rect">
            <a:avLst/>
          </a:prstGeom>
          <a:ln>
            <a:solidFill>
              <a:schemeClr val="tx1"/>
            </a:solidFill>
          </a:ln>
          <a:effectLst>
            <a:outerShdw blurRad="44450" dist="27940" dir="5400000" algn="ctr">
              <a:srgbClr val="000000">
                <a:alpha val="32000"/>
              </a:srgbClr>
            </a:outerShdw>
          </a:effectLst>
        </p:spPr>
      </p:pic>
      <p:pic>
        <p:nvPicPr>
          <p:cNvPr id="17" name="Image 16"/>
          <p:cNvPicPr/>
          <p:nvPr/>
        </p:nvPicPr>
        <p:blipFill>
          <a:blip r:embed="rId6" cstate="print">
            <a:extLst>
              <a:ext uri="{28A0092B-C50C-407E-A947-70E740481C1C}">
                <a14:useLocalDpi xmlns:a14="http://schemas.microsoft.com/office/drawing/2010/main" val="0"/>
              </a:ext>
            </a:extLst>
          </a:blip>
          <a:stretch>
            <a:fillRect/>
          </a:stretch>
        </p:blipFill>
        <p:spPr>
          <a:xfrm>
            <a:off x="6535905" y="597475"/>
            <a:ext cx="3613710" cy="2381918"/>
          </a:xfrm>
          <a:prstGeom prst="rect">
            <a:avLst/>
          </a:prstGeom>
          <a:solidFill>
            <a:srgbClr val="FFFFFF">
              <a:shade val="85000"/>
            </a:srgbClr>
          </a:solidFill>
          <a:ln w="3175" cap="sq">
            <a:solidFill>
              <a:schemeClr val="tx1"/>
            </a:solidFill>
            <a:miter lim="800000"/>
          </a:ln>
          <a:effectLst>
            <a:outerShdw blurRad="44450" dist="27940" dir="5400000" algn="ctr">
              <a:srgbClr val="000000">
                <a:alpha val="32000"/>
              </a:srgbClr>
            </a:outerShdw>
          </a:effectLst>
        </p:spPr>
      </p:pic>
      <p:sp>
        <p:nvSpPr>
          <p:cNvPr id="11" name="Espace réservé de la date 10"/>
          <p:cNvSpPr>
            <a:spLocks noGrp="1"/>
          </p:cNvSpPr>
          <p:nvPr>
            <p:ph type="dt" sz="half" idx="2"/>
          </p:nvPr>
        </p:nvSpPr>
        <p:spPr/>
        <p:txBody>
          <a:bodyPr/>
          <a:lstStyle/>
          <a:p>
            <a:r>
              <a:rPr lang="fr-FR"/>
              <a:t>April 30, 2021</a:t>
            </a:r>
            <a:endParaRPr lang="fr-FR" dirty="0"/>
          </a:p>
        </p:txBody>
      </p:sp>
      <p:sp>
        <p:nvSpPr>
          <p:cNvPr id="12" name="Espace réservé du pied de page 11"/>
          <p:cNvSpPr>
            <a:spLocks noGrp="1"/>
          </p:cNvSpPr>
          <p:nvPr>
            <p:ph type="ftr" sz="quarter" idx="3"/>
          </p:nvPr>
        </p:nvSpPr>
        <p:spPr/>
        <p:txBody>
          <a:bodyPr/>
          <a:lstStyle/>
          <a:p>
            <a:r>
              <a:rPr lang="en-US"/>
              <a:t>SPIRAL2 commissioning - R. Ferdinand</a:t>
            </a:r>
            <a:endParaRPr lang="en-US" dirty="0"/>
          </a:p>
        </p:txBody>
      </p:sp>
    </p:spTree>
    <p:extLst>
      <p:ext uri="{BB962C8B-B14F-4D97-AF65-F5344CB8AC3E}">
        <p14:creationId xmlns:p14="http://schemas.microsoft.com/office/powerpoint/2010/main" val="2724706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219793" y="157200"/>
            <a:ext cx="3783522" cy="360040"/>
          </a:xfrm>
        </p:spPr>
        <p:txBody>
          <a:bodyPr>
            <a:noAutofit/>
          </a:bodyPr>
          <a:lstStyle/>
          <a:p>
            <a:r>
              <a:rPr lang="en-US" sz="2000"/>
              <a:t>NFS layout</a:t>
            </a:r>
          </a:p>
        </p:txBody>
      </p:sp>
      <p:grpSp>
        <p:nvGrpSpPr>
          <p:cNvPr id="2" name="Groupe 14"/>
          <p:cNvGrpSpPr/>
          <p:nvPr/>
        </p:nvGrpSpPr>
        <p:grpSpPr>
          <a:xfrm>
            <a:off x="1239573" y="757267"/>
            <a:ext cx="7620000" cy="4139464"/>
            <a:chOff x="179512" y="1124744"/>
            <a:chExt cx="9144000" cy="4967357"/>
          </a:xfrm>
        </p:grpSpPr>
        <p:pic>
          <p:nvPicPr>
            <p:cNvPr id="7" name="Image 6" descr="Vue NFS 3.jpg"/>
            <p:cNvPicPr>
              <a:picLocks noChangeAspect="1"/>
            </p:cNvPicPr>
            <p:nvPr/>
          </p:nvPicPr>
          <p:blipFill>
            <a:blip r:embed="rId3" cstate="print"/>
            <a:srcRect b="-11323"/>
            <a:stretch>
              <a:fillRect/>
            </a:stretch>
          </p:blipFill>
          <p:spPr>
            <a:xfrm>
              <a:off x="179512" y="1124744"/>
              <a:ext cx="9144000" cy="4967357"/>
            </a:xfrm>
            <a:prstGeom prst="rect">
              <a:avLst/>
            </a:prstGeom>
          </p:spPr>
        </p:pic>
        <p:sp>
          <p:nvSpPr>
            <p:cNvPr id="13" name="ZoneTexte 12"/>
            <p:cNvSpPr txBox="1"/>
            <p:nvPr/>
          </p:nvSpPr>
          <p:spPr>
            <a:xfrm>
              <a:off x="904025" y="2897037"/>
              <a:ext cx="1108381" cy="603088"/>
            </a:xfrm>
            <a:prstGeom prst="rect">
              <a:avLst/>
            </a:prstGeom>
            <a:solidFill>
              <a:schemeClr val="bg1"/>
            </a:solidFill>
          </p:spPr>
          <p:txBody>
            <a:bodyPr wrap="none" rtlCol="0">
              <a:spAutoFit/>
            </a:bodyPr>
            <a:lstStyle/>
            <a:p>
              <a:r>
                <a:rPr lang="en-US" sz="1333" dirty="0"/>
                <a:t>Converter </a:t>
              </a:r>
            </a:p>
            <a:p>
              <a:r>
                <a:rPr lang="en-US" sz="1333" dirty="0"/>
                <a:t>cave</a:t>
              </a:r>
            </a:p>
          </p:txBody>
        </p:sp>
        <p:sp>
          <p:nvSpPr>
            <p:cNvPr id="14" name="ZoneTexte 13"/>
            <p:cNvSpPr txBox="1"/>
            <p:nvPr/>
          </p:nvSpPr>
          <p:spPr>
            <a:xfrm rot="20742856">
              <a:off x="6650037" y="1892248"/>
              <a:ext cx="995657" cy="356945"/>
            </a:xfrm>
            <a:prstGeom prst="rect">
              <a:avLst/>
            </a:prstGeom>
            <a:solidFill>
              <a:schemeClr val="bg1"/>
            </a:solidFill>
          </p:spPr>
          <p:txBody>
            <a:bodyPr wrap="none" rtlCol="0">
              <a:spAutoFit/>
            </a:bodyPr>
            <a:lstStyle/>
            <a:p>
              <a:r>
                <a:rPr lang="en-US" sz="1333" dirty="0"/>
                <a:t>TOF area</a:t>
              </a:r>
            </a:p>
          </p:txBody>
        </p:sp>
      </p:grpSp>
      <p:sp>
        <p:nvSpPr>
          <p:cNvPr id="8" name="Text Box 7"/>
          <p:cNvSpPr txBox="1">
            <a:spLocks noChangeArrowheads="1"/>
          </p:cNvSpPr>
          <p:nvPr/>
        </p:nvSpPr>
        <p:spPr bwMode="auto">
          <a:xfrm>
            <a:off x="6007834" y="3085694"/>
            <a:ext cx="2811983" cy="1425711"/>
          </a:xfrm>
          <a:prstGeom prst="rect">
            <a:avLst/>
          </a:prstGeom>
          <a:solidFill>
            <a:schemeClr val="bg1"/>
          </a:solidFill>
          <a:ln w="9525">
            <a:solidFill>
              <a:schemeClr val="tx1"/>
            </a:solidFill>
            <a:miter lim="800000"/>
            <a:headEnd/>
            <a:tailEnd/>
          </a:ln>
        </p:spPr>
        <p:txBody>
          <a:bodyPr wrap="square">
            <a:spAutoFit/>
          </a:bodyPr>
          <a:lstStyle/>
          <a:p>
            <a:pPr eaLnBrk="0" hangingPunct="0">
              <a:lnSpc>
                <a:spcPct val="130000"/>
              </a:lnSpc>
            </a:pPr>
            <a:r>
              <a:rPr lang="en-US" sz="1333" dirty="0"/>
              <a:t>● Neutron Beam at 0° </a:t>
            </a:r>
          </a:p>
          <a:p>
            <a:pPr eaLnBrk="0" hangingPunct="0">
              <a:lnSpc>
                <a:spcPct val="130000"/>
              </a:lnSpc>
            </a:pPr>
            <a:r>
              <a:rPr lang="en-US" sz="1333" dirty="0"/>
              <a:t>● Collimator   ↔  beam quality</a:t>
            </a:r>
          </a:p>
          <a:p>
            <a:pPr eaLnBrk="0" hangingPunct="0">
              <a:lnSpc>
                <a:spcPct val="130000"/>
              </a:lnSpc>
            </a:pPr>
            <a:r>
              <a:rPr lang="en-US" sz="1333" dirty="0"/>
              <a:t>● Size (</a:t>
            </a:r>
            <a:r>
              <a:rPr lang="en-US" sz="1333" dirty="0" err="1"/>
              <a:t>L</a:t>
            </a:r>
            <a:r>
              <a:rPr lang="en-US" sz="1333" dirty="0" err="1">
                <a:ea typeface="Arial Unicode MS" pitchFamily="34" charset="-128"/>
                <a:cs typeface="Arial Unicode MS" pitchFamily="34" charset="-128"/>
              </a:rPr>
              <a:t>ⅹl</a:t>
            </a:r>
            <a:r>
              <a:rPr lang="en-US" sz="1333" dirty="0">
                <a:ea typeface="Arial Unicode MS" pitchFamily="34" charset="-128"/>
                <a:cs typeface="Arial Unicode MS" pitchFamily="34" charset="-128"/>
              </a:rPr>
              <a:t>)</a:t>
            </a:r>
            <a:r>
              <a:rPr lang="en-US" sz="1333" b="1" dirty="0"/>
              <a:t> </a:t>
            </a:r>
            <a:r>
              <a:rPr lang="en-US" sz="1333" b="1" dirty="0">
                <a:ea typeface="Arial Unicode MS" pitchFamily="34" charset="-128"/>
                <a:cs typeface="Arial Unicode MS" pitchFamily="34" charset="-128"/>
              </a:rPr>
              <a:t>≃</a:t>
            </a:r>
            <a:r>
              <a:rPr lang="en-US" sz="1333" dirty="0">
                <a:ea typeface="Arial Unicode MS" pitchFamily="34" charset="-128"/>
                <a:cs typeface="Arial Unicode MS" pitchFamily="34" charset="-128"/>
              </a:rPr>
              <a:t> </a:t>
            </a:r>
            <a:r>
              <a:rPr lang="en-US" sz="1333" dirty="0"/>
              <a:t>(28m </a:t>
            </a:r>
            <a:r>
              <a:rPr lang="en-US" sz="1333" dirty="0">
                <a:ea typeface="Arial Unicode MS" pitchFamily="34" charset="-128"/>
                <a:cs typeface="Arial Unicode MS" pitchFamily="34" charset="-128"/>
              </a:rPr>
              <a:t>ⅹ</a:t>
            </a:r>
            <a:r>
              <a:rPr lang="en-US" sz="1333" dirty="0"/>
              <a:t> 6m)</a:t>
            </a:r>
          </a:p>
          <a:p>
            <a:pPr eaLnBrk="0" hangingPunct="0">
              <a:lnSpc>
                <a:spcPct val="130000"/>
              </a:lnSpc>
            </a:pPr>
            <a:r>
              <a:rPr lang="en-US" sz="1333" dirty="0"/>
              <a:t>           - </a:t>
            </a:r>
            <a:r>
              <a:rPr lang="en-US" sz="1333" dirty="0">
                <a:solidFill>
                  <a:srgbClr val="FF0000"/>
                </a:solidFill>
              </a:rPr>
              <a:t>TOF measurements</a:t>
            </a:r>
            <a:r>
              <a:rPr lang="en-US" sz="1333" dirty="0"/>
              <a:t> </a:t>
            </a:r>
          </a:p>
          <a:p>
            <a:pPr eaLnBrk="0" hangingPunct="0">
              <a:lnSpc>
                <a:spcPct val="130000"/>
              </a:lnSpc>
            </a:pPr>
            <a:r>
              <a:rPr lang="en-US" sz="1333" dirty="0"/>
              <a:t>           - free flight path	</a:t>
            </a:r>
          </a:p>
        </p:txBody>
      </p:sp>
      <p:sp>
        <p:nvSpPr>
          <p:cNvPr id="9" name="Text Box 6"/>
          <p:cNvSpPr txBox="1">
            <a:spLocks noChangeArrowheads="1"/>
          </p:cNvSpPr>
          <p:nvPr/>
        </p:nvSpPr>
        <p:spPr bwMode="auto">
          <a:xfrm>
            <a:off x="1539607" y="4518156"/>
            <a:ext cx="3360373" cy="892360"/>
          </a:xfrm>
          <a:prstGeom prst="rect">
            <a:avLst/>
          </a:prstGeom>
          <a:solidFill>
            <a:schemeClr val="bg1"/>
          </a:solidFill>
          <a:ln w="9525">
            <a:solidFill>
              <a:schemeClr val="tx1"/>
            </a:solidFill>
            <a:miter lim="800000"/>
            <a:headEnd/>
            <a:tailEnd/>
          </a:ln>
        </p:spPr>
        <p:txBody>
          <a:bodyPr wrap="square">
            <a:spAutoFit/>
          </a:bodyPr>
          <a:lstStyle/>
          <a:p>
            <a:pPr eaLnBrk="0" hangingPunct="0">
              <a:lnSpc>
                <a:spcPct val="130000"/>
              </a:lnSpc>
            </a:pPr>
            <a:r>
              <a:rPr lang="en-US" sz="1333" dirty="0"/>
              <a:t>● Ion and neutron induced reactions</a:t>
            </a:r>
          </a:p>
          <a:p>
            <a:pPr eaLnBrk="0" hangingPunct="0">
              <a:lnSpc>
                <a:spcPct val="130000"/>
              </a:lnSpc>
            </a:pPr>
            <a:r>
              <a:rPr lang="en-US" sz="1333" dirty="0"/>
              <a:t>● Beam line extension</a:t>
            </a:r>
          </a:p>
          <a:p>
            <a:pPr eaLnBrk="0" hangingPunct="0">
              <a:lnSpc>
                <a:spcPct val="130000"/>
              </a:lnSpc>
            </a:pPr>
            <a:r>
              <a:rPr lang="en-US" sz="1333" dirty="0"/>
              <a:t>● Irradiation station (n, p, d)</a:t>
            </a:r>
          </a:p>
        </p:txBody>
      </p:sp>
      <p:sp>
        <p:nvSpPr>
          <p:cNvPr id="12" name="Text Box 10"/>
          <p:cNvSpPr txBox="1">
            <a:spLocks noChangeArrowheads="1"/>
          </p:cNvSpPr>
          <p:nvPr/>
        </p:nvSpPr>
        <p:spPr bwMode="auto">
          <a:xfrm>
            <a:off x="1599614" y="757267"/>
            <a:ext cx="930063" cy="297454"/>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sz="1333" dirty="0"/>
              <a:t>Collimator</a:t>
            </a:r>
          </a:p>
        </p:txBody>
      </p:sp>
      <p:cxnSp>
        <p:nvCxnSpPr>
          <p:cNvPr id="16" name="Connecteur droit avec flèche 15"/>
          <p:cNvCxnSpPr/>
          <p:nvPr/>
        </p:nvCxnSpPr>
        <p:spPr>
          <a:xfrm>
            <a:off x="2319694" y="997293"/>
            <a:ext cx="1560173" cy="1860207"/>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p:txBody>
          <a:bodyPr/>
          <a:lstStyle/>
          <a:p>
            <a:fld id="{22A146E4-C4DA-4041-BFC4-8C6E22CEE153}" type="slidenum">
              <a:rPr lang="en-US" smtClean="0"/>
              <a:pPr/>
              <a:t>43</a:t>
            </a:fld>
            <a:endParaRPr lang="en-US" dirty="0"/>
          </a:p>
        </p:txBody>
      </p:sp>
      <p:cxnSp>
        <p:nvCxnSpPr>
          <p:cNvPr id="6" name="Connecteur droit avec flèche 5"/>
          <p:cNvCxnSpPr/>
          <p:nvPr/>
        </p:nvCxnSpPr>
        <p:spPr>
          <a:xfrm flipV="1">
            <a:off x="1479599" y="3577580"/>
            <a:ext cx="390000" cy="1200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ZoneTexte 9"/>
          <p:cNvSpPr txBox="1"/>
          <p:nvPr/>
        </p:nvSpPr>
        <p:spPr>
          <a:xfrm>
            <a:off x="1239573" y="3077403"/>
            <a:ext cx="676724" cy="502573"/>
          </a:xfrm>
          <a:prstGeom prst="rect">
            <a:avLst/>
          </a:prstGeom>
          <a:noFill/>
        </p:spPr>
        <p:txBody>
          <a:bodyPr wrap="none" rtlCol="0">
            <a:spAutoFit/>
          </a:bodyPr>
          <a:lstStyle/>
          <a:p>
            <a:r>
              <a:rPr lang="fr-FR" sz="1333" dirty="0"/>
              <a:t>LINAC </a:t>
            </a:r>
          </a:p>
          <a:p>
            <a:r>
              <a:rPr lang="fr-FR" sz="1333" dirty="0" err="1"/>
              <a:t>Beam</a:t>
            </a:r>
            <a:endParaRPr lang="fr-FR" sz="1333" dirty="0"/>
          </a:p>
        </p:txBody>
      </p:sp>
      <p:sp>
        <p:nvSpPr>
          <p:cNvPr id="4" name="Espace réservé de la date 3"/>
          <p:cNvSpPr>
            <a:spLocks noGrp="1"/>
          </p:cNvSpPr>
          <p:nvPr>
            <p:ph type="dt" sz="half" idx="10"/>
          </p:nvPr>
        </p:nvSpPr>
        <p:spPr/>
        <p:txBody>
          <a:bodyPr/>
          <a:lstStyle/>
          <a:p>
            <a:r>
              <a:rPr lang="fr-FR"/>
              <a:t>April 30, 2021</a:t>
            </a:r>
            <a:endParaRPr lang="en-US"/>
          </a:p>
        </p:txBody>
      </p:sp>
      <p:sp>
        <p:nvSpPr>
          <p:cNvPr id="11" name="Espace réservé du pied de page 10"/>
          <p:cNvSpPr>
            <a:spLocks noGrp="1"/>
          </p:cNvSpPr>
          <p:nvPr>
            <p:ph type="ftr" sz="quarter" idx="11"/>
          </p:nvPr>
        </p:nvSpPr>
        <p:spPr/>
        <p:txBody>
          <a:bodyPr/>
          <a:lstStyle/>
          <a:p>
            <a:r>
              <a:rPr lang="en-US"/>
              <a:t>SPIRAL2 commissioning - R. Ferdinand</a:t>
            </a:r>
          </a:p>
        </p:txBody>
      </p:sp>
    </p:spTree>
    <p:extLst>
      <p:ext uri="{BB962C8B-B14F-4D97-AF65-F5344CB8AC3E}">
        <p14:creationId xmlns:p14="http://schemas.microsoft.com/office/powerpoint/2010/main" val="813023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2000" dirty="0"/>
              <a:t>NFS: The </a:t>
            </a:r>
            <a:r>
              <a:rPr lang="en-US" sz="2000"/>
              <a:t>converter room</a:t>
            </a:r>
            <a:endParaRPr lang="en-US" sz="2000" dirty="0"/>
          </a:p>
        </p:txBody>
      </p:sp>
      <p:sp>
        <p:nvSpPr>
          <p:cNvPr id="4" name="Espace réservé du numéro de diapositive 3"/>
          <p:cNvSpPr>
            <a:spLocks noGrp="1"/>
          </p:cNvSpPr>
          <p:nvPr>
            <p:ph type="sldNum" sz="quarter" idx="12"/>
          </p:nvPr>
        </p:nvSpPr>
        <p:spPr/>
        <p:txBody>
          <a:bodyPr/>
          <a:lstStyle/>
          <a:p>
            <a:fld id="{22A146E4-C4DA-4041-BFC4-8C6E22CEE153}" type="slidenum">
              <a:rPr lang="en-US" smtClean="0"/>
              <a:pPr/>
              <a:t>44</a:t>
            </a:fld>
            <a:endParaRPr lang="en-US" dirty="0"/>
          </a:p>
        </p:txBody>
      </p:sp>
      <p:grpSp>
        <p:nvGrpSpPr>
          <p:cNvPr id="7" name="Groupe 6"/>
          <p:cNvGrpSpPr/>
          <p:nvPr/>
        </p:nvGrpSpPr>
        <p:grpSpPr>
          <a:xfrm>
            <a:off x="1779633" y="971517"/>
            <a:ext cx="6480720" cy="4286250"/>
            <a:chOff x="467544" y="1011138"/>
            <a:chExt cx="7776864" cy="514350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2751" r="12201"/>
            <a:stretch/>
          </p:blipFill>
          <p:spPr>
            <a:xfrm>
              <a:off x="467544" y="1011138"/>
              <a:ext cx="7776864" cy="5143500"/>
            </a:xfrm>
            <a:prstGeom prst="rect">
              <a:avLst/>
            </a:prstGeom>
          </p:spPr>
        </p:pic>
        <p:cxnSp>
          <p:nvCxnSpPr>
            <p:cNvPr id="10" name="Connecteur droit avec flèche 9"/>
            <p:cNvCxnSpPr/>
            <p:nvPr/>
          </p:nvCxnSpPr>
          <p:spPr>
            <a:xfrm flipH="1" flipV="1">
              <a:off x="4738985" y="3103103"/>
              <a:ext cx="612577"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796800" y="3429000"/>
              <a:ext cx="1104534" cy="326321"/>
            </a:xfrm>
            <a:prstGeom prst="rect">
              <a:avLst/>
            </a:prstGeom>
            <a:solidFill>
              <a:schemeClr val="bg1"/>
            </a:solidFill>
            <a:ln>
              <a:solidFill>
                <a:schemeClr val="tx1"/>
              </a:solidFill>
            </a:ln>
          </p:spPr>
          <p:txBody>
            <a:bodyPr wrap="none" rtlCol="0">
              <a:spAutoFit/>
            </a:bodyPr>
            <a:lstStyle/>
            <a:p>
              <a:r>
                <a:rPr lang="en-US" sz="1167" dirty="0"/>
                <a:t>Li converter</a:t>
              </a:r>
            </a:p>
          </p:txBody>
        </p:sp>
        <p:sp>
          <p:nvSpPr>
            <p:cNvPr id="11" name="ZoneTexte 10"/>
            <p:cNvSpPr txBox="1"/>
            <p:nvPr/>
          </p:nvSpPr>
          <p:spPr>
            <a:xfrm>
              <a:off x="3311040" y="1156789"/>
              <a:ext cx="930064" cy="541841"/>
            </a:xfrm>
            <a:prstGeom prst="rect">
              <a:avLst/>
            </a:prstGeom>
            <a:solidFill>
              <a:schemeClr val="bg1"/>
            </a:solidFill>
          </p:spPr>
          <p:txBody>
            <a:bodyPr wrap="square" rtlCol="0">
              <a:spAutoFit/>
            </a:bodyPr>
            <a:lstStyle/>
            <a:p>
              <a:r>
                <a:rPr lang="en-US" sz="1167" dirty="0"/>
                <a:t>Rotating</a:t>
              </a:r>
            </a:p>
            <a:p>
              <a:r>
                <a:rPr lang="en-US" sz="1167" dirty="0"/>
                <a:t>converter</a:t>
              </a:r>
            </a:p>
          </p:txBody>
        </p:sp>
        <p:sp>
          <p:nvSpPr>
            <p:cNvPr id="12" name="ZoneTexte 11"/>
            <p:cNvSpPr txBox="1"/>
            <p:nvPr/>
          </p:nvSpPr>
          <p:spPr>
            <a:xfrm>
              <a:off x="5097281" y="3773539"/>
              <a:ext cx="1512168" cy="295465"/>
            </a:xfrm>
            <a:prstGeom prst="rect">
              <a:avLst/>
            </a:prstGeom>
            <a:solidFill>
              <a:schemeClr val="bg1"/>
            </a:solidFill>
          </p:spPr>
          <p:txBody>
            <a:bodyPr wrap="square" rtlCol="0">
              <a:spAutoFit/>
            </a:bodyPr>
            <a:lstStyle/>
            <a:p>
              <a:r>
                <a:rPr lang="en-US" sz="1000" b="1" dirty="0"/>
                <a:t>Irradiation station</a:t>
              </a:r>
            </a:p>
          </p:txBody>
        </p:sp>
        <p:cxnSp>
          <p:nvCxnSpPr>
            <p:cNvPr id="15" name="Connecteur droit avec flèche 14"/>
            <p:cNvCxnSpPr/>
            <p:nvPr/>
          </p:nvCxnSpPr>
          <p:spPr>
            <a:xfrm flipH="1">
              <a:off x="2915816" y="1418399"/>
              <a:ext cx="348075" cy="84734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1259632" y="3097288"/>
              <a:ext cx="792088" cy="2938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5677430" y="1617668"/>
              <a:ext cx="1512168" cy="480132"/>
            </a:xfrm>
            <a:prstGeom prst="rect">
              <a:avLst/>
            </a:prstGeom>
            <a:solidFill>
              <a:schemeClr val="bg1"/>
            </a:solidFill>
          </p:spPr>
          <p:txBody>
            <a:bodyPr wrap="square" rtlCol="0">
              <a:spAutoFit/>
            </a:bodyPr>
            <a:lstStyle/>
            <a:p>
              <a:r>
                <a:rPr lang="en-US" sz="1000" b="1" dirty="0"/>
                <a:t>Pneumatic transfer system</a:t>
              </a:r>
            </a:p>
          </p:txBody>
        </p:sp>
        <p:cxnSp>
          <p:nvCxnSpPr>
            <p:cNvPr id="18" name="Connecteur droit avec flèche 17"/>
            <p:cNvCxnSpPr/>
            <p:nvPr/>
          </p:nvCxnSpPr>
          <p:spPr>
            <a:xfrm flipH="1">
              <a:off x="4785006" y="1848501"/>
              <a:ext cx="864094" cy="4172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 name="Espace réservé de la date 4"/>
          <p:cNvSpPr>
            <a:spLocks noGrp="1"/>
          </p:cNvSpPr>
          <p:nvPr>
            <p:ph type="dt" sz="half" idx="10"/>
          </p:nvPr>
        </p:nvSpPr>
        <p:spPr/>
        <p:txBody>
          <a:bodyPr/>
          <a:lstStyle/>
          <a:p>
            <a:r>
              <a:rPr lang="fr-FR"/>
              <a:t>April 30, 2021</a:t>
            </a:r>
            <a:endParaRPr lang="en-US"/>
          </a:p>
        </p:txBody>
      </p:sp>
      <p:sp>
        <p:nvSpPr>
          <p:cNvPr id="6" name="Espace réservé du pied de page 5"/>
          <p:cNvSpPr>
            <a:spLocks noGrp="1"/>
          </p:cNvSpPr>
          <p:nvPr>
            <p:ph type="ftr" sz="quarter" idx="11"/>
          </p:nvPr>
        </p:nvSpPr>
        <p:spPr/>
        <p:txBody>
          <a:bodyPr/>
          <a:lstStyle/>
          <a:p>
            <a:r>
              <a:rPr lang="en-US"/>
              <a:t>SPIRAL2 commissioning - R. Ferdinand</a:t>
            </a:r>
          </a:p>
        </p:txBody>
      </p:sp>
    </p:spTree>
    <p:extLst>
      <p:ext uri="{BB962C8B-B14F-4D97-AF65-F5344CB8AC3E}">
        <p14:creationId xmlns:p14="http://schemas.microsoft.com/office/powerpoint/2010/main" val="3494121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9BBC286-B2FE-44AC-8F25-02BBF4E9D127}" type="slidenum">
              <a:rPr lang="en-US" smtClean="0"/>
              <a:pPr/>
              <a:t>45</a:t>
            </a:fld>
            <a:endParaRPr lang="en-US" dirty="0"/>
          </a:p>
        </p:txBody>
      </p:sp>
      <p:sp>
        <p:nvSpPr>
          <p:cNvPr id="4" name="Titre 3"/>
          <p:cNvSpPr>
            <a:spLocks noGrp="1"/>
          </p:cNvSpPr>
          <p:nvPr>
            <p:ph type="title"/>
          </p:nvPr>
        </p:nvSpPr>
        <p:spPr/>
        <p:txBody>
          <a:bodyPr>
            <a:normAutofit fontScale="90000"/>
          </a:bodyPr>
          <a:lstStyle/>
          <a:p>
            <a:r>
              <a:rPr lang="en-US" dirty="0"/>
              <a:t>1</a:t>
            </a:r>
            <a:r>
              <a:rPr lang="en-US" baseline="30000" dirty="0"/>
              <a:t>st</a:t>
            </a:r>
            <a:r>
              <a:rPr lang="en-US" dirty="0"/>
              <a:t> Neutron production @ GANIL</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pic>
        <p:nvPicPr>
          <p:cNvPr id="7" name="Imag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383" y="528094"/>
            <a:ext cx="3023523" cy="1764283"/>
          </a:xfrm>
          <a:prstGeom prst="rect">
            <a:avLst/>
          </a:prstGeom>
        </p:spPr>
      </p:pic>
      <p:sp>
        <p:nvSpPr>
          <p:cNvPr id="8" name="ZoneTexte 7"/>
          <p:cNvSpPr txBox="1"/>
          <p:nvPr/>
        </p:nvSpPr>
        <p:spPr>
          <a:xfrm>
            <a:off x="2570126" y="707994"/>
            <a:ext cx="4405198" cy="1131079"/>
          </a:xfrm>
          <a:prstGeom prst="rect">
            <a:avLst/>
          </a:prstGeom>
          <a:noFill/>
        </p:spPr>
        <p:txBody>
          <a:bodyPr wrap="square" rtlCol="0">
            <a:spAutoFit/>
          </a:bodyPr>
          <a:lstStyle/>
          <a:p>
            <a:pPr algn="r">
              <a:lnSpc>
                <a:spcPts val="2700"/>
              </a:lnSpc>
            </a:pPr>
            <a:r>
              <a:rPr lang="en-US" sz="1200" dirty="0">
                <a:solidFill>
                  <a:srgbClr val="3333FF"/>
                </a:solidFill>
                <a:latin typeface="Yu Gothic UI Light" panose="020B0300000000000000" pitchFamily="34" charset="-128"/>
                <a:ea typeface="Yu Gothic UI Light" panose="020B0300000000000000" pitchFamily="34" charset="-128"/>
              </a:rPr>
              <a:t>Peak ratio (E&gt;28.5 MeV) / total (E&gt;2 MeV):</a:t>
            </a:r>
          </a:p>
          <a:p>
            <a:pPr algn="r">
              <a:lnSpc>
                <a:spcPts val="2700"/>
              </a:lnSpc>
            </a:pPr>
            <a:r>
              <a:rPr lang="en-US" sz="1200" dirty="0">
                <a:latin typeface="Yu Gothic UI Light" panose="020B0300000000000000" pitchFamily="34" charset="-128"/>
                <a:ea typeface="Yu Gothic UI Light" panose="020B0300000000000000" pitchFamily="34" charset="-128"/>
              </a:rPr>
              <a:t>        p + Li (1.5 mm) : 51%  (1.77</a:t>
            </a:r>
            <a:r>
              <a:rPr lang="en-US" sz="1200" baseline="30000" dirty="0">
                <a:latin typeface="Yu Gothic UI Light" panose="020B0300000000000000" pitchFamily="34" charset="-128"/>
                <a:ea typeface="Yu Gothic UI Light" panose="020B0300000000000000" pitchFamily="34" charset="-128"/>
              </a:rPr>
              <a:t>E</a:t>
            </a:r>
            <a:r>
              <a:rPr lang="en-US" sz="1200" dirty="0">
                <a:latin typeface="Yu Gothic UI Light" panose="020B0300000000000000" pitchFamily="34" charset="-128"/>
                <a:ea typeface="Yu Gothic UI Light" panose="020B0300000000000000" pitchFamily="34" charset="-128"/>
              </a:rPr>
              <a:t>9 n/</a:t>
            </a:r>
            <a:r>
              <a:rPr lang="en-US" sz="1200" dirty="0" err="1">
                <a:latin typeface="Yu Gothic UI Light" panose="020B0300000000000000" pitchFamily="34" charset="-128"/>
                <a:ea typeface="Yu Gothic UI Light" panose="020B0300000000000000" pitchFamily="34" charset="-128"/>
              </a:rPr>
              <a:t>sr</a:t>
            </a:r>
            <a:r>
              <a:rPr lang="en-US" sz="1200" dirty="0">
                <a:latin typeface="Yu Gothic UI Light" panose="020B0300000000000000" pitchFamily="34" charset="-128"/>
                <a:ea typeface="Yu Gothic UI Light" panose="020B0300000000000000" pitchFamily="34" charset="-128"/>
              </a:rPr>
              <a:t>/µC)</a:t>
            </a:r>
          </a:p>
          <a:p>
            <a:pPr algn="r">
              <a:lnSpc>
                <a:spcPts val="2700"/>
              </a:lnSpc>
            </a:pPr>
            <a:r>
              <a:rPr lang="en-US" sz="1200" dirty="0">
                <a:latin typeface="Yu Gothic UI Light" panose="020B0300000000000000" pitchFamily="34" charset="-128"/>
                <a:ea typeface="Yu Gothic UI Light" panose="020B0300000000000000" pitchFamily="34" charset="-128"/>
              </a:rPr>
              <a:t>        p + Be (0.5 mm) : 32%</a:t>
            </a:r>
          </a:p>
        </p:txBody>
      </p:sp>
      <p:pic>
        <p:nvPicPr>
          <p:cNvPr id="9" name="Espace réservé du contenu 8"/>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5303" y="2180589"/>
            <a:ext cx="3023038" cy="1764000"/>
          </a:xfrm>
          <a:prstGeom prst="rect">
            <a:avLst/>
          </a:prstGeom>
        </p:spPr>
      </p:pic>
      <p:sp>
        <p:nvSpPr>
          <p:cNvPr id="10" name="Rectangle 9"/>
          <p:cNvSpPr/>
          <p:nvPr/>
        </p:nvSpPr>
        <p:spPr>
          <a:xfrm>
            <a:off x="3744686" y="2709489"/>
            <a:ext cx="3230638" cy="784830"/>
          </a:xfrm>
          <a:prstGeom prst="rect">
            <a:avLst/>
          </a:prstGeom>
        </p:spPr>
        <p:txBody>
          <a:bodyPr wrap="square">
            <a:spAutoFit/>
          </a:bodyPr>
          <a:lstStyle/>
          <a:p>
            <a:pPr algn="r">
              <a:lnSpc>
                <a:spcPts val="2700"/>
              </a:lnSpc>
            </a:pPr>
            <a:r>
              <a:rPr lang="en-US" sz="1200" dirty="0">
                <a:solidFill>
                  <a:srgbClr val="3333FF"/>
                </a:solidFill>
                <a:latin typeface="Yu Gothic UI Light" panose="020B0300000000000000" pitchFamily="34" charset="-128"/>
                <a:ea typeface="Yu Gothic UI Light" panose="020B0300000000000000" pitchFamily="34" charset="-128"/>
              </a:rPr>
              <a:t>p + Be (thick)   E&gt; 10 MeV</a:t>
            </a:r>
          </a:p>
          <a:p>
            <a:pPr algn="r">
              <a:lnSpc>
                <a:spcPts val="2700"/>
              </a:lnSpc>
            </a:pPr>
            <a:r>
              <a:rPr lang="en-US" sz="1200" dirty="0">
                <a:latin typeface="Yu Gothic UI Light" panose="020B0300000000000000" pitchFamily="34" charset="-128"/>
                <a:ea typeface="Yu Gothic UI Light" panose="020B0300000000000000" pitchFamily="34" charset="-128"/>
              </a:rPr>
              <a:t>NFS 31.9 MeV : 1.81</a:t>
            </a:r>
            <a:r>
              <a:rPr lang="en-US" sz="1200" baseline="30000" dirty="0">
                <a:latin typeface="Yu Gothic UI Light" panose="020B0300000000000000" pitchFamily="34" charset="-128"/>
                <a:ea typeface="Yu Gothic UI Light" panose="020B0300000000000000" pitchFamily="34" charset="-128"/>
              </a:rPr>
              <a:t>E</a:t>
            </a:r>
            <a:r>
              <a:rPr lang="en-US" sz="1200" dirty="0">
                <a:latin typeface="Yu Gothic UI Light" panose="020B0300000000000000" pitchFamily="34" charset="-128"/>
                <a:ea typeface="Yu Gothic UI Light" panose="020B0300000000000000" pitchFamily="34" charset="-128"/>
              </a:rPr>
              <a:t>10 n/</a:t>
            </a:r>
            <a:r>
              <a:rPr lang="en-US" sz="1200" dirty="0" err="1">
                <a:latin typeface="Yu Gothic UI Light" panose="020B0300000000000000" pitchFamily="34" charset="-128"/>
                <a:ea typeface="Yu Gothic UI Light" panose="020B0300000000000000" pitchFamily="34" charset="-128"/>
              </a:rPr>
              <a:t>sr</a:t>
            </a:r>
            <a:r>
              <a:rPr lang="en-US" sz="1200" dirty="0">
                <a:latin typeface="Yu Gothic UI Light" panose="020B0300000000000000" pitchFamily="34" charset="-128"/>
                <a:ea typeface="Yu Gothic UI Light" panose="020B0300000000000000" pitchFamily="34" charset="-128"/>
              </a:rPr>
              <a:t>/µC</a:t>
            </a:r>
          </a:p>
        </p:txBody>
      </p:sp>
      <p:grpSp>
        <p:nvGrpSpPr>
          <p:cNvPr id="11" name="Groupe 10"/>
          <p:cNvGrpSpPr>
            <a:grpSpLocks noChangeAspect="1"/>
          </p:cNvGrpSpPr>
          <p:nvPr/>
        </p:nvGrpSpPr>
        <p:grpSpPr>
          <a:xfrm>
            <a:off x="7206383" y="4008887"/>
            <a:ext cx="2764031" cy="1354683"/>
            <a:chOff x="539552" y="2924943"/>
            <a:chExt cx="3888432" cy="1905765"/>
          </a:xfrm>
        </p:grpSpPr>
        <p:pic>
          <p:nvPicPr>
            <p:cNvPr id="12" name="Image 11"/>
            <p:cNvPicPr/>
            <p:nvPr/>
          </p:nvPicPr>
          <p:blipFill rotWithShape="1">
            <a:blip r:embed="rId4"/>
            <a:srcRect b="17261"/>
            <a:stretch/>
          </p:blipFill>
          <p:spPr bwMode="auto">
            <a:xfrm>
              <a:off x="539552" y="2924943"/>
              <a:ext cx="3888432" cy="1905765"/>
            </a:xfrm>
            <a:prstGeom prst="rect">
              <a:avLst/>
            </a:prstGeom>
            <a:ln w="63500" cap="flat" cmpd="sng" algn="ctr">
              <a:solidFill>
                <a:srgbClr val="5B9BD5">
                  <a:lumMod val="75000"/>
                </a:srgbClr>
              </a:solidFill>
              <a:prstDash val="solid"/>
              <a:round/>
              <a:headEnd type="none" w="med" len="med"/>
              <a:tailEnd type="none" w="med" len="med"/>
            </a:ln>
            <a:extLst>
              <a:ext uri="{53640926-AAD7-44D8-BBD7-CCE9431645EC}">
                <a14:shadowObscured xmlns:a14="http://schemas.microsoft.com/office/drawing/2010/main"/>
              </a:ext>
            </a:extLst>
          </p:spPr>
        </p:pic>
        <p:sp>
          <p:nvSpPr>
            <p:cNvPr id="13" name="ZoneTexte 12"/>
            <p:cNvSpPr txBox="1"/>
            <p:nvPr/>
          </p:nvSpPr>
          <p:spPr>
            <a:xfrm flipH="1">
              <a:off x="3417449" y="2924943"/>
              <a:ext cx="936104" cy="389682"/>
            </a:xfrm>
            <a:prstGeom prst="rect">
              <a:avLst/>
            </a:prstGeom>
            <a:solidFill>
              <a:schemeClr val="bg1"/>
            </a:solidFill>
          </p:spPr>
          <p:txBody>
            <a:bodyPr wrap="square" rtlCol="0">
              <a:spAutoFit/>
            </a:bodyPr>
            <a:lstStyle/>
            <a:p>
              <a:r>
                <a:rPr lang="fr-FR" sz="1200" dirty="0">
                  <a:latin typeface="Yu Gothic UI Light" panose="020B0300000000000000" pitchFamily="34" charset="-128"/>
                  <a:ea typeface="Yu Gothic UI Light" panose="020B0300000000000000" pitchFamily="34" charset="-128"/>
                </a:rPr>
                <a:t>1350 W</a:t>
              </a:r>
            </a:p>
          </p:txBody>
        </p:sp>
      </p:grpSp>
      <p:sp>
        <p:nvSpPr>
          <p:cNvPr id="14" name="ZoneTexte 13"/>
          <p:cNvSpPr txBox="1"/>
          <p:nvPr/>
        </p:nvSpPr>
        <p:spPr>
          <a:xfrm>
            <a:off x="1550166" y="3959753"/>
            <a:ext cx="4052798" cy="1502976"/>
          </a:xfrm>
          <a:prstGeom prst="rect">
            <a:avLst/>
          </a:prstGeom>
          <a:noFill/>
        </p:spPr>
        <p:txBody>
          <a:bodyPr wrap="square" rtlCol="0">
            <a:spAutoFit/>
          </a:bodyPr>
          <a:lstStyle/>
          <a:p>
            <a:pPr algn="r">
              <a:lnSpc>
                <a:spcPts val="2200"/>
              </a:lnSpc>
            </a:pPr>
            <a:r>
              <a:rPr lang="en-US" sz="1600" b="1" dirty="0">
                <a:solidFill>
                  <a:srgbClr val="FF0000"/>
                </a:solidFill>
                <a:latin typeface="Yu Gothic UI Light" panose="020B0300000000000000" pitchFamily="34" charset="-128"/>
                <a:ea typeface="Yu Gothic UI Light" panose="020B0300000000000000" pitchFamily="34" charset="-128"/>
              </a:rPr>
              <a:t>                      </a:t>
            </a:r>
            <a:r>
              <a:rPr lang="en-US" sz="1600" dirty="0">
                <a:solidFill>
                  <a:srgbClr val="990033"/>
                </a:solidFill>
                <a:latin typeface="Yu Gothic UI Light" panose="020B0300000000000000" pitchFamily="34" charset="-128"/>
                <a:ea typeface="Yu Gothic UI Light" panose="020B0300000000000000" pitchFamily="34" charset="-128"/>
              </a:rPr>
              <a:t>Milestone J5D</a:t>
            </a:r>
          </a:p>
          <a:p>
            <a:pPr marL="63500" lvl="1" algn="r">
              <a:lnSpc>
                <a:spcPts val="2200"/>
              </a:lnSpc>
            </a:pPr>
            <a:r>
              <a:rPr lang="en-US" sz="1600" dirty="0">
                <a:latin typeface="Yu Gothic UI Light" panose="020B0300000000000000" pitchFamily="34" charset="-128"/>
                <a:ea typeface="Yu Gothic UI Light" panose="020B0300000000000000" pitchFamily="34" charset="-128"/>
              </a:rPr>
              <a:t>Gradual increase in power in the thick Be convertor (200 to </a:t>
            </a:r>
            <a:r>
              <a:rPr lang="en-US" sz="1600" dirty="0">
                <a:solidFill>
                  <a:srgbClr val="C00000"/>
                </a:solidFill>
                <a:latin typeface="Yu Gothic UI Light" panose="020B0300000000000000" pitchFamily="34" charset="-128"/>
                <a:ea typeface="Yu Gothic UI Light" panose="020B0300000000000000" pitchFamily="34" charset="-128"/>
              </a:rPr>
              <a:t>1350 W)</a:t>
            </a:r>
            <a:r>
              <a:rPr lang="en-US" sz="1600" dirty="0">
                <a:latin typeface="Yu Gothic UI Light" panose="020B0300000000000000" pitchFamily="34" charset="-128"/>
                <a:ea typeface="Yu Gothic UI Light" panose="020B0300000000000000" pitchFamily="34" charset="-128"/>
              </a:rPr>
              <a:t>  </a:t>
            </a:r>
          </a:p>
          <a:p>
            <a:pPr marL="0" lvl="1" algn="r">
              <a:lnSpc>
                <a:spcPts val="2200"/>
              </a:lnSpc>
            </a:pPr>
            <a:r>
              <a:rPr lang="en-US" sz="1600" dirty="0">
                <a:latin typeface="Yu Gothic UI Light" panose="020B0300000000000000" pitchFamily="34" charset="-128"/>
                <a:ea typeface="Yu Gothic UI Light" panose="020B0300000000000000" pitchFamily="34" charset="-128"/>
              </a:rPr>
              <a:t>Temperature measurements with 3 probes for a comparison with simulations</a:t>
            </a:r>
          </a:p>
        </p:txBody>
      </p:sp>
      <p:pic>
        <p:nvPicPr>
          <p:cNvPr id="16" name="Image 15"/>
          <p:cNvPicPr>
            <a:picLocks noChangeAspect="1"/>
          </p:cNvPicPr>
          <p:nvPr/>
        </p:nvPicPr>
        <p:blipFill>
          <a:blip r:embed="rId5"/>
          <a:stretch>
            <a:fillRect/>
          </a:stretch>
        </p:blipFill>
        <p:spPr>
          <a:xfrm>
            <a:off x="5655872" y="4058913"/>
            <a:ext cx="1438781" cy="1304657"/>
          </a:xfrm>
          <a:prstGeom prst="rect">
            <a:avLst/>
          </a:prstGeom>
        </p:spPr>
      </p:pic>
      <p:sp>
        <p:nvSpPr>
          <p:cNvPr id="17" name="ZoneTexte 16"/>
          <p:cNvSpPr txBox="1"/>
          <p:nvPr/>
        </p:nvSpPr>
        <p:spPr>
          <a:xfrm>
            <a:off x="199459" y="767165"/>
            <a:ext cx="3928404" cy="3623913"/>
          </a:xfrm>
          <a:prstGeom prst="rect">
            <a:avLst/>
          </a:prstGeom>
        </p:spPr>
        <p:txBody>
          <a:bodyPr vert="horz" rtlCol="0">
            <a:noAutofit/>
          </a:bodyPr>
          <a:lstStyle>
            <a:lvl1pPr marL="268288" indent="-268288" eaLnBrk="1" hangingPunct="1">
              <a:spcBef>
                <a:spcPct val="20000"/>
              </a:spcBef>
              <a:buClr>
                <a:srgbClr val="7030A0"/>
              </a:buClr>
              <a:buSzPct val="100000"/>
              <a:buFont typeface="Wingdings" panose="05000000000000000000" pitchFamily="2" charset="2"/>
              <a:buChar char=""/>
              <a:defRPr lang="fr-FR" sz="3111">
                <a:solidFill>
                  <a:srgbClr val="C00000"/>
                </a:solidFill>
                <a:latin typeface="Yu Gothic UI Light" panose="020B0300000000000000" pitchFamily="34" charset="-128"/>
                <a:ea typeface="Yu Gothic UI Light" panose="020B0300000000000000" pitchFamily="34" charset="-128"/>
                <a:cs typeface="Calibri" panose="020F0502020204030204" pitchFamily="34" charset="0"/>
              </a:defRPr>
            </a:lvl1pPr>
            <a:lvl2pPr marL="825492" indent="-317497" eaLnBrk="1" hangingPunct="1">
              <a:spcBef>
                <a:spcPct val="20000"/>
              </a:spcBef>
              <a:buClr>
                <a:schemeClr val="tx1">
                  <a:lumMod val="75000"/>
                  <a:lumOff val="25000"/>
                </a:schemeClr>
              </a:buClr>
              <a:buSzPct val="75000"/>
              <a:buFont typeface="Wingdings" panose="05000000000000000000" pitchFamily="2" charset="2"/>
              <a:buChar char=""/>
              <a:defRPr lang="fr-FR" sz="2667">
                <a:latin typeface="Yu Gothic UI Light" panose="020B0300000000000000" pitchFamily="34" charset="-128"/>
                <a:ea typeface="Yu Gothic UI Light" panose="020B0300000000000000" pitchFamily="34" charset="-128"/>
                <a:cs typeface="Calibri" panose="020F0502020204030204" pitchFamily="34" charset="0"/>
              </a:defRPr>
            </a:lvl2pPr>
            <a:lvl3pPr marL="1269987" indent="-253997" eaLnBrk="1" hangingPunct="1">
              <a:spcBef>
                <a:spcPct val="20000"/>
              </a:spcBef>
              <a:buFontTx/>
              <a:buBlip>
                <a:blip r:embed="rId6"/>
              </a:buBlip>
              <a:defRPr lang="fr-FR" sz="2222">
                <a:latin typeface="Yu Gothic UI Light" panose="020B0300000000000000" pitchFamily="34" charset="-128"/>
                <a:ea typeface="Yu Gothic UI Light" panose="020B0300000000000000" pitchFamily="34" charset="-128"/>
                <a:cs typeface="Calibri" panose="020F0502020204030204" pitchFamily="34" charset="0"/>
              </a:defRPr>
            </a:lvl3pPr>
            <a:lvl4pPr marL="1777982" indent="-253997" eaLnBrk="1" hangingPunct="1">
              <a:spcBef>
                <a:spcPct val="20000"/>
              </a:spcBef>
              <a:buFontTx/>
              <a:buBlip>
                <a:blip r:embed="rId7"/>
              </a:buBlip>
              <a:defRPr lang="fr-FR" sz="2000">
                <a:latin typeface="Yu Gothic UI Light" panose="020B0300000000000000" pitchFamily="34" charset="-128"/>
                <a:ea typeface="Yu Gothic UI Light" panose="020B0300000000000000" pitchFamily="34" charset="-128"/>
                <a:cs typeface="Calibri" panose="020F0502020204030204" pitchFamily="34" charset="0"/>
              </a:defRPr>
            </a:lvl4pPr>
            <a:lvl5pPr marL="2285977" indent="-253997" eaLnBrk="1" hangingPunct="1">
              <a:spcBef>
                <a:spcPct val="20000"/>
              </a:spcBef>
              <a:buFontTx/>
              <a:buBlip>
                <a:blip r:embed="rId8"/>
              </a:buBlip>
              <a:defRPr lang="fr-FR" sz="2000">
                <a:latin typeface="Yu Gothic UI Light" panose="020B0300000000000000" pitchFamily="34" charset="-128"/>
                <a:ea typeface="Yu Gothic UI Light" panose="020B0300000000000000" pitchFamily="34" charset="-128"/>
                <a:cs typeface="Calibri" panose="020F0502020204030204" pitchFamily="34" charset="0"/>
              </a:defRPr>
            </a:lvl5pPr>
            <a:lvl6pPr marL="2793972" indent="-253997" eaLnBrk="1" hangingPunct="1">
              <a:spcBef>
                <a:spcPct val="20000"/>
              </a:spcBef>
              <a:buFont typeface="Arial"/>
              <a:buChar char="•"/>
              <a:defRPr lang="fr-FR" sz="2222"/>
            </a:lvl6pPr>
            <a:lvl7pPr marL="3301967" indent="-253997" eaLnBrk="1" hangingPunct="1">
              <a:spcBef>
                <a:spcPct val="20000"/>
              </a:spcBef>
              <a:buFont typeface="Arial"/>
              <a:buChar char="•"/>
              <a:defRPr lang="fr-FR" sz="2222"/>
            </a:lvl7pPr>
            <a:lvl8pPr marL="3809962" indent="-253997" eaLnBrk="1" hangingPunct="1">
              <a:spcBef>
                <a:spcPct val="20000"/>
              </a:spcBef>
              <a:buFont typeface="Arial"/>
              <a:buChar char="•"/>
              <a:defRPr lang="fr-FR" sz="2222"/>
            </a:lvl8pPr>
            <a:lvl9pPr marL="4317957" indent="-253997" eaLnBrk="1" hangingPunct="1">
              <a:spcBef>
                <a:spcPct val="20000"/>
              </a:spcBef>
              <a:buFont typeface="Arial"/>
              <a:buChar char="•"/>
              <a:defRPr lang="fr-FR" sz="2222"/>
            </a:lvl9pPr>
          </a:lstStyle>
          <a:p>
            <a:r>
              <a:rPr lang="en-US" sz="1800" dirty="0">
                <a:solidFill>
                  <a:schemeClr val="tx1"/>
                </a:solidFill>
              </a:rPr>
              <a:t>2020 : 6 tests periods from September to November, all with H</a:t>
            </a:r>
            <a:r>
              <a:rPr lang="en-US" sz="1800" baseline="30000" dirty="0">
                <a:solidFill>
                  <a:schemeClr val="tx1"/>
                </a:solidFill>
              </a:rPr>
              <a:t>+</a:t>
            </a:r>
            <a:r>
              <a:rPr lang="en-US" sz="1800" dirty="0">
                <a:solidFill>
                  <a:schemeClr val="tx1"/>
                </a:solidFill>
              </a:rPr>
              <a:t> beam</a:t>
            </a:r>
          </a:p>
          <a:p>
            <a:r>
              <a:rPr lang="en-US" sz="1800" dirty="0">
                <a:solidFill>
                  <a:schemeClr val="tx1"/>
                </a:solidFill>
              </a:rPr>
              <a:t>Tests required to produce and characterize the neutron beam at the Neutron for Science facility :</a:t>
            </a:r>
          </a:p>
          <a:p>
            <a:pPr lvl="1"/>
            <a:r>
              <a:rPr lang="en-US" sz="1600" dirty="0"/>
              <a:t>Thin convertor test -&gt; for quasi-mono energetic neutrons</a:t>
            </a:r>
          </a:p>
          <a:p>
            <a:pPr lvl="1"/>
            <a:r>
              <a:rPr lang="en-US" sz="1600" dirty="0">
                <a:solidFill>
                  <a:schemeClr val="tx1"/>
                </a:solidFill>
              </a:rPr>
              <a:t>Thick convertor -&gt; for continuous neutron spectrum (using max proton beam power available in 2020)</a:t>
            </a:r>
          </a:p>
        </p:txBody>
      </p:sp>
    </p:spTree>
    <p:extLst>
      <p:ext uri="{BB962C8B-B14F-4D97-AF65-F5344CB8AC3E}">
        <p14:creationId xmlns:p14="http://schemas.microsoft.com/office/powerpoint/2010/main" val="3583599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77500" lnSpcReduction="20000"/>
          </a:bodyPr>
          <a:lstStyle/>
          <a:p>
            <a:r>
              <a:rPr lang="en-US" dirty="0"/>
              <a:t>The proton beam allowed a complete demonstration of acceleration control (emittance and space charge)</a:t>
            </a:r>
          </a:p>
          <a:p>
            <a:pPr lvl="1"/>
            <a:r>
              <a:rPr lang="en-US" dirty="0"/>
              <a:t>We have understood a few things for the tuning difficulties and control of halo </a:t>
            </a:r>
          </a:p>
          <a:p>
            <a:pPr lvl="1"/>
            <a:r>
              <a:rPr lang="en-US" dirty="0"/>
              <a:t>It is a high power machine, and therefore cannot be push button</a:t>
            </a:r>
          </a:p>
          <a:p>
            <a:pPr lvl="2"/>
            <a:r>
              <a:rPr lang="en-US" dirty="0"/>
              <a:t>The Machine Protection System is a key system</a:t>
            </a:r>
          </a:p>
          <a:p>
            <a:pPr lvl="2"/>
            <a:r>
              <a:rPr lang="en-US" dirty="0"/>
              <a:t>Optimization of settings using mobile and fixed BLMs heavily depend on it.</a:t>
            </a:r>
          </a:p>
          <a:p>
            <a:endParaRPr lang="en-US" dirty="0"/>
          </a:p>
          <a:p>
            <a:r>
              <a:rPr lang="en-US" dirty="0"/>
              <a:t>The path to full deuteron beam in 2021 is :</a:t>
            </a:r>
          </a:p>
          <a:p>
            <a:pPr lvl="1"/>
            <a:r>
              <a:rPr lang="en-US" dirty="0">
                <a:solidFill>
                  <a:srgbClr val="C00000"/>
                </a:solidFill>
              </a:rPr>
              <a:t>Reproduce the proton learning curve with the new particles (</a:t>
            </a:r>
            <a:r>
              <a:rPr lang="en-US" baseline="30000" dirty="0">
                <a:solidFill>
                  <a:srgbClr val="C00000"/>
                </a:solidFill>
              </a:rPr>
              <a:t>4</a:t>
            </a:r>
            <a:r>
              <a:rPr lang="en-US" dirty="0">
                <a:solidFill>
                  <a:srgbClr val="C00000"/>
                </a:solidFill>
              </a:rPr>
              <a:t>He</a:t>
            </a:r>
            <a:r>
              <a:rPr lang="en-US" baseline="30000" dirty="0">
                <a:solidFill>
                  <a:srgbClr val="C00000"/>
                </a:solidFill>
              </a:rPr>
              <a:t>2+</a:t>
            </a:r>
            <a:r>
              <a:rPr lang="en-US" dirty="0">
                <a:solidFill>
                  <a:srgbClr val="C00000"/>
                </a:solidFill>
              </a:rPr>
              <a:t>, then D</a:t>
            </a:r>
            <a:r>
              <a:rPr lang="en-US" baseline="30000" dirty="0">
                <a:solidFill>
                  <a:srgbClr val="C00000"/>
                </a:solidFill>
              </a:rPr>
              <a:t>+</a:t>
            </a:r>
            <a:r>
              <a:rPr lang="en-US" dirty="0">
                <a:solidFill>
                  <a:srgbClr val="C00000"/>
                </a:solidFill>
              </a:rPr>
              <a:t>)</a:t>
            </a:r>
          </a:p>
          <a:p>
            <a:pPr lvl="1"/>
            <a:r>
              <a:rPr lang="en-US" baseline="30000" dirty="0"/>
              <a:t>4</a:t>
            </a:r>
            <a:r>
              <a:rPr lang="en-US" dirty="0"/>
              <a:t>He</a:t>
            </a:r>
            <a:r>
              <a:rPr lang="en-US" baseline="30000" dirty="0"/>
              <a:t>2+</a:t>
            </a:r>
            <a:r>
              <a:rPr lang="en-US" dirty="0"/>
              <a:t> : Optimization of settings with limited activation, tuning of the </a:t>
            </a:r>
            <a:r>
              <a:rPr lang="en-US" dirty="0" err="1"/>
              <a:t>linac</a:t>
            </a:r>
            <a:endParaRPr lang="en-US" dirty="0"/>
          </a:p>
          <a:p>
            <a:pPr lvl="1"/>
            <a:r>
              <a:rPr lang="en-US" dirty="0"/>
              <a:t>6 months of </a:t>
            </a:r>
            <a:r>
              <a:rPr lang="en-US" dirty="0" err="1"/>
              <a:t>linac</a:t>
            </a:r>
            <a:r>
              <a:rPr lang="en-US" dirty="0"/>
              <a:t> operation with about 7 weeks for physics </a:t>
            </a:r>
          </a:p>
          <a:p>
            <a:pPr lvl="1"/>
            <a:r>
              <a:rPr lang="en-US" dirty="0"/>
              <a:t>Objective #1 of the project : </a:t>
            </a:r>
            <a:r>
              <a:rPr lang="en-US" sz="2700" dirty="0">
                <a:solidFill>
                  <a:srgbClr val="C00000"/>
                </a:solidFill>
              </a:rPr>
              <a:t>50µA deuteron </a:t>
            </a:r>
            <a:r>
              <a:rPr lang="en-US" dirty="0">
                <a:solidFill>
                  <a:srgbClr val="C00000"/>
                </a:solidFill>
              </a:rPr>
              <a:t>beam </a:t>
            </a:r>
            <a:r>
              <a:rPr lang="en-US" i="1" dirty="0">
                <a:solidFill>
                  <a:srgbClr val="C00000"/>
                </a:solidFill>
              </a:rPr>
              <a:t>for physics</a:t>
            </a:r>
          </a:p>
          <a:p>
            <a:pPr lvl="2"/>
            <a:r>
              <a:rPr lang="en-US" dirty="0"/>
              <a:t>Physics will be the priority. </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46</a:t>
            </a:fld>
            <a:endParaRPr lang="en-US" dirty="0"/>
          </a:p>
        </p:txBody>
      </p:sp>
      <p:sp>
        <p:nvSpPr>
          <p:cNvPr id="4" name="Titre 3"/>
          <p:cNvSpPr>
            <a:spLocks noGrp="1"/>
          </p:cNvSpPr>
          <p:nvPr>
            <p:ph type="title"/>
          </p:nvPr>
        </p:nvSpPr>
        <p:spPr/>
        <p:txBody>
          <a:bodyPr>
            <a:normAutofit fontScale="90000"/>
          </a:bodyPr>
          <a:lstStyle/>
          <a:p>
            <a:r>
              <a:rPr lang="en-US" dirty="0"/>
              <a:t>Next milestone : 50µA D</a:t>
            </a:r>
            <a:r>
              <a:rPr lang="en-US" baseline="30000" dirty="0"/>
              <a:t>+</a:t>
            </a:r>
            <a:r>
              <a:rPr lang="en-US" dirty="0"/>
              <a:t> beam for physics</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spTree>
    <p:extLst>
      <p:ext uri="{BB962C8B-B14F-4D97-AF65-F5344CB8AC3E}">
        <p14:creationId xmlns:p14="http://schemas.microsoft.com/office/powerpoint/2010/main" val="34971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9459" y="673890"/>
            <a:ext cx="5637601" cy="4974435"/>
          </a:xfrm>
        </p:spPr>
        <p:txBody>
          <a:bodyPr>
            <a:normAutofit fontScale="70000" lnSpcReduction="20000"/>
          </a:bodyPr>
          <a:lstStyle/>
          <a:p>
            <a:r>
              <a:rPr lang="en-US" dirty="0"/>
              <a:t>Use of the Source Phoenix v3</a:t>
            </a:r>
          </a:p>
          <a:p>
            <a:pPr lvl="1"/>
            <a:r>
              <a:rPr lang="en-US" dirty="0"/>
              <a:t>Up to 4mA</a:t>
            </a:r>
          </a:p>
          <a:p>
            <a:pPr lvl="1"/>
            <a:r>
              <a:rPr lang="en-US" dirty="0"/>
              <a:t>1.3mA within 0.2 </a:t>
            </a:r>
            <a:r>
              <a:rPr lang="en-US" dirty="0" err="1">
                <a:latin typeface="Symbol" panose="05050102010706020507" pitchFamily="18" charset="2"/>
              </a:rPr>
              <a:t>p</a:t>
            </a:r>
            <a:r>
              <a:rPr lang="en-US" dirty="0" err="1"/>
              <a:t>.mm.mrad</a:t>
            </a:r>
            <a:r>
              <a:rPr lang="en-US" dirty="0"/>
              <a:t> in the </a:t>
            </a:r>
            <a:r>
              <a:rPr lang="en-US" dirty="0" err="1"/>
              <a:t>linac</a:t>
            </a:r>
            <a:endParaRPr lang="en-US" dirty="0"/>
          </a:p>
          <a:p>
            <a:r>
              <a:rPr lang="en-US" dirty="0"/>
              <a:t>Optimization of the source voltage</a:t>
            </a:r>
          </a:p>
          <a:p>
            <a:r>
              <a:rPr lang="en-US" dirty="0"/>
              <a:t>Optimization of the RFQ voltage</a:t>
            </a:r>
          </a:p>
          <a:p>
            <a:r>
              <a:rPr lang="en-US" dirty="0"/>
              <a:t>Tuning of the MEBT line with the reference He beam</a:t>
            </a:r>
          </a:p>
          <a:p>
            <a:pPr lvl="1"/>
            <a:r>
              <a:rPr lang="en-US" dirty="0"/>
              <a:t>1.3mA</a:t>
            </a:r>
          </a:p>
          <a:p>
            <a:pPr lvl="1"/>
            <a:r>
              <a:rPr lang="en-US" dirty="0"/>
              <a:t>Improvement of the rebunchers voltage</a:t>
            </a:r>
          </a:p>
          <a:p>
            <a:pPr lvl="1"/>
            <a:r>
              <a:rPr lang="en-US" dirty="0"/>
              <a:t>Single Bunch Selector validated in the MEBT</a:t>
            </a:r>
          </a:p>
          <a:p>
            <a:pPr lvl="2"/>
            <a:r>
              <a:rPr lang="en-US" dirty="0"/>
              <a:t>Demonstration to be confirmed in HEBT and NFS room.</a:t>
            </a:r>
          </a:p>
          <a:p>
            <a:r>
              <a:rPr lang="en-US" dirty="0">
                <a:solidFill>
                  <a:srgbClr val="C00000"/>
                </a:solidFill>
              </a:rPr>
              <a:t>Unfortunately we were unable to tune the LINAC with helium beam</a:t>
            </a:r>
          </a:p>
          <a:p>
            <a:pPr lvl="1"/>
            <a:r>
              <a:rPr lang="en-US" dirty="0"/>
              <a:t>Divergence on </a:t>
            </a:r>
            <a:r>
              <a:rPr lang="en-US" dirty="0" err="1"/>
              <a:t>Linac</a:t>
            </a:r>
            <a:r>
              <a:rPr lang="en-US" dirty="0"/>
              <a:t> output energy &gt; 5% </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47</a:t>
            </a:fld>
            <a:endParaRPr lang="en-US" dirty="0"/>
          </a:p>
        </p:txBody>
      </p:sp>
      <p:sp>
        <p:nvSpPr>
          <p:cNvPr id="4" name="Titre 3"/>
          <p:cNvSpPr>
            <a:spLocks noGrp="1"/>
          </p:cNvSpPr>
          <p:nvPr>
            <p:ph type="title"/>
          </p:nvPr>
        </p:nvSpPr>
        <p:spPr/>
        <p:txBody>
          <a:bodyPr>
            <a:normAutofit fontScale="90000"/>
          </a:bodyPr>
          <a:lstStyle/>
          <a:p>
            <a:r>
              <a:rPr lang="en-US" dirty="0"/>
              <a:t>Helium beam in 2020 – preparation of 2021</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pic>
        <p:nvPicPr>
          <p:cNvPr id="9" name="Image 8"/>
          <p:cNvPicPr>
            <a:picLocks noChangeAspect="1"/>
          </p:cNvPicPr>
          <p:nvPr/>
        </p:nvPicPr>
        <p:blipFill rotWithShape="1">
          <a:blip r:embed="rId3"/>
          <a:srcRect l="16416" t="11816" r="35998" b="30024"/>
          <a:stretch/>
        </p:blipFill>
        <p:spPr>
          <a:xfrm>
            <a:off x="7288893" y="3223669"/>
            <a:ext cx="2741554" cy="1886313"/>
          </a:xfrm>
          <a:prstGeom prst="rect">
            <a:avLst/>
          </a:prstGeom>
        </p:spPr>
      </p:pic>
      <p:grpSp>
        <p:nvGrpSpPr>
          <p:cNvPr id="12" name="Groupe 11"/>
          <p:cNvGrpSpPr/>
          <p:nvPr/>
        </p:nvGrpSpPr>
        <p:grpSpPr>
          <a:xfrm>
            <a:off x="8504698" y="4001761"/>
            <a:ext cx="274114" cy="217814"/>
            <a:chOff x="8504698" y="4001761"/>
            <a:chExt cx="274114" cy="217814"/>
          </a:xfrm>
        </p:grpSpPr>
        <p:cxnSp>
          <p:nvCxnSpPr>
            <p:cNvPr id="10" name="Connecteur droit avec flèche 9"/>
            <p:cNvCxnSpPr/>
            <p:nvPr/>
          </p:nvCxnSpPr>
          <p:spPr>
            <a:xfrm>
              <a:off x="8555355" y="4219575"/>
              <a:ext cx="172800" cy="0"/>
            </a:xfrm>
            <a:prstGeom prst="straightConnector1">
              <a:avLst/>
            </a:prstGeom>
            <a:ln>
              <a:headEnd type="triangle" w="sm" len="sm"/>
              <a:tailEnd type="triangle" w="sm" len="sm"/>
            </a:ln>
          </p:spPr>
          <p:style>
            <a:lnRef idx="3">
              <a:schemeClr val="accent2"/>
            </a:lnRef>
            <a:fillRef idx="0">
              <a:schemeClr val="accent2"/>
            </a:fillRef>
            <a:effectRef idx="2">
              <a:schemeClr val="accent2"/>
            </a:effectRef>
            <a:fontRef idx="minor">
              <a:schemeClr val="tx1"/>
            </a:fontRef>
          </p:style>
        </p:cxnSp>
        <p:sp>
          <p:nvSpPr>
            <p:cNvPr id="11" name="ZoneTexte 10"/>
            <p:cNvSpPr txBox="1"/>
            <p:nvPr/>
          </p:nvSpPr>
          <p:spPr>
            <a:xfrm>
              <a:off x="8504698" y="4001761"/>
              <a:ext cx="274114" cy="184666"/>
            </a:xfrm>
            <a:prstGeom prst="rect">
              <a:avLst/>
            </a:prstGeom>
            <a:noFill/>
          </p:spPr>
          <p:txBody>
            <a:bodyPr wrap="none" lIns="0" tIns="0" rIns="0" bIns="0" rtlCol="0">
              <a:spAutoFit/>
            </a:bodyPr>
            <a:lstStyle/>
            <a:p>
              <a:r>
                <a:rPr lang="en-US" sz="1200" dirty="0">
                  <a:solidFill>
                    <a:srgbClr val="C00000"/>
                  </a:solidFill>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rPr>
                <a:t>10ns</a:t>
              </a:r>
            </a:p>
          </p:txBody>
        </p:sp>
      </p:grpSp>
      <p:sp>
        <p:nvSpPr>
          <p:cNvPr id="13" name="ZoneTexte 12"/>
          <p:cNvSpPr txBox="1"/>
          <p:nvPr/>
        </p:nvSpPr>
        <p:spPr>
          <a:xfrm>
            <a:off x="6415064" y="5093991"/>
            <a:ext cx="3619902" cy="338554"/>
          </a:xfrm>
          <a:prstGeom prst="rect">
            <a:avLst/>
          </a:prstGeom>
          <a:noFill/>
        </p:spPr>
        <p:txBody>
          <a:bodyPr wrap="none" rtlCol="0">
            <a:spAutoFit/>
          </a:bodyPr>
          <a:lstStyle/>
          <a:p>
            <a:r>
              <a:rPr lang="en-US" sz="1600" dirty="0">
                <a:latin typeface="Yu Gothic UI Light" panose="020B0300000000000000" pitchFamily="34" charset="-128"/>
                <a:ea typeface="Yu Gothic UI Light" panose="020B0300000000000000" pitchFamily="34" charset="-128"/>
              </a:rPr>
              <a:t>Measured helium Single bunch Selected</a:t>
            </a:r>
          </a:p>
        </p:txBody>
      </p:sp>
      <p:sp>
        <p:nvSpPr>
          <p:cNvPr id="14" name="ZoneTexte 13"/>
          <p:cNvSpPr txBox="1"/>
          <p:nvPr/>
        </p:nvSpPr>
        <p:spPr>
          <a:xfrm>
            <a:off x="5961415" y="2772888"/>
            <a:ext cx="4198585" cy="338554"/>
          </a:xfrm>
          <a:prstGeom prst="rect">
            <a:avLst/>
          </a:prstGeom>
          <a:noFill/>
        </p:spPr>
        <p:txBody>
          <a:bodyPr wrap="none" rtlCol="0">
            <a:spAutoFit/>
          </a:bodyPr>
          <a:lstStyle/>
          <a:p>
            <a:r>
              <a:rPr lang="en-US" sz="1600" dirty="0">
                <a:latin typeface="Yu Gothic UI Light" panose="020B0300000000000000" pitchFamily="34" charset="-128"/>
                <a:ea typeface="Yu Gothic UI Light" panose="020B0300000000000000" pitchFamily="34" charset="-128"/>
              </a:rPr>
              <a:t>Optimization of the source voltage for the RFQ</a:t>
            </a:r>
          </a:p>
        </p:txBody>
      </p:sp>
      <p:pic>
        <p:nvPicPr>
          <p:cNvPr id="15" name="Image 14"/>
          <p:cNvPicPr>
            <a:picLocks noChangeAspect="1"/>
          </p:cNvPicPr>
          <p:nvPr/>
        </p:nvPicPr>
        <p:blipFill>
          <a:blip r:embed="rId4"/>
          <a:stretch>
            <a:fillRect/>
          </a:stretch>
        </p:blipFill>
        <p:spPr>
          <a:xfrm>
            <a:off x="6609104" y="588458"/>
            <a:ext cx="3426541" cy="2237144"/>
          </a:xfrm>
          <a:prstGeom prst="rect">
            <a:avLst/>
          </a:prstGeom>
        </p:spPr>
      </p:pic>
      <p:pic>
        <p:nvPicPr>
          <p:cNvPr id="16" name="Imag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8120" y="766499"/>
            <a:ext cx="623362" cy="189594"/>
          </a:xfrm>
          <a:prstGeom prst="rect">
            <a:avLst/>
          </a:prstGeom>
        </p:spPr>
      </p:pic>
    </p:spTree>
    <p:extLst>
      <p:ext uri="{BB962C8B-B14F-4D97-AF65-F5344CB8AC3E}">
        <p14:creationId xmlns:p14="http://schemas.microsoft.com/office/powerpoint/2010/main" val="1330667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Espace réservé du contenu 22"/>
          <p:cNvPicPr>
            <a:picLocks noGrp="1" noChangeAspect="1"/>
          </p:cNvPicPr>
          <p:nvPr>
            <p:ph idx="1"/>
          </p:nvPr>
        </p:nvPicPr>
        <p:blipFill>
          <a:blip r:embed="rId3"/>
          <a:stretch>
            <a:fillRect/>
          </a:stretch>
        </p:blipFill>
        <p:spPr>
          <a:xfrm>
            <a:off x="152400" y="569913"/>
            <a:ext cx="7637370" cy="4764088"/>
          </a:xfrm>
          <a:prstGeom prst="rect">
            <a:avLst/>
          </a:prstGeom>
        </p:spPr>
      </p:pic>
      <p:sp>
        <p:nvSpPr>
          <p:cNvPr id="3" name="Espace réservé du numéro de diapositive 2"/>
          <p:cNvSpPr>
            <a:spLocks noGrp="1"/>
          </p:cNvSpPr>
          <p:nvPr>
            <p:ph type="sldNum" sz="quarter" idx="12"/>
          </p:nvPr>
        </p:nvSpPr>
        <p:spPr/>
        <p:txBody>
          <a:bodyPr/>
          <a:lstStyle/>
          <a:p>
            <a:fld id="{49BBC286-B2FE-44AC-8F25-02BBF4E9D127}" type="slidenum">
              <a:rPr lang="en-US" smtClean="0"/>
              <a:pPr/>
              <a:t>48</a:t>
            </a:fld>
            <a:endParaRPr lang="en-US" dirty="0"/>
          </a:p>
        </p:txBody>
      </p:sp>
      <p:sp>
        <p:nvSpPr>
          <p:cNvPr id="4" name="Titre 3"/>
          <p:cNvSpPr>
            <a:spLocks noGrp="1"/>
          </p:cNvSpPr>
          <p:nvPr>
            <p:ph type="title"/>
          </p:nvPr>
        </p:nvSpPr>
        <p:spPr/>
        <p:txBody>
          <a:bodyPr>
            <a:normAutofit fontScale="90000"/>
          </a:bodyPr>
          <a:lstStyle/>
          <a:p>
            <a:r>
              <a:rPr lang="en-US" dirty="0"/>
              <a:t>2021 Provisional schedule</a:t>
            </a:r>
          </a:p>
        </p:txBody>
      </p:sp>
      <p:sp>
        <p:nvSpPr>
          <p:cNvPr id="5" name="Espace réservé de la date 4"/>
          <p:cNvSpPr>
            <a:spLocks noGrp="1"/>
          </p:cNvSpPr>
          <p:nvPr>
            <p:ph type="dt" sz="half" idx="2"/>
          </p:nvPr>
        </p:nvSpPr>
        <p:spPr/>
        <p:txBody>
          <a:bodyPr/>
          <a:lstStyle/>
          <a:p>
            <a:r>
              <a:rPr lang="fr-FR"/>
              <a:t>April 30, 2021</a:t>
            </a:r>
            <a:endParaRPr lang="en-US" dirty="0"/>
          </a:p>
        </p:txBody>
      </p:sp>
      <p:sp>
        <p:nvSpPr>
          <p:cNvPr id="6" name="Espace réservé du pied de page 5"/>
          <p:cNvSpPr>
            <a:spLocks noGrp="1"/>
          </p:cNvSpPr>
          <p:nvPr>
            <p:ph type="ftr" sz="quarter" idx="3"/>
          </p:nvPr>
        </p:nvSpPr>
        <p:spPr/>
        <p:txBody>
          <a:bodyPr/>
          <a:lstStyle/>
          <a:p>
            <a:r>
              <a:rPr lang="en-US"/>
              <a:t>SPIRAL2 commissioning - R. Ferdinand</a:t>
            </a:r>
            <a:endParaRPr lang="en-US" dirty="0"/>
          </a:p>
        </p:txBody>
      </p:sp>
      <p:sp>
        <p:nvSpPr>
          <p:cNvPr id="24" name="ZoneTexte 23"/>
          <p:cNvSpPr txBox="1"/>
          <p:nvPr/>
        </p:nvSpPr>
        <p:spPr>
          <a:xfrm>
            <a:off x="8049363" y="4456941"/>
            <a:ext cx="1494320" cy="830997"/>
          </a:xfrm>
          <a:prstGeom prst="rect">
            <a:avLst/>
          </a:prstGeom>
          <a:noFill/>
        </p:spPr>
        <p:txBody>
          <a:bodyPr wrap="none" rtlCol="0">
            <a:spAutoFit/>
          </a:bodyPr>
          <a:lstStyle/>
          <a:p>
            <a:r>
              <a:rPr lang="en-US" sz="1200" dirty="0">
                <a:latin typeface="Yu Gothic UI Light" panose="020B0300000000000000" pitchFamily="34" charset="-128"/>
                <a:ea typeface="Yu Gothic UI Light" panose="020B0300000000000000" pitchFamily="34" charset="-128"/>
              </a:rPr>
              <a:t>Organization of </a:t>
            </a:r>
          </a:p>
          <a:p>
            <a:r>
              <a:rPr lang="en-US" sz="1200" dirty="0">
                <a:latin typeface="Yu Gothic UI Light" panose="020B0300000000000000" pitchFamily="34" charset="-128"/>
                <a:ea typeface="Yu Gothic UI Light" panose="020B0300000000000000" pitchFamily="34" charset="-128"/>
              </a:rPr>
              <a:t>NFS Beam schedule </a:t>
            </a:r>
            <a:br>
              <a:rPr lang="en-US" sz="1200" dirty="0">
                <a:latin typeface="Yu Gothic UI Light" panose="020B0300000000000000" pitchFamily="34" charset="-128"/>
                <a:ea typeface="Yu Gothic UI Light" panose="020B0300000000000000" pitchFamily="34" charset="-128"/>
              </a:rPr>
            </a:br>
            <a:r>
              <a:rPr lang="en-US" sz="1200" dirty="0">
                <a:latin typeface="Yu Gothic UI Light" panose="020B0300000000000000" pitchFamily="34" charset="-128"/>
                <a:ea typeface="Yu Gothic UI Light" panose="020B0300000000000000" pitchFamily="34" charset="-128"/>
              </a:rPr>
              <a:t>done with GANIL </a:t>
            </a:r>
            <a:br>
              <a:rPr lang="en-US" sz="1200" dirty="0">
                <a:latin typeface="Yu Gothic UI Light" panose="020B0300000000000000" pitchFamily="34" charset="-128"/>
                <a:ea typeface="Yu Gothic UI Light" panose="020B0300000000000000" pitchFamily="34" charset="-128"/>
              </a:rPr>
            </a:br>
            <a:r>
              <a:rPr lang="en-US" sz="1200" dirty="0">
                <a:latin typeface="Yu Gothic UI Light" panose="020B0300000000000000" pitchFamily="34" charset="-128"/>
                <a:ea typeface="Yu Gothic UI Light" panose="020B0300000000000000" pitchFamily="34" charset="-128"/>
              </a:rPr>
              <a:t>beam coordinators. </a:t>
            </a:r>
          </a:p>
        </p:txBody>
      </p:sp>
    </p:spTree>
    <p:extLst>
      <p:ext uri="{BB962C8B-B14F-4D97-AF65-F5344CB8AC3E}">
        <p14:creationId xmlns:p14="http://schemas.microsoft.com/office/powerpoint/2010/main" val="3005712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11"/>
          <p:cNvSpPr>
            <a:spLocks noGrp="1"/>
          </p:cNvSpPr>
          <p:nvPr>
            <p:ph idx="1"/>
          </p:nvPr>
        </p:nvSpPr>
        <p:spPr/>
        <p:txBody>
          <a:bodyPr>
            <a:normAutofit fontScale="62500" lnSpcReduction="20000"/>
          </a:bodyPr>
          <a:lstStyle/>
          <a:p>
            <a:r>
              <a:rPr lang="en-US" dirty="0"/>
              <a:t>All 2019 and 2020 milestones have been met</a:t>
            </a:r>
          </a:p>
          <a:p>
            <a:pPr lvl="1"/>
            <a:r>
              <a:rPr lang="en-US" sz="2700" dirty="0"/>
              <a:t>LINAC has been qualified in proton operation in nominal beam conditions</a:t>
            </a:r>
          </a:p>
          <a:p>
            <a:pPr lvl="1"/>
            <a:r>
              <a:rPr lang="en-US" dirty="0"/>
              <a:t>Beam sent to NFS hall for convertors qualification and experimental test</a:t>
            </a:r>
          </a:p>
          <a:p>
            <a:pPr lvl="1"/>
            <a:r>
              <a:rPr lang="en-US" dirty="0"/>
              <a:t>strong involvement of all GANIL teams to get these results despite the situation and HR</a:t>
            </a:r>
          </a:p>
          <a:p>
            <a:pPr lvl="1"/>
            <a:endParaRPr lang="en-US" dirty="0"/>
          </a:p>
          <a:p>
            <a:pPr marL="0" indent="0" algn="ctr">
              <a:buNone/>
            </a:pPr>
            <a:r>
              <a:rPr lang="en-US" sz="3800" dirty="0">
                <a:solidFill>
                  <a:srgbClr val="00B050"/>
                </a:solidFill>
                <a:effectLst>
                  <a:outerShdw blurRad="38100" dist="38100" dir="2700000" algn="tl">
                    <a:srgbClr val="000000">
                      <a:alpha val="43137"/>
                    </a:srgbClr>
                  </a:outerShdw>
                </a:effectLst>
              </a:rPr>
              <a:t>16kW produced (10% proton beam power)</a:t>
            </a:r>
            <a:r>
              <a:rPr lang="en-US" dirty="0">
                <a:solidFill>
                  <a:srgbClr val="00B050"/>
                </a:solidFill>
              </a:rPr>
              <a:t>  </a:t>
            </a:r>
          </a:p>
          <a:p>
            <a:endParaRPr lang="en-US" dirty="0"/>
          </a:p>
          <a:p>
            <a:r>
              <a:rPr lang="en-US" dirty="0"/>
              <a:t>Objectives for 2021</a:t>
            </a:r>
          </a:p>
          <a:p>
            <a:pPr lvl="1"/>
            <a:r>
              <a:rPr lang="en-US" dirty="0"/>
              <a:t>Nominal deuteron beam current with Single Bunch Selector at nominal energy</a:t>
            </a:r>
          </a:p>
          <a:p>
            <a:pPr lvl="1"/>
            <a:r>
              <a:rPr lang="en-US" dirty="0"/>
              <a:t>Availability improvement – strong involvement.</a:t>
            </a:r>
          </a:p>
          <a:p>
            <a:pPr lvl="1"/>
            <a:r>
              <a:rPr lang="en-US" dirty="0"/>
              <a:t>Safety constraints management </a:t>
            </a:r>
          </a:p>
          <a:p>
            <a:pPr lvl="1"/>
            <a:r>
              <a:rPr lang="en-US" dirty="0"/>
              <a:t>Share time with priority Physics in NFS</a:t>
            </a:r>
          </a:p>
          <a:p>
            <a:pPr lvl="1"/>
            <a:r>
              <a:rPr lang="en-US" dirty="0"/>
              <a:t>Achieve a good transition to operation</a:t>
            </a:r>
          </a:p>
          <a:p>
            <a:pPr lvl="1"/>
            <a:endParaRPr lang="en-US" dirty="0"/>
          </a:p>
          <a:p>
            <a:pPr marL="0" indent="0" algn="ctr">
              <a:buNone/>
            </a:pPr>
            <a:r>
              <a:rPr lang="en-US" sz="3800" dirty="0">
                <a:solidFill>
                  <a:srgbClr val="00B050"/>
                </a:solidFill>
                <a:effectLst>
                  <a:outerShdw blurRad="38100" dist="38100" dir="2700000" algn="tl">
                    <a:srgbClr val="000000">
                      <a:alpha val="43137"/>
                    </a:srgbClr>
                  </a:outerShdw>
                </a:effectLst>
              </a:rPr>
              <a:t>Become a stable neutron facility at NFS</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49</a:t>
            </a:fld>
            <a:endParaRPr lang="en-US" dirty="0"/>
          </a:p>
        </p:txBody>
      </p:sp>
      <p:sp>
        <p:nvSpPr>
          <p:cNvPr id="11" name="Titre 10"/>
          <p:cNvSpPr>
            <a:spLocks noGrp="1"/>
          </p:cNvSpPr>
          <p:nvPr>
            <p:ph type="title"/>
          </p:nvPr>
        </p:nvSpPr>
        <p:spPr/>
        <p:txBody>
          <a:bodyPr>
            <a:normAutofit fontScale="90000"/>
          </a:bodyPr>
          <a:lstStyle/>
          <a:p>
            <a:r>
              <a:rPr lang="en-US" dirty="0"/>
              <a:t>Conclusion</a:t>
            </a:r>
          </a:p>
        </p:txBody>
      </p:sp>
      <p:sp>
        <p:nvSpPr>
          <p:cNvPr id="4" name="Espace réservé de la date 3"/>
          <p:cNvSpPr>
            <a:spLocks noGrp="1"/>
          </p:cNvSpPr>
          <p:nvPr>
            <p:ph type="dt" sz="half" idx="2"/>
          </p:nvPr>
        </p:nvSpPr>
        <p:spPr>
          <a:xfrm>
            <a:off x="368300" y="5454650"/>
            <a:ext cx="2370138" cy="303213"/>
          </a:xfrm>
        </p:spPr>
        <p:txBody>
          <a:bodyPr/>
          <a:lstStyle/>
          <a:p>
            <a:r>
              <a:rPr lang="fr-FR"/>
              <a:t>April 30, 2021</a:t>
            </a:r>
            <a:endParaRPr lang="en-US" dirty="0"/>
          </a:p>
        </p:txBody>
      </p:sp>
      <p:sp>
        <p:nvSpPr>
          <p:cNvPr id="5" name="Espace réservé du pied de page 4"/>
          <p:cNvSpPr>
            <a:spLocks noGrp="1"/>
          </p:cNvSpPr>
          <p:nvPr>
            <p:ph type="ftr" sz="quarter" idx="3"/>
          </p:nvPr>
        </p:nvSpPr>
        <p:spPr>
          <a:xfrm>
            <a:off x="3471863" y="5454650"/>
            <a:ext cx="3216275" cy="303213"/>
          </a:xfrm>
        </p:spPr>
        <p:txBody>
          <a:bodyPr/>
          <a:lstStyle/>
          <a:p>
            <a:r>
              <a:rPr lang="en-US"/>
              <a:t>SPIRAL2 commissioning - R. Ferdinand</a:t>
            </a:r>
            <a:endParaRPr lang="en-US" dirty="0"/>
          </a:p>
        </p:txBody>
      </p:sp>
      <p:sp>
        <p:nvSpPr>
          <p:cNvPr id="9" name="Titre 2"/>
          <p:cNvSpPr txBox="1">
            <a:spLocks/>
          </p:cNvSpPr>
          <p:nvPr/>
        </p:nvSpPr>
        <p:spPr>
          <a:xfrm>
            <a:off x="657034" y="105593"/>
            <a:ext cx="7614223" cy="424060"/>
          </a:xfrm>
          <a:prstGeom prst="rect">
            <a:avLst/>
          </a:prstGeom>
        </p:spPr>
        <p:txBody>
          <a:bodyPr vert="horz" rtlCol="0" anchor="ctr">
            <a:noAutofit/>
            <a:scene3d>
              <a:camera prst="orthographicFront"/>
              <a:lightRig rig="soft" dir="t">
                <a:rot lat="0" lon="0" rev="10800000"/>
              </a:lightRig>
            </a:scene3d>
            <a:sp3d>
              <a:bevelT w="27940" h="12700"/>
              <a:contourClr>
                <a:srgbClr val="DDDDDD"/>
              </a:contourClr>
            </a:sp3d>
          </a:bodyPr>
          <a:lstStyle>
            <a:lvl1pPr algn="ctr" rtl="0" eaLnBrk="1" latinLnBrk="0" hangingPunct="1">
              <a:spcBef>
                <a:spcPct val="0"/>
              </a:spcBef>
              <a:buNone/>
              <a:defRPr lang="fr-FR" sz="2800" b="1" kern="1200" cap="none" spc="150">
                <a:ln w="11430"/>
                <a:solidFill>
                  <a:schemeClr val="tx1"/>
                </a:solidFill>
                <a:effectLst>
                  <a:outerShdw blurRad="50800" dist="38100" dir="2700000" algn="tl" rotWithShape="0">
                    <a:prstClr val="black">
                      <a:alpha val="40000"/>
                    </a:prstClr>
                  </a:outerShdw>
                </a:effectLst>
                <a:latin typeface="Comic Sans MS" panose="030F0702030302020204" pitchFamily="66" charset="0"/>
                <a:ea typeface="+mj-ea"/>
                <a:cs typeface="Calibri" panose="020F0502020204030204" pitchFamily="34" charset="0"/>
              </a:defRPr>
            </a:lvl1pPr>
          </a:lstStyle>
          <a:p>
            <a:pPr algn="l" defTabSz="914400"/>
            <a:endParaRPr lang="en-US" dirty="0">
              <a:latin typeface="Yu Gothic UI Light" panose="020B0300000000000000" pitchFamily="34" charset="-128"/>
            </a:endParaRPr>
          </a:p>
        </p:txBody>
      </p:sp>
    </p:spTree>
    <p:extLst>
      <p:ext uri="{BB962C8B-B14F-4D97-AF65-F5344CB8AC3E}">
        <p14:creationId xmlns:p14="http://schemas.microsoft.com/office/powerpoint/2010/main" val="4203941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196108" y="1132469"/>
            <a:ext cx="9762393" cy="1110634"/>
          </a:xfrm>
          <a:prstGeom prst="rect">
            <a:avLst/>
          </a:prstGeom>
        </p:spPr>
      </p:pic>
      <p:sp>
        <p:nvSpPr>
          <p:cNvPr id="67" name="ZoneTexte 66"/>
          <p:cNvSpPr txBox="1"/>
          <p:nvPr/>
        </p:nvSpPr>
        <p:spPr>
          <a:xfrm>
            <a:off x="3797670" y="696727"/>
            <a:ext cx="973912" cy="369332"/>
          </a:xfrm>
          <a:prstGeom prst="rect">
            <a:avLst/>
          </a:prstGeom>
          <a:solidFill>
            <a:schemeClr val="bg1"/>
          </a:solidFill>
          <a:ln>
            <a:solidFill>
              <a:srgbClr val="FFC000"/>
            </a:solidFill>
          </a:ln>
        </p:spPr>
        <p:txBody>
          <a:bodyPr wrap="square" rtlCol="0">
            <a:spAutoFit/>
          </a:bodyPr>
          <a:lstStyle/>
          <a:p>
            <a:pPr algn="ctr"/>
            <a:r>
              <a:rPr lang="fr-FR" dirty="0"/>
              <a:t>D-plate</a:t>
            </a:r>
          </a:p>
        </p:txBody>
      </p:sp>
      <p:pic>
        <p:nvPicPr>
          <p:cNvPr id="65" name="Picture 5" descr="BTI mai 2009_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24226" y="1339050"/>
            <a:ext cx="1164124" cy="589501"/>
          </a:xfrm>
          <a:prstGeom prst="rect">
            <a:avLst/>
          </a:prstGeom>
          <a:solidFill>
            <a:schemeClr val="bg1"/>
          </a:solidFill>
          <a:ln w="9525">
            <a:noFill/>
            <a:miter lim="800000"/>
            <a:headEnd/>
            <a:tailEnd/>
          </a:ln>
        </p:spPr>
      </p:pic>
      <p:sp>
        <p:nvSpPr>
          <p:cNvPr id="4" name="Titre 3"/>
          <p:cNvSpPr>
            <a:spLocks noGrp="1"/>
          </p:cNvSpPr>
          <p:nvPr>
            <p:ph type="title"/>
          </p:nvPr>
        </p:nvSpPr>
        <p:spPr/>
        <p:txBody>
          <a:bodyPr>
            <a:normAutofit fontScale="90000"/>
          </a:bodyPr>
          <a:lstStyle/>
          <a:p>
            <a:r>
              <a:rPr lang="en-GB"/>
              <a:t>Commissioning time line</a:t>
            </a:r>
            <a:endParaRPr lang="fr-FR" dirty="0"/>
          </a:p>
        </p:txBody>
      </p:sp>
      <p:sp>
        <p:nvSpPr>
          <p:cNvPr id="3" name="Espace réservé du numéro de diapositive 2"/>
          <p:cNvSpPr>
            <a:spLocks noGrp="1"/>
          </p:cNvSpPr>
          <p:nvPr>
            <p:ph type="sldNum" sz="quarter" idx="12"/>
          </p:nvPr>
        </p:nvSpPr>
        <p:spPr/>
        <p:txBody>
          <a:bodyPr/>
          <a:lstStyle/>
          <a:p>
            <a:fld id="{49BBC286-B2FE-44AC-8F25-02BBF4E9D127}" type="slidenum">
              <a:rPr lang="en-US" smtClean="0"/>
              <a:pPr/>
              <a:t>5</a:t>
            </a:fld>
            <a:endParaRPr lang="en-US" dirty="0"/>
          </a:p>
        </p:txBody>
      </p:sp>
      <p:pic>
        <p:nvPicPr>
          <p:cNvPr id="68" name="Image 67"/>
          <p:cNvPicPr>
            <a:picLocks noChangeAspect="1"/>
          </p:cNvPicPr>
          <p:nvPr/>
        </p:nvPicPr>
        <p:blipFill>
          <a:blip r:embed="rId3"/>
          <a:stretch>
            <a:fillRect/>
          </a:stretch>
        </p:blipFill>
        <p:spPr>
          <a:xfrm>
            <a:off x="194156" y="1117891"/>
            <a:ext cx="9766296" cy="1125212"/>
          </a:xfrm>
          <a:prstGeom prst="rect">
            <a:avLst/>
          </a:prstGeom>
        </p:spPr>
      </p:pic>
      <p:sp>
        <p:nvSpPr>
          <p:cNvPr id="11" name="ZoneTexte 10"/>
          <p:cNvSpPr txBox="1"/>
          <p:nvPr/>
        </p:nvSpPr>
        <p:spPr>
          <a:xfrm>
            <a:off x="1758469" y="969718"/>
            <a:ext cx="698050" cy="369332"/>
          </a:xfrm>
          <a:prstGeom prst="rect">
            <a:avLst/>
          </a:prstGeom>
          <a:noFill/>
          <a:ln>
            <a:solidFill>
              <a:schemeClr val="tx1"/>
            </a:solidFill>
          </a:ln>
        </p:spPr>
        <p:txBody>
          <a:bodyPr wrap="square" rtlCol="0">
            <a:spAutoFit/>
          </a:bodyPr>
          <a:lstStyle/>
          <a:p>
            <a:pPr algn="ctr"/>
            <a:r>
              <a:rPr lang="fr-FR" dirty="0"/>
              <a:t>LEBT</a:t>
            </a:r>
          </a:p>
        </p:txBody>
      </p:sp>
      <p:sp>
        <p:nvSpPr>
          <p:cNvPr id="12" name="ZoneTexte 11"/>
          <p:cNvSpPr txBox="1"/>
          <p:nvPr/>
        </p:nvSpPr>
        <p:spPr>
          <a:xfrm>
            <a:off x="3797670" y="695732"/>
            <a:ext cx="973911" cy="369332"/>
          </a:xfrm>
          <a:prstGeom prst="rect">
            <a:avLst/>
          </a:prstGeom>
          <a:solidFill>
            <a:schemeClr val="bg1"/>
          </a:solidFill>
          <a:ln>
            <a:solidFill>
              <a:srgbClr val="0070C0"/>
            </a:solidFill>
          </a:ln>
        </p:spPr>
        <p:txBody>
          <a:bodyPr wrap="square" rtlCol="0">
            <a:spAutoFit/>
          </a:bodyPr>
          <a:lstStyle/>
          <a:p>
            <a:pPr algn="ctr"/>
            <a:r>
              <a:rPr lang="fr-FR" dirty="0"/>
              <a:t>MEBT</a:t>
            </a:r>
          </a:p>
        </p:txBody>
      </p:sp>
      <p:sp>
        <p:nvSpPr>
          <p:cNvPr id="13" name="ZoneTexte 12"/>
          <p:cNvSpPr txBox="1"/>
          <p:nvPr/>
        </p:nvSpPr>
        <p:spPr>
          <a:xfrm>
            <a:off x="2900326" y="717623"/>
            <a:ext cx="660400" cy="369332"/>
          </a:xfrm>
          <a:prstGeom prst="rect">
            <a:avLst/>
          </a:prstGeom>
          <a:noFill/>
          <a:ln>
            <a:solidFill>
              <a:schemeClr val="accent5"/>
            </a:solidFill>
          </a:ln>
        </p:spPr>
        <p:txBody>
          <a:bodyPr wrap="square" rtlCol="0">
            <a:spAutoFit/>
          </a:bodyPr>
          <a:lstStyle/>
          <a:p>
            <a:pPr algn="ctr"/>
            <a:r>
              <a:rPr lang="fr-FR" dirty="0"/>
              <a:t>RFQ</a:t>
            </a:r>
          </a:p>
        </p:txBody>
      </p:sp>
      <p:sp>
        <p:nvSpPr>
          <p:cNvPr id="14" name="ZoneTexte 13"/>
          <p:cNvSpPr txBox="1"/>
          <p:nvPr/>
        </p:nvSpPr>
        <p:spPr>
          <a:xfrm>
            <a:off x="6747614" y="680004"/>
            <a:ext cx="839824" cy="369332"/>
          </a:xfrm>
          <a:prstGeom prst="rect">
            <a:avLst/>
          </a:prstGeom>
          <a:noFill/>
          <a:ln>
            <a:solidFill>
              <a:srgbClr val="00B050"/>
            </a:solidFill>
          </a:ln>
        </p:spPr>
        <p:txBody>
          <a:bodyPr wrap="square" rtlCol="0">
            <a:spAutoFit/>
          </a:bodyPr>
          <a:lstStyle/>
          <a:p>
            <a:pPr algn="ctr"/>
            <a:r>
              <a:rPr lang="fr-FR" dirty="0"/>
              <a:t>LINAC</a:t>
            </a:r>
          </a:p>
        </p:txBody>
      </p:sp>
      <p:sp>
        <p:nvSpPr>
          <p:cNvPr id="15" name="ZoneTexte 14"/>
          <p:cNvSpPr txBox="1"/>
          <p:nvPr/>
        </p:nvSpPr>
        <p:spPr>
          <a:xfrm>
            <a:off x="84090" y="628942"/>
            <a:ext cx="734785" cy="784830"/>
          </a:xfrm>
          <a:prstGeom prst="rect">
            <a:avLst/>
          </a:prstGeom>
          <a:noFill/>
          <a:ln>
            <a:solidFill>
              <a:schemeClr val="accent5"/>
            </a:solidFill>
          </a:ln>
        </p:spPr>
        <p:txBody>
          <a:bodyPr wrap="square" rtlCol="0">
            <a:spAutoFit/>
          </a:bodyPr>
          <a:lstStyle/>
          <a:p>
            <a:pPr algn="ctr"/>
            <a:r>
              <a:rPr lang="fr-FR" sz="1500" dirty="0"/>
              <a:t>ECRIS</a:t>
            </a:r>
          </a:p>
          <a:p>
            <a:pPr algn="ctr"/>
            <a:r>
              <a:rPr lang="fr-FR" sz="1500" dirty="0"/>
              <a:t>A/Q=3 </a:t>
            </a:r>
          </a:p>
          <a:p>
            <a:pPr algn="ctr"/>
            <a:r>
              <a:rPr lang="fr-FR" sz="1500" dirty="0"/>
              <a:t>1mA</a:t>
            </a:r>
          </a:p>
        </p:txBody>
      </p:sp>
      <p:sp>
        <p:nvSpPr>
          <p:cNvPr id="16" name="ZoneTexte 15"/>
          <p:cNvSpPr txBox="1"/>
          <p:nvPr/>
        </p:nvSpPr>
        <p:spPr>
          <a:xfrm>
            <a:off x="923493" y="628942"/>
            <a:ext cx="724617" cy="784830"/>
          </a:xfrm>
          <a:prstGeom prst="rect">
            <a:avLst/>
          </a:prstGeom>
          <a:noFill/>
          <a:ln>
            <a:solidFill>
              <a:schemeClr val="accent6">
                <a:lumMod val="75000"/>
              </a:schemeClr>
            </a:solidFill>
          </a:ln>
        </p:spPr>
        <p:txBody>
          <a:bodyPr wrap="square" rtlCol="0">
            <a:spAutoFit/>
          </a:bodyPr>
          <a:lstStyle/>
          <a:p>
            <a:pPr algn="ctr"/>
            <a:r>
              <a:rPr lang="fr-FR" sz="1500" dirty="0"/>
              <a:t>ECRIS</a:t>
            </a:r>
          </a:p>
          <a:p>
            <a:pPr algn="ctr"/>
            <a:r>
              <a:rPr lang="fr-FR" sz="1500" dirty="0"/>
              <a:t>H</a:t>
            </a:r>
            <a:r>
              <a:rPr lang="fr-FR" sz="1500" baseline="30000" dirty="0"/>
              <a:t>+</a:t>
            </a:r>
            <a:r>
              <a:rPr lang="fr-FR" sz="1500" dirty="0"/>
              <a:t>, d</a:t>
            </a:r>
            <a:r>
              <a:rPr lang="fr-FR" sz="1500" baseline="30000" dirty="0"/>
              <a:t>+</a:t>
            </a:r>
          </a:p>
          <a:p>
            <a:pPr algn="ctr"/>
            <a:r>
              <a:rPr lang="fr-FR" sz="1500" dirty="0"/>
              <a:t>5 mA</a:t>
            </a:r>
          </a:p>
        </p:txBody>
      </p:sp>
      <p:cxnSp>
        <p:nvCxnSpPr>
          <p:cNvPr id="18" name="Connecteur droit avec flèche 17"/>
          <p:cNvCxnSpPr/>
          <p:nvPr/>
        </p:nvCxnSpPr>
        <p:spPr>
          <a:xfrm>
            <a:off x="2079524" y="1339050"/>
            <a:ext cx="1" cy="154630"/>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Connecteur droit avec flèche 18"/>
          <p:cNvCxnSpPr/>
          <p:nvPr/>
        </p:nvCxnSpPr>
        <p:spPr>
          <a:xfrm>
            <a:off x="3230526" y="1078517"/>
            <a:ext cx="0" cy="363682"/>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Connecteur droit avec flèche 19"/>
          <p:cNvCxnSpPr>
            <a:stCxn id="12" idx="2"/>
          </p:cNvCxnSpPr>
          <p:nvPr/>
        </p:nvCxnSpPr>
        <p:spPr>
          <a:xfrm>
            <a:off x="4284626" y="1064039"/>
            <a:ext cx="1" cy="294061"/>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Connecteur droit avec flèche 20"/>
          <p:cNvCxnSpPr/>
          <p:nvPr/>
        </p:nvCxnSpPr>
        <p:spPr>
          <a:xfrm>
            <a:off x="7173388" y="1045791"/>
            <a:ext cx="0" cy="226291"/>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Connecteur droit avec flèche 23"/>
          <p:cNvCxnSpPr/>
          <p:nvPr/>
        </p:nvCxnSpPr>
        <p:spPr>
          <a:xfrm>
            <a:off x="294055" y="1405062"/>
            <a:ext cx="0" cy="421182"/>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Connecteur droit avec flèche 30"/>
          <p:cNvCxnSpPr/>
          <p:nvPr/>
        </p:nvCxnSpPr>
        <p:spPr>
          <a:xfrm>
            <a:off x="1348154" y="1413772"/>
            <a:ext cx="208940" cy="358894"/>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graphicFrame>
        <p:nvGraphicFramePr>
          <p:cNvPr id="8" name="Diagramme 7"/>
          <p:cNvGraphicFramePr/>
          <p:nvPr>
            <p:extLst>
              <p:ext uri="{D42A27DB-BD31-4B8C-83A1-F6EECF244321}">
                <p14:modId xmlns:p14="http://schemas.microsoft.com/office/powerpoint/2010/main" val="4097160434"/>
              </p:ext>
            </p:extLst>
          </p:nvPr>
        </p:nvGraphicFramePr>
        <p:xfrm>
          <a:off x="133431" y="2111460"/>
          <a:ext cx="9761084" cy="33531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p:cNvSpPr/>
          <p:nvPr/>
        </p:nvSpPr>
        <p:spPr>
          <a:xfrm>
            <a:off x="-94713" y="5546925"/>
            <a:ext cx="2174237" cy="256480"/>
          </a:xfrm>
          <a:prstGeom prst="rect">
            <a:avLst/>
          </a:prstGeom>
        </p:spPr>
        <p:txBody>
          <a:bodyPr wrap="square">
            <a:spAutoFit/>
          </a:bodyPr>
          <a:lstStyle/>
          <a:p>
            <a:pPr lvl="0" algn="ctr">
              <a:lnSpc>
                <a:spcPct val="100000"/>
              </a:lnSpc>
              <a:spcAft>
                <a:spcPts val="100"/>
              </a:spcAft>
            </a:pPr>
            <a:r>
              <a:rPr lang="en-GB" sz="1600" baseline="30000" dirty="0">
                <a:latin typeface="Calibri" panose="020F0502020204030204" pitchFamily="34" charset="0"/>
                <a:cs typeface="Calibri" panose="020F0502020204030204" pitchFamily="34" charset="0"/>
              </a:rPr>
              <a:t>SBS*= Single Bunch Selector</a:t>
            </a:r>
          </a:p>
        </p:txBody>
      </p:sp>
      <p:sp>
        <p:nvSpPr>
          <p:cNvPr id="10" name="Espace réservé du pied de page 9"/>
          <p:cNvSpPr>
            <a:spLocks noGrp="1"/>
          </p:cNvSpPr>
          <p:nvPr>
            <p:ph type="ftr" sz="quarter" idx="3"/>
          </p:nvPr>
        </p:nvSpPr>
        <p:spPr/>
        <p:txBody>
          <a:bodyPr/>
          <a:lstStyle/>
          <a:p>
            <a:r>
              <a:rPr lang="en-US" noProof="0"/>
              <a:t>SPIRAL2 commissioning - R. Ferdinand</a:t>
            </a:r>
            <a:endParaRPr lang="en-US" noProof="0" dirty="0"/>
          </a:p>
        </p:txBody>
      </p:sp>
      <p:pic>
        <p:nvPicPr>
          <p:cNvPr id="25" name="Picture 5" descr="BTI mai 2009_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84951" y="1353628"/>
            <a:ext cx="1164124" cy="589501"/>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802612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A6FAE201-1BE1-4BBD-BC0C-86F4455A391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E1269CE9-658A-4101-95A0-20E7825B8E3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CFC5BFD2-51BA-48CB-B937-49986435954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570BF308-3492-488B-905D-8E8388ECF7B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09244EF7-CA6F-4108-9E61-A361BC3086A9}"/>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graphicEl>
                                              <a:dgm id="{892BF3DE-BB22-4960-BD19-A3822AA1EC8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graphicEl>
                                              <a:dgm id="{8EAC848D-D008-4507-B2B3-ED765B55E7CC}"/>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graphicEl>
                                              <a:dgm id="{50623208-729A-423A-8B7B-7C241E2250F0}"/>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graphicEl>
                                              <a:dgm id="{D260B684-2921-4104-86B1-5E0F551FFDD8}"/>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graphicEl>
                                              <a:dgm id="{688FD810-1F54-434E-B4EE-AD1BF784D5D3}"/>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graphicEl>
                                              <a:dgm id="{4860A74E-88FB-436B-B4C1-E20DE7B897A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animBg="1"/>
      <p:bldP spid="13" grpId="0" uiExpand="1" animBg="1"/>
      <p:bldP spid="14" grpId="0" animBg="1"/>
      <p:bldP spid="15" grpId="0" uiExpand="1" animBg="1"/>
      <p:bldP spid="16" grpId="0" uiExpand="1" animBg="1"/>
      <p:bldGraphic spid="8"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0160000" cy="5707381"/>
          </a:xfrm>
          <a:prstGeom prst="rect">
            <a:avLst/>
          </a:prstGeom>
        </p:spPr>
      </p:pic>
      <p:sp>
        <p:nvSpPr>
          <p:cNvPr id="13" name="ZoneTexte 12"/>
          <p:cNvSpPr txBox="1"/>
          <p:nvPr/>
        </p:nvSpPr>
        <p:spPr>
          <a:xfrm>
            <a:off x="2534024" y="3496235"/>
            <a:ext cx="4827857" cy="1754326"/>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FF0000"/>
                </a:solidFill>
              </a:rPr>
              <a:t>Thank you for your attention</a:t>
            </a:r>
          </a:p>
        </p:txBody>
      </p:sp>
      <p:sp>
        <p:nvSpPr>
          <p:cNvPr id="4" name="Rectangle 3"/>
          <p:cNvSpPr/>
          <p:nvPr/>
        </p:nvSpPr>
        <p:spPr>
          <a:xfrm>
            <a:off x="6757945" y="5068670"/>
            <a:ext cx="2953053" cy="646331"/>
          </a:xfrm>
          <a:prstGeom prst="rect">
            <a:avLst/>
          </a:prstGeom>
        </p:spPr>
        <p:txBody>
          <a:bodyPr wrap="none">
            <a:spAutoFit/>
          </a:bodyPr>
          <a:lstStyle/>
          <a:p>
            <a:pPr algn="ctr"/>
            <a:r>
              <a:rPr lang="en-US" dirty="0">
                <a:solidFill>
                  <a:schemeClr val="bg1"/>
                </a:solidFill>
                <a:effectLst>
                  <a:outerShdw blurRad="38100" dist="38100" dir="2700000" algn="tl">
                    <a:srgbClr val="000000">
                      <a:alpha val="43137"/>
                    </a:srgbClr>
                  </a:outerShdw>
                </a:effectLst>
                <a:latin typeface="Vrinda" pitchFamily="34" charset="0"/>
              </a:rPr>
              <a:t>Thanks to GANIL teams </a:t>
            </a:r>
            <a:br>
              <a:rPr lang="en-US" dirty="0">
                <a:solidFill>
                  <a:schemeClr val="bg1"/>
                </a:solidFill>
                <a:effectLst>
                  <a:outerShdw blurRad="38100" dist="38100" dir="2700000" algn="tl">
                    <a:srgbClr val="000000">
                      <a:alpha val="43137"/>
                    </a:srgbClr>
                  </a:outerShdw>
                </a:effectLst>
                <a:latin typeface="Vrinda" pitchFamily="34" charset="0"/>
              </a:rPr>
            </a:br>
            <a:r>
              <a:rPr lang="en-US" dirty="0">
                <a:solidFill>
                  <a:schemeClr val="bg1"/>
                </a:solidFill>
                <a:effectLst>
                  <a:outerShdw blurRad="38100" dist="38100" dir="2700000" algn="tl">
                    <a:srgbClr val="000000">
                      <a:alpha val="43137"/>
                    </a:srgbClr>
                  </a:outerShdw>
                </a:effectLst>
                <a:latin typeface="Vrinda" pitchFamily="34" charset="0"/>
              </a:rPr>
              <a:t>and SPIRAL2 collaborations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5380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3000" fill="hold"/>
                                        <p:tgtEl>
                                          <p:spTgt spid="13"/>
                                        </p:tgtEl>
                                        <p:attrNameLst>
                                          <p:attrName>ppt_x</p:attrName>
                                        </p:attrNameLst>
                                      </p:cBhvr>
                                      <p:tavLst>
                                        <p:tav tm="0">
                                          <p:val>
                                            <p:strVal val="#ppt_x"/>
                                          </p:val>
                                        </p:tav>
                                        <p:tav tm="100000">
                                          <p:val>
                                            <p:strVal val="#ppt_x"/>
                                          </p:val>
                                        </p:tav>
                                      </p:tavLst>
                                    </p:anim>
                                    <p:anim calcmode="lin" valueType="num">
                                      <p:cBhvr>
                                        <p:cTn id="8" dur="3000" fill="hold"/>
                                        <p:tgtEl>
                                          <p:spTgt spid="1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99459" y="238868"/>
            <a:ext cx="7979950" cy="424060"/>
          </a:xfrm>
        </p:spPr>
        <p:txBody>
          <a:bodyPr>
            <a:normAutofit fontScale="90000"/>
          </a:bodyPr>
          <a:lstStyle/>
          <a:p>
            <a:pPr algn="ctr"/>
            <a:r>
              <a:rPr lang="en-US" dirty="0">
                <a:solidFill>
                  <a:srgbClr val="C00000"/>
                </a:solidFill>
              </a:rPr>
              <a:t>Special thanks to the SPIRAL2 commissioning team</a:t>
            </a:r>
          </a:p>
        </p:txBody>
      </p:sp>
      <p:sp>
        <p:nvSpPr>
          <p:cNvPr id="2" name="Espace réservé du contenu 1"/>
          <p:cNvSpPr>
            <a:spLocks noGrp="1"/>
          </p:cNvSpPr>
          <p:nvPr>
            <p:ph sz="half" idx="1"/>
          </p:nvPr>
        </p:nvSpPr>
        <p:spPr>
          <a:xfrm>
            <a:off x="580038" y="1112453"/>
            <a:ext cx="4847968" cy="3992685"/>
          </a:xfrm>
        </p:spPr>
        <p:txBody>
          <a:bodyPr>
            <a:normAutofit/>
          </a:bodyPr>
          <a:lstStyle/>
          <a:p>
            <a:r>
              <a:rPr lang="en-US" sz="2000" dirty="0"/>
              <a:t>R. Ferdinand </a:t>
            </a:r>
            <a:r>
              <a:rPr lang="en-US" sz="1600" dirty="0"/>
              <a:t>(Commissioning leader)</a:t>
            </a:r>
          </a:p>
          <a:p>
            <a:r>
              <a:rPr lang="en-US" sz="2000" dirty="0"/>
              <a:t>G. Normand </a:t>
            </a:r>
            <a:r>
              <a:rPr lang="en-US" sz="1600" dirty="0"/>
              <a:t>(Deputy commissioning leader)</a:t>
            </a:r>
            <a:endParaRPr lang="en-US" sz="2000" dirty="0"/>
          </a:p>
          <a:p>
            <a:r>
              <a:rPr lang="en-US" sz="2000" dirty="0"/>
              <a:t>B. Jacquot</a:t>
            </a:r>
          </a:p>
          <a:p>
            <a:r>
              <a:rPr lang="en-US" sz="2000" dirty="0"/>
              <a:t>M. Di Giacomo</a:t>
            </a:r>
          </a:p>
          <a:p>
            <a:r>
              <a:rPr lang="en-US" sz="2000" dirty="0"/>
              <a:t>O. Kamalou</a:t>
            </a:r>
          </a:p>
          <a:p>
            <a:r>
              <a:rPr lang="en-US" sz="2000" dirty="0"/>
              <a:t>J-M. Lagniel</a:t>
            </a:r>
          </a:p>
          <a:p>
            <a:r>
              <a:rPr lang="en-US" sz="2000" dirty="0"/>
              <a:t>A. Orduz </a:t>
            </a:r>
            <a:r>
              <a:rPr lang="en-US" sz="1600" dirty="0"/>
              <a:t>(post doc)</a:t>
            </a:r>
            <a:endParaRPr lang="en-US" sz="2000" dirty="0"/>
          </a:p>
          <a:p>
            <a:r>
              <a:rPr lang="en-US" sz="2000" dirty="0"/>
              <a:t>A. Savalle </a:t>
            </a:r>
            <a:r>
              <a:rPr lang="en-US" sz="1600" dirty="0"/>
              <a:t>(Operation Group leader)</a:t>
            </a:r>
            <a:endParaRPr lang="en-US" sz="2000" dirty="0"/>
          </a:p>
          <a:p>
            <a:r>
              <a:rPr lang="en-US" sz="2000" dirty="0"/>
              <a:t>D. Uriot </a:t>
            </a:r>
            <a:r>
              <a:rPr lang="en-US" sz="1600" dirty="0"/>
              <a:t>(CEA-</a:t>
            </a:r>
            <a:r>
              <a:rPr lang="en-US" sz="1600" dirty="0" err="1"/>
              <a:t>Saclay</a:t>
            </a:r>
            <a:r>
              <a:rPr lang="en-US" sz="1600" dirty="0"/>
              <a:t>)</a:t>
            </a:r>
          </a:p>
          <a:p>
            <a:r>
              <a:rPr lang="en-US" sz="1600" dirty="0"/>
              <a:t>The operators</a:t>
            </a:r>
          </a:p>
          <a:p>
            <a:r>
              <a:rPr lang="en-US" sz="1600" dirty="0"/>
              <a:t>The week engineers</a:t>
            </a:r>
            <a:endParaRPr lang="en-US" sz="2000" dirty="0"/>
          </a:p>
        </p:txBody>
      </p:sp>
      <p:pic>
        <p:nvPicPr>
          <p:cNvPr id="13" name="Espace réservé du contenu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17752" y="1112452"/>
            <a:ext cx="4038600" cy="2692400"/>
          </a:xfrm>
          <a:prstGeom prst="rect">
            <a:avLst/>
          </a:prstGeom>
        </p:spPr>
      </p:pic>
      <p:sp>
        <p:nvSpPr>
          <p:cNvPr id="3" name="Espace réservé du numéro de diapositive 2"/>
          <p:cNvSpPr>
            <a:spLocks noGrp="1"/>
          </p:cNvSpPr>
          <p:nvPr>
            <p:ph type="sldNum" sz="quarter" idx="12"/>
          </p:nvPr>
        </p:nvSpPr>
        <p:spPr/>
        <p:txBody>
          <a:bodyPr/>
          <a:lstStyle/>
          <a:p>
            <a:fld id="{49BBC286-B2FE-44AC-8F25-02BBF4E9D127}" type="slidenum">
              <a:rPr lang="en-US" smtClean="0"/>
              <a:pPr/>
              <a:t>51</a:t>
            </a:fld>
            <a:endParaRPr lang="en-US" dirty="0"/>
          </a:p>
        </p:txBody>
      </p:sp>
      <p:sp>
        <p:nvSpPr>
          <p:cNvPr id="5" name="Espace réservé de la date 4"/>
          <p:cNvSpPr>
            <a:spLocks noGrp="1"/>
          </p:cNvSpPr>
          <p:nvPr>
            <p:ph type="dt" sz="half" idx="13"/>
          </p:nvPr>
        </p:nvSpPr>
        <p:spPr>
          <a:xfrm>
            <a:off x="508000" y="5454651"/>
            <a:ext cx="2133600" cy="303213"/>
          </a:xfrm>
        </p:spPr>
        <p:txBody>
          <a:bodyPr/>
          <a:lstStyle/>
          <a:p>
            <a:r>
              <a:rPr lang="fr-FR"/>
              <a:t>March 24, 2021</a:t>
            </a:r>
            <a:endParaRPr lang="fr-FR" dirty="0"/>
          </a:p>
        </p:txBody>
      </p:sp>
      <p:sp>
        <p:nvSpPr>
          <p:cNvPr id="6" name="Espace réservé du pied de page 5"/>
          <p:cNvSpPr>
            <a:spLocks noGrp="1"/>
          </p:cNvSpPr>
          <p:nvPr>
            <p:ph type="ftr" sz="quarter" idx="3"/>
          </p:nvPr>
        </p:nvSpPr>
        <p:spPr/>
        <p:txBody>
          <a:bodyPr/>
          <a:lstStyle/>
          <a:p>
            <a:r>
              <a:rPr lang="en-US"/>
              <a:t>Beam commissioning strategy</a:t>
            </a:r>
            <a:endParaRPr lang="en-US" dirty="0"/>
          </a:p>
        </p:txBody>
      </p:sp>
      <p:pic>
        <p:nvPicPr>
          <p:cNvPr id="15" name="Image 14"/>
          <p:cNvPicPr>
            <a:picLocks noChangeAspect="1"/>
          </p:cNvPicPr>
          <p:nvPr/>
        </p:nvPicPr>
        <p:blipFill>
          <a:blip r:embed="rId4"/>
          <a:stretch>
            <a:fillRect/>
          </a:stretch>
        </p:blipFill>
        <p:spPr>
          <a:xfrm>
            <a:off x="6291039" y="3804853"/>
            <a:ext cx="556054" cy="741405"/>
          </a:xfrm>
          <a:prstGeom prst="ellipse">
            <a:avLst/>
          </a:prstGeom>
          <a:ln w="25400">
            <a:solidFill>
              <a:srgbClr val="FFC000"/>
            </a:solidFill>
          </a:ln>
          <a:effectLst>
            <a:outerShdw blurRad="50800" dist="38100" dir="2700000" algn="tl" rotWithShape="0">
              <a:prstClr val="black">
                <a:alpha val="40000"/>
              </a:prstClr>
            </a:outerShdw>
          </a:effectLst>
          <a:scene3d>
            <a:camera prst="orthographicFront"/>
            <a:lightRig rig="threePt" dir="t"/>
          </a:scene3d>
          <a:sp3d>
            <a:bevelT/>
            <a:bevelB/>
          </a:sp3d>
        </p:spPr>
      </p:pic>
      <p:pic>
        <p:nvPicPr>
          <p:cNvPr id="16" name="Image 15"/>
          <p:cNvPicPr>
            <a:picLocks noChangeAspect="1"/>
          </p:cNvPicPr>
          <p:nvPr/>
        </p:nvPicPr>
        <p:blipFill>
          <a:blip r:embed="rId5"/>
          <a:stretch>
            <a:fillRect/>
          </a:stretch>
        </p:blipFill>
        <p:spPr>
          <a:xfrm>
            <a:off x="8190432" y="3804657"/>
            <a:ext cx="531480" cy="741600"/>
          </a:xfrm>
          <a:prstGeom prst="ellipse">
            <a:avLst/>
          </a:prstGeom>
          <a:ln w="25400">
            <a:solidFill>
              <a:srgbClr val="FFC000"/>
            </a:solidFill>
          </a:ln>
          <a:effectLst>
            <a:outerShdw blurRad="50800" dist="38100" dir="2700000" algn="tl" rotWithShape="0">
              <a:prstClr val="black">
                <a:alpha val="40000"/>
              </a:prstClr>
            </a:outerShdw>
          </a:effectLst>
          <a:scene3d>
            <a:camera prst="orthographicFront"/>
            <a:lightRig rig="threePt" dir="t"/>
          </a:scene3d>
          <a:sp3d>
            <a:bevelT/>
            <a:bevelB/>
          </a:sp3d>
        </p:spPr>
      </p:pic>
      <p:pic>
        <p:nvPicPr>
          <p:cNvPr id="17" name="Image 16"/>
          <p:cNvPicPr>
            <a:picLocks noChangeAspect="1"/>
          </p:cNvPicPr>
          <p:nvPr/>
        </p:nvPicPr>
        <p:blipFill>
          <a:blip r:embed="rId6"/>
          <a:stretch>
            <a:fillRect/>
          </a:stretch>
        </p:blipFill>
        <p:spPr>
          <a:xfrm>
            <a:off x="7241697" y="3791350"/>
            <a:ext cx="554132" cy="741600"/>
          </a:xfrm>
          <a:prstGeom prst="ellipse">
            <a:avLst/>
          </a:prstGeom>
          <a:ln w="25400">
            <a:solidFill>
              <a:srgbClr val="FFC000"/>
            </a:solidFill>
          </a:ln>
          <a:effectLst>
            <a:outerShdw blurRad="50800" dist="38100" dir="2700000" algn="tl" rotWithShape="0">
              <a:prstClr val="black">
                <a:alpha val="40000"/>
              </a:prstClr>
            </a:outerShdw>
          </a:effectLst>
          <a:scene3d>
            <a:camera prst="orthographicFront"/>
            <a:lightRig rig="threePt" dir="t"/>
          </a:scene3d>
          <a:sp3d>
            <a:bevelT/>
            <a:bevelB/>
          </a:sp3d>
        </p:spPr>
      </p:pic>
      <p:cxnSp>
        <p:nvCxnSpPr>
          <p:cNvPr id="8" name="Connecteur droit avec flèche 7"/>
          <p:cNvCxnSpPr/>
          <p:nvPr/>
        </p:nvCxnSpPr>
        <p:spPr>
          <a:xfrm flipH="1">
            <a:off x="434340" y="1219200"/>
            <a:ext cx="7620" cy="2362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57890" y="1275749"/>
            <a:ext cx="430887" cy="2254784"/>
          </a:xfrm>
          <a:prstGeom prst="rect">
            <a:avLst/>
          </a:prstGeom>
          <a:noFill/>
        </p:spPr>
        <p:txBody>
          <a:bodyPr vert="vert270" wrap="none" rtlCol="0">
            <a:spAutoFit/>
          </a:bodyPr>
          <a:lstStyle/>
          <a:p>
            <a:r>
              <a:rPr lang="en-US" sz="1600" dirty="0">
                <a:latin typeface="Yu Gothic UI Light" panose="020B0300000000000000" pitchFamily="34" charset="-128"/>
                <a:ea typeface="Yu Gothic UI Light" panose="020B0300000000000000" pitchFamily="34" charset="-128"/>
              </a:rPr>
              <a:t>Accelerator Physic Group</a:t>
            </a:r>
          </a:p>
        </p:txBody>
      </p:sp>
    </p:spTree>
    <p:extLst>
      <p:ext uri="{BB962C8B-B14F-4D97-AF65-F5344CB8AC3E}">
        <p14:creationId xmlns:p14="http://schemas.microsoft.com/office/powerpoint/2010/main" val="4009948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99447" y="-7956"/>
            <a:ext cx="7492479" cy="952500"/>
          </a:xfrm>
          <a:prstGeom prst="rect">
            <a:avLst/>
          </a:prstGeom>
        </p:spPr>
        <p:txBody>
          <a:bodyPr/>
          <a:lstStyle>
            <a:lvl1pPr algn="l" rtl="0" eaLnBrk="0" fontAlgn="base" hangingPunct="0">
              <a:spcBef>
                <a:spcPct val="0"/>
              </a:spcBef>
              <a:spcAft>
                <a:spcPct val="0"/>
              </a:spcAft>
              <a:defRPr sz="3600" b="1">
                <a:solidFill>
                  <a:srgbClr val="7030A0"/>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fr-FR" sz="2800" dirty="0" err="1">
                <a:solidFill>
                  <a:schemeClr val="tx1"/>
                </a:solidFill>
                <a:effectLst>
                  <a:outerShdw blurRad="38100" dist="38100" dir="2700000" algn="tl">
                    <a:srgbClr val="000000">
                      <a:alpha val="43137"/>
                    </a:srgbClr>
                  </a:outerShdw>
                </a:effectLst>
                <a:latin typeface="Yu Gothic UI Light" panose="020B0300000000000000" pitchFamily="34" charset="-128"/>
              </a:rPr>
              <a:t>Bunch</a:t>
            </a:r>
            <a:r>
              <a:rPr lang="fr-FR" sz="2800" dirty="0">
                <a:solidFill>
                  <a:schemeClr val="tx1"/>
                </a:solidFill>
                <a:effectLst>
                  <a:outerShdw blurRad="38100" dist="38100" dir="2700000" algn="tl">
                    <a:srgbClr val="000000">
                      <a:alpha val="43137"/>
                    </a:srgbClr>
                  </a:outerShdw>
                </a:effectLst>
                <a:latin typeface="Yu Gothic UI Light" panose="020B0300000000000000" pitchFamily="34" charset="-128"/>
              </a:rPr>
              <a:t> </a:t>
            </a:r>
            <a:r>
              <a:rPr lang="fr-FR" sz="2800" dirty="0" err="1">
                <a:solidFill>
                  <a:schemeClr val="tx1"/>
                </a:solidFill>
                <a:effectLst>
                  <a:outerShdw blurRad="38100" dist="38100" dir="2700000" algn="tl">
                    <a:srgbClr val="000000">
                      <a:alpha val="43137"/>
                    </a:srgbClr>
                  </a:outerShdw>
                </a:effectLst>
                <a:latin typeface="Yu Gothic UI Light" panose="020B0300000000000000" pitchFamily="34" charset="-128"/>
              </a:rPr>
              <a:t>length</a:t>
            </a:r>
            <a:r>
              <a:rPr lang="fr-FR" sz="2800" dirty="0">
                <a:solidFill>
                  <a:schemeClr val="tx1"/>
                </a:solidFill>
                <a:effectLst>
                  <a:outerShdw blurRad="38100" dist="38100" dir="2700000" algn="tl">
                    <a:srgbClr val="000000">
                      <a:alpha val="43137"/>
                    </a:srgbClr>
                  </a:outerShdw>
                </a:effectLst>
                <a:latin typeface="Yu Gothic UI Light" panose="020B0300000000000000" pitchFamily="34" charset="-128"/>
              </a:rPr>
              <a:t> and longitudinal </a:t>
            </a:r>
            <a:r>
              <a:rPr lang="fr-FR" sz="2800" dirty="0" err="1">
                <a:solidFill>
                  <a:schemeClr val="tx1"/>
                </a:solidFill>
                <a:effectLst>
                  <a:outerShdw blurRad="38100" dist="38100" dir="2700000" algn="tl">
                    <a:srgbClr val="000000">
                      <a:alpha val="43137"/>
                    </a:srgbClr>
                  </a:outerShdw>
                </a:effectLst>
                <a:latin typeface="Yu Gothic UI Light" panose="020B0300000000000000" pitchFamily="34" charset="-128"/>
              </a:rPr>
              <a:t>matching</a:t>
            </a:r>
            <a:r>
              <a:rPr lang="fr-FR" sz="2800" dirty="0">
                <a:solidFill>
                  <a:schemeClr val="tx1"/>
                </a:solidFill>
                <a:effectLst>
                  <a:outerShdw blurRad="38100" dist="38100" dir="2700000" algn="tl">
                    <a:srgbClr val="000000">
                      <a:alpha val="43137"/>
                    </a:srgbClr>
                  </a:outerShdw>
                </a:effectLst>
                <a:latin typeface="Yu Gothic UI Light" panose="020B0300000000000000" pitchFamily="34" charset="-128"/>
              </a:rPr>
              <a:t> 2019</a:t>
            </a:r>
          </a:p>
        </p:txBody>
      </p:sp>
      <p:sp>
        <p:nvSpPr>
          <p:cNvPr id="7" name="ZoneTexte 6"/>
          <p:cNvSpPr txBox="1"/>
          <p:nvPr/>
        </p:nvSpPr>
        <p:spPr>
          <a:xfrm>
            <a:off x="1831626" y="4825182"/>
            <a:ext cx="6676828" cy="584775"/>
          </a:xfrm>
          <a:prstGeom prst="rect">
            <a:avLst/>
          </a:prstGeom>
          <a:noFill/>
        </p:spPr>
        <p:txBody>
          <a:bodyPr wrap="none" rtlCol="0">
            <a:spAutoFit/>
          </a:bodyPr>
          <a:lstStyle/>
          <a:p>
            <a:r>
              <a:rPr lang="fr-FR" sz="1600" b="1" dirty="0">
                <a:solidFill>
                  <a:srgbClr val="FF0000"/>
                </a:solidFill>
                <a:latin typeface="Yu Gothic UI Light" panose="020B0300000000000000" pitchFamily="34" charset="-128"/>
              </a:rPr>
              <a:t>No </a:t>
            </a:r>
            <a:r>
              <a:rPr lang="fr-FR" sz="1600" b="1" dirty="0" err="1">
                <a:solidFill>
                  <a:srgbClr val="FF0000"/>
                </a:solidFill>
                <a:latin typeface="Yu Gothic UI Light" panose="020B0300000000000000" pitchFamily="34" charset="-128"/>
              </a:rPr>
              <a:t>optimization</a:t>
            </a:r>
            <a:r>
              <a:rPr lang="fr-FR" sz="1600" b="1" dirty="0">
                <a:solidFill>
                  <a:srgbClr val="FF0000"/>
                </a:solidFill>
                <a:latin typeface="Yu Gothic UI Light" panose="020B0300000000000000" pitchFamily="34" charset="-128"/>
              </a:rPr>
              <a:t> for the longitudinal </a:t>
            </a:r>
            <a:r>
              <a:rPr lang="fr-FR" sz="1600" b="1" dirty="0" err="1">
                <a:solidFill>
                  <a:srgbClr val="FF0000"/>
                </a:solidFill>
                <a:latin typeface="Yu Gothic UI Light" panose="020B0300000000000000" pitchFamily="34" charset="-128"/>
              </a:rPr>
              <a:t>matching</a:t>
            </a:r>
            <a:r>
              <a:rPr lang="fr-FR" sz="1600" b="1" dirty="0">
                <a:solidFill>
                  <a:srgbClr val="FF0000"/>
                </a:solidFill>
                <a:latin typeface="Yu Gothic UI Light" panose="020B0300000000000000" pitchFamily="34" charset="-128"/>
              </a:rPr>
              <a:t> has been </a:t>
            </a:r>
            <a:r>
              <a:rPr lang="fr-FR" sz="1600" b="1" dirty="0" err="1">
                <a:solidFill>
                  <a:srgbClr val="FF0000"/>
                </a:solidFill>
                <a:latin typeface="Yu Gothic UI Light" panose="020B0300000000000000" pitchFamily="34" charset="-128"/>
              </a:rPr>
              <a:t>done</a:t>
            </a:r>
            <a:r>
              <a:rPr lang="fr-FR" sz="1600" b="1" dirty="0">
                <a:solidFill>
                  <a:srgbClr val="FF0000"/>
                </a:solidFill>
                <a:latin typeface="Yu Gothic UI Light" panose="020B0300000000000000" pitchFamily="34" charset="-128"/>
              </a:rPr>
              <a:t> in the machine:</a:t>
            </a:r>
          </a:p>
          <a:p>
            <a:r>
              <a:rPr lang="fr-FR" sz="1600" b="1" dirty="0">
                <a:solidFill>
                  <a:srgbClr val="FF0000"/>
                </a:solidFill>
                <a:latin typeface="Yu Gothic UI Light" panose="020B0300000000000000" pitchFamily="34" charset="-128"/>
              </a:rPr>
              <a:t>not </a:t>
            </a:r>
            <a:r>
              <a:rPr lang="fr-FR" sz="1600" b="1" dirty="0" err="1">
                <a:solidFill>
                  <a:srgbClr val="FF0000"/>
                </a:solidFill>
                <a:latin typeface="Yu Gothic UI Light" panose="020B0300000000000000" pitchFamily="34" charset="-128"/>
              </a:rPr>
              <a:t>needed</a:t>
            </a:r>
            <a:r>
              <a:rPr lang="fr-FR" sz="1600" b="1" dirty="0">
                <a:solidFill>
                  <a:srgbClr val="FF0000"/>
                </a:solidFill>
                <a:latin typeface="Yu Gothic UI Light" panose="020B0300000000000000" pitchFamily="34" charset="-128"/>
              </a:rPr>
              <a:t> for </a:t>
            </a:r>
            <a:r>
              <a:rPr lang="fr-FR" sz="1600" b="1" dirty="0" err="1">
                <a:solidFill>
                  <a:srgbClr val="FF0000"/>
                </a:solidFill>
                <a:latin typeface="Yu Gothic UI Light" panose="020B0300000000000000" pitchFamily="34" charset="-128"/>
              </a:rPr>
              <a:t>this</a:t>
            </a:r>
            <a:r>
              <a:rPr lang="fr-FR" sz="1600" b="1" dirty="0">
                <a:solidFill>
                  <a:srgbClr val="FF0000"/>
                </a:solidFill>
                <a:latin typeface="Yu Gothic UI Light" panose="020B0300000000000000" pitchFamily="34" charset="-128"/>
              </a:rPr>
              <a:t> </a:t>
            </a:r>
            <a:r>
              <a:rPr lang="fr-FR" sz="1600" b="1" dirty="0" err="1">
                <a:solidFill>
                  <a:srgbClr val="FF0000"/>
                </a:solidFill>
                <a:latin typeface="Yu Gothic UI Light" panose="020B0300000000000000" pitchFamily="34" charset="-128"/>
              </a:rPr>
              <a:t>tuning</a:t>
            </a:r>
            <a:r>
              <a:rPr lang="fr-FR" sz="1600" b="1" dirty="0">
                <a:solidFill>
                  <a:srgbClr val="FF0000"/>
                </a:solidFill>
                <a:latin typeface="Yu Gothic UI Light" panose="020B0300000000000000" pitchFamily="34" charset="-128"/>
              </a:rPr>
              <a:t> and not possible </a:t>
            </a:r>
            <a:r>
              <a:rPr lang="fr-FR" sz="1600" b="1" dirty="0" err="1">
                <a:solidFill>
                  <a:srgbClr val="FF0000"/>
                </a:solidFill>
                <a:latin typeface="Yu Gothic UI Light" panose="020B0300000000000000" pitchFamily="34" charset="-128"/>
              </a:rPr>
              <a:t>with</a:t>
            </a:r>
            <a:r>
              <a:rPr lang="fr-FR" sz="1600" b="1" dirty="0">
                <a:solidFill>
                  <a:srgbClr val="FF0000"/>
                </a:solidFill>
                <a:latin typeface="Yu Gothic UI Light" panose="020B0300000000000000" pitchFamily="34" charset="-128"/>
              </a:rPr>
              <a:t> BEM due to </a:t>
            </a:r>
            <a:r>
              <a:rPr lang="fr-FR" sz="1600" b="1" dirty="0" err="1">
                <a:solidFill>
                  <a:srgbClr val="FF0000"/>
                </a:solidFill>
                <a:latin typeface="Yu Gothic UI Light" panose="020B0300000000000000" pitchFamily="34" charset="-128"/>
              </a:rPr>
              <a:t>their</a:t>
            </a:r>
            <a:r>
              <a:rPr lang="fr-FR" sz="1600" b="1" dirty="0">
                <a:solidFill>
                  <a:srgbClr val="FF0000"/>
                </a:solidFill>
                <a:latin typeface="Yu Gothic UI Light" panose="020B0300000000000000" pitchFamily="34" charset="-128"/>
              </a:rPr>
              <a:t> </a:t>
            </a:r>
            <a:r>
              <a:rPr lang="fr-FR" sz="1600" b="1" dirty="0" err="1">
                <a:solidFill>
                  <a:srgbClr val="FF0000"/>
                </a:solidFill>
                <a:latin typeface="Yu Gothic UI Light" panose="020B0300000000000000" pitchFamily="34" charset="-128"/>
              </a:rPr>
              <a:t>slowness</a:t>
            </a:r>
            <a:r>
              <a:rPr lang="fr-FR" sz="1600" b="1" dirty="0">
                <a:solidFill>
                  <a:srgbClr val="FF0000"/>
                </a:solidFill>
                <a:latin typeface="Yu Gothic UI Light" panose="020B0300000000000000" pitchFamily="34" charset="-128"/>
              </a:rPr>
              <a:t>.</a:t>
            </a:r>
          </a:p>
        </p:txBody>
      </p:sp>
      <p:sp>
        <p:nvSpPr>
          <p:cNvPr id="2" name="ZoneTexte 1"/>
          <p:cNvSpPr txBox="1"/>
          <p:nvPr/>
        </p:nvSpPr>
        <p:spPr>
          <a:xfrm flipH="1">
            <a:off x="6346373" y="534146"/>
            <a:ext cx="2514047" cy="323165"/>
          </a:xfrm>
          <a:prstGeom prst="rect">
            <a:avLst/>
          </a:prstGeom>
          <a:noFill/>
        </p:spPr>
        <p:txBody>
          <a:bodyPr wrap="square" rtlCol="0">
            <a:spAutoFit/>
          </a:bodyPr>
          <a:lstStyle/>
          <a:p>
            <a:r>
              <a:rPr lang="en-GB" sz="1500" b="1" dirty="0">
                <a:latin typeface="Yu Gothic UI Light" panose="020B0300000000000000" pitchFamily="34" charset="-128"/>
              </a:rPr>
              <a:t>(phase 2: 33 MeV)</a:t>
            </a:r>
          </a:p>
        </p:txBody>
      </p:sp>
      <p:sp>
        <p:nvSpPr>
          <p:cNvPr id="16" name="Rectangle 15"/>
          <p:cNvSpPr/>
          <p:nvPr/>
        </p:nvSpPr>
        <p:spPr>
          <a:xfrm>
            <a:off x="4299913" y="937287"/>
            <a:ext cx="1800200" cy="2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latin typeface="Yu Gothic UI Light" panose="020B0300000000000000" pitchFamily="34" charset="-128"/>
            </a:endParaRPr>
          </a:p>
        </p:txBody>
      </p:sp>
      <p:sp>
        <p:nvSpPr>
          <p:cNvPr id="4" name="Espace réservé du numéro de diapositive 3"/>
          <p:cNvSpPr>
            <a:spLocks noGrp="1"/>
          </p:cNvSpPr>
          <p:nvPr>
            <p:ph type="sldNum" sz="quarter" idx="4294967295"/>
          </p:nvPr>
        </p:nvSpPr>
        <p:spPr/>
        <p:txBody>
          <a:bodyPr/>
          <a:lstStyle/>
          <a:p>
            <a:fld id="{49BBC286-B2FE-44AC-8F25-02BBF4E9D127}" type="slidenum">
              <a:rPr lang="en-US" noProof="0" smtClean="0">
                <a:latin typeface="Yu Gothic UI Light" panose="020B0300000000000000" pitchFamily="34" charset="-128"/>
              </a:rPr>
              <a:pPr/>
              <a:t>52</a:t>
            </a:fld>
            <a:endParaRPr lang="en-US" noProof="0" dirty="0">
              <a:latin typeface="Yu Gothic UI Light" panose="020B0300000000000000" pitchFamily="34" charset="-128"/>
            </a:endParaRPr>
          </a:p>
        </p:txBody>
      </p:sp>
      <p:sp>
        <p:nvSpPr>
          <p:cNvPr id="5" name="Espace réservé de la date 4"/>
          <p:cNvSpPr>
            <a:spLocks noGrp="1"/>
          </p:cNvSpPr>
          <p:nvPr>
            <p:ph type="dt" sz="half" idx="2"/>
          </p:nvPr>
        </p:nvSpPr>
        <p:spPr/>
        <p:txBody>
          <a:bodyPr/>
          <a:lstStyle/>
          <a:p>
            <a:r>
              <a:rPr lang="fr-FR" noProof="0"/>
              <a:t>April 30, 2021</a:t>
            </a:r>
            <a:endParaRPr lang="en-US" noProof="0" dirty="0"/>
          </a:p>
        </p:txBody>
      </p:sp>
      <p:sp>
        <p:nvSpPr>
          <p:cNvPr id="8" name="Espace réservé du pied de page 7"/>
          <p:cNvSpPr>
            <a:spLocks noGrp="1"/>
          </p:cNvSpPr>
          <p:nvPr>
            <p:ph type="ftr" sz="quarter" idx="3"/>
          </p:nvPr>
        </p:nvSpPr>
        <p:spPr/>
        <p:txBody>
          <a:bodyPr/>
          <a:lstStyle/>
          <a:p>
            <a:r>
              <a:rPr lang="en-US" noProof="0"/>
              <a:t>SPIRAL2 commissioning - R. Ferdinand</a:t>
            </a:r>
            <a:endParaRPr lang="en-US" noProof="0" dirty="0"/>
          </a:p>
        </p:txBody>
      </p:sp>
      <p:grpSp>
        <p:nvGrpSpPr>
          <p:cNvPr id="19" name="Groupe 18"/>
          <p:cNvGrpSpPr/>
          <p:nvPr/>
        </p:nvGrpSpPr>
        <p:grpSpPr>
          <a:xfrm>
            <a:off x="1626252" y="1160431"/>
            <a:ext cx="6247002" cy="3668649"/>
            <a:chOff x="9143968" y="866118"/>
            <a:chExt cx="7375882" cy="4459567"/>
          </a:xfrm>
        </p:grpSpPr>
        <p:pic>
          <p:nvPicPr>
            <p:cNvPr id="12" name="Image 11"/>
            <p:cNvPicPr>
              <a:picLocks noChangeAspect="1"/>
            </p:cNvPicPr>
            <p:nvPr/>
          </p:nvPicPr>
          <p:blipFill rotWithShape="1">
            <a:blip r:embed="rId2"/>
            <a:srcRect l="66618" t="28862" r="7507" b="15138"/>
            <a:stretch/>
          </p:blipFill>
          <p:spPr>
            <a:xfrm>
              <a:off x="9193418" y="866118"/>
              <a:ext cx="7326432" cy="4459567"/>
            </a:xfrm>
            <a:prstGeom prst="rect">
              <a:avLst/>
            </a:prstGeom>
          </p:spPr>
        </p:pic>
        <p:sp>
          <p:nvSpPr>
            <p:cNvPr id="18" name="Rectangle 17"/>
            <p:cNvSpPr/>
            <p:nvPr/>
          </p:nvSpPr>
          <p:spPr>
            <a:xfrm>
              <a:off x="9143968" y="4837287"/>
              <a:ext cx="2390306" cy="39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8858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a:xfrm>
            <a:off x="96255" y="-217474"/>
            <a:ext cx="5850227" cy="952500"/>
          </a:xfrm>
        </p:spPr>
        <p:txBody>
          <a:bodyPr>
            <a:normAutofit/>
          </a:bodyPr>
          <a:lstStyle/>
          <a:p>
            <a:r>
              <a:rPr lang="en-GB" sz="2800" kern="1200" noProof="0" dirty="0">
                <a:latin typeface="Yu Gothic UI Light" panose="020B0300000000000000" pitchFamily="34" charset="-128"/>
              </a:rPr>
              <a:t>Matching – </a:t>
            </a:r>
            <a:r>
              <a:rPr lang="en-GB" sz="2800" kern="1200" noProof="0" dirty="0" err="1">
                <a:latin typeface="Yu Gothic UI Light" panose="020B0300000000000000" pitchFamily="34" charset="-128"/>
              </a:rPr>
              <a:t>Ellipticity</a:t>
            </a:r>
            <a:r>
              <a:rPr lang="en-GB" sz="2800" kern="1200" noProof="0" dirty="0">
                <a:latin typeface="Yu Gothic UI Light" panose="020B0300000000000000" pitchFamily="34" charset="-128"/>
              </a:rPr>
              <a:t> 2019</a:t>
            </a:r>
          </a:p>
        </p:txBody>
      </p:sp>
      <p:pic>
        <p:nvPicPr>
          <p:cNvPr id="4" name="Image 3"/>
          <p:cNvPicPr>
            <a:picLocks noChangeAspect="1"/>
          </p:cNvPicPr>
          <p:nvPr/>
        </p:nvPicPr>
        <p:blipFill>
          <a:blip r:embed="rId3"/>
          <a:stretch>
            <a:fillRect/>
          </a:stretch>
        </p:blipFill>
        <p:spPr>
          <a:xfrm>
            <a:off x="1490277" y="3157535"/>
            <a:ext cx="7020780" cy="2315794"/>
          </a:xfrm>
          <a:prstGeom prst="rect">
            <a:avLst/>
          </a:prstGeom>
        </p:spPr>
      </p:pic>
      <p:pic>
        <p:nvPicPr>
          <p:cNvPr id="6" name="Image 5"/>
          <p:cNvPicPr>
            <a:picLocks noChangeAspect="1"/>
          </p:cNvPicPr>
          <p:nvPr/>
        </p:nvPicPr>
        <p:blipFill>
          <a:blip r:embed="rId4"/>
          <a:stretch>
            <a:fillRect/>
          </a:stretch>
        </p:blipFill>
        <p:spPr>
          <a:xfrm>
            <a:off x="1440971" y="757267"/>
            <a:ext cx="7020780" cy="2280253"/>
          </a:xfrm>
          <a:prstGeom prst="rect">
            <a:avLst/>
          </a:prstGeom>
        </p:spPr>
      </p:pic>
      <p:sp>
        <p:nvSpPr>
          <p:cNvPr id="7" name="ZoneTexte 6"/>
          <p:cNvSpPr txBox="1"/>
          <p:nvPr/>
        </p:nvSpPr>
        <p:spPr>
          <a:xfrm>
            <a:off x="2265408" y="4659152"/>
            <a:ext cx="4854819" cy="553998"/>
          </a:xfrm>
          <a:prstGeom prst="rect">
            <a:avLst/>
          </a:prstGeom>
          <a:noFill/>
        </p:spPr>
        <p:txBody>
          <a:bodyPr wrap="square" rtlCol="0">
            <a:spAutoFit/>
          </a:bodyPr>
          <a:lstStyle/>
          <a:p>
            <a:r>
              <a:rPr lang="fr-FR" sz="1500" b="1" dirty="0" err="1">
                <a:latin typeface="Yu Gothic UI Light" panose="020B0300000000000000" pitchFamily="34" charset="-128"/>
              </a:rPr>
              <a:t>Parameters</a:t>
            </a:r>
            <a:r>
              <a:rPr lang="fr-FR" sz="1500" b="1" dirty="0">
                <a:latin typeface="Yu Gothic UI Light" panose="020B0300000000000000" pitchFamily="34" charset="-128"/>
              </a:rPr>
              <a:t> in the MEBT and LINAC come </a:t>
            </a:r>
            <a:r>
              <a:rPr lang="fr-FR" sz="1500" b="1" dirty="0" err="1">
                <a:latin typeface="Yu Gothic UI Light" panose="020B0300000000000000" pitchFamily="34" charset="-128"/>
              </a:rPr>
              <a:t>directly</a:t>
            </a:r>
            <a:r>
              <a:rPr lang="fr-FR" sz="1500" b="1" dirty="0">
                <a:latin typeface="Yu Gothic UI Light" panose="020B0300000000000000" pitchFamily="34" charset="-128"/>
              </a:rPr>
              <a:t> </a:t>
            </a:r>
            <a:r>
              <a:rPr lang="fr-FR" sz="1500" b="1" dirty="0" err="1">
                <a:latin typeface="Yu Gothic UI Light" panose="020B0300000000000000" pitchFamily="34" charset="-128"/>
              </a:rPr>
              <a:t>from</a:t>
            </a:r>
            <a:r>
              <a:rPr lang="fr-FR" sz="1500" b="1" dirty="0">
                <a:latin typeface="Yu Gothic UI Light" panose="020B0300000000000000" pitchFamily="34" charset="-128"/>
              </a:rPr>
              <a:t> simulation. </a:t>
            </a:r>
            <a:r>
              <a:rPr lang="fr-FR" sz="1500" b="1" dirty="0">
                <a:solidFill>
                  <a:srgbClr val="FF0000"/>
                </a:solidFill>
                <a:latin typeface="Yu Gothic UI Light" panose="020B0300000000000000" pitchFamily="34" charset="-128"/>
              </a:rPr>
              <a:t>No </a:t>
            </a:r>
            <a:r>
              <a:rPr lang="fr-FR" sz="1500" b="1" dirty="0" err="1">
                <a:solidFill>
                  <a:srgbClr val="FF0000"/>
                </a:solidFill>
                <a:latin typeface="Yu Gothic UI Light" panose="020B0300000000000000" pitchFamily="34" charset="-128"/>
              </a:rPr>
              <a:t>additional</a:t>
            </a:r>
            <a:r>
              <a:rPr lang="fr-FR" sz="1500" b="1" dirty="0">
                <a:solidFill>
                  <a:srgbClr val="FF0000"/>
                </a:solidFill>
                <a:latin typeface="Yu Gothic UI Light" panose="020B0300000000000000" pitchFamily="34" charset="-128"/>
              </a:rPr>
              <a:t> </a:t>
            </a:r>
            <a:r>
              <a:rPr lang="fr-FR" sz="1500" b="1" dirty="0" err="1">
                <a:solidFill>
                  <a:srgbClr val="FF0000"/>
                </a:solidFill>
                <a:latin typeface="Yu Gothic UI Light" panose="020B0300000000000000" pitchFamily="34" charset="-128"/>
              </a:rPr>
              <a:t>matching</a:t>
            </a:r>
            <a:r>
              <a:rPr lang="fr-FR" sz="1500" b="1" dirty="0">
                <a:solidFill>
                  <a:srgbClr val="FF0000"/>
                </a:solidFill>
                <a:latin typeface="Yu Gothic UI Light" panose="020B0300000000000000" pitchFamily="34" charset="-128"/>
              </a:rPr>
              <a:t>.</a:t>
            </a:r>
          </a:p>
        </p:txBody>
      </p:sp>
      <p:sp>
        <p:nvSpPr>
          <p:cNvPr id="8" name="Rectangle 7"/>
          <p:cNvSpPr/>
          <p:nvPr/>
        </p:nvSpPr>
        <p:spPr>
          <a:xfrm>
            <a:off x="2408458" y="3343676"/>
            <a:ext cx="1048685" cy="323165"/>
          </a:xfrm>
          <a:prstGeom prst="rect">
            <a:avLst/>
          </a:prstGeom>
        </p:spPr>
        <p:txBody>
          <a:bodyPr wrap="none">
            <a:spAutoFit/>
          </a:bodyPr>
          <a:lstStyle/>
          <a:p>
            <a:r>
              <a:rPr lang="fr-FR" sz="1500" b="1" dirty="0">
                <a:solidFill>
                  <a:srgbClr val="7030A0"/>
                </a:solidFill>
                <a:latin typeface="Yu Gothic UI Light" panose="020B0300000000000000" pitchFamily="34" charset="-128"/>
              </a:rPr>
              <a:t>Last </a:t>
            </a:r>
            <a:r>
              <a:rPr lang="fr-FR" sz="1500" b="1" dirty="0" err="1">
                <a:solidFill>
                  <a:srgbClr val="7030A0"/>
                </a:solidFill>
                <a:latin typeface="Yu Gothic UI Light" panose="020B0300000000000000" pitchFamily="34" charset="-128"/>
              </a:rPr>
              <a:t>tuning</a:t>
            </a:r>
            <a:endParaRPr lang="fr-FR" sz="1500" dirty="0">
              <a:latin typeface="Yu Gothic UI Light" panose="020B0300000000000000" pitchFamily="34" charset="-128"/>
            </a:endParaRPr>
          </a:p>
        </p:txBody>
      </p:sp>
      <p:sp>
        <p:nvSpPr>
          <p:cNvPr id="9" name="Rectangle 8"/>
          <p:cNvSpPr/>
          <p:nvPr/>
        </p:nvSpPr>
        <p:spPr>
          <a:xfrm>
            <a:off x="2319694" y="895806"/>
            <a:ext cx="3760966" cy="323165"/>
          </a:xfrm>
          <a:prstGeom prst="rect">
            <a:avLst/>
          </a:prstGeom>
        </p:spPr>
        <p:txBody>
          <a:bodyPr wrap="none">
            <a:spAutoFit/>
          </a:bodyPr>
          <a:lstStyle/>
          <a:p>
            <a:r>
              <a:rPr lang="fr-FR" sz="1500" b="1" dirty="0">
                <a:solidFill>
                  <a:srgbClr val="7030A0"/>
                </a:solidFill>
                <a:latin typeface="Yu Gothic UI Light" panose="020B0300000000000000" pitchFamily="34" charset="-128"/>
              </a:rPr>
              <a:t>One of the first </a:t>
            </a:r>
            <a:r>
              <a:rPr lang="fr-FR" sz="1500" b="1" dirty="0" err="1">
                <a:solidFill>
                  <a:srgbClr val="7030A0"/>
                </a:solidFill>
                <a:latin typeface="Yu Gothic UI Light" panose="020B0300000000000000" pitchFamily="34" charset="-128"/>
              </a:rPr>
              <a:t>tuning</a:t>
            </a:r>
            <a:r>
              <a:rPr lang="fr-FR" sz="1500" b="1" dirty="0">
                <a:solidFill>
                  <a:srgbClr val="7030A0"/>
                </a:solidFill>
                <a:latin typeface="Yu Gothic UI Light" panose="020B0300000000000000" pitchFamily="34" charset="-128"/>
              </a:rPr>
              <a:t> (MEBT not </a:t>
            </a:r>
            <a:r>
              <a:rPr lang="fr-FR" sz="1500" b="1" dirty="0" err="1">
                <a:solidFill>
                  <a:srgbClr val="7030A0"/>
                </a:solidFill>
                <a:latin typeface="Yu Gothic UI Light" panose="020B0300000000000000" pitchFamily="34" charset="-128"/>
              </a:rPr>
              <a:t>well</a:t>
            </a:r>
            <a:r>
              <a:rPr lang="fr-FR" sz="1500" b="1" dirty="0">
                <a:solidFill>
                  <a:srgbClr val="7030A0"/>
                </a:solidFill>
                <a:latin typeface="Yu Gothic UI Light" panose="020B0300000000000000" pitchFamily="34" charset="-128"/>
              </a:rPr>
              <a:t> </a:t>
            </a:r>
            <a:r>
              <a:rPr lang="fr-FR" sz="1500" b="1" dirty="0" err="1">
                <a:solidFill>
                  <a:srgbClr val="7030A0"/>
                </a:solidFill>
                <a:latin typeface="Yu Gothic UI Light" panose="020B0300000000000000" pitchFamily="34" charset="-128"/>
              </a:rPr>
              <a:t>tuned</a:t>
            </a:r>
            <a:r>
              <a:rPr lang="fr-FR" sz="1500" b="1" dirty="0">
                <a:solidFill>
                  <a:srgbClr val="7030A0"/>
                </a:solidFill>
                <a:latin typeface="Yu Gothic UI Light" panose="020B0300000000000000" pitchFamily="34" charset="-128"/>
              </a:rPr>
              <a:t>) </a:t>
            </a:r>
            <a:endParaRPr lang="fr-FR" sz="1500" dirty="0">
              <a:latin typeface="Yu Gothic UI Light" panose="020B0300000000000000" pitchFamily="34" charset="-128"/>
            </a:endParaRPr>
          </a:p>
        </p:txBody>
      </p:sp>
      <p:sp>
        <p:nvSpPr>
          <p:cNvPr id="12" name="ZoneTexte 11"/>
          <p:cNvSpPr txBox="1"/>
          <p:nvPr/>
        </p:nvSpPr>
        <p:spPr>
          <a:xfrm rot="16200000">
            <a:off x="1157012" y="4020041"/>
            <a:ext cx="1388522" cy="323165"/>
          </a:xfrm>
          <a:prstGeom prst="rect">
            <a:avLst/>
          </a:prstGeom>
          <a:solidFill>
            <a:schemeClr val="bg1"/>
          </a:solidFill>
        </p:spPr>
        <p:txBody>
          <a:bodyPr wrap="none" rtlCol="0">
            <a:spAutoFit/>
          </a:bodyPr>
          <a:lstStyle/>
          <a:p>
            <a:r>
              <a:rPr lang="fr-FR" sz="1500" b="1" dirty="0" err="1">
                <a:latin typeface="Yu Gothic UI Light" panose="020B0300000000000000" pitchFamily="34" charset="-128"/>
              </a:rPr>
              <a:t>Ellipticity</a:t>
            </a:r>
            <a:r>
              <a:rPr lang="fr-FR" sz="1500" b="1" dirty="0">
                <a:latin typeface="Yu Gothic UI Light" panose="020B0300000000000000" pitchFamily="34" charset="-128"/>
              </a:rPr>
              <a:t> (mm²)</a:t>
            </a:r>
          </a:p>
        </p:txBody>
      </p:sp>
      <p:sp>
        <p:nvSpPr>
          <p:cNvPr id="13" name="ZoneTexte 12"/>
          <p:cNvSpPr txBox="1"/>
          <p:nvPr/>
        </p:nvSpPr>
        <p:spPr>
          <a:xfrm rot="16200000">
            <a:off x="1119248" y="1694316"/>
            <a:ext cx="1388522" cy="323165"/>
          </a:xfrm>
          <a:prstGeom prst="rect">
            <a:avLst/>
          </a:prstGeom>
          <a:solidFill>
            <a:schemeClr val="bg1"/>
          </a:solidFill>
        </p:spPr>
        <p:txBody>
          <a:bodyPr wrap="none" rtlCol="0">
            <a:spAutoFit/>
          </a:bodyPr>
          <a:lstStyle/>
          <a:p>
            <a:r>
              <a:rPr lang="fr-FR" sz="1500" b="1" dirty="0" err="1">
                <a:latin typeface="Yu Gothic UI Light" panose="020B0300000000000000" pitchFamily="34" charset="-128"/>
              </a:rPr>
              <a:t>Ellipticity</a:t>
            </a:r>
            <a:r>
              <a:rPr lang="fr-FR" sz="1500" b="1" dirty="0">
                <a:latin typeface="Yu Gothic UI Light" panose="020B0300000000000000" pitchFamily="34" charset="-128"/>
              </a:rPr>
              <a:t> (mm²)</a:t>
            </a:r>
          </a:p>
        </p:txBody>
      </p:sp>
      <p:sp>
        <p:nvSpPr>
          <p:cNvPr id="14" name="ZoneTexte 13"/>
          <p:cNvSpPr txBox="1"/>
          <p:nvPr/>
        </p:nvSpPr>
        <p:spPr>
          <a:xfrm>
            <a:off x="7120227" y="2849757"/>
            <a:ext cx="1218603" cy="323165"/>
          </a:xfrm>
          <a:prstGeom prst="rect">
            <a:avLst/>
          </a:prstGeom>
          <a:noFill/>
        </p:spPr>
        <p:txBody>
          <a:bodyPr wrap="none" rtlCol="0">
            <a:spAutoFit/>
          </a:bodyPr>
          <a:lstStyle/>
          <a:p>
            <a:r>
              <a:rPr lang="fr-FR" sz="1500" b="1" dirty="0">
                <a:latin typeface="Yu Gothic UI Light" panose="020B0300000000000000" pitchFamily="34" charset="-128"/>
              </a:rPr>
              <a:t>BPM </a:t>
            </a:r>
            <a:r>
              <a:rPr lang="fr-FR" sz="1500" b="1" dirty="0" err="1">
                <a:latin typeface="Yu Gothic UI Light" panose="020B0300000000000000" pitchFamily="34" charset="-128"/>
              </a:rPr>
              <a:t>number</a:t>
            </a:r>
            <a:endParaRPr lang="fr-FR" sz="1500" b="1" dirty="0">
              <a:latin typeface="Yu Gothic UI Light" panose="020B0300000000000000" pitchFamily="34" charset="-128"/>
            </a:endParaRPr>
          </a:p>
        </p:txBody>
      </p:sp>
      <p:sp>
        <p:nvSpPr>
          <p:cNvPr id="15" name="ZoneTexte 14"/>
          <p:cNvSpPr txBox="1"/>
          <p:nvPr/>
        </p:nvSpPr>
        <p:spPr>
          <a:xfrm>
            <a:off x="7205689" y="4897727"/>
            <a:ext cx="1218603" cy="323165"/>
          </a:xfrm>
          <a:prstGeom prst="rect">
            <a:avLst/>
          </a:prstGeom>
          <a:solidFill>
            <a:schemeClr val="bg1"/>
          </a:solidFill>
        </p:spPr>
        <p:txBody>
          <a:bodyPr wrap="none" rtlCol="0">
            <a:spAutoFit/>
          </a:bodyPr>
          <a:lstStyle/>
          <a:p>
            <a:r>
              <a:rPr lang="fr-FR" sz="1500" b="1" dirty="0">
                <a:latin typeface="Yu Gothic UI Light" panose="020B0300000000000000" pitchFamily="34" charset="-128"/>
              </a:rPr>
              <a:t>BPM </a:t>
            </a:r>
            <a:r>
              <a:rPr lang="fr-FR" sz="1500" b="1" dirty="0" err="1">
                <a:latin typeface="Yu Gothic UI Light" panose="020B0300000000000000" pitchFamily="34" charset="-128"/>
              </a:rPr>
              <a:t>number</a:t>
            </a:r>
            <a:endParaRPr lang="fr-FR" sz="1500" b="1" dirty="0">
              <a:latin typeface="Yu Gothic UI Light" panose="020B0300000000000000" pitchFamily="34" charset="-128"/>
            </a:endParaRPr>
          </a:p>
        </p:txBody>
      </p:sp>
      <p:sp>
        <p:nvSpPr>
          <p:cNvPr id="16" name="ZoneTexte 15"/>
          <p:cNvSpPr txBox="1"/>
          <p:nvPr/>
        </p:nvSpPr>
        <p:spPr>
          <a:xfrm flipH="1">
            <a:off x="4344707" y="449491"/>
            <a:ext cx="2055440" cy="323165"/>
          </a:xfrm>
          <a:prstGeom prst="rect">
            <a:avLst/>
          </a:prstGeom>
          <a:noFill/>
        </p:spPr>
        <p:txBody>
          <a:bodyPr wrap="square" rtlCol="0">
            <a:spAutoFit/>
          </a:bodyPr>
          <a:lstStyle/>
          <a:p>
            <a:r>
              <a:rPr lang="en-GB" sz="1500" b="1" dirty="0">
                <a:latin typeface="Yu Gothic UI Light" panose="020B0300000000000000" pitchFamily="34" charset="-128"/>
              </a:rPr>
              <a:t>Phase 2: 33 MeV</a:t>
            </a:r>
          </a:p>
        </p:txBody>
      </p:sp>
      <p:sp>
        <p:nvSpPr>
          <p:cNvPr id="2" name="Espace réservé de la date 1"/>
          <p:cNvSpPr>
            <a:spLocks noGrp="1"/>
          </p:cNvSpPr>
          <p:nvPr>
            <p:ph type="dt" sz="half" idx="2"/>
          </p:nvPr>
        </p:nvSpPr>
        <p:spPr/>
        <p:txBody>
          <a:bodyPr/>
          <a:lstStyle/>
          <a:p>
            <a:r>
              <a:rPr lang="fr-FR"/>
              <a:t>April 30, 2021</a:t>
            </a:r>
            <a:endParaRPr lang="fr-FR" dirty="0"/>
          </a:p>
        </p:txBody>
      </p:sp>
      <p:sp>
        <p:nvSpPr>
          <p:cNvPr id="5" name="Espace réservé du pied de page 4"/>
          <p:cNvSpPr>
            <a:spLocks noGrp="1"/>
          </p:cNvSpPr>
          <p:nvPr>
            <p:ph type="ftr" sz="quarter" idx="3"/>
          </p:nvPr>
        </p:nvSpPr>
        <p:spPr/>
        <p:txBody>
          <a:bodyPr/>
          <a:lstStyle/>
          <a:p>
            <a:r>
              <a:rPr lang="en-US"/>
              <a:t>SPIRAL2 commissioning - R. Ferdinand</a:t>
            </a:r>
            <a:endParaRPr lang="en-US" dirty="0"/>
          </a:p>
        </p:txBody>
      </p:sp>
      <p:sp>
        <p:nvSpPr>
          <p:cNvPr id="10" name="Espace réservé du numéro de diapositive 9"/>
          <p:cNvSpPr>
            <a:spLocks noGrp="1"/>
          </p:cNvSpPr>
          <p:nvPr>
            <p:ph type="sldNum" sz="quarter" idx="12"/>
          </p:nvPr>
        </p:nvSpPr>
        <p:spPr/>
        <p:txBody>
          <a:bodyPr/>
          <a:lstStyle/>
          <a:p>
            <a:fld id="{49BBC286-B2FE-44AC-8F25-02BBF4E9D127}" type="slidenum">
              <a:rPr lang="en-US" smtClean="0"/>
              <a:pPr/>
              <a:t>53</a:t>
            </a:fld>
            <a:endParaRPr lang="en-US" dirty="0"/>
          </a:p>
        </p:txBody>
      </p:sp>
    </p:spTree>
    <p:extLst>
      <p:ext uri="{BB962C8B-B14F-4D97-AF65-F5344CB8AC3E}">
        <p14:creationId xmlns:p14="http://schemas.microsoft.com/office/powerpoint/2010/main" val="960972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459487" y="989687"/>
            <a:ext cx="8820980" cy="4388093"/>
          </a:xfrm>
          <a:prstGeom prst="rect">
            <a:avLst/>
          </a:prstGeom>
        </p:spPr>
      </p:pic>
      <p:sp>
        <p:nvSpPr>
          <p:cNvPr id="3" name="Titre 1"/>
          <p:cNvSpPr>
            <a:spLocks noGrp="1"/>
          </p:cNvSpPr>
          <p:nvPr>
            <p:ph type="title"/>
          </p:nvPr>
        </p:nvSpPr>
        <p:spPr>
          <a:xfrm>
            <a:off x="168444" y="-239314"/>
            <a:ext cx="5850227" cy="952500"/>
          </a:xfrm>
        </p:spPr>
        <p:txBody>
          <a:bodyPr>
            <a:normAutofit/>
          </a:bodyPr>
          <a:lstStyle/>
          <a:p>
            <a:r>
              <a:rPr lang="en-GB" sz="2800" kern="1200" noProof="0" dirty="0">
                <a:latin typeface="Yu Gothic UI Light" panose="020B0300000000000000" pitchFamily="34" charset="-128"/>
              </a:rPr>
              <a:t>Alignment in the </a:t>
            </a:r>
            <a:r>
              <a:rPr lang="en-GB" sz="2800" kern="1200" noProof="0" dirty="0" err="1">
                <a:latin typeface="Yu Gothic UI Light" panose="020B0300000000000000" pitchFamily="34" charset="-128"/>
              </a:rPr>
              <a:t>Linac</a:t>
            </a:r>
            <a:endParaRPr lang="en-GB" sz="2800" kern="1200" noProof="0" dirty="0">
              <a:latin typeface="Yu Gothic UI Light" panose="020B0300000000000000" pitchFamily="34" charset="-128"/>
            </a:endParaRPr>
          </a:p>
        </p:txBody>
      </p:sp>
      <p:sp>
        <p:nvSpPr>
          <p:cNvPr id="2" name="ZoneTexte 1"/>
          <p:cNvSpPr txBox="1"/>
          <p:nvPr/>
        </p:nvSpPr>
        <p:spPr>
          <a:xfrm rot="16200000">
            <a:off x="276056" y="2963292"/>
            <a:ext cx="1274708" cy="323165"/>
          </a:xfrm>
          <a:prstGeom prst="rect">
            <a:avLst/>
          </a:prstGeom>
          <a:solidFill>
            <a:schemeClr val="bg1"/>
          </a:solidFill>
        </p:spPr>
        <p:txBody>
          <a:bodyPr wrap="none" rtlCol="0">
            <a:spAutoFit/>
          </a:bodyPr>
          <a:lstStyle/>
          <a:p>
            <a:r>
              <a:rPr lang="fr-FR" sz="1500" b="1" dirty="0">
                <a:latin typeface="Yu Gothic UI Light" panose="020B0300000000000000" pitchFamily="34" charset="-128"/>
              </a:rPr>
              <a:t>Position (mm)</a:t>
            </a:r>
          </a:p>
        </p:txBody>
      </p:sp>
      <p:sp>
        <p:nvSpPr>
          <p:cNvPr id="6" name="ZoneTexte 5"/>
          <p:cNvSpPr txBox="1"/>
          <p:nvPr/>
        </p:nvSpPr>
        <p:spPr>
          <a:xfrm>
            <a:off x="4599947" y="4983866"/>
            <a:ext cx="1218603" cy="323165"/>
          </a:xfrm>
          <a:prstGeom prst="rect">
            <a:avLst/>
          </a:prstGeom>
          <a:solidFill>
            <a:schemeClr val="bg1"/>
          </a:solidFill>
        </p:spPr>
        <p:txBody>
          <a:bodyPr wrap="none" rtlCol="0">
            <a:spAutoFit/>
          </a:bodyPr>
          <a:lstStyle/>
          <a:p>
            <a:r>
              <a:rPr lang="fr-FR" sz="1500" b="1" dirty="0">
                <a:latin typeface="Yu Gothic UI Light" panose="020B0300000000000000" pitchFamily="34" charset="-128"/>
              </a:rPr>
              <a:t>BPM </a:t>
            </a:r>
            <a:r>
              <a:rPr lang="fr-FR" sz="1500" b="1" dirty="0" err="1">
                <a:latin typeface="Yu Gothic UI Light" panose="020B0300000000000000" pitchFamily="34" charset="-128"/>
              </a:rPr>
              <a:t>number</a:t>
            </a:r>
            <a:endParaRPr lang="fr-FR" sz="1500" b="1" dirty="0">
              <a:latin typeface="Yu Gothic UI Light" panose="020B0300000000000000" pitchFamily="34" charset="-128"/>
            </a:endParaRPr>
          </a:p>
        </p:txBody>
      </p:sp>
      <p:sp>
        <p:nvSpPr>
          <p:cNvPr id="8" name="Rectangle 7"/>
          <p:cNvSpPr/>
          <p:nvPr/>
        </p:nvSpPr>
        <p:spPr>
          <a:xfrm>
            <a:off x="4344708" y="1049693"/>
            <a:ext cx="1622666" cy="307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latin typeface="Yu Gothic UI Light" panose="020B0300000000000000" pitchFamily="34" charset="-128"/>
            </a:endParaRPr>
          </a:p>
        </p:txBody>
      </p:sp>
      <p:sp>
        <p:nvSpPr>
          <p:cNvPr id="9" name="ZoneTexte 8"/>
          <p:cNvSpPr txBox="1"/>
          <p:nvPr/>
        </p:nvSpPr>
        <p:spPr>
          <a:xfrm flipH="1">
            <a:off x="4299913" y="629511"/>
            <a:ext cx="2055440" cy="323165"/>
          </a:xfrm>
          <a:prstGeom prst="rect">
            <a:avLst/>
          </a:prstGeom>
          <a:noFill/>
        </p:spPr>
        <p:txBody>
          <a:bodyPr wrap="square" rtlCol="0">
            <a:spAutoFit/>
          </a:bodyPr>
          <a:lstStyle/>
          <a:p>
            <a:r>
              <a:rPr lang="en-GB" sz="1500" b="1" dirty="0">
                <a:latin typeface="Yu Gothic UI Light" panose="020B0300000000000000" pitchFamily="34" charset="-128"/>
              </a:rPr>
              <a:t>Phase 2: 33 MeV</a:t>
            </a:r>
          </a:p>
        </p:txBody>
      </p:sp>
      <p:sp>
        <p:nvSpPr>
          <p:cNvPr id="4" name="Espace réservé de la date 3"/>
          <p:cNvSpPr>
            <a:spLocks noGrp="1"/>
          </p:cNvSpPr>
          <p:nvPr>
            <p:ph type="dt" sz="half" idx="2"/>
          </p:nvPr>
        </p:nvSpPr>
        <p:spPr/>
        <p:txBody>
          <a:bodyPr/>
          <a:lstStyle/>
          <a:p>
            <a:r>
              <a:rPr lang="fr-FR"/>
              <a:t>April 30, 2021</a:t>
            </a:r>
            <a:endParaRPr lang="fr-FR" dirty="0"/>
          </a:p>
        </p:txBody>
      </p:sp>
      <p:sp>
        <p:nvSpPr>
          <p:cNvPr id="7" name="Espace réservé du pied de page 6"/>
          <p:cNvSpPr>
            <a:spLocks noGrp="1"/>
          </p:cNvSpPr>
          <p:nvPr>
            <p:ph type="ftr" sz="quarter" idx="3"/>
          </p:nvPr>
        </p:nvSpPr>
        <p:spPr/>
        <p:txBody>
          <a:bodyPr/>
          <a:lstStyle/>
          <a:p>
            <a:r>
              <a:rPr lang="en-US"/>
              <a:t>SPIRAL2 commissioning - R. Ferdinand</a:t>
            </a:r>
            <a:endParaRPr lang="en-US" dirty="0"/>
          </a:p>
        </p:txBody>
      </p:sp>
      <p:sp>
        <p:nvSpPr>
          <p:cNvPr id="10" name="Espace réservé du numéro de diapositive 9"/>
          <p:cNvSpPr>
            <a:spLocks noGrp="1"/>
          </p:cNvSpPr>
          <p:nvPr>
            <p:ph type="sldNum" sz="quarter" idx="12"/>
          </p:nvPr>
        </p:nvSpPr>
        <p:spPr/>
        <p:txBody>
          <a:bodyPr/>
          <a:lstStyle/>
          <a:p>
            <a:fld id="{49BBC286-B2FE-44AC-8F25-02BBF4E9D127}" type="slidenum">
              <a:rPr lang="en-US" smtClean="0"/>
              <a:pPr/>
              <a:t>54</a:t>
            </a:fld>
            <a:endParaRPr lang="en-US" dirty="0"/>
          </a:p>
        </p:txBody>
      </p:sp>
    </p:spTree>
    <p:extLst>
      <p:ext uri="{BB962C8B-B14F-4D97-AF65-F5344CB8AC3E}">
        <p14:creationId xmlns:p14="http://schemas.microsoft.com/office/powerpoint/2010/main" val="2393791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a:xfrm>
            <a:off x="131420" y="-266275"/>
            <a:ext cx="5850227" cy="952500"/>
          </a:xfrm>
        </p:spPr>
        <p:txBody>
          <a:bodyPr>
            <a:normAutofit/>
          </a:bodyPr>
          <a:lstStyle/>
          <a:p>
            <a:r>
              <a:rPr lang="en-GB" sz="2800" kern="1200" noProof="0" dirty="0">
                <a:latin typeface="Yu Gothic UI Light" panose="020B0300000000000000" pitchFamily="34" charset="-128"/>
              </a:rPr>
              <a:t>Transverse Phase advance</a:t>
            </a:r>
          </a:p>
        </p:txBody>
      </p:sp>
      <p:sp>
        <p:nvSpPr>
          <p:cNvPr id="7" name="Espace réservé de la date 6"/>
          <p:cNvSpPr>
            <a:spLocks noGrp="1"/>
          </p:cNvSpPr>
          <p:nvPr>
            <p:ph type="dt" sz="half" idx="2"/>
          </p:nvPr>
        </p:nvSpPr>
        <p:spPr/>
        <p:txBody>
          <a:bodyPr/>
          <a:lstStyle/>
          <a:p>
            <a:r>
              <a:rPr lang="fr-FR"/>
              <a:t>April 30, 2021</a:t>
            </a:r>
            <a:endParaRPr lang="fr-FR" dirty="0"/>
          </a:p>
        </p:txBody>
      </p:sp>
      <p:sp>
        <p:nvSpPr>
          <p:cNvPr id="8" name="Espace réservé du pied de page 7"/>
          <p:cNvSpPr>
            <a:spLocks noGrp="1"/>
          </p:cNvSpPr>
          <p:nvPr>
            <p:ph type="ftr" sz="quarter" idx="3"/>
          </p:nvPr>
        </p:nvSpPr>
        <p:spPr/>
        <p:txBody>
          <a:bodyPr/>
          <a:lstStyle/>
          <a:p>
            <a:r>
              <a:rPr lang="en-US"/>
              <a:t>SPIRAL2 commissioning - R. Ferdinand</a:t>
            </a:r>
            <a:endParaRPr lang="en-US" dirty="0"/>
          </a:p>
        </p:txBody>
      </p:sp>
      <p:sp>
        <p:nvSpPr>
          <p:cNvPr id="12" name="Espace réservé du numéro de diapositive 11"/>
          <p:cNvSpPr>
            <a:spLocks noGrp="1"/>
          </p:cNvSpPr>
          <p:nvPr>
            <p:ph type="sldNum" sz="quarter" idx="12"/>
          </p:nvPr>
        </p:nvSpPr>
        <p:spPr/>
        <p:txBody>
          <a:bodyPr/>
          <a:lstStyle/>
          <a:p>
            <a:fld id="{49BBC286-B2FE-44AC-8F25-02BBF4E9D127}" type="slidenum">
              <a:rPr lang="en-US" smtClean="0"/>
              <a:pPr/>
              <a:t>55</a:t>
            </a:fld>
            <a:endParaRPr lang="en-US" dirty="0"/>
          </a:p>
        </p:txBody>
      </p:sp>
      <p:pic>
        <p:nvPicPr>
          <p:cNvPr id="13" name="Image 12"/>
          <p:cNvPicPr>
            <a:picLocks noChangeAspect="1"/>
          </p:cNvPicPr>
          <p:nvPr/>
        </p:nvPicPr>
        <p:blipFill>
          <a:blip r:embed="rId3"/>
          <a:stretch>
            <a:fillRect/>
          </a:stretch>
        </p:blipFill>
        <p:spPr>
          <a:xfrm>
            <a:off x="1475272" y="772656"/>
            <a:ext cx="7089441" cy="4653463"/>
          </a:xfrm>
          <a:prstGeom prst="rect">
            <a:avLst/>
          </a:prstGeom>
        </p:spPr>
      </p:pic>
      <p:sp>
        <p:nvSpPr>
          <p:cNvPr id="14" name="ZoneTexte 13"/>
          <p:cNvSpPr txBox="1"/>
          <p:nvPr/>
        </p:nvSpPr>
        <p:spPr>
          <a:xfrm>
            <a:off x="2259553" y="4415921"/>
            <a:ext cx="4317207" cy="323165"/>
          </a:xfrm>
          <a:prstGeom prst="rect">
            <a:avLst/>
          </a:prstGeom>
          <a:noFill/>
        </p:spPr>
        <p:txBody>
          <a:bodyPr wrap="none" rtlCol="0">
            <a:spAutoFit/>
          </a:bodyPr>
          <a:lstStyle/>
          <a:p>
            <a:r>
              <a:rPr lang="fr-FR" sz="1500" b="1" dirty="0">
                <a:solidFill>
                  <a:srgbClr val="FF0000"/>
                </a:solidFill>
                <a:latin typeface="Yu Gothic UI Light" panose="020B0300000000000000" pitchFamily="34" charset="-128"/>
                <a:ea typeface="Yu Gothic UI Light" panose="020B0300000000000000" pitchFamily="34" charset="-128"/>
              </a:rPr>
              <a:t>Phase </a:t>
            </a:r>
            <a:r>
              <a:rPr lang="fr-FR" sz="1500" b="1" dirty="0" err="1">
                <a:solidFill>
                  <a:srgbClr val="FF0000"/>
                </a:solidFill>
                <a:latin typeface="Yu Gothic UI Light" panose="020B0300000000000000" pitchFamily="34" charset="-128"/>
                <a:ea typeface="Yu Gothic UI Light" panose="020B0300000000000000" pitchFamily="34" charset="-128"/>
              </a:rPr>
              <a:t>advance</a:t>
            </a:r>
            <a:r>
              <a:rPr lang="fr-FR" sz="1500" b="1" dirty="0">
                <a:solidFill>
                  <a:srgbClr val="FF0000"/>
                </a:solidFill>
                <a:latin typeface="Yu Gothic UI Light" panose="020B0300000000000000" pitchFamily="34" charset="-128"/>
                <a:ea typeface="Yu Gothic UI Light" panose="020B0300000000000000" pitchFamily="34" charset="-128"/>
              </a:rPr>
              <a:t> per </a:t>
            </a:r>
            <a:r>
              <a:rPr lang="fr-FR" sz="1500" b="1" dirty="0" err="1">
                <a:solidFill>
                  <a:srgbClr val="FF0000"/>
                </a:solidFill>
                <a:latin typeface="Yu Gothic UI Light" panose="020B0300000000000000" pitchFamily="34" charset="-128"/>
                <a:ea typeface="Yu Gothic UI Light" panose="020B0300000000000000" pitchFamily="34" charset="-128"/>
              </a:rPr>
              <a:t>period</a:t>
            </a:r>
            <a:r>
              <a:rPr lang="fr-FR" sz="1500" b="1" dirty="0">
                <a:solidFill>
                  <a:srgbClr val="FF0000"/>
                </a:solidFill>
                <a:latin typeface="Yu Gothic UI Light" panose="020B0300000000000000" pitchFamily="34" charset="-128"/>
                <a:ea typeface="Yu Gothic UI Light" panose="020B0300000000000000" pitchFamily="34" charset="-128"/>
              </a:rPr>
              <a:t> </a:t>
            </a:r>
            <a:r>
              <a:rPr lang="fr-FR" sz="1500" b="1" dirty="0" err="1">
                <a:solidFill>
                  <a:srgbClr val="FF0000"/>
                </a:solidFill>
                <a:latin typeface="Yu Gothic UI Light" panose="020B0300000000000000" pitchFamily="34" charset="-128"/>
                <a:ea typeface="Yu Gothic UI Light" panose="020B0300000000000000" pitchFamily="34" charset="-128"/>
              </a:rPr>
              <a:t>expected</a:t>
            </a:r>
            <a:r>
              <a:rPr lang="fr-FR" sz="1500" b="1" dirty="0">
                <a:solidFill>
                  <a:srgbClr val="FF0000"/>
                </a:solidFill>
                <a:latin typeface="Yu Gothic UI Light" panose="020B0300000000000000" pitchFamily="34" charset="-128"/>
                <a:ea typeface="Yu Gothic UI Light" panose="020B0300000000000000" pitchFamily="34" charset="-128"/>
              </a:rPr>
              <a:t> in </a:t>
            </a:r>
            <a:r>
              <a:rPr lang="fr-FR" sz="1500" b="1" dirty="0" err="1">
                <a:solidFill>
                  <a:srgbClr val="FF0000"/>
                </a:solidFill>
                <a:latin typeface="Yu Gothic UI Light" panose="020B0300000000000000" pitchFamily="34" charset="-128"/>
                <a:ea typeface="Yu Gothic UI Light" panose="020B0300000000000000" pitchFamily="34" charset="-128"/>
              </a:rPr>
              <a:t>this</a:t>
            </a:r>
            <a:r>
              <a:rPr lang="fr-FR" sz="1500" b="1" dirty="0">
                <a:solidFill>
                  <a:srgbClr val="FF0000"/>
                </a:solidFill>
                <a:latin typeface="Yu Gothic UI Light" panose="020B0300000000000000" pitchFamily="34" charset="-128"/>
                <a:ea typeface="Yu Gothic UI Light" panose="020B0300000000000000" pitchFamily="34" charset="-128"/>
              </a:rPr>
              <a:t> area : 70°</a:t>
            </a:r>
          </a:p>
        </p:txBody>
      </p:sp>
      <p:sp>
        <p:nvSpPr>
          <p:cNvPr id="15" name="Accolade fermante 14"/>
          <p:cNvSpPr/>
          <p:nvPr/>
        </p:nvSpPr>
        <p:spPr>
          <a:xfrm rot="5400000">
            <a:off x="4179900" y="2377447"/>
            <a:ext cx="480053" cy="3600400"/>
          </a:xfrm>
          <a:prstGeom prst="rightBrac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500">
              <a:latin typeface="Yu Gothic UI Light" panose="020B0300000000000000" pitchFamily="34" charset="-128"/>
              <a:ea typeface="Yu Gothic UI Light" panose="020B0300000000000000" pitchFamily="34" charset="-128"/>
            </a:endParaRPr>
          </a:p>
        </p:txBody>
      </p:sp>
      <p:sp>
        <p:nvSpPr>
          <p:cNvPr id="16" name="ZoneTexte 15"/>
          <p:cNvSpPr txBox="1"/>
          <p:nvPr/>
        </p:nvSpPr>
        <p:spPr>
          <a:xfrm rot="16200000">
            <a:off x="1183142" y="2963293"/>
            <a:ext cx="1274708" cy="323165"/>
          </a:xfrm>
          <a:prstGeom prst="rect">
            <a:avLst/>
          </a:prstGeom>
          <a:solidFill>
            <a:schemeClr val="bg1"/>
          </a:solidFill>
        </p:spPr>
        <p:txBody>
          <a:bodyPr wrap="none" rtlCol="0">
            <a:spAutoFit/>
          </a:bodyPr>
          <a:lstStyle/>
          <a:p>
            <a:r>
              <a:rPr lang="fr-FR" sz="1500" b="1" dirty="0">
                <a:latin typeface="Yu Gothic UI Light" panose="020B0300000000000000" pitchFamily="34" charset="-128"/>
                <a:ea typeface="Yu Gothic UI Light" panose="020B0300000000000000" pitchFamily="34" charset="-128"/>
              </a:rPr>
              <a:t>Position (mm)</a:t>
            </a:r>
          </a:p>
        </p:txBody>
      </p:sp>
      <p:sp>
        <p:nvSpPr>
          <p:cNvPr id="17" name="ZoneTexte 16"/>
          <p:cNvSpPr txBox="1"/>
          <p:nvPr/>
        </p:nvSpPr>
        <p:spPr>
          <a:xfrm>
            <a:off x="4599947" y="4983866"/>
            <a:ext cx="1218603" cy="323165"/>
          </a:xfrm>
          <a:prstGeom prst="rect">
            <a:avLst/>
          </a:prstGeom>
          <a:solidFill>
            <a:schemeClr val="bg1"/>
          </a:solidFill>
        </p:spPr>
        <p:txBody>
          <a:bodyPr wrap="none" rtlCol="0">
            <a:spAutoFit/>
          </a:bodyPr>
          <a:lstStyle/>
          <a:p>
            <a:r>
              <a:rPr lang="fr-FR" sz="1500" b="1" dirty="0">
                <a:latin typeface="Yu Gothic UI Light" panose="020B0300000000000000" pitchFamily="34" charset="-128"/>
                <a:ea typeface="Yu Gothic UI Light" panose="020B0300000000000000" pitchFamily="34" charset="-128"/>
              </a:rPr>
              <a:t>BPM </a:t>
            </a:r>
            <a:r>
              <a:rPr lang="fr-FR" sz="1500" b="1" dirty="0" err="1">
                <a:latin typeface="Yu Gothic UI Light" panose="020B0300000000000000" pitchFamily="34" charset="-128"/>
                <a:ea typeface="Yu Gothic UI Light" panose="020B0300000000000000" pitchFamily="34" charset="-128"/>
              </a:rPr>
              <a:t>number</a:t>
            </a:r>
            <a:endParaRPr lang="fr-FR" sz="1500" b="1" dirty="0">
              <a:latin typeface="Yu Gothic UI Light" panose="020B0300000000000000" pitchFamily="34" charset="-128"/>
              <a:ea typeface="Yu Gothic UI Light" panose="020B0300000000000000" pitchFamily="34" charset="-128"/>
            </a:endParaRPr>
          </a:p>
        </p:txBody>
      </p:sp>
      <p:sp>
        <p:nvSpPr>
          <p:cNvPr id="18" name="Rectangle 17"/>
          <p:cNvSpPr/>
          <p:nvPr/>
        </p:nvSpPr>
        <p:spPr>
          <a:xfrm>
            <a:off x="4299913" y="824880"/>
            <a:ext cx="1440160" cy="232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latin typeface="Yu Gothic UI Light" panose="020B0300000000000000" pitchFamily="34" charset="-128"/>
              <a:ea typeface="Yu Gothic UI Light" panose="020B0300000000000000" pitchFamily="34" charset="-128"/>
            </a:endParaRPr>
          </a:p>
        </p:txBody>
      </p:sp>
      <p:sp>
        <p:nvSpPr>
          <p:cNvPr id="19" name="ZoneTexte 18"/>
          <p:cNvSpPr txBox="1"/>
          <p:nvPr/>
        </p:nvSpPr>
        <p:spPr>
          <a:xfrm flipH="1">
            <a:off x="4344707" y="449491"/>
            <a:ext cx="2055440" cy="323165"/>
          </a:xfrm>
          <a:prstGeom prst="rect">
            <a:avLst/>
          </a:prstGeom>
          <a:noFill/>
        </p:spPr>
        <p:txBody>
          <a:bodyPr wrap="square" rtlCol="0">
            <a:spAutoFit/>
          </a:bodyPr>
          <a:lstStyle/>
          <a:p>
            <a:r>
              <a:rPr lang="en-GB" sz="1500" b="1" dirty="0">
                <a:latin typeface="Yu Gothic UI Light" panose="020B0300000000000000" pitchFamily="34" charset="-128"/>
                <a:ea typeface="Yu Gothic UI Light" panose="020B0300000000000000" pitchFamily="34" charset="-128"/>
              </a:rPr>
              <a:t>Phase 2: 33 MeV</a:t>
            </a:r>
          </a:p>
        </p:txBody>
      </p:sp>
      <p:cxnSp>
        <p:nvCxnSpPr>
          <p:cNvPr id="20" name="Connecteur droit avec flèche 19"/>
          <p:cNvCxnSpPr/>
          <p:nvPr/>
        </p:nvCxnSpPr>
        <p:spPr>
          <a:xfrm>
            <a:off x="3159787" y="4057633"/>
            <a:ext cx="1560173" cy="0"/>
          </a:xfrm>
          <a:prstGeom prst="straightConnector1">
            <a:avLst/>
          </a:prstGeom>
          <a:ln w="50800" cmpd="sng">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flipH="1">
            <a:off x="3398789" y="3724602"/>
            <a:ext cx="1462068" cy="323165"/>
          </a:xfrm>
          <a:prstGeom prst="rect">
            <a:avLst/>
          </a:prstGeom>
          <a:noFill/>
        </p:spPr>
        <p:txBody>
          <a:bodyPr wrap="square" rtlCol="0">
            <a:spAutoFit/>
          </a:bodyPr>
          <a:lstStyle/>
          <a:p>
            <a:r>
              <a:rPr lang="en-GB" sz="1500" b="1" dirty="0">
                <a:solidFill>
                  <a:srgbClr val="7030A0"/>
                </a:solidFill>
                <a:latin typeface="Yu Gothic UI Light" panose="020B0300000000000000" pitchFamily="34" charset="-128"/>
                <a:ea typeface="Yu Gothic UI Light" panose="020B0300000000000000" pitchFamily="34" charset="-128"/>
              </a:rPr>
              <a:t>5*70°~360°</a:t>
            </a:r>
          </a:p>
        </p:txBody>
      </p:sp>
    </p:spTree>
    <p:extLst>
      <p:ext uri="{BB962C8B-B14F-4D97-AF65-F5344CB8AC3E}">
        <p14:creationId xmlns:p14="http://schemas.microsoft.com/office/powerpoint/2010/main" val="1050154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6675" y="1224390"/>
            <a:ext cx="2487808" cy="1669839"/>
          </a:xfrm>
          <a:prstGeom prst="rect">
            <a:avLst/>
          </a:prstGeom>
          <a:noFill/>
        </p:spPr>
      </p:pic>
      <p:pic>
        <p:nvPicPr>
          <p:cNvPr id="4" name="Imag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6677" y="2977515"/>
            <a:ext cx="2498624" cy="1669839"/>
          </a:xfrm>
          <a:prstGeom prst="rect">
            <a:avLst/>
          </a:prstGeom>
          <a:noFill/>
        </p:spPr>
      </p:pic>
      <p:pic>
        <p:nvPicPr>
          <p:cNvPr id="6" name="Imag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1343" y="2959555"/>
            <a:ext cx="2474913" cy="1669839"/>
          </a:xfrm>
          <a:prstGeom prst="rect">
            <a:avLst/>
          </a:prstGeom>
          <a:noFill/>
        </p:spPr>
      </p:pic>
      <p:pic>
        <p:nvPicPr>
          <p:cNvPr id="7" name="Image 6"/>
          <p:cNvPicPr>
            <a:picLocks/>
          </p:cNvPicPr>
          <p:nvPr/>
        </p:nvPicPr>
        <p:blipFill>
          <a:blip r:embed="rId6"/>
          <a:stretch>
            <a:fillRect/>
          </a:stretch>
        </p:blipFill>
        <p:spPr>
          <a:xfrm>
            <a:off x="3818110" y="1224390"/>
            <a:ext cx="2500263" cy="1669839"/>
          </a:xfrm>
          <a:prstGeom prst="rect">
            <a:avLst/>
          </a:prstGeom>
        </p:spPr>
      </p:pic>
      <p:pic>
        <p:nvPicPr>
          <p:cNvPr id="8" name="Image 7"/>
          <p:cNvPicPr>
            <a:picLocks/>
          </p:cNvPicPr>
          <p:nvPr/>
        </p:nvPicPr>
        <p:blipFill>
          <a:blip r:embed="rId7"/>
          <a:stretch>
            <a:fillRect/>
          </a:stretch>
        </p:blipFill>
        <p:spPr>
          <a:xfrm>
            <a:off x="6305993" y="1224390"/>
            <a:ext cx="2500263" cy="1669839"/>
          </a:xfrm>
          <a:prstGeom prst="rect">
            <a:avLst/>
          </a:prstGeom>
        </p:spPr>
      </p:pic>
      <p:pic>
        <p:nvPicPr>
          <p:cNvPr id="9" name="Image 8"/>
          <p:cNvPicPr>
            <a:picLocks/>
          </p:cNvPicPr>
          <p:nvPr/>
        </p:nvPicPr>
        <p:blipFill>
          <a:blip r:embed="rId8"/>
          <a:stretch>
            <a:fillRect/>
          </a:stretch>
        </p:blipFill>
        <p:spPr>
          <a:xfrm>
            <a:off x="3835299" y="2959554"/>
            <a:ext cx="2501902" cy="1673192"/>
          </a:xfrm>
          <a:prstGeom prst="rect">
            <a:avLst/>
          </a:prstGeom>
        </p:spPr>
      </p:pic>
      <p:sp>
        <p:nvSpPr>
          <p:cNvPr id="10" name="ZoneTexte 9"/>
          <p:cNvSpPr txBox="1"/>
          <p:nvPr/>
        </p:nvSpPr>
        <p:spPr>
          <a:xfrm>
            <a:off x="1349632" y="676800"/>
            <a:ext cx="7620000" cy="553998"/>
          </a:xfrm>
          <a:prstGeom prst="rect">
            <a:avLst/>
          </a:prstGeom>
          <a:noFill/>
        </p:spPr>
        <p:txBody>
          <a:bodyPr wrap="square" rtlCol="0">
            <a:spAutoFit/>
          </a:bodyPr>
          <a:lstStyle/>
          <a:p>
            <a:pPr algn="ctr"/>
            <a:r>
              <a:rPr lang="fr-FR" sz="1500" b="1" dirty="0">
                <a:latin typeface="Yu Gothic UI Light" panose="020B0300000000000000" pitchFamily="34" charset="-128"/>
              </a:rPr>
              <a:t>MEBT profiles PR21/PR22/PR23</a:t>
            </a:r>
          </a:p>
          <a:p>
            <a:pPr algn="ctr"/>
            <a:r>
              <a:rPr lang="fr-FR" sz="1500" b="1" dirty="0">
                <a:latin typeface="Yu Gothic UI Light" panose="020B0300000000000000" pitchFamily="34" charset="-128"/>
              </a:rPr>
              <a:t>( </a:t>
            </a:r>
            <a:r>
              <a:rPr lang="fr-FR" sz="1500" b="1" dirty="0">
                <a:solidFill>
                  <a:srgbClr val="00B0F0"/>
                </a:solidFill>
                <a:latin typeface="Yu Gothic UI Light" panose="020B0300000000000000" pitchFamily="34" charset="-128"/>
              </a:rPr>
              <a:t>Simulation </a:t>
            </a:r>
            <a:r>
              <a:rPr lang="fr-FR" sz="1500" b="1" dirty="0">
                <a:latin typeface="Yu Gothic UI Light" panose="020B0300000000000000" pitchFamily="34" charset="-128"/>
              </a:rPr>
              <a:t>-  </a:t>
            </a:r>
            <a:r>
              <a:rPr lang="fr-FR" sz="1500" b="1" dirty="0" err="1">
                <a:solidFill>
                  <a:srgbClr val="009644"/>
                </a:solidFill>
                <a:latin typeface="Yu Gothic UI Light" panose="020B0300000000000000" pitchFamily="34" charset="-128"/>
              </a:rPr>
              <a:t>Measurement</a:t>
            </a:r>
            <a:r>
              <a:rPr lang="fr-FR" sz="1500" b="1" dirty="0">
                <a:latin typeface="Yu Gothic UI Light" panose="020B0300000000000000" pitchFamily="34" charset="-128"/>
              </a:rPr>
              <a:t>)</a:t>
            </a:r>
          </a:p>
        </p:txBody>
      </p:sp>
      <p:sp>
        <p:nvSpPr>
          <p:cNvPr id="11" name="Titre 1"/>
          <p:cNvSpPr>
            <a:spLocks noGrp="1"/>
          </p:cNvSpPr>
          <p:nvPr>
            <p:ph type="title"/>
          </p:nvPr>
        </p:nvSpPr>
        <p:spPr>
          <a:xfrm>
            <a:off x="144378" y="-90593"/>
            <a:ext cx="5850227" cy="590148"/>
          </a:xfrm>
        </p:spPr>
        <p:txBody>
          <a:bodyPr>
            <a:normAutofit/>
          </a:bodyPr>
          <a:lstStyle/>
          <a:p>
            <a:r>
              <a:rPr lang="en-GB" sz="2800" kern="1200" noProof="0" dirty="0">
                <a:latin typeface="Yu Gothic UI Light" panose="020B0300000000000000" pitchFamily="34" charset="-128"/>
              </a:rPr>
              <a:t>Profiles in MEBT</a:t>
            </a:r>
          </a:p>
        </p:txBody>
      </p:sp>
      <p:sp>
        <p:nvSpPr>
          <p:cNvPr id="12" name="ZoneTexte 11"/>
          <p:cNvSpPr txBox="1"/>
          <p:nvPr/>
        </p:nvSpPr>
        <p:spPr>
          <a:xfrm>
            <a:off x="6378277" y="4941280"/>
            <a:ext cx="1997663" cy="271934"/>
          </a:xfrm>
          <a:prstGeom prst="rect">
            <a:avLst/>
          </a:prstGeom>
          <a:noFill/>
        </p:spPr>
        <p:txBody>
          <a:bodyPr wrap="none" rtlCol="0">
            <a:spAutoFit/>
          </a:bodyPr>
          <a:lstStyle/>
          <a:p>
            <a:r>
              <a:rPr lang="fr-FR" sz="1167" b="1" dirty="0">
                <a:latin typeface="Yu Gothic UI Light" panose="020B0300000000000000" pitchFamily="34" charset="-128"/>
              </a:rPr>
              <a:t>(</a:t>
            </a:r>
            <a:r>
              <a:rPr lang="fr-FR" sz="1167" b="1" dirty="0" err="1">
                <a:latin typeface="Yu Gothic UI Light" panose="020B0300000000000000" pitchFamily="34" charset="-128"/>
              </a:rPr>
              <a:t>Reminder</a:t>
            </a:r>
            <a:r>
              <a:rPr lang="fr-FR" sz="1167" b="1" dirty="0">
                <a:latin typeface="Yu Gothic UI Light" panose="020B0300000000000000" pitchFamily="34" charset="-128"/>
              </a:rPr>
              <a:t> of the </a:t>
            </a:r>
            <a:r>
              <a:rPr lang="fr-FR" sz="1167" b="1" dirty="0" err="1">
                <a:latin typeface="Yu Gothic UI Light" panose="020B0300000000000000" pitchFamily="34" charset="-128"/>
              </a:rPr>
              <a:t>injector</a:t>
            </a:r>
            <a:r>
              <a:rPr lang="fr-FR" sz="1167" b="1" dirty="0">
                <a:latin typeface="Yu Gothic UI Light" panose="020B0300000000000000" pitchFamily="34" charset="-128"/>
              </a:rPr>
              <a:t> talk)</a:t>
            </a:r>
          </a:p>
        </p:txBody>
      </p:sp>
      <p:sp>
        <p:nvSpPr>
          <p:cNvPr id="2" name="Espace réservé de la date 1"/>
          <p:cNvSpPr>
            <a:spLocks noGrp="1"/>
          </p:cNvSpPr>
          <p:nvPr>
            <p:ph type="dt" sz="half" idx="2"/>
          </p:nvPr>
        </p:nvSpPr>
        <p:spPr/>
        <p:txBody>
          <a:bodyPr/>
          <a:lstStyle/>
          <a:p>
            <a:r>
              <a:rPr lang="fr-FR"/>
              <a:t>April 30, 2021</a:t>
            </a:r>
            <a:endParaRPr lang="fr-FR" dirty="0"/>
          </a:p>
        </p:txBody>
      </p:sp>
      <p:sp>
        <p:nvSpPr>
          <p:cNvPr id="5" name="Espace réservé du pied de page 4"/>
          <p:cNvSpPr>
            <a:spLocks noGrp="1"/>
          </p:cNvSpPr>
          <p:nvPr>
            <p:ph type="ftr" sz="quarter" idx="3"/>
          </p:nvPr>
        </p:nvSpPr>
        <p:spPr/>
        <p:txBody>
          <a:bodyPr/>
          <a:lstStyle/>
          <a:p>
            <a:r>
              <a:rPr lang="en-US"/>
              <a:t>SPIRAL2 commissioning - R. Ferdinand</a:t>
            </a:r>
            <a:endParaRPr lang="en-US" dirty="0"/>
          </a:p>
        </p:txBody>
      </p:sp>
      <p:sp>
        <p:nvSpPr>
          <p:cNvPr id="13" name="Espace réservé du numéro de diapositive 12"/>
          <p:cNvSpPr>
            <a:spLocks noGrp="1"/>
          </p:cNvSpPr>
          <p:nvPr>
            <p:ph type="sldNum" sz="quarter" idx="12"/>
          </p:nvPr>
        </p:nvSpPr>
        <p:spPr/>
        <p:txBody>
          <a:bodyPr/>
          <a:lstStyle/>
          <a:p>
            <a:fld id="{49BBC286-B2FE-44AC-8F25-02BBF4E9D127}" type="slidenum">
              <a:rPr lang="en-US" smtClean="0"/>
              <a:pPr/>
              <a:t>56</a:t>
            </a:fld>
            <a:endParaRPr lang="en-US" dirty="0"/>
          </a:p>
        </p:txBody>
      </p:sp>
    </p:spTree>
    <p:extLst>
      <p:ext uri="{BB962C8B-B14F-4D97-AF65-F5344CB8AC3E}">
        <p14:creationId xmlns:p14="http://schemas.microsoft.com/office/powerpoint/2010/main" val="391843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rot="20775209">
            <a:off x="6211203" y="725026"/>
            <a:ext cx="2597291" cy="1898328"/>
            <a:chOff x="1223120" y="1102902"/>
            <a:chExt cx="6919632" cy="5374823"/>
          </a:xfrm>
        </p:grpSpPr>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18900" t="25979" r="15738" b="-1"/>
            <a:stretch/>
          </p:blipFill>
          <p:spPr>
            <a:xfrm>
              <a:off x="1223120" y="2060848"/>
              <a:ext cx="5976664" cy="3553535"/>
            </a:xfrm>
            <a:prstGeom prst="rect">
              <a:avLst/>
            </a:prstGeom>
          </p:spPr>
        </p:pic>
        <p:sp>
          <p:nvSpPr>
            <p:cNvPr id="10" name="Rectangle 9"/>
            <p:cNvSpPr/>
            <p:nvPr/>
          </p:nvSpPr>
          <p:spPr>
            <a:xfrm rot="19908771">
              <a:off x="2742154" y="3641812"/>
              <a:ext cx="5400598" cy="2835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latin typeface="Yu Gothic UI Light" panose="020B0300000000000000" pitchFamily="34" charset="-128"/>
              </a:endParaRPr>
            </a:p>
          </p:txBody>
        </p:sp>
        <p:sp>
          <p:nvSpPr>
            <p:cNvPr id="11" name="Rectangle 10"/>
            <p:cNvSpPr/>
            <p:nvPr/>
          </p:nvSpPr>
          <p:spPr>
            <a:xfrm rot="19908771">
              <a:off x="1287176" y="1102902"/>
              <a:ext cx="4526177" cy="2563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latin typeface="Yu Gothic UI Light" panose="020B0300000000000000" pitchFamily="34" charset="-128"/>
              </a:endParaRPr>
            </a:p>
          </p:txBody>
        </p:sp>
      </p:grpSp>
      <p:pic>
        <p:nvPicPr>
          <p:cNvPr id="3" name="Image 2"/>
          <p:cNvPicPr>
            <a:picLocks noChangeAspect="1"/>
          </p:cNvPicPr>
          <p:nvPr/>
        </p:nvPicPr>
        <p:blipFill>
          <a:blip r:embed="rId4"/>
          <a:stretch>
            <a:fillRect/>
          </a:stretch>
        </p:blipFill>
        <p:spPr>
          <a:xfrm>
            <a:off x="1299580" y="869658"/>
            <a:ext cx="4620513" cy="2022352"/>
          </a:xfrm>
          <a:prstGeom prst="rect">
            <a:avLst/>
          </a:prstGeom>
        </p:spPr>
      </p:pic>
      <p:pic>
        <p:nvPicPr>
          <p:cNvPr id="4" name="Image 3"/>
          <p:cNvPicPr>
            <a:picLocks noChangeAspect="1"/>
          </p:cNvPicPr>
          <p:nvPr/>
        </p:nvPicPr>
        <p:blipFill>
          <a:blip r:embed="rId5"/>
          <a:stretch>
            <a:fillRect/>
          </a:stretch>
        </p:blipFill>
        <p:spPr>
          <a:xfrm>
            <a:off x="3039773" y="2917507"/>
            <a:ext cx="5848162" cy="2547602"/>
          </a:xfrm>
          <a:prstGeom prst="rect">
            <a:avLst/>
          </a:prstGeom>
        </p:spPr>
      </p:pic>
      <p:sp>
        <p:nvSpPr>
          <p:cNvPr id="6" name="Titre 1"/>
          <p:cNvSpPr>
            <a:spLocks noGrp="1"/>
          </p:cNvSpPr>
          <p:nvPr>
            <p:ph type="title"/>
          </p:nvPr>
        </p:nvSpPr>
        <p:spPr>
          <a:xfrm>
            <a:off x="106970" y="-228604"/>
            <a:ext cx="5850227" cy="952500"/>
          </a:xfrm>
        </p:spPr>
        <p:txBody>
          <a:bodyPr>
            <a:normAutofit/>
          </a:bodyPr>
          <a:lstStyle/>
          <a:p>
            <a:r>
              <a:rPr lang="en-GB" sz="2800" kern="1200" noProof="0" dirty="0">
                <a:latin typeface="Yu Gothic UI Light" panose="020B0300000000000000" pitchFamily="34" charset="-128"/>
              </a:rPr>
              <a:t>Profiles in HEBT</a:t>
            </a:r>
          </a:p>
        </p:txBody>
      </p:sp>
      <p:cxnSp>
        <p:nvCxnSpPr>
          <p:cNvPr id="12" name="Connecteur droit avec flèche 11"/>
          <p:cNvCxnSpPr/>
          <p:nvPr/>
        </p:nvCxnSpPr>
        <p:spPr>
          <a:xfrm flipH="1" flipV="1">
            <a:off x="5978853" y="1880836"/>
            <a:ext cx="721327" cy="312679"/>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6978882" y="1935608"/>
            <a:ext cx="321365" cy="95640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768734" y="521044"/>
            <a:ext cx="3000333" cy="323165"/>
          </a:xfrm>
          <a:prstGeom prst="rect">
            <a:avLst/>
          </a:prstGeom>
        </p:spPr>
        <p:txBody>
          <a:bodyPr wrap="square">
            <a:spAutoFit/>
          </a:bodyPr>
          <a:lstStyle/>
          <a:p>
            <a:pPr algn="ctr"/>
            <a:r>
              <a:rPr lang="fr-FR" sz="1500" b="1" dirty="0">
                <a:solidFill>
                  <a:srgbClr val="F8A808"/>
                </a:solidFill>
                <a:latin typeface="Yu Gothic UI Light" panose="020B0300000000000000" pitchFamily="34" charset="-128"/>
              </a:rPr>
              <a:t>Simulation </a:t>
            </a:r>
            <a:r>
              <a:rPr lang="fr-FR" sz="1500" b="1" dirty="0">
                <a:latin typeface="Yu Gothic UI Light" panose="020B0300000000000000" pitchFamily="34" charset="-128"/>
              </a:rPr>
              <a:t>-  </a:t>
            </a:r>
            <a:r>
              <a:rPr lang="fr-FR" sz="1500" b="1" dirty="0" err="1">
                <a:solidFill>
                  <a:srgbClr val="009644"/>
                </a:solidFill>
                <a:latin typeface="Yu Gothic UI Light" panose="020B0300000000000000" pitchFamily="34" charset="-128"/>
              </a:rPr>
              <a:t>Measurement</a:t>
            </a:r>
            <a:endParaRPr lang="fr-FR" sz="1500" b="1" dirty="0">
              <a:latin typeface="Yu Gothic UI Light" panose="020B0300000000000000" pitchFamily="34" charset="-128"/>
            </a:endParaRPr>
          </a:p>
        </p:txBody>
      </p:sp>
      <p:sp>
        <p:nvSpPr>
          <p:cNvPr id="14" name="ZoneTexte 13"/>
          <p:cNvSpPr txBox="1"/>
          <p:nvPr/>
        </p:nvSpPr>
        <p:spPr>
          <a:xfrm flipH="1">
            <a:off x="6640173" y="529824"/>
            <a:ext cx="2055440" cy="323165"/>
          </a:xfrm>
          <a:prstGeom prst="rect">
            <a:avLst/>
          </a:prstGeom>
          <a:noFill/>
        </p:spPr>
        <p:txBody>
          <a:bodyPr wrap="square" rtlCol="0">
            <a:spAutoFit/>
          </a:bodyPr>
          <a:lstStyle/>
          <a:p>
            <a:r>
              <a:rPr lang="en-GB" sz="1500" b="1" dirty="0">
                <a:latin typeface="Yu Gothic UI Light" panose="020B0300000000000000" pitchFamily="34" charset="-128"/>
              </a:rPr>
              <a:t>Phase 2: 33 MeV</a:t>
            </a:r>
          </a:p>
        </p:txBody>
      </p:sp>
      <p:sp>
        <p:nvSpPr>
          <p:cNvPr id="2" name="Espace réservé de la date 1"/>
          <p:cNvSpPr>
            <a:spLocks noGrp="1"/>
          </p:cNvSpPr>
          <p:nvPr>
            <p:ph type="dt" sz="half" idx="2"/>
          </p:nvPr>
        </p:nvSpPr>
        <p:spPr/>
        <p:txBody>
          <a:bodyPr/>
          <a:lstStyle/>
          <a:p>
            <a:r>
              <a:rPr lang="fr-FR"/>
              <a:t>April 30, 2021</a:t>
            </a:r>
            <a:endParaRPr lang="fr-FR" dirty="0"/>
          </a:p>
        </p:txBody>
      </p:sp>
      <p:sp>
        <p:nvSpPr>
          <p:cNvPr id="5" name="Espace réservé du pied de page 4"/>
          <p:cNvSpPr>
            <a:spLocks noGrp="1"/>
          </p:cNvSpPr>
          <p:nvPr>
            <p:ph type="ftr" sz="quarter" idx="3"/>
          </p:nvPr>
        </p:nvSpPr>
        <p:spPr/>
        <p:txBody>
          <a:bodyPr/>
          <a:lstStyle/>
          <a:p>
            <a:r>
              <a:rPr lang="en-US"/>
              <a:t>SPIRAL2 commissioning - R. Ferdinand</a:t>
            </a:r>
            <a:endParaRPr lang="en-US" dirty="0"/>
          </a:p>
        </p:txBody>
      </p:sp>
      <p:sp>
        <p:nvSpPr>
          <p:cNvPr id="7" name="Espace réservé du numéro de diapositive 6"/>
          <p:cNvSpPr>
            <a:spLocks noGrp="1"/>
          </p:cNvSpPr>
          <p:nvPr>
            <p:ph type="sldNum" sz="quarter" idx="12"/>
          </p:nvPr>
        </p:nvSpPr>
        <p:spPr/>
        <p:txBody>
          <a:bodyPr/>
          <a:lstStyle/>
          <a:p>
            <a:fld id="{49BBC286-B2FE-44AC-8F25-02BBF4E9D127}" type="slidenum">
              <a:rPr lang="en-US" smtClean="0"/>
              <a:pPr/>
              <a:t>57</a:t>
            </a:fld>
            <a:endParaRPr lang="en-US" dirty="0"/>
          </a:p>
        </p:txBody>
      </p:sp>
    </p:spTree>
    <p:extLst>
      <p:ext uri="{BB962C8B-B14F-4D97-AF65-F5344CB8AC3E}">
        <p14:creationId xmlns:p14="http://schemas.microsoft.com/office/powerpoint/2010/main" val="1037562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3693" t="3019" r="901" b="39990"/>
          <a:stretch/>
        </p:blipFill>
        <p:spPr>
          <a:xfrm>
            <a:off x="1299580" y="577248"/>
            <a:ext cx="6180687" cy="2388974"/>
          </a:xfrm>
          <a:prstGeom prst="rect">
            <a:avLst/>
          </a:prstGeom>
          <a:ln w="28575">
            <a:solidFill>
              <a:srgbClr val="7030A0"/>
            </a:solidFill>
          </a:ln>
        </p:spPr>
      </p:pic>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13784" t="3182" r="1171" b="39335"/>
          <a:stretch/>
        </p:blipFill>
        <p:spPr>
          <a:xfrm>
            <a:off x="2559720" y="3037521"/>
            <a:ext cx="6240693" cy="2409568"/>
          </a:xfrm>
          <a:prstGeom prst="rect">
            <a:avLst/>
          </a:prstGeom>
          <a:ln w="28575">
            <a:solidFill>
              <a:srgbClr val="7030A0"/>
            </a:solidFill>
          </a:ln>
        </p:spPr>
      </p:pic>
      <p:sp>
        <p:nvSpPr>
          <p:cNvPr id="7" name="Rectangle 6"/>
          <p:cNvSpPr/>
          <p:nvPr/>
        </p:nvSpPr>
        <p:spPr>
          <a:xfrm>
            <a:off x="25895" y="-46927"/>
            <a:ext cx="4660250" cy="523220"/>
          </a:xfrm>
          <a:prstGeom prst="rect">
            <a:avLst/>
          </a:prstGeom>
        </p:spPr>
        <p:txBody>
          <a:bodyPr wrap="none">
            <a:spAutoFit/>
          </a:bodyPr>
          <a:lstStyle/>
          <a:p>
            <a:pPr eaLnBrk="0" hangingPunct="0"/>
            <a:r>
              <a:rPr lang="fr-FR" sz="2800" b="1" dirty="0">
                <a:effectLst>
                  <a:outerShdw blurRad="38100" dist="38100" dir="2700000" algn="tl">
                    <a:srgbClr val="000000">
                      <a:alpha val="43137"/>
                    </a:srgbClr>
                  </a:outerShdw>
                </a:effectLst>
                <a:latin typeface="Yu Gothic UI Light" panose="020B0300000000000000" pitchFamily="34" charset="-128"/>
                <a:ea typeface="+mj-ea"/>
                <a:cs typeface="+mj-cs"/>
              </a:rPr>
              <a:t>Single </a:t>
            </a:r>
            <a:r>
              <a:rPr lang="fr-FR" sz="2800" b="1" dirty="0" err="1">
                <a:effectLst>
                  <a:outerShdw blurRad="38100" dist="38100" dir="2700000" algn="tl">
                    <a:srgbClr val="000000">
                      <a:alpha val="43137"/>
                    </a:srgbClr>
                  </a:outerShdw>
                </a:effectLst>
                <a:latin typeface="Yu Gothic UI Light" panose="020B0300000000000000" pitchFamily="34" charset="-128"/>
                <a:ea typeface="+mj-ea"/>
                <a:cs typeface="+mj-cs"/>
              </a:rPr>
              <a:t>bunch</a:t>
            </a:r>
            <a:r>
              <a:rPr lang="fr-FR" sz="2800" b="1" dirty="0">
                <a:effectLst>
                  <a:outerShdw blurRad="38100" dist="38100" dir="2700000" algn="tl">
                    <a:srgbClr val="000000">
                      <a:alpha val="43137"/>
                    </a:srgbClr>
                  </a:outerShdw>
                </a:effectLst>
                <a:latin typeface="Yu Gothic UI Light" panose="020B0300000000000000" pitchFamily="34" charset="-128"/>
                <a:ea typeface="+mj-ea"/>
                <a:cs typeface="+mj-cs"/>
              </a:rPr>
              <a:t> </a:t>
            </a:r>
            <a:r>
              <a:rPr lang="fr-FR" sz="2800" b="1" dirty="0" err="1">
                <a:effectLst>
                  <a:outerShdw blurRad="38100" dist="38100" dir="2700000" algn="tl">
                    <a:srgbClr val="000000">
                      <a:alpha val="43137"/>
                    </a:srgbClr>
                  </a:outerShdw>
                </a:effectLst>
                <a:latin typeface="Yu Gothic UI Light" panose="020B0300000000000000" pitchFamily="34" charset="-128"/>
                <a:ea typeface="+mj-ea"/>
                <a:cs typeface="+mj-cs"/>
              </a:rPr>
              <a:t>selector</a:t>
            </a:r>
            <a:r>
              <a:rPr lang="fr-FR" sz="2800" b="1" dirty="0">
                <a:effectLst>
                  <a:outerShdw blurRad="38100" dist="38100" dir="2700000" algn="tl">
                    <a:srgbClr val="000000">
                      <a:alpha val="43137"/>
                    </a:srgbClr>
                  </a:outerShdw>
                </a:effectLst>
                <a:latin typeface="Yu Gothic UI Light" panose="020B0300000000000000" pitchFamily="34" charset="-128"/>
                <a:ea typeface="+mj-ea"/>
                <a:cs typeface="+mj-cs"/>
              </a:rPr>
              <a:t> ON/OFF</a:t>
            </a:r>
          </a:p>
        </p:txBody>
      </p:sp>
      <p:cxnSp>
        <p:nvCxnSpPr>
          <p:cNvPr id="9" name="Connecteur droit avec flèche 8"/>
          <p:cNvCxnSpPr/>
          <p:nvPr/>
        </p:nvCxnSpPr>
        <p:spPr>
          <a:xfrm flipH="1">
            <a:off x="2559720" y="2414869"/>
            <a:ext cx="360040" cy="12001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3227014" y="4803842"/>
            <a:ext cx="232808" cy="187007"/>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2919760" y="757267"/>
            <a:ext cx="2866490" cy="323165"/>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500" b="1" dirty="0">
                <a:solidFill>
                  <a:srgbClr val="7030A0"/>
                </a:solidFill>
                <a:latin typeface="Yu Gothic UI Light" panose="020B0300000000000000" pitchFamily="34" charset="-128"/>
              </a:rPr>
              <a:t>Bunch selector mistuned @ 1000V</a:t>
            </a:r>
          </a:p>
        </p:txBody>
      </p:sp>
      <p:sp>
        <p:nvSpPr>
          <p:cNvPr id="8" name="ZoneTexte 7"/>
          <p:cNvSpPr txBox="1"/>
          <p:nvPr/>
        </p:nvSpPr>
        <p:spPr>
          <a:xfrm>
            <a:off x="4309744" y="3209797"/>
            <a:ext cx="2869696" cy="323165"/>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500" b="1" dirty="0">
                <a:solidFill>
                  <a:srgbClr val="7030A0"/>
                </a:solidFill>
                <a:latin typeface="Yu Gothic UI Light" panose="020B0300000000000000" pitchFamily="34" charset="-128"/>
              </a:rPr>
              <a:t>Bunch selector mistuned @ 1400V</a:t>
            </a:r>
          </a:p>
        </p:txBody>
      </p:sp>
      <p:sp>
        <p:nvSpPr>
          <p:cNvPr id="11" name="ZoneTexte 10"/>
          <p:cNvSpPr txBox="1"/>
          <p:nvPr/>
        </p:nvSpPr>
        <p:spPr>
          <a:xfrm flipH="1">
            <a:off x="7360253" y="1538804"/>
            <a:ext cx="1660375" cy="784830"/>
          </a:xfrm>
          <a:prstGeom prst="rect">
            <a:avLst/>
          </a:prstGeom>
          <a:noFill/>
        </p:spPr>
        <p:txBody>
          <a:bodyPr wrap="square" rtlCol="0">
            <a:spAutoFit/>
          </a:bodyPr>
          <a:lstStyle/>
          <a:p>
            <a:pPr algn="ctr"/>
            <a:r>
              <a:rPr lang="en-GB" sz="1500" b="1" dirty="0">
                <a:latin typeface="Yu Gothic UI Light" panose="020B0300000000000000" pitchFamily="34" charset="-128"/>
              </a:rPr>
              <a:t>Phase 2: </a:t>
            </a:r>
          </a:p>
          <a:p>
            <a:pPr algn="ctr"/>
            <a:r>
              <a:rPr lang="en-GB" sz="1500" b="1" dirty="0">
                <a:latin typeface="Yu Gothic UI Light" panose="020B0300000000000000" pitchFamily="34" charset="-128"/>
              </a:rPr>
              <a:t>33 MeV</a:t>
            </a:r>
          </a:p>
          <a:p>
            <a:pPr algn="ctr"/>
            <a:r>
              <a:rPr lang="en-GB" sz="1500" b="1" dirty="0">
                <a:latin typeface="Yu Gothic UI Light" panose="020B0300000000000000" pitchFamily="34" charset="-128"/>
              </a:rPr>
              <a:t>HEBT Profiles</a:t>
            </a:r>
          </a:p>
        </p:txBody>
      </p:sp>
      <p:sp>
        <p:nvSpPr>
          <p:cNvPr id="12" name="ZoneTexte 11"/>
          <p:cNvSpPr txBox="1"/>
          <p:nvPr/>
        </p:nvSpPr>
        <p:spPr>
          <a:xfrm flipH="1">
            <a:off x="1213865" y="3457568"/>
            <a:ext cx="1320147" cy="784830"/>
          </a:xfrm>
          <a:prstGeom prst="rect">
            <a:avLst/>
          </a:prstGeom>
          <a:noFill/>
        </p:spPr>
        <p:txBody>
          <a:bodyPr wrap="square" rtlCol="0">
            <a:spAutoFit/>
          </a:bodyPr>
          <a:lstStyle/>
          <a:p>
            <a:pPr algn="ctr"/>
            <a:r>
              <a:rPr lang="en-GB" sz="1500" b="1" dirty="0">
                <a:latin typeface="Yu Gothic UI Light" panose="020B0300000000000000" pitchFamily="34" charset="-128"/>
              </a:rPr>
              <a:t>No effect on Horizontal plane</a:t>
            </a:r>
          </a:p>
        </p:txBody>
      </p:sp>
      <p:sp>
        <p:nvSpPr>
          <p:cNvPr id="2" name="Espace réservé de la date 1"/>
          <p:cNvSpPr>
            <a:spLocks noGrp="1"/>
          </p:cNvSpPr>
          <p:nvPr>
            <p:ph type="dt" sz="half" idx="2"/>
          </p:nvPr>
        </p:nvSpPr>
        <p:spPr/>
        <p:txBody>
          <a:bodyPr/>
          <a:lstStyle/>
          <a:p>
            <a:r>
              <a:rPr lang="fr-FR"/>
              <a:t>April 30, 2021</a:t>
            </a:r>
            <a:endParaRPr lang="fr-FR" dirty="0"/>
          </a:p>
        </p:txBody>
      </p:sp>
      <p:sp>
        <p:nvSpPr>
          <p:cNvPr id="5" name="Espace réservé du pied de page 4"/>
          <p:cNvSpPr>
            <a:spLocks noGrp="1"/>
          </p:cNvSpPr>
          <p:nvPr>
            <p:ph type="ftr" sz="quarter" idx="3"/>
          </p:nvPr>
        </p:nvSpPr>
        <p:spPr/>
        <p:txBody>
          <a:bodyPr/>
          <a:lstStyle/>
          <a:p>
            <a:r>
              <a:rPr lang="en-US"/>
              <a:t>SPIRAL2 commissioning - R. Ferdinand</a:t>
            </a:r>
            <a:endParaRPr lang="en-US" dirty="0"/>
          </a:p>
        </p:txBody>
      </p:sp>
      <p:sp>
        <p:nvSpPr>
          <p:cNvPr id="13" name="Espace réservé du numéro de diapositive 12"/>
          <p:cNvSpPr>
            <a:spLocks noGrp="1"/>
          </p:cNvSpPr>
          <p:nvPr>
            <p:ph type="sldNum" sz="quarter" idx="12"/>
          </p:nvPr>
        </p:nvSpPr>
        <p:spPr/>
        <p:txBody>
          <a:bodyPr/>
          <a:lstStyle/>
          <a:p>
            <a:fld id="{49BBC286-B2FE-44AC-8F25-02BBF4E9D127}" type="slidenum">
              <a:rPr lang="en-US" smtClean="0"/>
              <a:pPr/>
              <a:t>58</a:t>
            </a:fld>
            <a:endParaRPr lang="en-US" dirty="0"/>
          </a:p>
        </p:txBody>
      </p:sp>
    </p:spTree>
    <p:extLst>
      <p:ext uri="{BB962C8B-B14F-4D97-AF65-F5344CB8AC3E}">
        <p14:creationId xmlns:p14="http://schemas.microsoft.com/office/powerpoint/2010/main" val="2821497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13784" t="2527" r="901" b="39826"/>
          <a:stretch/>
        </p:blipFill>
        <p:spPr>
          <a:xfrm>
            <a:off x="1069287" y="1450052"/>
            <a:ext cx="7598929" cy="2824523"/>
          </a:xfrm>
          <a:prstGeom prst="roundRect">
            <a:avLst>
              <a:gd name="adj" fmla="val 4167"/>
            </a:avLst>
          </a:prstGeom>
          <a:solidFill>
            <a:srgbClr val="FFFFFF"/>
          </a:solidFill>
          <a:ln w="76200" cap="sq">
            <a:solidFill>
              <a:srgbClr val="7030A0"/>
            </a:solidFill>
            <a:miter lim="800000"/>
          </a:ln>
          <a:effectLst/>
          <a:scene3d>
            <a:camera prst="orthographicFront"/>
            <a:lightRig rig="threePt" dir="t">
              <a:rot lat="0" lon="0" rev="2700000"/>
            </a:lightRig>
          </a:scene3d>
          <a:sp3d>
            <a:bevelT h="38100"/>
            <a:contourClr>
              <a:srgbClr val="C0C0C0"/>
            </a:contourClr>
          </a:sp3d>
        </p:spPr>
      </p:pic>
      <p:sp>
        <p:nvSpPr>
          <p:cNvPr id="7" name="ZoneTexte 6"/>
          <p:cNvSpPr txBox="1"/>
          <p:nvPr/>
        </p:nvSpPr>
        <p:spPr>
          <a:xfrm>
            <a:off x="3699847" y="1027531"/>
            <a:ext cx="2089033" cy="323165"/>
          </a:xfrm>
          <a:prstGeom prst="rect">
            <a:avLst/>
          </a:prstGeom>
          <a:noFill/>
          <a:effectLst/>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500" b="1" dirty="0">
                <a:solidFill>
                  <a:srgbClr val="7030A0"/>
                </a:solidFill>
                <a:latin typeface="Yu Gothic UI Light" panose="020B0300000000000000" pitchFamily="34" charset="-128"/>
              </a:rPr>
              <a:t>Bunch selector @ 1200V</a:t>
            </a:r>
          </a:p>
        </p:txBody>
      </p:sp>
      <p:sp>
        <p:nvSpPr>
          <p:cNvPr id="8" name="ZoneTexte 7"/>
          <p:cNvSpPr txBox="1"/>
          <p:nvPr/>
        </p:nvSpPr>
        <p:spPr>
          <a:xfrm>
            <a:off x="2156358" y="4301871"/>
            <a:ext cx="6668738" cy="323165"/>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500" b="1" dirty="0">
                <a:solidFill>
                  <a:schemeClr val="tx1"/>
                </a:solidFill>
                <a:latin typeface="Yu Gothic UI Light" panose="020B0300000000000000" pitchFamily="34" charset="-128"/>
              </a:rPr>
              <a:t>Perfect match with and without bunch selector in the HEBT profiles</a:t>
            </a:r>
          </a:p>
        </p:txBody>
      </p:sp>
      <p:sp>
        <p:nvSpPr>
          <p:cNvPr id="10" name="Rectangle 9"/>
          <p:cNvSpPr/>
          <p:nvPr/>
        </p:nvSpPr>
        <p:spPr>
          <a:xfrm>
            <a:off x="2207097" y="3160473"/>
            <a:ext cx="79917"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latin typeface="Yu Gothic UI Light" panose="020B0300000000000000" pitchFamily="34" charset="-128"/>
            </a:endParaRPr>
          </a:p>
        </p:txBody>
      </p:sp>
      <p:sp>
        <p:nvSpPr>
          <p:cNvPr id="11" name="ZoneTexte 10"/>
          <p:cNvSpPr txBox="1"/>
          <p:nvPr/>
        </p:nvSpPr>
        <p:spPr>
          <a:xfrm>
            <a:off x="2117713" y="4919490"/>
            <a:ext cx="7740860" cy="323165"/>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500" b="1" dirty="0">
                <a:solidFill>
                  <a:srgbClr val="FF0000"/>
                </a:solidFill>
                <a:latin typeface="Yu Gothic UI Light" panose="020B0300000000000000" pitchFamily="34" charset="-128"/>
              </a:rPr>
              <a:t>No retuning of the accelerator needed when bunch selector is well tuned</a:t>
            </a:r>
          </a:p>
        </p:txBody>
      </p:sp>
      <p:sp>
        <p:nvSpPr>
          <p:cNvPr id="13" name="Rectangle 12"/>
          <p:cNvSpPr/>
          <p:nvPr/>
        </p:nvSpPr>
        <p:spPr>
          <a:xfrm>
            <a:off x="552" y="1715"/>
            <a:ext cx="4660250" cy="523220"/>
          </a:xfrm>
          <a:prstGeom prst="rect">
            <a:avLst/>
          </a:prstGeom>
        </p:spPr>
        <p:txBody>
          <a:bodyPr wrap="none">
            <a:spAutoFit/>
          </a:bodyPr>
          <a:lstStyle/>
          <a:p>
            <a:pPr eaLnBrk="0" hangingPunct="0"/>
            <a:r>
              <a:rPr lang="fr-FR" sz="2800"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mj-cs"/>
              </a:rPr>
              <a:t>Single </a:t>
            </a:r>
            <a:r>
              <a:rPr lang="fr-FR" sz="2800" b="1" dirty="0" err="1">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mj-cs"/>
              </a:rPr>
              <a:t>bunch</a:t>
            </a:r>
            <a:r>
              <a:rPr lang="fr-FR" sz="2800"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mj-cs"/>
              </a:rPr>
              <a:t> </a:t>
            </a:r>
            <a:r>
              <a:rPr lang="fr-FR" sz="2800" b="1" dirty="0" err="1">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mj-cs"/>
              </a:rPr>
              <a:t>selector</a:t>
            </a:r>
            <a:r>
              <a:rPr lang="fr-FR" sz="2800" b="1" dirty="0">
                <a:effectLst>
                  <a:outerShdw blurRad="38100" dist="38100" dir="2700000" algn="tl">
                    <a:srgbClr val="000000">
                      <a:alpha val="43137"/>
                    </a:srgbClr>
                  </a:outerShdw>
                </a:effectLst>
                <a:latin typeface="Yu Gothic UI Light" panose="020B0300000000000000" pitchFamily="34" charset="-128"/>
                <a:ea typeface="Yu Gothic UI Light" panose="020B0300000000000000" pitchFamily="34" charset="-128"/>
                <a:cs typeface="+mj-cs"/>
              </a:rPr>
              <a:t> ON/OFF</a:t>
            </a:r>
          </a:p>
        </p:txBody>
      </p:sp>
      <p:sp>
        <p:nvSpPr>
          <p:cNvPr id="4" name="ZoneTexte 3"/>
          <p:cNvSpPr txBox="1"/>
          <p:nvPr/>
        </p:nvSpPr>
        <p:spPr>
          <a:xfrm>
            <a:off x="2232422" y="1522318"/>
            <a:ext cx="5880508" cy="323165"/>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500" b="1" dirty="0">
                <a:solidFill>
                  <a:srgbClr val="92D050"/>
                </a:solidFill>
                <a:latin typeface="Yu Gothic UI Light" panose="020B0300000000000000" pitchFamily="34" charset="-128"/>
              </a:rPr>
              <a:t>Green envelope : beam profile without bunch selector</a:t>
            </a:r>
          </a:p>
        </p:txBody>
      </p:sp>
      <p:sp>
        <p:nvSpPr>
          <p:cNvPr id="12" name="ZoneTexte 11"/>
          <p:cNvSpPr txBox="1"/>
          <p:nvPr/>
        </p:nvSpPr>
        <p:spPr>
          <a:xfrm flipH="1">
            <a:off x="4359920" y="677702"/>
            <a:ext cx="2055440" cy="323165"/>
          </a:xfrm>
          <a:prstGeom prst="rect">
            <a:avLst/>
          </a:prstGeom>
          <a:noFill/>
        </p:spPr>
        <p:txBody>
          <a:bodyPr wrap="square" rtlCol="0">
            <a:spAutoFit/>
          </a:bodyPr>
          <a:lstStyle/>
          <a:p>
            <a:r>
              <a:rPr lang="en-GB" sz="1500" b="1" dirty="0">
                <a:latin typeface="Yu Gothic UI Light" panose="020B0300000000000000" pitchFamily="34" charset="-128"/>
              </a:rPr>
              <a:t>Phase 2: 33 MeV</a:t>
            </a:r>
          </a:p>
        </p:txBody>
      </p:sp>
      <p:sp>
        <p:nvSpPr>
          <p:cNvPr id="2" name="Espace réservé du numéro de diapositive 1"/>
          <p:cNvSpPr>
            <a:spLocks noGrp="1"/>
          </p:cNvSpPr>
          <p:nvPr>
            <p:ph type="sldNum" sz="quarter" idx="4294967295"/>
          </p:nvPr>
        </p:nvSpPr>
        <p:spPr/>
        <p:txBody>
          <a:bodyPr/>
          <a:lstStyle/>
          <a:p>
            <a:fld id="{49BBC286-B2FE-44AC-8F25-02BBF4E9D127}" type="slidenum">
              <a:rPr lang="en-US" noProof="0" smtClean="0">
                <a:latin typeface="Yu Gothic UI Light" panose="020B0300000000000000" pitchFamily="34" charset="-128"/>
              </a:rPr>
              <a:pPr/>
              <a:t>59</a:t>
            </a:fld>
            <a:endParaRPr lang="en-US" noProof="0" dirty="0">
              <a:latin typeface="Yu Gothic UI Light" panose="020B0300000000000000" pitchFamily="34" charset="-128"/>
            </a:endParaRPr>
          </a:p>
        </p:txBody>
      </p:sp>
      <p:sp>
        <p:nvSpPr>
          <p:cNvPr id="3" name="Espace réservé de la date 2"/>
          <p:cNvSpPr>
            <a:spLocks noGrp="1"/>
          </p:cNvSpPr>
          <p:nvPr>
            <p:ph type="dt" sz="half" idx="2"/>
          </p:nvPr>
        </p:nvSpPr>
        <p:spPr/>
        <p:txBody>
          <a:bodyPr/>
          <a:lstStyle/>
          <a:p>
            <a:r>
              <a:rPr lang="fr-FR" noProof="0"/>
              <a:t>April 30, 2021</a:t>
            </a:r>
            <a:endParaRPr lang="en-US" noProof="0" dirty="0"/>
          </a:p>
        </p:txBody>
      </p:sp>
      <p:sp>
        <p:nvSpPr>
          <p:cNvPr id="5" name="Espace réservé du pied de page 4"/>
          <p:cNvSpPr>
            <a:spLocks noGrp="1"/>
          </p:cNvSpPr>
          <p:nvPr>
            <p:ph type="ftr" sz="quarter" idx="3"/>
          </p:nvPr>
        </p:nvSpPr>
        <p:spPr/>
        <p:txBody>
          <a:bodyPr/>
          <a:lstStyle/>
          <a:p>
            <a:r>
              <a:rPr lang="en-US" noProof="0"/>
              <a:t>SPIRAL2 commissioning - R. Ferdinand</a:t>
            </a:r>
            <a:endParaRPr lang="en-US" noProof="0" dirty="0"/>
          </a:p>
        </p:txBody>
      </p:sp>
    </p:spTree>
    <p:extLst>
      <p:ext uri="{BB962C8B-B14F-4D97-AF65-F5344CB8AC3E}">
        <p14:creationId xmlns:p14="http://schemas.microsoft.com/office/powerpoint/2010/main" val="2392875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725435">
            <a:off x="1247515" y="46165"/>
            <a:ext cx="7804879" cy="5668835"/>
          </a:xfrm>
          <a:prstGeom prst="rect">
            <a:avLst/>
          </a:prstGeom>
          <a:noFill/>
          <a:ln w="9525" algn="ctr">
            <a:noFill/>
            <a:miter lim="800000"/>
            <a:headEnd/>
            <a:tailEnd/>
          </a:ln>
        </p:spPr>
      </p:pic>
      <p:sp>
        <p:nvSpPr>
          <p:cNvPr id="7" name="ZoneTexte 6"/>
          <p:cNvSpPr txBox="1"/>
          <p:nvPr/>
        </p:nvSpPr>
        <p:spPr>
          <a:xfrm>
            <a:off x="101677" y="515691"/>
            <a:ext cx="4881384" cy="1673836"/>
          </a:xfrm>
          <a:prstGeom prst="rect">
            <a:avLst/>
          </a:prstGeom>
        </p:spPr>
        <p:txBody>
          <a:bodyPr vert="horz" lIns="0" rIns="0" rtlCol="0" anchor="ctr">
            <a:noAutofit/>
            <a:scene3d>
              <a:camera prst="orthographicFront"/>
              <a:lightRig rig="threePt" dir="t"/>
            </a:scene3d>
            <a:sp3d extrusionH="57150">
              <a:bevelT w="38100" h="38100"/>
            </a:sp3d>
          </a:bodyPr>
          <a:lstStyle>
            <a:lvl1pPr algn="ctr" eaLnBrk="1" hangingPunct="1">
              <a:spcBef>
                <a:spcPct val="0"/>
              </a:spcBef>
              <a:buNone/>
              <a:defRPr lang="fr-FR" sz="6000" b="1" cap="none" spc="167" dirty="0">
                <a:ln w="1905"/>
                <a:gradFill>
                  <a:gsLst>
                    <a:gs pos="0">
                      <a:schemeClr val="accent4">
                        <a:lumMod val="40000"/>
                        <a:lumOff val="60000"/>
                      </a:schemeClr>
                    </a:gs>
                    <a:gs pos="100000">
                      <a:schemeClr val="accent4">
                        <a:lumMod val="50000"/>
                      </a:schemeClr>
                    </a:gs>
                  </a:gsLst>
                  <a:lin ang="5400000"/>
                </a:gradFill>
                <a:effectLst>
                  <a:outerShdw blurRad="63500" dist="76200" dir="2700000" algn="tl" rotWithShape="0">
                    <a:prstClr val="black">
                      <a:alpha val="78000"/>
                    </a:prstClr>
                  </a:outerShdw>
                </a:effectLst>
                <a:latin typeface="Comic Sans MS" panose="030F0702030302020204" pitchFamily="66" charset="0"/>
                <a:ea typeface="+mj-ea"/>
                <a:cs typeface="+mj-cs"/>
              </a:defRPr>
            </a:lvl1pPr>
          </a:lstStyle>
          <a:p>
            <a:r>
              <a:rPr lang="en-US" sz="3600" dirty="0">
                <a:latin typeface="Yu Gothic UI Light" panose="020B0300000000000000" pitchFamily="34" charset="-128"/>
                <a:ea typeface="Yu Gothic UI Light" panose="020B0300000000000000" pitchFamily="34" charset="-128"/>
              </a:rPr>
              <a:t>Injector commissioning results</a:t>
            </a:r>
          </a:p>
        </p:txBody>
      </p:sp>
      <p:sp>
        <p:nvSpPr>
          <p:cNvPr id="8" name="Ellipse 7"/>
          <p:cNvSpPr/>
          <p:nvPr/>
        </p:nvSpPr>
        <p:spPr>
          <a:xfrm rot="3283260">
            <a:off x="1548718" y="1592852"/>
            <a:ext cx="1996550" cy="4166715"/>
          </a:xfrm>
          <a:prstGeom prst="ellipse">
            <a:avLst/>
          </a:prstGeom>
          <a:noFill/>
          <a:ln w="41275">
            <a:solidFill>
              <a:srgbClr val="7030A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500" dirty="0"/>
          </a:p>
        </p:txBody>
      </p:sp>
      <p:sp>
        <p:nvSpPr>
          <p:cNvPr id="9" name="Rectangle 15"/>
          <p:cNvSpPr/>
          <p:nvPr/>
        </p:nvSpPr>
        <p:spPr>
          <a:xfrm>
            <a:off x="7426944" y="1720365"/>
            <a:ext cx="1964122" cy="1228754"/>
          </a:xfrm>
          <a:custGeom>
            <a:avLst/>
            <a:gdLst>
              <a:gd name="connsiteX0" fmla="*/ 0 w 1638252"/>
              <a:gd name="connsiteY0" fmla="*/ 0 h 1228754"/>
              <a:gd name="connsiteX1" fmla="*/ 1638252 w 1638252"/>
              <a:gd name="connsiteY1" fmla="*/ 0 h 1228754"/>
              <a:gd name="connsiteX2" fmla="*/ 1638252 w 1638252"/>
              <a:gd name="connsiteY2" fmla="*/ 1228754 h 1228754"/>
              <a:gd name="connsiteX3" fmla="*/ 0 w 1638252"/>
              <a:gd name="connsiteY3" fmla="*/ 1228754 h 1228754"/>
              <a:gd name="connsiteX4" fmla="*/ 0 w 1638252"/>
              <a:gd name="connsiteY4" fmla="*/ 0 h 1228754"/>
              <a:gd name="connsiteX0" fmla="*/ 130629 w 1638252"/>
              <a:gd name="connsiteY0" fmla="*/ 17417 h 1228754"/>
              <a:gd name="connsiteX1" fmla="*/ 1638252 w 1638252"/>
              <a:gd name="connsiteY1" fmla="*/ 0 h 1228754"/>
              <a:gd name="connsiteX2" fmla="*/ 1638252 w 1638252"/>
              <a:gd name="connsiteY2" fmla="*/ 1228754 h 1228754"/>
              <a:gd name="connsiteX3" fmla="*/ 0 w 1638252"/>
              <a:gd name="connsiteY3" fmla="*/ 1228754 h 1228754"/>
              <a:gd name="connsiteX4" fmla="*/ 130629 w 1638252"/>
              <a:gd name="connsiteY4" fmla="*/ 17417 h 1228754"/>
              <a:gd name="connsiteX0" fmla="*/ 229478 w 1737101"/>
              <a:gd name="connsiteY0" fmla="*/ 17417 h 1228754"/>
              <a:gd name="connsiteX1" fmla="*/ 1737101 w 1737101"/>
              <a:gd name="connsiteY1" fmla="*/ 0 h 1228754"/>
              <a:gd name="connsiteX2" fmla="*/ 1737101 w 1737101"/>
              <a:gd name="connsiteY2" fmla="*/ 1228754 h 1228754"/>
              <a:gd name="connsiteX3" fmla="*/ 98849 w 1737101"/>
              <a:gd name="connsiteY3" fmla="*/ 1228754 h 1228754"/>
              <a:gd name="connsiteX4" fmla="*/ 5041 w 1737101"/>
              <a:gd name="connsiteY4" fmla="*/ 60961 h 1228754"/>
              <a:gd name="connsiteX5" fmla="*/ 229478 w 1737101"/>
              <a:gd name="connsiteY5" fmla="*/ 17417 h 1228754"/>
              <a:gd name="connsiteX0" fmla="*/ 434380 w 1942003"/>
              <a:gd name="connsiteY0" fmla="*/ 17417 h 1228754"/>
              <a:gd name="connsiteX1" fmla="*/ 1942003 w 1942003"/>
              <a:gd name="connsiteY1" fmla="*/ 0 h 1228754"/>
              <a:gd name="connsiteX2" fmla="*/ 1942003 w 1942003"/>
              <a:gd name="connsiteY2" fmla="*/ 1228754 h 1228754"/>
              <a:gd name="connsiteX3" fmla="*/ 303751 w 1942003"/>
              <a:gd name="connsiteY3" fmla="*/ 1228754 h 1228754"/>
              <a:gd name="connsiteX4" fmla="*/ 938 w 1942003"/>
              <a:gd name="connsiteY4" fmla="*/ 209006 h 1228754"/>
              <a:gd name="connsiteX5" fmla="*/ 209943 w 1942003"/>
              <a:gd name="connsiteY5" fmla="*/ 60961 h 1228754"/>
              <a:gd name="connsiteX6" fmla="*/ 434380 w 1942003"/>
              <a:gd name="connsiteY6" fmla="*/ 17417 h 1228754"/>
              <a:gd name="connsiteX0" fmla="*/ 456499 w 1964122"/>
              <a:gd name="connsiteY0" fmla="*/ 17417 h 1228754"/>
              <a:gd name="connsiteX1" fmla="*/ 1964122 w 1964122"/>
              <a:gd name="connsiteY1" fmla="*/ 0 h 1228754"/>
              <a:gd name="connsiteX2" fmla="*/ 1964122 w 1964122"/>
              <a:gd name="connsiteY2" fmla="*/ 1228754 h 1228754"/>
              <a:gd name="connsiteX3" fmla="*/ 325870 w 1964122"/>
              <a:gd name="connsiteY3" fmla="*/ 1228754 h 1228754"/>
              <a:gd name="connsiteX4" fmla="*/ 23057 w 1964122"/>
              <a:gd name="connsiteY4" fmla="*/ 209006 h 1228754"/>
              <a:gd name="connsiteX5" fmla="*/ 232062 w 1964122"/>
              <a:gd name="connsiteY5" fmla="*/ 60961 h 1228754"/>
              <a:gd name="connsiteX6" fmla="*/ 456499 w 1964122"/>
              <a:gd name="connsiteY6" fmla="*/ 17417 h 12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122" h="1228754">
                <a:moveTo>
                  <a:pt x="456499" y="17417"/>
                </a:moveTo>
                <a:lnTo>
                  <a:pt x="1964122" y="0"/>
                </a:lnTo>
                <a:lnTo>
                  <a:pt x="1964122" y="1228754"/>
                </a:lnTo>
                <a:lnTo>
                  <a:pt x="325870" y="1228754"/>
                </a:lnTo>
                <a:cubicBezTo>
                  <a:pt x="34291" y="1058796"/>
                  <a:pt x="38692" y="403638"/>
                  <a:pt x="23057" y="209006"/>
                </a:cubicBezTo>
                <a:cubicBezTo>
                  <a:pt x="-79664" y="23082"/>
                  <a:pt x="191753" y="92892"/>
                  <a:pt x="232062" y="60961"/>
                </a:cubicBezTo>
                <a:lnTo>
                  <a:pt x="456499" y="1741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p:cNvSpPr txBox="1"/>
          <p:nvPr/>
        </p:nvSpPr>
        <p:spPr>
          <a:xfrm>
            <a:off x="6321295" y="3037113"/>
            <a:ext cx="3651781" cy="2259085"/>
          </a:xfrm>
          <a:prstGeom prst="rect">
            <a:avLst/>
          </a:prstGeom>
        </p:spPr>
        <p:txBody>
          <a:bodyPr vert="horz" rtlCol="0">
            <a:normAutofit fontScale="77500" lnSpcReduction="20000"/>
          </a:bodyPr>
          <a:lstStyle>
            <a:lvl1pPr marL="380996" indent="-380996" eaLnBrk="1" hangingPunct="1">
              <a:spcBef>
                <a:spcPct val="20000"/>
              </a:spcBef>
              <a:buClr>
                <a:srgbClr val="7030A0"/>
              </a:buClr>
              <a:buSzPct val="100000"/>
              <a:buFont typeface="Wingdings" panose="05000000000000000000" pitchFamily="2" charset="2"/>
              <a:buChar char=""/>
              <a:defRPr lang="fr-FR" sz="3111">
                <a:latin typeface="Yu Gothic UI Light" panose="020B0300000000000000" pitchFamily="34" charset="-128"/>
                <a:ea typeface="Yu Gothic UI Light" panose="020B0300000000000000" pitchFamily="34" charset="-128"/>
                <a:cs typeface="Calibri" panose="020F0502020204030204" pitchFamily="34" charset="0"/>
              </a:defRPr>
            </a:lvl1pPr>
            <a:lvl2pPr marL="825492" lvl="1" indent="-317497" eaLnBrk="1" hangingPunct="1">
              <a:spcBef>
                <a:spcPct val="20000"/>
              </a:spcBef>
              <a:buClr>
                <a:schemeClr val="tx1">
                  <a:lumMod val="75000"/>
                  <a:lumOff val="25000"/>
                </a:schemeClr>
              </a:buClr>
              <a:buSzPct val="75000"/>
              <a:buFont typeface="Wingdings" panose="05000000000000000000" pitchFamily="2" charset="2"/>
              <a:buChar char=""/>
              <a:defRPr lang="fr-FR" sz="2667">
                <a:latin typeface="Yu Gothic UI Light" panose="020B0300000000000000" pitchFamily="34" charset="-128"/>
                <a:ea typeface="Yu Gothic UI Light" panose="020B0300000000000000" pitchFamily="34" charset="-128"/>
                <a:cs typeface="Calibri" panose="020F0502020204030204" pitchFamily="34" charset="0"/>
              </a:defRPr>
            </a:lvl2pPr>
            <a:lvl3pPr marL="1269987" indent="-253997" eaLnBrk="1" hangingPunct="1">
              <a:spcBef>
                <a:spcPct val="20000"/>
              </a:spcBef>
              <a:buFontTx/>
              <a:buBlip>
                <a:blip r:embed="rId4"/>
              </a:buBlip>
              <a:defRPr lang="fr-FR" sz="2222">
                <a:latin typeface="Yu Gothic UI Light" panose="020B0300000000000000" pitchFamily="34" charset="-128"/>
                <a:ea typeface="Yu Gothic UI Light" panose="020B0300000000000000" pitchFamily="34" charset="-128"/>
                <a:cs typeface="Calibri" panose="020F0502020204030204" pitchFamily="34" charset="0"/>
              </a:defRPr>
            </a:lvl3pPr>
            <a:lvl4pPr marL="1777982" indent="-253997" eaLnBrk="1" hangingPunct="1">
              <a:spcBef>
                <a:spcPct val="20000"/>
              </a:spcBef>
              <a:buFontTx/>
              <a:buBlip>
                <a:blip r:embed="rId5"/>
              </a:buBlip>
              <a:defRPr lang="fr-FR" sz="2000">
                <a:latin typeface="Yu Gothic UI Light" panose="020B0300000000000000" pitchFamily="34" charset="-128"/>
                <a:ea typeface="Yu Gothic UI Light" panose="020B0300000000000000" pitchFamily="34" charset="-128"/>
                <a:cs typeface="Calibri" panose="020F0502020204030204" pitchFamily="34" charset="0"/>
              </a:defRPr>
            </a:lvl4pPr>
            <a:lvl5pPr marL="2285977" indent="-253997" eaLnBrk="1" hangingPunct="1">
              <a:spcBef>
                <a:spcPct val="20000"/>
              </a:spcBef>
              <a:buFontTx/>
              <a:buBlip>
                <a:blip r:embed="rId6"/>
              </a:buBlip>
              <a:defRPr lang="fr-FR" sz="2000">
                <a:latin typeface="Yu Gothic UI Light" panose="020B0300000000000000" pitchFamily="34" charset="-128"/>
                <a:ea typeface="Yu Gothic UI Light" panose="020B0300000000000000" pitchFamily="34" charset="-128"/>
                <a:cs typeface="Calibri" panose="020F0502020204030204" pitchFamily="34" charset="0"/>
              </a:defRPr>
            </a:lvl5pPr>
            <a:lvl6pPr marL="2793972" indent="-253997" eaLnBrk="1" hangingPunct="1">
              <a:spcBef>
                <a:spcPct val="20000"/>
              </a:spcBef>
              <a:buFont typeface="Arial"/>
              <a:buChar char="•"/>
              <a:defRPr lang="fr-FR" sz="2222"/>
            </a:lvl6pPr>
            <a:lvl7pPr marL="3301967" indent="-253997" eaLnBrk="1" hangingPunct="1">
              <a:spcBef>
                <a:spcPct val="20000"/>
              </a:spcBef>
              <a:buFont typeface="Arial"/>
              <a:buChar char="•"/>
              <a:defRPr lang="fr-FR" sz="2222"/>
            </a:lvl7pPr>
            <a:lvl8pPr marL="3809962" indent="-253997" eaLnBrk="1" hangingPunct="1">
              <a:spcBef>
                <a:spcPct val="20000"/>
              </a:spcBef>
              <a:buFont typeface="Arial"/>
              <a:buChar char="•"/>
              <a:defRPr lang="fr-FR" sz="2222"/>
            </a:lvl8pPr>
            <a:lvl9pPr marL="4317957" indent="-253997" eaLnBrk="1" hangingPunct="1">
              <a:spcBef>
                <a:spcPct val="20000"/>
              </a:spcBef>
              <a:buFont typeface="Arial"/>
              <a:buChar char="•"/>
              <a:defRPr lang="fr-FR" sz="2222"/>
            </a:lvl9pPr>
          </a:lstStyle>
          <a:p>
            <a:r>
              <a:rPr lang="en-US" sz="2400" dirty="0"/>
              <a:t>Nov 2018 – July 2019</a:t>
            </a:r>
          </a:p>
          <a:p>
            <a:pPr lvl="1"/>
            <a:r>
              <a:rPr lang="en-US" sz="1956" dirty="0"/>
              <a:t>D-plate removal</a:t>
            </a:r>
          </a:p>
          <a:p>
            <a:pPr lvl="1"/>
            <a:r>
              <a:rPr lang="en-US" sz="1956" dirty="0"/>
              <a:t>Connection to LINAC</a:t>
            </a:r>
          </a:p>
          <a:p>
            <a:r>
              <a:rPr lang="en-US" sz="2400" dirty="0"/>
              <a:t>July 15, 2019</a:t>
            </a:r>
          </a:p>
          <a:p>
            <a:pPr lvl="1"/>
            <a:r>
              <a:rPr lang="en-US" sz="1956" dirty="0"/>
              <a:t>First proton beam in Medium Energy Beam Transport Line</a:t>
            </a:r>
          </a:p>
          <a:p>
            <a:r>
              <a:rPr lang="en-US" sz="2400" dirty="0"/>
              <a:t>June 29 - July 31, 2020</a:t>
            </a:r>
          </a:p>
          <a:p>
            <a:pPr lvl="1"/>
            <a:r>
              <a:rPr lang="en-US" sz="1956" dirty="0"/>
              <a:t>5mA tuning, with Single Bunch Selector</a:t>
            </a:r>
          </a:p>
        </p:txBody>
      </p:sp>
    </p:spTree>
    <p:extLst>
      <p:ext uri="{BB962C8B-B14F-4D97-AF65-F5344CB8AC3E}">
        <p14:creationId xmlns:p14="http://schemas.microsoft.com/office/powerpoint/2010/main" val="422543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62500" lnSpcReduction="20000"/>
          </a:bodyPr>
          <a:lstStyle/>
          <a:p>
            <a:r>
              <a:rPr lang="en-US" noProof="0" dirty="0"/>
              <a:t>Qualification of the ion sources and LEBT in the laboratories in charge of the development (LPSC-Grenoble and CEA-</a:t>
            </a:r>
            <a:r>
              <a:rPr lang="en-US" noProof="0" dirty="0" err="1"/>
              <a:t>Saclay</a:t>
            </a:r>
            <a:r>
              <a:rPr lang="en-US" noProof="0" dirty="0"/>
              <a:t>)</a:t>
            </a:r>
          </a:p>
          <a:p>
            <a:pPr lvl="1"/>
            <a:r>
              <a:rPr lang="en-US" noProof="0" dirty="0"/>
              <a:t>2009-2012</a:t>
            </a:r>
          </a:p>
          <a:p>
            <a:r>
              <a:rPr lang="en-US" noProof="0" dirty="0"/>
              <a:t>Qualification of the injector on a Diagnostic Plate (GANIL)</a:t>
            </a:r>
          </a:p>
          <a:p>
            <a:pPr lvl="1"/>
            <a:r>
              <a:rPr lang="en-US" noProof="0" dirty="0"/>
              <a:t>Reproduce the results from the pre-commissioning</a:t>
            </a:r>
          </a:p>
          <a:p>
            <a:pPr lvl="1"/>
            <a:r>
              <a:rPr lang="en-US" noProof="0" dirty="0"/>
              <a:t>Validate the RFQ performances</a:t>
            </a:r>
          </a:p>
          <a:p>
            <a:pPr lvl="1"/>
            <a:r>
              <a:rPr lang="en-US" noProof="0" dirty="0"/>
              <a:t>Provide a development platform for various diagnostics</a:t>
            </a:r>
          </a:p>
          <a:p>
            <a:pPr lvl="1"/>
            <a:r>
              <a:rPr lang="en-US" noProof="0" dirty="0"/>
              <a:t>Measure the beam characteristics at the RFQ exit.</a:t>
            </a:r>
          </a:p>
          <a:p>
            <a:pPr lvl="1"/>
            <a:r>
              <a:rPr lang="en-US" dirty="0"/>
              <a:t>2014-2018</a:t>
            </a:r>
            <a:endParaRPr lang="en-US" noProof="0" dirty="0"/>
          </a:p>
          <a:p>
            <a:r>
              <a:rPr lang="en-US" noProof="0" dirty="0"/>
              <a:t>SC </a:t>
            </a:r>
            <a:r>
              <a:rPr lang="en-US" noProof="0" dirty="0" err="1"/>
              <a:t>linac</a:t>
            </a:r>
            <a:r>
              <a:rPr lang="en-US" noProof="0" dirty="0"/>
              <a:t> beam commissioning up to the main beam dump</a:t>
            </a:r>
          </a:p>
          <a:p>
            <a:pPr lvl="1"/>
            <a:r>
              <a:rPr lang="en-US" noProof="0" dirty="0"/>
              <a:t>Progressive cool down – started in 2016</a:t>
            </a:r>
          </a:p>
          <a:p>
            <a:pPr lvl="1"/>
            <a:r>
              <a:rPr lang="en-US" noProof="0" dirty="0"/>
              <a:t>RF validation of all cavities - 2019</a:t>
            </a:r>
          </a:p>
          <a:p>
            <a:pPr lvl="1"/>
            <a:r>
              <a:rPr lang="en-US" noProof="0" dirty="0"/>
              <a:t>Beam commissioning – Started 2019</a:t>
            </a:r>
          </a:p>
          <a:p>
            <a:r>
              <a:rPr lang="en-US" noProof="0" dirty="0"/>
              <a:t>“day-1” experiments to NFS and S3 experimental halls, including commissioning –</a:t>
            </a:r>
          </a:p>
          <a:p>
            <a:pPr lvl="1"/>
            <a:r>
              <a:rPr lang="en-US" dirty="0"/>
              <a:t>first test experiments in NFS in 2019 and </a:t>
            </a:r>
            <a:r>
              <a:rPr lang="en-US" noProof="0" dirty="0"/>
              <a:t>2020</a:t>
            </a:r>
          </a:p>
          <a:p>
            <a:pPr marL="457200" lvl="1" indent="0">
              <a:buNone/>
            </a:pPr>
            <a:endParaRPr lang="en-US" noProof="0" dirty="0"/>
          </a:p>
        </p:txBody>
      </p:sp>
      <p:sp>
        <p:nvSpPr>
          <p:cNvPr id="3" name="Espace réservé du numéro de diapositive 2"/>
          <p:cNvSpPr>
            <a:spLocks noGrp="1"/>
          </p:cNvSpPr>
          <p:nvPr>
            <p:ph type="sldNum" sz="quarter" idx="12"/>
          </p:nvPr>
        </p:nvSpPr>
        <p:spPr/>
        <p:txBody>
          <a:bodyPr/>
          <a:lstStyle/>
          <a:p>
            <a:fld id="{49BBC286-B2FE-44AC-8F25-02BBF4E9D127}" type="slidenum">
              <a:rPr lang="en-US" noProof="0" smtClean="0"/>
              <a:pPr/>
              <a:t>7</a:t>
            </a:fld>
            <a:endParaRPr lang="en-US" noProof="0" dirty="0"/>
          </a:p>
        </p:txBody>
      </p:sp>
      <p:sp>
        <p:nvSpPr>
          <p:cNvPr id="4" name="Titre 3"/>
          <p:cNvSpPr>
            <a:spLocks noGrp="1"/>
          </p:cNvSpPr>
          <p:nvPr>
            <p:ph type="title"/>
          </p:nvPr>
        </p:nvSpPr>
        <p:spPr/>
        <p:txBody>
          <a:bodyPr>
            <a:normAutofit fontScale="90000"/>
          </a:bodyPr>
          <a:lstStyle/>
          <a:p>
            <a:r>
              <a:rPr lang="en-US" noProof="0" dirty="0"/>
              <a:t>Beam commissioning in 4 phases</a:t>
            </a:r>
          </a:p>
        </p:txBody>
      </p:sp>
      <p:sp>
        <p:nvSpPr>
          <p:cNvPr id="5" name="Espace réservé de la date 4"/>
          <p:cNvSpPr>
            <a:spLocks noGrp="1"/>
          </p:cNvSpPr>
          <p:nvPr>
            <p:ph type="dt" sz="half" idx="2"/>
          </p:nvPr>
        </p:nvSpPr>
        <p:spPr/>
        <p:txBody>
          <a:bodyPr/>
          <a:lstStyle/>
          <a:p>
            <a:r>
              <a:rPr lang="fr-FR"/>
              <a:t>April 30, 2021</a:t>
            </a:r>
            <a:endParaRPr lang="fr-FR" dirty="0"/>
          </a:p>
        </p:txBody>
      </p:sp>
      <p:sp>
        <p:nvSpPr>
          <p:cNvPr id="6" name="Espace réservé du pied de page 5"/>
          <p:cNvSpPr>
            <a:spLocks noGrp="1"/>
          </p:cNvSpPr>
          <p:nvPr>
            <p:ph type="ftr" sz="quarter" idx="3"/>
          </p:nvPr>
        </p:nvSpPr>
        <p:spPr/>
        <p:txBody>
          <a:bodyPr/>
          <a:lstStyle/>
          <a:p>
            <a:r>
              <a:rPr lang="en-US"/>
              <a:t>SPIRAL2 commissioning - R. Ferdinand</a:t>
            </a:r>
            <a:endParaRPr lang="fr-FR" dirty="0"/>
          </a:p>
        </p:txBody>
      </p:sp>
    </p:spTree>
    <p:extLst>
      <p:ext uri="{BB962C8B-B14F-4D97-AF65-F5344CB8AC3E}">
        <p14:creationId xmlns:p14="http://schemas.microsoft.com/office/powerpoint/2010/main" val="4102005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Autofit/>
          </a:bodyPr>
          <a:lstStyle/>
          <a:p>
            <a:pPr marL="0" indent="0">
              <a:buNone/>
            </a:pPr>
            <a:r>
              <a:rPr lang="en-US" sz="2400" dirty="0"/>
              <a:t>Injector commissioning time</a:t>
            </a:r>
          </a:p>
          <a:p>
            <a:r>
              <a:rPr lang="en-US" sz="2400" dirty="0"/>
              <a:t>Increasing stress for the RFQ cavity  and later for the </a:t>
            </a:r>
            <a:r>
              <a:rPr lang="en-US" sz="2400" dirty="0" err="1"/>
              <a:t>linac</a:t>
            </a:r>
            <a:endParaRPr lang="en-US" sz="2400" dirty="0"/>
          </a:p>
          <a:p>
            <a:pPr lvl="1"/>
            <a:r>
              <a:rPr lang="en-US" sz="2000" dirty="0">
                <a:sym typeface="Wingdings"/>
              </a:rPr>
              <a:t> : H</a:t>
            </a:r>
            <a:r>
              <a:rPr lang="en-US" sz="2000" baseline="30000" dirty="0">
                <a:sym typeface="Wingdings"/>
              </a:rPr>
              <a:t>+</a:t>
            </a:r>
            <a:r>
              <a:rPr lang="en-US" sz="2000" dirty="0">
                <a:sym typeface="Wingdings"/>
              </a:rPr>
              <a:t> beam,  Light ion source and LEBT, 50kV on RFQ vanes, up to 5mA</a:t>
            </a:r>
          </a:p>
          <a:p>
            <a:pPr lvl="1"/>
            <a:r>
              <a:rPr lang="en-US" sz="2000" dirty="0">
                <a:sym typeface="Wingdings"/>
              </a:rPr>
              <a:t> : </a:t>
            </a:r>
            <a:r>
              <a:rPr lang="en-US" sz="2000" baseline="30000" dirty="0"/>
              <a:t>4</a:t>
            </a:r>
            <a:r>
              <a:rPr lang="en-US" sz="2000" dirty="0"/>
              <a:t>He</a:t>
            </a:r>
            <a:r>
              <a:rPr lang="en-US" sz="2000" baseline="30000" dirty="0"/>
              <a:t>2+</a:t>
            </a:r>
            <a:r>
              <a:rPr lang="en-US" sz="2000" dirty="0"/>
              <a:t> beam, heavy ion source and LEBT, 80kV, up to 2mA, mimic the D</a:t>
            </a:r>
            <a:r>
              <a:rPr lang="en-US" sz="2000" baseline="30000" dirty="0"/>
              <a:t>+</a:t>
            </a:r>
          </a:p>
          <a:p>
            <a:pPr lvl="1"/>
            <a:r>
              <a:rPr lang="en-US" sz="2000" dirty="0">
                <a:sym typeface="Wingdings"/>
              </a:rPr>
              <a:t> : </a:t>
            </a:r>
            <a:r>
              <a:rPr lang="en-US" sz="2000" dirty="0"/>
              <a:t>ultimate injector performances (A/Q=3, 114 kV, up to 1mA) : </a:t>
            </a:r>
            <a:r>
              <a:rPr lang="en-US" sz="2000" dirty="0">
                <a:sym typeface="Wingdings" pitchFamily="2" charset="2"/>
              </a:rPr>
              <a:t> The </a:t>
            </a:r>
            <a:r>
              <a:rPr lang="en-US" sz="2000" dirty="0"/>
              <a:t>optimum (1mA) was </a:t>
            </a:r>
            <a:r>
              <a:rPr lang="en-US" sz="2000" baseline="30000" dirty="0"/>
              <a:t>18</a:t>
            </a:r>
            <a:r>
              <a:rPr lang="en-US" sz="2000" dirty="0"/>
              <a:t>O</a:t>
            </a:r>
            <a:r>
              <a:rPr lang="en-US" sz="2000" baseline="30000" dirty="0"/>
              <a:t>6+</a:t>
            </a:r>
          </a:p>
          <a:p>
            <a:pPr lvl="1"/>
            <a:r>
              <a:rPr lang="en-US" sz="2000" dirty="0">
                <a:sym typeface="Wingdings"/>
              </a:rPr>
              <a:t> : </a:t>
            </a:r>
            <a:r>
              <a:rPr lang="en-US" sz="2000" dirty="0"/>
              <a:t>20 µA Ni ion beam to facilitate the future tuning of the accelerator </a:t>
            </a:r>
          </a:p>
          <a:p>
            <a:pPr lvl="1"/>
            <a:r>
              <a:rPr lang="en-US" sz="2000" dirty="0">
                <a:sym typeface="Wingdings"/>
              </a:rPr>
              <a:t> : D</a:t>
            </a:r>
            <a:r>
              <a:rPr lang="en-US" sz="2000" baseline="30000" dirty="0">
                <a:sym typeface="Wingdings"/>
              </a:rPr>
              <a:t>+</a:t>
            </a:r>
            <a:r>
              <a:rPr lang="en-US" sz="2000" dirty="0">
                <a:sym typeface="Wingdings"/>
              </a:rPr>
              <a:t> beam, up to 5mA</a:t>
            </a:r>
          </a:p>
          <a:p>
            <a:pPr lvl="2"/>
            <a:r>
              <a:rPr lang="en-US" sz="1800" dirty="0"/>
              <a:t>Required the final authorization from the Nuclear Safety Authority</a:t>
            </a:r>
          </a:p>
          <a:p>
            <a:pPr lvl="2"/>
            <a:r>
              <a:rPr lang="en-US" sz="1800" dirty="0"/>
              <a:t>Activation</a:t>
            </a:r>
          </a:p>
          <a:p>
            <a:pPr lvl="2"/>
            <a:r>
              <a:rPr lang="en-US" sz="1800" dirty="0"/>
              <a:t>Has been discarded after the injector review</a:t>
            </a:r>
          </a:p>
          <a:p>
            <a:pPr lvl="1"/>
            <a:r>
              <a:rPr lang="en-US" sz="1800" dirty="0"/>
              <a:t>25 µA </a:t>
            </a:r>
            <a:r>
              <a:rPr lang="en-US" sz="1800" baseline="30000" dirty="0"/>
              <a:t>40</a:t>
            </a:r>
            <a:r>
              <a:rPr lang="en-US" sz="1800" dirty="0"/>
              <a:t>Ar</a:t>
            </a:r>
            <a:r>
              <a:rPr lang="en-US" sz="1800" baseline="30000" dirty="0"/>
              <a:t>14+</a:t>
            </a:r>
            <a:r>
              <a:rPr lang="en-US" sz="1800" dirty="0"/>
              <a:t> ion beam</a:t>
            </a:r>
          </a:p>
        </p:txBody>
      </p:sp>
      <p:sp>
        <p:nvSpPr>
          <p:cNvPr id="3" name="Espace réservé du numéro de diapositive 2"/>
          <p:cNvSpPr>
            <a:spLocks noGrp="1"/>
          </p:cNvSpPr>
          <p:nvPr>
            <p:ph type="sldNum" sz="quarter" idx="12"/>
          </p:nvPr>
        </p:nvSpPr>
        <p:spPr/>
        <p:txBody>
          <a:bodyPr/>
          <a:lstStyle/>
          <a:p>
            <a:fld id="{49BBC286-B2FE-44AC-8F25-02BBF4E9D127}" type="slidenum">
              <a:rPr lang="en-US" noProof="0" smtClean="0"/>
              <a:pPr/>
              <a:t>8</a:t>
            </a:fld>
            <a:endParaRPr lang="en-US" noProof="0" dirty="0"/>
          </a:p>
        </p:txBody>
      </p:sp>
      <p:sp>
        <p:nvSpPr>
          <p:cNvPr id="4" name="Titre 3"/>
          <p:cNvSpPr>
            <a:spLocks noGrp="1"/>
          </p:cNvSpPr>
          <p:nvPr>
            <p:ph type="title"/>
          </p:nvPr>
        </p:nvSpPr>
        <p:spPr/>
        <p:txBody>
          <a:bodyPr vert="horz" lIns="0" rIns="0" rtlCol="0" anchor="ctr">
            <a:normAutofit fontScale="90000"/>
            <a:scene3d>
              <a:camera prst="orthographicFront"/>
              <a:lightRig rig="soft" dir="t">
                <a:rot lat="0" lon="0" rev="10800000"/>
              </a:lightRig>
            </a:scene3d>
            <a:sp3d>
              <a:bevelT w="27940" h="12700"/>
              <a:contourClr>
                <a:srgbClr val="DDDDDD"/>
              </a:contourClr>
            </a:sp3d>
          </a:bodyPr>
          <a:lstStyle/>
          <a:p>
            <a:r>
              <a:rPr lang="en-US" noProof="0" dirty="0"/>
              <a:t>Strategy for a multi beam commissioning</a:t>
            </a:r>
          </a:p>
        </p:txBody>
      </p:sp>
      <p:sp>
        <p:nvSpPr>
          <p:cNvPr id="5" name="Espace réservé de la date 4"/>
          <p:cNvSpPr>
            <a:spLocks noGrp="1"/>
          </p:cNvSpPr>
          <p:nvPr>
            <p:ph type="dt" sz="half" idx="2"/>
          </p:nvPr>
        </p:nvSpPr>
        <p:spPr/>
        <p:txBody>
          <a:bodyPr/>
          <a:lstStyle/>
          <a:p>
            <a:r>
              <a:rPr lang="fr-FR"/>
              <a:t>April 30, 2021</a:t>
            </a:r>
            <a:endParaRPr lang="fr-FR" dirty="0"/>
          </a:p>
        </p:txBody>
      </p:sp>
      <p:sp>
        <p:nvSpPr>
          <p:cNvPr id="6" name="Espace réservé du pied de page 5"/>
          <p:cNvSpPr>
            <a:spLocks noGrp="1"/>
          </p:cNvSpPr>
          <p:nvPr>
            <p:ph type="ftr" sz="quarter" idx="3"/>
          </p:nvPr>
        </p:nvSpPr>
        <p:spPr/>
        <p:txBody>
          <a:bodyPr/>
          <a:lstStyle/>
          <a:p>
            <a:r>
              <a:rPr lang="en-US"/>
              <a:t>SPIRAL2 commissioning - R. Ferdinand</a:t>
            </a:r>
            <a:endParaRPr lang="fr-FR" dirty="0"/>
          </a:p>
        </p:txBody>
      </p:sp>
    </p:spTree>
    <p:extLst>
      <p:ext uri="{BB962C8B-B14F-4D97-AF65-F5344CB8AC3E}">
        <p14:creationId xmlns:p14="http://schemas.microsoft.com/office/powerpoint/2010/main" val="3785190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0" fill="hold" nodeType="clickEffect">
                                  <p:stCondLst>
                                    <p:cond delay="0"/>
                                  </p:stCondLst>
                                  <p:childTnLst>
                                    <p:anim calcmode="lin" valueType="num">
                                      <p:cBhvr>
                                        <p:cTn id="22" dur="500"/>
                                        <p:tgtEl>
                                          <p:spTgt spid="2">
                                            <p:txEl>
                                              <p:pRg st="5" end="5"/>
                                            </p:txEl>
                                          </p:spTgt>
                                        </p:tgtEl>
                                        <p:attrNameLst>
                                          <p:attrName>ppt_w</p:attrName>
                                        </p:attrNameLst>
                                      </p:cBhvr>
                                      <p:tavLst>
                                        <p:tav tm="0">
                                          <p:val>
                                            <p:strVal val="ppt_w"/>
                                          </p:val>
                                        </p:tav>
                                        <p:tav tm="100000">
                                          <p:val>
                                            <p:fltVal val="0"/>
                                          </p:val>
                                        </p:tav>
                                      </p:tavLst>
                                    </p:anim>
                                    <p:anim calcmode="lin" valueType="num">
                                      <p:cBhvr>
                                        <p:cTn id="23" dur="500"/>
                                        <p:tgtEl>
                                          <p:spTgt spid="2">
                                            <p:txEl>
                                              <p:pRg st="5" end="5"/>
                                            </p:txEl>
                                          </p:spTgt>
                                        </p:tgtEl>
                                        <p:attrNameLst>
                                          <p:attrName>ppt_h</p:attrName>
                                        </p:attrNameLst>
                                      </p:cBhvr>
                                      <p:tavLst>
                                        <p:tav tm="0">
                                          <p:val>
                                            <p:strVal val="ppt_h"/>
                                          </p:val>
                                        </p:tav>
                                        <p:tav tm="100000">
                                          <p:val>
                                            <p:fltVal val="0"/>
                                          </p:val>
                                        </p:tav>
                                      </p:tavLst>
                                    </p:anim>
                                    <p:animEffect transition="out" filter="fade">
                                      <p:cBhvr>
                                        <p:cTn id="24" dur="500"/>
                                        <p:tgtEl>
                                          <p:spTgt spid="2">
                                            <p:txEl>
                                              <p:pRg st="5" end="5"/>
                                            </p:txEl>
                                          </p:spTgt>
                                        </p:tgtEl>
                                      </p:cBhvr>
                                    </p:animEffect>
                                    <p:set>
                                      <p:cBhvr>
                                        <p:cTn id="25"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
                                            <p:txEl>
                                              <p:pRg st="6" end="6"/>
                                            </p:txEl>
                                          </p:spTgt>
                                        </p:tgtEl>
                                        <p:attrNameLst>
                                          <p:attrName>ppt_w</p:attrName>
                                        </p:attrNameLst>
                                      </p:cBhvr>
                                      <p:tavLst>
                                        <p:tav tm="0">
                                          <p:val>
                                            <p:strVal val="ppt_w"/>
                                          </p:val>
                                        </p:tav>
                                        <p:tav tm="100000">
                                          <p:val>
                                            <p:fltVal val="0"/>
                                          </p:val>
                                        </p:tav>
                                      </p:tavLst>
                                    </p:anim>
                                    <p:anim calcmode="lin" valueType="num">
                                      <p:cBhvr>
                                        <p:cTn id="40" dur="500"/>
                                        <p:tgtEl>
                                          <p:spTgt spid="2">
                                            <p:txEl>
                                              <p:pRg st="6" end="6"/>
                                            </p:txEl>
                                          </p:spTgt>
                                        </p:tgtEl>
                                        <p:attrNameLst>
                                          <p:attrName>ppt_h</p:attrName>
                                        </p:attrNameLst>
                                      </p:cBhvr>
                                      <p:tavLst>
                                        <p:tav tm="0">
                                          <p:val>
                                            <p:strVal val="ppt_h"/>
                                          </p:val>
                                        </p:tav>
                                        <p:tav tm="100000">
                                          <p:val>
                                            <p:fltVal val="0"/>
                                          </p:val>
                                        </p:tav>
                                      </p:tavLst>
                                    </p:anim>
                                    <p:animEffect transition="out" filter="fade">
                                      <p:cBhvr>
                                        <p:cTn id="41" dur="500"/>
                                        <p:tgtEl>
                                          <p:spTgt spid="2">
                                            <p:txEl>
                                              <p:pRg st="6" end="6"/>
                                            </p:txEl>
                                          </p:spTgt>
                                        </p:tgtEl>
                                      </p:cBhvr>
                                    </p:animEffect>
                                    <p:set>
                                      <p:cBhvr>
                                        <p:cTn id="42" dur="1" fill="hold">
                                          <p:stCondLst>
                                            <p:cond delay="499"/>
                                          </p:stCondLst>
                                        </p:cTn>
                                        <p:tgtEl>
                                          <p:spTgt spid="2">
                                            <p:txEl>
                                              <p:pRg st="6" end="6"/>
                                            </p:txEl>
                                          </p:spTgt>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
                                            <p:txEl>
                                              <p:pRg st="7" end="7"/>
                                            </p:txEl>
                                          </p:spTgt>
                                        </p:tgtEl>
                                        <p:attrNameLst>
                                          <p:attrName>ppt_w</p:attrName>
                                        </p:attrNameLst>
                                      </p:cBhvr>
                                      <p:tavLst>
                                        <p:tav tm="0">
                                          <p:val>
                                            <p:strVal val="ppt_w"/>
                                          </p:val>
                                        </p:tav>
                                        <p:tav tm="100000">
                                          <p:val>
                                            <p:fltVal val="0"/>
                                          </p:val>
                                        </p:tav>
                                      </p:tavLst>
                                    </p:anim>
                                    <p:anim calcmode="lin" valueType="num">
                                      <p:cBhvr>
                                        <p:cTn id="45" dur="500"/>
                                        <p:tgtEl>
                                          <p:spTgt spid="2">
                                            <p:txEl>
                                              <p:pRg st="7" end="7"/>
                                            </p:txEl>
                                          </p:spTgt>
                                        </p:tgtEl>
                                        <p:attrNameLst>
                                          <p:attrName>ppt_h</p:attrName>
                                        </p:attrNameLst>
                                      </p:cBhvr>
                                      <p:tavLst>
                                        <p:tav tm="0">
                                          <p:val>
                                            <p:strVal val="ppt_h"/>
                                          </p:val>
                                        </p:tav>
                                        <p:tav tm="100000">
                                          <p:val>
                                            <p:fltVal val="0"/>
                                          </p:val>
                                        </p:tav>
                                      </p:tavLst>
                                    </p:anim>
                                    <p:animEffect transition="out" filter="fade">
                                      <p:cBhvr>
                                        <p:cTn id="46" dur="500"/>
                                        <p:tgtEl>
                                          <p:spTgt spid="2">
                                            <p:txEl>
                                              <p:pRg st="7" end="7"/>
                                            </p:txEl>
                                          </p:spTgt>
                                        </p:tgtEl>
                                      </p:cBhvr>
                                    </p:animEffect>
                                    <p:set>
                                      <p:cBhvr>
                                        <p:cTn id="47" dur="1" fill="hold">
                                          <p:stCondLst>
                                            <p:cond delay="499"/>
                                          </p:stCondLst>
                                        </p:cTn>
                                        <p:tgtEl>
                                          <p:spTgt spid="2">
                                            <p:txEl>
                                              <p:pRg st="7" end="7"/>
                                            </p:txEl>
                                          </p:spTgt>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2">
                                            <p:txEl>
                                              <p:pRg st="8" end="8"/>
                                            </p:txEl>
                                          </p:spTgt>
                                        </p:tgtEl>
                                        <p:attrNameLst>
                                          <p:attrName>ppt_w</p:attrName>
                                        </p:attrNameLst>
                                      </p:cBhvr>
                                      <p:tavLst>
                                        <p:tav tm="0">
                                          <p:val>
                                            <p:strVal val="ppt_w"/>
                                          </p:val>
                                        </p:tav>
                                        <p:tav tm="100000">
                                          <p:val>
                                            <p:fltVal val="0"/>
                                          </p:val>
                                        </p:tav>
                                      </p:tavLst>
                                    </p:anim>
                                    <p:anim calcmode="lin" valueType="num">
                                      <p:cBhvr>
                                        <p:cTn id="50" dur="500"/>
                                        <p:tgtEl>
                                          <p:spTgt spid="2">
                                            <p:txEl>
                                              <p:pRg st="8" end="8"/>
                                            </p:txEl>
                                          </p:spTgt>
                                        </p:tgtEl>
                                        <p:attrNameLst>
                                          <p:attrName>ppt_h</p:attrName>
                                        </p:attrNameLst>
                                      </p:cBhvr>
                                      <p:tavLst>
                                        <p:tav tm="0">
                                          <p:val>
                                            <p:strVal val="ppt_h"/>
                                          </p:val>
                                        </p:tav>
                                        <p:tav tm="100000">
                                          <p:val>
                                            <p:fltVal val="0"/>
                                          </p:val>
                                        </p:tav>
                                      </p:tavLst>
                                    </p:anim>
                                    <p:animEffect transition="out" filter="fade">
                                      <p:cBhvr>
                                        <p:cTn id="51" dur="500"/>
                                        <p:tgtEl>
                                          <p:spTgt spid="2">
                                            <p:txEl>
                                              <p:pRg st="8" end="8"/>
                                            </p:txEl>
                                          </p:spTgt>
                                        </p:tgtEl>
                                      </p:cBhvr>
                                    </p:animEffect>
                                    <p:set>
                                      <p:cBhvr>
                                        <p:cTn id="52" dur="1" fill="hold">
                                          <p:stCondLst>
                                            <p:cond delay="499"/>
                                          </p:stCondLst>
                                        </p:cTn>
                                        <p:tgtEl>
                                          <p:spTgt spid="2">
                                            <p:txEl>
                                              <p:pRg st="8" end="8"/>
                                            </p:txEl>
                                          </p:spTgt>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2">
                                            <p:txEl>
                                              <p:pRg st="9" end="9"/>
                                            </p:txEl>
                                          </p:spTgt>
                                        </p:tgtEl>
                                        <p:attrNameLst>
                                          <p:attrName>ppt_w</p:attrName>
                                        </p:attrNameLst>
                                      </p:cBhvr>
                                      <p:tavLst>
                                        <p:tav tm="0">
                                          <p:val>
                                            <p:strVal val="ppt_w"/>
                                          </p:val>
                                        </p:tav>
                                        <p:tav tm="100000">
                                          <p:val>
                                            <p:fltVal val="0"/>
                                          </p:val>
                                        </p:tav>
                                      </p:tavLst>
                                    </p:anim>
                                    <p:anim calcmode="lin" valueType="num">
                                      <p:cBhvr>
                                        <p:cTn id="55" dur="500"/>
                                        <p:tgtEl>
                                          <p:spTgt spid="2">
                                            <p:txEl>
                                              <p:pRg st="9" end="9"/>
                                            </p:txEl>
                                          </p:spTgt>
                                        </p:tgtEl>
                                        <p:attrNameLst>
                                          <p:attrName>ppt_h</p:attrName>
                                        </p:attrNameLst>
                                      </p:cBhvr>
                                      <p:tavLst>
                                        <p:tav tm="0">
                                          <p:val>
                                            <p:strVal val="ppt_h"/>
                                          </p:val>
                                        </p:tav>
                                        <p:tav tm="100000">
                                          <p:val>
                                            <p:fltVal val="0"/>
                                          </p:val>
                                        </p:tav>
                                      </p:tavLst>
                                    </p:anim>
                                    <p:animEffect transition="out" filter="fade">
                                      <p:cBhvr>
                                        <p:cTn id="56" dur="500"/>
                                        <p:tgtEl>
                                          <p:spTgt spid="2">
                                            <p:txEl>
                                              <p:pRg st="9" end="9"/>
                                            </p:txEl>
                                          </p:spTgt>
                                        </p:tgtEl>
                                      </p:cBhvr>
                                    </p:animEffect>
                                    <p:set>
                                      <p:cBhvr>
                                        <p:cTn id="57" dur="1" fill="hold">
                                          <p:stCondLst>
                                            <p:cond delay="499"/>
                                          </p:stCondLst>
                                        </p:cTn>
                                        <p:tgtEl>
                                          <p:spTgt spid="2">
                                            <p:txEl>
                                              <p:pRg st="9" end="9"/>
                                            </p:txEl>
                                          </p:spTgt>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8992" y="553071"/>
            <a:ext cx="3841468" cy="2160826"/>
          </a:xfrm>
          <a:prstGeom prst="rect">
            <a:avLst/>
          </a:prstGeom>
        </p:spPr>
      </p:pic>
      <p:graphicFrame>
        <p:nvGraphicFramePr>
          <p:cNvPr id="5" name="Tableau 4"/>
          <p:cNvGraphicFramePr>
            <a:graphicFrameLocks noGrp="1"/>
          </p:cNvGraphicFramePr>
          <p:nvPr>
            <p:extLst>
              <p:ext uri="{D42A27DB-BD31-4B8C-83A1-F6EECF244321}">
                <p14:modId xmlns:p14="http://schemas.microsoft.com/office/powerpoint/2010/main" val="992529343"/>
              </p:ext>
            </p:extLst>
          </p:nvPr>
        </p:nvGraphicFramePr>
        <p:xfrm>
          <a:off x="476198" y="3182285"/>
          <a:ext cx="4686928" cy="2086652"/>
        </p:xfrm>
        <a:graphic>
          <a:graphicData uri="http://schemas.openxmlformats.org/drawingml/2006/table">
            <a:tbl>
              <a:tblPr firstRow="1" bandRow="1">
                <a:tableStyleId>{775DCB02-9BB8-47FD-8907-85C794F793BA}</a:tableStyleId>
              </a:tblPr>
              <a:tblGrid>
                <a:gridCol w="1686156">
                  <a:extLst>
                    <a:ext uri="{9D8B030D-6E8A-4147-A177-3AD203B41FA5}">
                      <a16:colId xmlns:a16="http://schemas.microsoft.com/office/drawing/2014/main" val="1401789204"/>
                    </a:ext>
                  </a:extLst>
                </a:gridCol>
                <a:gridCol w="1338228">
                  <a:extLst>
                    <a:ext uri="{9D8B030D-6E8A-4147-A177-3AD203B41FA5}">
                      <a16:colId xmlns:a16="http://schemas.microsoft.com/office/drawing/2014/main" val="1459123596"/>
                    </a:ext>
                  </a:extLst>
                </a:gridCol>
                <a:gridCol w="1662544">
                  <a:extLst>
                    <a:ext uri="{9D8B030D-6E8A-4147-A177-3AD203B41FA5}">
                      <a16:colId xmlns:a16="http://schemas.microsoft.com/office/drawing/2014/main" val="687954291"/>
                    </a:ext>
                  </a:extLst>
                </a:gridCol>
              </a:tblGrid>
              <a:tr h="279400">
                <a:tc>
                  <a:txBody>
                    <a:bodyPr/>
                    <a:lstStyle/>
                    <a:p>
                      <a:endParaRPr lang="en-US" sz="1300" noProof="0" dirty="0">
                        <a:latin typeface="Yu Gothic UI" panose="020B0500000000000000" pitchFamily="34" charset="-128"/>
                        <a:ea typeface="Yu Gothic UI" panose="020B0500000000000000" pitchFamily="34" charset="-128"/>
                      </a:endParaRP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GANIL H</a:t>
                      </a:r>
                      <a:r>
                        <a:rPr lang="en-US" sz="1300" baseline="30000" noProof="0" dirty="0">
                          <a:latin typeface="Yu Gothic UI" panose="020B0500000000000000" pitchFamily="34" charset="-128"/>
                          <a:ea typeface="Yu Gothic UI" panose="020B0500000000000000" pitchFamily="34" charset="-128"/>
                        </a:rPr>
                        <a:t>+</a:t>
                      </a: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IRFU D</a:t>
                      </a:r>
                      <a:r>
                        <a:rPr lang="en-US" sz="1300" baseline="30000" noProof="0" dirty="0">
                          <a:latin typeface="Yu Gothic UI" panose="020B0500000000000000" pitchFamily="34" charset="-128"/>
                          <a:ea typeface="Yu Gothic UI" panose="020B0500000000000000" pitchFamily="34" charset="-128"/>
                        </a:rPr>
                        <a:t>+</a:t>
                      </a:r>
                      <a:r>
                        <a:rPr lang="en-US" sz="1300" baseline="-25000" noProof="0" dirty="0">
                          <a:latin typeface="Yu Gothic UI" panose="020B0500000000000000" pitchFamily="34" charset="-128"/>
                          <a:ea typeface="Yu Gothic UI" panose="020B0500000000000000" pitchFamily="34" charset="-128"/>
                        </a:rPr>
                        <a:t> </a:t>
                      </a:r>
                      <a:r>
                        <a:rPr lang="en-US" sz="1300" baseline="0" noProof="0" dirty="0">
                          <a:latin typeface="Yu Gothic UI" panose="020B0500000000000000" pitchFamily="34" charset="-128"/>
                          <a:ea typeface="Yu Gothic UI" panose="020B0500000000000000" pitchFamily="34" charset="-128"/>
                        </a:rPr>
                        <a:t>(2012)</a:t>
                      </a:r>
                    </a:p>
                    <a:p>
                      <a:pPr algn="ctr"/>
                      <a:r>
                        <a:rPr lang="en-US" sz="1300" baseline="0" noProof="0" dirty="0">
                          <a:latin typeface="Yu Gothic UI" panose="020B0500000000000000" pitchFamily="34" charset="-128"/>
                          <a:ea typeface="Yu Gothic UI" panose="020B0500000000000000" pitchFamily="34" charset="-128"/>
                        </a:rPr>
                        <a:t>GANIL (April 2021)</a:t>
                      </a:r>
                    </a:p>
                  </a:txBody>
                  <a:tcPr marL="76200" marR="76200" marT="38100" marB="38100"/>
                </a:tc>
                <a:extLst>
                  <a:ext uri="{0D108BD9-81ED-4DB2-BD59-A6C34878D82A}">
                    <a16:rowId xmlns:a16="http://schemas.microsoft.com/office/drawing/2014/main" val="2534183226"/>
                  </a:ext>
                </a:extLst>
              </a:tr>
              <a:tr h="339979">
                <a:tc>
                  <a:txBody>
                    <a:bodyPr/>
                    <a:lstStyle/>
                    <a:p>
                      <a:r>
                        <a:rPr lang="en-US" sz="1300" noProof="0" dirty="0">
                          <a:latin typeface="Yu Gothic UI" panose="020B0500000000000000" pitchFamily="34" charset="-128"/>
                          <a:ea typeface="Yu Gothic UI" panose="020B0500000000000000" pitchFamily="34" charset="-128"/>
                        </a:rPr>
                        <a:t>Extraction voltage</a:t>
                      </a: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20kV</a:t>
                      </a: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40kV</a:t>
                      </a:r>
                    </a:p>
                  </a:txBody>
                  <a:tcPr marL="76200" marR="76200" marT="38100" marB="38100"/>
                </a:tc>
                <a:extLst>
                  <a:ext uri="{0D108BD9-81ED-4DB2-BD59-A6C34878D82A}">
                    <a16:rowId xmlns:a16="http://schemas.microsoft.com/office/drawing/2014/main" val="1694719725"/>
                  </a:ext>
                </a:extLst>
              </a:tr>
              <a:tr h="482600">
                <a:tc>
                  <a:txBody>
                    <a:bodyPr/>
                    <a:lstStyle/>
                    <a:p>
                      <a:r>
                        <a:rPr lang="en-US" sz="1300" noProof="0" dirty="0">
                          <a:latin typeface="Yu Gothic UI" panose="020B0500000000000000" pitchFamily="34" charset="-128"/>
                          <a:ea typeface="Yu Gothic UI" panose="020B0500000000000000" pitchFamily="34" charset="-128"/>
                        </a:rPr>
                        <a:t>Source intensity (all</a:t>
                      </a:r>
                      <a:r>
                        <a:rPr lang="en-US" sz="1300" baseline="0" noProof="0" dirty="0">
                          <a:latin typeface="Yu Gothic UI" panose="020B0500000000000000" pitchFamily="34" charset="-128"/>
                          <a:ea typeface="Yu Gothic UI" panose="020B0500000000000000" pitchFamily="34" charset="-128"/>
                        </a:rPr>
                        <a:t> species, 1</a:t>
                      </a:r>
                      <a:r>
                        <a:rPr lang="en-US" sz="1300" baseline="30000" noProof="0" dirty="0">
                          <a:latin typeface="Yu Gothic UI" panose="020B0500000000000000" pitchFamily="34" charset="-128"/>
                          <a:ea typeface="Yu Gothic UI" panose="020B0500000000000000" pitchFamily="34" charset="-128"/>
                        </a:rPr>
                        <a:t>st</a:t>
                      </a:r>
                      <a:r>
                        <a:rPr lang="en-US" sz="1300" baseline="0" noProof="0" dirty="0">
                          <a:latin typeface="Yu Gothic UI" panose="020B0500000000000000" pitchFamily="34" charset="-128"/>
                          <a:ea typeface="Yu Gothic UI" panose="020B0500000000000000" pitchFamily="34" charset="-128"/>
                        </a:rPr>
                        <a:t> CF)</a:t>
                      </a:r>
                      <a:endParaRPr lang="en-US" sz="1300" noProof="0" dirty="0">
                        <a:latin typeface="Yu Gothic UI" panose="020B0500000000000000" pitchFamily="34" charset="-128"/>
                        <a:ea typeface="Yu Gothic UI" panose="020B0500000000000000" pitchFamily="34" charset="-128"/>
                      </a:endParaRP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&lt;12mA</a:t>
                      </a: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≈14,5mA</a:t>
                      </a:r>
                    </a:p>
                  </a:txBody>
                  <a:tcPr marL="76200" marR="76200" marT="38100" marB="38100"/>
                </a:tc>
                <a:extLst>
                  <a:ext uri="{0D108BD9-81ED-4DB2-BD59-A6C34878D82A}">
                    <a16:rowId xmlns:a16="http://schemas.microsoft.com/office/drawing/2014/main" val="2111311576"/>
                  </a:ext>
                </a:extLst>
              </a:tr>
              <a:tr h="309033">
                <a:tc>
                  <a:txBody>
                    <a:bodyPr/>
                    <a:lstStyle/>
                    <a:p>
                      <a:r>
                        <a:rPr lang="en-US" sz="1300" noProof="0" dirty="0">
                          <a:latin typeface="Yu Gothic UI" panose="020B0500000000000000" pitchFamily="34" charset="-128"/>
                          <a:ea typeface="Yu Gothic UI" panose="020B0500000000000000" pitchFamily="34" charset="-128"/>
                        </a:rPr>
                        <a:t>H</a:t>
                      </a:r>
                      <a:r>
                        <a:rPr lang="en-US" sz="1300" baseline="30000" noProof="0" dirty="0">
                          <a:latin typeface="Yu Gothic UI" panose="020B0500000000000000" pitchFamily="34" charset="-128"/>
                          <a:ea typeface="Yu Gothic UI" panose="020B0500000000000000" pitchFamily="34" charset="-128"/>
                        </a:rPr>
                        <a:t>+</a:t>
                      </a:r>
                      <a:r>
                        <a:rPr lang="en-US" sz="1300" noProof="0" dirty="0">
                          <a:latin typeface="Yu Gothic UI" panose="020B0500000000000000" pitchFamily="34" charset="-128"/>
                          <a:ea typeface="Yu Gothic UI" panose="020B0500000000000000" pitchFamily="34" charset="-128"/>
                        </a:rPr>
                        <a:t>/D</a:t>
                      </a:r>
                      <a:r>
                        <a:rPr lang="en-US" sz="1300" baseline="30000" noProof="0" dirty="0">
                          <a:latin typeface="Yu Gothic UI" panose="020B0500000000000000" pitchFamily="34" charset="-128"/>
                          <a:ea typeface="Yu Gothic UI" panose="020B0500000000000000" pitchFamily="34" charset="-128"/>
                        </a:rPr>
                        <a:t>+</a:t>
                      </a:r>
                      <a:r>
                        <a:rPr lang="en-US" sz="1300" baseline="0" noProof="0" dirty="0">
                          <a:latin typeface="Yu Gothic UI" panose="020B0500000000000000" pitchFamily="34" charset="-128"/>
                          <a:ea typeface="Yu Gothic UI" panose="020B0500000000000000" pitchFamily="34" charset="-128"/>
                        </a:rPr>
                        <a:t> intensity</a:t>
                      </a:r>
                      <a:endParaRPr lang="en-US" sz="1300" noProof="0" dirty="0">
                        <a:latin typeface="Yu Gothic UI" panose="020B0500000000000000" pitchFamily="34" charset="-128"/>
                        <a:ea typeface="Yu Gothic UI" panose="020B0500000000000000" pitchFamily="34" charset="-128"/>
                      </a:endParaRP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&lt;8mA</a:t>
                      </a: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12mA</a:t>
                      </a:r>
                    </a:p>
                  </a:txBody>
                  <a:tcPr marL="76200" marR="76200" marT="38100" marB="38100"/>
                </a:tc>
                <a:extLst>
                  <a:ext uri="{0D108BD9-81ED-4DB2-BD59-A6C34878D82A}">
                    <a16:rowId xmlns:a16="http://schemas.microsoft.com/office/drawing/2014/main" val="540509076"/>
                  </a:ext>
                </a:extLst>
              </a:tr>
              <a:tr h="482600">
                <a:tc>
                  <a:txBody>
                    <a:bodyPr/>
                    <a:lstStyle/>
                    <a:p>
                      <a:r>
                        <a:rPr lang="en-US" sz="1300" noProof="0" dirty="0">
                          <a:latin typeface="Yu Gothic UI" panose="020B0500000000000000" pitchFamily="34" charset="-128"/>
                          <a:ea typeface="Yu Gothic UI" panose="020B0500000000000000" pitchFamily="34" charset="-128"/>
                        </a:rPr>
                        <a:t>Reliability</a:t>
                      </a:r>
                      <a:r>
                        <a:rPr lang="en-US" sz="1300" baseline="0" noProof="0" dirty="0">
                          <a:latin typeface="Yu Gothic UI" panose="020B0500000000000000" pitchFamily="34" charset="-128"/>
                          <a:ea typeface="Yu Gothic UI" panose="020B0500000000000000" pitchFamily="34" charset="-128"/>
                        </a:rPr>
                        <a:t> Availability</a:t>
                      </a:r>
                      <a:endParaRPr lang="en-US" sz="1300" noProof="0" dirty="0">
                        <a:latin typeface="Yu Gothic UI" panose="020B0500000000000000" pitchFamily="34" charset="-128"/>
                        <a:ea typeface="Yu Gothic UI" panose="020B0500000000000000" pitchFamily="34" charset="-128"/>
                      </a:endParaRPr>
                    </a:p>
                  </a:txBody>
                  <a:tcPr marL="76200" marR="76200" marT="38100" marB="38100"/>
                </a:tc>
                <a:tc>
                  <a:txBody>
                    <a:bodyPr/>
                    <a:lstStyle/>
                    <a:p>
                      <a:pPr algn="ctr"/>
                      <a:r>
                        <a:rPr lang="en-US" sz="1300" noProof="0" dirty="0">
                          <a:latin typeface="Yu Gothic UI" panose="020B0500000000000000" pitchFamily="34" charset="-128"/>
                          <a:ea typeface="Yu Gothic UI" panose="020B0500000000000000" pitchFamily="34" charset="-128"/>
                        </a:rPr>
                        <a:t>1000h BN disk</a:t>
                      </a:r>
                    </a:p>
                    <a:p>
                      <a:pPr algn="ctr"/>
                      <a:r>
                        <a:rPr lang="en-US" sz="1300" noProof="0" dirty="0">
                          <a:latin typeface="Yu Gothic UI" panose="020B0500000000000000" pitchFamily="34" charset="-128"/>
                          <a:ea typeface="Yu Gothic UI" panose="020B0500000000000000" pitchFamily="34" charset="-128"/>
                        </a:rPr>
                        <a:t>150h H</a:t>
                      </a:r>
                      <a:r>
                        <a:rPr lang="en-US" sz="1300" baseline="-25000" noProof="0" dirty="0">
                          <a:latin typeface="Yu Gothic UI" panose="020B0500000000000000" pitchFamily="34" charset="-128"/>
                          <a:ea typeface="Yu Gothic UI" panose="020B0500000000000000" pitchFamily="34" charset="-128"/>
                        </a:rPr>
                        <a:t>2</a:t>
                      </a:r>
                      <a:r>
                        <a:rPr lang="en-US" sz="1300" baseline="0" noProof="0" dirty="0">
                          <a:latin typeface="Yu Gothic UI" panose="020B0500000000000000" pitchFamily="34" charset="-128"/>
                          <a:ea typeface="Yu Gothic UI" panose="020B0500000000000000" pitchFamily="34" charset="-128"/>
                        </a:rPr>
                        <a:t> gas</a:t>
                      </a:r>
                    </a:p>
                  </a:txBody>
                  <a:tcPr marL="76200" marR="76200" marT="38100" marB="381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noProof="0" dirty="0">
                          <a:latin typeface="Yu Gothic UI" panose="020B0500000000000000" pitchFamily="34" charset="-128"/>
                          <a:ea typeface="Yu Gothic UI" panose="020B0500000000000000" pitchFamily="34" charset="-128"/>
                        </a:rPr>
                        <a:t>3 months data's with D</a:t>
                      </a:r>
                      <a:r>
                        <a:rPr lang="en-US" sz="1300" baseline="30000" noProof="0" dirty="0">
                          <a:latin typeface="Yu Gothic UI" panose="020B0500000000000000" pitchFamily="34" charset="-128"/>
                          <a:ea typeface="Yu Gothic UI" panose="020B0500000000000000" pitchFamily="34" charset="-128"/>
                        </a:rPr>
                        <a:t>+</a:t>
                      </a:r>
                    </a:p>
                  </a:txBody>
                  <a:tcPr marL="76200" marR="76200" marT="38100" marB="38100"/>
                </a:tc>
                <a:extLst>
                  <a:ext uri="{0D108BD9-81ED-4DB2-BD59-A6C34878D82A}">
                    <a16:rowId xmlns:a16="http://schemas.microsoft.com/office/drawing/2014/main" val="1424543215"/>
                  </a:ext>
                </a:extLst>
              </a:tr>
            </a:tbl>
          </a:graphicData>
        </a:graphic>
      </p:graphicFrame>
      <p:sp>
        <p:nvSpPr>
          <p:cNvPr id="6" name="ZoneTexte 5"/>
          <p:cNvSpPr txBox="1"/>
          <p:nvPr/>
        </p:nvSpPr>
        <p:spPr>
          <a:xfrm>
            <a:off x="2332292" y="2773652"/>
            <a:ext cx="5495415" cy="348878"/>
          </a:xfrm>
          <a:prstGeom prst="rect">
            <a:avLst/>
          </a:prstGeom>
          <a:noFill/>
        </p:spPr>
        <p:txBody>
          <a:bodyPr wrap="none" rtlCol="0">
            <a:spAutoFit/>
          </a:bodyPr>
          <a:lstStyle/>
          <a:p>
            <a:r>
              <a:rPr lang="en-US" sz="1667" b="1"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Source and extraction are optimized for D</a:t>
            </a:r>
            <a:r>
              <a:rPr lang="en-US" sz="1667" b="1" baseline="30000"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a:t>
            </a:r>
            <a:r>
              <a:rPr lang="en-US" sz="1667" b="1" dirty="0">
                <a:solidFill>
                  <a:srgbClr val="C00000"/>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 production</a:t>
            </a:r>
          </a:p>
        </p:txBody>
      </p:sp>
      <p:sp>
        <p:nvSpPr>
          <p:cNvPr id="9" name="Titre 8"/>
          <p:cNvSpPr>
            <a:spLocks noGrp="1"/>
          </p:cNvSpPr>
          <p:nvPr>
            <p:ph type="title"/>
          </p:nvPr>
        </p:nvSpPr>
        <p:spPr/>
        <p:txBody>
          <a:bodyPr>
            <a:normAutofit fontScale="90000"/>
          </a:bodyPr>
          <a:lstStyle/>
          <a:p>
            <a:r>
              <a:rPr lang="en-US" dirty="0"/>
              <a:t>Deuterium source</a:t>
            </a:r>
          </a:p>
        </p:txBody>
      </p:sp>
      <p:pic>
        <p:nvPicPr>
          <p:cNvPr id="11" name="Image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915" t="9242" r="4040" b="11465"/>
          <a:stretch/>
        </p:blipFill>
        <p:spPr>
          <a:xfrm>
            <a:off x="8676640" y="716280"/>
            <a:ext cx="1203960" cy="1574800"/>
          </a:xfrm>
          <a:prstGeom prst="rect">
            <a:avLst/>
          </a:prstGeom>
          <a:ln w="28575">
            <a:solidFill>
              <a:srgbClr val="FD9CCB"/>
            </a:solidFill>
          </a:ln>
        </p:spPr>
      </p:pic>
      <p:grpSp>
        <p:nvGrpSpPr>
          <p:cNvPr id="26" name="Groupe 25"/>
          <p:cNvGrpSpPr/>
          <p:nvPr/>
        </p:nvGrpSpPr>
        <p:grpSpPr>
          <a:xfrm>
            <a:off x="4506654" y="521539"/>
            <a:ext cx="3131739" cy="2235663"/>
            <a:chOff x="4506654" y="521539"/>
            <a:chExt cx="3131739" cy="2235663"/>
          </a:xfrm>
        </p:grpSpPr>
        <p:pic>
          <p:nvPicPr>
            <p:cNvPr id="12" name="Image 11"/>
            <p:cNvPicPr>
              <a:picLocks noChangeAspect="1"/>
            </p:cNvPicPr>
            <p:nvPr/>
          </p:nvPicPr>
          <p:blipFill>
            <a:blip r:embed="rId5"/>
            <a:stretch>
              <a:fillRect/>
            </a:stretch>
          </p:blipFill>
          <p:spPr>
            <a:xfrm>
              <a:off x="4506654" y="521539"/>
              <a:ext cx="3131739" cy="2235663"/>
            </a:xfrm>
            <a:prstGeom prst="rect">
              <a:avLst/>
            </a:prstGeom>
          </p:spPr>
        </p:pic>
        <p:grpSp>
          <p:nvGrpSpPr>
            <p:cNvPr id="25" name="Groupe 24"/>
            <p:cNvGrpSpPr/>
            <p:nvPr/>
          </p:nvGrpSpPr>
          <p:grpSpPr>
            <a:xfrm>
              <a:off x="5945505" y="1277302"/>
              <a:ext cx="461010" cy="362068"/>
              <a:chOff x="5945505" y="1277302"/>
              <a:chExt cx="461010" cy="362068"/>
            </a:xfrm>
          </p:grpSpPr>
          <p:sp>
            <p:nvSpPr>
              <p:cNvPr id="14" name="Rectangle 13"/>
              <p:cNvSpPr/>
              <p:nvPr/>
            </p:nvSpPr>
            <p:spPr>
              <a:xfrm>
                <a:off x="5968365" y="1277302"/>
                <a:ext cx="18000" cy="168593"/>
              </a:xfrm>
              <a:prstGeom prst="rect">
                <a:avLst/>
              </a:prstGeom>
              <a:solidFill>
                <a:srgbClr val="FD9CC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73555" y="1470777"/>
                <a:ext cx="18000" cy="168593"/>
              </a:xfrm>
              <a:prstGeom prst="rect">
                <a:avLst/>
              </a:prstGeom>
              <a:solidFill>
                <a:srgbClr val="FD9CC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362175" y="1277302"/>
                <a:ext cx="18000" cy="168593"/>
              </a:xfrm>
              <a:prstGeom prst="rect">
                <a:avLst/>
              </a:prstGeom>
              <a:solidFill>
                <a:srgbClr val="FD9CC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61125" y="1466966"/>
                <a:ext cx="18000" cy="168593"/>
              </a:xfrm>
              <a:prstGeom prst="rect">
                <a:avLst/>
              </a:prstGeom>
              <a:solidFill>
                <a:srgbClr val="FD9CC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eur droit 19"/>
              <p:cNvCxnSpPr/>
              <p:nvPr/>
            </p:nvCxnSpPr>
            <p:spPr>
              <a:xfrm flipH="1">
                <a:off x="5945505" y="1411605"/>
                <a:ext cx="66675" cy="190347"/>
              </a:xfrm>
              <a:prstGeom prst="line">
                <a:avLst/>
              </a:prstGeom>
              <a:ln>
                <a:solidFill>
                  <a:srgbClr val="0B0C6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6351600" y="1361598"/>
                <a:ext cx="54915" cy="109179"/>
              </a:xfrm>
              <a:prstGeom prst="line">
                <a:avLst/>
              </a:prstGeom>
              <a:ln>
                <a:solidFill>
                  <a:srgbClr val="0B0C61"/>
                </a:solidFill>
              </a:ln>
            </p:spPr>
            <p:style>
              <a:lnRef idx="1">
                <a:schemeClr val="accent1"/>
              </a:lnRef>
              <a:fillRef idx="0">
                <a:schemeClr val="accent1"/>
              </a:fillRef>
              <a:effectRef idx="0">
                <a:schemeClr val="accent1"/>
              </a:effectRef>
              <a:fontRef idx="minor">
                <a:schemeClr val="tx1"/>
              </a:fontRef>
            </p:style>
          </p:cxnSp>
        </p:grpSp>
      </p:grpSp>
      <p:sp>
        <p:nvSpPr>
          <p:cNvPr id="27" name="ZoneTexte 26"/>
          <p:cNvSpPr txBox="1"/>
          <p:nvPr/>
        </p:nvSpPr>
        <p:spPr>
          <a:xfrm>
            <a:off x="6026275" y="1386245"/>
            <a:ext cx="131446" cy="61555"/>
          </a:xfrm>
          <a:prstGeom prst="rect">
            <a:avLst/>
          </a:prstGeom>
          <a:solidFill>
            <a:schemeClr val="bg1"/>
          </a:solidFill>
        </p:spPr>
        <p:txBody>
          <a:bodyPr wrap="none" lIns="0" tIns="0" rIns="0" bIns="0" rtlCol="0">
            <a:spAutoFit/>
          </a:bodyPr>
          <a:lstStyle/>
          <a:p>
            <a:r>
              <a:rPr lang="en-US" sz="400" dirty="0">
                <a:solidFill>
                  <a:srgbClr val="0B0C61"/>
                </a:solidFill>
                <a:latin typeface="Yu Gothic UI" panose="020B0500000000000000" pitchFamily="34" charset="-128"/>
                <a:ea typeface="Yu Gothic UI" panose="020B0500000000000000" pitchFamily="34" charset="-128"/>
              </a:rPr>
              <a:t>875 G</a:t>
            </a:r>
          </a:p>
        </p:txBody>
      </p:sp>
      <p:cxnSp>
        <p:nvCxnSpPr>
          <p:cNvPr id="29" name="Connecteur droit avec flèche 28"/>
          <p:cNvCxnSpPr>
            <a:stCxn id="17" idx="1"/>
            <a:endCxn id="11" idx="1"/>
          </p:cNvCxnSpPr>
          <p:nvPr/>
        </p:nvCxnSpPr>
        <p:spPr>
          <a:xfrm flipV="1">
            <a:off x="6361125" y="1503680"/>
            <a:ext cx="2315515" cy="47583"/>
          </a:xfrm>
          <a:prstGeom prst="straightConnector1">
            <a:avLst/>
          </a:prstGeom>
          <a:ln w="12700">
            <a:solidFill>
              <a:srgbClr val="FD9CCB"/>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5703528" y="3386602"/>
            <a:ext cx="4177072" cy="1815882"/>
          </a:xfrm>
          <a:prstGeom prst="rect">
            <a:avLst/>
          </a:prstGeom>
          <a:noFill/>
        </p:spPr>
        <p:txBody>
          <a:bodyPr wrap="square" rtlCol="0">
            <a:spAutoFit/>
          </a:bodyPr>
          <a:lstStyle/>
          <a:p>
            <a:r>
              <a:rPr lang="en-US" sz="1600" dirty="0">
                <a:latin typeface="Yu Gothic UI" panose="020B0500000000000000" pitchFamily="34" charset="-128"/>
                <a:ea typeface="Yu Gothic UI" panose="020B0500000000000000" pitchFamily="34" charset="-128"/>
              </a:rPr>
              <a:t>Deuterium operation:</a:t>
            </a:r>
          </a:p>
          <a:p>
            <a:pPr marL="285750" indent="-285750">
              <a:buFont typeface="Arial" panose="020B0604020202020204" pitchFamily="34" charset="0"/>
              <a:buChar char="•"/>
            </a:pPr>
            <a:r>
              <a:rPr lang="en-US" sz="1600" dirty="0">
                <a:latin typeface="Yu Gothic UI" panose="020B0500000000000000" pitchFamily="34" charset="-128"/>
                <a:ea typeface="Yu Gothic UI" panose="020B0500000000000000" pitchFamily="34" charset="-128"/>
              </a:rPr>
              <a:t>No technical modification on the source</a:t>
            </a:r>
          </a:p>
          <a:p>
            <a:pPr marL="285750" indent="-285750">
              <a:buFont typeface="Arial" panose="020B0604020202020204" pitchFamily="34" charset="0"/>
              <a:buChar char="•"/>
            </a:pPr>
            <a:r>
              <a:rPr lang="en-US" sz="1600" dirty="0">
                <a:latin typeface="Yu Gothic UI" panose="020B0500000000000000" pitchFamily="34" charset="-128"/>
                <a:ea typeface="Yu Gothic UI" panose="020B0500000000000000" pitchFamily="34" charset="-128"/>
              </a:rPr>
              <a:t>Deuterium bottles available</a:t>
            </a:r>
          </a:p>
          <a:p>
            <a:pPr marL="285750" indent="-285750">
              <a:buFont typeface="Arial" panose="020B0604020202020204" pitchFamily="34" charset="0"/>
              <a:buChar char="•"/>
            </a:pPr>
            <a:endParaRPr lang="en-US" sz="1600" dirty="0">
              <a:latin typeface="Yu Gothic UI" panose="020B0500000000000000" pitchFamily="34" charset="-128"/>
              <a:ea typeface="Yu Gothic UI" panose="020B0500000000000000" pitchFamily="34" charset="-128"/>
            </a:endParaRPr>
          </a:p>
          <a:p>
            <a:r>
              <a:rPr lang="en-US" sz="1600" dirty="0">
                <a:latin typeface="Yu Gothic UI" panose="020B0500000000000000" pitchFamily="34" charset="-128"/>
                <a:ea typeface="Yu Gothic UI" panose="020B0500000000000000" pitchFamily="34" charset="-128"/>
              </a:rPr>
              <a:t>Availability upgrade</a:t>
            </a:r>
          </a:p>
          <a:p>
            <a:pPr marL="285750" indent="-285750">
              <a:buFont typeface="Arial" panose="020B0604020202020204" pitchFamily="34" charset="0"/>
              <a:buChar char="•"/>
            </a:pPr>
            <a:r>
              <a:rPr lang="en-US" sz="1600" dirty="0">
                <a:latin typeface="Yu Gothic UI" panose="020B0500000000000000" pitchFamily="34" charset="-128"/>
                <a:ea typeface="Yu Gothic UI" panose="020B0500000000000000" pitchFamily="34" charset="-128"/>
              </a:rPr>
              <a:t>Increase to 70l H</a:t>
            </a:r>
            <a:r>
              <a:rPr lang="en-US" sz="1600" baseline="-25000" dirty="0">
                <a:latin typeface="Yu Gothic UI" panose="020B0500000000000000" pitchFamily="34" charset="-128"/>
                <a:ea typeface="Yu Gothic UI" panose="020B0500000000000000" pitchFamily="34" charset="-128"/>
              </a:rPr>
              <a:t>2</a:t>
            </a:r>
            <a:r>
              <a:rPr lang="en-US" sz="1600" dirty="0">
                <a:latin typeface="Yu Gothic UI" panose="020B0500000000000000" pitchFamily="34" charset="-128"/>
                <a:ea typeface="Yu Gothic UI" panose="020B0500000000000000" pitchFamily="34" charset="-128"/>
              </a:rPr>
              <a:t>/D</a:t>
            </a:r>
            <a:r>
              <a:rPr lang="en-US" sz="1600" baseline="-25000" dirty="0">
                <a:latin typeface="Yu Gothic UI" panose="020B0500000000000000" pitchFamily="34" charset="-128"/>
                <a:ea typeface="Yu Gothic UI" panose="020B0500000000000000" pitchFamily="34" charset="-128"/>
              </a:rPr>
              <a:t>2</a:t>
            </a:r>
            <a:r>
              <a:rPr lang="en-US" sz="1600" dirty="0">
                <a:latin typeface="Yu Gothic UI" panose="020B0500000000000000" pitchFamily="34" charset="-128"/>
                <a:ea typeface="Yu Gothic UI" panose="020B0500000000000000" pitchFamily="34" charset="-128"/>
              </a:rPr>
              <a:t> in bottle volume </a:t>
            </a:r>
          </a:p>
          <a:p>
            <a:pPr marL="285750" indent="-285750">
              <a:buFont typeface="Arial" panose="020B0604020202020204" pitchFamily="34" charset="0"/>
              <a:buChar char="•"/>
            </a:pPr>
            <a:r>
              <a:rPr lang="en-US" sz="1600" dirty="0">
                <a:latin typeface="Yu Gothic UI" panose="020B0500000000000000" pitchFamily="34" charset="-128"/>
                <a:ea typeface="Yu Gothic UI" panose="020B0500000000000000" pitchFamily="34" charset="-128"/>
              </a:rPr>
              <a:t>Optimization of BN disk lifetime</a:t>
            </a:r>
          </a:p>
        </p:txBody>
      </p:sp>
      <p:sp>
        <p:nvSpPr>
          <p:cNvPr id="32" name="Espace réservé de la date 31"/>
          <p:cNvSpPr>
            <a:spLocks noGrp="1"/>
          </p:cNvSpPr>
          <p:nvPr>
            <p:ph type="dt" sz="half" idx="2"/>
          </p:nvPr>
        </p:nvSpPr>
        <p:spPr/>
        <p:txBody>
          <a:bodyPr/>
          <a:lstStyle/>
          <a:p>
            <a:r>
              <a:rPr lang="fr-FR" noProof="0"/>
              <a:t>April 30, 2021</a:t>
            </a:r>
            <a:endParaRPr lang="en-US" noProof="0" dirty="0"/>
          </a:p>
        </p:txBody>
      </p:sp>
      <p:sp>
        <p:nvSpPr>
          <p:cNvPr id="33" name="Espace réservé du pied de page 32"/>
          <p:cNvSpPr>
            <a:spLocks noGrp="1"/>
          </p:cNvSpPr>
          <p:nvPr>
            <p:ph type="ftr" sz="quarter" idx="3"/>
          </p:nvPr>
        </p:nvSpPr>
        <p:spPr/>
        <p:txBody>
          <a:bodyPr/>
          <a:lstStyle/>
          <a:p>
            <a:r>
              <a:rPr lang="en-US" noProof="0"/>
              <a:t>SPIRAL2 commissioning - R. Ferdinand</a:t>
            </a:r>
            <a:endParaRPr lang="en-US" noProof="0" dirty="0"/>
          </a:p>
        </p:txBody>
      </p:sp>
      <p:sp>
        <p:nvSpPr>
          <p:cNvPr id="34" name="Espace réservé du numéro de diapositive 33"/>
          <p:cNvSpPr>
            <a:spLocks noGrp="1"/>
          </p:cNvSpPr>
          <p:nvPr>
            <p:ph type="sldNum" sz="quarter" idx="12"/>
          </p:nvPr>
        </p:nvSpPr>
        <p:spPr/>
        <p:txBody>
          <a:bodyPr/>
          <a:lstStyle/>
          <a:p>
            <a:fld id="{49BBC286-B2FE-44AC-8F25-02BBF4E9D127}" type="slidenum">
              <a:rPr lang="en-US" noProof="0" smtClean="0"/>
              <a:pPr/>
              <a:t>9</a:t>
            </a:fld>
            <a:endParaRPr lang="en-US" noProof="0" dirty="0"/>
          </a:p>
        </p:txBody>
      </p:sp>
      <p:sp>
        <p:nvSpPr>
          <p:cNvPr id="35" name="ZoneTexte 34"/>
          <p:cNvSpPr txBox="1"/>
          <p:nvPr/>
        </p:nvSpPr>
        <p:spPr>
          <a:xfrm>
            <a:off x="330277" y="5263630"/>
            <a:ext cx="1611018" cy="153888"/>
          </a:xfrm>
          <a:prstGeom prst="rect">
            <a:avLst/>
          </a:prstGeom>
          <a:noFill/>
        </p:spPr>
        <p:txBody>
          <a:bodyPr wrap="none" lIns="0" tIns="0" rIns="0" bIns="0" rtlCol="0">
            <a:spAutoFit/>
          </a:bodyPr>
          <a:lstStyle/>
          <a:p>
            <a:r>
              <a:rPr lang="en-US" sz="1000" i="1" dirty="0">
                <a:latin typeface="Yu Gothic UI" panose="020B0500000000000000" pitchFamily="34" charset="-128"/>
                <a:ea typeface="Yu Gothic UI" panose="020B0500000000000000" pitchFamily="34" charset="-128"/>
              </a:rPr>
              <a:t>M. Dubois and F. Lemagnen </a:t>
            </a:r>
          </a:p>
        </p:txBody>
      </p:sp>
      <p:pic>
        <p:nvPicPr>
          <p:cNvPr id="36" name="Image 35"/>
          <p:cNvPicPr>
            <a:picLocks noChangeAspect="1"/>
          </p:cNvPicPr>
          <p:nvPr/>
        </p:nvPicPr>
        <p:blipFill rotWithShape="1">
          <a:blip r:embed="rId6" cstate="print">
            <a:extLst>
              <a:ext uri="{28A0092B-C50C-407E-A947-70E740481C1C}">
                <a14:useLocalDpi xmlns:a14="http://schemas.microsoft.com/office/drawing/2010/main" val="0"/>
              </a:ext>
            </a:extLst>
          </a:blip>
          <a:srcRect l="32021" t="26394" r="24183" b="37714"/>
          <a:stretch/>
        </p:blipFill>
        <p:spPr>
          <a:xfrm>
            <a:off x="199459" y="5257915"/>
            <a:ext cx="139716" cy="140429"/>
          </a:xfrm>
          <a:prstGeom prst="rect">
            <a:avLst/>
          </a:prstGeom>
        </p:spPr>
      </p:pic>
      <p:sp>
        <p:nvSpPr>
          <p:cNvPr id="37" name="Rectangle 36"/>
          <p:cNvSpPr/>
          <p:nvPr/>
        </p:nvSpPr>
        <p:spPr>
          <a:xfrm>
            <a:off x="8650082" y="2271913"/>
            <a:ext cx="1257074" cy="523220"/>
          </a:xfrm>
          <a:prstGeom prst="rect">
            <a:avLst/>
          </a:prstGeom>
        </p:spPr>
        <p:txBody>
          <a:bodyPr wrap="none">
            <a:spAutoFit/>
          </a:bodyPr>
          <a:lstStyle/>
          <a:p>
            <a:pPr algn="ctr"/>
            <a:r>
              <a:rPr lang="en-US" sz="1400" i="1" dirty="0">
                <a:latin typeface="Yu Gothic UI" panose="020B0500000000000000" pitchFamily="34" charset="-128"/>
                <a:ea typeface="Yu Gothic UI" panose="020B0500000000000000" pitchFamily="34" charset="-128"/>
              </a:rPr>
              <a:t>Boron Nitride</a:t>
            </a:r>
            <a:br>
              <a:rPr lang="en-US" sz="1400" i="1" dirty="0">
                <a:latin typeface="Yu Gothic UI" panose="020B0500000000000000" pitchFamily="34" charset="-128"/>
                <a:ea typeface="Yu Gothic UI" panose="020B0500000000000000" pitchFamily="34" charset="-128"/>
              </a:rPr>
            </a:br>
            <a:r>
              <a:rPr lang="en-US" sz="1400" i="1" dirty="0">
                <a:latin typeface="Yu Gothic UI" panose="020B0500000000000000" pitchFamily="34" charset="-128"/>
                <a:ea typeface="Yu Gothic UI" panose="020B0500000000000000" pitchFamily="34" charset="-128"/>
              </a:rPr>
              <a:t>disks </a:t>
            </a:r>
            <a:endParaRPr lang="en-US" sz="1400" i="1" dirty="0"/>
          </a:p>
        </p:txBody>
      </p:sp>
      <p:pic>
        <p:nvPicPr>
          <p:cNvPr id="3" name="Image 2"/>
          <p:cNvPicPr>
            <a:picLocks noChangeAspect="1"/>
          </p:cNvPicPr>
          <p:nvPr/>
        </p:nvPicPr>
        <p:blipFill>
          <a:blip r:embed="rId7"/>
          <a:stretch>
            <a:fillRect/>
          </a:stretch>
        </p:blipFill>
        <p:spPr>
          <a:xfrm>
            <a:off x="3884961" y="2572768"/>
            <a:ext cx="5991327" cy="2809900"/>
          </a:xfrm>
          <a:prstGeom prst="rect">
            <a:avLst/>
          </a:prstGeom>
        </p:spPr>
      </p:pic>
    </p:spTree>
    <p:extLst>
      <p:ext uri="{BB962C8B-B14F-4D97-AF65-F5344CB8AC3E}">
        <p14:creationId xmlns:p14="http://schemas.microsoft.com/office/powerpoint/2010/main" val="2518554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6"/>
</p:tagLst>
</file>

<file path=ppt/theme/theme1.xml><?xml version="1.0" encoding="utf-8"?>
<a:theme xmlns:a="http://schemas.openxmlformats.org/drawingml/2006/main" name="Présentation_Spiral2 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lux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5231</Words>
  <Application>Microsoft Macintosh PowerPoint</Application>
  <PresentationFormat>Personnalisé</PresentationFormat>
  <Paragraphs>951</Paragraphs>
  <Slides>59</Slides>
  <Notes>40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59</vt:i4>
      </vt:variant>
    </vt:vector>
  </HeadingPairs>
  <TitlesOfParts>
    <vt:vector size="71" baseType="lpstr">
      <vt:lpstr>Symbol</vt:lpstr>
      <vt:lpstr>Yu Gothic</vt:lpstr>
      <vt:lpstr>Yu Gothic UI</vt:lpstr>
      <vt:lpstr>Calibri</vt:lpstr>
      <vt:lpstr>Wingdings</vt:lpstr>
      <vt:lpstr>Vrinda</vt:lpstr>
      <vt:lpstr>Times New Roman</vt:lpstr>
      <vt:lpstr>Yu Gothic Light</vt:lpstr>
      <vt:lpstr>Arial</vt:lpstr>
      <vt:lpstr>Corbel</vt:lpstr>
      <vt:lpstr>Yu Gothic UI Light</vt:lpstr>
      <vt:lpstr>Présentation_Spiral2 v2</vt:lpstr>
      <vt:lpstr>SPIRAL2 commissioning</vt:lpstr>
      <vt:lpstr>Partner labs for SPIRAL2 – accelerator project</vt:lpstr>
      <vt:lpstr>SPIRAL2 accelerator</vt:lpstr>
      <vt:lpstr>Main commissioning dates and milestones</vt:lpstr>
      <vt:lpstr>Commissioning time line</vt:lpstr>
      <vt:lpstr>Présentation PowerPoint</vt:lpstr>
      <vt:lpstr>Beam commissioning in 4 phases</vt:lpstr>
      <vt:lpstr>Strategy for a multi beam commissioning</vt:lpstr>
      <vt:lpstr>Deuterium source</vt:lpstr>
      <vt:lpstr>Heavy ion source: Phoenix V2</vt:lpstr>
      <vt:lpstr>Phoenix V3 – results, source developments</vt:lpstr>
      <vt:lpstr>Test Bench</vt:lpstr>
      <vt:lpstr>Injector commissioning</vt:lpstr>
      <vt:lpstr>Beam commissioning :  Nominal beam  out of the RFQ</vt:lpstr>
      <vt:lpstr>Medium Energy Beam Transport line</vt:lpstr>
      <vt:lpstr>RFQ output phase/energy variations</vt:lpstr>
      <vt:lpstr>Présentation PowerPoint</vt:lpstr>
      <vt:lpstr>SC LINAC</vt:lpstr>
      <vt:lpstr>SC LINAC</vt:lpstr>
      <vt:lpstr>Cryogenics</vt:lpstr>
      <vt:lpstr>2019 – linac validation</vt:lpstr>
      <vt:lpstr>Safety Systems</vt:lpstr>
      <vt:lpstr>RF commissioning of the LINAC</vt:lpstr>
      <vt:lpstr>RF LINAC commissioning</vt:lpstr>
      <vt:lpstr>RF and cryogenic LINAC commissioning</vt:lpstr>
      <vt:lpstr>2019 Second objective : beam in LINAC (J4)</vt:lpstr>
      <vt:lpstr>Proton beam in the SPIRAL2 LINAC</vt:lpstr>
      <vt:lpstr>Linac tuning in proton</vt:lpstr>
      <vt:lpstr>Cavity field calibration with beam</vt:lpstr>
      <vt:lpstr>1st acceleration to nominal energy</vt:lpstr>
      <vt:lpstr>2020 – Power rise</vt:lpstr>
      <vt:lpstr>Proton beam in the SPIRAL2 LINAC</vt:lpstr>
      <vt:lpstr>Power increase to 16 kW</vt:lpstr>
      <vt:lpstr>Operational experiences</vt:lpstr>
      <vt:lpstr>Power rise - 16kW on November 18, 2020</vt:lpstr>
      <vt:lpstr>2020 Power rise</vt:lpstr>
      <vt:lpstr>LLRF tuning example 1/3</vt:lpstr>
      <vt:lpstr>LLRF tuning example 2/3</vt:lpstr>
      <vt:lpstr>Situation back with LLRF optimization 3/3 </vt:lpstr>
      <vt:lpstr>Présentation PowerPoint</vt:lpstr>
      <vt:lpstr>Présentation PowerPoint</vt:lpstr>
      <vt:lpstr>Results</vt:lpstr>
      <vt:lpstr>NFS layout</vt:lpstr>
      <vt:lpstr>NFS: The converter room</vt:lpstr>
      <vt:lpstr>1st Neutron production @ GANIL</vt:lpstr>
      <vt:lpstr>Next milestone : 50µA D+ beam for physics</vt:lpstr>
      <vt:lpstr>Helium beam in 2020 – preparation of 2021</vt:lpstr>
      <vt:lpstr>2021 Provisional schedule</vt:lpstr>
      <vt:lpstr>Conclusion</vt:lpstr>
      <vt:lpstr>Présentation PowerPoint</vt:lpstr>
      <vt:lpstr>Special thanks to the SPIRAL2 commissioning team</vt:lpstr>
      <vt:lpstr>Présentation PowerPoint</vt:lpstr>
      <vt:lpstr>Matching – Ellipticity 2019</vt:lpstr>
      <vt:lpstr>Alignment in the Linac</vt:lpstr>
      <vt:lpstr>Transverse Phase advance</vt:lpstr>
      <vt:lpstr>Profiles in MEBT</vt:lpstr>
      <vt:lpstr>Profiles in HEBT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2016-11-14T08:31:10Z</dcterms:created>
  <dcterms:modified xsi:type="dcterms:W3CDTF">2021-04-30T06:35:32Z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TC101743289990</vt:lpwstr>
  </property>
</Properties>
</file>