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6" r:id="rId2"/>
    <p:sldId id="257" r:id="rId3"/>
    <p:sldId id="258" r:id="rId4"/>
    <p:sldId id="259" r:id="rId5"/>
    <p:sldId id="260" r:id="rId6"/>
    <p:sldId id="261" r:id="rId7"/>
    <p:sldId id="263" r:id="rId8"/>
    <p:sldId id="266"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4"/>
  </p:normalViewPr>
  <p:slideViewPr>
    <p:cSldViewPr snapToGrid="0" snapToObjects="1">
      <p:cViewPr varScale="1">
        <p:scale>
          <a:sx n="143" d="100"/>
          <a:sy n="143" d="100"/>
        </p:scale>
        <p:origin x="224"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2BD024-DDF4-3F4A-9753-B1E48059F92C}" type="datetimeFigureOut">
              <a:rPr lang="en-FR" smtClean="0"/>
              <a:t>26/04/2021</a:t>
            </a:fld>
            <a:endParaRPr lang="en-F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3A8752-56AF-3546-93DA-40A1F3AAD31D}" type="slidenum">
              <a:rPr lang="en-FR" smtClean="0"/>
              <a:t>‹#›</a:t>
            </a:fld>
            <a:endParaRPr lang="en-FR"/>
          </a:p>
        </p:txBody>
      </p:sp>
    </p:spTree>
    <p:extLst>
      <p:ext uri="{BB962C8B-B14F-4D97-AF65-F5344CB8AC3E}">
        <p14:creationId xmlns:p14="http://schemas.microsoft.com/office/powerpoint/2010/main" val="4219340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R" dirty="0"/>
          </a:p>
        </p:txBody>
      </p:sp>
      <p:sp>
        <p:nvSpPr>
          <p:cNvPr id="4" name="Slide Number Placeholder 3"/>
          <p:cNvSpPr>
            <a:spLocks noGrp="1"/>
          </p:cNvSpPr>
          <p:nvPr>
            <p:ph type="sldNum" sz="quarter" idx="5"/>
          </p:nvPr>
        </p:nvSpPr>
        <p:spPr/>
        <p:txBody>
          <a:bodyPr/>
          <a:lstStyle/>
          <a:p>
            <a:fld id="{DB3A8752-56AF-3546-93DA-40A1F3AAD31D}" type="slidenum">
              <a:rPr lang="en-FR" smtClean="0"/>
              <a:t>5</a:t>
            </a:fld>
            <a:endParaRPr lang="en-FR"/>
          </a:p>
        </p:txBody>
      </p:sp>
    </p:spTree>
    <p:extLst>
      <p:ext uri="{BB962C8B-B14F-4D97-AF65-F5344CB8AC3E}">
        <p14:creationId xmlns:p14="http://schemas.microsoft.com/office/powerpoint/2010/main" val="1148515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98AB2C78-275D-F347-AF5F-38F1446DBCDE}" type="datetimeFigureOut">
              <a:rPr lang="en-FR" smtClean="0"/>
              <a:t>26/04/2021</a:t>
            </a:fld>
            <a:endParaRPr lang="en-FR"/>
          </a:p>
        </p:txBody>
      </p:sp>
      <p:sp>
        <p:nvSpPr>
          <p:cNvPr id="5" name="Footer Placeholder 4"/>
          <p:cNvSpPr>
            <a:spLocks noGrp="1"/>
          </p:cNvSpPr>
          <p:nvPr>
            <p:ph type="ftr" sz="quarter" idx="11"/>
          </p:nvPr>
        </p:nvSpPr>
        <p:spPr/>
        <p:txBody>
          <a:bodyPr/>
          <a:lstStyle/>
          <a:p>
            <a:endParaRPr lang="en-FR"/>
          </a:p>
        </p:txBody>
      </p:sp>
      <p:sp>
        <p:nvSpPr>
          <p:cNvPr id="6" name="Slide Number Placeholder 5"/>
          <p:cNvSpPr>
            <a:spLocks noGrp="1"/>
          </p:cNvSpPr>
          <p:nvPr>
            <p:ph type="sldNum" sz="quarter" idx="12"/>
          </p:nvPr>
        </p:nvSpPr>
        <p:spPr/>
        <p:txBody>
          <a:bodyPr/>
          <a:lstStyle/>
          <a:p>
            <a:fld id="{434F22D6-801A-EF40-9802-AFF3FD4E7241}" type="slidenum">
              <a:rPr lang="en-FR" smtClean="0"/>
              <a:t>‹#›</a:t>
            </a:fld>
            <a:endParaRPr lang="en-FR"/>
          </a:p>
        </p:txBody>
      </p:sp>
    </p:spTree>
    <p:extLst>
      <p:ext uri="{BB962C8B-B14F-4D97-AF65-F5344CB8AC3E}">
        <p14:creationId xmlns:p14="http://schemas.microsoft.com/office/powerpoint/2010/main" val="2427467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8AB2C78-275D-F347-AF5F-38F1446DBCDE}" type="datetimeFigureOut">
              <a:rPr lang="en-FR" smtClean="0"/>
              <a:t>26/04/2021</a:t>
            </a:fld>
            <a:endParaRPr lang="en-FR"/>
          </a:p>
        </p:txBody>
      </p:sp>
      <p:sp>
        <p:nvSpPr>
          <p:cNvPr id="5" name="Footer Placeholder 4"/>
          <p:cNvSpPr>
            <a:spLocks noGrp="1"/>
          </p:cNvSpPr>
          <p:nvPr>
            <p:ph type="ftr" sz="quarter" idx="11"/>
          </p:nvPr>
        </p:nvSpPr>
        <p:spPr/>
        <p:txBody>
          <a:bodyPr/>
          <a:lstStyle/>
          <a:p>
            <a:endParaRPr lang="en-FR"/>
          </a:p>
        </p:txBody>
      </p:sp>
      <p:sp>
        <p:nvSpPr>
          <p:cNvPr id="6" name="Slide Number Placeholder 5"/>
          <p:cNvSpPr>
            <a:spLocks noGrp="1"/>
          </p:cNvSpPr>
          <p:nvPr>
            <p:ph type="sldNum" sz="quarter" idx="12"/>
          </p:nvPr>
        </p:nvSpPr>
        <p:spPr/>
        <p:txBody>
          <a:bodyPr/>
          <a:lstStyle/>
          <a:p>
            <a:fld id="{434F22D6-801A-EF40-9802-AFF3FD4E7241}" type="slidenum">
              <a:rPr lang="en-FR" smtClean="0"/>
              <a:t>‹#›</a:t>
            </a:fld>
            <a:endParaRPr lang="en-FR"/>
          </a:p>
        </p:txBody>
      </p:sp>
    </p:spTree>
    <p:extLst>
      <p:ext uri="{BB962C8B-B14F-4D97-AF65-F5344CB8AC3E}">
        <p14:creationId xmlns:p14="http://schemas.microsoft.com/office/powerpoint/2010/main" val="3668489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8AB2C78-275D-F347-AF5F-38F1446DBCDE}" type="datetimeFigureOut">
              <a:rPr lang="en-FR" smtClean="0"/>
              <a:t>26/04/2021</a:t>
            </a:fld>
            <a:endParaRPr lang="en-FR"/>
          </a:p>
        </p:txBody>
      </p:sp>
      <p:sp>
        <p:nvSpPr>
          <p:cNvPr id="5" name="Footer Placeholder 4"/>
          <p:cNvSpPr>
            <a:spLocks noGrp="1"/>
          </p:cNvSpPr>
          <p:nvPr>
            <p:ph type="ftr" sz="quarter" idx="11"/>
          </p:nvPr>
        </p:nvSpPr>
        <p:spPr/>
        <p:txBody>
          <a:bodyPr/>
          <a:lstStyle/>
          <a:p>
            <a:endParaRPr lang="en-FR"/>
          </a:p>
        </p:txBody>
      </p:sp>
      <p:sp>
        <p:nvSpPr>
          <p:cNvPr id="6" name="Slide Number Placeholder 5"/>
          <p:cNvSpPr>
            <a:spLocks noGrp="1"/>
          </p:cNvSpPr>
          <p:nvPr>
            <p:ph type="sldNum" sz="quarter" idx="12"/>
          </p:nvPr>
        </p:nvSpPr>
        <p:spPr/>
        <p:txBody>
          <a:bodyPr/>
          <a:lstStyle/>
          <a:p>
            <a:fld id="{434F22D6-801A-EF40-9802-AFF3FD4E7241}" type="slidenum">
              <a:rPr lang="en-FR" smtClean="0"/>
              <a:t>‹#›</a:t>
            </a:fld>
            <a:endParaRPr lang="en-FR"/>
          </a:p>
        </p:txBody>
      </p:sp>
    </p:spTree>
    <p:extLst>
      <p:ext uri="{BB962C8B-B14F-4D97-AF65-F5344CB8AC3E}">
        <p14:creationId xmlns:p14="http://schemas.microsoft.com/office/powerpoint/2010/main" val="2000220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8AB2C78-275D-F347-AF5F-38F1446DBCDE}" type="datetimeFigureOut">
              <a:rPr lang="en-FR" smtClean="0"/>
              <a:t>26/04/2021</a:t>
            </a:fld>
            <a:endParaRPr lang="en-FR"/>
          </a:p>
        </p:txBody>
      </p:sp>
      <p:sp>
        <p:nvSpPr>
          <p:cNvPr id="5" name="Footer Placeholder 4"/>
          <p:cNvSpPr>
            <a:spLocks noGrp="1"/>
          </p:cNvSpPr>
          <p:nvPr>
            <p:ph type="ftr" sz="quarter" idx="11"/>
          </p:nvPr>
        </p:nvSpPr>
        <p:spPr/>
        <p:txBody>
          <a:bodyPr/>
          <a:lstStyle/>
          <a:p>
            <a:endParaRPr lang="en-FR"/>
          </a:p>
        </p:txBody>
      </p:sp>
      <p:sp>
        <p:nvSpPr>
          <p:cNvPr id="6" name="Slide Number Placeholder 5"/>
          <p:cNvSpPr>
            <a:spLocks noGrp="1"/>
          </p:cNvSpPr>
          <p:nvPr>
            <p:ph type="sldNum" sz="quarter" idx="12"/>
          </p:nvPr>
        </p:nvSpPr>
        <p:spPr/>
        <p:txBody>
          <a:bodyPr/>
          <a:lstStyle/>
          <a:p>
            <a:fld id="{434F22D6-801A-EF40-9802-AFF3FD4E7241}" type="slidenum">
              <a:rPr lang="en-FR" smtClean="0"/>
              <a:t>‹#›</a:t>
            </a:fld>
            <a:endParaRPr lang="en-FR"/>
          </a:p>
        </p:txBody>
      </p:sp>
    </p:spTree>
    <p:extLst>
      <p:ext uri="{BB962C8B-B14F-4D97-AF65-F5344CB8AC3E}">
        <p14:creationId xmlns:p14="http://schemas.microsoft.com/office/powerpoint/2010/main" val="3928498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8AB2C78-275D-F347-AF5F-38F1446DBCDE}" type="datetimeFigureOut">
              <a:rPr lang="en-FR" smtClean="0"/>
              <a:t>26/04/2021</a:t>
            </a:fld>
            <a:endParaRPr lang="en-FR"/>
          </a:p>
        </p:txBody>
      </p:sp>
      <p:sp>
        <p:nvSpPr>
          <p:cNvPr id="5" name="Footer Placeholder 4"/>
          <p:cNvSpPr>
            <a:spLocks noGrp="1"/>
          </p:cNvSpPr>
          <p:nvPr>
            <p:ph type="ftr" sz="quarter" idx="11"/>
          </p:nvPr>
        </p:nvSpPr>
        <p:spPr/>
        <p:txBody>
          <a:bodyPr/>
          <a:lstStyle/>
          <a:p>
            <a:endParaRPr lang="en-FR"/>
          </a:p>
        </p:txBody>
      </p:sp>
      <p:sp>
        <p:nvSpPr>
          <p:cNvPr id="6" name="Slide Number Placeholder 5"/>
          <p:cNvSpPr>
            <a:spLocks noGrp="1"/>
          </p:cNvSpPr>
          <p:nvPr>
            <p:ph type="sldNum" sz="quarter" idx="12"/>
          </p:nvPr>
        </p:nvSpPr>
        <p:spPr/>
        <p:txBody>
          <a:bodyPr/>
          <a:lstStyle/>
          <a:p>
            <a:fld id="{434F22D6-801A-EF40-9802-AFF3FD4E7241}" type="slidenum">
              <a:rPr lang="en-FR" smtClean="0"/>
              <a:t>‹#›</a:t>
            </a:fld>
            <a:endParaRPr lang="en-FR"/>
          </a:p>
        </p:txBody>
      </p:sp>
    </p:spTree>
    <p:extLst>
      <p:ext uri="{BB962C8B-B14F-4D97-AF65-F5344CB8AC3E}">
        <p14:creationId xmlns:p14="http://schemas.microsoft.com/office/powerpoint/2010/main" val="3867467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8AB2C78-275D-F347-AF5F-38F1446DBCDE}" type="datetimeFigureOut">
              <a:rPr lang="en-FR" smtClean="0"/>
              <a:t>26/04/2021</a:t>
            </a:fld>
            <a:endParaRPr lang="en-FR"/>
          </a:p>
        </p:txBody>
      </p:sp>
      <p:sp>
        <p:nvSpPr>
          <p:cNvPr id="6" name="Footer Placeholder 5"/>
          <p:cNvSpPr>
            <a:spLocks noGrp="1"/>
          </p:cNvSpPr>
          <p:nvPr>
            <p:ph type="ftr" sz="quarter" idx="11"/>
          </p:nvPr>
        </p:nvSpPr>
        <p:spPr/>
        <p:txBody>
          <a:bodyPr/>
          <a:lstStyle/>
          <a:p>
            <a:endParaRPr lang="en-FR"/>
          </a:p>
        </p:txBody>
      </p:sp>
      <p:sp>
        <p:nvSpPr>
          <p:cNvPr id="7" name="Slide Number Placeholder 6"/>
          <p:cNvSpPr>
            <a:spLocks noGrp="1"/>
          </p:cNvSpPr>
          <p:nvPr>
            <p:ph type="sldNum" sz="quarter" idx="12"/>
          </p:nvPr>
        </p:nvSpPr>
        <p:spPr/>
        <p:txBody>
          <a:bodyPr/>
          <a:lstStyle/>
          <a:p>
            <a:fld id="{434F22D6-801A-EF40-9802-AFF3FD4E7241}" type="slidenum">
              <a:rPr lang="en-FR" smtClean="0"/>
              <a:t>‹#›</a:t>
            </a:fld>
            <a:endParaRPr lang="en-FR"/>
          </a:p>
        </p:txBody>
      </p:sp>
    </p:spTree>
    <p:extLst>
      <p:ext uri="{BB962C8B-B14F-4D97-AF65-F5344CB8AC3E}">
        <p14:creationId xmlns:p14="http://schemas.microsoft.com/office/powerpoint/2010/main" val="18420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8AB2C78-275D-F347-AF5F-38F1446DBCDE}" type="datetimeFigureOut">
              <a:rPr lang="en-FR" smtClean="0"/>
              <a:t>26/04/2021</a:t>
            </a:fld>
            <a:endParaRPr lang="en-FR"/>
          </a:p>
        </p:txBody>
      </p:sp>
      <p:sp>
        <p:nvSpPr>
          <p:cNvPr id="8" name="Footer Placeholder 7"/>
          <p:cNvSpPr>
            <a:spLocks noGrp="1"/>
          </p:cNvSpPr>
          <p:nvPr>
            <p:ph type="ftr" sz="quarter" idx="11"/>
          </p:nvPr>
        </p:nvSpPr>
        <p:spPr/>
        <p:txBody>
          <a:bodyPr/>
          <a:lstStyle/>
          <a:p>
            <a:endParaRPr lang="en-FR"/>
          </a:p>
        </p:txBody>
      </p:sp>
      <p:sp>
        <p:nvSpPr>
          <p:cNvPr id="9" name="Slide Number Placeholder 8"/>
          <p:cNvSpPr>
            <a:spLocks noGrp="1"/>
          </p:cNvSpPr>
          <p:nvPr>
            <p:ph type="sldNum" sz="quarter" idx="12"/>
          </p:nvPr>
        </p:nvSpPr>
        <p:spPr/>
        <p:txBody>
          <a:bodyPr/>
          <a:lstStyle/>
          <a:p>
            <a:fld id="{434F22D6-801A-EF40-9802-AFF3FD4E7241}" type="slidenum">
              <a:rPr lang="en-FR" smtClean="0"/>
              <a:t>‹#›</a:t>
            </a:fld>
            <a:endParaRPr lang="en-FR"/>
          </a:p>
        </p:txBody>
      </p:sp>
    </p:spTree>
    <p:extLst>
      <p:ext uri="{BB962C8B-B14F-4D97-AF65-F5344CB8AC3E}">
        <p14:creationId xmlns:p14="http://schemas.microsoft.com/office/powerpoint/2010/main" val="3957691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8AB2C78-275D-F347-AF5F-38F1446DBCDE}" type="datetimeFigureOut">
              <a:rPr lang="en-FR" smtClean="0"/>
              <a:t>26/04/2021</a:t>
            </a:fld>
            <a:endParaRPr lang="en-FR"/>
          </a:p>
        </p:txBody>
      </p:sp>
      <p:sp>
        <p:nvSpPr>
          <p:cNvPr id="4" name="Footer Placeholder 3"/>
          <p:cNvSpPr>
            <a:spLocks noGrp="1"/>
          </p:cNvSpPr>
          <p:nvPr>
            <p:ph type="ftr" sz="quarter" idx="11"/>
          </p:nvPr>
        </p:nvSpPr>
        <p:spPr/>
        <p:txBody>
          <a:bodyPr/>
          <a:lstStyle/>
          <a:p>
            <a:endParaRPr lang="en-FR"/>
          </a:p>
        </p:txBody>
      </p:sp>
      <p:sp>
        <p:nvSpPr>
          <p:cNvPr id="5" name="Slide Number Placeholder 4"/>
          <p:cNvSpPr>
            <a:spLocks noGrp="1"/>
          </p:cNvSpPr>
          <p:nvPr>
            <p:ph type="sldNum" sz="quarter" idx="12"/>
          </p:nvPr>
        </p:nvSpPr>
        <p:spPr/>
        <p:txBody>
          <a:bodyPr/>
          <a:lstStyle/>
          <a:p>
            <a:fld id="{434F22D6-801A-EF40-9802-AFF3FD4E7241}" type="slidenum">
              <a:rPr lang="en-FR" smtClean="0"/>
              <a:t>‹#›</a:t>
            </a:fld>
            <a:endParaRPr lang="en-FR"/>
          </a:p>
        </p:txBody>
      </p:sp>
    </p:spTree>
    <p:extLst>
      <p:ext uri="{BB962C8B-B14F-4D97-AF65-F5344CB8AC3E}">
        <p14:creationId xmlns:p14="http://schemas.microsoft.com/office/powerpoint/2010/main" val="1498769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AB2C78-275D-F347-AF5F-38F1446DBCDE}" type="datetimeFigureOut">
              <a:rPr lang="en-FR" smtClean="0"/>
              <a:t>26/04/2021</a:t>
            </a:fld>
            <a:endParaRPr lang="en-FR"/>
          </a:p>
        </p:txBody>
      </p:sp>
      <p:sp>
        <p:nvSpPr>
          <p:cNvPr id="3" name="Footer Placeholder 2"/>
          <p:cNvSpPr>
            <a:spLocks noGrp="1"/>
          </p:cNvSpPr>
          <p:nvPr>
            <p:ph type="ftr" sz="quarter" idx="11"/>
          </p:nvPr>
        </p:nvSpPr>
        <p:spPr/>
        <p:txBody>
          <a:bodyPr/>
          <a:lstStyle/>
          <a:p>
            <a:endParaRPr lang="en-FR"/>
          </a:p>
        </p:txBody>
      </p:sp>
      <p:sp>
        <p:nvSpPr>
          <p:cNvPr id="4" name="Slide Number Placeholder 3"/>
          <p:cNvSpPr>
            <a:spLocks noGrp="1"/>
          </p:cNvSpPr>
          <p:nvPr>
            <p:ph type="sldNum" sz="quarter" idx="12"/>
          </p:nvPr>
        </p:nvSpPr>
        <p:spPr/>
        <p:txBody>
          <a:bodyPr/>
          <a:lstStyle/>
          <a:p>
            <a:fld id="{434F22D6-801A-EF40-9802-AFF3FD4E7241}" type="slidenum">
              <a:rPr lang="en-FR" smtClean="0"/>
              <a:t>‹#›</a:t>
            </a:fld>
            <a:endParaRPr lang="en-FR"/>
          </a:p>
        </p:txBody>
      </p:sp>
    </p:spTree>
    <p:extLst>
      <p:ext uri="{BB962C8B-B14F-4D97-AF65-F5344CB8AC3E}">
        <p14:creationId xmlns:p14="http://schemas.microsoft.com/office/powerpoint/2010/main" val="1459511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98AB2C78-275D-F347-AF5F-38F1446DBCDE}" type="datetimeFigureOut">
              <a:rPr lang="en-FR" smtClean="0"/>
              <a:t>26/04/2021</a:t>
            </a:fld>
            <a:endParaRPr lang="en-FR"/>
          </a:p>
        </p:txBody>
      </p:sp>
      <p:sp>
        <p:nvSpPr>
          <p:cNvPr id="6" name="Footer Placeholder 5"/>
          <p:cNvSpPr>
            <a:spLocks noGrp="1"/>
          </p:cNvSpPr>
          <p:nvPr>
            <p:ph type="ftr" sz="quarter" idx="11"/>
          </p:nvPr>
        </p:nvSpPr>
        <p:spPr/>
        <p:txBody>
          <a:bodyPr/>
          <a:lstStyle/>
          <a:p>
            <a:endParaRPr lang="en-FR"/>
          </a:p>
        </p:txBody>
      </p:sp>
      <p:sp>
        <p:nvSpPr>
          <p:cNvPr id="7" name="Slide Number Placeholder 6"/>
          <p:cNvSpPr>
            <a:spLocks noGrp="1"/>
          </p:cNvSpPr>
          <p:nvPr>
            <p:ph type="sldNum" sz="quarter" idx="12"/>
          </p:nvPr>
        </p:nvSpPr>
        <p:spPr/>
        <p:txBody>
          <a:bodyPr/>
          <a:lstStyle/>
          <a:p>
            <a:fld id="{434F22D6-801A-EF40-9802-AFF3FD4E7241}" type="slidenum">
              <a:rPr lang="en-FR" smtClean="0"/>
              <a:t>‹#›</a:t>
            </a:fld>
            <a:endParaRPr lang="en-FR"/>
          </a:p>
        </p:txBody>
      </p:sp>
    </p:spTree>
    <p:extLst>
      <p:ext uri="{BB962C8B-B14F-4D97-AF65-F5344CB8AC3E}">
        <p14:creationId xmlns:p14="http://schemas.microsoft.com/office/powerpoint/2010/main" val="2985576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98AB2C78-275D-F347-AF5F-38F1446DBCDE}" type="datetimeFigureOut">
              <a:rPr lang="en-FR" smtClean="0"/>
              <a:t>26/04/2021</a:t>
            </a:fld>
            <a:endParaRPr lang="en-FR"/>
          </a:p>
        </p:txBody>
      </p:sp>
      <p:sp>
        <p:nvSpPr>
          <p:cNvPr id="6" name="Footer Placeholder 5"/>
          <p:cNvSpPr>
            <a:spLocks noGrp="1"/>
          </p:cNvSpPr>
          <p:nvPr>
            <p:ph type="ftr" sz="quarter" idx="11"/>
          </p:nvPr>
        </p:nvSpPr>
        <p:spPr/>
        <p:txBody>
          <a:bodyPr/>
          <a:lstStyle/>
          <a:p>
            <a:endParaRPr lang="en-FR"/>
          </a:p>
        </p:txBody>
      </p:sp>
      <p:sp>
        <p:nvSpPr>
          <p:cNvPr id="7" name="Slide Number Placeholder 6"/>
          <p:cNvSpPr>
            <a:spLocks noGrp="1"/>
          </p:cNvSpPr>
          <p:nvPr>
            <p:ph type="sldNum" sz="quarter" idx="12"/>
          </p:nvPr>
        </p:nvSpPr>
        <p:spPr/>
        <p:txBody>
          <a:bodyPr/>
          <a:lstStyle/>
          <a:p>
            <a:fld id="{434F22D6-801A-EF40-9802-AFF3FD4E7241}" type="slidenum">
              <a:rPr lang="en-FR" smtClean="0"/>
              <a:t>‹#›</a:t>
            </a:fld>
            <a:endParaRPr lang="en-FR"/>
          </a:p>
        </p:txBody>
      </p:sp>
    </p:spTree>
    <p:extLst>
      <p:ext uri="{BB962C8B-B14F-4D97-AF65-F5344CB8AC3E}">
        <p14:creationId xmlns:p14="http://schemas.microsoft.com/office/powerpoint/2010/main" val="4235197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AB2C78-275D-F347-AF5F-38F1446DBCDE}" type="datetimeFigureOut">
              <a:rPr lang="en-FR" smtClean="0"/>
              <a:t>26/04/2021</a:t>
            </a:fld>
            <a:endParaRPr lang="en-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4F22D6-801A-EF40-9802-AFF3FD4E7241}" type="slidenum">
              <a:rPr lang="en-FR" smtClean="0"/>
              <a:t>‹#›</a:t>
            </a:fld>
            <a:endParaRPr lang="en-FR"/>
          </a:p>
        </p:txBody>
      </p:sp>
    </p:spTree>
    <p:extLst>
      <p:ext uri="{BB962C8B-B14F-4D97-AF65-F5344CB8AC3E}">
        <p14:creationId xmlns:p14="http://schemas.microsoft.com/office/powerpoint/2010/main" val="1412564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6484D4D-2112-5C4A-B776-F69122FD0C7F}"/>
              </a:ext>
            </a:extLst>
          </p:cNvPr>
          <p:cNvSpPr txBox="1"/>
          <p:nvPr/>
        </p:nvSpPr>
        <p:spPr>
          <a:xfrm>
            <a:off x="699247" y="2124636"/>
            <a:ext cx="7420173" cy="1477328"/>
          </a:xfrm>
          <a:prstGeom prst="rect">
            <a:avLst/>
          </a:prstGeom>
          <a:noFill/>
        </p:spPr>
        <p:txBody>
          <a:bodyPr wrap="none" rtlCol="0">
            <a:spAutoFit/>
          </a:bodyPr>
          <a:lstStyle/>
          <a:p>
            <a:pPr marL="285750" indent="-285750">
              <a:buFont typeface="Arial" panose="020B0604020202020204" pitchFamily="34" charset="0"/>
              <a:buChar char="•"/>
            </a:pPr>
            <a:r>
              <a:rPr lang="en-GB" dirty="0"/>
              <a:t>C</a:t>
            </a:r>
            <a:r>
              <a:rPr lang="en-FR" dirty="0"/>
              <a:t>omposition du bureau, tour de table pour présentation rapide de chacun</a:t>
            </a:r>
          </a:p>
          <a:p>
            <a:pPr marL="285750" indent="-285750">
              <a:buFont typeface="Arial" panose="020B0604020202020204" pitchFamily="34" charset="0"/>
              <a:buChar char="•"/>
            </a:pPr>
            <a:endParaRPr lang="en-FR" dirty="0"/>
          </a:p>
          <a:p>
            <a:pPr marL="285750" indent="-285750">
              <a:buFont typeface="Arial" panose="020B0604020202020204" pitchFamily="34" charset="0"/>
              <a:buChar char="•"/>
            </a:pPr>
            <a:r>
              <a:rPr lang="en-FR" dirty="0"/>
              <a:t>Activités du bureau</a:t>
            </a:r>
          </a:p>
          <a:p>
            <a:pPr marL="285750" indent="-285750">
              <a:buFont typeface="Arial" panose="020B0604020202020204" pitchFamily="34" charset="0"/>
              <a:buChar char="•"/>
            </a:pPr>
            <a:endParaRPr lang="en-FR" dirty="0"/>
          </a:p>
          <a:p>
            <a:pPr marL="285750" indent="-285750">
              <a:buFont typeface="Arial" panose="020B0604020202020204" pitchFamily="34" charset="0"/>
              <a:buChar char="•"/>
            </a:pPr>
            <a:r>
              <a:rPr lang="en-FR" dirty="0"/>
              <a:t>Perspectives, projets futurs</a:t>
            </a:r>
          </a:p>
        </p:txBody>
      </p:sp>
      <p:sp>
        <p:nvSpPr>
          <p:cNvPr id="5" name="Title 1">
            <a:extLst>
              <a:ext uri="{FF2B5EF4-FFF2-40B4-BE49-F238E27FC236}">
                <a16:creationId xmlns:a16="http://schemas.microsoft.com/office/drawing/2014/main" id="{79045510-4EF2-004B-8CD0-929CD62D5199}"/>
              </a:ext>
            </a:extLst>
          </p:cNvPr>
          <p:cNvSpPr txBox="1">
            <a:spLocks/>
          </p:cNvSpPr>
          <p:nvPr/>
        </p:nvSpPr>
        <p:spPr>
          <a:xfrm>
            <a:off x="628650" y="106926"/>
            <a:ext cx="7886700" cy="1809726"/>
          </a:xfrm>
          <a:prstGeom prst="rect">
            <a:avLst/>
          </a:prstGeom>
        </p:spPr>
        <p:txBody>
          <a:bodyPr vert="horz" lIns="9000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FR" sz="4400" dirty="0"/>
              <a:t>Présentation du bureau de la division de la matière condensée</a:t>
            </a:r>
          </a:p>
          <a:p>
            <a:r>
              <a:rPr lang="en-FR" sz="3600" dirty="0"/>
              <a:t>Réunion avec le président de la SFP</a:t>
            </a:r>
          </a:p>
        </p:txBody>
      </p:sp>
    </p:spTree>
    <p:extLst>
      <p:ext uri="{BB962C8B-B14F-4D97-AF65-F5344CB8AC3E}">
        <p14:creationId xmlns:p14="http://schemas.microsoft.com/office/powerpoint/2010/main" val="3563716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FC24C-7AC9-3848-9346-ACD593942CDA}"/>
              </a:ext>
            </a:extLst>
          </p:cNvPr>
          <p:cNvSpPr>
            <a:spLocks noGrp="1"/>
          </p:cNvSpPr>
          <p:nvPr>
            <p:ph type="title"/>
          </p:nvPr>
        </p:nvSpPr>
        <p:spPr>
          <a:xfrm>
            <a:off x="628650" y="121230"/>
            <a:ext cx="7886700" cy="701731"/>
          </a:xfrm>
        </p:spPr>
        <p:txBody>
          <a:bodyPr lIns="90000">
            <a:spAutoFit/>
          </a:bodyPr>
          <a:lstStyle/>
          <a:p>
            <a:pPr algn="ctr"/>
            <a:r>
              <a:rPr lang="en-FR" dirty="0"/>
              <a:t>Perspectives, projets futurs</a:t>
            </a:r>
          </a:p>
        </p:txBody>
      </p:sp>
      <p:sp>
        <p:nvSpPr>
          <p:cNvPr id="3" name="Content Placeholder 2">
            <a:extLst>
              <a:ext uri="{FF2B5EF4-FFF2-40B4-BE49-F238E27FC236}">
                <a16:creationId xmlns:a16="http://schemas.microsoft.com/office/drawing/2014/main" id="{BA1ECB60-80BE-B14E-AC53-E7C33A9B6DD6}"/>
              </a:ext>
            </a:extLst>
          </p:cNvPr>
          <p:cNvSpPr>
            <a:spLocks noGrp="1"/>
          </p:cNvSpPr>
          <p:nvPr>
            <p:ph idx="1"/>
          </p:nvPr>
        </p:nvSpPr>
        <p:spPr>
          <a:xfrm>
            <a:off x="628650" y="1045694"/>
            <a:ext cx="7886700" cy="2383305"/>
          </a:xfrm>
        </p:spPr>
        <p:txBody>
          <a:bodyPr>
            <a:noAutofit/>
          </a:bodyPr>
          <a:lstStyle/>
          <a:p>
            <a:r>
              <a:rPr lang="fr-FR" sz="1800" b="1" dirty="0"/>
              <a:t>Mentorat</a:t>
            </a:r>
            <a:r>
              <a:rPr lang="fr-FR" sz="1800" dirty="0"/>
              <a:t> : L’année 2020 a vu la mise en place à la SFP du mentorat pour de jeunes </a:t>
            </a:r>
            <a:r>
              <a:rPr lang="fr-FR" sz="1800" dirty="0" err="1"/>
              <a:t>chercheurs·ses</a:t>
            </a:r>
            <a:r>
              <a:rPr lang="fr-FR" sz="1800" dirty="0"/>
              <a:t> qui en font la demande. Une liste d’une quarantaine de membres de la SFP disponibles à cette activité a été établie. A noter que le conseil scientifique de l’Institut de Physique du CNRS a récemment émis un avis qui fait référence au mentorat à la SFP. Marc Léonetti, trésorier du bureau de la DPMC et du bureau national de la SFP, est impliqué dans cette organisation.</a:t>
            </a:r>
          </a:p>
          <a:p>
            <a:r>
              <a:rPr lang="fr-FR" sz="1800" b="1" dirty="0"/>
              <a:t>Exploiter le nouveau site</a:t>
            </a:r>
          </a:p>
          <a:p>
            <a:r>
              <a:rPr lang="fr-FR" sz="1800" b="1" dirty="0"/>
              <a:t>Newsletter plus fréquente</a:t>
            </a:r>
          </a:p>
        </p:txBody>
      </p:sp>
    </p:spTree>
    <p:extLst>
      <p:ext uri="{BB962C8B-B14F-4D97-AF65-F5344CB8AC3E}">
        <p14:creationId xmlns:p14="http://schemas.microsoft.com/office/powerpoint/2010/main" val="2337315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FC24C-7AC9-3848-9346-ACD593942CDA}"/>
              </a:ext>
            </a:extLst>
          </p:cNvPr>
          <p:cNvSpPr>
            <a:spLocks noGrp="1"/>
          </p:cNvSpPr>
          <p:nvPr>
            <p:ph type="title"/>
          </p:nvPr>
        </p:nvSpPr>
        <p:spPr>
          <a:xfrm>
            <a:off x="628650" y="121230"/>
            <a:ext cx="7886700" cy="701731"/>
          </a:xfrm>
        </p:spPr>
        <p:txBody>
          <a:bodyPr lIns="90000">
            <a:spAutoFit/>
          </a:bodyPr>
          <a:lstStyle/>
          <a:p>
            <a:pPr algn="ctr"/>
            <a:r>
              <a:rPr lang="en-FR" dirty="0"/>
              <a:t>Composition du bureau</a:t>
            </a:r>
          </a:p>
        </p:txBody>
      </p:sp>
      <p:sp>
        <p:nvSpPr>
          <p:cNvPr id="3" name="Content Placeholder 2">
            <a:extLst>
              <a:ext uri="{FF2B5EF4-FFF2-40B4-BE49-F238E27FC236}">
                <a16:creationId xmlns:a16="http://schemas.microsoft.com/office/drawing/2014/main" id="{BA1ECB60-80BE-B14E-AC53-E7C33A9B6DD6}"/>
              </a:ext>
            </a:extLst>
          </p:cNvPr>
          <p:cNvSpPr>
            <a:spLocks noGrp="1"/>
          </p:cNvSpPr>
          <p:nvPr>
            <p:ph idx="1"/>
          </p:nvPr>
        </p:nvSpPr>
        <p:spPr>
          <a:xfrm>
            <a:off x="628650" y="1045695"/>
            <a:ext cx="7886700" cy="1437530"/>
          </a:xfrm>
        </p:spPr>
        <p:txBody>
          <a:bodyPr>
            <a:normAutofit fontScale="92500" lnSpcReduction="10000"/>
          </a:bodyPr>
          <a:lstStyle/>
          <a:p>
            <a:r>
              <a:rPr lang="fr-FR" sz="1800" dirty="0"/>
              <a:t>19 membres (8 femmes, 11 hommes)</a:t>
            </a:r>
          </a:p>
          <a:p>
            <a:r>
              <a:rPr lang="fr-FR" sz="1800" dirty="0"/>
              <a:t>partiellement renouvelé, certaines mandatures étaient à l’échéance </a:t>
            </a:r>
            <a:r>
              <a:rPr lang="fr-FR" sz="1800" b="1" dirty="0"/>
              <a:t>fin 2019 </a:t>
            </a:r>
            <a:r>
              <a:rPr lang="fr-FR" sz="1800" dirty="0"/>
              <a:t>élections du </a:t>
            </a:r>
            <a:r>
              <a:rPr lang="fr-FR" sz="1800" b="1" dirty="0"/>
              <a:t>16 au 27 mars 2020 </a:t>
            </a:r>
            <a:r>
              <a:rPr lang="fr-FR" sz="1800" dirty="0"/>
              <a:t>via le site de la SFP</a:t>
            </a:r>
          </a:p>
          <a:p>
            <a:r>
              <a:rPr lang="fr-FR" sz="1800" dirty="0"/>
              <a:t>remplacement de François Gallet (départ à la retraite), cooptation d’Emmanuèle </a:t>
            </a:r>
            <a:r>
              <a:rPr lang="fr-FR" sz="1800" dirty="0" err="1"/>
              <a:t>Helfer</a:t>
            </a:r>
            <a:endParaRPr lang="fr-FR" sz="1800" dirty="0"/>
          </a:p>
          <a:p>
            <a:endParaRPr lang="fr-FR" sz="1800" dirty="0"/>
          </a:p>
        </p:txBody>
      </p:sp>
    </p:spTree>
    <p:extLst>
      <p:ext uri="{BB962C8B-B14F-4D97-AF65-F5344CB8AC3E}">
        <p14:creationId xmlns:p14="http://schemas.microsoft.com/office/powerpoint/2010/main" val="3646436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FC24C-7AC9-3848-9346-ACD593942CDA}"/>
              </a:ext>
            </a:extLst>
          </p:cNvPr>
          <p:cNvSpPr>
            <a:spLocks noGrp="1"/>
          </p:cNvSpPr>
          <p:nvPr>
            <p:ph type="title"/>
          </p:nvPr>
        </p:nvSpPr>
        <p:spPr>
          <a:xfrm>
            <a:off x="628650" y="121230"/>
            <a:ext cx="7886700" cy="701731"/>
          </a:xfrm>
        </p:spPr>
        <p:txBody>
          <a:bodyPr lIns="90000">
            <a:spAutoFit/>
          </a:bodyPr>
          <a:lstStyle/>
          <a:p>
            <a:pPr algn="ctr"/>
            <a:r>
              <a:rPr lang="en-FR" dirty="0"/>
              <a:t>Composition du bureau</a:t>
            </a:r>
          </a:p>
        </p:txBody>
      </p:sp>
      <p:sp>
        <p:nvSpPr>
          <p:cNvPr id="6" name="TextBox 5">
            <a:extLst>
              <a:ext uri="{FF2B5EF4-FFF2-40B4-BE49-F238E27FC236}">
                <a16:creationId xmlns:a16="http://schemas.microsoft.com/office/drawing/2014/main" id="{1FEF5A6E-2424-254D-A659-8A0B5DE1022B}"/>
              </a:ext>
            </a:extLst>
          </p:cNvPr>
          <p:cNvSpPr txBox="1"/>
          <p:nvPr/>
        </p:nvSpPr>
        <p:spPr>
          <a:xfrm>
            <a:off x="242047" y="950260"/>
            <a:ext cx="8650941" cy="5940088"/>
          </a:xfrm>
          <a:prstGeom prst="rect">
            <a:avLst/>
          </a:prstGeom>
          <a:noFill/>
        </p:spPr>
        <p:txBody>
          <a:bodyPr wrap="square" rtlCol="0">
            <a:spAutoFit/>
          </a:bodyPr>
          <a:lstStyle/>
          <a:p>
            <a:pPr marL="144000" indent="-285750">
              <a:spcAft>
                <a:spcPts val="200"/>
              </a:spcAft>
              <a:buFont typeface="Wingdings" pitchFamily="2" charset="2"/>
              <a:buChar char="Ø"/>
            </a:pPr>
            <a:r>
              <a:rPr lang="fr-FR" sz="1400" b="1" dirty="0" err="1"/>
              <a:t>Michele</a:t>
            </a:r>
            <a:r>
              <a:rPr lang="fr-FR" sz="1400" b="1" dirty="0"/>
              <a:t> </a:t>
            </a:r>
            <a:r>
              <a:rPr lang="fr-FR" sz="1400" b="1" dirty="0" err="1"/>
              <a:t>Casula</a:t>
            </a:r>
            <a:r>
              <a:rPr lang="fr-FR" sz="1400" b="1" dirty="0"/>
              <a:t> </a:t>
            </a:r>
            <a:r>
              <a:rPr lang="fr-FR" sz="1400" dirty="0"/>
              <a:t>(président), CR CNRS, Institut de Minéralogie, de Physique des Matériaux et de </a:t>
            </a:r>
            <a:r>
              <a:rPr lang="fr-FR" sz="1400" dirty="0" err="1"/>
              <a:t>Cosmochimie</a:t>
            </a:r>
            <a:r>
              <a:rPr lang="fr-FR" sz="1400" dirty="0"/>
              <a:t> (IMPMC), CNRS-Sorbonne Université, Paris</a:t>
            </a:r>
            <a:endParaRPr lang="en-FR" sz="1400" dirty="0"/>
          </a:p>
          <a:p>
            <a:pPr marL="144000" indent="-285750">
              <a:spcAft>
                <a:spcPts val="200"/>
              </a:spcAft>
              <a:buFont typeface="Wingdings" pitchFamily="2" charset="2"/>
              <a:buChar char="Ø"/>
            </a:pPr>
            <a:r>
              <a:rPr lang="fr-FR" sz="1400" b="1" dirty="0"/>
              <a:t>Émilie Gaudry </a:t>
            </a:r>
            <a:r>
              <a:rPr lang="fr-FR" sz="1400" dirty="0"/>
              <a:t>(vice-présidente), PU, département Matériaux, Mines Nancy, Université de Lorraine</a:t>
            </a:r>
            <a:endParaRPr lang="en-FR" sz="1400" dirty="0"/>
          </a:p>
          <a:p>
            <a:pPr marL="144000" indent="-285750">
              <a:spcAft>
                <a:spcPts val="200"/>
              </a:spcAft>
              <a:buFont typeface="Wingdings" pitchFamily="2" charset="2"/>
              <a:buChar char="Ø"/>
            </a:pPr>
            <a:r>
              <a:rPr lang="fr-FR" sz="1400" b="1" dirty="0"/>
              <a:t>Ludovic </a:t>
            </a:r>
            <a:r>
              <a:rPr lang="fr-FR" sz="1400" b="1" dirty="0" err="1"/>
              <a:t>Pauchard</a:t>
            </a:r>
            <a:r>
              <a:rPr lang="fr-FR" sz="1400" b="1" dirty="0"/>
              <a:t> </a:t>
            </a:r>
            <a:r>
              <a:rPr lang="fr-FR" sz="1400" dirty="0"/>
              <a:t>(secrétaire), DR CNRS, Laboratoire Fluides, Automatique et Systèmes Thermiques (FAST), CNRS-Université Paris Sud</a:t>
            </a:r>
            <a:endParaRPr lang="en-FR" sz="1400" dirty="0"/>
          </a:p>
          <a:p>
            <a:pPr marL="144000" indent="-285750">
              <a:spcAft>
                <a:spcPts val="200"/>
              </a:spcAft>
              <a:buFont typeface="Wingdings" pitchFamily="2" charset="2"/>
              <a:buChar char="Ø"/>
            </a:pPr>
            <a:r>
              <a:rPr lang="fr-FR" sz="1400" b="1" dirty="0"/>
              <a:t>Marc Léonetti </a:t>
            </a:r>
            <a:r>
              <a:rPr lang="fr-FR" sz="1400" dirty="0"/>
              <a:t>(trésorier), DR CNRS, Laboratoire de Rhéologie et Procédés (LRP), Université Grenoble-Alpes</a:t>
            </a:r>
            <a:endParaRPr lang="en-FR" sz="1400" dirty="0"/>
          </a:p>
          <a:p>
            <a:pPr marL="144000" indent="-285750">
              <a:spcAft>
                <a:spcPts val="200"/>
              </a:spcAft>
              <a:buFont typeface="Wingdings" pitchFamily="2" charset="2"/>
              <a:buChar char="Ø"/>
            </a:pPr>
            <a:r>
              <a:rPr lang="fr-FR" sz="1400" b="1" dirty="0"/>
              <a:t>Bérengère Abou</a:t>
            </a:r>
            <a:r>
              <a:rPr lang="fr-FR" sz="1400" dirty="0"/>
              <a:t>, CR CNRS, Matière et Systèmes Complexes (MSC), Université Paris-Diderot</a:t>
            </a:r>
            <a:endParaRPr lang="en-FR" sz="1400" dirty="0"/>
          </a:p>
          <a:p>
            <a:pPr marL="144000" indent="-285750">
              <a:spcAft>
                <a:spcPts val="200"/>
              </a:spcAft>
              <a:buFont typeface="Wingdings" pitchFamily="2" charset="2"/>
              <a:buChar char="Ø"/>
            </a:pPr>
            <a:r>
              <a:rPr lang="fr-FR" sz="1400" b="1" dirty="0"/>
              <a:t>Jean-Luc </a:t>
            </a:r>
            <a:r>
              <a:rPr lang="fr-FR" sz="1400" b="1" dirty="0" err="1"/>
              <a:t>Bubendorff</a:t>
            </a:r>
            <a:r>
              <a:rPr lang="fr-FR" sz="1400" dirty="0"/>
              <a:t>, MCF, Université Haute Alsace, Institut de Science des Matériaux de Mulhouse</a:t>
            </a:r>
            <a:endParaRPr lang="en-FR" sz="1400" dirty="0"/>
          </a:p>
          <a:p>
            <a:pPr marL="144000" indent="-285750">
              <a:spcAft>
                <a:spcPts val="200"/>
              </a:spcAft>
              <a:buFont typeface="Wingdings" pitchFamily="2" charset="2"/>
              <a:buChar char="Ø"/>
            </a:pPr>
            <a:r>
              <a:rPr lang="fr-FR" sz="1400" b="1" dirty="0"/>
              <a:t>Jérôme Colin</a:t>
            </a:r>
            <a:r>
              <a:rPr lang="fr-FR" sz="1400" dirty="0"/>
              <a:t>, PU, Université de Poitiers, Institut </a:t>
            </a:r>
            <a:r>
              <a:rPr lang="fr-FR" sz="1400" dirty="0" err="1"/>
              <a:t>Pprime</a:t>
            </a:r>
            <a:r>
              <a:rPr lang="fr-FR" sz="1400" dirty="0"/>
              <a:t>, Poitiers</a:t>
            </a:r>
            <a:endParaRPr lang="en-FR" sz="1400" dirty="0"/>
          </a:p>
          <a:p>
            <a:pPr marL="144000" indent="-285750">
              <a:spcAft>
                <a:spcPts val="200"/>
              </a:spcAft>
              <a:buFont typeface="Wingdings" pitchFamily="2" charset="2"/>
              <a:buChar char="Ø"/>
            </a:pPr>
            <a:r>
              <a:rPr lang="fr-FR" sz="1400" b="1" dirty="0" err="1"/>
              <a:t>Eric</a:t>
            </a:r>
            <a:r>
              <a:rPr lang="fr-FR" sz="1400" b="1" dirty="0"/>
              <a:t> Collet</a:t>
            </a:r>
            <a:r>
              <a:rPr lang="fr-FR" sz="1400" dirty="0"/>
              <a:t>, PU, Institut de Physique de Rennes, Université de Rennes 1, organisateur (avec Isabelle </a:t>
            </a:r>
            <a:r>
              <a:rPr lang="fr-FR" sz="1400" dirty="0" err="1"/>
              <a:t>Cantat</a:t>
            </a:r>
            <a:r>
              <a:rPr lang="fr-FR" sz="1400" dirty="0"/>
              <a:t>) des JMC2020 à Rennes</a:t>
            </a:r>
            <a:endParaRPr lang="en-FR" sz="1400" dirty="0"/>
          </a:p>
          <a:p>
            <a:pPr marL="144000" indent="-285750">
              <a:spcAft>
                <a:spcPts val="200"/>
              </a:spcAft>
              <a:buFont typeface="Wingdings" pitchFamily="2" charset="2"/>
              <a:buChar char="Ø"/>
            </a:pPr>
            <a:r>
              <a:rPr lang="fr-FR" sz="1400" b="1" dirty="0"/>
              <a:t>Christophe Couteau</a:t>
            </a:r>
            <a:r>
              <a:rPr lang="fr-FR" sz="1400" dirty="0"/>
              <a:t>, MCF, Laboratoire Light, </a:t>
            </a:r>
            <a:r>
              <a:rPr lang="fr-FR" sz="1400" dirty="0" err="1"/>
              <a:t>nanomaterials</a:t>
            </a:r>
            <a:r>
              <a:rPr lang="fr-FR" sz="1400" dirty="0"/>
              <a:t> &amp; nanotechnologies (L2n), Université de Troyes</a:t>
            </a:r>
            <a:endParaRPr lang="en-FR" sz="1400" dirty="0"/>
          </a:p>
          <a:p>
            <a:pPr marL="144000" indent="-285750">
              <a:spcAft>
                <a:spcPts val="200"/>
              </a:spcAft>
              <a:buFont typeface="Wingdings" pitchFamily="2" charset="2"/>
              <a:buChar char="Ø"/>
            </a:pPr>
            <a:r>
              <a:rPr lang="fr-FR" sz="1400" b="1" dirty="0"/>
              <a:t>Emmanuèle </a:t>
            </a:r>
            <a:r>
              <a:rPr lang="fr-FR" sz="1400" b="1" dirty="0" err="1"/>
              <a:t>Helfer</a:t>
            </a:r>
            <a:r>
              <a:rPr lang="fr-FR" sz="1400" dirty="0"/>
              <a:t>, CR CNRS, Centre Interdisciplinaire de Nanoscience de Marseille (CINAM), Marseille</a:t>
            </a:r>
            <a:endParaRPr lang="en-FR" sz="1400" dirty="0"/>
          </a:p>
          <a:p>
            <a:pPr marL="144000" indent="-285750">
              <a:spcAft>
                <a:spcPts val="200"/>
              </a:spcAft>
              <a:buFont typeface="Wingdings" pitchFamily="2" charset="2"/>
              <a:buChar char="Ø"/>
            </a:pPr>
            <a:r>
              <a:rPr lang="fr-FR" sz="1400" b="1" dirty="0"/>
              <a:t>Thomas </a:t>
            </a:r>
            <a:r>
              <a:rPr lang="fr-FR" sz="1400" b="1" dirty="0" err="1"/>
              <a:t>Gibaud</a:t>
            </a:r>
            <a:r>
              <a:rPr lang="fr-FR" sz="1400" dirty="0"/>
              <a:t>, CR CNRS, Laboratoire de Physique, ENS Lyon</a:t>
            </a:r>
            <a:endParaRPr lang="en-FR" sz="1400" dirty="0"/>
          </a:p>
          <a:p>
            <a:pPr marL="144000" indent="-285750">
              <a:spcAft>
                <a:spcPts val="200"/>
              </a:spcAft>
              <a:buFont typeface="Wingdings" pitchFamily="2" charset="2"/>
              <a:buChar char="Ø"/>
            </a:pPr>
            <a:r>
              <a:rPr lang="fr-FR" sz="1400" b="1" dirty="0"/>
              <a:t>Marie-Aude </a:t>
            </a:r>
            <a:r>
              <a:rPr lang="fr-FR" sz="1400" b="1" dirty="0" err="1"/>
              <a:t>Méasson</a:t>
            </a:r>
            <a:r>
              <a:rPr lang="fr-FR" sz="1400" dirty="0"/>
              <a:t>, CR CNRS, Institut Néel, Grenoble</a:t>
            </a:r>
            <a:endParaRPr lang="en-FR" sz="1400" dirty="0"/>
          </a:p>
          <a:p>
            <a:pPr marL="144000" indent="-285750">
              <a:spcAft>
                <a:spcPts val="200"/>
              </a:spcAft>
              <a:buFont typeface="Wingdings" pitchFamily="2" charset="2"/>
              <a:buChar char="Ø"/>
            </a:pPr>
            <a:r>
              <a:rPr lang="fr-FR" sz="1400" b="1" dirty="0"/>
              <a:t>Laura </a:t>
            </a:r>
            <a:r>
              <a:rPr lang="fr-FR" sz="1400" b="1" dirty="0" err="1"/>
              <a:t>Messio</a:t>
            </a:r>
            <a:r>
              <a:rPr lang="fr-FR" sz="1400" dirty="0"/>
              <a:t>, MCF, Laboratoire de Physique Théorique de la Matière Condensée (LPTMC), Sorbonne Université, Paris</a:t>
            </a:r>
            <a:endParaRPr lang="en-FR" sz="1400" dirty="0"/>
          </a:p>
          <a:p>
            <a:pPr marL="144000" indent="-285750">
              <a:spcAft>
                <a:spcPts val="200"/>
              </a:spcAft>
              <a:buFont typeface="Wingdings" pitchFamily="2" charset="2"/>
              <a:buChar char="Ø"/>
            </a:pPr>
            <a:r>
              <a:rPr lang="fr-FR" sz="1400" b="1" dirty="0"/>
              <a:t>Céline </a:t>
            </a:r>
            <a:r>
              <a:rPr lang="fr-FR" sz="1400" b="1" dirty="0" err="1"/>
              <a:t>Varvenne</a:t>
            </a:r>
            <a:r>
              <a:rPr lang="fr-FR" sz="1400" dirty="0"/>
              <a:t>, CR CNRS, Centre Interdisciplinaire des Nanosciences de Marseille</a:t>
            </a:r>
            <a:endParaRPr lang="en-FR" sz="1400" dirty="0"/>
          </a:p>
          <a:p>
            <a:pPr marL="144000" indent="-285750">
              <a:spcAft>
                <a:spcPts val="200"/>
              </a:spcAft>
              <a:buFont typeface="Wingdings" pitchFamily="2" charset="2"/>
              <a:buChar char="Ø"/>
            </a:pPr>
            <a:r>
              <a:rPr lang="fr-FR" sz="1400" b="1" dirty="0"/>
              <a:t>Angela Vella</a:t>
            </a:r>
            <a:r>
              <a:rPr lang="fr-FR" sz="1400" dirty="0"/>
              <a:t>, PU, Groupe de Physique des Matériaux, Université de Rouen</a:t>
            </a:r>
            <a:endParaRPr lang="en-FR" sz="1400" dirty="0"/>
          </a:p>
          <a:p>
            <a:pPr marL="144000" indent="-285750">
              <a:spcAft>
                <a:spcPts val="200"/>
              </a:spcAft>
              <a:buFont typeface="Wingdings" pitchFamily="2" charset="2"/>
              <a:buChar char="Ø"/>
            </a:pPr>
            <a:r>
              <a:rPr lang="fr-FR" sz="1400" b="1" dirty="0"/>
              <a:t>Patrizia </a:t>
            </a:r>
            <a:r>
              <a:rPr lang="fr-FR" sz="1400" b="1" dirty="0" err="1"/>
              <a:t>Vignolo</a:t>
            </a:r>
            <a:r>
              <a:rPr lang="fr-FR" sz="1400" dirty="0"/>
              <a:t>, PU, Institut de Physique de Nice, Université Nice-Sophia Antipolis </a:t>
            </a:r>
            <a:endParaRPr lang="en-FR" sz="1400" dirty="0"/>
          </a:p>
          <a:p>
            <a:pPr marL="144000" indent="-285750">
              <a:spcAft>
                <a:spcPts val="200"/>
              </a:spcAft>
              <a:buFont typeface="Wingdings" pitchFamily="2" charset="2"/>
              <a:buChar char="Ø"/>
            </a:pPr>
            <a:r>
              <a:rPr lang="fr-FR" sz="1400" b="1" dirty="0"/>
              <a:t>Simon </a:t>
            </a:r>
            <a:r>
              <a:rPr lang="fr-FR" sz="1400" b="1" dirty="0" err="1"/>
              <a:t>Villain</a:t>
            </a:r>
            <a:r>
              <a:rPr lang="fr-FR" sz="1400" b="1" dirty="0"/>
              <a:t>-Guillot </a:t>
            </a:r>
            <a:r>
              <a:rPr lang="fr-FR" sz="1400" dirty="0"/>
              <a:t>(président de la section SFP Aquitaine), MCF, Laboratoire Ondes &amp; Matière d’Aquitaine, Université de Bordeaux</a:t>
            </a:r>
            <a:endParaRPr lang="en-FR" sz="1400" dirty="0"/>
          </a:p>
          <a:p>
            <a:pPr marL="144000" indent="-285750">
              <a:spcAft>
                <a:spcPts val="200"/>
              </a:spcAft>
              <a:buFont typeface="Wingdings" pitchFamily="2" charset="2"/>
              <a:buChar char="Ø"/>
            </a:pPr>
            <a:r>
              <a:rPr lang="fr-FR" sz="1400" b="1" dirty="0"/>
              <a:t>Christophe Voisin</a:t>
            </a:r>
            <a:r>
              <a:rPr lang="fr-FR" sz="1400" dirty="0"/>
              <a:t>, PU, Laboratoire de Physique de l’Ecole Normale Supérieure (LPENS), Paris	</a:t>
            </a:r>
            <a:endParaRPr lang="en-FR" sz="1400" dirty="0"/>
          </a:p>
          <a:p>
            <a:pPr marL="144000" indent="-285750">
              <a:spcAft>
                <a:spcPts val="200"/>
              </a:spcAft>
              <a:buFont typeface="Wingdings" pitchFamily="2" charset="2"/>
              <a:buChar char="Ø"/>
            </a:pPr>
            <a:r>
              <a:rPr lang="fr-FR" sz="1400" b="1" dirty="0"/>
              <a:t>Robert Whitney</a:t>
            </a:r>
            <a:r>
              <a:rPr lang="fr-FR" sz="1400" dirty="0"/>
              <a:t>, CR CNRS, Laboratoire de Physique et Modélisation des Milieux Condensés (LPM2C), Université Grenoble-Alpes, ancien président de la section SFP Alpes et organisateur des JMC2018</a:t>
            </a:r>
            <a:r>
              <a:rPr lang="en-FR" sz="1400" dirty="0"/>
              <a:t> </a:t>
            </a:r>
          </a:p>
        </p:txBody>
      </p:sp>
    </p:spTree>
    <p:extLst>
      <p:ext uri="{BB962C8B-B14F-4D97-AF65-F5344CB8AC3E}">
        <p14:creationId xmlns:p14="http://schemas.microsoft.com/office/powerpoint/2010/main" val="2139250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FC24C-7AC9-3848-9346-ACD593942CDA}"/>
              </a:ext>
            </a:extLst>
          </p:cNvPr>
          <p:cNvSpPr>
            <a:spLocks noGrp="1"/>
          </p:cNvSpPr>
          <p:nvPr>
            <p:ph type="title"/>
          </p:nvPr>
        </p:nvSpPr>
        <p:spPr>
          <a:xfrm>
            <a:off x="628650" y="121230"/>
            <a:ext cx="7886700" cy="701731"/>
          </a:xfrm>
        </p:spPr>
        <p:txBody>
          <a:bodyPr lIns="90000">
            <a:spAutoFit/>
          </a:bodyPr>
          <a:lstStyle/>
          <a:p>
            <a:pPr algn="ctr"/>
            <a:r>
              <a:rPr lang="en-FR" dirty="0"/>
              <a:t>Activités du bureau</a:t>
            </a:r>
          </a:p>
        </p:txBody>
      </p:sp>
      <p:sp>
        <p:nvSpPr>
          <p:cNvPr id="3" name="Content Placeholder 2">
            <a:extLst>
              <a:ext uri="{FF2B5EF4-FFF2-40B4-BE49-F238E27FC236}">
                <a16:creationId xmlns:a16="http://schemas.microsoft.com/office/drawing/2014/main" id="{BA1ECB60-80BE-B14E-AC53-E7C33A9B6DD6}"/>
              </a:ext>
            </a:extLst>
          </p:cNvPr>
          <p:cNvSpPr>
            <a:spLocks noGrp="1"/>
          </p:cNvSpPr>
          <p:nvPr>
            <p:ph idx="1"/>
          </p:nvPr>
        </p:nvSpPr>
        <p:spPr>
          <a:xfrm>
            <a:off x="628650" y="1045695"/>
            <a:ext cx="7886700" cy="5591274"/>
          </a:xfrm>
        </p:spPr>
        <p:txBody>
          <a:bodyPr>
            <a:spAutoFit/>
          </a:bodyPr>
          <a:lstStyle/>
          <a:p>
            <a:r>
              <a:rPr lang="fr-FR" sz="1800" b="1" dirty="0"/>
              <a:t>Journées de la Matière Condensée </a:t>
            </a:r>
            <a:r>
              <a:rPr lang="fr-FR" sz="1800" dirty="0"/>
              <a:t>: l’épidémie de COVID a empêché le déroulement normal des JMC17 </a:t>
            </a:r>
            <a:r>
              <a:rPr lang="fr-FR" sz="1800" b="1" dirty="0">
                <a:solidFill>
                  <a:srgbClr val="00B050"/>
                </a:solidFill>
              </a:rPr>
              <a:t>initialement prévues à Rennes en 2020</a:t>
            </a:r>
          </a:p>
          <a:p>
            <a:r>
              <a:rPr lang="fr-FR" sz="1800" b="1" dirty="0"/>
              <a:t>Prix de thèse (prix Daniel </a:t>
            </a:r>
            <a:r>
              <a:rPr lang="fr-FR" sz="1800" b="1" dirty="0" err="1"/>
              <a:t>Guinier</a:t>
            </a:r>
            <a:r>
              <a:rPr lang="fr-FR" sz="1800" b="1" dirty="0"/>
              <a:t> et prix Saint-Gobain 2019) </a:t>
            </a:r>
            <a:r>
              <a:rPr lang="fr-FR" sz="1800" dirty="0"/>
              <a:t>:  Le bureau de la DPMC a étudié en 2020 une </a:t>
            </a:r>
            <a:r>
              <a:rPr lang="fr-FR" sz="1800" b="1" dirty="0">
                <a:solidFill>
                  <a:srgbClr val="00B050"/>
                </a:solidFill>
              </a:rPr>
              <a:t>trentaine de dossiers </a:t>
            </a:r>
            <a:r>
              <a:rPr lang="fr-FR" sz="1800" dirty="0"/>
              <a:t>de candidature pour les prix de thèse SFP (dont certains en commun avec d’autres divisions de la SFP, DCP ou PAMO) et en a présélectionné 2, parmi plusieurs dossiers excellents. </a:t>
            </a:r>
            <a:r>
              <a:rPr lang="fr-FR" sz="1800" b="1" dirty="0">
                <a:solidFill>
                  <a:srgbClr val="00B050"/>
                </a:solidFill>
              </a:rPr>
              <a:t>Tom Delord </a:t>
            </a:r>
            <a:r>
              <a:rPr lang="fr-FR" sz="1800" dirty="0"/>
              <a:t>(présenté par la DPMC) a eu l’accessit au prix Saint-Gobain.</a:t>
            </a:r>
          </a:p>
          <a:p>
            <a:r>
              <a:rPr lang="fr-FR" sz="1800" dirty="0"/>
              <a:t>Des membres du bureau (Émilie Gaudry et </a:t>
            </a:r>
            <a:r>
              <a:rPr lang="fr-FR" sz="1800" dirty="0" err="1"/>
              <a:t>Eric</a:t>
            </a:r>
            <a:r>
              <a:rPr lang="fr-FR" sz="1800" dirty="0"/>
              <a:t> Collet) ont participé au jury du </a:t>
            </a:r>
            <a:r>
              <a:rPr lang="fr-FR" sz="1800" b="1" dirty="0"/>
              <a:t>Prix de spécialité Louis </a:t>
            </a:r>
            <a:r>
              <a:rPr lang="fr-FR" sz="1800" b="1" dirty="0" err="1"/>
              <a:t>Ancel</a:t>
            </a:r>
            <a:r>
              <a:rPr lang="fr-FR" sz="1800" dirty="0"/>
              <a:t>, décerné par la DPMC et présidé en 2020 par Odile Stéphan (Orsay). Certains membres du bureau de la DPMC ont été proactifs afin de soumettre des candidatures sur la page SFP du prix. Cependant, le nombre total de candidats (7) est resté faible. </a:t>
            </a:r>
            <a:r>
              <a:rPr lang="fr-FR" sz="1800" b="1" dirty="0" err="1">
                <a:solidFill>
                  <a:srgbClr val="00B050"/>
                </a:solidFill>
              </a:rPr>
              <a:t>Gwendal</a:t>
            </a:r>
            <a:r>
              <a:rPr lang="fr-FR" sz="1800" b="1" dirty="0">
                <a:solidFill>
                  <a:srgbClr val="00B050"/>
                </a:solidFill>
              </a:rPr>
              <a:t> Fève </a:t>
            </a:r>
            <a:r>
              <a:rPr lang="fr-FR" sz="1800" dirty="0"/>
              <a:t>a été le lauréat en 2020.</a:t>
            </a:r>
          </a:p>
          <a:p>
            <a:r>
              <a:rPr lang="fr-FR" sz="1800" dirty="0"/>
              <a:t>La DPMC a contribué à financer également le </a:t>
            </a:r>
            <a:r>
              <a:rPr lang="fr-FR" sz="1800" b="1" dirty="0"/>
              <a:t>Prix divisions communes SFP/GFP (Groupe Français de Polymères) 2020 </a:t>
            </a:r>
            <a:r>
              <a:rPr lang="fr-FR" sz="1800" dirty="0"/>
              <a:t>dont Olivier Sandre et François </a:t>
            </a:r>
            <a:r>
              <a:rPr lang="fr-FR" sz="1800" dirty="0" err="1"/>
              <a:t>Lequeux</a:t>
            </a:r>
            <a:r>
              <a:rPr lang="fr-FR" sz="1800" dirty="0"/>
              <a:t> siègent au jury au titre de la SFP, qui a récompensé </a:t>
            </a:r>
            <a:r>
              <a:rPr lang="fr-FR" sz="1800" b="1" dirty="0">
                <a:solidFill>
                  <a:srgbClr val="00B050"/>
                </a:solidFill>
              </a:rPr>
              <a:t>Guillaume </a:t>
            </a:r>
            <a:r>
              <a:rPr lang="fr-FR" sz="1800" b="1" dirty="0" err="1">
                <a:solidFill>
                  <a:srgbClr val="00B050"/>
                </a:solidFill>
              </a:rPr>
              <a:t>Miquelard</a:t>
            </a:r>
            <a:r>
              <a:rPr lang="fr-FR" sz="1800" b="1" dirty="0">
                <a:solidFill>
                  <a:srgbClr val="00B050"/>
                </a:solidFill>
              </a:rPr>
              <a:t>-Garnier</a:t>
            </a:r>
            <a:r>
              <a:rPr lang="fr-FR" sz="1800" dirty="0"/>
              <a:t> (Laboratoire Procédés et ingénierie en mécanique et matériaux, CNAM Paris), pour ses études sur les instabilités </a:t>
            </a:r>
            <a:r>
              <a:rPr lang="fr-FR" sz="1800" dirty="0" err="1"/>
              <a:t>interfaciales</a:t>
            </a:r>
            <a:r>
              <a:rPr lang="fr-FR" sz="1800" dirty="0"/>
              <a:t> dans les matériaux polymères.</a:t>
            </a:r>
          </a:p>
          <a:p>
            <a:endParaRPr lang="fr-FR" sz="1800" dirty="0"/>
          </a:p>
        </p:txBody>
      </p:sp>
    </p:spTree>
    <p:extLst>
      <p:ext uri="{BB962C8B-B14F-4D97-AF65-F5344CB8AC3E}">
        <p14:creationId xmlns:p14="http://schemas.microsoft.com/office/powerpoint/2010/main" val="4007859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FC24C-7AC9-3848-9346-ACD593942CDA}"/>
              </a:ext>
            </a:extLst>
          </p:cNvPr>
          <p:cNvSpPr>
            <a:spLocks noGrp="1"/>
          </p:cNvSpPr>
          <p:nvPr>
            <p:ph type="title"/>
          </p:nvPr>
        </p:nvSpPr>
        <p:spPr>
          <a:xfrm>
            <a:off x="628650" y="121230"/>
            <a:ext cx="7886700" cy="701731"/>
          </a:xfrm>
        </p:spPr>
        <p:txBody>
          <a:bodyPr lIns="90000">
            <a:spAutoFit/>
          </a:bodyPr>
          <a:lstStyle/>
          <a:p>
            <a:pPr algn="ctr"/>
            <a:r>
              <a:rPr lang="en-FR" dirty="0"/>
              <a:t>Activités du bureau</a:t>
            </a:r>
          </a:p>
        </p:txBody>
      </p:sp>
      <p:sp>
        <p:nvSpPr>
          <p:cNvPr id="3" name="Content Placeholder 2">
            <a:extLst>
              <a:ext uri="{FF2B5EF4-FFF2-40B4-BE49-F238E27FC236}">
                <a16:creationId xmlns:a16="http://schemas.microsoft.com/office/drawing/2014/main" id="{BA1ECB60-80BE-B14E-AC53-E7C33A9B6DD6}"/>
              </a:ext>
            </a:extLst>
          </p:cNvPr>
          <p:cNvSpPr>
            <a:spLocks noGrp="1"/>
          </p:cNvSpPr>
          <p:nvPr>
            <p:ph idx="1"/>
          </p:nvPr>
        </p:nvSpPr>
        <p:spPr>
          <a:xfrm>
            <a:off x="628650" y="1045695"/>
            <a:ext cx="7886700" cy="5279394"/>
          </a:xfrm>
        </p:spPr>
        <p:txBody>
          <a:bodyPr>
            <a:spAutoFit/>
          </a:bodyPr>
          <a:lstStyle/>
          <a:p>
            <a:r>
              <a:rPr lang="fr-FR" sz="1800" dirty="0"/>
              <a:t>En règle générale, </a:t>
            </a:r>
            <a:r>
              <a:rPr lang="fr-FR" sz="1800" b="1" dirty="0"/>
              <a:t>l'attribution des subventions </a:t>
            </a:r>
            <a:r>
              <a:rPr lang="fr-FR" sz="1800" dirty="0"/>
              <a:t>(normalement à la hauteur de 750€) se fait deux fois par an lors des réunions du Bureau, au printemps et à l’automne. À cause de la COVID, nous n’avons pas eu de demandes lors de la réunion de printemps 2020. Nous en avons eu une à la réunion d’automne. Les colloques soutenus en 2020 par la DPMC ont été :</a:t>
            </a:r>
          </a:p>
          <a:p>
            <a:pPr lvl="1">
              <a:buFont typeface="Wingdings" pitchFamily="2" charset="2"/>
              <a:buChar char="Ø"/>
            </a:pPr>
            <a:r>
              <a:rPr lang="fr-FR" sz="1400" b="1" dirty="0">
                <a:solidFill>
                  <a:srgbClr val="00B050"/>
                </a:solidFill>
              </a:rPr>
              <a:t>GDR NBODY - problème quantique à N corps </a:t>
            </a:r>
            <a:r>
              <a:rPr lang="fr-FR" sz="1400" dirty="0"/>
              <a:t>– relais : </a:t>
            </a:r>
            <a:r>
              <a:rPr lang="fr-FR" sz="1400" dirty="0" err="1"/>
              <a:t>Michele</a:t>
            </a:r>
            <a:r>
              <a:rPr lang="fr-FR" sz="1400" dirty="0"/>
              <a:t> </a:t>
            </a:r>
            <a:r>
              <a:rPr lang="fr-FR" sz="1400" dirty="0" err="1"/>
              <a:t>Casula</a:t>
            </a:r>
            <a:r>
              <a:rPr lang="fr-FR" sz="1400" dirty="0"/>
              <a:t> Ce GDR, crée début 2019, est destiné à développer de nouvelles méthodes de simulation quantiques, avec un intérêt particulier pour des approches novatrices applicables à la simulation des milieux diluées et condensées. Les rencontres one eu lieu à Lille du 8 au 10 janvier 2020, avec une cinquantaine de participants. La subvention a été destinée à un prix poster.</a:t>
            </a:r>
          </a:p>
          <a:p>
            <a:pPr lvl="1">
              <a:buFont typeface="Wingdings" pitchFamily="2" charset="2"/>
              <a:buChar char="Ø"/>
            </a:pPr>
            <a:r>
              <a:rPr lang="fr-FR" sz="1400" b="1" dirty="0">
                <a:solidFill>
                  <a:srgbClr val="00B050"/>
                </a:solidFill>
              </a:rPr>
              <a:t>Journées de Spectroscopie Électronique (JSE2020 et JSE2021) </a:t>
            </a:r>
            <a:r>
              <a:rPr lang="fr-FR" sz="1400" dirty="0"/>
              <a:t>– relais : Angela Vella. La Division Matière Condensée de la Société Française de Physique est associée à la Division Spectroscopie d’Électrons de la Société Française du Vide (SFV) qui coordonne un Comité éponyme dont l’une des missions est l’organisation de ces Journées. Le colloque a pris place à Paris les 21-22 janvier 2020, avec 70 participants. La subvention a été destinée à un prix poster et pour réduire les frais d’inscriptions des étudiants.</a:t>
            </a:r>
          </a:p>
          <a:p>
            <a:pPr lvl="1">
              <a:buFont typeface="Wingdings" pitchFamily="2" charset="2"/>
              <a:buChar char="Ø"/>
            </a:pPr>
            <a:r>
              <a:rPr lang="fr-FR" sz="1400" b="1" dirty="0">
                <a:solidFill>
                  <a:srgbClr val="00B050"/>
                </a:solidFill>
              </a:rPr>
              <a:t>Workshop « </a:t>
            </a:r>
            <a:r>
              <a:rPr lang="fr-FR" sz="1400" b="1" dirty="0" err="1">
                <a:solidFill>
                  <a:srgbClr val="00B050"/>
                </a:solidFill>
              </a:rPr>
              <a:t>ImmunoBioPhysics</a:t>
            </a:r>
            <a:r>
              <a:rPr lang="fr-FR" sz="1400" b="1" dirty="0">
                <a:solidFill>
                  <a:srgbClr val="00B050"/>
                </a:solidFill>
              </a:rPr>
              <a:t> » </a:t>
            </a:r>
            <a:r>
              <a:rPr lang="fr-FR" sz="1400" dirty="0"/>
              <a:t>– relais : </a:t>
            </a:r>
            <a:r>
              <a:rPr lang="fr-FR" sz="1400" dirty="0" err="1"/>
              <a:t>François</a:t>
            </a:r>
            <a:r>
              <a:rPr lang="fr-FR" sz="1400" dirty="0"/>
              <a:t> Gallet. Ce workshop porte sur les problèmes mécaniques à plusieurs échelles, de la cellule aux milieux extracellulaires. Prévu initialement aux Houches du 28 juin 2020 au 3 juillet 2020, il a été </a:t>
            </a:r>
            <a:r>
              <a:rPr lang="fr-FR" sz="1400" i="1" dirty="0"/>
              <a:t>reporté</a:t>
            </a:r>
            <a:r>
              <a:rPr lang="fr-FR" sz="1400" dirty="0"/>
              <a:t> aux journées du 14 au 19 mars 2021. Le nombre potentiel de participants est de 70.</a:t>
            </a:r>
          </a:p>
          <a:p>
            <a:pPr lvl="1">
              <a:buFont typeface="Wingdings" pitchFamily="2" charset="2"/>
              <a:buChar char="Ø"/>
            </a:pPr>
            <a:r>
              <a:rPr lang="fr-FR" sz="1400" b="1" dirty="0">
                <a:solidFill>
                  <a:srgbClr val="00B050"/>
                </a:solidFill>
              </a:rPr>
              <a:t>Conférence NSCCT20 </a:t>
            </a:r>
            <a:r>
              <a:rPr lang="fr-FR" sz="1400" dirty="0"/>
              <a:t>– relais : Simon </a:t>
            </a:r>
            <a:r>
              <a:rPr lang="fr-FR" sz="1400" dirty="0" err="1"/>
              <a:t>Villain</a:t>
            </a:r>
            <a:r>
              <a:rPr lang="fr-FR" sz="1400" dirty="0"/>
              <a:t>-Guillot. Cette conférence porte sur les phénomènes issus de la dynamique non linéaire liés au chaos, au transport et à la complexité. La conférence, prévue au début à Marseille du 25 au 28 mai 2020 a été </a:t>
            </a:r>
            <a:r>
              <a:rPr lang="fr-FR" sz="1400" i="1" dirty="0"/>
              <a:t>reportée</a:t>
            </a:r>
            <a:r>
              <a:rPr lang="fr-FR" sz="1400" dirty="0"/>
              <a:t> d’un an. Le nombre potentiel de participants est de 150.</a:t>
            </a:r>
          </a:p>
        </p:txBody>
      </p:sp>
    </p:spTree>
    <p:extLst>
      <p:ext uri="{BB962C8B-B14F-4D97-AF65-F5344CB8AC3E}">
        <p14:creationId xmlns:p14="http://schemas.microsoft.com/office/powerpoint/2010/main" val="1776467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FC24C-7AC9-3848-9346-ACD593942CDA}"/>
              </a:ext>
            </a:extLst>
          </p:cNvPr>
          <p:cNvSpPr>
            <a:spLocks noGrp="1"/>
          </p:cNvSpPr>
          <p:nvPr>
            <p:ph type="title"/>
          </p:nvPr>
        </p:nvSpPr>
        <p:spPr>
          <a:xfrm>
            <a:off x="628650" y="121230"/>
            <a:ext cx="7886700" cy="701731"/>
          </a:xfrm>
        </p:spPr>
        <p:txBody>
          <a:bodyPr lIns="90000">
            <a:spAutoFit/>
          </a:bodyPr>
          <a:lstStyle/>
          <a:p>
            <a:pPr algn="ctr"/>
            <a:r>
              <a:rPr lang="en-FR" dirty="0"/>
              <a:t>Perspectives, projets futurs</a:t>
            </a:r>
          </a:p>
        </p:txBody>
      </p:sp>
      <p:sp>
        <p:nvSpPr>
          <p:cNvPr id="3" name="Content Placeholder 2">
            <a:extLst>
              <a:ext uri="{FF2B5EF4-FFF2-40B4-BE49-F238E27FC236}">
                <a16:creationId xmlns:a16="http://schemas.microsoft.com/office/drawing/2014/main" id="{BA1ECB60-80BE-B14E-AC53-E7C33A9B6DD6}"/>
              </a:ext>
            </a:extLst>
          </p:cNvPr>
          <p:cNvSpPr>
            <a:spLocks noGrp="1"/>
          </p:cNvSpPr>
          <p:nvPr>
            <p:ph idx="1"/>
          </p:nvPr>
        </p:nvSpPr>
        <p:spPr>
          <a:xfrm>
            <a:off x="628650" y="1045694"/>
            <a:ext cx="7886700" cy="2383305"/>
          </a:xfrm>
        </p:spPr>
        <p:txBody>
          <a:bodyPr>
            <a:noAutofit/>
          </a:bodyPr>
          <a:lstStyle/>
          <a:p>
            <a:r>
              <a:rPr lang="fr-FR" sz="1800" dirty="0"/>
              <a:t>Impact de l’épidémie</a:t>
            </a:r>
          </a:p>
          <a:p>
            <a:r>
              <a:rPr lang="fr-FR" sz="1800" dirty="0"/>
              <a:t>Rapport avec la base de la communauté à reconstruire ?</a:t>
            </a:r>
          </a:p>
          <a:p>
            <a:r>
              <a:rPr lang="fr-FR" sz="1800" dirty="0"/>
              <a:t>Candidatures des prix en baisse (et prix </a:t>
            </a:r>
            <a:r>
              <a:rPr lang="fr-FR" sz="1800" dirty="0" err="1"/>
              <a:t>Ancel</a:t>
            </a:r>
            <a:r>
              <a:rPr lang="fr-FR" sz="1800" dirty="0"/>
              <a:t> et prix jeune </a:t>
            </a:r>
            <a:r>
              <a:rPr lang="fr-FR" sz="1800" dirty="0" err="1"/>
              <a:t>chercheu.se.r</a:t>
            </a:r>
            <a:r>
              <a:rPr lang="fr-FR" sz="1800" dirty="0"/>
              <a:t>)</a:t>
            </a:r>
          </a:p>
          <a:p>
            <a:r>
              <a:rPr lang="fr-FR" sz="1800" dirty="0"/>
              <a:t>JMC étaient le catalyseur d’une dynamique</a:t>
            </a:r>
          </a:p>
          <a:p>
            <a:r>
              <a:rPr lang="fr-FR" sz="1800" dirty="0"/>
              <a:t>Cumul de prix à décerner</a:t>
            </a:r>
          </a:p>
        </p:txBody>
      </p:sp>
    </p:spTree>
    <p:extLst>
      <p:ext uri="{BB962C8B-B14F-4D97-AF65-F5344CB8AC3E}">
        <p14:creationId xmlns:p14="http://schemas.microsoft.com/office/powerpoint/2010/main" val="3920682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FC24C-7AC9-3848-9346-ACD593942CDA}"/>
              </a:ext>
            </a:extLst>
          </p:cNvPr>
          <p:cNvSpPr>
            <a:spLocks noGrp="1"/>
          </p:cNvSpPr>
          <p:nvPr>
            <p:ph type="title"/>
          </p:nvPr>
        </p:nvSpPr>
        <p:spPr>
          <a:xfrm>
            <a:off x="628650" y="121230"/>
            <a:ext cx="7886700" cy="701731"/>
          </a:xfrm>
        </p:spPr>
        <p:txBody>
          <a:bodyPr lIns="90000">
            <a:spAutoFit/>
          </a:bodyPr>
          <a:lstStyle/>
          <a:p>
            <a:pPr algn="ctr"/>
            <a:r>
              <a:rPr lang="en-FR" dirty="0"/>
              <a:t>Perspectives, projets futurs</a:t>
            </a:r>
          </a:p>
        </p:txBody>
      </p:sp>
      <p:sp>
        <p:nvSpPr>
          <p:cNvPr id="3" name="Content Placeholder 2">
            <a:extLst>
              <a:ext uri="{FF2B5EF4-FFF2-40B4-BE49-F238E27FC236}">
                <a16:creationId xmlns:a16="http://schemas.microsoft.com/office/drawing/2014/main" id="{BA1ECB60-80BE-B14E-AC53-E7C33A9B6DD6}"/>
              </a:ext>
            </a:extLst>
          </p:cNvPr>
          <p:cNvSpPr>
            <a:spLocks noGrp="1"/>
          </p:cNvSpPr>
          <p:nvPr>
            <p:ph idx="1"/>
          </p:nvPr>
        </p:nvSpPr>
        <p:spPr>
          <a:xfrm>
            <a:off x="628650" y="1045695"/>
            <a:ext cx="7886700" cy="2074024"/>
          </a:xfrm>
        </p:spPr>
        <p:txBody>
          <a:bodyPr>
            <a:noAutofit/>
          </a:bodyPr>
          <a:lstStyle/>
          <a:p>
            <a:r>
              <a:rPr lang="fr-FR" sz="1800" b="1" dirty="0"/>
              <a:t>JMC en </a:t>
            </a:r>
            <a:r>
              <a:rPr lang="fr-FR" sz="1800" b="1" dirty="0" err="1"/>
              <a:t>distanciel</a:t>
            </a:r>
            <a:r>
              <a:rPr lang="fr-FR" sz="1800" b="1" dirty="0"/>
              <a:t> du 24 au 27 août 2021 !! </a:t>
            </a:r>
          </a:p>
          <a:p>
            <a:pPr marL="0" indent="0">
              <a:buNone/>
            </a:pPr>
            <a:r>
              <a:rPr lang="fr-FR" sz="1800" b="1" dirty="0"/>
              <a:t>     </a:t>
            </a:r>
            <a:r>
              <a:rPr lang="fr-FR" sz="1800" dirty="0"/>
              <a:t>Programme allégé pour compatibilité avec la diffusion via zoom</a:t>
            </a:r>
          </a:p>
          <a:p>
            <a:pPr marL="0" indent="0">
              <a:buNone/>
            </a:pPr>
            <a:r>
              <a:rPr lang="fr-FR" sz="1800" dirty="0"/>
              <a:t>     Remise de prix annulée</a:t>
            </a:r>
          </a:p>
          <a:p>
            <a:pPr marL="0" indent="0">
              <a:buNone/>
            </a:pPr>
            <a:r>
              <a:rPr lang="fr-FR" sz="1800" dirty="0"/>
              <a:t>     Seule table ronde parité maintenue</a:t>
            </a:r>
          </a:p>
          <a:p>
            <a:pPr marL="0" indent="0">
              <a:buNone/>
            </a:pPr>
            <a:r>
              <a:rPr lang="fr-FR" sz="1800" dirty="0"/>
              <a:t>     Inscription gratuite pour tous sauf contributions orales non invitées et poster     (frais d’inscription 50 euros)</a:t>
            </a:r>
          </a:p>
          <a:p>
            <a:pPr marL="0" indent="0">
              <a:buNone/>
            </a:pPr>
            <a:r>
              <a:rPr lang="fr-FR" sz="1800" dirty="0"/>
              <a:t>     </a:t>
            </a:r>
          </a:p>
          <a:p>
            <a:pPr marL="0" indent="0">
              <a:buNone/>
            </a:pPr>
            <a:endParaRPr lang="fr-FR" sz="1800" dirty="0"/>
          </a:p>
          <a:p>
            <a:pPr marL="0" indent="0">
              <a:buNone/>
            </a:pPr>
            <a:endParaRPr lang="fr-FR" sz="1800" dirty="0"/>
          </a:p>
          <a:p>
            <a:pPr marL="0" indent="0">
              <a:buNone/>
            </a:pPr>
            <a:endParaRPr lang="fr-FR" sz="1800" b="1" dirty="0"/>
          </a:p>
        </p:txBody>
      </p:sp>
      <p:pic>
        <p:nvPicPr>
          <p:cNvPr id="5" name="Picture 4">
            <a:extLst>
              <a:ext uri="{FF2B5EF4-FFF2-40B4-BE49-F238E27FC236}">
                <a16:creationId xmlns:a16="http://schemas.microsoft.com/office/drawing/2014/main" id="{CB74C683-F9AE-B54D-8556-A50274E85F0C}"/>
              </a:ext>
            </a:extLst>
          </p:cNvPr>
          <p:cNvPicPr>
            <a:picLocks noChangeAspect="1"/>
          </p:cNvPicPr>
          <p:nvPr/>
        </p:nvPicPr>
        <p:blipFill>
          <a:blip r:embed="rId2"/>
          <a:stretch>
            <a:fillRect/>
          </a:stretch>
        </p:blipFill>
        <p:spPr>
          <a:xfrm>
            <a:off x="1936377" y="3206104"/>
            <a:ext cx="4670612" cy="3338909"/>
          </a:xfrm>
          <a:prstGeom prst="rect">
            <a:avLst/>
          </a:prstGeom>
        </p:spPr>
      </p:pic>
    </p:spTree>
    <p:extLst>
      <p:ext uri="{BB962C8B-B14F-4D97-AF65-F5344CB8AC3E}">
        <p14:creationId xmlns:p14="http://schemas.microsoft.com/office/powerpoint/2010/main" val="1270595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FC24C-7AC9-3848-9346-ACD593942CDA}"/>
              </a:ext>
            </a:extLst>
          </p:cNvPr>
          <p:cNvSpPr>
            <a:spLocks noGrp="1"/>
          </p:cNvSpPr>
          <p:nvPr>
            <p:ph type="title"/>
          </p:nvPr>
        </p:nvSpPr>
        <p:spPr>
          <a:xfrm>
            <a:off x="628650" y="121230"/>
            <a:ext cx="7886700" cy="701731"/>
          </a:xfrm>
        </p:spPr>
        <p:txBody>
          <a:bodyPr lIns="90000">
            <a:spAutoFit/>
          </a:bodyPr>
          <a:lstStyle/>
          <a:p>
            <a:pPr algn="ctr"/>
            <a:r>
              <a:rPr lang="en-FR" dirty="0"/>
              <a:t>Perspectives, projets futurs</a:t>
            </a:r>
          </a:p>
        </p:txBody>
      </p:sp>
      <p:sp>
        <p:nvSpPr>
          <p:cNvPr id="3" name="Content Placeholder 2">
            <a:extLst>
              <a:ext uri="{FF2B5EF4-FFF2-40B4-BE49-F238E27FC236}">
                <a16:creationId xmlns:a16="http://schemas.microsoft.com/office/drawing/2014/main" id="{BA1ECB60-80BE-B14E-AC53-E7C33A9B6DD6}"/>
              </a:ext>
            </a:extLst>
          </p:cNvPr>
          <p:cNvSpPr>
            <a:spLocks noGrp="1"/>
          </p:cNvSpPr>
          <p:nvPr>
            <p:ph idx="1"/>
          </p:nvPr>
        </p:nvSpPr>
        <p:spPr>
          <a:xfrm>
            <a:off x="628650" y="1045694"/>
            <a:ext cx="7886700" cy="4853082"/>
          </a:xfrm>
        </p:spPr>
        <p:txBody>
          <a:bodyPr>
            <a:noAutofit/>
          </a:bodyPr>
          <a:lstStyle/>
          <a:p>
            <a:r>
              <a:rPr lang="fr-FR" sz="1800" dirty="0"/>
              <a:t>Cumul de prix à </a:t>
            </a:r>
            <a:r>
              <a:rPr lang="fr-FR" sz="1800" dirty="0" err="1"/>
              <a:t>decerner</a:t>
            </a:r>
            <a:endParaRPr lang="fr-FR" sz="1800" dirty="0"/>
          </a:p>
          <a:p>
            <a:endParaRPr lang="fr-FR" sz="1800" dirty="0"/>
          </a:p>
          <a:p>
            <a:pPr marL="0" indent="0">
              <a:lnSpc>
                <a:spcPct val="100000"/>
              </a:lnSpc>
              <a:spcBef>
                <a:spcPts val="0"/>
              </a:spcBef>
              <a:buNone/>
            </a:pPr>
            <a:r>
              <a:rPr lang="fr-FR" sz="1800" dirty="0" err="1"/>
              <a:t>Philipp</a:t>
            </a:r>
            <a:r>
              <a:rPr lang="fr-FR" sz="1800" dirty="0"/>
              <a:t> Werner, prix SFP-SPS, </a:t>
            </a:r>
            <a:r>
              <a:rPr lang="fr-FR" sz="1800" dirty="0" err="1"/>
              <a:t>Univ</a:t>
            </a:r>
            <a:r>
              <a:rPr lang="fr-FR" sz="1800" dirty="0"/>
              <a:t>. Fribourg, Suisse,</a:t>
            </a:r>
          </a:p>
          <a:p>
            <a:pPr marL="0" indent="0">
              <a:lnSpc>
                <a:spcPct val="100000"/>
              </a:lnSpc>
              <a:spcBef>
                <a:spcPts val="0"/>
              </a:spcBef>
              <a:buNone/>
            </a:pPr>
            <a:br>
              <a:rPr lang="fr-FR" sz="1800" dirty="0"/>
            </a:br>
            <a:r>
              <a:rPr lang="fr-FR" sz="1800" dirty="0"/>
              <a:t>Anna </a:t>
            </a:r>
            <a:r>
              <a:rPr lang="fr-FR" sz="1800" dirty="0" err="1"/>
              <a:t>Minguzzi</a:t>
            </a:r>
            <a:r>
              <a:rPr lang="fr-FR" sz="1800" dirty="0"/>
              <a:t>, prix </a:t>
            </a:r>
            <a:r>
              <a:rPr lang="fr-FR" sz="1800" dirty="0" err="1"/>
              <a:t>Ancel</a:t>
            </a:r>
            <a:r>
              <a:rPr lang="fr-FR" sz="1800" dirty="0"/>
              <a:t> 2018, Laboratoire de Physique et Modélisation des Milieux Condensés, Grenoble</a:t>
            </a:r>
          </a:p>
          <a:p>
            <a:pPr marL="0" indent="0">
              <a:lnSpc>
                <a:spcPct val="100000"/>
              </a:lnSpc>
              <a:spcBef>
                <a:spcPts val="0"/>
              </a:spcBef>
              <a:buNone/>
            </a:pPr>
            <a:endParaRPr lang="fr-FR" sz="1800" dirty="0"/>
          </a:p>
          <a:p>
            <a:pPr marL="0" indent="0">
              <a:lnSpc>
                <a:spcPct val="100000"/>
              </a:lnSpc>
              <a:spcBef>
                <a:spcPts val="0"/>
              </a:spcBef>
              <a:buNone/>
            </a:pPr>
            <a:r>
              <a:rPr lang="fr-FR" sz="1800" dirty="0"/>
              <a:t>Xavier Marie, Grand prix SFP Prix Jean Ricard, INSA Toulouse</a:t>
            </a:r>
          </a:p>
          <a:p>
            <a:pPr marL="0" indent="0">
              <a:lnSpc>
                <a:spcPct val="100000"/>
              </a:lnSpc>
              <a:spcBef>
                <a:spcPts val="0"/>
              </a:spcBef>
              <a:buNone/>
            </a:pPr>
            <a:br>
              <a:rPr lang="fr-FR" sz="1800" dirty="0"/>
            </a:br>
            <a:r>
              <a:rPr lang="fr-FR" sz="1800" dirty="0"/>
              <a:t>Marcelo </a:t>
            </a:r>
            <a:r>
              <a:rPr lang="fr-FR" sz="1800" dirty="0" err="1"/>
              <a:t>Rozenberg</a:t>
            </a:r>
            <a:r>
              <a:rPr lang="fr-FR" sz="1800" dirty="0"/>
              <a:t>, Grand prix SFP Emilie du Chatelet, Université Paris Sud</a:t>
            </a:r>
          </a:p>
          <a:p>
            <a:pPr marL="0" indent="0">
              <a:lnSpc>
                <a:spcPct val="100000"/>
              </a:lnSpc>
              <a:spcBef>
                <a:spcPts val="0"/>
              </a:spcBef>
              <a:buNone/>
            </a:pPr>
            <a:endParaRPr lang="fr-FR" sz="1800" dirty="0"/>
          </a:p>
          <a:p>
            <a:pPr marL="0" indent="0">
              <a:lnSpc>
                <a:spcPct val="100000"/>
              </a:lnSpc>
              <a:spcBef>
                <a:spcPts val="0"/>
              </a:spcBef>
              <a:buNone/>
            </a:pPr>
            <a:r>
              <a:rPr lang="en-GB" sz="1800" dirty="0"/>
              <a:t>Trois prix </a:t>
            </a:r>
            <a:r>
              <a:rPr lang="en-GB" sz="1800" dirty="0" err="1"/>
              <a:t>Ancel</a:t>
            </a:r>
            <a:endParaRPr lang="en-GB" sz="1800" dirty="0"/>
          </a:p>
          <a:p>
            <a:pPr marL="0" indent="0">
              <a:lnSpc>
                <a:spcPct val="100000"/>
              </a:lnSpc>
              <a:spcBef>
                <a:spcPts val="0"/>
              </a:spcBef>
              <a:buNone/>
            </a:pPr>
            <a:r>
              <a:rPr lang="en-GB" sz="1800" dirty="0"/>
              <a:t>2 </a:t>
            </a:r>
            <a:r>
              <a:rPr lang="en-GB" sz="1800" dirty="0" err="1"/>
              <a:t>en</a:t>
            </a:r>
            <a:r>
              <a:rPr lang="en-GB" sz="1800" dirty="0"/>
              <a:t> 2019 (Etienne </a:t>
            </a:r>
            <a:r>
              <a:rPr lang="en-GB" sz="1800" dirty="0" err="1"/>
              <a:t>Brasselet</a:t>
            </a:r>
            <a:r>
              <a:rPr lang="en-GB" sz="1800" dirty="0"/>
              <a:t>, Denis </a:t>
            </a:r>
            <a:r>
              <a:rPr lang="en-GB" sz="1800" dirty="0" err="1"/>
              <a:t>Bartolo</a:t>
            </a:r>
            <a:r>
              <a:rPr lang="en-GB" sz="1800" dirty="0"/>
              <a:t>)</a:t>
            </a:r>
          </a:p>
          <a:p>
            <a:pPr marL="0" indent="0">
              <a:lnSpc>
                <a:spcPct val="100000"/>
              </a:lnSpc>
              <a:spcBef>
                <a:spcPts val="0"/>
              </a:spcBef>
              <a:buNone/>
            </a:pPr>
            <a:r>
              <a:rPr lang="en-GB" sz="1800" dirty="0"/>
              <a:t>1 </a:t>
            </a:r>
            <a:r>
              <a:rPr lang="en-GB" sz="1800" dirty="0" err="1"/>
              <a:t>en</a:t>
            </a:r>
            <a:r>
              <a:rPr lang="en-GB" sz="1800" dirty="0"/>
              <a:t> 2020 (</a:t>
            </a:r>
            <a:r>
              <a:rPr lang="en-GB" sz="1800" dirty="0" err="1"/>
              <a:t>Fève</a:t>
            </a:r>
            <a:r>
              <a:rPr lang="en-GB" sz="1800" dirty="0"/>
              <a:t>)</a:t>
            </a:r>
            <a:endParaRPr lang="fr-FR" sz="1800" dirty="0"/>
          </a:p>
          <a:p>
            <a:pPr marL="0" indent="0">
              <a:lnSpc>
                <a:spcPct val="100000"/>
              </a:lnSpc>
              <a:spcBef>
                <a:spcPts val="0"/>
              </a:spcBef>
              <a:buNone/>
            </a:pPr>
            <a:endParaRPr lang="fr-FR" sz="1800" dirty="0"/>
          </a:p>
          <a:p>
            <a:pPr marL="0" indent="0">
              <a:buNone/>
            </a:pPr>
            <a:endParaRPr lang="fr-FR" sz="1800" dirty="0"/>
          </a:p>
        </p:txBody>
      </p:sp>
    </p:spTree>
    <p:extLst>
      <p:ext uri="{BB962C8B-B14F-4D97-AF65-F5344CB8AC3E}">
        <p14:creationId xmlns:p14="http://schemas.microsoft.com/office/powerpoint/2010/main" val="2579929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FC24C-7AC9-3848-9346-ACD593942CDA}"/>
              </a:ext>
            </a:extLst>
          </p:cNvPr>
          <p:cNvSpPr>
            <a:spLocks noGrp="1"/>
          </p:cNvSpPr>
          <p:nvPr>
            <p:ph type="title"/>
          </p:nvPr>
        </p:nvSpPr>
        <p:spPr>
          <a:xfrm>
            <a:off x="628650" y="121230"/>
            <a:ext cx="7886700" cy="701731"/>
          </a:xfrm>
        </p:spPr>
        <p:txBody>
          <a:bodyPr lIns="90000">
            <a:spAutoFit/>
          </a:bodyPr>
          <a:lstStyle/>
          <a:p>
            <a:pPr algn="ctr"/>
            <a:r>
              <a:rPr lang="en-FR" dirty="0"/>
              <a:t>Perspectives, projets futurs</a:t>
            </a:r>
          </a:p>
        </p:txBody>
      </p:sp>
      <p:sp>
        <p:nvSpPr>
          <p:cNvPr id="3" name="Content Placeholder 2">
            <a:extLst>
              <a:ext uri="{FF2B5EF4-FFF2-40B4-BE49-F238E27FC236}">
                <a16:creationId xmlns:a16="http://schemas.microsoft.com/office/drawing/2014/main" id="{BA1ECB60-80BE-B14E-AC53-E7C33A9B6DD6}"/>
              </a:ext>
            </a:extLst>
          </p:cNvPr>
          <p:cNvSpPr>
            <a:spLocks noGrp="1"/>
          </p:cNvSpPr>
          <p:nvPr>
            <p:ph idx="1"/>
          </p:nvPr>
        </p:nvSpPr>
        <p:spPr>
          <a:xfrm>
            <a:off x="628650" y="1027764"/>
            <a:ext cx="7886700" cy="4386918"/>
          </a:xfrm>
        </p:spPr>
        <p:txBody>
          <a:bodyPr>
            <a:noAutofit/>
          </a:bodyPr>
          <a:lstStyle/>
          <a:p>
            <a:r>
              <a:rPr lang="fr-FR" sz="1800" dirty="0"/>
              <a:t>Candidatures des prix en baisse (prix </a:t>
            </a:r>
            <a:r>
              <a:rPr lang="fr-FR" sz="1800" dirty="0" err="1"/>
              <a:t>Ancel</a:t>
            </a:r>
            <a:r>
              <a:rPr lang="fr-FR" sz="1800" dirty="0"/>
              <a:t> et prix jeune </a:t>
            </a:r>
            <a:r>
              <a:rPr lang="fr-FR" sz="1800" dirty="0" err="1"/>
              <a:t>chercheu.se.r</a:t>
            </a:r>
            <a:r>
              <a:rPr lang="fr-FR" sz="1800" dirty="0"/>
              <a:t>)</a:t>
            </a:r>
          </a:p>
          <a:p>
            <a:pPr marL="0" indent="0">
              <a:buNone/>
            </a:pPr>
            <a:endParaRPr lang="fr-FR" sz="1800" dirty="0"/>
          </a:p>
          <a:p>
            <a:pPr marL="0" indent="0">
              <a:buNone/>
            </a:pPr>
            <a:r>
              <a:rPr lang="fr-FR" sz="1800" dirty="0"/>
              <a:t>     seulement une dizaine de candidatures cette année aux prix de thèse de la SFP</a:t>
            </a:r>
          </a:p>
          <a:p>
            <a:pPr marL="0" indent="0">
              <a:buNone/>
            </a:pPr>
            <a:r>
              <a:rPr lang="fr-FR" sz="1800" dirty="0"/>
              <a:t>     (peut-être une vingtaine si on prend en compte le recouvrement avec d’autres sections)</a:t>
            </a:r>
          </a:p>
          <a:p>
            <a:pPr marL="0" indent="0">
              <a:buNone/>
            </a:pPr>
            <a:r>
              <a:rPr lang="fr-FR" sz="1800" dirty="0"/>
              <a:t>    </a:t>
            </a:r>
          </a:p>
          <a:p>
            <a:pPr marL="0" indent="0">
              <a:buNone/>
            </a:pPr>
            <a:r>
              <a:rPr lang="fr-FR" sz="1800" dirty="0"/>
              <a:t>      prix </a:t>
            </a:r>
            <a:r>
              <a:rPr lang="fr-FR" sz="1800" dirty="0" err="1"/>
              <a:t>Ancel</a:t>
            </a:r>
            <a:r>
              <a:rPr lang="fr-FR" sz="1800" dirty="0"/>
              <a:t>, date limite 31 mai 2021</a:t>
            </a:r>
          </a:p>
          <a:p>
            <a:pPr marL="0" indent="0">
              <a:buNone/>
            </a:pPr>
            <a:r>
              <a:rPr lang="fr-FR" sz="1800" dirty="0"/>
              <a:t>      </a:t>
            </a:r>
            <a:r>
              <a:rPr lang="fr-FR" sz="1800" b="1" dirty="0">
                <a:solidFill>
                  <a:srgbClr val="00B050"/>
                </a:solidFill>
              </a:rPr>
              <a:t>année prochaine, 100 ans du prix </a:t>
            </a:r>
            <a:r>
              <a:rPr lang="fr-FR" sz="1800" b="1" dirty="0" err="1">
                <a:solidFill>
                  <a:srgbClr val="00B050"/>
                </a:solidFill>
              </a:rPr>
              <a:t>Ancel</a:t>
            </a:r>
            <a:endParaRPr lang="fr-FR" sz="1800" b="1" dirty="0">
              <a:solidFill>
                <a:srgbClr val="00B050"/>
              </a:solidFill>
            </a:endParaRPr>
          </a:p>
          <a:p>
            <a:pPr marL="0" indent="0">
              <a:buNone/>
            </a:pPr>
            <a:endParaRPr lang="fr-FR" sz="1800" dirty="0"/>
          </a:p>
          <a:p>
            <a:pPr marL="0" indent="0">
              <a:buNone/>
            </a:pPr>
            <a:r>
              <a:rPr lang="fr-FR" sz="1800" dirty="0"/>
              <a:t>      </a:t>
            </a:r>
            <a:r>
              <a:rPr lang="fr-FR" sz="1800" b="1" dirty="0">
                <a:solidFill>
                  <a:srgbClr val="00B050"/>
                </a:solidFill>
              </a:rPr>
              <a:t>création d’un prix de thèse de division ? Façon d’attirer plus de candidatures ? De dynamiser les jeunes de notre communauté ?</a:t>
            </a:r>
          </a:p>
          <a:p>
            <a:pPr marL="0" indent="0">
              <a:buNone/>
            </a:pPr>
            <a:endParaRPr lang="fr-FR" sz="1800" dirty="0"/>
          </a:p>
          <a:p>
            <a:pPr marL="0" indent="0">
              <a:buNone/>
            </a:pPr>
            <a:endParaRPr lang="fr-FR" sz="1800" dirty="0"/>
          </a:p>
          <a:p>
            <a:pPr marL="0" indent="0">
              <a:buNone/>
            </a:pPr>
            <a:endParaRPr lang="fr-FR" sz="1800" dirty="0"/>
          </a:p>
          <a:p>
            <a:pPr marL="0" indent="0">
              <a:buNone/>
            </a:pPr>
            <a:endParaRPr lang="fr-FR" sz="1800" dirty="0"/>
          </a:p>
          <a:p>
            <a:pPr marL="0" indent="0">
              <a:buNone/>
            </a:pPr>
            <a:r>
              <a:rPr lang="fr-FR" sz="1800" dirty="0"/>
              <a:t>     </a:t>
            </a:r>
          </a:p>
        </p:txBody>
      </p:sp>
    </p:spTree>
    <p:extLst>
      <p:ext uri="{BB962C8B-B14F-4D97-AF65-F5344CB8AC3E}">
        <p14:creationId xmlns:p14="http://schemas.microsoft.com/office/powerpoint/2010/main" val="20521959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370</TotalTime>
  <Words>1427</Words>
  <Application>Microsoft Macintosh PowerPoint</Application>
  <PresentationFormat>On-screen Show (4:3)</PresentationFormat>
  <Paragraphs>88</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Office Theme</vt:lpstr>
      <vt:lpstr>PowerPoint Presentation</vt:lpstr>
      <vt:lpstr>Composition du bureau</vt:lpstr>
      <vt:lpstr>Composition du bureau</vt:lpstr>
      <vt:lpstr>Activités du bureau</vt:lpstr>
      <vt:lpstr>Activités du bureau</vt:lpstr>
      <vt:lpstr>Perspectives, projets futurs</vt:lpstr>
      <vt:lpstr>Perspectives, projets futurs</vt:lpstr>
      <vt:lpstr>Perspectives, projets futurs</vt:lpstr>
      <vt:lpstr>Perspectives, projets futurs</vt:lpstr>
      <vt:lpstr>Perspectives, projets futurs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michele.casula@gmail.com</dc:creator>
  <cp:lastModifiedBy>michele.casula@gmail.com</cp:lastModifiedBy>
  <cp:revision>39</cp:revision>
  <dcterms:created xsi:type="dcterms:W3CDTF">2021-04-26T07:48:35Z</dcterms:created>
  <dcterms:modified xsi:type="dcterms:W3CDTF">2021-04-26T13:59:15Z</dcterms:modified>
</cp:coreProperties>
</file>