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1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82" r:id="rId4"/>
    <p:sldId id="316" r:id="rId5"/>
    <p:sldId id="317" r:id="rId6"/>
    <p:sldId id="262" r:id="rId7"/>
    <p:sldId id="315" r:id="rId8"/>
    <p:sldId id="444" r:id="rId9"/>
    <p:sldId id="413" r:id="rId10"/>
    <p:sldId id="416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30" r:id="rId19"/>
    <p:sldId id="427" r:id="rId20"/>
    <p:sldId id="431" r:id="rId21"/>
    <p:sldId id="432" r:id="rId22"/>
    <p:sldId id="433" r:id="rId23"/>
    <p:sldId id="434" r:id="rId24"/>
    <p:sldId id="445" r:id="rId25"/>
    <p:sldId id="299" r:id="rId26"/>
    <p:sldId id="308" r:id="rId27"/>
    <p:sldId id="310" r:id="rId28"/>
    <p:sldId id="307" r:id="rId29"/>
    <p:sldId id="440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ochin"/>
          <a:ea typeface="Cochin"/>
          <a:cs typeface="Cochin"/>
        </a:font>
        <a:srgbClr val="3A2B17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9A94">
              <a:alpha val="20000"/>
            </a:srgbClr>
          </a:solidFill>
        </a:fill>
      </a:tcStyle>
    </a:band2H>
    <a:firstCol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Col>
    <a:la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lastRow>
    <a:fir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063DF-4706-4812-B34D-F0AC945C78D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C257-B2BF-4477-8FA2-F3604F3E1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92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5T13:03:36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19082 11940 532 0,'0'0'24'0,"0"0"4"0,0 0-28 0,0 0 0 0,0 0 0 0,0 0 0 16,0 0 28-16,0 0-1 0,-4-4 0 0,4 4 0 15,-8-4-27-15,8 4 8 0,0 0-8 0,0 0 0 0,0 0 0 0,0 0 0 16,0 0 0-16,4-7 0 0,-4 7 22 0,4-8-1 16,0 1 0-16,-4 7 0 0,5-8 31 0,-1-3 5 15,0 3 2-15,-4 8 0 0,0-7 9 0,4-1 1 16,5 5 1-16,-5-5 0 0,4 1-13 0,-3 3-2 15,-1-4-1-15,-4 8 0 0,4-7-19 0,0 3-4 16,5-4-1-16,-5 1 0 0,-4 7-6 0,4-4 0 16,5-3-1-16,-1-1 0 0,1 1-8 0,-1-1-2 15,1 1 0-15,-5-1 0 0,-4 8 0 0,8-8 0 16,-3 1 0-16,3-4 0 0,-4 3-4 0,-4 1-1 16,0 7 0-16,0-12 0 0,4 1-8 0,1 0 0 15,-1-1 9-15,0 5-9 0,5-4 0 0,-1 3 8 0,-8 8-8 0,4-7 0 16,5-1 0-16,-1-3 0 0,-4 3 0 0,9-3 0 15,-4 0 9-15,-1 3-9 0,5-3 12 0,0 3-12 16,-5-7 8-16,5 4-8 0,-5 3 0 16,5 1 0-16,4-8 16 0,-5 4-4 0,-3-1-1 0,4-3 0 15,-1 4 2-15,1 0 1 0,-4-4 0 0,3 3 0 16,5 1-6-16,-8-4 0 0,3 7-8 0,-3-3 12 16,3-4-4-16,1 4-8 0,-4 0 11 0,3-1-11 15,1 1 15-15,0 0-4 0,-1-1-1 16,5 1 0-16,0 0 6 0,-4 0 2 0,0 3 0 0,4-3 0 15,-9 3-9-15,5-3-1 0,-5 3-8 0,5 1 12 16,-9 3-4-16,5-3-8 0,-5 3 11 0,4-4-11 16,-8 8 14-16,0 0-4 0,0 0-1 0,5 0 0 15,-5 0 7-15,0 0 2 0,0 0 0 0,0 0 0 0,0-7 4 16,0 7 1-16,0 0 0 0,0 0 0 16,0-8-7-16,0 8 0 0,0-4-1 0,0 4 0 15,0 0-63-15,0 0-13 0,0 0-3 0</inkml:trace>
  <inkml:trace contextRef="#ctx0" brushRef="#br0" timeOffset="2207.89">24404 11763 1184 0,'0'0'52'15,"8"-4"12"-15,9 0-52 0,-4 1-12 0,-5-5 0 0,-4-3 0 16,-12 0 43-16,8-4 5 0,8 3 2 0,1 1 0 0,-1-4-16 0,1 4-3 16,3 3-1-16,5 1 0 0,5-5-2 0,-5 1-1 15,-5-4 0-15,1 4 0 0,-5-4 15 0,1 3 3 16,-5 5 1-16,5-4 0 0,-1-1-7 0,-4-3-2 16,5 4 0-16,-1 3 0 0,9 1-7 0,-4-4-2 15,-5 3 0-15,1-3 0 0,3 3-8 0,-3 4-1 16,-5-3-1-16,-4 7 0 0,9-8-5 0,-5 5-1 15,9-5 0-15,-1 4 0 0,1-3-2 0,4 3-1 16,-4-3 0-16,-1-1 0 0,5 4-9 0,-4-3 0 16,-5-1 0-16,1 1 0 0,-1-1 0 0,1-3 10 15,-1 3-10-15,1 1 10 0,3-1-2 0,-3-3 0 0,4 3 0 16,-1-3 0-16,5 0 16 0,-8 3 2 0,-1-3 1 0,-4 4 0 16,-4-5-3-16,0 5 0 0,0-1 0 0,5 1 0 15,-5 3 12-15,4-7 1 0,0 7 1 0,5 0 0 16,-1 0-23-16,5 1-5 0,-13 3-1 0,0 0 0 15,0-8-9-15,0 8 0 0,0 0 0 0,0 0 0 16,0 0 0-16,0 0 0 0,0 0 0 0,8-4 0 31,1 1-76-31,-1-1-12 0,-8 4-1 0,0 0-933 0</inkml:trace>
  <inkml:trace contextRef="#ctx0" brushRef="#br0" timeOffset="8040.87">13321 9298 633 0,'0'0'56'0,"0"0"-44"16,0 0-12-16,0 0 0 0,0 0 119 0,0 0 21 15,0 0 5-15,0 0 1 0,0 0-71 0,0 0-15 16,0 0-2-16,0 0-1 0,0 0-25 0,0 0-4 16,0 0-2-16,-9 4 0 0,1 4-14 0,4-5-4 15,-5 5 0-15,5-1 0 0,-5-3 11 0,1 7 1 16,-1-11 1-16,1 4 0 0,0 0 3 0,-1 3 0 15,1-3 0-15,3 0 0 0,1 0 10 0,0-4 2 16,4 0 1-16,0 0 0 0,0 0-12 0,-4 0-2 16,-5 0-1-16,9 0 0 0,-8-4 3 0,8 4 1 0,0 0 0 15,0 0 0-15,-9 0-6 0,9 0 0 16,-4 0-1-16,4 0 0 0,-8 0-8 0,3 0-2 0,5 0 0 0,0 0 0 16,-8 0 2-16,8 0 0 0,-4 0 0 0,-5 0 0 15,9 0 2-15,-4 4 1 0,-9-4 0 0,9 4 0 16,4-4-2-16,-4 3-1 0,-5-3 0 0,1 4 0 15,4 0-3-15,-1 0-8 0,-3 3 12 0,4-3-4 16,-1 0-8-16,1-1 12 0,4-3-12 0,-4 4 12 16,4-4-2-16,0 0 0 0,0 8 0 0,0-8 0 15,0 7-10-15,0-7 12 0,0 0-12 0,0 8 12 16,0-1-12-16,0-7 0 0,4 8 0 0,-4-8 0 16,0 0 0-16,4 11 0 0,1-3 0 0,-5-8 0 15,4 7 0-15,4 1 0 0,-8-8 0 0,9 7 0 16,-5 1 11-16,-4-8 0 0,4 7 0 0,-4-7 0 0,0 0-11 0,5 12 10 15,-1-5-10-15,0 4 10 16,0-3 1-16,-4-8 0 0,4 7 0 0,-4-7 0 16,5 8-3-16,-1-4-8 0,-4-4 12 0,8 7-4 0,-8-7 9 0,9 4 2 15,-1 4 0-15,-8-8 0 0,0 0-19 0,9 0 0 16,8 3 0-16,0 1 0 0,-5 0 0 0,5-4 0 16,-4 7 0-16,0-7 0 0,-1 0 0 0,-3 0 0 15,4 0 10-15,-1 4-10 0,-3 0 11 0,-1 0-3 16,1-1-8-16,-1 1 12 0,-4 4-12 0,5-5 0 15,-5 5 0-15,0-1 0 0,-4 1 0 0,5-4 0 16,-1 3 0-16,-4-7 0 0,0 0 8 0,0 12-8 16,4-5 0-16,-4 1 0 0,-4 3 8 0,4-4-8 0,4 1 0 15,-8-1 9-15,4-7-9 0,0 0 10 0,0 0-10 0,0 0 10 16,0 12-10-16,0-12 0 0,0 0 9 0,0 0-9 16,0 0 14-16,-4 7-2 0,4-7 0 0,-9 4 0 15,9-4-2-15,-8 8-1 0,-1-1 0 0,5-3 0 16,-5 0-1-16,-3-1 0 0,3-3 0 15,1 0 0-15,-9 4 4 0,4 0 1 0,5 0 0 0,-1-1 0 16,1-6-4-16,-1 3-1 0,-3 0 0 0,3 0 0 16,1 0-8-16,-1 0 0 0,-4 0 9 0,-3 0-9 15,3 0 14-15,-4-4-2 0,4 0 0 0,1 4 0 16,3-4 1-16,-4 4 0 0,5 0 0 0,-5-3 0 16,5-1-5-16,3 0 0 0,-3 0-8 0,0 1 12 15,-1 3-12-15,5 0 0 0,0 0 0 0,-1 0 0 16,1 3-12-16,4-3-6 0,-4 0-1 0,4 0-821 15,0 0-164-15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842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2044700"/>
            <a:ext cx="10464800" cy="28575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4097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3531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9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374900"/>
            <a:ext cx="50419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7772400" y="2374900"/>
            <a:ext cx="39624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Alternat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Watermark_photo-r.jpg" descr="Watermark_photo-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olo Testo"/>
          <p:cNvSpPr txBox="1">
            <a:spLocks noGrp="1"/>
          </p:cNvSpPr>
          <p:nvPr>
            <p:ph type="title"/>
          </p:nvPr>
        </p:nvSpPr>
        <p:spPr>
          <a:xfrm>
            <a:off x="736600" y="254000"/>
            <a:ext cx="9245600" cy="1993900"/>
          </a:xfrm>
          <a:prstGeom prst="rect">
            <a:avLst/>
          </a:prstGeom>
        </p:spPr>
        <p:txBody>
          <a:bodyPr/>
          <a:lstStyle>
            <a:lvl1pPr algn="l"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36600" y="2374900"/>
            <a:ext cx="9245600" cy="65786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</a:lvl1pPr>
            <a:lvl2pPr marL="10666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Alternat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watermark_photo-l.jpeg" descr="watermark_photo-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olo Testo"/>
          <p:cNvSpPr txBox="1">
            <a:spLocks noGrp="1"/>
          </p:cNvSpPr>
          <p:nvPr>
            <p:ph type="title"/>
          </p:nvPr>
        </p:nvSpPr>
        <p:spPr>
          <a:xfrm>
            <a:off x="3009900" y="254000"/>
            <a:ext cx="9245600" cy="1993900"/>
          </a:xfrm>
          <a:prstGeom prst="rect">
            <a:avLst/>
          </a:prstGeom>
        </p:spPr>
        <p:txBody>
          <a:bodyPr/>
          <a:lstStyle>
            <a:lvl1pPr algn="l"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009900" y="2374900"/>
            <a:ext cx="9245600" cy="65786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</a:lvl1pPr>
            <a:lvl2pPr marL="10666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3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4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5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6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olo Testo"/>
          <p:cNvSpPr txBox="1">
            <a:spLocks noGrp="1"/>
          </p:cNvSpPr>
          <p:nvPr>
            <p:ph type="title"/>
          </p:nvPr>
        </p:nvSpPr>
        <p:spPr>
          <a:xfrm>
            <a:off x="546100" y="254000"/>
            <a:ext cx="11925300" cy="1003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8800" y="1409700"/>
            <a:ext cx="11925300" cy="81534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SzPct val="48000"/>
              <a:buFont typeface="Gill Sans"/>
              <a:buBlip>
                <a:blip r:embed="rId2"/>
              </a:buBlip>
              <a:defRPr sz="3000"/>
            </a:lvl1pPr>
            <a:lvl2pPr defTabSz="457200">
              <a:spcBef>
                <a:spcPts val="3000"/>
              </a:spcBef>
              <a:buSzPct val="48000"/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500"/>
              </a:spcBef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opperplate Gothic Light" panose="020E0507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9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384300"/>
            <a:ext cx="11899900" cy="8255000"/>
          </a:xfrm>
          <a:prstGeom prst="rect">
            <a:avLst/>
          </a:prstGeom>
        </p:spPr>
        <p:txBody>
          <a:bodyPr/>
          <a:lstStyle>
            <a:lvl1pPr>
              <a:spcBef>
                <a:spcPts val="4000"/>
              </a:spcBef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olo Testo"/>
          <p:cNvSpPr txBox="1">
            <a:spLocks noGrp="1"/>
          </p:cNvSpPr>
          <p:nvPr>
            <p:ph type="title"/>
          </p:nvPr>
        </p:nvSpPr>
        <p:spPr>
          <a:xfrm>
            <a:off x="546100" y="254000"/>
            <a:ext cx="11925300" cy="1003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8800" y="1409700"/>
            <a:ext cx="11925300" cy="81534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SzPct val="48000"/>
              <a:buFont typeface="Gill Sans"/>
              <a:buBlip>
                <a:blip r:embed="rId2"/>
              </a:buBlip>
              <a:defRPr sz="3000"/>
            </a:lvl1pPr>
            <a:lvl2pPr defTabSz="457200">
              <a:spcBef>
                <a:spcPts val="3000"/>
              </a:spcBef>
              <a:buSzPct val="48000"/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4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5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016000"/>
          </a:xfrm>
          <a:prstGeom prst="rect">
            <a:avLst/>
          </a:prstGeom>
        </p:spPr>
        <p:txBody>
          <a:bodyPr/>
          <a:lstStyle>
            <a:lvl1pPr>
              <a:defRPr sz="6000" spc="-145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625600"/>
            <a:ext cx="10464800" cy="7327900"/>
          </a:xfrm>
          <a:prstGeom prst="rect">
            <a:avLst/>
          </a:prstGeom>
        </p:spPr>
        <p:txBody>
          <a:bodyPr numCol="2" spcCol="523240"/>
          <a:lstStyle>
            <a:lvl1pPr marL="641038" indent="-323538" defTabSz="457200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1pPr>
            <a:lvl2pPr marL="1085538" indent="-323538" defTabSz="457200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2pPr>
            <a:lvl3pPr marL="15300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3pPr>
            <a:lvl4pPr marL="19745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4pPr>
            <a:lvl5pPr marL="24190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774700"/>
            <a:ext cx="10464800" cy="81788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</a:lvl1pPr>
            <a:lvl2pPr marL="1066639" indent="-304639" defTabSz="457200"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xfrm>
            <a:off x="1270000" y="2730500"/>
            <a:ext cx="10464800" cy="42799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magine"/>
          <p:cNvSpPr>
            <a:spLocks noGrp="1"/>
          </p:cNvSpPr>
          <p:nvPr>
            <p:ph type="pic" sz="half" idx="13"/>
          </p:nvPr>
        </p:nvSpPr>
        <p:spPr>
          <a:xfrm>
            <a:off x="3340100" y="1371600"/>
            <a:ext cx="6350000" cy="500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Titolo Testo"/>
          <p:cNvSpPr txBox="1">
            <a:spLocks noGrp="1"/>
          </p:cNvSpPr>
          <p:nvPr>
            <p:ph type="title"/>
          </p:nvPr>
        </p:nvSpPr>
        <p:spPr>
          <a:xfrm>
            <a:off x="1270000" y="6896100"/>
            <a:ext cx="10464800" cy="21082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lIns="0" tIns="0" rIns="0" bIns="0"/>
          <a:lstStyle>
            <a:lvl1pPr>
              <a:lnSpc>
                <a:spcPct val="100000"/>
              </a:lnSpc>
              <a:defRPr sz="78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magine"/>
          <p:cNvSpPr>
            <a:spLocks noGrp="1"/>
          </p:cNvSpPr>
          <p:nvPr>
            <p:ph type="pic" sz="half" idx="13"/>
          </p:nvPr>
        </p:nvSpPr>
        <p:spPr>
          <a:xfrm>
            <a:off x="7391400" y="1879600"/>
            <a:ext cx="457200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68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5000" y="4800600"/>
            <a:ext cx="5867400" cy="33020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magine"/>
          <p:cNvSpPr>
            <a:spLocks noGrp="1"/>
          </p:cNvSpPr>
          <p:nvPr>
            <p:ph type="pic" sz="half" idx="13"/>
          </p:nvPr>
        </p:nvSpPr>
        <p:spPr>
          <a:xfrm>
            <a:off x="7416800" y="2692400"/>
            <a:ext cx="457200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374900"/>
            <a:ext cx="50419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584200" y="254000"/>
            <a:ext cx="11899900" cy="1016000"/>
          </a:xfrm>
          <a:prstGeom prst="rect">
            <a:avLst/>
          </a:prstGeom>
          <a:ln w="12700">
            <a:miter lim="400000"/>
          </a:ln>
          <a:effectLst>
            <a:outerShdw blurRad="12700" dist="25400" dir="2700000" rotWithShape="0">
              <a:srgbClr val="FAF9F1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buBlip>
                <a:blip r:embed="rId30"/>
              </a:buBlip>
            </a:lvl1pPr>
            <a:lvl2pPr marL="1113507" indent="-351507">
              <a:spcBef>
                <a:spcPts val="1500"/>
              </a:spcBef>
              <a:buBlip>
                <a:blip r:embed="rId30"/>
              </a:buBlip>
              <a:defRPr sz="2400"/>
            </a:lvl2pPr>
            <a:lvl3pPr marL="1558007" indent="-351507">
              <a:lnSpc>
                <a:spcPct val="100000"/>
              </a:lnSpc>
              <a:spcBef>
                <a:spcPts val="1500"/>
              </a:spcBef>
              <a:buBlip>
                <a:blip r:embed="rId30"/>
              </a:buBlip>
              <a:defRPr sz="2400"/>
            </a:lvl3pPr>
            <a:lvl4pPr marL="2002507" indent="-351507">
              <a:lnSpc>
                <a:spcPct val="100000"/>
              </a:lnSpc>
              <a:spcBef>
                <a:spcPts val="1500"/>
              </a:spcBef>
              <a:buBlip>
                <a:blip r:embed="rId30"/>
              </a:buBlip>
              <a:defRPr sz="2400"/>
            </a:lvl4pPr>
            <a:lvl5pPr marL="2447007" indent="-351507">
              <a:lnSpc>
                <a:spcPct val="110000"/>
              </a:lnSpc>
              <a:spcBef>
                <a:spcPts val="1500"/>
              </a:spcBef>
              <a:buBlip>
                <a:blip r:embed="rId30"/>
              </a:buBlip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23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med"/>
  <p:hf hdr="0" ftr="0" dt="0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669007" marR="0" indent="-351507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42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87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31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76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20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365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809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254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3.xml"/><Relationship Id="rId7" Type="http://schemas.openxmlformats.org/officeDocument/2006/relationships/image" Target="../media/image2.ti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.tif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46.png"/><Relationship Id="rId5" Type="http://schemas.openxmlformats.org/officeDocument/2006/relationships/tags" Target="../tags/tag29.xml"/><Relationship Id="rId10" Type="http://schemas.openxmlformats.org/officeDocument/2006/relationships/image" Target="../media/image45.png"/><Relationship Id="rId4" Type="http://schemas.openxmlformats.org/officeDocument/2006/relationships/tags" Target="../tags/tag28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35.xml"/><Relationship Id="rId7" Type="http://schemas.openxmlformats.org/officeDocument/2006/relationships/image" Target="../media/image5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56.png"/><Relationship Id="rId4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9.xml"/><Relationship Id="rId7" Type="http://schemas.openxmlformats.org/officeDocument/2006/relationships/image" Target="../media/image5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7.png"/><Relationship Id="rId5" Type="http://schemas.openxmlformats.org/officeDocument/2006/relationships/image" Target="../media/image2.t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43.xml"/><Relationship Id="rId7" Type="http://schemas.openxmlformats.org/officeDocument/2006/relationships/image" Target="../media/image2.ti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46.xml"/><Relationship Id="rId7" Type="http://schemas.openxmlformats.org/officeDocument/2006/relationships/image" Target="../media/image2.ti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47.xml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2.tif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51.xml"/><Relationship Id="rId7" Type="http://schemas.openxmlformats.org/officeDocument/2006/relationships/image" Target="../media/image7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0.png"/><Relationship Id="rId5" Type="http://schemas.openxmlformats.org/officeDocument/2006/relationships/image" Target="../media/image2.tif"/><Relationship Id="rId10" Type="http://schemas.openxmlformats.org/officeDocument/2006/relationships/image" Target="../media/image7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3" Type="http://schemas.openxmlformats.org/officeDocument/2006/relationships/tags" Target="../tags/tag54.xml"/><Relationship Id="rId7" Type="http://schemas.openxmlformats.org/officeDocument/2006/relationships/image" Target="../media/image2.tif"/><Relationship Id="rId12" Type="http://schemas.openxmlformats.org/officeDocument/2006/relationships/image" Target="../media/image7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56.xml"/><Relationship Id="rId10" Type="http://schemas.openxmlformats.org/officeDocument/2006/relationships/image" Target="../media/image77.png"/><Relationship Id="rId4" Type="http://schemas.openxmlformats.org/officeDocument/2006/relationships/tags" Target="../tags/tag55.xml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t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13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tags" Target="../tags/tag4.xml"/><Relationship Id="rId16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5.png"/><Relationship Id="rId5" Type="http://schemas.openxmlformats.org/officeDocument/2006/relationships/tags" Target="../tags/tag7.xml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tags" Target="../tags/tag11.xml"/><Relationship Id="rId7" Type="http://schemas.openxmlformats.org/officeDocument/2006/relationships/image" Target="../media/image2.tif"/><Relationship Id="rId12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3.xml"/><Relationship Id="rId10" Type="http://schemas.openxmlformats.org/officeDocument/2006/relationships/image" Target="../media/image23.png"/><Relationship Id="rId4" Type="http://schemas.openxmlformats.org/officeDocument/2006/relationships/tags" Target="../tags/tag12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11" Type="http://schemas.openxmlformats.org/officeDocument/2006/relationships/image" Target="../media/image340.png"/><Relationship Id="rId5" Type="http://schemas.openxmlformats.org/officeDocument/2006/relationships/image" Target="../media/image27.png"/><Relationship Id="rId10" Type="http://schemas.openxmlformats.org/officeDocument/2006/relationships/customXml" Target="../ink/ink1.xml"/><Relationship Id="rId4" Type="http://schemas.openxmlformats.org/officeDocument/2006/relationships/image" Target="../media/image26.png"/><Relationship Id="rId9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123371" y="492239"/>
            <a:ext cx="12678229" cy="28315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7200"/>
            </a:pPr>
            <a:r>
              <a:rPr lang="en-GB" b="1" dirty="0" err="1">
                <a:latin typeface="Copperplate Gothic Light" panose="020E0507020206020404" pitchFamily="34" charset="0"/>
              </a:rPr>
              <a:t>Resummation</a:t>
            </a:r>
            <a:br>
              <a:rPr lang="en-GB" b="1" dirty="0">
                <a:latin typeface="Copperplate Gothic Light" panose="020E0507020206020404" pitchFamily="34" charset="0"/>
              </a:rPr>
            </a:br>
            <a:r>
              <a:rPr lang="en-GB" b="1" dirty="0">
                <a:latin typeface="Copperplate Gothic Light" panose="020E0507020206020404" pitchFamily="34" charset="0"/>
              </a:rPr>
              <a:t>for collider phenomenology</a:t>
            </a:r>
            <a:endParaRPr b="1" dirty="0">
              <a:latin typeface="Copperplate Gothic Light" panose="020E0507020206020404" pitchFamily="34" charset="0"/>
            </a:endParaRPr>
          </a:p>
        </p:txBody>
      </p:sp>
      <p:sp>
        <p:nvSpPr>
          <p:cNvPr id="265" name="Andrea…"/>
          <p:cNvSpPr txBox="1"/>
          <p:nvPr/>
        </p:nvSpPr>
        <p:spPr>
          <a:xfrm>
            <a:off x="189335" y="6732560"/>
            <a:ext cx="3797301" cy="990601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/>
          <a:p>
            <a:pPr defTabSz="370331">
              <a:lnSpc>
                <a:spcPct val="120000"/>
              </a:lnSpc>
              <a:defRPr sz="3078" spc="615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rPr dirty="0">
                <a:latin typeface="Copperplate Gothic Light" panose="020E0507020206020404" pitchFamily="34" charset="0"/>
              </a:rPr>
              <a:t>Andrea </a:t>
            </a:r>
          </a:p>
          <a:p>
            <a:pPr defTabSz="370331">
              <a:lnSpc>
                <a:spcPct val="120000"/>
              </a:lnSpc>
              <a:defRPr sz="3078" spc="615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rPr dirty="0">
                <a:latin typeface="Copperplate Gothic Light" panose="020E0507020206020404" pitchFamily="34" charset="0"/>
              </a:rPr>
              <a:t>Banfi </a:t>
            </a:r>
          </a:p>
        </p:txBody>
      </p:sp>
      <p:pic>
        <p:nvPicPr>
          <p:cNvPr id="266" name="www.sussex.ac.png" descr="www.sussex.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829" y="6732560"/>
            <a:ext cx="2489201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oop Fest XVI - 31 May 2017 - ANL"/>
          <p:cNvSpPr txBox="1"/>
          <p:nvPr/>
        </p:nvSpPr>
        <p:spPr>
          <a:xfrm>
            <a:off x="276529" y="7303804"/>
            <a:ext cx="12585701" cy="1806072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>
              <a:lnSpc>
                <a:spcPct val="120000"/>
              </a:lnSpc>
              <a:defRPr sz="3600"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r>
              <a:rPr lang="en-GB" sz="2800" dirty="0">
                <a:latin typeface="Copperplate Gothic Light" panose="020E0507020206020404" pitchFamily="34" charset="0"/>
              </a:rPr>
              <a:t>Joint workshop</a:t>
            </a:r>
          </a:p>
          <a:p>
            <a:r>
              <a:rPr lang="en-GB" sz="2800" dirty="0">
                <a:latin typeface="Copperplate Gothic Light" panose="020E0507020206020404" pitchFamily="34" charset="0"/>
              </a:rPr>
              <a:t> “GDR-QCD/STRONG2020/PARTONS/FTE@LHC/NLOACESS”</a:t>
            </a:r>
          </a:p>
          <a:p>
            <a:r>
              <a:rPr lang="en-GB" sz="2800" dirty="0">
                <a:latin typeface="Copperplate Gothic Light" panose="020E0507020206020404" pitchFamily="34" charset="0"/>
              </a:rPr>
              <a:t>4 June 2021</a:t>
            </a:r>
            <a:endParaRPr sz="2800" dirty="0">
              <a:latin typeface="Copperplate Gothic Light" panose="020E05070202060204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1</a:t>
            </a:fld>
            <a:endParaRPr lang="en-GB"/>
          </a:p>
        </p:txBody>
      </p:sp>
      <p:pic>
        <p:nvPicPr>
          <p:cNvPr id="7" name="page3image6136.png" descr="page3image61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964" y="3530534"/>
            <a:ext cx="5288292" cy="3773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79EB-19ED-44E0-9509-840109AC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Factorisation is the key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9356F-68EE-4432-B610-34C7C261A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Resummation</a:t>
            </a:r>
            <a:r>
              <a:rPr lang="en-GB" dirty="0"/>
              <a:t> would never be possible if we could not separate process-dependent hard matrix elements from universal soft-collinear dynamics</a:t>
            </a:r>
          </a:p>
          <a:p>
            <a:pPr>
              <a:spcBef>
                <a:spcPts val="3600"/>
              </a:spcBef>
            </a:pPr>
            <a:r>
              <a:rPr lang="en-GB" dirty="0"/>
              <a:t>Factorisation is enough to write general </a:t>
            </a:r>
            <a:r>
              <a:rPr lang="en-GB" dirty="0" err="1"/>
              <a:t>resummation</a:t>
            </a:r>
            <a:r>
              <a:rPr lang="en-GB" dirty="0"/>
              <a:t> formulae for suitable observables in QCD        CAESAR (NLL) / ARES (NNLL) approach </a:t>
            </a:r>
          </a:p>
          <a:p>
            <a:pPr>
              <a:spcBef>
                <a:spcPts val="3600"/>
              </a:spcBef>
            </a:pPr>
            <a:endParaRPr lang="en-GB" dirty="0"/>
          </a:p>
          <a:p>
            <a:pPr>
              <a:spcBef>
                <a:spcPts val="3600"/>
              </a:spcBef>
            </a:pPr>
            <a:r>
              <a:rPr lang="en-GB" dirty="0"/>
              <a:t>Using the technique of strategy of regions, factorisation formulae can include observable constraints        Soft-collinear effective theory (SCET)</a:t>
            </a:r>
          </a:p>
          <a:p>
            <a:pPr>
              <a:spcBef>
                <a:spcPts val="3600"/>
              </a:spcBef>
            </a:pPr>
            <a:endParaRPr lang="en-GB" dirty="0"/>
          </a:p>
          <a:p>
            <a:pPr>
              <a:spcBef>
                <a:spcPts val="3600"/>
              </a:spcBef>
            </a:pPr>
            <a:r>
              <a:rPr lang="en-GB" dirty="0"/>
              <a:t>Strategy of regions is the only way forward so far when no general principles such as gauge invariance can be invoked, e.g. quark-mass logarithms in loop amplitudes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F0EBD-5519-4298-9234-7949535528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B0C9A-5A0D-4EC1-AB3E-2F695F0483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54" y="5792150"/>
            <a:ext cx="493257" cy="184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E617A-7956-4A9C-84F3-107379637127}"/>
              </a:ext>
            </a:extLst>
          </p:cNvPr>
          <p:cNvSpPr txBox="1"/>
          <p:nvPr/>
        </p:nvSpPr>
        <p:spPr>
          <a:xfrm>
            <a:off x="8617658" y="2379993"/>
            <a:ext cx="394018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[Collins Soper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Sterman</a:t>
            </a:r>
            <a:r>
              <a:rPr lang="en-GB" sz="1800" dirty="0">
                <a:solidFill>
                  <a:srgbClr val="FF0000"/>
                </a:solidFill>
              </a:rPr>
              <a:t> hep-</a:t>
            </a:r>
            <a:r>
              <a:rPr lang="en-GB" sz="1800" dirty="0" err="1">
                <a:solidFill>
                  <a:srgbClr val="FF0000"/>
                </a:solidFill>
              </a:rPr>
              <a:t>ph</a:t>
            </a:r>
            <a:r>
              <a:rPr lang="en-GB" sz="1800" dirty="0">
                <a:solidFill>
                  <a:srgbClr val="FF0000"/>
                </a:solidFill>
              </a:rPr>
              <a:t>/0409313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sp>
        <p:nvSpPr>
          <p:cNvPr id="8" name="Banfi Salam Zanderighi ‘05">
            <a:extLst>
              <a:ext uri="{FF2B5EF4-FFF2-40B4-BE49-F238E27FC236}">
                <a16:creationId xmlns:a16="http://schemas.microsoft.com/office/drawing/2014/main" id="{0F160554-4D96-4DA5-A73B-F89A04419842}"/>
              </a:ext>
            </a:extLst>
          </p:cNvPr>
          <p:cNvSpPr txBox="1"/>
          <p:nvPr/>
        </p:nvSpPr>
        <p:spPr>
          <a:xfrm>
            <a:off x="8387643" y="3778189"/>
            <a:ext cx="419922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r>
              <a:rPr lang="en-GB" sz="2000" dirty="0"/>
              <a:t>[AB</a:t>
            </a:r>
            <a:r>
              <a:rPr sz="2000" dirty="0"/>
              <a:t> Salam Zanderighi </a:t>
            </a:r>
            <a:r>
              <a:rPr lang="en-GB" sz="2000" dirty="0"/>
              <a:t>hep-</a:t>
            </a:r>
            <a:r>
              <a:rPr lang="en-GB" sz="2000" dirty="0" err="1"/>
              <a:t>ph</a:t>
            </a:r>
            <a:r>
              <a:rPr lang="en-GB" sz="2000" dirty="0"/>
              <a:t>/0407286]</a:t>
            </a:r>
            <a:endParaRPr sz="2000" dirty="0"/>
          </a:p>
        </p:txBody>
      </p:sp>
      <p:sp>
        <p:nvSpPr>
          <p:cNvPr id="9" name="Banfi Salam Zanderighi ‘05">
            <a:extLst>
              <a:ext uri="{FF2B5EF4-FFF2-40B4-BE49-F238E27FC236}">
                <a16:creationId xmlns:a16="http://schemas.microsoft.com/office/drawing/2014/main" id="{0ACE3379-0C33-484D-AD1D-85FB64BD742B}"/>
              </a:ext>
            </a:extLst>
          </p:cNvPr>
          <p:cNvSpPr txBox="1"/>
          <p:nvPr/>
        </p:nvSpPr>
        <p:spPr>
          <a:xfrm>
            <a:off x="8810171" y="4194499"/>
            <a:ext cx="37476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r>
              <a:rPr lang="en-GB" sz="2000" dirty="0"/>
              <a:t>[AB</a:t>
            </a:r>
            <a:r>
              <a:rPr sz="2000" dirty="0"/>
              <a:t> </a:t>
            </a:r>
            <a:r>
              <a:rPr lang="en-GB" sz="2000" dirty="0"/>
              <a:t>El-Menoufi Monni</a:t>
            </a:r>
            <a:r>
              <a:rPr sz="2000" dirty="0"/>
              <a:t> </a:t>
            </a:r>
            <a:r>
              <a:rPr lang="en-GB" sz="2000" dirty="0"/>
              <a:t>1807.11487]</a:t>
            </a:r>
            <a:endParaRPr sz="2000" dirty="0"/>
          </a:p>
        </p:txBody>
      </p:sp>
      <p:sp>
        <p:nvSpPr>
          <p:cNvPr id="10" name="Banfi Salam Zanderighi ‘05">
            <a:extLst>
              <a:ext uri="{FF2B5EF4-FFF2-40B4-BE49-F238E27FC236}">
                <a16:creationId xmlns:a16="http://schemas.microsoft.com/office/drawing/2014/main" id="{A15A4C13-38A4-4242-AE19-158DAD4E08CC}"/>
              </a:ext>
            </a:extLst>
          </p:cNvPr>
          <p:cNvSpPr txBox="1"/>
          <p:nvPr/>
        </p:nvSpPr>
        <p:spPr>
          <a:xfrm>
            <a:off x="7649025" y="6158763"/>
            <a:ext cx="505395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r>
              <a:rPr lang="en-GB" sz="2000" dirty="0"/>
              <a:t>[Bauer Fleming </a:t>
            </a:r>
            <a:r>
              <a:rPr lang="en-GB" sz="2000" dirty="0" err="1"/>
              <a:t>Pirjol</a:t>
            </a:r>
            <a:r>
              <a:rPr lang="en-GB" sz="2000" dirty="0"/>
              <a:t> Stewart hep-</a:t>
            </a:r>
            <a:r>
              <a:rPr lang="en-GB" sz="2000" dirty="0" err="1"/>
              <a:t>ph</a:t>
            </a:r>
            <a:r>
              <a:rPr lang="en-GB" sz="2000" dirty="0"/>
              <a:t>/0011336]</a:t>
            </a:r>
            <a:endParaRPr sz="2000" dirty="0"/>
          </a:p>
        </p:txBody>
      </p:sp>
      <p:sp>
        <p:nvSpPr>
          <p:cNvPr id="11" name="Banfi Salam Zanderighi ‘05">
            <a:extLst>
              <a:ext uri="{FF2B5EF4-FFF2-40B4-BE49-F238E27FC236}">
                <a16:creationId xmlns:a16="http://schemas.microsoft.com/office/drawing/2014/main" id="{BBA0624F-9BE7-4D59-8C7F-675686080BD6}"/>
              </a:ext>
            </a:extLst>
          </p:cNvPr>
          <p:cNvSpPr txBox="1"/>
          <p:nvPr/>
        </p:nvSpPr>
        <p:spPr>
          <a:xfrm>
            <a:off x="9495323" y="6558873"/>
            <a:ext cx="32076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r>
              <a:rPr lang="en-GB" sz="2000" dirty="0"/>
              <a:t>[Becher Schwartz 0803.0342]</a:t>
            </a:r>
            <a:endParaRPr sz="2000" dirty="0"/>
          </a:p>
        </p:txBody>
      </p:sp>
      <p:sp>
        <p:nvSpPr>
          <p:cNvPr id="12" name="Banfi Salam Zanderighi ‘05">
            <a:extLst>
              <a:ext uri="{FF2B5EF4-FFF2-40B4-BE49-F238E27FC236}">
                <a16:creationId xmlns:a16="http://schemas.microsoft.com/office/drawing/2014/main" id="{91D4FCC7-293D-4E3D-8F82-950F8599FC57}"/>
              </a:ext>
            </a:extLst>
          </p:cNvPr>
          <p:cNvSpPr txBox="1"/>
          <p:nvPr/>
        </p:nvSpPr>
        <p:spPr>
          <a:xfrm>
            <a:off x="9538865" y="6973497"/>
            <a:ext cx="32076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r>
              <a:rPr lang="en-GB" sz="2000" dirty="0"/>
              <a:t>[Becher Neubert 1007.4005]</a:t>
            </a:r>
            <a:endParaRPr sz="2000" dirty="0"/>
          </a:p>
        </p:txBody>
      </p:sp>
      <p:sp>
        <p:nvSpPr>
          <p:cNvPr id="13" name="Banfi Salam Zanderighi ‘05">
            <a:extLst>
              <a:ext uri="{FF2B5EF4-FFF2-40B4-BE49-F238E27FC236}">
                <a16:creationId xmlns:a16="http://schemas.microsoft.com/office/drawing/2014/main" id="{9DA7E71D-B965-4482-B2A6-9E3EFA1B961F}"/>
              </a:ext>
            </a:extLst>
          </p:cNvPr>
          <p:cNvSpPr txBox="1"/>
          <p:nvPr/>
        </p:nvSpPr>
        <p:spPr>
          <a:xfrm>
            <a:off x="6284686" y="8517640"/>
            <a:ext cx="627315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pPr algn="r"/>
            <a:r>
              <a:rPr lang="en-GB" sz="2000" dirty="0"/>
              <a:t>[Liu </a:t>
            </a:r>
            <a:r>
              <a:rPr lang="en-GB" sz="2000" dirty="0" err="1"/>
              <a:t>Mecaj</a:t>
            </a:r>
            <a:r>
              <a:rPr lang="en-GB" sz="2000" dirty="0"/>
              <a:t> Neubert Wang 2009.06779]</a:t>
            </a:r>
            <a:endParaRPr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990372-A28B-42FB-B183-FD13BB93A2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29" y="3450704"/>
            <a:ext cx="493257" cy="1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08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447" y="3907117"/>
            <a:ext cx="10464800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The precision frontier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786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8399-0C84-4D04-B2FE-8C78C0F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momentum distributions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40463C3C-CFD0-496C-A589-96057D20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60929"/>
          </a:xfrm>
        </p:spPr>
        <p:txBody>
          <a:bodyPr/>
          <a:lstStyle/>
          <a:p>
            <a:r>
              <a:rPr lang="en-GB" dirty="0"/>
              <a:t>The distribution in the transverse momentum of a colour singlet (e.g. Higgs, Z boson) admits an all order factorisation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3BDA-07C2-488A-8E9F-281CF4C5E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43DA5-CE3D-47E4-B5E6-EBEBE80B4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4111182"/>
            <a:ext cx="11211261" cy="3600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6FD307-939D-4232-9E2E-2FC61744B8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39" y="2725389"/>
            <a:ext cx="6473871" cy="965403"/>
          </a:xfrm>
          <a:prstGeom prst="rect">
            <a:avLst/>
          </a:prstGeom>
        </p:spPr>
      </p:pic>
      <p:sp>
        <p:nvSpPr>
          <p:cNvPr id="9" name="Text Placeholder 2 2">
            <a:extLst>
              <a:ext uri="{FF2B5EF4-FFF2-40B4-BE49-F238E27FC236}">
                <a16:creationId xmlns:a16="http://schemas.microsoft.com/office/drawing/2014/main" id="{58A91C3A-B1F0-41D2-8811-BD9349B1F7E6}"/>
              </a:ext>
            </a:extLst>
          </p:cNvPr>
          <p:cNvSpPr txBox="1">
            <a:spLocks/>
          </p:cNvSpPr>
          <p:nvPr/>
        </p:nvSpPr>
        <p:spPr>
          <a:xfrm>
            <a:off x="375939" y="8029121"/>
            <a:ext cx="11899900" cy="126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Calculation of relevant anomalous dimensions makes it possible to achieve a remarkable N</a:t>
            </a:r>
            <a:r>
              <a:rPr lang="en-GB" baseline="30000" dirty="0"/>
              <a:t>3</a:t>
            </a:r>
            <a:r>
              <a:rPr lang="en-GB" dirty="0"/>
              <a:t>LL accuracy (times a constant at order     , </a:t>
            </a:r>
            <a:r>
              <a:rPr lang="en-GB" dirty="0" err="1"/>
              <a:t>a.k.a</a:t>
            </a:r>
            <a:r>
              <a:rPr lang="en-GB" dirty="0"/>
              <a:t> N</a:t>
            </a:r>
            <a:r>
              <a:rPr lang="en-GB" baseline="30000" dirty="0"/>
              <a:t>3</a:t>
            </a:r>
            <a:r>
              <a:rPr lang="en-GB" dirty="0"/>
              <a:t>LL’)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1D5D3-5966-4F70-A903-EEF93BDA35BC}"/>
              </a:ext>
            </a:extLst>
          </p:cNvPr>
          <p:cNvSpPr/>
          <p:nvPr/>
        </p:nvSpPr>
        <p:spPr>
          <a:xfrm>
            <a:off x="8650514" y="4441371"/>
            <a:ext cx="703943" cy="95068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400000"/>
          </a:ln>
          <a:effectLst>
            <a:outerShdw blurRad="12700" dist="12700" dir="2700000" rotWithShape="0">
              <a:srgbClr val="FFFFFF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E00F2F-0481-4BEA-8EF2-3B4AFBBAE8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59" y="8606972"/>
            <a:ext cx="331200" cy="38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E19DD-B206-4DE5-9955-5DE78B802D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2" y="4762354"/>
            <a:ext cx="624115" cy="4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08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F425-AC45-4C98-A54D-AFAA4AA4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B-space </a:t>
            </a:r>
            <a:r>
              <a:rPr lang="en-GB" dirty="0" err="1"/>
              <a:t>resummation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09A58-CC60-44F7-886A-30FFC9BB6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348014"/>
          </a:xfrm>
        </p:spPr>
        <p:txBody>
          <a:bodyPr/>
          <a:lstStyle/>
          <a:p>
            <a:r>
              <a:rPr lang="en-GB" dirty="0"/>
              <a:t>Three calculations perform the </a:t>
            </a:r>
            <a:r>
              <a:rPr lang="en-GB" dirty="0" err="1"/>
              <a:t>resummation</a:t>
            </a:r>
            <a:r>
              <a:rPr lang="en-GB" dirty="0"/>
              <a:t> in impact-parameter or b-space, i.e. for the Fourier transform of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3049-58D8-41B4-A410-A0040584C7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5A68F-5D51-46B4-89C0-DB0006FA82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973943"/>
            <a:ext cx="1061485" cy="339429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D327117-D6EA-4A38-B9F0-B22941E46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89" y="2706914"/>
            <a:ext cx="4109721" cy="5624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712BA2-CC98-458A-85F3-00F3CD62B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64" y="2504299"/>
            <a:ext cx="4022644" cy="2895015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B3C59AE-62D9-4D9C-81CF-DD9B48E02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64" y="6034545"/>
            <a:ext cx="4083507" cy="2792887"/>
          </a:xfrm>
          <a:prstGeom prst="rect">
            <a:avLst/>
          </a:prstGeom>
        </p:spPr>
      </p:pic>
      <p:sp>
        <p:nvSpPr>
          <p:cNvPr id="13" name="Banfi Salam Zanderighi ‘05 1">
            <a:extLst>
              <a:ext uri="{FF2B5EF4-FFF2-40B4-BE49-F238E27FC236}">
                <a16:creationId xmlns:a16="http://schemas.microsoft.com/office/drawing/2014/main" id="{0FFE74CD-1032-418D-8971-EAE17FCB441F}"/>
              </a:ext>
            </a:extLst>
          </p:cNvPr>
          <p:cNvSpPr txBox="1"/>
          <p:nvPr/>
        </p:nvSpPr>
        <p:spPr>
          <a:xfrm>
            <a:off x="2487974" y="8568441"/>
            <a:ext cx="32076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pPr algn="r"/>
            <a:r>
              <a:rPr lang="en-GB" sz="2000" dirty="0"/>
              <a:t>[</a:t>
            </a:r>
            <a:r>
              <a:rPr lang="en-GB" sz="2000" dirty="0" err="1"/>
              <a:t>Billis</a:t>
            </a:r>
            <a:r>
              <a:rPr lang="en-GB" sz="2000" dirty="0"/>
              <a:t> et al 2102.08039]</a:t>
            </a:r>
            <a:endParaRPr sz="2000" dirty="0"/>
          </a:p>
        </p:txBody>
      </p:sp>
      <p:sp>
        <p:nvSpPr>
          <p:cNvPr id="14" name="Banfi Salam Zanderighi ‘05 2">
            <a:extLst>
              <a:ext uri="{FF2B5EF4-FFF2-40B4-BE49-F238E27FC236}">
                <a16:creationId xmlns:a16="http://schemas.microsoft.com/office/drawing/2014/main" id="{C130442A-6384-4FD4-8A55-47631AC3144D}"/>
              </a:ext>
            </a:extLst>
          </p:cNvPr>
          <p:cNvSpPr txBox="1"/>
          <p:nvPr/>
        </p:nvSpPr>
        <p:spPr>
          <a:xfrm>
            <a:off x="7786915" y="5398317"/>
            <a:ext cx="32076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pPr algn="r"/>
            <a:r>
              <a:rPr lang="en-GB" sz="2000" dirty="0"/>
              <a:t>[</a:t>
            </a:r>
            <a:r>
              <a:rPr lang="en-GB" sz="2000" dirty="0" err="1"/>
              <a:t>Camarda</a:t>
            </a:r>
            <a:r>
              <a:rPr lang="en-GB" sz="2000" dirty="0"/>
              <a:t> et al 2103.04974]</a:t>
            </a:r>
            <a:endParaRPr sz="2000" dirty="0"/>
          </a:p>
        </p:txBody>
      </p:sp>
      <p:sp>
        <p:nvSpPr>
          <p:cNvPr id="17" name="Banfi Salam Zanderighi ‘05 3">
            <a:extLst>
              <a:ext uri="{FF2B5EF4-FFF2-40B4-BE49-F238E27FC236}">
                <a16:creationId xmlns:a16="http://schemas.microsoft.com/office/drawing/2014/main" id="{5D0577F1-C851-44F1-A991-30D2E9C17F3B}"/>
              </a:ext>
            </a:extLst>
          </p:cNvPr>
          <p:cNvSpPr txBox="1"/>
          <p:nvPr/>
        </p:nvSpPr>
        <p:spPr>
          <a:xfrm>
            <a:off x="6792686" y="8827432"/>
            <a:ext cx="42889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pPr algn="r"/>
            <a:r>
              <a:rPr lang="en-GB" sz="2000" dirty="0"/>
              <a:t>[Becher Neumann 2009.11437]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0560708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6E53-EBD9-4505-AF6F-42794A46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 space </a:t>
            </a:r>
            <a:r>
              <a:rPr lang="en-GB" dirty="0" err="1"/>
              <a:t>resummation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F60A8-77E4-402E-A720-FA5F16AF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2356757"/>
          </a:xfrm>
        </p:spPr>
        <p:txBody>
          <a:bodyPr/>
          <a:lstStyle/>
          <a:p>
            <a:r>
              <a:rPr lang="en-GB" dirty="0"/>
              <a:t>In the </a:t>
            </a:r>
            <a:r>
              <a:rPr lang="en-GB" dirty="0" err="1"/>
              <a:t>RadISH</a:t>
            </a:r>
            <a:r>
              <a:rPr lang="en-GB" dirty="0"/>
              <a:t> formalism, one </a:t>
            </a:r>
            <a:r>
              <a:rPr lang="en-GB" dirty="0" err="1"/>
              <a:t>resums</a:t>
            </a:r>
            <a:r>
              <a:rPr lang="en-GB" dirty="0"/>
              <a:t>                    where      is the transverse momentum of the leading </a:t>
            </a:r>
            <a:r>
              <a:rPr lang="en-GB" dirty="0" err="1"/>
              <a:t>parton</a:t>
            </a:r>
            <a:r>
              <a:rPr lang="en-GB" dirty="0"/>
              <a:t>  </a:t>
            </a:r>
          </a:p>
          <a:p>
            <a:r>
              <a:rPr lang="en-GB" dirty="0"/>
              <a:t>The </a:t>
            </a:r>
            <a:r>
              <a:rPr lang="en-GB" dirty="0" err="1"/>
              <a:t>resummation</a:t>
            </a:r>
            <a:r>
              <a:rPr lang="en-GB" dirty="0"/>
              <a:t> in                    is performed with the ARES philosophy and then the result is then integrated over      and binned in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3B31D-F602-4DEC-B144-FD02FEF71A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9AE0C-CC74-4480-87D4-0A79B8D67D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8" y="1502228"/>
            <a:ext cx="1531256" cy="355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0E2220-F51E-4491-8626-D657BB23AC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57" y="1520613"/>
            <a:ext cx="374400" cy="290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73391-C99A-45B3-B368-D40C6C115D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29" y="2699657"/>
            <a:ext cx="1531256" cy="355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923DEE-0279-43FB-A03F-DA8ECE0DE7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3204270"/>
            <a:ext cx="374400" cy="290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41034E-2F10-4E18-9C89-016924B70D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659" y="3254499"/>
            <a:ext cx="329143" cy="218057"/>
          </a:xfrm>
          <a:prstGeom prst="rect">
            <a:avLst/>
          </a:prstGeom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F73092BF-B296-4084-82DB-D11306DD2E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18" y="3815431"/>
            <a:ext cx="4738334" cy="4109674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822715A0-A42F-4C44-B42A-49CD6CE2E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89" y="3815431"/>
            <a:ext cx="4769969" cy="4109674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3704E9B-E2F3-4BFC-AA59-76D34FABDF82}"/>
              </a:ext>
            </a:extLst>
          </p:cNvPr>
          <p:cNvSpPr txBox="1">
            <a:spLocks/>
          </p:cNvSpPr>
          <p:nvPr/>
        </p:nvSpPr>
        <p:spPr>
          <a:xfrm>
            <a:off x="477539" y="8300041"/>
            <a:ext cx="11899900" cy="106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Uncertainties are reduced if one considers formally power-suppressed terms where the colour singlet acquires non-zero      via </a:t>
            </a:r>
            <a:r>
              <a:rPr lang="en-GB" dirty="0" err="1"/>
              <a:t>resummation</a:t>
            </a:r>
            <a:r>
              <a:rPr lang="en-GB" dirty="0"/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FAD589-1A10-4625-914C-8FE5016C31F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9" y="9007946"/>
            <a:ext cx="329143" cy="218057"/>
          </a:xfrm>
          <a:prstGeom prst="rect">
            <a:avLst/>
          </a:prstGeom>
        </p:spPr>
      </p:pic>
      <p:sp>
        <p:nvSpPr>
          <p:cNvPr id="24" name="Banfi Salam Zanderighi ‘05">
            <a:extLst>
              <a:ext uri="{FF2B5EF4-FFF2-40B4-BE49-F238E27FC236}">
                <a16:creationId xmlns:a16="http://schemas.microsoft.com/office/drawing/2014/main" id="{C36F789C-7E23-4A38-83D9-3D3454AD51C4}"/>
              </a:ext>
            </a:extLst>
          </p:cNvPr>
          <p:cNvSpPr txBox="1"/>
          <p:nvPr/>
        </p:nvSpPr>
        <p:spPr>
          <a:xfrm>
            <a:off x="8195129" y="1899570"/>
            <a:ext cx="42889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pPr algn="r"/>
            <a:r>
              <a:rPr lang="en-GB" sz="2000" dirty="0"/>
              <a:t>[Monni Re Torrielli 1604.02191]</a:t>
            </a:r>
            <a:endParaRPr sz="2000" dirty="0"/>
          </a:p>
        </p:txBody>
      </p:sp>
      <p:sp>
        <p:nvSpPr>
          <p:cNvPr id="25" name="Banfi Salam Zanderighi ‘05">
            <a:extLst>
              <a:ext uri="{FF2B5EF4-FFF2-40B4-BE49-F238E27FC236}">
                <a16:creationId xmlns:a16="http://schemas.microsoft.com/office/drawing/2014/main" id="{504170C4-342E-4358-840A-68FF49938BAD}"/>
              </a:ext>
            </a:extLst>
          </p:cNvPr>
          <p:cNvSpPr txBox="1"/>
          <p:nvPr/>
        </p:nvSpPr>
        <p:spPr>
          <a:xfrm>
            <a:off x="7756834" y="7954944"/>
            <a:ext cx="42889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pPr algn="r"/>
            <a:r>
              <a:rPr lang="en-GB" sz="2000" dirty="0"/>
              <a:t>[Re Rottoli Torrielli 2104.07509]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075424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D459-1000-445B-83BA-2AB7C8A5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constraints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6E59-AC6A-4197-824D-06DC30AC0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17386"/>
          </a:xfrm>
        </p:spPr>
        <p:txBody>
          <a:bodyPr/>
          <a:lstStyle/>
          <a:p>
            <a:r>
              <a:rPr lang="en-GB" dirty="0"/>
              <a:t>With the same </a:t>
            </a:r>
            <a:r>
              <a:rPr lang="en-GB" dirty="0" err="1"/>
              <a:t>RadISH</a:t>
            </a:r>
            <a:r>
              <a:rPr lang="en-GB" dirty="0"/>
              <a:t> formalism used for the      distribution, it is possible to add a constraint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886A1-7AAD-4DA1-B799-709B61D726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F648E-5D39-4B50-BF45-5555C12C81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7" y="1565505"/>
            <a:ext cx="329143" cy="218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3F2AD-9DB6-451C-AF64-3FBE223CB5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87" y="2026066"/>
            <a:ext cx="2001600" cy="283886"/>
          </a:xfrm>
          <a:prstGeom prst="rect">
            <a:avLst/>
          </a:prstGeom>
        </p:spPr>
      </p:pic>
      <p:pic>
        <p:nvPicPr>
          <p:cNvPr id="11" name="Picture 10" descr="Chart, surface chart&#10;&#10;Description automatically generated">
            <a:extLst>
              <a:ext uri="{FF2B5EF4-FFF2-40B4-BE49-F238E27FC236}">
                <a16:creationId xmlns:a16="http://schemas.microsoft.com/office/drawing/2014/main" id="{6B76D05D-A327-48E1-96D5-5F09983DA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9" y="2902855"/>
            <a:ext cx="5714474" cy="4675479"/>
          </a:xfrm>
          <a:prstGeom prst="rect">
            <a:avLst/>
          </a:prstGeom>
        </p:spPr>
      </p:pic>
      <p:pic>
        <p:nvPicPr>
          <p:cNvPr id="13" name="Picture 12" descr="Histogram&#10;&#10;Description automatically generated">
            <a:extLst>
              <a:ext uri="{FF2B5EF4-FFF2-40B4-BE49-F238E27FC236}">
                <a16:creationId xmlns:a16="http://schemas.microsoft.com/office/drawing/2014/main" id="{99474A90-3E3F-4793-B7A9-27256F85F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28" y="2903497"/>
            <a:ext cx="6620380" cy="468209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9BF458-E34B-48CE-BA33-8F33B68F8E4D}"/>
              </a:ext>
            </a:extLst>
          </p:cNvPr>
          <p:cNvSpPr txBox="1">
            <a:spLocks/>
          </p:cNvSpPr>
          <p:nvPr/>
        </p:nvSpPr>
        <p:spPr>
          <a:xfrm>
            <a:off x="275772" y="7797751"/>
            <a:ext cx="12460514" cy="1217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The </a:t>
            </a:r>
            <a:r>
              <a:rPr lang="en-GB" dirty="0" err="1"/>
              <a:t>resummation</a:t>
            </a:r>
            <a:r>
              <a:rPr lang="en-GB" dirty="0"/>
              <a:t> accuracy here is “limited” to NNLL because of missing calculation of jet-veto effects </a:t>
            </a:r>
          </a:p>
        </p:txBody>
      </p:sp>
      <p:sp>
        <p:nvSpPr>
          <p:cNvPr id="15" name="Banfi Salam Zanderighi ‘05">
            <a:extLst>
              <a:ext uri="{FF2B5EF4-FFF2-40B4-BE49-F238E27FC236}">
                <a16:creationId xmlns:a16="http://schemas.microsoft.com/office/drawing/2014/main" id="{3336C9D6-38FD-4C97-969F-CD7B60B3927E}"/>
              </a:ext>
            </a:extLst>
          </p:cNvPr>
          <p:cNvSpPr txBox="1"/>
          <p:nvPr/>
        </p:nvSpPr>
        <p:spPr>
          <a:xfrm>
            <a:off x="8385407" y="1886694"/>
            <a:ext cx="42889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pPr algn="r"/>
            <a:r>
              <a:rPr lang="en-GB" sz="2000" dirty="0"/>
              <a:t>[Monni Rottoli Torrielli 1909.04704]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2906882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82AE-8B6A-4A53-ACD6-7671832D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constraints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D3D2AADE-521D-4C63-B8F5-B8E88F30F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2545443"/>
          </a:xfrm>
        </p:spPr>
        <p:txBody>
          <a:bodyPr/>
          <a:lstStyle/>
          <a:p>
            <a:r>
              <a:rPr lang="en-GB" dirty="0"/>
              <a:t>An observable similar to      in           is the transverse momentum distribution of hadrons with respect to the thrust axis </a:t>
            </a:r>
          </a:p>
          <a:p>
            <a:r>
              <a:rPr lang="en-GB" dirty="0"/>
              <a:t>Within SCET, a simultaneous </a:t>
            </a:r>
            <a:r>
              <a:rPr lang="en-GB" dirty="0" err="1"/>
              <a:t>resummation</a:t>
            </a:r>
            <a:r>
              <a:rPr lang="en-GB" dirty="0"/>
              <a:t> of TMD fragmentation function and thrust distribution has been achieved at NNLL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BA6BB-69AB-4C23-A845-E9FEC7BF36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A1DC6-76BA-4991-82D4-0470633C32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2" y="1605660"/>
            <a:ext cx="329143" cy="218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8AB14-04C6-48CE-95B6-4917D785F9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86" y="1525830"/>
            <a:ext cx="720000" cy="246743"/>
          </a:xfrm>
          <a:prstGeom prst="rect">
            <a:avLst/>
          </a:prstGeom>
        </p:spPr>
      </p:pic>
      <p:pic>
        <p:nvPicPr>
          <p:cNvPr id="11" name="Picture 10" descr="Chart, diagram&#10;&#10;Description automatically generated">
            <a:extLst>
              <a:ext uri="{FF2B5EF4-FFF2-40B4-BE49-F238E27FC236}">
                <a16:creationId xmlns:a16="http://schemas.microsoft.com/office/drawing/2014/main" id="{66526FE8-E881-4E28-B36E-05BDCDBA2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3" y="4562750"/>
            <a:ext cx="6338218" cy="3351181"/>
          </a:xfrm>
          <a:prstGeom prst="rect">
            <a:avLst/>
          </a:prstGeom>
        </p:spPr>
      </p:pic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6E150A21-DB0C-401E-BF86-82C02A4C20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33" y="4154527"/>
            <a:ext cx="4424481" cy="4167629"/>
          </a:xfrm>
          <a:prstGeom prst="rect">
            <a:avLst/>
          </a:prstGeom>
        </p:spPr>
      </p:pic>
      <p:sp>
        <p:nvSpPr>
          <p:cNvPr id="14" name="Text Placeholder 2 2">
            <a:extLst>
              <a:ext uri="{FF2B5EF4-FFF2-40B4-BE49-F238E27FC236}">
                <a16:creationId xmlns:a16="http://schemas.microsoft.com/office/drawing/2014/main" id="{D2C97528-5D5F-48F4-94AA-2E508ECE0C2A}"/>
              </a:ext>
            </a:extLst>
          </p:cNvPr>
          <p:cNvSpPr txBox="1">
            <a:spLocks/>
          </p:cNvSpPr>
          <p:nvPr/>
        </p:nvSpPr>
        <p:spPr>
          <a:xfrm>
            <a:off x="431799" y="8572338"/>
            <a:ext cx="11899900" cy="70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For                   one needs to consider non-global logarithms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5DAF3D-65B6-43DC-9D10-7B80B1E6C7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16" y="8708571"/>
            <a:ext cx="1503771" cy="339429"/>
          </a:xfrm>
          <a:prstGeom prst="rect">
            <a:avLst/>
          </a:prstGeom>
        </p:spPr>
      </p:pic>
      <p:sp>
        <p:nvSpPr>
          <p:cNvPr id="19" name="Banfi Salam Zanderighi ‘05">
            <a:extLst>
              <a:ext uri="{FF2B5EF4-FFF2-40B4-BE49-F238E27FC236}">
                <a16:creationId xmlns:a16="http://schemas.microsoft.com/office/drawing/2014/main" id="{434A81F7-38DC-44EB-8286-DA7EFF4E1FAF}"/>
              </a:ext>
            </a:extLst>
          </p:cNvPr>
          <p:cNvSpPr txBox="1"/>
          <p:nvPr/>
        </p:nvSpPr>
        <p:spPr>
          <a:xfrm>
            <a:off x="8042728" y="3510130"/>
            <a:ext cx="42889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pPr algn="r"/>
            <a:r>
              <a:rPr lang="en-GB" sz="2000" dirty="0"/>
              <a:t>[Makris Ringer </a:t>
            </a:r>
            <a:r>
              <a:rPr lang="en-GB" sz="2000" dirty="0" err="1"/>
              <a:t>Waalewijn</a:t>
            </a:r>
            <a:r>
              <a:rPr lang="en-GB" sz="2000" dirty="0"/>
              <a:t> 2009.11871]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765150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151E-3978-4905-8DE0-ABA73F8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Non-global logarithms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A9C82F97-7FF3-40F9-BEE5-8B67D632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213904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Non-global logarithms (NGLs) arise whenever measurements are restricted to limited regions of phase space, e.g. single-jet mass distribution</a:t>
            </a:r>
          </a:p>
          <a:p>
            <a:r>
              <a:rPr lang="en-GB" dirty="0"/>
              <a:t>They originate when </a:t>
            </a:r>
            <a:r>
              <a:rPr lang="en-GB" dirty="0">
                <a:solidFill>
                  <a:schemeClr val="accent2"/>
                </a:solidFill>
              </a:rPr>
              <a:t>softest emission</a:t>
            </a:r>
            <a:r>
              <a:rPr lang="en-GB" dirty="0"/>
              <a:t> in a correlated cascade of soft gluons enters the measurement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64A5-8A07-4EEB-A124-1F8B0D8E9F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 descr="Letter&#10;&#10;Description automatically generated">
            <a:extLst>
              <a:ext uri="{FF2B5EF4-FFF2-40B4-BE49-F238E27FC236}">
                <a16:creationId xmlns:a16="http://schemas.microsoft.com/office/drawing/2014/main" id="{7FB52FA9-E621-4A0E-A536-7019E0C3E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13" y="3695960"/>
            <a:ext cx="6780502" cy="2498999"/>
          </a:xfrm>
          <a:prstGeom prst="rect">
            <a:avLst/>
          </a:prstGeom>
        </p:spPr>
      </p:pic>
      <p:sp>
        <p:nvSpPr>
          <p:cNvPr id="7" name="Text Placeholder 2 2">
            <a:extLst>
              <a:ext uri="{FF2B5EF4-FFF2-40B4-BE49-F238E27FC236}">
                <a16:creationId xmlns:a16="http://schemas.microsoft.com/office/drawing/2014/main" id="{90830343-2D0A-4B0D-83A7-C81A7A4C4654}"/>
              </a:ext>
            </a:extLst>
          </p:cNvPr>
          <p:cNvSpPr txBox="1">
            <a:spLocks/>
          </p:cNvSpPr>
          <p:nvPr/>
        </p:nvSpPr>
        <p:spPr>
          <a:xfrm>
            <a:off x="546100" y="6642358"/>
            <a:ext cx="11899900" cy="243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Leading NGLs are single logarithms, of the form </a:t>
            </a:r>
          </a:p>
          <a:p>
            <a:pPr hangingPunct="1"/>
            <a:r>
              <a:rPr lang="en-GB" dirty="0"/>
              <a:t>Leading NGLs in the limit of a large number of colours (large-N</a:t>
            </a:r>
            <a:r>
              <a:rPr lang="en-GB" baseline="-25000" dirty="0"/>
              <a:t>c</a:t>
            </a:r>
            <a:r>
              <a:rPr lang="en-GB" dirty="0"/>
              <a:t>), they are </a:t>
            </a:r>
            <a:r>
              <a:rPr lang="en-GB" dirty="0" err="1"/>
              <a:t>resummed</a:t>
            </a:r>
            <a:r>
              <a:rPr lang="en-GB" dirty="0"/>
              <a:t> via the non-linear BMS equation</a:t>
            </a:r>
            <a:endParaRPr lang="en-GB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5F42B2-255D-438F-A082-A3740F9422DD}"/>
              </a:ext>
            </a:extLst>
          </p:cNvPr>
          <p:cNvCxnSpPr>
            <a:cxnSpLocks/>
          </p:cNvCxnSpPr>
          <p:nvPr/>
        </p:nvCxnSpPr>
        <p:spPr>
          <a:xfrm>
            <a:off x="6666211" y="3004456"/>
            <a:ext cx="881218" cy="1117601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2E4589-C3BF-46FD-BF38-97373D1BA3E9}"/>
              </a:ext>
            </a:extLst>
          </p:cNvPr>
          <p:cNvSpPr txBox="1"/>
          <p:nvPr/>
        </p:nvSpPr>
        <p:spPr>
          <a:xfrm>
            <a:off x="8881757" y="8015110"/>
            <a:ext cx="37927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[AB Marchesini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Smye</a:t>
            </a:r>
            <a:r>
              <a:rPr lang="en-GB" sz="1800" dirty="0">
                <a:solidFill>
                  <a:srgbClr val="FF0000"/>
                </a:solidFill>
              </a:rPr>
              <a:t> hep-</a:t>
            </a:r>
            <a:r>
              <a:rPr lang="en-GB" sz="1800" dirty="0" err="1">
                <a:solidFill>
                  <a:srgbClr val="FF0000"/>
                </a:solidFill>
              </a:rPr>
              <a:t>ph</a:t>
            </a:r>
            <a:r>
              <a:rPr lang="en-GB" sz="1800" dirty="0">
                <a:solidFill>
                  <a:srgbClr val="FF0000"/>
                </a:solidFill>
              </a:rPr>
              <a:t>/0206076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FF2B5-9DE4-4B5E-A852-1755B1E7BEE7}"/>
              </a:ext>
            </a:extLst>
          </p:cNvPr>
          <p:cNvSpPr txBox="1"/>
          <p:nvPr/>
        </p:nvSpPr>
        <p:spPr>
          <a:xfrm>
            <a:off x="8898182" y="3031060"/>
            <a:ext cx="33791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[Dasgupta</a:t>
            </a:r>
            <a:r>
              <a:rPr lang="en-GB" sz="1800" dirty="0">
                <a:solidFill>
                  <a:srgbClr val="FF0000"/>
                </a:solidFill>
              </a:rPr>
              <a:t> Salam hep-</a:t>
            </a:r>
            <a:r>
              <a:rPr lang="en-GB" sz="1800" dirty="0" err="1">
                <a:solidFill>
                  <a:srgbClr val="FF0000"/>
                </a:solidFill>
              </a:rPr>
              <a:t>ph</a:t>
            </a:r>
            <a:r>
              <a:rPr lang="en-GB" sz="1800" dirty="0">
                <a:solidFill>
                  <a:srgbClr val="FF0000"/>
                </a:solidFill>
              </a:rPr>
              <a:t>/0104277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8304FB-34DE-48E1-88FE-00C4B8BA06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15" y="6763286"/>
            <a:ext cx="2016000" cy="3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148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EBE2-B80D-42EF-A755-5A85FACD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NL non-global logarithms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15B5-EC9E-41DA-ABBA-085DFBEAF9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CE19E244-4C7C-44C1-BA8C-2AEAA3B5C14E}"/>
              </a:ext>
            </a:extLst>
          </p:cNvPr>
          <p:cNvSpPr txBox="1">
            <a:spLocks/>
          </p:cNvSpPr>
          <p:nvPr/>
        </p:nvSpPr>
        <p:spPr>
          <a:xfrm>
            <a:off x="584200" y="5140118"/>
            <a:ext cx="11899900" cy="414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All leading logarithms                         in                 are </a:t>
            </a:r>
            <a:r>
              <a:rPr lang="en-GB" dirty="0" err="1"/>
              <a:t>resummed</a:t>
            </a:r>
            <a:r>
              <a:rPr lang="en-GB" dirty="0"/>
              <a:t> by the BMS equation </a:t>
            </a:r>
          </a:p>
          <a:p>
            <a:pPr hangingPunct="1"/>
            <a:r>
              <a:rPr lang="en-GB" dirty="0"/>
              <a:t>At LL accuracy, it is also possible to include finite-N</a:t>
            </a:r>
            <a:r>
              <a:rPr lang="en-GB" baseline="-25000" dirty="0"/>
              <a:t>c </a:t>
            </a:r>
            <a:r>
              <a:rPr lang="en-GB" dirty="0"/>
              <a:t> effects </a:t>
            </a:r>
          </a:p>
          <a:p>
            <a:pPr hangingPunct="1"/>
            <a:r>
              <a:rPr lang="en-GB" dirty="0"/>
              <a:t>The kernel of BMS equation has been recently improved at NLL accuracy in the large-N</a:t>
            </a:r>
            <a:r>
              <a:rPr lang="en-GB" baseline="-25000" dirty="0"/>
              <a:t>c</a:t>
            </a:r>
            <a:r>
              <a:rPr lang="en-GB" dirty="0"/>
              <a:t> limit</a:t>
            </a:r>
          </a:p>
          <a:p>
            <a:pPr hangingPunct="1"/>
            <a:r>
              <a:rPr lang="en-GB" dirty="0"/>
              <a:t>The new NLL </a:t>
            </a:r>
            <a:r>
              <a:rPr lang="en-GB" dirty="0" err="1"/>
              <a:t>resummation</a:t>
            </a:r>
            <a:r>
              <a:rPr lang="en-GB" dirty="0"/>
              <a:t> is suitable for Monte Carlo implementation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DB9D0B-C3FA-4AB9-9605-08C4733FD274}"/>
              </a:ext>
            </a:extLst>
          </p:cNvPr>
          <p:cNvSpPr txBox="1"/>
          <p:nvPr/>
        </p:nvSpPr>
        <p:spPr>
          <a:xfrm>
            <a:off x="9747516" y="7628181"/>
            <a:ext cx="30024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</a:t>
            </a:r>
            <a:r>
              <a:rPr lang="en-GB" sz="1800" dirty="0">
                <a:solidFill>
                  <a:srgbClr val="FF0000"/>
                </a:solidFill>
              </a:rPr>
              <a:t>B Dreyer Monni 2104.06416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sp>
        <p:nvSpPr>
          <p:cNvPr id="12" name="Text Placeholder 2 1">
            <a:extLst>
              <a:ext uri="{FF2B5EF4-FFF2-40B4-BE49-F238E27FC236}">
                <a16:creationId xmlns:a16="http://schemas.microsoft.com/office/drawing/2014/main" id="{708E5E06-06B3-4ACF-99B7-A6A0D1CC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760186"/>
          </a:xfrm>
        </p:spPr>
        <p:txBody>
          <a:bodyPr/>
          <a:lstStyle/>
          <a:p>
            <a:r>
              <a:rPr lang="en-GB" dirty="0"/>
              <a:t>Case study: veto emissions inside a rapidity slice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902E9CA-7468-44E3-8415-770194A39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8" y="2236247"/>
            <a:ext cx="5645636" cy="268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072F9B-C92C-4217-BC9D-276C676DBE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4" y="2962724"/>
            <a:ext cx="5221030" cy="1230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F9CBA-7007-4EDB-BC2C-A701ABC688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47" y="5282831"/>
            <a:ext cx="2016000" cy="343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3CBFC6-2A3E-4E06-A7F1-696A2467CC7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5282831"/>
            <a:ext cx="1304229" cy="3394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743F42-AFC9-4DF2-A40A-A769623CC73A}"/>
              </a:ext>
            </a:extLst>
          </p:cNvPr>
          <p:cNvSpPr txBox="1"/>
          <p:nvPr/>
        </p:nvSpPr>
        <p:spPr>
          <a:xfrm>
            <a:off x="8957235" y="5622260"/>
            <a:ext cx="37927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[AB Marchesini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Smye</a:t>
            </a:r>
            <a:r>
              <a:rPr lang="en-GB" sz="1800" dirty="0">
                <a:solidFill>
                  <a:srgbClr val="FF0000"/>
                </a:solidFill>
              </a:rPr>
              <a:t> hep-</a:t>
            </a:r>
            <a:r>
              <a:rPr lang="en-GB" sz="1800" dirty="0" err="1">
                <a:solidFill>
                  <a:srgbClr val="FF0000"/>
                </a:solidFill>
              </a:rPr>
              <a:t>ph</a:t>
            </a:r>
            <a:r>
              <a:rPr lang="en-GB" sz="1800" dirty="0">
                <a:solidFill>
                  <a:srgbClr val="FF0000"/>
                </a:solidFill>
              </a:rPr>
              <a:t>/0206076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85863-85E3-4A42-926C-4C91A6677D12}"/>
              </a:ext>
            </a:extLst>
          </p:cNvPr>
          <p:cNvSpPr txBox="1"/>
          <p:nvPr/>
        </p:nvSpPr>
        <p:spPr>
          <a:xfrm>
            <a:off x="10391923" y="6680958"/>
            <a:ext cx="235801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1800" dirty="0">
                <a:solidFill>
                  <a:srgbClr val="FF0000"/>
                </a:solidFill>
              </a:rPr>
              <a:t>Hatta Ueda 1304.6930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262297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447" y="3907117"/>
            <a:ext cx="10464800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Spin correlations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403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271" name="Resummation of final-state observables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365578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Blip>
                <a:blip r:embed="rId2"/>
              </a:buBlip>
              <a:defRPr sz="2800"/>
            </a:pPr>
            <a:r>
              <a:rPr lang="en-GB" dirty="0" err="1"/>
              <a:t>Resummation</a:t>
            </a:r>
            <a:r>
              <a:rPr lang="en-GB" dirty="0"/>
              <a:t>: what it is and how you do it</a:t>
            </a:r>
          </a:p>
          <a:p>
            <a:pPr>
              <a:spcBef>
                <a:spcPts val="3000"/>
              </a:spcBef>
              <a:buBlip>
                <a:blip r:embed="rId2"/>
              </a:buBlip>
              <a:defRPr sz="2800"/>
            </a:pPr>
            <a:r>
              <a:rPr lang="en-GB" dirty="0"/>
              <a:t>The precision frontier</a:t>
            </a:r>
          </a:p>
          <a:p>
            <a:pPr>
              <a:spcBef>
                <a:spcPts val="3000"/>
              </a:spcBef>
              <a:buBlip>
                <a:blip r:embed="rId2"/>
              </a:buBlip>
              <a:defRPr sz="2800"/>
            </a:pPr>
            <a:r>
              <a:rPr lang="en-GB" dirty="0"/>
              <a:t>Spin correlations</a:t>
            </a:r>
          </a:p>
          <a:p>
            <a:pPr>
              <a:spcBef>
                <a:spcPts val="3000"/>
              </a:spcBef>
              <a:buBlip>
                <a:blip r:embed="rId2"/>
              </a:buBlip>
              <a:defRPr sz="2800"/>
            </a:pPr>
            <a:r>
              <a:rPr lang="en-GB" dirty="0"/>
              <a:t>Jet substructure</a:t>
            </a:r>
          </a:p>
          <a:p>
            <a:pPr>
              <a:spcBef>
                <a:spcPts val="3000"/>
              </a:spcBef>
              <a:buBlip>
                <a:blip r:embed="rId2"/>
              </a:buBlip>
              <a:defRPr sz="2800"/>
            </a:pPr>
            <a:endParaRPr lang="en-GB"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F88A-86A9-43D9-A14A-123D967C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Gluon spin correlations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1483D-F2E6-40C6-9B67-7AA60484C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1094015"/>
          </a:xfrm>
        </p:spPr>
        <p:txBody>
          <a:bodyPr>
            <a:normAutofit/>
          </a:bodyPr>
          <a:lstStyle/>
          <a:p>
            <a:r>
              <a:rPr lang="en-GB" dirty="0"/>
              <a:t>Since gluons have spin-1, due to spin correlations their </a:t>
            </a:r>
            <a:r>
              <a:rPr lang="en-GB" dirty="0" err="1"/>
              <a:t>splittings</a:t>
            </a:r>
            <a:r>
              <a:rPr lang="en-GB" dirty="0"/>
              <a:t> depend on the azimuth with respect to a suitably defined plane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D5187-323B-4862-A8E6-D297A77803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 descr="A picture containing text, businesscard, envelope, accessory&#10;&#10;Description automatically generated">
            <a:extLst>
              <a:ext uri="{FF2B5EF4-FFF2-40B4-BE49-F238E27FC236}">
                <a16:creationId xmlns:a16="http://schemas.microsoft.com/office/drawing/2014/main" id="{53B5DE40-EA87-44B2-96F3-0CF953A4C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0" y="2541813"/>
            <a:ext cx="10240384" cy="6030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70B87-2803-4CC8-83B3-41641142AE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11" y="2831036"/>
            <a:ext cx="4110171" cy="3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458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3B8D75-BC0B-4F14-896A-996A9F502DC7}"/>
              </a:ext>
            </a:extLst>
          </p:cNvPr>
          <p:cNvSpPr/>
          <p:nvPr/>
        </p:nvSpPr>
        <p:spPr>
          <a:xfrm>
            <a:off x="1275105" y="2452913"/>
            <a:ext cx="10539524" cy="423817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9F88A-86A9-43D9-A14A-123D967C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Triple-energy correlations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20B1483D-F2E6-40C6-9B67-7AA60484C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939" y="1346196"/>
            <a:ext cx="11899900" cy="1094015"/>
          </a:xfrm>
        </p:spPr>
        <p:txBody>
          <a:bodyPr>
            <a:normAutofit/>
          </a:bodyPr>
          <a:lstStyle/>
          <a:p>
            <a:r>
              <a:rPr lang="en-GB" dirty="0"/>
              <a:t>Such spin correlations can be probed at single-logarithmic accuracy via triple-energy correlations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D5187-323B-4862-A8E6-D297A77803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 descr="A picture containing text, businesscard, envelope, accessory&#10;&#10;Description automatically generated">
            <a:extLst>
              <a:ext uri="{FF2B5EF4-FFF2-40B4-BE49-F238E27FC236}">
                <a16:creationId xmlns:a16="http://schemas.microsoft.com/office/drawing/2014/main" id="{53B5DE40-EA87-44B2-96F3-0CF953A4C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5" y="2452914"/>
            <a:ext cx="7196613" cy="4238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70CCCB-B6E0-4BEC-B7A7-9EF179984C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68" y="5391176"/>
            <a:ext cx="4690286" cy="806401"/>
          </a:xfrm>
          <a:prstGeom prst="rect">
            <a:avLst/>
          </a:prstGeom>
        </p:spPr>
      </p:pic>
      <p:sp>
        <p:nvSpPr>
          <p:cNvPr id="12" name="Text Placeholder 2 2">
            <a:extLst>
              <a:ext uri="{FF2B5EF4-FFF2-40B4-BE49-F238E27FC236}">
                <a16:creationId xmlns:a16="http://schemas.microsoft.com/office/drawing/2014/main" id="{764CABE6-EFA3-4837-AA66-935F2641EDB5}"/>
              </a:ext>
            </a:extLst>
          </p:cNvPr>
          <p:cNvSpPr txBox="1">
            <a:spLocks/>
          </p:cNvSpPr>
          <p:nvPr/>
        </p:nvSpPr>
        <p:spPr>
          <a:xfrm>
            <a:off x="319145" y="6845295"/>
            <a:ext cx="12434757" cy="1094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 err="1"/>
              <a:t>Resummation</a:t>
            </a:r>
            <a:r>
              <a:rPr lang="en-GB" dirty="0"/>
              <a:t> of the multi-</a:t>
            </a:r>
            <a:r>
              <a:rPr lang="en-GB" dirty="0" err="1"/>
              <a:t>parton</a:t>
            </a:r>
            <a:r>
              <a:rPr lang="en-GB" dirty="0"/>
              <a:t> energy correlation is related to CFT light-ray operators         of spin J and their anomalous dimensions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A1B1A6-EDC9-4A08-B5FF-2CD870D3B85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54" y="8028209"/>
            <a:ext cx="11766864" cy="99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0C202E-A6F7-4DF4-BB89-387DDA2BDD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32" y="7435169"/>
            <a:ext cx="534857" cy="326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CB2F9D-2CF9-4EE0-A023-90B8729149A1}"/>
              </a:ext>
            </a:extLst>
          </p:cNvPr>
          <p:cNvSpPr txBox="1"/>
          <p:nvPr/>
        </p:nvSpPr>
        <p:spPr>
          <a:xfrm>
            <a:off x="9836437" y="7352614"/>
            <a:ext cx="291746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[Chen Moult Zhu</a:t>
            </a:r>
            <a:r>
              <a:rPr lang="en-GB" sz="1800" dirty="0">
                <a:solidFill>
                  <a:srgbClr val="FF0000"/>
                </a:solidFill>
              </a:rPr>
              <a:t> 2104.00009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522878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9CE3-9277-4747-816D-0247E08A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0457"/>
            <a:ext cx="11899900" cy="1016000"/>
          </a:xfrm>
        </p:spPr>
        <p:txBody>
          <a:bodyPr/>
          <a:lstStyle/>
          <a:p>
            <a:r>
              <a:rPr lang="en-GB" dirty="0"/>
              <a:t>Azimuthal correlations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1F633D01-9488-4710-9FA2-313C7FE2D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1015999"/>
          </a:xfrm>
        </p:spPr>
        <p:txBody>
          <a:bodyPr/>
          <a:lstStyle/>
          <a:p>
            <a:r>
              <a:rPr lang="en-GB" dirty="0"/>
              <a:t>The plane of the splitting can be fixed by the beam and a hard particle, e.g. a vector boson recoiling against a jet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E23C-3E1E-4D7F-8617-2AC81FA5A5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60D2EEB-E272-487E-9258-DC58EB481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2" y="2463797"/>
            <a:ext cx="4985269" cy="5279272"/>
          </a:xfrm>
          <a:prstGeom prst="rect">
            <a:avLst/>
          </a:prstGeom>
        </p:spPr>
      </p:pic>
      <p:sp>
        <p:nvSpPr>
          <p:cNvPr id="7" name="Text Placeholder 2 2">
            <a:extLst>
              <a:ext uri="{FF2B5EF4-FFF2-40B4-BE49-F238E27FC236}">
                <a16:creationId xmlns:a16="http://schemas.microsoft.com/office/drawing/2014/main" id="{9C9AC8B4-BE27-4FDD-AED6-2A277CEF8CFB}"/>
              </a:ext>
            </a:extLst>
          </p:cNvPr>
          <p:cNvSpPr txBox="1">
            <a:spLocks/>
          </p:cNvSpPr>
          <p:nvPr/>
        </p:nvSpPr>
        <p:spPr>
          <a:xfrm>
            <a:off x="375939" y="8049985"/>
            <a:ext cx="11899900" cy="101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When the recoiling jet is a gluon jet, spin correlations give rise to a linearly polarised transverse momentum distribution             in the final state</a:t>
            </a:r>
          </a:p>
        </p:txBody>
      </p:sp>
      <p:sp>
        <p:nvSpPr>
          <p:cNvPr id="8" name="Text Placeholder 2 3">
            <a:extLst>
              <a:ext uri="{FF2B5EF4-FFF2-40B4-BE49-F238E27FC236}">
                <a16:creationId xmlns:a16="http://schemas.microsoft.com/office/drawing/2014/main" id="{A1D15B9B-FF39-4DDA-991F-BCAD1158781A}"/>
              </a:ext>
            </a:extLst>
          </p:cNvPr>
          <p:cNvSpPr txBox="1">
            <a:spLocks/>
          </p:cNvSpPr>
          <p:nvPr/>
        </p:nvSpPr>
        <p:spPr>
          <a:xfrm>
            <a:off x="6096000" y="2478309"/>
            <a:ext cx="6593115" cy="126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WTA jet axis       no NGLs        SCET all-order factorisation formula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B82804-0AA9-4FE8-8545-7B099D3C34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14" y="2703585"/>
            <a:ext cx="493257" cy="184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80899-1805-4931-87B6-B1F28F5425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68" y="2700632"/>
            <a:ext cx="493257" cy="1842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447C8-A343-4CA1-A102-A6F2D61A0A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3848095"/>
            <a:ext cx="6288689" cy="29149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81ADF4-3392-4671-885F-F7ACA0A5B0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6" y="8644188"/>
            <a:ext cx="983314" cy="355886"/>
          </a:xfrm>
          <a:prstGeom prst="rect">
            <a:avLst/>
          </a:prstGeom>
        </p:spPr>
      </p:pic>
      <p:sp>
        <p:nvSpPr>
          <p:cNvPr id="26" name="Text Placeholder 2 3">
            <a:extLst>
              <a:ext uri="{FF2B5EF4-FFF2-40B4-BE49-F238E27FC236}">
                <a16:creationId xmlns:a16="http://schemas.microsoft.com/office/drawing/2014/main" id="{6FCF6714-3AF4-4CC7-9069-A9C3C03AD23E}"/>
              </a:ext>
            </a:extLst>
          </p:cNvPr>
          <p:cNvSpPr txBox="1">
            <a:spLocks/>
          </p:cNvSpPr>
          <p:nvPr/>
        </p:nvSpPr>
        <p:spPr>
          <a:xfrm>
            <a:off x="6016170" y="7153748"/>
            <a:ext cx="6593115" cy="60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sp>
        <p:nvSpPr>
          <p:cNvPr id="27" name="Text Placeholder 2 3">
            <a:extLst>
              <a:ext uri="{FF2B5EF4-FFF2-40B4-BE49-F238E27FC236}">
                <a16:creationId xmlns:a16="http://schemas.microsoft.com/office/drawing/2014/main" id="{593F145E-DFF0-41F4-B8D4-1655FE4E455F}"/>
              </a:ext>
            </a:extLst>
          </p:cNvPr>
          <p:cNvSpPr txBox="1">
            <a:spLocks/>
          </p:cNvSpPr>
          <p:nvPr/>
        </p:nvSpPr>
        <p:spPr>
          <a:xfrm>
            <a:off x="6177110" y="7141028"/>
            <a:ext cx="6593115" cy="84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Spin correlation effects occur at NNLL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8330C-EDDD-4F71-9412-760FF186D500}"/>
              </a:ext>
            </a:extLst>
          </p:cNvPr>
          <p:cNvSpPr txBox="1"/>
          <p:nvPr/>
        </p:nvSpPr>
        <p:spPr>
          <a:xfrm>
            <a:off x="10204781" y="3454704"/>
            <a:ext cx="240450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Chien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et al</a:t>
            </a:r>
            <a:r>
              <a:rPr lang="en-GB" sz="1800" dirty="0">
                <a:solidFill>
                  <a:srgbClr val="FF0000"/>
                </a:solidFill>
              </a:rPr>
              <a:t> 2005.12279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019191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9CE3-9277-4747-816D-0247E08A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Near-to—planar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33D01-9488-4710-9FA2-313C7FE2D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31900"/>
          </a:xfrm>
        </p:spPr>
        <p:txBody>
          <a:bodyPr/>
          <a:lstStyle/>
          <a:p>
            <a:r>
              <a:rPr lang="en-GB" dirty="0"/>
              <a:t>Out-of-plane event shapes, e.g. D-parameter, are also sensitive to spin correlations in gluon jets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E23C-3E1E-4D7F-8617-2AC81FA5A5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C2E9BA-9B21-483E-9605-52CD9DB47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9" y="2590800"/>
            <a:ext cx="6153823" cy="3332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8E1DD-76EB-4515-8988-1D07D55DAB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85" y="3901714"/>
            <a:ext cx="4412571" cy="97508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7D6134-8875-4FDE-89EE-1EDE845636E4}"/>
              </a:ext>
            </a:extLst>
          </p:cNvPr>
          <p:cNvSpPr txBox="1">
            <a:spLocks/>
          </p:cNvSpPr>
          <p:nvPr/>
        </p:nvSpPr>
        <p:spPr>
          <a:xfrm>
            <a:off x="546100" y="6359811"/>
            <a:ext cx="11899900" cy="212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In the tree-jet region, spin correlations arise at NNLL</a:t>
            </a:r>
          </a:p>
          <a:p>
            <a:pPr hangingPunct="1"/>
            <a:r>
              <a:rPr lang="en-GB" dirty="0"/>
              <a:t>In the two-jet region, when the hardest gluon is allowed to be soft and collinear, can spin correlation effects appear at NLL?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40932-0D83-4234-80F7-EAD27667D0EE}"/>
              </a:ext>
            </a:extLst>
          </p:cNvPr>
          <p:cNvSpPr txBox="1"/>
          <p:nvPr/>
        </p:nvSpPr>
        <p:spPr>
          <a:xfrm>
            <a:off x="9143998" y="6783210"/>
            <a:ext cx="36276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[Arpino AB El-Menoufi</a:t>
            </a:r>
            <a:r>
              <a:rPr lang="en-GB" sz="1800" dirty="0">
                <a:solidFill>
                  <a:srgbClr val="FF0000"/>
                </a:solidFill>
              </a:rPr>
              <a:t> 1912.09341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72273-2873-49AA-A959-9C6C243FB9B6}"/>
              </a:ext>
            </a:extLst>
          </p:cNvPr>
          <p:cNvSpPr txBox="1"/>
          <p:nvPr/>
        </p:nvSpPr>
        <p:spPr>
          <a:xfrm>
            <a:off x="9514114" y="7680611"/>
            <a:ext cx="31631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Larkoski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Procita</a:t>
            </a:r>
            <a:r>
              <a:rPr lang="en-GB" sz="1800" dirty="0">
                <a:solidFill>
                  <a:srgbClr val="FF0000"/>
                </a:solidFill>
              </a:rPr>
              <a:t> 1810.06563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1872118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447" y="3907117"/>
            <a:ext cx="10464800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Jet substructure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9457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Boosted objects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908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GB" dirty="0"/>
              <a:t>Both HL-LHC and future colliders will produce boosted heavy objects, whose decay products fall in the same jet (e.g. boosted Higgs or tops) 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5" name="Novel general method for the resummation of any rIRC safe (global) observable in the two-scale regime…"/>
          <p:cNvSpPr txBox="1">
            <a:spLocks/>
          </p:cNvSpPr>
          <p:nvPr/>
        </p:nvSpPr>
        <p:spPr>
          <a:xfrm>
            <a:off x="716261" y="7756830"/>
            <a:ext cx="11899900" cy="109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Key feature of boosted object taggers are groomers, procedures that clean jets from soft constituents irrelevant for mass reconstruction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0705" y="2348877"/>
            <a:ext cx="538492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[Butterworth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Davison Rubin </a:t>
            </a:r>
            <a:r>
              <a:rPr lang="en-GB" sz="1800" dirty="0">
                <a:solidFill>
                  <a:srgbClr val="FF0000"/>
                </a:solidFill>
              </a:rPr>
              <a:t>Salam 0802.2470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84" y="3703410"/>
            <a:ext cx="10004946" cy="324212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0546080" y="3455285"/>
            <a:ext cx="121920" cy="3727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815595" y="2998485"/>
            <a:ext cx="33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hadronic top candidate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9987" y="3701600"/>
            <a:ext cx="230213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[ATLAS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1306.4945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3209993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The soft-drop groomer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20939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dirty="0"/>
              <a:t>Groomed jet-mass distributions cumbersome to model in QCD due to the presence of non-global logarithms (NGLs)</a:t>
            </a:r>
          </a:p>
          <a:p>
            <a:pPr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dirty="0"/>
              <a:t>New soft-drop groomers are free from NGLs      accurate analytical modelling of different taggers now possible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5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716261" y="7939396"/>
            <a:ext cx="11899900" cy="109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47" y="2506848"/>
            <a:ext cx="293181" cy="184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95" y="6496854"/>
            <a:ext cx="4072838" cy="879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8056" y="2791212"/>
            <a:ext cx="538492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[Larkoski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Marzani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Soyez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Thaler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1402.0007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11EB19-E6C2-432F-90B2-BDB586535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6798" y="4062509"/>
            <a:ext cx="5218628" cy="1774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D2ECB9-A28E-4D45-A43F-DF230C504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7" y="3733802"/>
            <a:ext cx="6770038" cy="49560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6538F51-DDAB-4A19-A1B4-B0B1A721A339}"/>
              </a:ext>
            </a:extLst>
          </p:cNvPr>
          <p:cNvSpPr txBox="1"/>
          <p:nvPr/>
        </p:nvSpPr>
        <p:spPr>
          <a:xfrm>
            <a:off x="716261" y="8250335"/>
            <a:ext cx="135474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1800" dirty="0">
                <a:solidFill>
                  <a:srgbClr val="FF0000"/>
                </a:solidFill>
              </a:rPr>
              <a:t>[1711.08341]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ochi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90075-2188-4D85-BEBD-92729508641B}"/>
              </a:ext>
            </a:extLst>
          </p:cNvPr>
          <p:cNvSpPr txBox="1"/>
          <p:nvPr/>
        </p:nvSpPr>
        <p:spPr>
          <a:xfrm flipH="1">
            <a:off x="8836828" y="7693594"/>
            <a:ext cx="336622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/>
              <a:t>: </a:t>
            </a:r>
            <a:r>
              <a:rPr lang="en-GB" sz="2800" dirty="0" err="1"/>
              <a:t>mMDT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A2AD08-4C28-4004-94EB-5274269E46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18" y="7865696"/>
            <a:ext cx="786438" cy="2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9880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 new precision era? 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81407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 distribution in                       does obey a factorisation theorem in the region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/>
              <a:t>Anomalous dimensions extracted from fixed-order calculations in          annihilation     N</a:t>
            </a:r>
            <a:r>
              <a:rPr lang="en-GB" sz="2400" baseline="30000" dirty="0"/>
              <a:t>3</a:t>
            </a:r>
            <a:r>
              <a:rPr lang="en-GB" sz="2400" dirty="0"/>
              <a:t>LL</a:t>
            </a:r>
            <a:r>
              <a:rPr lang="en-GB" dirty="0"/>
              <a:t> </a:t>
            </a:r>
            <a:r>
              <a:rPr lang="en-GB" dirty="0" err="1"/>
              <a:t>resummation</a:t>
            </a:r>
            <a:r>
              <a:rPr lang="en-GB" dirty="0"/>
              <a:t>!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GB" dirty="0"/>
              <a:t>Preliminary studies of extraction of the strong coupling     at hadron colliders using jet-substructure observables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  <a:buBlip>
                <a:blip r:embed="rId7"/>
              </a:buBlip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  <a:buBlip>
                <a:blip r:embed="rId7"/>
              </a:buBlip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  <a:buBlip>
                <a:blip r:embed="rId7"/>
              </a:buBlip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  <a:buBlip>
                <a:blip r:embed="rId7"/>
              </a:buBlip>
            </a:pPr>
            <a:endParaRPr lang="en-GB" dirty="0"/>
          </a:p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27</a:t>
            </a:fld>
            <a:endParaRPr dirty="0"/>
          </a:p>
        </p:txBody>
      </p:sp>
      <p:sp>
        <p:nvSpPr>
          <p:cNvPr id="5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7999360" y="6344280"/>
            <a:ext cx="3442082" cy="65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258EBD-A2A7-4881-8857-790D0BC099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43" y="1404500"/>
            <a:ext cx="1814400" cy="4361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17E8B5-FA43-4D98-B79F-B711F0FAA0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89" y="1866942"/>
            <a:ext cx="3052799" cy="436114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622CD68F-337D-4AE6-9886-9B527E47A1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530901"/>
            <a:ext cx="6308872" cy="4704921"/>
          </a:xfrm>
          <a:prstGeom prst="rect">
            <a:avLst/>
          </a:prstGeom>
        </p:spPr>
      </p:pic>
      <p:sp>
        <p:nvSpPr>
          <p:cNvPr id="27" name="Novel general method for the resummation of any rIRC safe (global) observable in the two-scale regime… 1">
            <a:extLst>
              <a:ext uri="{FF2B5EF4-FFF2-40B4-BE49-F238E27FC236}">
                <a16:creationId xmlns:a16="http://schemas.microsoft.com/office/drawing/2014/main" id="{6FA11002-A6DA-4545-BCD2-6F293A292B74}"/>
              </a:ext>
            </a:extLst>
          </p:cNvPr>
          <p:cNvSpPr txBox="1">
            <a:spLocks/>
          </p:cNvSpPr>
          <p:nvPr/>
        </p:nvSpPr>
        <p:spPr>
          <a:xfrm>
            <a:off x="7090229" y="3502897"/>
            <a:ext cx="5588606" cy="4436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marL="317500" indent="0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CBC50C-0D07-4AEB-B3D3-0343FC09AC7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48" y="2544510"/>
            <a:ext cx="720000" cy="2941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6AF3F3-0872-446D-949E-FEE89D10B4A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0" y="3086888"/>
            <a:ext cx="293181" cy="1842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6A21E29-A414-4E1F-9666-7CD6542C96F9}"/>
              </a:ext>
            </a:extLst>
          </p:cNvPr>
          <p:cNvSpPr txBox="1"/>
          <p:nvPr/>
        </p:nvSpPr>
        <p:spPr>
          <a:xfrm>
            <a:off x="9534536" y="8868752"/>
            <a:ext cx="2996012" cy="393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1800" dirty="0">
                <a:solidFill>
                  <a:srgbClr val="FF0000"/>
                </a:solidFill>
              </a:rPr>
              <a:t>CMS 1808.07340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C09F618-ABBE-44F4-A601-2A831B56CA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337" y="8586909"/>
            <a:ext cx="307048" cy="1961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26F287A-BDF2-4F92-9B8E-85FDBA4A0B01}"/>
              </a:ext>
            </a:extLst>
          </p:cNvPr>
          <p:cNvSpPr txBox="1"/>
          <p:nvPr/>
        </p:nvSpPr>
        <p:spPr>
          <a:xfrm>
            <a:off x="8390965" y="1847327"/>
            <a:ext cx="418603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[Frye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Larkoski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Schwartz Yan 1603.09338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5EF109-3CF0-429D-9890-7C1D85F3A43E}"/>
              </a:ext>
            </a:extLst>
          </p:cNvPr>
          <p:cNvSpPr txBox="1"/>
          <p:nvPr/>
        </p:nvSpPr>
        <p:spPr>
          <a:xfrm>
            <a:off x="6988389" y="2945115"/>
            <a:ext cx="55886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[Kardos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Larkoski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 </a:t>
            </a:r>
            <a:r>
              <a:rPr kumimoji="0" lang="en-GB" sz="1800" b="0" i="0" u="none" strike="noStrike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Trocsanyi</a:t>
            </a:r>
            <a:r>
              <a:rPr lang="en-GB" sz="1800" dirty="0">
                <a:solidFill>
                  <a:srgbClr val="FF0000"/>
                </a:solidFill>
              </a:rPr>
              <a:t> 2002.00942, 2002.05730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EA79B17-CD87-4F16-B607-B1C832B549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55" y="3502897"/>
            <a:ext cx="5065080" cy="47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6554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Outlook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6017772"/>
          </a:xfrm>
          <a:prstGeom prst="rect">
            <a:avLst/>
          </a:prstGeom>
        </p:spPr>
        <p:txBody>
          <a:bodyPr/>
          <a:lstStyle/>
          <a:p>
            <a:pPr marL="317500" indent="0">
              <a:buNone/>
            </a:pPr>
            <a:r>
              <a:rPr lang="en-GB" dirty="0" err="1"/>
              <a:t>Resummation</a:t>
            </a:r>
            <a:r>
              <a:rPr lang="en-GB" dirty="0"/>
              <a:t> is a thriving field, with a plethora of new exciting results</a:t>
            </a:r>
          </a:p>
          <a:p>
            <a:pPr>
              <a:buBlip>
                <a:blip r:embed="rId2"/>
              </a:buBlip>
            </a:pPr>
            <a:r>
              <a:rPr lang="en-GB" dirty="0"/>
              <a:t>NNLL is the state-of-the-art, achievable both in QCD and with effective-theory methods</a:t>
            </a:r>
          </a:p>
          <a:p>
            <a:r>
              <a:rPr lang="en-GB" dirty="0"/>
              <a:t>Transverse momentum </a:t>
            </a:r>
            <a:r>
              <a:rPr lang="en-GB" dirty="0" err="1"/>
              <a:t>resummations</a:t>
            </a:r>
            <a:r>
              <a:rPr lang="en-GB" dirty="0"/>
              <a:t> have reached the impressive N</a:t>
            </a:r>
            <a:r>
              <a:rPr lang="en-GB" sz="2400" baseline="30000" dirty="0"/>
              <a:t>3</a:t>
            </a:r>
            <a:r>
              <a:rPr lang="en-GB" sz="2400" dirty="0"/>
              <a:t>LL</a:t>
            </a:r>
            <a:r>
              <a:rPr lang="en-GB" dirty="0"/>
              <a:t> accuracy</a:t>
            </a:r>
          </a:p>
          <a:p>
            <a:pPr>
              <a:buBlip>
                <a:blip r:embed="rId2"/>
              </a:buBlip>
            </a:pPr>
            <a:r>
              <a:rPr lang="en-GB" dirty="0"/>
              <a:t>First NLL </a:t>
            </a:r>
            <a:r>
              <a:rPr lang="en-GB" dirty="0" err="1"/>
              <a:t>resummation</a:t>
            </a:r>
            <a:r>
              <a:rPr lang="en-GB" dirty="0"/>
              <a:t> of non-global logarithms</a:t>
            </a:r>
          </a:p>
          <a:p>
            <a:pPr>
              <a:buBlip>
                <a:blip r:embed="rId2"/>
              </a:buBlip>
            </a:pPr>
            <a:r>
              <a:rPr lang="en-GB" dirty="0"/>
              <a:t>Renewed interest in spin-correlation effects</a:t>
            </a:r>
          </a:p>
          <a:p>
            <a:pPr>
              <a:buBlip>
                <a:blip r:embed="rId2"/>
              </a:buBlip>
            </a:pPr>
            <a:r>
              <a:rPr lang="en-GB" dirty="0"/>
              <a:t>New avenues for the use of jet-substructure observable for precision measurements, i.e. strong coupling</a:t>
            </a:r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71416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Outlook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899"/>
            <a:ext cx="11899900" cy="62098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buNone/>
            </a:pPr>
            <a:r>
              <a:rPr lang="en-GB" dirty="0" err="1"/>
              <a:t>Resummation</a:t>
            </a:r>
            <a:r>
              <a:rPr lang="en-GB" dirty="0"/>
              <a:t> is a thriving field, with a plethora of new exciting results</a:t>
            </a:r>
          </a:p>
          <a:p>
            <a:pPr>
              <a:buBlip>
                <a:blip r:embed="rId2"/>
              </a:buBlip>
            </a:pPr>
            <a:r>
              <a:rPr lang="en-GB" dirty="0"/>
              <a:t>NNLL is the state-of-the-art, achievable both in QCD and with effective-theory methods</a:t>
            </a:r>
          </a:p>
          <a:p>
            <a:r>
              <a:rPr lang="en-GB" dirty="0"/>
              <a:t>Transverse momentum </a:t>
            </a:r>
            <a:r>
              <a:rPr lang="en-GB" dirty="0" err="1"/>
              <a:t>resummations</a:t>
            </a:r>
            <a:r>
              <a:rPr lang="en-GB" dirty="0"/>
              <a:t> have reached the impressive N</a:t>
            </a:r>
            <a:r>
              <a:rPr lang="en-GB" sz="2400" baseline="30000" dirty="0"/>
              <a:t>3</a:t>
            </a:r>
            <a:r>
              <a:rPr lang="en-GB" sz="2400" dirty="0"/>
              <a:t>LL</a:t>
            </a:r>
            <a:r>
              <a:rPr lang="en-GB" dirty="0"/>
              <a:t> accuracy</a:t>
            </a:r>
          </a:p>
          <a:p>
            <a:pPr>
              <a:buBlip>
                <a:blip r:embed="rId2"/>
              </a:buBlip>
            </a:pPr>
            <a:r>
              <a:rPr lang="en-GB" dirty="0"/>
              <a:t>First NLL </a:t>
            </a:r>
            <a:r>
              <a:rPr lang="en-GB" dirty="0" err="1"/>
              <a:t>resummation</a:t>
            </a:r>
            <a:r>
              <a:rPr lang="en-GB" dirty="0"/>
              <a:t> of non-global logarithms</a:t>
            </a:r>
          </a:p>
          <a:p>
            <a:pPr>
              <a:buBlip>
                <a:blip r:embed="rId2"/>
              </a:buBlip>
            </a:pPr>
            <a:r>
              <a:rPr lang="en-GB" dirty="0"/>
              <a:t>Renewed interest in spin-correlation effects</a:t>
            </a:r>
          </a:p>
          <a:p>
            <a:r>
              <a:rPr lang="en-GB" dirty="0"/>
              <a:t>New avenues for the use of jet-substructure observable for precision measurements, i.e. strong coupling</a:t>
            </a:r>
          </a:p>
          <a:p>
            <a:pPr>
              <a:buBlip>
                <a:blip r:embed="rId2"/>
              </a:buBlip>
            </a:pPr>
            <a:endParaRPr lang="en-GB"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6" name="Thank you for your attention!">
            <a:extLst>
              <a:ext uri="{FF2B5EF4-FFF2-40B4-BE49-F238E27FC236}">
                <a16:creationId xmlns:a16="http://schemas.microsoft.com/office/drawing/2014/main" id="{F1665D2E-F88B-49E8-B10D-531AD4F68C0B}"/>
              </a:ext>
            </a:extLst>
          </p:cNvPr>
          <p:cNvSpPr txBox="1"/>
          <p:nvPr/>
        </p:nvSpPr>
        <p:spPr>
          <a:xfrm>
            <a:off x="3086650" y="8445500"/>
            <a:ext cx="682357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1213038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447" y="3907117"/>
            <a:ext cx="10464800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 </a:t>
            </a:r>
            <a:r>
              <a:rPr lang="en-GB" dirty="0" err="1"/>
              <a:t>resummation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0795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Two-scale problems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358901"/>
            <a:ext cx="11899900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dirty="0" err="1"/>
              <a:t>Resummation</a:t>
            </a:r>
            <a:r>
              <a:rPr lang="en-GB" dirty="0"/>
              <a:t> is all about taming two-scale problems, where an object characterised by a “hard scale”     is accompanied by softer objects at a scale 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84200" y="8001095"/>
            <a:ext cx="11899900" cy="1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04D06-D3C1-4AFE-9560-C4C1A8A3C6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8" y="1929899"/>
            <a:ext cx="227810" cy="295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F35B1-4D79-49A0-BE08-12ED98EA49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365829"/>
            <a:ext cx="1146972" cy="2951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1A7C41-B262-46DD-AD3E-2038318E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77" y="2913515"/>
            <a:ext cx="7516468" cy="60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sky, outdoor, plane, airplane&#10;&#10;Description automatically generated">
            <a:extLst>
              <a:ext uri="{FF2B5EF4-FFF2-40B4-BE49-F238E27FC236}">
                <a16:creationId xmlns:a16="http://schemas.microsoft.com/office/drawing/2014/main" id="{79459386-7C70-4C5F-9924-7ADC1F4ECE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9" y="5718630"/>
            <a:ext cx="1741248" cy="624114"/>
          </a:xfrm>
          <a:prstGeom prst="rect">
            <a:avLst/>
          </a:prstGeom>
        </p:spPr>
      </p:pic>
      <p:pic>
        <p:nvPicPr>
          <p:cNvPr id="13" name="Picture 1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483B58DE-D9CE-45B3-A725-339F4DFE60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17" y="5326837"/>
            <a:ext cx="1641490" cy="21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46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Two-scale problems in QCD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200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Example: an object with a large invariant mass       is produced and the transverse momentum of accompanying jets is below   </a:t>
            </a:r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6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84200" y="8001095"/>
            <a:ext cx="11899900" cy="1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In QCD, large logarithm                   appear whenever the phase space for the emission of soft and/or collinear gluons is restricted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A0BBA-9AE6-4461-A023-7338CE2A25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28" y="1496996"/>
            <a:ext cx="245333" cy="317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F82D25-92BB-492C-BBE5-B6DA05799A8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70" y="8148477"/>
            <a:ext cx="1420800" cy="352000"/>
          </a:xfrm>
          <a:prstGeom prst="rect">
            <a:avLst/>
          </a:prstGeom>
        </p:spPr>
      </p:pic>
      <p:pic>
        <p:nvPicPr>
          <p:cNvPr id="22" name="higgs_veto_1gluon.pdf" descr="higgs_veto_1gluon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708" y="3360198"/>
            <a:ext cx="5197170" cy="362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veto.png" descr="vet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1121" y="3360198"/>
            <a:ext cx="1816343" cy="123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EFCA18-A0D5-4476-9129-D1830975EB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6" y="1951975"/>
            <a:ext cx="1146972" cy="295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36317A-1713-4C0B-A192-0522346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34" y="2609754"/>
            <a:ext cx="5198130" cy="5005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95D78-078E-4E1B-8833-E460D7F794AB}"/>
              </a:ext>
            </a:extLst>
          </p:cNvPr>
          <p:cNvSpPr txBox="1"/>
          <p:nvPr/>
        </p:nvSpPr>
        <p:spPr>
          <a:xfrm>
            <a:off x="7512731" y="7235574"/>
            <a:ext cx="157559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kumimoji="0" lang="en-GB" sz="1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1706.01702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1F352-907B-4686-8F0B-835A6C68B7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78" y="5396554"/>
            <a:ext cx="350650" cy="278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96C62C-1A1E-42BA-8CDA-B4E0B0BC86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95" y="3686092"/>
            <a:ext cx="656536" cy="358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49F059-DDDB-4F82-8123-D518701F1BD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37" y="6296439"/>
            <a:ext cx="654049" cy="2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493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All-order 0-jet cross s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Two-scale observables at FO</a:t>
            </a:r>
            <a:endParaRPr dirty="0"/>
          </a:p>
        </p:txBody>
      </p:sp>
      <p:sp>
        <p:nvSpPr>
          <p:cNvPr id="336" name="The zero-jet cross section contains logarithmic contributions which can become large when"/>
          <p:cNvSpPr txBox="1">
            <a:spLocks noGrp="1"/>
          </p:cNvSpPr>
          <p:nvPr>
            <p:ph type="body" sz="quarter" idx="1"/>
          </p:nvPr>
        </p:nvSpPr>
        <p:spPr>
          <a:xfrm>
            <a:off x="584200" y="1270000"/>
            <a:ext cx="11899900" cy="2887886"/>
          </a:xfrm>
          <a:prstGeom prst="rect">
            <a:avLst/>
          </a:prstGeom>
        </p:spPr>
        <p:txBody>
          <a:bodyPr/>
          <a:lstStyle>
            <a:lvl1pPr>
              <a:buBlip>
                <a:blip r:embed="rId7"/>
              </a:buBlip>
            </a:lvl1pPr>
          </a:lstStyle>
          <a:p>
            <a:r>
              <a:rPr lang="en-GB" dirty="0"/>
              <a:t>Consider the cumulative distribution                , the fraction of events such that an observable is below a given resolution      (e.g.                   ) </a:t>
            </a:r>
          </a:p>
          <a:p>
            <a:r>
              <a:rPr lang="en-GB" dirty="0"/>
              <a:t> Logarithmic contributions become large whenever   </a:t>
            </a:r>
          </a:p>
          <a:p>
            <a:endParaRPr dirty="0"/>
          </a:p>
        </p:txBody>
      </p:sp>
      <p:pic>
        <p:nvPicPr>
          <p:cNvPr id="339" name="log-home-stain-process.png" descr="log-home-stain-proces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000" y="5626095"/>
            <a:ext cx="4164546" cy="277131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large logs"/>
          <p:cNvSpPr txBox="1"/>
          <p:nvPr/>
        </p:nvSpPr>
        <p:spPr>
          <a:xfrm>
            <a:off x="5438894" y="6488688"/>
            <a:ext cx="290517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large logs</a:t>
            </a:r>
          </a:p>
        </p:txBody>
      </p:sp>
      <p:sp>
        <p:nvSpPr>
          <p:cNvPr id="341" name="breakdown of perturbation theory!"/>
          <p:cNvSpPr txBox="1"/>
          <p:nvPr/>
        </p:nvSpPr>
        <p:spPr>
          <a:xfrm>
            <a:off x="4278802" y="4874100"/>
            <a:ext cx="52253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E324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breakdown of perturbation theory!</a:t>
            </a:r>
          </a:p>
        </p:txBody>
      </p:sp>
      <p:sp>
        <p:nvSpPr>
          <p:cNvPr id="342" name="LO"/>
          <p:cNvSpPr txBox="1"/>
          <p:nvPr/>
        </p:nvSpPr>
        <p:spPr>
          <a:xfrm>
            <a:off x="5157372" y="4101141"/>
            <a:ext cx="49047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dirty="0"/>
              <a:t>LO</a:t>
            </a:r>
          </a:p>
        </p:txBody>
      </p:sp>
      <p:sp>
        <p:nvSpPr>
          <p:cNvPr id="343" name="NLO"/>
          <p:cNvSpPr txBox="1"/>
          <p:nvPr/>
        </p:nvSpPr>
        <p:spPr>
          <a:xfrm>
            <a:off x="7385868" y="4101141"/>
            <a:ext cx="69748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dirty="0"/>
              <a:t>NLO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F6CC3-92D8-4284-A231-0133B79E10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15" y="1407095"/>
            <a:ext cx="1304229" cy="339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5ACC2-2FB7-4668-A3D1-916FF36479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81" y="1909617"/>
            <a:ext cx="376457" cy="306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CEA87-2B6B-49D7-90E0-99250B2E00D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15" y="1874645"/>
            <a:ext cx="1549028" cy="3414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8A9F90-EA07-4750-8536-30E8785222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72" y="2638434"/>
            <a:ext cx="1191086" cy="3065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B5C160-6292-45B0-8116-9AD2303875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88" y="3292968"/>
            <a:ext cx="6866743" cy="820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All-order </a:t>
            </a:r>
            <a:r>
              <a:rPr lang="en-GB" dirty="0" err="1"/>
              <a:t>resummation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All-order </a:t>
            </a:r>
            <a:r>
              <a:rPr lang="en-GB" dirty="0" err="1"/>
              <a:t>resummation</a:t>
            </a:r>
            <a:r>
              <a:rPr lang="en-GB" dirty="0"/>
              <a:t> of large logarithms      reorganisation of the perturbative series in the region               , with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7748E-7EBA-462A-BEF0-17FE5EAB07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59" y="1910986"/>
            <a:ext cx="1978972" cy="326857"/>
          </a:xfrm>
          <a:prstGeom prst="rect">
            <a:avLst/>
          </a:prstGeom>
        </p:spPr>
      </p:pic>
      <p:pic>
        <p:nvPicPr>
          <p:cNvPr id="19" name="droppedImage.pdf 2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055" y="1910986"/>
            <a:ext cx="1280312" cy="31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droppedImage.pdf 3" descr="dropped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212" y="1528698"/>
            <a:ext cx="358220" cy="22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55637-67D8-4CB9-B55E-7B33435D6B2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1" y="2718123"/>
            <a:ext cx="9048619" cy="1461803"/>
          </a:xfrm>
          <a:prstGeom prst="rect">
            <a:avLst/>
          </a:prstGeom>
        </p:spPr>
      </p:pic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656074D7-7B51-41C1-8377-3C0CBC70E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700" y="4629970"/>
            <a:ext cx="5540089" cy="44736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37073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All-order </a:t>
            </a:r>
            <a:r>
              <a:rPr lang="en-GB" dirty="0" err="1"/>
              <a:t>resummation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All-order </a:t>
            </a:r>
            <a:r>
              <a:rPr lang="en-GB" dirty="0" err="1"/>
              <a:t>resummation</a:t>
            </a:r>
            <a:r>
              <a:rPr lang="en-GB" dirty="0"/>
              <a:t> of large logarithms      reorganisation of the perturbative series in the region               , with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7748E-7EBA-462A-BEF0-17FE5EAB07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59" y="1910986"/>
            <a:ext cx="1978972" cy="326857"/>
          </a:xfrm>
          <a:prstGeom prst="rect">
            <a:avLst/>
          </a:prstGeom>
        </p:spPr>
      </p:pic>
      <p:pic>
        <p:nvPicPr>
          <p:cNvPr id="19" name="droppedImage.pdf 2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055" y="1910986"/>
            <a:ext cx="1280312" cy="31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droppedImage.pdf 3" descr="dropped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212" y="1528698"/>
            <a:ext cx="358220" cy="22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55637-67D8-4CB9-B55E-7B33435D6B2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1" y="2718123"/>
            <a:ext cx="9048619" cy="1461803"/>
          </a:xfrm>
          <a:prstGeom prst="rect">
            <a:avLst/>
          </a:prstGeom>
        </p:spPr>
      </p:pic>
      <p:pic>
        <p:nvPicPr>
          <p:cNvPr id="16" name="droppedImage.pdf" descr="droppedImage.pdf">
            <a:extLst>
              <a:ext uri="{FF2B5EF4-FFF2-40B4-BE49-F238E27FC236}">
                <a16:creationId xmlns:a16="http://schemas.microsoft.com/office/drawing/2014/main" id="{9E02EB06-610A-4B2A-9F39-4A588D015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935" y="2848628"/>
            <a:ext cx="3590144" cy="29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Novel general method for the resummation of any rIRC safe (global) observable in the two-scale regime…">
            <a:extLst>
              <a:ext uri="{FF2B5EF4-FFF2-40B4-BE49-F238E27FC236}">
                <a16:creationId xmlns:a16="http://schemas.microsoft.com/office/drawing/2014/main" id="{FEA24B6B-7625-41D3-A45F-9DCE3B7A0799}"/>
              </a:ext>
            </a:extLst>
          </p:cNvPr>
          <p:cNvSpPr txBox="1">
            <a:spLocks/>
          </p:cNvSpPr>
          <p:nvPr/>
        </p:nvSpPr>
        <p:spPr>
          <a:xfrm>
            <a:off x="546100" y="5138636"/>
            <a:ext cx="11899900" cy="23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9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 state-of-the art is NNLL for most observables, and for some even N</a:t>
            </a:r>
            <a:r>
              <a:rPr lang="en-GB" sz="2400" baseline="30000" dirty="0"/>
              <a:t>3</a:t>
            </a:r>
            <a:r>
              <a:rPr lang="en-GB" sz="2400" dirty="0"/>
              <a:t>LL</a:t>
            </a:r>
            <a:endParaRPr lang="en-GB" dirty="0"/>
          </a:p>
          <a:p>
            <a:pPr hangingPunct="1">
              <a:lnSpc>
                <a:spcPct val="110000"/>
              </a:lnSpc>
              <a:spcBef>
                <a:spcPts val="2400"/>
              </a:spcBef>
            </a:pPr>
            <a:r>
              <a:rPr lang="en-GB" dirty="0"/>
              <a:t>The above representation holds only when LL factorise. For all other observables, there is no established way to define a </a:t>
            </a:r>
            <a:r>
              <a:rPr lang="en-GB" dirty="0" err="1"/>
              <a:t>resummation</a:t>
            </a:r>
            <a:r>
              <a:rPr lang="en-GB" dirty="0"/>
              <a:t> accuracy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392140-6BE2-4DC2-8858-7FC0B2D18E38}"/>
                  </a:ext>
                </a:extLst>
              </p14:cNvPr>
              <p14:cNvContentPartPr/>
              <p14:nvPr/>
            </p14:nvContentPartPr>
            <p14:xfrm>
              <a:off x="4685760" y="3347280"/>
              <a:ext cx="4325400" cy="95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392140-6BE2-4DC2-8858-7FC0B2D18E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76400" y="3337920"/>
                <a:ext cx="4344120" cy="9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5161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7B9E-BAE9-4008-8EFE-F8592CC1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QCD dynamics is non-linear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3B5B4-6A13-4EEA-B895-1FA2B102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356165"/>
          </a:xfrm>
        </p:spPr>
        <p:txBody>
          <a:bodyPr/>
          <a:lstStyle/>
          <a:p>
            <a:r>
              <a:rPr lang="en-GB" dirty="0"/>
              <a:t>Main problem of </a:t>
            </a:r>
            <a:r>
              <a:rPr lang="en-GB" dirty="0" err="1"/>
              <a:t>resummation</a:t>
            </a:r>
            <a:r>
              <a:rPr lang="en-GB" dirty="0"/>
              <a:t>: gluons and quarks radiate in the same fashion        QCD dynamics intrinsically non-linear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25DBF-214F-4D9F-867B-58D0E2787D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CEF69497-3FA7-4376-B110-0F486A138F11}"/>
              </a:ext>
            </a:extLst>
          </p:cNvPr>
          <p:cNvSpPr txBox="1">
            <a:spLocks/>
          </p:cNvSpPr>
          <p:nvPr/>
        </p:nvSpPr>
        <p:spPr>
          <a:xfrm>
            <a:off x="584200" y="5110625"/>
            <a:ext cx="11899900" cy="1356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The key feature of the most precise </a:t>
            </a:r>
            <a:r>
              <a:rPr lang="en-GB" dirty="0" err="1"/>
              <a:t>resummations</a:t>
            </a:r>
            <a:r>
              <a:rPr lang="en-GB" dirty="0"/>
              <a:t> is the possibility of following only one of the two branches of the splitting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A92B27DC-16BF-417F-9588-80DEC163C861}"/>
              </a:ext>
            </a:extLst>
          </p:cNvPr>
          <p:cNvSpPr txBox="1">
            <a:spLocks/>
          </p:cNvSpPr>
          <p:nvPr/>
        </p:nvSpPr>
        <p:spPr>
          <a:xfrm>
            <a:off x="584200" y="8152309"/>
            <a:ext cx="11899900" cy="117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This results in a set of linear renormalisation group equations and </a:t>
            </a:r>
            <a:r>
              <a:rPr lang="en-GB" dirty="0" err="1"/>
              <a:t>resummation</a:t>
            </a:r>
            <a:r>
              <a:rPr lang="en-GB" dirty="0"/>
              <a:t> is mainly achieved by calculating anomalous dimensions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4EF4429A-7FDF-45EC-A06B-F2B9CFEFDE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25" y="2036982"/>
            <a:ext cx="493257" cy="18422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4BE1D78-5A3B-42EA-BEAB-A83E5374E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622" y="6538689"/>
            <a:ext cx="8370533" cy="117053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05E15FC-5268-4DA8-82EB-6869B305C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866" y="2708031"/>
            <a:ext cx="1090668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029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usepackage{color}&#10;\pagestyle{empty}&#10;\begin{document}&#10;&#10;&#10;\[&#10;Q&#10;\]&#10;&#10;\end{document}"/>
  <p:tag name="IGUANATEXSIZE" val="26"/>
  <p:tag name="IGUANATEXCURSOR" val="10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7.2328"/>
  <p:tag name="LATEXADDIN" val="\documentclass{article}&#10;\usepackage{amsmath}&#10;\usepackage{color}&#10;\pagestyle{empty}&#10;\begin{document}&#10;&#10;&#10;\[&#10;Q_0&#10;\]&#10;&#10;\end{document}"/>
  <p:tag name="IGUANATEXSIZE" val="27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564.6794"/>
  <p:tag name="LATEXADDIN" val="\documentclass{article}&#10;\usepackage{amsmath}&#10;\usepackage{color}&#10;\pagestyle{empty}&#10;\begin{document}&#10;&#10;&#10;\[&#10;p_{\rm t, jet}&lt; Q_0&#10;\]&#10;&#10;\end{document}"/>
  <p:tag name="IGUANATEXSIZE" val="27"/>
  <p:tag name="IGUANATEXCURSOR" val="12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34.1957"/>
  <p:tag name="LATEXADDIN" val="\documentclass{article}&#10;\usepackage{amsmath}&#10;\usepackage{color}&#10;\pagestyle{empty}&#10;\begin{document}&#10;&#10;&#10;\[&#10;Q_0\ll Q&#10;\]&#10;&#10;\end{document}"/>
  <p:tag name="IGUANATEXSIZE" val="27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503.187"/>
  <p:tag name="LATEXADDIN" val="\documentclass{article}&#10;\usepackage{amsmath}&#10;\usepackage{color}&#10;\pagestyle{empty}&#10;\begin{document}&#10;&#10;&#10;\[&#10;\Sigma(Q,Q_0)\simeq 1\quad - \quad C\,\frac{\alpha_s}{\pi}\ln^2\left(\frac{Q}{Q_0}\right)\quad+\quad \dots&#10;\]&#10;&#10;\end{document}"/>
  <p:tag name="IGUANATEXSIZE" val="27"/>
  <p:tag name="IGUANATEXCURSOR" val="20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9.1564"/>
  <p:tag name="LATEXADDIN" val="\documentclass{article}&#10;\usepackage{amsmath}&#10;\pagestyle{empty}&#10;\begin{document}&#10;&#10;&#10;\[&#10;L\equiv\ln(Q/Q_0)&#10;\]&#10;&#10;\end{document}"/>
  <p:tag name="IGUANATEXSIZE" val="26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7.1879"/>
  <p:tag name="ORIGINALWIDTH" val="3077.615"/>
  <p:tag name="LATEXADDIN" val="\documentclass{article}&#10;\usepackage{amsmath}&#10;\usepackage{color}&#10;\pagestyle{empty}&#10;\begin{document}&#10;&#10;&#10;\[&#10;\Sigma(Q,Q_0)\sim e^{\underbrace{L g_1(\alpha_s L)}_{\rm LL}}\times \left(\underbrace{G_2(\alpha_s L)}_{\rm NLL}+\underbrace{\alpha_s G_3(\alpha_s L)}_{\rm NNLL}+\dots&#10;\right)\]&#10;&#10;\end{document}"/>
  <p:tag name="IGUANATEXSIZE" val="27"/>
  <p:tag name="IGUANATEXCURSOR" val="17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9.1564"/>
  <p:tag name="LATEXADDIN" val="\documentclass{article}&#10;\usepackage{amsmath}&#10;\pagestyle{empty}&#10;\begin{document}&#10;&#10;&#10;\[&#10;L\equiv\ln(Q/Q_0)&#10;\]&#10;&#10;\end{document}"/>
  <p:tag name="IGUANATEXSIZE" val="26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7.1879"/>
  <p:tag name="ORIGINALWIDTH" val="3077.615"/>
  <p:tag name="LATEXADDIN" val="\documentclass{article}&#10;\usepackage{amsmath}&#10;\usepackage{color}&#10;\pagestyle{empty}&#10;\begin{document}&#10;&#10;&#10;\[&#10;\Sigma(Q,Q_0)\sim e^{\underbrace{L g_1(\alpha_s L)}_{\rm LL}}\times \left(\underbrace{G_2(\alpha_s L)}_{\rm NLL}+\underbrace{\alpha_s G_3(\alpha_s L)}_{\rm NNLL}+\dots&#10;\right)\]&#10;&#10;\end{document}"/>
  <p:tag name="IGUANATEXSIZE" val="27"/>
  <p:tag name="IGUANATEXCURSOR" val="17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LATEXADDIN" val="\documentclass{article}&#10;\usepackage{amsmath}&#10;\usepackage{color}&#10;\pagestyle{empty}&#10;\begin{document}&#10;&#10;&#10;\[&#10;\implies&#10;\]&#10;&#10;\end{document}"/>
  <p:tag name="IGUANATEXSIZE" val="26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LATEXADDIN" val="\documentclass{article}&#10;\usepackage{amsmath}&#10;\usepackage{color}&#10;\pagestyle{empty}&#10;\begin{document}&#10;&#10;&#10;\[&#10;\implies&#10;\]&#10;&#10;\end{document}"/>
  <p:tag name="IGUANATEXSIZE" val="26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34.1957"/>
  <p:tag name="LATEXADDIN" val="\documentclass{article}&#10;\usepackage{amsmath}&#10;\usepackage{color}&#10;\pagestyle{empty}&#10;\begin{document}&#10;&#10;&#10;\[&#10;Q_0 \ll Q&#10;\]&#10;&#10;\end{document}"/>
  <p:tag name="IGUANATEXSIZE" val="26"/>
  <p:tag name="IGUANATEXCURSOR" val="11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LATEXADDIN" val="\documentclass{article}&#10;\usepackage{amsmath}&#10;\usepackage{color}&#10;\pagestyle{empty}&#10;\begin{document}&#10;&#10;&#10;\[&#10;\implies&#10;\]&#10;&#10;\end{document}"/>
  <p:tag name="IGUANATEXSIZE" val="26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1880.765"/>
  <p:tag name="LATEXADDIN" val="\documentclass{article}&#10;\usepackage{amsmath}&#10;\pagestyle{empty}&#10;\begin{document}&#10;&#10;&#10;\[&#10;\frac{d\sigma}{dq_T} \sim \mathcal{B}(\mu_J) \otimes  \mathcal{H}(M,\mu_H)\otimes \mathcal{B}(\mu_J)&#10;\]&#10;&#10;\end{document}"/>
  <p:tag name="IGUANATEXSIZE" val="28"/>
  <p:tag name="IGUANATEXCURSOR" val="10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0.7349"/>
  <p:tag name="LATEXADDIN" val="\documentclass{article}&#10;\usepackage{amsmath}&#10;\usepackage{color}&#10;\pagestyle{empty}&#10;\begin{document}&#10;&#10;&#10;\[&#10;\alpha_s^3&#10;\]&#10;&#10;\end{document}"/>
  <p:tag name="IGUANATEXSIZE" val="27"/>
  <p:tag name="IGUANATEXCURSOR" val="11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5.9843"/>
  <p:tag name="LATEXADDIN" val="\documentclass{article}&#10;\usepackage{amsmath}&#10;\usepackage{color}&#10;\pagestyle{empty}&#10;\begin{document}&#10;&#10;&#10;\[&#10;M&#10;\]&#10;&#10;\end{document}"/>
  <p:tag name="IGUANATEXSIZE" val="27"/>
  <p:tag name="IGUANATEXCURSOR" val="10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86.9517"/>
  <p:tag name="LATEXADDIN" val="\documentclass{article}&#10;\usepackage{amsmath}&#10;\usepackage{color}&#10;\pagestyle{empty}&#10;\begin{document}&#10;&#10;&#10;\[&#10;d\sigma/dq_T&#10;\]&#10;&#10;\end{document}"/>
  <p:tag name="IGUANATEXSIZE" val="27"/>
  <p:tag name="IGUANATEXCURSOR" val="11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2.4335"/>
  <p:tag name="LATEXADDIN" val="\documentclass{article}&#10;\usepackage{amsmath}&#10;\usepackage{color}&#10;\pagestyle{empty}&#10;\begin{document}&#10;&#10;&#10;\[&#10;\ln(k_{t1}/M)&#10;\]&#10;&#10;\end{document}"/>
  <p:tag name="IGUANATEXSIZE" val="26"/>
  <p:tag name="IGUANATEXCURSOR" val="11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6.4829"/>
  <p:tag name="LATEXADDIN" val="\documentclass{article}&#10;\usepackage{amsmath}&#10;\usepackage{color}&#10;\pagestyle{empty}&#10;\begin{document}&#10;&#10;&#10;\[&#10;k_{t1}&#10;\]&#10;&#10;\end{document}"/>
  <p:tag name="IGUANATEXSIZE" val="27"/>
  <p:tag name="IGUANATEXCURSOR" val="10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2.4335"/>
  <p:tag name="LATEXADDIN" val="\documentclass{article}&#10;\usepackage{amsmath}&#10;\usepackage{color}&#10;\pagestyle{empty}&#10;\begin{document}&#10;&#10;&#10;\[&#10;\ln(k_{t1}/M)&#10;\]&#10;&#10;\end{document}"/>
  <p:tag name="IGUANATEXSIZE" val="26"/>
  <p:tag name="IGUANATEXCURSOR" val="11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6.4829"/>
  <p:tag name="LATEXADDIN" val="\documentclass{article}&#10;\usepackage{amsmath}&#10;\usepackage{color}&#10;\pagestyle{empty}&#10;\begin{document}&#10;&#10;&#10;\[&#10;k_{t1}&#10;\]&#10;&#10;\end{document}"/>
  <p:tag name="IGUANATEXSIZE" val="27"/>
  <p:tag name="IGUANATEXCURSOR" val="10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119.985"/>
  <p:tag name="LATEXADDIN" val="\documentclass{article}&#10;\usepackage{amsmath}&#10;\usepackage{color}&#10;\pagestyle{empty}&#10;\begin{document}&#10;&#10;&#10;\[&#10;q_T&#10;\]&#10;&#10;\end{document}"/>
  <p:tag name="IGUANATEXSIZE" val="27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pagestyle{empty}&#10;\begin{document}&#10;&#10;&#10;\[&#10;Q&#10;\]&#10;&#10;\end{document}"/>
  <p:tag name="IGUANATEXSIZE" val="28"/>
  <p:tag name="IGUANATEXCURSOR" val="8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119.985"/>
  <p:tag name="LATEXADDIN" val="\documentclass{article}&#10;\usepackage{amsmath}&#10;\usepackage{color}&#10;\pagestyle{empty}&#10;\begin{document}&#10;&#10;&#10;\[&#10;q_T&#10;\]&#10;&#10;\end{document}"/>
  <p:tag name="IGUANATEXSIZE" val="27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119.985"/>
  <p:tag name="LATEXADDIN" val="\documentclass{article}&#10;\usepackage{amsmath}&#10;\usepackage{color}&#10;\pagestyle{empty}&#10;\begin{document}&#10;&#10;&#10;\[&#10;q_T&#10;\]&#10;&#10;\end{document}"/>
  <p:tag name="IGUANATEXSIZE" val="27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29.6588"/>
  <p:tag name="LATEXADDIN" val="\documentclass{article}&#10;\usepackage{amsmath}&#10;\usepackage{color}&#10;\pagestyle{empty}&#10;\begin{document}&#10;&#10;&#10;\[&#10;p_{t, \mathrm{jet}} &lt; p_{t, \mathrm{veto}}&#10;\]&#10;&#10;\end{document}"/>
  <p:tag name="IGUANATEXSIZE" val="27"/>
  <p:tag name="IGUANATEXCURSOR" val="14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119.985"/>
  <p:tag name="LATEXADDIN" val="\documentclass{article}&#10;\usepackage{amsmath}&#10;\usepackage{color}&#10;\pagestyle{empty}&#10;\begin{document}&#10;&#10;&#10;\[&#10;q_T&#10;\]&#10;&#10;\end{document}"/>
  <p:tag name="IGUANATEXSIZE" val="27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usepackage{color}&#10;\pagestyle{empty}&#10;\begin{document}&#10;&#10;&#10;\[&#10;e^+e^-&#10;\]&#10;&#10;\end{document}"/>
  <p:tag name="IGUANATEXSIZE" val="27"/>
  <p:tag name="IGUANATEXCURSOR" val="11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48.1815"/>
  <p:tag name="LATEXADDIN" val="\documentclass{article}&#10;\usepackage{amsmath}&#10;\usepackage{color}&#10;\pagestyle{empty}&#10;\begin{document}&#10;&#10;&#10;\[&#10;q_T/Q \ll \tau&#10;\]&#10;&#10;\end{document}"/>
  <p:tag name="IGUANATEXSIZE" val="27"/>
  <p:tag name="IGUANATEXCURSOR" val="118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4.9081"/>
  <p:tag name="LATEXADDIN" val="\documentclass{article}&#10;\usepackage{amsmath}&#10;\usepackage{color}&#10;\pagestyle{empty}&#10;\begin{document}&#10;&#10;&#10;\[&#10;\alpha_s^n \ln^n(Q/Q_0)&#10;\]&#10;&#10;\end{document}"/>
  <p:tag name="IGUANATEXSIZE" val="27"/>
  <p:tag name="IGUANATEXCURSOR" val="11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03.262"/>
  <p:tag name="LATEXADDIN" val="\documentclass{article}&#10;\usepackage{amsmath}&#10;\usepackage{color}&#10;\pagestyle{empty}&#10;\begin{document}&#10;&#10;&#10;\[&#10;\Sigma(Q,Q_0) = \mathrm{Prob}\left[\sum_{|\eta_i|&lt;\Delta\eta} E_i&lt;Q_0\right]&#10;\]&#10;&#10;\end{document}"/>
  <p:tag name="IGUANATEXSIZE" val="27"/>
  <p:tag name="IGUANATEXCURSOR" val="17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4.9081"/>
  <p:tag name="LATEXADDIN" val="\documentclass{article}&#10;\usepackage{amsmath}&#10;\usepackage{color}&#10;\pagestyle{empty}&#10;\begin{document}&#10;&#10;&#10;\[&#10;\alpha_s^n \ln^n(Q/Q_0)&#10;\]&#10;&#10;\end{document}"/>
  <p:tag name="IGUANATEXSIZE" val="27"/>
  <p:tag name="IGUANATEXCURSOR" val="11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5.4406"/>
  <p:tag name="LATEXADDIN" val="\documentclass{article}&#10;\usepackage{amsmath}&#10;\usepackage{color}&#10;\pagestyle{empty}&#10;\begin{document}&#10;&#10;&#10;\[&#10;\Sigma(Q,Q_0)&#10;\]&#10;&#10;\end{document}"/>
  <p:tag name="IGUANATEXSIZE" val="27"/>
  <p:tag name="IGUANATEXCURSOR" val="11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9.4376"/>
  <p:tag name="LATEXADDIN" val="\documentclass{article}&#10;\usepackage{amsmath}&#10;\pagestyle{empty}&#10;\begin{document}&#10;&#10;&#10;\[&#10;\ln(Q/Q_0)&#10;\]&#10;&#10;\end{document}"/>
  <p:tag name="IGUANATEXSIZE" val="28"/>
  <p:tag name="IGUANATEXCURSOR" val="9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98.313"/>
  <p:tag name="LATEXADDIN" val="\documentclass{article}&#10;\usepackage{amsmath}&#10;\usepackage{color}&#10;\pagestyle{empty}&#10;\begin{document}&#10;&#10;&#10;\[&#10;\Delta P(z,\phi) \sim z(1-z) \cos(2\phi)&#10;\]&#10;&#10;\end{document}"/>
  <p:tag name="IGUANATEXSIZE" val="27"/>
  <p:tag name="IGUANATEXCURSOR" val="14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9632"/>
  <p:tag name="ORIGINALWIDTH" val="1709.786"/>
  <p:tag name="LATEXADDIN" val="\documentclass{article}&#10;\usepackage{amsmath}&#10;\usepackage{color}&#10;\pagestyle{empty}&#10;\begin{document}&#10;&#10;&#10;\[&#10;\langle\mathcal{E}(\hat n_1)\mathcal{E}(\hat n_2) \mathcal{E}(\hat n_3)\rangle\sim\frac{d\Sigma}{d\theta_L^2 d\theta_S^2 d\phi}&#10;\]&#10;&#10;\end{document}"/>
  <p:tag name="IGUANATEXSIZE" val="27"/>
  <p:tag name="IGUANATEXCURSOR" val="18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9547"/>
  <p:tag name="ORIGINALWIDTH" val="4289.464"/>
  <p:tag name="LATEXADDIN" val="\documentclass{article}&#10;\usepackage{amsmath,dsfont}&#10;\usepackage{color}&#10;\pagestyle{empty}&#10;\begin{document}&#10;&#10;&#10;\[&#10;\mathcal{E}(\hat n_1)\mathcal{E}(\hat n_2) \mathcal{E}(\hat n_3)=\frac{1}{(2\pi)^2}&#10;\frac{2}{\theta_L^2}\frac{2}{\theta_S^2} \vec{\mathcal{J}}&#10;\hat C(\phi) \left(\frac{\alpha_s(\theta_L Q)}{\alpha_s(\theta_S Q)}\right)^{\!\frac{\hat \gamma(3)}{\beta_0}}\left(\frac{\alpha_s(Q)}{\alpha_s(\theta_L Q)}\right)^{\!\frac{\hat \gamma(4)}{\beta_0}}&#10;\vec{\mathds{O}}^{[4]}(\hat n_1)&#10;\]&#10;&#10;\end{document}"/>
  <p:tag name="IGUANATEXSIZE" val="27"/>
  <p:tag name="IGUANATEXCURSOR" val="46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2.4747"/>
  <p:tag name="LATEXADDIN" val="\documentclass{article}&#10;\usepackage{amsmath,dsfont}&#10;\usepackage{color}&#10;\pagestyle{empty}&#10;\begin{document}&#10;&#10;&#10;\[&#10;\vec{\mathds{O}}^{[J]}&#10;\]&#10;&#10;\end{document}"/>
  <p:tag name="IGUANATEXSIZE" val="26"/>
  <p:tag name="IGUANATEXCURSOR" val="5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LATEXADDIN" val="\documentclass{article}&#10;\usepackage{amsmath}&#10;\usepackage{color}&#10;\pagestyle{empty}&#10;\begin{document}&#10;&#10;&#10;\[&#10;\implies&#10;\]&#10;&#10;\end{document}"/>
  <p:tag name="IGUANATEXSIZE" val="26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LATEXADDIN" val="\documentclass{article}&#10;\usepackage{amsmath}&#10;\usepackage{color}&#10;\pagestyle{empty}&#10;\begin{document}&#10;&#10;&#10;\[&#10;\implies&#10;\]&#10;&#10;\end{document}"/>
  <p:tag name="IGUANATEXSIZE" val="26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2.617"/>
  <p:tag name="ORIGINALWIDTH" val="2292.463"/>
  <p:tag name="LATEXADDIN" val="\documentclass{article}&#10;\usepackage{amsmath}&#10;\usepackage{color}&#10;\pagestyle{empty}&#10;\begin{document}&#10;&#10;&#10;\[&#10;\begin{split}&#10;&amp;\frac{d\sigma}{dp_{x,V}dp_{T,J}dy_V d\eta_J} \\&#10;&amp;= \int\frac{db_x}{2\pi} e^{i p_{x,V}b_x} \sum_{i,j,k} B_i(x_a,b_x)B_j(x_b,b_x)\times \\&#10;&amp;\quad\times S_{ijk}(b_x,\eta_J)\mathcal{H}_{ij\to Vk}(p_{T,V},\eta_V-\eta_J)  \times \\&#10;&amp;\qquad\times \mathcal{J}_k(b_x)&#10;\end{split}&#10;\]&#10;&#10;\end{document}"/>
  <p:tag name="IGUANATEXSIZE" val="27"/>
  <p:tag name="IGUANATEXCURSOR" val="34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58.4552"/>
  <p:tag name="LATEXADDIN" val="\documentclass{article}&#10;\usepackage{amsmath}&#10;\usepackage{color}&#10;\pagestyle{empty}&#10;\begin{document}&#10;&#10;&#10;\[&#10;\mathcal{J}_{g}(b_\perp)&#10;\]&#10;&#10;\end{document}"/>
  <p:tag name="IGUANATEXSIZE" val="27"/>
  <p:tag name="IGUANATEXCURSOR" val="12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5.4556"/>
  <p:tag name="ORIGINALWIDTH" val="1608.549"/>
  <p:tag name="LATEXADDIN" val="\documentclass{article}&#10;\usepackage{amsmath}&#10;\usepackage{color}&#10;\pagestyle{empty}&#10;\begin{document}&#10;&#10;&#10;\[&#10;D = \frac{27}{Q^3}\sum_{i&lt;j&lt;k}\frac{[\vec p_i\cdot(\vec p_j\times \vec p_k)]^2}{E_i E_j E_k}&#10;\]&#10;&#10;\end{document}"/>
  <p:tag name="IGUANATEXSIZE" val="27"/>
  <p:tag name="IGUANATEXCURSOR" val="19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34.1957"/>
  <p:tag name="LATEXADDIN" val="\documentclass{article}&#10;\usepackage{amsmath}&#10;\usepackage{color}&#10;\pagestyle{empty}&#10;\begin{document}&#10;&#10;&#10;\[&#10;Q_0 \ll Q&#10;\]&#10;&#10;\end{document}"/>
  <p:tag name="IGUANATEXSIZE" val="26"/>
  <p:tag name="IGUANATEXCURSOR" val="11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9583"/>
  <p:tag name="ORIGINALWIDTH" val="1541.807"/>
  <p:tag name="LATEXADDIN" val="\documentclass{article}&#10;\usepackage{amsmath}&#10;\pagestyle{empty}&#10;\begin{document}&#10;&#10;&#10;\[&#10;\frac{\min(p_{Ti},p_{Tj})}{p_{Ti}+p_{Tj}}&gt;z_{\rm cut}\left(\frac{\theta_{ij}}{R}\right)^\beta&#10;\]&#10;&#10;\end{document}"/>
  <p:tag name="IGUANATEXSIZE" val="26"/>
  <p:tag name="IGUANATEXCURSOR" val="10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7.7128"/>
  <p:tag name="LATEXADDIN" val="\documentclass{article}&#10;\usepackage{amsmath}&#10;\pagestyle{empty}&#10;\begin{document}&#10;&#10;&#10;\[&#10;\beta=0&#10;\]&#10;&#10;\end{document}"/>
  <p:tag name="IGUANATEXSIZE" val="26"/>
  <p:tag name="IGUANATEXCURSOR" val="8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661.4173"/>
  <p:tag name="LATEXADDIN" val="\documentclass{article}&#10;\usepackage{amsmath}&#10;\usepackage{color}&#10;\pagestyle{empty}&#10;\begin{document}&#10;&#10;&#10;\[&#10;\rho\equiv m^2_{\rm jet}/Q^2&#10;\]&#10;&#10;\end{document}"/>
  <p:tag name="IGUANATEXSIZE" val="27"/>
  <p:tag name="IGUANATEXCURSOR" val="13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112.861"/>
  <p:tag name="LATEXADDIN" val="\documentclass{article}&#10;\usepackage{amsmath}&#10;\usepackage{color}&#10;\pagestyle{empty}&#10;\begin{document}&#10;&#10;&#10;\[&#10;m_{\rm jet}^2 \ll z_{\rm cut} Q^2 \ll Q^2&#10;\]&#10;&#10;\end{document}"/>
  <p:tag name="IGUANATEXSIZE" val="27"/>
  <p:tag name="IGUANATEXCURSOR" val="14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LATEXADDIN" val="\documentclass{article}&#10;\usepackage{amsmath}&#10;\usepackage{color}&#10;\pagestyle{empty}&#10;\begin{document}&#10;&#10;&#10;\[&#10;e^+e^-&#10;\]&#10;&#10;\end{document}"/>
  <p:tag name="IGUANATEXSIZE" val="27"/>
  <p:tag name="IGUANATEXCURSOR" val="110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&#10;\[&#10;\Rightarrow&#10;\]&#10;&#10;\end{document}"/>
  <p:tag name="IGUANATEXSIZE" val="26"/>
  <p:tag name="IGUANATEXCURSOR" val="9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05.7368"/>
  <p:tag name="LATEXADDIN" val="\documentclass{article}&#10;\usepackage{amsmath}&#10;\usepackage{color}&#10;\pagestyle{empty}&#10;\begin{document}&#10;&#10;&#10;\[&#10;H&#10;\]&#10;&#10;\end{document}"/>
  <p:tag name="IGUANATEXSIZE" val="27"/>
  <p:tag name="IGUANATEXCURSOR" val="10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97.9753"/>
  <p:tag name="LATEXADDIN" val="\documentclass{article}&#10;\usepackage{amsmath}&#10;\usepackage{color}&#10;\pagestyle{empty}&#10;\begin{document}&#10;&#10;&#10;\[&#10;W^+&#10;\]&#10;&#10;\end{document}"/>
  <p:tag name="IGUANATEXSIZE" val="27"/>
  <p:tag name="IGUANATEXCURSOR" val="10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97.2254"/>
  <p:tag name="LATEXADDIN" val="\documentclass{article}&#10;\usepackage{amsmath}&#10;\usepackage{color}&#10;\pagestyle{empty}&#10;\begin{document}&#10;&#10;&#10;\[&#10;W^-&#10;\]&#10;&#10;\end{document}"/>
  <p:tag name="IGUANATEXSIZE" val="27"/>
  <p:tag name="IGUANATEXCURSOR" val="1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5.4406"/>
  <p:tag name="LATEXADDIN" val="\documentclass{article}&#10;\usepackage{amsmath}&#10;\usepackage{color}&#10;\pagestyle{empty}&#10;\begin{document}&#10;&#10;&#10;\[&#10;\Sigma(Q,Q_0)&#10;\]&#10;&#10;\end{document}"/>
  <p:tag name="IGUANATEXSIZE" val="27"/>
  <p:tag name="IGUANATEXCURSOR" val="11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2700000" rotWithShape="0">
              <a:srgbClr val="FFFFFF"/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blurRad="12700" dist="12700" dir="2700000" rotWithShape="0">
            <a:srgbClr val="FFFFFF"/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9242B"/>
            </a:solidFill>
            <a:effectLst>
              <a:outerShdw blurRad="12700" dist="12700" dir="2700000" rotWithShape="0">
                <a:srgbClr val="FFFFFF"/>
              </a:outerShdw>
            </a:effectLst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2700000" rotWithShape="0">
              <a:srgbClr val="FFFFFF"/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blurRad="12700" dist="12700" dir="2700000" rotWithShape="0">
            <a:srgbClr val="FFFFFF"/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9242B"/>
            </a:solidFill>
            <a:effectLst>
              <a:outerShdw blurRad="12700" dist="12700" dir="2700000" rotWithShape="0">
                <a:srgbClr val="FFFFFF"/>
              </a:outerShdw>
            </a:effectLst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23933</TotalTime>
  <Words>1420</Words>
  <Application>Microsoft Office PowerPoint</Application>
  <PresentationFormat>Custom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Rounded MT Bold</vt:lpstr>
      <vt:lpstr>Cochin</vt:lpstr>
      <vt:lpstr>Copperplate</vt:lpstr>
      <vt:lpstr>Copperplate Gothic Bold</vt:lpstr>
      <vt:lpstr>Copperplate Gothic Light</vt:lpstr>
      <vt:lpstr>Gill Sans</vt:lpstr>
      <vt:lpstr>Lucida Grande</vt:lpstr>
      <vt:lpstr>White</vt:lpstr>
      <vt:lpstr>Resummation for collider phenomenology</vt:lpstr>
      <vt:lpstr>Outline</vt:lpstr>
      <vt:lpstr>What is  resummation?</vt:lpstr>
      <vt:lpstr>Two-scale problems</vt:lpstr>
      <vt:lpstr>Two-scale problems in QCD</vt:lpstr>
      <vt:lpstr>Two-scale observables at FO</vt:lpstr>
      <vt:lpstr>All-order resummation</vt:lpstr>
      <vt:lpstr>All-order resummation</vt:lpstr>
      <vt:lpstr>QCD dynamics is non-linear</vt:lpstr>
      <vt:lpstr>Factorisation is the key</vt:lpstr>
      <vt:lpstr>The precision frontier</vt:lpstr>
      <vt:lpstr>Transverse momentum distributions</vt:lpstr>
      <vt:lpstr>B-space resummation</vt:lpstr>
      <vt:lpstr>Direct space resummation</vt:lpstr>
      <vt:lpstr>Adding constraints</vt:lpstr>
      <vt:lpstr>Adding constraints</vt:lpstr>
      <vt:lpstr>Non-global logarithms</vt:lpstr>
      <vt:lpstr>NL non-global logarithms</vt:lpstr>
      <vt:lpstr>Spin correlations</vt:lpstr>
      <vt:lpstr>Gluon spin correlations</vt:lpstr>
      <vt:lpstr>Triple-energy correlations</vt:lpstr>
      <vt:lpstr>Azimuthal correlations</vt:lpstr>
      <vt:lpstr>Near-to—planar shapes</vt:lpstr>
      <vt:lpstr>Jet substructure</vt:lpstr>
      <vt:lpstr>Boosted objects</vt:lpstr>
      <vt:lpstr>The soft-drop groomer</vt:lpstr>
      <vt:lpstr>A new precision era? </vt:lpstr>
      <vt:lpstr>Outlook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theoretical developments on resummation for collider phenomenology</dc:title>
  <cp:lastModifiedBy>Andrea Banfi</cp:lastModifiedBy>
  <cp:revision>1035</cp:revision>
  <dcterms:modified xsi:type="dcterms:W3CDTF">2021-06-03T21:35:36Z</dcterms:modified>
</cp:coreProperties>
</file>