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102" d="100"/>
          <a:sy n="102" d="100"/>
        </p:scale>
        <p:origin x="150" y="108"/>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EEAAFF-BF87-4AF5-93AF-11E0D9C07E2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E790BA2-7241-4DB3-A165-B992B7D563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3D0A3DA-8EC7-4876-8EDB-744903A6E067}"/>
              </a:ext>
            </a:extLst>
          </p:cNvPr>
          <p:cNvSpPr>
            <a:spLocks noGrp="1"/>
          </p:cNvSpPr>
          <p:nvPr>
            <p:ph type="dt" sz="half" idx="10"/>
          </p:nvPr>
        </p:nvSpPr>
        <p:spPr/>
        <p:txBody>
          <a:bodyPr/>
          <a:lstStyle/>
          <a:p>
            <a:fld id="{0ED9676A-381B-4442-9F9A-00827EB9329E}" type="datetimeFigureOut">
              <a:rPr lang="fr-FR" smtClean="0"/>
              <a:t>19/05/2021</a:t>
            </a:fld>
            <a:endParaRPr lang="fr-FR"/>
          </a:p>
        </p:txBody>
      </p:sp>
      <p:sp>
        <p:nvSpPr>
          <p:cNvPr id="5" name="Espace réservé du pied de page 4">
            <a:extLst>
              <a:ext uri="{FF2B5EF4-FFF2-40B4-BE49-F238E27FC236}">
                <a16:creationId xmlns:a16="http://schemas.microsoft.com/office/drawing/2014/main" id="{9BF90812-3F81-47ED-8CE5-4F5A285BD9A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F61F3AD-51AD-4333-8052-7F87E86C6877}"/>
              </a:ext>
            </a:extLst>
          </p:cNvPr>
          <p:cNvSpPr>
            <a:spLocks noGrp="1"/>
          </p:cNvSpPr>
          <p:nvPr>
            <p:ph type="sldNum" sz="quarter" idx="12"/>
          </p:nvPr>
        </p:nvSpPr>
        <p:spPr/>
        <p:txBody>
          <a:bodyPr/>
          <a:lstStyle/>
          <a:p>
            <a:fld id="{6317C33F-D171-4420-943D-4B220E9E5D97}" type="slidenum">
              <a:rPr lang="fr-FR" smtClean="0"/>
              <a:t>‹N°›</a:t>
            </a:fld>
            <a:endParaRPr lang="fr-FR"/>
          </a:p>
        </p:txBody>
      </p:sp>
    </p:spTree>
    <p:extLst>
      <p:ext uri="{BB962C8B-B14F-4D97-AF65-F5344CB8AC3E}">
        <p14:creationId xmlns:p14="http://schemas.microsoft.com/office/powerpoint/2010/main" val="2732668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EF6142-654E-4E85-9FDA-72845B7CA19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F451092-FF58-4487-A542-9A249910056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3053697-2359-4E32-A317-834E93C543A6}"/>
              </a:ext>
            </a:extLst>
          </p:cNvPr>
          <p:cNvSpPr>
            <a:spLocks noGrp="1"/>
          </p:cNvSpPr>
          <p:nvPr>
            <p:ph type="dt" sz="half" idx="10"/>
          </p:nvPr>
        </p:nvSpPr>
        <p:spPr/>
        <p:txBody>
          <a:bodyPr/>
          <a:lstStyle/>
          <a:p>
            <a:fld id="{0ED9676A-381B-4442-9F9A-00827EB9329E}" type="datetimeFigureOut">
              <a:rPr lang="fr-FR" smtClean="0"/>
              <a:t>19/05/2021</a:t>
            </a:fld>
            <a:endParaRPr lang="fr-FR"/>
          </a:p>
        </p:txBody>
      </p:sp>
      <p:sp>
        <p:nvSpPr>
          <p:cNvPr id="5" name="Espace réservé du pied de page 4">
            <a:extLst>
              <a:ext uri="{FF2B5EF4-FFF2-40B4-BE49-F238E27FC236}">
                <a16:creationId xmlns:a16="http://schemas.microsoft.com/office/drawing/2014/main" id="{9E6DD782-75B2-4585-9851-C99DE79C418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62A81AC-5479-478B-A85F-5F10B16DA83F}"/>
              </a:ext>
            </a:extLst>
          </p:cNvPr>
          <p:cNvSpPr>
            <a:spLocks noGrp="1"/>
          </p:cNvSpPr>
          <p:nvPr>
            <p:ph type="sldNum" sz="quarter" idx="12"/>
          </p:nvPr>
        </p:nvSpPr>
        <p:spPr/>
        <p:txBody>
          <a:bodyPr/>
          <a:lstStyle/>
          <a:p>
            <a:fld id="{6317C33F-D171-4420-943D-4B220E9E5D97}" type="slidenum">
              <a:rPr lang="fr-FR" smtClean="0"/>
              <a:t>‹N°›</a:t>
            </a:fld>
            <a:endParaRPr lang="fr-FR"/>
          </a:p>
        </p:txBody>
      </p:sp>
    </p:spTree>
    <p:extLst>
      <p:ext uri="{BB962C8B-B14F-4D97-AF65-F5344CB8AC3E}">
        <p14:creationId xmlns:p14="http://schemas.microsoft.com/office/powerpoint/2010/main" val="864173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2D82F71-1041-4684-BB3F-01A48F5145E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70AB6F8-4F91-42EF-B6C4-0CB363BE57F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AAAA38A-6620-48D5-9EE4-F68EC1BADACE}"/>
              </a:ext>
            </a:extLst>
          </p:cNvPr>
          <p:cNvSpPr>
            <a:spLocks noGrp="1"/>
          </p:cNvSpPr>
          <p:nvPr>
            <p:ph type="dt" sz="half" idx="10"/>
          </p:nvPr>
        </p:nvSpPr>
        <p:spPr/>
        <p:txBody>
          <a:bodyPr/>
          <a:lstStyle/>
          <a:p>
            <a:fld id="{0ED9676A-381B-4442-9F9A-00827EB9329E}" type="datetimeFigureOut">
              <a:rPr lang="fr-FR" smtClean="0"/>
              <a:t>19/05/2021</a:t>
            </a:fld>
            <a:endParaRPr lang="fr-FR"/>
          </a:p>
        </p:txBody>
      </p:sp>
      <p:sp>
        <p:nvSpPr>
          <p:cNvPr id="5" name="Espace réservé du pied de page 4">
            <a:extLst>
              <a:ext uri="{FF2B5EF4-FFF2-40B4-BE49-F238E27FC236}">
                <a16:creationId xmlns:a16="http://schemas.microsoft.com/office/drawing/2014/main" id="{B87CE358-9A80-42B9-BA06-1BAC8DA9EA3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196EEC4-8791-40C5-BF89-90FBBB81F590}"/>
              </a:ext>
            </a:extLst>
          </p:cNvPr>
          <p:cNvSpPr>
            <a:spLocks noGrp="1"/>
          </p:cNvSpPr>
          <p:nvPr>
            <p:ph type="sldNum" sz="quarter" idx="12"/>
          </p:nvPr>
        </p:nvSpPr>
        <p:spPr/>
        <p:txBody>
          <a:bodyPr/>
          <a:lstStyle/>
          <a:p>
            <a:fld id="{6317C33F-D171-4420-943D-4B220E9E5D97}" type="slidenum">
              <a:rPr lang="fr-FR" smtClean="0"/>
              <a:t>‹N°›</a:t>
            </a:fld>
            <a:endParaRPr lang="fr-FR"/>
          </a:p>
        </p:txBody>
      </p:sp>
    </p:spTree>
    <p:extLst>
      <p:ext uri="{BB962C8B-B14F-4D97-AF65-F5344CB8AC3E}">
        <p14:creationId xmlns:p14="http://schemas.microsoft.com/office/powerpoint/2010/main" val="2061018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E59118-29FD-4677-B7F8-DCDA0017213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B895A70-56A4-45A4-8571-E40C4820B57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C9CB46-C4DC-44D4-9FE8-F7BCA3DE10E6}"/>
              </a:ext>
            </a:extLst>
          </p:cNvPr>
          <p:cNvSpPr>
            <a:spLocks noGrp="1"/>
          </p:cNvSpPr>
          <p:nvPr>
            <p:ph type="dt" sz="half" idx="10"/>
          </p:nvPr>
        </p:nvSpPr>
        <p:spPr/>
        <p:txBody>
          <a:bodyPr/>
          <a:lstStyle/>
          <a:p>
            <a:fld id="{0ED9676A-381B-4442-9F9A-00827EB9329E}" type="datetimeFigureOut">
              <a:rPr lang="fr-FR" smtClean="0"/>
              <a:t>19/05/2021</a:t>
            </a:fld>
            <a:endParaRPr lang="fr-FR"/>
          </a:p>
        </p:txBody>
      </p:sp>
      <p:sp>
        <p:nvSpPr>
          <p:cNvPr id="5" name="Espace réservé du pied de page 4">
            <a:extLst>
              <a:ext uri="{FF2B5EF4-FFF2-40B4-BE49-F238E27FC236}">
                <a16:creationId xmlns:a16="http://schemas.microsoft.com/office/drawing/2014/main" id="{1BF4FFBC-FE07-48CC-BA57-2321AFC392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82E1CCB-8FC0-48F3-9D2C-DD47C4E8129F}"/>
              </a:ext>
            </a:extLst>
          </p:cNvPr>
          <p:cNvSpPr>
            <a:spLocks noGrp="1"/>
          </p:cNvSpPr>
          <p:nvPr>
            <p:ph type="sldNum" sz="quarter" idx="12"/>
          </p:nvPr>
        </p:nvSpPr>
        <p:spPr/>
        <p:txBody>
          <a:bodyPr/>
          <a:lstStyle/>
          <a:p>
            <a:fld id="{6317C33F-D171-4420-943D-4B220E9E5D97}" type="slidenum">
              <a:rPr lang="fr-FR" smtClean="0"/>
              <a:t>‹N°›</a:t>
            </a:fld>
            <a:endParaRPr lang="fr-FR"/>
          </a:p>
        </p:txBody>
      </p:sp>
    </p:spTree>
    <p:extLst>
      <p:ext uri="{BB962C8B-B14F-4D97-AF65-F5344CB8AC3E}">
        <p14:creationId xmlns:p14="http://schemas.microsoft.com/office/powerpoint/2010/main" val="1240040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85E812-FABF-4D0F-BF0B-F73C9C05091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18FE9B5-B036-491D-9997-960BB27653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B45DEAE-B8E7-4FE9-9262-0C29B9E047B9}"/>
              </a:ext>
            </a:extLst>
          </p:cNvPr>
          <p:cNvSpPr>
            <a:spLocks noGrp="1"/>
          </p:cNvSpPr>
          <p:nvPr>
            <p:ph type="dt" sz="half" idx="10"/>
          </p:nvPr>
        </p:nvSpPr>
        <p:spPr/>
        <p:txBody>
          <a:bodyPr/>
          <a:lstStyle/>
          <a:p>
            <a:fld id="{0ED9676A-381B-4442-9F9A-00827EB9329E}" type="datetimeFigureOut">
              <a:rPr lang="fr-FR" smtClean="0"/>
              <a:t>19/05/2021</a:t>
            </a:fld>
            <a:endParaRPr lang="fr-FR"/>
          </a:p>
        </p:txBody>
      </p:sp>
      <p:sp>
        <p:nvSpPr>
          <p:cNvPr id="5" name="Espace réservé du pied de page 4">
            <a:extLst>
              <a:ext uri="{FF2B5EF4-FFF2-40B4-BE49-F238E27FC236}">
                <a16:creationId xmlns:a16="http://schemas.microsoft.com/office/drawing/2014/main" id="{09C4B126-4A74-4FF0-A16A-CE7467CFBFB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E3F20D5-70D5-4C6C-AB0D-57B684F18457}"/>
              </a:ext>
            </a:extLst>
          </p:cNvPr>
          <p:cNvSpPr>
            <a:spLocks noGrp="1"/>
          </p:cNvSpPr>
          <p:nvPr>
            <p:ph type="sldNum" sz="quarter" idx="12"/>
          </p:nvPr>
        </p:nvSpPr>
        <p:spPr/>
        <p:txBody>
          <a:bodyPr/>
          <a:lstStyle/>
          <a:p>
            <a:fld id="{6317C33F-D171-4420-943D-4B220E9E5D97}" type="slidenum">
              <a:rPr lang="fr-FR" smtClean="0"/>
              <a:t>‹N°›</a:t>
            </a:fld>
            <a:endParaRPr lang="fr-FR"/>
          </a:p>
        </p:txBody>
      </p:sp>
    </p:spTree>
    <p:extLst>
      <p:ext uri="{BB962C8B-B14F-4D97-AF65-F5344CB8AC3E}">
        <p14:creationId xmlns:p14="http://schemas.microsoft.com/office/powerpoint/2010/main" val="2119346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CD21FA-5B0E-4B9C-BE06-99193A9A425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71B9593-376D-4CEE-A891-5F63610CF8A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6DF230B-7CB6-43C8-A46E-5365AC70E2E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4176ACC-E61E-45D2-B2BC-5BE21E0C4487}"/>
              </a:ext>
            </a:extLst>
          </p:cNvPr>
          <p:cNvSpPr>
            <a:spLocks noGrp="1"/>
          </p:cNvSpPr>
          <p:nvPr>
            <p:ph type="dt" sz="half" idx="10"/>
          </p:nvPr>
        </p:nvSpPr>
        <p:spPr/>
        <p:txBody>
          <a:bodyPr/>
          <a:lstStyle/>
          <a:p>
            <a:fld id="{0ED9676A-381B-4442-9F9A-00827EB9329E}" type="datetimeFigureOut">
              <a:rPr lang="fr-FR" smtClean="0"/>
              <a:t>19/05/2021</a:t>
            </a:fld>
            <a:endParaRPr lang="fr-FR"/>
          </a:p>
        </p:txBody>
      </p:sp>
      <p:sp>
        <p:nvSpPr>
          <p:cNvPr id="6" name="Espace réservé du pied de page 5">
            <a:extLst>
              <a:ext uri="{FF2B5EF4-FFF2-40B4-BE49-F238E27FC236}">
                <a16:creationId xmlns:a16="http://schemas.microsoft.com/office/drawing/2014/main" id="{8C2C8CCD-AE6E-4439-BDD0-BB1B3592692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19C5E9B-7072-4649-9228-8D60957FF99C}"/>
              </a:ext>
            </a:extLst>
          </p:cNvPr>
          <p:cNvSpPr>
            <a:spLocks noGrp="1"/>
          </p:cNvSpPr>
          <p:nvPr>
            <p:ph type="sldNum" sz="quarter" idx="12"/>
          </p:nvPr>
        </p:nvSpPr>
        <p:spPr/>
        <p:txBody>
          <a:bodyPr/>
          <a:lstStyle/>
          <a:p>
            <a:fld id="{6317C33F-D171-4420-943D-4B220E9E5D97}" type="slidenum">
              <a:rPr lang="fr-FR" smtClean="0"/>
              <a:t>‹N°›</a:t>
            </a:fld>
            <a:endParaRPr lang="fr-FR"/>
          </a:p>
        </p:txBody>
      </p:sp>
    </p:spTree>
    <p:extLst>
      <p:ext uri="{BB962C8B-B14F-4D97-AF65-F5344CB8AC3E}">
        <p14:creationId xmlns:p14="http://schemas.microsoft.com/office/powerpoint/2010/main" val="357335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3C0B7B-AFC2-41FC-902F-CFC933E2E69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D6CD643-A345-42B0-8306-61ABC238ED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31694EF-E568-4943-81D3-64F747AD72D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098B70CF-48C7-4F62-B5A3-BC0310C2A9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CFF1B68-60B1-4BA7-9BF8-FB1473DE867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63BB246-3378-460B-81F3-34B915CBD09D}"/>
              </a:ext>
            </a:extLst>
          </p:cNvPr>
          <p:cNvSpPr>
            <a:spLocks noGrp="1"/>
          </p:cNvSpPr>
          <p:nvPr>
            <p:ph type="dt" sz="half" idx="10"/>
          </p:nvPr>
        </p:nvSpPr>
        <p:spPr/>
        <p:txBody>
          <a:bodyPr/>
          <a:lstStyle/>
          <a:p>
            <a:fld id="{0ED9676A-381B-4442-9F9A-00827EB9329E}" type="datetimeFigureOut">
              <a:rPr lang="fr-FR" smtClean="0"/>
              <a:t>19/05/2021</a:t>
            </a:fld>
            <a:endParaRPr lang="fr-FR"/>
          </a:p>
        </p:txBody>
      </p:sp>
      <p:sp>
        <p:nvSpPr>
          <p:cNvPr id="8" name="Espace réservé du pied de page 7">
            <a:extLst>
              <a:ext uri="{FF2B5EF4-FFF2-40B4-BE49-F238E27FC236}">
                <a16:creationId xmlns:a16="http://schemas.microsoft.com/office/drawing/2014/main" id="{1CDAFA46-3FFB-4316-975C-6C9840F87A6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4FAEA05-EC93-4F77-986F-D2E8D09D6882}"/>
              </a:ext>
            </a:extLst>
          </p:cNvPr>
          <p:cNvSpPr>
            <a:spLocks noGrp="1"/>
          </p:cNvSpPr>
          <p:nvPr>
            <p:ph type="sldNum" sz="quarter" idx="12"/>
          </p:nvPr>
        </p:nvSpPr>
        <p:spPr/>
        <p:txBody>
          <a:bodyPr/>
          <a:lstStyle/>
          <a:p>
            <a:fld id="{6317C33F-D171-4420-943D-4B220E9E5D97}" type="slidenum">
              <a:rPr lang="fr-FR" smtClean="0"/>
              <a:t>‹N°›</a:t>
            </a:fld>
            <a:endParaRPr lang="fr-FR"/>
          </a:p>
        </p:txBody>
      </p:sp>
    </p:spTree>
    <p:extLst>
      <p:ext uri="{BB962C8B-B14F-4D97-AF65-F5344CB8AC3E}">
        <p14:creationId xmlns:p14="http://schemas.microsoft.com/office/powerpoint/2010/main" val="4031464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C36EBE-06BC-4FB6-9524-2B7F6A9A185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0DFE4BA-68B9-4FE1-A0FD-FC6EDDBBC09B}"/>
              </a:ext>
            </a:extLst>
          </p:cNvPr>
          <p:cNvSpPr>
            <a:spLocks noGrp="1"/>
          </p:cNvSpPr>
          <p:nvPr>
            <p:ph type="dt" sz="half" idx="10"/>
          </p:nvPr>
        </p:nvSpPr>
        <p:spPr/>
        <p:txBody>
          <a:bodyPr/>
          <a:lstStyle/>
          <a:p>
            <a:fld id="{0ED9676A-381B-4442-9F9A-00827EB9329E}" type="datetimeFigureOut">
              <a:rPr lang="fr-FR" smtClean="0"/>
              <a:t>19/05/2021</a:t>
            </a:fld>
            <a:endParaRPr lang="fr-FR"/>
          </a:p>
        </p:txBody>
      </p:sp>
      <p:sp>
        <p:nvSpPr>
          <p:cNvPr id="4" name="Espace réservé du pied de page 3">
            <a:extLst>
              <a:ext uri="{FF2B5EF4-FFF2-40B4-BE49-F238E27FC236}">
                <a16:creationId xmlns:a16="http://schemas.microsoft.com/office/drawing/2014/main" id="{CE7C690F-32B1-4CB7-B48B-ACE4045F9F3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8A7E898-FF06-4128-B5A9-616DD58D5122}"/>
              </a:ext>
            </a:extLst>
          </p:cNvPr>
          <p:cNvSpPr>
            <a:spLocks noGrp="1"/>
          </p:cNvSpPr>
          <p:nvPr>
            <p:ph type="sldNum" sz="quarter" idx="12"/>
          </p:nvPr>
        </p:nvSpPr>
        <p:spPr/>
        <p:txBody>
          <a:bodyPr/>
          <a:lstStyle/>
          <a:p>
            <a:fld id="{6317C33F-D171-4420-943D-4B220E9E5D97}" type="slidenum">
              <a:rPr lang="fr-FR" smtClean="0"/>
              <a:t>‹N°›</a:t>
            </a:fld>
            <a:endParaRPr lang="fr-FR"/>
          </a:p>
        </p:txBody>
      </p:sp>
    </p:spTree>
    <p:extLst>
      <p:ext uri="{BB962C8B-B14F-4D97-AF65-F5344CB8AC3E}">
        <p14:creationId xmlns:p14="http://schemas.microsoft.com/office/powerpoint/2010/main" val="1906817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EC3F319-A670-4C1F-88C7-FB8FA24B1035}"/>
              </a:ext>
            </a:extLst>
          </p:cNvPr>
          <p:cNvSpPr>
            <a:spLocks noGrp="1"/>
          </p:cNvSpPr>
          <p:nvPr>
            <p:ph type="dt" sz="half" idx="10"/>
          </p:nvPr>
        </p:nvSpPr>
        <p:spPr/>
        <p:txBody>
          <a:bodyPr/>
          <a:lstStyle/>
          <a:p>
            <a:fld id="{0ED9676A-381B-4442-9F9A-00827EB9329E}" type="datetimeFigureOut">
              <a:rPr lang="fr-FR" smtClean="0"/>
              <a:t>19/05/2021</a:t>
            </a:fld>
            <a:endParaRPr lang="fr-FR"/>
          </a:p>
        </p:txBody>
      </p:sp>
      <p:sp>
        <p:nvSpPr>
          <p:cNvPr id="3" name="Espace réservé du pied de page 2">
            <a:extLst>
              <a:ext uri="{FF2B5EF4-FFF2-40B4-BE49-F238E27FC236}">
                <a16:creationId xmlns:a16="http://schemas.microsoft.com/office/drawing/2014/main" id="{F1478407-B622-4AB1-B61F-2D3ABF61B95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B930E32-14C5-4F36-9A51-971AFD15862B}"/>
              </a:ext>
            </a:extLst>
          </p:cNvPr>
          <p:cNvSpPr>
            <a:spLocks noGrp="1"/>
          </p:cNvSpPr>
          <p:nvPr>
            <p:ph type="sldNum" sz="quarter" idx="12"/>
          </p:nvPr>
        </p:nvSpPr>
        <p:spPr/>
        <p:txBody>
          <a:bodyPr/>
          <a:lstStyle/>
          <a:p>
            <a:fld id="{6317C33F-D171-4420-943D-4B220E9E5D97}" type="slidenum">
              <a:rPr lang="fr-FR" smtClean="0"/>
              <a:t>‹N°›</a:t>
            </a:fld>
            <a:endParaRPr lang="fr-FR"/>
          </a:p>
        </p:txBody>
      </p:sp>
    </p:spTree>
    <p:extLst>
      <p:ext uri="{BB962C8B-B14F-4D97-AF65-F5344CB8AC3E}">
        <p14:creationId xmlns:p14="http://schemas.microsoft.com/office/powerpoint/2010/main" val="1430329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B99082-DBC2-411F-9C0B-F7146D79972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7505988-5ECD-49CF-87A7-2F6663F5AE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3B81D6E-033F-4687-BCAB-21DA198621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FD19FA4-F506-41C5-8F45-349E3DDBBD9C}"/>
              </a:ext>
            </a:extLst>
          </p:cNvPr>
          <p:cNvSpPr>
            <a:spLocks noGrp="1"/>
          </p:cNvSpPr>
          <p:nvPr>
            <p:ph type="dt" sz="half" idx="10"/>
          </p:nvPr>
        </p:nvSpPr>
        <p:spPr/>
        <p:txBody>
          <a:bodyPr/>
          <a:lstStyle/>
          <a:p>
            <a:fld id="{0ED9676A-381B-4442-9F9A-00827EB9329E}" type="datetimeFigureOut">
              <a:rPr lang="fr-FR" smtClean="0"/>
              <a:t>19/05/2021</a:t>
            </a:fld>
            <a:endParaRPr lang="fr-FR"/>
          </a:p>
        </p:txBody>
      </p:sp>
      <p:sp>
        <p:nvSpPr>
          <p:cNvPr id="6" name="Espace réservé du pied de page 5">
            <a:extLst>
              <a:ext uri="{FF2B5EF4-FFF2-40B4-BE49-F238E27FC236}">
                <a16:creationId xmlns:a16="http://schemas.microsoft.com/office/drawing/2014/main" id="{0ABD344D-9ED1-4376-81B5-2543DA624CC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9A7F829-B8D2-4693-ACB8-11135CFD1544}"/>
              </a:ext>
            </a:extLst>
          </p:cNvPr>
          <p:cNvSpPr>
            <a:spLocks noGrp="1"/>
          </p:cNvSpPr>
          <p:nvPr>
            <p:ph type="sldNum" sz="quarter" idx="12"/>
          </p:nvPr>
        </p:nvSpPr>
        <p:spPr/>
        <p:txBody>
          <a:bodyPr/>
          <a:lstStyle/>
          <a:p>
            <a:fld id="{6317C33F-D171-4420-943D-4B220E9E5D97}" type="slidenum">
              <a:rPr lang="fr-FR" smtClean="0"/>
              <a:t>‹N°›</a:t>
            </a:fld>
            <a:endParaRPr lang="fr-FR"/>
          </a:p>
        </p:txBody>
      </p:sp>
    </p:spTree>
    <p:extLst>
      <p:ext uri="{BB962C8B-B14F-4D97-AF65-F5344CB8AC3E}">
        <p14:creationId xmlns:p14="http://schemas.microsoft.com/office/powerpoint/2010/main" val="1512055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BE5C09-16E1-4528-B3E9-06716D24FBE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80B804C-BD24-4CC8-8935-68F78A082A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94A9FB4-F863-4D88-8717-0BF437762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E333B69-90D0-4D4C-816D-C21D4529ACD7}"/>
              </a:ext>
            </a:extLst>
          </p:cNvPr>
          <p:cNvSpPr>
            <a:spLocks noGrp="1"/>
          </p:cNvSpPr>
          <p:nvPr>
            <p:ph type="dt" sz="half" idx="10"/>
          </p:nvPr>
        </p:nvSpPr>
        <p:spPr/>
        <p:txBody>
          <a:bodyPr/>
          <a:lstStyle/>
          <a:p>
            <a:fld id="{0ED9676A-381B-4442-9F9A-00827EB9329E}" type="datetimeFigureOut">
              <a:rPr lang="fr-FR" smtClean="0"/>
              <a:t>19/05/2021</a:t>
            </a:fld>
            <a:endParaRPr lang="fr-FR"/>
          </a:p>
        </p:txBody>
      </p:sp>
      <p:sp>
        <p:nvSpPr>
          <p:cNvPr id="6" name="Espace réservé du pied de page 5">
            <a:extLst>
              <a:ext uri="{FF2B5EF4-FFF2-40B4-BE49-F238E27FC236}">
                <a16:creationId xmlns:a16="http://schemas.microsoft.com/office/drawing/2014/main" id="{97F9A74B-5B93-4302-AF88-C650B955B43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F0E54EC-BBBA-4276-8A78-FC12F48D2500}"/>
              </a:ext>
            </a:extLst>
          </p:cNvPr>
          <p:cNvSpPr>
            <a:spLocks noGrp="1"/>
          </p:cNvSpPr>
          <p:nvPr>
            <p:ph type="sldNum" sz="quarter" idx="12"/>
          </p:nvPr>
        </p:nvSpPr>
        <p:spPr/>
        <p:txBody>
          <a:bodyPr/>
          <a:lstStyle/>
          <a:p>
            <a:fld id="{6317C33F-D171-4420-943D-4B220E9E5D97}" type="slidenum">
              <a:rPr lang="fr-FR" smtClean="0"/>
              <a:t>‹N°›</a:t>
            </a:fld>
            <a:endParaRPr lang="fr-FR"/>
          </a:p>
        </p:txBody>
      </p:sp>
    </p:spTree>
    <p:extLst>
      <p:ext uri="{BB962C8B-B14F-4D97-AF65-F5344CB8AC3E}">
        <p14:creationId xmlns:p14="http://schemas.microsoft.com/office/powerpoint/2010/main" val="2852502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E2D7929-6507-4036-8CD5-5702373CD5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2A9E337-3472-41EB-926B-D30B0E12D1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ED3EAE9-22BC-481A-9D6C-26AB777944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9676A-381B-4442-9F9A-00827EB9329E}" type="datetimeFigureOut">
              <a:rPr lang="fr-FR" smtClean="0"/>
              <a:t>19/05/2021</a:t>
            </a:fld>
            <a:endParaRPr lang="fr-FR"/>
          </a:p>
        </p:txBody>
      </p:sp>
      <p:sp>
        <p:nvSpPr>
          <p:cNvPr id="5" name="Espace réservé du pied de page 4">
            <a:extLst>
              <a:ext uri="{FF2B5EF4-FFF2-40B4-BE49-F238E27FC236}">
                <a16:creationId xmlns:a16="http://schemas.microsoft.com/office/drawing/2014/main" id="{69A3F90E-33E3-4418-9E41-1296541E60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B2CD980-41EF-42E1-92F2-2DB8A510E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7C33F-D171-4420-943D-4B220E9E5D97}" type="slidenum">
              <a:rPr lang="fr-FR" smtClean="0"/>
              <a:t>‹N°›</a:t>
            </a:fld>
            <a:endParaRPr lang="fr-FR"/>
          </a:p>
        </p:txBody>
      </p:sp>
    </p:spTree>
    <p:extLst>
      <p:ext uri="{BB962C8B-B14F-4D97-AF65-F5344CB8AC3E}">
        <p14:creationId xmlns:p14="http://schemas.microsoft.com/office/powerpoint/2010/main" val="3850757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hyperlink" Target="https://www.sfoptique.org/pages/les-clubs-sfo/commission-optique-sans-frontieres/" TargetMode="External"/><Relationship Id="rId5" Type="http://schemas.openxmlformats.org/officeDocument/2006/relationships/hyperlink" Target="https://www.sfpnet.fr/commission/physique-sans-frontieres"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68B17BB4-DCF7-49D0-ABB3-5E5A92E099E0}"/>
              </a:ext>
            </a:extLst>
          </p:cNvPr>
          <p:cNvSpPr>
            <a:spLocks noGrp="1"/>
          </p:cNvSpPr>
          <p:nvPr>
            <p:ph type="title"/>
          </p:nvPr>
        </p:nvSpPr>
        <p:spPr>
          <a:xfrm>
            <a:off x="838200" y="365125"/>
            <a:ext cx="9342748" cy="1325563"/>
          </a:xfrm>
        </p:spPr>
        <p:txBody>
          <a:bodyPr>
            <a:normAutofit/>
          </a:bodyPr>
          <a:lstStyle/>
          <a:p>
            <a:r>
              <a:rPr lang="fr-FR" sz="2800" b="1" dirty="0">
                <a:solidFill>
                  <a:srgbClr val="002060"/>
                </a:solidFill>
              </a:rPr>
              <a:t>LA COMMISSION PHYSIQUE SANS FRONTIÈRES</a:t>
            </a:r>
          </a:p>
        </p:txBody>
      </p:sp>
      <p:pic>
        <p:nvPicPr>
          <p:cNvPr id="2050" name="Image 17">
            <a:extLst>
              <a:ext uri="{FF2B5EF4-FFF2-40B4-BE49-F238E27FC236}">
                <a16:creationId xmlns:a16="http://schemas.microsoft.com/office/drawing/2014/main" id="{2BF7B2EB-0D3A-4C22-B223-E8048F652F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304" y="1681407"/>
            <a:ext cx="1244600" cy="933450"/>
          </a:xfrm>
          <a:prstGeom prst="rect">
            <a:avLst/>
          </a:prstGeom>
          <a:noFill/>
          <a:extLst>
            <a:ext uri="{909E8E84-426E-40DD-AFC4-6F175D3DCCD1}">
              <a14:hiddenFill xmlns:a14="http://schemas.microsoft.com/office/drawing/2010/main">
                <a:solidFill>
                  <a:srgbClr val="FFFFFF"/>
                </a:solidFill>
              </a14:hiddenFill>
            </a:ext>
          </a:extLst>
        </p:spPr>
      </p:pic>
      <p:pic>
        <p:nvPicPr>
          <p:cNvPr id="2051" name="Image 19">
            <a:extLst>
              <a:ext uri="{FF2B5EF4-FFF2-40B4-BE49-F238E27FC236}">
                <a16:creationId xmlns:a16="http://schemas.microsoft.com/office/drawing/2014/main" id="{492B98AB-C15D-4226-A59F-65C783AA6B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2471" y="1597941"/>
            <a:ext cx="1333500" cy="1219200"/>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 18">
            <a:extLst>
              <a:ext uri="{FF2B5EF4-FFF2-40B4-BE49-F238E27FC236}">
                <a16:creationId xmlns:a16="http://schemas.microsoft.com/office/drawing/2014/main" id="{707D4FEB-C1DC-4857-B30B-408E742483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98881" y="2598066"/>
            <a:ext cx="1404937" cy="132873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1FA62C58-3B67-462B-A6F7-1464C300AF50}"/>
              </a:ext>
            </a:extLst>
          </p:cNvPr>
          <p:cNvSpPr>
            <a:spLocks noChangeArrowheads="1"/>
          </p:cNvSpPr>
          <p:nvPr/>
        </p:nvSpPr>
        <p:spPr bwMode="auto">
          <a:xfrm>
            <a:off x="1074656" y="204561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6" name="Rectangle 5">
            <a:extLst>
              <a:ext uri="{FF2B5EF4-FFF2-40B4-BE49-F238E27FC236}">
                <a16:creationId xmlns:a16="http://schemas.microsoft.com/office/drawing/2014/main" id="{188C58B8-3350-450A-AB0A-3896BE8D4CCD}"/>
              </a:ext>
            </a:extLst>
          </p:cNvPr>
          <p:cNvSpPr>
            <a:spLocks noChangeArrowheads="1"/>
          </p:cNvSpPr>
          <p:nvPr/>
        </p:nvSpPr>
        <p:spPr bwMode="auto">
          <a:xfrm>
            <a:off x="1941431" y="4249047"/>
            <a:ext cx="7063024" cy="1769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kumimoji="0" lang="fr-FR" altLang="fr-FR" b="1" i="0" u="none" strike="noStrike" cap="none" normalizeH="0" baseline="0" dirty="0">
                <a:ln>
                  <a:noFill/>
                </a:ln>
                <a:solidFill>
                  <a:srgbClr val="00B0F0"/>
                </a:solidFill>
                <a:effectLst/>
                <a:ea typeface="Calibri" panose="020F0502020204030204" pitchFamily="34" charset="0"/>
                <a:cs typeface="Calibri" panose="020F0502020204030204" pitchFamily="34" charset="0"/>
              </a:rPr>
              <a:t>Le Savoir est une arme, l’ignorance nous désarme, partageons le savoir! </a:t>
            </a:r>
            <a:endParaRPr kumimoji="0" lang="fr-FR" altLang="fr-FR" b="0" i="0" u="none" strike="noStrike" cap="none" normalizeH="0" baseline="0" dirty="0">
              <a:ln>
                <a:noFill/>
              </a:ln>
              <a:solidFill>
                <a:schemeClr val="tx1"/>
              </a:solidFill>
              <a:effectLst/>
            </a:endParaRPr>
          </a:p>
          <a:p>
            <a:pPr algn="ctr" eaLnBrk="0" fontAlgn="base" hangingPunct="0">
              <a:spcBef>
                <a:spcPct val="0"/>
              </a:spcBef>
              <a:spcAft>
                <a:spcPct val="0"/>
              </a:spcAft>
            </a:pPr>
            <a:r>
              <a:rPr lang="fr-FR" dirty="0"/>
              <a:t>Une expression de la solidarité scientifique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b="1" i="0" u="none" strike="noStrike" cap="none" normalizeH="0" baseline="0" dirty="0">
              <a:ln>
                <a:noFill/>
              </a:ln>
              <a:solidFill>
                <a:srgbClr val="000000"/>
              </a:solidFill>
              <a:effectLst/>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1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Site internet pour accéder à la commission :</a:t>
            </a:r>
            <a:endParaRPr kumimoji="0" lang="fr-FR" altLang="fr-FR"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Par SFP : </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5"/>
              </a:rPr>
              <a:t>https://www.sfpnet.fr/commission/physique-sans-frontieres</a:t>
            </a:r>
            <a:endParaRPr kumimoji="0" lang="fr-FR" altLang="fr-FR"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 SFO: </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6"/>
              </a:rPr>
              <a:t>https://www.sfoptique.org/pages/les-clubs-sfo/commission-optique-sans-frontieres/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5038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21661A-FBC7-43E0-B8F6-CFA4A703AB61}"/>
              </a:ext>
            </a:extLst>
          </p:cNvPr>
          <p:cNvSpPr>
            <a:spLocks noGrp="1"/>
          </p:cNvSpPr>
          <p:nvPr>
            <p:ph type="title"/>
          </p:nvPr>
        </p:nvSpPr>
        <p:spPr>
          <a:xfrm>
            <a:off x="838200" y="365125"/>
            <a:ext cx="10515600" cy="850933"/>
          </a:xfrm>
        </p:spPr>
        <p:txBody>
          <a:bodyPr>
            <a:normAutofit/>
          </a:bodyPr>
          <a:lstStyle/>
          <a:p>
            <a:r>
              <a:rPr lang="fr-FR" sz="2800" dirty="0">
                <a:solidFill>
                  <a:srgbClr val="002060"/>
                </a:solidFill>
              </a:rPr>
              <a:t>Structuration </a:t>
            </a:r>
          </a:p>
        </p:txBody>
      </p:sp>
      <p:sp>
        <p:nvSpPr>
          <p:cNvPr id="3" name="ZoneTexte 2">
            <a:extLst>
              <a:ext uri="{FF2B5EF4-FFF2-40B4-BE49-F238E27FC236}">
                <a16:creationId xmlns:a16="http://schemas.microsoft.com/office/drawing/2014/main" id="{5A43FC40-556F-4540-84B3-32E4246B19F6}"/>
              </a:ext>
            </a:extLst>
          </p:cNvPr>
          <p:cNvSpPr txBox="1"/>
          <p:nvPr/>
        </p:nvSpPr>
        <p:spPr>
          <a:xfrm>
            <a:off x="838200" y="1032277"/>
            <a:ext cx="9860437" cy="5732467"/>
          </a:xfrm>
          <a:prstGeom prst="rect">
            <a:avLst/>
          </a:prstGeom>
          <a:noFill/>
        </p:spPr>
        <p:txBody>
          <a:bodyPr wrap="square" rtlCol="0">
            <a:spAutoFit/>
          </a:bodyPr>
          <a:lstStyle/>
          <a:p>
            <a:r>
              <a:rPr lang="fr-FR" dirty="0">
                <a:solidFill>
                  <a:srgbClr val="002060"/>
                </a:solidFill>
              </a:rPr>
              <a:t>Président: François Piuzzi  Secrétaire: </a:t>
            </a:r>
            <a:r>
              <a:rPr lang="fr-FR" b="1" dirty="0">
                <a:solidFill>
                  <a:srgbClr val="002060"/>
                </a:solidFill>
              </a:rPr>
              <a:t>Pierre </a:t>
            </a:r>
            <a:r>
              <a:rPr lang="fr-FR" b="1" dirty="0" err="1">
                <a:solidFill>
                  <a:srgbClr val="002060"/>
                </a:solidFill>
              </a:rPr>
              <a:t>Chavel</a:t>
            </a:r>
            <a:endParaRPr lang="fr-FR" b="1" dirty="0">
              <a:solidFill>
                <a:srgbClr val="002060"/>
              </a:solidFill>
            </a:endParaRPr>
          </a:p>
          <a:p>
            <a:r>
              <a:rPr lang="fr-FR" dirty="0">
                <a:solidFill>
                  <a:srgbClr val="002060"/>
                </a:solidFill>
              </a:rPr>
              <a:t>Vice présidente: </a:t>
            </a:r>
            <a:r>
              <a:rPr lang="fr-FR" b="1" dirty="0">
                <a:solidFill>
                  <a:srgbClr val="002060"/>
                </a:solidFill>
              </a:rPr>
              <a:t>Odette </a:t>
            </a:r>
            <a:r>
              <a:rPr lang="fr-FR" b="1" dirty="0" err="1">
                <a:solidFill>
                  <a:srgbClr val="002060"/>
                </a:solidFill>
              </a:rPr>
              <a:t>Fokapu</a:t>
            </a:r>
            <a:r>
              <a:rPr lang="fr-FR" b="1" dirty="0">
                <a:solidFill>
                  <a:srgbClr val="002060"/>
                </a:solidFill>
              </a:rPr>
              <a:t> </a:t>
            </a:r>
            <a:r>
              <a:rPr lang="fr-FR" dirty="0">
                <a:solidFill>
                  <a:srgbClr val="002060"/>
                </a:solidFill>
              </a:rPr>
              <a:t>Vice président: </a:t>
            </a:r>
            <a:r>
              <a:rPr lang="fr-FR" b="1" dirty="0">
                <a:solidFill>
                  <a:srgbClr val="002060"/>
                </a:solidFill>
              </a:rPr>
              <a:t>Dave </a:t>
            </a:r>
            <a:r>
              <a:rPr lang="fr-FR" b="1" dirty="0" err="1">
                <a:solidFill>
                  <a:srgbClr val="002060"/>
                </a:solidFill>
              </a:rPr>
              <a:t>Lollman</a:t>
            </a:r>
            <a:endParaRPr lang="fr-FR" b="1" dirty="0">
              <a:solidFill>
                <a:srgbClr val="002060"/>
              </a:solidFill>
            </a:endParaRPr>
          </a:p>
          <a:p>
            <a:endParaRPr lang="fr-FR" dirty="0">
              <a:solidFill>
                <a:srgbClr val="002060"/>
              </a:solidFill>
            </a:endParaRPr>
          </a:p>
          <a:p>
            <a:r>
              <a:rPr lang="fr-FR" b="1" dirty="0">
                <a:solidFill>
                  <a:srgbClr val="002060"/>
                </a:solidFill>
              </a:rPr>
              <a:t>Groupes de travail:</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Bulletin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François Piuzzi, Dave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Lollman</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et appel au volontariat.</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Communication :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site internet</a:t>
            </a: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Facebook, création de vidéos pour une chaine You tube,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Arouna</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Darga</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et appel au volontariat.</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Ateliers « Physique sans Frontières » et formation au détournement de technologie :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Arouna</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Darga</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François Piuzzi et appel au volontariat.</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Energie Solaire, développements, formations en Afrique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Arouna</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Darga</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Odette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Fokapu</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Fablab SOLCIS et appel au volontariat.</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Instrumentation, Arduino, Raspberry Pi :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Jean Michel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Friedt</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Francois Piuzzi, Jacques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Cousty</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Claude Leconte, Elie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Campagnolo</a:t>
            </a:r>
            <a:r>
              <a:rPr lang="fr-FR"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fr-FR"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Naingolan</a:t>
            </a:r>
            <a:r>
              <a:rPr lang="fr-FR" dirty="0">
                <a:solidFill>
                  <a:srgbClr val="002060"/>
                </a:solidFill>
                <a:latin typeface="Calibri" panose="020F0502020204030204" pitchFamily="34" charset="0"/>
                <a:ea typeface="Calibri" panose="020F0502020204030204" pitchFamily="34" charset="0"/>
                <a:cs typeface="Times New Roman" panose="02020603050405020304" pitchFamily="18" charset="0"/>
              </a:rPr>
              <a:t> Urbain (Côte d’Ivoire)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et appel au volontariat. </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Logiciels libres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Georges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Khaznadar</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Jean Michel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Friedt</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Communication et Relation avec les Industriels</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 Philippe Aubourg, Claude Leconte</a:t>
            </a:r>
          </a:p>
          <a:p>
            <a:endParaRPr lang="fr-FR" dirty="0"/>
          </a:p>
          <a:p>
            <a:endParaRPr lang="fr-FR" dirty="0"/>
          </a:p>
        </p:txBody>
      </p:sp>
    </p:spTree>
    <p:extLst>
      <p:ext uri="{BB962C8B-B14F-4D97-AF65-F5344CB8AC3E}">
        <p14:creationId xmlns:p14="http://schemas.microsoft.com/office/powerpoint/2010/main" val="3374430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00BC1CB-27EB-4072-9597-039022F34825}"/>
              </a:ext>
            </a:extLst>
          </p:cNvPr>
          <p:cNvSpPr txBox="1"/>
          <p:nvPr/>
        </p:nvSpPr>
        <p:spPr>
          <a:xfrm>
            <a:off x="771525" y="666750"/>
            <a:ext cx="10658475" cy="6607835"/>
          </a:xfrm>
          <a:prstGeom prst="rect">
            <a:avLst/>
          </a:prstGeom>
          <a:noFill/>
        </p:spPr>
        <p:txBody>
          <a:bodyPr wrap="square" rtlCol="0">
            <a:spAutoFit/>
          </a:bodyPr>
          <a:lstStyle/>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Enseignement, Création des Maisons des Sciences, Vulgarisation, Concours, Travaux Pratiques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Pierre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Chavel</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Etienne Guyon, Odette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Fokapu</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Christophe </a:t>
            </a:r>
            <a:r>
              <a:rPr lang="fr-FR" sz="1800" i="1"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Daussy</a:t>
            </a:r>
            <a:r>
              <a:rPr lang="fr-FR" sz="18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i="1"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Jérome</a:t>
            </a:r>
            <a:r>
              <a:rPr lang="fr-FR" sz="18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Pacaud, Frédéric Bouquet</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Ludger</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Woeste</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(Allemagne), Dave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Lollman</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Présentations, cours en ligne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Claude Fabre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et appel au volontariat.</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Relations avec Chimistes sans Frontières</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et </a:t>
            </a:r>
            <a:r>
              <a:rPr lang="fr-FR" sz="1800" b="1"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Puya</a:t>
            </a: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International</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 François Piuzzi, Robert Baptist </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Relations avec les pays Africains :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en fonction des projets et des demandes avec entre autres Paul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Woafo</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Jéremie</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Zoueu</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Malik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Maaza</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Arouna</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Darga</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Mahamadou Seydou,</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Relation avec les pays d’Amérique latine et Vietnam:</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Robert Baptist, </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Relations Institutionnelles (APSA, AUF, etc..)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Annick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Suzor</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Weiner, Massimiliano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Marangolo</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Promotion de la </a:t>
            </a:r>
            <a:r>
              <a:rPr lang="fr-FR" sz="18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source ouverte »</a:t>
            </a: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(Open Source ) et du coût soutenable pour les instruments scientifiques et l’équipement de laboratoire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François Piuzzi et appel au volontariat.</a:t>
            </a:r>
          </a:p>
          <a:p>
            <a:pPr>
              <a:lnSpc>
                <a:spcPct val="107000"/>
              </a:lnSpc>
              <a:spcAft>
                <a:spcPts val="800"/>
              </a:spcAft>
            </a:pP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Projet ELABORE</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CNRS-IRD-« Sciences frugales » Bénin : </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Emmanuel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Maisonhaute</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Elie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Campagnolo</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(Association </a:t>
            </a:r>
            <a:r>
              <a:rPr lang="fr-FR" sz="180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Puya</a:t>
            </a:r>
            <a:r>
              <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International – Grenoble), François Piuzzi. </a:t>
            </a:r>
          </a:p>
          <a:p>
            <a:pPr>
              <a:lnSpc>
                <a:spcPct val="107000"/>
              </a:lnSpc>
              <a:spcAft>
                <a:spcPts val="800"/>
              </a:spcAft>
            </a:pPr>
            <a:r>
              <a:rPr lang="fr-FR"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Mise en place d’un réseau d’experts européens: </a:t>
            </a:r>
            <a:r>
              <a:rPr lang="fr-FR"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Ludger</a:t>
            </a:r>
            <a:r>
              <a:rPr lang="fr-FR"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fr-FR"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Woeste</a:t>
            </a:r>
            <a:r>
              <a:rPr lang="fr-FR"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fr-FR"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emerite</a:t>
            </a:r>
            <a:r>
              <a:rPr lang="fr-FR"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fr-FR"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Freie</a:t>
            </a:r>
            <a:r>
              <a:rPr lang="fr-FR"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fr-FR"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Universitat</a:t>
            </a:r>
            <a:r>
              <a:rPr lang="fr-FR" dirty="0">
                <a:solidFill>
                  <a:srgbClr val="002060"/>
                </a:solidFill>
                <a:latin typeface="Calibri" panose="020F0502020204030204" pitchFamily="34" charset="0"/>
                <a:ea typeface="Calibri" panose="020F0502020204030204" pitchFamily="34" charset="0"/>
                <a:cs typeface="Times New Roman" panose="02020603050405020304" pitchFamily="18" charset="0"/>
              </a:rPr>
              <a:t> Berlin), </a:t>
            </a:r>
            <a:r>
              <a:rPr lang="fr-FR"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Majed</a:t>
            </a:r>
            <a:r>
              <a:rPr lang="fr-FR" dirty="0">
                <a:solidFill>
                  <a:srgbClr val="002060"/>
                </a:solidFill>
                <a:latin typeface="Calibri" panose="020F0502020204030204" pitchFamily="34" charset="0"/>
                <a:ea typeface="Calibri" panose="020F0502020204030204" pitchFamily="34" charset="0"/>
                <a:cs typeface="Times New Roman" panose="02020603050405020304" pitchFamily="18" charset="0"/>
              </a:rPr>
              <a:t> Chergui (EPFL), Kevin McGuigan (Irlande – spécialiste du traitement de l’eau), Ulrich Platt (ex directeur Institut Environnement  Heidelberg  </a:t>
            </a:r>
            <a:r>
              <a:rPr lang="fr-FR"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Photoacoustique</a:t>
            </a:r>
            <a:r>
              <a:rPr lang="fr-FR" dirty="0">
                <a:solidFill>
                  <a:srgbClr val="002060"/>
                </a:solidFill>
                <a:latin typeface="Calibri" panose="020F0502020204030204" pitchFamily="34" charset="0"/>
                <a:ea typeface="Calibri" panose="020F0502020204030204" pitchFamily="34" charset="0"/>
                <a:cs typeface="Times New Roman" panose="02020603050405020304" pitchFamily="18" charset="0"/>
              </a:rPr>
              <a:t> gaz volcaniques), Carlo </a:t>
            </a:r>
            <a:r>
              <a:rPr lang="fr-FR"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Iorio</a:t>
            </a:r>
            <a:r>
              <a:rPr lang="fr-FR" dirty="0">
                <a:solidFill>
                  <a:srgbClr val="002060"/>
                </a:solidFill>
                <a:latin typeface="Calibri" panose="020F0502020204030204" pitchFamily="34" charset="0"/>
                <a:ea typeface="Calibri" panose="020F0502020204030204" pitchFamily="34" charset="0"/>
                <a:cs typeface="Times New Roman" panose="02020603050405020304" pitchFamily="18" charset="0"/>
              </a:rPr>
              <a:t> (Université libre de Bruxelles), à compléter. </a:t>
            </a:r>
            <a:endParaRPr lang="fr-FR"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a:p>
            <a:endParaRPr lang="fr-FR" dirty="0"/>
          </a:p>
        </p:txBody>
      </p:sp>
    </p:spTree>
    <p:extLst>
      <p:ext uri="{BB962C8B-B14F-4D97-AF65-F5344CB8AC3E}">
        <p14:creationId xmlns:p14="http://schemas.microsoft.com/office/powerpoint/2010/main" val="1049262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7A5CBE-C9B7-4EFB-94C0-46083E3C7970}"/>
              </a:ext>
            </a:extLst>
          </p:cNvPr>
          <p:cNvSpPr>
            <a:spLocks noGrp="1"/>
          </p:cNvSpPr>
          <p:nvPr>
            <p:ph type="title"/>
          </p:nvPr>
        </p:nvSpPr>
        <p:spPr>
          <a:xfrm>
            <a:off x="428919" y="0"/>
            <a:ext cx="11334161" cy="6683604"/>
          </a:xfrm>
        </p:spPr>
        <p:txBody>
          <a:bodyPr>
            <a:normAutofit fontScale="90000"/>
          </a:bodyPr>
          <a:lstStyle/>
          <a:p>
            <a:r>
              <a:rPr lang="fr-FR" sz="2000" b="1" dirty="0">
                <a:solidFill>
                  <a:srgbClr val="002060"/>
                </a:solidFill>
              </a:rPr>
              <a:t>Notre rôle:</a:t>
            </a:r>
            <a:br>
              <a:rPr lang="fr-FR" sz="2000" b="1" dirty="0">
                <a:solidFill>
                  <a:srgbClr val="002060"/>
                </a:solidFill>
              </a:rPr>
            </a:br>
            <a:br>
              <a:rPr lang="fr-FR" sz="2000" dirty="0">
                <a:solidFill>
                  <a:srgbClr val="002060"/>
                </a:solidFill>
              </a:rPr>
            </a:br>
            <a:r>
              <a:rPr lang="fr-FR" sz="2000" dirty="0">
                <a:solidFill>
                  <a:srgbClr val="002060"/>
                </a:solidFill>
              </a:rPr>
              <a:t>Aider à la diffusion de la physique dans les pays à faibles ressources en privilégiant les sciences expérimentales et </a:t>
            </a:r>
            <a:br>
              <a:rPr lang="fr-FR" sz="2000" dirty="0">
                <a:solidFill>
                  <a:srgbClr val="002060"/>
                </a:solidFill>
              </a:rPr>
            </a:br>
            <a:r>
              <a:rPr lang="fr-FR" sz="2000" dirty="0">
                <a:solidFill>
                  <a:srgbClr val="002060"/>
                </a:solidFill>
              </a:rPr>
              <a:t>en coopération avec les enseignants locaux. Aider à créer un écosystème vertueux.</a:t>
            </a:r>
            <a:br>
              <a:rPr lang="fr-FR" sz="2000" dirty="0">
                <a:solidFill>
                  <a:srgbClr val="002060"/>
                </a:solidFill>
              </a:rPr>
            </a:br>
            <a:br>
              <a:rPr lang="fr-FR" sz="2000" dirty="0">
                <a:solidFill>
                  <a:srgbClr val="002060"/>
                </a:solidFill>
              </a:rPr>
            </a:br>
            <a:r>
              <a:rPr lang="fr-FR" sz="2000" dirty="0">
                <a:solidFill>
                  <a:srgbClr val="002060"/>
                </a:solidFill>
              </a:rPr>
              <a:t>Centraliser l’information, effectuer une veille </a:t>
            </a:r>
            <a:r>
              <a:rPr lang="fr-FR" sz="2000" dirty="0" err="1">
                <a:solidFill>
                  <a:srgbClr val="002060"/>
                </a:solidFill>
              </a:rPr>
              <a:t>scientifico</a:t>
            </a:r>
            <a:r>
              <a:rPr lang="fr-FR" sz="2000" dirty="0">
                <a:solidFill>
                  <a:srgbClr val="002060"/>
                </a:solidFill>
              </a:rPr>
              <a:t>-technologique (avec une bonne partie de </a:t>
            </a:r>
            <a:r>
              <a:rPr lang="fr-FR" sz="2000" dirty="0" err="1">
                <a:solidFill>
                  <a:srgbClr val="002060"/>
                </a:solidFill>
              </a:rPr>
              <a:t>serendipité</a:t>
            </a:r>
            <a:r>
              <a:rPr lang="fr-FR" sz="2000" dirty="0">
                <a:solidFill>
                  <a:srgbClr val="002060"/>
                </a:solidFill>
              </a:rPr>
              <a:t>) et enfin diffuser la connaissance, ce qui est fait en partie par notre Bulletin. </a:t>
            </a:r>
            <a:br>
              <a:rPr lang="fr-FR" sz="2000" dirty="0">
                <a:solidFill>
                  <a:srgbClr val="002060"/>
                </a:solidFill>
              </a:rPr>
            </a:br>
            <a:br>
              <a:rPr lang="fr-FR" sz="2000" dirty="0">
                <a:solidFill>
                  <a:srgbClr val="002060"/>
                </a:solidFill>
              </a:rPr>
            </a:br>
            <a:r>
              <a:rPr lang="fr-FR" sz="2000" dirty="0">
                <a:solidFill>
                  <a:srgbClr val="002060"/>
                </a:solidFill>
              </a:rPr>
              <a:t>Partager les méthodes de vulgarisation.</a:t>
            </a:r>
            <a:br>
              <a:rPr lang="fr-FR" sz="2000" dirty="0">
                <a:solidFill>
                  <a:srgbClr val="002060"/>
                </a:solidFill>
              </a:rPr>
            </a:br>
            <a:br>
              <a:rPr lang="fr-FR" sz="2000" dirty="0">
                <a:solidFill>
                  <a:srgbClr val="002060"/>
                </a:solidFill>
              </a:rPr>
            </a:br>
            <a:r>
              <a:rPr lang="fr-FR" sz="2000" dirty="0">
                <a:solidFill>
                  <a:srgbClr val="002060"/>
                </a:solidFill>
              </a:rPr>
              <a:t>Diffuser l’information, la faire connaitre le paradigme de « l’OPEN SOURCE » pour l’instrumentation scientifique et de laboratoire et en diffuser les meilleurs projets. Partager l’information sur les logiciels libres.</a:t>
            </a:r>
            <a:br>
              <a:rPr lang="fr-FR" sz="2000" dirty="0">
                <a:solidFill>
                  <a:srgbClr val="002060"/>
                </a:solidFill>
              </a:rPr>
            </a:br>
            <a:br>
              <a:rPr lang="fr-FR" sz="2000" dirty="0">
                <a:solidFill>
                  <a:srgbClr val="002060"/>
                </a:solidFill>
              </a:rPr>
            </a:br>
            <a:r>
              <a:rPr lang="fr-FR" sz="2000" dirty="0">
                <a:solidFill>
                  <a:srgbClr val="002060"/>
                </a:solidFill>
              </a:rPr>
              <a:t>Monter des formations: solaire, instrumentation scientifique, etc..-</a:t>
            </a:r>
            <a:r>
              <a:rPr lang="fr-FR" sz="2000" dirty="0">
                <a:solidFill>
                  <a:srgbClr val="002060"/>
                </a:solidFill>
                <a:sym typeface="Wingdings" panose="05000000000000000000" pitchFamily="2" charset="2"/>
              </a:rPr>
              <a:t> organisation des ateliers Physique sans Frontières, le prochain sera dans le domaine du solaire au Burkina Faso. </a:t>
            </a:r>
            <a:br>
              <a:rPr lang="fr-FR" sz="2000" dirty="0">
                <a:solidFill>
                  <a:srgbClr val="002060"/>
                </a:solidFill>
              </a:rPr>
            </a:br>
            <a:br>
              <a:rPr lang="fr-FR" sz="2000" dirty="0">
                <a:solidFill>
                  <a:srgbClr val="002060"/>
                </a:solidFill>
              </a:rPr>
            </a:br>
            <a:r>
              <a:rPr lang="fr-FR" sz="2000" dirty="0">
                <a:solidFill>
                  <a:srgbClr val="002060"/>
                </a:solidFill>
              </a:rPr>
              <a:t>Participer à des appels à projets orientés pays à faibles ressources aux côtés de chercheurs « solidaires » (Emmanuel </a:t>
            </a:r>
            <a:r>
              <a:rPr lang="fr-FR" sz="2000" dirty="0" err="1">
                <a:solidFill>
                  <a:srgbClr val="002060"/>
                </a:solidFill>
              </a:rPr>
              <a:t>Maisonhaute</a:t>
            </a:r>
            <a:r>
              <a:rPr lang="fr-FR" sz="2000" dirty="0">
                <a:solidFill>
                  <a:srgbClr val="002060"/>
                </a:solidFill>
              </a:rPr>
              <a:t>) comme cela est le cas pour le projet ELABORE (Sorbonne Université, CNRS, IRD, associations; Physique sans Frontières, Chimistes sans Frontières, </a:t>
            </a:r>
            <a:r>
              <a:rPr lang="fr-FR" sz="2000" dirty="0" err="1">
                <a:solidFill>
                  <a:srgbClr val="002060"/>
                </a:solidFill>
              </a:rPr>
              <a:t>Puya</a:t>
            </a:r>
            <a:r>
              <a:rPr lang="fr-FR" sz="2000" dirty="0">
                <a:solidFill>
                  <a:srgbClr val="002060"/>
                </a:solidFill>
              </a:rPr>
              <a:t> International). </a:t>
            </a:r>
            <a:br>
              <a:rPr lang="fr-FR" sz="2000" dirty="0">
                <a:solidFill>
                  <a:srgbClr val="002060"/>
                </a:solidFill>
              </a:rPr>
            </a:br>
            <a:br>
              <a:rPr lang="fr-FR" sz="2000" dirty="0">
                <a:solidFill>
                  <a:srgbClr val="002060"/>
                </a:solidFill>
              </a:rPr>
            </a:br>
            <a:r>
              <a:rPr lang="fr-FR" sz="2000" dirty="0">
                <a:solidFill>
                  <a:srgbClr val="002060"/>
                </a:solidFill>
              </a:rPr>
              <a:t>Lorsque c’est possible, récupérer de l’équipement scientifique (avec un rapport intérêt – poids important) et le transférer </a:t>
            </a:r>
            <a:br>
              <a:rPr lang="fr-FR" sz="2000" dirty="0">
                <a:solidFill>
                  <a:srgbClr val="002060"/>
                </a:solidFill>
              </a:rPr>
            </a:br>
            <a:r>
              <a:rPr lang="fr-FR" sz="2000" dirty="0">
                <a:solidFill>
                  <a:srgbClr val="002060"/>
                </a:solidFill>
              </a:rPr>
              <a:t>aux équipes qui peuvent l’utiliser. (Nous l’avons fait pour des oscilloscopes au Mali et au Burkina Faso)</a:t>
            </a:r>
            <a:br>
              <a:rPr lang="fr-FR" sz="2000" dirty="0">
                <a:solidFill>
                  <a:srgbClr val="002060"/>
                </a:solidFill>
              </a:rPr>
            </a:br>
            <a:br>
              <a:rPr lang="fr-FR" sz="2000" dirty="0">
                <a:solidFill>
                  <a:srgbClr val="002060"/>
                </a:solidFill>
              </a:rPr>
            </a:br>
            <a:r>
              <a:rPr lang="fr-FR" sz="2000" dirty="0">
                <a:solidFill>
                  <a:srgbClr val="002060"/>
                </a:solidFill>
              </a:rPr>
              <a:t>Mettre les fablab locaux dans la boucle d’interactions.</a:t>
            </a:r>
            <a:br>
              <a:rPr lang="fr-FR" sz="2000" dirty="0">
                <a:solidFill>
                  <a:srgbClr val="002060"/>
                </a:solidFill>
              </a:rPr>
            </a:br>
            <a:br>
              <a:rPr lang="fr-FR" sz="2000" dirty="0">
                <a:solidFill>
                  <a:srgbClr val="002060"/>
                </a:solidFill>
              </a:rPr>
            </a:br>
            <a:r>
              <a:rPr lang="fr-FR" sz="2000" dirty="0">
                <a:solidFill>
                  <a:srgbClr val="002060"/>
                </a:solidFill>
              </a:rPr>
              <a:t>Chercher des financements, essayer le financement participatif.</a:t>
            </a:r>
            <a:endParaRPr lang="fr-FR" sz="2800" dirty="0"/>
          </a:p>
        </p:txBody>
      </p:sp>
    </p:spTree>
    <p:extLst>
      <p:ext uri="{BB962C8B-B14F-4D97-AF65-F5344CB8AC3E}">
        <p14:creationId xmlns:p14="http://schemas.microsoft.com/office/powerpoint/2010/main" val="75020862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729</Words>
  <Application>Microsoft Office PowerPoint</Application>
  <PresentationFormat>Grand écran</PresentationFormat>
  <Paragraphs>30</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Calibri Light</vt:lpstr>
      <vt:lpstr>Thème Office</vt:lpstr>
      <vt:lpstr>LA COMMISSION PHYSIQUE SANS FRONTIÈRES</vt:lpstr>
      <vt:lpstr>Structuration </vt:lpstr>
      <vt:lpstr>Présentation PowerPoint</vt:lpstr>
      <vt:lpstr>Notre rôle:  Aider à la diffusion de la physique dans les pays à faibles ressources en privilégiant les sciences expérimentales et  en coopération avec les enseignants locaux. Aider à créer un écosystème vertueux.  Centraliser l’information, effectuer une veille scientifico-technologique (avec une bonne partie de serendipité) et enfin diffuser la connaissance, ce qui est fait en partie par notre Bulletin.   Partager les méthodes de vulgarisation.  Diffuser l’information, la faire connaitre le paradigme de « l’OPEN SOURCE » pour l’instrumentation scientifique et de laboratoire et en diffuser les meilleurs projets. Partager l’information sur les logiciels libres.  Monter des formations: solaire, instrumentation scientifique, etc..- organisation des ateliers Physique sans Frontières, le prochain sera dans le domaine du solaire au Burkina Faso.   Participer à des appels à projets orientés pays à faibles ressources aux côtés de chercheurs « solidaires » (Emmanuel Maisonhaute) comme cela est le cas pour le projet ELABORE (Sorbonne Université, CNRS, IRD, associations; Physique sans Frontières, Chimistes sans Frontières, Puya International).   Lorsque c’est possible, récupérer de l’équipement scientifique (avec un rapport intérêt – poids important) et le transférer  aux équipes qui peuvent l’utiliser. (Nous l’avons fait pour des oscilloscopes au Mali et au Burkina Faso)  Mettre les fablab locaux dans la boucle d’interactions.  Chercher des financements, essayer le financement participatif.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commission Physique sans Frontières</dc:title>
  <dc:creator>Francois Piuzzi</dc:creator>
  <cp:lastModifiedBy>Francois Piuzzi</cp:lastModifiedBy>
  <cp:revision>15</cp:revision>
  <dcterms:created xsi:type="dcterms:W3CDTF">2021-05-18T16:00:52Z</dcterms:created>
  <dcterms:modified xsi:type="dcterms:W3CDTF">2021-05-19T16:03:28Z</dcterms:modified>
</cp:coreProperties>
</file>