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4" r:id="rId1"/>
  </p:sldMasterIdLst>
  <p:notesMasterIdLst>
    <p:notesMasterId r:id="rId41"/>
  </p:notesMasterIdLst>
  <p:handoutMasterIdLst>
    <p:handoutMasterId r:id="rId42"/>
  </p:handoutMasterIdLst>
  <p:sldIdLst>
    <p:sldId id="317" r:id="rId2"/>
    <p:sldId id="1509" r:id="rId3"/>
    <p:sldId id="1375" r:id="rId4"/>
    <p:sldId id="1063" r:id="rId5"/>
    <p:sldId id="1492" r:id="rId6"/>
    <p:sldId id="1493" r:id="rId7"/>
    <p:sldId id="1494" r:id="rId8"/>
    <p:sldId id="1496" r:id="rId9"/>
    <p:sldId id="1497" r:id="rId10"/>
    <p:sldId id="1499" r:id="rId11"/>
    <p:sldId id="1500" r:id="rId12"/>
    <p:sldId id="1501" r:id="rId13"/>
    <p:sldId id="1502" r:id="rId14"/>
    <p:sldId id="699" r:id="rId15"/>
    <p:sldId id="1503" r:id="rId16"/>
    <p:sldId id="1504" r:id="rId17"/>
    <p:sldId id="1505" r:id="rId18"/>
    <p:sldId id="1506" r:id="rId19"/>
    <p:sldId id="1513" r:id="rId20"/>
    <p:sldId id="1400" r:id="rId21"/>
    <p:sldId id="1401" r:id="rId22"/>
    <p:sldId id="1384" r:id="rId23"/>
    <p:sldId id="1388" r:id="rId24"/>
    <p:sldId id="1389" r:id="rId25"/>
    <p:sldId id="1391" r:id="rId26"/>
    <p:sldId id="1394" r:id="rId27"/>
    <p:sldId id="1514" r:id="rId28"/>
    <p:sldId id="1402" r:id="rId29"/>
    <p:sldId id="1508" r:id="rId30"/>
    <p:sldId id="1403" r:id="rId31"/>
    <p:sldId id="1515" r:id="rId32"/>
    <p:sldId id="1480" r:id="rId33"/>
    <p:sldId id="1516" r:id="rId34"/>
    <p:sldId id="1507" r:id="rId35"/>
    <p:sldId id="1465" r:id="rId36"/>
    <p:sldId id="1466" r:id="rId37"/>
    <p:sldId id="1510" r:id="rId38"/>
    <p:sldId id="1511" r:id="rId39"/>
    <p:sldId id="1485" r:id="rId40"/>
  </p:sldIdLst>
  <p:sldSz cx="9144000" cy="6858000" type="screen4x3"/>
  <p:notesSz cx="6858000" cy="9144000"/>
  <p:embeddedFontLst>
    <p:embeddedFont>
      <p:font typeface="cmex10" panose="020B0604020202020204"/>
      <p:regular r:id="rId43"/>
    </p:embeddedFont>
    <p:embeddedFont>
      <p:font typeface="cmmi10" panose="020B0604020202020204"/>
      <p:regular r:id="rId44"/>
    </p:embeddedFont>
    <p:embeddedFont>
      <p:font typeface="cmmi8" panose="020B0604020202020204"/>
      <p:regular r:id="rId45"/>
    </p:embeddedFont>
    <p:embeddedFont>
      <p:font typeface="cmr10" panose="020B0604020202020204"/>
      <p:regular r:id="rId46"/>
    </p:embeddedFont>
    <p:embeddedFont>
      <p:font typeface="cmr7" panose="020B0604020202020204"/>
      <p:regular r:id="rId47"/>
    </p:embeddedFont>
    <p:embeddedFont>
      <p:font typeface="cmsy10" panose="020B0604020202020204"/>
      <p:regular r:id="rId48"/>
    </p:embeddedFont>
    <p:embeddedFont>
      <p:font typeface="cmsy8" panose="020B0604020202020204"/>
      <p:regular r:id="rId49"/>
    </p:embeddedFont>
    <p:embeddedFont>
      <p:font typeface="Garamond" panose="02020404030301010803" pitchFamily="18" charset="0"/>
      <p:regular r:id="rId50"/>
      <p:bold r:id="rId51"/>
      <p:italic r:id="rId52"/>
    </p:embeddedFont>
  </p:embeddedFontLst>
  <p:custDataLst>
    <p:tags r:id="rId53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3979" autoAdjust="0"/>
  </p:normalViewPr>
  <p:slideViewPr>
    <p:cSldViewPr>
      <p:cViewPr varScale="1">
        <p:scale>
          <a:sx n="107" d="100"/>
          <a:sy n="107" d="100"/>
        </p:scale>
        <p:origin x="8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1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9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1CD4306-2876-48B9-AD10-39CD4188140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059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3DD9F84-CBE3-49F7-9048-AF79D900D95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385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078F9-518D-4FBB-90D0-74FEF999A5D0}" type="slidenum">
              <a:rPr lang="fr-FR"/>
              <a:pPr/>
              <a:t>1</a:t>
            </a:fld>
            <a:endParaRPr lang="fr-FR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86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J/U = 0.053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D966-5997-4AF8-B511-77EF58122BB8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14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J/U = 0.47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D966-5997-4AF8-B511-77EF58122BB8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666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D966-5997-4AF8-B511-77EF58122BB8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09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D966-5997-4AF8-B511-77EF58122BB8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11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D9F84-CBE3-49F7-9048-AF79D900D95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55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D966-5997-4AF8-B511-77EF58122BB8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67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D966-5997-4AF8-B511-77EF58122BB8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46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D966-5997-4AF8-B511-77EF58122BB8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047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D966-5997-4AF8-B511-77EF58122BB8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486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D966-5997-4AF8-B511-77EF58122BB8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401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D966-5997-4AF8-B511-77EF58122BB8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598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D966-5997-4AF8-B511-77EF58122BB8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20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8" name="Picture 16" descr="fond_ppt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6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916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615B16-F8FF-49AC-8226-3B55DD824994}" type="slidenum">
              <a:rPr lang="fr-FR"/>
              <a:pPr/>
              <a:t>‹#›</a:t>
            </a:fld>
            <a:endParaRPr lang="fr-FR"/>
          </a:p>
        </p:txBody>
      </p:sp>
      <p:pic>
        <p:nvPicPr>
          <p:cNvPr id="49170" name="Picture 18" descr="SNF_RGB_4_N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60696" y="5897563"/>
            <a:ext cx="2519362" cy="833437"/>
          </a:xfrm>
          <a:prstGeom prst="rect">
            <a:avLst/>
          </a:prstGeom>
          <a:noFill/>
        </p:spPr>
      </p:pic>
      <p:sp>
        <p:nvSpPr>
          <p:cNvPr id="49173" name="Rectangle 21"/>
          <p:cNvSpPr>
            <a:spLocks noChangeArrowheads="1"/>
          </p:cNvSpPr>
          <p:nvPr userDrawn="1"/>
        </p:nvSpPr>
        <p:spPr bwMode="auto">
          <a:xfrm>
            <a:off x="7740650" y="5229225"/>
            <a:ext cx="1403350" cy="16287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9171" name="Picture 19" descr="MaNEP_norm_mediu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1138" y="5229225"/>
            <a:ext cx="1312862" cy="1628775"/>
          </a:xfrm>
          <a:prstGeom prst="rect">
            <a:avLst/>
          </a:prstGeom>
          <a:noFill/>
        </p:spPr>
      </p:pic>
      <p:pic>
        <p:nvPicPr>
          <p:cNvPr id="49174" name="Picture 22" descr="sur_fond70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842000"/>
            <a:ext cx="2832100" cy="10160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58" y="5665984"/>
            <a:ext cx="1164831" cy="116483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3221850" cy="6836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4" name="Picture 2" descr="https://dqmp.unige.ch/wp-content/uploads/2018/06/DQMP-Logo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91307"/>
            <a:ext cx="3105345" cy="5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2FF9F-ADE5-4F42-9336-B37CB9FBFCE1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DD08D1-3973-4BFB-BE69-C62CDC36EB63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3D1285-76B0-48A8-A5E9-CBCF35A0DD88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75090-5744-4355-9FA4-4E0A289CF7EA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7E8D92-70BC-423A-89AD-806928DAD324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04DB47-6692-45DA-8D46-EA364238A8C6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33FE30-FA28-4A60-8168-DF2D1E09282A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01377A-B9BF-4838-8BAA-1F81B7E9C9F8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B44D19-89D0-4035-9891-2F6EFBD266F1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120F30-C58D-46FC-9145-104D8B288597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E5FFA0-25A8-4FE5-8DCD-0C6130D23DB9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6D56056-458C-47F4-847B-F096E84A6933}" type="slidenum">
              <a:rPr lang="fr-FR"/>
              <a:pPr/>
              <a:t>‹#›</a:t>
            </a:fld>
            <a:endParaRPr lang="fr-FR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813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813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3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4814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3.png"/><Relationship Id="rId7" Type="http://schemas.openxmlformats.org/officeDocument/2006/relationships/image" Target="../media/image66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3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0.jp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9.jpeg"/><Relationship Id="rId9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0.jpg"/><Relationship Id="rId7" Type="http://schemas.openxmlformats.org/officeDocument/2006/relationships/image" Target="../media/image9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100.wmf"/><Relationship Id="rId7" Type="http://schemas.openxmlformats.org/officeDocument/2006/relationships/oleObject" Target="../embeddings/oleObject10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204" y="683695"/>
            <a:ext cx="9144000" cy="3455988"/>
          </a:xfrm>
        </p:spPr>
        <p:txBody>
          <a:bodyPr/>
          <a:lstStyle/>
          <a:p>
            <a:r>
              <a:rPr lang="fr-FR" b="0" dirty="0" err="1"/>
              <a:t>Impurities</a:t>
            </a:r>
            <a:r>
              <a:rPr lang="fr-FR" b="0" dirty="0"/>
              <a:t> in quantum baths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8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  <a:r>
              <a:rPr lang="en-US">
                <a:latin typeface="cmsy8" pitchFamily="34" charset="0"/>
              </a:rPr>
              <a:t>A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12091" y="3879050"/>
            <a:ext cx="69786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3200" dirty="0"/>
              <a:t>T. Giamarchi</a:t>
            </a:r>
          </a:p>
          <a:p>
            <a:pPr>
              <a:spcBef>
                <a:spcPct val="50000"/>
              </a:spcBef>
            </a:pPr>
            <a:r>
              <a:rPr lang="fr-CH" sz="3200" dirty="0"/>
              <a:t>http://dqmp.unige.ch/giamarchi/</a:t>
            </a:r>
            <a:endParaRPr lang="fr-FR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0350" y="1651000"/>
            <a:ext cx="831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 exact solution available</a:t>
            </a:r>
            <a:endParaRPr lang="en-US" sz="3600" baseline="30000" dirty="0">
              <a:latin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544235"/>
            <a:ext cx="831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3300"/>
                </a:solidFill>
              </a:rPr>
              <a:t>Set of minimal assumptions on the theory</a:t>
            </a:r>
            <a:endParaRPr lang="en-US" sz="3600" baseline="30000" dirty="0">
              <a:solidFill>
                <a:srgbClr val="FF3300"/>
              </a:solidFill>
              <a:latin typeface="Garamond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4059070"/>
            <a:ext cx="6752911" cy="92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2528900"/>
            <a:ext cx="5598863" cy="10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3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50" y="450850"/>
            <a:ext cx="831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/>
              <a:t>1D: minimum in the spectrum</a:t>
            </a:r>
            <a:endParaRPr lang="en-US" sz="3600" baseline="30000" dirty="0">
              <a:latin typeface="Garamond"/>
            </a:endParaRPr>
          </a:p>
        </p:txBody>
      </p:sp>
      <p:pic>
        <p:nvPicPr>
          <p:cNvPr id="4" name="Picture 7" descr="e10pl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1250950"/>
            <a:ext cx="3071834" cy="21017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0350" y="3651250"/>
            <a:ext cx="831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/>
              <a:t>A(</a:t>
            </a:r>
            <a:r>
              <a:rPr lang="en-US" sz="3600" dirty="0" err="1"/>
              <a:t>k,</a:t>
            </a:r>
            <a:r>
              <a:rPr lang="en-US" sz="3600" dirty="0" err="1">
                <a:latin typeface="Symbol" pitchFamily="18" charset="2"/>
              </a:rPr>
              <a:t>w</a:t>
            </a:r>
            <a:r>
              <a:rPr lang="en-US" sz="3600" dirty="0"/>
              <a:t>) is scale free close to threshold</a:t>
            </a:r>
            <a:endParaRPr lang="en-US" sz="3600" baseline="30000" dirty="0">
              <a:latin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3050" y="196215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supported by exact solutions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24" y="5364215"/>
            <a:ext cx="3573506" cy="129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4431009"/>
            <a:ext cx="7302620" cy="75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5" y="5544235"/>
            <a:ext cx="2264895" cy="100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result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2" y="1403775"/>
            <a:ext cx="6175970" cy="200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250" y="3686570"/>
            <a:ext cx="831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Comparison with trapped regime:</a:t>
            </a:r>
            <a:endParaRPr lang="en-US" sz="3600" baseline="-25000" dirty="0">
              <a:latin typeface="Garamond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7" y="4464114"/>
            <a:ext cx="3408504" cy="85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727" y="5544235"/>
            <a:ext cx="8312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Exponent depends only on K, new </a:t>
            </a:r>
            <a:r>
              <a:rPr lang="en-US" sz="3600" dirty="0">
                <a:solidFill>
                  <a:srgbClr val="FFFF00"/>
                </a:solidFill>
              </a:rPr>
              <a:t>universality</a:t>
            </a:r>
            <a:r>
              <a:rPr lang="en-US" sz="3600" dirty="0"/>
              <a:t> class : Ferromagnetic liquid</a:t>
            </a:r>
            <a:endParaRPr lang="en-US" sz="3600" baseline="-25000" dirty="0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69078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rf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074" y="1357298"/>
            <a:ext cx="5446767" cy="4591982"/>
          </a:xfrm>
          <a:prstGeom prst="rect">
            <a:avLst/>
          </a:prstGeom>
        </p:spPr>
      </p:pic>
      <p:grpSp>
        <p:nvGrpSpPr>
          <p:cNvPr id="2" name="Group 11"/>
          <p:cNvGrpSpPr/>
          <p:nvPr/>
        </p:nvGrpSpPr>
        <p:grpSpPr>
          <a:xfrm>
            <a:off x="215899" y="1695450"/>
            <a:ext cx="4671135" cy="3083700"/>
            <a:chOff x="215900" y="1695450"/>
            <a:chExt cx="4311650" cy="3289300"/>
          </a:xfrm>
        </p:grpSpPr>
        <p:sp>
          <p:nvSpPr>
            <p:cNvPr id="4" name="TextBox 3"/>
            <p:cNvSpPr txBox="1"/>
            <p:nvPr/>
          </p:nvSpPr>
          <p:spPr>
            <a:xfrm>
              <a:off x="215900" y="1695450"/>
              <a:ext cx="2355850" cy="95410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Trapped/open regimes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860550" y="2717800"/>
              <a:ext cx="2667000" cy="226695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2"/>
          <p:cNvGrpSpPr/>
          <p:nvPr/>
        </p:nvGrpSpPr>
        <p:grpSpPr>
          <a:xfrm>
            <a:off x="260080" y="3808344"/>
            <a:ext cx="4131900" cy="1248696"/>
            <a:chOff x="249758" y="3803378"/>
            <a:chExt cx="3166542" cy="1270272"/>
          </a:xfrm>
        </p:grpSpPr>
        <p:sp>
          <p:nvSpPr>
            <p:cNvPr id="7" name="TextBox 6"/>
            <p:cNvSpPr txBox="1"/>
            <p:nvPr/>
          </p:nvSpPr>
          <p:spPr>
            <a:xfrm>
              <a:off x="249758" y="3803378"/>
              <a:ext cx="2355850" cy="95410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Light cone of </a:t>
              </a:r>
              <a:r>
                <a:rPr lang="en-US" sz="2800" dirty="0" err="1"/>
                <a:t>spinless</a:t>
              </a:r>
              <a:r>
                <a:rPr lang="en-US" sz="2800" dirty="0"/>
                <a:t> bosons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993900" y="4806950"/>
              <a:ext cx="1422400" cy="2667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76545" y="15414"/>
            <a:ext cx="8229600" cy="1143000"/>
          </a:xfrm>
        </p:spPr>
        <p:txBody>
          <a:bodyPr/>
          <a:lstStyle/>
          <a:p>
            <a:r>
              <a:rPr lang="en-US" dirty="0"/>
              <a:t>Propagation of the impurity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6133792"/>
            <a:ext cx="50101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" y="6143625"/>
            <a:ext cx="3982620" cy="70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6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81" y="4659108"/>
            <a:ext cx="8775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Experiments: Cambridge, Florence, Innsbruck, Munich,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766" y="1538790"/>
            <a:ext cx="8775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Theories: </a:t>
            </a:r>
            <a:r>
              <a:rPr lang="en-US" sz="4000" dirty="0" err="1"/>
              <a:t>Akhanjee</a:t>
            </a:r>
            <a:r>
              <a:rPr lang="en-US" sz="4000" dirty="0"/>
              <a:t>, </a:t>
            </a:r>
            <a:r>
              <a:rPr lang="en-US" sz="4000" dirty="0" err="1"/>
              <a:t>Tserkovnyak</a:t>
            </a:r>
            <a:r>
              <a:rPr lang="en-US" sz="4000" dirty="0"/>
              <a:t>, Matveev, </a:t>
            </a:r>
            <a:r>
              <a:rPr lang="en-US" sz="4000" dirty="0" err="1"/>
              <a:t>Furusaki</a:t>
            </a:r>
            <a:r>
              <a:rPr lang="en-US" sz="4000" dirty="0"/>
              <a:t>, Kamenev, </a:t>
            </a:r>
            <a:r>
              <a:rPr lang="en-US" sz="4000" dirty="0" err="1"/>
              <a:t>Glazman</a:t>
            </a:r>
            <a:r>
              <a:rPr lang="en-US" sz="4000" dirty="0"/>
              <a:t>, Gangardt, </a:t>
            </a:r>
            <a:r>
              <a:rPr lang="en-US" sz="4000" dirty="0" err="1"/>
              <a:t>Lamacraft</a:t>
            </a:r>
            <a:r>
              <a:rPr lang="en-US" sz="4000" dirty="0"/>
              <a:t>, ……</a:t>
            </a:r>
          </a:p>
        </p:txBody>
      </p:sp>
    </p:spTree>
    <p:extLst>
      <p:ext uri="{BB962C8B-B14F-4D97-AF65-F5344CB8AC3E}">
        <p14:creationId xmlns:p14="http://schemas.microsoft.com/office/powerpoint/2010/main" val="288273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Hubbard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000" y="1473200"/>
            <a:ext cx="764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M. B. </a:t>
            </a:r>
            <a:r>
              <a:rPr lang="en-US" sz="2400" dirty="0" err="1"/>
              <a:t>Zvonarev</a:t>
            </a:r>
            <a:r>
              <a:rPr lang="en-US" sz="2400" dirty="0"/>
              <a:t>, V. V. Cheianov, TG, PRL 104 110401 (2009)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7" y="2438890"/>
            <a:ext cx="6387408" cy="112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3" y="4014065"/>
            <a:ext cx="3589006" cy="94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84757"/>
            <a:ext cx="4317615" cy="92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00025" y="5505180"/>
            <a:ext cx="8607425" cy="754857"/>
            <a:chOff x="200025" y="5505180"/>
            <a:chExt cx="8607425" cy="754857"/>
          </a:xfrm>
        </p:grpSpPr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1073150" y="5724255"/>
              <a:ext cx="381000" cy="37147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631825" y="5721080"/>
              <a:ext cx="381000" cy="37147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68500" y="5724255"/>
              <a:ext cx="381000" cy="37147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733800" y="5727430"/>
              <a:ext cx="381000" cy="37147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2409825" y="5727430"/>
              <a:ext cx="381000" cy="37147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 rot="739302">
              <a:off x="758825" y="5533755"/>
              <a:ext cx="142875" cy="706438"/>
            </a:xfrm>
            <a:prstGeom prst="upArrow">
              <a:avLst>
                <a:gd name="adj1" fmla="val 50000"/>
                <a:gd name="adj2" fmla="val 123611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 rot="739302">
              <a:off x="2549525" y="5524230"/>
              <a:ext cx="142875" cy="706438"/>
            </a:xfrm>
            <a:prstGeom prst="upArrow">
              <a:avLst>
                <a:gd name="adj1" fmla="val 50000"/>
                <a:gd name="adj2" fmla="val 123611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22"/>
            <p:cNvGrpSpPr>
              <a:grpSpLocks/>
            </p:cNvGrpSpPr>
            <p:nvPr/>
          </p:nvGrpSpPr>
          <p:grpSpPr bwMode="auto">
            <a:xfrm>
              <a:off x="5010150" y="5517880"/>
              <a:ext cx="381000" cy="706438"/>
              <a:chOff x="3116" y="2570"/>
              <a:chExt cx="240" cy="445"/>
            </a:xfrm>
          </p:grpSpPr>
          <p:sp>
            <p:nvSpPr>
              <p:cNvPr id="27" name="Oval 23"/>
              <p:cNvSpPr>
                <a:spLocks noChangeArrowheads="1"/>
              </p:cNvSpPr>
              <p:nvPr/>
            </p:nvSpPr>
            <p:spPr bwMode="auto">
              <a:xfrm>
                <a:off x="3116" y="2702"/>
                <a:ext cx="240" cy="2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AutoShape 24"/>
              <p:cNvSpPr>
                <a:spLocks noChangeArrowheads="1"/>
              </p:cNvSpPr>
              <p:nvPr/>
            </p:nvSpPr>
            <p:spPr bwMode="auto">
              <a:xfrm rot="-20872557">
                <a:off x="3194" y="2570"/>
                <a:ext cx="90" cy="445"/>
              </a:xfrm>
              <a:prstGeom prst="upArrow">
                <a:avLst>
                  <a:gd name="adj1" fmla="val 50000"/>
                  <a:gd name="adj2" fmla="val 123611"/>
                </a:avLst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200025" y="5717905"/>
              <a:ext cx="381000" cy="37147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28"/>
            <p:cNvGrpSpPr>
              <a:grpSpLocks/>
            </p:cNvGrpSpPr>
            <p:nvPr/>
          </p:nvGrpSpPr>
          <p:grpSpPr bwMode="auto">
            <a:xfrm>
              <a:off x="4159250" y="5514705"/>
              <a:ext cx="381000" cy="706438"/>
              <a:chOff x="2580" y="2562"/>
              <a:chExt cx="240" cy="445"/>
            </a:xfrm>
          </p:grpSpPr>
          <p:sp>
            <p:nvSpPr>
              <p:cNvPr id="32" name="Oval 29"/>
              <p:cNvSpPr>
                <a:spLocks noChangeArrowheads="1"/>
              </p:cNvSpPr>
              <p:nvPr/>
            </p:nvSpPr>
            <p:spPr bwMode="auto">
              <a:xfrm>
                <a:off x="2580" y="2694"/>
                <a:ext cx="240" cy="2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utoShape 30"/>
              <p:cNvSpPr>
                <a:spLocks noChangeArrowheads="1"/>
              </p:cNvSpPr>
              <p:nvPr/>
            </p:nvSpPr>
            <p:spPr bwMode="auto">
              <a:xfrm rot="-20872557">
                <a:off x="2658" y="2562"/>
                <a:ext cx="90" cy="445"/>
              </a:xfrm>
              <a:prstGeom prst="upArrow">
                <a:avLst>
                  <a:gd name="adj1" fmla="val 50000"/>
                  <a:gd name="adj2" fmla="val 123611"/>
                </a:avLst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" name="Group 42"/>
            <p:cNvGrpSpPr>
              <a:grpSpLocks/>
            </p:cNvGrpSpPr>
            <p:nvPr/>
          </p:nvGrpSpPr>
          <p:grpSpPr bwMode="auto">
            <a:xfrm>
              <a:off x="6718300" y="5521055"/>
              <a:ext cx="381000" cy="706438"/>
              <a:chOff x="3116" y="2570"/>
              <a:chExt cx="240" cy="445"/>
            </a:xfrm>
          </p:grpSpPr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3116" y="2702"/>
                <a:ext cx="240" cy="2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AutoShape 44"/>
              <p:cNvSpPr>
                <a:spLocks noChangeArrowheads="1"/>
              </p:cNvSpPr>
              <p:nvPr/>
            </p:nvSpPr>
            <p:spPr bwMode="auto">
              <a:xfrm rot="-20872557">
                <a:off x="3194" y="2570"/>
                <a:ext cx="90" cy="445"/>
              </a:xfrm>
              <a:prstGeom prst="upArrow">
                <a:avLst>
                  <a:gd name="adj1" fmla="val 50000"/>
                  <a:gd name="adj2" fmla="val 123611"/>
                </a:avLst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7572375" y="5508355"/>
              <a:ext cx="381000" cy="706438"/>
              <a:chOff x="3116" y="2570"/>
              <a:chExt cx="240" cy="445"/>
            </a:xfrm>
          </p:grpSpPr>
          <p:sp>
            <p:nvSpPr>
              <p:cNvPr id="50" name="Oval 49"/>
              <p:cNvSpPr>
                <a:spLocks noChangeArrowheads="1"/>
              </p:cNvSpPr>
              <p:nvPr/>
            </p:nvSpPr>
            <p:spPr bwMode="auto">
              <a:xfrm>
                <a:off x="3116" y="2702"/>
                <a:ext cx="240" cy="2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AutoShape 50"/>
              <p:cNvSpPr>
                <a:spLocks noChangeArrowheads="1"/>
              </p:cNvSpPr>
              <p:nvPr/>
            </p:nvSpPr>
            <p:spPr bwMode="auto">
              <a:xfrm rot="-20872557">
                <a:off x="3194" y="2570"/>
                <a:ext cx="90" cy="445"/>
              </a:xfrm>
              <a:prstGeom prst="upArrow">
                <a:avLst>
                  <a:gd name="adj1" fmla="val 50000"/>
                  <a:gd name="adj2" fmla="val 123611"/>
                </a:avLst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54"/>
            <p:cNvGrpSpPr>
              <a:grpSpLocks/>
            </p:cNvGrpSpPr>
            <p:nvPr/>
          </p:nvGrpSpPr>
          <p:grpSpPr bwMode="auto">
            <a:xfrm>
              <a:off x="8426450" y="5505180"/>
              <a:ext cx="381000" cy="706438"/>
              <a:chOff x="3116" y="2570"/>
              <a:chExt cx="240" cy="445"/>
            </a:xfrm>
          </p:grpSpPr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3116" y="2702"/>
                <a:ext cx="240" cy="2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AutoShape 56"/>
              <p:cNvSpPr>
                <a:spLocks noChangeArrowheads="1"/>
              </p:cNvSpPr>
              <p:nvPr/>
            </p:nvSpPr>
            <p:spPr bwMode="auto">
              <a:xfrm rot="-20872557">
                <a:off x="3194" y="2570"/>
                <a:ext cx="90" cy="445"/>
              </a:xfrm>
              <a:prstGeom prst="upArrow">
                <a:avLst>
                  <a:gd name="adj1" fmla="val 50000"/>
                  <a:gd name="adj2" fmla="val 123611"/>
                </a:avLst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" name="AutoShape 17"/>
            <p:cNvSpPr>
              <a:spLocks noChangeArrowheads="1"/>
            </p:cNvSpPr>
            <p:nvPr/>
          </p:nvSpPr>
          <p:spPr bwMode="auto">
            <a:xfrm rot="739302">
              <a:off x="312737" y="5553599"/>
              <a:ext cx="142875" cy="706438"/>
            </a:xfrm>
            <a:prstGeom prst="upArrow">
              <a:avLst>
                <a:gd name="adj1" fmla="val 50000"/>
                <a:gd name="adj2" fmla="val 123611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AutoShape 19"/>
            <p:cNvSpPr>
              <a:spLocks noChangeArrowheads="1"/>
            </p:cNvSpPr>
            <p:nvPr/>
          </p:nvSpPr>
          <p:spPr bwMode="auto">
            <a:xfrm rot="739302">
              <a:off x="2103437" y="5544074"/>
              <a:ext cx="142875" cy="706438"/>
            </a:xfrm>
            <a:prstGeom prst="upArrow">
              <a:avLst>
                <a:gd name="adj1" fmla="val 50000"/>
                <a:gd name="adj2" fmla="val 123611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AutoShape 20"/>
            <p:cNvSpPr>
              <a:spLocks noChangeArrowheads="1"/>
            </p:cNvSpPr>
            <p:nvPr/>
          </p:nvSpPr>
          <p:spPr bwMode="auto">
            <a:xfrm rot="739302">
              <a:off x="1176337" y="5540899"/>
              <a:ext cx="142875" cy="706438"/>
            </a:xfrm>
            <a:prstGeom prst="upArrow">
              <a:avLst>
                <a:gd name="adj1" fmla="val 50000"/>
                <a:gd name="adj2" fmla="val 123611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" name="Group 28"/>
            <p:cNvGrpSpPr>
              <a:grpSpLocks/>
            </p:cNvGrpSpPr>
            <p:nvPr/>
          </p:nvGrpSpPr>
          <p:grpSpPr bwMode="auto">
            <a:xfrm>
              <a:off x="3713162" y="5534549"/>
              <a:ext cx="381000" cy="706438"/>
              <a:chOff x="2580" y="2562"/>
              <a:chExt cx="240" cy="445"/>
            </a:xfrm>
          </p:grpSpPr>
          <p:sp>
            <p:nvSpPr>
              <p:cNvPr id="66" name="Oval 29"/>
              <p:cNvSpPr>
                <a:spLocks noChangeArrowheads="1"/>
              </p:cNvSpPr>
              <p:nvPr/>
            </p:nvSpPr>
            <p:spPr bwMode="auto">
              <a:xfrm>
                <a:off x="2580" y="2694"/>
                <a:ext cx="240" cy="2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30"/>
              <p:cNvSpPr>
                <a:spLocks noChangeArrowheads="1"/>
              </p:cNvSpPr>
              <p:nvPr/>
            </p:nvSpPr>
            <p:spPr bwMode="auto">
              <a:xfrm rot="-20872557">
                <a:off x="2658" y="2562"/>
                <a:ext cx="90" cy="445"/>
              </a:xfrm>
              <a:prstGeom prst="upArrow">
                <a:avLst>
                  <a:gd name="adj1" fmla="val 50000"/>
                  <a:gd name="adj2" fmla="val 123611"/>
                </a:avLst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" name="Group 67"/>
            <p:cNvGrpSpPr>
              <a:grpSpLocks/>
            </p:cNvGrpSpPr>
            <p:nvPr/>
          </p:nvGrpSpPr>
          <p:grpSpPr bwMode="auto">
            <a:xfrm>
              <a:off x="5418137" y="5534549"/>
              <a:ext cx="381000" cy="706438"/>
              <a:chOff x="3116" y="2570"/>
              <a:chExt cx="240" cy="445"/>
            </a:xfrm>
          </p:grpSpPr>
          <p:sp>
            <p:nvSpPr>
              <p:cNvPr id="69" name="Oval 68"/>
              <p:cNvSpPr>
                <a:spLocks noChangeArrowheads="1"/>
              </p:cNvSpPr>
              <p:nvPr/>
            </p:nvSpPr>
            <p:spPr bwMode="auto">
              <a:xfrm>
                <a:off x="3116" y="2702"/>
                <a:ext cx="240" cy="2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AutoShape 38"/>
              <p:cNvSpPr>
                <a:spLocks noChangeArrowheads="1"/>
              </p:cNvSpPr>
              <p:nvPr/>
            </p:nvSpPr>
            <p:spPr bwMode="auto">
              <a:xfrm rot="-20872557">
                <a:off x="3194" y="2570"/>
                <a:ext cx="90" cy="445"/>
              </a:xfrm>
              <a:prstGeom prst="upArrow">
                <a:avLst>
                  <a:gd name="adj1" fmla="val 50000"/>
                  <a:gd name="adj2" fmla="val 123611"/>
                </a:avLst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" name="Group 70"/>
            <p:cNvGrpSpPr>
              <a:grpSpLocks/>
            </p:cNvGrpSpPr>
            <p:nvPr/>
          </p:nvGrpSpPr>
          <p:grpSpPr bwMode="auto">
            <a:xfrm>
              <a:off x="6272212" y="5540899"/>
              <a:ext cx="381000" cy="706438"/>
              <a:chOff x="3116" y="2570"/>
              <a:chExt cx="240" cy="445"/>
            </a:xfrm>
          </p:grpSpPr>
          <p:sp>
            <p:nvSpPr>
              <p:cNvPr id="72" name="Oval 71"/>
              <p:cNvSpPr>
                <a:spLocks noChangeArrowheads="1"/>
              </p:cNvSpPr>
              <p:nvPr/>
            </p:nvSpPr>
            <p:spPr bwMode="auto">
              <a:xfrm>
                <a:off x="3116" y="2702"/>
                <a:ext cx="240" cy="2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AutoShape 44"/>
              <p:cNvSpPr>
                <a:spLocks noChangeArrowheads="1"/>
              </p:cNvSpPr>
              <p:nvPr/>
            </p:nvSpPr>
            <p:spPr bwMode="auto">
              <a:xfrm rot="-20872557">
                <a:off x="3194" y="2570"/>
                <a:ext cx="90" cy="445"/>
              </a:xfrm>
              <a:prstGeom prst="upArrow">
                <a:avLst>
                  <a:gd name="adj1" fmla="val 50000"/>
                  <a:gd name="adj2" fmla="val 123611"/>
                </a:avLst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" name="Group 73"/>
            <p:cNvGrpSpPr>
              <a:grpSpLocks/>
            </p:cNvGrpSpPr>
            <p:nvPr/>
          </p:nvGrpSpPr>
          <p:grpSpPr bwMode="auto">
            <a:xfrm>
              <a:off x="7126287" y="5528199"/>
              <a:ext cx="381000" cy="706438"/>
              <a:chOff x="3116" y="2570"/>
              <a:chExt cx="240" cy="445"/>
            </a:xfrm>
          </p:grpSpPr>
          <p:sp>
            <p:nvSpPr>
              <p:cNvPr id="75" name="Oval 74"/>
              <p:cNvSpPr>
                <a:spLocks noChangeArrowheads="1"/>
              </p:cNvSpPr>
              <p:nvPr/>
            </p:nvSpPr>
            <p:spPr bwMode="auto">
              <a:xfrm>
                <a:off x="3116" y="2702"/>
                <a:ext cx="240" cy="2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AutoShape 50"/>
              <p:cNvSpPr>
                <a:spLocks noChangeArrowheads="1"/>
              </p:cNvSpPr>
              <p:nvPr/>
            </p:nvSpPr>
            <p:spPr bwMode="auto">
              <a:xfrm rot="-20872557">
                <a:off x="3194" y="2570"/>
                <a:ext cx="90" cy="445"/>
              </a:xfrm>
              <a:prstGeom prst="upArrow">
                <a:avLst>
                  <a:gd name="adj1" fmla="val 50000"/>
                  <a:gd name="adj2" fmla="val 123611"/>
                </a:avLst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" name="Group 76"/>
            <p:cNvGrpSpPr>
              <a:grpSpLocks/>
            </p:cNvGrpSpPr>
            <p:nvPr/>
          </p:nvGrpSpPr>
          <p:grpSpPr bwMode="auto">
            <a:xfrm>
              <a:off x="7980362" y="5525024"/>
              <a:ext cx="381000" cy="706438"/>
              <a:chOff x="3116" y="2570"/>
              <a:chExt cx="240" cy="445"/>
            </a:xfrm>
          </p:grpSpPr>
          <p:sp>
            <p:nvSpPr>
              <p:cNvPr id="78" name="Oval 77"/>
              <p:cNvSpPr>
                <a:spLocks noChangeArrowheads="1"/>
              </p:cNvSpPr>
              <p:nvPr/>
            </p:nvSpPr>
            <p:spPr bwMode="auto">
              <a:xfrm>
                <a:off x="3116" y="2702"/>
                <a:ext cx="240" cy="2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AutoShape 56"/>
              <p:cNvSpPr>
                <a:spLocks noChangeArrowheads="1"/>
              </p:cNvSpPr>
              <p:nvPr/>
            </p:nvSpPr>
            <p:spPr bwMode="auto">
              <a:xfrm rot="-20872557">
                <a:off x="3194" y="2570"/>
                <a:ext cx="90" cy="445"/>
              </a:xfrm>
              <a:prstGeom prst="upArrow">
                <a:avLst>
                  <a:gd name="adj1" fmla="val 50000"/>
                  <a:gd name="adj2" fmla="val 123611"/>
                </a:avLst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" name="Oval 80"/>
            <p:cNvSpPr/>
            <p:nvPr/>
          </p:nvSpPr>
          <p:spPr>
            <a:xfrm>
              <a:off x="1556665" y="5750449"/>
              <a:ext cx="332228" cy="33222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2906815" y="5763722"/>
              <a:ext cx="332228" cy="33222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325328" y="5750228"/>
              <a:ext cx="332228" cy="33222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4672586" y="5776996"/>
              <a:ext cx="332228" cy="33222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830310" y="5763502"/>
              <a:ext cx="332228" cy="33222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12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413665"/>
            <a:ext cx="3234897" cy="65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50" y="309128"/>
            <a:ext cx="4667605" cy="85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66" y="1268760"/>
            <a:ext cx="6930770" cy="443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5859270"/>
            <a:ext cx="3408504" cy="85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1590" y="5927340"/>
            <a:ext cx="364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Obeys: </a:t>
            </a:r>
          </a:p>
        </p:txBody>
      </p:sp>
    </p:spTree>
    <p:extLst>
      <p:ext uri="{BB962C8B-B14F-4D97-AF65-F5344CB8AC3E}">
        <p14:creationId xmlns:p14="http://schemas.microsoft.com/office/powerpoint/2010/main" val="107472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103" y="0"/>
            <a:ext cx="8229600" cy="1143000"/>
          </a:xfrm>
        </p:spPr>
        <p:txBody>
          <a:bodyPr/>
          <a:lstStyle/>
          <a:p>
            <a:r>
              <a:rPr lang="en-US" dirty="0"/>
              <a:t>Yang-</a:t>
            </a:r>
            <a:r>
              <a:rPr lang="en-US" dirty="0" err="1"/>
              <a:t>Gaudin</a:t>
            </a:r>
            <a:r>
              <a:rPr lang="en-US" dirty="0"/>
              <a:t> model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00" y="1748818"/>
            <a:ext cx="5400600" cy="110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3540792"/>
            <a:ext cx="5064803" cy="94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515" y="2888940"/>
            <a:ext cx="831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Effective field theory :</a:t>
            </a:r>
            <a:endParaRPr lang="en-US" sz="3600" baseline="-25000" dirty="0">
              <a:latin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3678007"/>
            <a:ext cx="2143470" cy="672105"/>
          </a:xfrm>
          <a:prstGeom prst="rect">
            <a:avLst/>
          </a:prstGeom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28" y="4824155"/>
            <a:ext cx="6590260" cy="129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4328" y="1057717"/>
            <a:ext cx="764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M. B. </a:t>
            </a:r>
            <a:r>
              <a:rPr lang="en-US" sz="2400" dirty="0" err="1"/>
              <a:t>Zvonarev</a:t>
            </a:r>
            <a:r>
              <a:rPr lang="en-US" sz="2400" dirty="0"/>
              <a:t>, V. V. Cheianov, TG, PRB 80 201102® (2009)</a:t>
            </a:r>
          </a:p>
        </p:txBody>
      </p:sp>
    </p:spTree>
    <p:extLst>
      <p:ext uri="{BB962C8B-B14F-4D97-AF65-F5344CB8AC3E}">
        <p14:creationId xmlns:p14="http://schemas.microsoft.com/office/powerpoint/2010/main" val="295171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15" y="5589240"/>
            <a:ext cx="5687379" cy="104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7" y="368660"/>
            <a:ext cx="8016333" cy="46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9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C032F-5147-436B-B036-46B3830D3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389559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CCFC3D-1344-4C08-9DE7-D0EB031233BD}"/>
              </a:ext>
            </a:extLst>
          </p:cNvPr>
          <p:cNvSpPr txBox="1"/>
          <p:nvPr/>
        </p:nvSpPr>
        <p:spPr>
          <a:xfrm>
            <a:off x="-6415" y="1757810"/>
            <a:ext cx="265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M. Zvonarev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6315A-25A5-4BBA-AE2B-1C597FE69E19}"/>
              </a:ext>
            </a:extLst>
          </p:cNvPr>
          <p:cNvSpPr txBox="1"/>
          <p:nvPr/>
        </p:nvSpPr>
        <p:spPr>
          <a:xfrm>
            <a:off x="1639569" y="-32606"/>
            <a:ext cx="244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2800" dirty="0"/>
              <a:t>V. Cheianov</a:t>
            </a:r>
          </a:p>
        </p:txBody>
      </p:sp>
      <p:pic>
        <p:nvPicPr>
          <p:cNvPr id="6" name="Picture 2" descr="C:\Users\Giam\Documents\Mes sites Web\images\Mug_shots\zvonarev.jpg">
            <a:extLst>
              <a:ext uri="{FF2B5EF4-FFF2-40B4-BE49-F238E27FC236}">
                <a16:creationId xmlns:a16="http://schemas.microsoft.com/office/drawing/2014/main" id="{D79F1E11-91AE-4E44-800A-EBF3B4EEE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80" y="536990"/>
            <a:ext cx="1220820" cy="1220820"/>
          </a:xfrm>
          <a:prstGeom prst="rect">
            <a:avLst/>
          </a:prstGeom>
          <a:noFill/>
        </p:spPr>
      </p:pic>
      <p:pic>
        <p:nvPicPr>
          <p:cNvPr id="7" name="Picture 4" descr="C:\Users\Giam\Desktop\IMPRS\cheianov.jpg">
            <a:extLst>
              <a:ext uri="{FF2B5EF4-FFF2-40B4-BE49-F238E27FC236}">
                <a16:creationId xmlns:a16="http://schemas.microsoft.com/office/drawing/2014/main" id="{5C451013-BE8A-4B8E-9FEE-3415E472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15034"/>
          <a:stretch>
            <a:fillRect/>
          </a:stretch>
        </p:blipFill>
        <p:spPr bwMode="auto">
          <a:xfrm>
            <a:off x="2133892" y="496886"/>
            <a:ext cx="1153470" cy="1378537"/>
          </a:xfrm>
          <a:prstGeom prst="rect">
            <a:avLst/>
          </a:prstGeom>
          <a:noFill/>
        </p:spPr>
      </p:pic>
      <p:pic>
        <p:nvPicPr>
          <p:cNvPr id="8" name="Picture 2" descr="Uli Schollwoeck">
            <a:extLst>
              <a:ext uri="{FF2B5EF4-FFF2-40B4-BE49-F238E27FC236}">
                <a16:creationId xmlns:a16="http://schemas.microsoft.com/office/drawing/2014/main" id="{D6BA5E8C-ADE3-4C7E-B6D1-27CEAAC10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428" y="464196"/>
            <a:ext cx="1176327" cy="148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13591E-AFB6-4959-A86F-A601E656F092}"/>
              </a:ext>
            </a:extLst>
          </p:cNvPr>
          <p:cNvSpPr txBox="1"/>
          <p:nvPr/>
        </p:nvSpPr>
        <p:spPr>
          <a:xfrm>
            <a:off x="3926013" y="1834197"/>
            <a:ext cx="224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2800" dirty="0"/>
              <a:t>Kantian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92DCF-266D-4B31-86D9-BCD61317305E}"/>
              </a:ext>
            </a:extLst>
          </p:cNvPr>
          <p:cNvSpPr txBox="1"/>
          <p:nvPr/>
        </p:nvSpPr>
        <p:spPr>
          <a:xfrm>
            <a:off x="5175690" y="-38292"/>
            <a:ext cx="232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/>
              <a:t>U. </a:t>
            </a:r>
            <a:r>
              <a:rPr lang="fr-CH" sz="2800" dirty="0" err="1"/>
              <a:t>Schollwoeck</a:t>
            </a:r>
            <a:r>
              <a:rPr lang="fr-CH" sz="28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5A860B-ACA8-4B25-9A79-0295D5F9D6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3" t="19553" r="49776" b="68003"/>
          <a:stretch/>
        </p:blipFill>
        <p:spPr>
          <a:xfrm>
            <a:off x="4232668" y="455628"/>
            <a:ext cx="1214501" cy="1311827"/>
          </a:xfrm>
          <a:prstGeom prst="rect">
            <a:avLst/>
          </a:prstGeom>
        </p:spPr>
      </p:pic>
      <p:pic>
        <p:nvPicPr>
          <p:cNvPr id="12" name="Picture 2" descr="C:\Users\Giam\Downloads\me.jpeg">
            <a:extLst>
              <a:ext uri="{FF2B5EF4-FFF2-40B4-BE49-F238E27FC236}">
                <a16:creationId xmlns:a16="http://schemas.microsoft.com/office/drawing/2014/main" id="{AFC61D26-04A1-4B6B-A250-602DA368B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4"/>
          <a:stretch/>
        </p:blipFill>
        <p:spPr bwMode="auto">
          <a:xfrm>
            <a:off x="1982983" y="3044779"/>
            <a:ext cx="989241" cy="12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Giam\Downloads\daley.jpg">
            <a:extLst>
              <a:ext uri="{FF2B5EF4-FFF2-40B4-BE49-F238E27FC236}">
                <a16:creationId xmlns:a16="http://schemas.microsoft.com/office/drawing/2014/main" id="{5F239D0B-6C16-44FD-86E8-4DFEF2286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5" r="13996" b="30802"/>
          <a:stretch/>
        </p:blipFill>
        <p:spPr bwMode="auto">
          <a:xfrm>
            <a:off x="3350679" y="3004604"/>
            <a:ext cx="1215722" cy="129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Giam\Downloads\Paivi_Torma.jpeg">
            <a:extLst>
              <a:ext uri="{FF2B5EF4-FFF2-40B4-BE49-F238E27FC236}">
                <a16:creationId xmlns:a16="http://schemas.microsoft.com/office/drawing/2014/main" id="{5A933C2D-D744-439B-98EC-8FB42AA88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8" b="22295"/>
          <a:stretch/>
        </p:blipFill>
        <p:spPr bwMode="auto">
          <a:xfrm>
            <a:off x="4944856" y="3004604"/>
            <a:ext cx="1313798" cy="123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93AD10-EE1D-4460-8DDF-61BC37C0A6E0}"/>
              </a:ext>
            </a:extLst>
          </p:cNvPr>
          <p:cNvSpPr txBox="1"/>
          <p:nvPr/>
        </p:nvSpPr>
        <p:spPr>
          <a:xfrm>
            <a:off x="3321929" y="4371115"/>
            <a:ext cx="1408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Daley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0EDDD3-6B52-44D4-817C-67A1C0D2E21F}"/>
              </a:ext>
            </a:extLst>
          </p:cNvPr>
          <p:cNvSpPr txBox="1"/>
          <p:nvPr/>
        </p:nvSpPr>
        <p:spPr>
          <a:xfrm>
            <a:off x="4867209" y="2418781"/>
            <a:ext cx="146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P. Torma</a:t>
            </a:r>
          </a:p>
        </p:txBody>
      </p:sp>
      <p:pic>
        <p:nvPicPr>
          <p:cNvPr id="18" name="Picture 17" descr="https://dqmp.unige.ch/giamarchi/local/people/photos/square/naushad.kamar.png">
            <a:extLst>
              <a:ext uri="{FF2B5EF4-FFF2-40B4-BE49-F238E27FC236}">
                <a16:creationId xmlns:a16="http://schemas.microsoft.com/office/drawing/2014/main" id="{B5E15D8B-76E0-4CE2-A9EC-48A2DABC2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12" y="455628"/>
            <a:ext cx="1257929" cy="125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ED72F1-0EAF-4695-86D8-680F10D61DA1}"/>
              </a:ext>
            </a:extLst>
          </p:cNvPr>
          <p:cNvSpPr txBox="1"/>
          <p:nvPr/>
        </p:nvSpPr>
        <p:spPr>
          <a:xfrm>
            <a:off x="1751104" y="2478493"/>
            <a:ext cx="159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F. </a:t>
            </a:r>
            <a:r>
              <a:rPr lang="en-US" sz="2800" dirty="0" err="1"/>
              <a:t>Massel</a:t>
            </a:r>
            <a:endParaRPr lang="en-US" sz="2800" dirty="0"/>
          </a:p>
        </p:txBody>
      </p:sp>
      <p:pic>
        <p:nvPicPr>
          <p:cNvPr id="20" name="Picture 33" descr="https://dqmp.unige.ch/giamarchi/local/people/photos/square/anne-maria.visuri.png">
            <a:extLst>
              <a:ext uri="{FF2B5EF4-FFF2-40B4-BE49-F238E27FC236}">
                <a16:creationId xmlns:a16="http://schemas.microsoft.com/office/drawing/2014/main" id="{CE3F225C-72E8-4C05-AFC9-85CE11727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6" y="3067351"/>
            <a:ext cx="1270260" cy="127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D80BFE-A6B8-44D7-B39F-763019E1D1BF}"/>
              </a:ext>
            </a:extLst>
          </p:cNvPr>
          <p:cNvSpPr txBox="1"/>
          <p:nvPr/>
        </p:nvSpPr>
        <p:spPr>
          <a:xfrm>
            <a:off x="7518014" y="1834197"/>
            <a:ext cx="1574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N. Kamar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F844A5-2F0D-4285-AB17-4DBF3662C640}"/>
              </a:ext>
            </a:extLst>
          </p:cNvPr>
          <p:cNvSpPr txBox="1"/>
          <p:nvPr/>
        </p:nvSpPr>
        <p:spPr>
          <a:xfrm>
            <a:off x="-4090" y="4386375"/>
            <a:ext cx="224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A.M. Visuri</a:t>
            </a:r>
          </a:p>
        </p:txBody>
      </p:sp>
      <p:pic>
        <p:nvPicPr>
          <p:cNvPr id="23" name="Picture 2" descr="C:\Users\Giam\Pictures\Medaille Pierre\P3093174.sml.jpg">
            <a:extLst>
              <a:ext uri="{FF2B5EF4-FFF2-40B4-BE49-F238E27FC236}">
                <a16:creationId xmlns:a16="http://schemas.microsoft.com/office/drawing/2014/main" id="{BCC5DB36-FD91-4120-8859-935B49A60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/>
          <a:srcRect l="25333" t="9628" r="25667" b="32088"/>
          <a:stretch/>
        </p:blipFill>
        <p:spPr bwMode="auto">
          <a:xfrm>
            <a:off x="7927060" y="3045372"/>
            <a:ext cx="1173119" cy="1181436"/>
          </a:xfrm>
          <a:prstGeom prst="rect">
            <a:avLst/>
          </a:prstGeom>
          <a:noFill/>
        </p:spPr>
      </p:pic>
      <p:pic>
        <p:nvPicPr>
          <p:cNvPr id="24" name="Picture 5" descr="C:\Users\Giam\Downloads\baruch.jpg">
            <a:extLst>
              <a:ext uri="{FF2B5EF4-FFF2-40B4-BE49-F238E27FC236}">
                <a16:creationId xmlns:a16="http://schemas.microsoft.com/office/drawing/2014/main" id="{89C0F2C5-7F89-4CF6-B9CB-760648772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6" t="19686" r="18743" b="46419"/>
          <a:stretch/>
        </p:blipFill>
        <p:spPr bwMode="auto">
          <a:xfrm>
            <a:off x="6531786" y="3031841"/>
            <a:ext cx="1135681" cy="11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1CADB0C-A09A-42E4-AED6-F812D93A76EB}"/>
              </a:ext>
            </a:extLst>
          </p:cNvPr>
          <p:cNvSpPr txBox="1"/>
          <p:nvPr/>
        </p:nvSpPr>
        <p:spPr>
          <a:xfrm>
            <a:off x="6258654" y="4327475"/>
            <a:ext cx="182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Horovitz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848106-0A06-47BE-800D-BEF6A1519A3A}"/>
              </a:ext>
            </a:extLst>
          </p:cNvPr>
          <p:cNvSpPr txBox="1"/>
          <p:nvPr/>
        </p:nvSpPr>
        <p:spPr>
          <a:xfrm>
            <a:off x="7099626" y="2412198"/>
            <a:ext cx="206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P. </a:t>
            </a:r>
            <a:r>
              <a:rPr lang="en-US" sz="2800" dirty="0" err="1"/>
              <a:t>LeDoussal</a:t>
            </a:r>
            <a:endParaRPr 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F4A2E2-AD36-442B-8337-49E33DC87434}"/>
              </a:ext>
            </a:extLst>
          </p:cNvPr>
          <p:cNvSpPr txBox="1"/>
          <p:nvPr/>
        </p:nvSpPr>
        <p:spPr>
          <a:xfrm>
            <a:off x="7481690" y="6361114"/>
            <a:ext cx="1598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/>
              <a:t>I. Bloch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BDF6F4-97FC-49BD-9F53-0CA5270228DD}"/>
              </a:ext>
            </a:extLst>
          </p:cNvPr>
          <p:cNvSpPr txBox="1"/>
          <p:nvPr/>
        </p:nvSpPr>
        <p:spPr>
          <a:xfrm>
            <a:off x="2903662" y="6385215"/>
            <a:ext cx="194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T. Fukuhara</a:t>
            </a:r>
          </a:p>
        </p:txBody>
      </p:sp>
      <p:pic>
        <p:nvPicPr>
          <p:cNvPr id="29" name="Picture 2" descr="C:\Users\Giam\Downloads\bloch_immanuel.jpg">
            <a:extLst>
              <a:ext uri="{FF2B5EF4-FFF2-40B4-BE49-F238E27FC236}">
                <a16:creationId xmlns:a16="http://schemas.microsoft.com/office/drawing/2014/main" id="{D919C5FB-E088-4A8A-B801-EF7C5C8BF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67" y="4979151"/>
            <a:ext cx="1092415" cy="14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Giam\Downloads\fukuhara.jpg">
            <a:extLst>
              <a:ext uri="{FF2B5EF4-FFF2-40B4-BE49-F238E27FC236}">
                <a16:creationId xmlns:a16="http://schemas.microsoft.com/office/drawing/2014/main" id="{0FD2D5CC-8EC7-4E02-853E-524C33082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59" y="4989592"/>
            <a:ext cx="1083412" cy="148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Giam\Downloads\kuhr.jpg">
            <a:extLst>
              <a:ext uri="{FF2B5EF4-FFF2-40B4-BE49-F238E27FC236}">
                <a16:creationId xmlns:a16="http://schemas.microsoft.com/office/drawing/2014/main" id="{4AF00C5B-B619-4266-8851-A6435B24C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50" y="4958708"/>
            <a:ext cx="1166147" cy="148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A5C6204-6F44-4CD7-A0CC-11B748EF5EC7}"/>
              </a:ext>
            </a:extLst>
          </p:cNvPr>
          <p:cNvSpPr txBox="1"/>
          <p:nvPr/>
        </p:nvSpPr>
        <p:spPr>
          <a:xfrm>
            <a:off x="5370807" y="6381603"/>
            <a:ext cx="2317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S. </a:t>
            </a:r>
            <a:r>
              <a:rPr lang="en-US" sz="2800" dirty="0" err="1"/>
              <a:t>Kuhr</a:t>
            </a:r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9B18A7-BC3E-49FE-AFBE-9016E98488A8}"/>
              </a:ext>
            </a:extLst>
          </p:cNvPr>
          <p:cNvSpPr txBox="1"/>
          <p:nvPr/>
        </p:nvSpPr>
        <p:spPr>
          <a:xfrm>
            <a:off x="824538" y="6343029"/>
            <a:ext cx="1598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/>
              <a:t>F. Minardi</a:t>
            </a:r>
          </a:p>
        </p:txBody>
      </p:sp>
      <p:pic>
        <p:nvPicPr>
          <p:cNvPr id="34" name="Picture 4" descr="C:\Users\Giam\Downloads\minardi.jpg">
            <a:extLst>
              <a:ext uri="{FF2B5EF4-FFF2-40B4-BE49-F238E27FC236}">
                <a16:creationId xmlns:a16="http://schemas.microsoft.com/office/drawing/2014/main" id="{02E8D38B-ABF7-46B1-BEF1-E1F2962A2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85" y="4958359"/>
            <a:ext cx="1462814" cy="146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826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96" y="2539012"/>
            <a:ext cx="6509182" cy="286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67" y="4364637"/>
            <a:ext cx="8595955" cy="206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36694"/>
            <a:ext cx="8229600" cy="1143000"/>
          </a:xfrm>
        </p:spPr>
        <p:txBody>
          <a:bodyPr/>
          <a:lstStyle/>
          <a:p>
            <a:r>
              <a:rPr lang="en-US" dirty="0"/>
              <a:t>Diffusive impurity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2323" y="958693"/>
            <a:ext cx="74916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J. Catani, G. </a:t>
            </a:r>
            <a:r>
              <a:rPr lang="en-US" sz="2800" dirty="0" err="1"/>
              <a:t>Lamporesi</a:t>
            </a:r>
            <a:r>
              <a:rPr lang="en-US" sz="2800" dirty="0"/>
              <a:t>, D. </a:t>
            </a:r>
            <a:r>
              <a:rPr lang="en-US" sz="2800" dirty="0" err="1"/>
              <a:t>Naik</a:t>
            </a:r>
            <a:r>
              <a:rPr lang="en-US" sz="2800" dirty="0"/>
              <a:t>, M. </a:t>
            </a:r>
            <a:r>
              <a:rPr lang="en-US" sz="2800" dirty="0" err="1"/>
              <a:t>Gring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800" dirty="0"/>
              <a:t>M. </a:t>
            </a:r>
            <a:r>
              <a:rPr lang="en-US" sz="2800" dirty="0" err="1"/>
              <a:t>Inguscio</a:t>
            </a:r>
            <a:r>
              <a:rPr lang="en-US" sz="2800" dirty="0"/>
              <a:t>, F. </a:t>
            </a:r>
            <a:r>
              <a:rPr lang="en-US" sz="2800" dirty="0" err="1"/>
              <a:t>Minardi</a:t>
            </a:r>
            <a:r>
              <a:rPr lang="en-US" sz="2800" dirty="0"/>
              <a:t>, A. Kantian, TG </a:t>
            </a:r>
            <a:br>
              <a:rPr lang="en-US" sz="2800" dirty="0"/>
            </a:br>
            <a:r>
              <a:rPr lang="en-US" sz="2800" dirty="0"/>
              <a:t>PRA 85 023623 (2012) </a:t>
            </a:r>
            <a:endParaRPr lang="en-US" sz="2800" baseline="30000" dirty="0">
              <a:latin typeface="Garamond"/>
            </a:endParaRPr>
          </a:p>
        </p:txBody>
      </p:sp>
      <p:pic>
        <p:nvPicPr>
          <p:cNvPr id="3074" name="Picture 2" descr="C:\Users\Giam\Downloads\cata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417888"/>
            <a:ext cx="20637" cy="2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iam\Downloads\catan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6615" cy="110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iam\Downloads\minard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" y="1106615"/>
            <a:ext cx="1089152" cy="108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iam\Downloads\ingusci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7" y="2195767"/>
            <a:ext cx="1155828" cy="115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3" t="19553" r="49776" b="68003"/>
          <a:stretch/>
        </p:blipFill>
        <p:spPr>
          <a:xfrm>
            <a:off x="8037385" y="10546"/>
            <a:ext cx="1106615" cy="119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6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Polaronic</a:t>
            </a:r>
            <a:r>
              <a:rPr lang="en-US" dirty="0"/>
              <a:t> effect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05" y="1538790"/>
            <a:ext cx="7155795" cy="135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04" y="3068959"/>
            <a:ext cx="7155795" cy="245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2" y="4306710"/>
            <a:ext cx="8931845" cy="229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20" y="1622091"/>
            <a:ext cx="6969696" cy="49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75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81495" y="3578423"/>
            <a:ext cx="8659091" cy="1496293"/>
          </a:xfrm>
          <a:custGeom>
            <a:avLst/>
            <a:gdLst>
              <a:gd name="connsiteX0" fmla="*/ 0 w 8659091"/>
              <a:gd name="connsiteY0" fmla="*/ 2 h 1496293"/>
              <a:gd name="connsiteX1" fmla="*/ 720437 w 8659091"/>
              <a:gd name="connsiteY1" fmla="*/ 1496293 h 1496293"/>
              <a:gd name="connsiteX2" fmla="*/ 1427018 w 8659091"/>
              <a:gd name="connsiteY2" fmla="*/ 2 h 1496293"/>
              <a:gd name="connsiteX3" fmla="*/ 2175164 w 8659091"/>
              <a:gd name="connsiteY3" fmla="*/ 1482438 h 1496293"/>
              <a:gd name="connsiteX4" fmla="*/ 2895600 w 8659091"/>
              <a:gd name="connsiteY4" fmla="*/ 13857 h 1496293"/>
              <a:gd name="connsiteX5" fmla="*/ 3602182 w 8659091"/>
              <a:gd name="connsiteY5" fmla="*/ 1454729 h 1496293"/>
              <a:gd name="connsiteX6" fmla="*/ 4336473 w 8659091"/>
              <a:gd name="connsiteY6" fmla="*/ 2 h 1496293"/>
              <a:gd name="connsiteX7" fmla="*/ 5070764 w 8659091"/>
              <a:gd name="connsiteY7" fmla="*/ 1454729 h 1496293"/>
              <a:gd name="connsiteX8" fmla="*/ 5763491 w 8659091"/>
              <a:gd name="connsiteY8" fmla="*/ 27711 h 1496293"/>
              <a:gd name="connsiteX9" fmla="*/ 6497782 w 8659091"/>
              <a:gd name="connsiteY9" fmla="*/ 1454729 h 1496293"/>
              <a:gd name="connsiteX10" fmla="*/ 7204364 w 8659091"/>
              <a:gd name="connsiteY10" fmla="*/ 13857 h 1496293"/>
              <a:gd name="connsiteX11" fmla="*/ 7910946 w 8659091"/>
              <a:gd name="connsiteY11" fmla="*/ 1468584 h 1496293"/>
              <a:gd name="connsiteX12" fmla="*/ 8659091 w 8659091"/>
              <a:gd name="connsiteY12" fmla="*/ 2 h 1496293"/>
              <a:gd name="connsiteX13" fmla="*/ 8659091 w 8659091"/>
              <a:gd name="connsiteY13" fmla="*/ 2 h 149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59091" h="1496293">
                <a:moveTo>
                  <a:pt x="0" y="2"/>
                </a:moveTo>
                <a:cubicBezTo>
                  <a:pt x="241300" y="748147"/>
                  <a:pt x="482601" y="1496293"/>
                  <a:pt x="720437" y="1496293"/>
                </a:cubicBezTo>
                <a:cubicBezTo>
                  <a:pt x="958273" y="1496293"/>
                  <a:pt x="1184564" y="2311"/>
                  <a:pt x="1427018" y="2"/>
                </a:cubicBezTo>
                <a:cubicBezTo>
                  <a:pt x="1669472" y="-2307"/>
                  <a:pt x="1930400" y="1480129"/>
                  <a:pt x="2175164" y="1482438"/>
                </a:cubicBezTo>
                <a:cubicBezTo>
                  <a:pt x="2419928" y="1484747"/>
                  <a:pt x="2657764" y="18475"/>
                  <a:pt x="2895600" y="13857"/>
                </a:cubicBezTo>
                <a:cubicBezTo>
                  <a:pt x="3133436" y="9239"/>
                  <a:pt x="3362037" y="1457038"/>
                  <a:pt x="3602182" y="1454729"/>
                </a:cubicBezTo>
                <a:cubicBezTo>
                  <a:pt x="3842327" y="1452420"/>
                  <a:pt x="4091709" y="2"/>
                  <a:pt x="4336473" y="2"/>
                </a:cubicBezTo>
                <a:cubicBezTo>
                  <a:pt x="4581237" y="2"/>
                  <a:pt x="4832928" y="1450111"/>
                  <a:pt x="5070764" y="1454729"/>
                </a:cubicBezTo>
                <a:cubicBezTo>
                  <a:pt x="5308600" y="1459347"/>
                  <a:pt x="5525655" y="27711"/>
                  <a:pt x="5763491" y="27711"/>
                </a:cubicBezTo>
                <a:cubicBezTo>
                  <a:pt x="6001327" y="27711"/>
                  <a:pt x="6257637" y="1457038"/>
                  <a:pt x="6497782" y="1454729"/>
                </a:cubicBezTo>
                <a:cubicBezTo>
                  <a:pt x="6737927" y="1452420"/>
                  <a:pt x="6968837" y="11548"/>
                  <a:pt x="7204364" y="13857"/>
                </a:cubicBezTo>
                <a:cubicBezTo>
                  <a:pt x="7439891" y="16166"/>
                  <a:pt x="7668492" y="1470893"/>
                  <a:pt x="7910946" y="1468584"/>
                </a:cubicBezTo>
                <a:cubicBezTo>
                  <a:pt x="8153400" y="1466275"/>
                  <a:pt x="8659091" y="2"/>
                  <a:pt x="8659091" y="2"/>
                </a:cubicBezTo>
                <a:lnTo>
                  <a:pt x="8659091" y="2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3158" y="4319018"/>
            <a:ext cx="450050" cy="4500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32704" y="4319018"/>
            <a:ext cx="450050" cy="4500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72864" y="4319018"/>
            <a:ext cx="450050" cy="4500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58029" y="4319018"/>
            <a:ext cx="450050" cy="4500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3184" y="4319018"/>
            <a:ext cx="450050" cy="4500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38349" y="4319018"/>
            <a:ext cx="450050" cy="4500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56960" y="4319018"/>
            <a:ext cx="450050" cy="45005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42251" y="1853825"/>
            <a:ext cx="749167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T. Fukuhara, A. Kantian, M. </a:t>
            </a:r>
            <a:r>
              <a:rPr lang="en-US" sz="2800" dirty="0" err="1"/>
              <a:t>Endres</a:t>
            </a:r>
            <a:r>
              <a:rPr lang="en-US" sz="2800" dirty="0"/>
              <a:t>, M. </a:t>
            </a:r>
            <a:r>
              <a:rPr lang="en-US" sz="2800" dirty="0" err="1"/>
              <a:t>Cheneau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800" dirty="0"/>
              <a:t>P. </a:t>
            </a:r>
            <a:r>
              <a:rPr lang="en-US" sz="2800" dirty="0" err="1"/>
              <a:t>Schauss</a:t>
            </a:r>
            <a:r>
              <a:rPr lang="en-US" sz="2800" dirty="0"/>
              <a:t>, S. </a:t>
            </a:r>
            <a:r>
              <a:rPr lang="en-US" sz="2800" dirty="0" err="1"/>
              <a:t>Hild</a:t>
            </a:r>
            <a:r>
              <a:rPr lang="en-US" sz="2800" dirty="0"/>
              <a:t>, D. </a:t>
            </a:r>
            <a:r>
              <a:rPr lang="en-US" sz="2800" dirty="0" err="1"/>
              <a:t>Bellem</a:t>
            </a:r>
            <a:r>
              <a:rPr lang="en-US" sz="2800" dirty="0"/>
              <a:t>, U. </a:t>
            </a:r>
            <a:r>
              <a:rPr lang="en-US" sz="2800" dirty="0" err="1"/>
              <a:t>Schollwock</a:t>
            </a:r>
            <a:r>
              <a:rPr lang="en-US" sz="2800" dirty="0"/>
              <a:t>, TG, </a:t>
            </a:r>
            <a:br>
              <a:rPr lang="en-US" sz="2800" dirty="0"/>
            </a:br>
            <a:r>
              <a:rPr lang="en-US" sz="2800" dirty="0"/>
              <a:t>C. Gross, I. Bloch, S. </a:t>
            </a:r>
            <a:r>
              <a:rPr lang="en-US" sz="2800" dirty="0" err="1"/>
              <a:t>Kuhr</a:t>
            </a:r>
            <a:r>
              <a:rPr lang="en-US" sz="2800" dirty="0"/>
              <a:t> , Nat. Phys. </a:t>
            </a:r>
            <a:r>
              <a:rPr lang="en-US" sz="3600" dirty="0"/>
              <a:t>(2013) </a:t>
            </a:r>
            <a:endParaRPr lang="en-US" sz="3600" baseline="30000" dirty="0">
              <a:latin typeface="Garamond"/>
            </a:endParaRPr>
          </a:p>
        </p:txBody>
      </p:sp>
      <p:pic>
        <p:nvPicPr>
          <p:cNvPr id="18" name="Picture 2" descr="C:\Users\Giam\Downloads\fukuh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9517"/>
            <a:ext cx="1124276" cy="153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Giam\Downloads\bloch_immanu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08" y="5319517"/>
            <a:ext cx="1133619" cy="153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iam\Downloads\kuh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27" y="5308489"/>
            <a:ext cx="1210143" cy="154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3" t="19553" r="49776" b="68003"/>
          <a:stretch/>
        </p:blipFill>
        <p:spPr>
          <a:xfrm>
            <a:off x="7725379" y="5319517"/>
            <a:ext cx="1417098" cy="153066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96240" y="58063"/>
            <a:ext cx="8229600" cy="1530170"/>
          </a:xfrm>
        </p:spPr>
        <p:txBody>
          <a:bodyPr/>
          <a:lstStyle/>
          <a:p>
            <a:r>
              <a:rPr lang="en-US" dirty="0"/>
              <a:t>Mobile impurity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1116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59070"/>
            <a:ext cx="8677527" cy="225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55" y="1538790"/>
            <a:ext cx="4815535" cy="233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Ferromagnetic Heisenberg</a:t>
            </a:r>
          </a:p>
        </p:txBody>
      </p:sp>
    </p:spTree>
    <p:extLst>
      <p:ext uri="{BB962C8B-B14F-4D97-AF65-F5344CB8AC3E}">
        <p14:creationId xmlns:p14="http://schemas.microsoft.com/office/powerpoint/2010/main" val="271346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4" y="143635"/>
            <a:ext cx="8775975" cy="1143000"/>
          </a:xfrm>
        </p:spPr>
        <p:txBody>
          <a:bodyPr/>
          <a:lstStyle/>
          <a:p>
            <a:r>
              <a:rPr lang="en-US" dirty="0"/>
              <a:t>Coherent propagation of a </a:t>
            </a:r>
            <a:r>
              <a:rPr lang="en-US" dirty="0" err="1"/>
              <a:t>magnon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30" y="1223755"/>
            <a:ext cx="6885765" cy="444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515" y="5904275"/>
            <a:ext cx="405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Heisenberg model 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031940" y="5892653"/>
          <a:ext cx="2498734" cy="874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355320" progId="Equation.DSMT4">
                  <p:embed/>
                </p:oleObj>
              </mc:Choice>
              <mc:Fallback>
                <p:oleObj name="Equation" r:id="rId4" imgW="1015920" imgH="3553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1940" y="5892653"/>
                        <a:ext cx="2498734" cy="874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381875" y="5703888"/>
          <a:ext cx="14922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880" imgH="419040" progId="Equation.DSMT4">
                  <p:embed/>
                </p:oleObj>
              </mc:Choice>
              <mc:Fallback>
                <p:oleObj name="Equation" r:id="rId6" imgW="596880" imgH="419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81875" y="5703888"/>
                        <a:ext cx="1492250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52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the Mott insulator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4" y="1583795"/>
            <a:ext cx="8003292" cy="517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09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Polaronic</a:t>
            </a:r>
            <a:r>
              <a:rPr lang="en-US" dirty="0"/>
              <a:t> effect</a:t>
            </a:r>
            <a:endParaRPr lang="fr-C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33" y="1628800"/>
            <a:ext cx="76866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614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1310C-38C8-4B22-AEBE-099980D91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4DD52-2DA4-4344-BD76-E0718AB8B4EF}"/>
              </a:ext>
            </a:extLst>
          </p:cNvPr>
          <p:cNvSpPr txBox="1">
            <a:spLocks/>
          </p:cNvSpPr>
          <p:nvPr/>
        </p:nvSpPr>
        <p:spPr bwMode="auto">
          <a:xfrm>
            <a:off x="461622" y="1763815"/>
            <a:ext cx="8229600" cy="76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Theory: two body correlations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7FA29DE-8F35-4DEE-A46E-9152D611F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21180"/>
            <a:ext cx="4770530" cy="70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F05DC5-F116-4148-AAA3-D231F47D34D3}"/>
              </a:ext>
            </a:extLst>
          </p:cNvPr>
          <p:cNvSpPr txBox="1">
            <a:spLocks/>
          </p:cNvSpPr>
          <p:nvPr/>
        </p:nvSpPr>
        <p:spPr bwMode="auto">
          <a:xfrm>
            <a:off x="470665" y="3744035"/>
            <a:ext cx="8229600" cy="76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Experiment: more complex correlations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66F31F1-2380-442B-B37D-3599FF6505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325558"/>
              </p:ext>
            </p:extLst>
          </p:nvPr>
        </p:nvGraphicFramePr>
        <p:xfrm>
          <a:off x="1331640" y="4512332"/>
          <a:ext cx="5833269" cy="814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6920" imgH="241200" progId="Equation.DSMT4">
                  <p:embed/>
                </p:oleObj>
              </mc:Choice>
              <mc:Fallback>
                <p:oleObj name="Equation" r:id="rId3" imgW="1726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4512332"/>
                        <a:ext cx="5833269" cy="814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9F2EAB-88B8-4706-9AE0-3BB200DFB52F}"/>
              </a:ext>
            </a:extLst>
          </p:cNvPr>
          <p:cNvSpPr txBox="1">
            <a:spLocks/>
          </p:cNvSpPr>
          <p:nvPr/>
        </p:nvSpPr>
        <p:spPr bwMode="auto">
          <a:xfrm>
            <a:off x="443590" y="5454225"/>
            <a:ext cx="8229600" cy="76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Calculation ??</a:t>
            </a:r>
          </a:p>
        </p:txBody>
      </p:sp>
    </p:spTree>
    <p:extLst>
      <p:ext uri="{BB962C8B-B14F-4D97-AF65-F5344CB8AC3E}">
        <p14:creationId xmlns:p14="http://schemas.microsoft.com/office/powerpoint/2010/main" val="23479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4182"/>
          </a:xfrm>
        </p:spPr>
        <p:txBody>
          <a:bodyPr/>
          <a:lstStyle/>
          <a:p>
            <a:r>
              <a:rPr lang="en-US" dirty="0"/>
              <a:t>Many remaining problems/questions</a:t>
            </a:r>
          </a:p>
        </p:txBody>
      </p:sp>
    </p:spTree>
    <p:extLst>
      <p:ext uri="{BB962C8B-B14F-4D97-AF65-F5344CB8AC3E}">
        <p14:creationId xmlns:p14="http://schemas.microsoft.com/office/powerpoint/2010/main" val="285342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1435-357B-4FC6-B450-2B0F40F6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05" y="274638"/>
            <a:ext cx="8570295" cy="1143000"/>
          </a:xfrm>
        </p:spPr>
        <p:txBody>
          <a:bodyPr/>
          <a:lstStyle/>
          <a:p>
            <a:r>
              <a:rPr lang="en-US" dirty="0"/>
              <a:t>Kicked impurity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320F5C-12C9-4593-B353-76361DB836C2}"/>
              </a:ext>
            </a:extLst>
          </p:cNvPr>
          <p:cNvSpPr txBox="1"/>
          <p:nvPr/>
        </p:nvSpPr>
        <p:spPr>
          <a:xfrm>
            <a:off x="341529" y="1538790"/>
            <a:ext cx="8685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F. </a:t>
            </a:r>
            <a:r>
              <a:rPr lang="en-US" sz="2400" dirty="0" err="1"/>
              <a:t>Massel</a:t>
            </a:r>
            <a:r>
              <a:rPr lang="en-US" sz="2400" dirty="0"/>
              <a:t>, A. Kantian, A.J. Daley, TG, P. Torma, NJP 15 045018 (2013)</a:t>
            </a:r>
          </a:p>
        </p:txBody>
      </p:sp>
      <p:pic>
        <p:nvPicPr>
          <p:cNvPr id="5" name="Picture 4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41F4F255-52CF-4C89-B473-C4D56DE59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50" y="2305103"/>
            <a:ext cx="3718882" cy="838273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3BE06D1-7611-47E8-AA78-4F333EC3B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805" y="3448025"/>
            <a:ext cx="6007954" cy="3196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69E440-1EFD-4DAB-87B5-61B0DB2721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3" t="19553" r="49776" b="68003"/>
          <a:stretch/>
        </p:blipFill>
        <p:spPr>
          <a:xfrm>
            <a:off x="731585" y="0"/>
            <a:ext cx="863642" cy="932852"/>
          </a:xfrm>
          <a:prstGeom prst="rect">
            <a:avLst/>
          </a:prstGeom>
        </p:spPr>
      </p:pic>
      <p:pic>
        <p:nvPicPr>
          <p:cNvPr id="9" name="Picture 2" descr="C:\Users\Giam\Downloads\me.jpeg">
            <a:extLst>
              <a:ext uri="{FF2B5EF4-FFF2-40B4-BE49-F238E27FC236}">
                <a16:creationId xmlns:a16="http://schemas.microsoft.com/office/drawing/2014/main" id="{0CC14610-D31F-46EA-B8E1-820805934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4"/>
          <a:stretch/>
        </p:blipFill>
        <p:spPr bwMode="auto">
          <a:xfrm>
            <a:off x="0" y="0"/>
            <a:ext cx="720080" cy="93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Giam\Downloads\daley.jpg">
            <a:extLst>
              <a:ext uri="{FF2B5EF4-FFF2-40B4-BE49-F238E27FC236}">
                <a16:creationId xmlns:a16="http://schemas.microsoft.com/office/drawing/2014/main" id="{33A3220C-120C-4719-B941-42028FC0F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5" r="13996" b="30802"/>
          <a:stretch/>
        </p:blipFill>
        <p:spPr bwMode="auto">
          <a:xfrm>
            <a:off x="7129277" y="0"/>
            <a:ext cx="946760" cy="10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Giam\Downloads\Paivi_Torma.jpeg">
            <a:extLst>
              <a:ext uri="{FF2B5EF4-FFF2-40B4-BE49-F238E27FC236}">
                <a16:creationId xmlns:a16="http://schemas.microsoft.com/office/drawing/2014/main" id="{67C88285-DBAF-4573-94A2-48FA402E2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8" b="22295"/>
          <a:stretch/>
        </p:blipFill>
        <p:spPr bwMode="auto">
          <a:xfrm>
            <a:off x="8070922" y="0"/>
            <a:ext cx="1073078" cy="10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78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862" y="4212161"/>
            <a:ext cx="8229600" cy="1063715"/>
          </a:xfrm>
        </p:spPr>
        <p:txBody>
          <a:bodyPr/>
          <a:lstStyle/>
          <a:p>
            <a:r>
              <a:rPr lang="en-US" dirty="0"/>
              <a:t>Equilibrium physics: ``polaron’’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8608" y="5163660"/>
            <a:ext cx="8229600" cy="106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Not so ``simple’’ if out of equilibrium:  Anderson orthogonality </a:t>
            </a:r>
            <a:r>
              <a:rPr lang="en-US" kern="0" dirty="0" err="1"/>
              <a:t>catastrophy</a:t>
            </a:r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1622" y="1763815"/>
            <a:ext cx="8229600" cy="76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One impurity coupled to a 1D quantum bath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D8129FC-C7CB-47CF-946C-F94523F48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164203"/>
              </p:ext>
            </p:extLst>
          </p:nvPr>
        </p:nvGraphicFramePr>
        <p:xfrm>
          <a:off x="1781690" y="2528900"/>
          <a:ext cx="5349075" cy="1483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280" imgH="419040" progId="Equation.DSMT4">
                  <p:embed/>
                </p:oleObj>
              </mc:Choice>
              <mc:Fallback>
                <p:oleObj name="Equation" r:id="rId2" imgW="15112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81690" y="2528900"/>
                        <a:ext cx="5349075" cy="1483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210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29" y="345206"/>
            <a:ext cx="8229600" cy="1804212"/>
          </a:xfrm>
        </p:spPr>
        <p:txBody>
          <a:bodyPr/>
          <a:lstStyle/>
          <a:p>
            <a:r>
              <a:rPr lang="en-US" dirty="0"/>
              <a:t>Two regimes: </a:t>
            </a:r>
            <a:br>
              <a:rPr lang="en-US" dirty="0"/>
            </a:br>
            <a:r>
              <a:rPr lang="en-US" dirty="0"/>
              <a:t>Infrared dominated vs </a:t>
            </a:r>
            <a:r>
              <a:rPr lang="en-US" dirty="0" err="1"/>
              <a:t>polaronic</a:t>
            </a:r>
            <a:endParaRPr lang="fr-CH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3" t="19553" r="49776" b="68003"/>
          <a:stretch/>
        </p:blipFill>
        <p:spPr>
          <a:xfrm>
            <a:off x="18534" y="-29964"/>
            <a:ext cx="1167386" cy="1260937"/>
          </a:xfrm>
          <a:prstGeom prst="rect">
            <a:avLst/>
          </a:prstGeom>
        </p:spPr>
      </p:pic>
      <p:pic>
        <p:nvPicPr>
          <p:cNvPr id="12" name="Picture 2" descr="Uli Schollwoe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773" y="21363"/>
            <a:ext cx="1021227" cy="129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etter&#10;&#10;Description automatically generated with low confidence">
            <a:extLst>
              <a:ext uri="{FF2B5EF4-FFF2-40B4-BE49-F238E27FC236}">
                <a16:creationId xmlns:a16="http://schemas.microsoft.com/office/drawing/2014/main" id="{8F562FF8-40C7-4E27-9E3B-F41B19CD4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45" y="2622288"/>
            <a:ext cx="3324689" cy="11812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6AEFC7-0140-4478-B5E5-69CD5F11F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3717" y="2651079"/>
            <a:ext cx="2486372" cy="42868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51D1989-7472-45C3-9A8B-D41A4B06F671}"/>
              </a:ext>
            </a:extLst>
          </p:cNvPr>
          <p:cNvSpPr txBox="1">
            <a:spLocks/>
          </p:cNvSpPr>
          <p:nvPr/>
        </p:nvSpPr>
        <p:spPr bwMode="auto">
          <a:xfrm>
            <a:off x="755465" y="1912824"/>
            <a:ext cx="7056895" cy="42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/>
              <a:t>A. Kantian, U. </a:t>
            </a:r>
            <a:r>
              <a:rPr lang="en-US" sz="2400" kern="0" dirty="0" err="1"/>
              <a:t>Schollwoeck</a:t>
            </a:r>
            <a:r>
              <a:rPr lang="en-US" sz="2400" kern="0" dirty="0"/>
              <a:t>, TG, PRL 113 070601 (2014)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30FBE4-6773-4A92-868E-D52470AC94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267" y="4644402"/>
            <a:ext cx="3839111" cy="771633"/>
          </a:xfrm>
          <a:prstGeom prst="rect">
            <a:avLst/>
          </a:prstGeom>
        </p:spPr>
      </p:pic>
      <p:pic>
        <p:nvPicPr>
          <p:cNvPr id="15" name="Picture 1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8B0CBBD-1230-44CA-B0D1-1041915662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3525" y="4634391"/>
            <a:ext cx="3496183" cy="79774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7492921-24D5-44C5-88F2-0159593A0F86}"/>
              </a:ext>
            </a:extLst>
          </p:cNvPr>
          <p:cNvSpPr txBox="1">
            <a:spLocks/>
          </p:cNvSpPr>
          <p:nvPr/>
        </p:nvSpPr>
        <p:spPr bwMode="auto">
          <a:xfrm>
            <a:off x="391998" y="3927515"/>
            <a:ext cx="8229600" cy="76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Very efficient method: linked cluster expansion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68008F-2435-4260-8302-01DB203AD9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267" y="5724255"/>
            <a:ext cx="5029902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234C0256-9B05-4BDE-920B-81D184F0A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88021"/>
            <a:ext cx="2615104" cy="154473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6AE8D00-BABD-415C-AD72-59FAC993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DMRG and LCE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58DA2A-E490-48BA-839C-E9F3FECB5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188021"/>
            <a:ext cx="4238588" cy="149158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0D17EA-7505-4CDB-98A7-2F223BF22E82}"/>
              </a:ext>
            </a:extLst>
          </p:cNvPr>
          <p:cNvSpPr txBox="1">
            <a:spLocks/>
          </p:cNvSpPr>
          <p:nvPr/>
        </p:nvSpPr>
        <p:spPr bwMode="auto">
          <a:xfrm>
            <a:off x="386535" y="2777778"/>
            <a:ext cx="8685965" cy="76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Two regimes: quasiparticle and infrared dominated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EF2776-4246-48BF-A254-328FD6009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27" y="3458072"/>
            <a:ext cx="3302834" cy="137868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4BFF9DA-336A-4A34-95EF-E019062D1C3A}"/>
              </a:ext>
            </a:extLst>
          </p:cNvPr>
          <p:cNvSpPr txBox="1">
            <a:spLocks/>
          </p:cNvSpPr>
          <p:nvPr/>
        </p:nvSpPr>
        <p:spPr bwMode="auto">
          <a:xfrm>
            <a:off x="229018" y="4906312"/>
            <a:ext cx="4239460" cy="76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Interpolating formula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5E60590-750E-478E-B1AE-93FC97FA3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5504440"/>
            <a:ext cx="3095916" cy="561005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664D9058-B885-416D-836B-6ACFC91013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3040" y="5282973"/>
            <a:ext cx="4239460" cy="1560613"/>
          </a:xfrm>
          <a:prstGeom prst="rect">
            <a:avLst/>
          </a:prstGeom>
        </p:spPr>
      </p:pic>
      <p:pic>
        <p:nvPicPr>
          <p:cNvPr id="18" name="Picture 1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5155F7D-08BC-4F9A-AB0F-BEAE384CDB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6162044"/>
            <a:ext cx="2804570" cy="58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Towards</a:t>
            </a:r>
            <a:r>
              <a:rPr lang="fr-CH" dirty="0"/>
              <a:t> 2D: </a:t>
            </a:r>
            <a:r>
              <a:rPr lang="fr-CH" dirty="0" err="1"/>
              <a:t>ladders</a:t>
            </a:r>
            <a:endParaRPr lang="fr-CH" dirty="0"/>
          </a:p>
        </p:txBody>
      </p:sp>
      <p:pic>
        <p:nvPicPr>
          <p:cNvPr id="3" name="Picture 2" descr="https://dqmp.unige.ch/giamarchi/local/people/photos/square/naushad.kam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40"/>
            <a:ext cx="1151620" cy="115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3" t="19553" r="49776" b="68003"/>
          <a:stretch/>
        </p:blipFill>
        <p:spPr>
          <a:xfrm>
            <a:off x="8137589" y="15442"/>
            <a:ext cx="993668" cy="1073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25" y="2348880"/>
            <a:ext cx="3600476" cy="130493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2B76CE-0FDE-4D5E-8548-86CB429AFBC1}"/>
              </a:ext>
            </a:extLst>
          </p:cNvPr>
          <p:cNvSpPr txBox="1">
            <a:spLocks/>
          </p:cNvSpPr>
          <p:nvPr/>
        </p:nvSpPr>
        <p:spPr bwMode="auto">
          <a:xfrm>
            <a:off x="1151620" y="1413079"/>
            <a:ext cx="7056895" cy="42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/>
              <a:t>N.A. Kamar, A. Kantian,  TG, PRA 100 023614 (2019)</a:t>
            </a:r>
          </a:p>
        </p:txBody>
      </p:sp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F2B7D5BE-6AE4-4102-8550-AD08CE96F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085" y="2286399"/>
            <a:ext cx="3159336" cy="142989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A7EB47-66CD-4834-BDDC-EB74E13ACBA5}"/>
              </a:ext>
            </a:extLst>
          </p:cNvPr>
          <p:cNvSpPr txBox="1">
            <a:spLocks/>
          </p:cNvSpPr>
          <p:nvPr/>
        </p:nvSpPr>
        <p:spPr bwMode="auto">
          <a:xfrm>
            <a:off x="266821" y="3882452"/>
            <a:ext cx="8229600" cy="76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Mixture of massive and massless modes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162ABF-13EF-47DB-9B72-9B79D35E29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580" y="4652205"/>
            <a:ext cx="1762371" cy="476316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1A29105E-4266-475B-93FB-E86D67452A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200" y="4598688"/>
            <a:ext cx="1686160" cy="4858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6C748B-381C-4FEB-8A62-925D64E00E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791" y="5510911"/>
            <a:ext cx="3963154" cy="8014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3C6FF5-162B-427E-862C-EBCB738D98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7225" y="5395898"/>
            <a:ext cx="2276793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4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diagram&#10;&#10;Description automatically generated with medium confidence">
            <a:extLst>
              <a:ext uri="{FF2B5EF4-FFF2-40B4-BE49-F238E27FC236}">
                <a16:creationId xmlns:a16="http://schemas.microsoft.com/office/drawing/2014/main" id="{6F405F82-9AB8-4DB0-B544-351C08F4F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5" y="273377"/>
            <a:ext cx="3459218" cy="3080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DC5A75-10B6-4F45-9CDC-28C94AA45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876" y="237875"/>
            <a:ext cx="3459218" cy="311563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446027-A39E-4D20-9A85-CC9B31EE58CD}"/>
              </a:ext>
            </a:extLst>
          </p:cNvPr>
          <p:cNvSpPr txBox="1">
            <a:spLocks/>
          </p:cNvSpPr>
          <p:nvPr/>
        </p:nvSpPr>
        <p:spPr bwMode="auto">
          <a:xfrm>
            <a:off x="386535" y="3539137"/>
            <a:ext cx="8229600" cy="76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Increase of the exponent even if Ks decreases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256114-3CFF-4A65-827C-A75B471170F2}"/>
              </a:ext>
            </a:extLst>
          </p:cNvPr>
          <p:cNvSpPr txBox="1">
            <a:spLocks/>
          </p:cNvSpPr>
          <p:nvPr/>
        </p:nvSpPr>
        <p:spPr bwMode="auto">
          <a:xfrm>
            <a:off x="399202" y="4239090"/>
            <a:ext cx="8229600" cy="76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Two regimes for impurity as for a single chain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9AE9F87-6BE4-42A8-9220-90CD1B8829B3}"/>
              </a:ext>
            </a:extLst>
          </p:cNvPr>
          <p:cNvSpPr txBox="1">
            <a:spLocks/>
          </p:cNvSpPr>
          <p:nvPr/>
        </p:nvSpPr>
        <p:spPr bwMode="auto">
          <a:xfrm>
            <a:off x="411869" y="4994445"/>
            <a:ext cx="8229600" cy="162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Hopping of the impurity between the legs:</a:t>
            </a:r>
            <a:br>
              <a:rPr lang="en-US" kern="0" dirty="0"/>
            </a:br>
            <a:r>
              <a:rPr lang="en-US" kern="0" dirty="0"/>
              <a:t>N.A. </a:t>
            </a:r>
            <a:r>
              <a:rPr lang="en-US" kern="0" dirty="0" err="1"/>
              <a:t>Kamard</a:t>
            </a:r>
            <a:r>
              <a:rPr lang="en-US" kern="0" dirty="0"/>
              <a:t> </a:t>
            </a:r>
            <a:r>
              <a:rPr lang="en-US" kern="0" dirty="0" err="1"/>
              <a:t>Phd</a:t>
            </a:r>
            <a:r>
              <a:rPr lang="en-US" kern="0" dirty="0"/>
              <a:t> thesis (2019) </a:t>
            </a:r>
            <a:br>
              <a:rPr lang="en-US" kern="0" dirty="0"/>
            </a:br>
            <a:r>
              <a:rPr lang="en-US" kern="0" dirty="0"/>
              <a:t>https://archive-ouverte.unige.ch/unige:128219</a:t>
            </a:r>
          </a:p>
        </p:txBody>
      </p:sp>
    </p:spTree>
    <p:extLst>
      <p:ext uri="{BB962C8B-B14F-4D97-AF65-F5344CB8AC3E}">
        <p14:creationId xmlns:p14="http://schemas.microsoft.com/office/powerpoint/2010/main" val="19916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1435-357B-4FC6-B450-2B0F40F6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05" y="274638"/>
            <a:ext cx="8570295" cy="1143000"/>
          </a:xfrm>
        </p:spPr>
        <p:txBody>
          <a:bodyPr/>
          <a:lstStyle/>
          <a:p>
            <a:r>
              <a:rPr lang="en-US" dirty="0"/>
              <a:t>``Fermionic’’ type behavior (K &lt;1)</a:t>
            </a:r>
          </a:p>
        </p:txBody>
      </p:sp>
    </p:spTree>
    <p:extLst>
      <p:ext uri="{BB962C8B-B14F-4D97-AF65-F5344CB8AC3E}">
        <p14:creationId xmlns:p14="http://schemas.microsoft.com/office/powerpoint/2010/main" val="731567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Fermionic</a:t>
            </a:r>
            <a:r>
              <a:rPr lang="fr-CH" dirty="0"/>
              <a:t> quantum bath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573"/>
            <a:ext cx="8229600" cy="720080"/>
          </a:xfrm>
        </p:spPr>
        <p:txBody>
          <a:bodyPr/>
          <a:lstStyle/>
          <a:p>
            <a:r>
              <a:rPr lang="fr-CH" dirty="0" err="1"/>
              <a:t>Impurity</a:t>
            </a:r>
            <a:r>
              <a:rPr lang="fr-CH" dirty="0"/>
              <a:t> </a:t>
            </a:r>
            <a:r>
              <a:rPr lang="fr-CH" dirty="0" err="1"/>
              <a:t>coupled</a:t>
            </a:r>
            <a:r>
              <a:rPr lang="fr-CH" dirty="0"/>
              <a:t> to N baths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1610" y="1268760"/>
          <a:ext cx="6615735" cy="826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49280" imgH="393480" progId="Equation.DSMT4">
                  <p:embed/>
                </p:oleObj>
              </mc:Choice>
              <mc:Fallback>
                <p:oleObj name="Equation" r:id="rId2" imgW="314928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1610" y="1268760"/>
                        <a:ext cx="6615735" cy="826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6525" y="3834045"/>
            <a:ext cx="4711202" cy="94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529" y="4903435"/>
            <a:ext cx="4666197" cy="982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528" y="6010076"/>
            <a:ext cx="4590511" cy="745959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9B291EB-FDD0-44F0-8ACF-1A8DD54E27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207970"/>
              </p:ext>
            </p:extLst>
          </p:nvPr>
        </p:nvGraphicFramePr>
        <p:xfrm>
          <a:off x="5112060" y="5885792"/>
          <a:ext cx="3813362" cy="758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08160" imgH="419040" progId="Equation.DSMT4">
                  <p:embed/>
                </p:oleObj>
              </mc:Choice>
              <mc:Fallback>
                <p:oleObj name="Equation" r:id="rId7" imgW="21081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12060" y="5885792"/>
                        <a:ext cx="3813362" cy="758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18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RG </a:t>
            </a:r>
            <a:r>
              <a:rPr lang="fr-CH" dirty="0" err="1"/>
              <a:t>analysis</a:t>
            </a:r>
            <a:r>
              <a:rPr lang="fr-CH" dirty="0"/>
              <a:t>, N large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11" y="1577902"/>
            <a:ext cx="4306980" cy="8100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5111" y="2548256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B. Horovitz, TG, P. Le Doussal, PRL 111 115302 (2013)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8BE3F70-6889-4B3A-A8EC-FA54891BF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" y="3165875"/>
            <a:ext cx="4578803" cy="291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2D780CCC-6718-43D5-90E6-E0BA0F4EC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86" y="5835614"/>
            <a:ext cx="4557314" cy="102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Giam\Pictures\Medaille Pierre\P3093174.sml.jpg">
            <a:extLst>
              <a:ext uri="{FF2B5EF4-FFF2-40B4-BE49-F238E27FC236}">
                <a16:creationId xmlns:a16="http://schemas.microsoft.com/office/drawing/2014/main" id="{CFB633F8-99E2-462B-86BD-22F54DD87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5333" t="9628" r="25667" b="32088"/>
          <a:stretch/>
        </p:blipFill>
        <p:spPr bwMode="auto">
          <a:xfrm>
            <a:off x="8205548" y="19944"/>
            <a:ext cx="938452" cy="945105"/>
          </a:xfrm>
          <a:prstGeom prst="rect">
            <a:avLst/>
          </a:prstGeom>
          <a:noFill/>
        </p:spPr>
      </p:pic>
      <p:pic>
        <p:nvPicPr>
          <p:cNvPr id="13" name="Picture 5" descr="C:\Users\Giam\Downloads\baruch.jpg">
            <a:extLst>
              <a:ext uri="{FF2B5EF4-FFF2-40B4-BE49-F238E27FC236}">
                <a16:creationId xmlns:a16="http://schemas.microsoft.com/office/drawing/2014/main" id="{5EC80016-A32D-4C48-94C7-5B2C51C28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6" t="19686" r="18743" b="46419"/>
          <a:stretch/>
        </p:blipFill>
        <p:spPr bwMode="auto">
          <a:xfrm>
            <a:off x="0" y="10689"/>
            <a:ext cx="908503" cy="9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96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E6E4-9488-44DD-B6C4-D29CBA02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small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A6362-44D1-4F29-8B02-0917D85B1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14647"/>
            <a:ext cx="4229643" cy="2340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874600-2EAA-4F09-AFB6-3D6353BD0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57" y="3114647"/>
            <a:ext cx="3618555" cy="234026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FE826D-CF57-48AB-B94E-38FCCA35135E}"/>
              </a:ext>
            </a:extLst>
          </p:cNvPr>
          <p:cNvSpPr txBox="1">
            <a:spLocks/>
          </p:cNvSpPr>
          <p:nvPr/>
        </p:nvSpPr>
        <p:spPr bwMode="auto">
          <a:xfrm>
            <a:off x="251520" y="1332176"/>
            <a:ext cx="8229600" cy="103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fr-CH" kern="0" dirty="0"/>
              <a:t>g </a:t>
            </a:r>
            <a:r>
              <a:rPr lang="fr-CH" kern="0" dirty="0" err="1"/>
              <a:t>irrelevant</a:t>
            </a:r>
            <a:r>
              <a:rPr lang="fr-CH" kern="0" dirty="0"/>
              <a:t>, but </a:t>
            </a:r>
            <a:r>
              <a:rPr lang="fr-CH" kern="0" dirty="0" err="1"/>
              <a:t>coupling</a:t>
            </a:r>
            <a:r>
              <a:rPr lang="fr-CH" kern="0" dirty="0"/>
              <a:t> g2 </a:t>
            </a:r>
            <a:r>
              <a:rPr lang="fr-CH" kern="0" dirty="0" err="1"/>
              <a:t>between</a:t>
            </a:r>
            <a:r>
              <a:rPr lang="fr-CH" kern="0" dirty="0"/>
              <a:t> the modes </a:t>
            </a:r>
            <a:r>
              <a:rPr lang="fr-CH" kern="0" dirty="0" err="1"/>
              <a:t>generated</a:t>
            </a:r>
            <a:endParaRPr lang="fr-CH" kern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7CA83A-2380-4566-8DAD-0EE7FBD3678F}"/>
              </a:ext>
            </a:extLst>
          </p:cNvPr>
          <p:cNvSpPr txBox="1">
            <a:spLocks/>
          </p:cNvSpPr>
          <p:nvPr/>
        </p:nvSpPr>
        <p:spPr bwMode="auto">
          <a:xfrm>
            <a:off x="251520" y="5544235"/>
            <a:ext cx="82296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fr-CH" kern="0" dirty="0" err="1"/>
              <a:t>Coupling</a:t>
            </a:r>
            <a:r>
              <a:rPr lang="fr-CH" kern="0" dirty="0"/>
              <a:t> </a:t>
            </a:r>
            <a:r>
              <a:rPr lang="fr-CH" kern="0" dirty="0" err="1"/>
              <a:t>between</a:t>
            </a:r>
            <a:r>
              <a:rPr lang="fr-CH" kern="0" dirty="0"/>
              <a:t> modes: </a:t>
            </a:r>
            <a:r>
              <a:rPr lang="fr-CH" kern="0" dirty="0" err="1"/>
              <a:t>sharp</a:t>
            </a:r>
            <a:r>
              <a:rPr lang="fr-CH" kern="0" dirty="0"/>
              <a:t> jump in transconductance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CAD2DC-6861-4058-B754-7BAE45C4CE87}"/>
              </a:ext>
            </a:extLst>
          </p:cNvPr>
          <p:cNvSpPr/>
          <p:nvPr/>
        </p:nvSpPr>
        <p:spPr>
          <a:xfrm>
            <a:off x="905562" y="2411955"/>
            <a:ext cx="6921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B. Horovitz, TG, P. Le Doussal, PRL 121 166803 (2018)</a:t>
            </a:r>
          </a:p>
        </p:txBody>
      </p:sp>
    </p:spTree>
    <p:extLst>
      <p:ext uri="{BB962C8B-B14F-4D97-AF65-F5344CB8AC3E}">
        <p14:creationId xmlns:p14="http://schemas.microsoft.com/office/powerpoint/2010/main" val="133100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488A-1138-4763-83BA-B4F3090A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" y="448943"/>
            <a:ext cx="8229600" cy="1143000"/>
          </a:xfrm>
        </p:spPr>
        <p:txBody>
          <a:bodyPr/>
          <a:lstStyle/>
          <a:p>
            <a:r>
              <a:rPr lang="en-US" dirty="0"/>
              <a:t>Bath with a ``structure’’ </a:t>
            </a:r>
            <a:br>
              <a:rPr lang="en-US" dirty="0"/>
            </a:br>
            <a:r>
              <a:rPr lang="en-US" dirty="0"/>
              <a:t>(K small)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21C0D-8A2B-4480-B483-977D003895BB}"/>
              </a:ext>
            </a:extLst>
          </p:cNvPr>
          <p:cNvSpPr txBox="1"/>
          <p:nvPr/>
        </p:nvSpPr>
        <p:spPr>
          <a:xfrm>
            <a:off x="598578" y="1806187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A.M. Visuri, P. Torma, TG, PRB 93 125110 (16); PRA 95 063605 (17)</a:t>
            </a:r>
          </a:p>
        </p:txBody>
      </p:sp>
      <p:pic>
        <p:nvPicPr>
          <p:cNvPr id="5" name="Picture 33" descr="https://dqmp.unige.ch/giamarchi/local/people/photos/square/anne-maria.visuri.png">
            <a:extLst>
              <a:ext uri="{FF2B5EF4-FFF2-40B4-BE49-F238E27FC236}">
                <a16:creationId xmlns:a16="http://schemas.microsoft.com/office/drawing/2014/main" id="{E1EB49A0-D1F3-456D-9D5C-8A5D11DE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3BA7F2-877E-4F3E-B097-A37ED20D0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156" y="3866"/>
            <a:ext cx="1233844" cy="1233844"/>
          </a:xfrm>
          <a:prstGeom prst="rect">
            <a:avLst/>
          </a:prstGeom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BE0449B5-6483-479F-A611-D2F181219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715" y="2480653"/>
            <a:ext cx="4875034" cy="835720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0B52BE-DF13-429A-9C2A-A79072B4F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32532"/>
            <a:ext cx="5007986" cy="1221923"/>
          </a:xfrm>
          <a:prstGeom prst="rect">
            <a:avLst/>
          </a:prstGeom>
        </p:spPr>
      </p:pic>
      <p:pic>
        <p:nvPicPr>
          <p:cNvPr id="10" name="Picture 9" descr="Table&#10;&#10;Description automatically generated with low confidence">
            <a:extLst>
              <a:ext uri="{FF2B5EF4-FFF2-40B4-BE49-F238E27FC236}">
                <a16:creationId xmlns:a16="http://schemas.microsoft.com/office/drawing/2014/main" id="{033D2691-021C-48CB-B395-6DD8D607F1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60" y="4454526"/>
            <a:ext cx="4932040" cy="244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6835" y="1725209"/>
            <a:ext cx="8229600" cy="115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fr-CH" kern="0" dirty="0" err="1"/>
              <a:t>Fascinating</a:t>
            </a:r>
            <a:r>
              <a:rPr lang="fr-CH" kern="0" dirty="0"/>
              <a:t> problems for </a:t>
            </a:r>
            <a:r>
              <a:rPr lang="fr-CH" kern="0" dirty="0" err="1"/>
              <a:t>impurities</a:t>
            </a:r>
            <a:r>
              <a:rPr lang="fr-CH" kern="0" dirty="0"/>
              <a:t> in 1D </a:t>
            </a:r>
            <a:r>
              <a:rPr lang="fr-CH" kern="0" dirty="0" err="1"/>
              <a:t>correlated</a:t>
            </a:r>
            <a:r>
              <a:rPr lang="fr-CH" kern="0" dirty="0"/>
              <a:t> systems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6835" y="3407864"/>
            <a:ext cx="8229600" cy="75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fr-CH" kern="0" dirty="0" err="1"/>
              <a:t>Many</a:t>
            </a:r>
            <a:r>
              <a:rPr lang="fr-CH" kern="0" dirty="0"/>
              <a:t> open questions !!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4869160"/>
            <a:ext cx="8229600" cy="115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fr-CH" kern="0" dirty="0" err="1"/>
              <a:t>We</a:t>
            </a:r>
            <a:r>
              <a:rPr lang="fr-CH" kern="0" dirty="0"/>
              <a:t> </a:t>
            </a:r>
            <a:r>
              <a:rPr lang="fr-CH" kern="0" dirty="0" err="1"/>
              <a:t>need</a:t>
            </a:r>
            <a:r>
              <a:rPr lang="fr-CH" kern="0" dirty="0"/>
              <a:t> </a:t>
            </a:r>
            <a:r>
              <a:rPr lang="fr-CH" kern="0" dirty="0" err="1"/>
              <a:t>experiments</a:t>
            </a:r>
            <a:r>
              <a:rPr lang="fr-CH" kern="0" dirty="0"/>
              <a:t> both on the </a:t>
            </a:r>
            <a:r>
              <a:rPr lang="fr-CH" kern="0" dirty="0" err="1"/>
              <a:t>bosonic</a:t>
            </a:r>
            <a:r>
              <a:rPr lang="fr-CH" kern="0" dirty="0"/>
              <a:t> and the </a:t>
            </a:r>
            <a:r>
              <a:rPr lang="fr-CH" kern="0" dirty="0" err="1"/>
              <a:t>fermionic</a:t>
            </a:r>
            <a:r>
              <a:rPr lang="fr-CH" kern="0" dirty="0"/>
              <a:t> </a:t>
            </a:r>
            <a:r>
              <a:rPr lang="fr-CH" kern="0" dirty="0" err="1"/>
              <a:t>side</a:t>
            </a:r>
            <a:endParaRPr lang="fr-CH" kern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ABBBA7F-885E-4254-93C0-ED36E24B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perspectives</a:t>
            </a:r>
          </a:p>
        </p:txBody>
      </p:sp>
    </p:spTree>
    <p:extLst>
      <p:ext uri="{BB962C8B-B14F-4D97-AF65-F5344CB8AC3E}">
        <p14:creationId xmlns:p14="http://schemas.microsoft.com/office/powerpoint/2010/main" val="139072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4132"/>
          </a:xfrm>
        </p:spPr>
        <p:txBody>
          <a:bodyPr/>
          <a:lstStyle/>
          <a:p>
            <a:r>
              <a:rPr lang="en-US" dirty="0"/>
              <a:t>Global vs local quench</a:t>
            </a:r>
            <a:endParaRPr lang="fr-FR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11CF95-DD2B-4F76-BC99-917EA9029466}"/>
              </a:ext>
            </a:extLst>
          </p:cNvPr>
          <p:cNvCxnSpPr/>
          <p:nvPr/>
        </p:nvCxnSpPr>
        <p:spPr>
          <a:xfrm>
            <a:off x="508000" y="2078850"/>
            <a:ext cx="817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D19779C-87A6-454A-8394-598D4915C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0650" y="1780400"/>
            <a:ext cx="5969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FA833D12-921C-4D8F-BEF1-8485AC358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9850" y="1767700"/>
            <a:ext cx="5969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72177628-D155-462C-9C40-300766D0A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0" y="1780400"/>
            <a:ext cx="5969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800C77-04DF-460C-BE9B-6837FD5F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0" y="1780400"/>
            <a:ext cx="5969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563433E1-F68C-4ED3-B758-A7547BBE8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750" y="1780400"/>
            <a:ext cx="5969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2670F055-2E88-458E-9764-444DA8B17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780400"/>
            <a:ext cx="5969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61243F-087A-43F0-AEBD-775823C77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850" y="1760382"/>
            <a:ext cx="5969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AA1DFB-1B5A-4530-8328-D7B22F74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550" y="1780400"/>
            <a:ext cx="5969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55B313A-3000-4A3E-BB8D-A664057DA5D8}"/>
              </a:ext>
            </a:extLst>
          </p:cNvPr>
          <p:cNvSpPr/>
          <p:nvPr/>
        </p:nvSpPr>
        <p:spPr>
          <a:xfrm>
            <a:off x="1530350" y="1901050"/>
            <a:ext cx="355600" cy="355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AFF2C02-B91D-418C-929D-47F932B0E9EE}"/>
              </a:ext>
            </a:extLst>
          </p:cNvPr>
          <p:cNvSpPr txBox="1">
            <a:spLocks/>
          </p:cNvSpPr>
          <p:nvPr/>
        </p:nvSpPr>
        <p:spPr bwMode="auto">
          <a:xfrm>
            <a:off x="493192" y="2675750"/>
            <a:ext cx="8229600" cy="76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Local quench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F71D0C-2CC0-427C-92D4-7B55E26801F4}"/>
              </a:ext>
            </a:extLst>
          </p:cNvPr>
          <p:cNvGrpSpPr/>
          <p:nvPr/>
        </p:nvGrpSpPr>
        <p:grpSpPr>
          <a:xfrm>
            <a:off x="508000" y="3573630"/>
            <a:ext cx="8229600" cy="821287"/>
            <a:chOff x="508000" y="3573630"/>
            <a:chExt cx="8229600" cy="821287"/>
          </a:xfrm>
        </p:grpSpPr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70FC9A75-88D5-41AB-8B83-5C05DE8703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3039271"/>
                </p:ext>
              </p:extLst>
            </p:nvPr>
          </p:nvGraphicFramePr>
          <p:xfrm>
            <a:off x="967965" y="3573630"/>
            <a:ext cx="1698855" cy="596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69800" imgH="164880" progId="Equation.DSMT4">
                    <p:embed/>
                  </p:oleObj>
                </mc:Choice>
                <mc:Fallback>
                  <p:oleObj name="Equation" r:id="rId5" imgW="46980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67965" y="3573630"/>
                          <a:ext cx="1698855" cy="5968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440D81D0-2500-4254-8079-D7A571890D3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08000" y="3629832"/>
              <a:ext cx="8229600" cy="765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9pPr>
            </a:lstStyle>
            <a:p>
              <a:r>
                <a:rPr lang="en-US" kern="0" dirty="0"/>
                <a:t>                  X-ray edge problem</a:t>
              </a:r>
            </a:p>
          </p:txBody>
        </p:sp>
      </p:grp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63B79DC-81C5-4ECA-9C06-D6E810F760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049434"/>
              </p:ext>
            </p:extLst>
          </p:nvPr>
        </p:nvGraphicFramePr>
        <p:xfrm>
          <a:off x="508000" y="4302780"/>
          <a:ext cx="8444829" cy="1376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882880" imgH="469800" progId="Equation.DSMT4">
                  <p:embed/>
                </p:oleObj>
              </mc:Choice>
              <mc:Fallback>
                <p:oleObj name="Equation" r:id="rId7" imgW="2882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4302780"/>
                        <a:ext cx="8444829" cy="1376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29A3C01-A132-40E1-B6CC-A1282C470E21}"/>
              </a:ext>
            </a:extLst>
          </p:cNvPr>
          <p:cNvSpPr txBox="1">
            <a:spLocks/>
          </p:cNvSpPr>
          <p:nvPr/>
        </p:nvSpPr>
        <p:spPr bwMode="auto">
          <a:xfrm>
            <a:off x="508000" y="5668452"/>
            <a:ext cx="8229600" cy="76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M finite: destroyed by recoil, but not in 1D ! </a:t>
            </a:r>
          </a:p>
        </p:txBody>
      </p:sp>
    </p:spTree>
    <p:extLst>
      <p:ext uri="{BB962C8B-B14F-4D97-AF65-F5344CB8AC3E}">
        <p14:creationId xmlns:p14="http://schemas.microsoft.com/office/powerpoint/2010/main" val="2197426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C28F-561D-4145-81E2-41B40826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treat ?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59EFCC0A-29A2-4567-AE27-49CD8947E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2623" y="2078850"/>
            <a:ext cx="61245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1E65D676-A99E-4D28-A642-6257EC8ED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47" y="4374104"/>
            <a:ext cx="59531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9A4171-7D83-444A-8DC3-DFA5185BC4B5}"/>
              </a:ext>
            </a:extLst>
          </p:cNvPr>
          <p:cNvSpPr txBox="1">
            <a:spLocks/>
          </p:cNvSpPr>
          <p:nvPr/>
        </p:nvSpPr>
        <p:spPr bwMode="auto">
          <a:xfrm>
            <a:off x="447650" y="1313765"/>
            <a:ext cx="8229600" cy="76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 err="1"/>
              <a:t>Bosonization</a:t>
            </a:r>
            <a:endParaRPr lang="en-US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11734D-D7E2-47D2-8FE2-204EBF0C9EF1}"/>
              </a:ext>
            </a:extLst>
          </p:cNvPr>
          <p:cNvSpPr txBox="1">
            <a:spLocks/>
          </p:cNvSpPr>
          <p:nvPr/>
        </p:nvSpPr>
        <p:spPr bwMode="auto">
          <a:xfrm>
            <a:off x="504441" y="3363047"/>
            <a:ext cx="8229600" cy="76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 err="1"/>
              <a:t>u,K</a:t>
            </a:r>
            <a:r>
              <a:rPr lang="en-US" kern="0" dirty="0"/>
              <a:t> : depend on interactions, density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ADFE680-C6B5-4555-9D01-3B9D293797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748830"/>
              </p:ext>
            </p:extLst>
          </p:nvPr>
        </p:nvGraphicFramePr>
        <p:xfrm>
          <a:off x="597090" y="5611826"/>
          <a:ext cx="319179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520" imgH="393480" progId="Equation.DSMT4">
                  <p:embed/>
                </p:oleObj>
              </mc:Choice>
              <mc:Fallback>
                <p:oleObj name="Equation" r:id="rId4" imgW="1244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7090" y="5611826"/>
                        <a:ext cx="3191797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DBECCA6-6F7C-4D79-9AC9-0087F08A5B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668902"/>
              </p:ext>
            </p:extLst>
          </p:nvPr>
        </p:nvGraphicFramePr>
        <p:xfrm>
          <a:off x="4651181" y="5469479"/>
          <a:ext cx="3897174" cy="1208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9720" imgH="393480" progId="Equation.DSMT4">
                  <p:embed/>
                </p:oleObj>
              </mc:Choice>
              <mc:Fallback>
                <p:oleObj name="Equation" r:id="rId6" imgW="1269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51181" y="5469479"/>
                        <a:ext cx="3897174" cy="1208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73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1435-357B-4FC6-B450-2B0F40F6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``Bosonic’’ type behavior (K &gt;1)</a:t>
            </a:r>
          </a:p>
        </p:txBody>
      </p:sp>
    </p:spTree>
    <p:extLst>
      <p:ext uri="{BB962C8B-B14F-4D97-AF65-F5344CB8AC3E}">
        <p14:creationId xmlns:p14="http://schemas.microsoft.com/office/powerpoint/2010/main" val="309312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50" y="188640"/>
            <a:ext cx="8229600" cy="1143000"/>
          </a:xfrm>
        </p:spPr>
        <p:txBody>
          <a:bodyPr/>
          <a:lstStyle/>
          <a:p>
            <a:r>
              <a:rPr lang="en-US" dirty="0"/>
              <a:t>Mobile impurity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650" y="4099880"/>
            <a:ext cx="764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Single spin down particle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9" y="1853825"/>
            <a:ext cx="5243476" cy="109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7" y="3248980"/>
            <a:ext cx="26860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50" y="2644835"/>
            <a:ext cx="2118565" cy="977251"/>
          </a:xfrm>
          <a:prstGeom prst="rect">
            <a:avLst/>
          </a:prstGeom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35" y="4052796"/>
            <a:ext cx="4770530" cy="70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6525" y="1088740"/>
            <a:ext cx="8550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M. B. </a:t>
            </a:r>
            <a:r>
              <a:rPr lang="en-US" sz="2800" dirty="0" err="1"/>
              <a:t>Zvonarev</a:t>
            </a:r>
            <a:r>
              <a:rPr lang="en-US" sz="2800" dirty="0"/>
              <a:t>, V. V. </a:t>
            </a:r>
            <a:r>
              <a:rPr lang="en-US" sz="2800" dirty="0" err="1"/>
              <a:t>Cheianov</a:t>
            </a:r>
            <a:r>
              <a:rPr lang="en-US" sz="2800" dirty="0"/>
              <a:t>, TG, PRL 99 240404 (2007); </a:t>
            </a:r>
          </a:p>
        </p:txBody>
      </p:sp>
      <p:pic>
        <p:nvPicPr>
          <p:cNvPr id="9" name="Picture 2" descr="C:\Users\Giam\Documents\Mes sites Web\images\Mug_shots\zvonare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173729" cy="1173729"/>
          </a:xfrm>
          <a:prstGeom prst="rect">
            <a:avLst/>
          </a:prstGeom>
          <a:noFill/>
        </p:spPr>
      </p:pic>
      <p:pic>
        <p:nvPicPr>
          <p:cNvPr id="11" name="Picture 4" descr="C:\Users\Giam\Desktop\IMPRS\cheianov.jpg"/>
          <p:cNvPicPr>
            <a:picLocks noChangeAspect="1" noChangeArrowheads="1"/>
          </p:cNvPicPr>
          <p:nvPr/>
        </p:nvPicPr>
        <p:blipFill>
          <a:blip r:embed="rId10" cstate="print"/>
          <a:srcRect b="15034"/>
          <a:stretch>
            <a:fillRect/>
          </a:stretch>
        </p:blipFill>
        <p:spPr bwMode="auto">
          <a:xfrm>
            <a:off x="8233014" y="0"/>
            <a:ext cx="910986" cy="1088740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5B3F2D-0BC0-44E3-91DE-B7F12C642B9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5" y="5432094"/>
            <a:ext cx="8437490" cy="80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Trapped regime</a:t>
            </a:r>
          </a:p>
        </p:txBody>
      </p:sp>
      <p:pic>
        <p:nvPicPr>
          <p:cNvPr id="3" name="Picture 6" descr="esca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050" y="1695450"/>
            <a:ext cx="7921625" cy="6270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8150" y="2618910"/>
            <a:ext cx="831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mmi10"/>
              </a:rPr>
              <a:t>U </a:t>
            </a:r>
            <a:r>
              <a:rPr lang="en-US" sz="3600" dirty="0"/>
              <a:t>large: particle cannot cross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150" y="3917950"/>
            <a:ext cx="831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grpSp>
        <p:nvGrpSpPr>
          <p:cNvPr id="6" name="Group 12"/>
          <p:cNvGrpSpPr/>
          <p:nvPr/>
        </p:nvGrpSpPr>
        <p:grpSpPr>
          <a:xfrm>
            <a:off x="5016500" y="1428750"/>
            <a:ext cx="533400" cy="666750"/>
            <a:chOff x="6483350" y="2895600"/>
            <a:chExt cx="533400" cy="666750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>
              <a:off x="6461125" y="3006725"/>
              <a:ext cx="666750" cy="4445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6372225" y="3006725"/>
              <a:ext cx="666750" cy="4445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98" descr="w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051" y="3411302"/>
            <a:ext cx="5022850" cy="230595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5949280"/>
            <a:ext cx="5111751" cy="68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Trapped regime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9250" y="3295650"/>
            <a:ext cx="831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err="1"/>
              <a:t>Subdiffusive</a:t>
            </a:r>
            <a:r>
              <a:rPr lang="en-US" sz="3600" dirty="0"/>
              <a:t> behavior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4800" y="4451350"/>
            <a:ext cx="831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/>
              <a:t> No power law or Lorentz invariance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9250" y="5695950"/>
            <a:ext cx="831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/>
              <a:t> No light cone singularity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583794"/>
            <a:ext cx="7377695" cy="130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ORDWRAP" val="0"/>
  <p:tag name="DEFAULTWIDTH" val="610"/>
  <p:tag name="DEFAULTHEIGHT" val="431"/>
  <p:tag name="DEFAULTDISPLAYSOURCE" val="\documentclass{article}\pagestyle{empty}&#10;\usepackage[usenames]{color}&#10;\begin{document}&#10;\color{Yellow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color{yellow}&#10;$$ \frac{m^*}{m} = \frac{3 \gamma}{2 \pi^2} $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color{yellow}&#10;$$&#10;\sum_q \epsilon(q) c^\dagger_q c_q + \sum_k u |k| b^\dagger_k b_k &#10;+ g \sum_k A_k (b_k + b^\dagger_{-k}) \rho_\downarrow(-k)$$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color{yellow}&#10;$$N(x,t) = \rho_0 x - \frac1\pi[\phi(x,t) - \phi(0,0)] $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color{yellow}&#10;$$\epsilon(k) = \frac{k^2}{2 m^*}$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color{yellow}&#10;$$ H_{LL} + $$&#10;&#10;\end{document}"/>
  <p:tag name="IGUANATEXSIZE" val="20"/>
</p:tagLst>
</file>

<file path=ppt/theme/theme1.xml><?xml version="1.0" encoding="utf-8"?>
<a:theme xmlns:a="http://schemas.openxmlformats.org/drawingml/2006/main" name="Ruisseau">
  <a:themeElements>
    <a:clrScheme name="Ruisseau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Ruisseau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uisseau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isseau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6534</TotalTime>
  <Words>793</Words>
  <Application>Microsoft Office PowerPoint</Application>
  <PresentationFormat>On-screen Show (4:3)</PresentationFormat>
  <Paragraphs>121</Paragraphs>
  <Slides>39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cmex10</vt:lpstr>
      <vt:lpstr>Garamond</vt:lpstr>
      <vt:lpstr>cmsy10</vt:lpstr>
      <vt:lpstr>cmmi8</vt:lpstr>
      <vt:lpstr>cmsy8</vt:lpstr>
      <vt:lpstr>Wingdings</vt:lpstr>
      <vt:lpstr>Symbol</vt:lpstr>
      <vt:lpstr>cmmi10</vt:lpstr>
      <vt:lpstr>cmr10</vt:lpstr>
      <vt:lpstr>cmr7</vt:lpstr>
      <vt:lpstr>Arial</vt:lpstr>
      <vt:lpstr>Ruisseau</vt:lpstr>
      <vt:lpstr>Equation</vt:lpstr>
      <vt:lpstr>MathType 7.0 Equation</vt:lpstr>
      <vt:lpstr>Impurities in quantum baths</vt:lpstr>
      <vt:lpstr>PowerPoint Presentation</vt:lpstr>
      <vt:lpstr>Problem</vt:lpstr>
      <vt:lpstr>Global vs local quench</vt:lpstr>
      <vt:lpstr>How to treat ?</vt:lpstr>
      <vt:lpstr>``Bosonic’’ type behavior (K &gt;1)</vt:lpstr>
      <vt:lpstr>Mobile impurity</vt:lpstr>
      <vt:lpstr>Trapped regime</vt:lpstr>
      <vt:lpstr>Trapped regime</vt:lpstr>
      <vt:lpstr>Full solution</vt:lpstr>
      <vt:lpstr>PowerPoint Presentation</vt:lpstr>
      <vt:lpstr>General result</vt:lpstr>
      <vt:lpstr>Propagation of the impurity</vt:lpstr>
      <vt:lpstr>PowerPoint Presentation</vt:lpstr>
      <vt:lpstr>Hubbard model</vt:lpstr>
      <vt:lpstr>PowerPoint Presentation</vt:lpstr>
      <vt:lpstr>Yang-Gaudin model</vt:lpstr>
      <vt:lpstr>PowerPoint Presentation</vt:lpstr>
      <vt:lpstr>Experiments</vt:lpstr>
      <vt:lpstr>Diffusive impurity</vt:lpstr>
      <vt:lpstr>Polaronic effect </vt:lpstr>
      <vt:lpstr>Mobile impurity</vt:lpstr>
      <vt:lpstr>Ferromagnetic Heisenberg</vt:lpstr>
      <vt:lpstr>Coherent propagation of a magnon</vt:lpstr>
      <vt:lpstr>Beyond the Mott insulator</vt:lpstr>
      <vt:lpstr>Polaronic effect</vt:lpstr>
      <vt:lpstr>Note</vt:lpstr>
      <vt:lpstr>Many remaining problems/questions</vt:lpstr>
      <vt:lpstr>Kicked impurity</vt:lpstr>
      <vt:lpstr>Two regimes:  Infrared dominated vs polaronic</vt:lpstr>
      <vt:lpstr>DMRG and LCE</vt:lpstr>
      <vt:lpstr>Towards 2D: ladders</vt:lpstr>
      <vt:lpstr>PowerPoint Presentation</vt:lpstr>
      <vt:lpstr>``Fermionic’’ type behavior (K &lt;1)</vt:lpstr>
      <vt:lpstr>Fermionic quantum bath</vt:lpstr>
      <vt:lpstr>RG analysis, N large</vt:lpstr>
      <vt:lpstr>N small</vt:lpstr>
      <vt:lpstr>Bath with a ``structure’’  (K small)</vt:lpstr>
      <vt:lpstr>Conclusions and perspectives</vt:lpstr>
    </vt:vector>
  </TitlesOfParts>
  <Company>Universite de Geneve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Deconfinement</dc:title>
  <dc:creator>Thierry Giamarchi</dc:creator>
  <cp:lastModifiedBy>Thierry Giamarchi</cp:lastModifiedBy>
  <cp:revision>637</cp:revision>
  <dcterms:created xsi:type="dcterms:W3CDTF">2004-03-03T22:07:59Z</dcterms:created>
  <dcterms:modified xsi:type="dcterms:W3CDTF">2021-08-25T10:01:49Z</dcterms:modified>
</cp:coreProperties>
</file>