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9" r:id="rId45"/>
    <p:sldId id="299" r:id="rId46"/>
    <p:sldId id="300" r:id="rId47"/>
    <p:sldId id="301" r:id="rId48"/>
    <p:sldId id="302" r:id="rId49"/>
    <p:sldId id="303" r:id="rId50"/>
    <p:sldId id="304" r:id="rId51"/>
    <p:sldId id="307" r:id="rId52"/>
    <p:sldId id="305" r:id="rId53"/>
    <p:sldId id="310" r:id="rId54"/>
    <p:sldId id="306" r:id="rId55"/>
    <p:sldId id="308" r:id="rId56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8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52CA7-DBA8-4E77-A728-D60ADAE17FF9}" type="datetimeFigureOut">
              <a:rPr lang="fr-FR" smtClean="0"/>
              <a:pPr/>
              <a:t>26/10/2021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EFBD1-EE6D-4DF7-8D50-92C4416381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004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F7EE-B177-496D-84F1-8E55746FA38E}" type="datetime1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771A-68EB-4E48-A67B-9B83E9DC42FC}" type="datetime1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B2E0E-52DB-40F6-962A-465638A834B7}" type="datetime1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8AA4-1254-4419-99FD-84C97E5C1428}" type="datetime1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F81D3-FA2A-4646-AFFB-627D0523BAB4}" type="datetime1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2CE0-D8EE-437D-A72B-CFE6098CC6E4}" type="datetime1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6567D-5BA1-444C-9753-4B0201A388F0}" type="datetime1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AABE-3B8E-442F-80CC-14029EB8BE46}" type="datetime1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B86E-9891-4794-A08D-3E21C376A09C}" type="datetime1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E443-FE09-493C-83B0-26AD749E8830}" type="datetime1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E7BC-DB0E-45B6-A731-2FAE85B92EEA}" type="datetime1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81BA-0A72-4CFF-8681-56477236CC3E}" type="datetime1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67D4-8723-43D5-AACF-26C2209C0785}" type="datetime1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EEEC-EAD6-4CAE-90CF-3614A180666D}" type="datetime1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22AA-2B48-41FF-A048-352876758DF0}" type="datetime1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14A1A-BF4A-4A78-8456-CCFCD730F7EE}" type="datetime1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DCAF6-7159-4928-962C-950D06E70120}" type="datetime1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A3E74E-BF05-40C6-88D9-E2359353D4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SOURCES AT LAL-ORSAY:</a:t>
            </a:r>
            <a:b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LONG STORY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7A7186A-B650-4BEB-9312-D2F8881E13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</a:rPr>
              <a:t>Robert Chehab</a:t>
            </a:r>
          </a:p>
          <a:p>
            <a:r>
              <a:rPr lang="fr-FR" b="1" dirty="0">
                <a:solidFill>
                  <a:srgbClr val="002060"/>
                </a:solidFill>
              </a:rPr>
              <a:t>IJCLAB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37717FB-74B3-42C4-8285-86BBD1824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526E8C-EE2D-4D22-BE0A-294ECED33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75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F068BC-A7C0-415E-8784-562BA1AEA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664898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SOURCES AT LAL-ORSAY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319D47-15FD-4031-96FB-0C42E2A8D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74499"/>
            <a:ext cx="10568843" cy="476686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3-2 POSITRONS AT LAL FOR COLLIDING BEAMS</a:t>
            </a:r>
          </a:p>
          <a:p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Positrons have been </a:t>
            </a:r>
            <a:r>
              <a:rPr lang="fr-FR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created</a:t>
            </a: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FR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</a:t>
            </a: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storage</a:t>
            </a: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rings: 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ADA, ACO, DCI</a:t>
            </a:r>
          </a:p>
          <a:p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3-2-1 POSITRONS FOR ADA</a:t>
            </a:r>
          </a:p>
          <a:p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Frascati first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colliding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facility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 been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transported</a:t>
            </a:r>
            <a:endParaRPr lang="fr-FR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LAL-Orsay to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enough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positrons for the collisions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e+e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-.</a:t>
            </a:r>
          </a:p>
          <a:p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ring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installed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hall « 500 MeV »</a:t>
            </a:r>
          </a:p>
          <a:p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Electrons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450 MeV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impinging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a</a:t>
            </a:r>
          </a:p>
          <a:p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Radiator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(0.3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photons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created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impinge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on</a:t>
            </a:r>
          </a:p>
          <a:p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an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internal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target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(0.4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Xo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where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e+ and e- are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created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Choosing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the right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bending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field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in the ring e+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stored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 e-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coming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from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the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internal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target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are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also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stored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after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specific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motion of the ring. Global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yield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for the 2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targets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d</a:t>
            </a:r>
            <a:r>
              <a:rPr lang="fr-FR" sz="1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n/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dEdSd</a:t>
            </a:r>
            <a:r>
              <a:rPr lang="el-G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θ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= 3.2.10</a:t>
            </a:r>
            <a:r>
              <a:rPr lang="fr-FR" sz="1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-3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cm</a:t>
            </a:r>
            <a:r>
              <a:rPr lang="fr-FR" sz="1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-2 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MeV</a:t>
            </a:r>
            <a:r>
              <a:rPr lang="fr-FR" sz="1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-1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r>
              <a:rPr lang="fr-FR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Collisions </a:t>
            </a:r>
            <a:r>
              <a:rPr lang="fr-FR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e+e</a:t>
            </a:r>
            <a:r>
              <a:rPr lang="fr-FR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fr-FR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were</a:t>
            </a:r>
            <a:r>
              <a:rPr lang="fr-FR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observed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 Peak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Luminosity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10</a:t>
            </a:r>
            <a:r>
              <a:rPr lang="fr-FR" sz="1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25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cm</a:t>
            </a:r>
            <a:r>
              <a:rPr lang="fr-FR" sz="1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-2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fr-FR" sz="1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-1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. Main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reference</a:t>
            </a:r>
            <a:r>
              <a:rPr lang="fr-FR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fr-FR" sz="1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J.Haissinski</a:t>
            </a:r>
            <a:r>
              <a:rPr lang="fr-FR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thesis</a:t>
            </a:r>
            <a:r>
              <a:rPr lang="fr-FR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LAL-1122 (1964)</a:t>
            </a:r>
            <a:endParaRPr lang="fr-FR" sz="1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3896833-D44E-4408-8EB3-C2620119A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R.Chehab</a:t>
            </a:r>
            <a:r>
              <a:rPr lang="en-US" dirty="0"/>
              <a:t>/France-Ukraine/meeting/2021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6910BE-F8AC-4AE8-AC02-25C55E072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8FFB4B5-CA7C-4B52-80DF-982A1279B8AD}"/>
              </a:ext>
            </a:extLst>
          </p:cNvPr>
          <p:cNvSpPr/>
          <p:nvPr/>
        </p:nvSpPr>
        <p:spPr>
          <a:xfrm>
            <a:off x="7233535" y="2292868"/>
            <a:ext cx="1875934" cy="17596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191096-196A-4622-A889-164D8411A0AF}"/>
              </a:ext>
            </a:extLst>
          </p:cNvPr>
          <p:cNvSpPr/>
          <p:nvPr/>
        </p:nvSpPr>
        <p:spPr>
          <a:xfrm flipV="1">
            <a:off x="5684363" y="3835291"/>
            <a:ext cx="113122" cy="435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887F430E-5DBE-4D0B-B800-9964FA0ED105}"/>
              </a:ext>
            </a:extLst>
          </p:cNvPr>
          <p:cNvCxnSpPr>
            <a:endCxn id="7" idx="1"/>
          </p:cNvCxnSpPr>
          <p:nvPr/>
        </p:nvCxnSpPr>
        <p:spPr>
          <a:xfrm flipV="1">
            <a:off x="4977353" y="4052815"/>
            <a:ext cx="707010" cy="19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B11283E1-3323-47FB-8CA9-8007F9025021}"/>
              </a:ext>
            </a:extLst>
          </p:cNvPr>
          <p:cNvCxnSpPr>
            <a:cxnSpLocks/>
          </p:cNvCxnSpPr>
          <p:nvPr/>
        </p:nvCxnSpPr>
        <p:spPr>
          <a:xfrm>
            <a:off x="5863089" y="4052815"/>
            <a:ext cx="2361414" cy="19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7F47E-7E8B-44F9-964B-87C30382DE91}"/>
              </a:ext>
            </a:extLst>
          </p:cNvPr>
          <p:cNvSpPr/>
          <p:nvPr/>
        </p:nvSpPr>
        <p:spPr>
          <a:xfrm>
            <a:off x="8176984" y="3949831"/>
            <a:ext cx="113122" cy="24225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849B98A-79DC-459C-8A4B-24DA3E1FE355}"/>
              </a:ext>
            </a:extLst>
          </p:cNvPr>
          <p:cNvSpPr txBox="1"/>
          <p:nvPr/>
        </p:nvSpPr>
        <p:spPr>
          <a:xfrm>
            <a:off x="5056329" y="4003968"/>
            <a:ext cx="4356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e-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5D71A20-25D8-4901-B4AE-0E337C1FDAF5}"/>
              </a:ext>
            </a:extLst>
          </p:cNvPr>
          <p:cNvSpPr txBox="1"/>
          <p:nvPr/>
        </p:nvSpPr>
        <p:spPr>
          <a:xfrm>
            <a:off x="6463278" y="4091943"/>
            <a:ext cx="511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fr-FR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214E7F1-1D75-49F9-845F-BD7E8D446B2E}"/>
              </a:ext>
            </a:extLst>
          </p:cNvPr>
          <p:cNvSpPr txBox="1"/>
          <p:nvPr/>
        </p:nvSpPr>
        <p:spPr>
          <a:xfrm>
            <a:off x="5297864" y="4487864"/>
            <a:ext cx="942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B050"/>
                </a:solidFill>
              </a:rPr>
              <a:t>Radiateur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60D2DE7-98F5-4551-AE0F-7B6EF32D4E6C}"/>
              </a:ext>
            </a:extLst>
          </p:cNvPr>
          <p:cNvSpPr txBox="1"/>
          <p:nvPr/>
        </p:nvSpPr>
        <p:spPr>
          <a:xfrm>
            <a:off x="7640738" y="4399720"/>
            <a:ext cx="1154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Cible interne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2761D66E-4E66-4E8A-BADE-CB01686FA98A}"/>
              </a:ext>
            </a:extLst>
          </p:cNvPr>
          <p:cNvCxnSpPr>
            <a:cxnSpLocks/>
            <a:stCxn id="6" idx="5"/>
            <a:endCxn id="6" idx="5"/>
          </p:cNvCxnSpPr>
          <p:nvPr/>
        </p:nvCxnSpPr>
        <p:spPr>
          <a:xfrm>
            <a:off x="8834745" y="3794839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BA56650B-A421-4469-AC7A-D480A4A0FA63}"/>
              </a:ext>
            </a:extLst>
          </p:cNvPr>
          <p:cNvSpPr txBox="1"/>
          <p:nvPr/>
        </p:nvSpPr>
        <p:spPr>
          <a:xfrm>
            <a:off x="8960282" y="3429001"/>
            <a:ext cx="683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e+</a:t>
            </a: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6DFEF5B4-DDAC-4047-8A76-51B01B1FA409}"/>
              </a:ext>
            </a:extLst>
          </p:cNvPr>
          <p:cNvSpPr/>
          <p:nvPr/>
        </p:nvSpPr>
        <p:spPr>
          <a:xfrm>
            <a:off x="7874061" y="4052815"/>
            <a:ext cx="683338" cy="20622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814DF35-BC52-4ECB-B802-E32B8555D977}"/>
              </a:ext>
            </a:extLst>
          </p:cNvPr>
          <p:cNvSpPr txBox="1"/>
          <p:nvPr/>
        </p:nvSpPr>
        <p:spPr>
          <a:xfrm>
            <a:off x="8590663" y="4052815"/>
            <a:ext cx="655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</a:p>
        </p:txBody>
      </p:sp>
      <p:sp>
        <p:nvSpPr>
          <p:cNvPr id="8" name="Organigramme : Jonction de sommaire 7">
            <a:extLst>
              <a:ext uri="{FF2B5EF4-FFF2-40B4-BE49-F238E27FC236}">
                <a16:creationId xmlns:a16="http://schemas.microsoft.com/office/drawing/2014/main" id="{5FC7BC0F-49AD-4146-9DC5-6A75946296D6}"/>
              </a:ext>
            </a:extLst>
          </p:cNvPr>
          <p:cNvSpPr/>
          <p:nvPr/>
        </p:nvSpPr>
        <p:spPr>
          <a:xfrm>
            <a:off x="9246158" y="2825798"/>
            <a:ext cx="227780" cy="23807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4616CED-0288-46CC-83DE-99B2FF7CD197}"/>
              </a:ext>
            </a:extLst>
          </p:cNvPr>
          <p:cNvSpPr txBox="1"/>
          <p:nvPr/>
        </p:nvSpPr>
        <p:spPr>
          <a:xfrm>
            <a:off x="9274002" y="3112964"/>
            <a:ext cx="1875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fr-FR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ring</a:t>
            </a:r>
            <a:r>
              <a:rPr lang="fr-FR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</a:t>
            </a:r>
            <a:r>
              <a:rPr lang="fr-FR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fr-FR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9675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3CC12E-F8F9-44D8-8CC6-AD8E34F49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6140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SOURCES AT LAL-ORSAY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CB8E56-D876-4B2D-80D7-06624F34D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0837"/>
            <a:ext cx="8596668" cy="4410525"/>
          </a:xfrm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3-2-2 POSITRONS FOR ACO</a:t>
            </a:r>
          </a:p>
          <a:p>
            <a:endParaRPr lang="fr-F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D10B157-6857-407D-93A8-B1F826B3E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R.Chehab</a:t>
            </a:r>
            <a:r>
              <a:rPr lang="en-US" dirty="0"/>
              <a:t>/France-Ukraine/meeting/2021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18693CD-0976-45E8-B911-A78498FE4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69BEBB-0AD6-4A5D-B734-D4D9BA8B234F}"/>
              </a:ext>
            </a:extLst>
          </p:cNvPr>
          <p:cNvSpPr/>
          <p:nvPr/>
        </p:nvSpPr>
        <p:spPr>
          <a:xfrm>
            <a:off x="1734532" y="2406977"/>
            <a:ext cx="236612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BF8B0B-85C6-465A-AA76-94B9790C70DE}"/>
              </a:ext>
            </a:extLst>
          </p:cNvPr>
          <p:cNvSpPr/>
          <p:nvPr/>
        </p:nvSpPr>
        <p:spPr>
          <a:xfrm>
            <a:off x="4270342" y="2315539"/>
            <a:ext cx="179110" cy="22969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284CD2-59F1-47B3-A723-A4CAD0701862}"/>
              </a:ext>
            </a:extLst>
          </p:cNvPr>
          <p:cNvSpPr/>
          <p:nvPr/>
        </p:nvSpPr>
        <p:spPr>
          <a:xfrm>
            <a:off x="4675695" y="2406977"/>
            <a:ext cx="78242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 : en angle 9">
            <a:extLst>
              <a:ext uri="{FF2B5EF4-FFF2-40B4-BE49-F238E27FC236}">
                <a16:creationId xmlns:a16="http://schemas.microsoft.com/office/drawing/2014/main" id="{C98790CE-83A3-454E-9A96-758E2A021C45}"/>
              </a:ext>
            </a:extLst>
          </p:cNvPr>
          <p:cNvCxnSpPr>
            <a:cxnSpLocks/>
          </p:cNvCxnSpPr>
          <p:nvPr/>
        </p:nvCxnSpPr>
        <p:spPr>
          <a:xfrm flipV="1">
            <a:off x="5561817" y="2092752"/>
            <a:ext cx="452488" cy="31422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9DC133E5-45B6-4C96-832F-82A0BB3C04B0}"/>
              </a:ext>
            </a:extLst>
          </p:cNvPr>
          <p:cNvSpPr txBox="1"/>
          <p:nvPr/>
        </p:nvSpPr>
        <p:spPr>
          <a:xfrm>
            <a:off x="1847654" y="2545237"/>
            <a:ext cx="180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 </a:t>
            </a:r>
            <a:r>
              <a:rPr lang="fr-FR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fr-FR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750 MeV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74411EF-53AC-49A6-83D1-5BF69F4D0E15}"/>
              </a:ext>
            </a:extLst>
          </p:cNvPr>
          <p:cNvSpPr txBox="1"/>
          <p:nvPr/>
        </p:nvSpPr>
        <p:spPr>
          <a:xfrm>
            <a:off x="3893272" y="2697793"/>
            <a:ext cx="925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converter</a:t>
            </a:r>
            <a:endParaRPr lang="fr-FR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671D028-5D16-4E8B-BDDF-704FBCC4C7CC}"/>
              </a:ext>
            </a:extLst>
          </p:cNvPr>
          <p:cNvSpPr txBox="1"/>
          <p:nvPr/>
        </p:nvSpPr>
        <p:spPr>
          <a:xfrm>
            <a:off x="4818494" y="2545237"/>
            <a:ext cx="828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7030A0"/>
                </a:solidFill>
              </a:rPr>
              <a:t>e+ </a:t>
            </a:r>
            <a:r>
              <a:rPr lang="fr-FR" sz="1200" b="1" dirty="0" err="1">
                <a:solidFill>
                  <a:srgbClr val="7030A0"/>
                </a:solidFill>
              </a:rPr>
              <a:t>linac</a:t>
            </a:r>
            <a:r>
              <a:rPr lang="fr-FR" sz="1200" b="1" dirty="0">
                <a:solidFill>
                  <a:srgbClr val="7030A0"/>
                </a:solidFill>
              </a:rPr>
              <a:t>: 250 MeV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D7AD576-787D-4133-B241-7D9DE272B0E4}"/>
              </a:ext>
            </a:extLst>
          </p:cNvPr>
          <p:cNvSpPr txBox="1"/>
          <p:nvPr/>
        </p:nvSpPr>
        <p:spPr>
          <a:xfrm>
            <a:off x="6118003" y="1814658"/>
            <a:ext cx="1008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e+ for ACO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BE4C782-0265-404D-8051-03F1B68B57BB}"/>
              </a:ext>
            </a:extLst>
          </p:cNvPr>
          <p:cNvSpPr txBox="1"/>
          <p:nvPr/>
        </p:nvSpPr>
        <p:spPr>
          <a:xfrm>
            <a:off x="1310326" y="3077953"/>
            <a:ext cx="80693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Positrons are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created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 W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750 MeV e-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accelerated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250 MeV to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injected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ACO. Positron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about 10</a:t>
            </a:r>
            <a:r>
              <a:rPr lang="fr-FR" sz="16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e+/pulse (1</a:t>
            </a:r>
            <a:r>
              <a:rPr lang="el-G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s) in a </a:t>
            </a:r>
            <a:r>
              <a:rPr lang="el-G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E/E of 2.5 %</a:t>
            </a:r>
          </a:p>
          <a:p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Capture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matching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system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made of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solenoids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Use,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on, of a QWT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improved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e+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intensity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a factor 3. </a:t>
            </a:r>
          </a:p>
          <a:p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250 MeV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generated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dedicated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fr-FR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999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038901-A89F-4411-99AF-C6D5830CC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3019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SOURCES AT LAL-ORSAY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DC814E-22A8-41AC-A81E-111D5D365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74657"/>
            <a:ext cx="8596668" cy="3478490"/>
          </a:xfrm>
        </p:spPr>
        <p:txBody>
          <a:bodyPr/>
          <a:lstStyle/>
          <a:p>
            <a:r>
              <a:rPr lang="fr-F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</a:t>
            </a: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ACO:</a:t>
            </a:r>
          </a:p>
          <a:p>
            <a:endParaRPr lang="fr-F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fr-FR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2068EA9-B28A-4DAD-90E8-027EBD7F6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EF79BA-730B-4414-BC24-3DBC5AEDC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AC8CB43-6238-46D0-AECB-735DECE86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765" y="1583703"/>
            <a:ext cx="8309335" cy="277874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B5CCB10-D782-4346-B036-4494844A4922}"/>
              </a:ext>
            </a:extLst>
          </p:cNvPr>
          <p:cNvSpPr txBox="1"/>
          <p:nvPr/>
        </p:nvSpPr>
        <p:spPr>
          <a:xfrm>
            <a:off x="1121790" y="4703995"/>
            <a:ext cx="817106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an </a:t>
            </a:r>
            <a:r>
              <a:rPr lang="fr-FR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fr-FR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researches</a:t>
            </a:r>
            <a:r>
              <a:rPr lang="fr-FR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fr-FR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vector-mesons</a:t>
            </a:r>
            <a:r>
              <a:rPr lang="fr-FR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fr-FR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fr-FR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fr-FR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have been </a:t>
            </a:r>
            <a:r>
              <a:rPr lang="fr-FR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carried</a:t>
            </a:r>
            <a:r>
              <a:rPr lang="fr-FR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out;</a:t>
            </a:r>
          </a:p>
          <a:p>
            <a:r>
              <a:rPr lang="fr-FR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</a:t>
            </a:r>
            <a:r>
              <a:rPr lang="fr-FR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J.E.Augustin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</a:t>
            </a:r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 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Orsay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mesons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meson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dominance model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predictions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» in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Phys.Letters.B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Vol.28, N.7 (1969)503-507</a:t>
            </a:r>
          </a:p>
        </p:txBody>
      </p:sp>
    </p:spTree>
    <p:extLst>
      <p:ext uri="{BB962C8B-B14F-4D97-AF65-F5344CB8AC3E}">
        <p14:creationId xmlns:p14="http://schemas.microsoft.com/office/powerpoint/2010/main" val="496104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E3C590-A067-49BD-9E10-2907F2A14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0726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SOURCES AT LAL-ORSAY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794624-C48B-403E-A82D-0C217C7A8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45997"/>
            <a:ext cx="8975713" cy="4495366"/>
          </a:xfrm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3-2-3 POSITRONS FOR DCI</a:t>
            </a:r>
          </a:p>
          <a:p>
            <a:r>
              <a:rPr lang="fr-FR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Originally</a:t>
            </a:r>
            <a:r>
              <a:rPr lang="fr-FR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DCI </a:t>
            </a:r>
            <a:r>
              <a:rPr lang="fr-FR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fr-FR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2-rings </a:t>
            </a:r>
            <a:r>
              <a:rPr lang="fr-FR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r>
              <a:rPr lang="fr-FR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charge compensation</a:t>
            </a:r>
          </a:p>
          <a:p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a collision point 2 positron and 2 </a:t>
            </a:r>
          </a:p>
          <a:p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bunches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collide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simultaneously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</a:t>
            </a:r>
          </a:p>
          <a:p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forces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cancel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mutually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of the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unsuccessful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due to</a:t>
            </a:r>
          </a:p>
          <a:p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resonances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Intensity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appeared</a:t>
            </a:r>
            <a:endParaRPr lang="fr-FR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15 mA. The nominal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luminosity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fr-FR" sz="1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fr-FR" sz="1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1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endParaRPr lang="fr-FR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reached</a:t>
            </a:r>
            <a:endParaRPr lang="fr-FR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DCI has been,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one ring. </a:t>
            </a:r>
          </a:p>
          <a:p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mainly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operated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endParaRPr lang="fr-FR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DM2 detector on J/Ψ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resonance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J.E.Augustin</a:t>
            </a:r>
            <a:r>
              <a:rPr lang="fr-FR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DM2, A Magnetic Detector for the Orsay Storage Ring DCI </a:t>
            </a:r>
            <a:r>
              <a:rPr lang="fr-FR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fr-FR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</a:t>
            </a:r>
            <a:r>
              <a:rPr lang="fr-FR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Scripta Vol. 23 (1981) 623-633</a:t>
            </a:r>
            <a:endParaRPr lang="fr-FR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A3431F3-9AA7-4CA0-B1DA-BC9481409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3DA2263-14A4-4A2C-B1D1-AD0243D0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7A0E19A-834F-4E1B-8590-F4B5C7A88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9717">
            <a:off x="5590095" y="2328421"/>
            <a:ext cx="4194928" cy="271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06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2A2E34-60CE-42D6-9697-8ED4FDEBE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5311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SOURCES FOR LAL-ORSAY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5D36C0-4A6C-49AC-AE00-08DF68EFF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6313"/>
            <a:ext cx="8596668" cy="4665049"/>
          </a:xfrm>
        </p:spPr>
        <p:txBody>
          <a:bodyPr/>
          <a:lstStyle/>
          <a:p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POSITRONS FOR DCI</a:t>
            </a:r>
          </a:p>
          <a:p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positron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5.10</a:t>
            </a:r>
            <a:r>
              <a:rPr lang="fr-FR" sz="1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e+/pulse of 20ns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1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At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injection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about 1A/h.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injection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1.2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improved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injection duration.</a:t>
            </a:r>
          </a:p>
          <a:p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particular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positron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Due to the relative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intensity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monitor has been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fr-FR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monitor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grids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plane (H,V)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layers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made of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CsI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porous</a:t>
            </a:r>
            <a:r>
              <a:rPr lang="fr-FR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dielectric</a:t>
            </a:r>
            <a:r>
              <a:rPr lang="fr-FR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layers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put on aluminium support.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2 plane, a HV plane;</a:t>
            </a:r>
          </a:p>
          <a:p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Enhanced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secondary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emission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allowed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fr-FR" sz="1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e+ at least. Emittance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3 gradients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method</a:t>
            </a:r>
            <a:endParaRPr lang="fr-FR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5C19E69-7C36-4B3D-A50D-0BA63F9DF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A69F3AA-E838-4809-ACBD-21F20756B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F4CC95B-9B1F-49AF-A488-2724C9F42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840" y="4157221"/>
            <a:ext cx="1847653" cy="188414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5A2F2FF-96F1-438F-8756-83EF61923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210" y="3902697"/>
            <a:ext cx="4587120" cy="228006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E155D02-B7CE-49F9-847A-E7F9D21CE20D}"/>
              </a:ext>
            </a:extLst>
          </p:cNvPr>
          <p:cNvSpPr txBox="1"/>
          <p:nvPr/>
        </p:nvSpPr>
        <p:spPr>
          <a:xfrm>
            <a:off x="4975668" y="6223924"/>
            <a:ext cx="3781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1200" b="1" dirty="0"/>
              <a:t>Е</a:t>
            </a:r>
            <a:r>
              <a:rPr lang="fr-FR" sz="1200" b="1" baseline="-25000" dirty="0"/>
              <a:t>H</a:t>
            </a:r>
            <a:r>
              <a:rPr lang="fr-FR" sz="1200" b="1" dirty="0"/>
              <a:t> = 4</a:t>
            </a:r>
            <a:r>
              <a:rPr lang="el-GR" sz="1200" b="1" dirty="0"/>
              <a:t>π</a:t>
            </a:r>
            <a:r>
              <a:rPr lang="fr-FR" sz="1200" b="1" dirty="0" err="1"/>
              <a:t>mm.mrad</a:t>
            </a:r>
            <a:r>
              <a:rPr lang="fr-FR" sz="1200" b="1" dirty="0"/>
              <a:t>  and E</a:t>
            </a:r>
            <a:r>
              <a:rPr lang="fr-FR" sz="1200" b="1" baseline="-25000" dirty="0"/>
              <a:t>V </a:t>
            </a:r>
            <a:r>
              <a:rPr lang="fr-FR" sz="1200" b="1" dirty="0"/>
              <a:t> = 2.7</a:t>
            </a:r>
            <a:r>
              <a:rPr lang="el-GR" sz="1200" b="1" dirty="0"/>
              <a:t>π</a:t>
            </a:r>
            <a:r>
              <a:rPr lang="fr-FR" sz="1200" b="1" dirty="0"/>
              <a:t>.</a:t>
            </a:r>
            <a:r>
              <a:rPr lang="fr-FR" sz="1200" b="1" dirty="0" err="1"/>
              <a:t>mm.mrad</a:t>
            </a:r>
            <a:r>
              <a:rPr lang="fr-FR" sz="1200" b="1" dirty="0"/>
              <a:t>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A2CAE31-5AD1-4A51-AB78-8C7CE42D7EF8}"/>
              </a:ext>
            </a:extLst>
          </p:cNvPr>
          <p:cNvSpPr txBox="1"/>
          <p:nvPr/>
        </p:nvSpPr>
        <p:spPr>
          <a:xfrm>
            <a:off x="5750352" y="3902697"/>
            <a:ext cx="3233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Vertical </a:t>
            </a:r>
            <a:r>
              <a:rPr lang="fr-FR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r>
              <a:rPr lang="fr-FR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fr-FR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measurement</a:t>
            </a:r>
            <a:endParaRPr lang="fr-FR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fr-FR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            </a:t>
            </a:r>
            <a:r>
              <a:rPr lang="fr-FR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blue</a:t>
            </a:r>
            <a:r>
              <a:rPr lang="fr-FR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: </a:t>
            </a:r>
            <a:r>
              <a:rPr lang="fr-FR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calculated</a:t>
            </a:r>
            <a:endParaRPr lang="fr-FR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CF86BA0-9AE1-4160-8DD8-0AB527F16BCA}"/>
              </a:ext>
            </a:extLst>
          </p:cNvPr>
          <p:cNvSpPr txBox="1"/>
          <p:nvPr/>
        </p:nvSpPr>
        <p:spPr>
          <a:xfrm>
            <a:off x="1706252" y="5676237"/>
            <a:ext cx="1211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</a:t>
            </a:r>
          </a:p>
        </p:txBody>
      </p:sp>
    </p:spTree>
    <p:extLst>
      <p:ext uri="{BB962C8B-B14F-4D97-AF65-F5344CB8AC3E}">
        <p14:creationId xmlns:p14="http://schemas.microsoft.com/office/powerpoint/2010/main" val="3396231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62EDE3-7B53-4C0F-8FC0-6EEC0D124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0153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SOURCES AT LAL-ORSAY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F2207E-5B67-46F6-99BC-24A9ACE8B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19753"/>
            <a:ext cx="9286798" cy="4553146"/>
          </a:xfrm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3-3- POSITRONS FOR SYNCHROTRON RADIATION </a:t>
            </a:r>
          </a:p>
          <a:p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positrons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instead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harmful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positive ion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clouds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attracted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repulsed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positrons 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consequences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on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beam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emittance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and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beam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lifetime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Due to the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availability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positron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LAL, the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opportunity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use positron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made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easier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possibility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 been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DCI and SUPERACO rings. The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strongly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supported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P.Marin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decays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e- and e+: 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measured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they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show the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advantages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of e+ .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Nevertheless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: </a:t>
            </a:r>
            <a:r>
              <a:rPr lang="fr-FR" sz="1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cost</a:t>
            </a:r>
            <a:r>
              <a:rPr lang="fr-FR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???</a:t>
            </a:r>
          </a:p>
          <a:p>
            <a:endParaRPr lang="fr-FR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fr-FR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432F3E-BFF4-4886-B4B9-EB2AE4727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R.Chehab</a:t>
            </a:r>
            <a:r>
              <a:rPr lang="en-US" dirty="0"/>
              <a:t>/France-Ukraine/meeting/2021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B9951DA-07BF-4940-BF1A-75A9B72CE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2F67BD6-C710-4611-B194-8EAC96FBC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3214540"/>
            <a:ext cx="3717303" cy="242269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61A0C68-294C-4B68-977F-19F5511CF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936" y="3403076"/>
            <a:ext cx="3968685" cy="223415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EDBAF49-AAA9-4EBC-B082-C91F2228B972}"/>
              </a:ext>
            </a:extLst>
          </p:cNvPr>
          <p:cNvSpPr txBox="1"/>
          <p:nvPr/>
        </p:nvSpPr>
        <p:spPr>
          <a:xfrm flipH="1">
            <a:off x="1197204" y="5637229"/>
            <a:ext cx="5062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P.Marin</a:t>
            </a:r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Rev.Scient.Instrum</a:t>
            </a:r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63(1)</a:t>
            </a:r>
            <a:r>
              <a:rPr lang="fr-FR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January</a:t>
            </a:r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1992, P.327</a:t>
            </a:r>
          </a:p>
        </p:txBody>
      </p:sp>
    </p:spTree>
    <p:extLst>
      <p:ext uri="{BB962C8B-B14F-4D97-AF65-F5344CB8AC3E}">
        <p14:creationId xmlns:p14="http://schemas.microsoft.com/office/powerpoint/2010/main" val="2093591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993E5D-2AA1-4613-8BF8-8EF97CCB9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521616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SOURCES AT LAL-ORSAY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DF4AD4-7731-4778-89F5-CBC97C102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57461"/>
            <a:ext cx="8596668" cy="4683902"/>
          </a:xfrm>
        </p:spPr>
        <p:txBody>
          <a:bodyPr>
            <a:normAutofit fontScale="25000" lnSpcReduction="20000"/>
          </a:bodyPr>
          <a:lstStyle/>
          <a:p>
            <a:r>
              <a:rPr lang="fr-FR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STUDIES ON POSITRON SOURCES AT LAL-ORSAY</a:t>
            </a:r>
          </a:p>
          <a:p>
            <a:r>
              <a:rPr lang="fr-FR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4-1 </a:t>
            </a:r>
            <a:r>
              <a:rPr lang="fr-FR" sz="7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fr-FR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positron </a:t>
            </a:r>
            <a:r>
              <a:rPr lang="fr-FR" sz="7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</a:t>
            </a:r>
            <a:r>
              <a:rPr lang="fr-FR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fr-FR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Aggson-Burnod</a:t>
            </a:r>
            <a:r>
              <a:rPr lang="fr-FR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pionner 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positron 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undertaken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LAL by 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T.L.Aggson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L.Burnod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the 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beginning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sixties. 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 been 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described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sz="6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de positrons à l’</a:t>
            </a:r>
            <a:r>
              <a:rPr lang="fr-FR" sz="6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Accelérateur</a:t>
            </a:r>
            <a:r>
              <a:rPr lang="fr-FR" sz="6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d’Orsay. </a:t>
            </a:r>
            <a:r>
              <a:rPr lang="fr-FR" sz="6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Determination</a:t>
            </a:r>
            <a:r>
              <a:rPr lang="fr-FR" sz="6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section efficace à 0</a:t>
            </a:r>
            <a:r>
              <a:rPr lang="fr-FR" sz="6400" b="1" baseline="30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˚</a:t>
            </a:r>
            <a:r>
              <a:rPr lang="fr-FR" sz="6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sur cibles épaisses. 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LAL-27, 1962. 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measured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positron 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incident 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 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thickness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obtained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positron 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spectrum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case. 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derived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practical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formula to 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evaluate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positron 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positrons (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about 10 MeV to 0.2-0.3 E</a:t>
            </a:r>
            <a:r>
              <a:rPr lang="fr-FR" sz="6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fr-FR" sz="6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incident 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n=  E .(d</a:t>
            </a:r>
            <a:r>
              <a:rPr lang="fr-FR" sz="6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n/Ed</a:t>
            </a:r>
            <a:r>
              <a:rPr lang="el-G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FR" sz="6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l-G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</a:t>
            </a:r>
            <a:endParaRPr lang="fr-FR" sz="6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fr-FR" sz="6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n/Ed</a:t>
            </a:r>
            <a:r>
              <a:rPr lang="el-G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measured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0˚ , </a:t>
            </a:r>
            <a:r>
              <a:rPr lang="fr-FR" sz="6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l-G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and 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the 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angle and the 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momentum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accepted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the 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focusing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system. </a:t>
            </a:r>
          </a:p>
          <a:p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expression can 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written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more 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simply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e- and e+ 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intensities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as:</a:t>
            </a:r>
          </a:p>
          <a:p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I</a:t>
            </a:r>
            <a:r>
              <a:rPr lang="fr-FR" sz="6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I</a:t>
            </a:r>
            <a:r>
              <a:rPr lang="fr-FR" sz="6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.n.</a:t>
            </a:r>
            <a:r>
              <a:rPr lang="el-G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πθ</a:t>
            </a:r>
            <a:r>
              <a:rPr lang="fr-FR" sz="6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fr-FR" sz="6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l-G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πθ</a:t>
            </a:r>
            <a:r>
              <a:rPr lang="fr-FR" sz="6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angle of acceptance 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around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fr-FR" sz="6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˚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l-G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fr-FR" sz="6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accepted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bandwith</a:t>
            </a:r>
            <a:endParaRPr lang="fr-FR" sz="6400" b="1" baseline="30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sz="5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5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lang="fr-FR" sz="5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5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Aggson</a:t>
            </a:r>
            <a:r>
              <a:rPr lang="fr-FR" sz="5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fr-FR" sz="5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Burnod</a:t>
            </a:r>
            <a:r>
              <a:rPr lang="fr-FR" sz="5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report)</a:t>
            </a:r>
          </a:p>
          <a:p>
            <a:r>
              <a:rPr lang="fr-FR" sz="5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  <a:p>
            <a:endParaRPr lang="fr-FR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fr-FR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</a:p>
          <a:p>
            <a:endParaRPr lang="fr-FR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85EEC41-78D2-45C6-9FED-AE2805B1A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B16EAF-EB6A-4CA4-A12F-5EC128CCC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262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BDE835-96C3-46CF-98C7-D16716AB1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6140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SOURCES AT LAL-ORSAY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92FEA0-E6F3-4E2D-9868-A71D38623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85741"/>
            <a:ext cx="8596668" cy="4655622"/>
          </a:xfrm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4-2 STUDIES ON MAGNETIC CAPTURE SYSTEMS</a:t>
            </a:r>
          </a:p>
          <a:p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interesting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accepted</a:t>
            </a:r>
            <a:r>
              <a:rPr lang="fr-FR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</a:t>
            </a:r>
            <a:r>
              <a:rPr lang="fr-FR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essential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designing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efficient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lenses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capture the positrons at the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exit</a:t>
            </a: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main capture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axial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the Quarter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Wave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Transformer (QWT) and the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Adiabatic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Matching System (AMD)</a:t>
            </a:r>
          </a:p>
          <a:p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4-2-1 THE QUARTER WAVE TRANSFORMER</a:t>
            </a:r>
          </a:p>
          <a:p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J.Haissinski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studied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focusing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devices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solenoids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more in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QWT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appeared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him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the best solution for the capture system (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J.Haissinski</a:t>
            </a:r>
            <a:r>
              <a:rPr lang="fr-FR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fr-FR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Nucl;Instrum.Methods</a:t>
            </a:r>
            <a:r>
              <a:rPr lang="fr-FR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51(2) (1967)181-196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QWT,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defined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JH,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installed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improved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significantly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accepted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positron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the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storage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ring ACO.</a:t>
            </a:r>
          </a:p>
          <a:p>
            <a:endParaRPr lang="fr-FR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fr-FR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DAD282-C73A-4F02-8721-33FD67796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F1B7E9C-D84A-4BCB-8C42-453720C60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70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66E934-1686-45DC-9143-CA9F2B042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0153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SOURCES AT LAL-ORSAY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17E724-EFC2-40DF-B021-93B0E9895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19753"/>
            <a:ext cx="8596668" cy="4721609"/>
          </a:xfrm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QUARTER WAVE TRANSFORMER</a:t>
            </a:r>
          </a:p>
          <a:p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QWT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high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a short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length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cm)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followed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a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a large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length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The </a:t>
            </a:r>
          </a:p>
          <a:p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superimposed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the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accelerating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sections. </a:t>
            </a:r>
          </a:p>
          <a:p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main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Radial acceptance: r</a:t>
            </a:r>
            <a:r>
              <a:rPr lang="fr-FR" sz="1400" b="1" baseline="-25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(B</a:t>
            </a:r>
            <a:r>
              <a:rPr lang="fr-FR" sz="1400" b="1" baseline="-25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/B</a:t>
            </a:r>
            <a:r>
              <a:rPr lang="fr-FR" sz="1400" b="1" baseline="-25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).a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endParaRPr lang="fr-FR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radius of the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accelerator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channel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maximum</a:t>
            </a:r>
          </a:p>
          <a:p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transverse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momentum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(for a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fr-FR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sz="1400" b="1" baseline="-25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eB</a:t>
            </a:r>
            <a:r>
              <a:rPr lang="fr-FR" sz="1400" b="1" baseline="-25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a(1+ B</a:t>
            </a:r>
            <a:r>
              <a:rPr lang="fr-FR" sz="1400" b="1" baseline="-25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/B</a:t>
            </a:r>
            <a:r>
              <a:rPr lang="fr-FR" sz="1400" b="1" baseline="-25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</a:p>
          <a:p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capture system has a </a:t>
            </a:r>
            <a:r>
              <a:rPr lang="fr-FR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narrow</a:t>
            </a:r>
            <a:r>
              <a:rPr lang="fr-FR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fr-FR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band </a:t>
            </a:r>
          </a:p>
          <a:p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Usually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MeV.</a:t>
            </a:r>
          </a:p>
          <a:p>
            <a:endParaRPr lang="fr-FR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1DBC3A-F578-43E0-880D-E084E981E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956459-1284-4432-9C14-E3D7D9EF4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8828E02-5B86-4760-AF3A-4346B1537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33620"/>
            <a:ext cx="2925452" cy="213340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82AC37B-2E3B-41B3-AFB4-3A099AB5E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924" y="3780149"/>
            <a:ext cx="2925452" cy="182421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4C953AA-668A-4833-ACFC-AD1AF1E46B7C}"/>
              </a:ext>
            </a:extLst>
          </p:cNvPr>
          <p:cNvSpPr txBox="1"/>
          <p:nvPr/>
        </p:nvSpPr>
        <p:spPr>
          <a:xfrm>
            <a:off x="6096000" y="5684363"/>
            <a:ext cx="3321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phase </a:t>
            </a:r>
            <a:r>
              <a:rPr lang="fr-FR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r>
              <a:rPr lang="fr-FR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canonical variables are </a:t>
            </a:r>
            <a:r>
              <a:rPr lang="fr-FR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fr-FR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7606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FBBF12-16F8-4A59-A1BA-BBE47D5A9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1299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SOURCES AT LAL-ORSAY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339213-BF01-4C8C-AA93-E96B9F2D6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00899"/>
            <a:ext cx="8834311" cy="4740463"/>
          </a:xfrm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4-2-2 </a:t>
            </a: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ADIABATIC MATCHING DEVICE (AMD)</a:t>
            </a:r>
          </a:p>
          <a:p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Adiabatic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Matching System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first,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R.Helm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the SLAC positron source   (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Adiabatic</a:t>
            </a:r>
            <a:r>
              <a:rPr lang="fr-FR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approximation for </a:t>
            </a:r>
            <a:r>
              <a:rPr lang="fr-FR" sz="1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dynamics</a:t>
            </a:r>
            <a:r>
              <a:rPr lang="fr-FR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 </a:t>
            </a:r>
            <a:r>
              <a:rPr lang="fr-FR" sz="1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</a:t>
            </a:r>
            <a:r>
              <a:rPr lang="fr-FR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fr-FR" sz="1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fr-FR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 </a:t>
            </a:r>
            <a:r>
              <a:rPr lang="fr-FR" sz="1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tapered</a:t>
            </a:r>
            <a:r>
              <a:rPr lang="fr-FR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fr-FR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SLAC-4, 1962 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1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has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been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studied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installed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Orsay (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R.Chehab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sources 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CERN 94-01,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vol.II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R.Chehab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</a:t>
            </a:r>
            <a:r>
              <a:rPr lang="fr-FR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fr-FR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Adiabatic</a:t>
            </a:r>
            <a:r>
              <a:rPr lang="fr-FR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matching</a:t>
            </a:r>
            <a:r>
              <a:rPr lang="fr-FR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  <a:r>
              <a:rPr lang="fr-FR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the Orsay </a:t>
            </a:r>
            <a:r>
              <a:rPr lang="fr-FR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</a:t>
            </a:r>
            <a:r>
              <a:rPr lang="fr-FR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Positron Accelerator 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IEEE transactions on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Science vol. 30 (4), </a:t>
            </a:r>
            <a:r>
              <a:rPr lang="fr-FR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1983). The 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AMD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made of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stacked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pancakes and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solenoids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various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radii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values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moderate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(maximum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1.2 Tesla; the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tapering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length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0.75 m)</a:t>
            </a:r>
          </a:p>
          <a:p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AMD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took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place of a QWT and has been in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bandwith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acceptance has been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a factor 2.5 and the positron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a factor 2.</a:t>
            </a:r>
          </a:p>
          <a:p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AMD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made of a set of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coils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constructed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installed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LAL team.  </a:t>
            </a:r>
          </a:p>
          <a:p>
            <a:endParaRPr lang="fr-FR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0AB28E5-724F-404E-8EDD-5C19ED03A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6A7AE31-B98E-4C7F-851E-ABE201332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638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DC7E9C-6CB5-4298-9791-7D1F4CAC1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POSITRON SOURCES AT LAL-ORSAY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CC6BC7-5A3B-44D5-A791-D4BFDEBC5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OUTLINE:</a:t>
            </a:r>
          </a:p>
          <a:p>
            <a:r>
              <a:rPr lang="fr-FR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1-  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fr-FR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2- 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 TO OBTAIN POSITRONS</a:t>
            </a:r>
            <a:endParaRPr lang="fr-F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3- 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EXPERIMENTS AT LAL USING POSITRONS</a:t>
            </a:r>
            <a:endParaRPr lang="fr-F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4- 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STUDIES ON POSITRON SOURCES AT LAL</a:t>
            </a:r>
            <a:endParaRPr lang="fr-F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5- 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 TO INTERNATIONAL PROJECTS</a:t>
            </a:r>
            <a:endParaRPr lang="fr-F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6- 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fr-F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  <a:endParaRPr lang="fr-F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7C76BCA-A830-45E9-8D7E-62FFC8E4D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DFDFAD8-94F1-4D6E-A846-B012EC56A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765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D2D924-2C08-41CC-BB01-3B88A7D48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1299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SOURCES AT LAL-ORSAY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60F40F-1EE4-4B7B-ACEF-497C03976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76313"/>
            <a:ext cx="8994567" cy="4665049"/>
          </a:xfrm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ADIABATIC MATCHING SYSTEM</a:t>
            </a:r>
          </a:p>
          <a:p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system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slowly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varying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followed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a long axial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extending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over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accelerating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sections.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maximum B</a:t>
            </a:r>
            <a:r>
              <a:rPr lang="fr-FR" sz="14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 minimum B</a:t>
            </a:r>
            <a:r>
              <a:rPr lang="fr-FR" sz="14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tapers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adiabatically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adiabatic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invariant:</a:t>
            </a:r>
          </a:p>
          <a:p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t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0DA1E2-A99A-4D08-8501-4B70C0C67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D0488CC-ADCB-4445-89A3-D4B716418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FE18A7D-AB11-4375-90B2-8D0CCFFF7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136" y="2667787"/>
            <a:ext cx="3311901" cy="9144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75EEC23-DD3F-4C7A-A113-D67DEB31C7D6}"/>
              </a:ext>
            </a:extLst>
          </p:cNvPr>
          <p:cNvSpPr txBox="1"/>
          <p:nvPr/>
        </p:nvSpPr>
        <p:spPr>
          <a:xfrm>
            <a:off x="895547" y="3428999"/>
            <a:ext cx="7852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conserved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{p</a:t>
            </a:r>
            <a:r>
              <a:rPr lang="fr-FR" sz="14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</a:t>
            </a:r>
            <a:r>
              <a:rPr lang="fr-FR" sz="14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} are canonical variables . That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flux of </a:t>
            </a:r>
            <a:r>
              <a:rPr lang="fr-FR" sz="1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</a:t>
            </a:r>
            <a:r>
              <a:rPr lang="fr-FR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fr-FR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fr-FR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1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r>
              <a:rPr lang="fr-FR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section </a:t>
            </a:r>
            <a:r>
              <a:rPr lang="fr-FR" sz="1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conserved</a:t>
            </a:r>
            <a:r>
              <a:rPr lang="fr-FR" sz="14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.</a:t>
            </a:r>
          </a:p>
          <a:p>
            <a:endParaRPr lang="fr-FR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AC7B29F8-3B9C-4BE1-B247-AE6D9E2CE0B0}"/>
              </a:ext>
            </a:extLst>
          </p:cNvPr>
          <p:cNvCxnSpPr>
            <a:cxnSpLocks/>
          </p:cNvCxnSpPr>
          <p:nvPr/>
        </p:nvCxnSpPr>
        <p:spPr>
          <a:xfrm>
            <a:off x="6627043" y="2931736"/>
            <a:ext cx="12254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A5F2250A-1844-41FF-98FA-C4FAF4D64A20}"/>
              </a:ext>
            </a:extLst>
          </p:cNvPr>
          <p:cNvSpPr txBox="1"/>
          <p:nvPr/>
        </p:nvSpPr>
        <p:spPr>
          <a:xfrm>
            <a:off x="7748833" y="2667787"/>
            <a:ext cx="2055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Transverse </a:t>
            </a:r>
            <a:r>
              <a:rPr lang="fr-FR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momentum</a:t>
            </a:r>
            <a:endParaRPr lang="fr-FR" sz="1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629587E-7EE4-4301-B015-5F55D1117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21" y="3996964"/>
            <a:ext cx="4194927" cy="204439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E516F45-C607-457E-A6B2-0614A3979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6964" y="3996965"/>
            <a:ext cx="5674935" cy="2308346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A5CF3656-1C5B-47B7-8F95-B4D536E626EF}"/>
              </a:ext>
            </a:extLst>
          </p:cNvPr>
          <p:cNvSpPr txBox="1"/>
          <p:nvPr/>
        </p:nvSpPr>
        <p:spPr>
          <a:xfrm>
            <a:off x="7975077" y="3996964"/>
            <a:ext cx="182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 Transverse </a:t>
            </a:r>
            <a:r>
              <a:rPr lang="fr-FR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momentum</a:t>
            </a:r>
            <a:r>
              <a:rPr lang="fr-FR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lang="fr-FR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fr-FR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4F3C9251-78FD-4AE3-ACD5-9E0DFD844498}"/>
              </a:ext>
            </a:extLst>
          </p:cNvPr>
          <p:cNvCxnSpPr/>
          <p:nvPr/>
        </p:nvCxnSpPr>
        <p:spPr>
          <a:xfrm flipH="1">
            <a:off x="7447175" y="4298623"/>
            <a:ext cx="5279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7EEDACC3-A02C-482A-AB04-9C5211779ED7}"/>
              </a:ext>
            </a:extLst>
          </p:cNvPr>
          <p:cNvSpPr txBox="1"/>
          <p:nvPr/>
        </p:nvSpPr>
        <p:spPr>
          <a:xfrm>
            <a:off x="8020813" y="4928875"/>
            <a:ext cx="182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 </a:t>
            </a:r>
            <a:r>
              <a:rPr lang="fr-FR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geometrical</a:t>
            </a:r>
            <a:r>
              <a:rPr lang="fr-FR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acceptance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FC0AFC8D-C891-45F2-B2CD-51DAB21CDA7A}"/>
              </a:ext>
            </a:extLst>
          </p:cNvPr>
          <p:cNvCxnSpPr/>
          <p:nvPr/>
        </p:nvCxnSpPr>
        <p:spPr>
          <a:xfrm flipH="1">
            <a:off x="7374626" y="5046936"/>
            <a:ext cx="770955" cy="141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827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86FB13-8EA3-4492-8DF9-BB2A02D44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31043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SOURCES AT LAL-ORSAY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9C19B9-2B69-4048-AB0F-5B3222D8F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40643"/>
            <a:ext cx="8596668" cy="4944955"/>
          </a:xfrm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4-3 NEW KINDS OF POSITRON SOURCES USING CRYSTALS</a:t>
            </a:r>
          </a:p>
          <a:p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started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LAL-Orsay in 1988. A group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associated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a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theoretician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Xavier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Artru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LPT-Orsay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thought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about the use of an </a:t>
            </a:r>
            <a:r>
              <a:rPr lang="fr-FR" sz="1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atomic</a:t>
            </a:r>
            <a:r>
              <a:rPr lang="fr-FR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undulator</a:t>
            </a:r>
            <a:r>
              <a:rPr lang="fr-FR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atomic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rows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(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instead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alternating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undulator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to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radiations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propagating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glancing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angles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rows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The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wavelengths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magn.undulator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in a ratio ~~10</a:t>
            </a:r>
            <a:r>
              <a:rPr lang="fr-FR" sz="1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the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needed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e-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energies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~~10</a:t>
            </a:r>
            <a:r>
              <a:rPr lang="fr-FR" sz="1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-2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 </a:t>
            </a:r>
            <a:r>
              <a:rPr lang="fr-FR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advantage</a:t>
            </a:r>
            <a:r>
              <a:rPr lang="fr-FR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preliminary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Silicon and Germanium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axial orientation to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photons and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amorphous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tungsten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e-e+ pairs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an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accelerator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conference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R.Chehab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in </a:t>
            </a:r>
            <a:r>
              <a:rPr lang="fr-FR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Proceedings</a:t>
            </a:r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1989 PAC, Chicago, March 1989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fr-FR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FD8297-1F3E-49EB-BDD0-E7720A526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4580F4F-FA38-4039-9161-4C87B4685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2BBC2F9-A635-479A-A576-AB94B3570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681" y="3429000"/>
            <a:ext cx="3610466" cy="187829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8BAC6F7-2222-493E-97A8-121B37135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218" y="3563332"/>
            <a:ext cx="4496586" cy="247803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9C1CF3A-BF44-496F-BB63-935400232FF1}"/>
              </a:ext>
            </a:extLst>
          </p:cNvPr>
          <p:cNvSpPr txBox="1"/>
          <p:nvPr/>
        </p:nvSpPr>
        <p:spPr>
          <a:xfrm>
            <a:off x="1093511" y="5254601"/>
            <a:ext cx="3026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positron </a:t>
            </a:r>
            <a:r>
              <a:rPr lang="fr-FR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accepted</a:t>
            </a:r>
            <a:r>
              <a:rPr lang="fr-FR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</a:t>
            </a:r>
            <a:r>
              <a:rPr lang="fr-FR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1 </a:t>
            </a:r>
            <a:r>
              <a:rPr lang="fr-FR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obtained</a:t>
            </a:r>
            <a:r>
              <a:rPr lang="fr-FR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fr-FR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fr-FR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incident </a:t>
            </a:r>
            <a:r>
              <a:rPr lang="fr-FR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r>
              <a:rPr lang="fr-FR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1 cm </a:t>
            </a:r>
            <a:r>
              <a:rPr lang="fr-FR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</a:t>
            </a:r>
            <a:r>
              <a:rPr lang="fr-FR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Ge/Si and 1 </a:t>
            </a:r>
            <a:r>
              <a:rPr lang="fr-FR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</a:t>
            </a:r>
            <a:r>
              <a:rPr lang="fr-FR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the </a:t>
            </a:r>
            <a:r>
              <a:rPr lang="fr-FR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converter</a:t>
            </a:r>
            <a:r>
              <a:rPr lang="fr-FR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configuration </a:t>
            </a:r>
            <a:r>
              <a:rPr lang="fr-FR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hybrid</a:t>
            </a:r>
            <a:endParaRPr lang="fr-FR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181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4DFC4F-D1BC-4643-8E39-DDB4BBEE9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2445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SOURCES AT LAL-ORSAY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0565FDB8-3D21-4E5E-BEE4-51EC1DC12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282046"/>
            <a:ext cx="7899661" cy="4025246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8722AAC-9318-4BBD-B8F8-0002A122B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F4BEF3-F05B-41DF-86AF-5FA62796C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751C76A-E3CE-43CD-B63C-A42E717171F8}"/>
              </a:ext>
            </a:extLst>
          </p:cNvPr>
          <p:cNvSpPr txBox="1"/>
          <p:nvPr/>
        </p:nvSpPr>
        <p:spPr>
          <a:xfrm>
            <a:off x="1225486" y="5307292"/>
            <a:ext cx="7588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fr-FR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fr-FR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FR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fr-FR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fr-FR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positron source </a:t>
            </a:r>
            <a:r>
              <a:rPr lang="fr-FR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fr-FR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</a:t>
            </a:r>
            <a:r>
              <a:rPr lang="fr-FR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lang="fr-FR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theoretical</a:t>
            </a:r>
            <a:r>
              <a:rPr lang="fr-FR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fr-FR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investigations </a:t>
            </a:r>
            <a:r>
              <a:rPr lang="fr-FR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fr-FR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carried</a:t>
            </a:r>
            <a:r>
              <a:rPr lang="fr-FR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out </a:t>
            </a:r>
            <a:r>
              <a:rPr lang="fr-FR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fr-FR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collaborations: IPN-Lyon, BINP-Novosibirsk, IPN-Orsay. Discussions </a:t>
            </a:r>
            <a:r>
              <a:rPr lang="fr-FR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fr-FR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KIPT </a:t>
            </a:r>
            <a:r>
              <a:rPr lang="fr-FR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colleagues</a:t>
            </a:r>
            <a:endParaRPr lang="fr-FR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198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22DF18-CBBD-4E5F-8059-EC8B8CB84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1299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SOURCES AT LAL-ORSAY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DBE9D0-06D7-44C3-84AA-43A8BDFAC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00899"/>
            <a:ext cx="8596668" cy="4740463"/>
          </a:xfrm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AND THEORETICAL INVESTIGATIONS</a:t>
            </a:r>
          </a:p>
          <a:p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Orsay a 2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injector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the synchrotron radiation rings DCI and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SuperAco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It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decided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run a « </a:t>
            </a:r>
            <a:r>
              <a:rPr lang="fr-F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proof of </a:t>
            </a:r>
            <a:r>
              <a:rPr lang="fr-F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</a:t>
            </a:r>
            <a:r>
              <a:rPr lang="fr-F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r>
              <a:rPr lang="fr-F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W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oriented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&lt;111&gt; axis and 1 mm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thick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 collaboration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IPN-Orsay for the photon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detection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 been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carried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out.</a:t>
            </a:r>
          </a:p>
          <a:p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a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parallel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theoretical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simulations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involving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LAL, IPN-Lyon and BINP-Novosibirsk have been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operated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AB4B736-FB97-4192-A52C-A7CF53128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3C105E2-4AE7-4D47-A4D5-B3B140C34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59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46705E-AEA3-4499-AFF9-841719210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3592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SOURCES AT LAL-ORSAY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C99C59-DE52-4B6C-A091-BFCFF9A13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63193"/>
            <a:ext cx="8596668" cy="4778170"/>
          </a:xfrm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4-3-1 PROOF OF PRINCIPLE EXPERIMENT AT LAL-ORSAY</a:t>
            </a:r>
          </a:p>
          <a:p>
            <a:endParaRPr lang="fr-FR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85EFA18-F94F-43A5-9927-7281E308F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30214D5-43E0-43BE-8244-4B4B5327D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F814A04-414A-4430-ABFD-C1F17EB84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90" y="1706252"/>
            <a:ext cx="8983744" cy="443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60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366B79-0F31-416E-9882-DC01B8E53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2445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SOURCES AT LAL-ORSAY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D07A07-512E-4EE0-A013-83CB837BE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82045"/>
            <a:ext cx="8596668" cy="4759317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PROOF OF PRINCIPLE </a:t>
            </a: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RESULTS</a:t>
            </a:r>
          </a:p>
          <a:p>
            <a:pPr marL="0" indent="0">
              <a:buNone/>
            </a:pPr>
            <a:endParaRPr lang="fr-F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EEB9AD7-4DC3-404A-B680-DD6AAF210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DBD3EB-DF58-4E40-9762-D33851B6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E9AD201-7DB9-49EB-BEAE-D7C4FD8F9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26" y="1887595"/>
            <a:ext cx="9096865" cy="415376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567B706-024D-4CE7-AB85-BBFEF5BCACC7}"/>
              </a:ext>
            </a:extLst>
          </p:cNvPr>
          <p:cNvSpPr txBox="1"/>
          <p:nvPr/>
        </p:nvSpPr>
        <p:spPr>
          <a:xfrm>
            <a:off x="4147794" y="5891753"/>
            <a:ext cx="4779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lang="fr-FR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X.Artru</a:t>
            </a:r>
            <a:r>
              <a:rPr lang="fr-FR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In </a:t>
            </a:r>
            <a:r>
              <a:rPr lang="fr-FR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Nucl.instrum.Methods</a:t>
            </a:r>
            <a:r>
              <a:rPr lang="fr-FR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119(1996)246-252</a:t>
            </a:r>
          </a:p>
        </p:txBody>
      </p:sp>
    </p:spTree>
    <p:extLst>
      <p:ext uri="{BB962C8B-B14F-4D97-AF65-F5344CB8AC3E}">
        <p14:creationId xmlns:p14="http://schemas.microsoft.com/office/powerpoint/2010/main" val="1287255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6C41C0-597F-4607-A755-1D7802930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220810" cy="898689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SOURCES AT LAL-ORSAY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F64B7F-E5B8-42AF-B3CB-180A4DE32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08289"/>
            <a:ext cx="8806031" cy="4533073"/>
          </a:xfrm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4-3-2 THEORETICAL STUDIES AND SIMULATIONS</a:t>
            </a:r>
          </a:p>
          <a:p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collaboration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aiming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know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 been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undertaken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IPN-Lyon (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Xavier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Artru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the group of  V.N.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Baier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Novosibirsk. (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V.N.Baier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V.Katkov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V.M.Strakhovenko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Simulations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operated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collaborations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A.Jejcic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France.  Discussions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theoreticians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KIPT (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N.Shul’ga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S.Fomin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stimulating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Papers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describing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application to positron sources:</a:t>
            </a:r>
          </a:p>
          <a:p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X.Artru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V.N.Baier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R.Chehab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A.Jejcic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sources </a:t>
            </a:r>
            <a:r>
              <a:rPr lang="fr-FR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fr-FR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channeling in a </a:t>
            </a:r>
            <a:r>
              <a:rPr lang="fr-FR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tungsten</a:t>
            </a:r>
            <a:r>
              <a:rPr lang="fr-FR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in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Nucl.Instrum.Methods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344 (1994)443-454</a:t>
            </a:r>
          </a:p>
          <a:p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X.Artru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R.Chehab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M.Chevallier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V.M.Strakhovenko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  <a:r>
              <a:rPr lang="fr-FR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 </a:t>
            </a:r>
            <a:r>
              <a:rPr lang="fr-FR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axially</a:t>
            </a:r>
            <a:r>
              <a:rPr lang="fr-FR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aligned</a:t>
            </a:r>
            <a:r>
              <a:rPr lang="fr-FR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crystals</a:t>
            </a:r>
            <a:r>
              <a:rPr lang="fr-FR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fr-FR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positron production at future </a:t>
            </a:r>
            <a:r>
              <a:rPr lang="fr-FR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</a:t>
            </a:r>
            <a:r>
              <a:rPr lang="fr-FR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colliders</a:t>
            </a:r>
            <a:r>
              <a:rPr lang="fr-FR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in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Phys.Review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 AB, vol.6 (2003)091003</a:t>
            </a:r>
          </a:p>
          <a:p>
            <a:endParaRPr lang="fr-FR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68B3B4C-81F8-482D-BAE7-806D2B43F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1F41F0-80F9-47B1-BA87-01FC8A94E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26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C51ADA-81FB-42EC-A5E5-F4E81749E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4165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SOURCES AT LAL-ORSAY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90E91F-3779-47D2-B530-2514A08AE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53765"/>
            <a:ext cx="9993808" cy="4787598"/>
          </a:xfrm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4-3-3 CRYSTAL RADIATION RESISTANCE: CASE OF TUNGSTEN</a:t>
            </a:r>
          </a:p>
          <a:p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main source of damage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Coulomb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scattering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nuclei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recoil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certain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threshold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(~25 eV) the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dislodged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site.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Moreover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for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values, the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recoiling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nucleus can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initiate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cascade of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displacements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neighbouring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site. </a:t>
            </a:r>
          </a:p>
          <a:p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Tests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initiated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proton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Si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BNL and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Fermilab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threshold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concerning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fluence of 2-4.10</a:t>
            </a:r>
            <a:r>
              <a:rPr lang="fr-FR" sz="16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proton/cm</a:t>
            </a:r>
            <a:r>
              <a:rPr lang="fr-FR" sz="16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losses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performances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met.</a:t>
            </a:r>
          </a:p>
          <a:p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positron production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might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have a long-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resistance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So,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important to know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performance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high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irradiation. The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do a test at SLAC;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colleagues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Stanford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greatly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helped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fr-FR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8724FE-83AA-4FD7-A814-963F2997D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92EBD81-B243-4C26-B101-A472399CE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729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F0097F-AD4E-43F0-9C7C-C6FEDD848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3847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SOURCES AT LAL-ORSAY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2C7CA27-1DBC-44EB-AFE9-E281CECD0E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0399" y="1564850"/>
            <a:ext cx="7651239" cy="4477176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8C80FA7-739C-4473-A5F7-88D8E6A28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070F220-95DF-4277-B924-738A3EAE2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947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D45C9E-5942-4817-B614-BA3923F3A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6581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SOURCES AT LAL-ORSAY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EDDBC6CD-5D6C-4FA2-972F-A236D2ACE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9306" y="1828800"/>
            <a:ext cx="8353425" cy="3833019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3EAC22-EA5C-45C1-8EF2-DE7103A52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F86972C-28A6-447C-A3C6-42CBCB7FE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00D2EE2-8FE0-4161-8829-48F7AFAE27D6}"/>
              </a:ext>
            </a:extLst>
          </p:cNvPr>
          <p:cNvSpPr txBox="1"/>
          <p:nvPr/>
        </p:nvSpPr>
        <p:spPr>
          <a:xfrm>
            <a:off x="952107" y="1404594"/>
            <a:ext cx="4062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OF THE TEST AT SLAC</a:t>
            </a:r>
          </a:p>
        </p:txBody>
      </p:sp>
    </p:spTree>
    <p:extLst>
      <p:ext uri="{BB962C8B-B14F-4D97-AF65-F5344CB8AC3E}">
        <p14:creationId xmlns:p14="http://schemas.microsoft.com/office/powerpoint/2010/main" val="1296194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50257D-2DE7-46D9-940E-150B31AEC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SOURCES AT LAL-ORSAY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29B94E-6B62-4EBD-AB11-81FE9B864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1-INTRODUCTION</a:t>
            </a:r>
          </a:p>
          <a:p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positron sources at LAL-Orsay,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appeared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first,  for </a:t>
            </a:r>
            <a:r>
              <a:rPr lang="fr-FR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fixed</a:t>
            </a:r>
            <a:r>
              <a:rPr lang="fr-FR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lang="fr-FR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r>
              <a:rPr lang="fr-FR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fr-FR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possibility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to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get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monochromatic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gamma-rays</a:t>
            </a:r>
          </a:p>
          <a:p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interest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strengthened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with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the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strong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development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of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colliding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beam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facilities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r>
              <a:rPr lang="fr-FR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high </a:t>
            </a:r>
            <a:r>
              <a:rPr lang="fr-FR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level</a:t>
            </a:r>
            <a:r>
              <a:rPr lang="fr-FR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of </a:t>
            </a:r>
            <a:r>
              <a:rPr lang="fr-FR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energies</a:t>
            </a:r>
            <a:r>
              <a:rPr lang="fr-FR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in CM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allowing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to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reach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high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energy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new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particles</a:t>
            </a:r>
            <a:endParaRPr lang="fr-FR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 LAL-Orsay,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since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the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beginning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of the sixties,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development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of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studies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on positron sources and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physics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experiments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using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positrons.</a:t>
            </a:r>
            <a:endParaRPr lang="fr-FR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919897E-C8F6-42F7-AA59-0C9E2E555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440B6C3-ADA7-45CD-B804-AEA75B4AD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379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2AB322-9243-43A8-A01F-BE9FA32A7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0153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SOURCES AT LAL-ORSAY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40534B-798D-4CC1-B257-B8F0B22F5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27143"/>
            <a:ext cx="9616736" cy="4514220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4-3-4 A THICK CRYSTAL AS POSITRON SOURCE: WA 103 EXPERIMENT (CERN)</a:t>
            </a:r>
          </a:p>
          <a:p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investigate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possibilities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high positron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able to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satisfy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e+e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colliders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requisites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choice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of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hick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radiation and pair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creation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holding in the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Tungsten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and 8 mm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thick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and 20 mm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thick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amorphous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following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configurations:</a:t>
            </a:r>
          </a:p>
          <a:p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T</a:t>
            </a:r>
            <a:r>
              <a:rPr lang="fr-FR" sz="16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4 mm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crystal</a:t>
            </a:r>
            <a:endParaRPr lang="fr-FR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T</a:t>
            </a:r>
            <a:r>
              <a:rPr lang="fr-FR" sz="16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 8 mm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crystal</a:t>
            </a:r>
            <a:endParaRPr lang="fr-FR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T</a:t>
            </a:r>
            <a:r>
              <a:rPr lang="fr-FR" sz="16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 4 mm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crystal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+ 4 mm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amorphous</a:t>
            </a:r>
            <a:endParaRPr lang="fr-FR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T</a:t>
            </a:r>
            <a:r>
              <a:rPr lang="fr-FR" sz="16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 20 mm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amorphous</a:t>
            </a:r>
            <a:endParaRPr lang="fr-FR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beamline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used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the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secondary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electron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beam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of SPS West Hall (3.2 s pulses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with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14.4s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period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Each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pulse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contains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10</a:t>
            </a:r>
            <a:r>
              <a:rPr lang="fr-FR" sz="16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electrons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Electron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energies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were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between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5 and 40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GeV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r>
              <a:rPr lang="fr-FR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Measurements</a:t>
            </a:r>
            <a:r>
              <a:rPr lang="fr-F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l-GR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γ</a:t>
            </a:r>
            <a:r>
              <a:rPr lang="fr-FR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multiplicity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with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preshower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radiated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energy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with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 spaghetti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calorimeter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(Frascati)</a:t>
            </a:r>
          </a:p>
          <a:p>
            <a:r>
              <a:rPr lang="fr-FR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e+ </a:t>
            </a:r>
            <a:r>
              <a:rPr lang="fr-FR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sz="1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yield</a:t>
            </a:r>
            <a:r>
              <a:rPr lang="fr-FR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scintillation </a:t>
            </a:r>
            <a:r>
              <a:rPr lang="fr-FR" sz="1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counters</a:t>
            </a:r>
            <a:r>
              <a:rPr lang="fr-FR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</a:t>
            </a:r>
            <a:r>
              <a:rPr lang="fr-FR" sz="1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energy</a:t>
            </a:r>
            <a:r>
              <a:rPr lang="fr-FR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and angle : drift </a:t>
            </a:r>
            <a:r>
              <a:rPr lang="fr-FR" sz="1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chamber</a:t>
            </a:r>
            <a:r>
              <a:rPr lang="fr-FR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in </a:t>
            </a:r>
            <a:r>
              <a:rPr lang="fr-FR" sz="1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magnetic</a:t>
            </a:r>
            <a:r>
              <a:rPr lang="fr-FR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field</a:t>
            </a:r>
            <a:r>
              <a:rPr lang="fr-FR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reconstruction</a:t>
            </a:r>
          </a:p>
          <a:p>
            <a:r>
              <a:rPr lang="fr-FR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 team LAL-IPNL-BINP-TPU-KIPT </a:t>
            </a:r>
            <a:r>
              <a:rPr lang="fr-FR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participated</a:t>
            </a:r>
            <a:r>
              <a:rPr lang="fr-FR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to the data </a:t>
            </a:r>
            <a:r>
              <a:rPr lang="fr-FR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taking</a:t>
            </a:r>
            <a:r>
              <a:rPr lang="fr-FR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r>
              <a:rPr lang="fr-FR" sz="160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</a:t>
            </a:r>
            <a:r>
              <a:rPr lang="fr-FR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</a:t>
            </a:r>
          </a:p>
          <a:p>
            <a:r>
              <a:rPr lang="fr-FR" sz="16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fr-FR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BB339D3-0451-4312-9E82-459026C3F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EEA153A-609B-40F6-B9D2-3FC3FECC1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029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052C7D-0872-44AC-93A9-9EFCFE956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0153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SOURCES AT LAL-ORSAY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FCF076-B945-4B16-A9A5-4BCE865DB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95167"/>
            <a:ext cx="8596668" cy="4646195"/>
          </a:xfrm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 103: THE LAY-OUT</a:t>
            </a:r>
          </a:p>
          <a:p>
            <a:endParaRPr lang="fr-F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CB9635-2137-465C-89DF-4007ECC2A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1E751F-9AC1-4861-9434-6E5314A03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FA7D4B4-75B7-4B4B-B89D-880AF816A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52" y="1791093"/>
            <a:ext cx="8596668" cy="350677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2FC9217-9896-45F1-9537-3A0F6FF0B071}"/>
              </a:ext>
            </a:extLst>
          </p:cNvPr>
          <p:cNvSpPr txBox="1"/>
          <p:nvPr/>
        </p:nvSpPr>
        <p:spPr>
          <a:xfrm>
            <a:off x="1593130" y="5297864"/>
            <a:ext cx="7909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fr-FR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detection</a:t>
            </a:r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system the exit e+ angle </a:t>
            </a:r>
            <a:r>
              <a:rPr lang="fr-FR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detected</a:t>
            </a:r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first part of the Drift </a:t>
            </a:r>
            <a:r>
              <a:rPr lang="fr-FR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chamber</a:t>
            </a:r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 horizontal </a:t>
            </a:r>
            <a:r>
              <a:rPr lang="fr-FR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momentum</a:t>
            </a:r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second part (</a:t>
            </a:r>
            <a:r>
              <a:rPr lang="fr-FR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submitted</a:t>
            </a:r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FR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bending</a:t>
            </a:r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trajectory</a:t>
            </a:r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reconstruction</a:t>
            </a:r>
            <a:endParaRPr lang="fr-FR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2958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F037F2-49EE-4FF0-AC46-AD80D0FC5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9579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SOURCES AT LAL-ORSAY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7A1C65-67D4-40D9-8BCE-7E8429C36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61155"/>
            <a:ext cx="8596668" cy="4580207"/>
          </a:xfrm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 103: THE RESULTS</a:t>
            </a:r>
          </a:p>
          <a:p>
            <a:endParaRPr lang="fr-F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745186-E9A4-4C7F-B83A-DB8DD4B3C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R.Chehab</a:t>
            </a:r>
            <a:r>
              <a:rPr lang="en-US" dirty="0"/>
              <a:t>/France-Ukraine/meeting/2021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C81F613-6BBF-43FA-97BD-A8D45ED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992C577-7D4A-41FD-8779-D5EE22B77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90" y="1857079"/>
            <a:ext cx="9497848" cy="379900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B91046E-2AB8-4B1B-AC96-0AE02B6C50D1}"/>
              </a:ext>
            </a:extLst>
          </p:cNvPr>
          <p:cNvSpPr txBox="1"/>
          <p:nvPr/>
        </p:nvSpPr>
        <p:spPr>
          <a:xfrm>
            <a:off x="1263192" y="5656082"/>
            <a:ext cx="7711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 TO USE HIGH ENERGY INCIDENT ELECTRON BEAMS</a:t>
            </a:r>
          </a:p>
        </p:txBody>
      </p:sp>
    </p:spTree>
    <p:extLst>
      <p:ext uri="{BB962C8B-B14F-4D97-AF65-F5344CB8AC3E}">
        <p14:creationId xmlns:p14="http://schemas.microsoft.com/office/powerpoint/2010/main" val="40920904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E132BC-3BBA-4ECF-8F69-67EDDBCF2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1872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SOURCES AT LAL-ORSAY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5D3FA4-7A75-4F40-B085-5A6166DF0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462" y="1291473"/>
            <a:ext cx="9049732" cy="4749890"/>
          </a:xfrm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 103: RESULTS</a:t>
            </a:r>
          </a:p>
          <a:p>
            <a:endParaRPr lang="fr-F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0F310CE-2219-43FA-9536-68973715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96C15B4-11A6-4787-A7EC-A83DCCF27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7F6AB77-D642-4327-842A-3A2D9F624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33" y="1640263"/>
            <a:ext cx="9200561" cy="446830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1C0F74F-6191-447E-B0D5-A9898565764E}"/>
              </a:ext>
            </a:extLst>
          </p:cNvPr>
          <p:cNvSpPr txBox="1"/>
          <p:nvPr/>
        </p:nvSpPr>
        <p:spPr>
          <a:xfrm>
            <a:off x="1376313" y="5825765"/>
            <a:ext cx="6777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Comparative tests made </a:t>
            </a:r>
            <a:r>
              <a:rPr lang="fr-FR" sz="1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4mm </a:t>
            </a:r>
            <a:r>
              <a:rPr lang="fr-FR" sz="1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</a:t>
            </a:r>
            <a:r>
              <a:rPr lang="fr-FR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 mm </a:t>
            </a:r>
            <a:r>
              <a:rPr lang="fr-FR" sz="1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amorphous</a:t>
            </a:r>
            <a:r>
              <a:rPr lang="fr-FR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8 mm </a:t>
            </a:r>
            <a:r>
              <a:rPr lang="fr-FR" sz="1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</a:t>
            </a:r>
            <a:r>
              <a:rPr lang="fr-FR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same</a:t>
            </a:r>
            <a:r>
              <a:rPr lang="fr-FR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result</a:t>
            </a:r>
            <a:r>
              <a:rPr lang="fr-FR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 no </a:t>
            </a:r>
            <a:r>
              <a:rPr lang="fr-FR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need</a:t>
            </a:r>
            <a:r>
              <a:rPr lang="fr-FR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of </a:t>
            </a:r>
            <a:r>
              <a:rPr lang="fr-FR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very</a:t>
            </a:r>
            <a:r>
              <a:rPr lang="fr-FR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thick</a:t>
            </a:r>
            <a:r>
              <a:rPr lang="fr-FR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crystals</a:t>
            </a:r>
            <a:r>
              <a:rPr lang="fr-FR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fr-FR" sz="1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9199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262245-250B-4379-82F8-F66F6F0AF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5311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SOURCES AT LAL-ORSAY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F4F905C-6077-45F8-A7F1-70403A3766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2169" y="1234911"/>
            <a:ext cx="8267700" cy="4769014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268CF61-8D42-4FF5-B438-A1A0A9543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F7D15A0-12EE-4A71-84A6-B42752EBC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9090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5CF3BF-2293-4574-B0B9-8E9059F83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68751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SOURCES AT LAL-ORSAY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C174397-EEAA-465C-9E76-3DBCB6CDCB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7629" y="1366886"/>
            <a:ext cx="7556780" cy="4675139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41B981A-8EB6-4100-90EE-678DBC659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B0ACC57-4BD8-460A-80BC-4C11BCEE0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658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4DE661-804A-48CA-A38C-82B67D7CB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5567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SOURCES AT LAL-ORSAY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22F732-7364-4431-9F5C-B23A09234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7715"/>
            <a:ext cx="8596668" cy="4523647"/>
          </a:xfrm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4-3-5 THE HYBRID POSITRON SOURCE</a:t>
            </a:r>
          </a:p>
          <a:p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thick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photons and positrons in the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point of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effective as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shown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WA 103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high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intensities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leading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decrease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of the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available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potentials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due to thermal vibrations.</a:t>
            </a:r>
          </a:p>
          <a:p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Calculations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of the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potential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in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function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of the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temperature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showing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that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endParaRPr lang="fr-FR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fr-FR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fr-FR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D632EE0-4394-4F66-A1D1-F19921395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5665510"/>
            <a:ext cx="6297612" cy="788276"/>
          </a:xfrm>
        </p:spPr>
        <p:txBody>
          <a:bodyPr/>
          <a:lstStyle/>
          <a:p>
            <a:r>
              <a:rPr lang="en-US" dirty="0" err="1"/>
              <a:t>R.Chehab</a:t>
            </a:r>
            <a:r>
              <a:rPr lang="en-US" dirty="0"/>
              <a:t>/France-Ukraine/meeting/2021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D9229E-6F48-4BB9-9BF4-7FF661FB0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783E780-ECDB-4154-A030-29CB4840F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243" y="3016576"/>
            <a:ext cx="4336330" cy="338991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728ACC0-1C36-42E9-836C-6F28D36A5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5" y="3429000"/>
            <a:ext cx="4695943" cy="223650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EFB2D79-9ACF-422B-AC45-F19EDFC29108}"/>
              </a:ext>
            </a:extLst>
          </p:cNvPr>
          <p:cNvSpPr txBox="1"/>
          <p:nvPr/>
        </p:nvSpPr>
        <p:spPr>
          <a:xfrm>
            <a:off x="1338606" y="3016576"/>
            <a:ext cx="3167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Baier</a:t>
            </a:r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formula for the </a:t>
            </a:r>
            <a:r>
              <a:rPr lang="fr-FR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D9990BC-C6DE-415D-8A36-F9493889F719}"/>
              </a:ext>
            </a:extLst>
          </p:cNvPr>
          <p:cNvSpPr txBox="1"/>
          <p:nvPr/>
        </p:nvSpPr>
        <p:spPr>
          <a:xfrm>
            <a:off x="1036948" y="5665510"/>
            <a:ext cx="38838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fr-FR" sz="1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fr-FR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FR" sz="1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preserve</a:t>
            </a:r>
            <a:r>
              <a:rPr lang="fr-FR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1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</a:t>
            </a:r>
            <a:r>
              <a:rPr lang="fr-FR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qualities</a:t>
            </a:r>
            <a:r>
              <a:rPr lang="fr-FR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radiation and pair </a:t>
            </a:r>
            <a:r>
              <a:rPr lang="fr-FR" sz="1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creation</a:t>
            </a:r>
            <a:r>
              <a:rPr lang="fr-FR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fr-FR" sz="1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separated</a:t>
            </a:r>
            <a:r>
              <a:rPr lang="fr-FR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sz="11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hybrid</a:t>
            </a:r>
            <a:r>
              <a:rPr lang="fr-FR" sz="1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system</a:t>
            </a:r>
            <a:endParaRPr lang="fr-FR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07170181-D7C5-4753-888F-61AEBB28008B}"/>
              </a:ext>
            </a:extLst>
          </p:cNvPr>
          <p:cNvCxnSpPr>
            <a:cxnSpLocks/>
          </p:cNvCxnSpPr>
          <p:nvPr/>
        </p:nvCxnSpPr>
        <p:spPr>
          <a:xfrm flipH="1" flipV="1">
            <a:off x="2960015" y="3799001"/>
            <a:ext cx="367646" cy="216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B584849B-C005-4F43-A92C-B4AD53D9532F}"/>
              </a:ext>
            </a:extLst>
          </p:cNvPr>
          <p:cNvSpPr txBox="1"/>
          <p:nvPr/>
        </p:nvSpPr>
        <p:spPr>
          <a:xfrm>
            <a:off x="3327662" y="3874416"/>
            <a:ext cx="17816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Contains</a:t>
            </a:r>
            <a:r>
              <a:rPr lang="fr-F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thermal coefficient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C53D5619-57D8-454D-B628-6254C0FA62D4}"/>
              </a:ext>
            </a:extLst>
          </p:cNvPr>
          <p:cNvCxnSpPr>
            <a:stCxn id="18" idx="1"/>
          </p:cNvCxnSpPr>
          <p:nvPr/>
        </p:nvCxnSpPr>
        <p:spPr>
          <a:xfrm flipV="1">
            <a:off x="3327662" y="3779538"/>
            <a:ext cx="612742" cy="217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3975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BA5F50-E1ED-41A6-A58B-0B713983E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9006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SOURCES AT LAL-ORSAY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A92902-575D-494E-98F7-8832D9CBD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4021"/>
            <a:ext cx="8596668" cy="4627341"/>
          </a:xfrm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HYBRID POSITRON SOURCE</a:t>
            </a:r>
          </a:p>
          <a:p>
            <a:endParaRPr lang="fr-F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0544014-06CA-4B18-BA42-1701B3169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1EC5497-2D4E-4B2C-9C9C-9E601325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26D89CB-0292-4072-AD8A-62CDD6F0D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582" y="2045615"/>
            <a:ext cx="7120081" cy="377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461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77FF4-F8FD-4280-B305-EE12D5992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6140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SOURCES AT LAL-ORSAY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0CFC80-8524-45DD-A2A5-D1A5CD1AF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3703"/>
            <a:ext cx="8596668" cy="4457659"/>
          </a:xfrm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HYBRID POSITRON SOURCE</a:t>
            </a:r>
          </a:p>
          <a:p>
            <a:endParaRPr lang="fr-F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82FAD9-5307-46B9-9E7F-22AC6D648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FC1B320-9B4F-45C7-B11E-02C8BAF94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F6F2B4F-E7D9-48C2-B2F4-79779EC70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970201"/>
            <a:ext cx="7913329" cy="397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567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05D818-2E91-4515-9FB3-7BAF39402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9006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SOURCES AT LAL-ORSAY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D4EA83B2-CB11-4AF5-BBD7-C89A647E05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2669" y="1338606"/>
            <a:ext cx="7886700" cy="4421171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5957556-D1DC-4B6F-B321-1A39F34F4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CCC03B-E0DE-4B55-99D5-33C09F1EB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278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4F2504-7924-400A-BDFC-A53327FD5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5249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SOURCES AT LAL-ORSAY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3AC502-AFB7-48D6-B0D0-5F0DA3BC3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77971"/>
            <a:ext cx="8596668" cy="4363391"/>
          </a:xfrm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2-METHODS TO OBTAIN POSITRONS</a:t>
            </a:r>
          </a:p>
          <a:p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2-1 β</a:t>
            </a:r>
            <a:r>
              <a:rPr lang="fr-FR" sz="16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DECAY</a:t>
            </a:r>
          </a:p>
          <a:p>
            <a:endParaRPr lang="fr-FR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9FCF521-5B95-4E9A-A753-7FC0DB728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3F7033-C9F8-4EF6-9C65-7C16E6D86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6969B78-7B2A-4DCD-8F61-D9E7F8735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87" y="2601798"/>
            <a:ext cx="7907115" cy="332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451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A81790-1584-427A-BB86-4D00BF149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59324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SOURCES AT LAL-ORSAY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8055B4-B88A-4D8B-8204-7DD95F0F7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19753"/>
            <a:ext cx="8596668" cy="4721609"/>
          </a:xfrm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HYBRID POSITRON SOURCE WITH A GRANULAR CONVERTER</a:t>
            </a:r>
          </a:p>
          <a:p>
            <a:endParaRPr lang="fr-F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CC39FA8-83A4-4698-8B97-749F8ADA1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344DDE5-2D33-439A-9893-7A435EC71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37F8F0A-AB60-44C2-B36B-AE29AD19A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961" y="1706251"/>
            <a:ext cx="8436990" cy="418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987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E19B49-DB78-4BC0-B463-98808C859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6458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SOURCES AT LAL-ORSAY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012BE2B8-C063-405E-9E91-B4AC394201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994" y="1513681"/>
            <a:ext cx="8020050" cy="4457700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B9C8958-911A-40E7-86BE-9A8B7286C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6B537B5-C172-4748-9058-5257EBF71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6523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291840-731A-4011-B343-A5D32399E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2445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SOURCES AT LAL-ORSAY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65D110B-7FA9-4CFE-8D8F-B15614EA6F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463" y="1348033"/>
            <a:ext cx="7710466" cy="4693993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4E48B2C-9941-47A4-865A-EF8A864DC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987F5E1-3A4C-4F80-8A6F-AB05B910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8643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159422-A2EF-480E-BCD8-953746274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3592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SOURCES AT LAL-ORSAY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3BADBF84-E0A1-49C3-8FB9-55259F7870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044" y="1263193"/>
            <a:ext cx="7981950" cy="4566108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DF5B443-12AC-4A62-935B-54624DF17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24B6287-297C-4477-ADD8-ECDCAFEB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B912E2A-7621-45DA-B8B0-FFEB20C535FB}"/>
              </a:ext>
            </a:extLst>
          </p:cNvPr>
          <p:cNvSpPr txBox="1"/>
          <p:nvPr/>
        </p:nvSpPr>
        <p:spPr>
          <a:xfrm>
            <a:off x="1150070" y="5316719"/>
            <a:ext cx="32711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fr-FR" sz="1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</a:t>
            </a:r>
            <a:r>
              <a:rPr lang="fr-FR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future: tests at MAMI (Mainz)</a:t>
            </a:r>
          </a:p>
        </p:txBody>
      </p:sp>
    </p:spTree>
    <p:extLst>
      <p:ext uri="{BB962C8B-B14F-4D97-AF65-F5344CB8AC3E}">
        <p14:creationId xmlns:p14="http://schemas.microsoft.com/office/powerpoint/2010/main" val="1054817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A9287E-5940-4315-B264-9576AA5B7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6140"/>
          </a:xfrm>
        </p:spPr>
        <p:txBody>
          <a:bodyPr>
            <a:normAutofit fontScale="90000"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SOURCES AT LAL-ORSAY</a:t>
            </a:r>
            <a:b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0E4BEE-00F0-4B6F-8E35-C3FBB995F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85741"/>
            <a:ext cx="8596668" cy="4655622"/>
          </a:xfrm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4-4 POLARIZED POSITRONS</a:t>
            </a:r>
          </a:p>
          <a:p>
            <a:r>
              <a:rPr lang="en-GB" dirty="0"/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needed longitudinally polarized positrons at the interaction point of a linear collider   </a:t>
            </a:r>
            <a:endParaRPr lang="fr-FR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are generated by the materialization of circularly polarized photons in amorphous</a:t>
            </a:r>
            <a:endParaRPr lang="fr-FR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targets. So the main challenge is to create these circularly polarized photons in an energy</a:t>
            </a:r>
            <a:endParaRPr lang="fr-FR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range allowing positron production with an energy of some MeV to tens of MeV able to</a:t>
            </a:r>
            <a:endParaRPr lang="fr-FR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be easily captured by known optical matching systems. Various methods can be </a:t>
            </a:r>
            <a:endParaRPr lang="fr-FR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considered to generate polarized photons .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914400" algn="l"/>
              </a:tabLst>
            </a:pPr>
            <a:r>
              <a:rPr lang="en-GB" altLang="ja-JP" sz="14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       Three main ways have been considered in that framework:         </a:t>
            </a:r>
            <a:endParaRPr lang="fr-FR" altLang="ja-JP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914400" algn="l"/>
              </a:tabLst>
            </a:pPr>
            <a:r>
              <a:rPr lang="en-GB" altLang="ja-JP" sz="14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       # Compton backscattering of circularly polarized laser photons on energetic</a:t>
            </a:r>
            <a:endParaRPr lang="fr-FR" altLang="ja-JP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914400" algn="l"/>
              </a:tabLst>
            </a:pPr>
            <a:r>
              <a:rPr lang="en-GB" altLang="ja-JP" sz="14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         electron beams (some GeV, for visible laser photons)</a:t>
            </a:r>
            <a:endParaRPr lang="fr-FR" altLang="ja-JP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914400" algn="l"/>
              </a:tabLst>
            </a:pPr>
            <a:r>
              <a:rPr lang="en-GB" altLang="ja-JP" sz="14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       # Radiation of high energy electrons in a helical magnetic undulator.</a:t>
            </a:r>
            <a:endParaRPr lang="fr-FR" altLang="ja-JP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914400" algn="l"/>
              </a:tabLst>
            </a:pPr>
            <a:r>
              <a:rPr lang="en-GB" altLang="ja-JP" sz="14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       # Method using polarized bremsstrahlung generated by longitudinally polarized</a:t>
            </a:r>
            <a:endParaRPr lang="fr-FR" altLang="ja-JP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914400" algn="l"/>
              </a:tabLst>
            </a:pPr>
            <a:r>
              <a:rPr lang="en-GB" altLang="ja-JP" sz="14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                 electrons in amorphous targets.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914400" algn="l"/>
              </a:tabLst>
            </a:pPr>
            <a:r>
              <a:rPr lang="en-GB" altLang="ja-JP" sz="14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  A theoretical analysis of these methods is in the article of </a:t>
            </a:r>
            <a:r>
              <a:rPr lang="en-GB" altLang="ja-JP" sz="1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V.M.Strakhovenko</a:t>
            </a:r>
            <a:r>
              <a:rPr lang="en-GB" altLang="ja-JP" sz="14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et al. in </a:t>
            </a:r>
            <a:r>
              <a:rPr lang="en-GB" sz="1200" b="1" dirty="0" err="1">
                <a:solidFill>
                  <a:srgbClr val="002060"/>
                </a:solidFill>
              </a:rPr>
              <a:t>V.Strakhovenko</a:t>
            </a:r>
            <a:r>
              <a:rPr lang="en-GB" sz="1200" b="1" dirty="0">
                <a:solidFill>
                  <a:srgbClr val="002060"/>
                </a:solidFill>
              </a:rPr>
              <a:t> et al.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914400" algn="l"/>
              </a:tabLst>
            </a:pPr>
            <a:r>
              <a:rPr lang="en-GB" sz="1200" b="1" dirty="0">
                <a:solidFill>
                  <a:srgbClr val="002060"/>
                </a:solidFill>
              </a:rPr>
              <a:t>      in </a:t>
            </a:r>
            <a:r>
              <a:rPr lang="en-GB" sz="1200" b="1" dirty="0" err="1">
                <a:solidFill>
                  <a:srgbClr val="002060"/>
                </a:solidFill>
              </a:rPr>
              <a:t>Nucl.Instr</a:t>
            </a:r>
            <a:r>
              <a:rPr lang="en-GB" sz="1200" b="1" dirty="0">
                <a:solidFill>
                  <a:srgbClr val="002060"/>
                </a:solidFill>
              </a:rPr>
              <a:t>. and Methods A 547 (2005) 320-333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914400" algn="l"/>
              </a:tabLst>
            </a:pP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shall emphasize on the Compton process, for which works have been done at LAL with a PhD thesis (Iryna </a:t>
            </a:r>
            <a:r>
              <a:rPr lang="en-GB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Chaikovska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studies and realization of high finesse F-P cavity (</a:t>
            </a:r>
            <a:r>
              <a:rPr lang="en-GB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F.Zomer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team)</a:t>
            </a:r>
            <a:endParaRPr lang="en-GB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914400" algn="l"/>
              </a:tabLst>
            </a:pPr>
            <a:endParaRPr lang="fr-FR" sz="1200" b="1" dirty="0">
              <a:solidFill>
                <a:srgbClr val="002060"/>
              </a:solidFill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914400" algn="l"/>
              </a:tabLst>
            </a:pPr>
            <a:endParaRPr lang="en-GB" altLang="ja-JP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7D1BA3-56E3-43CD-834A-7AB610063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R.Chehab</a:t>
            </a:r>
            <a:r>
              <a:rPr lang="en-US" dirty="0"/>
              <a:t>/France-Ukraine/meeting/2021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4F8E13F-74CB-4CA5-BD42-345316A31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1123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7CDB50-B27C-4EB3-B50D-4E1E303FD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1299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SOURCES AT LAL-ORSAY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EC6D2C-75EC-47CE-9087-BE06F6EFC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0400077"/>
            <a:ext cx="15800651" cy="11045407"/>
          </a:xfrm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4-4 STUDIES ON POLARIZED POSITRON SOURCES</a:t>
            </a:r>
          </a:p>
          <a:p>
            <a:endParaRPr lang="fr-F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AEC5A81-377B-4CCE-B75F-E959E2466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362BB4A-EA5C-45AB-8FA5-4CEC3D8F5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0B553BF-7C45-4C0E-9D2F-07789E3C7694}"/>
              </a:ext>
            </a:extLst>
          </p:cNvPr>
          <p:cNvSpPr txBox="1"/>
          <p:nvPr/>
        </p:nvSpPr>
        <p:spPr>
          <a:xfrm>
            <a:off x="1209674" y="1141872"/>
            <a:ext cx="806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4-4 POLARIZED POSITRON SOURCES : COMPTON SCATTERING</a:t>
            </a:r>
          </a:p>
          <a:p>
            <a:endParaRPr lang="fr-F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4BF11F6-7544-40D1-832F-1B69B40E3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407" y="1619251"/>
            <a:ext cx="9355227" cy="42291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A201064-6CDF-49F2-8FD3-86B3D52419BB}"/>
              </a:ext>
            </a:extLst>
          </p:cNvPr>
          <p:cNvSpPr txBox="1"/>
          <p:nvPr/>
        </p:nvSpPr>
        <p:spPr>
          <a:xfrm>
            <a:off x="6505575" y="6041362"/>
            <a:ext cx="2943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Courtesy</a:t>
            </a:r>
            <a:r>
              <a:rPr lang="fr-FR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r-FR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Iryna</a:t>
            </a:r>
            <a:r>
              <a:rPr lang="fr-FR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Chaikovska</a:t>
            </a:r>
            <a:endParaRPr lang="fr-FR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8136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C5BDCC-6DDD-41AA-B00C-B3CCD45F0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7031"/>
          </a:xfrm>
        </p:spPr>
        <p:txBody>
          <a:bodyPr>
            <a:normAutofit fontScale="90000"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SOURCES AT LAL-ORSAY</a:t>
            </a:r>
            <a:b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4EA007-C856-49E2-BD24-4FA445D1A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53C451-7661-4C3E-91B1-5F9945B3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3D8F573-3E3E-4A3D-8BA1-EC46D2972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60" y="1206631"/>
            <a:ext cx="10388338" cy="483473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58FBB1E-E70C-4E95-8A7F-7C575C6BE22C}"/>
              </a:ext>
            </a:extLst>
          </p:cNvPr>
          <p:cNvSpPr txBox="1"/>
          <p:nvPr/>
        </p:nvSpPr>
        <p:spPr>
          <a:xfrm>
            <a:off x="5637229" y="6041362"/>
            <a:ext cx="3365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Courtesy</a:t>
            </a:r>
            <a:r>
              <a:rPr lang="fr-FR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Iryna</a:t>
            </a:r>
            <a:r>
              <a:rPr lang="fr-FR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Chaikovska</a:t>
            </a:r>
            <a:endParaRPr lang="fr-FR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984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0A0E20-DBE3-46DE-AFFE-6AF177867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4165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SOURCES AT LAL-ORSAY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C2417E-234A-48F7-889F-A430B34E6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85741"/>
            <a:ext cx="8596668" cy="4655622"/>
          </a:xfrm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 PARTICIPATION TO INTERNATIONAL PROJECTS</a:t>
            </a:r>
          </a:p>
          <a:p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LAL team has been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involved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positron source and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injector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projects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 the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beginning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eighties a LAL group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associated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CERN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colleagues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studied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built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positron source of LEP as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studied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LPI (LEP INJECTOR LINAC) for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electrons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positrons.</a:t>
            </a:r>
          </a:p>
          <a:p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collider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positron sources as for CLIC and ILC have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been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investigated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LAL. A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particular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attention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CLIC, for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solution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studied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LAL has been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selected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the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baseline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Concerning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ILC, for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baseline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associated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undulator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 back solution to a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conventional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source, LAL has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studied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hybrid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positron source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filling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LAL,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IJCLAB team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involved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FCC-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collaborations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KEK, CERN and PSI. </a:t>
            </a:r>
          </a:p>
          <a:p>
            <a:endParaRPr lang="fr-F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C4F2651-69C6-4748-97FE-6FA003AB6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E78FD3-8717-4AC9-A577-7EEE9CD2D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3041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A189E4-8505-4D23-8FFF-D4D5AA175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3592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SOURCES AT LAL-ORSAY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E5FD47-9CED-49A6-98C4-528B52848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63192"/>
            <a:ext cx="8596668" cy="5143293"/>
          </a:xfrm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 PARTICIPATION TO INTERNATIONAL PROJECTS</a:t>
            </a:r>
          </a:p>
          <a:p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5-1 The LEP POSITRON SOURCE</a:t>
            </a:r>
          </a:p>
          <a:p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group LAL-CERN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paricipated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realization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LEP positron source. This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done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more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LPI (LEP Pre-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injector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done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CERN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colleagues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an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QWT                                                                    Matching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pulsed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coil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                                                                  Vacuum has been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studied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built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coil</a:t>
            </a:r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 6 double </a:t>
            </a:r>
            <a:r>
              <a:rPr lang="fr-FR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windings</a:t>
            </a:r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(L=32 mm</a:t>
            </a:r>
            <a:r>
              <a:rPr lang="fr-FR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.</a:t>
            </a:r>
          </a:p>
          <a:p>
            <a:r>
              <a:rPr lang="fr-FR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diameter</a:t>
            </a:r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fr-FR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mm.</a:t>
            </a:r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Peak </a:t>
            </a:r>
            <a:r>
              <a:rPr lang="fr-FR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1.5 T. </a:t>
            </a:r>
          </a:p>
          <a:p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fr-FR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(0.3 T) </a:t>
            </a:r>
            <a:r>
              <a:rPr lang="fr-FR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embedding</a:t>
            </a:r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accelerating</a:t>
            </a:r>
            <a:endParaRPr lang="fr-FR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sections.  A </a:t>
            </a:r>
            <a:r>
              <a:rPr lang="fr-FR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tungsten</a:t>
            </a:r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converter</a:t>
            </a:r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2Xo </a:t>
            </a:r>
            <a:r>
              <a:rPr lang="fr-FR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thick</a:t>
            </a:r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produces</a:t>
            </a:r>
            <a:endParaRPr lang="fr-FR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positrons </a:t>
            </a:r>
            <a:r>
              <a:rPr lang="fr-FR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200 MeV e- </a:t>
            </a:r>
            <a:r>
              <a:rPr lang="fr-FR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</a:p>
          <a:p>
            <a:endParaRPr lang="fr-FR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7FFF3B0-835A-431A-A4A0-9DE84EFAF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A5D9BD-7FFF-4397-8A07-B20F2F4DF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9B1CEC6-CD72-4AE5-AB8C-58B2AE035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608" y="3044857"/>
            <a:ext cx="4637988" cy="336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946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E1E635-7A21-4A78-9037-ABF086AF8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9006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 AT LAL-ORSAY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81F513-0B77-4683-8A6C-29A2D6337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4021"/>
            <a:ext cx="8596668" cy="4627341"/>
          </a:xfrm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5-2 AN HYBRID POSITRON SOURCE FOR CLIC</a:t>
            </a:r>
          </a:p>
          <a:p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fr-F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72477FC-A17D-49FD-B920-40F71C902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45B4E72-BBB2-46E9-8D6C-98D688093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3908B26-2FC7-4A61-BA55-32FECE196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47" y="1772239"/>
            <a:ext cx="9897015" cy="419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7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B6E918-7B32-44C2-BAE3-97ADFA852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1299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SOURCES AT LAL-ORSAY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5D2C99-BFCC-4E31-BFDC-B6A3C553E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00899"/>
            <a:ext cx="8596668" cy="5105588"/>
          </a:xfrm>
        </p:spPr>
        <p:txBody>
          <a:bodyPr>
            <a:normAutofit/>
          </a:bodyPr>
          <a:lstStyle/>
          <a:p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2-2 ELECTROMAGNETIC SHOWER IN A TARGET</a:t>
            </a:r>
          </a:p>
          <a:p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Electrons or photons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impinging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a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electromagnetic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shower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fr-F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2-2-1 </a:t>
            </a:r>
            <a:r>
              <a:rPr lang="fr-FR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ELECTROMAGNETIC SHOWER DRIVEN BY AN ELECTRON BEAM</a:t>
            </a:r>
          </a:p>
          <a:p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BREMSSTRAHLUNG RADIATION</a:t>
            </a:r>
          </a:p>
          <a:p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PAIR CREATION</a:t>
            </a:r>
          </a:p>
          <a:p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This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the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scheme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of the</a:t>
            </a:r>
            <a:r>
              <a:rPr lang="fr-FR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conventional</a:t>
            </a:r>
            <a:r>
              <a:rPr lang="fr-FR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positron source</a:t>
            </a:r>
          </a:p>
          <a:p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providing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unpolarized</a:t>
            </a:r>
            <a:r>
              <a:rPr lang="fr-FR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positrons.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However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using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incident</a:t>
            </a:r>
          </a:p>
          <a:p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longitudinally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polarized</a:t>
            </a:r>
            <a:r>
              <a:rPr lang="fr-FR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electrons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AsGa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photocathode) </a:t>
            </a:r>
          </a:p>
          <a:p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circularly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polarized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bremsstrahlung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photons </a:t>
            </a:r>
          </a:p>
          <a:p>
            <a:r>
              <a:rPr lang="fr-FR" sz="1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longitudinally</a:t>
            </a:r>
            <a:r>
              <a:rPr lang="fr-FR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polarized</a:t>
            </a:r>
            <a:r>
              <a:rPr lang="fr-FR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pairs :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see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A.P.Potylitsin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</a:p>
          <a:p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E.Bessonov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A.Mikhailichenko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r>
              <a:rPr lang="fr-FR" sz="1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Experiments</a:t>
            </a:r>
            <a:r>
              <a:rPr lang="fr-FR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have been </a:t>
            </a:r>
            <a:r>
              <a:rPr lang="fr-FR" sz="1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done</a:t>
            </a:r>
            <a:r>
              <a:rPr lang="fr-FR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fr-FR" sz="1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see</a:t>
            </a:r>
            <a:r>
              <a:rPr lang="fr-FR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E.Voutier</a:t>
            </a:r>
            <a:r>
              <a:rPr lang="fr-FR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et al</a:t>
            </a:r>
          </a:p>
          <a:p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Exp</a:t>
            </a:r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r>
              <a:rPr lang="fr-FR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PEPPo</a:t>
            </a:r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at JLAB: </a:t>
            </a:r>
          </a:p>
          <a:p>
            <a:endParaRPr lang="fr-FR" sz="1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fr-FR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fr-FR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C9CA15-1ECE-4BC6-B184-16623716E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R.Chehab</a:t>
            </a:r>
            <a:r>
              <a:rPr lang="en-US" dirty="0"/>
              <a:t>/France-Ukraine/meeting/2021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45C5EB5-176F-48BE-98F5-6C699ED0F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D596CDF-CD69-401B-8F5D-79D79C66B72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827" y="3214540"/>
            <a:ext cx="4289196" cy="2931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22762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10CEC5-B84C-4CDE-972D-24541F13C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994"/>
          </a:xfrm>
        </p:spPr>
        <p:txBody>
          <a:bodyPr>
            <a:normAutofit fontScale="90000"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SOURCES AT LAL-ORSAY</a:t>
            </a:r>
            <a:b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283D60-B4CB-42FB-8E94-94260A941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04595"/>
            <a:ext cx="10465148" cy="4636768"/>
          </a:xfrm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5-3 STUDY OF AN HYBRID SOURCE FOR ILC</a:t>
            </a:r>
          </a:p>
          <a:p>
            <a:endParaRPr lang="fr-F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B9BFA7-58C9-481C-9456-F7B1B5141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7696FE2-AE5D-4EB7-8FC0-624B5039E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7B6B999-EB1B-47C3-9523-7B55F3174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772239"/>
            <a:ext cx="9685866" cy="410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228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0B7F84-A030-4D3D-8F44-C7E671509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5567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SOURCES AT LAL-ORSAY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C2A1DEB7-6A45-494F-A8FF-B3F598E5A2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498862"/>
            <a:ext cx="8596312" cy="4539708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E0CDE6E-D421-4523-8A92-96CFFCCFA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E9D848-8A45-49EC-B841-C60D3EC04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045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3C70BF-FF44-438A-906D-B05EE77CD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7860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SOURCES AT LAL-ORSAY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6A1454-2221-46EF-9B84-67587F3C2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7715"/>
            <a:ext cx="8596668" cy="4523647"/>
          </a:xfrm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5-4 POSITRON SOURCE STUDIES FOR FCC-</a:t>
            </a:r>
            <a:r>
              <a:rPr lang="fr-F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endParaRPr lang="fr-F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47CA6EF-884B-4B1C-B7F7-1963CFBEA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DE8D417-A1BB-49FD-9206-DBA439EE9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530B733-2DD8-4A9C-90E1-5D41E0F98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40" y="1885361"/>
            <a:ext cx="9464513" cy="422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54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8731FE-AEB8-4187-A2CF-3B0DECBC6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8177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SOURCES AT LAL-ORSAY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2FA485-D693-4F9B-95F4-A0942C5B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95167"/>
            <a:ext cx="8596668" cy="4646195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INVOLVEMENT OF LAL/IJCLAB IN FCC-</a:t>
            </a:r>
            <a:r>
              <a:rPr lang="fr-F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PROJECT</a:t>
            </a:r>
          </a:p>
          <a:p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IJCLab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group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WP3: « Positron source: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capture system » The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associated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concerning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- The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design  of the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of the capture system.</a:t>
            </a:r>
          </a:p>
          <a:p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# </a:t>
            </a:r>
            <a:r>
              <a:rPr lang="fr-F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Target: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thermo-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area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shielding</a:t>
            </a:r>
            <a:endParaRPr lang="fr-FR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# </a:t>
            </a:r>
            <a:r>
              <a:rPr lang="fr-F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Capture system: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Flux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Concentrator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SC</a:t>
            </a:r>
          </a:p>
          <a:p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value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embedding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accelerating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sections.</a:t>
            </a:r>
          </a:p>
          <a:p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group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involved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WP6 : « Proof of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positron source in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SwissFEL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» </a:t>
            </a:r>
          </a:p>
          <a:p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demonstrator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novel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capture system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PSI.</a:t>
            </a:r>
          </a:p>
          <a:p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Several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tests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KEK, MAMI and DESY are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foreseen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 participation of the group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is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expected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.</a:t>
            </a:r>
          </a:p>
          <a:p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fr-F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B66FCE8-4F86-44E6-8D49-50BA51B2A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3FE5D3A-085E-4117-80E5-20E0BD39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595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B9F492-9FCD-4AEB-A974-EBD9398B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5885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SOURCES AT LAL-ORSAY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CACB2D-DF63-4C9B-A788-1EC99093E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25485"/>
            <a:ext cx="8596668" cy="4815877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AND CONCLUSIONS</a:t>
            </a:r>
          </a:p>
          <a:p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Polarized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unpolarized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positrons are of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importance for the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colliding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e+e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facilities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realization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colliding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rings, LAL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positron sources has been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essentially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directed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dedicated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positron sources to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e+e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colliders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That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implied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high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intensity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positron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beams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more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thirty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LAL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involving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theoretical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photon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 been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carried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on. The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promising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obtained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LAL-Orsay, CERN and KEK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confirmed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choice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 been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involving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theoretical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physicists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engineers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technicians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the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equipment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realization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It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concerned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collaboration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french (LAL, IPNL) and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russian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laboratories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(BINP, TPU). Discussions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ukrainian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KIPT, has been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fruitful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 of LAL team to international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projects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particuliar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importance, as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shown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LEP.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participation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becomes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essential for the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choice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CLIC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baseline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positron source of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 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hybrid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source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channeling »  has been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encouraging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Presently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positron source team at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IJCLab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strongly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involved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FCC-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Positron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IJCLab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continuing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team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led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Iryna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Chaikovska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So,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probably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about positrons for a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endParaRPr lang="fr-F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B34D696-1C95-456A-8F7B-D484CEA8B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381323-FD8A-4120-A697-27721A122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838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B55071-6DA9-46FD-99A4-90FAFB9E8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2445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SOURCES AT LAL-ORSAY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0963D6-FCF0-455B-812D-8BBF8D956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66887"/>
            <a:ext cx="9069981" cy="4674475"/>
          </a:xfrm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</a:p>
          <a:p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at the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beginning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positron source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involved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few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persons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individuals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more the case.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Improvements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performances (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resistance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thermo-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stresses)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required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more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more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persons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 the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developped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LAL, the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involvements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concerned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more people in the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...more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labs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straight collaboration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IPNL and at certain moment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CdF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allowed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sources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driven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Collaboration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BINP-Novosibirsk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boosted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theoretical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At the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time a collaboration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TPU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brought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interesting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Discussions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theoretical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group of KIPT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helpful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tests at SLAC, CERN and KEK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have been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successful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decisive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implication of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colleagues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Stanford, Geneva and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Tsukuba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 a few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collaboration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key.</a:t>
            </a:r>
            <a:endParaRPr lang="fr-FR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F35E059-DBA0-4185-8D21-A24CB93D1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0B21148-70CA-4CC8-910C-EDC24896D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80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807A05-0858-4958-8392-FE108F7CF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9262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SOURCES AT LAL-ORSAY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62E48A-05AF-46E9-8C19-AB59DCFF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559" y="1244339"/>
            <a:ext cx="8444443" cy="4797023"/>
          </a:xfrm>
        </p:spPr>
        <p:txBody>
          <a:bodyPr>
            <a:norm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2-2-2 </a:t>
            </a:r>
            <a:r>
              <a:rPr lang="fr-F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ELECTROMAGNETIC SHOWER DRIVEN BY A PHOTON BEAM</a:t>
            </a:r>
          </a:p>
          <a:p>
            <a:endParaRPr lang="fr-F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/>
              <a:t>    </a:t>
            </a:r>
          </a:p>
          <a:p>
            <a:r>
              <a:rPr lang="fr-FR" dirty="0"/>
              <a:t>                  </a:t>
            </a:r>
          </a:p>
          <a:p>
            <a:endParaRPr lang="fr-FR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UNDULATOR</a:t>
            </a:r>
          </a:p>
          <a:p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</a:p>
          <a:p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</a:p>
          <a:p>
            <a:pPr marL="0" indent="0">
              <a:buNone/>
            </a:pPr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COMPTON</a:t>
            </a:r>
          </a:p>
          <a:p>
            <a:endParaRPr lang="fr-FR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</a:p>
          <a:p>
            <a:pPr marL="0" indent="0">
              <a:buNone/>
            </a:pPr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CHANNELING   </a:t>
            </a:r>
          </a:p>
          <a:p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12C7AB7-DEFA-4948-9960-EB1D4FC8A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8E5F2E-0B8C-43A8-8471-1A2A65676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52A85AE-D047-46C6-9EAB-C2623F65C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0" y="2865747"/>
            <a:ext cx="4648200" cy="3175615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33F7060F-7FCE-4C0A-B248-768135E8B6A9}"/>
              </a:ext>
            </a:extLst>
          </p:cNvPr>
          <p:cNvCxnSpPr>
            <a:cxnSpLocks/>
          </p:cNvCxnSpPr>
          <p:nvPr/>
        </p:nvCxnSpPr>
        <p:spPr>
          <a:xfrm>
            <a:off x="3374796" y="3582186"/>
            <a:ext cx="876693" cy="867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443C915B-81DD-40B8-9103-AFF4887756BB}"/>
              </a:ext>
            </a:extLst>
          </p:cNvPr>
          <p:cNvCxnSpPr>
            <a:cxnSpLocks/>
          </p:cNvCxnSpPr>
          <p:nvPr/>
        </p:nvCxnSpPr>
        <p:spPr>
          <a:xfrm>
            <a:off x="3506771" y="4449452"/>
            <a:ext cx="7447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298A51EA-6C63-4EEC-87D3-65679DE380A9}"/>
              </a:ext>
            </a:extLst>
          </p:cNvPr>
          <p:cNvCxnSpPr>
            <a:cxnSpLocks/>
          </p:cNvCxnSpPr>
          <p:nvPr/>
        </p:nvCxnSpPr>
        <p:spPr>
          <a:xfrm flipV="1">
            <a:off x="3374796" y="4449453"/>
            <a:ext cx="876693" cy="909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373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A3A4C5-630F-4E0A-9754-49589AD51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SOURCES AT LAL-ORSAY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3AF7D8-8844-471A-BA26-1929CF365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Positrons </a:t>
            </a:r>
            <a:r>
              <a:rPr lang="fr-F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photon </a:t>
            </a:r>
            <a:r>
              <a:rPr lang="fr-F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beams</a:t>
            </a:r>
            <a:endParaRPr lang="fr-F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large positron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due to the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possibility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large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photons:</a:t>
            </a:r>
          </a:p>
          <a:p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# </a:t>
            </a:r>
            <a:r>
              <a:rPr lang="fr-FR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Undulator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photon </a:t>
            </a:r>
            <a:r>
              <a:rPr lang="fr-FR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yield</a:t>
            </a:r>
            <a:r>
              <a:rPr lang="fr-FR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proportional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to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number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of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periods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N</a:t>
            </a:r>
          </a:p>
          <a:p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# </a:t>
            </a:r>
            <a:r>
              <a:rPr lang="fr-F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Compton: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 the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weak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cross section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may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be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compensated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by a multi-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resonator</a:t>
            </a:r>
            <a:endParaRPr lang="fr-FR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system </a:t>
            </a:r>
          </a:p>
          <a:p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</a:t>
            </a:r>
          </a:p>
          <a:p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# </a:t>
            </a:r>
            <a:r>
              <a:rPr lang="fr-F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Channeling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 high rate of photons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compared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to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bremsstrahlung</a:t>
            </a:r>
            <a:endParaRPr lang="fr-FR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As a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consequence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with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 high photon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yield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:  </a:t>
            </a:r>
            <a:r>
              <a:rPr lang="fr-FR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thinner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converter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and </a:t>
            </a:r>
            <a:r>
              <a:rPr lang="fr-FR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less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energy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deposited</a:t>
            </a:r>
            <a:endParaRPr lang="fr-FR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endParaRPr lang="fr-FR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0AA61EB-C2E7-4216-AF63-735564365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A917159-DCB9-40F4-BBE0-EBA0B391D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082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527270-33CD-48D3-99EF-AD4A64AA4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SOURCES AT LAL-ORSAY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C64A90-1762-487E-9138-85787C563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EXPERIMENTS AT LAL USING POSITRONS</a:t>
            </a:r>
          </a:p>
          <a:p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3-1</a:t>
            </a: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Positrons for </a:t>
            </a:r>
            <a:r>
              <a:rPr lang="fr-FR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fixed</a:t>
            </a: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targets</a:t>
            </a:r>
            <a:endParaRPr lang="fr-FR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Annihilation of positrons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electrons</a:t>
            </a:r>
            <a:endParaRPr lang="fr-FR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quasi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monochromatic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photons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</a:t>
            </a:r>
          </a:p>
          <a:p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interesting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Compton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scattering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The photons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created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positron annihilation have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endParaRPr lang="fr-FR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bremsstrahlung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photons.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Possibility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collimate</a:t>
            </a:r>
          </a:p>
          <a:p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photons. The rate of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produced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photons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high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enough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depending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the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incident positrons, the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</a:p>
          <a:p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thickness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 the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A71DD5-5449-4D9E-98EE-0A2B7BDB9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85E4309-C5E6-407F-87A9-8185B80E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D8A104C-87E4-468E-ADF7-BD68F2B98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104" y="2611225"/>
            <a:ext cx="3657601" cy="319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31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7DA9DC-C93B-4941-90B7-90B16BA04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7542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SOURCES AT LAL-ORSAY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8ED7EF06-8C4E-4C39-B498-596F1519E3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5156461" y="1131215"/>
            <a:ext cx="3242824" cy="4015818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47C0A9-8E45-4854-AA59-E8FCE5CFA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R.Chehab/France-Ukraine/meeting/2021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EB255C-FBF0-424C-BFA6-B41A51EC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5423BFE-6CA4-4D1F-98CC-0F69F54C44B9}"/>
              </a:ext>
            </a:extLst>
          </p:cNvPr>
          <p:cNvSpPr txBox="1"/>
          <p:nvPr/>
        </p:nvSpPr>
        <p:spPr>
          <a:xfrm>
            <a:off x="509047" y="1527139"/>
            <a:ext cx="41576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PHOTONS FROM POSITRON ANNIHILATION:</a:t>
            </a:r>
          </a:p>
          <a:p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spectra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have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shown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a Lithium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annihilation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quasi-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monochromatic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photons (</a:t>
            </a:r>
            <a:r>
              <a:rPr lang="fr-FR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Saclay : Tamas, </a:t>
            </a:r>
            <a:r>
              <a:rPr lang="fr-FR" sz="1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Schul</a:t>
            </a:r>
            <a:r>
              <a:rPr lang="fr-FR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,..)</a:t>
            </a:r>
          </a:p>
          <a:p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LAL-Orsay, </a:t>
            </a:r>
            <a:r>
              <a:rPr lang="fr-FR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done</a:t>
            </a:r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60-70ties by </a:t>
            </a:r>
            <a:r>
              <a:rPr lang="fr-FR" sz="1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R.Tchapoutian</a:t>
            </a:r>
            <a:r>
              <a:rPr lang="fr-FR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1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thesis</a:t>
            </a:r>
            <a:r>
              <a:rPr lang="fr-FR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fr-FR" sz="1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B.Bouquet</a:t>
            </a:r>
            <a:r>
              <a:rPr lang="fr-FR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B.Grossetete</a:t>
            </a:r>
            <a:r>
              <a:rPr lang="fr-FR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fr-FR" sz="1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fr-FR" sz="1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r>
              <a:rPr lang="fr-FR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Compton </a:t>
            </a:r>
            <a:r>
              <a:rPr lang="fr-FR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scattering</a:t>
            </a:r>
            <a:r>
              <a:rPr lang="fr-F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</a:p>
          <a:p>
            <a:r>
              <a:rPr lang="fr-FR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</a:t>
            </a:r>
            <a:r>
              <a:rPr lang="fr-FR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r-FR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R.Tchapoutian</a:t>
            </a:r>
            <a:r>
              <a:rPr lang="fr-FR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fr-FR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LAL-1230 (1970)</a:t>
            </a:r>
          </a:p>
          <a:p>
            <a:r>
              <a:rPr lang="fr-FR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fr-FR" sz="1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B.Bouquet</a:t>
            </a:r>
            <a:r>
              <a:rPr lang="fr-FR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LAL-1183</a:t>
            </a:r>
          </a:p>
          <a:p>
            <a:r>
              <a:rPr lang="fr-FR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fr-FR" sz="1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D.Blum</a:t>
            </a:r>
            <a:r>
              <a:rPr lang="fr-FR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NIM 115 (1974)553</a:t>
            </a:r>
          </a:p>
          <a:p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Saclay: </a:t>
            </a:r>
            <a:r>
              <a:rPr lang="fr-FR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G.Tamas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al: CEA-3628 (1968): </a:t>
            </a:r>
            <a:r>
              <a:rPr lang="fr-FR" sz="1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lang="fr-FR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Figure</a:t>
            </a:r>
          </a:p>
          <a:p>
            <a:endParaRPr lang="fr-FR" sz="1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D14C49B-C44F-42AE-926C-E93A4A36C969}"/>
              </a:ext>
            </a:extLst>
          </p:cNvPr>
          <p:cNvSpPr txBox="1"/>
          <p:nvPr/>
        </p:nvSpPr>
        <p:spPr>
          <a:xfrm flipH="1">
            <a:off x="8323868" y="2752627"/>
            <a:ext cx="1319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>
                <a:solidFill>
                  <a:srgbClr val="002060"/>
                </a:solidFill>
              </a:rPr>
              <a:t>Bremsstrahlung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1C22E06-7712-4783-BA7D-BA0B221BCAE9}"/>
              </a:ext>
            </a:extLst>
          </p:cNvPr>
          <p:cNvSpPr txBox="1"/>
          <p:nvPr/>
        </p:nvSpPr>
        <p:spPr>
          <a:xfrm>
            <a:off x="6476214" y="2573518"/>
            <a:ext cx="1168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C00000"/>
                </a:solidFill>
              </a:rPr>
              <a:t>Annihilation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A46F38F-5745-491A-AF56-B22EF8586F64}"/>
              </a:ext>
            </a:extLst>
          </p:cNvPr>
          <p:cNvSpPr txBox="1"/>
          <p:nvPr/>
        </p:nvSpPr>
        <p:spPr>
          <a:xfrm>
            <a:off x="6096000" y="4760536"/>
            <a:ext cx="2972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r>
              <a:rPr lang="fr-FR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Saclay (</a:t>
            </a:r>
            <a:r>
              <a:rPr lang="fr-FR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calculation</a:t>
            </a:r>
            <a:r>
              <a:rPr lang="fr-FR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fr-FR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Target: Lithium ( 1gcm</a:t>
            </a:r>
            <a:r>
              <a:rPr lang="fr-FR" sz="1200" b="1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fr-FR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thick</a:t>
            </a:r>
            <a:r>
              <a:rPr lang="fr-FR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~1% </a:t>
            </a:r>
            <a:r>
              <a:rPr lang="fr-FR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</a:t>
            </a:r>
            <a:r>
              <a:rPr lang="fr-FR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fr-FR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</a:t>
            </a:r>
            <a:r>
              <a:rPr lang="fr-FR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(Li)</a:t>
            </a:r>
            <a:r>
              <a:rPr lang="fr-FR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82.8 gcm</a:t>
            </a:r>
            <a:r>
              <a:rPr lang="fr-FR" sz="1200" b="1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-2</a:t>
            </a:r>
            <a:r>
              <a:rPr lang="fr-FR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fr-FR" sz="1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33068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2734</TotalTime>
  <Words>4988</Words>
  <Application>Microsoft Office PowerPoint</Application>
  <PresentationFormat>Grand écran</PresentationFormat>
  <Paragraphs>459</Paragraphs>
  <Slides>55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55</vt:i4>
      </vt:variant>
    </vt:vector>
  </HeadingPairs>
  <TitlesOfParts>
    <vt:vector size="64" baseType="lpstr">
      <vt:lpstr>メイリオ</vt:lpstr>
      <vt:lpstr>MS Mincho</vt:lpstr>
      <vt:lpstr>Arial</vt:lpstr>
      <vt:lpstr>Calibri</vt:lpstr>
      <vt:lpstr>Times New Roman</vt:lpstr>
      <vt:lpstr>Trebuchet MS</vt:lpstr>
      <vt:lpstr>Wingdings</vt:lpstr>
      <vt:lpstr>Wingdings 3</vt:lpstr>
      <vt:lpstr>Facette</vt:lpstr>
      <vt:lpstr>POSITRON SOURCES AT LAL-ORSAY: A LONG STORY</vt:lpstr>
      <vt:lpstr>POSITRON SOURCES AT LAL-ORSAY</vt:lpstr>
      <vt:lpstr>POSITRON SOURCES AT LAL-ORSAY</vt:lpstr>
      <vt:lpstr>POSITRON SOURCES AT LAL-ORSAY</vt:lpstr>
      <vt:lpstr>POSITRON SOURCES AT LAL-ORSAY</vt:lpstr>
      <vt:lpstr>POSITRON SOURCES AT LAL-ORSAY</vt:lpstr>
      <vt:lpstr>POSITRON SOURCES AT LAL-ORSAY</vt:lpstr>
      <vt:lpstr>POSITRON SOURCES AT LAL-ORSAY</vt:lpstr>
      <vt:lpstr>POSITRON SOURCES AT LAL-ORSAY</vt:lpstr>
      <vt:lpstr>POSITRON SOURCES AT LAL-ORSAY</vt:lpstr>
      <vt:lpstr>POSITRON SOURCES AT LAL-ORSAY</vt:lpstr>
      <vt:lpstr>POSITRON SOURCES AT LAL-ORSAY</vt:lpstr>
      <vt:lpstr>POSITRON SOURCES AT LAL-ORSAY</vt:lpstr>
      <vt:lpstr>POSITRON SOURCES FOR LAL-ORSAY</vt:lpstr>
      <vt:lpstr>POSITRON SOURCES AT LAL-ORSAY</vt:lpstr>
      <vt:lpstr>POSITRON SOURCES AT LAL-ORSAY</vt:lpstr>
      <vt:lpstr>POSITRON SOURCES AT LAL-ORSAY</vt:lpstr>
      <vt:lpstr>POSITRON SOURCES AT LAL-ORSAY</vt:lpstr>
      <vt:lpstr>POSITRON SOURCES AT LAL-ORSAY</vt:lpstr>
      <vt:lpstr>POSITRON SOURCES AT LAL-ORSAY</vt:lpstr>
      <vt:lpstr>POSITRON SOURCES AT LAL-ORSAY</vt:lpstr>
      <vt:lpstr>POSITRON SOURCES AT LAL-ORSAY</vt:lpstr>
      <vt:lpstr>POSITRON SOURCES AT LAL-ORSAY</vt:lpstr>
      <vt:lpstr>POSITRON SOURCES AT LAL-ORSAY</vt:lpstr>
      <vt:lpstr>POSITRON SOURCES AT LAL-ORSAY</vt:lpstr>
      <vt:lpstr>POSITRON SOURCES AT LAL-ORSAY</vt:lpstr>
      <vt:lpstr>POSITRON SOURCES AT LAL-ORSAY</vt:lpstr>
      <vt:lpstr>POSITRON SOURCES AT LAL-ORSAY</vt:lpstr>
      <vt:lpstr>POSITRON SOURCES AT LAL-ORSAY</vt:lpstr>
      <vt:lpstr>POSITRON SOURCES AT LAL-ORSAY</vt:lpstr>
      <vt:lpstr>POSITRON SOURCES AT LAL-ORSAY</vt:lpstr>
      <vt:lpstr>POSITRON SOURCES AT LAL-ORSAY</vt:lpstr>
      <vt:lpstr>POSITRON SOURCES AT LAL-ORSAY</vt:lpstr>
      <vt:lpstr>POSITRON SOURCES AT LAL-ORSAY</vt:lpstr>
      <vt:lpstr>POSITRON SOURCES AT LAL-ORSAY</vt:lpstr>
      <vt:lpstr>POSITRON SOURCES AT LAL-ORSAY</vt:lpstr>
      <vt:lpstr>POSITRON SOURCES AT LAL-ORSAY</vt:lpstr>
      <vt:lpstr>POSITRON SOURCES AT LAL-ORSAY</vt:lpstr>
      <vt:lpstr>POSITRON SOURCES AT LAL-ORSAY</vt:lpstr>
      <vt:lpstr>POSITRON SOURCES AT LAL-ORSAY</vt:lpstr>
      <vt:lpstr>POSITRON SOURCES AT LAL-ORSAY</vt:lpstr>
      <vt:lpstr>POSITRON SOURCES AT LAL-ORSAY</vt:lpstr>
      <vt:lpstr>POSITRON SOURCES AT LAL-ORSAY</vt:lpstr>
      <vt:lpstr>POSITRON SOURCES AT LAL-ORSAY </vt:lpstr>
      <vt:lpstr>POSITRON SOURCES AT LAL-ORSAY</vt:lpstr>
      <vt:lpstr>POSITRON SOURCES AT LAL-ORSAY   </vt:lpstr>
      <vt:lpstr>POSITRON SOURCES AT LAL-ORSAY</vt:lpstr>
      <vt:lpstr>POSITRON SOURCES AT LAL-ORSAY</vt:lpstr>
      <vt:lpstr>POSITRON SOURCE AT LAL-ORSAY</vt:lpstr>
      <vt:lpstr>POSITRON SOURCES AT LAL-ORSAY </vt:lpstr>
      <vt:lpstr>POSITRON SOURCES AT LAL-ORSAY</vt:lpstr>
      <vt:lpstr>POSITRON SOURCES AT LAL-ORSAY</vt:lpstr>
      <vt:lpstr>POSITRON SOURCES AT LAL-ORSAY</vt:lpstr>
      <vt:lpstr>POSITRON SOURCES AT LAL-ORSAY</vt:lpstr>
      <vt:lpstr>POSITRON SOURCES AT LAL-ORSAY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POSITRON SOURCES AT LAL-ORSAY: A LONG STORY</dc:title>
  <dc:creator>Robert Chehab</dc:creator>
  <cp:lastModifiedBy>Robert Chehab</cp:lastModifiedBy>
  <cp:revision>207</cp:revision>
  <cp:lastPrinted>2021-10-20T13:33:06Z</cp:lastPrinted>
  <dcterms:created xsi:type="dcterms:W3CDTF">2021-09-16T09:28:28Z</dcterms:created>
  <dcterms:modified xsi:type="dcterms:W3CDTF">2021-10-26T07:25:21Z</dcterms:modified>
</cp:coreProperties>
</file>