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2"/>
  </p:notesMasterIdLst>
  <p:sldIdLst>
    <p:sldId id="256" r:id="rId2"/>
    <p:sldId id="1593" r:id="rId3"/>
    <p:sldId id="402" r:id="rId4"/>
    <p:sldId id="1594" r:id="rId5"/>
    <p:sldId id="1595" r:id="rId6"/>
    <p:sldId id="1596" r:id="rId7"/>
    <p:sldId id="422" r:id="rId8"/>
    <p:sldId id="419" r:id="rId9"/>
    <p:sldId id="399" r:id="rId10"/>
    <p:sldId id="400" r:id="rId11"/>
    <p:sldId id="387" r:id="rId12"/>
    <p:sldId id="426" r:id="rId13"/>
    <p:sldId id="1597" r:id="rId14"/>
    <p:sldId id="424" r:id="rId15"/>
    <p:sldId id="382" r:id="rId16"/>
    <p:sldId id="398" r:id="rId17"/>
    <p:sldId id="418" r:id="rId18"/>
    <p:sldId id="390" r:id="rId19"/>
    <p:sldId id="385" r:id="rId20"/>
    <p:sldId id="392" r:id="rId21"/>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7A286A"/>
    <a:srgbClr val="511F74"/>
    <a:srgbClr val="00294B"/>
    <a:srgbClr val="FF6700"/>
    <a:srgbClr val="456487"/>
    <a:srgbClr val="E05314"/>
    <a:srgbClr val="6600CC"/>
    <a:srgbClr val="DF8A2D"/>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7" autoAdjust="0"/>
    <p:restoredTop sz="96291" autoAdjust="0"/>
  </p:normalViewPr>
  <p:slideViewPr>
    <p:cSldViewPr>
      <p:cViewPr varScale="1">
        <p:scale>
          <a:sx n="144" d="100"/>
          <a:sy n="144" d="100"/>
        </p:scale>
        <p:origin x="216" y="184"/>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26/10/2021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01/03/2020</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Mon exposé - Lieu - Titre</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tiff"/></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tiff"/><Relationship Id="rId4" Type="http://schemas.openxmlformats.org/officeDocument/2006/relationships/image" Target="../media/image43.tif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tiff"/><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tiff"/><Relationship Id="rId7" Type="http://schemas.openxmlformats.org/officeDocument/2006/relationships/image" Target="../media/image56.tiff"/><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 Id="rId9"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0.png"/><Relationship Id="rId7" Type="http://schemas.openxmlformats.org/officeDocument/2006/relationships/image" Target="../media/image21.emf"/><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3"/>
          </p:nvPr>
        </p:nvSpPr>
        <p:spPr>
          <a:xfrm>
            <a:off x="345827" y="1290343"/>
            <a:ext cx="10236105" cy="4331689"/>
          </a:xfrm>
        </p:spPr>
        <p:txBody>
          <a:bodyPr>
            <a:noAutofit/>
          </a:bodyPr>
          <a:lstStyle/>
          <a:p>
            <a:pPr algn="ctr"/>
            <a:r>
              <a:rPr lang="fr-FR" sz="2800" dirty="0"/>
              <a:t>French-</a:t>
            </a:r>
            <a:r>
              <a:rPr lang="fr-FR" sz="2800" dirty="0" err="1"/>
              <a:t>Ukrainian</a:t>
            </a:r>
            <a:r>
              <a:rPr lang="fr-FR" sz="2800" dirty="0"/>
              <a:t> Workshop</a:t>
            </a:r>
            <a:endParaRPr lang="en-GB" sz="2800" dirty="0">
              <a:solidFill>
                <a:schemeClr val="accent5">
                  <a:lumMod val="50000"/>
                </a:schemeClr>
              </a:solidFill>
            </a:endParaRPr>
          </a:p>
          <a:p>
            <a:pPr algn="ctr"/>
            <a:r>
              <a:rPr lang="en-GB" dirty="0">
                <a:solidFill>
                  <a:schemeClr val="accent5">
                    <a:lumMod val="50000"/>
                  </a:schemeClr>
                </a:solidFill>
              </a:rPr>
              <a:t>PERLE: A powerful Energy Recovery Linac @ Orsay</a:t>
            </a:r>
          </a:p>
          <a:p>
            <a:pPr algn="ctr"/>
            <a:endParaRPr lang="en-GB" sz="3200" dirty="0">
              <a:solidFill>
                <a:schemeClr val="accent5">
                  <a:lumMod val="50000"/>
                </a:schemeClr>
              </a:solidFill>
            </a:endParaRPr>
          </a:p>
          <a:p>
            <a:pPr algn="ctr"/>
            <a:endParaRPr lang="en-GB" sz="3200" dirty="0">
              <a:solidFill>
                <a:schemeClr val="accent5">
                  <a:lumMod val="50000"/>
                </a:schemeClr>
              </a:solidFill>
            </a:endParaRPr>
          </a:p>
          <a:p>
            <a:pPr algn="ctr"/>
            <a:endParaRPr lang="en-GB" sz="3200" dirty="0">
              <a:solidFill>
                <a:schemeClr val="accent5">
                  <a:lumMod val="50000"/>
                </a:schemeClr>
              </a:solidFill>
            </a:endParaRPr>
          </a:p>
          <a:p>
            <a:pPr algn="ctr"/>
            <a:endParaRPr lang="en-GB" sz="3200" dirty="0">
              <a:solidFill>
                <a:schemeClr val="accent5">
                  <a:lumMod val="50000"/>
                </a:schemeClr>
              </a:solidFill>
            </a:endParaRPr>
          </a:p>
          <a:p>
            <a:pPr algn="ctr"/>
            <a:endParaRPr lang="en-GB" sz="1800" dirty="0"/>
          </a:p>
          <a:p>
            <a:pPr algn="ctr"/>
            <a:r>
              <a:rPr lang="en-GB" sz="2000" dirty="0">
                <a:solidFill>
                  <a:srgbClr val="0070C0"/>
                </a:solidFill>
              </a:rPr>
              <a:t>Walid Kaabi</a:t>
            </a:r>
          </a:p>
          <a:p>
            <a:pPr algn="ctr"/>
            <a:r>
              <a:rPr lang="en-GB" sz="2000" dirty="0">
                <a:solidFill>
                  <a:srgbClr val="0070C0"/>
                </a:solidFill>
              </a:rPr>
              <a:t>  October 27</a:t>
            </a:r>
            <a:r>
              <a:rPr lang="en-GB" sz="2000" baseline="30000" dirty="0">
                <a:solidFill>
                  <a:srgbClr val="0070C0"/>
                </a:solidFill>
              </a:rPr>
              <a:t>th</a:t>
            </a:r>
            <a:r>
              <a:rPr lang="en-GB" sz="2000" dirty="0">
                <a:solidFill>
                  <a:srgbClr val="0070C0"/>
                </a:solidFill>
              </a:rPr>
              <a:t>, 2021</a:t>
            </a:r>
          </a:p>
        </p:txBody>
      </p:sp>
      <p:pic>
        <p:nvPicPr>
          <p:cNvPr id="16" name="Image 15">
            <a:extLst>
              <a:ext uri="{FF2B5EF4-FFF2-40B4-BE49-F238E27FC236}">
                <a16:creationId xmlns:a16="http://schemas.microsoft.com/office/drawing/2014/main" id="{3E006C54-BB0B-2547-9AE5-CF54732EF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4819" y="713524"/>
            <a:ext cx="1328657" cy="802590"/>
          </a:xfrm>
          <a:prstGeom prst="rect">
            <a:avLst/>
          </a:prstGeom>
        </p:spPr>
      </p:pic>
      <p:pic>
        <p:nvPicPr>
          <p:cNvPr id="5" name="Picture 2" descr="RÃ©sultat de recherche d'images pour &quot;international linear collider&quot;">
            <a:extLst>
              <a:ext uri="{FF2B5EF4-FFF2-40B4-BE49-F238E27FC236}">
                <a16:creationId xmlns:a16="http://schemas.microsoft.com/office/drawing/2014/main" id="{CD7A02B1-AB61-7544-BE93-050A790198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06067" y="2525688"/>
            <a:ext cx="5760640" cy="224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5">
                    <a:lumMod val="75000"/>
                  </a:schemeClr>
                </a:solidFill>
                <a:latin typeface="+mn-lt"/>
              </a:rPr>
              <a:t>PERLE Configuration</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10</a:t>
            </a:fld>
            <a:endParaRPr lang="fr-FR" dirty="0"/>
          </a:p>
        </p:txBody>
      </p:sp>
      <p:pic>
        <p:nvPicPr>
          <p:cNvPr id="39" name="Picture 1">
            <a:extLst>
              <a:ext uri="{FF2B5EF4-FFF2-40B4-BE49-F238E27FC236}">
                <a16:creationId xmlns:a16="http://schemas.microsoft.com/office/drawing/2014/main" id="{3B42057F-F59F-1B47-ADC4-D329EC7A8558}"/>
              </a:ext>
            </a:extLst>
          </p:cNvPr>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5884" y="619972"/>
            <a:ext cx="8121769" cy="3937829"/>
          </a:xfrm>
          <a:prstGeom prst="rect">
            <a:avLst/>
          </a:prstGeom>
          <a:solidFill>
            <a:srgbClr val="0000FF"/>
          </a:solidFill>
          <a:ln w="9525">
            <a:solidFill>
              <a:srgbClr val="C87700"/>
            </a:solidFill>
            <a:miter lim="800000"/>
            <a:headEnd/>
            <a:tailEnd/>
          </a:ln>
        </p:spPr>
      </p:pic>
      <p:sp>
        <p:nvSpPr>
          <p:cNvPr id="40" name="TextBox 12">
            <a:extLst>
              <a:ext uri="{FF2B5EF4-FFF2-40B4-BE49-F238E27FC236}">
                <a16:creationId xmlns:a16="http://schemas.microsoft.com/office/drawing/2014/main" id="{13B9E348-3D42-8043-B3F6-E3D8309E0175}"/>
              </a:ext>
            </a:extLst>
          </p:cNvPr>
          <p:cNvSpPr txBox="1">
            <a:spLocks noChangeArrowheads="1"/>
          </p:cNvSpPr>
          <p:nvPr/>
        </p:nvSpPr>
        <p:spPr bwMode="auto">
          <a:xfrm>
            <a:off x="3275675" y="2459964"/>
            <a:ext cx="51477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a:t>
            </a:r>
          </a:p>
        </p:txBody>
      </p:sp>
      <p:sp>
        <p:nvSpPr>
          <p:cNvPr id="41" name="TextBox 13">
            <a:extLst>
              <a:ext uri="{FF2B5EF4-FFF2-40B4-BE49-F238E27FC236}">
                <a16:creationId xmlns:a16="http://schemas.microsoft.com/office/drawing/2014/main" id="{6C78CC4D-E7C2-BA44-91B1-32DADB960EED}"/>
              </a:ext>
            </a:extLst>
          </p:cNvPr>
          <p:cNvSpPr txBox="1">
            <a:spLocks noChangeArrowheads="1"/>
          </p:cNvSpPr>
          <p:nvPr/>
        </p:nvSpPr>
        <p:spPr bwMode="auto">
          <a:xfrm>
            <a:off x="6408584" y="3089380"/>
            <a:ext cx="997881"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82.2 MeV</a:t>
            </a:r>
          </a:p>
        </p:txBody>
      </p:sp>
      <p:sp>
        <p:nvSpPr>
          <p:cNvPr id="42" name="TextBox 14">
            <a:extLst>
              <a:ext uri="{FF2B5EF4-FFF2-40B4-BE49-F238E27FC236}">
                <a16:creationId xmlns:a16="http://schemas.microsoft.com/office/drawing/2014/main" id="{CBF12B0E-2DD7-F940-A419-E43B2A025FB3}"/>
              </a:ext>
            </a:extLst>
          </p:cNvPr>
          <p:cNvSpPr txBox="1">
            <a:spLocks noChangeArrowheads="1"/>
          </p:cNvSpPr>
          <p:nvPr/>
        </p:nvSpPr>
        <p:spPr bwMode="auto">
          <a:xfrm>
            <a:off x="4225678" y="2199675"/>
            <a:ext cx="973485"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82.2 MeV</a:t>
            </a:r>
          </a:p>
        </p:txBody>
      </p:sp>
      <p:sp>
        <p:nvSpPr>
          <p:cNvPr id="43" name="TextBox 15">
            <a:extLst>
              <a:ext uri="{FF2B5EF4-FFF2-40B4-BE49-F238E27FC236}">
                <a16:creationId xmlns:a16="http://schemas.microsoft.com/office/drawing/2014/main" id="{E21D2191-31A1-B941-AA21-42C187BE90CA}"/>
              </a:ext>
            </a:extLst>
          </p:cNvPr>
          <p:cNvSpPr txBox="1">
            <a:spLocks noChangeArrowheads="1"/>
          </p:cNvSpPr>
          <p:nvPr/>
        </p:nvSpPr>
        <p:spPr bwMode="auto">
          <a:xfrm>
            <a:off x="5314379" y="3593436"/>
            <a:ext cx="54516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 </a:t>
            </a:r>
          </a:p>
        </p:txBody>
      </p:sp>
      <p:sp>
        <p:nvSpPr>
          <p:cNvPr id="44" name="TextBox 12">
            <a:extLst>
              <a:ext uri="{FF2B5EF4-FFF2-40B4-BE49-F238E27FC236}">
                <a16:creationId xmlns:a16="http://schemas.microsoft.com/office/drawing/2014/main" id="{5D042782-9A77-D74A-90DB-A339913ED478}"/>
              </a:ext>
            </a:extLst>
          </p:cNvPr>
          <p:cNvSpPr txBox="1">
            <a:spLocks noChangeArrowheads="1"/>
          </p:cNvSpPr>
          <p:nvPr/>
        </p:nvSpPr>
        <p:spPr bwMode="auto">
          <a:xfrm>
            <a:off x="7406465" y="1439667"/>
            <a:ext cx="729383"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1 : 3 : 5</a:t>
            </a:r>
          </a:p>
        </p:txBody>
      </p:sp>
      <p:sp>
        <p:nvSpPr>
          <p:cNvPr id="45" name="TextBox 12">
            <a:extLst>
              <a:ext uri="{FF2B5EF4-FFF2-40B4-BE49-F238E27FC236}">
                <a16:creationId xmlns:a16="http://schemas.microsoft.com/office/drawing/2014/main" id="{84C40ECF-4209-7844-9B0E-0D1B74AFE9F9}"/>
              </a:ext>
            </a:extLst>
          </p:cNvPr>
          <p:cNvSpPr txBox="1">
            <a:spLocks noChangeArrowheads="1"/>
          </p:cNvSpPr>
          <p:nvPr/>
        </p:nvSpPr>
        <p:spPr bwMode="auto">
          <a:xfrm>
            <a:off x="2530822" y="3414611"/>
            <a:ext cx="660652"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2 : 4 : 6</a:t>
            </a:r>
          </a:p>
        </p:txBody>
      </p:sp>
      <p:cxnSp>
        <p:nvCxnSpPr>
          <p:cNvPr id="46" name="Straight Arrow Connector 16">
            <a:extLst>
              <a:ext uri="{FF2B5EF4-FFF2-40B4-BE49-F238E27FC236}">
                <a16:creationId xmlns:a16="http://schemas.microsoft.com/office/drawing/2014/main" id="{101FAC38-24C3-5147-9997-BCC6FEA48AD2}"/>
              </a:ext>
            </a:extLst>
          </p:cNvPr>
          <p:cNvCxnSpPr>
            <a:cxnSpLocks noChangeShapeType="1"/>
          </p:cNvCxnSpPr>
          <p:nvPr/>
        </p:nvCxnSpPr>
        <p:spPr bwMode="auto">
          <a:xfrm flipH="1">
            <a:off x="5116247" y="3347283"/>
            <a:ext cx="747521" cy="277501"/>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7" name="TextBox 15">
            <a:extLst>
              <a:ext uri="{FF2B5EF4-FFF2-40B4-BE49-F238E27FC236}">
                <a16:creationId xmlns:a16="http://schemas.microsoft.com/office/drawing/2014/main" id="{ED10DA9B-85DE-E542-9C62-D9BEE181DF84}"/>
              </a:ext>
            </a:extLst>
          </p:cNvPr>
          <p:cNvSpPr txBox="1">
            <a:spLocks noChangeArrowheads="1"/>
          </p:cNvSpPr>
          <p:nvPr/>
        </p:nvSpPr>
        <p:spPr bwMode="auto">
          <a:xfrm rot="20492134">
            <a:off x="4727831" y="3732266"/>
            <a:ext cx="52458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dump</a:t>
            </a:r>
          </a:p>
        </p:txBody>
      </p:sp>
      <p:sp>
        <p:nvSpPr>
          <p:cNvPr id="48" name="Cube 50">
            <a:extLst>
              <a:ext uri="{FF2B5EF4-FFF2-40B4-BE49-F238E27FC236}">
                <a16:creationId xmlns:a16="http://schemas.microsoft.com/office/drawing/2014/main" id="{F5D9A12C-20A9-2A47-9F7A-A4AB3ACC82F3}"/>
              </a:ext>
            </a:extLst>
          </p:cNvPr>
          <p:cNvSpPr>
            <a:spLocks noChangeArrowheads="1"/>
          </p:cNvSpPr>
          <p:nvPr/>
        </p:nvSpPr>
        <p:spPr bwMode="auto">
          <a:xfrm rot="21040540">
            <a:off x="2791718" y="2743575"/>
            <a:ext cx="545634" cy="75744"/>
          </a:xfrm>
          <a:prstGeom prst="cube">
            <a:avLst>
              <a:gd name="adj" fmla="val 25000"/>
            </a:avLst>
          </a:prstGeom>
          <a:solidFill>
            <a:srgbClr val="00863D"/>
          </a:solidFill>
          <a:ln w="12699">
            <a:solidFill>
              <a:srgbClr val="00B05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cxnSp>
        <p:nvCxnSpPr>
          <p:cNvPr id="49" name="Straight Arrow Connector 8">
            <a:extLst>
              <a:ext uri="{FF2B5EF4-FFF2-40B4-BE49-F238E27FC236}">
                <a16:creationId xmlns:a16="http://schemas.microsoft.com/office/drawing/2014/main" id="{A135C605-C261-A244-AE88-DA8C3AAB8CAB}"/>
              </a:ext>
            </a:extLst>
          </p:cNvPr>
          <p:cNvCxnSpPr>
            <a:cxnSpLocks noChangeShapeType="1"/>
          </p:cNvCxnSpPr>
          <p:nvPr/>
        </p:nvCxnSpPr>
        <p:spPr bwMode="auto">
          <a:xfrm>
            <a:off x="3334546" y="2741335"/>
            <a:ext cx="455904" cy="15427"/>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0" name="TextBox 15">
            <a:extLst>
              <a:ext uri="{FF2B5EF4-FFF2-40B4-BE49-F238E27FC236}">
                <a16:creationId xmlns:a16="http://schemas.microsoft.com/office/drawing/2014/main" id="{E329EEEF-E9B8-DC4B-A55B-67F4AD61277B}"/>
              </a:ext>
            </a:extLst>
          </p:cNvPr>
          <p:cNvSpPr txBox="1">
            <a:spLocks noChangeArrowheads="1"/>
          </p:cNvSpPr>
          <p:nvPr/>
        </p:nvSpPr>
        <p:spPr bwMode="auto">
          <a:xfrm rot="21160244">
            <a:off x="2695033" y="2490946"/>
            <a:ext cx="583065"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fr-FR" sz="884" dirty="0">
                <a:solidFill>
                  <a:srgbClr val="FFFF00"/>
                </a:solidFill>
              </a:rPr>
              <a:t>injector</a:t>
            </a:r>
          </a:p>
        </p:txBody>
      </p:sp>
      <p:sp>
        <p:nvSpPr>
          <p:cNvPr id="51" name="Cube 60">
            <a:extLst>
              <a:ext uri="{FF2B5EF4-FFF2-40B4-BE49-F238E27FC236}">
                <a16:creationId xmlns:a16="http://schemas.microsoft.com/office/drawing/2014/main" id="{8F21EF21-515B-A94C-9849-6F0C6D66EF14}"/>
              </a:ext>
            </a:extLst>
          </p:cNvPr>
          <p:cNvSpPr>
            <a:spLocks noChangeArrowheads="1"/>
          </p:cNvSpPr>
          <p:nvPr/>
        </p:nvSpPr>
        <p:spPr bwMode="auto">
          <a:xfrm rot="9683132" flipV="1">
            <a:off x="4925160" y="3595553"/>
            <a:ext cx="208997" cy="113616"/>
          </a:xfrm>
          <a:prstGeom prst="cube">
            <a:avLst>
              <a:gd name="adj" fmla="val 25000"/>
            </a:avLst>
          </a:prstGeom>
          <a:solidFill>
            <a:srgbClr val="B40000"/>
          </a:solidFill>
          <a:ln w="12699">
            <a:solidFill>
              <a:srgbClr val="DE840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52" name="Oval 1">
            <a:extLst>
              <a:ext uri="{FF2B5EF4-FFF2-40B4-BE49-F238E27FC236}">
                <a16:creationId xmlns:a16="http://schemas.microsoft.com/office/drawing/2014/main" id="{237BD163-449B-8441-8688-C412BD706404}"/>
              </a:ext>
            </a:extLst>
          </p:cNvPr>
          <p:cNvSpPr>
            <a:spLocks noChangeArrowheads="1"/>
          </p:cNvSpPr>
          <p:nvPr/>
        </p:nvSpPr>
        <p:spPr bwMode="auto">
          <a:xfrm>
            <a:off x="3908234" y="2756762"/>
            <a:ext cx="91172" cy="85563"/>
          </a:xfrm>
          <a:prstGeom prst="ellipse">
            <a:avLst/>
          </a:prstGeom>
          <a:solidFill>
            <a:srgbClr val="0000FF"/>
          </a:solidFill>
          <a:ln>
            <a:noFill/>
          </a:ln>
          <a:extLst>
            <a:ext uri="{91240B29-F687-4F45-9708-019B960494DF}">
              <a14:hiddenLine xmlns:a14="http://schemas.microsoft.com/office/drawing/2010/main" w="12699">
                <a:solidFill>
                  <a:srgbClr val="000000"/>
                </a:solidFill>
                <a:round/>
                <a:headEnd/>
                <a:tailEnd/>
              </a14:hiddenLine>
            </a:ext>
          </a:extLst>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53" name="ZoneTexte 52">
            <a:extLst>
              <a:ext uri="{FF2B5EF4-FFF2-40B4-BE49-F238E27FC236}">
                <a16:creationId xmlns:a16="http://schemas.microsoft.com/office/drawing/2014/main" id="{FCC53DD3-C067-E640-8431-7D62BAAD498A}"/>
              </a:ext>
            </a:extLst>
          </p:cNvPr>
          <p:cNvSpPr txBox="1"/>
          <p:nvPr/>
        </p:nvSpPr>
        <p:spPr>
          <a:xfrm>
            <a:off x="1796214" y="906010"/>
            <a:ext cx="4958325" cy="369332"/>
          </a:xfrm>
          <a:prstGeom prst="rect">
            <a:avLst/>
          </a:prstGeom>
          <a:noFill/>
        </p:spPr>
        <p:txBody>
          <a:bodyPr wrap="square" rtlCol="0">
            <a:spAutoFit/>
          </a:bodyPr>
          <a:lstStyle/>
          <a:p>
            <a:r>
              <a:rPr lang="en-GB" sz="1800" dirty="0">
                <a:solidFill>
                  <a:schemeClr val="bg1"/>
                </a:solidFill>
              </a:rPr>
              <a:t>Three passes ‘down’ for energy recovery</a:t>
            </a:r>
          </a:p>
        </p:txBody>
      </p:sp>
      <p:sp>
        <p:nvSpPr>
          <p:cNvPr id="26" name="ZoneTexte 25">
            <a:extLst>
              <a:ext uri="{FF2B5EF4-FFF2-40B4-BE49-F238E27FC236}">
                <a16:creationId xmlns:a16="http://schemas.microsoft.com/office/drawing/2014/main" id="{1DCEAD82-4DDA-4B45-8A4A-30B742CA8354}"/>
              </a:ext>
            </a:extLst>
          </p:cNvPr>
          <p:cNvSpPr txBox="1"/>
          <p:nvPr/>
        </p:nvSpPr>
        <p:spPr>
          <a:xfrm>
            <a:off x="1634662" y="3970107"/>
            <a:ext cx="8144213" cy="1569660"/>
          </a:xfrm>
          <a:prstGeom prst="rect">
            <a:avLst/>
          </a:prstGeom>
          <a:solidFill>
            <a:schemeClr val="tx1">
              <a:lumMod val="65000"/>
              <a:lumOff val="35000"/>
            </a:schemeClr>
          </a:solidFill>
        </p:spPr>
        <p:txBody>
          <a:bodyPr wrap="square" rtlCol="0">
            <a:spAutoFit/>
          </a:bodyPr>
          <a:lstStyle/>
          <a:p>
            <a:r>
              <a:rPr lang="en-GB" sz="1600" dirty="0">
                <a:solidFill>
                  <a:schemeClr val="bg1"/>
                </a:solidFill>
                <a:latin typeface="+mn-lt"/>
              </a:rPr>
              <a:t>Several benefits from this manipulation: </a:t>
            </a:r>
          </a:p>
          <a:p>
            <a:pPr marL="252489" indent="-252489">
              <a:buFont typeface="Wingdings" pitchFamily="2" charset="2"/>
              <a:buChar char="§"/>
            </a:pPr>
            <a:r>
              <a:rPr lang="en-GB" sz="1600" dirty="0">
                <a:solidFill>
                  <a:schemeClr val="bg1"/>
                </a:solidFill>
                <a:latin typeface="+mn-lt"/>
              </a:rPr>
              <a:t>The required RF power (and its capital cost and required electricity) is significantly reduced to that required to establish the cavity field and make up minor losses.</a:t>
            </a:r>
          </a:p>
          <a:p>
            <a:pPr marL="252489" indent="-252489">
              <a:buFont typeface="Wingdings" pitchFamily="2" charset="2"/>
              <a:buChar char="§"/>
            </a:pPr>
            <a:r>
              <a:rPr lang="en-GB" sz="1600" dirty="0">
                <a:solidFill>
                  <a:schemeClr val="bg1"/>
                </a:solidFill>
                <a:latin typeface="+mn-lt"/>
              </a:rPr>
              <a:t>The beam is constantly renewed: never reach equilibrium state --&gt; provides flexibility to adapt beam properties for specific applications. </a:t>
            </a:r>
          </a:p>
          <a:p>
            <a:pPr marL="252489" indent="-252489">
              <a:buFont typeface="Wingdings" pitchFamily="2" charset="2"/>
              <a:buChar char="§"/>
            </a:pPr>
            <a:r>
              <a:rPr lang="en-GB" sz="1600" dirty="0">
                <a:solidFill>
                  <a:schemeClr val="bg1"/>
                </a:solidFill>
                <a:latin typeface="+mn-lt"/>
              </a:rPr>
              <a:t>The beam power that must be dissipated in the dump is reduced by a large factor.</a:t>
            </a:r>
            <a:endParaRPr lang="fr-FR" sz="1600" dirty="0">
              <a:solidFill>
                <a:schemeClr val="bg1"/>
              </a:solidFill>
              <a:latin typeface="+mn-lt"/>
            </a:endParaRPr>
          </a:p>
        </p:txBody>
      </p:sp>
      <p:grpSp>
        <p:nvGrpSpPr>
          <p:cNvPr id="4" name="Groupe 3">
            <a:extLst>
              <a:ext uri="{FF2B5EF4-FFF2-40B4-BE49-F238E27FC236}">
                <a16:creationId xmlns:a16="http://schemas.microsoft.com/office/drawing/2014/main" id="{1769A404-113A-7C40-A4B4-6BD87D050843}"/>
              </a:ext>
            </a:extLst>
          </p:cNvPr>
          <p:cNvGrpSpPr/>
          <p:nvPr/>
        </p:nvGrpSpPr>
        <p:grpSpPr>
          <a:xfrm>
            <a:off x="2862098" y="2871042"/>
            <a:ext cx="290375" cy="405752"/>
            <a:chOff x="2722091" y="2923727"/>
            <a:chExt cx="298198" cy="415053"/>
          </a:xfrm>
        </p:grpSpPr>
        <p:sp>
          <p:nvSpPr>
            <p:cNvPr id="56" name="Rectangle : coins arrondis 55">
              <a:extLst>
                <a:ext uri="{FF2B5EF4-FFF2-40B4-BE49-F238E27FC236}">
                  <a16:creationId xmlns:a16="http://schemas.microsoft.com/office/drawing/2014/main" id="{86C6D257-CDB3-6B4E-9841-8B9A5D51C90F}"/>
                </a:ext>
              </a:extLst>
            </p:cNvPr>
            <p:cNvSpPr/>
            <p:nvPr/>
          </p:nvSpPr>
          <p:spPr>
            <a:xfrm rot="20067887">
              <a:off x="2730604" y="2923727"/>
              <a:ext cx="289685" cy="415053"/>
            </a:xfrm>
            <a:prstGeom prst="roundRect">
              <a:avLst>
                <a:gd name="adj" fmla="val 45414"/>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3" name="ZoneTexte 2">
              <a:extLst>
                <a:ext uri="{FF2B5EF4-FFF2-40B4-BE49-F238E27FC236}">
                  <a16:creationId xmlns:a16="http://schemas.microsoft.com/office/drawing/2014/main" id="{51DDA403-3979-724E-98F7-13000AB902C1}"/>
                </a:ext>
              </a:extLst>
            </p:cNvPr>
            <p:cNvSpPr txBox="1"/>
            <p:nvPr/>
          </p:nvSpPr>
          <p:spPr>
            <a:xfrm rot="20362763">
              <a:off x="2722091" y="2957736"/>
              <a:ext cx="288032" cy="276999"/>
            </a:xfrm>
            <a:prstGeom prst="rect">
              <a:avLst/>
            </a:prstGeom>
            <a:noFill/>
          </p:spPr>
          <p:txBody>
            <a:bodyPr wrap="square" rtlCol="0">
              <a:spAutoFit/>
            </a:bodyPr>
            <a:lstStyle/>
            <a:p>
              <a:r>
                <a:rPr lang="fr-FR" sz="1200" dirty="0">
                  <a:solidFill>
                    <a:schemeClr val="bg1"/>
                  </a:solidFill>
                </a:rPr>
                <a:t>x</a:t>
              </a:r>
            </a:p>
          </p:txBody>
        </p:sp>
      </p:grpSp>
      <p:grpSp>
        <p:nvGrpSpPr>
          <p:cNvPr id="28" name="Groupe 27">
            <a:extLst>
              <a:ext uri="{FF2B5EF4-FFF2-40B4-BE49-F238E27FC236}">
                <a16:creationId xmlns:a16="http://schemas.microsoft.com/office/drawing/2014/main" id="{BFC94BCC-0278-0F42-9A30-EE8C0FAE4484}"/>
              </a:ext>
            </a:extLst>
          </p:cNvPr>
          <p:cNvGrpSpPr/>
          <p:nvPr/>
        </p:nvGrpSpPr>
        <p:grpSpPr>
          <a:xfrm>
            <a:off x="4879988" y="3344072"/>
            <a:ext cx="290375" cy="405752"/>
            <a:chOff x="2722091" y="2923727"/>
            <a:chExt cx="298198" cy="415053"/>
          </a:xfrm>
        </p:grpSpPr>
        <p:sp>
          <p:nvSpPr>
            <p:cNvPr id="29" name="Rectangle : coins arrondis 28">
              <a:extLst>
                <a:ext uri="{FF2B5EF4-FFF2-40B4-BE49-F238E27FC236}">
                  <a16:creationId xmlns:a16="http://schemas.microsoft.com/office/drawing/2014/main" id="{CA7CC653-713C-1C48-AAA7-78E47CCCF9D3}"/>
                </a:ext>
              </a:extLst>
            </p:cNvPr>
            <p:cNvSpPr/>
            <p:nvPr/>
          </p:nvSpPr>
          <p:spPr>
            <a:xfrm rot="20067887">
              <a:off x="2730604" y="2923727"/>
              <a:ext cx="289685" cy="415053"/>
            </a:xfrm>
            <a:prstGeom prst="roundRect">
              <a:avLst>
                <a:gd name="adj" fmla="val 45414"/>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30" name="ZoneTexte 29">
              <a:extLst>
                <a:ext uri="{FF2B5EF4-FFF2-40B4-BE49-F238E27FC236}">
                  <a16:creationId xmlns:a16="http://schemas.microsoft.com/office/drawing/2014/main" id="{1C6991D8-F701-C34B-8E86-60D5B82CCBBD}"/>
                </a:ext>
              </a:extLst>
            </p:cNvPr>
            <p:cNvSpPr txBox="1"/>
            <p:nvPr/>
          </p:nvSpPr>
          <p:spPr>
            <a:xfrm rot="20362763">
              <a:off x="2722091" y="2957736"/>
              <a:ext cx="288032" cy="276999"/>
            </a:xfrm>
            <a:prstGeom prst="rect">
              <a:avLst/>
            </a:prstGeom>
            <a:noFill/>
          </p:spPr>
          <p:txBody>
            <a:bodyPr wrap="square" rtlCol="0">
              <a:spAutoFit/>
            </a:bodyPr>
            <a:lstStyle/>
            <a:p>
              <a:r>
                <a:rPr lang="fr-FR" sz="1200" dirty="0">
                  <a:solidFill>
                    <a:schemeClr val="bg1"/>
                  </a:solidFill>
                </a:rPr>
                <a:t>x</a:t>
              </a:r>
            </a:p>
          </p:txBody>
        </p:sp>
      </p:grpSp>
      <p:sp>
        <p:nvSpPr>
          <p:cNvPr id="27" name="Espace réservé de la date 5">
            <a:extLst>
              <a:ext uri="{FF2B5EF4-FFF2-40B4-BE49-F238E27FC236}">
                <a16:creationId xmlns:a16="http://schemas.microsoft.com/office/drawing/2014/main" id="{B16C8194-5571-184A-BC35-8C96549D7F99}"/>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2038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6.25E-7 -3.7037E-7 L 0.14479 -0.075 L 0.15378 -0.07986 L 0.16172 -0.08472 L 0.16979 -0.08935 L 0.17604 -0.08935 L 0.18372 -0.09491 L 0.27383 -0.1412 L 0.29401 -0.14838 L 0.31016 -0.15417 L 0.32852 -0.15718 L 0.41497 -0.16528 L 0.43529 -0.16597 L 0.45026 -0.16435 L 0.46523 -0.16134 L 0.48789 -0.15162 L 0.49518 -0.14537 L 0.50117 -0.13889 L 0.50352 -0.13009 L 0.49453 -0.09028 L 0.48919 -0.08148 L 0.48086 -0.07176 L 0.46888 -0.06296 L 0.37904 -0.01667 L 0.37057 -0.01366 L 0.36224 -0.01042 L 0.35495 -0.00718 L 0.34727 -0.00162 L 0.33581 0.00486 L 0.15924 0.09583 L 0.15091 0.09977 L 0.14557 0.09977 L 0.13477 0.1037 L 0.10781 0.11644 L 0.09883 0.11968 L 0.09102 0.1206 L 0.08268 0.12454 L 0.0293 0.15162 L 0.01198 0.1581 L -0.00313 0.16204 L -0.02162 0.16597 L -0.11029 0.17477 L -0.1293 0.17477 L -0.1431 0.17407 L -0.15807 0.16921 L -0.18151 0.16204 L -0.19271 0.15324 L -0.19635 0.14769 L -0.19935 0.14282 L -0.18854 0.09745 L -0.18203 0.08866 L -0.17487 0.08218 L -0.16289 0.07176 L -0.11081 0.0463 L -0.10182 0.04144 L -0.09583 0.04144 L -0.08685 0.03912 L -0.0569 0.02315 L -0.04622 0.01991 L -0.03229 0.01435 L 0.14375 -0.07268 L 0.15612 -0.08148 L 0.16458 -0.08704 L 0.17422 -0.09583 L 0.20286 -0.11018 L 0.21432 -0.11806 L 0.2237 -0.12616 L 0.23333 -0.13102 L 0.27487 -0.15255 L 0.29258 -0.16042 L 0.30716 -0.16435 L 0.32917 -0.16852 L 0.41497 -0.17731 L 0.43529 -0.17731 L 0.44779 -0.17569 L 0.45924 -0.17407 L 0.48503 -0.16366 L 0.49518 -0.15417 L 0.49935 -0.15093 L 0.50065 -0.1412 L 0.49154 -0.10208 L 0.4862 -0.0919 L 0.47904 -0.08472 L 0.46706 -0.075 L 0.4263 -0.05347 L 0.41732 -0.0456 L 0.40651 -0.03819 L 0.39336 -0.03032 L 0.36588 -0.01667 L 0.35625 -0.00949 L 0.34531 -0.00162 L 0.33581 0.00648 L 0.15872 0.09653 L 0.15091 0.09815 L 0.14427 0.09583 L 0.13529 0.09583 L 0.10664 0.10857 L 0.09805 0.11088 L 0.09102 0.10926 L 0.08138 0.10926 L 0.01732 0.14282 L 0.00156 0.14699 L -0.11784 0.16042 L -0.13307 0.1588 L -0.19219 0.13333 L -0.19714 0.1294 L -0.1832 0.06944 L -0.17318 0.06389 L -0.11198 0.03125 L -0.1 0.03125 L -0.09518 0.03125 L -0.08385 0.03125 L -0.0582 0.01759 L -0.04844 0.01667 L -0.03346 0.01597 L -0.02513 0.01273 L 0.14427 -0.07338 L 0.15325 -0.08148 L 0.15872 -0.09028 L 0.16654 -0.09815 L 0.19401 -0.11088 L 0.20456 -0.12222 L 0.20807 -0.1294 L 0.21797 -0.13889 L 0.2832 -0.17153 L 0.2987 -0.17731 L 0.41797 -0.19074 L 0.43242 -0.18912 L 0.49154 -0.16528 L 0.49753 -0.1581 L 0.48372 -0.1037 L 0.47721 -0.09583 L 0.41016 -0.06157 L 0.40182 -0.05278 L 0.39648 -0.0456 L 0.38737 -0.03681 L 0.36081 -0.02083 L 0.3513 -0.01111 L 0.34674 -0.00556 L 0.33581 0.00556 L 0.17487 0.08866 L 0.11862 0.13495 L 0.09583 0.14607 " pathEditMode="relative" rAng="0" ptsTypes="AAAAAAAAAAAAAAAAAAAAAAAAAAAAAAAAAAAAAAAAAAAAAAAAAAAAAAAAAAAAAAAAAAAAAAAAAAAAAAAAAAAAAAAAAAAAAAAAAAAAAAAAAAAAAAAAAAAAAAAAAAAAAAAAAAAAAAAAAAAAAAA">
                                      <p:cBhvr>
                                        <p:cTn id="6" dur="9000" fill="hold"/>
                                        <p:tgtEl>
                                          <p:spTgt spid="52"/>
                                        </p:tgtEl>
                                        <p:attrNameLst>
                                          <p:attrName>ppt_x</p:attrName>
                                          <p:attrName>ppt_y</p:attrName>
                                        </p:attrNameLst>
                                      </p:cBhvr>
                                      <p:rCtr x="15208" y="-81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6120679" cy="432048"/>
          </a:xfrm>
        </p:spPr>
        <p:txBody>
          <a:bodyPr>
            <a:normAutofit fontScale="90000"/>
          </a:bodyPr>
          <a:lstStyle/>
          <a:p>
            <a:r>
              <a:rPr lang="en-GB" dirty="0">
                <a:solidFill>
                  <a:schemeClr val="accent5">
                    <a:lumMod val="75000"/>
                  </a:schemeClr>
                </a:solidFill>
                <a:latin typeface="+mn-lt"/>
                <a:ea typeface="Arial" charset="0"/>
              </a:rPr>
              <a:t>Main challenges imposed by PERLE configuration </a:t>
            </a:r>
            <a:endParaRPr lang="en-GB"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11</a:t>
            </a:fld>
            <a:endParaRPr lang="fr-FR" dirty="0"/>
          </a:p>
        </p:txBody>
      </p:sp>
      <p:sp>
        <p:nvSpPr>
          <p:cNvPr id="3" name="ZoneTexte 2">
            <a:extLst>
              <a:ext uri="{FF2B5EF4-FFF2-40B4-BE49-F238E27FC236}">
                <a16:creationId xmlns:a16="http://schemas.microsoft.com/office/drawing/2014/main" id="{EE3FEA6D-5035-7440-9ED4-673E45701CE8}"/>
              </a:ext>
            </a:extLst>
          </p:cNvPr>
          <p:cNvSpPr txBox="1"/>
          <p:nvPr/>
        </p:nvSpPr>
        <p:spPr>
          <a:xfrm>
            <a:off x="273819" y="1301552"/>
            <a:ext cx="10308113" cy="3788858"/>
          </a:xfrm>
          <a:prstGeom prst="rect">
            <a:avLst/>
          </a:prstGeom>
          <a:noFill/>
        </p:spPr>
        <p:txBody>
          <a:bodyPr wrap="square" rtlCol="0">
            <a:spAutoFit/>
          </a:bodyPr>
          <a:lstStyle/>
          <a:p>
            <a:pPr marL="285750" indent="-285750">
              <a:lnSpc>
                <a:spcPct val="150000"/>
              </a:lnSpc>
              <a:buFont typeface="Wingdings" pitchFamily="2" charset="2"/>
              <a:buChar char="§"/>
            </a:pPr>
            <a:r>
              <a:rPr lang="en-GB" sz="1800" b="1" dirty="0">
                <a:latin typeface="+mn-lt"/>
              </a:rPr>
              <a:t>High current electron source operation: DC gun option chosen.</a:t>
            </a:r>
          </a:p>
          <a:p>
            <a:pPr marL="285750" indent="-285750">
              <a:lnSpc>
                <a:spcPct val="150000"/>
              </a:lnSpc>
              <a:buFont typeface="Wingdings" pitchFamily="2" charset="2"/>
              <a:buChar char="§"/>
            </a:pPr>
            <a:r>
              <a:rPr lang="en-GB" sz="1800" b="1" dirty="0">
                <a:latin typeface="+mn-lt"/>
              </a:rPr>
              <a:t>Beam quality preservation with:</a:t>
            </a:r>
          </a:p>
          <a:p>
            <a:pPr marL="787400" lvl="1" indent="-285750">
              <a:lnSpc>
                <a:spcPct val="150000"/>
              </a:lnSpc>
              <a:buFont typeface="Wingdings" pitchFamily="2" charset="2"/>
              <a:buChar char="§"/>
            </a:pPr>
            <a:r>
              <a:rPr lang="en-GB" sz="1800" dirty="0"/>
              <a:t>Space charge (both transverse and longitudinal)</a:t>
            </a:r>
          </a:p>
          <a:p>
            <a:pPr marL="787400" lvl="1" indent="-285750">
              <a:lnSpc>
                <a:spcPct val="150000"/>
              </a:lnSpc>
              <a:buFont typeface="Wingdings" pitchFamily="2" charset="2"/>
              <a:buChar char="§"/>
            </a:pPr>
            <a:r>
              <a:rPr lang="en-GB" sz="1800" dirty="0"/>
              <a:t>Coherent Synchrotron Radiation (CSR), microbunching and other collective effects </a:t>
            </a:r>
            <a:endParaRPr lang="en-GB" sz="1800" dirty="0">
              <a:latin typeface="+mn-lt"/>
            </a:endParaRPr>
          </a:p>
          <a:p>
            <a:pPr marL="285750" indent="-285750">
              <a:lnSpc>
                <a:spcPct val="150000"/>
              </a:lnSpc>
              <a:buFont typeface="Wingdings" pitchFamily="2" charset="2"/>
              <a:buChar char="§"/>
            </a:pPr>
            <a:r>
              <a:rPr lang="en-GB" sz="1800" b="1" dirty="0">
                <a:latin typeface="+mn-lt"/>
              </a:rPr>
              <a:t>Power flow management and multiple beams undergoing common transport:</a:t>
            </a:r>
          </a:p>
          <a:p>
            <a:pPr marL="787400" lvl="1" indent="-285750">
              <a:lnSpc>
                <a:spcPct val="150000"/>
              </a:lnSpc>
              <a:buFont typeface="Wingdings" pitchFamily="2" charset="2"/>
              <a:buChar char="§"/>
            </a:pPr>
            <a:r>
              <a:rPr lang="en-GB" sz="1800" dirty="0">
                <a:latin typeface="+mn-lt"/>
              </a:rPr>
              <a:t>Halo formation and control (development of new </a:t>
            </a:r>
            <a:r>
              <a:rPr lang="en-GB" sz="1800" dirty="0" err="1">
                <a:latin typeface="+mn-lt"/>
              </a:rPr>
              <a:t>algorithme</a:t>
            </a:r>
            <a:r>
              <a:rPr lang="en-GB" sz="1800" dirty="0">
                <a:latin typeface="+mn-lt"/>
              </a:rPr>
              <a:t> of control)</a:t>
            </a:r>
          </a:p>
          <a:p>
            <a:pPr marL="787400" lvl="1" indent="-285750">
              <a:lnSpc>
                <a:spcPct val="150000"/>
              </a:lnSpc>
              <a:buFont typeface="Wingdings" pitchFamily="2" charset="2"/>
              <a:buChar char="§"/>
            </a:pPr>
            <a:r>
              <a:rPr lang="en-GB" sz="1800" dirty="0">
                <a:latin typeface="+mn-lt"/>
              </a:rPr>
              <a:t>BBU and HOMs handling (new SRF development)</a:t>
            </a:r>
          </a:p>
          <a:p>
            <a:pPr marL="787400" lvl="1" indent="-285750">
              <a:lnSpc>
                <a:spcPct val="150000"/>
              </a:lnSpc>
              <a:buFont typeface="Wingdings" pitchFamily="2" charset="2"/>
              <a:buChar char="§"/>
            </a:pPr>
            <a:r>
              <a:rPr lang="en-GB" sz="1800" dirty="0">
                <a:latin typeface="+mn-lt"/>
              </a:rPr>
              <a:t>RF heating and mitigation of resistive wall</a:t>
            </a:r>
          </a:p>
          <a:p>
            <a:pPr marL="787400" lvl="1" indent="-285750">
              <a:lnSpc>
                <a:spcPct val="150000"/>
              </a:lnSpc>
              <a:buFont typeface="Wingdings" pitchFamily="2" charset="2"/>
              <a:buChar char="§"/>
            </a:pPr>
            <a:r>
              <a:rPr lang="en-GB" sz="1800" dirty="0">
                <a:latin typeface="+mn-lt"/>
              </a:rPr>
              <a:t>Development of specific diagnostics and measurement methods  </a:t>
            </a:r>
          </a:p>
        </p:txBody>
      </p:sp>
      <p:sp>
        <p:nvSpPr>
          <p:cNvPr id="6" name="Espace réservé de la date 5">
            <a:extLst>
              <a:ext uri="{FF2B5EF4-FFF2-40B4-BE49-F238E27FC236}">
                <a16:creationId xmlns:a16="http://schemas.microsoft.com/office/drawing/2014/main" id="{038F2268-003F-3444-AC31-D32B028AD9D9}"/>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3912362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6120679" cy="432048"/>
          </a:xfrm>
        </p:spPr>
        <p:txBody>
          <a:bodyPr>
            <a:normAutofit/>
          </a:bodyPr>
          <a:lstStyle/>
          <a:p>
            <a:r>
              <a:rPr lang="en-GB" dirty="0">
                <a:solidFill>
                  <a:schemeClr val="accent5">
                    <a:lumMod val="75000"/>
                  </a:schemeClr>
                </a:solidFill>
                <a:latin typeface="+mn-lt"/>
                <a:ea typeface="Arial" charset="0"/>
              </a:rPr>
              <a:t>Toward PERLE Realisation </a:t>
            </a:r>
            <a:endParaRPr lang="en-GB"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12</a:t>
            </a:fld>
            <a:endParaRPr lang="fr-FR" dirty="0"/>
          </a:p>
        </p:txBody>
      </p:sp>
      <p:sp>
        <p:nvSpPr>
          <p:cNvPr id="3" name="ZoneTexte 2">
            <a:extLst>
              <a:ext uri="{FF2B5EF4-FFF2-40B4-BE49-F238E27FC236}">
                <a16:creationId xmlns:a16="http://schemas.microsoft.com/office/drawing/2014/main" id="{EE3FEA6D-5035-7440-9ED4-673E45701CE8}"/>
              </a:ext>
            </a:extLst>
          </p:cNvPr>
          <p:cNvSpPr txBox="1"/>
          <p:nvPr/>
        </p:nvSpPr>
        <p:spPr>
          <a:xfrm>
            <a:off x="273819" y="1301552"/>
            <a:ext cx="10308113" cy="3558025"/>
          </a:xfrm>
          <a:prstGeom prst="rect">
            <a:avLst/>
          </a:prstGeom>
          <a:noFill/>
        </p:spPr>
        <p:txBody>
          <a:bodyPr wrap="square" rtlCol="0">
            <a:spAutoFit/>
          </a:bodyPr>
          <a:lstStyle/>
          <a:p>
            <a:pPr>
              <a:lnSpc>
                <a:spcPct val="150000"/>
              </a:lnSpc>
            </a:pPr>
            <a:r>
              <a:rPr lang="en-GB" sz="1800" dirty="0">
                <a:latin typeface="+mn-lt"/>
              </a:rPr>
              <a:t>Given the challenges imposed by PERLE design and technical choices, we plan to go through two main phases toward PERLE realisation :</a:t>
            </a:r>
          </a:p>
          <a:p>
            <a:pPr marL="285750" indent="-285750">
              <a:lnSpc>
                <a:spcPct val="150000"/>
              </a:lnSpc>
              <a:buFont typeface="Wingdings" pitchFamily="2" charset="2"/>
              <a:buChar char="§"/>
            </a:pPr>
            <a:r>
              <a:rPr lang="en-GB" sz="1800" dirty="0">
                <a:latin typeface="+mn-lt"/>
              </a:rPr>
              <a:t>A design and prototyping phase that ends with the PERLE TDR: </a:t>
            </a:r>
          </a:p>
          <a:p>
            <a:pPr marL="787400" lvl="1" indent="-285750">
              <a:lnSpc>
                <a:spcPct val="150000"/>
              </a:lnSpc>
              <a:buSzPct val="80000"/>
              <a:buFont typeface="Wingdings" pitchFamily="2" charset="2"/>
              <a:buChar char="Ø"/>
            </a:pPr>
            <a:r>
              <a:rPr lang="en-GB" sz="1600" dirty="0">
                <a:solidFill>
                  <a:srgbClr val="0070C0"/>
                </a:solidFill>
                <a:latin typeface="+mn-lt"/>
              </a:rPr>
              <a:t>Study the main phenomena imposed by the challenging design choices (Lattice optimisation, BBU study, collective effects study, particle tracking studies, beam diagnostics development…)</a:t>
            </a:r>
          </a:p>
          <a:p>
            <a:pPr marL="787400" lvl="1" indent="-285750">
              <a:lnSpc>
                <a:spcPct val="150000"/>
              </a:lnSpc>
              <a:buSzPct val="80000"/>
              <a:buFont typeface="Wingdings" pitchFamily="2" charset="2"/>
              <a:buChar char="Ø"/>
            </a:pPr>
            <a:r>
              <a:rPr lang="en-GB" sz="1600" dirty="0">
                <a:solidFill>
                  <a:srgbClr val="0070C0"/>
                </a:solidFill>
                <a:latin typeface="+mn-lt"/>
              </a:rPr>
              <a:t>Prototyping and test of the critical components (dressed cavity with HOM coupler(s), power coupler, B-Com dipoles…)</a:t>
            </a:r>
          </a:p>
          <a:p>
            <a:pPr marL="787400" lvl="1" indent="-285750">
              <a:lnSpc>
                <a:spcPct val="150000"/>
              </a:lnSpc>
              <a:buSzPct val="80000"/>
              <a:buFont typeface="Wingdings" pitchFamily="2" charset="2"/>
              <a:buChar char="Ø"/>
            </a:pPr>
            <a:r>
              <a:rPr lang="en-GB" sz="1600" dirty="0">
                <a:solidFill>
                  <a:srgbClr val="0070C0"/>
                </a:solidFill>
                <a:latin typeface="+mn-lt"/>
              </a:rPr>
              <a:t>Design </a:t>
            </a:r>
            <a:r>
              <a:rPr lang="en-GB" sz="1600" dirty="0">
                <a:solidFill>
                  <a:srgbClr val="0070C0"/>
                </a:solidFill>
                <a:latin typeface="+mn-lt"/>
                <a:cs typeface="Arial" panose="020B0604020202020204" pitchFamily="34" charset="0"/>
              </a:rPr>
              <a:t>completion of the main sub-systems </a:t>
            </a:r>
            <a:r>
              <a:rPr lang="en-GB" sz="1600" dirty="0">
                <a:solidFill>
                  <a:srgbClr val="0070C0"/>
                </a:solidFill>
                <a:latin typeface="+mn-lt"/>
              </a:rPr>
              <a:t>(booster, main cryomodule, DC gun upgrade…)  </a:t>
            </a:r>
          </a:p>
          <a:p>
            <a:pPr marL="285750" indent="-285750">
              <a:lnSpc>
                <a:spcPct val="150000"/>
              </a:lnSpc>
              <a:buFont typeface="Wingdings" pitchFamily="2" charset="2"/>
              <a:buChar char="§"/>
            </a:pPr>
            <a:r>
              <a:rPr lang="en-GB" sz="1800" dirty="0">
                <a:latin typeface="+mn-lt"/>
              </a:rPr>
              <a:t>Three staged construction, commissioning and exploitation phase, sketched as the following: </a:t>
            </a:r>
          </a:p>
        </p:txBody>
      </p:sp>
      <p:sp>
        <p:nvSpPr>
          <p:cNvPr id="6" name="Espace réservé de la date 5">
            <a:extLst>
              <a:ext uri="{FF2B5EF4-FFF2-40B4-BE49-F238E27FC236}">
                <a16:creationId xmlns:a16="http://schemas.microsoft.com/office/drawing/2014/main" id="{038F2268-003F-3444-AC31-D32B028AD9D9}"/>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394428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a:solidFill>
                  <a:schemeClr val="accent5">
                    <a:lumMod val="75000"/>
                  </a:schemeClr>
                </a:solidFill>
                <a:latin typeface="+mn-lt"/>
              </a:rPr>
              <a:t>PERLE Timeline and Phases</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13</a:t>
            </a:fld>
            <a:endParaRPr lang="fr-FR" dirty="0"/>
          </a:p>
        </p:txBody>
      </p:sp>
      <p:sp>
        <p:nvSpPr>
          <p:cNvPr id="7" name="Espace réservé de la date 5">
            <a:extLst>
              <a:ext uri="{FF2B5EF4-FFF2-40B4-BE49-F238E27FC236}">
                <a16:creationId xmlns:a16="http://schemas.microsoft.com/office/drawing/2014/main" id="{B6F8ADF9-866A-FC45-8F13-F2BFF5BED294}"/>
              </a:ext>
            </a:extLst>
          </p:cNvPr>
          <p:cNvSpPr>
            <a:spLocks noGrp="1"/>
          </p:cNvSpPr>
          <p:nvPr>
            <p:ph type="dt" sz="half" idx="10"/>
          </p:nvPr>
        </p:nvSpPr>
        <p:spPr>
          <a:xfrm>
            <a:off x="201812" y="5714820"/>
            <a:ext cx="2411556" cy="322263"/>
          </a:xfrm>
        </p:spPr>
        <p:txBody>
          <a:bodyPr/>
          <a:lstStyle/>
          <a:p>
            <a:r>
              <a:rPr lang="fr-FR" dirty="0"/>
              <a:t>27/10/2021</a:t>
            </a:r>
          </a:p>
        </p:txBody>
      </p:sp>
      <p:pic>
        <p:nvPicPr>
          <p:cNvPr id="6" name="Image 5">
            <a:extLst>
              <a:ext uri="{FF2B5EF4-FFF2-40B4-BE49-F238E27FC236}">
                <a16:creationId xmlns:a16="http://schemas.microsoft.com/office/drawing/2014/main" id="{C758F4C9-A97C-AA48-B43A-3596AD6389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69504"/>
            <a:ext cx="10772775" cy="4896544"/>
          </a:xfrm>
          <a:prstGeom prst="rect">
            <a:avLst/>
          </a:prstGeom>
        </p:spPr>
      </p:pic>
    </p:spTree>
    <p:extLst>
      <p:ext uri="{BB962C8B-B14F-4D97-AF65-F5344CB8AC3E}">
        <p14:creationId xmlns:p14="http://schemas.microsoft.com/office/powerpoint/2010/main" val="2609070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The PERLE Collaboration  </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14</a:t>
            </a:fld>
            <a:endParaRPr lang="fr-FR" dirty="0"/>
          </a:p>
        </p:txBody>
      </p:sp>
      <p:sp>
        <p:nvSpPr>
          <p:cNvPr id="3" name="Rectangle 2">
            <a:extLst>
              <a:ext uri="{FF2B5EF4-FFF2-40B4-BE49-F238E27FC236}">
                <a16:creationId xmlns:a16="http://schemas.microsoft.com/office/drawing/2014/main" id="{46267820-6682-8449-9110-DCF5A4FE5176}"/>
              </a:ext>
            </a:extLst>
          </p:cNvPr>
          <p:cNvSpPr/>
          <p:nvPr/>
        </p:nvSpPr>
        <p:spPr>
          <a:xfrm>
            <a:off x="345827" y="1148244"/>
            <a:ext cx="10236105" cy="369332"/>
          </a:xfrm>
          <a:prstGeom prst="rect">
            <a:avLst/>
          </a:prstGeom>
        </p:spPr>
        <p:txBody>
          <a:bodyPr wrap="square">
            <a:spAutoFit/>
          </a:bodyPr>
          <a:lstStyle/>
          <a:p>
            <a:pPr algn="just"/>
            <a:r>
              <a:rPr lang="en-GB" sz="1800" b="1" dirty="0">
                <a:solidFill>
                  <a:srgbClr val="0070C0"/>
                </a:solidFill>
                <a:latin typeface="+mn-lt"/>
                <a:ea typeface="Times New Roman" panose="02020603050405020304" pitchFamily="18" charset="0"/>
              </a:rPr>
              <a:t>PERLE international collaboration leaded by IJCLab involves today:  </a:t>
            </a:r>
            <a:endParaRPr lang="en-GB" sz="1600" dirty="0">
              <a:latin typeface="+mn-lt"/>
            </a:endParaRPr>
          </a:p>
        </p:txBody>
      </p:sp>
      <p:pic>
        <p:nvPicPr>
          <p:cNvPr id="7" name="image16.png">
            <a:extLst>
              <a:ext uri="{FF2B5EF4-FFF2-40B4-BE49-F238E27FC236}">
                <a16:creationId xmlns:a16="http://schemas.microsoft.com/office/drawing/2014/main" id="{EB865BB6-3575-2347-B979-A0203E47D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86" y="1773209"/>
            <a:ext cx="1676092" cy="438364"/>
          </a:xfrm>
          <a:prstGeom prst="rect">
            <a:avLst/>
          </a:prstGeom>
          <a:ln w="12700">
            <a:miter lim="400000"/>
          </a:ln>
        </p:spPr>
      </p:pic>
      <p:pic>
        <p:nvPicPr>
          <p:cNvPr id="8" name="image19.png">
            <a:extLst>
              <a:ext uri="{FF2B5EF4-FFF2-40B4-BE49-F238E27FC236}">
                <a16:creationId xmlns:a16="http://schemas.microsoft.com/office/drawing/2014/main" id="{3F0873F5-71C6-A04A-8E89-6942882AD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4583" y="2461497"/>
            <a:ext cx="1842498" cy="438364"/>
          </a:xfrm>
          <a:prstGeom prst="rect">
            <a:avLst/>
          </a:prstGeom>
          <a:ln w="12700">
            <a:miter lim="400000"/>
          </a:ln>
        </p:spPr>
      </p:pic>
      <p:pic>
        <p:nvPicPr>
          <p:cNvPr id="10" name="Picture 2" descr="Fichier:Logo CERN.jpg">
            <a:extLst>
              <a:ext uri="{FF2B5EF4-FFF2-40B4-BE49-F238E27FC236}">
                <a16:creationId xmlns:a16="http://schemas.microsoft.com/office/drawing/2014/main" id="{A7B4B1F5-58C9-414C-96E6-5D6D2C486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952" y="1663775"/>
            <a:ext cx="620810" cy="6198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ésultat de recherche d'images pour &quot;Liverpool university logo&quot;">
            <a:extLst>
              <a:ext uri="{FF2B5EF4-FFF2-40B4-BE49-F238E27FC236}">
                <a16:creationId xmlns:a16="http://schemas.microsoft.com/office/drawing/2014/main" id="{4C566A39-0D0D-6644-8789-EDF95A82DE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5634" y="1719467"/>
            <a:ext cx="1233899" cy="504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ésultat de recherche d'images pour &quot;Budker institute novosibirsk logo&quot;">
            <a:extLst>
              <a:ext uri="{FF2B5EF4-FFF2-40B4-BE49-F238E27FC236}">
                <a16:creationId xmlns:a16="http://schemas.microsoft.com/office/drawing/2014/main" id="{D341206B-5809-8D41-B871-39CAD93429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58744" y="2453680"/>
            <a:ext cx="1239611" cy="6198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ésultat de recherche d'images pour &quot;logo in2p3&quot;">
            <a:extLst>
              <a:ext uri="{FF2B5EF4-FFF2-40B4-BE49-F238E27FC236}">
                <a16:creationId xmlns:a16="http://schemas.microsoft.com/office/drawing/2014/main" id="{254FD55E-6BF6-0A44-BC42-BCFF97B0F4E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370" y="1661592"/>
            <a:ext cx="1115654" cy="61980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FD66D63-B18D-3342-B10B-2970594A0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5994" y="1689857"/>
            <a:ext cx="658545" cy="619807"/>
          </a:xfrm>
          <a:prstGeom prst="rect">
            <a:avLst/>
          </a:prstGeom>
        </p:spPr>
      </p:pic>
      <p:sp>
        <p:nvSpPr>
          <p:cNvPr id="15" name="Rectangle 14">
            <a:extLst>
              <a:ext uri="{FF2B5EF4-FFF2-40B4-BE49-F238E27FC236}">
                <a16:creationId xmlns:a16="http://schemas.microsoft.com/office/drawing/2014/main" id="{876FCB3A-BC68-1546-AF51-22180526F5ED}"/>
              </a:ext>
            </a:extLst>
          </p:cNvPr>
          <p:cNvSpPr/>
          <p:nvPr/>
        </p:nvSpPr>
        <p:spPr>
          <a:xfrm>
            <a:off x="345828" y="3135835"/>
            <a:ext cx="6624736" cy="2270173"/>
          </a:xfrm>
          <a:prstGeom prst="rect">
            <a:avLst/>
          </a:prstGeom>
        </p:spPr>
        <p:txBody>
          <a:bodyPr wrap="square">
            <a:spAutoFit/>
          </a:bodyPr>
          <a:lstStyle/>
          <a:p>
            <a:pPr marL="285750" indent="-285750" algn="just">
              <a:lnSpc>
                <a:spcPct val="150000"/>
              </a:lnSpc>
              <a:buFont typeface="Wingdings" pitchFamily="2" charset="2"/>
              <a:buChar char="§"/>
            </a:pPr>
            <a:r>
              <a:rPr lang="en-GB" sz="1600" dirty="0">
                <a:latin typeface="+mn-lt"/>
                <a:ea typeface="Times New Roman" panose="02020603050405020304" pitchFamily="18" charset="0"/>
              </a:rPr>
              <a:t>A Collaboration Agreement (CA) is now signed by all the partners.</a:t>
            </a:r>
          </a:p>
          <a:p>
            <a:pPr marL="285750" indent="-285750" algn="just">
              <a:lnSpc>
                <a:spcPct val="150000"/>
              </a:lnSpc>
              <a:buFont typeface="Wingdings" pitchFamily="2" charset="2"/>
              <a:buChar char="§"/>
            </a:pPr>
            <a:r>
              <a:rPr lang="en-GB" sz="1600" dirty="0">
                <a:latin typeface="+mn-lt"/>
                <a:ea typeface="Times New Roman" panose="02020603050405020304" pitchFamily="18" charset="0"/>
              </a:rPr>
              <a:t>The collaboration aims at performing a technical detailed study of the PERLE facility and at preparing the ground at its construction and operation phase. </a:t>
            </a:r>
          </a:p>
          <a:p>
            <a:pPr marL="285750" indent="-285750" algn="just">
              <a:lnSpc>
                <a:spcPct val="150000"/>
              </a:lnSpc>
              <a:buFont typeface="Wingdings" pitchFamily="2" charset="2"/>
              <a:buChar char="§"/>
            </a:pPr>
            <a:r>
              <a:rPr lang="en-GB" sz="1600" dirty="0">
                <a:latin typeface="+mn-lt"/>
              </a:rPr>
              <a:t>The effort of the collaboration is currently focused on the work toward the publication of the PERLE Technical Design Report (TDR) by fall 2022. </a:t>
            </a:r>
            <a:r>
              <a:rPr lang="en-GB" sz="1600" dirty="0">
                <a:latin typeface="+mn-lt"/>
                <a:ea typeface="Times New Roman" panose="02020603050405020304" pitchFamily="18" charset="0"/>
              </a:rPr>
              <a:t>   </a:t>
            </a:r>
            <a:endParaRPr lang="en-GB" sz="1600" dirty="0">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a:xfrm>
            <a:off x="201812" y="5714820"/>
            <a:ext cx="2411556" cy="322263"/>
          </a:xfrm>
        </p:spPr>
        <p:txBody>
          <a:bodyPr/>
          <a:lstStyle/>
          <a:p>
            <a:r>
              <a:rPr lang="fr-FR" dirty="0"/>
              <a:t>27/10/2021</a:t>
            </a:r>
          </a:p>
        </p:txBody>
      </p:sp>
      <p:pic>
        <p:nvPicPr>
          <p:cNvPr id="4" name="Image 3">
            <a:extLst>
              <a:ext uri="{FF2B5EF4-FFF2-40B4-BE49-F238E27FC236}">
                <a16:creationId xmlns:a16="http://schemas.microsoft.com/office/drawing/2014/main" id="{F6C95BC7-0D95-2E4C-9B5B-D91B1D447A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65604" y="797496"/>
            <a:ext cx="3505359" cy="4752528"/>
          </a:xfrm>
          <a:prstGeom prst="rect">
            <a:avLst/>
          </a:prstGeom>
          <a:ln>
            <a:solidFill>
              <a:schemeClr val="tx1"/>
            </a:solidFill>
          </a:ln>
        </p:spPr>
      </p:pic>
    </p:spTree>
    <p:extLst>
      <p:ext uri="{BB962C8B-B14F-4D97-AF65-F5344CB8AC3E}">
        <p14:creationId xmlns:p14="http://schemas.microsoft.com/office/powerpoint/2010/main" val="302142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7056784" cy="432048"/>
          </a:xfrm>
        </p:spPr>
        <p:txBody>
          <a:bodyPr>
            <a:normAutofit/>
          </a:bodyPr>
          <a:lstStyle/>
          <a:p>
            <a:r>
              <a:rPr lang="en-US" dirty="0">
                <a:solidFill>
                  <a:schemeClr val="accent5">
                    <a:lumMod val="75000"/>
                  </a:schemeClr>
                </a:solidFill>
                <a:latin typeface="+mn-lt"/>
                <a:ea typeface="Arial" charset="0"/>
              </a:rPr>
              <a:t>PERLE Injection Line</a:t>
            </a:r>
            <a:endParaRPr lang="fr-FR"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15</a:t>
            </a:fld>
            <a:endParaRPr lang="fr-FR" dirty="0"/>
          </a:p>
        </p:txBody>
      </p:sp>
      <p:sp>
        <p:nvSpPr>
          <p:cNvPr id="42" name="ZoneTexte 6">
            <a:extLst>
              <a:ext uri="{FF2B5EF4-FFF2-40B4-BE49-F238E27FC236}">
                <a16:creationId xmlns:a16="http://schemas.microsoft.com/office/drawing/2014/main" id="{00A72F61-B2E6-A040-81F0-23ABC03C4B4E}"/>
              </a:ext>
            </a:extLst>
          </p:cNvPr>
          <p:cNvSpPr txBox="1"/>
          <p:nvPr/>
        </p:nvSpPr>
        <p:spPr>
          <a:xfrm>
            <a:off x="417835" y="1013520"/>
            <a:ext cx="10081120" cy="22701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50000"/>
              </a:lnSpc>
            </a:pPr>
            <a:r>
              <a:rPr lang="en-GB" sz="1600" dirty="0">
                <a:latin typeface="+mn-lt"/>
                <a:cs typeface="Arial" panose="020B0604020202020204" pitchFamily="34" charset="0"/>
              </a:rPr>
              <a:t>It consist of:</a:t>
            </a:r>
          </a:p>
          <a:p>
            <a:pPr marL="285750" indent="-285750">
              <a:lnSpc>
                <a:spcPct val="150000"/>
              </a:lnSpc>
              <a:buFont typeface="Wingdings" pitchFamily="2" charset="2"/>
              <a:buChar char="§"/>
            </a:pPr>
            <a:r>
              <a:rPr lang="en-GB" sz="1600" dirty="0">
                <a:latin typeface="+mn-lt"/>
                <a:cs typeface="Arial" panose="020B0604020202020204" pitchFamily="34" charset="0"/>
              </a:rPr>
              <a:t>A DC photoemission electron gun (The ALICE DC gun to be upgraded).</a:t>
            </a:r>
          </a:p>
          <a:p>
            <a:pPr marL="285750" indent="-285750">
              <a:lnSpc>
                <a:spcPct val="150000"/>
              </a:lnSpc>
              <a:buFont typeface="Wingdings" pitchFamily="2" charset="2"/>
              <a:buChar char="§"/>
            </a:pPr>
            <a:r>
              <a:rPr lang="en-GB" sz="1600" dirty="0">
                <a:latin typeface="+mn-lt"/>
                <a:cs typeface="Arial" panose="020B0604020202020204" pitchFamily="34" charset="0"/>
              </a:rPr>
              <a:t>A bunching and focusing section: 401 MHz normal conducting </a:t>
            </a:r>
            <a:r>
              <a:rPr lang="en-GB" sz="1600" dirty="0" err="1">
                <a:latin typeface="+mn-lt"/>
                <a:cs typeface="Arial" panose="020B0604020202020204" pitchFamily="34" charset="0"/>
              </a:rPr>
              <a:t>buncher</a:t>
            </a:r>
            <a:r>
              <a:rPr lang="en-GB" sz="1600" dirty="0">
                <a:latin typeface="+mn-lt"/>
                <a:cs typeface="Arial" panose="020B0604020202020204" pitchFamily="34" charset="0"/>
              </a:rPr>
              <a:t> cavity placed between two solenoid.</a:t>
            </a:r>
          </a:p>
          <a:p>
            <a:pPr marL="285750" indent="-285750">
              <a:lnSpc>
                <a:spcPct val="150000"/>
              </a:lnSpc>
              <a:buFont typeface="Wingdings" pitchFamily="2" charset="2"/>
              <a:buChar char="§"/>
            </a:pPr>
            <a:r>
              <a:rPr lang="en-GB" sz="1600" dirty="0">
                <a:latin typeface="+mn-lt"/>
                <a:cs typeface="Arial" panose="020B0604020202020204" pitchFamily="34" charset="0"/>
              </a:rPr>
              <a:t>A superconducting booster with five 802 MHz cavities individually supplied and controlled on amplitudes and phases.</a:t>
            </a:r>
          </a:p>
          <a:p>
            <a:pPr marL="285750" indent="-285750">
              <a:lnSpc>
                <a:spcPct val="150000"/>
              </a:lnSpc>
              <a:buFont typeface="Wingdings" pitchFamily="2" charset="2"/>
              <a:buChar char="§"/>
            </a:pPr>
            <a:r>
              <a:rPr lang="en-GB" sz="1600" dirty="0">
                <a:latin typeface="+mn-lt"/>
                <a:cs typeface="Arial" panose="020B0604020202020204" pitchFamily="34" charset="0"/>
              </a:rPr>
              <a:t>Merger to transport the beam into the main LINAC,</a:t>
            </a:r>
          </a:p>
          <a:p>
            <a:pPr marL="285750" indent="-285750">
              <a:lnSpc>
                <a:spcPct val="150000"/>
              </a:lnSpc>
              <a:buFont typeface="Wingdings" pitchFamily="2" charset="2"/>
              <a:buChar char="§"/>
            </a:pPr>
            <a:r>
              <a:rPr lang="en-GB" sz="1600" dirty="0">
                <a:latin typeface="+mn-lt"/>
                <a:cs typeface="Arial" panose="020B0604020202020204" pitchFamily="34" charset="0"/>
              </a:rPr>
              <a:t>Beam diagnostics to be placed between components. </a:t>
            </a:r>
            <a:endParaRPr lang="en-GB" sz="1600" dirty="0">
              <a:latin typeface="+mn-lt"/>
            </a:endParaRPr>
          </a:p>
        </p:txBody>
      </p:sp>
      <p:grpSp>
        <p:nvGrpSpPr>
          <p:cNvPr id="43" name="Groupe 42">
            <a:extLst>
              <a:ext uri="{FF2B5EF4-FFF2-40B4-BE49-F238E27FC236}">
                <a16:creationId xmlns:a16="http://schemas.microsoft.com/office/drawing/2014/main" id="{D8ADD783-B6AC-7346-9EC2-663674B0339D}"/>
              </a:ext>
            </a:extLst>
          </p:cNvPr>
          <p:cNvGrpSpPr/>
          <p:nvPr/>
        </p:nvGrpSpPr>
        <p:grpSpPr>
          <a:xfrm>
            <a:off x="1052487" y="3245768"/>
            <a:ext cx="9302452" cy="2304256"/>
            <a:chOff x="276314" y="3281588"/>
            <a:chExt cx="9134170" cy="4215105"/>
          </a:xfrm>
        </p:grpSpPr>
        <p:grpSp>
          <p:nvGrpSpPr>
            <p:cNvPr id="44" name="Groupe 43">
              <a:extLst>
                <a:ext uri="{FF2B5EF4-FFF2-40B4-BE49-F238E27FC236}">
                  <a16:creationId xmlns:a16="http://schemas.microsoft.com/office/drawing/2014/main" id="{E4BDA7A6-2361-8040-83B3-F259664DA519}"/>
                </a:ext>
              </a:extLst>
            </p:cNvPr>
            <p:cNvGrpSpPr/>
            <p:nvPr/>
          </p:nvGrpSpPr>
          <p:grpSpPr>
            <a:xfrm>
              <a:off x="276314" y="3281588"/>
              <a:ext cx="9134170" cy="4215105"/>
              <a:chOff x="263956" y="3133304"/>
              <a:chExt cx="9404765" cy="4215105"/>
            </a:xfrm>
          </p:grpSpPr>
          <p:sp>
            <p:nvSpPr>
              <p:cNvPr id="46" name="ZoneTexte 12">
                <a:extLst>
                  <a:ext uri="{FF2B5EF4-FFF2-40B4-BE49-F238E27FC236}">
                    <a16:creationId xmlns:a16="http://schemas.microsoft.com/office/drawing/2014/main" id="{39E66FD3-A8EA-0B44-A9A5-C45823A9198F}"/>
                  </a:ext>
                </a:extLst>
              </p:cNvPr>
              <p:cNvSpPr txBox="1"/>
              <p:nvPr/>
            </p:nvSpPr>
            <p:spPr>
              <a:xfrm>
                <a:off x="4294392" y="5792401"/>
                <a:ext cx="5374329" cy="15560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20000"/>
                  </a:lnSpc>
                  <a:defRPr sz="1200">
                    <a:solidFill>
                      <a:srgbClr val="404040"/>
                    </a:solidFill>
                    <a:latin typeface="Arial"/>
                    <a:ea typeface="Arial"/>
                    <a:cs typeface="Arial"/>
                    <a:sym typeface="Arial"/>
                  </a:defRPr>
                </a:pPr>
                <a:r>
                  <a:rPr lang="en-US" sz="1400" b="1" dirty="0">
                    <a:solidFill>
                      <a:schemeClr val="accent1">
                        <a:lumMod val="75000"/>
                      </a:schemeClr>
                    </a:solidFill>
                    <a:latin typeface="+mn-lt"/>
                  </a:rPr>
                  <a:t>Photocathodes choice:</a:t>
                </a: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latin typeface="+mn-lt"/>
                  </a:rPr>
                  <a:t>Sb-based photocathodes (unpolarized</a:t>
                </a:r>
                <a:r>
                  <a:rPr lang="en-US" sz="1400" b="1" dirty="0">
                    <a:solidFill>
                      <a:schemeClr val="accent1">
                        <a:lumMod val="75000"/>
                      </a:schemeClr>
                    </a:solidFill>
                    <a:latin typeface="+mn-lt"/>
                  </a:rPr>
                  <a:t> electrons</a:t>
                </a:r>
                <a:r>
                  <a:rPr sz="1400" b="1" dirty="0">
                    <a:solidFill>
                      <a:schemeClr val="accent1">
                        <a:lumMod val="75000"/>
                      </a:schemeClr>
                    </a:solidFill>
                    <a:latin typeface="+mn-lt"/>
                  </a:rPr>
                  <a:t>)</a:t>
                </a:r>
                <a:r>
                  <a:rPr lang="en-US" sz="1400" b="1" dirty="0">
                    <a:solidFill>
                      <a:schemeClr val="accent1">
                        <a:lumMod val="75000"/>
                      </a:schemeClr>
                    </a:solidFill>
                    <a:latin typeface="+mn-lt"/>
                  </a:rPr>
                  <a:t> operated at 350 kV</a:t>
                </a:r>
                <a:endParaRPr sz="1400" b="1" dirty="0">
                  <a:solidFill>
                    <a:schemeClr val="accent1">
                      <a:lumMod val="75000"/>
                    </a:schemeClr>
                  </a:solidFill>
                  <a:latin typeface="+mn-lt"/>
                </a:endParaRP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latin typeface="+mn-lt"/>
                  </a:rPr>
                  <a:t>GaAs photocathodes (polarized</a:t>
                </a:r>
                <a:r>
                  <a:rPr lang="en-US" sz="1400" b="1" dirty="0">
                    <a:solidFill>
                      <a:schemeClr val="accent1">
                        <a:lumMod val="75000"/>
                      </a:schemeClr>
                    </a:solidFill>
                    <a:latin typeface="+mn-lt"/>
                  </a:rPr>
                  <a:t> electrons</a:t>
                </a:r>
                <a:r>
                  <a:rPr sz="1400" b="1" dirty="0">
                    <a:solidFill>
                      <a:schemeClr val="accent1">
                        <a:lumMod val="75000"/>
                      </a:schemeClr>
                    </a:solidFill>
                    <a:latin typeface="+mn-lt"/>
                  </a:rPr>
                  <a:t>)</a:t>
                </a:r>
                <a:r>
                  <a:rPr lang="en-US" sz="1400" b="1" dirty="0">
                    <a:solidFill>
                      <a:schemeClr val="accent1">
                        <a:lumMod val="75000"/>
                      </a:schemeClr>
                    </a:solidFill>
                    <a:latin typeface="+mn-lt"/>
                  </a:rPr>
                  <a:t> operated at 220 kV</a:t>
                </a:r>
              </a:p>
            </p:txBody>
          </p:sp>
          <p:pic>
            <p:nvPicPr>
              <p:cNvPr id="47" name="Picture 15" descr="Picture1">
                <a:extLst>
                  <a:ext uri="{FF2B5EF4-FFF2-40B4-BE49-F238E27FC236}">
                    <a16:creationId xmlns:a16="http://schemas.microsoft.com/office/drawing/2014/main" id="{EE94F231-29BD-F34B-9476-AC5ABA52EF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556" y="3984885"/>
                <a:ext cx="8570913" cy="1420813"/>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6">
                <a:extLst>
                  <a:ext uri="{FF2B5EF4-FFF2-40B4-BE49-F238E27FC236}">
                    <a16:creationId xmlns:a16="http://schemas.microsoft.com/office/drawing/2014/main" id="{77F1A5E3-38A5-A146-952C-6A3B12139758}"/>
                  </a:ext>
                </a:extLst>
              </p:cNvPr>
              <p:cNvSpPr txBox="1">
                <a:spLocks noChangeArrowheads="1"/>
              </p:cNvSpPr>
              <p:nvPr/>
            </p:nvSpPr>
            <p:spPr bwMode="auto">
              <a:xfrm>
                <a:off x="263956" y="3275274"/>
                <a:ext cx="1566246"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Photocathode gun</a:t>
                </a:r>
                <a:endParaRPr lang="en-US" altLang="en-US" sz="1400" b="1" dirty="0">
                  <a:latin typeface="+mn-lt"/>
                  <a:cs typeface="Arial" panose="020B0604020202020204" pitchFamily="34" charset="0"/>
                </a:endParaRPr>
              </a:p>
            </p:txBody>
          </p:sp>
          <p:sp>
            <p:nvSpPr>
              <p:cNvPr id="49" name="Text Box 17">
                <a:extLst>
                  <a:ext uri="{FF2B5EF4-FFF2-40B4-BE49-F238E27FC236}">
                    <a16:creationId xmlns:a16="http://schemas.microsoft.com/office/drawing/2014/main" id="{A2003F7C-9430-B74E-BCCF-CBD20BDE8207}"/>
                  </a:ext>
                </a:extLst>
              </p:cNvPr>
              <p:cNvSpPr txBox="1">
                <a:spLocks noChangeArrowheads="1"/>
              </p:cNvSpPr>
              <p:nvPr/>
            </p:nvSpPr>
            <p:spPr bwMode="auto">
              <a:xfrm>
                <a:off x="1087643" y="5590966"/>
                <a:ext cx="2011363"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400" b="1" dirty="0">
                    <a:latin typeface="+mn-lt"/>
                    <a:cs typeface="Arial" panose="020B0604020202020204" pitchFamily="34" charset="0"/>
                  </a:rPr>
                  <a:t>Focusing solenoids</a:t>
                </a:r>
                <a:endParaRPr lang="en-US" altLang="en-US" sz="1400" b="1" dirty="0">
                  <a:latin typeface="+mn-lt"/>
                  <a:cs typeface="Arial" panose="020B0604020202020204" pitchFamily="34" charset="0"/>
                </a:endParaRPr>
              </a:p>
            </p:txBody>
          </p:sp>
          <p:sp>
            <p:nvSpPr>
              <p:cNvPr id="50" name="Text Box 18">
                <a:extLst>
                  <a:ext uri="{FF2B5EF4-FFF2-40B4-BE49-F238E27FC236}">
                    <a16:creationId xmlns:a16="http://schemas.microsoft.com/office/drawing/2014/main" id="{45F8D979-7078-CE47-8828-629F7DE8FEEB}"/>
                  </a:ext>
                </a:extLst>
              </p:cNvPr>
              <p:cNvSpPr txBox="1">
                <a:spLocks noChangeArrowheads="1"/>
              </p:cNvSpPr>
              <p:nvPr/>
            </p:nvSpPr>
            <p:spPr bwMode="auto">
              <a:xfrm>
                <a:off x="1449014" y="3660192"/>
                <a:ext cx="866910"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Light box</a:t>
                </a:r>
                <a:endParaRPr lang="en-US" altLang="en-US" sz="1400" b="1" dirty="0">
                  <a:latin typeface="+mn-lt"/>
                  <a:cs typeface="Arial" panose="020B0604020202020204" pitchFamily="34" charset="0"/>
                </a:endParaRPr>
              </a:p>
            </p:txBody>
          </p:sp>
          <p:sp>
            <p:nvSpPr>
              <p:cNvPr id="51" name="Text Box 19">
                <a:extLst>
                  <a:ext uri="{FF2B5EF4-FFF2-40B4-BE49-F238E27FC236}">
                    <a16:creationId xmlns:a16="http://schemas.microsoft.com/office/drawing/2014/main" id="{DF3978BE-AEBB-B74A-A5D2-9F545602E383}"/>
                  </a:ext>
                </a:extLst>
              </p:cNvPr>
              <p:cNvSpPr txBox="1">
                <a:spLocks noChangeArrowheads="1"/>
              </p:cNvSpPr>
              <p:nvPr/>
            </p:nvSpPr>
            <p:spPr bwMode="auto">
              <a:xfrm>
                <a:off x="2814062" y="3228907"/>
                <a:ext cx="812261"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err="1">
                    <a:latin typeface="+mn-lt"/>
                    <a:cs typeface="Arial" panose="020B0604020202020204" pitchFamily="34" charset="0"/>
                  </a:rPr>
                  <a:t>Buncher</a:t>
                </a:r>
                <a:endParaRPr lang="en-US" altLang="en-US" sz="1400" b="1" dirty="0">
                  <a:latin typeface="+mn-lt"/>
                  <a:cs typeface="Arial" panose="020B0604020202020204" pitchFamily="34" charset="0"/>
                </a:endParaRPr>
              </a:p>
            </p:txBody>
          </p:sp>
          <p:sp>
            <p:nvSpPr>
              <p:cNvPr id="52" name="Text Box 20">
                <a:extLst>
                  <a:ext uri="{FF2B5EF4-FFF2-40B4-BE49-F238E27FC236}">
                    <a16:creationId xmlns:a16="http://schemas.microsoft.com/office/drawing/2014/main" id="{4795E9FA-4405-4E40-B270-90DD18433817}"/>
                  </a:ext>
                </a:extLst>
              </p:cNvPr>
              <p:cNvSpPr txBox="1">
                <a:spLocks noChangeArrowheads="1"/>
              </p:cNvSpPr>
              <p:nvPr/>
            </p:nvSpPr>
            <p:spPr bwMode="auto">
              <a:xfrm>
                <a:off x="5487781" y="3133304"/>
                <a:ext cx="1077073"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SRF booster</a:t>
                </a:r>
                <a:endParaRPr lang="en-US" altLang="en-US" sz="1400" b="1" dirty="0">
                  <a:latin typeface="+mn-lt"/>
                  <a:cs typeface="Arial" panose="020B0604020202020204" pitchFamily="34" charset="0"/>
                </a:endParaRPr>
              </a:p>
            </p:txBody>
          </p:sp>
          <p:sp>
            <p:nvSpPr>
              <p:cNvPr id="53" name="Line 22">
                <a:extLst>
                  <a:ext uri="{FF2B5EF4-FFF2-40B4-BE49-F238E27FC236}">
                    <a16:creationId xmlns:a16="http://schemas.microsoft.com/office/drawing/2014/main" id="{7DB4C335-ED55-B944-992F-7B09285ACC1D}"/>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 name="Line 23">
                <a:extLst>
                  <a:ext uri="{FF2B5EF4-FFF2-40B4-BE49-F238E27FC236}">
                    <a16:creationId xmlns:a16="http://schemas.microsoft.com/office/drawing/2014/main" id="{517B2523-0B98-3149-98FB-FBFAB5E1B5BD}"/>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 name="Line 25">
                <a:extLst>
                  <a:ext uri="{FF2B5EF4-FFF2-40B4-BE49-F238E27FC236}">
                    <a16:creationId xmlns:a16="http://schemas.microsoft.com/office/drawing/2014/main" id="{D228BF2C-417F-2C41-9B0E-BCCD70C1FB57}"/>
                  </a:ext>
                </a:extLst>
              </p:cNvPr>
              <p:cNvSpPr>
                <a:spLocks noChangeShapeType="1"/>
              </p:cNvSpPr>
              <p:nvPr/>
            </p:nvSpPr>
            <p:spPr bwMode="auto">
              <a:xfrm flipH="1">
                <a:off x="789419" y="3791912"/>
                <a:ext cx="417512" cy="4945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Line 27">
                <a:extLst>
                  <a:ext uri="{FF2B5EF4-FFF2-40B4-BE49-F238E27FC236}">
                    <a16:creationId xmlns:a16="http://schemas.microsoft.com/office/drawing/2014/main" id="{41027F55-BE45-DF4A-9CC5-DB10E52E426F}"/>
                  </a:ext>
                </a:extLst>
              </p:cNvPr>
              <p:cNvSpPr>
                <a:spLocks noChangeShapeType="1"/>
              </p:cNvSpPr>
              <p:nvPr/>
            </p:nvSpPr>
            <p:spPr bwMode="auto">
              <a:xfrm>
                <a:off x="1889556" y="4286510"/>
                <a:ext cx="76200" cy="166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Line 28">
                <a:extLst>
                  <a:ext uri="{FF2B5EF4-FFF2-40B4-BE49-F238E27FC236}">
                    <a16:creationId xmlns:a16="http://schemas.microsoft.com/office/drawing/2014/main" id="{4816BEF2-FC74-7A4C-92E2-FA2EEE5BDFFF}"/>
                  </a:ext>
                </a:extLst>
              </p:cNvPr>
              <p:cNvSpPr>
                <a:spLocks noChangeShapeType="1"/>
              </p:cNvSpPr>
              <p:nvPr/>
            </p:nvSpPr>
            <p:spPr bwMode="auto">
              <a:xfrm flipH="1">
                <a:off x="2937305" y="3829926"/>
                <a:ext cx="249236" cy="62327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Line 29">
                <a:extLst>
                  <a:ext uri="{FF2B5EF4-FFF2-40B4-BE49-F238E27FC236}">
                    <a16:creationId xmlns:a16="http://schemas.microsoft.com/office/drawing/2014/main" id="{C91477B4-6298-5F40-AB3C-B91BCB7C65E4}"/>
                  </a:ext>
                </a:extLst>
              </p:cNvPr>
              <p:cNvSpPr>
                <a:spLocks noChangeShapeType="1"/>
              </p:cNvSpPr>
              <p:nvPr/>
            </p:nvSpPr>
            <p:spPr bwMode="auto">
              <a:xfrm>
                <a:off x="6113894" y="3632460"/>
                <a:ext cx="249237"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45" name="Image 44">
              <a:extLst>
                <a:ext uri="{FF2B5EF4-FFF2-40B4-BE49-F238E27FC236}">
                  <a16:creationId xmlns:a16="http://schemas.microsoft.com/office/drawing/2014/main" id="{6CD763B3-D7DF-0841-BB95-1B27799F1EA0}"/>
                </a:ext>
              </a:extLst>
            </p:cNvPr>
            <p:cNvPicPr>
              <a:picLocks noChangeAspect="1"/>
            </p:cNvPicPr>
            <p:nvPr/>
          </p:nvPicPr>
          <p:blipFill>
            <a:blip r:embed="rId3"/>
            <a:stretch>
              <a:fillRect/>
            </a:stretch>
          </p:blipFill>
          <p:spPr>
            <a:xfrm>
              <a:off x="4330700" y="4540250"/>
              <a:ext cx="3860800" cy="698500"/>
            </a:xfrm>
            <a:prstGeom prst="rect">
              <a:avLst/>
            </a:prstGeom>
          </p:spPr>
        </p:pic>
      </p:grpSp>
      <p:sp>
        <p:nvSpPr>
          <p:cNvPr id="59" name="ZoneTexte 58">
            <a:extLst>
              <a:ext uri="{FF2B5EF4-FFF2-40B4-BE49-F238E27FC236}">
                <a16:creationId xmlns:a16="http://schemas.microsoft.com/office/drawing/2014/main" id="{35BC8A05-349E-FA45-A342-5CD2B29F9C2E}"/>
              </a:ext>
            </a:extLst>
          </p:cNvPr>
          <p:cNvSpPr txBox="1"/>
          <p:nvPr/>
        </p:nvSpPr>
        <p:spPr>
          <a:xfrm>
            <a:off x="273819" y="4901952"/>
            <a:ext cx="4812596" cy="523220"/>
          </a:xfrm>
          <a:prstGeom prst="rect">
            <a:avLst/>
          </a:prstGeom>
          <a:noFill/>
        </p:spPr>
        <p:txBody>
          <a:bodyPr wrap="square" rtlCol="0">
            <a:spAutoFit/>
          </a:bodyPr>
          <a:lstStyle/>
          <a:p>
            <a:r>
              <a:rPr lang="en-GB" sz="1400" b="1" dirty="0">
                <a:solidFill>
                  <a:srgbClr val="C00000"/>
                </a:solidFill>
                <a:latin typeface="+mn-lt"/>
                <a:cs typeface="Arial" panose="020B0604020202020204" pitchFamily="34" charset="0"/>
              </a:rPr>
              <a:t>Photocathode laser choice:</a:t>
            </a:r>
          </a:p>
          <a:p>
            <a:r>
              <a:rPr lang="en-GB" sz="1400" b="1" dirty="0">
                <a:solidFill>
                  <a:srgbClr val="C00000"/>
                </a:solidFill>
                <a:latin typeface="+mn-lt"/>
                <a:cs typeface="Arial" panose="020B0604020202020204" pitchFamily="34" charset="0"/>
              </a:rPr>
              <a:t>Nd: YAG laser (532 nm) or </a:t>
            </a:r>
            <a:r>
              <a:rPr lang="en-GB" sz="1400" b="1" dirty="0" err="1">
                <a:solidFill>
                  <a:srgbClr val="C00000"/>
                </a:solidFill>
                <a:latin typeface="+mn-lt"/>
                <a:cs typeface="Arial" panose="020B0604020202020204" pitchFamily="34" charset="0"/>
              </a:rPr>
              <a:t>Ti</a:t>
            </a:r>
            <a:r>
              <a:rPr lang="en-GB" sz="1400" b="1" dirty="0">
                <a:solidFill>
                  <a:srgbClr val="C00000"/>
                </a:solidFill>
                <a:latin typeface="+mn-lt"/>
                <a:cs typeface="Arial" panose="020B0604020202020204" pitchFamily="34" charset="0"/>
              </a:rPr>
              <a:t>: Sapphire laser (400 nm).</a:t>
            </a:r>
          </a:p>
        </p:txBody>
      </p:sp>
      <p:sp>
        <p:nvSpPr>
          <p:cNvPr id="3" name="ZoneTexte 2">
            <a:extLst>
              <a:ext uri="{FF2B5EF4-FFF2-40B4-BE49-F238E27FC236}">
                <a16:creationId xmlns:a16="http://schemas.microsoft.com/office/drawing/2014/main" id="{607ED88E-3744-2645-847A-4975995125B6}"/>
              </a:ext>
            </a:extLst>
          </p:cNvPr>
          <p:cNvSpPr txBox="1"/>
          <p:nvPr/>
        </p:nvSpPr>
        <p:spPr>
          <a:xfrm>
            <a:off x="6898555" y="818982"/>
            <a:ext cx="3528392" cy="323165"/>
          </a:xfrm>
          <a:prstGeom prst="rect">
            <a:avLst/>
          </a:prstGeom>
          <a:noFill/>
        </p:spPr>
        <p:txBody>
          <a:bodyPr wrap="square" rtlCol="0">
            <a:spAutoFit/>
          </a:bodyPr>
          <a:lstStyle/>
          <a:p>
            <a:r>
              <a:rPr lang="en-GB" sz="1500" u="sng" dirty="0">
                <a:solidFill>
                  <a:srgbClr val="C00000"/>
                </a:solidFill>
              </a:rPr>
              <a:t>Courtesy to B. Hounsell and B. </a:t>
            </a:r>
            <a:r>
              <a:rPr lang="en-GB" sz="1500" u="sng" dirty="0" err="1">
                <a:solidFill>
                  <a:srgbClr val="C00000"/>
                </a:solidFill>
              </a:rPr>
              <a:t>Militsyn</a:t>
            </a:r>
            <a:endParaRPr lang="en-GB" sz="1500" u="sng" dirty="0">
              <a:solidFill>
                <a:srgbClr val="C00000"/>
              </a:solidFill>
            </a:endParaRPr>
          </a:p>
        </p:txBody>
      </p:sp>
      <p:sp>
        <p:nvSpPr>
          <p:cNvPr id="24" name="Espace réservé de la date 5">
            <a:extLst>
              <a:ext uri="{FF2B5EF4-FFF2-40B4-BE49-F238E27FC236}">
                <a16:creationId xmlns:a16="http://schemas.microsoft.com/office/drawing/2014/main" id="{0E976A87-1A30-EE4F-8EAA-1F4623260DFE}"/>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365538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5">
            <a:extLst>
              <a:ext uri="{FF2B5EF4-FFF2-40B4-BE49-F238E27FC236}">
                <a16:creationId xmlns:a16="http://schemas.microsoft.com/office/drawing/2014/main" id="{E7736ED7-D175-0E44-87B9-3D94E11C46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94051" y="4254698"/>
            <a:ext cx="3146156" cy="1383947"/>
          </a:xfrm>
          <a:prstGeom prst="rect">
            <a:avLst/>
          </a:prstGeom>
        </p:spPr>
      </p:pic>
      <p:sp>
        <p:nvSpPr>
          <p:cNvPr id="2" name="Titre 1"/>
          <p:cNvSpPr>
            <a:spLocks noGrp="1"/>
          </p:cNvSpPr>
          <p:nvPr>
            <p:ph type="title"/>
          </p:nvPr>
        </p:nvSpPr>
        <p:spPr/>
        <p:txBody>
          <a:bodyPr/>
          <a:lstStyle/>
          <a:p>
            <a:r>
              <a:rPr lang="en-GB" dirty="0">
                <a:solidFill>
                  <a:schemeClr val="accent5">
                    <a:lumMod val="75000"/>
                  </a:schemeClr>
                </a:solidFill>
                <a:latin typeface="+mn-lt"/>
              </a:rPr>
              <a:t>PERLE Injection Line</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16</a:t>
            </a:fld>
            <a:endParaRPr lang="fr-FR" dirty="0"/>
          </a:p>
        </p:txBody>
      </p:sp>
      <p:sp>
        <p:nvSpPr>
          <p:cNvPr id="61" name="Content Placeholder 2">
            <a:extLst>
              <a:ext uri="{FF2B5EF4-FFF2-40B4-BE49-F238E27FC236}">
                <a16:creationId xmlns:a16="http://schemas.microsoft.com/office/drawing/2014/main" id="{7BF50C8C-C17D-0E48-BBFC-5C3314963F2D}"/>
              </a:ext>
            </a:extLst>
          </p:cNvPr>
          <p:cNvSpPr txBox="1">
            <a:spLocks/>
          </p:cNvSpPr>
          <p:nvPr/>
        </p:nvSpPr>
        <p:spPr>
          <a:xfrm>
            <a:off x="132779" y="1272159"/>
            <a:ext cx="5181600" cy="269368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fontAlgn="auto">
              <a:spcAft>
                <a:spcPts val="0"/>
              </a:spcAft>
              <a:buFont typeface="Courier New" panose="02070309020205020404" pitchFamily="49" charset="0"/>
              <a:buChar char="o"/>
            </a:pPr>
            <a:r>
              <a:rPr lang="en-GB" sz="1600" b="0" dirty="0"/>
              <a:t>The ALICE electron gun electrode geometry has been re-optimised for PERLE’s new requirements.</a:t>
            </a:r>
          </a:p>
          <a:p>
            <a:pPr marL="285750" indent="-285750" fontAlgn="auto">
              <a:spcAft>
                <a:spcPts val="0"/>
              </a:spcAft>
              <a:buFont typeface="Courier New" panose="02070309020205020404" pitchFamily="49" charset="0"/>
              <a:buChar char="o"/>
            </a:pPr>
            <a:r>
              <a:rPr lang="en-GB" sz="1600" b="0" dirty="0"/>
              <a:t>An optimisation with a 5 cavity booster linac, from the cathode to the booster exit, was done and  meets the specification.</a:t>
            </a:r>
          </a:p>
          <a:p>
            <a:pPr marL="285750" indent="-285750" fontAlgn="auto">
              <a:spcAft>
                <a:spcPts val="0"/>
              </a:spcAft>
              <a:buFont typeface="Courier New" panose="02070309020205020404" pitchFamily="49" charset="0"/>
              <a:buChar char="o"/>
            </a:pPr>
            <a:r>
              <a:rPr lang="en-GB" sz="1600" b="0" dirty="0"/>
              <a:t>If booster will be switched to a 4 cavity design, The tools for performing the re-optimisation are in place.</a:t>
            </a:r>
          </a:p>
          <a:p>
            <a:pPr marL="285750" indent="-285750" fontAlgn="auto">
              <a:spcAft>
                <a:spcPts val="0"/>
              </a:spcAft>
              <a:buFont typeface="Courier New" panose="02070309020205020404" pitchFamily="49" charset="0"/>
              <a:buChar char="o"/>
            </a:pPr>
            <a:endParaRPr lang="en-GB" sz="1800" b="0" dirty="0"/>
          </a:p>
        </p:txBody>
      </p:sp>
      <p:pic>
        <p:nvPicPr>
          <p:cNvPr id="66" name="Picture 26">
            <a:extLst>
              <a:ext uri="{FF2B5EF4-FFF2-40B4-BE49-F238E27FC236}">
                <a16:creationId xmlns:a16="http://schemas.microsoft.com/office/drawing/2014/main" id="{F0CFDF8C-3A43-784A-B68A-BC8328AE53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7840207" y="4291871"/>
            <a:ext cx="2874772" cy="1383947"/>
          </a:xfrm>
          <a:prstGeom prst="rect">
            <a:avLst/>
          </a:prstGeom>
        </p:spPr>
      </p:pic>
      <p:sp>
        <p:nvSpPr>
          <p:cNvPr id="3" name="ZoneTexte 2">
            <a:extLst>
              <a:ext uri="{FF2B5EF4-FFF2-40B4-BE49-F238E27FC236}">
                <a16:creationId xmlns:a16="http://schemas.microsoft.com/office/drawing/2014/main" id="{21E5C6F5-380C-D24D-AB40-E752B667CFAA}"/>
              </a:ext>
            </a:extLst>
          </p:cNvPr>
          <p:cNvSpPr txBox="1"/>
          <p:nvPr/>
        </p:nvSpPr>
        <p:spPr>
          <a:xfrm>
            <a:off x="129803" y="1200151"/>
            <a:ext cx="5688632" cy="400110"/>
          </a:xfrm>
          <a:prstGeom prst="rect">
            <a:avLst/>
          </a:prstGeom>
          <a:noFill/>
        </p:spPr>
        <p:txBody>
          <a:bodyPr wrap="square" rtlCol="0">
            <a:spAutoFit/>
          </a:bodyPr>
          <a:lstStyle/>
          <a:p>
            <a:r>
              <a:rPr lang="en-GB" dirty="0">
                <a:solidFill>
                  <a:srgbClr val="FF6700"/>
                </a:solidFill>
              </a:rPr>
              <a:t>Electron source to booster exit optimisation:</a:t>
            </a:r>
            <a:endParaRPr lang="fr-FR" dirty="0">
              <a:solidFill>
                <a:srgbClr val="FF6700"/>
              </a:solidFill>
            </a:endParaRPr>
          </a:p>
        </p:txBody>
      </p:sp>
      <p:pic>
        <p:nvPicPr>
          <p:cNvPr id="4" name="Image 3">
            <a:extLst>
              <a:ext uri="{FF2B5EF4-FFF2-40B4-BE49-F238E27FC236}">
                <a16:creationId xmlns:a16="http://schemas.microsoft.com/office/drawing/2014/main" id="{146A6693-2004-0D40-9E0B-68DF72E99A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2853" y="2304754"/>
            <a:ext cx="2407790" cy="1798590"/>
          </a:xfrm>
          <a:prstGeom prst="rect">
            <a:avLst/>
          </a:prstGeom>
        </p:spPr>
      </p:pic>
      <p:pic>
        <p:nvPicPr>
          <p:cNvPr id="6" name="Image 5">
            <a:extLst>
              <a:ext uri="{FF2B5EF4-FFF2-40B4-BE49-F238E27FC236}">
                <a16:creationId xmlns:a16="http://schemas.microsoft.com/office/drawing/2014/main" id="{FE62BC58-B338-D149-80B7-FA844152C2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3133" y="2312440"/>
            <a:ext cx="2407790" cy="1797424"/>
          </a:xfrm>
          <a:prstGeom prst="rect">
            <a:avLst/>
          </a:prstGeom>
        </p:spPr>
      </p:pic>
      <p:graphicFrame>
        <p:nvGraphicFramePr>
          <p:cNvPr id="17" name="Table 3">
            <a:extLst>
              <a:ext uri="{FF2B5EF4-FFF2-40B4-BE49-F238E27FC236}">
                <a16:creationId xmlns:a16="http://schemas.microsoft.com/office/drawing/2014/main" id="{E34437B6-C88C-AD4F-A817-F5FEFDB1CFBE}"/>
              </a:ext>
            </a:extLst>
          </p:cNvPr>
          <p:cNvGraphicFramePr>
            <a:graphicFrameLocks noGrp="1"/>
          </p:cNvGraphicFramePr>
          <p:nvPr>
            <p:extLst>
              <p:ext uri="{D42A27DB-BD31-4B8C-83A1-F6EECF244321}">
                <p14:modId xmlns:p14="http://schemas.microsoft.com/office/powerpoint/2010/main" val="699751742"/>
              </p:ext>
            </p:extLst>
          </p:nvPr>
        </p:nvGraphicFramePr>
        <p:xfrm>
          <a:off x="6178475" y="725488"/>
          <a:ext cx="3384376" cy="1568229"/>
        </p:xfrm>
        <a:graphic>
          <a:graphicData uri="http://schemas.openxmlformats.org/drawingml/2006/table">
            <a:tbl>
              <a:tblPr firstRow="1" bandRow="1">
                <a:tableStyleId>{7DF18680-E054-41AD-8BC1-D1AEF772440D}</a:tableStyleId>
              </a:tblPr>
              <a:tblGrid>
                <a:gridCol w="2722215">
                  <a:extLst>
                    <a:ext uri="{9D8B030D-6E8A-4147-A177-3AD203B41FA5}">
                      <a16:colId xmlns:a16="http://schemas.microsoft.com/office/drawing/2014/main" val="2612147746"/>
                    </a:ext>
                  </a:extLst>
                </a:gridCol>
                <a:gridCol w="662161">
                  <a:extLst>
                    <a:ext uri="{9D8B030D-6E8A-4147-A177-3AD203B41FA5}">
                      <a16:colId xmlns:a16="http://schemas.microsoft.com/office/drawing/2014/main" val="2780684216"/>
                    </a:ext>
                  </a:extLst>
                </a:gridCol>
              </a:tblGrid>
              <a:tr h="297446">
                <a:tc gridSpan="2">
                  <a:txBody>
                    <a:bodyPr/>
                    <a:lstStyle/>
                    <a:p>
                      <a:pPr algn="ctr"/>
                      <a:r>
                        <a:rPr lang="en-GB" sz="1500" b="0" dirty="0"/>
                        <a:t>Achieved</a:t>
                      </a:r>
                      <a:r>
                        <a:rPr lang="en-GB" sz="1500" b="0" baseline="0" dirty="0"/>
                        <a:t> bunch parameters</a:t>
                      </a:r>
                      <a:endParaRPr lang="en-GB" sz="1500" b="0" dirty="0"/>
                    </a:p>
                  </a:txBody>
                  <a:tcPr/>
                </a:tc>
                <a:tc hMerge="1">
                  <a:txBody>
                    <a:bodyPr/>
                    <a:lstStyle/>
                    <a:p>
                      <a:endParaRPr lang="en-GB" dirty="0"/>
                    </a:p>
                  </a:txBody>
                  <a:tcPr/>
                </a:tc>
                <a:extLst>
                  <a:ext uri="{0D108BD9-81ED-4DB2-BD59-A6C34878D82A}">
                    <a16:rowId xmlns:a16="http://schemas.microsoft.com/office/drawing/2014/main" val="3470952287"/>
                  </a:ext>
                </a:extLst>
              </a:tr>
              <a:tr h="293057">
                <a:tc>
                  <a:txBody>
                    <a:bodyPr/>
                    <a:lstStyle/>
                    <a:p>
                      <a:r>
                        <a:rPr lang="en-GB" sz="1400" b="0" dirty="0"/>
                        <a:t>Transverse emittance/ mm </a:t>
                      </a:r>
                      <a:r>
                        <a:rPr lang="en-GB" sz="1400" b="0" dirty="0" err="1"/>
                        <a:t>mrad</a:t>
                      </a:r>
                      <a:endParaRPr lang="en-GB" sz="1400" b="0" dirty="0"/>
                    </a:p>
                  </a:txBody>
                  <a:tcPr/>
                </a:tc>
                <a:tc>
                  <a:txBody>
                    <a:bodyPr/>
                    <a:lstStyle/>
                    <a:p>
                      <a:r>
                        <a:rPr lang="en-GB" sz="1400" b="0" dirty="0"/>
                        <a:t>4.0</a:t>
                      </a:r>
                    </a:p>
                  </a:txBody>
                  <a:tcPr/>
                </a:tc>
                <a:extLst>
                  <a:ext uri="{0D108BD9-81ED-4DB2-BD59-A6C34878D82A}">
                    <a16:rowId xmlns:a16="http://schemas.microsoft.com/office/drawing/2014/main" val="3835055260"/>
                  </a:ext>
                </a:extLst>
              </a:tr>
              <a:tr h="333789">
                <a:tc>
                  <a:txBody>
                    <a:bodyPr/>
                    <a:lstStyle/>
                    <a:p>
                      <a:r>
                        <a:rPr lang="en-GB" sz="1400" b="0" dirty="0"/>
                        <a:t>Longitudinal emittance/</a:t>
                      </a:r>
                      <a:r>
                        <a:rPr lang="en-GB" sz="1400" b="0" baseline="0" dirty="0"/>
                        <a:t> </a:t>
                      </a:r>
                      <a:r>
                        <a:rPr lang="en-GB" sz="1400" b="0" baseline="0" dirty="0" err="1"/>
                        <a:t>keV</a:t>
                      </a:r>
                      <a:r>
                        <a:rPr lang="en-GB" sz="1400" b="0" baseline="0" dirty="0"/>
                        <a:t> mm</a:t>
                      </a:r>
                      <a:endParaRPr lang="en-GB" sz="1400" b="0" dirty="0"/>
                    </a:p>
                  </a:txBody>
                  <a:tcPr/>
                </a:tc>
                <a:tc>
                  <a:txBody>
                    <a:bodyPr/>
                    <a:lstStyle/>
                    <a:p>
                      <a:r>
                        <a:rPr lang="en-GB" sz="1400" b="0" dirty="0"/>
                        <a:t>25.1</a:t>
                      </a:r>
                    </a:p>
                  </a:txBody>
                  <a:tcPr/>
                </a:tc>
                <a:extLst>
                  <a:ext uri="{0D108BD9-81ED-4DB2-BD59-A6C34878D82A}">
                    <a16:rowId xmlns:a16="http://schemas.microsoft.com/office/drawing/2014/main" val="353166223"/>
                  </a:ext>
                </a:extLst>
              </a:tr>
              <a:tr h="297446">
                <a:tc>
                  <a:txBody>
                    <a:bodyPr/>
                    <a:lstStyle/>
                    <a:p>
                      <a:r>
                        <a:rPr lang="en-GB" sz="1400" b="0" dirty="0"/>
                        <a:t>Bunch length/ mm</a:t>
                      </a:r>
                    </a:p>
                  </a:txBody>
                  <a:tcPr/>
                </a:tc>
                <a:tc>
                  <a:txBody>
                    <a:bodyPr/>
                    <a:lstStyle/>
                    <a:p>
                      <a:r>
                        <a:rPr lang="en-GB" sz="1400" b="0" dirty="0"/>
                        <a:t>3.0</a:t>
                      </a:r>
                    </a:p>
                  </a:txBody>
                  <a:tcPr/>
                </a:tc>
                <a:extLst>
                  <a:ext uri="{0D108BD9-81ED-4DB2-BD59-A6C34878D82A}">
                    <a16:rowId xmlns:a16="http://schemas.microsoft.com/office/drawing/2014/main" val="2544097910"/>
                  </a:ext>
                </a:extLst>
              </a:tr>
              <a:tr h="297446">
                <a:tc>
                  <a:txBody>
                    <a:bodyPr/>
                    <a:lstStyle/>
                    <a:p>
                      <a:r>
                        <a:rPr lang="en-GB" sz="1400" b="0" dirty="0"/>
                        <a:t>Energy/ MeV</a:t>
                      </a:r>
                    </a:p>
                  </a:txBody>
                  <a:tcPr/>
                </a:tc>
                <a:tc>
                  <a:txBody>
                    <a:bodyPr/>
                    <a:lstStyle/>
                    <a:p>
                      <a:r>
                        <a:rPr lang="en-GB" sz="1400" b="0" dirty="0"/>
                        <a:t>7.0</a:t>
                      </a:r>
                    </a:p>
                  </a:txBody>
                  <a:tcPr/>
                </a:tc>
                <a:extLst>
                  <a:ext uri="{0D108BD9-81ED-4DB2-BD59-A6C34878D82A}">
                    <a16:rowId xmlns:a16="http://schemas.microsoft.com/office/drawing/2014/main" val="1213245443"/>
                  </a:ext>
                </a:extLst>
              </a:tr>
            </a:tbl>
          </a:graphicData>
        </a:graphic>
      </p:graphicFrame>
      <p:pic>
        <p:nvPicPr>
          <p:cNvPr id="8" name="Image 7">
            <a:extLst>
              <a:ext uri="{FF2B5EF4-FFF2-40B4-BE49-F238E27FC236}">
                <a16:creationId xmlns:a16="http://schemas.microsoft.com/office/drawing/2014/main" id="{B66228E2-4B34-2144-B454-8F445C4C9F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7955" y="3792258"/>
            <a:ext cx="2253043" cy="1685758"/>
          </a:xfrm>
          <a:prstGeom prst="rect">
            <a:avLst/>
          </a:prstGeom>
        </p:spPr>
      </p:pic>
      <p:sp>
        <p:nvSpPr>
          <p:cNvPr id="13" name="Espace réservé de la date 5">
            <a:extLst>
              <a:ext uri="{FF2B5EF4-FFF2-40B4-BE49-F238E27FC236}">
                <a16:creationId xmlns:a16="http://schemas.microsoft.com/office/drawing/2014/main" id="{70ADA669-5E47-EA43-B150-B2260931E97D}"/>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285778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PERLE Injection Line</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17</a:t>
            </a:fld>
            <a:endParaRPr lang="fr-FR" dirty="0"/>
          </a:p>
        </p:txBody>
      </p:sp>
      <p:sp>
        <p:nvSpPr>
          <p:cNvPr id="3" name="ZoneTexte 2">
            <a:extLst>
              <a:ext uri="{FF2B5EF4-FFF2-40B4-BE49-F238E27FC236}">
                <a16:creationId xmlns:a16="http://schemas.microsoft.com/office/drawing/2014/main" id="{21E5C6F5-380C-D24D-AB40-E752B667CFAA}"/>
              </a:ext>
            </a:extLst>
          </p:cNvPr>
          <p:cNvSpPr txBox="1"/>
          <p:nvPr/>
        </p:nvSpPr>
        <p:spPr>
          <a:xfrm>
            <a:off x="129803" y="1333490"/>
            <a:ext cx="5688632" cy="400110"/>
          </a:xfrm>
          <a:prstGeom prst="rect">
            <a:avLst/>
          </a:prstGeom>
          <a:noFill/>
        </p:spPr>
        <p:txBody>
          <a:bodyPr wrap="square" rtlCol="0">
            <a:spAutoFit/>
          </a:bodyPr>
          <a:lstStyle/>
          <a:p>
            <a:r>
              <a:rPr lang="en-GB" dirty="0">
                <a:solidFill>
                  <a:srgbClr val="FF6700"/>
                </a:solidFill>
              </a:rPr>
              <a:t>Merger tentative design:</a:t>
            </a:r>
            <a:endParaRPr lang="fr-FR" dirty="0">
              <a:solidFill>
                <a:srgbClr val="FF6700"/>
              </a:solidFill>
            </a:endParaRPr>
          </a:p>
        </p:txBody>
      </p:sp>
      <p:sp>
        <p:nvSpPr>
          <p:cNvPr id="14" name="Content Placeholder 2">
            <a:extLst>
              <a:ext uri="{FF2B5EF4-FFF2-40B4-BE49-F238E27FC236}">
                <a16:creationId xmlns:a16="http://schemas.microsoft.com/office/drawing/2014/main" id="{65D3047C-C1B9-5D4A-936B-A0A7DE3ED25F}"/>
              </a:ext>
            </a:extLst>
          </p:cNvPr>
          <p:cNvSpPr txBox="1">
            <a:spLocks/>
          </p:cNvSpPr>
          <p:nvPr/>
        </p:nvSpPr>
        <p:spPr>
          <a:xfrm>
            <a:off x="197725" y="1877616"/>
            <a:ext cx="5528647" cy="374441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gn="just" fontAlgn="auto">
              <a:spcAft>
                <a:spcPts val="0"/>
              </a:spcAft>
              <a:buFont typeface="Courier New" panose="02070309020205020404" pitchFamily="49" charset="0"/>
              <a:buChar char="o"/>
            </a:pPr>
            <a:r>
              <a:rPr lang="en-GB" sz="1500" b="0" dirty="0"/>
              <a:t>Several merger schemes are investigated.</a:t>
            </a:r>
          </a:p>
          <a:p>
            <a:pPr marL="285750" indent="-285750" algn="just" fontAlgn="auto">
              <a:spcAft>
                <a:spcPts val="0"/>
              </a:spcAft>
              <a:buFont typeface="Courier New" panose="02070309020205020404" pitchFamily="49" charset="0"/>
              <a:buChar char="o"/>
            </a:pPr>
            <a:r>
              <a:rPr lang="en-GB" sz="1500" b="0" dirty="0"/>
              <a:t>Design philosophy: use adjustable elements where ever possible to keep as much flexibility in operation as possible and to avoid building an assumption about the amount of space charge force present into the physical system. possibility to operated with different bunch charges, bunch sizes, injection momentums</a:t>
            </a:r>
          </a:p>
          <a:p>
            <a:pPr marL="285750" indent="-285750" algn="just" fontAlgn="auto">
              <a:spcAft>
                <a:spcPts val="0"/>
              </a:spcAft>
              <a:buFont typeface="Courier New" panose="02070309020205020404" pitchFamily="49" charset="0"/>
              <a:buChar char="o"/>
            </a:pPr>
            <a:r>
              <a:rPr lang="en-GB" sz="1500" b="0" dirty="0"/>
              <a:t>Space charge is still significant and will need to be managed to prevent significant degradation to the emittance.</a:t>
            </a:r>
          </a:p>
          <a:p>
            <a:pPr marL="285750" indent="-285750" algn="just" fontAlgn="auto">
              <a:spcAft>
                <a:spcPts val="0"/>
              </a:spcAft>
              <a:buFont typeface="Courier New" panose="02070309020205020404" pitchFamily="49" charset="0"/>
              <a:buChar char="o"/>
            </a:pPr>
            <a:r>
              <a:rPr lang="en-GB" sz="1500" b="0" dirty="0"/>
              <a:t>4 dipole schemes are currently being investigated as they have the potential to mitigate the effects of space charge on the dispersion and the consequent emittance growth.</a:t>
            </a:r>
          </a:p>
          <a:p>
            <a:pPr marL="285750" indent="-285750" algn="just" fontAlgn="auto">
              <a:spcAft>
                <a:spcPts val="0"/>
              </a:spcAft>
              <a:buFont typeface="Courier New" panose="02070309020205020404" pitchFamily="49" charset="0"/>
              <a:buChar char="o"/>
            </a:pPr>
            <a:r>
              <a:rPr lang="en-GB" sz="1500" b="0" dirty="0"/>
              <a:t>Implications of the current optimisation on the beam dynamics in the main lattice should be investigated or possibly modifying some of the requirements on the merger which might open up alternative schemes.</a:t>
            </a:r>
          </a:p>
        </p:txBody>
      </p:sp>
      <p:pic>
        <p:nvPicPr>
          <p:cNvPr id="41" name="Picture 34">
            <a:extLst>
              <a:ext uri="{FF2B5EF4-FFF2-40B4-BE49-F238E27FC236}">
                <a16:creationId xmlns:a16="http://schemas.microsoft.com/office/drawing/2014/main" id="{6D22F6EC-09E5-6D48-B354-6312286BC1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26373" y="3208746"/>
            <a:ext cx="2514588" cy="1837222"/>
          </a:xfrm>
          <a:prstGeom prst="rect">
            <a:avLst/>
          </a:prstGeom>
        </p:spPr>
      </p:pic>
      <p:pic>
        <p:nvPicPr>
          <p:cNvPr id="42" name="Picture 35">
            <a:extLst>
              <a:ext uri="{FF2B5EF4-FFF2-40B4-BE49-F238E27FC236}">
                <a16:creationId xmlns:a16="http://schemas.microsoft.com/office/drawing/2014/main" id="{A3BA79FA-96AA-9B4B-96AB-9B5F31145C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6707" y="3310180"/>
            <a:ext cx="2377897" cy="1735788"/>
          </a:xfrm>
          <a:prstGeom prst="rect">
            <a:avLst/>
          </a:prstGeom>
        </p:spPr>
      </p:pic>
      <p:pic>
        <p:nvPicPr>
          <p:cNvPr id="5" name="Image 4">
            <a:extLst>
              <a:ext uri="{FF2B5EF4-FFF2-40B4-BE49-F238E27FC236}">
                <a16:creationId xmlns:a16="http://schemas.microsoft.com/office/drawing/2014/main" id="{116949E4-B147-AC42-8249-718079CC74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232" y="869504"/>
            <a:ext cx="3287435" cy="1567384"/>
          </a:xfrm>
          <a:prstGeom prst="rect">
            <a:avLst/>
          </a:prstGeom>
        </p:spPr>
      </p:pic>
      <p:pic>
        <p:nvPicPr>
          <p:cNvPr id="6" name="Image 5">
            <a:extLst>
              <a:ext uri="{FF2B5EF4-FFF2-40B4-BE49-F238E27FC236}">
                <a16:creationId xmlns:a16="http://schemas.microsoft.com/office/drawing/2014/main" id="{ACF375A2-7FDD-5D46-ACFD-94491947A9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9440" y="797496"/>
            <a:ext cx="2661523" cy="1940694"/>
          </a:xfrm>
          <a:prstGeom prst="rect">
            <a:avLst/>
          </a:prstGeom>
        </p:spPr>
      </p:pic>
      <p:sp>
        <p:nvSpPr>
          <p:cNvPr id="11" name="Espace réservé de la date 5">
            <a:extLst>
              <a:ext uri="{FF2B5EF4-FFF2-40B4-BE49-F238E27FC236}">
                <a16:creationId xmlns:a16="http://schemas.microsoft.com/office/drawing/2014/main" id="{76D14BAF-B045-184C-9F46-19189C70D3B9}"/>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139571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7632848" cy="432048"/>
          </a:xfrm>
        </p:spPr>
        <p:txBody>
          <a:bodyPr>
            <a:normAutofit/>
          </a:bodyPr>
          <a:lstStyle/>
          <a:p>
            <a:r>
              <a:rPr lang="en-GB" dirty="0">
                <a:solidFill>
                  <a:schemeClr val="accent5">
                    <a:lumMod val="75000"/>
                  </a:schemeClr>
                </a:solidFill>
                <a:latin typeface="+mn-lt"/>
              </a:rPr>
              <a:t>Lattice Design Optimisation</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18</a:t>
            </a:fld>
            <a:endParaRPr lang="fr-FR" dirty="0"/>
          </a:p>
        </p:txBody>
      </p:sp>
      <p:sp>
        <p:nvSpPr>
          <p:cNvPr id="3" name="ZoneTexte 2">
            <a:extLst>
              <a:ext uri="{FF2B5EF4-FFF2-40B4-BE49-F238E27FC236}">
                <a16:creationId xmlns:a16="http://schemas.microsoft.com/office/drawing/2014/main" id="{AF296455-F1C2-D641-8544-18B6C31F2A98}"/>
              </a:ext>
            </a:extLst>
          </p:cNvPr>
          <p:cNvSpPr txBox="1"/>
          <p:nvPr/>
        </p:nvSpPr>
        <p:spPr>
          <a:xfrm>
            <a:off x="7546627" y="1570420"/>
            <a:ext cx="3035305" cy="523220"/>
          </a:xfrm>
          <a:prstGeom prst="rect">
            <a:avLst/>
          </a:prstGeom>
          <a:noFill/>
        </p:spPr>
        <p:txBody>
          <a:bodyPr wrap="square" rtlCol="0">
            <a:spAutoFit/>
          </a:bodyPr>
          <a:lstStyle/>
          <a:p>
            <a:pPr algn="just"/>
            <a:r>
              <a:rPr lang="en-US" sz="1400" dirty="0">
                <a:latin typeface="+mn-lt"/>
              </a:rPr>
              <a:t>Design and prototyping of main </a:t>
            </a:r>
            <a:r>
              <a:rPr lang="en-US" sz="1400" b="1" u="sng" dirty="0">
                <a:solidFill>
                  <a:srgbClr val="FF6700"/>
                </a:solidFill>
                <a:latin typeface="+mn-lt"/>
              </a:rPr>
              <a:t>magnets for arcs and switchyards</a:t>
            </a:r>
          </a:p>
        </p:txBody>
      </p:sp>
      <p:pic>
        <p:nvPicPr>
          <p:cNvPr id="8" name="Picture 3">
            <a:extLst>
              <a:ext uri="{FF2B5EF4-FFF2-40B4-BE49-F238E27FC236}">
                <a16:creationId xmlns:a16="http://schemas.microsoft.com/office/drawing/2014/main" id="{1C4EC2DB-283B-684B-859E-D79E3A4AA98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4201" y="2306660"/>
            <a:ext cx="2806762" cy="1242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E42781F9-E257-8149-9E56-B62DFF7D7F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8675" y="3805402"/>
            <a:ext cx="2463659" cy="1240566"/>
          </a:xfrm>
          <a:prstGeom prst="rect">
            <a:avLst/>
          </a:prstGeom>
        </p:spPr>
      </p:pic>
      <p:pic>
        <p:nvPicPr>
          <p:cNvPr id="4" name="Image 3">
            <a:extLst>
              <a:ext uri="{FF2B5EF4-FFF2-40B4-BE49-F238E27FC236}">
                <a16:creationId xmlns:a16="http://schemas.microsoft.com/office/drawing/2014/main" id="{E78BA31C-D4BF-7B4E-BC8E-545A010475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74" y="1157536"/>
            <a:ext cx="4425930" cy="2143810"/>
          </a:xfrm>
          <a:prstGeom prst="rect">
            <a:avLst/>
          </a:prstGeom>
        </p:spPr>
      </p:pic>
      <p:pic>
        <p:nvPicPr>
          <p:cNvPr id="6" name="Image 5">
            <a:extLst>
              <a:ext uri="{FF2B5EF4-FFF2-40B4-BE49-F238E27FC236}">
                <a16:creationId xmlns:a16="http://schemas.microsoft.com/office/drawing/2014/main" id="{C2D12550-81CA-EE45-A38B-8821486E3E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382" y="3469621"/>
            <a:ext cx="4338909" cy="1936387"/>
          </a:xfrm>
          <a:prstGeom prst="rect">
            <a:avLst/>
          </a:prstGeom>
        </p:spPr>
      </p:pic>
      <p:pic>
        <p:nvPicPr>
          <p:cNvPr id="14" name="Image 13">
            <a:extLst>
              <a:ext uri="{FF2B5EF4-FFF2-40B4-BE49-F238E27FC236}">
                <a16:creationId xmlns:a16="http://schemas.microsoft.com/office/drawing/2014/main" id="{D579ABB7-28FD-AA43-B62E-ACB3AA64E1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7303" y="1675667"/>
            <a:ext cx="3009323" cy="1565150"/>
          </a:xfrm>
          <a:prstGeom prst="rect">
            <a:avLst/>
          </a:prstGeom>
        </p:spPr>
      </p:pic>
      <p:pic>
        <p:nvPicPr>
          <p:cNvPr id="16" name="Image 15">
            <a:extLst>
              <a:ext uri="{FF2B5EF4-FFF2-40B4-BE49-F238E27FC236}">
                <a16:creationId xmlns:a16="http://schemas.microsoft.com/office/drawing/2014/main" id="{2E0E842A-A951-FE41-BF42-40020CC7F0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39875" y="3328237"/>
            <a:ext cx="3033905" cy="1501707"/>
          </a:xfrm>
          <a:prstGeom prst="rect">
            <a:avLst/>
          </a:prstGeom>
        </p:spPr>
      </p:pic>
      <p:sp>
        <p:nvSpPr>
          <p:cNvPr id="13" name="ZoneTexte 12">
            <a:extLst>
              <a:ext uri="{FF2B5EF4-FFF2-40B4-BE49-F238E27FC236}">
                <a16:creationId xmlns:a16="http://schemas.microsoft.com/office/drawing/2014/main" id="{93B32113-3C7A-5345-8526-6DA19F66D427}"/>
              </a:ext>
            </a:extLst>
          </p:cNvPr>
          <p:cNvSpPr txBox="1"/>
          <p:nvPr/>
        </p:nvSpPr>
        <p:spPr>
          <a:xfrm>
            <a:off x="7114579" y="818982"/>
            <a:ext cx="3600400" cy="323165"/>
          </a:xfrm>
          <a:prstGeom prst="rect">
            <a:avLst/>
          </a:prstGeom>
          <a:noFill/>
        </p:spPr>
        <p:txBody>
          <a:bodyPr wrap="square" rtlCol="0">
            <a:spAutoFit/>
          </a:bodyPr>
          <a:lstStyle/>
          <a:p>
            <a:r>
              <a:rPr lang="en-GB" sz="1500" u="sng" dirty="0">
                <a:solidFill>
                  <a:srgbClr val="C00000"/>
                </a:solidFill>
              </a:rPr>
              <a:t>Courtesy to A. </a:t>
            </a:r>
            <a:r>
              <a:rPr lang="en-GB" sz="1500" u="sng" dirty="0" err="1">
                <a:solidFill>
                  <a:srgbClr val="C00000"/>
                </a:solidFill>
              </a:rPr>
              <a:t>Bogacz</a:t>
            </a:r>
            <a:r>
              <a:rPr lang="en-GB" sz="1500" u="sng" dirty="0">
                <a:solidFill>
                  <a:srgbClr val="C00000"/>
                </a:solidFill>
              </a:rPr>
              <a:t> and C. Vallerand</a:t>
            </a:r>
          </a:p>
        </p:txBody>
      </p:sp>
      <p:sp>
        <p:nvSpPr>
          <p:cNvPr id="15" name="Espace réservé de la date 5">
            <a:extLst>
              <a:ext uri="{FF2B5EF4-FFF2-40B4-BE49-F238E27FC236}">
                <a16:creationId xmlns:a16="http://schemas.microsoft.com/office/drawing/2014/main" id="{61F418A9-DF49-7A47-B7D0-36D844F5ED94}"/>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1879880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10" descr="D:\projects\LHeC_CERN\RF_TESTS\CRN-5\FigureTest2_Corrected_Data\CRN5_Corrected_Thinned.png">
            <a:extLst>
              <a:ext uri="{FF2B5EF4-FFF2-40B4-BE49-F238E27FC236}">
                <a16:creationId xmlns:a16="http://schemas.microsoft.com/office/drawing/2014/main" id="{61D8DD11-F483-4C46-9795-CE2485759BE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818" y="3914621"/>
            <a:ext cx="2991273" cy="1779420"/>
          </a:xfrm>
          <a:prstGeom prst="rect">
            <a:avLst/>
          </a:prstGeom>
          <a:noFill/>
          <a:ln>
            <a:noFill/>
          </a:ln>
        </p:spPr>
      </p:pic>
      <p:sp>
        <p:nvSpPr>
          <p:cNvPr id="2" name="Titre 1"/>
          <p:cNvSpPr>
            <a:spLocks noGrp="1"/>
          </p:cNvSpPr>
          <p:nvPr>
            <p:ph type="title"/>
          </p:nvPr>
        </p:nvSpPr>
        <p:spPr>
          <a:xfrm>
            <a:off x="2290043" y="149425"/>
            <a:ext cx="7056784" cy="432048"/>
          </a:xfrm>
        </p:spPr>
        <p:txBody>
          <a:bodyPr>
            <a:normAutofit/>
          </a:bodyPr>
          <a:lstStyle/>
          <a:p>
            <a:r>
              <a:rPr lang="en-US" dirty="0">
                <a:solidFill>
                  <a:schemeClr val="accent5">
                    <a:lumMod val="75000"/>
                  </a:schemeClr>
                </a:solidFill>
                <a:latin typeface="+mn-lt"/>
                <a:ea typeface="Arial" charset="0"/>
              </a:rPr>
              <a:t>PERLE SRF System Development </a:t>
            </a:r>
            <a:endParaRPr lang="fr-FR"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19</a:t>
            </a:fld>
            <a:endParaRPr lang="fr-FR" dirty="0"/>
          </a:p>
        </p:txBody>
      </p:sp>
      <p:sp>
        <p:nvSpPr>
          <p:cNvPr id="16" name="ZoneTexte 15">
            <a:extLst>
              <a:ext uri="{FF2B5EF4-FFF2-40B4-BE49-F238E27FC236}">
                <a16:creationId xmlns:a16="http://schemas.microsoft.com/office/drawing/2014/main" id="{4522842D-D4E9-F04A-A687-4FC0D5EB6DA1}"/>
              </a:ext>
            </a:extLst>
          </p:cNvPr>
          <p:cNvSpPr txBox="1"/>
          <p:nvPr/>
        </p:nvSpPr>
        <p:spPr>
          <a:xfrm>
            <a:off x="201810" y="1157536"/>
            <a:ext cx="5184577" cy="738664"/>
          </a:xfrm>
          <a:prstGeom prst="rect">
            <a:avLst/>
          </a:prstGeom>
          <a:noFill/>
        </p:spPr>
        <p:txBody>
          <a:bodyPr wrap="square" rtlCol="0">
            <a:spAutoFit/>
          </a:bodyPr>
          <a:lstStyle/>
          <a:p>
            <a:pPr algn="just"/>
            <a:r>
              <a:rPr lang="en-US" sz="1400" dirty="0">
                <a:latin typeface="+mn-lt"/>
              </a:rPr>
              <a:t>Design and prototyping of a </a:t>
            </a:r>
            <a:r>
              <a:rPr lang="en-US" sz="1400" b="1" u="sng" dirty="0">
                <a:solidFill>
                  <a:srgbClr val="FF6700"/>
                </a:solidFill>
                <a:latin typeface="+mn-lt"/>
              </a:rPr>
              <a:t>full dressed SRF cavity</a:t>
            </a:r>
            <a:r>
              <a:rPr lang="en-US" sz="1400" dirty="0">
                <a:latin typeface="+mn-lt"/>
              </a:rPr>
              <a:t>: demonstration of level of SRF performance required in CW operation, high-average current environment, adequate damping of </a:t>
            </a:r>
            <a:r>
              <a:rPr lang="en-US" sz="1400" b="1" u="sng" dirty="0">
                <a:solidFill>
                  <a:srgbClr val="FF6700"/>
                </a:solidFill>
                <a:latin typeface="+mn-lt"/>
              </a:rPr>
              <a:t>HOM</a:t>
            </a:r>
            <a:r>
              <a:rPr lang="en-US" sz="1400" dirty="0">
                <a:latin typeface="+mn-lt"/>
              </a:rPr>
              <a:t>. </a:t>
            </a:r>
            <a:endParaRPr lang="fr-FR" sz="1400" dirty="0">
              <a:latin typeface="+mn-lt"/>
            </a:endParaRPr>
          </a:p>
        </p:txBody>
      </p:sp>
      <p:grpSp>
        <p:nvGrpSpPr>
          <p:cNvPr id="42" name="Grouper">
            <a:extLst>
              <a:ext uri="{FF2B5EF4-FFF2-40B4-BE49-F238E27FC236}">
                <a16:creationId xmlns:a16="http://schemas.microsoft.com/office/drawing/2014/main" id="{DF6A533B-5E8B-DD4B-8228-3907B988979D}"/>
              </a:ext>
            </a:extLst>
          </p:cNvPr>
          <p:cNvGrpSpPr/>
          <p:nvPr/>
        </p:nvGrpSpPr>
        <p:grpSpPr>
          <a:xfrm>
            <a:off x="629582" y="1981688"/>
            <a:ext cx="2236525" cy="738664"/>
            <a:chOff x="0" y="0"/>
            <a:chExt cx="4821664" cy="1523690"/>
          </a:xfrm>
        </p:grpSpPr>
        <p:pic>
          <p:nvPicPr>
            <p:cNvPr id="43" name="pasted-image.tiff" descr="pasted-image.tiff">
              <a:extLst>
                <a:ext uri="{FF2B5EF4-FFF2-40B4-BE49-F238E27FC236}">
                  <a16:creationId xmlns:a16="http://schemas.microsoft.com/office/drawing/2014/main" id="{CDE5A515-17BF-014F-B640-4D896FB59A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44425" cy="1523691"/>
            </a:xfrm>
            <a:prstGeom prst="rect">
              <a:avLst/>
            </a:prstGeom>
            <a:ln w="12700" cap="flat">
              <a:noFill/>
              <a:miter lim="400000"/>
            </a:ln>
            <a:effectLst/>
          </p:spPr>
        </p:pic>
        <p:pic>
          <p:nvPicPr>
            <p:cNvPr id="44" name="pasted-image.tiff" descr="pasted-image.tiff">
              <a:extLst>
                <a:ext uri="{FF2B5EF4-FFF2-40B4-BE49-F238E27FC236}">
                  <a16:creationId xmlns:a16="http://schemas.microsoft.com/office/drawing/2014/main" id="{DF8BBD67-3704-E54D-AFC7-E86D24292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7792" y="7758"/>
              <a:ext cx="273873" cy="1188409"/>
            </a:xfrm>
            <a:prstGeom prst="rect">
              <a:avLst/>
            </a:prstGeom>
            <a:ln w="12700" cap="flat">
              <a:noFill/>
              <a:miter lim="400000"/>
            </a:ln>
            <a:effectLst/>
          </p:spPr>
        </p:pic>
      </p:grpSp>
      <p:pic>
        <p:nvPicPr>
          <p:cNvPr id="45" name="Image 44">
            <a:extLst>
              <a:ext uri="{FF2B5EF4-FFF2-40B4-BE49-F238E27FC236}">
                <a16:creationId xmlns:a16="http://schemas.microsoft.com/office/drawing/2014/main" id="{4D7E0ED5-8451-1740-A676-5930225CAA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864" y="2885147"/>
            <a:ext cx="2236525" cy="789891"/>
          </a:xfrm>
          <a:prstGeom prst="rect">
            <a:avLst/>
          </a:prstGeom>
        </p:spPr>
      </p:pic>
      <p:pic>
        <p:nvPicPr>
          <p:cNvPr id="46" name="Image 45">
            <a:extLst>
              <a:ext uri="{FF2B5EF4-FFF2-40B4-BE49-F238E27FC236}">
                <a16:creationId xmlns:a16="http://schemas.microsoft.com/office/drawing/2014/main" id="{6763D9BD-BBFF-4C48-9CFD-B24A1E23C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3380" y="2165648"/>
            <a:ext cx="864096" cy="997574"/>
          </a:xfrm>
          <a:prstGeom prst="rect">
            <a:avLst/>
          </a:prstGeom>
        </p:spPr>
      </p:pic>
      <p:grpSp>
        <p:nvGrpSpPr>
          <p:cNvPr id="47" name="Gruppieren 6">
            <a:extLst>
              <a:ext uri="{FF2B5EF4-FFF2-40B4-BE49-F238E27FC236}">
                <a16:creationId xmlns:a16="http://schemas.microsoft.com/office/drawing/2014/main" id="{A1C3F30A-00CB-494E-B853-4F82CAE2FB58}"/>
              </a:ext>
            </a:extLst>
          </p:cNvPr>
          <p:cNvGrpSpPr/>
          <p:nvPr/>
        </p:nvGrpSpPr>
        <p:grpSpPr>
          <a:xfrm>
            <a:off x="3550896" y="3162184"/>
            <a:ext cx="971395" cy="1062174"/>
            <a:chOff x="8757550" y="1004183"/>
            <a:chExt cx="2024930" cy="1998394"/>
          </a:xfrm>
        </p:grpSpPr>
        <p:pic>
          <p:nvPicPr>
            <p:cNvPr id="48" name="Grafik 24">
              <a:extLst>
                <a:ext uri="{FF2B5EF4-FFF2-40B4-BE49-F238E27FC236}">
                  <a16:creationId xmlns:a16="http://schemas.microsoft.com/office/drawing/2014/main" id="{81DCBDC2-1C88-4D47-9D79-C379C7ADBE41}"/>
                </a:ext>
              </a:extLst>
            </p:cNvPr>
            <p:cNvPicPr/>
            <p:nvPr/>
          </p:nvPicPr>
          <p:blipFill>
            <a:blip r:embed="rId7" cstate="email">
              <a:extLst>
                <a:ext uri="{28A0092B-C50C-407E-A947-70E740481C1C}">
                  <a14:useLocalDpi xmlns:a14="http://schemas.microsoft.com/office/drawing/2010/main"/>
                </a:ext>
              </a:extLst>
            </a:blip>
            <a:stretch>
              <a:fillRect/>
            </a:stretch>
          </p:blipFill>
          <p:spPr bwMode="auto">
            <a:xfrm>
              <a:off x="8757550" y="1004183"/>
              <a:ext cx="1920240" cy="1828800"/>
            </a:xfrm>
            <a:prstGeom prst="rect">
              <a:avLst/>
            </a:prstGeom>
            <a:noFill/>
          </p:spPr>
        </p:pic>
        <p:sp>
          <p:nvSpPr>
            <p:cNvPr id="49" name="Title 3">
              <a:extLst>
                <a:ext uri="{FF2B5EF4-FFF2-40B4-BE49-F238E27FC236}">
                  <a16:creationId xmlns:a16="http://schemas.microsoft.com/office/drawing/2014/main" id="{185E9A26-E665-EB4B-828E-CBDFBA02DB77}"/>
                </a:ext>
              </a:extLst>
            </p:cNvPr>
            <p:cNvSpPr txBox="1">
              <a:spLocks/>
            </p:cNvSpPr>
            <p:nvPr/>
          </p:nvSpPr>
          <p:spPr>
            <a:xfrm>
              <a:off x="8862240" y="2795225"/>
              <a:ext cx="1920240" cy="207352"/>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DQW HOM Coupler</a:t>
              </a:r>
            </a:p>
          </p:txBody>
        </p:sp>
      </p:grpSp>
      <p:pic>
        <p:nvPicPr>
          <p:cNvPr id="50" name="Content Placeholder 8">
            <a:extLst>
              <a:ext uri="{FF2B5EF4-FFF2-40B4-BE49-F238E27FC236}">
                <a16:creationId xmlns:a16="http://schemas.microsoft.com/office/drawing/2014/main" id="{0E821365-7310-0A4F-A659-7F0C0E45EEAB}"/>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p:blipFill>
        <p:spPr>
          <a:xfrm>
            <a:off x="4808095" y="3920949"/>
            <a:ext cx="1010340" cy="1629075"/>
          </a:xfrm>
          <a:prstGeom prst="rect">
            <a:avLst/>
          </a:prstGeom>
          <a:noFill/>
          <a:ln>
            <a:noFill/>
          </a:ln>
        </p:spPr>
      </p:pic>
      <p:pic>
        <p:nvPicPr>
          <p:cNvPr id="51" name="Image 50">
            <a:extLst>
              <a:ext uri="{FF2B5EF4-FFF2-40B4-BE49-F238E27FC236}">
                <a16:creationId xmlns:a16="http://schemas.microsoft.com/office/drawing/2014/main" id="{328D2F17-58E4-7144-AB40-617DE2DC2594}"/>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0483" y="1482242"/>
            <a:ext cx="3960440" cy="2007853"/>
          </a:xfrm>
          <a:prstGeom prst="rect">
            <a:avLst/>
          </a:prstGeom>
          <a:noFill/>
          <a:ln>
            <a:noFill/>
          </a:ln>
        </p:spPr>
      </p:pic>
      <p:sp>
        <p:nvSpPr>
          <p:cNvPr id="4" name="ZoneTexte 3">
            <a:extLst>
              <a:ext uri="{FF2B5EF4-FFF2-40B4-BE49-F238E27FC236}">
                <a16:creationId xmlns:a16="http://schemas.microsoft.com/office/drawing/2014/main" id="{927C86C7-0EF9-ED46-A945-4B829935D270}"/>
              </a:ext>
            </a:extLst>
          </p:cNvPr>
          <p:cNvSpPr txBox="1"/>
          <p:nvPr/>
        </p:nvSpPr>
        <p:spPr>
          <a:xfrm>
            <a:off x="6322491" y="3731240"/>
            <a:ext cx="4104456" cy="738664"/>
          </a:xfrm>
          <a:prstGeom prst="rect">
            <a:avLst/>
          </a:prstGeom>
          <a:noFill/>
        </p:spPr>
        <p:txBody>
          <a:bodyPr wrap="square" rtlCol="0">
            <a:spAutoFit/>
          </a:bodyPr>
          <a:lstStyle/>
          <a:p>
            <a:pPr algn="just"/>
            <a:r>
              <a:rPr lang="en-US" sz="1400" b="1" u="sng" dirty="0">
                <a:solidFill>
                  <a:srgbClr val="FF6700"/>
                </a:solidFill>
                <a:latin typeface="+mn-lt"/>
              </a:rPr>
              <a:t>Linac cryomodule design</a:t>
            </a:r>
            <a:r>
              <a:rPr lang="en-US" sz="1400" dirty="0">
                <a:latin typeface="+mn-lt"/>
              </a:rPr>
              <a:t>: </a:t>
            </a:r>
            <a:r>
              <a:rPr lang="en-US" sz="1400" b="1" dirty="0">
                <a:latin typeface="+mn-lt"/>
              </a:rPr>
              <a:t>SPL cryomodule adaptation</a:t>
            </a:r>
            <a:r>
              <a:rPr lang="en-US" sz="1400" dirty="0">
                <a:latin typeface="+mn-lt"/>
              </a:rPr>
              <a:t> to PERLE need, </a:t>
            </a:r>
            <a:r>
              <a:rPr lang="en-US" sz="1400" b="1" dirty="0">
                <a:latin typeface="+mn-lt"/>
              </a:rPr>
              <a:t>complete design of a cryomodule</a:t>
            </a:r>
            <a:r>
              <a:rPr lang="en-US" sz="1400" dirty="0">
                <a:latin typeface="+mn-lt"/>
              </a:rPr>
              <a:t> for PERLE later.</a:t>
            </a:r>
            <a:endParaRPr lang="fr-FR" sz="1400" dirty="0">
              <a:latin typeface="+mn-lt"/>
            </a:endParaRPr>
          </a:p>
        </p:txBody>
      </p:sp>
      <p:sp>
        <p:nvSpPr>
          <p:cNvPr id="6" name="ZoneTexte 5">
            <a:extLst>
              <a:ext uri="{FF2B5EF4-FFF2-40B4-BE49-F238E27FC236}">
                <a16:creationId xmlns:a16="http://schemas.microsoft.com/office/drawing/2014/main" id="{B068A189-E262-C44C-8378-1865F318E524}"/>
              </a:ext>
            </a:extLst>
          </p:cNvPr>
          <p:cNvSpPr txBox="1"/>
          <p:nvPr/>
        </p:nvSpPr>
        <p:spPr>
          <a:xfrm>
            <a:off x="5674419" y="5098231"/>
            <a:ext cx="3960440" cy="307777"/>
          </a:xfrm>
          <a:prstGeom prst="rect">
            <a:avLst/>
          </a:prstGeom>
          <a:noFill/>
        </p:spPr>
        <p:txBody>
          <a:bodyPr wrap="square" rtlCol="0">
            <a:spAutoFit/>
          </a:bodyPr>
          <a:lstStyle/>
          <a:p>
            <a:r>
              <a:rPr lang="en-US" sz="1400" dirty="0">
                <a:latin typeface="+mn-lt"/>
              </a:rPr>
              <a:t>Design and prototyping of an </a:t>
            </a:r>
            <a:r>
              <a:rPr lang="en-US" sz="1400" b="1" u="sng" dirty="0">
                <a:solidFill>
                  <a:srgbClr val="FF6700"/>
                </a:solidFill>
                <a:latin typeface="+mn-lt"/>
              </a:rPr>
              <a:t>input power coupler</a:t>
            </a:r>
            <a:endParaRPr lang="fr-FR" sz="1400" u="sng" dirty="0">
              <a:solidFill>
                <a:srgbClr val="FF6700"/>
              </a:solidFill>
              <a:latin typeface="+mn-lt"/>
            </a:endParaRPr>
          </a:p>
        </p:txBody>
      </p:sp>
      <p:sp>
        <p:nvSpPr>
          <p:cNvPr id="65" name="ZoneTexte 12">
            <a:extLst>
              <a:ext uri="{FF2B5EF4-FFF2-40B4-BE49-F238E27FC236}">
                <a16:creationId xmlns:a16="http://schemas.microsoft.com/office/drawing/2014/main" id="{8FA7A8EA-BCD3-6942-95BC-018F416FDBDE}"/>
              </a:ext>
            </a:extLst>
          </p:cNvPr>
          <p:cNvSpPr txBox="1"/>
          <p:nvPr/>
        </p:nvSpPr>
        <p:spPr>
          <a:xfrm>
            <a:off x="4090243" y="2885728"/>
            <a:ext cx="1620894" cy="2991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120000"/>
              </a:lnSpc>
              <a:defRPr sz="1200">
                <a:solidFill>
                  <a:srgbClr val="404040"/>
                </a:solidFill>
                <a:latin typeface="Arial"/>
                <a:ea typeface="Arial"/>
                <a:cs typeface="Arial"/>
                <a:sym typeface="Arial"/>
              </a:defRPr>
            </a:pPr>
            <a:r>
              <a:rPr lang="fr-FR" sz="1200" b="1" u="sng" dirty="0">
                <a:solidFill>
                  <a:srgbClr val="FF6700"/>
                </a:solidFill>
                <a:latin typeface="+mn-lt"/>
              </a:rPr>
              <a:t>HOM coupler </a:t>
            </a:r>
            <a:r>
              <a:rPr lang="fr-FR" sz="1200" b="1" u="sng" dirty="0" err="1">
                <a:solidFill>
                  <a:srgbClr val="FF6700"/>
                </a:solidFill>
                <a:latin typeface="+mn-lt"/>
              </a:rPr>
              <a:t>study</a:t>
            </a:r>
            <a:endParaRPr lang="en-US" sz="1200" b="1" u="sng" dirty="0">
              <a:solidFill>
                <a:srgbClr val="FF6700"/>
              </a:solidFill>
              <a:latin typeface="+mn-lt"/>
            </a:endParaRPr>
          </a:p>
        </p:txBody>
      </p:sp>
      <p:grpSp>
        <p:nvGrpSpPr>
          <p:cNvPr id="3" name="Groupe 2">
            <a:extLst>
              <a:ext uri="{FF2B5EF4-FFF2-40B4-BE49-F238E27FC236}">
                <a16:creationId xmlns:a16="http://schemas.microsoft.com/office/drawing/2014/main" id="{5D07C397-8E12-2246-844D-3D779D0720B5}"/>
              </a:ext>
            </a:extLst>
          </p:cNvPr>
          <p:cNvGrpSpPr/>
          <p:nvPr/>
        </p:nvGrpSpPr>
        <p:grpSpPr>
          <a:xfrm>
            <a:off x="1930003" y="4109864"/>
            <a:ext cx="1656184" cy="1368152"/>
            <a:chOff x="1930003" y="4109864"/>
            <a:chExt cx="1656184" cy="1368152"/>
          </a:xfrm>
        </p:grpSpPr>
        <p:sp>
          <p:nvSpPr>
            <p:cNvPr id="54" name="Rectangle 53">
              <a:extLst>
                <a:ext uri="{FF2B5EF4-FFF2-40B4-BE49-F238E27FC236}">
                  <a16:creationId xmlns:a16="http://schemas.microsoft.com/office/drawing/2014/main" id="{C4DA7CFB-28FE-B74B-A644-8861358F5DC2}"/>
                </a:ext>
              </a:extLst>
            </p:cNvPr>
            <p:cNvSpPr/>
            <p:nvPr/>
          </p:nvSpPr>
          <p:spPr>
            <a:xfrm>
              <a:off x="1930003" y="4760133"/>
              <a:ext cx="216024" cy="717883"/>
            </a:xfrm>
            <a:prstGeom prst="rect">
              <a:avLst/>
            </a:prstGeom>
            <a:solidFill>
              <a:schemeClr val="accent6">
                <a:lumMod val="60000"/>
                <a:lumOff val="40000"/>
                <a:alpha val="40000"/>
              </a:schemeClr>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7ECE3386-E2DE-2F46-A8C9-E09B791F55EF}"/>
                </a:ext>
              </a:extLst>
            </p:cNvPr>
            <p:cNvSpPr txBox="1"/>
            <p:nvPr/>
          </p:nvSpPr>
          <p:spPr>
            <a:xfrm>
              <a:off x="1930003" y="4109864"/>
              <a:ext cx="1440160" cy="215444"/>
            </a:xfrm>
            <a:prstGeom prst="rect">
              <a:avLst/>
            </a:prstGeom>
            <a:noFill/>
          </p:spPr>
          <p:txBody>
            <a:bodyPr wrap="square" rtlCol="0">
              <a:spAutoFit/>
            </a:bodyPr>
            <a:lstStyle/>
            <a:p>
              <a:r>
                <a:rPr lang="en-GB" sz="800" u="sng" dirty="0">
                  <a:solidFill>
                    <a:schemeClr val="accent1">
                      <a:lumMod val="75000"/>
                    </a:schemeClr>
                  </a:solidFill>
                  <a:latin typeface="+mn-lt"/>
                  <a:ea typeface="Arial" charset="0"/>
                  <a:cs typeface="Arial" panose="020B0604020202020204" pitchFamily="34" charset="0"/>
                </a:rPr>
                <a:t>Q</a:t>
              </a:r>
              <a:r>
                <a:rPr lang="en-GB" sz="800" u="sng" baseline="-25000" dirty="0">
                  <a:solidFill>
                    <a:schemeClr val="accent1">
                      <a:lumMod val="75000"/>
                    </a:schemeClr>
                  </a:solidFill>
                  <a:latin typeface="+mn-lt"/>
                  <a:ea typeface="Arial" charset="0"/>
                  <a:cs typeface="Arial" panose="020B0604020202020204" pitchFamily="34" charset="0"/>
                </a:rPr>
                <a:t>0</a:t>
              </a:r>
              <a:r>
                <a:rPr lang="en-GB" sz="800" u="sng" dirty="0">
                  <a:solidFill>
                    <a:schemeClr val="accent1">
                      <a:lumMod val="75000"/>
                    </a:schemeClr>
                  </a:solidFill>
                  <a:latin typeface="+mn-lt"/>
                  <a:ea typeface="Arial" charset="0"/>
                  <a:cs typeface="Arial" panose="020B0604020202020204" pitchFamily="34" charset="0"/>
                </a:rPr>
                <a:t> (2k)</a:t>
              </a:r>
              <a:r>
                <a:rPr lang="en-US" sz="800" u="sng" dirty="0">
                  <a:solidFill>
                    <a:schemeClr val="accent1">
                      <a:lumMod val="75000"/>
                    </a:schemeClr>
                  </a:solidFill>
                  <a:latin typeface="+mn-lt"/>
                  <a:cs typeface="Arial" panose="020B0604020202020204" pitchFamily="34" charset="0"/>
                </a:rPr>
                <a:t> = 3 e10 @ ~27 MV/m</a:t>
              </a:r>
            </a:p>
          </p:txBody>
        </p:sp>
        <p:sp>
          <p:nvSpPr>
            <p:cNvPr id="64" name="ZoneTexte 63">
              <a:extLst>
                <a:ext uri="{FF2B5EF4-FFF2-40B4-BE49-F238E27FC236}">
                  <a16:creationId xmlns:a16="http://schemas.microsoft.com/office/drawing/2014/main" id="{D4761E5F-3B76-DA42-9666-03B328B96E96}"/>
                </a:ext>
              </a:extLst>
            </p:cNvPr>
            <p:cNvSpPr txBox="1"/>
            <p:nvPr/>
          </p:nvSpPr>
          <p:spPr>
            <a:xfrm>
              <a:off x="2146027" y="4572053"/>
              <a:ext cx="1440160" cy="257891"/>
            </a:xfrm>
            <a:prstGeom prst="rect">
              <a:avLst/>
            </a:prstGeom>
            <a:noFill/>
          </p:spPr>
          <p:txBody>
            <a:bodyPr wrap="square" rtlCol="0">
              <a:spAutoFit/>
            </a:bodyPr>
            <a:lstStyle/>
            <a:p>
              <a:pPr algn="ctr">
                <a:lnSpc>
                  <a:spcPct val="150000"/>
                </a:lnSpc>
              </a:pPr>
              <a:r>
                <a:rPr lang="en-GB" sz="800" u="sng" dirty="0">
                  <a:solidFill>
                    <a:srgbClr val="C00000"/>
                  </a:solidFill>
                  <a:latin typeface="+mn-lt"/>
                  <a:ea typeface="Arial" charset="0"/>
                </a:rPr>
                <a:t>Quench @ </a:t>
              </a:r>
              <a:r>
                <a:rPr lang="en-GB" sz="800" u="sng" dirty="0" err="1">
                  <a:solidFill>
                    <a:srgbClr val="C00000"/>
                  </a:solidFill>
                  <a:latin typeface="+mn-lt"/>
                  <a:ea typeface="Arial" charset="0"/>
                </a:rPr>
                <a:t>E</a:t>
              </a:r>
              <a:r>
                <a:rPr lang="en-GB" sz="800" u="sng" baseline="-25000" dirty="0" err="1">
                  <a:solidFill>
                    <a:srgbClr val="C00000"/>
                  </a:solidFill>
                  <a:latin typeface="+mn-lt"/>
                  <a:ea typeface="Arial" charset="0"/>
                </a:rPr>
                <a:t>acc</a:t>
              </a:r>
              <a:r>
                <a:rPr lang="en-GB" sz="800" u="sng" dirty="0">
                  <a:solidFill>
                    <a:srgbClr val="C00000"/>
                  </a:solidFill>
                  <a:latin typeface="+mn-lt"/>
                  <a:ea typeface="Arial" charset="0"/>
                </a:rPr>
                <a:t> </a:t>
              </a:r>
              <a:r>
                <a:rPr lang="en-US" sz="800" u="sng" dirty="0">
                  <a:solidFill>
                    <a:srgbClr val="C00000"/>
                  </a:solidFill>
                  <a:latin typeface="+mn-lt"/>
                </a:rPr>
                <a:t>~</a:t>
              </a:r>
              <a:r>
                <a:rPr lang="en-GB" sz="800" u="sng" dirty="0">
                  <a:solidFill>
                    <a:srgbClr val="C00000"/>
                  </a:solidFill>
                  <a:latin typeface="+mn-lt"/>
                  <a:ea typeface="Arial" charset="0"/>
                </a:rPr>
                <a:t> 30 MV/m</a:t>
              </a:r>
              <a:endParaRPr lang="en-US" sz="800" u="sng" dirty="0">
                <a:solidFill>
                  <a:srgbClr val="C00000"/>
                </a:solidFill>
                <a:latin typeface="+mn-lt"/>
                <a:cs typeface="Arial" panose="020B0604020202020204" pitchFamily="34" charset="0"/>
              </a:endParaRPr>
            </a:p>
          </p:txBody>
        </p:sp>
        <p:cxnSp>
          <p:nvCxnSpPr>
            <p:cNvPr id="8" name="Connecteur droit avec flèche 7">
              <a:extLst>
                <a:ext uri="{FF2B5EF4-FFF2-40B4-BE49-F238E27FC236}">
                  <a16:creationId xmlns:a16="http://schemas.microsoft.com/office/drawing/2014/main" id="{EE6C618C-EE65-1D45-9409-8C2B206AC0EC}"/>
                </a:ext>
              </a:extLst>
            </p:cNvPr>
            <p:cNvCxnSpPr>
              <a:cxnSpLocks/>
            </p:cNvCxnSpPr>
            <p:nvPr/>
          </p:nvCxnSpPr>
          <p:spPr>
            <a:xfrm flipH="1">
              <a:off x="2613368" y="4253880"/>
              <a:ext cx="107827" cy="144016"/>
            </a:xfrm>
            <a:prstGeom prst="straightConnector1">
              <a:avLst/>
            </a:prstGeom>
            <a:ln>
              <a:solidFill>
                <a:schemeClr val="accent1">
                  <a:lumMod val="75000"/>
                </a:schemeClr>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26" name="ZoneTexte 25">
            <a:extLst>
              <a:ext uri="{FF2B5EF4-FFF2-40B4-BE49-F238E27FC236}">
                <a16:creationId xmlns:a16="http://schemas.microsoft.com/office/drawing/2014/main" id="{A22CD1CB-8EB9-6D4B-BCB0-D65088EA21F8}"/>
              </a:ext>
            </a:extLst>
          </p:cNvPr>
          <p:cNvSpPr txBox="1"/>
          <p:nvPr/>
        </p:nvSpPr>
        <p:spPr>
          <a:xfrm>
            <a:off x="6394499" y="818982"/>
            <a:ext cx="3960440" cy="323165"/>
          </a:xfrm>
          <a:prstGeom prst="rect">
            <a:avLst/>
          </a:prstGeom>
          <a:noFill/>
        </p:spPr>
        <p:txBody>
          <a:bodyPr wrap="square" rtlCol="0">
            <a:spAutoFit/>
          </a:bodyPr>
          <a:lstStyle/>
          <a:p>
            <a:r>
              <a:rPr lang="en-GB" sz="1500" u="sng" dirty="0">
                <a:solidFill>
                  <a:srgbClr val="C00000"/>
                </a:solidFill>
              </a:rPr>
              <a:t>Courtesy to F. </a:t>
            </a:r>
            <a:r>
              <a:rPr lang="en-GB" sz="1500" u="sng" dirty="0" err="1">
                <a:solidFill>
                  <a:srgbClr val="C00000"/>
                </a:solidFill>
              </a:rPr>
              <a:t>Marhauser</a:t>
            </a:r>
            <a:r>
              <a:rPr lang="en-GB" sz="1500" u="sng" dirty="0">
                <a:solidFill>
                  <a:srgbClr val="C00000"/>
                </a:solidFill>
              </a:rPr>
              <a:t>, N. Hu &amp; G. Olivier</a:t>
            </a:r>
          </a:p>
        </p:txBody>
      </p:sp>
      <p:sp>
        <p:nvSpPr>
          <p:cNvPr id="27" name="Espace réservé de la date 5">
            <a:extLst>
              <a:ext uri="{FF2B5EF4-FFF2-40B4-BE49-F238E27FC236}">
                <a16:creationId xmlns:a16="http://schemas.microsoft.com/office/drawing/2014/main" id="{F149A94B-A196-D540-AF66-FA771CCEF9AD}"/>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384680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7E71596-5F9D-49C5-9701-16B3CA54319D}" type="slidenum">
              <a:rPr lang="fr-FR" smtClean="0"/>
              <a:pPr/>
              <a:t>2</a:t>
            </a:fld>
            <a:endParaRPr lang="fr-FR" dirty="0"/>
          </a:p>
        </p:txBody>
      </p:sp>
      <p:sp>
        <p:nvSpPr>
          <p:cNvPr id="74" name="Espace réservé de la date 5">
            <a:extLst>
              <a:ext uri="{FF2B5EF4-FFF2-40B4-BE49-F238E27FC236}">
                <a16:creationId xmlns:a16="http://schemas.microsoft.com/office/drawing/2014/main" id="{C3B430AC-729F-C74E-851C-2857BFCC67C7}"/>
              </a:ext>
            </a:extLst>
          </p:cNvPr>
          <p:cNvSpPr>
            <a:spLocks noGrp="1"/>
          </p:cNvSpPr>
          <p:nvPr>
            <p:ph type="dt" sz="half" idx="10"/>
          </p:nvPr>
        </p:nvSpPr>
        <p:spPr>
          <a:xfrm>
            <a:off x="201812" y="5714820"/>
            <a:ext cx="2411556" cy="322263"/>
          </a:xfrm>
        </p:spPr>
        <p:txBody>
          <a:bodyPr/>
          <a:lstStyle/>
          <a:p>
            <a:r>
              <a:rPr lang="fr-FR" dirty="0"/>
              <a:t>27/10/2021</a:t>
            </a:r>
          </a:p>
        </p:txBody>
      </p:sp>
      <p:sp>
        <p:nvSpPr>
          <p:cNvPr id="78" name="Text Box 5">
            <a:extLst>
              <a:ext uri="{FF2B5EF4-FFF2-40B4-BE49-F238E27FC236}">
                <a16:creationId xmlns:a16="http://schemas.microsoft.com/office/drawing/2014/main" id="{DC64DB0C-CA4D-5744-9B7D-6CA13B0EC100}"/>
              </a:ext>
            </a:extLst>
          </p:cNvPr>
          <p:cNvSpPr txBox="1">
            <a:spLocks noChangeArrowheads="1"/>
          </p:cNvSpPr>
          <p:nvPr/>
        </p:nvSpPr>
        <p:spPr bwMode="auto">
          <a:xfrm>
            <a:off x="1417439" y="2220233"/>
            <a:ext cx="454501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defRPr sz="1000">
                <a:solidFill>
                  <a:schemeClr val="tx1"/>
                </a:solidFill>
                <a:latin typeface="Arial Unicode MS" pitchFamily="34" charset="-128"/>
                <a:ea typeface="MS PGothic" pitchFamily="34" charset="-128"/>
              </a:defRPr>
            </a:lvl1pPr>
            <a:lvl2pPr marL="742950" indent="-285750">
              <a:defRPr sz="1000">
                <a:solidFill>
                  <a:schemeClr val="tx1"/>
                </a:solidFill>
                <a:latin typeface="Arial Unicode MS" pitchFamily="34" charset="-128"/>
                <a:ea typeface="MS PGothic" pitchFamily="34" charset="-128"/>
              </a:defRPr>
            </a:lvl2pPr>
            <a:lvl3pPr marL="1143000" indent="-228600">
              <a:defRPr sz="1000">
                <a:solidFill>
                  <a:schemeClr val="tx1"/>
                </a:solidFill>
                <a:latin typeface="Arial Unicode MS" pitchFamily="34" charset="-128"/>
                <a:ea typeface="MS PGothic" pitchFamily="34" charset="-128"/>
              </a:defRPr>
            </a:lvl3pPr>
            <a:lvl4pPr marL="1600200" indent="-228600">
              <a:defRPr sz="1000">
                <a:solidFill>
                  <a:schemeClr val="tx1"/>
                </a:solidFill>
                <a:latin typeface="Arial Unicode MS" pitchFamily="34" charset="-128"/>
                <a:ea typeface="MS PGothic" pitchFamily="34" charset="-128"/>
              </a:defRPr>
            </a:lvl4pPr>
            <a:lvl5pPr marL="2057400" indent="-228600">
              <a:defRPr sz="1000">
                <a:solidFill>
                  <a:schemeClr val="tx1"/>
                </a:solidFill>
                <a:latin typeface="Arial Unicode MS" pitchFamily="34" charset="-128"/>
                <a:ea typeface="MS PGothic" pitchFamily="34" charset="-128"/>
              </a:defRPr>
            </a:lvl5pPr>
            <a:lvl6pPr marL="25146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6pPr>
            <a:lvl7pPr marL="29718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7pPr>
            <a:lvl8pPr marL="34290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8pPr>
            <a:lvl9pPr marL="38862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9pPr>
          </a:lstStyle>
          <a:p>
            <a:pPr marL="285750" indent="-285750">
              <a:buSzPct val="80000"/>
              <a:buFont typeface="Courier New" panose="02070309020205020404" pitchFamily="49" charset="0"/>
              <a:buChar char="o"/>
              <a:defRPr/>
            </a:pPr>
            <a:r>
              <a:rPr lang="en-GB" altLang="en-US" sz="1400" dirty="0">
                <a:latin typeface="+mn-lt"/>
              </a:rPr>
              <a:t>Beam parameters defined by equilibrium </a:t>
            </a:r>
          </a:p>
          <a:p>
            <a:pPr marL="285750" indent="-285750">
              <a:buSzPct val="80000"/>
              <a:buFont typeface="Courier New" panose="02070309020205020404" pitchFamily="49" charset="0"/>
              <a:buChar char="o"/>
              <a:defRPr/>
            </a:pPr>
            <a:r>
              <a:rPr lang="en-GB" altLang="en-US" sz="1400" dirty="0">
                <a:latin typeface="+mn-lt"/>
              </a:rPr>
              <a:t>Limited flexibility – multi-pass</a:t>
            </a:r>
          </a:p>
          <a:p>
            <a:pPr marL="285750" indent="-285750">
              <a:buSzPct val="80000"/>
              <a:buFont typeface="Courier New" panose="02070309020205020404" pitchFamily="49" charset="0"/>
              <a:buChar char="o"/>
              <a:defRPr/>
            </a:pPr>
            <a:r>
              <a:rPr lang="en-GB" altLang="en-US" sz="1400" dirty="0">
                <a:latin typeface="+mn-lt"/>
              </a:rPr>
              <a:t>High average beam power (A, multi GeV)</a:t>
            </a:r>
          </a:p>
          <a:p>
            <a:pPr marL="285750" indent="-285750">
              <a:buSzPct val="80000"/>
              <a:buFont typeface="Courier New" panose="02070309020205020404" pitchFamily="49" charset="0"/>
              <a:buChar char="o"/>
              <a:defRPr/>
            </a:pPr>
            <a:r>
              <a:rPr lang="en-GB" altLang="en-US" sz="1400" dirty="0">
                <a:latin typeface="+mn-lt"/>
              </a:rPr>
              <a:t>Typically long bunches (20 </a:t>
            </a:r>
            <a:r>
              <a:rPr lang="en-GB" altLang="en-US" sz="1400" dirty="0" err="1">
                <a:latin typeface="+mn-lt"/>
              </a:rPr>
              <a:t>ps</a:t>
            </a:r>
            <a:r>
              <a:rPr lang="en-GB" altLang="en-US" sz="1400" dirty="0">
                <a:latin typeface="+mn-lt"/>
              </a:rPr>
              <a:t> – 200 </a:t>
            </a:r>
            <a:r>
              <a:rPr lang="en-GB" altLang="en-US" sz="1400" dirty="0" err="1">
                <a:latin typeface="+mn-lt"/>
              </a:rPr>
              <a:t>ps</a:t>
            </a:r>
            <a:r>
              <a:rPr lang="en-GB" altLang="en-US" sz="1400" dirty="0">
                <a:latin typeface="+mn-lt"/>
              </a:rPr>
              <a:t>)</a:t>
            </a:r>
          </a:p>
          <a:p>
            <a:pPr marL="285750" indent="-285750">
              <a:buSzPct val="80000"/>
              <a:buFont typeface="Courier New" panose="02070309020205020404" pitchFamily="49" charset="0"/>
              <a:buChar char="o"/>
              <a:defRPr/>
            </a:pPr>
            <a:r>
              <a:rPr lang="en-GB" altLang="en-US" sz="1400" dirty="0">
                <a:latin typeface="+mn-lt"/>
              </a:rPr>
              <a:t>Many user stations</a:t>
            </a:r>
          </a:p>
        </p:txBody>
      </p:sp>
      <p:sp>
        <p:nvSpPr>
          <p:cNvPr id="83" name="Text Box 6">
            <a:extLst>
              <a:ext uri="{FF2B5EF4-FFF2-40B4-BE49-F238E27FC236}">
                <a16:creationId xmlns:a16="http://schemas.microsoft.com/office/drawing/2014/main" id="{9487C9CF-8C53-5E4F-9ED6-50E80CFCE168}"/>
              </a:ext>
            </a:extLst>
          </p:cNvPr>
          <p:cNvSpPr txBox="1">
            <a:spLocks noChangeArrowheads="1"/>
          </p:cNvSpPr>
          <p:nvPr/>
        </p:nvSpPr>
        <p:spPr bwMode="auto">
          <a:xfrm>
            <a:off x="6178475" y="2029311"/>
            <a:ext cx="339035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spAutoFit/>
          </a:bodyPr>
          <a:lstStyle>
            <a:lvl1pPr>
              <a:defRPr sz="1000">
                <a:solidFill>
                  <a:schemeClr val="tx1"/>
                </a:solidFill>
                <a:latin typeface="Arial Unicode MS" pitchFamily="34" charset="-128"/>
                <a:ea typeface="MS PGothic" pitchFamily="34" charset="-128"/>
              </a:defRPr>
            </a:lvl1pPr>
            <a:lvl2pPr marL="742950" indent="-285750">
              <a:defRPr sz="1000">
                <a:solidFill>
                  <a:schemeClr val="tx1"/>
                </a:solidFill>
                <a:latin typeface="Arial Unicode MS" pitchFamily="34" charset="-128"/>
                <a:ea typeface="MS PGothic" pitchFamily="34" charset="-128"/>
              </a:defRPr>
            </a:lvl2pPr>
            <a:lvl3pPr marL="1143000" indent="-228600">
              <a:defRPr sz="1000">
                <a:solidFill>
                  <a:schemeClr val="tx1"/>
                </a:solidFill>
                <a:latin typeface="Arial Unicode MS" pitchFamily="34" charset="-128"/>
                <a:ea typeface="MS PGothic" pitchFamily="34" charset="-128"/>
              </a:defRPr>
            </a:lvl3pPr>
            <a:lvl4pPr marL="1600200" indent="-228600">
              <a:defRPr sz="1000">
                <a:solidFill>
                  <a:schemeClr val="tx1"/>
                </a:solidFill>
                <a:latin typeface="Arial Unicode MS" pitchFamily="34" charset="-128"/>
                <a:ea typeface="MS PGothic" pitchFamily="34" charset="-128"/>
              </a:defRPr>
            </a:lvl4pPr>
            <a:lvl5pPr marL="2057400" indent="-228600">
              <a:defRPr sz="1000">
                <a:solidFill>
                  <a:schemeClr val="tx1"/>
                </a:solidFill>
                <a:latin typeface="Arial Unicode MS" pitchFamily="34" charset="-128"/>
                <a:ea typeface="MS PGothic" pitchFamily="34" charset="-128"/>
              </a:defRPr>
            </a:lvl5pPr>
            <a:lvl6pPr marL="25146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6pPr>
            <a:lvl7pPr marL="29718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7pPr>
            <a:lvl8pPr marL="34290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8pPr>
            <a:lvl9pPr marL="3886200" indent="-228600" eaLnBrk="0" fontAlgn="base" hangingPunct="0">
              <a:spcBef>
                <a:spcPct val="0"/>
              </a:spcBef>
              <a:spcAft>
                <a:spcPct val="0"/>
              </a:spcAft>
              <a:defRPr sz="1000">
                <a:solidFill>
                  <a:schemeClr val="tx1"/>
                </a:solidFill>
                <a:latin typeface="Arial Unicode MS" pitchFamily="34" charset="-128"/>
                <a:ea typeface="MS PGothic" pitchFamily="34" charset="-128"/>
              </a:defRPr>
            </a:lvl9pPr>
          </a:lstStyle>
          <a:p>
            <a:pPr marL="285750" indent="-285750">
              <a:buSzPct val="80000"/>
              <a:buFont typeface="Courier New" panose="02070309020205020404" pitchFamily="49" charset="0"/>
              <a:buChar char="o"/>
              <a:defRPr/>
            </a:pPr>
            <a:r>
              <a:rPr lang="en-GB" altLang="en-US" sz="1400" dirty="0">
                <a:latin typeface="+mn-lt"/>
              </a:rPr>
              <a:t>Beam parameters defined by the source</a:t>
            </a:r>
          </a:p>
          <a:p>
            <a:pPr marL="285750" indent="-285750">
              <a:buSzPct val="80000"/>
              <a:buFont typeface="Courier New" panose="02070309020205020404" pitchFamily="49" charset="0"/>
              <a:buChar char="o"/>
              <a:defRPr/>
            </a:pPr>
            <a:r>
              <a:rPr lang="en-GB" altLang="en-US" sz="1400" dirty="0">
                <a:latin typeface="+mn-lt"/>
              </a:rPr>
              <a:t>High flexibility – single pass</a:t>
            </a:r>
          </a:p>
          <a:p>
            <a:pPr marL="285750" indent="-285750">
              <a:buSzPct val="80000"/>
              <a:buFont typeface="Courier New" panose="02070309020205020404" pitchFamily="49" charset="0"/>
              <a:buChar char="o"/>
              <a:defRPr/>
            </a:pPr>
            <a:r>
              <a:rPr lang="en-GB" altLang="en-US" sz="1400" dirty="0">
                <a:latin typeface="+mn-lt"/>
              </a:rPr>
              <a:t>Limited average beam power (&lt;&lt; mA)</a:t>
            </a:r>
          </a:p>
          <a:p>
            <a:pPr marL="285750" indent="-285750">
              <a:buSzPct val="80000"/>
              <a:buFont typeface="Courier New" panose="02070309020205020404" pitchFamily="49" charset="0"/>
              <a:buChar char="o"/>
              <a:defRPr/>
            </a:pPr>
            <a:r>
              <a:rPr lang="en-GB" altLang="en-US" sz="1400" dirty="0">
                <a:latin typeface="+mn-lt"/>
              </a:rPr>
              <a:t>Possible short bunches (sub </a:t>
            </a:r>
            <a:r>
              <a:rPr lang="en-GB" altLang="en-US" sz="1400" dirty="0" err="1">
                <a:latin typeface="+mn-lt"/>
              </a:rPr>
              <a:t>psec</a:t>
            </a:r>
            <a:r>
              <a:rPr lang="en-GB" altLang="en-US" sz="1400" dirty="0">
                <a:latin typeface="+mn-lt"/>
              </a:rPr>
              <a:t>)</a:t>
            </a:r>
          </a:p>
          <a:p>
            <a:pPr marL="285750" indent="-285750">
              <a:buSzPct val="80000"/>
              <a:buFont typeface="Courier New" panose="02070309020205020404" pitchFamily="49" charset="0"/>
              <a:buChar char="o"/>
              <a:defRPr/>
            </a:pPr>
            <a:r>
              <a:rPr lang="en-GB" altLang="en-US" sz="1400" dirty="0">
                <a:latin typeface="+mn-lt"/>
              </a:rPr>
              <a:t>Low number of user stations</a:t>
            </a:r>
          </a:p>
        </p:txBody>
      </p:sp>
      <p:grpSp>
        <p:nvGrpSpPr>
          <p:cNvPr id="85" name="Gruppieren 6">
            <a:extLst>
              <a:ext uri="{FF2B5EF4-FFF2-40B4-BE49-F238E27FC236}">
                <a16:creationId xmlns:a16="http://schemas.microsoft.com/office/drawing/2014/main" id="{E0BD58CD-1244-6142-84A2-7DBC42CB0AA5}"/>
              </a:ext>
            </a:extLst>
          </p:cNvPr>
          <p:cNvGrpSpPr>
            <a:grpSpLocks/>
          </p:cNvGrpSpPr>
          <p:nvPr/>
        </p:nvGrpSpPr>
        <p:grpSpPr bwMode="auto">
          <a:xfrm>
            <a:off x="6178475" y="653480"/>
            <a:ext cx="3888432" cy="1463419"/>
            <a:chOff x="4378648" y="1592826"/>
            <a:chExt cx="4042681" cy="1622322"/>
          </a:xfrm>
        </p:grpSpPr>
        <p:sp>
          <p:nvSpPr>
            <p:cNvPr id="86" name="Rechteck 78">
              <a:extLst>
                <a:ext uri="{FF2B5EF4-FFF2-40B4-BE49-F238E27FC236}">
                  <a16:creationId xmlns:a16="http://schemas.microsoft.com/office/drawing/2014/main" id="{F7E3E401-D1CA-E949-8773-2EC3E968D824}"/>
                </a:ext>
              </a:extLst>
            </p:cNvPr>
            <p:cNvSpPr>
              <a:spLocks noChangeArrowheads="1"/>
            </p:cNvSpPr>
            <p:nvPr/>
          </p:nvSpPr>
          <p:spPr bwMode="auto">
            <a:xfrm>
              <a:off x="4427538" y="1592826"/>
              <a:ext cx="3993791" cy="1622322"/>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nchor="ct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100000"/>
                </a:lnSpc>
                <a:spcBef>
                  <a:spcPct val="0"/>
                </a:spcBef>
                <a:spcAft>
                  <a:spcPct val="0"/>
                </a:spcAft>
                <a:buSzTx/>
                <a:buFontTx/>
                <a:buNone/>
              </a:pPr>
              <a:endParaRPr lang="de-DE" altLang="en-US" sz="1600" b="1">
                <a:solidFill>
                  <a:srgbClr val="00589C"/>
                </a:solidFill>
                <a:latin typeface="Arial" panose="020B0604020202020204" pitchFamily="34" charset="0"/>
              </a:endParaRPr>
            </a:p>
          </p:txBody>
        </p:sp>
        <p:sp>
          <p:nvSpPr>
            <p:cNvPr id="89" name="Rectangle 5">
              <a:extLst>
                <a:ext uri="{FF2B5EF4-FFF2-40B4-BE49-F238E27FC236}">
                  <a16:creationId xmlns:a16="http://schemas.microsoft.com/office/drawing/2014/main" id="{D0BE2346-C2D5-2946-89DF-49B6BA9AE45E}"/>
                </a:ext>
              </a:extLst>
            </p:cNvPr>
            <p:cNvSpPr>
              <a:spLocks noChangeArrowheads="1"/>
            </p:cNvSpPr>
            <p:nvPr/>
          </p:nvSpPr>
          <p:spPr bwMode="auto">
            <a:xfrm>
              <a:off x="7129463" y="2879725"/>
              <a:ext cx="95250" cy="95250"/>
            </a:xfrm>
            <a:prstGeom prst="rect">
              <a:avLst/>
            </a:prstGeom>
            <a:solidFill>
              <a:srgbClr val="803000"/>
            </a:solidFill>
            <a:ln w="10">
              <a:solidFill>
                <a:srgbClr val="803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92" name="Freeform 6">
              <a:extLst>
                <a:ext uri="{FF2B5EF4-FFF2-40B4-BE49-F238E27FC236}">
                  <a16:creationId xmlns:a16="http://schemas.microsoft.com/office/drawing/2014/main" id="{D52EFF94-28C8-6A4D-B8A0-93BDD16213E5}"/>
                </a:ext>
              </a:extLst>
            </p:cNvPr>
            <p:cNvSpPr>
              <a:spLocks/>
            </p:cNvSpPr>
            <p:nvPr/>
          </p:nvSpPr>
          <p:spPr bwMode="auto">
            <a:xfrm>
              <a:off x="6370638" y="2311400"/>
              <a:ext cx="615950" cy="95250"/>
            </a:xfrm>
            <a:custGeom>
              <a:avLst/>
              <a:gdLst>
                <a:gd name="T0" fmla="*/ 0 w 388"/>
                <a:gd name="T1" fmla="*/ 0 h 60"/>
                <a:gd name="T2" fmla="*/ 0 w 388"/>
                <a:gd name="T3" fmla="*/ 2147483646 h 60"/>
                <a:gd name="T4" fmla="*/ 0 w 388"/>
                <a:gd name="T5" fmla="*/ 2147483646 h 60"/>
                <a:gd name="T6" fmla="*/ 2147483646 w 388"/>
                <a:gd name="T7" fmla="*/ 2147483646 h 60"/>
                <a:gd name="T8" fmla="*/ 2147483646 w 388"/>
                <a:gd name="T9" fmla="*/ 2147483646 h 60"/>
                <a:gd name="T10" fmla="*/ 2147483646 w 388"/>
                <a:gd name="T11" fmla="*/ 2147483646 h 60"/>
                <a:gd name="T12" fmla="*/ 2147483646 w 388"/>
                <a:gd name="T13" fmla="*/ 0 h 60"/>
                <a:gd name="T14" fmla="*/ 2147483646 w 388"/>
                <a:gd name="T15" fmla="*/ 0 h 60"/>
                <a:gd name="T16" fmla="*/ 0 w 388"/>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8" h="60">
                  <a:moveTo>
                    <a:pt x="0" y="0"/>
                  </a:moveTo>
                  <a:lnTo>
                    <a:pt x="0" y="30"/>
                  </a:lnTo>
                  <a:lnTo>
                    <a:pt x="0" y="60"/>
                  </a:lnTo>
                  <a:lnTo>
                    <a:pt x="60" y="60"/>
                  </a:lnTo>
                  <a:lnTo>
                    <a:pt x="388" y="60"/>
                  </a:lnTo>
                  <a:lnTo>
                    <a:pt x="388" y="30"/>
                  </a:lnTo>
                  <a:lnTo>
                    <a:pt x="388" y="0"/>
                  </a:lnTo>
                  <a:lnTo>
                    <a:pt x="60" y="0"/>
                  </a:lnTo>
                  <a:lnTo>
                    <a:pt x="0"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3" name="Freeform 7">
              <a:extLst>
                <a:ext uri="{FF2B5EF4-FFF2-40B4-BE49-F238E27FC236}">
                  <a16:creationId xmlns:a16="http://schemas.microsoft.com/office/drawing/2014/main" id="{5EB2E674-D4A8-B940-BBBB-22E269FC0B38}"/>
                </a:ext>
              </a:extLst>
            </p:cNvPr>
            <p:cNvSpPr>
              <a:spLocks/>
            </p:cNvSpPr>
            <p:nvPr/>
          </p:nvSpPr>
          <p:spPr bwMode="auto">
            <a:xfrm>
              <a:off x="6370638" y="2311400"/>
              <a:ext cx="615950" cy="95250"/>
            </a:xfrm>
            <a:custGeom>
              <a:avLst/>
              <a:gdLst>
                <a:gd name="T0" fmla="*/ 0 w 388"/>
                <a:gd name="T1" fmla="*/ 0 h 60"/>
                <a:gd name="T2" fmla="*/ 0 w 388"/>
                <a:gd name="T3" fmla="*/ 2147483646 h 60"/>
                <a:gd name="T4" fmla="*/ 0 w 388"/>
                <a:gd name="T5" fmla="*/ 2147483646 h 60"/>
                <a:gd name="T6" fmla="*/ 2147483646 w 388"/>
                <a:gd name="T7" fmla="*/ 2147483646 h 60"/>
                <a:gd name="T8" fmla="*/ 2147483646 w 388"/>
                <a:gd name="T9" fmla="*/ 2147483646 h 60"/>
                <a:gd name="T10" fmla="*/ 2147483646 w 388"/>
                <a:gd name="T11" fmla="*/ 2147483646 h 60"/>
                <a:gd name="T12" fmla="*/ 2147483646 w 388"/>
                <a:gd name="T13" fmla="*/ 0 h 60"/>
                <a:gd name="T14" fmla="*/ 2147483646 w 388"/>
                <a:gd name="T15" fmla="*/ 0 h 60"/>
                <a:gd name="T16" fmla="*/ 0 w 388"/>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8" h="60">
                  <a:moveTo>
                    <a:pt x="0" y="0"/>
                  </a:moveTo>
                  <a:lnTo>
                    <a:pt x="0" y="30"/>
                  </a:lnTo>
                  <a:lnTo>
                    <a:pt x="0" y="60"/>
                  </a:lnTo>
                  <a:lnTo>
                    <a:pt x="60" y="60"/>
                  </a:lnTo>
                  <a:lnTo>
                    <a:pt x="388" y="60"/>
                  </a:lnTo>
                  <a:lnTo>
                    <a:pt x="388" y="30"/>
                  </a:lnTo>
                  <a:lnTo>
                    <a:pt x="388" y="0"/>
                  </a:lnTo>
                  <a:lnTo>
                    <a:pt x="60" y="0"/>
                  </a:lnTo>
                  <a:lnTo>
                    <a:pt x="0" y="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4" name="Freeform 8">
              <a:extLst>
                <a:ext uri="{FF2B5EF4-FFF2-40B4-BE49-F238E27FC236}">
                  <a16:creationId xmlns:a16="http://schemas.microsoft.com/office/drawing/2014/main" id="{447D2E44-D985-2748-B2B3-2D74E0F6D7A1}"/>
                </a:ext>
              </a:extLst>
            </p:cNvPr>
            <p:cNvSpPr>
              <a:spLocks/>
            </p:cNvSpPr>
            <p:nvPr/>
          </p:nvSpPr>
          <p:spPr bwMode="auto">
            <a:xfrm>
              <a:off x="6370638" y="2879725"/>
              <a:ext cx="615950" cy="95250"/>
            </a:xfrm>
            <a:custGeom>
              <a:avLst/>
              <a:gdLst>
                <a:gd name="T0" fmla="*/ 0 w 388"/>
                <a:gd name="T1" fmla="*/ 0 h 60"/>
                <a:gd name="T2" fmla="*/ 0 w 388"/>
                <a:gd name="T3" fmla="*/ 2147483646 h 60"/>
                <a:gd name="T4" fmla="*/ 0 w 388"/>
                <a:gd name="T5" fmla="*/ 2147483646 h 60"/>
                <a:gd name="T6" fmla="*/ 2147483646 w 388"/>
                <a:gd name="T7" fmla="*/ 2147483646 h 60"/>
                <a:gd name="T8" fmla="*/ 2147483646 w 388"/>
                <a:gd name="T9" fmla="*/ 2147483646 h 60"/>
                <a:gd name="T10" fmla="*/ 2147483646 w 388"/>
                <a:gd name="T11" fmla="*/ 2147483646 h 60"/>
                <a:gd name="T12" fmla="*/ 2147483646 w 388"/>
                <a:gd name="T13" fmla="*/ 0 h 60"/>
                <a:gd name="T14" fmla="*/ 2147483646 w 388"/>
                <a:gd name="T15" fmla="*/ 0 h 60"/>
                <a:gd name="T16" fmla="*/ 0 w 388"/>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8" h="60">
                  <a:moveTo>
                    <a:pt x="0" y="0"/>
                  </a:moveTo>
                  <a:lnTo>
                    <a:pt x="0" y="30"/>
                  </a:lnTo>
                  <a:lnTo>
                    <a:pt x="0" y="60"/>
                  </a:lnTo>
                  <a:lnTo>
                    <a:pt x="60" y="60"/>
                  </a:lnTo>
                  <a:lnTo>
                    <a:pt x="388" y="60"/>
                  </a:lnTo>
                  <a:lnTo>
                    <a:pt x="388" y="30"/>
                  </a:lnTo>
                  <a:lnTo>
                    <a:pt x="388" y="0"/>
                  </a:lnTo>
                  <a:lnTo>
                    <a:pt x="60" y="0"/>
                  </a:lnTo>
                  <a:lnTo>
                    <a:pt x="0" y="0"/>
                  </a:lnTo>
                  <a:close/>
                </a:path>
              </a:pathLst>
            </a:custGeom>
            <a:solidFill>
              <a:srgbClr val="00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5" name="Freeform 9">
              <a:extLst>
                <a:ext uri="{FF2B5EF4-FFF2-40B4-BE49-F238E27FC236}">
                  <a16:creationId xmlns:a16="http://schemas.microsoft.com/office/drawing/2014/main" id="{BEFAAB74-7DB7-7C43-934A-7AF8FAF60835}"/>
                </a:ext>
              </a:extLst>
            </p:cNvPr>
            <p:cNvSpPr>
              <a:spLocks/>
            </p:cNvSpPr>
            <p:nvPr/>
          </p:nvSpPr>
          <p:spPr bwMode="auto">
            <a:xfrm>
              <a:off x="6370638" y="2879725"/>
              <a:ext cx="615950" cy="95250"/>
            </a:xfrm>
            <a:custGeom>
              <a:avLst/>
              <a:gdLst>
                <a:gd name="T0" fmla="*/ 0 w 388"/>
                <a:gd name="T1" fmla="*/ 0 h 60"/>
                <a:gd name="T2" fmla="*/ 0 w 388"/>
                <a:gd name="T3" fmla="*/ 2147483646 h 60"/>
                <a:gd name="T4" fmla="*/ 0 w 388"/>
                <a:gd name="T5" fmla="*/ 2147483646 h 60"/>
                <a:gd name="T6" fmla="*/ 2147483646 w 388"/>
                <a:gd name="T7" fmla="*/ 2147483646 h 60"/>
                <a:gd name="T8" fmla="*/ 2147483646 w 388"/>
                <a:gd name="T9" fmla="*/ 2147483646 h 60"/>
                <a:gd name="T10" fmla="*/ 2147483646 w 388"/>
                <a:gd name="T11" fmla="*/ 2147483646 h 60"/>
                <a:gd name="T12" fmla="*/ 2147483646 w 388"/>
                <a:gd name="T13" fmla="*/ 0 h 60"/>
                <a:gd name="T14" fmla="*/ 2147483646 w 388"/>
                <a:gd name="T15" fmla="*/ 0 h 60"/>
                <a:gd name="T16" fmla="*/ 0 w 388"/>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8" h="60">
                  <a:moveTo>
                    <a:pt x="0" y="0"/>
                  </a:moveTo>
                  <a:lnTo>
                    <a:pt x="0" y="30"/>
                  </a:lnTo>
                  <a:lnTo>
                    <a:pt x="0" y="60"/>
                  </a:lnTo>
                  <a:lnTo>
                    <a:pt x="60" y="60"/>
                  </a:lnTo>
                  <a:lnTo>
                    <a:pt x="388" y="60"/>
                  </a:lnTo>
                  <a:lnTo>
                    <a:pt x="388" y="30"/>
                  </a:lnTo>
                  <a:lnTo>
                    <a:pt x="388" y="0"/>
                  </a:lnTo>
                  <a:lnTo>
                    <a:pt x="60" y="0"/>
                  </a:lnTo>
                  <a:lnTo>
                    <a:pt x="0" y="0"/>
                  </a:lnTo>
                </a:path>
              </a:pathLst>
            </a:custGeom>
            <a:noFill/>
            <a:ln w="5" cap="flat">
              <a:solidFill>
                <a:srgbClr val="009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6" name="Rectangle 10">
              <a:extLst>
                <a:ext uri="{FF2B5EF4-FFF2-40B4-BE49-F238E27FC236}">
                  <a16:creationId xmlns:a16="http://schemas.microsoft.com/office/drawing/2014/main" id="{FDC5305E-78B1-C44D-A546-0004995198C3}"/>
                </a:ext>
              </a:extLst>
            </p:cNvPr>
            <p:cNvSpPr>
              <a:spLocks noChangeArrowheads="1"/>
            </p:cNvSpPr>
            <p:nvPr/>
          </p:nvSpPr>
          <p:spPr bwMode="auto">
            <a:xfrm>
              <a:off x="4521200" y="2595563"/>
              <a:ext cx="95250" cy="95250"/>
            </a:xfrm>
            <a:prstGeom prst="rect">
              <a:avLst/>
            </a:prstGeom>
            <a:solidFill>
              <a:srgbClr val="B000B0"/>
            </a:solidFill>
            <a:ln w="10">
              <a:solidFill>
                <a:srgbClr val="B000B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97" name="Rectangle 11">
              <a:extLst>
                <a:ext uri="{FF2B5EF4-FFF2-40B4-BE49-F238E27FC236}">
                  <a16:creationId xmlns:a16="http://schemas.microsoft.com/office/drawing/2014/main" id="{EF6F5241-95BB-8B45-8A90-1D9310596BC0}"/>
                </a:ext>
              </a:extLst>
            </p:cNvPr>
            <p:cNvSpPr>
              <a:spLocks noChangeArrowheads="1"/>
            </p:cNvSpPr>
            <p:nvPr/>
          </p:nvSpPr>
          <p:spPr bwMode="auto">
            <a:xfrm>
              <a:off x="4757738" y="2595563"/>
              <a:ext cx="901700" cy="95250"/>
            </a:xfrm>
            <a:prstGeom prst="rect">
              <a:avLst/>
            </a:prstGeom>
            <a:solidFill>
              <a:srgbClr val="00B0B0"/>
            </a:solidFill>
            <a:ln w="10">
              <a:solidFill>
                <a:srgbClr val="00B0B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98" name="Rectangle 21">
              <a:extLst>
                <a:ext uri="{FF2B5EF4-FFF2-40B4-BE49-F238E27FC236}">
                  <a16:creationId xmlns:a16="http://schemas.microsoft.com/office/drawing/2014/main" id="{994ECE2E-B850-8341-BEA6-0E3EA6CC39AF}"/>
                </a:ext>
              </a:extLst>
            </p:cNvPr>
            <p:cNvSpPr>
              <a:spLocks noChangeArrowheads="1"/>
            </p:cNvSpPr>
            <p:nvPr/>
          </p:nvSpPr>
          <p:spPr bwMode="auto">
            <a:xfrm>
              <a:off x="7067550" y="2533650"/>
              <a:ext cx="219075" cy="219075"/>
            </a:xfrm>
            <a:prstGeom prst="rect">
              <a:avLst/>
            </a:prstGeom>
            <a:solidFill>
              <a:srgbClr val="FFD700"/>
            </a:solidFill>
            <a:ln w="10">
              <a:solidFill>
                <a:srgbClr val="FFD7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99" name="Rectangle 40">
              <a:extLst>
                <a:ext uri="{FF2B5EF4-FFF2-40B4-BE49-F238E27FC236}">
                  <a16:creationId xmlns:a16="http://schemas.microsoft.com/office/drawing/2014/main" id="{F6769DE5-C66E-2549-B290-6386CD84D70A}"/>
                </a:ext>
              </a:extLst>
            </p:cNvPr>
            <p:cNvSpPr>
              <a:spLocks noChangeArrowheads="1"/>
            </p:cNvSpPr>
            <p:nvPr/>
          </p:nvSpPr>
          <p:spPr bwMode="auto">
            <a:xfrm>
              <a:off x="7129463" y="2311400"/>
              <a:ext cx="95250" cy="95250"/>
            </a:xfrm>
            <a:prstGeom prst="rect">
              <a:avLst/>
            </a:prstGeom>
            <a:solidFill>
              <a:srgbClr val="803000"/>
            </a:solidFill>
            <a:ln w="10">
              <a:solidFill>
                <a:srgbClr val="803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100" name="Freeform 51">
              <a:extLst>
                <a:ext uri="{FF2B5EF4-FFF2-40B4-BE49-F238E27FC236}">
                  <a16:creationId xmlns:a16="http://schemas.microsoft.com/office/drawing/2014/main" id="{F510A8BC-21C8-9A4C-AEA6-CCBE4EEE24AC}"/>
                </a:ext>
              </a:extLst>
            </p:cNvPr>
            <p:cNvSpPr>
              <a:spLocks/>
            </p:cNvSpPr>
            <p:nvPr/>
          </p:nvSpPr>
          <p:spPr bwMode="auto">
            <a:xfrm>
              <a:off x="4545013" y="2359025"/>
              <a:ext cx="2584450" cy="284162"/>
            </a:xfrm>
            <a:custGeom>
              <a:avLst/>
              <a:gdLst>
                <a:gd name="T0" fmla="*/ 0 w 1628"/>
                <a:gd name="T1" fmla="*/ 2147483646 h 179"/>
                <a:gd name="T2" fmla="*/ 2147483646 w 1628"/>
                <a:gd name="T3" fmla="*/ 2147483646 h 179"/>
                <a:gd name="T4" fmla="*/ 2147483646 w 1628"/>
                <a:gd name="T5" fmla="*/ 0 h 179"/>
                <a:gd name="T6" fmla="*/ 2147483646 w 162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8" h="179">
                  <a:moveTo>
                    <a:pt x="0" y="179"/>
                  </a:moveTo>
                  <a:lnTo>
                    <a:pt x="762" y="179"/>
                  </a:lnTo>
                  <a:lnTo>
                    <a:pt x="1060" y="0"/>
                  </a:lnTo>
                  <a:lnTo>
                    <a:pt x="1628" y="0"/>
                  </a:lnTo>
                </a:path>
              </a:pathLst>
            </a:custGeom>
            <a:noFill/>
            <a:ln w="1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1" name="Line 52">
              <a:extLst>
                <a:ext uri="{FF2B5EF4-FFF2-40B4-BE49-F238E27FC236}">
                  <a16:creationId xmlns:a16="http://schemas.microsoft.com/office/drawing/2014/main" id="{494AAC20-A44D-F448-AC60-CC5383ECD8DD}"/>
                </a:ext>
              </a:extLst>
            </p:cNvPr>
            <p:cNvSpPr>
              <a:spLocks noChangeShapeType="1"/>
            </p:cNvSpPr>
            <p:nvPr/>
          </p:nvSpPr>
          <p:spPr bwMode="auto">
            <a:xfrm>
              <a:off x="6227763" y="2643188"/>
              <a:ext cx="758825" cy="0"/>
            </a:xfrm>
            <a:prstGeom prst="line">
              <a:avLst/>
            </a:prstGeom>
            <a:noFill/>
            <a:ln w="15">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02" name="Freeform 53">
              <a:extLst>
                <a:ext uri="{FF2B5EF4-FFF2-40B4-BE49-F238E27FC236}">
                  <a16:creationId xmlns:a16="http://schemas.microsoft.com/office/drawing/2014/main" id="{73121DB6-322A-7E4E-915F-2A0E63DF48CB}"/>
                </a:ext>
              </a:extLst>
            </p:cNvPr>
            <p:cNvSpPr>
              <a:spLocks/>
            </p:cNvSpPr>
            <p:nvPr/>
          </p:nvSpPr>
          <p:spPr bwMode="auto">
            <a:xfrm>
              <a:off x="6938963" y="2595563"/>
              <a:ext cx="190500" cy="95250"/>
            </a:xfrm>
            <a:custGeom>
              <a:avLst/>
              <a:gdLst>
                <a:gd name="T0" fmla="*/ 0 w 120"/>
                <a:gd name="T1" fmla="*/ 0 h 60"/>
                <a:gd name="T2" fmla="*/ 2147483646 w 120"/>
                <a:gd name="T3" fmla="*/ 2147483646 h 60"/>
                <a:gd name="T4" fmla="*/ 0 w 120"/>
                <a:gd name="T5" fmla="*/ 2147483646 h 60"/>
                <a:gd name="T6" fmla="*/ 0 w 12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60">
                  <a:moveTo>
                    <a:pt x="0" y="0"/>
                  </a:moveTo>
                  <a:lnTo>
                    <a:pt x="120" y="30"/>
                  </a:lnTo>
                  <a:lnTo>
                    <a:pt x="0" y="60"/>
                  </a:lnTo>
                  <a:lnTo>
                    <a:pt x="0" y="0"/>
                  </a:lnTo>
                  <a:close/>
                </a:path>
              </a:pathLst>
            </a:custGeom>
            <a:solidFill>
              <a:srgbClr val="0000FF"/>
            </a:solidFill>
            <a:ln w="15" cap="flat">
              <a:solidFill>
                <a:srgbClr val="0000FF"/>
              </a:solidFill>
              <a:prstDash val="solid"/>
              <a:miter lim="800000"/>
              <a:headEnd/>
              <a:tailEnd/>
            </a:ln>
          </p:spPr>
          <p:txBody>
            <a:bodyPr/>
            <a:lstStyle/>
            <a:p>
              <a:endParaRPr lang="fr-FR"/>
            </a:p>
          </p:txBody>
        </p:sp>
        <p:sp>
          <p:nvSpPr>
            <p:cNvPr id="103" name="Line 54">
              <a:extLst>
                <a:ext uri="{FF2B5EF4-FFF2-40B4-BE49-F238E27FC236}">
                  <a16:creationId xmlns:a16="http://schemas.microsoft.com/office/drawing/2014/main" id="{6198B0A5-3592-D245-850E-5A34934B4502}"/>
                </a:ext>
              </a:extLst>
            </p:cNvPr>
            <p:cNvSpPr>
              <a:spLocks noChangeShapeType="1"/>
            </p:cNvSpPr>
            <p:nvPr/>
          </p:nvSpPr>
          <p:spPr bwMode="auto">
            <a:xfrm>
              <a:off x="6227763" y="2927350"/>
              <a:ext cx="949325" cy="0"/>
            </a:xfrm>
            <a:prstGeom prst="line">
              <a:avLst/>
            </a:prstGeom>
            <a:noFill/>
            <a:ln w="15">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04" name="Line 55">
              <a:extLst>
                <a:ext uri="{FF2B5EF4-FFF2-40B4-BE49-F238E27FC236}">
                  <a16:creationId xmlns:a16="http://schemas.microsoft.com/office/drawing/2014/main" id="{B4BD1A86-E8D6-6649-9C8B-876CC0FD7748}"/>
                </a:ext>
              </a:extLst>
            </p:cNvPr>
            <p:cNvSpPr>
              <a:spLocks noChangeShapeType="1"/>
            </p:cNvSpPr>
            <p:nvPr/>
          </p:nvSpPr>
          <p:spPr bwMode="auto">
            <a:xfrm>
              <a:off x="5754688" y="2643188"/>
              <a:ext cx="473075" cy="284162"/>
            </a:xfrm>
            <a:prstGeom prst="line">
              <a:avLst/>
            </a:prstGeom>
            <a:noFill/>
            <a:ln w="15">
              <a:solidFill>
                <a:srgbClr val="0000FF"/>
              </a:solidFill>
              <a:prstDash val="sysDash"/>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05" name="Line 56">
              <a:extLst>
                <a:ext uri="{FF2B5EF4-FFF2-40B4-BE49-F238E27FC236}">
                  <a16:creationId xmlns:a16="http://schemas.microsoft.com/office/drawing/2014/main" id="{6FF30063-A9BD-DC4F-8F39-F022667BC8B3}"/>
                </a:ext>
              </a:extLst>
            </p:cNvPr>
            <p:cNvSpPr>
              <a:spLocks noChangeShapeType="1"/>
            </p:cNvSpPr>
            <p:nvPr/>
          </p:nvSpPr>
          <p:spPr bwMode="auto">
            <a:xfrm>
              <a:off x="5754688" y="2643188"/>
              <a:ext cx="473075" cy="0"/>
            </a:xfrm>
            <a:prstGeom prst="line">
              <a:avLst/>
            </a:prstGeom>
            <a:noFill/>
            <a:ln w="15">
              <a:solidFill>
                <a:srgbClr val="0000FF"/>
              </a:solidFill>
              <a:prstDash val="sysDash"/>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06" name="Line 59">
              <a:extLst>
                <a:ext uri="{FF2B5EF4-FFF2-40B4-BE49-F238E27FC236}">
                  <a16:creationId xmlns:a16="http://schemas.microsoft.com/office/drawing/2014/main" id="{E8BD6817-A8B6-6446-A4FF-5E883EC2A582}"/>
                </a:ext>
              </a:extLst>
            </p:cNvPr>
            <p:cNvSpPr>
              <a:spLocks noChangeShapeType="1"/>
            </p:cNvSpPr>
            <p:nvPr/>
          </p:nvSpPr>
          <p:spPr bwMode="auto">
            <a:xfrm>
              <a:off x="7389813" y="2643188"/>
              <a:ext cx="260350" cy="0"/>
            </a:xfrm>
            <a:prstGeom prst="line">
              <a:avLst/>
            </a:prstGeom>
            <a:noFill/>
            <a:ln w="15">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07" name="Freeform 60">
              <a:extLst>
                <a:ext uri="{FF2B5EF4-FFF2-40B4-BE49-F238E27FC236}">
                  <a16:creationId xmlns:a16="http://schemas.microsoft.com/office/drawing/2014/main" id="{C7517BF7-4F1F-884B-8501-C6E9E66F2DC2}"/>
                </a:ext>
              </a:extLst>
            </p:cNvPr>
            <p:cNvSpPr>
              <a:spLocks/>
            </p:cNvSpPr>
            <p:nvPr/>
          </p:nvSpPr>
          <p:spPr bwMode="auto">
            <a:xfrm>
              <a:off x="7248525" y="2595563"/>
              <a:ext cx="188912" cy="95250"/>
            </a:xfrm>
            <a:custGeom>
              <a:avLst/>
              <a:gdLst>
                <a:gd name="T0" fmla="*/ 2147483646 w 119"/>
                <a:gd name="T1" fmla="*/ 2147483646 h 60"/>
                <a:gd name="T2" fmla="*/ 0 w 119"/>
                <a:gd name="T3" fmla="*/ 2147483646 h 60"/>
                <a:gd name="T4" fmla="*/ 2147483646 w 119"/>
                <a:gd name="T5" fmla="*/ 0 h 60"/>
                <a:gd name="T6" fmla="*/ 2147483646 w 119"/>
                <a:gd name="T7" fmla="*/ 2147483646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9" h="60">
                  <a:moveTo>
                    <a:pt x="119" y="60"/>
                  </a:moveTo>
                  <a:lnTo>
                    <a:pt x="0" y="30"/>
                  </a:lnTo>
                  <a:lnTo>
                    <a:pt x="119" y="0"/>
                  </a:lnTo>
                  <a:lnTo>
                    <a:pt x="119" y="60"/>
                  </a:lnTo>
                  <a:close/>
                </a:path>
              </a:pathLst>
            </a:custGeom>
            <a:solidFill>
              <a:srgbClr val="FF0000"/>
            </a:solidFill>
            <a:ln w="15" cap="flat">
              <a:solidFill>
                <a:srgbClr val="FF0000"/>
              </a:solidFill>
              <a:prstDash val="solid"/>
              <a:miter lim="800000"/>
              <a:headEnd/>
              <a:tailEnd/>
            </a:ln>
          </p:spPr>
          <p:txBody>
            <a:bodyPr/>
            <a:lstStyle/>
            <a:p>
              <a:endParaRPr lang="fr-FR"/>
            </a:p>
          </p:txBody>
        </p:sp>
        <p:sp>
          <p:nvSpPr>
            <p:cNvPr id="108" name="Freeform 69">
              <a:extLst>
                <a:ext uri="{FF2B5EF4-FFF2-40B4-BE49-F238E27FC236}">
                  <a16:creationId xmlns:a16="http://schemas.microsoft.com/office/drawing/2014/main" id="{0E21A2D4-21A9-5840-8265-041B1103FAA6}"/>
                </a:ext>
              </a:extLst>
            </p:cNvPr>
            <p:cNvSpPr>
              <a:spLocks/>
            </p:cNvSpPr>
            <p:nvPr/>
          </p:nvSpPr>
          <p:spPr bwMode="auto">
            <a:xfrm>
              <a:off x="7005638" y="2339975"/>
              <a:ext cx="511175" cy="25400"/>
            </a:xfrm>
            <a:custGeom>
              <a:avLst/>
              <a:gdLst>
                <a:gd name="T0" fmla="*/ 0 w 322"/>
                <a:gd name="T1" fmla="*/ 2147483646 h 16"/>
                <a:gd name="T2" fmla="*/ 2147483646 w 322"/>
                <a:gd name="T3" fmla="*/ 2147483646 h 16"/>
                <a:gd name="T4" fmla="*/ 2147483646 w 322"/>
                <a:gd name="T5" fmla="*/ 2147483646 h 16"/>
                <a:gd name="T6" fmla="*/ 2147483646 w 322"/>
                <a:gd name="T7" fmla="*/ 0 h 16"/>
                <a:gd name="T8" fmla="*/ 2147483646 w 322"/>
                <a:gd name="T9" fmla="*/ 0 h 16"/>
                <a:gd name="T10" fmla="*/ 2147483646 w 322"/>
                <a:gd name="T11" fmla="*/ 2147483646 h 16"/>
                <a:gd name="T12" fmla="*/ 2147483646 w 322"/>
                <a:gd name="T13" fmla="*/ 2147483646 h 16"/>
                <a:gd name="T14" fmla="*/ 2147483646 w 322"/>
                <a:gd name="T15" fmla="*/ 2147483646 h 16"/>
                <a:gd name="T16" fmla="*/ 2147483646 w 322"/>
                <a:gd name="T17" fmla="*/ 2147483646 h 16"/>
                <a:gd name="T18" fmla="*/ 2147483646 w 322"/>
                <a:gd name="T19" fmla="*/ 2147483646 h 16"/>
                <a:gd name="T20" fmla="*/ 2147483646 w 322"/>
                <a:gd name="T21" fmla="*/ 2147483646 h 16"/>
                <a:gd name="T22" fmla="*/ 2147483646 w 322"/>
                <a:gd name="T23" fmla="*/ 2147483646 h 16"/>
                <a:gd name="T24" fmla="*/ 2147483646 w 322"/>
                <a:gd name="T25" fmla="*/ 2147483646 h 16"/>
                <a:gd name="T26" fmla="*/ 2147483646 w 322"/>
                <a:gd name="T27" fmla="*/ 2147483646 h 16"/>
                <a:gd name="T28" fmla="*/ 2147483646 w 322"/>
                <a:gd name="T29" fmla="*/ 2147483646 h 16"/>
                <a:gd name="T30" fmla="*/ 2147483646 w 322"/>
                <a:gd name="T31" fmla="*/ 2147483646 h 16"/>
                <a:gd name="T32" fmla="*/ 2147483646 w 322"/>
                <a:gd name="T33" fmla="*/ 2147483646 h 16"/>
                <a:gd name="T34" fmla="*/ 2147483646 w 322"/>
                <a:gd name="T35" fmla="*/ 2147483646 h 16"/>
                <a:gd name="T36" fmla="*/ 2147483646 w 322"/>
                <a:gd name="T37" fmla="*/ 2147483646 h 16"/>
                <a:gd name="T38" fmla="*/ 2147483646 w 322"/>
                <a:gd name="T39" fmla="*/ 0 h 16"/>
                <a:gd name="T40" fmla="*/ 2147483646 w 322"/>
                <a:gd name="T41" fmla="*/ 0 h 16"/>
                <a:gd name="T42" fmla="*/ 2147483646 w 322"/>
                <a:gd name="T43" fmla="*/ 2147483646 h 16"/>
                <a:gd name="T44" fmla="*/ 2147483646 w 322"/>
                <a:gd name="T45" fmla="*/ 2147483646 h 16"/>
                <a:gd name="T46" fmla="*/ 2147483646 w 322"/>
                <a:gd name="T47" fmla="*/ 2147483646 h 16"/>
                <a:gd name="T48" fmla="*/ 2147483646 w 322"/>
                <a:gd name="T49" fmla="*/ 2147483646 h 16"/>
                <a:gd name="T50" fmla="*/ 2147483646 w 322"/>
                <a:gd name="T51" fmla="*/ 2147483646 h 16"/>
                <a:gd name="T52" fmla="*/ 2147483646 w 322"/>
                <a:gd name="T53" fmla="*/ 2147483646 h 16"/>
                <a:gd name="T54" fmla="*/ 2147483646 w 322"/>
                <a:gd name="T55" fmla="*/ 2147483646 h 16"/>
                <a:gd name="T56" fmla="*/ 2147483646 w 322"/>
                <a:gd name="T57" fmla="*/ 2147483646 h 16"/>
                <a:gd name="T58" fmla="*/ 2147483646 w 322"/>
                <a:gd name="T59" fmla="*/ 2147483646 h 16"/>
                <a:gd name="T60" fmla="*/ 2147483646 w 322"/>
                <a:gd name="T61" fmla="*/ 2147483646 h 16"/>
                <a:gd name="T62" fmla="*/ 2147483646 w 322"/>
                <a:gd name="T63" fmla="*/ 2147483646 h 16"/>
                <a:gd name="T64" fmla="*/ 2147483646 w 322"/>
                <a:gd name="T65" fmla="*/ 2147483646 h 16"/>
                <a:gd name="T66" fmla="*/ 2147483646 w 322"/>
                <a:gd name="T67" fmla="*/ 2147483646 h 16"/>
                <a:gd name="T68" fmla="*/ 2147483646 w 322"/>
                <a:gd name="T69" fmla="*/ 2147483646 h 16"/>
                <a:gd name="T70" fmla="*/ 2147483646 w 322"/>
                <a:gd name="T71" fmla="*/ 0 h 16"/>
                <a:gd name="T72" fmla="*/ 2147483646 w 322"/>
                <a:gd name="T73" fmla="*/ 0 h 16"/>
                <a:gd name="T74" fmla="*/ 2147483646 w 322"/>
                <a:gd name="T75" fmla="*/ 2147483646 h 16"/>
                <a:gd name="T76" fmla="*/ 2147483646 w 322"/>
                <a:gd name="T77" fmla="*/ 2147483646 h 16"/>
                <a:gd name="T78" fmla="*/ 2147483646 w 322"/>
                <a:gd name="T79" fmla="*/ 2147483646 h 16"/>
                <a:gd name="T80" fmla="*/ 2147483646 w 322"/>
                <a:gd name="T81" fmla="*/ 2147483646 h 16"/>
                <a:gd name="T82" fmla="*/ 2147483646 w 322"/>
                <a:gd name="T83" fmla="*/ 2147483646 h 16"/>
                <a:gd name="T84" fmla="*/ 2147483646 w 322"/>
                <a:gd name="T85" fmla="*/ 2147483646 h 16"/>
                <a:gd name="T86" fmla="*/ 2147483646 w 322"/>
                <a:gd name="T87" fmla="*/ 2147483646 h 16"/>
                <a:gd name="T88" fmla="*/ 2147483646 w 322"/>
                <a:gd name="T89" fmla="*/ 2147483646 h 16"/>
                <a:gd name="T90" fmla="*/ 2147483646 w 322"/>
                <a:gd name="T91" fmla="*/ 2147483646 h 16"/>
                <a:gd name="T92" fmla="*/ 2147483646 w 322"/>
                <a:gd name="T93" fmla="*/ 2147483646 h 16"/>
                <a:gd name="T94" fmla="*/ 2147483646 w 322"/>
                <a:gd name="T95" fmla="*/ 2147483646 h 16"/>
                <a:gd name="T96" fmla="*/ 2147483646 w 322"/>
                <a:gd name="T97" fmla="*/ 2147483646 h 16"/>
                <a:gd name="T98" fmla="*/ 2147483646 w 322"/>
                <a:gd name="T99" fmla="*/ 2147483646 h 16"/>
                <a:gd name="T100" fmla="*/ 2147483646 w 322"/>
                <a:gd name="T101" fmla="*/ 2147483646 h 16"/>
                <a:gd name="T102" fmla="*/ 2147483646 w 322"/>
                <a:gd name="T103" fmla="*/ 2147483646 h 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2" h="16">
                  <a:moveTo>
                    <a:pt x="0" y="8"/>
                  </a:moveTo>
                  <a:lnTo>
                    <a:pt x="0" y="8"/>
                  </a:lnTo>
                  <a:lnTo>
                    <a:pt x="2" y="7"/>
                  </a:lnTo>
                  <a:lnTo>
                    <a:pt x="6" y="5"/>
                  </a:lnTo>
                  <a:lnTo>
                    <a:pt x="10" y="3"/>
                  </a:lnTo>
                  <a:lnTo>
                    <a:pt x="14" y="2"/>
                  </a:lnTo>
                  <a:lnTo>
                    <a:pt x="18" y="0"/>
                  </a:lnTo>
                  <a:lnTo>
                    <a:pt x="21" y="0"/>
                  </a:lnTo>
                  <a:lnTo>
                    <a:pt x="23" y="0"/>
                  </a:lnTo>
                  <a:lnTo>
                    <a:pt x="26" y="0"/>
                  </a:lnTo>
                  <a:lnTo>
                    <a:pt x="29" y="0"/>
                  </a:lnTo>
                  <a:lnTo>
                    <a:pt x="32" y="1"/>
                  </a:lnTo>
                  <a:lnTo>
                    <a:pt x="35" y="2"/>
                  </a:lnTo>
                  <a:lnTo>
                    <a:pt x="38" y="4"/>
                  </a:lnTo>
                  <a:lnTo>
                    <a:pt x="41" y="5"/>
                  </a:lnTo>
                  <a:lnTo>
                    <a:pt x="44" y="7"/>
                  </a:lnTo>
                  <a:lnTo>
                    <a:pt x="47" y="8"/>
                  </a:lnTo>
                  <a:lnTo>
                    <a:pt x="49" y="9"/>
                  </a:lnTo>
                  <a:lnTo>
                    <a:pt x="52" y="11"/>
                  </a:lnTo>
                  <a:lnTo>
                    <a:pt x="55" y="12"/>
                  </a:lnTo>
                  <a:lnTo>
                    <a:pt x="58" y="14"/>
                  </a:lnTo>
                  <a:lnTo>
                    <a:pt x="61" y="15"/>
                  </a:lnTo>
                  <a:lnTo>
                    <a:pt x="64" y="16"/>
                  </a:lnTo>
                  <a:lnTo>
                    <a:pt x="67" y="16"/>
                  </a:lnTo>
                  <a:lnTo>
                    <a:pt x="70" y="16"/>
                  </a:lnTo>
                  <a:lnTo>
                    <a:pt x="73" y="16"/>
                  </a:lnTo>
                  <a:lnTo>
                    <a:pt x="76" y="16"/>
                  </a:lnTo>
                  <a:lnTo>
                    <a:pt x="79" y="15"/>
                  </a:lnTo>
                  <a:lnTo>
                    <a:pt x="82" y="14"/>
                  </a:lnTo>
                  <a:lnTo>
                    <a:pt x="84" y="12"/>
                  </a:lnTo>
                  <a:lnTo>
                    <a:pt x="87" y="11"/>
                  </a:lnTo>
                  <a:lnTo>
                    <a:pt x="90" y="9"/>
                  </a:lnTo>
                  <a:lnTo>
                    <a:pt x="93" y="8"/>
                  </a:lnTo>
                  <a:lnTo>
                    <a:pt x="96" y="7"/>
                  </a:lnTo>
                  <a:lnTo>
                    <a:pt x="99" y="5"/>
                  </a:lnTo>
                  <a:lnTo>
                    <a:pt x="102" y="4"/>
                  </a:lnTo>
                  <a:lnTo>
                    <a:pt x="105" y="2"/>
                  </a:lnTo>
                  <a:lnTo>
                    <a:pt x="108" y="1"/>
                  </a:lnTo>
                  <a:lnTo>
                    <a:pt x="111" y="0"/>
                  </a:lnTo>
                  <a:lnTo>
                    <a:pt x="114" y="0"/>
                  </a:lnTo>
                  <a:lnTo>
                    <a:pt x="116" y="0"/>
                  </a:lnTo>
                  <a:lnTo>
                    <a:pt x="119" y="0"/>
                  </a:lnTo>
                  <a:lnTo>
                    <a:pt x="122" y="0"/>
                  </a:lnTo>
                  <a:lnTo>
                    <a:pt x="125" y="1"/>
                  </a:lnTo>
                  <a:lnTo>
                    <a:pt x="128" y="2"/>
                  </a:lnTo>
                  <a:lnTo>
                    <a:pt x="131" y="4"/>
                  </a:lnTo>
                  <a:lnTo>
                    <a:pt x="134" y="5"/>
                  </a:lnTo>
                  <a:lnTo>
                    <a:pt x="137" y="7"/>
                  </a:lnTo>
                  <a:lnTo>
                    <a:pt x="140" y="8"/>
                  </a:lnTo>
                  <a:lnTo>
                    <a:pt x="143" y="9"/>
                  </a:lnTo>
                  <a:lnTo>
                    <a:pt x="145" y="11"/>
                  </a:lnTo>
                  <a:lnTo>
                    <a:pt x="148" y="12"/>
                  </a:lnTo>
                  <a:lnTo>
                    <a:pt x="152" y="14"/>
                  </a:lnTo>
                  <a:lnTo>
                    <a:pt x="155" y="15"/>
                  </a:lnTo>
                  <a:lnTo>
                    <a:pt x="158" y="16"/>
                  </a:lnTo>
                  <a:lnTo>
                    <a:pt x="160" y="16"/>
                  </a:lnTo>
                  <a:lnTo>
                    <a:pt x="163" y="16"/>
                  </a:lnTo>
                  <a:lnTo>
                    <a:pt x="166" y="16"/>
                  </a:lnTo>
                  <a:lnTo>
                    <a:pt x="169" y="16"/>
                  </a:lnTo>
                  <a:lnTo>
                    <a:pt x="172" y="15"/>
                  </a:lnTo>
                  <a:lnTo>
                    <a:pt x="175" y="14"/>
                  </a:lnTo>
                  <a:lnTo>
                    <a:pt x="178" y="12"/>
                  </a:lnTo>
                  <a:lnTo>
                    <a:pt x="181" y="11"/>
                  </a:lnTo>
                  <a:lnTo>
                    <a:pt x="184" y="9"/>
                  </a:lnTo>
                  <a:lnTo>
                    <a:pt x="187" y="8"/>
                  </a:lnTo>
                  <a:lnTo>
                    <a:pt x="189" y="7"/>
                  </a:lnTo>
                  <a:lnTo>
                    <a:pt x="192" y="5"/>
                  </a:lnTo>
                  <a:lnTo>
                    <a:pt x="195" y="4"/>
                  </a:lnTo>
                  <a:lnTo>
                    <a:pt x="199" y="2"/>
                  </a:lnTo>
                  <a:lnTo>
                    <a:pt x="202" y="1"/>
                  </a:lnTo>
                  <a:lnTo>
                    <a:pt x="205" y="0"/>
                  </a:lnTo>
                  <a:lnTo>
                    <a:pt x="208" y="0"/>
                  </a:lnTo>
                  <a:lnTo>
                    <a:pt x="210" y="0"/>
                  </a:lnTo>
                  <a:lnTo>
                    <a:pt x="213" y="0"/>
                  </a:lnTo>
                  <a:lnTo>
                    <a:pt x="216" y="0"/>
                  </a:lnTo>
                  <a:lnTo>
                    <a:pt x="219" y="1"/>
                  </a:lnTo>
                  <a:lnTo>
                    <a:pt x="222" y="2"/>
                  </a:lnTo>
                  <a:lnTo>
                    <a:pt x="225" y="4"/>
                  </a:lnTo>
                  <a:lnTo>
                    <a:pt x="228" y="5"/>
                  </a:lnTo>
                  <a:lnTo>
                    <a:pt x="231" y="7"/>
                  </a:lnTo>
                  <a:lnTo>
                    <a:pt x="234" y="8"/>
                  </a:lnTo>
                  <a:lnTo>
                    <a:pt x="236" y="9"/>
                  </a:lnTo>
                  <a:lnTo>
                    <a:pt x="239" y="11"/>
                  </a:lnTo>
                  <a:lnTo>
                    <a:pt x="242" y="12"/>
                  </a:lnTo>
                  <a:lnTo>
                    <a:pt x="245" y="14"/>
                  </a:lnTo>
                  <a:lnTo>
                    <a:pt x="248" y="15"/>
                  </a:lnTo>
                  <a:lnTo>
                    <a:pt x="251" y="16"/>
                  </a:lnTo>
                  <a:lnTo>
                    <a:pt x="254" y="16"/>
                  </a:lnTo>
                  <a:lnTo>
                    <a:pt x="257" y="16"/>
                  </a:lnTo>
                  <a:lnTo>
                    <a:pt x="259" y="16"/>
                  </a:lnTo>
                  <a:lnTo>
                    <a:pt x="262" y="16"/>
                  </a:lnTo>
                  <a:lnTo>
                    <a:pt x="266" y="15"/>
                  </a:lnTo>
                  <a:lnTo>
                    <a:pt x="269" y="14"/>
                  </a:lnTo>
                  <a:lnTo>
                    <a:pt x="274" y="13"/>
                  </a:lnTo>
                  <a:lnTo>
                    <a:pt x="278" y="12"/>
                  </a:lnTo>
                  <a:lnTo>
                    <a:pt x="283" y="11"/>
                  </a:lnTo>
                  <a:lnTo>
                    <a:pt x="288" y="10"/>
                  </a:lnTo>
                  <a:lnTo>
                    <a:pt x="292" y="10"/>
                  </a:lnTo>
                  <a:lnTo>
                    <a:pt x="296" y="9"/>
                  </a:lnTo>
                  <a:lnTo>
                    <a:pt x="301" y="9"/>
                  </a:lnTo>
                  <a:lnTo>
                    <a:pt x="306" y="9"/>
                  </a:lnTo>
                  <a:lnTo>
                    <a:pt x="313" y="9"/>
                  </a:lnTo>
                  <a:lnTo>
                    <a:pt x="321" y="8"/>
                  </a:lnTo>
                  <a:lnTo>
                    <a:pt x="322" y="8"/>
                  </a:lnTo>
                </a:path>
              </a:pathLst>
            </a:custGeom>
            <a:noFill/>
            <a:ln w="15" cap="flat">
              <a:solidFill>
                <a:srgbClr val="D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9" name="Freeform 70">
              <a:extLst>
                <a:ext uri="{FF2B5EF4-FFF2-40B4-BE49-F238E27FC236}">
                  <a16:creationId xmlns:a16="http://schemas.microsoft.com/office/drawing/2014/main" id="{BFD3E8F4-C06A-BE41-B6D8-C687A51518A9}"/>
                </a:ext>
              </a:extLst>
            </p:cNvPr>
            <p:cNvSpPr>
              <a:spLocks/>
            </p:cNvSpPr>
            <p:nvPr/>
          </p:nvSpPr>
          <p:spPr bwMode="auto">
            <a:xfrm>
              <a:off x="7500938" y="2341563"/>
              <a:ext cx="44450" cy="22225"/>
            </a:xfrm>
            <a:custGeom>
              <a:avLst/>
              <a:gdLst>
                <a:gd name="T0" fmla="*/ 0 w 28"/>
                <a:gd name="T1" fmla="*/ 0 h 14"/>
                <a:gd name="T2" fmla="*/ 2147483646 w 28"/>
                <a:gd name="T3" fmla="*/ 2147483646 h 14"/>
                <a:gd name="T4" fmla="*/ 0 w 28"/>
                <a:gd name="T5" fmla="*/ 2147483646 h 14"/>
                <a:gd name="T6" fmla="*/ 0 w 28"/>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4">
                  <a:moveTo>
                    <a:pt x="0" y="0"/>
                  </a:moveTo>
                  <a:lnTo>
                    <a:pt x="28" y="7"/>
                  </a:lnTo>
                  <a:lnTo>
                    <a:pt x="0" y="14"/>
                  </a:lnTo>
                  <a:lnTo>
                    <a:pt x="0" y="0"/>
                  </a:lnTo>
                  <a:close/>
                </a:path>
              </a:pathLst>
            </a:custGeom>
            <a:solidFill>
              <a:srgbClr val="D00000"/>
            </a:solidFill>
            <a:ln w="5" cap="flat">
              <a:solidFill>
                <a:srgbClr val="D00000"/>
              </a:solidFill>
              <a:prstDash val="solid"/>
              <a:miter lim="800000"/>
              <a:headEnd/>
              <a:tailEnd/>
            </a:ln>
          </p:spPr>
          <p:txBody>
            <a:bodyPr/>
            <a:lstStyle/>
            <a:p>
              <a:endParaRPr lang="fr-FR"/>
            </a:p>
          </p:txBody>
        </p:sp>
        <p:sp>
          <p:nvSpPr>
            <p:cNvPr id="110" name="Rectangle 80">
              <a:extLst>
                <a:ext uri="{FF2B5EF4-FFF2-40B4-BE49-F238E27FC236}">
                  <a16:creationId xmlns:a16="http://schemas.microsoft.com/office/drawing/2014/main" id="{72E01EA1-CD9D-7445-B25F-760B18BAB0BD}"/>
                </a:ext>
              </a:extLst>
            </p:cNvPr>
            <p:cNvSpPr>
              <a:spLocks noChangeArrowheads="1"/>
            </p:cNvSpPr>
            <p:nvPr/>
          </p:nvSpPr>
          <p:spPr bwMode="auto">
            <a:xfrm>
              <a:off x="4733925" y="278765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endParaRPr lang="de-DE" altLang="en-US" sz="1800">
                <a:solidFill>
                  <a:schemeClr val="tx1"/>
                </a:solidFill>
                <a:latin typeface="Arial" panose="020B0604020202020204" pitchFamily="34" charset="0"/>
              </a:endParaRPr>
            </a:p>
          </p:txBody>
        </p:sp>
        <p:sp>
          <p:nvSpPr>
            <p:cNvPr id="111" name="Rectangle 81">
              <a:extLst>
                <a:ext uri="{FF2B5EF4-FFF2-40B4-BE49-F238E27FC236}">
                  <a16:creationId xmlns:a16="http://schemas.microsoft.com/office/drawing/2014/main" id="{4B1E7096-18BA-1346-A8FF-05AACE0CCBAE}"/>
                </a:ext>
              </a:extLst>
            </p:cNvPr>
            <p:cNvSpPr>
              <a:spLocks noChangeArrowheads="1"/>
            </p:cNvSpPr>
            <p:nvPr/>
          </p:nvSpPr>
          <p:spPr bwMode="auto">
            <a:xfrm>
              <a:off x="4449763" y="2360613"/>
              <a:ext cx="373317" cy="17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dirty="0">
                  <a:solidFill>
                    <a:srgbClr val="000000"/>
                  </a:solidFill>
                  <a:latin typeface="+mn-lt"/>
                </a:rPr>
                <a:t>S</a:t>
              </a:r>
              <a:r>
                <a:rPr lang="de-DE" altLang="en-US" sz="1000" b="1" dirty="0">
                  <a:solidFill>
                    <a:srgbClr val="000000"/>
                  </a:solidFill>
                  <a:latin typeface="+mn-lt"/>
                </a:rPr>
                <a:t>ource</a:t>
              </a:r>
              <a:endParaRPr lang="de-DE" altLang="en-US" sz="1800" dirty="0">
                <a:solidFill>
                  <a:schemeClr val="tx1"/>
                </a:solidFill>
                <a:latin typeface="+mn-lt"/>
              </a:endParaRPr>
            </a:p>
          </p:txBody>
        </p:sp>
        <p:sp>
          <p:nvSpPr>
            <p:cNvPr id="112" name="Rectangle 82">
              <a:extLst>
                <a:ext uri="{FF2B5EF4-FFF2-40B4-BE49-F238E27FC236}">
                  <a16:creationId xmlns:a16="http://schemas.microsoft.com/office/drawing/2014/main" id="{1D52A76C-DB25-5541-A046-8244F66F6B05}"/>
                </a:ext>
              </a:extLst>
            </p:cNvPr>
            <p:cNvSpPr>
              <a:spLocks noChangeArrowheads="1"/>
            </p:cNvSpPr>
            <p:nvPr/>
          </p:nvSpPr>
          <p:spPr bwMode="auto">
            <a:xfrm>
              <a:off x="6630988" y="2124075"/>
              <a:ext cx="118329" cy="17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ID</a:t>
              </a:r>
              <a:endParaRPr lang="de-DE" altLang="en-US" sz="1800" dirty="0">
                <a:solidFill>
                  <a:schemeClr val="tx1"/>
                </a:solidFill>
                <a:latin typeface="+mn-lt"/>
              </a:endParaRPr>
            </a:p>
          </p:txBody>
        </p:sp>
        <p:sp>
          <p:nvSpPr>
            <p:cNvPr id="113" name="Rectangle 83">
              <a:extLst>
                <a:ext uri="{FF2B5EF4-FFF2-40B4-BE49-F238E27FC236}">
                  <a16:creationId xmlns:a16="http://schemas.microsoft.com/office/drawing/2014/main" id="{CF5B7E8F-2F89-4D45-984A-E3D9053CEEFA}"/>
                </a:ext>
              </a:extLst>
            </p:cNvPr>
            <p:cNvSpPr>
              <a:spLocks noChangeArrowheads="1"/>
            </p:cNvSpPr>
            <p:nvPr/>
          </p:nvSpPr>
          <p:spPr bwMode="auto">
            <a:xfrm>
              <a:off x="7086151" y="2022477"/>
              <a:ext cx="369984" cy="17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X-Rays</a:t>
              </a:r>
              <a:endParaRPr lang="de-DE" altLang="en-US" sz="1800" dirty="0">
                <a:solidFill>
                  <a:schemeClr val="tx1"/>
                </a:solidFill>
                <a:latin typeface="+mn-lt"/>
              </a:endParaRPr>
            </a:p>
          </p:txBody>
        </p:sp>
        <p:sp>
          <p:nvSpPr>
            <p:cNvPr id="114" name="Rectangle 86">
              <a:extLst>
                <a:ext uri="{FF2B5EF4-FFF2-40B4-BE49-F238E27FC236}">
                  <a16:creationId xmlns:a16="http://schemas.microsoft.com/office/drawing/2014/main" id="{AE45747E-BE06-FE4F-B9F9-7F0BE1C52970}"/>
                </a:ext>
              </a:extLst>
            </p:cNvPr>
            <p:cNvSpPr>
              <a:spLocks noChangeArrowheads="1"/>
            </p:cNvSpPr>
            <p:nvPr/>
          </p:nvSpPr>
          <p:spPr bwMode="auto">
            <a:xfrm>
              <a:off x="4378648" y="2001607"/>
              <a:ext cx="1692524" cy="2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400" b="1" dirty="0">
                  <a:solidFill>
                    <a:srgbClr val="000000"/>
                  </a:solidFill>
                  <a:latin typeface="+mn-lt"/>
                  <a:cs typeface="Arial" panose="020B0604020202020204" pitchFamily="34" charset="0"/>
                </a:rPr>
                <a:t>LINEAR ACCELERATOR</a:t>
              </a:r>
              <a:endParaRPr lang="de-DE" altLang="en-US" sz="1400" dirty="0">
                <a:solidFill>
                  <a:schemeClr val="tx1"/>
                </a:solidFill>
                <a:latin typeface="+mn-lt"/>
                <a:cs typeface="Arial" panose="020B0604020202020204" pitchFamily="34" charset="0"/>
              </a:endParaRPr>
            </a:p>
          </p:txBody>
        </p:sp>
        <p:sp>
          <p:nvSpPr>
            <p:cNvPr id="115" name="Rectangle 88">
              <a:extLst>
                <a:ext uri="{FF2B5EF4-FFF2-40B4-BE49-F238E27FC236}">
                  <a16:creationId xmlns:a16="http://schemas.microsoft.com/office/drawing/2014/main" id="{11E16E6A-4C09-7E4D-8916-2DD9E90BB155}"/>
                </a:ext>
              </a:extLst>
            </p:cNvPr>
            <p:cNvSpPr>
              <a:spLocks noChangeArrowheads="1"/>
            </p:cNvSpPr>
            <p:nvPr/>
          </p:nvSpPr>
          <p:spPr bwMode="auto">
            <a:xfrm>
              <a:off x="7389813" y="2763838"/>
              <a:ext cx="106662" cy="17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IP</a:t>
              </a:r>
              <a:endParaRPr lang="de-DE" altLang="en-US" sz="1800" dirty="0">
                <a:solidFill>
                  <a:schemeClr val="tx1"/>
                </a:solidFill>
                <a:latin typeface="+mn-lt"/>
              </a:endParaRPr>
            </a:p>
          </p:txBody>
        </p:sp>
      </p:grpSp>
      <p:grpSp>
        <p:nvGrpSpPr>
          <p:cNvPr id="116" name="Gruppieren 7">
            <a:extLst>
              <a:ext uri="{FF2B5EF4-FFF2-40B4-BE49-F238E27FC236}">
                <a16:creationId xmlns:a16="http://schemas.microsoft.com/office/drawing/2014/main" id="{8CBA2344-C9C6-3B4F-B0E4-4DA1F84287CB}"/>
              </a:ext>
            </a:extLst>
          </p:cNvPr>
          <p:cNvGrpSpPr>
            <a:grpSpLocks/>
          </p:cNvGrpSpPr>
          <p:nvPr/>
        </p:nvGrpSpPr>
        <p:grpSpPr bwMode="auto">
          <a:xfrm>
            <a:off x="2434059" y="797496"/>
            <a:ext cx="2232517" cy="1342274"/>
            <a:chOff x="1936750" y="1836738"/>
            <a:chExt cx="2447925" cy="1517650"/>
          </a:xfrm>
        </p:grpSpPr>
        <p:sp>
          <p:nvSpPr>
            <p:cNvPr id="117" name="Freeform 22">
              <a:extLst>
                <a:ext uri="{FF2B5EF4-FFF2-40B4-BE49-F238E27FC236}">
                  <a16:creationId xmlns:a16="http://schemas.microsoft.com/office/drawing/2014/main" id="{96FDC03D-6958-DC49-85DC-14294D9A3022}"/>
                </a:ext>
              </a:extLst>
            </p:cNvPr>
            <p:cNvSpPr>
              <a:spLocks/>
            </p:cNvSpPr>
            <p:nvPr/>
          </p:nvSpPr>
          <p:spPr bwMode="auto">
            <a:xfrm>
              <a:off x="3544888" y="2311400"/>
              <a:ext cx="265112" cy="530225"/>
            </a:xfrm>
            <a:custGeom>
              <a:avLst/>
              <a:gdLst>
                <a:gd name="T0" fmla="*/ 0 w 167"/>
                <a:gd name="T1" fmla="*/ 2147483646 h 334"/>
                <a:gd name="T2" fmla="*/ 2147483646 w 167"/>
                <a:gd name="T3" fmla="*/ 2147483646 h 334"/>
                <a:gd name="T4" fmla="*/ 2147483646 w 167"/>
                <a:gd name="T5" fmla="*/ 2147483646 h 334"/>
                <a:gd name="T6" fmla="*/ 2147483646 w 167"/>
                <a:gd name="T7" fmla="*/ 2147483646 h 334"/>
                <a:gd name="T8" fmla="*/ 2147483646 w 167"/>
                <a:gd name="T9" fmla="*/ 0 h 334"/>
                <a:gd name="T10" fmla="*/ 2147483646 w 167"/>
                <a:gd name="T11" fmla="*/ 0 h 334"/>
                <a:gd name="T12" fmla="*/ 0 w 167"/>
                <a:gd name="T13" fmla="*/ 0 h 334"/>
                <a:gd name="T14" fmla="*/ 0 w 167"/>
                <a:gd name="T15" fmla="*/ 2147483646 h 334"/>
                <a:gd name="T16" fmla="*/ 0 w 167"/>
                <a:gd name="T17" fmla="*/ 2147483646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 h="334">
                  <a:moveTo>
                    <a:pt x="0" y="334"/>
                  </a:moveTo>
                  <a:lnTo>
                    <a:pt x="83" y="334"/>
                  </a:lnTo>
                  <a:lnTo>
                    <a:pt x="167" y="334"/>
                  </a:lnTo>
                  <a:lnTo>
                    <a:pt x="167" y="167"/>
                  </a:lnTo>
                  <a:lnTo>
                    <a:pt x="167" y="0"/>
                  </a:lnTo>
                  <a:lnTo>
                    <a:pt x="83" y="0"/>
                  </a:lnTo>
                  <a:lnTo>
                    <a:pt x="0" y="0"/>
                  </a:lnTo>
                  <a:lnTo>
                    <a:pt x="0" y="167"/>
                  </a:lnTo>
                  <a:lnTo>
                    <a:pt x="0" y="334"/>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18" name="Freeform 23">
              <a:extLst>
                <a:ext uri="{FF2B5EF4-FFF2-40B4-BE49-F238E27FC236}">
                  <a16:creationId xmlns:a16="http://schemas.microsoft.com/office/drawing/2014/main" id="{B44F95BF-9F5C-AA49-9252-1CB8E33E2F5C}"/>
                </a:ext>
              </a:extLst>
            </p:cNvPr>
            <p:cNvSpPr>
              <a:spLocks/>
            </p:cNvSpPr>
            <p:nvPr/>
          </p:nvSpPr>
          <p:spPr bwMode="auto">
            <a:xfrm>
              <a:off x="3544888" y="2311400"/>
              <a:ext cx="265112" cy="530225"/>
            </a:xfrm>
            <a:custGeom>
              <a:avLst/>
              <a:gdLst>
                <a:gd name="T0" fmla="*/ 0 w 167"/>
                <a:gd name="T1" fmla="*/ 2147483646 h 334"/>
                <a:gd name="T2" fmla="*/ 2147483646 w 167"/>
                <a:gd name="T3" fmla="*/ 2147483646 h 334"/>
                <a:gd name="T4" fmla="*/ 2147483646 w 167"/>
                <a:gd name="T5" fmla="*/ 2147483646 h 334"/>
                <a:gd name="T6" fmla="*/ 2147483646 w 167"/>
                <a:gd name="T7" fmla="*/ 2147483646 h 334"/>
                <a:gd name="T8" fmla="*/ 2147483646 w 167"/>
                <a:gd name="T9" fmla="*/ 0 h 334"/>
                <a:gd name="T10" fmla="*/ 2147483646 w 167"/>
                <a:gd name="T11" fmla="*/ 0 h 334"/>
                <a:gd name="T12" fmla="*/ 0 w 167"/>
                <a:gd name="T13" fmla="*/ 0 h 334"/>
                <a:gd name="T14" fmla="*/ 0 w 167"/>
                <a:gd name="T15" fmla="*/ 2147483646 h 334"/>
                <a:gd name="T16" fmla="*/ 0 w 167"/>
                <a:gd name="T17" fmla="*/ 2147483646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 h="334">
                  <a:moveTo>
                    <a:pt x="0" y="334"/>
                  </a:moveTo>
                  <a:lnTo>
                    <a:pt x="83" y="334"/>
                  </a:lnTo>
                  <a:lnTo>
                    <a:pt x="167" y="334"/>
                  </a:lnTo>
                  <a:lnTo>
                    <a:pt x="167" y="167"/>
                  </a:lnTo>
                  <a:lnTo>
                    <a:pt x="167" y="0"/>
                  </a:lnTo>
                  <a:lnTo>
                    <a:pt x="83" y="0"/>
                  </a:lnTo>
                  <a:lnTo>
                    <a:pt x="0" y="0"/>
                  </a:lnTo>
                  <a:lnTo>
                    <a:pt x="0" y="167"/>
                  </a:lnTo>
                  <a:lnTo>
                    <a:pt x="0" y="334"/>
                  </a:lnTo>
                </a:path>
              </a:pathLst>
            </a:custGeom>
            <a:noFill/>
            <a:ln w="5" cap="flat">
              <a:solidFill>
                <a:srgbClr val="FFD7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9" name="Freeform 28">
              <a:extLst>
                <a:ext uri="{FF2B5EF4-FFF2-40B4-BE49-F238E27FC236}">
                  <a16:creationId xmlns:a16="http://schemas.microsoft.com/office/drawing/2014/main" id="{62F610B0-DD78-7C44-8344-171C38F4AFF6}"/>
                </a:ext>
              </a:extLst>
            </p:cNvPr>
            <p:cNvSpPr>
              <a:spLocks/>
            </p:cNvSpPr>
            <p:nvPr/>
          </p:nvSpPr>
          <p:spPr bwMode="auto">
            <a:xfrm>
              <a:off x="2860675" y="3259138"/>
              <a:ext cx="190500" cy="95250"/>
            </a:xfrm>
            <a:custGeom>
              <a:avLst/>
              <a:gdLst>
                <a:gd name="T0" fmla="*/ 0 w 120"/>
                <a:gd name="T1" fmla="*/ 0 h 60"/>
                <a:gd name="T2" fmla="*/ 0 w 120"/>
                <a:gd name="T3" fmla="*/ 2147483646 h 60"/>
                <a:gd name="T4" fmla="*/ 0 w 120"/>
                <a:gd name="T5" fmla="*/ 2147483646 h 60"/>
                <a:gd name="T6" fmla="*/ 2147483646 w 120"/>
                <a:gd name="T7" fmla="*/ 2147483646 h 60"/>
                <a:gd name="T8" fmla="*/ 2147483646 w 120"/>
                <a:gd name="T9" fmla="*/ 2147483646 h 60"/>
                <a:gd name="T10" fmla="*/ 2147483646 w 120"/>
                <a:gd name="T11" fmla="*/ 2147483646 h 60"/>
                <a:gd name="T12" fmla="*/ 2147483646 w 120"/>
                <a:gd name="T13" fmla="*/ 0 h 60"/>
                <a:gd name="T14" fmla="*/ 2147483646 w 120"/>
                <a:gd name="T15" fmla="*/ 0 h 60"/>
                <a:gd name="T16" fmla="*/ 0 w 12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60">
                  <a:moveTo>
                    <a:pt x="0" y="0"/>
                  </a:moveTo>
                  <a:lnTo>
                    <a:pt x="0" y="30"/>
                  </a:lnTo>
                  <a:lnTo>
                    <a:pt x="0" y="60"/>
                  </a:lnTo>
                  <a:lnTo>
                    <a:pt x="60" y="60"/>
                  </a:lnTo>
                  <a:lnTo>
                    <a:pt x="120" y="60"/>
                  </a:lnTo>
                  <a:lnTo>
                    <a:pt x="120" y="30"/>
                  </a:lnTo>
                  <a:lnTo>
                    <a:pt x="120" y="0"/>
                  </a:lnTo>
                  <a:lnTo>
                    <a:pt x="60" y="0"/>
                  </a:lnTo>
                  <a:lnTo>
                    <a:pt x="0"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0" name="Freeform 29">
              <a:extLst>
                <a:ext uri="{FF2B5EF4-FFF2-40B4-BE49-F238E27FC236}">
                  <a16:creationId xmlns:a16="http://schemas.microsoft.com/office/drawing/2014/main" id="{CC0039BD-6407-F047-8710-E9BF7BDA2E26}"/>
                </a:ext>
              </a:extLst>
            </p:cNvPr>
            <p:cNvSpPr>
              <a:spLocks/>
            </p:cNvSpPr>
            <p:nvPr/>
          </p:nvSpPr>
          <p:spPr bwMode="auto">
            <a:xfrm>
              <a:off x="2860675" y="3259138"/>
              <a:ext cx="190500" cy="95250"/>
            </a:xfrm>
            <a:custGeom>
              <a:avLst/>
              <a:gdLst>
                <a:gd name="T0" fmla="*/ 0 w 120"/>
                <a:gd name="T1" fmla="*/ 0 h 60"/>
                <a:gd name="T2" fmla="*/ 0 w 120"/>
                <a:gd name="T3" fmla="*/ 2147483646 h 60"/>
                <a:gd name="T4" fmla="*/ 0 w 120"/>
                <a:gd name="T5" fmla="*/ 2147483646 h 60"/>
                <a:gd name="T6" fmla="*/ 2147483646 w 120"/>
                <a:gd name="T7" fmla="*/ 2147483646 h 60"/>
                <a:gd name="T8" fmla="*/ 2147483646 w 120"/>
                <a:gd name="T9" fmla="*/ 2147483646 h 60"/>
                <a:gd name="T10" fmla="*/ 2147483646 w 120"/>
                <a:gd name="T11" fmla="*/ 2147483646 h 60"/>
                <a:gd name="T12" fmla="*/ 2147483646 w 120"/>
                <a:gd name="T13" fmla="*/ 0 h 60"/>
                <a:gd name="T14" fmla="*/ 2147483646 w 120"/>
                <a:gd name="T15" fmla="*/ 0 h 60"/>
                <a:gd name="T16" fmla="*/ 0 w 12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60">
                  <a:moveTo>
                    <a:pt x="0" y="0"/>
                  </a:moveTo>
                  <a:lnTo>
                    <a:pt x="0" y="30"/>
                  </a:lnTo>
                  <a:lnTo>
                    <a:pt x="0" y="60"/>
                  </a:lnTo>
                  <a:lnTo>
                    <a:pt x="60" y="60"/>
                  </a:lnTo>
                  <a:lnTo>
                    <a:pt x="120" y="60"/>
                  </a:lnTo>
                  <a:lnTo>
                    <a:pt x="120" y="30"/>
                  </a:lnTo>
                  <a:lnTo>
                    <a:pt x="120" y="0"/>
                  </a:lnTo>
                  <a:lnTo>
                    <a:pt x="60" y="0"/>
                  </a:lnTo>
                  <a:lnTo>
                    <a:pt x="0" y="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1" name="Freeform 30">
              <a:extLst>
                <a:ext uri="{FF2B5EF4-FFF2-40B4-BE49-F238E27FC236}">
                  <a16:creationId xmlns:a16="http://schemas.microsoft.com/office/drawing/2014/main" id="{57717E01-F594-614C-B4A4-C37AB9798793}"/>
                </a:ext>
              </a:extLst>
            </p:cNvPr>
            <p:cNvSpPr>
              <a:spLocks/>
            </p:cNvSpPr>
            <p:nvPr/>
          </p:nvSpPr>
          <p:spPr bwMode="auto">
            <a:xfrm>
              <a:off x="2860675" y="1836738"/>
              <a:ext cx="190500" cy="95250"/>
            </a:xfrm>
            <a:custGeom>
              <a:avLst/>
              <a:gdLst>
                <a:gd name="T0" fmla="*/ 0 w 120"/>
                <a:gd name="T1" fmla="*/ 0 h 60"/>
                <a:gd name="T2" fmla="*/ 0 w 120"/>
                <a:gd name="T3" fmla="*/ 2147483646 h 60"/>
                <a:gd name="T4" fmla="*/ 0 w 120"/>
                <a:gd name="T5" fmla="*/ 2147483646 h 60"/>
                <a:gd name="T6" fmla="*/ 2147483646 w 120"/>
                <a:gd name="T7" fmla="*/ 2147483646 h 60"/>
                <a:gd name="T8" fmla="*/ 2147483646 w 120"/>
                <a:gd name="T9" fmla="*/ 2147483646 h 60"/>
                <a:gd name="T10" fmla="*/ 2147483646 w 120"/>
                <a:gd name="T11" fmla="*/ 2147483646 h 60"/>
                <a:gd name="T12" fmla="*/ 2147483646 w 120"/>
                <a:gd name="T13" fmla="*/ 0 h 60"/>
                <a:gd name="T14" fmla="*/ 2147483646 w 120"/>
                <a:gd name="T15" fmla="*/ 0 h 60"/>
                <a:gd name="T16" fmla="*/ 0 w 12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60">
                  <a:moveTo>
                    <a:pt x="0" y="0"/>
                  </a:moveTo>
                  <a:lnTo>
                    <a:pt x="0" y="30"/>
                  </a:lnTo>
                  <a:lnTo>
                    <a:pt x="0" y="60"/>
                  </a:lnTo>
                  <a:lnTo>
                    <a:pt x="60" y="60"/>
                  </a:lnTo>
                  <a:lnTo>
                    <a:pt x="120" y="60"/>
                  </a:lnTo>
                  <a:lnTo>
                    <a:pt x="120" y="30"/>
                  </a:lnTo>
                  <a:lnTo>
                    <a:pt x="120" y="0"/>
                  </a:lnTo>
                  <a:lnTo>
                    <a:pt x="60" y="0"/>
                  </a:lnTo>
                  <a:lnTo>
                    <a:pt x="0"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2" name="Freeform 31">
              <a:extLst>
                <a:ext uri="{FF2B5EF4-FFF2-40B4-BE49-F238E27FC236}">
                  <a16:creationId xmlns:a16="http://schemas.microsoft.com/office/drawing/2014/main" id="{A656D268-D682-C341-A031-7B23B1B01AFA}"/>
                </a:ext>
              </a:extLst>
            </p:cNvPr>
            <p:cNvSpPr>
              <a:spLocks/>
            </p:cNvSpPr>
            <p:nvPr/>
          </p:nvSpPr>
          <p:spPr bwMode="auto">
            <a:xfrm>
              <a:off x="2860675" y="1836738"/>
              <a:ext cx="190500" cy="95250"/>
            </a:xfrm>
            <a:custGeom>
              <a:avLst/>
              <a:gdLst>
                <a:gd name="T0" fmla="*/ 0 w 120"/>
                <a:gd name="T1" fmla="*/ 0 h 60"/>
                <a:gd name="T2" fmla="*/ 0 w 120"/>
                <a:gd name="T3" fmla="*/ 2147483646 h 60"/>
                <a:gd name="T4" fmla="*/ 0 w 120"/>
                <a:gd name="T5" fmla="*/ 2147483646 h 60"/>
                <a:gd name="T6" fmla="*/ 2147483646 w 120"/>
                <a:gd name="T7" fmla="*/ 2147483646 h 60"/>
                <a:gd name="T8" fmla="*/ 2147483646 w 120"/>
                <a:gd name="T9" fmla="*/ 2147483646 h 60"/>
                <a:gd name="T10" fmla="*/ 2147483646 w 120"/>
                <a:gd name="T11" fmla="*/ 2147483646 h 60"/>
                <a:gd name="T12" fmla="*/ 2147483646 w 120"/>
                <a:gd name="T13" fmla="*/ 0 h 60"/>
                <a:gd name="T14" fmla="*/ 2147483646 w 120"/>
                <a:gd name="T15" fmla="*/ 0 h 60"/>
                <a:gd name="T16" fmla="*/ 0 w 12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60">
                  <a:moveTo>
                    <a:pt x="0" y="0"/>
                  </a:moveTo>
                  <a:lnTo>
                    <a:pt x="0" y="30"/>
                  </a:lnTo>
                  <a:lnTo>
                    <a:pt x="0" y="60"/>
                  </a:lnTo>
                  <a:lnTo>
                    <a:pt x="60" y="60"/>
                  </a:lnTo>
                  <a:lnTo>
                    <a:pt x="120" y="60"/>
                  </a:lnTo>
                  <a:lnTo>
                    <a:pt x="120" y="30"/>
                  </a:lnTo>
                  <a:lnTo>
                    <a:pt x="120" y="0"/>
                  </a:lnTo>
                  <a:lnTo>
                    <a:pt x="60" y="0"/>
                  </a:lnTo>
                  <a:lnTo>
                    <a:pt x="0" y="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3" name="Freeform 32">
              <a:extLst>
                <a:ext uri="{FF2B5EF4-FFF2-40B4-BE49-F238E27FC236}">
                  <a16:creationId xmlns:a16="http://schemas.microsoft.com/office/drawing/2014/main" id="{E3A7E4B5-CE79-014C-9C4C-9103454E30B0}"/>
                </a:ext>
              </a:extLst>
            </p:cNvPr>
            <p:cNvSpPr>
              <a:spLocks/>
            </p:cNvSpPr>
            <p:nvPr/>
          </p:nvSpPr>
          <p:spPr bwMode="auto">
            <a:xfrm>
              <a:off x="2197100" y="2500313"/>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0 h 120"/>
                <a:gd name="T10" fmla="*/ 2147483646 w 60"/>
                <a:gd name="T11" fmla="*/ 0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0" y="120"/>
                  </a:lnTo>
                  <a:lnTo>
                    <a:pt x="60" y="120"/>
                  </a:lnTo>
                  <a:lnTo>
                    <a:pt x="60" y="60"/>
                  </a:lnTo>
                  <a:lnTo>
                    <a:pt x="60" y="0"/>
                  </a:lnTo>
                  <a:lnTo>
                    <a:pt x="30" y="0"/>
                  </a:lnTo>
                  <a:lnTo>
                    <a:pt x="0" y="0"/>
                  </a:lnTo>
                  <a:lnTo>
                    <a:pt x="0" y="60"/>
                  </a:lnTo>
                  <a:lnTo>
                    <a:pt x="0" y="12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4" name="Freeform 33">
              <a:extLst>
                <a:ext uri="{FF2B5EF4-FFF2-40B4-BE49-F238E27FC236}">
                  <a16:creationId xmlns:a16="http://schemas.microsoft.com/office/drawing/2014/main" id="{724156F1-1CE1-B544-839A-552E26707992}"/>
                </a:ext>
              </a:extLst>
            </p:cNvPr>
            <p:cNvSpPr>
              <a:spLocks/>
            </p:cNvSpPr>
            <p:nvPr/>
          </p:nvSpPr>
          <p:spPr bwMode="auto">
            <a:xfrm>
              <a:off x="2197100" y="2500313"/>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0 h 120"/>
                <a:gd name="T10" fmla="*/ 2147483646 w 60"/>
                <a:gd name="T11" fmla="*/ 0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0" y="120"/>
                  </a:lnTo>
                  <a:lnTo>
                    <a:pt x="60" y="120"/>
                  </a:lnTo>
                  <a:lnTo>
                    <a:pt x="60" y="60"/>
                  </a:lnTo>
                  <a:lnTo>
                    <a:pt x="60" y="0"/>
                  </a:lnTo>
                  <a:lnTo>
                    <a:pt x="30" y="0"/>
                  </a:lnTo>
                  <a:lnTo>
                    <a:pt x="0" y="0"/>
                  </a:lnTo>
                  <a:lnTo>
                    <a:pt x="0" y="60"/>
                  </a:lnTo>
                  <a:lnTo>
                    <a:pt x="0" y="12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5" name="Freeform 34">
              <a:extLst>
                <a:ext uri="{FF2B5EF4-FFF2-40B4-BE49-F238E27FC236}">
                  <a16:creationId xmlns:a16="http://schemas.microsoft.com/office/drawing/2014/main" id="{859DB2D5-D374-E34B-BBF4-61230C8F0DAA}"/>
                </a:ext>
              </a:extLst>
            </p:cNvPr>
            <p:cNvSpPr>
              <a:spLocks/>
            </p:cNvSpPr>
            <p:nvPr/>
          </p:nvSpPr>
          <p:spPr bwMode="auto">
            <a:xfrm>
              <a:off x="2328863" y="2982913"/>
              <a:ext cx="200025" cy="201612"/>
            </a:xfrm>
            <a:custGeom>
              <a:avLst/>
              <a:gdLst>
                <a:gd name="T0" fmla="*/ 2147483646 w 126"/>
                <a:gd name="T1" fmla="*/ 2147483646 h 127"/>
                <a:gd name="T2" fmla="*/ 2147483646 w 126"/>
                <a:gd name="T3" fmla="*/ 2147483646 h 127"/>
                <a:gd name="T4" fmla="*/ 2147483646 w 126"/>
                <a:gd name="T5" fmla="*/ 2147483646 h 127"/>
                <a:gd name="T6" fmla="*/ 2147483646 w 126"/>
                <a:gd name="T7" fmla="*/ 2147483646 h 127"/>
                <a:gd name="T8" fmla="*/ 2147483646 w 126"/>
                <a:gd name="T9" fmla="*/ 0 h 127"/>
                <a:gd name="T10" fmla="*/ 2147483646 w 126"/>
                <a:gd name="T11" fmla="*/ 2147483646 h 127"/>
                <a:gd name="T12" fmla="*/ 0 w 126"/>
                <a:gd name="T13" fmla="*/ 2147483646 h 127"/>
                <a:gd name="T14" fmla="*/ 2147483646 w 126"/>
                <a:gd name="T15" fmla="*/ 2147483646 h 127"/>
                <a:gd name="T16" fmla="*/ 2147483646 w 126"/>
                <a:gd name="T17" fmla="*/ 2147483646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27">
                  <a:moveTo>
                    <a:pt x="84" y="127"/>
                  </a:moveTo>
                  <a:lnTo>
                    <a:pt x="105" y="106"/>
                  </a:lnTo>
                  <a:lnTo>
                    <a:pt x="126" y="85"/>
                  </a:lnTo>
                  <a:lnTo>
                    <a:pt x="84" y="43"/>
                  </a:lnTo>
                  <a:lnTo>
                    <a:pt x="42" y="0"/>
                  </a:lnTo>
                  <a:lnTo>
                    <a:pt x="21" y="21"/>
                  </a:lnTo>
                  <a:lnTo>
                    <a:pt x="0" y="43"/>
                  </a:lnTo>
                  <a:lnTo>
                    <a:pt x="42" y="85"/>
                  </a:lnTo>
                  <a:lnTo>
                    <a:pt x="84" y="127"/>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6" name="Freeform 35">
              <a:extLst>
                <a:ext uri="{FF2B5EF4-FFF2-40B4-BE49-F238E27FC236}">
                  <a16:creationId xmlns:a16="http://schemas.microsoft.com/office/drawing/2014/main" id="{4A7ED113-5303-C848-9AEE-C5C61E9B44C3}"/>
                </a:ext>
              </a:extLst>
            </p:cNvPr>
            <p:cNvSpPr>
              <a:spLocks/>
            </p:cNvSpPr>
            <p:nvPr/>
          </p:nvSpPr>
          <p:spPr bwMode="auto">
            <a:xfrm>
              <a:off x="2328863" y="2982913"/>
              <a:ext cx="200025" cy="201612"/>
            </a:xfrm>
            <a:custGeom>
              <a:avLst/>
              <a:gdLst>
                <a:gd name="T0" fmla="*/ 2147483646 w 126"/>
                <a:gd name="T1" fmla="*/ 2147483646 h 127"/>
                <a:gd name="T2" fmla="*/ 2147483646 w 126"/>
                <a:gd name="T3" fmla="*/ 2147483646 h 127"/>
                <a:gd name="T4" fmla="*/ 2147483646 w 126"/>
                <a:gd name="T5" fmla="*/ 2147483646 h 127"/>
                <a:gd name="T6" fmla="*/ 2147483646 w 126"/>
                <a:gd name="T7" fmla="*/ 2147483646 h 127"/>
                <a:gd name="T8" fmla="*/ 2147483646 w 126"/>
                <a:gd name="T9" fmla="*/ 0 h 127"/>
                <a:gd name="T10" fmla="*/ 2147483646 w 126"/>
                <a:gd name="T11" fmla="*/ 2147483646 h 127"/>
                <a:gd name="T12" fmla="*/ 0 w 126"/>
                <a:gd name="T13" fmla="*/ 2147483646 h 127"/>
                <a:gd name="T14" fmla="*/ 2147483646 w 126"/>
                <a:gd name="T15" fmla="*/ 2147483646 h 127"/>
                <a:gd name="T16" fmla="*/ 2147483646 w 126"/>
                <a:gd name="T17" fmla="*/ 2147483646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27">
                  <a:moveTo>
                    <a:pt x="84" y="127"/>
                  </a:moveTo>
                  <a:lnTo>
                    <a:pt x="105" y="106"/>
                  </a:lnTo>
                  <a:lnTo>
                    <a:pt x="126" y="85"/>
                  </a:lnTo>
                  <a:lnTo>
                    <a:pt x="84" y="43"/>
                  </a:lnTo>
                  <a:lnTo>
                    <a:pt x="42" y="0"/>
                  </a:lnTo>
                  <a:lnTo>
                    <a:pt x="21" y="21"/>
                  </a:lnTo>
                  <a:lnTo>
                    <a:pt x="0" y="43"/>
                  </a:lnTo>
                  <a:lnTo>
                    <a:pt x="42" y="85"/>
                  </a:lnTo>
                  <a:lnTo>
                    <a:pt x="84" y="127"/>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7" name="Freeform 36">
              <a:extLst>
                <a:ext uri="{FF2B5EF4-FFF2-40B4-BE49-F238E27FC236}">
                  <a16:creationId xmlns:a16="http://schemas.microsoft.com/office/drawing/2014/main" id="{DF446BF6-2E3C-1E40-A90D-DBD8C0BF8AD2}"/>
                </a:ext>
              </a:extLst>
            </p:cNvPr>
            <p:cNvSpPr>
              <a:spLocks/>
            </p:cNvSpPr>
            <p:nvPr/>
          </p:nvSpPr>
          <p:spPr bwMode="auto">
            <a:xfrm>
              <a:off x="2352675" y="2001838"/>
              <a:ext cx="201612" cy="200025"/>
            </a:xfrm>
            <a:custGeom>
              <a:avLst/>
              <a:gdLst>
                <a:gd name="T0" fmla="*/ 0 w 127"/>
                <a:gd name="T1" fmla="*/ 2147483646 h 126"/>
                <a:gd name="T2" fmla="*/ 2147483646 w 127"/>
                <a:gd name="T3" fmla="*/ 2147483646 h 126"/>
                <a:gd name="T4" fmla="*/ 2147483646 w 127"/>
                <a:gd name="T5" fmla="*/ 2147483646 h 126"/>
                <a:gd name="T6" fmla="*/ 2147483646 w 127"/>
                <a:gd name="T7" fmla="*/ 2147483646 h 126"/>
                <a:gd name="T8" fmla="*/ 2147483646 w 127"/>
                <a:gd name="T9" fmla="*/ 2147483646 h 126"/>
                <a:gd name="T10" fmla="*/ 2147483646 w 127"/>
                <a:gd name="T11" fmla="*/ 2147483646 h 126"/>
                <a:gd name="T12" fmla="*/ 2147483646 w 127"/>
                <a:gd name="T13" fmla="*/ 0 h 126"/>
                <a:gd name="T14" fmla="*/ 2147483646 w 127"/>
                <a:gd name="T15" fmla="*/ 2147483646 h 126"/>
                <a:gd name="T16" fmla="*/ 0 w 127"/>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126">
                  <a:moveTo>
                    <a:pt x="0" y="84"/>
                  </a:moveTo>
                  <a:lnTo>
                    <a:pt x="22" y="105"/>
                  </a:lnTo>
                  <a:lnTo>
                    <a:pt x="43" y="126"/>
                  </a:lnTo>
                  <a:lnTo>
                    <a:pt x="85" y="84"/>
                  </a:lnTo>
                  <a:lnTo>
                    <a:pt x="127" y="42"/>
                  </a:lnTo>
                  <a:lnTo>
                    <a:pt x="106" y="21"/>
                  </a:lnTo>
                  <a:lnTo>
                    <a:pt x="85" y="0"/>
                  </a:lnTo>
                  <a:lnTo>
                    <a:pt x="43" y="42"/>
                  </a:lnTo>
                  <a:lnTo>
                    <a:pt x="0" y="84"/>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8" name="Freeform 37">
              <a:extLst>
                <a:ext uri="{FF2B5EF4-FFF2-40B4-BE49-F238E27FC236}">
                  <a16:creationId xmlns:a16="http://schemas.microsoft.com/office/drawing/2014/main" id="{44F83DF2-DA71-8248-8305-8E071B30851F}"/>
                </a:ext>
              </a:extLst>
            </p:cNvPr>
            <p:cNvSpPr>
              <a:spLocks/>
            </p:cNvSpPr>
            <p:nvPr/>
          </p:nvSpPr>
          <p:spPr bwMode="auto">
            <a:xfrm>
              <a:off x="2352675" y="2001838"/>
              <a:ext cx="201612" cy="200025"/>
            </a:xfrm>
            <a:custGeom>
              <a:avLst/>
              <a:gdLst>
                <a:gd name="T0" fmla="*/ 0 w 127"/>
                <a:gd name="T1" fmla="*/ 2147483646 h 126"/>
                <a:gd name="T2" fmla="*/ 2147483646 w 127"/>
                <a:gd name="T3" fmla="*/ 2147483646 h 126"/>
                <a:gd name="T4" fmla="*/ 2147483646 w 127"/>
                <a:gd name="T5" fmla="*/ 2147483646 h 126"/>
                <a:gd name="T6" fmla="*/ 2147483646 w 127"/>
                <a:gd name="T7" fmla="*/ 2147483646 h 126"/>
                <a:gd name="T8" fmla="*/ 2147483646 w 127"/>
                <a:gd name="T9" fmla="*/ 2147483646 h 126"/>
                <a:gd name="T10" fmla="*/ 2147483646 w 127"/>
                <a:gd name="T11" fmla="*/ 2147483646 h 126"/>
                <a:gd name="T12" fmla="*/ 2147483646 w 127"/>
                <a:gd name="T13" fmla="*/ 0 h 126"/>
                <a:gd name="T14" fmla="*/ 2147483646 w 127"/>
                <a:gd name="T15" fmla="*/ 2147483646 h 126"/>
                <a:gd name="T16" fmla="*/ 0 w 127"/>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126">
                  <a:moveTo>
                    <a:pt x="0" y="84"/>
                  </a:moveTo>
                  <a:lnTo>
                    <a:pt x="22" y="105"/>
                  </a:lnTo>
                  <a:lnTo>
                    <a:pt x="43" y="126"/>
                  </a:lnTo>
                  <a:lnTo>
                    <a:pt x="85" y="84"/>
                  </a:lnTo>
                  <a:lnTo>
                    <a:pt x="127" y="42"/>
                  </a:lnTo>
                  <a:lnTo>
                    <a:pt x="106" y="21"/>
                  </a:lnTo>
                  <a:lnTo>
                    <a:pt x="85" y="0"/>
                  </a:lnTo>
                  <a:lnTo>
                    <a:pt x="43" y="42"/>
                  </a:lnTo>
                  <a:lnTo>
                    <a:pt x="0" y="84"/>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9" name="Arc 46">
              <a:extLst>
                <a:ext uri="{FF2B5EF4-FFF2-40B4-BE49-F238E27FC236}">
                  <a16:creationId xmlns:a16="http://schemas.microsoft.com/office/drawing/2014/main" id="{2BFFCAED-92ED-DD4E-A93D-A404740C4E5D}"/>
                </a:ext>
              </a:extLst>
            </p:cNvPr>
            <p:cNvSpPr>
              <a:spLocks/>
            </p:cNvSpPr>
            <p:nvPr/>
          </p:nvSpPr>
          <p:spPr bwMode="auto">
            <a:xfrm>
              <a:off x="3667125" y="2097088"/>
              <a:ext cx="717550" cy="955675"/>
            </a:xfrm>
            <a:custGeom>
              <a:avLst/>
              <a:gdLst>
                <a:gd name="T0" fmla="*/ 2147483646 w 21600"/>
                <a:gd name="T1" fmla="*/ 2147483646 h 28839"/>
                <a:gd name="T2" fmla="*/ 2147483646 w 21600"/>
                <a:gd name="T3" fmla="*/ 0 h 28839"/>
                <a:gd name="T4" fmla="*/ 2147483646 w 21600"/>
                <a:gd name="T5" fmla="*/ 2147483646 h 28839"/>
                <a:gd name="T6" fmla="*/ 0 60000 65536"/>
                <a:gd name="T7" fmla="*/ 0 60000 65536"/>
                <a:gd name="T8" fmla="*/ 0 60000 65536"/>
              </a:gdLst>
              <a:ahLst/>
              <a:cxnLst>
                <a:cxn ang="T6">
                  <a:pos x="T0" y="T1"/>
                </a:cxn>
                <a:cxn ang="T7">
                  <a:pos x="T2" y="T3"/>
                </a:cxn>
                <a:cxn ang="T8">
                  <a:pos x="T4" y="T5"/>
                </a:cxn>
              </a:cxnLst>
              <a:rect l="0" t="0" r="r" b="b"/>
              <a:pathLst>
                <a:path w="21600" h="28839" fill="none" extrusionOk="0">
                  <a:moveTo>
                    <a:pt x="4689" y="28838"/>
                  </a:moveTo>
                  <a:cubicBezTo>
                    <a:pt x="1652" y="25018"/>
                    <a:pt x="0" y="20281"/>
                    <a:pt x="0" y="15401"/>
                  </a:cubicBezTo>
                  <a:cubicBezTo>
                    <a:pt x="-1" y="9609"/>
                    <a:pt x="2325" y="4060"/>
                    <a:pt x="6455" y="0"/>
                  </a:cubicBezTo>
                </a:path>
                <a:path w="21600" h="28839" stroke="0" extrusionOk="0">
                  <a:moveTo>
                    <a:pt x="4689" y="28838"/>
                  </a:moveTo>
                  <a:cubicBezTo>
                    <a:pt x="1652" y="25018"/>
                    <a:pt x="0" y="20281"/>
                    <a:pt x="0" y="15401"/>
                  </a:cubicBezTo>
                  <a:cubicBezTo>
                    <a:pt x="-1" y="9609"/>
                    <a:pt x="2325" y="4060"/>
                    <a:pt x="6455" y="0"/>
                  </a:cubicBezTo>
                  <a:lnTo>
                    <a:pt x="21600" y="15401"/>
                  </a:lnTo>
                  <a:lnTo>
                    <a:pt x="4689" y="28838"/>
                  </a:lnTo>
                  <a:close/>
                </a:path>
              </a:pathLst>
            </a:custGeom>
            <a:noFill/>
            <a:ln w="1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0" name="Freeform 47">
              <a:extLst>
                <a:ext uri="{FF2B5EF4-FFF2-40B4-BE49-F238E27FC236}">
                  <a16:creationId xmlns:a16="http://schemas.microsoft.com/office/drawing/2014/main" id="{BEB66B69-6B71-C043-ACD2-9EAC9DA58576}"/>
                </a:ext>
              </a:extLst>
            </p:cNvPr>
            <p:cNvSpPr>
              <a:spLocks/>
            </p:cNvSpPr>
            <p:nvPr/>
          </p:nvSpPr>
          <p:spPr bwMode="auto">
            <a:xfrm>
              <a:off x="3716338" y="2916238"/>
              <a:ext cx="122237" cy="152400"/>
            </a:xfrm>
            <a:custGeom>
              <a:avLst/>
              <a:gdLst>
                <a:gd name="T0" fmla="*/ 2147483646 w 77"/>
                <a:gd name="T1" fmla="*/ 0 h 96"/>
                <a:gd name="T2" fmla="*/ 2147483646 w 77"/>
                <a:gd name="T3" fmla="*/ 2147483646 h 96"/>
                <a:gd name="T4" fmla="*/ 0 w 77"/>
                <a:gd name="T5" fmla="*/ 2147483646 h 96"/>
                <a:gd name="T6" fmla="*/ 2147483646 w 77"/>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6">
                  <a:moveTo>
                    <a:pt x="41" y="0"/>
                  </a:moveTo>
                  <a:lnTo>
                    <a:pt x="77" y="96"/>
                  </a:lnTo>
                  <a:lnTo>
                    <a:pt x="0" y="28"/>
                  </a:lnTo>
                  <a:lnTo>
                    <a:pt x="41" y="0"/>
                  </a:lnTo>
                  <a:close/>
                </a:path>
              </a:pathLst>
            </a:custGeom>
            <a:solidFill>
              <a:srgbClr val="FF0000"/>
            </a:solidFill>
            <a:ln w="10" cap="flat">
              <a:solidFill>
                <a:srgbClr val="FF0000"/>
              </a:solidFill>
              <a:prstDash val="solid"/>
              <a:miter lim="800000"/>
              <a:headEnd/>
              <a:tailEnd/>
            </a:ln>
          </p:spPr>
          <p:txBody>
            <a:bodyPr/>
            <a:lstStyle/>
            <a:p>
              <a:endParaRPr lang="fr-FR"/>
            </a:p>
          </p:txBody>
        </p:sp>
        <p:sp>
          <p:nvSpPr>
            <p:cNvPr id="131" name="Oval 50">
              <a:extLst>
                <a:ext uri="{FF2B5EF4-FFF2-40B4-BE49-F238E27FC236}">
                  <a16:creationId xmlns:a16="http://schemas.microsoft.com/office/drawing/2014/main" id="{27E654B9-FCCE-8C4D-B19E-4DC5C246A586}"/>
                </a:ext>
              </a:extLst>
            </p:cNvPr>
            <p:cNvSpPr>
              <a:spLocks noChangeArrowheads="1"/>
            </p:cNvSpPr>
            <p:nvPr/>
          </p:nvSpPr>
          <p:spPr bwMode="auto">
            <a:xfrm>
              <a:off x="2244725" y="1884363"/>
              <a:ext cx="1422400" cy="1422400"/>
            </a:xfrm>
            <a:prstGeom prst="ellipse">
              <a:avLst/>
            </a:prstGeom>
            <a:noFill/>
            <a:ln w="1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132" name="Freeform 58">
              <a:extLst>
                <a:ext uri="{FF2B5EF4-FFF2-40B4-BE49-F238E27FC236}">
                  <a16:creationId xmlns:a16="http://schemas.microsoft.com/office/drawing/2014/main" id="{021B793B-E152-2E4A-967A-BB29700AF87B}"/>
                </a:ext>
              </a:extLst>
            </p:cNvPr>
            <p:cNvSpPr>
              <a:spLocks/>
            </p:cNvSpPr>
            <p:nvPr/>
          </p:nvSpPr>
          <p:spPr bwMode="auto">
            <a:xfrm>
              <a:off x="3411538" y="2041525"/>
              <a:ext cx="136525" cy="141287"/>
            </a:xfrm>
            <a:custGeom>
              <a:avLst/>
              <a:gdLst>
                <a:gd name="T0" fmla="*/ 2147483646 w 86"/>
                <a:gd name="T1" fmla="*/ 2147483646 h 89"/>
                <a:gd name="T2" fmla="*/ 0 w 86"/>
                <a:gd name="T3" fmla="*/ 0 h 89"/>
                <a:gd name="T4" fmla="*/ 2147483646 w 86"/>
                <a:gd name="T5" fmla="*/ 2147483646 h 89"/>
                <a:gd name="T6" fmla="*/ 2147483646 w 86"/>
                <a:gd name="T7" fmla="*/ 2147483646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 h="89">
                  <a:moveTo>
                    <a:pt x="50" y="89"/>
                  </a:moveTo>
                  <a:lnTo>
                    <a:pt x="0" y="0"/>
                  </a:lnTo>
                  <a:lnTo>
                    <a:pt x="86" y="55"/>
                  </a:lnTo>
                  <a:lnTo>
                    <a:pt x="50" y="89"/>
                  </a:lnTo>
                  <a:close/>
                </a:path>
              </a:pathLst>
            </a:custGeom>
            <a:solidFill>
              <a:srgbClr val="0000FF"/>
            </a:solidFill>
            <a:ln w="10" cap="flat">
              <a:solidFill>
                <a:srgbClr val="0000FF"/>
              </a:solidFill>
              <a:prstDash val="solid"/>
              <a:miter lim="800000"/>
              <a:headEnd/>
              <a:tailEnd/>
            </a:ln>
          </p:spPr>
          <p:txBody>
            <a:bodyPr/>
            <a:lstStyle/>
            <a:p>
              <a:endParaRPr lang="fr-FR"/>
            </a:p>
          </p:txBody>
        </p:sp>
        <p:sp>
          <p:nvSpPr>
            <p:cNvPr id="133" name="Freeform 63">
              <a:extLst>
                <a:ext uri="{FF2B5EF4-FFF2-40B4-BE49-F238E27FC236}">
                  <a16:creationId xmlns:a16="http://schemas.microsoft.com/office/drawing/2014/main" id="{A27CCC04-BC49-DC41-A8FF-92E18C9576F8}"/>
                </a:ext>
              </a:extLst>
            </p:cNvPr>
            <p:cNvSpPr>
              <a:spLocks/>
            </p:cNvSpPr>
            <p:nvPr/>
          </p:nvSpPr>
          <p:spPr bwMode="auto">
            <a:xfrm>
              <a:off x="2092325" y="2163763"/>
              <a:ext cx="287337" cy="287337"/>
            </a:xfrm>
            <a:custGeom>
              <a:avLst/>
              <a:gdLst>
                <a:gd name="T0" fmla="*/ 2147483646 w 181"/>
                <a:gd name="T1" fmla="*/ 2147483646 h 181"/>
                <a:gd name="T2" fmla="*/ 2147483646 w 181"/>
                <a:gd name="T3" fmla="*/ 2147483646 h 181"/>
                <a:gd name="T4" fmla="*/ 2147483646 w 181"/>
                <a:gd name="T5" fmla="*/ 2147483646 h 181"/>
                <a:gd name="T6" fmla="*/ 2147483646 w 181"/>
                <a:gd name="T7" fmla="*/ 2147483646 h 181"/>
                <a:gd name="T8" fmla="*/ 2147483646 w 181"/>
                <a:gd name="T9" fmla="*/ 2147483646 h 181"/>
                <a:gd name="T10" fmla="*/ 2147483646 w 181"/>
                <a:gd name="T11" fmla="*/ 2147483646 h 181"/>
                <a:gd name="T12" fmla="*/ 2147483646 w 181"/>
                <a:gd name="T13" fmla="*/ 2147483646 h 181"/>
                <a:gd name="T14" fmla="*/ 2147483646 w 181"/>
                <a:gd name="T15" fmla="*/ 2147483646 h 181"/>
                <a:gd name="T16" fmla="*/ 2147483646 w 181"/>
                <a:gd name="T17" fmla="*/ 2147483646 h 181"/>
                <a:gd name="T18" fmla="*/ 2147483646 w 181"/>
                <a:gd name="T19" fmla="*/ 2147483646 h 181"/>
                <a:gd name="T20" fmla="*/ 2147483646 w 181"/>
                <a:gd name="T21" fmla="*/ 2147483646 h 181"/>
                <a:gd name="T22" fmla="*/ 2147483646 w 181"/>
                <a:gd name="T23" fmla="*/ 2147483646 h 181"/>
                <a:gd name="T24" fmla="*/ 2147483646 w 181"/>
                <a:gd name="T25" fmla="*/ 2147483646 h 181"/>
                <a:gd name="T26" fmla="*/ 2147483646 w 181"/>
                <a:gd name="T27" fmla="*/ 2147483646 h 181"/>
                <a:gd name="T28" fmla="*/ 2147483646 w 181"/>
                <a:gd name="T29" fmla="*/ 2147483646 h 181"/>
                <a:gd name="T30" fmla="*/ 2147483646 w 181"/>
                <a:gd name="T31" fmla="*/ 2147483646 h 181"/>
                <a:gd name="T32" fmla="*/ 2147483646 w 181"/>
                <a:gd name="T33" fmla="*/ 2147483646 h 181"/>
                <a:gd name="T34" fmla="*/ 2147483646 w 181"/>
                <a:gd name="T35" fmla="*/ 2147483646 h 181"/>
                <a:gd name="T36" fmla="*/ 2147483646 w 181"/>
                <a:gd name="T37" fmla="*/ 2147483646 h 181"/>
                <a:gd name="T38" fmla="*/ 2147483646 w 181"/>
                <a:gd name="T39" fmla="*/ 2147483646 h 181"/>
                <a:gd name="T40" fmla="*/ 2147483646 w 181"/>
                <a:gd name="T41" fmla="*/ 2147483646 h 181"/>
                <a:gd name="T42" fmla="*/ 2147483646 w 181"/>
                <a:gd name="T43" fmla="*/ 2147483646 h 181"/>
                <a:gd name="T44" fmla="*/ 2147483646 w 181"/>
                <a:gd name="T45" fmla="*/ 2147483646 h 181"/>
                <a:gd name="T46" fmla="*/ 2147483646 w 181"/>
                <a:gd name="T47" fmla="*/ 2147483646 h 181"/>
                <a:gd name="T48" fmla="*/ 2147483646 w 181"/>
                <a:gd name="T49" fmla="*/ 2147483646 h 181"/>
                <a:gd name="T50" fmla="*/ 2147483646 w 181"/>
                <a:gd name="T51" fmla="*/ 2147483646 h 181"/>
                <a:gd name="T52" fmla="*/ 2147483646 w 181"/>
                <a:gd name="T53" fmla="*/ 2147483646 h 181"/>
                <a:gd name="T54" fmla="*/ 2147483646 w 181"/>
                <a:gd name="T55" fmla="*/ 2147483646 h 181"/>
                <a:gd name="T56" fmla="*/ 2147483646 w 181"/>
                <a:gd name="T57" fmla="*/ 2147483646 h 181"/>
                <a:gd name="T58" fmla="*/ 2147483646 w 181"/>
                <a:gd name="T59" fmla="*/ 2147483646 h 181"/>
                <a:gd name="T60" fmla="*/ 2147483646 w 181"/>
                <a:gd name="T61" fmla="*/ 2147483646 h 181"/>
                <a:gd name="T62" fmla="*/ 2147483646 w 181"/>
                <a:gd name="T63" fmla="*/ 2147483646 h 181"/>
                <a:gd name="T64" fmla="*/ 2147483646 w 181"/>
                <a:gd name="T65" fmla="*/ 2147483646 h 181"/>
                <a:gd name="T66" fmla="*/ 2147483646 w 181"/>
                <a:gd name="T67" fmla="*/ 2147483646 h 181"/>
                <a:gd name="T68" fmla="*/ 2147483646 w 181"/>
                <a:gd name="T69" fmla="*/ 2147483646 h 181"/>
                <a:gd name="T70" fmla="*/ 2147483646 w 181"/>
                <a:gd name="T71" fmla="*/ 2147483646 h 181"/>
                <a:gd name="T72" fmla="*/ 2147483646 w 181"/>
                <a:gd name="T73" fmla="*/ 2147483646 h 181"/>
                <a:gd name="T74" fmla="*/ 2147483646 w 181"/>
                <a:gd name="T75" fmla="*/ 2147483646 h 181"/>
                <a:gd name="T76" fmla="*/ 2147483646 w 181"/>
                <a:gd name="T77" fmla="*/ 2147483646 h 181"/>
                <a:gd name="T78" fmla="*/ 2147483646 w 181"/>
                <a:gd name="T79" fmla="*/ 2147483646 h 1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1" h="181">
                  <a:moveTo>
                    <a:pt x="181" y="0"/>
                  </a:moveTo>
                  <a:lnTo>
                    <a:pt x="181" y="1"/>
                  </a:lnTo>
                  <a:lnTo>
                    <a:pt x="180" y="4"/>
                  </a:lnTo>
                  <a:lnTo>
                    <a:pt x="179" y="9"/>
                  </a:lnTo>
                  <a:lnTo>
                    <a:pt x="177" y="14"/>
                  </a:lnTo>
                  <a:lnTo>
                    <a:pt x="175" y="17"/>
                  </a:lnTo>
                  <a:lnTo>
                    <a:pt x="174" y="19"/>
                  </a:lnTo>
                  <a:lnTo>
                    <a:pt x="171" y="21"/>
                  </a:lnTo>
                  <a:lnTo>
                    <a:pt x="168" y="23"/>
                  </a:lnTo>
                  <a:lnTo>
                    <a:pt x="165" y="24"/>
                  </a:lnTo>
                  <a:lnTo>
                    <a:pt x="161" y="25"/>
                  </a:lnTo>
                  <a:lnTo>
                    <a:pt x="158" y="26"/>
                  </a:lnTo>
                  <a:lnTo>
                    <a:pt x="155" y="27"/>
                  </a:lnTo>
                  <a:lnTo>
                    <a:pt x="151" y="27"/>
                  </a:lnTo>
                  <a:lnTo>
                    <a:pt x="148" y="28"/>
                  </a:lnTo>
                  <a:lnTo>
                    <a:pt x="144" y="29"/>
                  </a:lnTo>
                  <a:lnTo>
                    <a:pt x="141" y="31"/>
                  </a:lnTo>
                  <a:lnTo>
                    <a:pt x="138" y="32"/>
                  </a:lnTo>
                  <a:lnTo>
                    <a:pt x="135" y="34"/>
                  </a:lnTo>
                  <a:lnTo>
                    <a:pt x="134" y="36"/>
                  </a:lnTo>
                  <a:lnTo>
                    <a:pt x="132" y="39"/>
                  </a:lnTo>
                  <a:lnTo>
                    <a:pt x="131" y="42"/>
                  </a:lnTo>
                  <a:lnTo>
                    <a:pt x="130" y="46"/>
                  </a:lnTo>
                  <a:lnTo>
                    <a:pt x="129" y="50"/>
                  </a:lnTo>
                  <a:lnTo>
                    <a:pt x="128" y="53"/>
                  </a:lnTo>
                  <a:lnTo>
                    <a:pt x="128" y="56"/>
                  </a:lnTo>
                  <a:lnTo>
                    <a:pt x="127" y="60"/>
                  </a:lnTo>
                  <a:lnTo>
                    <a:pt x="126" y="64"/>
                  </a:lnTo>
                  <a:lnTo>
                    <a:pt x="124" y="67"/>
                  </a:lnTo>
                  <a:lnTo>
                    <a:pt x="123" y="70"/>
                  </a:lnTo>
                  <a:lnTo>
                    <a:pt x="121" y="72"/>
                  </a:lnTo>
                  <a:lnTo>
                    <a:pt x="119" y="74"/>
                  </a:lnTo>
                  <a:lnTo>
                    <a:pt x="116" y="76"/>
                  </a:lnTo>
                  <a:lnTo>
                    <a:pt x="112" y="77"/>
                  </a:lnTo>
                  <a:lnTo>
                    <a:pt x="109" y="78"/>
                  </a:lnTo>
                  <a:lnTo>
                    <a:pt x="105" y="79"/>
                  </a:lnTo>
                  <a:lnTo>
                    <a:pt x="102" y="79"/>
                  </a:lnTo>
                  <a:lnTo>
                    <a:pt x="98" y="80"/>
                  </a:lnTo>
                  <a:lnTo>
                    <a:pt x="95" y="81"/>
                  </a:lnTo>
                  <a:lnTo>
                    <a:pt x="91" y="82"/>
                  </a:lnTo>
                  <a:lnTo>
                    <a:pt x="88" y="83"/>
                  </a:lnTo>
                  <a:lnTo>
                    <a:pt x="85" y="85"/>
                  </a:lnTo>
                  <a:lnTo>
                    <a:pt x="82" y="87"/>
                  </a:lnTo>
                  <a:lnTo>
                    <a:pt x="81" y="89"/>
                  </a:lnTo>
                  <a:lnTo>
                    <a:pt x="79" y="92"/>
                  </a:lnTo>
                  <a:lnTo>
                    <a:pt x="78" y="95"/>
                  </a:lnTo>
                  <a:lnTo>
                    <a:pt x="77" y="99"/>
                  </a:lnTo>
                  <a:lnTo>
                    <a:pt x="76" y="102"/>
                  </a:lnTo>
                  <a:lnTo>
                    <a:pt x="75" y="106"/>
                  </a:lnTo>
                  <a:lnTo>
                    <a:pt x="75" y="109"/>
                  </a:lnTo>
                  <a:lnTo>
                    <a:pt x="74" y="113"/>
                  </a:lnTo>
                  <a:lnTo>
                    <a:pt x="73" y="117"/>
                  </a:lnTo>
                  <a:lnTo>
                    <a:pt x="71" y="120"/>
                  </a:lnTo>
                  <a:lnTo>
                    <a:pt x="70" y="123"/>
                  </a:lnTo>
                  <a:lnTo>
                    <a:pt x="68" y="125"/>
                  </a:lnTo>
                  <a:lnTo>
                    <a:pt x="66" y="127"/>
                  </a:lnTo>
                  <a:lnTo>
                    <a:pt x="63" y="129"/>
                  </a:lnTo>
                  <a:lnTo>
                    <a:pt x="60" y="130"/>
                  </a:lnTo>
                  <a:lnTo>
                    <a:pt x="56" y="131"/>
                  </a:lnTo>
                  <a:lnTo>
                    <a:pt x="52" y="132"/>
                  </a:lnTo>
                  <a:lnTo>
                    <a:pt x="49" y="132"/>
                  </a:lnTo>
                  <a:lnTo>
                    <a:pt x="46" y="133"/>
                  </a:lnTo>
                  <a:lnTo>
                    <a:pt x="42" y="134"/>
                  </a:lnTo>
                  <a:lnTo>
                    <a:pt x="38" y="135"/>
                  </a:lnTo>
                  <a:lnTo>
                    <a:pt x="35" y="136"/>
                  </a:lnTo>
                  <a:lnTo>
                    <a:pt x="32" y="138"/>
                  </a:lnTo>
                  <a:lnTo>
                    <a:pt x="30" y="140"/>
                  </a:lnTo>
                  <a:lnTo>
                    <a:pt x="28" y="141"/>
                  </a:lnTo>
                  <a:lnTo>
                    <a:pt x="27" y="143"/>
                  </a:lnTo>
                  <a:lnTo>
                    <a:pt x="26" y="146"/>
                  </a:lnTo>
                  <a:lnTo>
                    <a:pt x="24" y="148"/>
                  </a:lnTo>
                  <a:lnTo>
                    <a:pt x="23" y="152"/>
                  </a:lnTo>
                  <a:lnTo>
                    <a:pt x="21" y="155"/>
                  </a:lnTo>
                  <a:lnTo>
                    <a:pt x="19" y="158"/>
                  </a:lnTo>
                  <a:lnTo>
                    <a:pt x="16" y="162"/>
                  </a:lnTo>
                  <a:lnTo>
                    <a:pt x="15" y="164"/>
                  </a:lnTo>
                  <a:lnTo>
                    <a:pt x="13" y="167"/>
                  </a:lnTo>
                  <a:lnTo>
                    <a:pt x="10" y="170"/>
                  </a:lnTo>
                  <a:lnTo>
                    <a:pt x="7" y="173"/>
                  </a:lnTo>
                  <a:lnTo>
                    <a:pt x="4" y="177"/>
                  </a:lnTo>
                  <a:lnTo>
                    <a:pt x="0" y="181"/>
                  </a:lnTo>
                </a:path>
              </a:pathLst>
            </a:custGeom>
            <a:noFill/>
            <a:ln w="10" cap="flat">
              <a:solidFill>
                <a:srgbClr val="D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4" name="Freeform 64">
              <a:extLst>
                <a:ext uri="{FF2B5EF4-FFF2-40B4-BE49-F238E27FC236}">
                  <a16:creationId xmlns:a16="http://schemas.microsoft.com/office/drawing/2014/main" id="{858E3B97-719F-604F-906D-6E10277C4E59}"/>
                </a:ext>
              </a:extLst>
            </p:cNvPr>
            <p:cNvSpPr>
              <a:spLocks/>
            </p:cNvSpPr>
            <p:nvPr/>
          </p:nvSpPr>
          <p:spPr bwMode="auto">
            <a:xfrm>
              <a:off x="2076450" y="2432050"/>
              <a:ext cx="33337" cy="34925"/>
            </a:xfrm>
            <a:custGeom>
              <a:avLst/>
              <a:gdLst>
                <a:gd name="T0" fmla="*/ 2147483646 w 21"/>
                <a:gd name="T1" fmla="*/ 2147483646 h 22"/>
                <a:gd name="T2" fmla="*/ 0 w 21"/>
                <a:gd name="T3" fmla="*/ 2147483646 h 22"/>
                <a:gd name="T4" fmla="*/ 2147483646 w 21"/>
                <a:gd name="T5" fmla="*/ 0 h 22"/>
                <a:gd name="T6" fmla="*/ 2147483646 w 21"/>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2">
                  <a:moveTo>
                    <a:pt x="21" y="9"/>
                  </a:moveTo>
                  <a:lnTo>
                    <a:pt x="0" y="22"/>
                  </a:lnTo>
                  <a:lnTo>
                    <a:pt x="13" y="0"/>
                  </a:lnTo>
                  <a:lnTo>
                    <a:pt x="21" y="9"/>
                  </a:lnTo>
                  <a:close/>
                </a:path>
              </a:pathLst>
            </a:custGeom>
            <a:solidFill>
              <a:srgbClr val="D00000"/>
            </a:solidFill>
            <a:ln w="5" cap="flat">
              <a:solidFill>
                <a:srgbClr val="D00000"/>
              </a:solidFill>
              <a:prstDash val="solid"/>
              <a:miter lim="800000"/>
              <a:headEnd/>
              <a:tailEnd/>
            </a:ln>
          </p:spPr>
          <p:txBody>
            <a:bodyPr/>
            <a:lstStyle/>
            <a:p>
              <a:endParaRPr lang="fr-FR"/>
            </a:p>
          </p:txBody>
        </p:sp>
        <p:sp>
          <p:nvSpPr>
            <p:cNvPr id="135" name="Rectangle 71">
              <a:extLst>
                <a:ext uri="{FF2B5EF4-FFF2-40B4-BE49-F238E27FC236}">
                  <a16:creationId xmlns:a16="http://schemas.microsoft.com/office/drawing/2014/main" id="{12C451B1-D0B2-4949-B56B-F71EE983B6FC}"/>
                </a:ext>
              </a:extLst>
            </p:cNvPr>
            <p:cNvSpPr>
              <a:spLocks noChangeArrowheads="1"/>
            </p:cNvSpPr>
            <p:nvPr/>
          </p:nvSpPr>
          <p:spPr bwMode="auto">
            <a:xfrm>
              <a:off x="1936750" y="3167063"/>
              <a:ext cx="390203" cy="17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X-Rays</a:t>
              </a:r>
              <a:endParaRPr lang="de-DE" altLang="en-US" sz="1800" dirty="0">
                <a:solidFill>
                  <a:schemeClr val="tx1"/>
                </a:solidFill>
                <a:latin typeface="+mn-lt"/>
              </a:endParaRPr>
            </a:p>
          </p:txBody>
        </p:sp>
        <p:sp>
          <p:nvSpPr>
            <p:cNvPr id="136" name="Freeform 72">
              <a:extLst>
                <a:ext uri="{FF2B5EF4-FFF2-40B4-BE49-F238E27FC236}">
                  <a16:creationId xmlns:a16="http://schemas.microsoft.com/office/drawing/2014/main" id="{DCEF4C10-A955-FF4F-B22F-3378F76C8789}"/>
                </a:ext>
              </a:extLst>
            </p:cNvPr>
            <p:cNvSpPr>
              <a:spLocks/>
            </p:cNvSpPr>
            <p:nvPr/>
          </p:nvSpPr>
          <p:spPr bwMode="auto">
            <a:xfrm>
              <a:off x="2239963" y="2708275"/>
              <a:ext cx="26987" cy="406400"/>
            </a:xfrm>
            <a:custGeom>
              <a:avLst/>
              <a:gdLst>
                <a:gd name="T0" fmla="*/ 2147483646 w 17"/>
                <a:gd name="T1" fmla="*/ 2147483646 h 256"/>
                <a:gd name="T2" fmla="*/ 2147483646 w 17"/>
                <a:gd name="T3" fmla="*/ 2147483646 h 256"/>
                <a:gd name="T4" fmla="*/ 2147483646 w 17"/>
                <a:gd name="T5" fmla="*/ 2147483646 h 256"/>
                <a:gd name="T6" fmla="*/ 2147483646 w 17"/>
                <a:gd name="T7" fmla="*/ 2147483646 h 256"/>
                <a:gd name="T8" fmla="*/ 2147483646 w 17"/>
                <a:gd name="T9" fmla="*/ 2147483646 h 256"/>
                <a:gd name="T10" fmla="*/ 2147483646 w 17"/>
                <a:gd name="T11" fmla="*/ 2147483646 h 256"/>
                <a:gd name="T12" fmla="*/ 2147483646 w 17"/>
                <a:gd name="T13" fmla="*/ 2147483646 h 256"/>
                <a:gd name="T14" fmla="*/ 2147483646 w 17"/>
                <a:gd name="T15" fmla="*/ 2147483646 h 256"/>
                <a:gd name="T16" fmla="*/ 0 w 17"/>
                <a:gd name="T17" fmla="*/ 2147483646 h 256"/>
                <a:gd name="T18" fmla="*/ 0 w 17"/>
                <a:gd name="T19" fmla="*/ 2147483646 h 256"/>
                <a:gd name="T20" fmla="*/ 2147483646 w 17"/>
                <a:gd name="T21" fmla="*/ 2147483646 h 256"/>
                <a:gd name="T22" fmla="*/ 2147483646 w 17"/>
                <a:gd name="T23" fmla="*/ 2147483646 h 256"/>
                <a:gd name="T24" fmla="*/ 2147483646 w 17"/>
                <a:gd name="T25" fmla="*/ 2147483646 h 256"/>
                <a:gd name="T26" fmla="*/ 2147483646 w 17"/>
                <a:gd name="T27" fmla="*/ 2147483646 h 256"/>
                <a:gd name="T28" fmla="*/ 2147483646 w 17"/>
                <a:gd name="T29" fmla="*/ 2147483646 h 256"/>
                <a:gd name="T30" fmla="*/ 2147483646 w 17"/>
                <a:gd name="T31" fmla="*/ 2147483646 h 256"/>
                <a:gd name="T32" fmla="*/ 2147483646 w 17"/>
                <a:gd name="T33" fmla="*/ 2147483646 h 256"/>
                <a:gd name="T34" fmla="*/ 2147483646 w 17"/>
                <a:gd name="T35" fmla="*/ 2147483646 h 256"/>
                <a:gd name="T36" fmla="*/ 2147483646 w 17"/>
                <a:gd name="T37" fmla="*/ 2147483646 h 256"/>
                <a:gd name="T38" fmla="*/ 2147483646 w 17"/>
                <a:gd name="T39" fmla="*/ 2147483646 h 256"/>
                <a:gd name="T40" fmla="*/ 0 w 17"/>
                <a:gd name="T41" fmla="*/ 2147483646 h 256"/>
                <a:gd name="T42" fmla="*/ 0 w 17"/>
                <a:gd name="T43" fmla="*/ 2147483646 h 256"/>
                <a:gd name="T44" fmla="*/ 2147483646 w 17"/>
                <a:gd name="T45" fmla="*/ 2147483646 h 256"/>
                <a:gd name="T46" fmla="*/ 2147483646 w 17"/>
                <a:gd name="T47" fmla="*/ 2147483646 h 256"/>
                <a:gd name="T48" fmla="*/ 2147483646 w 17"/>
                <a:gd name="T49" fmla="*/ 2147483646 h 256"/>
                <a:gd name="T50" fmla="*/ 2147483646 w 17"/>
                <a:gd name="T51" fmla="*/ 2147483646 h 256"/>
                <a:gd name="T52" fmla="*/ 2147483646 w 17"/>
                <a:gd name="T53" fmla="*/ 2147483646 h 256"/>
                <a:gd name="T54" fmla="*/ 2147483646 w 17"/>
                <a:gd name="T55" fmla="*/ 2147483646 h 256"/>
                <a:gd name="T56" fmla="*/ 2147483646 w 17"/>
                <a:gd name="T57" fmla="*/ 2147483646 h 256"/>
                <a:gd name="T58" fmla="*/ 2147483646 w 17"/>
                <a:gd name="T59" fmla="*/ 2147483646 h 256"/>
                <a:gd name="T60" fmla="*/ 2147483646 w 17"/>
                <a:gd name="T61" fmla="*/ 2147483646 h 256"/>
                <a:gd name="T62" fmla="*/ 2147483646 w 17"/>
                <a:gd name="T63" fmla="*/ 2147483646 h 256"/>
                <a:gd name="T64" fmla="*/ 0 w 17"/>
                <a:gd name="T65" fmla="*/ 2147483646 h 256"/>
                <a:gd name="T66" fmla="*/ 0 w 17"/>
                <a:gd name="T67" fmla="*/ 2147483646 h 256"/>
                <a:gd name="T68" fmla="*/ 2147483646 w 17"/>
                <a:gd name="T69" fmla="*/ 2147483646 h 256"/>
                <a:gd name="T70" fmla="*/ 2147483646 w 17"/>
                <a:gd name="T71" fmla="*/ 2147483646 h 256"/>
                <a:gd name="T72" fmla="*/ 2147483646 w 17"/>
                <a:gd name="T73" fmla="*/ 2147483646 h 256"/>
                <a:gd name="T74" fmla="*/ 2147483646 w 17"/>
                <a:gd name="T75" fmla="*/ 2147483646 h 256"/>
                <a:gd name="T76" fmla="*/ 2147483646 w 17"/>
                <a:gd name="T77" fmla="*/ 2147483646 h 256"/>
                <a:gd name="T78" fmla="*/ 2147483646 w 17"/>
                <a:gd name="T79" fmla="*/ 2147483646 h 2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 h="256">
                  <a:moveTo>
                    <a:pt x="8" y="0"/>
                  </a:moveTo>
                  <a:lnTo>
                    <a:pt x="9" y="1"/>
                  </a:lnTo>
                  <a:lnTo>
                    <a:pt x="10" y="4"/>
                  </a:lnTo>
                  <a:lnTo>
                    <a:pt x="13" y="9"/>
                  </a:lnTo>
                  <a:lnTo>
                    <a:pt x="15" y="13"/>
                  </a:lnTo>
                  <a:lnTo>
                    <a:pt x="16" y="17"/>
                  </a:lnTo>
                  <a:lnTo>
                    <a:pt x="17" y="20"/>
                  </a:lnTo>
                  <a:lnTo>
                    <a:pt x="16" y="22"/>
                  </a:lnTo>
                  <a:lnTo>
                    <a:pt x="15" y="26"/>
                  </a:lnTo>
                  <a:lnTo>
                    <a:pt x="14" y="29"/>
                  </a:lnTo>
                  <a:lnTo>
                    <a:pt x="12" y="32"/>
                  </a:lnTo>
                  <a:lnTo>
                    <a:pt x="10" y="35"/>
                  </a:lnTo>
                  <a:lnTo>
                    <a:pt x="8" y="38"/>
                  </a:lnTo>
                  <a:lnTo>
                    <a:pt x="6" y="41"/>
                  </a:lnTo>
                  <a:lnTo>
                    <a:pt x="4" y="44"/>
                  </a:lnTo>
                  <a:lnTo>
                    <a:pt x="2" y="48"/>
                  </a:lnTo>
                  <a:lnTo>
                    <a:pt x="1" y="51"/>
                  </a:lnTo>
                  <a:lnTo>
                    <a:pt x="0" y="54"/>
                  </a:lnTo>
                  <a:lnTo>
                    <a:pt x="0" y="57"/>
                  </a:lnTo>
                  <a:lnTo>
                    <a:pt x="0" y="60"/>
                  </a:lnTo>
                  <a:lnTo>
                    <a:pt x="1" y="63"/>
                  </a:lnTo>
                  <a:lnTo>
                    <a:pt x="2" y="66"/>
                  </a:lnTo>
                  <a:lnTo>
                    <a:pt x="4" y="69"/>
                  </a:lnTo>
                  <a:lnTo>
                    <a:pt x="6" y="72"/>
                  </a:lnTo>
                  <a:lnTo>
                    <a:pt x="8" y="75"/>
                  </a:lnTo>
                  <a:lnTo>
                    <a:pt x="10" y="78"/>
                  </a:lnTo>
                  <a:lnTo>
                    <a:pt x="12" y="81"/>
                  </a:lnTo>
                  <a:lnTo>
                    <a:pt x="14" y="85"/>
                  </a:lnTo>
                  <a:lnTo>
                    <a:pt x="16" y="88"/>
                  </a:lnTo>
                  <a:lnTo>
                    <a:pt x="16" y="91"/>
                  </a:lnTo>
                  <a:lnTo>
                    <a:pt x="17" y="94"/>
                  </a:lnTo>
                  <a:lnTo>
                    <a:pt x="16" y="97"/>
                  </a:lnTo>
                  <a:lnTo>
                    <a:pt x="15" y="100"/>
                  </a:lnTo>
                  <a:lnTo>
                    <a:pt x="14" y="103"/>
                  </a:lnTo>
                  <a:lnTo>
                    <a:pt x="12" y="107"/>
                  </a:lnTo>
                  <a:lnTo>
                    <a:pt x="10" y="110"/>
                  </a:lnTo>
                  <a:lnTo>
                    <a:pt x="8" y="113"/>
                  </a:lnTo>
                  <a:lnTo>
                    <a:pt x="6" y="116"/>
                  </a:lnTo>
                  <a:lnTo>
                    <a:pt x="4" y="119"/>
                  </a:lnTo>
                  <a:lnTo>
                    <a:pt x="2" y="122"/>
                  </a:lnTo>
                  <a:lnTo>
                    <a:pt x="1" y="126"/>
                  </a:lnTo>
                  <a:lnTo>
                    <a:pt x="0" y="129"/>
                  </a:lnTo>
                  <a:lnTo>
                    <a:pt x="0" y="132"/>
                  </a:lnTo>
                  <a:lnTo>
                    <a:pt x="0" y="135"/>
                  </a:lnTo>
                  <a:lnTo>
                    <a:pt x="1" y="138"/>
                  </a:lnTo>
                  <a:lnTo>
                    <a:pt x="2" y="141"/>
                  </a:lnTo>
                  <a:lnTo>
                    <a:pt x="4" y="144"/>
                  </a:lnTo>
                  <a:lnTo>
                    <a:pt x="6" y="147"/>
                  </a:lnTo>
                  <a:lnTo>
                    <a:pt x="8" y="150"/>
                  </a:lnTo>
                  <a:lnTo>
                    <a:pt x="10" y="153"/>
                  </a:lnTo>
                  <a:lnTo>
                    <a:pt x="12" y="156"/>
                  </a:lnTo>
                  <a:lnTo>
                    <a:pt x="14" y="159"/>
                  </a:lnTo>
                  <a:lnTo>
                    <a:pt x="15" y="163"/>
                  </a:lnTo>
                  <a:lnTo>
                    <a:pt x="16" y="166"/>
                  </a:lnTo>
                  <a:lnTo>
                    <a:pt x="17" y="169"/>
                  </a:lnTo>
                  <a:lnTo>
                    <a:pt x="16" y="172"/>
                  </a:lnTo>
                  <a:lnTo>
                    <a:pt x="16" y="175"/>
                  </a:lnTo>
                  <a:lnTo>
                    <a:pt x="14" y="178"/>
                  </a:lnTo>
                  <a:lnTo>
                    <a:pt x="12" y="181"/>
                  </a:lnTo>
                  <a:lnTo>
                    <a:pt x="10" y="185"/>
                  </a:lnTo>
                  <a:lnTo>
                    <a:pt x="8" y="187"/>
                  </a:lnTo>
                  <a:lnTo>
                    <a:pt x="6" y="190"/>
                  </a:lnTo>
                  <a:lnTo>
                    <a:pt x="4" y="193"/>
                  </a:lnTo>
                  <a:lnTo>
                    <a:pt x="2" y="197"/>
                  </a:lnTo>
                  <a:lnTo>
                    <a:pt x="1" y="200"/>
                  </a:lnTo>
                  <a:lnTo>
                    <a:pt x="0" y="203"/>
                  </a:lnTo>
                  <a:lnTo>
                    <a:pt x="0" y="206"/>
                  </a:lnTo>
                  <a:lnTo>
                    <a:pt x="0" y="208"/>
                  </a:lnTo>
                  <a:lnTo>
                    <a:pt x="0" y="211"/>
                  </a:lnTo>
                  <a:lnTo>
                    <a:pt x="1" y="214"/>
                  </a:lnTo>
                  <a:lnTo>
                    <a:pt x="2" y="217"/>
                  </a:lnTo>
                  <a:lnTo>
                    <a:pt x="3" y="220"/>
                  </a:lnTo>
                  <a:lnTo>
                    <a:pt x="4" y="223"/>
                  </a:lnTo>
                  <a:lnTo>
                    <a:pt x="5" y="227"/>
                  </a:lnTo>
                  <a:lnTo>
                    <a:pt x="6" y="231"/>
                  </a:lnTo>
                  <a:lnTo>
                    <a:pt x="6" y="234"/>
                  </a:lnTo>
                  <a:lnTo>
                    <a:pt x="7" y="237"/>
                  </a:lnTo>
                  <a:lnTo>
                    <a:pt x="7" y="241"/>
                  </a:lnTo>
                  <a:lnTo>
                    <a:pt x="7" y="246"/>
                  </a:lnTo>
                  <a:lnTo>
                    <a:pt x="8" y="251"/>
                  </a:lnTo>
                  <a:lnTo>
                    <a:pt x="8" y="256"/>
                  </a:lnTo>
                </a:path>
              </a:pathLst>
            </a:custGeom>
            <a:noFill/>
            <a:ln w="10" cap="flat">
              <a:solidFill>
                <a:srgbClr val="D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7" name="Freeform 73">
              <a:extLst>
                <a:ext uri="{FF2B5EF4-FFF2-40B4-BE49-F238E27FC236}">
                  <a16:creationId xmlns:a16="http://schemas.microsoft.com/office/drawing/2014/main" id="{4BD0429D-F142-0240-9EE1-6445AA037137}"/>
                </a:ext>
              </a:extLst>
            </p:cNvPr>
            <p:cNvSpPr>
              <a:spLocks/>
            </p:cNvSpPr>
            <p:nvPr/>
          </p:nvSpPr>
          <p:spPr bwMode="auto">
            <a:xfrm>
              <a:off x="2241550" y="3098800"/>
              <a:ext cx="19050" cy="39687"/>
            </a:xfrm>
            <a:custGeom>
              <a:avLst/>
              <a:gdLst>
                <a:gd name="T0" fmla="*/ 2147483646 w 12"/>
                <a:gd name="T1" fmla="*/ 0 h 25"/>
                <a:gd name="T2" fmla="*/ 2147483646 w 12"/>
                <a:gd name="T3" fmla="*/ 2147483646 h 25"/>
                <a:gd name="T4" fmla="*/ 0 w 12"/>
                <a:gd name="T5" fmla="*/ 0 h 25"/>
                <a:gd name="T6" fmla="*/ 2147483646 w 12"/>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5">
                  <a:moveTo>
                    <a:pt x="12" y="0"/>
                  </a:moveTo>
                  <a:lnTo>
                    <a:pt x="7" y="25"/>
                  </a:lnTo>
                  <a:lnTo>
                    <a:pt x="0" y="0"/>
                  </a:lnTo>
                  <a:lnTo>
                    <a:pt x="12" y="0"/>
                  </a:lnTo>
                  <a:close/>
                </a:path>
              </a:pathLst>
            </a:custGeom>
            <a:solidFill>
              <a:srgbClr val="D00000"/>
            </a:solidFill>
            <a:ln w="5" cap="flat">
              <a:solidFill>
                <a:srgbClr val="D00000"/>
              </a:solidFill>
              <a:prstDash val="solid"/>
              <a:miter lim="800000"/>
              <a:headEnd/>
              <a:tailEnd/>
            </a:ln>
          </p:spPr>
          <p:txBody>
            <a:bodyPr/>
            <a:lstStyle/>
            <a:p>
              <a:endParaRPr lang="fr-FR"/>
            </a:p>
          </p:txBody>
        </p:sp>
        <p:sp>
          <p:nvSpPr>
            <p:cNvPr id="138" name="Rectangle 76">
              <a:extLst>
                <a:ext uri="{FF2B5EF4-FFF2-40B4-BE49-F238E27FC236}">
                  <a16:creationId xmlns:a16="http://schemas.microsoft.com/office/drawing/2014/main" id="{D216F17D-5C0A-0B4F-AD2B-4CBE17A9D10A}"/>
                </a:ext>
              </a:extLst>
            </p:cNvPr>
            <p:cNvSpPr>
              <a:spLocks noChangeArrowheads="1"/>
            </p:cNvSpPr>
            <p:nvPr/>
          </p:nvSpPr>
          <p:spPr bwMode="auto">
            <a:xfrm>
              <a:off x="2008188" y="2574925"/>
              <a:ext cx="124796" cy="17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ID</a:t>
              </a:r>
              <a:endParaRPr lang="de-DE" altLang="en-US" sz="1800" dirty="0">
                <a:solidFill>
                  <a:schemeClr val="tx1"/>
                </a:solidFill>
                <a:latin typeface="+mn-lt"/>
              </a:endParaRPr>
            </a:p>
          </p:txBody>
        </p:sp>
        <p:sp>
          <p:nvSpPr>
            <p:cNvPr id="139" name="Rectangle 84">
              <a:extLst>
                <a:ext uri="{FF2B5EF4-FFF2-40B4-BE49-F238E27FC236}">
                  <a16:creationId xmlns:a16="http://schemas.microsoft.com/office/drawing/2014/main" id="{771566F2-B862-DC45-A332-8EAD045F4C91}"/>
                </a:ext>
              </a:extLst>
            </p:cNvPr>
            <p:cNvSpPr>
              <a:spLocks noChangeArrowheads="1"/>
            </p:cNvSpPr>
            <p:nvPr/>
          </p:nvSpPr>
          <p:spPr bwMode="auto">
            <a:xfrm>
              <a:off x="2440871" y="2381249"/>
              <a:ext cx="908184" cy="24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100000"/>
                </a:lnSpc>
                <a:spcBef>
                  <a:spcPct val="0"/>
                </a:spcBef>
                <a:spcAft>
                  <a:spcPct val="0"/>
                </a:spcAft>
                <a:buSzTx/>
                <a:buFontTx/>
                <a:buNone/>
              </a:pPr>
              <a:r>
                <a:rPr lang="de-DE" altLang="en-US" sz="1400" b="1" dirty="0">
                  <a:solidFill>
                    <a:srgbClr val="000000"/>
                  </a:solidFill>
                  <a:latin typeface="+mn-lt"/>
                  <a:cs typeface="Arial" panose="020B0604020202020204" pitchFamily="34" charset="0"/>
                </a:rPr>
                <a:t>STORAGE</a:t>
              </a:r>
              <a:endParaRPr lang="de-DE" altLang="en-US" sz="1400" b="1" dirty="0">
                <a:solidFill>
                  <a:schemeClr val="tx1"/>
                </a:solidFill>
                <a:latin typeface="+mn-lt"/>
                <a:cs typeface="Arial" panose="020B0604020202020204" pitchFamily="34" charset="0"/>
              </a:endParaRPr>
            </a:p>
          </p:txBody>
        </p:sp>
        <p:sp>
          <p:nvSpPr>
            <p:cNvPr id="140" name="Rectangle 85">
              <a:extLst>
                <a:ext uri="{FF2B5EF4-FFF2-40B4-BE49-F238E27FC236}">
                  <a16:creationId xmlns:a16="http://schemas.microsoft.com/office/drawing/2014/main" id="{4856CE1A-D7E5-BF4C-92ED-365651F1BE34}"/>
                </a:ext>
              </a:extLst>
            </p:cNvPr>
            <p:cNvSpPr>
              <a:spLocks noChangeArrowheads="1"/>
            </p:cNvSpPr>
            <p:nvPr/>
          </p:nvSpPr>
          <p:spPr bwMode="auto">
            <a:xfrm>
              <a:off x="2677739" y="2579687"/>
              <a:ext cx="418326" cy="24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400" b="1" dirty="0">
                  <a:solidFill>
                    <a:srgbClr val="000000"/>
                  </a:solidFill>
                  <a:latin typeface="+mn-lt"/>
                  <a:cs typeface="Arial" panose="020B0604020202020204" pitchFamily="34" charset="0"/>
                </a:rPr>
                <a:t>RING</a:t>
              </a:r>
              <a:endParaRPr lang="de-DE" altLang="en-US" sz="1400" dirty="0">
                <a:solidFill>
                  <a:schemeClr val="tx1"/>
                </a:solidFill>
                <a:latin typeface="+mn-lt"/>
                <a:cs typeface="Arial" panose="020B0604020202020204" pitchFamily="34" charset="0"/>
              </a:endParaRPr>
            </a:p>
          </p:txBody>
        </p:sp>
        <p:sp>
          <p:nvSpPr>
            <p:cNvPr id="141" name="Rectangle 140">
              <a:extLst>
                <a:ext uri="{FF2B5EF4-FFF2-40B4-BE49-F238E27FC236}">
                  <a16:creationId xmlns:a16="http://schemas.microsoft.com/office/drawing/2014/main" id="{0B2ED92C-840F-E74C-8D7D-8FB575FA194F}"/>
                </a:ext>
              </a:extLst>
            </p:cNvPr>
            <p:cNvSpPr>
              <a:spLocks noChangeArrowheads="1"/>
            </p:cNvSpPr>
            <p:nvPr/>
          </p:nvSpPr>
          <p:spPr bwMode="auto">
            <a:xfrm>
              <a:off x="3862388" y="2574925"/>
              <a:ext cx="112491" cy="17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IP</a:t>
              </a:r>
              <a:endParaRPr lang="de-DE" altLang="en-US" sz="1800" dirty="0">
                <a:solidFill>
                  <a:schemeClr val="tx1"/>
                </a:solidFill>
                <a:latin typeface="+mn-lt"/>
              </a:endParaRPr>
            </a:p>
          </p:txBody>
        </p:sp>
      </p:grpSp>
      <p:grpSp>
        <p:nvGrpSpPr>
          <p:cNvPr id="142" name="Gruppieren 10">
            <a:extLst>
              <a:ext uri="{FF2B5EF4-FFF2-40B4-BE49-F238E27FC236}">
                <a16:creationId xmlns:a16="http://schemas.microsoft.com/office/drawing/2014/main" id="{99DF91E5-F694-1142-89EB-6249F33BCFEA}"/>
              </a:ext>
            </a:extLst>
          </p:cNvPr>
          <p:cNvGrpSpPr>
            <a:grpSpLocks/>
          </p:cNvGrpSpPr>
          <p:nvPr/>
        </p:nvGrpSpPr>
        <p:grpSpPr bwMode="auto">
          <a:xfrm>
            <a:off x="3946227" y="1157536"/>
            <a:ext cx="2919643" cy="4009723"/>
            <a:chOff x="2767013" y="1217613"/>
            <a:chExt cx="3322637" cy="4888189"/>
          </a:xfrm>
        </p:grpSpPr>
        <p:sp>
          <p:nvSpPr>
            <p:cNvPr id="143" name="Arc 48">
              <a:extLst>
                <a:ext uri="{FF2B5EF4-FFF2-40B4-BE49-F238E27FC236}">
                  <a16:creationId xmlns:a16="http://schemas.microsoft.com/office/drawing/2014/main" id="{1BB6D8DA-BEC0-4041-AEA5-15546D216D3C}"/>
                </a:ext>
              </a:extLst>
            </p:cNvPr>
            <p:cNvSpPr>
              <a:spLocks/>
            </p:cNvSpPr>
            <p:nvPr/>
          </p:nvSpPr>
          <p:spPr bwMode="auto">
            <a:xfrm>
              <a:off x="3502025" y="1217613"/>
              <a:ext cx="2100262" cy="3514724"/>
            </a:xfrm>
            <a:custGeom>
              <a:avLst/>
              <a:gdLst>
                <a:gd name="T0" fmla="*/ 2147483646 w 12920"/>
                <a:gd name="T1" fmla="*/ 2147483646 h 21600"/>
                <a:gd name="T2" fmla="*/ 0 w 12920"/>
                <a:gd name="T3" fmla="*/ 2147483646 h 21600"/>
                <a:gd name="T4" fmla="*/ 2147483646 w 12920"/>
                <a:gd name="T5" fmla="*/ 0 h 21600"/>
                <a:gd name="T6" fmla="*/ 0 60000 65536"/>
                <a:gd name="T7" fmla="*/ 0 60000 65536"/>
                <a:gd name="T8" fmla="*/ 0 60000 65536"/>
              </a:gdLst>
              <a:ahLst/>
              <a:cxnLst>
                <a:cxn ang="T6">
                  <a:pos x="T0" y="T1"/>
                </a:cxn>
                <a:cxn ang="T7">
                  <a:pos x="T2" y="T3"/>
                </a:cxn>
                <a:cxn ang="T8">
                  <a:pos x="T4" y="T5"/>
                </a:cxn>
              </a:cxnLst>
              <a:rect l="0" t="0" r="r" b="b"/>
              <a:pathLst>
                <a:path w="12920" h="21600" fill="none" extrusionOk="0">
                  <a:moveTo>
                    <a:pt x="12920" y="20643"/>
                  </a:moveTo>
                  <a:cubicBezTo>
                    <a:pt x="10860" y="21277"/>
                    <a:pt x="8717" y="21599"/>
                    <a:pt x="6563" y="21600"/>
                  </a:cubicBezTo>
                  <a:cubicBezTo>
                    <a:pt x="4335" y="21600"/>
                    <a:pt x="2121" y="21255"/>
                    <a:pt x="0" y="20578"/>
                  </a:cubicBezTo>
                </a:path>
                <a:path w="12920" h="21600" stroke="0" extrusionOk="0">
                  <a:moveTo>
                    <a:pt x="12920" y="20643"/>
                  </a:moveTo>
                  <a:cubicBezTo>
                    <a:pt x="10860" y="21277"/>
                    <a:pt x="8717" y="21599"/>
                    <a:pt x="6563" y="21600"/>
                  </a:cubicBezTo>
                  <a:cubicBezTo>
                    <a:pt x="4335" y="21600"/>
                    <a:pt x="2121" y="21255"/>
                    <a:pt x="0" y="20578"/>
                  </a:cubicBezTo>
                  <a:lnTo>
                    <a:pt x="6563" y="0"/>
                  </a:lnTo>
                  <a:lnTo>
                    <a:pt x="12920" y="20643"/>
                  </a:lnTo>
                  <a:close/>
                </a:path>
              </a:pathLst>
            </a:custGeom>
            <a:noFill/>
            <a:ln w="1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144" name="Gruppieren 12">
              <a:extLst>
                <a:ext uri="{FF2B5EF4-FFF2-40B4-BE49-F238E27FC236}">
                  <a16:creationId xmlns:a16="http://schemas.microsoft.com/office/drawing/2014/main" id="{3453BCBE-A347-BA45-9FE6-29ED9F379263}"/>
                </a:ext>
              </a:extLst>
            </p:cNvPr>
            <p:cNvGrpSpPr>
              <a:grpSpLocks/>
            </p:cNvGrpSpPr>
            <p:nvPr/>
          </p:nvGrpSpPr>
          <p:grpSpPr bwMode="auto">
            <a:xfrm>
              <a:off x="2767013" y="4228727"/>
              <a:ext cx="3322637" cy="1877075"/>
              <a:chOff x="2767013" y="4228727"/>
              <a:chExt cx="3322637" cy="1877075"/>
            </a:xfrm>
          </p:grpSpPr>
          <p:sp>
            <p:nvSpPr>
              <p:cNvPr id="145" name="Freeform 12">
                <a:extLst>
                  <a:ext uri="{FF2B5EF4-FFF2-40B4-BE49-F238E27FC236}">
                    <a16:creationId xmlns:a16="http://schemas.microsoft.com/office/drawing/2014/main" id="{D7CFC7A7-E9A3-884D-875C-6183F8D9FAC1}"/>
                  </a:ext>
                </a:extLst>
              </p:cNvPr>
              <p:cNvSpPr>
                <a:spLocks/>
              </p:cNvSpPr>
              <p:nvPr/>
            </p:nvSpPr>
            <p:spPr bwMode="auto">
              <a:xfrm>
                <a:off x="4402138" y="4652962"/>
                <a:ext cx="344487" cy="171450"/>
              </a:xfrm>
              <a:custGeom>
                <a:avLst/>
                <a:gdLst>
                  <a:gd name="T0" fmla="*/ 0 w 217"/>
                  <a:gd name="T1" fmla="*/ 0 h 108"/>
                  <a:gd name="T2" fmla="*/ 0 w 217"/>
                  <a:gd name="T3" fmla="*/ 2147483646 h 108"/>
                  <a:gd name="T4" fmla="*/ 0 w 217"/>
                  <a:gd name="T5" fmla="*/ 2147483646 h 108"/>
                  <a:gd name="T6" fmla="*/ 2147483646 w 217"/>
                  <a:gd name="T7" fmla="*/ 2147483646 h 108"/>
                  <a:gd name="T8" fmla="*/ 2147483646 w 217"/>
                  <a:gd name="T9" fmla="*/ 2147483646 h 108"/>
                  <a:gd name="T10" fmla="*/ 2147483646 w 217"/>
                  <a:gd name="T11" fmla="*/ 2147483646 h 108"/>
                  <a:gd name="T12" fmla="*/ 2147483646 w 217"/>
                  <a:gd name="T13" fmla="*/ 0 h 108"/>
                  <a:gd name="T14" fmla="*/ 2147483646 w 217"/>
                  <a:gd name="T15" fmla="*/ 0 h 108"/>
                  <a:gd name="T16" fmla="*/ 0 w 217"/>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7" h="108">
                    <a:moveTo>
                      <a:pt x="0" y="0"/>
                    </a:moveTo>
                    <a:lnTo>
                      <a:pt x="0" y="54"/>
                    </a:lnTo>
                    <a:lnTo>
                      <a:pt x="0" y="108"/>
                    </a:lnTo>
                    <a:lnTo>
                      <a:pt x="108" y="108"/>
                    </a:lnTo>
                    <a:lnTo>
                      <a:pt x="217" y="108"/>
                    </a:lnTo>
                    <a:lnTo>
                      <a:pt x="217" y="54"/>
                    </a:lnTo>
                    <a:lnTo>
                      <a:pt x="217" y="0"/>
                    </a:lnTo>
                    <a:lnTo>
                      <a:pt x="108" y="0"/>
                    </a:lnTo>
                    <a:lnTo>
                      <a:pt x="0" y="0"/>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6" name="Freeform 13">
                <a:extLst>
                  <a:ext uri="{FF2B5EF4-FFF2-40B4-BE49-F238E27FC236}">
                    <a16:creationId xmlns:a16="http://schemas.microsoft.com/office/drawing/2014/main" id="{C1BE14F6-74FA-FA4E-AC98-017B0AB24561}"/>
                  </a:ext>
                </a:extLst>
              </p:cNvPr>
              <p:cNvSpPr>
                <a:spLocks/>
              </p:cNvSpPr>
              <p:nvPr/>
            </p:nvSpPr>
            <p:spPr bwMode="auto">
              <a:xfrm>
                <a:off x="4402138" y="4652962"/>
                <a:ext cx="344487" cy="171450"/>
              </a:xfrm>
              <a:custGeom>
                <a:avLst/>
                <a:gdLst>
                  <a:gd name="T0" fmla="*/ 0 w 217"/>
                  <a:gd name="T1" fmla="*/ 0 h 108"/>
                  <a:gd name="T2" fmla="*/ 0 w 217"/>
                  <a:gd name="T3" fmla="*/ 2147483646 h 108"/>
                  <a:gd name="T4" fmla="*/ 0 w 217"/>
                  <a:gd name="T5" fmla="*/ 2147483646 h 108"/>
                  <a:gd name="T6" fmla="*/ 2147483646 w 217"/>
                  <a:gd name="T7" fmla="*/ 2147483646 h 108"/>
                  <a:gd name="T8" fmla="*/ 2147483646 w 217"/>
                  <a:gd name="T9" fmla="*/ 2147483646 h 108"/>
                  <a:gd name="T10" fmla="*/ 2147483646 w 217"/>
                  <a:gd name="T11" fmla="*/ 2147483646 h 108"/>
                  <a:gd name="T12" fmla="*/ 2147483646 w 217"/>
                  <a:gd name="T13" fmla="*/ 0 h 108"/>
                  <a:gd name="T14" fmla="*/ 2147483646 w 217"/>
                  <a:gd name="T15" fmla="*/ 0 h 108"/>
                  <a:gd name="T16" fmla="*/ 0 w 217"/>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7" h="108">
                    <a:moveTo>
                      <a:pt x="0" y="0"/>
                    </a:moveTo>
                    <a:lnTo>
                      <a:pt x="0" y="54"/>
                    </a:lnTo>
                    <a:lnTo>
                      <a:pt x="0" y="108"/>
                    </a:lnTo>
                    <a:lnTo>
                      <a:pt x="108" y="108"/>
                    </a:lnTo>
                    <a:lnTo>
                      <a:pt x="217" y="108"/>
                    </a:lnTo>
                    <a:lnTo>
                      <a:pt x="217" y="54"/>
                    </a:lnTo>
                    <a:lnTo>
                      <a:pt x="217" y="0"/>
                    </a:lnTo>
                    <a:lnTo>
                      <a:pt x="108" y="0"/>
                    </a:lnTo>
                    <a:lnTo>
                      <a:pt x="0" y="0"/>
                    </a:lnTo>
                  </a:path>
                </a:pathLst>
              </a:custGeom>
              <a:noFill/>
              <a:ln w="5" cap="flat">
                <a:solidFill>
                  <a:srgbClr val="FFD7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7" name="Rectangle 14">
                <a:extLst>
                  <a:ext uri="{FF2B5EF4-FFF2-40B4-BE49-F238E27FC236}">
                    <a16:creationId xmlns:a16="http://schemas.microsoft.com/office/drawing/2014/main" id="{1FAB2760-9C70-F645-9898-51E9305B11B5}"/>
                  </a:ext>
                </a:extLst>
              </p:cNvPr>
              <p:cNvSpPr>
                <a:spLocks noChangeArrowheads="1"/>
              </p:cNvSpPr>
              <p:nvPr/>
            </p:nvSpPr>
            <p:spPr bwMode="auto">
              <a:xfrm>
                <a:off x="3975100" y="5630862"/>
                <a:ext cx="1138237" cy="95250"/>
              </a:xfrm>
              <a:prstGeom prst="rect">
                <a:avLst/>
              </a:prstGeom>
              <a:solidFill>
                <a:srgbClr val="00B0B0"/>
              </a:solidFill>
              <a:ln w="10">
                <a:solidFill>
                  <a:srgbClr val="00B0B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GB" altLang="en-US" sz="1000">
                  <a:solidFill>
                    <a:schemeClr val="tx1"/>
                  </a:solidFill>
                </a:endParaRPr>
              </a:p>
            </p:txBody>
          </p:sp>
          <p:sp>
            <p:nvSpPr>
              <p:cNvPr id="148" name="Freeform 15">
                <a:extLst>
                  <a:ext uri="{FF2B5EF4-FFF2-40B4-BE49-F238E27FC236}">
                    <a16:creationId xmlns:a16="http://schemas.microsoft.com/office/drawing/2014/main" id="{E7632431-E707-EC42-BAA7-6896E8C860A1}"/>
                  </a:ext>
                </a:extLst>
              </p:cNvPr>
              <p:cNvSpPr>
                <a:spLocks/>
              </p:cNvSpPr>
              <p:nvPr/>
            </p:nvSpPr>
            <p:spPr bwMode="auto">
              <a:xfrm>
                <a:off x="5729288" y="5108575"/>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2147483646 h 120"/>
                  <a:gd name="T10" fmla="*/ 2147483646 w 60"/>
                  <a:gd name="T11" fmla="*/ 2147483646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1" y="120"/>
                    </a:lnTo>
                    <a:lnTo>
                      <a:pt x="60" y="120"/>
                    </a:lnTo>
                    <a:lnTo>
                      <a:pt x="60" y="60"/>
                    </a:lnTo>
                    <a:lnTo>
                      <a:pt x="60" y="1"/>
                    </a:lnTo>
                    <a:lnTo>
                      <a:pt x="30" y="1"/>
                    </a:lnTo>
                    <a:lnTo>
                      <a:pt x="0" y="0"/>
                    </a:lnTo>
                    <a:lnTo>
                      <a:pt x="0" y="60"/>
                    </a:lnTo>
                    <a:lnTo>
                      <a:pt x="0" y="12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9" name="Freeform 16">
                <a:extLst>
                  <a:ext uri="{FF2B5EF4-FFF2-40B4-BE49-F238E27FC236}">
                    <a16:creationId xmlns:a16="http://schemas.microsoft.com/office/drawing/2014/main" id="{781CBD49-01D8-594A-B3A4-D8D1605D66E7}"/>
                  </a:ext>
                </a:extLst>
              </p:cNvPr>
              <p:cNvSpPr>
                <a:spLocks/>
              </p:cNvSpPr>
              <p:nvPr/>
            </p:nvSpPr>
            <p:spPr bwMode="auto">
              <a:xfrm>
                <a:off x="5729288" y="5108575"/>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2147483646 h 120"/>
                  <a:gd name="T10" fmla="*/ 2147483646 w 60"/>
                  <a:gd name="T11" fmla="*/ 2147483646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1" y="120"/>
                    </a:lnTo>
                    <a:lnTo>
                      <a:pt x="60" y="120"/>
                    </a:lnTo>
                    <a:lnTo>
                      <a:pt x="60" y="60"/>
                    </a:lnTo>
                    <a:lnTo>
                      <a:pt x="60" y="1"/>
                    </a:lnTo>
                    <a:lnTo>
                      <a:pt x="30" y="1"/>
                    </a:lnTo>
                    <a:lnTo>
                      <a:pt x="0" y="0"/>
                    </a:lnTo>
                    <a:lnTo>
                      <a:pt x="0" y="60"/>
                    </a:lnTo>
                    <a:lnTo>
                      <a:pt x="0" y="12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0" name="Freeform 17">
                <a:extLst>
                  <a:ext uri="{FF2B5EF4-FFF2-40B4-BE49-F238E27FC236}">
                    <a16:creationId xmlns:a16="http://schemas.microsoft.com/office/drawing/2014/main" id="{A84A0FBF-B4B2-6840-9B0A-D75F3A878708}"/>
                  </a:ext>
                </a:extLst>
              </p:cNvPr>
              <p:cNvSpPr>
                <a:spLocks/>
              </p:cNvSpPr>
              <p:nvPr/>
            </p:nvSpPr>
            <p:spPr bwMode="auto">
              <a:xfrm>
                <a:off x="3343275" y="4808537"/>
                <a:ext cx="204787" cy="200025"/>
              </a:xfrm>
              <a:custGeom>
                <a:avLst/>
                <a:gdLst>
                  <a:gd name="T0" fmla="*/ 0 w 129"/>
                  <a:gd name="T1" fmla="*/ 2147483646 h 126"/>
                  <a:gd name="T2" fmla="*/ 2147483646 w 129"/>
                  <a:gd name="T3" fmla="*/ 2147483646 h 126"/>
                  <a:gd name="T4" fmla="*/ 2147483646 w 129"/>
                  <a:gd name="T5" fmla="*/ 2147483646 h 126"/>
                  <a:gd name="T6" fmla="*/ 2147483646 w 129"/>
                  <a:gd name="T7" fmla="*/ 2147483646 h 126"/>
                  <a:gd name="T8" fmla="*/ 2147483646 w 129"/>
                  <a:gd name="T9" fmla="*/ 2147483646 h 126"/>
                  <a:gd name="T10" fmla="*/ 2147483646 w 129"/>
                  <a:gd name="T11" fmla="*/ 2147483646 h 126"/>
                  <a:gd name="T12" fmla="*/ 2147483646 w 129"/>
                  <a:gd name="T13" fmla="*/ 0 h 126"/>
                  <a:gd name="T14" fmla="*/ 2147483646 w 129"/>
                  <a:gd name="T15" fmla="*/ 2147483646 h 126"/>
                  <a:gd name="T16" fmla="*/ 0 w 129"/>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26">
                    <a:moveTo>
                      <a:pt x="0" y="81"/>
                    </a:moveTo>
                    <a:lnTo>
                      <a:pt x="21" y="103"/>
                    </a:lnTo>
                    <a:lnTo>
                      <a:pt x="42" y="126"/>
                    </a:lnTo>
                    <a:lnTo>
                      <a:pt x="85" y="85"/>
                    </a:lnTo>
                    <a:lnTo>
                      <a:pt x="129" y="43"/>
                    </a:lnTo>
                    <a:lnTo>
                      <a:pt x="110" y="22"/>
                    </a:lnTo>
                    <a:lnTo>
                      <a:pt x="88" y="0"/>
                    </a:lnTo>
                    <a:lnTo>
                      <a:pt x="44" y="43"/>
                    </a:lnTo>
                    <a:lnTo>
                      <a:pt x="0" y="81"/>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1" name="Freeform 18">
                <a:extLst>
                  <a:ext uri="{FF2B5EF4-FFF2-40B4-BE49-F238E27FC236}">
                    <a16:creationId xmlns:a16="http://schemas.microsoft.com/office/drawing/2014/main" id="{103F318E-EC24-4C43-8E55-837D57D22321}"/>
                  </a:ext>
                </a:extLst>
              </p:cNvPr>
              <p:cNvSpPr>
                <a:spLocks/>
              </p:cNvSpPr>
              <p:nvPr/>
            </p:nvSpPr>
            <p:spPr bwMode="auto">
              <a:xfrm>
                <a:off x="3343275" y="4808537"/>
                <a:ext cx="204787" cy="200025"/>
              </a:xfrm>
              <a:custGeom>
                <a:avLst/>
                <a:gdLst>
                  <a:gd name="T0" fmla="*/ 0 w 129"/>
                  <a:gd name="T1" fmla="*/ 2147483646 h 126"/>
                  <a:gd name="T2" fmla="*/ 2147483646 w 129"/>
                  <a:gd name="T3" fmla="*/ 2147483646 h 126"/>
                  <a:gd name="T4" fmla="*/ 2147483646 w 129"/>
                  <a:gd name="T5" fmla="*/ 2147483646 h 126"/>
                  <a:gd name="T6" fmla="*/ 2147483646 w 129"/>
                  <a:gd name="T7" fmla="*/ 2147483646 h 126"/>
                  <a:gd name="T8" fmla="*/ 2147483646 w 129"/>
                  <a:gd name="T9" fmla="*/ 2147483646 h 126"/>
                  <a:gd name="T10" fmla="*/ 2147483646 w 129"/>
                  <a:gd name="T11" fmla="*/ 2147483646 h 126"/>
                  <a:gd name="T12" fmla="*/ 2147483646 w 129"/>
                  <a:gd name="T13" fmla="*/ 0 h 126"/>
                  <a:gd name="T14" fmla="*/ 2147483646 w 129"/>
                  <a:gd name="T15" fmla="*/ 2147483646 h 126"/>
                  <a:gd name="T16" fmla="*/ 0 w 129"/>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26">
                    <a:moveTo>
                      <a:pt x="0" y="81"/>
                    </a:moveTo>
                    <a:lnTo>
                      <a:pt x="21" y="103"/>
                    </a:lnTo>
                    <a:lnTo>
                      <a:pt x="42" y="126"/>
                    </a:lnTo>
                    <a:lnTo>
                      <a:pt x="85" y="85"/>
                    </a:lnTo>
                    <a:lnTo>
                      <a:pt x="129" y="43"/>
                    </a:lnTo>
                    <a:lnTo>
                      <a:pt x="110" y="22"/>
                    </a:lnTo>
                    <a:lnTo>
                      <a:pt x="88" y="0"/>
                    </a:lnTo>
                    <a:lnTo>
                      <a:pt x="44" y="43"/>
                    </a:lnTo>
                    <a:lnTo>
                      <a:pt x="0" y="81"/>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2" name="Freeform 19">
                <a:extLst>
                  <a:ext uri="{FF2B5EF4-FFF2-40B4-BE49-F238E27FC236}">
                    <a16:creationId xmlns:a16="http://schemas.microsoft.com/office/drawing/2014/main" id="{BA377660-314D-C94D-B535-8369E7FD7BFE}"/>
                  </a:ext>
                </a:extLst>
              </p:cNvPr>
              <p:cNvSpPr>
                <a:spLocks/>
              </p:cNvSpPr>
              <p:nvPr/>
            </p:nvSpPr>
            <p:spPr bwMode="auto">
              <a:xfrm>
                <a:off x="5565775" y="4808537"/>
                <a:ext cx="203200" cy="200025"/>
              </a:xfrm>
              <a:custGeom>
                <a:avLst/>
                <a:gdLst>
                  <a:gd name="T0" fmla="*/ 2147483646 w 128"/>
                  <a:gd name="T1" fmla="*/ 2147483646 h 126"/>
                  <a:gd name="T2" fmla="*/ 2147483646 w 128"/>
                  <a:gd name="T3" fmla="*/ 2147483646 h 126"/>
                  <a:gd name="T4" fmla="*/ 2147483646 w 128"/>
                  <a:gd name="T5" fmla="*/ 2147483646 h 126"/>
                  <a:gd name="T6" fmla="*/ 2147483646 w 128"/>
                  <a:gd name="T7" fmla="*/ 2147483646 h 126"/>
                  <a:gd name="T8" fmla="*/ 0 w 128"/>
                  <a:gd name="T9" fmla="*/ 2147483646 h 126"/>
                  <a:gd name="T10" fmla="*/ 2147483646 w 128"/>
                  <a:gd name="T11" fmla="*/ 2147483646 h 126"/>
                  <a:gd name="T12" fmla="*/ 2147483646 w 128"/>
                  <a:gd name="T13" fmla="*/ 0 h 126"/>
                  <a:gd name="T14" fmla="*/ 2147483646 w 128"/>
                  <a:gd name="T15" fmla="*/ 2147483646 h 126"/>
                  <a:gd name="T16" fmla="*/ 2147483646 w 128"/>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126">
                    <a:moveTo>
                      <a:pt x="128" y="81"/>
                    </a:moveTo>
                    <a:lnTo>
                      <a:pt x="107" y="103"/>
                    </a:lnTo>
                    <a:lnTo>
                      <a:pt x="87" y="126"/>
                    </a:lnTo>
                    <a:lnTo>
                      <a:pt x="44" y="85"/>
                    </a:lnTo>
                    <a:lnTo>
                      <a:pt x="0" y="43"/>
                    </a:lnTo>
                    <a:lnTo>
                      <a:pt x="19" y="22"/>
                    </a:lnTo>
                    <a:lnTo>
                      <a:pt x="41" y="0"/>
                    </a:lnTo>
                    <a:lnTo>
                      <a:pt x="85" y="43"/>
                    </a:lnTo>
                    <a:lnTo>
                      <a:pt x="128" y="81"/>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3" name="Freeform 20">
                <a:extLst>
                  <a:ext uri="{FF2B5EF4-FFF2-40B4-BE49-F238E27FC236}">
                    <a16:creationId xmlns:a16="http://schemas.microsoft.com/office/drawing/2014/main" id="{D3C9DAD3-D76D-9D48-8D74-D64AC988996C}"/>
                  </a:ext>
                </a:extLst>
              </p:cNvPr>
              <p:cNvSpPr>
                <a:spLocks/>
              </p:cNvSpPr>
              <p:nvPr/>
            </p:nvSpPr>
            <p:spPr bwMode="auto">
              <a:xfrm>
                <a:off x="5565775" y="4808537"/>
                <a:ext cx="203200" cy="200025"/>
              </a:xfrm>
              <a:custGeom>
                <a:avLst/>
                <a:gdLst>
                  <a:gd name="T0" fmla="*/ 2147483646 w 128"/>
                  <a:gd name="T1" fmla="*/ 2147483646 h 126"/>
                  <a:gd name="T2" fmla="*/ 2147483646 w 128"/>
                  <a:gd name="T3" fmla="*/ 2147483646 h 126"/>
                  <a:gd name="T4" fmla="*/ 2147483646 w 128"/>
                  <a:gd name="T5" fmla="*/ 2147483646 h 126"/>
                  <a:gd name="T6" fmla="*/ 2147483646 w 128"/>
                  <a:gd name="T7" fmla="*/ 2147483646 h 126"/>
                  <a:gd name="T8" fmla="*/ 0 w 128"/>
                  <a:gd name="T9" fmla="*/ 2147483646 h 126"/>
                  <a:gd name="T10" fmla="*/ 2147483646 w 128"/>
                  <a:gd name="T11" fmla="*/ 2147483646 h 126"/>
                  <a:gd name="T12" fmla="*/ 2147483646 w 128"/>
                  <a:gd name="T13" fmla="*/ 0 h 126"/>
                  <a:gd name="T14" fmla="*/ 2147483646 w 128"/>
                  <a:gd name="T15" fmla="*/ 2147483646 h 126"/>
                  <a:gd name="T16" fmla="*/ 2147483646 w 128"/>
                  <a:gd name="T17" fmla="*/ 214748364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126">
                    <a:moveTo>
                      <a:pt x="128" y="81"/>
                    </a:moveTo>
                    <a:lnTo>
                      <a:pt x="107" y="103"/>
                    </a:lnTo>
                    <a:lnTo>
                      <a:pt x="87" y="126"/>
                    </a:lnTo>
                    <a:lnTo>
                      <a:pt x="44" y="85"/>
                    </a:lnTo>
                    <a:lnTo>
                      <a:pt x="0" y="43"/>
                    </a:lnTo>
                    <a:lnTo>
                      <a:pt x="19" y="22"/>
                    </a:lnTo>
                    <a:lnTo>
                      <a:pt x="41" y="0"/>
                    </a:lnTo>
                    <a:lnTo>
                      <a:pt x="85" y="43"/>
                    </a:lnTo>
                    <a:lnTo>
                      <a:pt x="128" y="81"/>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4" name="Freeform 24">
                <a:extLst>
                  <a:ext uri="{FF2B5EF4-FFF2-40B4-BE49-F238E27FC236}">
                    <a16:creationId xmlns:a16="http://schemas.microsoft.com/office/drawing/2014/main" id="{264F5999-5CAB-E54D-A741-4011914A7C7E}"/>
                  </a:ext>
                </a:extLst>
              </p:cNvPr>
              <p:cNvSpPr>
                <a:spLocks/>
              </p:cNvSpPr>
              <p:nvPr/>
            </p:nvSpPr>
            <p:spPr bwMode="auto">
              <a:xfrm>
                <a:off x="5561013" y="5403850"/>
                <a:ext cx="209550" cy="193675"/>
              </a:xfrm>
              <a:custGeom>
                <a:avLst/>
                <a:gdLst>
                  <a:gd name="T0" fmla="*/ 2147483646 w 132"/>
                  <a:gd name="T1" fmla="*/ 0 h 122"/>
                  <a:gd name="T2" fmla="*/ 2147483646 w 132"/>
                  <a:gd name="T3" fmla="*/ 2147483646 h 122"/>
                  <a:gd name="T4" fmla="*/ 2147483646 w 132"/>
                  <a:gd name="T5" fmla="*/ 2147483646 h 122"/>
                  <a:gd name="T6" fmla="*/ 2147483646 w 132"/>
                  <a:gd name="T7" fmla="*/ 2147483646 h 122"/>
                  <a:gd name="T8" fmla="*/ 2147483646 w 132"/>
                  <a:gd name="T9" fmla="*/ 2147483646 h 122"/>
                  <a:gd name="T10" fmla="*/ 2147483646 w 132"/>
                  <a:gd name="T11" fmla="*/ 2147483646 h 122"/>
                  <a:gd name="T12" fmla="*/ 0 w 132"/>
                  <a:gd name="T13" fmla="*/ 2147483646 h 122"/>
                  <a:gd name="T14" fmla="*/ 2147483646 w 132"/>
                  <a:gd name="T15" fmla="*/ 2147483646 h 122"/>
                  <a:gd name="T16" fmla="*/ 2147483646 w 132"/>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2" h="122">
                    <a:moveTo>
                      <a:pt x="94" y="0"/>
                    </a:moveTo>
                    <a:lnTo>
                      <a:pt x="113" y="22"/>
                    </a:lnTo>
                    <a:lnTo>
                      <a:pt x="132" y="47"/>
                    </a:lnTo>
                    <a:lnTo>
                      <a:pt x="83" y="85"/>
                    </a:lnTo>
                    <a:lnTo>
                      <a:pt x="38" y="122"/>
                    </a:lnTo>
                    <a:lnTo>
                      <a:pt x="20" y="98"/>
                    </a:lnTo>
                    <a:lnTo>
                      <a:pt x="0" y="74"/>
                    </a:lnTo>
                    <a:lnTo>
                      <a:pt x="47" y="39"/>
                    </a:lnTo>
                    <a:lnTo>
                      <a:pt x="94"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5" name="Freeform 25">
                <a:extLst>
                  <a:ext uri="{FF2B5EF4-FFF2-40B4-BE49-F238E27FC236}">
                    <a16:creationId xmlns:a16="http://schemas.microsoft.com/office/drawing/2014/main" id="{46282C52-410B-EB44-A88F-DCA38A5BFF3D}"/>
                  </a:ext>
                </a:extLst>
              </p:cNvPr>
              <p:cNvSpPr>
                <a:spLocks/>
              </p:cNvSpPr>
              <p:nvPr/>
            </p:nvSpPr>
            <p:spPr bwMode="auto">
              <a:xfrm>
                <a:off x="5561013" y="5403850"/>
                <a:ext cx="209550" cy="193675"/>
              </a:xfrm>
              <a:custGeom>
                <a:avLst/>
                <a:gdLst>
                  <a:gd name="T0" fmla="*/ 2147483646 w 132"/>
                  <a:gd name="T1" fmla="*/ 0 h 122"/>
                  <a:gd name="T2" fmla="*/ 2147483646 w 132"/>
                  <a:gd name="T3" fmla="*/ 2147483646 h 122"/>
                  <a:gd name="T4" fmla="*/ 2147483646 w 132"/>
                  <a:gd name="T5" fmla="*/ 2147483646 h 122"/>
                  <a:gd name="T6" fmla="*/ 2147483646 w 132"/>
                  <a:gd name="T7" fmla="*/ 2147483646 h 122"/>
                  <a:gd name="T8" fmla="*/ 2147483646 w 132"/>
                  <a:gd name="T9" fmla="*/ 2147483646 h 122"/>
                  <a:gd name="T10" fmla="*/ 2147483646 w 132"/>
                  <a:gd name="T11" fmla="*/ 2147483646 h 122"/>
                  <a:gd name="T12" fmla="*/ 0 w 132"/>
                  <a:gd name="T13" fmla="*/ 2147483646 h 122"/>
                  <a:gd name="T14" fmla="*/ 2147483646 w 132"/>
                  <a:gd name="T15" fmla="*/ 2147483646 h 122"/>
                  <a:gd name="T16" fmla="*/ 2147483646 w 132"/>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2" h="122">
                    <a:moveTo>
                      <a:pt x="94" y="0"/>
                    </a:moveTo>
                    <a:lnTo>
                      <a:pt x="113" y="22"/>
                    </a:lnTo>
                    <a:lnTo>
                      <a:pt x="132" y="47"/>
                    </a:lnTo>
                    <a:lnTo>
                      <a:pt x="83" y="85"/>
                    </a:lnTo>
                    <a:lnTo>
                      <a:pt x="38" y="122"/>
                    </a:lnTo>
                    <a:lnTo>
                      <a:pt x="20" y="98"/>
                    </a:lnTo>
                    <a:lnTo>
                      <a:pt x="0" y="74"/>
                    </a:lnTo>
                    <a:lnTo>
                      <a:pt x="47" y="39"/>
                    </a:lnTo>
                    <a:lnTo>
                      <a:pt x="94" y="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6" name="Freeform 26">
                <a:extLst>
                  <a:ext uri="{FF2B5EF4-FFF2-40B4-BE49-F238E27FC236}">
                    <a16:creationId xmlns:a16="http://schemas.microsoft.com/office/drawing/2014/main" id="{BFC0CE4B-152F-394A-9FDF-D392B9FE6FA3}"/>
                  </a:ext>
                </a:extLst>
              </p:cNvPr>
              <p:cNvSpPr>
                <a:spLocks/>
              </p:cNvSpPr>
              <p:nvPr/>
            </p:nvSpPr>
            <p:spPr bwMode="auto">
              <a:xfrm>
                <a:off x="3319463" y="5403850"/>
                <a:ext cx="207962" cy="193675"/>
              </a:xfrm>
              <a:custGeom>
                <a:avLst/>
                <a:gdLst>
                  <a:gd name="T0" fmla="*/ 2147483646 w 131"/>
                  <a:gd name="T1" fmla="*/ 0 h 122"/>
                  <a:gd name="T2" fmla="*/ 2147483646 w 131"/>
                  <a:gd name="T3" fmla="*/ 2147483646 h 122"/>
                  <a:gd name="T4" fmla="*/ 0 w 131"/>
                  <a:gd name="T5" fmla="*/ 2147483646 h 122"/>
                  <a:gd name="T6" fmla="*/ 2147483646 w 131"/>
                  <a:gd name="T7" fmla="*/ 2147483646 h 122"/>
                  <a:gd name="T8" fmla="*/ 2147483646 w 131"/>
                  <a:gd name="T9" fmla="*/ 2147483646 h 122"/>
                  <a:gd name="T10" fmla="*/ 2147483646 w 131"/>
                  <a:gd name="T11" fmla="*/ 2147483646 h 122"/>
                  <a:gd name="T12" fmla="*/ 2147483646 w 131"/>
                  <a:gd name="T13" fmla="*/ 2147483646 h 122"/>
                  <a:gd name="T14" fmla="*/ 2147483646 w 131"/>
                  <a:gd name="T15" fmla="*/ 2147483646 h 122"/>
                  <a:gd name="T16" fmla="*/ 2147483646 w 131"/>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22">
                    <a:moveTo>
                      <a:pt x="38" y="0"/>
                    </a:moveTo>
                    <a:lnTo>
                      <a:pt x="19" y="22"/>
                    </a:lnTo>
                    <a:lnTo>
                      <a:pt x="0" y="47"/>
                    </a:lnTo>
                    <a:lnTo>
                      <a:pt x="48" y="85"/>
                    </a:lnTo>
                    <a:lnTo>
                      <a:pt x="93" y="122"/>
                    </a:lnTo>
                    <a:lnTo>
                      <a:pt x="112" y="98"/>
                    </a:lnTo>
                    <a:lnTo>
                      <a:pt x="131" y="74"/>
                    </a:lnTo>
                    <a:lnTo>
                      <a:pt x="85" y="39"/>
                    </a:lnTo>
                    <a:lnTo>
                      <a:pt x="38"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7" name="Freeform 27">
                <a:extLst>
                  <a:ext uri="{FF2B5EF4-FFF2-40B4-BE49-F238E27FC236}">
                    <a16:creationId xmlns:a16="http://schemas.microsoft.com/office/drawing/2014/main" id="{4CCCC903-BACD-3D43-A694-000EADB6F62F}"/>
                  </a:ext>
                </a:extLst>
              </p:cNvPr>
              <p:cNvSpPr>
                <a:spLocks/>
              </p:cNvSpPr>
              <p:nvPr/>
            </p:nvSpPr>
            <p:spPr bwMode="auto">
              <a:xfrm>
                <a:off x="3319463" y="5403850"/>
                <a:ext cx="207962" cy="193675"/>
              </a:xfrm>
              <a:custGeom>
                <a:avLst/>
                <a:gdLst>
                  <a:gd name="T0" fmla="*/ 2147483646 w 131"/>
                  <a:gd name="T1" fmla="*/ 0 h 122"/>
                  <a:gd name="T2" fmla="*/ 2147483646 w 131"/>
                  <a:gd name="T3" fmla="*/ 2147483646 h 122"/>
                  <a:gd name="T4" fmla="*/ 0 w 131"/>
                  <a:gd name="T5" fmla="*/ 2147483646 h 122"/>
                  <a:gd name="T6" fmla="*/ 2147483646 w 131"/>
                  <a:gd name="T7" fmla="*/ 2147483646 h 122"/>
                  <a:gd name="T8" fmla="*/ 2147483646 w 131"/>
                  <a:gd name="T9" fmla="*/ 2147483646 h 122"/>
                  <a:gd name="T10" fmla="*/ 2147483646 w 131"/>
                  <a:gd name="T11" fmla="*/ 2147483646 h 122"/>
                  <a:gd name="T12" fmla="*/ 2147483646 w 131"/>
                  <a:gd name="T13" fmla="*/ 2147483646 h 122"/>
                  <a:gd name="T14" fmla="*/ 2147483646 w 131"/>
                  <a:gd name="T15" fmla="*/ 2147483646 h 122"/>
                  <a:gd name="T16" fmla="*/ 2147483646 w 131"/>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22">
                    <a:moveTo>
                      <a:pt x="38" y="0"/>
                    </a:moveTo>
                    <a:lnTo>
                      <a:pt x="19" y="22"/>
                    </a:lnTo>
                    <a:lnTo>
                      <a:pt x="0" y="47"/>
                    </a:lnTo>
                    <a:lnTo>
                      <a:pt x="48" y="85"/>
                    </a:lnTo>
                    <a:lnTo>
                      <a:pt x="93" y="122"/>
                    </a:lnTo>
                    <a:lnTo>
                      <a:pt x="112" y="98"/>
                    </a:lnTo>
                    <a:lnTo>
                      <a:pt x="131" y="74"/>
                    </a:lnTo>
                    <a:lnTo>
                      <a:pt x="85" y="39"/>
                    </a:lnTo>
                    <a:lnTo>
                      <a:pt x="38" y="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8" name="Freeform 38">
                <a:extLst>
                  <a:ext uri="{FF2B5EF4-FFF2-40B4-BE49-F238E27FC236}">
                    <a16:creationId xmlns:a16="http://schemas.microsoft.com/office/drawing/2014/main" id="{C5CA9A9D-DDD7-7E4D-86C1-BB8277ED37F6}"/>
                  </a:ext>
                </a:extLst>
              </p:cNvPr>
              <p:cNvSpPr>
                <a:spLocks/>
              </p:cNvSpPr>
              <p:nvPr/>
            </p:nvSpPr>
            <p:spPr bwMode="auto">
              <a:xfrm>
                <a:off x="3451225" y="5716587"/>
                <a:ext cx="119062" cy="120650"/>
              </a:xfrm>
              <a:custGeom>
                <a:avLst/>
                <a:gdLst>
                  <a:gd name="T0" fmla="*/ 0 w 75"/>
                  <a:gd name="T1" fmla="*/ 2147483646 h 76"/>
                  <a:gd name="T2" fmla="*/ 2147483646 w 75"/>
                  <a:gd name="T3" fmla="*/ 2147483646 h 76"/>
                  <a:gd name="T4" fmla="*/ 2147483646 w 75"/>
                  <a:gd name="T5" fmla="*/ 2147483646 h 76"/>
                  <a:gd name="T6" fmla="*/ 2147483646 w 75"/>
                  <a:gd name="T7" fmla="*/ 2147483646 h 76"/>
                  <a:gd name="T8" fmla="*/ 2147483646 w 75"/>
                  <a:gd name="T9" fmla="*/ 2147483646 h 76"/>
                  <a:gd name="T10" fmla="*/ 2147483646 w 75"/>
                  <a:gd name="T11" fmla="*/ 0 h 76"/>
                  <a:gd name="T12" fmla="*/ 0 w 75"/>
                  <a:gd name="T13" fmla="*/ 2147483646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6">
                    <a:moveTo>
                      <a:pt x="0" y="18"/>
                    </a:moveTo>
                    <a:lnTo>
                      <a:pt x="9" y="47"/>
                    </a:lnTo>
                    <a:lnTo>
                      <a:pt x="18" y="76"/>
                    </a:lnTo>
                    <a:lnTo>
                      <a:pt x="75" y="59"/>
                    </a:lnTo>
                    <a:lnTo>
                      <a:pt x="66" y="29"/>
                    </a:lnTo>
                    <a:lnTo>
                      <a:pt x="58" y="0"/>
                    </a:lnTo>
                    <a:lnTo>
                      <a:pt x="0" y="18"/>
                    </a:lnTo>
                    <a:close/>
                  </a:path>
                </a:pathLst>
              </a:custGeom>
              <a:solidFill>
                <a:srgbClr val="B00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9" name="Freeform 39">
                <a:extLst>
                  <a:ext uri="{FF2B5EF4-FFF2-40B4-BE49-F238E27FC236}">
                    <a16:creationId xmlns:a16="http://schemas.microsoft.com/office/drawing/2014/main" id="{C4B1961C-BC55-2B42-A4EE-6B8CF715A874}"/>
                  </a:ext>
                </a:extLst>
              </p:cNvPr>
              <p:cNvSpPr>
                <a:spLocks/>
              </p:cNvSpPr>
              <p:nvPr/>
            </p:nvSpPr>
            <p:spPr bwMode="auto">
              <a:xfrm>
                <a:off x="3451225" y="5716587"/>
                <a:ext cx="119062" cy="120650"/>
              </a:xfrm>
              <a:custGeom>
                <a:avLst/>
                <a:gdLst>
                  <a:gd name="T0" fmla="*/ 0 w 75"/>
                  <a:gd name="T1" fmla="*/ 2147483646 h 76"/>
                  <a:gd name="T2" fmla="*/ 2147483646 w 75"/>
                  <a:gd name="T3" fmla="*/ 2147483646 h 76"/>
                  <a:gd name="T4" fmla="*/ 2147483646 w 75"/>
                  <a:gd name="T5" fmla="*/ 2147483646 h 76"/>
                  <a:gd name="T6" fmla="*/ 2147483646 w 75"/>
                  <a:gd name="T7" fmla="*/ 2147483646 h 76"/>
                  <a:gd name="T8" fmla="*/ 2147483646 w 75"/>
                  <a:gd name="T9" fmla="*/ 2147483646 h 76"/>
                  <a:gd name="T10" fmla="*/ 2147483646 w 75"/>
                  <a:gd name="T11" fmla="*/ 0 h 76"/>
                  <a:gd name="T12" fmla="*/ 0 w 75"/>
                  <a:gd name="T13" fmla="*/ 2147483646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6">
                    <a:moveTo>
                      <a:pt x="0" y="18"/>
                    </a:moveTo>
                    <a:lnTo>
                      <a:pt x="9" y="47"/>
                    </a:lnTo>
                    <a:lnTo>
                      <a:pt x="18" y="76"/>
                    </a:lnTo>
                    <a:lnTo>
                      <a:pt x="75" y="59"/>
                    </a:lnTo>
                    <a:lnTo>
                      <a:pt x="66" y="29"/>
                    </a:lnTo>
                    <a:lnTo>
                      <a:pt x="58" y="0"/>
                    </a:lnTo>
                    <a:lnTo>
                      <a:pt x="0" y="18"/>
                    </a:lnTo>
                  </a:path>
                </a:pathLst>
              </a:custGeom>
              <a:noFill/>
              <a:ln w="10" cap="flat">
                <a:solidFill>
                  <a:srgbClr val="B000B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0" name="Freeform 41">
                <a:extLst>
                  <a:ext uri="{FF2B5EF4-FFF2-40B4-BE49-F238E27FC236}">
                    <a16:creationId xmlns:a16="http://schemas.microsoft.com/office/drawing/2014/main" id="{F9993F1A-1F9C-D746-8B75-9963958B472B}"/>
                  </a:ext>
                </a:extLst>
              </p:cNvPr>
              <p:cNvSpPr>
                <a:spLocks/>
              </p:cNvSpPr>
              <p:nvPr/>
            </p:nvSpPr>
            <p:spPr bwMode="auto">
              <a:xfrm>
                <a:off x="3263900" y="5108575"/>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2147483646 h 120"/>
                  <a:gd name="T10" fmla="*/ 2147483646 w 60"/>
                  <a:gd name="T11" fmla="*/ 2147483646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1" y="120"/>
                    </a:lnTo>
                    <a:lnTo>
                      <a:pt x="60" y="120"/>
                    </a:lnTo>
                    <a:lnTo>
                      <a:pt x="60" y="60"/>
                    </a:lnTo>
                    <a:lnTo>
                      <a:pt x="60" y="1"/>
                    </a:lnTo>
                    <a:lnTo>
                      <a:pt x="30" y="1"/>
                    </a:lnTo>
                    <a:lnTo>
                      <a:pt x="0" y="0"/>
                    </a:lnTo>
                    <a:lnTo>
                      <a:pt x="0" y="60"/>
                    </a:lnTo>
                    <a:lnTo>
                      <a:pt x="0" y="12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1" name="Freeform 42">
                <a:extLst>
                  <a:ext uri="{FF2B5EF4-FFF2-40B4-BE49-F238E27FC236}">
                    <a16:creationId xmlns:a16="http://schemas.microsoft.com/office/drawing/2014/main" id="{3E23B770-F88C-074B-ABCD-8F75296F3B49}"/>
                  </a:ext>
                </a:extLst>
              </p:cNvPr>
              <p:cNvSpPr>
                <a:spLocks/>
              </p:cNvSpPr>
              <p:nvPr/>
            </p:nvSpPr>
            <p:spPr bwMode="auto">
              <a:xfrm>
                <a:off x="3263900" y="5108575"/>
                <a:ext cx="95250" cy="190500"/>
              </a:xfrm>
              <a:custGeom>
                <a:avLst/>
                <a:gdLst>
                  <a:gd name="T0" fmla="*/ 0 w 60"/>
                  <a:gd name="T1" fmla="*/ 2147483646 h 120"/>
                  <a:gd name="T2" fmla="*/ 2147483646 w 60"/>
                  <a:gd name="T3" fmla="*/ 2147483646 h 120"/>
                  <a:gd name="T4" fmla="*/ 2147483646 w 60"/>
                  <a:gd name="T5" fmla="*/ 2147483646 h 120"/>
                  <a:gd name="T6" fmla="*/ 2147483646 w 60"/>
                  <a:gd name="T7" fmla="*/ 2147483646 h 120"/>
                  <a:gd name="T8" fmla="*/ 2147483646 w 60"/>
                  <a:gd name="T9" fmla="*/ 2147483646 h 120"/>
                  <a:gd name="T10" fmla="*/ 2147483646 w 60"/>
                  <a:gd name="T11" fmla="*/ 2147483646 h 120"/>
                  <a:gd name="T12" fmla="*/ 0 w 60"/>
                  <a:gd name="T13" fmla="*/ 0 h 120"/>
                  <a:gd name="T14" fmla="*/ 0 w 60"/>
                  <a:gd name="T15" fmla="*/ 2147483646 h 120"/>
                  <a:gd name="T16" fmla="*/ 0 w 60"/>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120">
                    <a:moveTo>
                      <a:pt x="0" y="120"/>
                    </a:moveTo>
                    <a:lnTo>
                      <a:pt x="31" y="120"/>
                    </a:lnTo>
                    <a:lnTo>
                      <a:pt x="60" y="120"/>
                    </a:lnTo>
                    <a:lnTo>
                      <a:pt x="60" y="60"/>
                    </a:lnTo>
                    <a:lnTo>
                      <a:pt x="60" y="1"/>
                    </a:lnTo>
                    <a:lnTo>
                      <a:pt x="30" y="1"/>
                    </a:lnTo>
                    <a:lnTo>
                      <a:pt x="0" y="0"/>
                    </a:lnTo>
                    <a:lnTo>
                      <a:pt x="0" y="60"/>
                    </a:lnTo>
                    <a:lnTo>
                      <a:pt x="0" y="120"/>
                    </a:lnTo>
                  </a:path>
                </a:pathLst>
              </a:custGeom>
              <a:noFill/>
              <a:ln w="5" cap="flat">
                <a:solidFill>
                  <a:srgbClr val="00B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2" name="Freeform 43">
                <a:extLst>
                  <a:ext uri="{FF2B5EF4-FFF2-40B4-BE49-F238E27FC236}">
                    <a16:creationId xmlns:a16="http://schemas.microsoft.com/office/drawing/2014/main" id="{31288A95-363D-A941-8D9A-CFE8826F7F5A}"/>
                  </a:ext>
                </a:extLst>
              </p:cNvPr>
              <p:cNvSpPr>
                <a:spLocks/>
              </p:cNvSpPr>
              <p:nvPr/>
            </p:nvSpPr>
            <p:spPr bwMode="auto">
              <a:xfrm>
                <a:off x="5499100" y="5711825"/>
                <a:ext cx="119062" cy="120650"/>
              </a:xfrm>
              <a:custGeom>
                <a:avLst/>
                <a:gdLst>
                  <a:gd name="T0" fmla="*/ 2147483646 w 75"/>
                  <a:gd name="T1" fmla="*/ 2147483646 h 76"/>
                  <a:gd name="T2" fmla="*/ 2147483646 w 75"/>
                  <a:gd name="T3" fmla="*/ 2147483646 h 76"/>
                  <a:gd name="T4" fmla="*/ 2147483646 w 75"/>
                  <a:gd name="T5" fmla="*/ 2147483646 h 76"/>
                  <a:gd name="T6" fmla="*/ 0 w 75"/>
                  <a:gd name="T7" fmla="*/ 2147483646 h 76"/>
                  <a:gd name="T8" fmla="*/ 2147483646 w 75"/>
                  <a:gd name="T9" fmla="*/ 2147483646 h 76"/>
                  <a:gd name="T10" fmla="*/ 2147483646 w 75"/>
                  <a:gd name="T11" fmla="*/ 0 h 76"/>
                  <a:gd name="T12" fmla="*/ 2147483646 w 75"/>
                  <a:gd name="T13" fmla="*/ 2147483646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6">
                    <a:moveTo>
                      <a:pt x="75" y="18"/>
                    </a:moveTo>
                    <a:lnTo>
                      <a:pt x="66" y="47"/>
                    </a:lnTo>
                    <a:lnTo>
                      <a:pt x="57" y="76"/>
                    </a:lnTo>
                    <a:lnTo>
                      <a:pt x="0" y="59"/>
                    </a:lnTo>
                    <a:lnTo>
                      <a:pt x="9" y="29"/>
                    </a:lnTo>
                    <a:lnTo>
                      <a:pt x="18" y="0"/>
                    </a:lnTo>
                    <a:lnTo>
                      <a:pt x="75" y="18"/>
                    </a:lnTo>
                    <a:close/>
                  </a:path>
                </a:pathLst>
              </a:custGeom>
              <a:solidFill>
                <a:srgbClr val="8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3" name="Freeform 44">
                <a:extLst>
                  <a:ext uri="{FF2B5EF4-FFF2-40B4-BE49-F238E27FC236}">
                    <a16:creationId xmlns:a16="http://schemas.microsoft.com/office/drawing/2014/main" id="{EA2D99FA-392F-2E47-BFE7-B9CD2E4326DF}"/>
                  </a:ext>
                </a:extLst>
              </p:cNvPr>
              <p:cNvSpPr>
                <a:spLocks/>
              </p:cNvSpPr>
              <p:nvPr/>
            </p:nvSpPr>
            <p:spPr bwMode="auto">
              <a:xfrm>
                <a:off x="5499100" y="5711825"/>
                <a:ext cx="119062" cy="120650"/>
              </a:xfrm>
              <a:custGeom>
                <a:avLst/>
                <a:gdLst>
                  <a:gd name="T0" fmla="*/ 2147483646 w 75"/>
                  <a:gd name="T1" fmla="*/ 2147483646 h 76"/>
                  <a:gd name="T2" fmla="*/ 2147483646 w 75"/>
                  <a:gd name="T3" fmla="*/ 2147483646 h 76"/>
                  <a:gd name="T4" fmla="*/ 2147483646 w 75"/>
                  <a:gd name="T5" fmla="*/ 2147483646 h 76"/>
                  <a:gd name="T6" fmla="*/ 0 w 75"/>
                  <a:gd name="T7" fmla="*/ 2147483646 h 76"/>
                  <a:gd name="T8" fmla="*/ 2147483646 w 75"/>
                  <a:gd name="T9" fmla="*/ 2147483646 h 76"/>
                  <a:gd name="T10" fmla="*/ 2147483646 w 75"/>
                  <a:gd name="T11" fmla="*/ 0 h 76"/>
                  <a:gd name="T12" fmla="*/ 2147483646 w 75"/>
                  <a:gd name="T13" fmla="*/ 2147483646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6">
                    <a:moveTo>
                      <a:pt x="75" y="18"/>
                    </a:moveTo>
                    <a:lnTo>
                      <a:pt x="66" y="47"/>
                    </a:lnTo>
                    <a:lnTo>
                      <a:pt x="57" y="76"/>
                    </a:lnTo>
                    <a:lnTo>
                      <a:pt x="0" y="59"/>
                    </a:lnTo>
                    <a:lnTo>
                      <a:pt x="9" y="29"/>
                    </a:lnTo>
                    <a:lnTo>
                      <a:pt x="18" y="0"/>
                    </a:lnTo>
                    <a:lnTo>
                      <a:pt x="75" y="18"/>
                    </a:lnTo>
                  </a:path>
                </a:pathLst>
              </a:custGeom>
              <a:noFill/>
              <a:ln w="10" cap="flat">
                <a:solidFill>
                  <a:srgbClr val="803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 name="Freeform 45">
                <a:extLst>
                  <a:ext uri="{FF2B5EF4-FFF2-40B4-BE49-F238E27FC236}">
                    <a16:creationId xmlns:a16="http://schemas.microsoft.com/office/drawing/2014/main" id="{1CED3452-161A-C34C-B3A7-82AA4FBD5772}"/>
                  </a:ext>
                </a:extLst>
              </p:cNvPr>
              <p:cNvSpPr>
                <a:spLocks/>
              </p:cNvSpPr>
              <p:nvPr/>
            </p:nvSpPr>
            <p:spPr bwMode="auto">
              <a:xfrm>
                <a:off x="3306763" y="4730750"/>
                <a:ext cx="1238250" cy="947737"/>
              </a:xfrm>
              <a:custGeom>
                <a:avLst/>
                <a:gdLst>
                  <a:gd name="T0" fmla="*/ 2147483646 w 780"/>
                  <a:gd name="T1" fmla="*/ 2147483646 h 597"/>
                  <a:gd name="T2" fmla="*/ 2147483646 w 780"/>
                  <a:gd name="T3" fmla="*/ 2147483646 h 597"/>
                  <a:gd name="T4" fmla="*/ 2147483646 w 780"/>
                  <a:gd name="T5" fmla="*/ 2147483646 h 597"/>
                  <a:gd name="T6" fmla="*/ 2147483646 w 780"/>
                  <a:gd name="T7" fmla="*/ 2147483646 h 597"/>
                  <a:gd name="T8" fmla="*/ 2147483646 w 780"/>
                  <a:gd name="T9" fmla="*/ 2147483646 h 597"/>
                  <a:gd name="T10" fmla="*/ 2147483646 w 780"/>
                  <a:gd name="T11" fmla="*/ 2147483646 h 597"/>
                  <a:gd name="T12" fmla="*/ 2147483646 w 780"/>
                  <a:gd name="T13" fmla="*/ 2147483646 h 597"/>
                  <a:gd name="T14" fmla="*/ 2147483646 w 780"/>
                  <a:gd name="T15" fmla="*/ 2147483646 h 597"/>
                  <a:gd name="T16" fmla="*/ 2147483646 w 780"/>
                  <a:gd name="T17" fmla="*/ 2147483646 h 597"/>
                  <a:gd name="T18" fmla="*/ 2147483646 w 780"/>
                  <a:gd name="T19" fmla="*/ 2147483646 h 597"/>
                  <a:gd name="T20" fmla="*/ 2147483646 w 780"/>
                  <a:gd name="T21" fmla="*/ 2147483646 h 597"/>
                  <a:gd name="T22" fmla="*/ 2147483646 w 780"/>
                  <a:gd name="T23" fmla="*/ 2147483646 h 597"/>
                  <a:gd name="T24" fmla="*/ 2147483646 w 780"/>
                  <a:gd name="T25" fmla="*/ 2147483646 h 597"/>
                  <a:gd name="T26" fmla="*/ 2147483646 w 780"/>
                  <a:gd name="T27" fmla="*/ 2147483646 h 597"/>
                  <a:gd name="T28" fmla="*/ 2147483646 w 780"/>
                  <a:gd name="T29" fmla="*/ 2147483646 h 597"/>
                  <a:gd name="T30" fmla="*/ 2147483646 w 780"/>
                  <a:gd name="T31" fmla="*/ 2147483646 h 597"/>
                  <a:gd name="T32" fmla="*/ 2147483646 w 780"/>
                  <a:gd name="T33" fmla="*/ 2147483646 h 597"/>
                  <a:gd name="T34" fmla="*/ 2147483646 w 780"/>
                  <a:gd name="T35" fmla="*/ 2147483646 h 597"/>
                  <a:gd name="T36" fmla="*/ 2147483646 w 780"/>
                  <a:gd name="T37" fmla="*/ 2147483646 h 597"/>
                  <a:gd name="T38" fmla="*/ 2147483646 w 780"/>
                  <a:gd name="T39" fmla="*/ 2147483646 h 597"/>
                  <a:gd name="T40" fmla="*/ 2147483646 w 780"/>
                  <a:gd name="T41" fmla="*/ 2147483646 h 597"/>
                  <a:gd name="T42" fmla="*/ 2147483646 w 780"/>
                  <a:gd name="T43" fmla="*/ 2147483646 h 597"/>
                  <a:gd name="T44" fmla="*/ 2147483646 w 780"/>
                  <a:gd name="T45" fmla="*/ 2147483646 h 597"/>
                  <a:gd name="T46" fmla="*/ 2147483646 w 780"/>
                  <a:gd name="T47" fmla="*/ 2147483646 h 597"/>
                  <a:gd name="T48" fmla="*/ 2147483646 w 780"/>
                  <a:gd name="T49" fmla="*/ 2147483646 h 597"/>
                  <a:gd name="T50" fmla="*/ 2147483646 w 780"/>
                  <a:gd name="T51" fmla="*/ 2147483646 h 597"/>
                  <a:gd name="T52" fmla="*/ 2147483646 w 780"/>
                  <a:gd name="T53" fmla="*/ 2147483646 h 597"/>
                  <a:gd name="T54" fmla="*/ 2147483646 w 780"/>
                  <a:gd name="T55" fmla="*/ 2147483646 h 597"/>
                  <a:gd name="T56" fmla="*/ 0 w 780"/>
                  <a:gd name="T57" fmla="*/ 2147483646 h 597"/>
                  <a:gd name="T58" fmla="*/ 2147483646 w 780"/>
                  <a:gd name="T59" fmla="*/ 2147483646 h 597"/>
                  <a:gd name="T60" fmla="*/ 2147483646 w 780"/>
                  <a:gd name="T61" fmla="*/ 2147483646 h 597"/>
                  <a:gd name="T62" fmla="*/ 2147483646 w 780"/>
                  <a:gd name="T63" fmla="*/ 2147483646 h 597"/>
                  <a:gd name="T64" fmla="*/ 2147483646 w 780"/>
                  <a:gd name="T65" fmla="*/ 2147483646 h 597"/>
                  <a:gd name="T66" fmla="*/ 2147483646 w 780"/>
                  <a:gd name="T67" fmla="*/ 2147483646 h 597"/>
                  <a:gd name="T68" fmla="*/ 2147483646 w 780"/>
                  <a:gd name="T69" fmla="*/ 2147483646 h 597"/>
                  <a:gd name="T70" fmla="*/ 2147483646 w 780"/>
                  <a:gd name="T71" fmla="*/ 2147483646 h 597"/>
                  <a:gd name="T72" fmla="*/ 2147483646 w 780"/>
                  <a:gd name="T73" fmla="*/ 2147483646 h 597"/>
                  <a:gd name="T74" fmla="*/ 2147483646 w 780"/>
                  <a:gd name="T75" fmla="*/ 2147483646 h 597"/>
                  <a:gd name="T76" fmla="*/ 2147483646 w 780"/>
                  <a:gd name="T77" fmla="*/ 2147483646 h 597"/>
                  <a:gd name="T78" fmla="*/ 2147483646 w 780"/>
                  <a:gd name="T79" fmla="*/ 2147483646 h 597"/>
                  <a:gd name="T80" fmla="*/ 2147483646 w 780"/>
                  <a:gd name="T81" fmla="*/ 2147483646 h 597"/>
                  <a:gd name="T82" fmla="*/ 2147483646 w 780"/>
                  <a:gd name="T83" fmla="*/ 2147483646 h 597"/>
                  <a:gd name="T84" fmla="*/ 2147483646 w 780"/>
                  <a:gd name="T85" fmla="*/ 2147483646 h 597"/>
                  <a:gd name="T86" fmla="*/ 2147483646 w 780"/>
                  <a:gd name="T87" fmla="*/ 2147483646 h 597"/>
                  <a:gd name="T88" fmla="*/ 2147483646 w 780"/>
                  <a:gd name="T89" fmla="*/ 2147483646 h 597"/>
                  <a:gd name="T90" fmla="*/ 2147483646 w 780"/>
                  <a:gd name="T91" fmla="*/ 2147483646 h 597"/>
                  <a:gd name="T92" fmla="*/ 2147483646 w 780"/>
                  <a:gd name="T93" fmla="*/ 2147483646 h 597"/>
                  <a:gd name="T94" fmla="*/ 2147483646 w 780"/>
                  <a:gd name="T95" fmla="*/ 2147483646 h 597"/>
                  <a:gd name="T96" fmla="*/ 2147483646 w 780"/>
                  <a:gd name="T97" fmla="*/ 2147483646 h 597"/>
                  <a:gd name="T98" fmla="*/ 2147483646 w 780"/>
                  <a:gd name="T99" fmla="*/ 2147483646 h 597"/>
                  <a:gd name="T100" fmla="*/ 2147483646 w 780"/>
                  <a:gd name="T101" fmla="*/ 2147483646 h 597"/>
                  <a:gd name="T102" fmla="*/ 2147483646 w 780"/>
                  <a:gd name="T103" fmla="*/ 2147483646 h 597"/>
                  <a:gd name="T104" fmla="*/ 2147483646 w 780"/>
                  <a:gd name="T105" fmla="*/ 2147483646 h 597"/>
                  <a:gd name="T106" fmla="*/ 2147483646 w 780"/>
                  <a:gd name="T107" fmla="*/ 2147483646 h 597"/>
                  <a:gd name="T108" fmla="*/ 2147483646 w 780"/>
                  <a:gd name="T109" fmla="*/ 2147483646 h 597"/>
                  <a:gd name="T110" fmla="*/ 2147483646 w 780"/>
                  <a:gd name="T111" fmla="*/ 2147483646 h 597"/>
                  <a:gd name="T112" fmla="*/ 2147483646 w 780"/>
                  <a:gd name="T113" fmla="*/ 2147483646 h 597"/>
                  <a:gd name="T114" fmla="*/ 2147483646 w 780"/>
                  <a:gd name="T115" fmla="*/ 2147483646 h 597"/>
                  <a:gd name="T116" fmla="*/ 2147483646 w 780"/>
                  <a:gd name="T117" fmla="*/ 0 h 597"/>
                  <a:gd name="T118" fmla="*/ 2147483646 w 780"/>
                  <a:gd name="T119" fmla="*/ 0 h 597"/>
                  <a:gd name="T120" fmla="*/ 2147483646 w 780"/>
                  <a:gd name="T121" fmla="*/ 0 h 597"/>
                  <a:gd name="T122" fmla="*/ 2147483646 w 780"/>
                  <a:gd name="T123" fmla="*/ 0 h 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0" h="597">
                    <a:moveTo>
                      <a:pt x="332" y="597"/>
                    </a:moveTo>
                    <a:lnTo>
                      <a:pt x="331" y="597"/>
                    </a:lnTo>
                    <a:lnTo>
                      <a:pt x="329" y="596"/>
                    </a:lnTo>
                    <a:lnTo>
                      <a:pt x="325" y="596"/>
                    </a:lnTo>
                    <a:lnTo>
                      <a:pt x="321" y="594"/>
                    </a:lnTo>
                    <a:lnTo>
                      <a:pt x="314" y="593"/>
                    </a:lnTo>
                    <a:lnTo>
                      <a:pt x="306" y="591"/>
                    </a:lnTo>
                    <a:lnTo>
                      <a:pt x="296" y="589"/>
                    </a:lnTo>
                    <a:lnTo>
                      <a:pt x="286" y="586"/>
                    </a:lnTo>
                    <a:lnTo>
                      <a:pt x="275" y="584"/>
                    </a:lnTo>
                    <a:lnTo>
                      <a:pt x="265" y="581"/>
                    </a:lnTo>
                    <a:lnTo>
                      <a:pt x="255" y="579"/>
                    </a:lnTo>
                    <a:lnTo>
                      <a:pt x="245" y="576"/>
                    </a:lnTo>
                    <a:lnTo>
                      <a:pt x="235" y="574"/>
                    </a:lnTo>
                    <a:lnTo>
                      <a:pt x="226" y="571"/>
                    </a:lnTo>
                    <a:lnTo>
                      <a:pt x="218" y="569"/>
                    </a:lnTo>
                    <a:lnTo>
                      <a:pt x="210" y="566"/>
                    </a:lnTo>
                    <a:lnTo>
                      <a:pt x="202" y="564"/>
                    </a:lnTo>
                    <a:lnTo>
                      <a:pt x="195" y="561"/>
                    </a:lnTo>
                    <a:lnTo>
                      <a:pt x="187" y="558"/>
                    </a:lnTo>
                    <a:lnTo>
                      <a:pt x="180" y="555"/>
                    </a:lnTo>
                    <a:lnTo>
                      <a:pt x="172" y="552"/>
                    </a:lnTo>
                    <a:lnTo>
                      <a:pt x="166" y="550"/>
                    </a:lnTo>
                    <a:lnTo>
                      <a:pt x="160" y="547"/>
                    </a:lnTo>
                    <a:lnTo>
                      <a:pt x="153" y="544"/>
                    </a:lnTo>
                    <a:lnTo>
                      <a:pt x="146" y="540"/>
                    </a:lnTo>
                    <a:lnTo>
                      <a:pt x="140" y="537"/>
                    </a:lnTo>
                    <a:lnTo>
                      <a:pt x="132" y="533"/>
                    </a:lnTo>
                    <a:lnTo>
                      <a:pt x="125" y="529"/>
                    </a:lnTo>
                    <a:lnTo>
                      <a:pt x="118" y="525"/>
                    </a:lnTo>
                    <a:lnTo>
                      <a:pt x="111" y="520"/>
                    </a:lnTo>
                    <a:lnTo>
                      <a:pt x="104" y="515"/>
                    </a:lnTo>
                    <a:lnTo>
                      <a:pt x="96" y="509"/>
                    </a:lnTo>
                    <a:lnTo>
                      <a:pt x="89" y="504"/>
                    </a:lnTo>
                    <a:lnTo>
                      <a:pt x="82" y="498"/>
                    </a:lnTo>
                    <a:lnTo>
                      <a:pt x="75" y="492"/>
                    </a:lnTo>
                    <a:lnTo>
                      <a:pt x="68" y="485"/>
                    </a:lnTo>
                    <a:lnTo>
                      <a:pt x="62" y="478"/>
                    </a:lnTo>
                    <a:lnTo>
                      <a:pt x="55" y="470"/>
                    </a:lnTo>
                    <a:lnTo>
                      <a:pt x="49" y="463"/>
                    </a:lnTo>
                    <a:lnTo>
                      <a:pt x="44" y="455"/>
                    </a:lnTo>
                    <a:lnTo>
                      <a:pt x="38" y="447"/>
                    </a:lnTo>
                    <a:lnTo>
                      <a:pt x="33" y="439"/>
                    </a:lnTo>
                    <a:lnTo>
                      <a:pt x="28" y="430"/>
                    </a:lnTo>
                    <a:lnTo>
                      <a:pt x="24" y="421"/>
                    </a:lnTo>
                    <a:lnTo>
                      <a:pt x="20" y="412"/>
                    </a:lnTo>
                    <a:lnTo>
                      <a:pt x="16" y="403"/>
                    </a:lnTo>
                    <a:lnTo>
                      <a:pt x="13" y="393"/>
                    </a:lnTo>
                    <a:lnTo>
                      <a:pt x="11" y="385"/>
                    </a:lnTo>
                    <a:lnTo>
                      <a:pt x="9" y="377"/>
                    </a:lnTo>
                    <a:lnTo>
                      <a:pt x="7" y="369"/>
                    </a:lnTo>
                    <a:lnTo>
                      <a:pt x="5" y="360"/>
                    </a:lnTo>
                    <a:lnTo>
                      <a:pt x="4" y="351"/>
                    </a:lnTo>
                    <a:lnTo>
                      <a:pt x="2" y="342"/>
                    </a:lnTo>
                    <a:lnTo>
                      <a:pt x="2" y="332"/>
                    </a:lnTo>
                    <a:lnTo>
                      <a:pt x="1" y="323"/>
                    </a:lnTo>
                    <a:lnTo>
                      <a:pt x="1" y="313"/>
                    </a:lnTo>
                    <a:lnTo>
                      <a:pt x="0" y="302"/>
                    </a:lnTo>
                    <a:lnTo>
                      <a:pt x="1" y="292"/>
                    </a:lnTo>
                    <a:lnTo>
                      <a:pt x="2" y="281"/>
                    </a:lnTo>
                    <a:lnTo>
                      <a:pt x="3" y="270"/>
                    </a:lnTo>
                    <a:lnTo>
                      <a:pt x="4" y="259"/>
                    </a:lnTo>
                    <a:lnTo>
                      <a:pt x="6" y="249"/>
                    </a:lnTo>
                    <a:lnTo>
                      <a:pt x="8" y="238"/>
                    </a:lnTo>
                    <a:lnTo>
                      <a:pt x="11" y="226"/>
                    </a:lnTo>
                    <a:lnTo>
                      <a:pt x="14" y="215"/>
                    </a:lnTo>
                    <a:lnTo>
                      <a:pt x="18" y="204"/>
                    </a:lnTo>
                    <a:lnTo>
                      <a:pt x="22" y="194"/>
                    </a:lnTo>
                    <a:lnTo>
                      <a:pt x="27" y="183"/>
                    </a:lnTo>
                    <a:lnTo>
                      <a:pt x="32" y="173"/>
                    </a:lnTo>
                    <a:lnTo>
                      <a:pt x="37" y="163"/>
                    </a:lnTo>
                    <a:lnTo>
                      <a:pt x="43" y="153"/>
                    </a:lnTo>
                    <a:lnTo>
                      <a:pt x="50" y="144"/>
                    </a:lnTo>
                    <a:lnTo>
                      <a:pt x="57" y="134"/>
                    </a:lnTo>
                    <a:lnTo>
                      <a:pt x="64" y="125"/>
                    </a:lnTo>
                    <a:lnTo>
                      <a:pt x="72" y="117"/>
                    </a:lnTo>
                    <a:lnTo>
                      <a:pt x="80" y="109"/>
                    </a:lnTo>
                    <a:lnTo>
                      <a:pt x="89" y="101"/>
                    </a:lnTo>
                    <a:lnTo>
                      <a:pt x="97" y="94"/>
                    </a:lnTo>
                    <a:lnTo>
                      <a:pt x="107" y="87"/>
                    </a:lnTo>
                    <a:lnTo>
                      <a:pt x="117" y="81"/>
                    </a:lnTo>
                    <a:lnTo>
                      <a:pt x="128" y="74"/>
                    </a:lnTo>
                    <a:lnTo>
                      <a:pt x="136" y="70"/>
                    </a:lnTo>
                    <a:lnTo>
                      <a:pt x="145" y="65"/>
                    </a:lnTo>
                    <a:lnTo>
                      <a:pt x="155" y="61"/>
                    </a:lnTo>
                    <a:lnTo>
                      <a:pt x="165" y="57"/>
                    </a:lnTo>
                    <a:lnTo>
                      <a:pt x="175" y="54"/>
                    </a:lnTo>
                    <a:lnTo>
                      <a:pt x="186" y="50"/>
                    </a:lnTo>
                    <a:lnTo>
                      <a:pt x="197" y="47"/>
                    </a:lnTo>
                    <a:lnTo>
                      <a:pt x="209" y="43"/>
                    </a:lnTo>
                    <a:lnTo>
                      <a:pt x="222" y="40"/>
                    </a:lnTo>
                    <a:lnTo>
                      <a:pt x="236" y="37"/>
                    </a:lnTo>
                    <a:lnTo>
                      <a:pt x="250" y="35"/>
                    </a:lnTo>
                    <a:lnTo>
                      <a:pt x="265" y="32"/>
                    </a:lnTo>
                    <a:lnTo>
                      <a:pt x="281" y="30"/>
                    </a:lnTo>
                    <a:lnTo>
                      <a:pt x="298" y="27"/>
                    </a:lnTo>
                    <a:lnTo>
                      <a:pt x="315" y="25"/>
                    </a:lnTo>
                    <a:lnTo>
                      <a:pt x="334" y="23"/>
                    </a:lnTo>
                    <a:lnTo>
                      <a:pt x="353" y="21"/>
                    </a:lnTo>
                    <a:lnTo>
                      <a:pt x="374" y="19"/>
                    </a:lnTo>
                    <a:lnTo>
                      <a:pt x="395" y="17"/>
                    </a:lnTo>
                    <a:lnTo>
                      <a:pt x="417" y="15"/>
                    </a:lnTo>
                    <a:lnTo>
                      <a:pt x="439" y="14"/>
                    </a:lnTo>
                    <a:lnTo>
                      <a:pt x="463" y="12"/>
                    </a:lnTo>
                    <a:lnTo>
                      <a:pt x="487" y="11"/>
                    </a:lnTo>
                    <a:lnTo>
                      <a:pt x="511" y="9"/>
                    </a:lnTo>
                    <a:lnTo>
                      <a:pt x="535" y="8"/>
                    </a:lnTo>
                    <a:lnTo>
                      <a:pt x="560" y="7"/>
                    </a:lnTo>
                    <a:lnTo>
                      <a:pt x="584" y="6"/>
                    </a:lnTo>
                    <a:lnTo>
                      <a:pt x="608" y="5"/>
                    </a:lnTo>
                    <a:lnTo>
                      <a:pt x="631" y="4"/>
                    </a:lnTo>
                    <a:lnTo>
                      <a:pt x="652" y="3"/>
                    </a:lnTo>
                    <a:lnTo>
                      <a:pt x="673" y="3"/>
                    </a:lnTo>
                    <a:lnTo>
                      <a:pt x="692" y="2"/>
                    </a:lnTo>
                    <a:lnTo>
                      <a:pt x="709" y="2"/>
                    </a:lnTo>
                    <a:lnTo>
                      <a:pt x="724" y="1"/>
                    </a:lnTo>
                    <a:lnTo>
                      <a:pt x="738" y="1"/>
                    </a:lnTo>
                    <a:lnTo>
                      <a:pt x="749" y="0"/>
                    </a:lnTo>
                    <a:lnTo>
                      <a:pt x="759" y="0"/>
                    </a:lnTo>
                    <a:lnTo>
                      <a:pt x="766" y="0"/>
                    </a:lnTo>
                    <a:lnTo>
                      <a:pt x="772" y="0"/>
                    </a:lnTo>
                    <a:lnTo>
                      <a:pt x="776" y="0"/>
                    </a:lnTo>
                    <a:lnTo>
                      <a:pt x="778" y="0"/>
                    </a:lnTo>
                    <a:lnTo>
                      <a:pt x="779" y="0"/>
                    </a:lnTo>
                    <a:lnTo>
                      <a:pt x="780" y="0"/>
                    </a:lnTo>
                  </a:path>
                </a:pathLst>
              </a:custGeom>
              <a:noFill/>
              <a:ln w="15" cap="flat">
                <a:solidFill>
                  <a:srgbClr val="0000FF"/>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5" name="Freeform 49">
                <a:extLst>
                  <a:ext uri="{FF2B5EF4-FFF2-40B4-BE49-F238E27FC236}">
                    <a16:creationId xmlns:a16="http://schemas.microsoft.com/office/drawing/2014/main" id="{608491A9-58CE-7B4F-A7CD-5BC3CA0BDD38}"/>
                  </a:ext>
                </a:extLst>
              </p:cNvPr>
              <p:cNvSpPr>
                <a:spLocks/>
              </p:cNvSpPr>
              <p:nvPr/>
            </p:nvSpPr>
            <p:spPr bwMode="auto">
              <a:xfrm>
                <a:off x="5475288" y="4573587"/>
                <a:ext cx="130175" cy="65087"/>
              </a:xfrm>
              <a:custGeom>
                <a:avLst/>
                <a:gdLst>
                  <a:gd name="T0" fmla="*/ 0 w 82"/>
                  <a:gd name="T1" fmla="*/ 2147483646 h 41"/>
                  <a:gd name="T2" fmla="*/ 2147483646 w 82"/>
                  <a:gd name="T3" fmla="*/ 0 h 41"/>
                  <a:gd name="T4" fmla="*/ 2147483646 w 82"/>
                  <a:gd name="T5" fmla="*/ 2147483646 h 41"/>
                  <a:gd name="T6" fmla="*/ 0 w 82"/>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1">
                    <a:moveTo>
                      <a:pt x="0" y="3"/>
                    </a:moveTo>
                    <a:lnTo>
                      <a:pt x="82" y="0"/>
                    </a:lnTo>
                    <a:lnTo>
                      <a:pt x="11" y="41"/>
                    </a:lnTo>
                    <a:lnTo>
                      <a:pt x="0" y="3"/>
                    </a:lnTo>
                    <a:close/>
                  </a:path>
                </a:pathLst>
              </a:custGeom>
              <a:solidFill>
                <a:srgbClr val="FF0000"/>
              </a:solidFill>
              <a:ln w="10" cap="flat">
                <a:solidFill>
                  <a:srgbClr val="FF0000"/>
                </a:solidFill>
                <a:prstDash val="solid"/>
                <a:miter lim="800000"/>
                <a:headEnd/>
                <a:tailEnd/>
              </a:ln>
            </p:spPr>
            <p:txBody>
              <a:bodyPr/>
              <a:lstStyle/>
              <a:p>
                <a:endParaRPr lang="fr-FR"/>
              </a:p>
            </p:txBody>
          </p:sp>
          <p:sp>
            <p:nvSpPr>
              <p:cNvPr id="166" name="Line 57">
                <a:extLst>
                  <a:ext uri="{FF2B5EF4-FFF2-40B4-BE49-F238E27FC236}">
                    <a16:creationId xmlns:a16="http://schemas.microsoft.com/office/drawing/2014/main" id="{A37D6EB6-0693-3D4D-9DF2-79EC00480DD2}"/>
                  </a:ext>
                </a:extLst>
              </p:cNvPr>
              <p:cNvSpPr>
                <a:spLocks noChangeShapeType="1"/>
              </p:cNvSpPr>
              <p:nvPr/>
            </p:nvSpPr>
            <p:spPr bwMode="auto">
              <a:xfrm>
                <a:off x="3833813" y="5678487"/>
                <a:ext cx="1422400" cy="0"/>
              </a:xfrm>
              <a:prstGeom prst="line">
                <a:avLst/>
              </a:prstGeom>
              <a:noFill/>
              <a:ln w="15">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67" name="Freeform 61">
                <a:extLst>
                  <a:ext uri="{FF2B5EF4-FFF2-40B4-BE49-F238E27FC236}">
                    <a16:creationId xmlns:a16="http://schemas.microsoft.com/office/drawing/2014/main" id="{3498649C-D724-DB47-80C7-B0749918BA08}"/>
                  </a:ext>
                </a:extLst>
              </p:cNvPr>
              <p:cNvSpPr>
                <a:spLocks/>
              </p:cNvSpPr>
              <p:nvPr/>
            </p:nvSpPr>
            <p:spPr bwMode="auto">
              <a:xfrm>
                <a:off x="4545013" y="4730750"/>
                <a:ext cx="1238250" cy="947737"/>
              </a:xfrm>
              <a:custGeom>
                <a:avLst/>
                <a:gdLst>
                  <a:gd name="T0" fmla="*/ 2147483646 w 780"/>
                  <a:gd name="T1" fmla="*/ 2147483646 h 597"/>
                  <a:gd name="T2" fmla="*/ 2147483646 w 780"/>
                  <a:gd name="T3" fmla="*/ 2147483646 h 597"/>
                  <a:gd name="T4" fmla="*/ 2147483646 w 780"/>
                  <a:gd name="T5" fmla="*/ 2147483646 h 597"/>
                  <a:gd name="T6" fmla="*/ 2147483646 w 780"/>
                  <a:gd name="T7" fmla="*/ 2147483646 h 597"/>
                  <a:gd name="T8" fmla="*/ 2147483646 w 780"/>
                  <a:gd name="T9" fmla="*/ 2147483646 h 597"/>
                  <a:gd name="T10" fmla="*/ 2147483646 w 780"/>
                  <a:gd name="T11" fmla="*/ 2147483646 h 597"/>
                  <a:gd name="T12" fmla="*/ 2147483646 w 780"/>
                  <a:gd name="T13" fmla="*/ 2147483646 h 597"/>
                  <a:gd name="T14" fmla="*/ 2147483646 w 780"/>
                  <a:gd name="T15" fmla="*/ 2147483646 h 597"/>
                  <a:gd name="T16" fmla="*/ 2147483646 w 780"/>
                  <a:gd name="T17" fmla="*/ 2147483646 h 597"/>
                  <a:gd name="T18" fmla="*/ 2147483646 w 780"/>
                  <a:gd name="T19" fmla="*/ 2147483646 h 597"/>
                  <a:gd name="T20" fmla="*/ 2147483646 w 780"/>
                  <a:gd name="T21" fmla="*/ 2147483646 h 597"/>
                  <a:gd name="T22" fmla="*/ 2147483646 w 780"/>
                  <a:gd name="T23" fmla="*/ 2147483646 h 597"/>
                  <a:gd name="T24" fmla="*/ 2147483646 w 780"/>
                  <a:gd name="T25" fmla="*/ 2147483646 h 597"/>
                  <a:gd name="T26" fmla="*/ 2147483646 w 780"/>
                  <a:gd name="T27" fmla="*/ 2147483646 h 597"/>
                  <a:gd name="T28" fmla="*/ 2147483646 w 780"/>
                  <a:gd name="T29" fmla="*/ 2147483646 h 597"/>
                  <a:gd name="T30" fmla="*/ 2147483646 w 780"/>
                  <a:gd name="T31" fmla="*/ 2147483646 h 597"/>
                  <a:gd name="T32" fmla="*/ 2147483646 w 780"/>
                  <a:gd name="T33" fmla="*/ 2147483646 h 597"/>
                  <a:gd name="T34" fmla="*/ 2147483646 w 780"/>
                  <a:gd name="T35" fmla="*/ 2147483646 h 597"/>
                  <a:gd name="T36" fmla="*/ 2147483646 w 780"/>
                  <a:gd name="T37" fmla="*/ 2147483646 h 597"/>
                  <a:gd name="T38" fmla="*/ 2147483646 w 780"/>
                  <a:gd name="T39" fmla="*/ 2147483646 h 597"/>
                  <a:gd name="T40" fmla="*/ 2147483646 w 780"/>
                  <a:gd name="T41" fmla="*/ 2147483646 h 597"/>
                  <a:gd name="T42" fmla="*/ 2147483646 w 780"/>
                  <a:gd name="T43" fmla="*/ 2147483646 h 597"/>
                  <a:gd name="T44" fmla="*/ 2147483646 w 780"/>
                  <a:gd name="T45" fmla="*/ 2147483646 h 597"/>
                  <a:gd name="T46" fmla="*/ 2147483646 w 780"/>
                  <a:gd name="T47" fmla="*/ 2147483646 h 597"/>
                  <a:gd name="T48" fmla="*/ 2147483646 w 780"/>
                  <a:gd name="T49" fmla="*/ 2147483646 h 597"/>
                  <a:gd name="T50" fmla="*/ 2147483646 w 780"/>
                  <a:gd name="T51" fmla="*/ 2147483646 h 597"/>
                  <a:gd name="T52" fmla="*/ 2147483646 w 780"/>
                  <a:gd name="T53" fmla="*/ 2147483646 h 597"/>
                  <a:gd name="T54" fmla="*/ 2147483646 w 780"/>
                  <a:gd name="T55" fmla="*/ 2147483646 h 597"/>
                  <a:gd name="T56" fmla="*/ 2147483646 w 780"/>
                  <a:gd name="T57" fmla="*/ 2147483646 h 597"/>
                  <a:gd name="T58" fmla="*/ 2147483646 w 780"/>
                  <a:gd name="T59" fmla="*/ 2147483646 h 597"/>
                  <a:gd name="T60" fmla="*/ 2147483646 w 780"/>
                  <a:gd name="T61" fmla="*/ 2147483646 h 597"/>
                  <a:gd name="T62" fmla="*/ 2147483646 w 780"/>
                  <a:gd name="T63" fmla="*/ 2147483646 h 597"/>
                  <a:gd name="T64" fmla="*/ 2147483646 w 780"/>
                  <a:gd name="T65" fmla="*/ 2147483646 h 597"/>
                  <a:gd name="T66" fmla="*/ 2147483646 w 780"/>
                  <a:gd name="T67" fmla="*/ 2147483646 h 597"/>
                  <a:gd name="T68" fmla="*/ 2147483646 w 780"/>
                  <a:gd name="T69" fmla="*/ 2147483646 h 597"/>
                  <a:gd name="T70" fmla="*/ 2147483646 w 780"/>
                  <a:gd name="T71" fmla="*/ 2147483646 h 597"/>
                  <a:gd name="T72" fmla="*/ 2147483646 w 780"/>
                  <a:gd name="T73" fmla="*/ 2147483646 h 597"/>
                  <a:gd name="T74" fmla="*/ 2147483646 w 780"/>
                  <a:gd name="T75" fmla="*/ 2147483646 h 597"/>
                  <a:gd name="T76" fmla="*/ 2147483646 w 780"/>
                  <a:gd name="T77" fmla="*/ 2147483646 h 597"/>
                  <a:gd name="T78" fmla="*/ 2147483646 w 780"/>
                  <a:gd name="T79" fmla="*/ 2147483646 h 597"/>
                  <a:gd name="T80" fmla="*/ 2147483646 w 780"/>
                  <a:gd name="T81" fmla="*/ 2147483646 h 597"/>
                  <a:gd name="T82" fmla="*/ 2147483646 w 780"/>
                  <a:gd name="T83" fmla="*/ 2147483646 h 597"/>
                  <a:gd name="T84" fmla="*/ 2147483646 w 780"/>
                  <a:gd name="T85" fmla="*/ 2147483646 h 597"/>
                  <a:gd name="T86" fmla="*/ 2147483646 w 780"/>
                  <a:gd name="T87" fmla="*/ 2147483646 h 597"/>
                  <a:gd name="T88" fmla="*/ 2147483646 w 780"/>
                  <a:gd name="T89" fmla="*/ 2147483646 h 597"/>
                  <a:gd name="T90" fmla="*/ 2147483646 w 780"/>
                  <a:gd name="T91" fmla="*/ 2147483646 h 597"/>
                  <a:gd name="T92" fmla="*/ 2147483646 w 780"/>
                  <a:gd name="T93" fmla="*/ 2147483646 h 597"/>
                  <a:gd name="T94" fmla="*/ 2147483646 w 780"/>
                  <a:gd name="T95" fmla="*/ 2147483646 h 597"/>
                  <a:gd name="T96" fmla="*/ 2147483646 w 780"/>
                  <a:gd name="T97" fmla="*/ 2147483646 h 597"/>
                  <a:gd name="T98" fmla="*/ 2147483646 w 780"/>
                  <a:gd name="T99" fmla="*/ 2147483646 h 597"/>
                  <a:gd name="T100" fmla="*/ 2147483646 w 780"/>
                  <a:gd name="T101" fmla="*/ 2147483646 h 597"/>
                  <a:gd name="T102" fmla="*/ 2147483646 w 780"/>
                  <a:gd name="T103" fmla="*/ 2147483646 h 597"/>
                  <a:gd name="T104" fmla="*/ 2147483646 w 780"/>
                  <a:gd name="T105" fmla="*/ 2147483646 h 597"/>
                  <a:gd name="T106" fmla="*/ 2147483646 w 780"/>
                  <a:gd name="T107" fmla="*/ 2147483646 h 597"/>
                  <a:gd name="T108" fmla="*/ 2147483646 w 780"/>
                  <a:gd name="T109" fmla="*/ 2147483646 h 597"/>
                  <a:gd name="T110" fmla="*/ 2147483646 w 780"/>
                  <a:gd name="T111" fmla="*/ 2147483646 h 597"/>
                  <a:gd name="T112" fmla="*/ 2147483646 w 780"/>
                  <a:gd name="T113" fmla="*/ 2147483646 h 597"/>
                  <a:gd name="T114" fmla="*/ 2147483646 w 780"/>
                  <a:gd name="T115" fmla="*/ 2147483646 h 597"/>
                  <a:gd name="T116" fmla="*/ 2147483646 w 780"/>
                  <a:gd name="T117" fmla="*/ 0 h 597"/>
                  <a:gd name="T118" fmla="*/ 2147483646 w 780"/>
                  <a:gd name="T119" fmla="*/ 0 h 597"/>
                  <a:gd name="T120" fmla="*/ 2147483646 w 780"/>
                  <a:gd name="T121" fmla="*/ 0 h 597"/>
                  <a:gd name="T122" fmla="*/ 2147483646 w 780"/>
                  <a:gd name="T123" fmla="*/ 0 h 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0" h="597">
                    <a:moveTo>
                      <a:pt x="448" y="597"/>
                    </a:moveTo>
                    <a:lnTo>
                      <a:pt x="449" y="597"/>
                    </a:lnTo>
                    <a:lnTo>
                      <a:pt x="451" y="596"/>
                    </a:lnTo>
                    <a:lnTo>
                      <a:pt x="454" y="596"/>
                    </a:lnTo>
                    <a:lnTo>
                      <a:pt x="459" y="594"/>
                    </a:lnTo>
                    <a:lnTo>
                      <a:pt x="466" y="593"/>
                    </a:lnTo>
                    <a:lnTo>
                      <a:pt x="474" y="591"/>
                    </a:lnTo>
                    <a:lnTo>
                      <a:pt x="483" y="589"/>
                    </a:lnTo>
                    <a:lnTo>
                      <a:pt x="494" y="586"/>
                    </a:lnTo>
                    <a:lnTo>
                      <a:pt x="504" y="584"/>
                    </a:lnTo>
                    <a:lnTo>
                      <a:pt x="515" y="581"/>
                    </a:lnTo>
                    <a:lnTo>
                      <a:pt x="525" y="579"/>
                    </a:lnTo>
                    <a:lnTo>
                      <a:pt x="535" y="576"/>
                    </a:lnTo>
                    <a:lnTo>
                      <a:pt x="545" y="574"/>
                    </a:lnTo>
                    <a:lnTo>
                      <a:pt x="553" y="571"/>
                    </a:lnTo>
                    <a:lnTo>
                      <a:pt x="562" y="569"/>
                    </a:lnTo>
                    <a:lnTo>
                      <a:pt x="570" y="566"/>
                    </a:lnTo>
                    <a:lnTo>
                      <a:pt x="578" y="564"/>
                    </a:lnTo>
                    <a:lnTo>
                      <a:pt x="585" y="561"/>
                    </a:lnTo>
                    <a:lnTo>
                      <a:pt x="592" y="558"/>
                    </a:lnTo>
                    <a:lnTo>
                      <a:pt x="600" y="555"/>
                    </a:lnTo>
                    <a:lnTo>
                      <a:pt x="607" y="552"/>
                    </a:lnTo>
                    <a:lnTo>
                      <a:pt x="614" y="550"/>
                    </a:lnTo>
                    <a:lnTo>
                      <a:pt x="620" y="547"/>
                    </a:lnTo>
                    <a:lnTo>
                      <a:pt x="627" y="544"/>
                    </a:lnTo>
                    <a:lnTo>
                      <a:pt x="633" y="540"/>
                    </a:lnTo>
                    <a:lnTo>
                      <a:pt x="640" y="537"/>
                    </a:lnTo>
                    <a:lnTo>
                      <a:pt x="647" y="533"/>
                    </a:lnTo>
                    <a:lnTo>
                      <a:pt x="654" y="529"/>
                    </a:lnTo>
                    <a:lnTo>
                      <a:pt x="662" y="525"/>
                    </a:lnTo>
                    <a:lnTo>
                      <a:pt x="669" y="520"/>
                    </a:lnTo>
                    <a:lnTo>
                      <a:pt x="676" y="515"/>
                    </a:lnTo>
                    <a:lnTo>
                      <a:pt x="683" y="509"/>
                    </a:lnTo>
                    <a:lnTo>
                      <a:pt x="691" y="504"/>
                    </a:lnTo>
                    <a:lnTo>
                      <a:pt x="698" y="498"/>
                    </a:lnTo>
                    <a:lnTo>
                      <a:pt x="705" y="492"/>
                    </a:lnTo>
                    <a:lnTo>
                      <a:pt x="711" y="485"/>
                    </a:lnTo>
                    <a:lnTo>
                      <a:pt x="718" y="478"/>
                    </a:lnTo>
                    <a:lnTo>
                      <a:pt x="724" y="470"/>
                    </a:lnTo>
                    <a:lnTo>
                      <a:pt x="730" y="463"/>
                    </a:lnTo>
                    <a:lnTo>
                      <a:pt x="736" y="455"/>
                    </a:lnTo>
                    <a:lnTo>
                      <a:pt x="742" y="447"/>
                    </a:lnTo>
                    <a:lnTo>
                      <a:pt x="747" y="439"/>
                    </a:lnTo>
                    <a:lnTo>
                      <a:pt x="751" y="430"/>
                    </a:lnTo>
                    <a:lnTo>
                      <a:pt x="756" y="421"/>
                    </a:lnTo>
                    <a:lnTo>
                      <a:pt x="760" y="412"/>
                    </a:lnTo>
                    <a:lnTo>
                      <a:pt x="763" y="403"/>
                    </a:lnTo>
                    <a:lnTo>
                      <a:pt x="767" y="393"/>
                    </a:lnTo>
                    <a:lnTo>
                      <a:pt x="769" y="385"/>
                    </a:lnTo>
                    <a:lnTo>
                      <a:pt x="771" y="377"/>
                    </a:lnTo>
                    <a:lnTo>
                      <a:pt x="773" y="369"/>
                    </a:lnTo>
                    <a:lnTo>
                      <a:pt x="775" y="360"/>
                    </a:lnTo>
                    <a:lnTo>
                      <a:pt x="776" y="351"/>
                    </a:lnTo>
                    <a:lnTo>
                      <a:pt x="778" y="342"/>
                    </a:lnTo>
                    <a:lnTo>
                      <a:pt x="778" y="332"/>
                    </a:lnTo>
                    <a:lnTo>
                      <a:pt x="779" y="323"/>
                    </a:lnTo>
                    <a:lnTo>
                      <a:pt x="779" y="313"/>
                    </a:lnTo>
                    <a:lnTo>
                      <a:pt x="780" y="302"/>
                    </a:lnTo>
                    <a:lnTo>
                      <a:pt x="779" y="292"/>
                    </a:lnTo>
                    <a:lnTo>
                      <a:pt x="778" y="281"/>
                    </a:lnTo>
                    <a:lnTo>
                      <a:pt x="777" y="270"/>
                    </a:lnTo>
                    <a:lnTo>
                      <a:pt x="776" y="259"/>
                    </a:lnTo>
                    <a:lnTo>
                      <a:pt x="774" y="249"/>
                    </a:lnTo>
                    <a:lnTo>
                      <a:pt x="772" y="238"/>
                    </a:lnTo>
                    <a:lnTo>
                      <a:pt x="769" y="226"/>
                    </a:lnTo>
                    <a:lnTo>
                      <a:pt x="766" y="215"/>
                    </a:lnTo>
                    <a:lnTo>
                      <a:pt x="762" y="204"/>
                    </a:lnTo>
                    <a:lnTo>
                      <a:pt x="758" y="194"/>
                    </a:lnTo>
                    <a:lnTo>
                      <a:pt x="753" y="183"/>
                    </a:lnTo>
                    <a:lnTo>
                      <a:pt x="748" y="173"/>
                    </a:lnTo>
                    <a:lnTo>
                      <a:pt x="742" y="163"/>
                    </a:lnTo>
                    <a:lnTo>
                      <a:pt x="736" y="153"/>
                    </a:lnTo>
                    <a:lnTo>
                      <a:pt x="730" y="144"/>
                    </a:lnTo>
                    <a:lnTo>
                      <a:pt x="723" y="134"/>
                    </a:lnTo>
                    <a:lnTo>
                      <a:pt x="716" y="125"/>
                    </a:lnTo>
                    <a:lnTo>
                      <a:pt x="708" y="117"/>
                    </a:lnTo>
                    <a:lnTo>
                      <a:pt x="700" y="109"/>
                    </a:lnTo>
                    <a:lnTo>
                      <a:pt x="691" y="101"/>
                    </a:lnTo>
                    <a:lnTo>
                      <a:pt x="682" y="94"/>
                    </a:lnTo>
                    <a:lnTo>
                      <a:pt x="673" y="87"/>
                    </a:lnTo>
                    <a:lnTo>
                      <a:pt x="663" y="81"/>
                    </a:lnTo>
                    <a:lnTo>
                      <a:pt x="652" y="74"/>
                    </a:lnTo>
                    <a:lnTo>
                      <a:pt x="643" y="70"/>
                    </a:lnTo>
                    <a:lnTo>
                      <a:pt x="634" y="65"/>
                    </a:lnTo>
                    <a:lnTo>
                      <a:pt x="625" y="61"/>
                    </a:lnTo>
                    <a:lnTo>
                      <a:pt x="615" y="57"/>
                    </a:lnTo>
                    <a:lnTo>
                      <a:pt x="605" y="54"/>
                    </a:lnTo>
                    <a:lnTo>
                      <a:pt x="594" y="50"/>
                    </a:lnTo>
                    <a:lnTo>
                      <a:pt x="583" y="47"/>
                    </a:lnTo>
                    <a:lnTo>
                      <a:pt x="570" y="43"/>
                    </a:lnTo>
                    <a:lnTo>
                      <a:pt x="558" y="40"/>
                    </a:lnTo>
                    <a:lnTo>
                      <a:pt x="544" y="37"/>
                    </a:lnTo>
                    <a:lnTo>
                      <a:pt x="530" y="35"/>
                    </a:lnTo>
                    <a:lnTo>
                      <a:pt x="515" y="32"/>
                    </a:lnTo>
                    <a:lnTo>
                      <a:pt x="499" y="30"/>
                    </a:lnTo>
                    <a:lnTo>
                      <a:pt x="482" y="27"/>
                    </a:lnTo>
                    <a:lnTo>
                      <a:pt x="465" y="25"/>
                    </a:lnTo>
                    <a:lnTo>
                      <a:pt x="446" y="23"/>
                    </a:lnTo>
                    <a:lnTo>
                      <a:pt x="426" y="21"/>
                    </a:lnTo>
                    <a:lnTo>
                      <a:pt x="406" y="19"/>
                    </a:lnTo>
                    <a:lnTo>
                      <a:pt x="385" y="17"/>
                    </a:lnTo>
                    <a:lnTo>
                      <a:pt x="363" y="15"/>
                    </a:lnTo>
                    <a:lnTo>
                      <a:pt x="340" y="14"/>
                    </a:lnTo>
                    <a:lnTo>
                      <a:pt x="317" y="12"/>
                    </a:lnTo>
                    <a:lnTo>
                      <a:pt x="293" y="11"/>
                    </a:lnTo>
                    <a:lnTo>
                      <a:pt x="269" y="9"/>
                    </a:lnTo>
                    <a:lnTo>
                      <a:pt x="244" y="8"/>
                    </a:lnTo>
                    <a:lnTo>
                      <a:pt x="220" y="7"/>
                    </a:lnTo>
                    <a:lnTo>
                      <a:pt x="196" y="6"/>
                    </a:lnTo>
                    <a:lnTo>
                      <a:pt x="172" y="5"/>
                    </a:lnTo>
                    <a:lnTo>
                      <a:pt x="149" y="4"/>
                    </a:lnTo>
                    <a:lnTo>
                      <a:pt x="128" y="3"/>
                    </a:lnTo>
                    <a:lnTo>
                      <a:pt x="107" y="3"/>
                    </a:lnTo>
                    <a:lnTo>
                      <a:pt x="88" y="2"/>
                    </a:lnTo>
                    <a:lnTo>
                      <a:pt x="71" y="2"/>
                    </a:lnTo>
                    <a:lnTo>
                      <a:pt x="55" y="1"/>
                    </a:lnTo>
                    <a:lnTo>
                      <a:pt x="42" y="1"/>
                    </a:lnTo>
                    <a:lnTo>
                      <a:pt x="30" y="0"/>
                    </a:lnTo>
                    <a:lnTo>
                      <a:pt x="21" y="0"/>
                    </a:lnTo>
                    <a:lnTo>
                      <a:pt x="13" y="0"/>
                    </a:lnTo>
                    <a:lnTo>
                      <a:pt x="8" y="0"/>
                    </a:lnTo>
                    <a:lnTo>
                      <a:pt x="4" y="0"/>
                    </a:lnTo>
                    <a:lnTo>
                      <a:pt x="2" y="0"/>
                    </a:lnTo>
                    <a:lnTo>
                      <a:pt x="1" y="0"/>
                    </a:lnTo>
                    <a:lnTo>
                      <a:pt x="0" y="0"/>
                    </a:lnTo>
                  </a:path>
                </a:pathLst>
              </a:custGeom>
              <a:noFill/>
              <a:ln w="15" cap="flat">
                <a:solidFill>
                  <a:srgbClr val="0000FF"/>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8" name="Line 62">
                <a:extLst>
                  <a:ext uri="{FF2B5EF4-FFF2-40B4-BE49-F238E27FC236}">
                    <a16:creationId xmlns:a16="http://schemas.microsoft.com/office/drawing/2014/main" id="{BA1C2E63-8599-3640-93CA-45514C8ED882}"/>
                  </a:ext>
                </a:extLst>
              </p:cNvPr>
              <p:cNvSpPr>
                <a:spLocks noChangeShapeType="1"/>
              </p:cNvSpPr>
              <p:nvPr/>
            </p:nvSpPr>
            <p:spPr bwMode="auto">
              <a:xfrm flipH="1" flipV="1">
                <a:off x="5240338" y="5675312"/>
                <a:ext cx="317500" cy="96837"/>
              </a:xfrm>
              <a:prstGeom prst="line">
                <a:avLst/>
              </a:prstGeom>
              <a:noFill/>
              <a:ln w="15">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69" name="Line 65">
                <a:extLst>
                  <a:ext uri="{FF2B5EF4-FFF2-40B4-BE49-F238E27FC236}">
                    <a16:creationId xmlns:a16="http://schemas.microsoft.com/office/drawing/2014/main" id="{8527EA3B-D922-8A43-A3F3-DCE08FDC1C96}"/>
                  </a:ext>
                </a:extLst>
              </p:cNvPr>
              <p:cNvSpPr>
                <a:spLocks noChangeShapeType="1"/>
              </p:cNvSpPr>
              <p:nvPr/>
            </p:nvSpPr>
            <p:spPr bwMode="auto">
              <a:xfrm flipV="1">
                <a:off x="3511550" y="5680075"/>
                <a:ext cx="317500" cy="95250"/>
              </a:xfrm>
              <a:prstGeom prst="line">
                <a:avLst/>
              </a:prstGeom>
              <a:noFill/>
              <a:ln w="15">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170" name="Freeform 66">
                <a:extLst>
                  <a:ext uri="{FF2B5EF4-FFF2-40B4-BE49-F238E27FC236}">
                    <a16:creationId xmlns:a16="http://schemas.microsoft.com/office/drawing/2014/main" id="{779C96AF-3E1F-4D46-831E-1C6F590C7882}"/>
                  </a:ext>
                </a:extLst>
              </p:cNvPr>
              <p:cNvSpPr>
                <a:spLocks/>
              </p:cNvSpPr>
              <p:nvPr/>
            </p:nvSpPr>
            <p:spPr bwMode="auto">
              <a:xfrm>
                <a:off x="3292475" y="5313362"/>
                <a:ext cx="26987" cy="406400"/>
              </a:xfrm>
              <a:custGeom>
                <a:avLst/>
                <a:gdLst>
                  <a:gd name="T0" fmla="*/ 2147483646 w 17"/>
                  <a:gd name="T1" fmla="*/ 2147483646 h 256"/>
                  <a:gd name="T2" fmla="*/ 2147483646 w 17"/>
                  <a:gd name="T3" fmla="*/ 2147483646 h 256"/>
                  <a:gd name="T4" fmla="*/ 2147483646 w 17"/>
                  <a:gd name="T5" fmla="*/ 2147483646 h 256"/>
                  <a:gd name="T6" fmla="*/ 2147483646 w 17"/>
                  <a:gd name="T7" fmla="*/ 2147483646 h 256"/>
                  <a:gd name="T8" fmla="*/ 2147483646 w 17"/>
                  <a:gd name="T9" fmla="*/ 2147483646 h 256"/>
                  <a:gd name="T10" fmla="*/ 2147483646 w 17"/>
                  <a:gd name="T11" fmla="*/ 2147483646 h 256"/>
                  <a:gd name="T12" fmla="*/ 2147483646 w 17"/>
                  <a:gd name="T13" fmla="*/ 2147483646 h 256"/>
                  <a:gd name="T14" fmla="*/ 2147483646 w 17"/>
                  <a:gd name="T15" fmla="*/ 2147483646 h 256"/>
                  <a:gd name="T16" fmla="*/ 2147483646 w 17"/>
                  <a:gd name="T17" fmla="*/ 2147483646 h 256"/>
                  <a:gd name="T18" fmla="*/ 2147483646 w 17"/>
                  <a:gd name="T19" fmla="*/ 2147483646 h 256"/>
                  <a:gd name="T20" fmla="*/ 2147483646 w 17"/>
                  <a:gd name="T21" fmla="*/ 2147483646 h 256"/>
                  <a:gd name="T22" fmla="*/ 2147483646 w 17"/>
                  <a:gd name="T23" fmla="*/ 2147483646 h 256"/>
                  <a:gd name="T24" fmla="*/ 2147483646 w 17"/>
                  <a:gd name="T25" fmla="*/ 2147483646 h 256"/>
                  <a:gd name="T26" fmla="*/ 2147483646 w 17"/>
                  <a:gd name="T27" fmla="*/ 2147483646 h 256"/>
                  <a:gd name="T28" fmla="*/ 2147483646 w 17"/>
                  <a:gd name="T29" fmla="*/ 2147483646 h 256"/>
                  <a:gd name="T30" fmla="*/ 2147483646 w 17"/>
                  <a:gd name="T31" fmla="*/ 2147483646 h 256"/>
                  <a:gd name="T32" fmla="*/ 2147483646 w 17"/>
                  <a:gd name="T33" fmla="*/ 2147483646 h 256"/>
                  <a:gd name="T34" fmla="*/ 2147483646 w 17"/>
                  <a:gd name="T35" fmla="*/ 2147483646 h 256"/>
                  <a:gd name="T36" fmla="*/ 2147483646 w 17"/>
                  <a:gd name="T37" fmla="*/ 2147483646 h 256"/>
                  <a:gd name="T38" fmla="*/ 2147483646 w 17"/>
                  <a:gd name="T39" fmla="*/ 2147483646 h 256"/>
                  <a:gd name="T40" fmla="*/ 2147483646 w 17"/>
                  <a:gd name="T41" fmla="*/ 2147483646 h 256"/>
                  <a:gd name="T42" fmla="*/ 2147483646 w 17"/>
                  <a:gd name="T43" fmla="*/ 2147483646 h 256"/>
                  <a:gd name="T44" fmla="*/ 2147483646 w 17"/>
                  <a:gd name="T45" fmla="*/ 2147483646 h 256"/>
                  <a:gd name="T46" fmla="*/ 2147483646 w 17"/>
                  <a:gd name="T47" fmla="*/ 2147483646 h 256"/>
                  <a:gd name="T48" fmla="*/ 2147483646 w 17"/>
                  <a:gd name="T49" fmla="*/ 2147483646 h 256"/>
                  <a:gd name="T50" fmla="*/ 2147483646 w 17"/>
                  <a:gd name="T51" fmla="*/ 2147483646 h 256"/>
                  <a:gd name="T52" fmla="*/ 2147483646 w 17"/>
                  <a:gd name="T53" fmla="*/ 2147483646 h 256"/>
                  <a:gd name="T54" fmla="*/ 2147483646 w 17"/>
                  <a:gd name="T55" fmla="*/ 2147483646 h 256"/>
                  <a:gd name="T56" fmla="*/ 2147483646 w 17"/>
                  <a:gd name="T57" fmla="*/ 2147483646 h 256"/>
                  <a:gd name="T58" fmla="*/ 2147483646 w 17"/>
                  <a:gd name="T59" fmla="*/ 2147483646 h 256"/>
                  <a:gd name="T60" fmla="*/ 2147483646 w 17"/>
                  <a:gd name="T61" fmla="*/ 2147483646 h 256"/>
                  <a:gd name="T62" fmla="*/ 2147483646 w 17"/>
                  <a:gd name="T63" fmla="*/ 2147483646 h 256"/>
                  <a:gd name="T64" fmla="*/ 2147483646 w 17"/>
                  <a:gd name="T65" fmla="*/ 2147483646 h 256"/>
                  <a:gd name="T66" fmla="*/ 2147483646 w 17"/>
                  <a:gd name="T67" fmla="*/ 2147483646 h 256"/>
                  <a:gd name="T68" fmla="*/ 2147483646 w 17"/>
                  <a:gd name="T69" fmla="*/ 2147483646 h 256"/>
                  <a:gd name="T70" fmla="*/ 2147483646 w 17"/>
                  <a:gd name="T71" fmla="*/ 2147483646 h 256"/>
                  <a:gd name="T72" fmla="*/ 2147483646 w 17"/>
                  <a:gd name="T73" fmla="*/ 2147483646 h 256"/>
                  <a:gd name="T74" fmla="*/ 2147483646 w 17"/>
                  <a:gd name="T75" fmla="*/ 2147483646 h 256"/>
                  <a:gd name="T76" fmla="*/ 2147483646 w 17"/>
                  <a:gd name="T77" fmla="*/ 2147483646 h 256"/>
                  <a:gd name="T78" fmla="*/ 2147483646 w 17"/>
                  <a:gd name="T79" fmla="*/ 2147483646 h 2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 h="256">
                    <a:moveTo>
                      <a:pt x="9" y="0"/>
                    </a:moveTo>
                    <a:lnTo>
                      <a:pt x="8" y="1"/>
                    </a:lnTo>
                    <a:lnTo>
                      <a:pt x="6" y="4"/>
                    </a:lnTo>
                    <a:lnTo>
                      <a:pt x="4" y="9"/>
                    </a:lnTo>
                    <a:lnTo>
                      <a:pt x="2" y="13"/>
                    </a:lnTo>
                    <a:lnTo>
                      <a:pt x="1" y="16"/>
                    </a:lnTo>
                    <a:lnTo>
                      <a:pt x="0" y="19"/>
                    </a:lnTo>
                    <a:lnTo>
                      <a:pt x="1" y="22"/>
                    </a:lnTo>
                    <a:lnTo>
                      <a:pt x="1" y="25"/>
                    </a:lnTo>
                    <a:lnTo>
                      <a:pt x="3" y="29"/>
                    </a:lnTo>
                    <a:lnTo>
                      <a:pt x="5" y="32"/>
                    </a:lnTo>
                    <a:lnTo>
                      <a:pt x="7" y="35"/>
                    </a:lnTo>
                    <a:lnTo>
                      <a:pt x="9" y="38"/>
                    </a:lnTo>
                    <a:lnTo>
                      <a:pt x="11" y="41"/>
                    </a:lnTo>
                    <a:lnTo>
                      <a:pt x="13" y="44"/>
                    </a:lnTo>
                    <a:lnTo>
                      <a:pt x="14" y="47"/>
                    </a:lnTo>
                    <a:lnTo>
                      <a:pt x="16" y="50"/>
                    </a:lnTo>
                    <a:lnTo>
                      <a:pt x="17" y="53"/>
                    </a:lnTo>
                    <a:lnTo>
                      <a:pt x="17" y="56"/>
                    </a:lnTo>
                    <a:lnTo>
                      <a:pt x="17" y="59"/>
                    </a:lnTo>
                    <a:lnTo>
                      <a:pt x="16" y="62"/>
                    </a:lnTo>
                    <a:lnTo>
                      <a:pt x="14" y="66"/>
                    </a:lnTo>
                    <a:lnTo>
                      <a:pt x="13" y="69"/>
                    </a:lnTo>
                    <a:lnTo>
                      <a:pt x="11" y="72"/>
                    </a:lnTo>
                    <a:lnTo>
                      <a:pt x="9" y="75"/>
                    </a:lnTo>
                    <a:lnTo>
                      <a:pt x="7" y="78"/>
                    </a:lnTo>
                    <a:lnTo>
                      <a:pt x="5" y="81"/>
                    </a:lnTo>
                    <a:lnTo>
                      <a:pt x="3" y="84"/>
                    </a:lnTo>
                    <a:lnTo>
                      <a:pt x="1" y="88"/>
                    </a:lnTo>
                    <a:lnTo>
                      <a:pt x="1" y="91"/>
                    </a:lnTo>
                    <a:lnTo>
                      <a:pt x="0" y="94"/>
                    </a:lnTo>
                    <a:lnTo>
                      <a:pt x="1" y="97"/>
                    </a:lnTo>
                    <a:lnTo>
                      <a:pt x="1" y="100"/>
                    </a:lnTo>
                    <a:lnTo>
                      <a:pt x="3" y="103"/>
                    </a:lnTo>
                    <a:lnTo>
                      <a:pt x="5" y="106"/>
                    </a:lnTo>
                    <a:lnTo>
                      <a:pt x="7" y="109"/>
                    </a:lnTo>
                    <a:lnTo>
                      <a:pt x="9" y="112"/>
                    </a:lnTo>
                    <a:lnTo>
                      <a:pt x="11" y="115"/>
                    </a:lnTo>
                    <a:lnTo>
                      <a:pt x="13" y="118"/>
                    </a:lnTo>
                    <a:lnTo>
                      <a:pt x="14" y="122"/>
                    </a:lnTo>
                    <a:lnTo>
                      <a:pt x="16" y="125"/>
                    </a:lnTo>
                    <a:lnTo>
                      <a:pt x="17" y="128"/>
                    </a:lnTo>
                    <a:lnTo>
                      <a:pt x="17" y="131"/>
                    </a:lnTo>
                    <a:lnTo>
                      <a:pt x="17" y="134"/>
                    </a:lnTo>
                    <a:lnTo>
                      <a:pt x="16" y="137"/>
                    </a:lnTo>
                    <a:lnTo>
                      <a:pt x="14" y="140"/>
                    </a:lnTo>
                    <a:lnTo>
                      <a:pt x="13" y="144"/>
                    </a:lnTo>
                    <a:lnTo>
                      <a:pt x="11" y="147"/>
                    </a:lnTo>
                    <a:lnTo>
                      <a:pt x="9" y="150"/>
                    </a:lnTo>
                    <a:lnTo>
                      <a:pt x="7" y="153"/>
                    </a:lnTo>
                    <a:lnTo>
                      <a:pt x="5" y="156"/>
                    </a:lnTo>
                    <a:lnTo>
                      <a:pt x="3" y="159"/>
                    </a:lnTo>
                    <a:lnTo>
                      <a:pt x="1" y="163"/>
                    </a:lnTo>
                    <a:lnTo>
                      <a:pt x="1" y="166"/>
                    </a:lnTo>
                    <a:lnTo>
                      <a:pt x="0" y="169"/>
                    </a:lnTo>
                    <a:lnTo>
                      <a:pt x="1" y="172"/>
                    </a:lnTo>
                    <a:lnTo>
                      <a:pt x="1" y="175"/>
                    </a:lnTo>
                    <a:lnTo>
                      <a:pt x="3" y="178"/>
                    </a:lnTo>
                    <a:lnTo>
                      <a:pt x="5" y="181"/>
                    </a:lnTo>
                    <a:lnTo>
                      <a:pt x="7" y="184"/>
                    </a:lnTo>
                    <a:lnTo>
                      <a:pt x="9" y="187"/>
                    </a:lnTo>
                    <a:lnTo>
                      <a:pt x="11" y="190"/>
                    </a:lnTo>
                    <a:lnTo>
                      <a:pt x="13" y="193"/>
                    </a:lnTo>
                    <a:lnTo>
                      <a:pt x="14" y="197"/>
                    </a:lnTo>
                    <a:lnTo>
                      <a:pt x="16" y="200"/>
                    </a:lnTo>
                    <a:lnTo>
                      <a:pt x="17" y="203"/>
                    </a:lnTo>
                    <a:lnTo>
                      <a:pt x="17" y="206"/>
                    </a:lnTo>
                    <a:lnTo>
                      <a:pt x="17" y="208"/>
                    </a:lnTo>
                    <a:lnTo>
                      <a:pt x="16" y="210"/>
                    </a:lnTo>
                    <a:lnTo>
                      <a:pt x="16" y="213"/>
                    </a:lnTo>
                    <a:lnTo>
                      <a:pt x="15" y="216"/>
                    </a:lnTo>
                    <a:lnTo>
                      <a:pt x="14" y="219"/>
                    </a:lnTo>
                    <a:lnTo>
                      <a:pt x="13" y="223"/>
                    </a:lnTo>
                    <a:lnTo>
                      <a:pt x="12" y="227"/>
                    </a:lnTo>
                    <a:lnTo>
                      <a:pt x="11" y="231"/>
                    </a:lnTo>
                    <a:lnTo>
                      <a:pt x="10" y="234"/>
                    </a:lnTo>
                    <a:lnTo>
                      <a:pt x="10" y="237"/>
                    </a:lnTo>
                    <a:lnTo>
                      <a:pt x="10" y="241"/>
                    </a:lnTo>
                    <a:lnTo>
                      <a:pt x="9" y="246"/>
                    </a:lnTo>
                    <a:lnTo>
                      <a:pt x="9" y="251"/>
                    </a:lnTo>
                    <a:lnTo>
                      <a:pt x="9" y="256"/>
                    </a:lnTo>
                  </a:path>
                </a:pathLst>
              </a:custGeom>
              <a:noFill/>
              <a:ln w="10" cap="flat">
                <a:solidFill>
                  <a:srgbClr val="D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 name="Freeform 67">
                <a:extLst>
                  <a:ext uri="{FF2B5EF4-FFF2-40B4-BE49-F238E27FC236}">
                    <a16:creationId xmlns:a16="http://schemas.microsoft.com/office/drawing/2014/main" id="{F3D1A3DC-6485-274B-BCEC-4A43C7399882}"/>
                  </a:ext>
                </a:extLst>
              </p:cNvPr>
              <p:cNvSpPr>
                <a:spLocks/>
              </p:cNvSpPr>
              <p:nvPr/>
            </p:nvSpPr>
            <p:spPr bwMode="auto">
              <a:xfrm>
                <a:off x="3295650" y="5703887"/>
                <a:ext cx="20637" cy="39687"/>
              </a:xfrm>
              <a:custGeom>
                <a:avLst/>
                <a:gdLst>
                  <a:gd name="T0" fmla="*/ 2147483646 w 13"/>
                  <a:gd name="T1" fmla="*/ 0 h 25"/>
                  <a:gd name="T2" fmla="*/ 2147483646 w 13"/>
                  <a:gd name="T3" fmla="*/ 2147483646 h 25"/>
                  <a:gd name="T4" fmla="*/ 0 w 13"/>
                  <a:gd name="T5" fmla="*/ 0 h 25"/>
                  <a:gd name="T6" fmla="*/ 2147483646 w 13"/>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5">
                    <a:moveTo>
                      <a:pt x="13" y="0"/>
                    </a:moveTo>
                    <a:lnTo>
                      <a:pt x="7" y="25"/>
                    </a:lnTo>
                    <a:lnTo>
                      <a:pt x="0" y="0"/>
                    </a:lnTo>
                    <a:lnTo>
                      <a:pt x="13" y="0"/>
                    </a:lnTo>
                    <a:close/>
                  </a:path>
                </a:pathLst>
              </a:custGeom>
              <a:solidFill>
                <a:srgbClr val="D00000"/>
              </a:solidFill>
              <a:ln w="5" cap="flat">
                <a:solidFill>
                  <a:srgbClr val="D00000"/>
                </a:solidFill>
                <a:prstDash val="solid"/>
                <a:miter lim="800000"/>
                <a:headEnd/>
                <a:tailEnd/>
              </a:ln>
            </p:spPr>
            <p:txBody>
              <a:bodyPr/>
              <a:lstStyle/>
              <a:p>
                <a:endParaRPr lang="fr-FR"/>
              </a:p>
            </p:txBody>
          </p:sp>
          <p:sp>
            <p:nvSpPr>
              <p:cNvPr id="172" name="Rectangle 68">
                <a:extLst>
                  <a:ext uri="{FF2B5EF4-FFF2-40B4-BE49-F238E27FC236}">
                    <a16:creationId xmlns:a16="http://schemas.microsoft.com/office/drawing/2014/main" id="{FE406504-8C40-B24A-B64F-ED95525D6588}"/>
                  </a:ext>
                </a:extLst>
              </p:cNvPr>
              <p:cNvSpPr>
                <a:spLocks noChangeArrowheads="1"/>
              </p:cNvSpPr>
              <p:nvPr/>
            </p:nvSpPr>
            <p:spPr bwMode="auto">
              <a:xfrm>
                <a:off x="4521200" y="4875212"/>
                <a:ext cx="116753" cy="1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IP</a:t>
                </a:r>
                <a:endParaRPr lang="de-DE" altLang="en-US" sz="1800" dirty="0">
                  <a:solidFill>
                    <a:schemeClr val="tx1"/>
                  </a:solidFill>
                  <a:latin typeface="+mn-lt"/>
                </a:endParaRPr>
              </a:p>
            </p:txBody>
          </p:sp>
          <p:sp>
            <p:nvSpPr>
              <p:cNvPr id="173" name="Rectangle 74">
                <a:extLst>
                  <a:ext uri="{FF2B5EF4-FFF2-40B4-BE49-F238E27FC236}">
                    <a16:creationId xmlns:a16="http://schemas.microsoft.com/office/drawing/2014/main" id="{7F59907E-071D-4840-ACA2-A174802F330D}"/>
                  </a:ext>
                </a:extLst>
              </p:cNvPr>
              <p:cNvSpPr>
                <a:spLocks noChangeArrowheads="1"/>
              </p:cNvSpPr>
              <p:nvPr/>
            </p:nvSpPr>
            <p:spPr bwMode="auto">
              <a:xfrm>
                <a:off x="2767013" y="5467351"/>
                <a:ext cx="404987" cy="1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a:solidFill>
                      <a:srgbClr val="000000"/>
                    </a:solidFill>
                    <a:latin typeface="+mn-lt"/>
                  </a:rPr>
                  <a:t>X-Rays</a:t>
                </a:r>
                <a:endParaRPr lang="de-DE" altLang="en-US" sz="1800">
                  <a:solidFill>
                    <a:schemeClr val="tx1"/>
                  </a:solidFill>
                  <a:latin typeface="+mn-lt"/>
                </a:endParaRPr>
              </a:p>
            </p:txBody>
          </p:sp>
          <p:sp>
            <p:nvSpPr>
              <p:cNvPr id="174" name="Rectangle 75">
                <a:extLst>
                  <a:ext uri="{FF2B5EF4-FFF2-40B4-BE49-F238E27FC236}">
                    <a16:creationId xmlns:a16="http://schemas.microsoft.com/office/drawing/2014/main" id="{C0368ADC-8B8F-654F-8D76-AE0FBC0446B5}"/>
                  </a:ext>
                </a:extLst>
              </p:cNvPr>
              <p:cNvSpPr>
                <a:spLocks noChangeArrowheads="1"/>
              </p:cNvSpPr>
              <p:nvPr/>
            </p:nvSpPr>
            <p:spPr bwMode="auto">
              <a:xfrm>
                <a:off x="3422590" y="4228727"/>
                <a:ext cx="2168466" cy="26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400" b="1" dirty="0">
                    <a:solidFill>
                      <a:srgbClr val="000000"/>
                    </a:solidFill>
                    <a:latin typeface="+mn-lt"/>
                  </a:rPr>
                  <a:t>ENERGY RECOVERY LINAC</a:t>
                </a:r>
                <a:endParaRPr lang="de-DE" altLang="en-US" sz="1400" dirty="0">
                  <a:solidFill>
                    <a:schemeClr val="tx1"/>
                  </a:solidFill>
                  <a:latin typeface="+mn-lt"/>
                </a:endParaRPr>
              </a:p>
            </p:txBody>
          </p:sp>
          <p:sp>
            <p:nvSpPr>
              <p:cNvPr id="175" name="Rectangle 77">
                <a:extLst>
                  <a:ext uri="{FF2B5EF4-FFF2-40B4-BE49-F238E27FC236}">
                    <a16:creationId xmlns:a16="http://schemas.microsoft.com/office/drawing/2014/main" id="{840123B3-5C53-A441-9E10-601FD3CD22B6}"/>
                  </a:ext>
                </a:extLst>
              </p:cNvPr>
              <p:cNvSpPr>
                <a:spLocks noChangeArrowheads="1"/>
              </p:cNvSpPr>
              <p:nvPr/>
            </p:nvSpPr>
            <p:spPr bwMode="auto">
              <a:xfrm>
                <a:off x="3406775" y="5918200"/>
                <a:ext cx="410460" cy="1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Source</a:t>
                </a:r>
                <a:endParaRPr lang="de-DE" altLang="en-US" sz="1800" dirty="0">
                  <a:solidFill>
                    <a:schemeClr val="tx1"/>
                  </a:solidFill>
                  <a:latin typeface="+mn-lt"/>
                </a:endParaRPr>
              </a:p>
            </p:txBody>
          </p:sp>
          <p:sp>
            <p:nvSpPr>
              <p:cNvPr id="176" name="Rectangle 79">
                <a:extLst>
                  <a:ext uri="{FF2B5EF4-FFF2-40B4-BE49-F238E27FC236}">
                    <a16:creationId xmlns:a16="http://schemas.microsoft.com/office/drawing/2014/main" id="{5B08A24C-A94F-EB46-929C-205F7A1C40FB}"/>
                  </a:ext>
                </a:extLst>
              </p:cNvPr>
              <p:cNvSpPr>
                <a:spLocks noChangeArrowheads="1"/>
              </p:cNvSpPr>
              <p:nvPr/>
            </p:nvSpPr>
            <p:spPr bwMode="auto">
              <a:xfrm>
                <a:off x="4217988" y="5443537"/>
                <a:ext cx="654912" cy="1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dirty="0">
                    <a:solidFill>
                      <a:srgbClr val="000000"/>
                    </a:solidFill>
                    <a:latin typeface="+mn-lt"/>
                  </a:rPr>
                  <a:t>Main Linac</a:t>
                </a:r>
                <a:endParaRPr lang="de-DE" altLang="en-US" sz="1800" dirty="0">
                  <a:solidFill>
                    <a:schemeClr val="tx1"/>
                  </a:solidFill>
                  <a:latin typeface="+mn-lt"/>
                </a:endParaRPr>
              </a:p>
            </p:txBody>
          </p:sp>
          <p:sp>
            <p:nvSpPr>
              <p:cNvPr id="177" name="Rectangle 89">
                <a:extLst>
                  <a:ext uri="{FF2B5EF4-FFF2-40B4-BE49-F238E27FC236}">
                    <a16:creationId xmlns:a16="http://schemas.microsoft.com/office/drawing/2014/main" id="{358CDFC9-493D-A94E-AA1A-4F61680F34EC}"/>
                  </a:ext>
                </a:extLst>
              </p:cNvPr>
              <p:cNvSpPr>
                <a:spLocks noChangeArrowheads="1"/>
              </p:cNvSpPr>
              <p:nvPr/>
            </p:nvSpPr>
            <p:spPr bwMode="auto">
              <a:xfrm>
                <a:off x="3430588" y="5111750"/>
                <a:ext cx="129524" cy="1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00000"/>
                  </a:lnSpc>
                  <a:spcBef>
                    <a:spcPct val="0"/>
                  </a:spcBef>
                  <a:spcAft>
                    <a:spcPct val="0"/>
                  </a:spcAft>
                  <a:buSzTx/>
                  <a:buFontTx/>
                  <a:buNone/>
                </a:pPr>
                <a:r>
                  <a:rPr lang="de-DE" altLang="en-US" sz="1000" b="1">
                    <a:solidFill>
                      <a:srgbClr val="000000"/>
                    </a:solidFill>
                    <a:latin typeface="+mn-lt"/>
                  </a:rPr>
                  <a:t>ID</a:t>
                </a:r>
                <a:endParaRPr lang="de-DE" altLang="en-US" sz="1800">
                  <a:solidFill>
                    <a:schemeClr val="tx1"/>
                  </a:solidFill>
                  <a:latin typeface="+mn-lt"/>
                </a:endParaRPr>
              </a:p>
            </p:txBody>
          </p:sp>
          <p:sp>
            <p:nvSpPr>
              <p:cNvPr id="178" name="Freeform 94">
                <a:extLst>
                  <a:ext uri="{FF2B5EF4-FFF2-40B4-BE49-F238E27FC236}">
                    <a16:creationId xmlns:a16="http://schemas.microsoft.com/office/drawing/2014/main" id="{66B5CBB5-AE41-7642-9671-BC37519187DE}"/>
                  </a:ext>
                </a:extLst>
              </p:cNvPr>
              <p:cNvSpPr>
                <a:spLocks/>
              </p:cNvSpPr>
              <p:nvPr/>
            </p:nvSpPr>
            <p:spPr bwMode="auto">
              <a:xfrm>
                <a:off x="5726113" y="5224462"/>
                <a:ext cx="342900" cy="209550"/>
              </a:xfrm>
              <a:custGeom>
                <a:avLst/>
                <a:gdLst>
                  <a:gd name="T0" fmla="*/ 0 w 216"/>
                  <a:gd name="T1" fmla="*/ 2147483646 h 132"/>
                  <a:gd name="T2" fmla="*/ 2147483646 w 216"/>
                  <a:gd name="T3" fmla="*/ 2147483646 h 132"/>
                  <a:gd name="T4" fmla="*/ 2147483646 w 216"/>
                  <a:gd name="T5" fmla="*/ 2147483646 h 132"/>
                  <a:gd name="T6" fmla="*/ 2147483646 w 216"/>
                  <a:gd name="T7" fmla="*/ 2147483646 h 132"/>
                  <a:gd name="T8" fmla="*/ 2147483646 w 216"/>
                  <a:gd name="T9" fmla="*/ 2147483646 h 132"/>
                  <a:gd name="T10" fmla="*/ 2147483646 w 216"/>
                  <a:gd name="T11" fmla="*/ 2147483646 h 132"/>
                  <a:gd name="T12" fmla="*/ 2147483646 w 216"/>
                  <a:gd name="T13" fmla="*/ 2147483646 h 132"/>
                  <a:gd name="T14" fmla="*/ 2147483646 w 216"/>
                  <a:gd name="T15" fmla="*/ 2147483646 h 132"/>
                  <a:gd name="T16" fmla="*/ 2147483646 w 216"/>
                  <a:gd name="T17" fmla="*/ 2147483646 h 132"/>
                  <a:gd name="T18" fmla="*/ 2147483646 w 216"/>
                  <a:gd name="T19" fmla="*/ 2147483646 h 132"/>
                  <a:gd name="T20" fmla="*/ 2147483646 w 216"/>
                  <a:gd name="T21" fmla="*/ 2147483646 h 132"/>
                  <a:gd name="T22" fmla="*/ 2147483646 w 216"/>
                  <a:gd name="T23" fmla="*/ 2147483646 h 132"/>
                  <a:gd name="T24" fmla="*/ 2147483646 w 216"/>
                  <a:gd name="T25" fmla="*/ 2147483646 h 132"/>
                  <a:gd name="T26" fmla="*/ 2147483646 w 216"/>
                  <a:gd name="T27" fmla="*/ 2147483646 h 132"/>
                  <a:gd name="T28" fmla="*/ 2147483646 w 216"/>
                  <a:gd name="T29" fmla="*/ 2147483646 h 132"/>
                  <a:gd name="T30" fmla="*/ 2147483646 w 216"/>
                  <a:gd name="T31" fmla="*/ 2147483646 h 132"/>
                  <a:gd name="T32" fmla="*/ 2147483646 w 216"/>
                  <a:gd name="T33" fmla="*/ 2147483646 h 132"/>
                  <a:gd name="T34" fmla="*/ 2147483646 w 216"/>
                  <a:gd name="T35" fmla="*/ 2147483646 h 132"/>
                  <a:gd name="T36" fmla="*/ 2147483646 w 216"/>
                  <a:gd name="T37" fmla="*/ 2147483646 h 132"/>
                  <a:gd name="T38" fmla="*/ 2147483646 w 216"/>
                  <a:gd name="T39" fmla="*/ 2147483646 h 132"/>
                  <a:gd name="T40" fmla="*/ 2147483646 w 216"/>
                  <a:gd name="T41" fmla="*/ 2147483646 h 132"/>
                  <a:gd name="T42" fmla="*/ 2147483646 w 216"/>
                  <a:gd name="T43" fmla="*/ 2147483646 h 132"/>
                  <a:gd name="T44" fmla="*/ 2147483646 w 216"/>
                  <a:gd name="T45" fmla="*/ 2147483646 h 132"/>
                  <a:gd name="T46" fmla="*/ 2147483646 w 216"/>
                  <a:gd name="T47" fmla="*/ 2147483646 h 132"/>
                  <a:gd name="T48" fmla="*/ 2147483646 w 216"/>
                  <a:gd name="T49" fmla="*/ 2147483646 h 132"/>
                  <a:gd name="T50" fmla="*/ 2147483646 w 216"/>
                  <a:gd name="T51" fmla="*/ 2147483646 h 132"/>
                  <a:gd name="T52" fmla="*/ 2147483646 w 216"/>
                  <a:gd name="T53" fmla="*/ 2147483646 h 132"/>
                  <a:gd name="T54" fmla="*/ 2147483646 w 216"/>
                  <a:gd name="T55" fmla="*/ 2147483646 h 132"/>
                  <a:gd name="T56" fmla="*/ 2147483646 w 216"/>
                  <a:gd name="T57" fmla="*/ 2147483646 h 132"/>
                  <a:gd name="T58" fmla="*/ 2147483646 w 216"/>
                  <a:gd name="T59" fmla="*/ 2147483646 h 132"/>
                  <a:gd name="T60" fmla="*/ 2147483646 w 216"/>
                  <a:gd name="T61" fmla="*/ 2147483646 h 132"/>
                  <a:gd name="T62" fmla="*/ 2147483646 w 216"/>
                  <a:gd name="T63" fmla="*/ 2147483646 h 132"/>
                  <a:gd name="T64" fmla="*/ 2147483646 w 216"/>
                  <a:gd name="T65" fmla="*/ 2147483646 h 132"/>
                  <a:gd name="T66" fmla="*/ 2147483646 w 216"/>
                  <a:gd name="T67" fmla="*/ 2147483646 h 132"/>
                  <a:gd name="T68" fmla="*/ 2147483646 w 216"/>
                  <a:gd name="T69" fmla="*/ 2147483646 h 132"/>
                  <a:gd name="T70" fmla="*/ 2147483646 w 216"/>
                  <a:gd name="T71" fmla="*/ 2147483646 h 132"/>
                  <a:gd name="T72" fmla="*/ 2147483646 w 216"/>
                  <a:gd name="T73" fmla="*/ 2147483646 h 132"/>
                  <a:gd name="T74" fmla="*/ 2147483646 w 216"/>
                  <a:gd name="T75" fmla="*/ 2147483646 h 132"/>
                  <a:gd name="T76" fmla="*/ 2147483646 w 216"/>
                  <a:gd name="T77" fmla="*/ 2147483646 h 132"/>
                  <a:gd name="T78" fmla="*/ 2147483646 w 216"/>
                  <a:gd name="T79" fmla="*/ 2147483646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 h="132">
                    <a:moveTo>
                      <a:pt x="0" y="131"/>
                    </a:moveTo>
                    <a:lnTo>
                      <a:pt x="0" y="131"/>
                    </a:lnTo>
                    <a:lnTo>
                      <a:pt x="4" y="132"/>
                    </a:lnTo>
                    <a:lnTo>
                      <a:pt x="8" y="132"/>
                    </a:lnTo>
                    <a:lnTo>
                      <a:pt x="13" y="131"/>
                    </a:lnTo>
                    <a:lnTo>
                      <a:pt x="16" y="131"/>
                    </a:lnTo>
                    <a:lnTo>
                      <a:pt x="19" y="130"/>
                    </a:lnTo>
                    <a:lnTo>
                      <a:pt x="21" y="128"/>
                    </a:lnTo>
                    <a:lnTo>
                      <a:pt x="23" y="126"/>
                    </a:lnTo>
                    <a:lnTo>
                      <a:pt x="25" y="123"/>
                    </a:lnTo>
                    <a:lnTo>
                      <a:pt x="27" y="120"/>
                    </a:lnTo>
                    <a:lnTo>
                      <a:pt x="29" y="117"/>
                    </a:lnTo>
                    <a:lnTo>
                      <a:pt x="30" y="114"/>
                    </a:lnTo>
                    <a:lnTo>
                      <a:pt x="32" y="111"/>
                    </a:lnTo>
                    <a:lnTo>
                      <a:pt x="34" y="108"/>
                    </a:lnTo>
                    <a:lnTo>
                      <a:pt x="36" y="105"/>
                    </a:lnTo>
                    <a:lnTo>
                      <a:pt x="38" y="103"/>
                    </a:lnTo>
                    <a:lnTo>
                      <a:pt x="41" y="101"/>
                    </a:lnTo>
                    <a:lnTo>
                      <a:pt x="43" y="99"/>
                    </a:lnTo>
                    <a:lnTo>
                      <a:pt x="46" y="97"/>
                    </a:lnTo>
                    <a:lnTo>
                      <a:pt x="49" y="96"/>
                    </a:lnTo>
                    <a:lnTo>
                      <a:pt x="53" y="95"/>
                    </a:lnTo>
                    <a:lnTo>
                      <a:pt x="56" y="95"/>
                    </a:lnTo>
                    <a:lnTo>
                      <a:pt x="60" y="95"/>
                    </a:lnTo>
                    <a:lnTo>
                      <a:pt x="63" y="94"/>
                    </a:lnTo>
                    <a:lnTo>
                      <a:pt x="67" y="94"/>
                    </a:lnTo>
                    <a:lnTo>
                      <a:pt x="70" y="94"/>
                    </a:lnTo>
                    <a:lnTo>
                      <a:pt x="74" y="94"/>
                    </a:lnTo>
                    <a:lnTo>
                      <a:pt x="78" y="94"/>
                    </a:lnTo>
                    <a:lnTo>
                      <a:pt x="81" y="93"/>
                    </a:lnTo>
                    <a:lnTo>
                      <a:pt x="83" y="92"/>
                    </a:lnTo>
                    <a:lnTo>
                      <a:pt x="86" y="91"/>
                    </a:lnTo>
                    <a:lnTo>
                      <a:pt x="88" y="88"/>
                    </a:lnTo>
                    <a:lnTo>
                      <a:pt x="90" y="86"/>
                    </a:lnTo>
                    <a:lnTo>
                      <a:pt x="92" y="83"/>
                    </a:lnTo>
                    <a:lnTo>
                      <a:pt x="94" y="80"/>
                    </a:lnTo>
                    <a:lnTo>
                      <a:pt x="95" y="77"/>
                    </a:lnTo>
                    <a:lnTo>
                      <a:pt x="97" y="74"/>
                    </a:lnTo>
                    <a:lnTo>
                      <a:pt x="98" y="71"/>
                    </a:lnTo>
                    <a:lnTo>
                      <a:pt x="100" y="67"/>
                    </a:lnTo>
                    <a:lnTo>
                      <a:pt x="102" y="64"/>
                    </a:lnTo>
                    <a:lnTo>
                      <a:pt x="104" y="62"/>
                    </a:lnTo>
                    <a:lnTo>
                      <a:pt x="107" y="60"/>
                    </a:lnTo>
                    <a:lnTo>
                      <a:pt x="109" y="59"/>
                    </a:lnTo>
                    <a:lnTo>
                      <a:pt x="113" y="58"/>
                    </a:lnTo>
                    <a:lnTo>
                      <a:pt x="116" y="57"/>
                    </a:lnTo>
                    <a:lnTo>
                      <a:pt x="120" y="57"/>
                    </a:lnTo>
                    <a:lnTo>
                      <a:pt x="124" y="57"/>
                    </a:lnTo>
                    <a:lnTo>
                      <a:pt x="127" y="57"/>
                    </a:lnTo>
                    <a:lnTo>
                      <a:pt x="131" y="57"/>
                    </a:lnTo>
                    <a:lnTo>
                      <a:pt x="134" y="57"/>
                    </a:lnTo>
                    <a:lnTo>
                      <a:pt x="138" y="57"/>
                    </a:lnTo>
                    <a:lnTo>
                      <a:pt x="142" y="57"/>
                    </a:lnTo>
                    <a:lnTo>
                      <a:pt x="145" y="56"/>
                    </a:lnTo>
                    <a:lnTo>
                      <a:pt x="147" y="54"/>
                    </a:lnTo>
                    <a:lnTo>
                      <a:pt x="150" y="53"/>
                    </a:lnTo>
                    <a:lnTo>
                      <a:pt x="152" y="50"/>
                    </a:lnTo>
                    <a:lnTo>
                      <a:pt x="154" y="47"/>
                    </a:lnTo>
                    <a:lnTo>
                      <a:pt x="156" y="44"/>
                    </a:lnTo>
                    <a:lnTo>
                      <a:pt x="157" y="40"/>
                    </a:lnTo>
                    <a:lnTo>
                      <a:pt x="159" y="37"/>
                    </a:lnTo>
                    <a:lnTo>
                      <a:pt x="160" y="34"/>
                    </a:lnTo>
                    <a:lnTo>
                      <a:pt x="162" y="30"/>
                    </a:lnTo>
                    <a:lnTo>
                      <a:pt x="163" y="27"/>
                    </a:lnTo>
                    <a:lnTo>
                      <a:pt x="165" y="24"/>
                    </a:lnTo>
                    <a:lnTo>
                      <a:pt x="167" y="21"/>
                    </a:lnTo>
                    <a:lnTo>
                      <a:pt x="170" y="20"/>
                    </a:lnTo>
                    <a:lnTo>
                      <a:pt x="172" y="19"/>
                    </a:lnTo>
                    <a:lnTo>
                      <a:pt x="174" y="18"/>
                    </a:lnTo>
                    <a:lnTo>
                      <a:pt x="177" y="17"/>
                    </a:lnTo>
                    <a:lnTo>
                      <a:pt x="180" y="16"/>
                    </a:lnTo>
                    <a:lnTo>
                      <a:pt x="183" y="15"/>
                    </a:lnTo>
                    <a:lnTo>
                      <a:pt x="187" y="14"/>
                    </a:lnTo>
                    <a:lnTo>
                      <a:pt x="190" y="13"/>
                    </a:lnTo>
                    <a:lnTo>
                      <a:pt x="194" y="12"/>
                    </a:lnTo>
                    <a:lnTo>
                      <a:pt x="197" y="11"/>
                    </a:lnTo>
                    <a:lnTo>
                      <a:pt x="200" y="9"/>
                    </a:lnTo>
                    <a:lnTo>
                      <a:pt x="203" y="7"/>
                    </a:lnTo>
                    <a:lnTo>
                      <a:pt x="207" y="5"/>
                    </a:lnTo>
                    <a:lnTo>
                      <a:pt x="212" y="2"/>
                    </a:lnTo>
                    <a:lnTo>
                      <a:pt x="216" y="0"/>
                    </a:lnTo>
                  </a:path>
                </a:pathLst>
              </a:custGeom>
              <a:noFill/>
              <a:ln w="10" cap="flat">
                <a:solidFill>
                  <a:srgbClr val="D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9" name="Freeform 95">
                <a:extLst>
                  <a:ext uri="{FF2B5EF4-FFF2-40B4-BE49-F238E27FC236}">
                    <a16:creationId xmlns:a16="http://schemas.microsoft.com/office/drawing/2014/main" id="{F7934037-3769-5944-B198-64079B66065F}"/>
                  </a:ext>
                </a:extLst>
              </p:cNvPr>
              <p:cNvSpPr>
                <a:spLocks/>
              </p:cNvSpPr>
              <p:nvPr/>
            </p:nvSpPr>
            <p:spPr bwMode="auto">
              <a:xfrm>
                <a:off x="6051550" y="5211762"/>
                <a:ext cx="38100" cy="30162"/>
              </a:xfrm>
              <a:custGeom>
                <a:avLst/>
                <a:gdLst>
                  <a:gd name="T0" fmla="*/ 0 w 24"/>
                  <a:gd name="T1" fmla="*/ 2147483646 h 19"/>
                  <a:gd name="T2" fmla="*/ 2147483646 w 24"/>
                  <a:gd name="T3" fmla="*/ 0 h 19"/>
                  <a:gd name="T4" fmla="*/ 2147483646 w 24"/>
                  <a:gd name="T5" fmla="*/ 2147483646 h 19"/>
                  <a:gd name="T6" fmla="*/ 0 w 24"/>
                  <a:gd name="T7" fmla="*/ 214748364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9">
                    <a:moveTo>
                      <a:pt x="0" y="8"/>
                    </a:moveTo>
                    <a:lnTo>
                      <a:pt x="24" y="0"/>
                    </a:lnTo>
                    <a:lnTo>
                      <a:pt x="6" y="19"/>
                    </a:lnTo>
                    <a:lnTo>
                      <a:pt x="0" y="8"/>
                    </a:lnTo>
                    <a:close/>
                  </a:path>
                </a:pathLst>
              </a:custGeom>
              <a:solidFill>
                <a:srgbClr val="D00000"/>
              </a:solidFill>
              <a:ln w="5" cap="flat">
                <a:solidFill>
                  <a:srgbClr val="D00000"/>
                </a:solidFill>
                <a:prstDash val="solid"/>
                <a:miter lim="800000"/>
                <a:headEnd/>
                <a:tailEnd/>
              </a:ln>
            </p:spPr>
            <p:txBody>
              <a:bodyPr/>
              <a:lstStyle/>
              <a:p>
                <a:endParaRPr lang="fr-FR"/>
              </a:p>
            </p:txBody>
          </p:sp>
        </p:grpSp>
      </p:grpSp>
      <p:sp>
        <p:nvSpPr>
          <p:cNvPr id="180" name="Flèche vers la gauche 179">
            <a:extLst>
              <a:ext uri="{FF2B5EF4-FFF2-40B4-BE49-F238E27FC236}">
                <a16:creationId xmlns:a16="http://schemas.microsoft.com/office/drawing/2014/main" id="{44849C47-02A0-AD42-BE65-B6396D140C63}"/>
              </a:ext>
            </a:extLst>
          </p:cNvPr>
          <p:cNvSpPr/>
          <p:nvPr/>
        </p:nvSpPr>
        <p:spPr>
          <a:xfrm rot="13002788">
            <a:off x="3820906" y="3343991"/>
            <a:ext cx="396780" cy="205448"/>
          </a:xfrm>
          <a:prstGeom prst="leftArrow">
            <a:avLst>
              <a:gd name="adj1" fmla="val 45955"/>
              <a:gd name="adj2" fmla="val 5263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ZoneTexte 180">
            <a:extLst>
              <a:ext uri="{FF2B5EF4-FFF2-40B4-BE49-F238E27FC236}">
                <a16:creationId xmlns:a16="http://schemas.microsoft.com/office/drawing/2014/main" id="{C15D1921-35BE-FC42-9776-32C255601400}"/>
              </a:ext>
            </a:extLst>
          </p:cNvPr>
          <p:cNvSpPr txBox="1"/>
          <p:nvPr/>
        </p:nvSpPr>
        <p:spPr>
          <a:xfrm>
            <a:off x="273819" y="3625260"/>
            <a:ext cx="3592279" cy="1492716"/>
          </a:xfrm>
          <a:prstGeom prst="rect">
            <a:avLst/>
          </a:prstGeom>
          <a:noFill/>
        </p:spPr>
        <p:txBody>
          <a:bodyPr wrap="square" rtlCol="0">
            <a:spAutoFit/>
          </a:bodyPr>
          <a:lstStyle/>
          <a:p>
            <a:pPr marL="285750" lvl="6" indent="-285750">
              <a:lnSpc>
                <a:spcPct val="150000"/>
              </a:lnSpc>
              <a:buSzPct val="80000"/>
              <a:buFont typeface="Wingdings" pitchFamily="2" charset="2"/>
              <a:buChar char="Ø"/>
            </a:pPr>
            <a:r>
              <a:rPr lang="en-US" sz="1400" dirty="0">
                <a:latin typeface="+mn-lt"/>
              </a:rPr>
              <a:t>Linac-like beam quality </a:t>
            </a:r>
          </a:p>
          <a:p>
            <a:pPr marL="285750" lvl="6" indent="-285750">
              <a:buSzPct val="80000"/>
              <a:buFont typeface="Wingdings" pitchFamily="2" charset="2"/>
              <a:buChar char="Ø"/>
            </a:pPr>
            <a:r>
              <a:rPr lang="en-US" sz="1400" dirty="0">
                <a:latin typeface="+mn-lt"/>
              </a:rPr>
              <a:t>Easy to upgrade (add linac section or recirculation passes)</a:t>
            </a:r>
          </a:p>
          <a:p>
            <a:pPr marL="285750" lvl="6" indent="-285750">
              <a:buSzPct val="80000"/>
              <a:buFont typeface="Wingdings" pitchFamily="2" charset="2"/>
              <a:buChar char="Ø"/>
            </a:pPr>
            <a:r>
              <a:rPr lang="en-US" sz="1400" dirty="0">
                <a:latin typeface="+mn-lt"/>
              </a:rPr>
              <a:t>Tolerate more “damage” to the beam from collisions with another beam (the beam is dumped soon after)</a:t>
            </a:r>
          </a:p>
        </p:txBody>
      </p:sp>
      <p:sp>
        <p:nvSpPr>
          <p:cNvPr id="182" name="ZoneTexte 181">
            <a:extLst>
              <a:ext uri="{FF2B5EF4-FFF2-40B4-BE49-F238E27FC236}">
                <a16:creationId xmlns:a16="http://schemas.microsoft.com/office/drawing/2014/main" id="{B4D27B46-FDFE-E94F-A814-1FB1BF1ECBE8}"/>
              </a:ext>
            </a:extLst>
          </p:cNvPr>
          <p:cNvSpPr txBox="1"/>
          <p:nvPr/>
        </p:nvSpPr>
        <p:spPr>
          <a:xfrm>
            <a:off x="7004030" y="3677816"/>
            <a:ext cx="3723245" cy="1600438"/>
          </a:xfrm>
          <a:prstGeom prst="rect">
            <a:avLst/>
          </a:prstGeom>
          <a:noFill/>
        </p:spPr>
        <p:txBody>
          <a:bodyPr wrap="square" rtlCol="0">
            <a:spAutoFit/>
          </a:bodyPr>
          <a:lstStyle/>
          <a:p>
            <a:pPr marL="285750" lvl="1" indent="-285750">
              <a:buSzPct val="80000"/>
              <a:buFont typeface="Wingdings" pitchFamily="2" charset="2"/>
              <a:buChar char="Ø"/>
            </a:pPr>
            <a:r>
              <a:rPr lang="en-US" sz="1400" dirty="0">
                <a:latin typeface="+mn-lt"/>
              </a:rPr>
              <a:t>High beam current possible (RF power limit removed)</a:t>
            </a:r>
          </a:p>
          <a:p>
            <a:pPr marL="285750" lvl="1" indent="-285750">
              <a:buSzPct val="80000"/>
              <a:buFont typeface="Wingdings" pitchFamily="2" charset="2"/>
              <a:buChar char="Ø"/>
            </a:pPr>
            <a:r>
              <a:rPr lang="en-US" sz="1400" dirty="0">
                <a:latin typeface="+mn-lt"/>
              </a:rPr>
              <a:t>Reduced power bill (RF power recovered)</a:t>
            </a:r>
          </a:p>
          <a:p>
            <a:pPr marL="285750" lvl="1" indent="-285750">
              <a:buSzPct val="80000"/>
              <a:buFont typeface="Wingdings" pitchFamily="2" charset="2"/>
              <a:buChar char="Ø"/>
            </a:pPr>
            <a:r>
              <a:rPr lang="en-US" sz="1400" dirty="0">
                <a:latin typeface="+mn-lt"/>
              </a:rPr>
              <a:t>Reduced cost of RF amplifiers (smaller RF power amplifiers)</a:t>
            </a:r>
          </a:p>
          <a:p>
            <a:pPr marL="285750" lvl="1" indent="-285750">
              <a:buSzPct val="80000"/>
              <a:buFont typeface="Wingdings" pitchFamily="2" charset="2"/>
              <a:buChar char="Ø"/>
            </a:pPr>
            <a:r>
              <a:rPr lang="en-US" sz="1400" dirty="0">
                <a:latin typeface="+mn-lt"/>
              </a:rPr>
              <a:t>Reduced beam power and energy in beam dump (less shielding / activation issues)</a:t>
            </a:r>
          </a:p>
        </p:txBody>
      </p:sp>
      <p:sp>
        <p:nvSpPr>
          <p:cNvPr id="183" name="Rectangle 182">
            <a:extLst>
              <a:ext uri="{FF2B5EF4-FFF2-40B4-BE49-F238E27FC236}">
                <a16:creationId xmlns:a16="http://schemas.microsoft.com/office/drawing/2014/main" id="{091417BB-F379-C243-88CA-54E8607D514F}"/>
              </a:ext>
            </a:extLst>
          </p:cNvPr>
          <p:cNvSpPr/>
          <p:nvPr/>
        </p:nvSpPr>
        <p:spPr>
          <a:xfrm>
            <a:off x="1475661" y="5271167"/>
            <a:ext cx="7721242" cy="350865"/>
          </a:xfrm>
          <a:prstGeom prst="rect">
            <a:avLst/>
          </a:prstGeom>
          <a:ln w="15875">
            <a:solidFill>
              <a:schemeClr val="accent5">
                <a:lumMod val="75000"/>
              </a:schemeClr>
            </a:solidFill>
          </a:ln>
        </p:spPr>
        <p:txBody>
          <a:bodyPr wrap="square">
            <a:spAutoFit/>
          </a:bodyPr>
          <a:lstStyle/>
          <a:p>
            <a:pPr algn="ctr">
              <a:lnSpc>
                <a:spcPct val="120000"/>
              </a:lnSpc>
            </a:pPr>
            <a:r>
              <a:rPr lang="en-GB" altLang="en-US" sz="1500" b="1" dirty="0">
                <a:solidFill>
                  <a:srgbClr val="0070C0"/>
                </a:solidFill>
                <a:latin typeface="+mn-lt"/>
              </a:rPr>
              <a:t>High average beam power in compact machine, excellent beam parameters with high flexibility</a:t>
            </a:r>
          </a:p>
        </p:txBody>
      </p:sp>
      <p:sp>
        <p:nvSpPr>
          <p:cNvPr id="184" name="Flèche vers la gauche 183">
            <a:extLst>
              <a:ext uri="{FF2B5EF4-FFF2-40B4-BE49-F238E27FC236}">
                <a16:creationId xmlns:a16="http://schemas.microsoft.com/office/drawing/2014/main" id="{CFC9ADD8-350A-394E-964A-00C19C1006D7}"/>
              </a:ext>
            </a:extLst>
          </p:cNvPr>
          <p:cNvSpPr/>
          <p:nvPr/>
        </p:nvSpPr>
        <p:spPr>
          <a:xfrm rot="19061917">
            <a:off x="6555994" y="3271983"/>
            <a:ext cx="396780" cy="205448"/>
          </a:xfrm>
          <a:prstGeom prst="leftArrow">
            <a:avLst>
              <a:gd name="adj1" fmla="val 45955"/>
              <a:gd name="adj2" fmla="val 5263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Titre 1">
            <a:extLst>
              <a:ext uri="{FF2B5EF4-FFF2-40B4-BE49-F238E27FC236}">
                <a16:creationId xmlns:a16="http://schemas.microsoft.com/office/drawing/2014/main" id="{839BF508-FBB7-3C4D-A1EC-E7963DAC3E67}"/>
              </a:ext>
            </a:extLst>
          </p:cNvPr>
          <p:cNvSpPr>
            <a:spLocks noGrp="1"/>
          </p:cNvSpPr>
          <p:nvPr>
            <p:ph type="title"/>
          </p:nvPr>
        </p:nvSpPr>
        <p:spPr>
          <a:xfrm>
            <a:off x="2290043" y="149425"/>
            <a:ext cx="7163834" cy="447518"/>
          </a:xfrm>
        </p:spPr>
        <p:txBody>
          <a:bodyPr/>
          <a:lstStyle/>
          <a:p>
            <a:r>
              <a:rPr lang="en-GB" dirty="0">
                <a:solidFill>
                  <a:schemeClr val="accent5">
                    <a:lumMod val="75000"/>
                  </a:schemeClr>
                </a:solidFill>
                <a:latin typeface="+mn-lt"/>
                <a:cs typeface="Arial" panose="020B0604020202020204" pitchFamily="34" charset="0"/>
              </a:rPr>
              <a:t>ERLs</a:t>
            </a:r>
            <a:r>
              <a:rPr lang="en-GB" dirty="0">
                <a:solidFill>
                  <a:schemeClr val="accent5">
                    <a:lumMod val="75000"/>
                  </a:schemeClr>
                </a:solidFill>
                <a:latin typeface="+mn-lt"/>
                <a:ea typeface="Arial" charset="0"/>
                <a:cs typeface="Arial" panose="020B0604020202020204" pitchFamily="34" charset="0"/>
              </a:rPr>
              <a:t>: The Best of Two Worlds</a:t>
            </a:r>
            <a:endParaRPr lang="en-GB" dirty="0">
              <a:solidFill>
                <a:schemeClr val="accent5">
                  <a:lumMod val="75000"/>
                </a:schemeClr>
              </a:solidFill>
              <a:latin typeface="+mn-lt"/>
            </a:endParaRPr>
          </a:p>
        </p:txBody>
      </p:sp>
    </p:spTree>
    <p:extLst>
      <p:ext uri="{BB962C8B-B14F-4D97-AF65-F5344CB8AC3E}">
        <p14:creationId xmlns:p14="http://schemas.microsoft.com/office/powerpoint/2010/main" val="4068499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3515E197-1441-C149-862B-7FC3EBDD27A4}"/>
              </a:ext>
            </a:extLst>
          </p:cNvPr>
          <p:cNvSpPr>
            <a:spLocks noGrp="1"/>
          </p:cNvSpPr>
          <p:nvPr>
            <p:ph type="dt" sz="half" idx="10"/>
          </p:nvPr>
        </p:nvSpPr>
        <p:spPr/>
        <p:txBody>
          <a:bodyPr/>
          <a:lstStyle/>
          <a:p>
            <a:r>
              <a:rPr lang="fr-FR" dirty="0"/>
              <a:t>03/06/2020</a:t>
            </a:r>
          </a:p>
        </p:txBody>
      </p:sp>
      <p:sp>
        <p:nvSpPr>
          <p:cNvPr id="8" name="Espace réservé du pied de page 7">
            <a:extLst>
              <a:ext uri="{FF2B5EF4-FFF2-40B4-BE49-F238E27FC236}">
                <a16:creationId xmlns:a16="http://schemas.microsoft.com/office/drawing/2014/main" id="{04C37ECA-4B81-714D-B6A1-05A0043F7E77}"/>
              </a:ext>
            </a:extLst>
          </p:cNvPr>
          <p:cNvSpPr>
            <a:spLocks noGrp="1"/>
          </p:cNvSpPr>
          <p:nvPr>
            <p:ph type="ftr" sz="quarter" idx="11"/>
          </p:nvPr>
        </p:nvSpPr>
        <p:spPr/>
        <p:txBody>
          <a:bodyPr/>
          <a:lstStyle/>
          <a:p>
            <a:r>
              <a:rPr lang="fr-FR" dirty="0"/>
              <a:t>W. KAABI - IJCLab – PERLE Collaboration Meeting</a:t>
            </a:r>
          </a:p>
        </p:txBody>
      </p:sp>
      <p:sp>
        <p:nvSpPr>
          <p:cNvPr id="9" name="Espace réservé du numéro de diapositive 8">
            <a:extLst>
              <a:ext uri="{FF2B5EF4-FFF2-40B4-BE49-F238E27FC236}">
                <a16:creationId xmlns:a16="http://schemas.microsoft.com/office/drawing/2014/main" id="{C289578E-FE5A-E34D-B13D-EB1D9148A41D}"/>
              </a:ext>
            </a:extLst>
          </p:cNvPr>
          <p:cNvSpPr>
            <a:spLocks noGrp="1"/>
          </p:cNvSpPr>
          <p:nvPr>
            <p:ph type="sldNum" sz="quarter" idx="12"/>
          </p:nvPr>
        </p:nvSpPr>
        <p:spPr/>
        <p:txBody>
          <a:bodyPr/>
          <a:lstStyle/>
          <a:p>
            <a:fld id="{77E71596-5F9D-49C5-9701-16B3CA54319D}" type="slidenum">
              <a:rPr lang="fr-FR" smtClean="0"/>
              <a:pPr/>
              <a:t>20</a:t>
            </a:fld>
            <a:endParaRPr lang="fr-FR" dirty="0"/>
          </a:p>
        </p:txBody>
      </p:sp>
      <p:pic>
        <p:nvPicPr>
          <p:cNvPr id="11" name="Image 10">
            <a:extLst>
              <a:ext uri="{FF2B5EF4-FFF2-40B4-BE49-F238E27FC236}">
                <a16:creationId xmlns:a16="http://schemas.microsoft.com/office/drawing/2014/main" id="{8EDB21A8-4427-3E44-B764-68DA47DE13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38"/>
            <a:ext cx="10772775" cy="6051612"/>
          </a:xfrm>
          <a:prstGeom prst="rect">
            <a:avLst/>
          </a:prstGeom>
        </p:spPr>
      </p:pic>
      <p:sp>
        <p:nvSpPr>
          <p:cNvPr id="13" name="ZoneTexte 12">
            <a:extLst>
              <a:ext uri="{FF2B5EF4-FFF2-40B4-BE49-F238E27FC236}">
                <a16:creationId xmlns:a16="http://schemas.microsoft.com/office/drawing/2014/main" id="{559F2367-E8DA-5147-BD1C-73521E0BAE8D}"/>
              </a:ext>
            </a:extLst>
          </p:cNvPr>
          <p:cNvSpPr txBox="1"/>
          <p:nvPr/>
        </p:nvSpPr>
        <p:spPr>
          <a:xfrm>
            <a:off x="57795" y="335831"/>
            <a:ext cx="6048672" cy="461665"/>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Thank you for your attention!</a:t>
            </a:r>
          </a:p>
        </p:txBody>
      </p:sp>
      <p:sp>
        <p:nvSpPr>
          <p:cNvPr id="14" name="ZoneTexte 13">
            <a:extLst>
              <a:ext uri="{FF2B5EF4-FFF2-40B4-BE49-F238E27FC236}">
                <a16:creationId xmlns:a16="http://schemas.microsoft.com/office/drawing/2014/main" id="{A9B55EA2-9655-224B-ADAD-D9D5DADD7D35}"/>
              </a:ext>
            </a:extLst>
          </p:cNvPr>
          <p:cNvSpPr txBox="1"/>
          <p:nvPr/>
        </p:nvSpPr>
        <p:spPr>
          <a:xfrm>
            <a:off x="9073007" y="5561057"/>
            <a:ext cx="1569964" cy="276999"/>
          </a:xfrm>
          <a:prstGeom prst="rect">
            <a:avLst/>
          </a:prstGeom>
          <a:noFill/>
        </p:spPr>
        <p:txBody>
          <a:bodyPr wrap="square" rtlCol="0">
            <a:spAutoFit/>
          </a:bodyPr>
          <a:lstStyle/>
          <a:p>
            <a:pPr algn="r"/>
            <a:r>
              <a:rPr lang="en-GB" sz="1200" u="sng" dirty="0">
                <a:solidFill>
                  <a:schemeClr val="bg1"/>
                </a:solidFill>
                <a:latin typeface="+mn-lt"/>
                <a:cs typeface="Arial" panose="020B0604020202020204" pitchFamily="34" charset="0"/>
              </a:rPr>
              <a:t>MESA ERL simulation</a:t>
            </a:r>
            <a:r>
              <a:rPr lang="fr-FR" sz="1200" u="sng" baseline="30000" dirty="0">
                <a:solidFill>
                  <a:schemeClr val="bg1"/>
                </a:solidFill>
                <a:latin typeface="+mn-lt"/>
              </a:rPr>
              <a:t>©</a:t>
            </a:r>
            <a:endParaRPr lang="en-GB" sz="1200" u="sng" baseline="300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59314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Introduction- </a:t>
            </a:r>
            <a:r>
              <a:rPr lang="en-GB" dirty="0">
                <a:solidFill>
                  <a:schemeClr val="accent5">
                    <a:lumMod val="75000"/>
                  </a:schemeClr>
                </a:solidFill>
                <a:latin typeface="+mn-lt"/>
                <a:cs typeface="Arial" panose="020B0604020202020204" pitchFamily="34" charset="0"/>
              </a:rPr>
              <a:t>Energy Recovery in RF Fields</a:t>
            </a:r>
            <a:endParaRPr lang="en-GB"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a:t>
            </a:fld>
            <a:endParaRPr lang="fr-FR" dirty="0"/>
          </a:p>
        </p:txBody>
      </p:sp>
      <p:sp>
        <p:nvSpPr>
          <p:cNvPr id="48" name="Espace réservé de la date 5">
            <a:extLst>
              <a:ext uri="{FF2B5EF4-FFF2-40B4-BE49-F238E27FC236}">
                <a16:creationId xmlns:a16="http://schemas.microsoft.com/office/drawing/2014/main" id="{1730D1F5-E10A-2A4F-B3DC-B9F73437CD10}"/>
              </a:ext>
            </a:extLst>
          </p:cNvPr>
          <p:cNvSpPr>
            <a:spLocks noGrp="1"/>
          </p:cNvSpPr>
          <p:nvPr>
            <p:ph type="dt" sz="half" idx="10"/>
          </p:nvPr>
        </p:nvSpPr>
        <p:spPr>
          <a:xfrm>
            <a:off x="201812" y="5714820"/>
            <a:ext cx="2411556" cy="322263"/>
          </a:xfrm>
        </p:spPr>
        <p:txBody>
          <a:bodyPr/>
          <a:lstStyle/>
          <a:p>
            <a:r>
              <a:rPr lang="fr-FR" dirty="0"/>
              <a:t>27/10/2021</a:t>
            </a:r>
          </a:p>
        </p:txBody>
      </p:sp>
      <p:grpSp>
        <p:nvGrpSpPr>
          <p:cNvPr id="245" name="Groupe 244">
            <a:extLst>
              <a:ext uri="{FF2B5EF4-FFF2-40B4-BE49-F238E27FC236}">
                <a16:creationId xmlns:a16="http://schemas.microsoft.com/office/drawing/2014/main" id="{31DB410C-4C70-BD4F-A72E-DDB5109A4C96}"/>
              </a:ext>
            </a:extLst>
          </p:cNvPr>
          <p:cNvGrpSpPr/>
          <p:nvPr/>
        </p:nvGrpSpPr>
        <p:grpSpPr>
          <a:xfrm>
            <a:off x="3961035" y="2139944"/>
            <a:ext cx="877031" cy="1472383"/>
            <a:chOff x="2507670" y="2465855"/>
            <a:chExt cx="877031" cy="1472383"/>
          </a:xfrm>
        </p:grpSpPr>
        <p:sp>
          <p:nvSpPr>
            <p:cNvPr id="246" name="Freeform 101">
              <a:extLst>
                <a:ext uri="{FF2B5EF4-FFF2-40B4-BE49-F238E27FC236}">
                  <a16:creationId xmlns:a16="http://schemas.microsoft.com/office/drawing/2014/main" id="{6B3DD740-D0D2-4344-8413-C35F0D4661C9}"/>
                </a:ext>
              </a:extLst>
            </p:cNvPr>
            <p:cNvSpPr>
              <a:spLocks/>
            </p:cNvSpPr>
            <p:nvPr/>
          </p:nvSpPr>
          <p:spPr bwMode="auto">
            <a:xfrm rot="10800000">
              <a:off x="2507670" y="3357124"/>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247" name="Freeform 102">
              <a:extLst>
                <a:ext uri="{FF2B5EF4-FFF2-40B4-BE49-F238E27FC236}">
                  <a16:creationId xmlns:a16="http://schemas.microsoft.com/office/drawing/2014/main" id="{BFBEFC43-1122-4149-83E3-8655BE425340}"/>
                </a:ext>
              </a:extLst>
            </p:cNvPr>
            <p:cNvSpPr>
              <a:spLocks/>
            </p:cNvSpPr>
            <p:nvPr/>
          </p:nvSpPr>
          <p:spPr bwMode="auto">
            <a:xfrm>
              <a:off x="2507670" y="2465855"/>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248" name="Rectangle 103">
              <a:extLst>
                <a:ext uri="{FF2B5EF4-FFF2-40B4-BE49-F238E27FC236}">
                  <a16:creationId xmlns:a16="http://schemas.microsoft.com/office/drawing/2014/main" id="{3039DCF5-5C7A-9B40-B537-AEB7BF4A1D5B}"/>
                </a:ext>
              </a:extLst>
            </p:cNvPr>
            <p:cNvSpPr>
              <a:spLocks noChangeArrowheads="1"/>
            </p:cNvSpPr>
            <p:nvPr/>
          </p:nvSpPr>
          <p:spPr bwMode="auto">
            <a:xfrm>
              <a:off x="2518800" y="3046969"/>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249" name="Freeform 104">
              <a:extLst>
                <a:ext uri="{FF2B5EF4-FFF2-40B4-BE49-F238E27FC236}">
                  <a16:creationId xmlns:a16="http://schemas.microsoft.com/office/drawing/2014/main" id="{1A8FAF4B-6D49-5F4A-AD43-03172EC9514F}"/>
                </a:ext>
              </a:extLst>
            </p:cNvPr>
            <p:cNvSpPr>
              <a:spLocks/>
            </p:cNvSpPr>
            <p:nvPr/>
          </p:nvSpPr>
          <p:spPr bwMode="auto">
            <a:xfrm>
              <a:off x="2690199" y="343381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 name="Freeform 109">
              <a:extLst>
                <a:ext uri="{FF2B5EF4-FFF2-40B4-BE49-F238E27FC236}">
                  <a16:creationId xmlns:a16="http://schemas.microsoft.com/office/drawing/2014/main" id="{4369313B-94B7-1549-92D6-7593CAA841E0}"/>
                </a:ext>
              </a:extLst>
            </p:cNvPr>
            <p:cNvSpPr>
              <a:spLocks/>
            </p:cNvSpPr>
            <p:nvPr/>
          </p:nvSpPr>
          <p:spPr bwMode="auto">
            <a:xfrm rot="10800000">
              <a:off x="2690199" y="289189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51" name="Freeform 110">
              <a:extLst>
                <a:ext uri="{FF2B5EF4-FFF2-40B4-BE49-F238E27FC236}">
                  <a16:creationId xmlns:a16="http://schemas.microsoft.com/office/drawing/2014/main" id="{8E01B16B-AE4B-7342-B454-95A3FBACF9C6}"/>
                </a:ext>
              </a:extLst>
            </p:cNvPr>
            <p:cNvSpPr>
              <a:spLocks/>
            </p:cNvSpPr>
            <p:nvPr/>
          </p:nvSpPr>
          <p:spPr bwMode="auto">
            <a:xfrm>
              <a:off x="2653471" y="3278733"/>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 name="Freeform 111">
              <a:extLst>
                <a:ext uri="{FF2B5EF4-FFF2-40B4-BE49-F238E27FC236}">
                  <a16:creationId xmlns:a16="http://schemas.microsoft.com/office/drawing/2014/main" id="{77FDD1F3-9C7F-E54F-9460-6CA59F6FE4E6}"/>
                </a:ext>
              </a:extLst>
            </p:cNvPr>
            <p:cNvSpPr>
              <a:spLocks/>
            </p:cNvSpPr>
            <p:nvPr/>
          </p:nvSpPr>
          <p:spPr bwMode="auto">
            <a:xfrm rot="10800000">
              <a:off x="2653471" y="2970283"/>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53" name="Freeform 112">
              <a:extLst>
                <a:ext uri="{FF2B5EF4-FFF2-40B4-BE49-F238E27FC236}">
                  <a16:creationId xmlns:a16="http://schemas.microsoft.com/office/drawing/2014/main" id="{2F03DB16-B6DD-D842-AF80-FFE370517F31}"/>
                </a:ext>
              </a:extLst>
            </p:cNvPr>
            <p:cNvSpPr>
              <a:spLocks/>
            </p:cNvSpPr>
            <p:nvPr/>
          </p:nvSpPr>
          <p:spPr bwMode="auto">
            <a:xfrm rot="10800000">
              <a:off x="2726928" y="279305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54" name="Freeform 113">
              <a:extLst>
                <a:ext uri="{FF2B5EF4-FFF2-40B4-BE49-F238E27FC236}">
                  <a16:creationId xmlns:a16="http://schemas.microsoft.com/office/drawing/2014/main" id="{5745C926-9181-4840-AB6A-1E6D238699C8}"/>
                </a:ext>
              </a:extLst>
            </p:cNvPr>
            <p:cNvSpPr>
              <a:spLocks/>
            </p:cNvSpPr>
            <p:nvPr/>
          </p:nvSpPr>
          <p:spPr bwMode="auto">
            <a:xfrm>
              <a:off x="2726928" y="3551397"/>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 name="Line 114">
              <a:extLst>
                <a:ext uri="{FF2B5EF4-FFF2-40B4-BE49-F238E27FC236}">
                  <a16:creationId xmlns:a16="http://schemas.microsoft.com/office/drawing/2014/main" id="{295043BE-DF42-6A40-9A86-0E6437CB7B9F}"/>
                </a:ext>
              </a:extLst>
            </p:cNvPr>
            <p:cNvSpPr>
              <a:spLocks noChangeShapeType="1"/>
            </p:cNvSpPr>
            <p:nvPr/>
          </p:nvSpPr>
          <p:spPr bwMode="auto">
            <a:xfrm>
              <a:off x="2726928" y="3208863"/>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56" name="Groupe 255">
            <a:extLst>
              <a:ext uri="{FF2B5EF4-FFF2-40B4-BE49-F238E27FC236}">
                <a16:creationId xmlns:a16="http://schemas.microsoft.com/office/drawing/2014/main" id="{40A727E6-E0D5-FC49-B180-1CBECAF46027}"/>
              </a:ext>
            </a:extLst>
          </p:cNvPr>
          <p:cNvGrpSpPr/>
          <p:nvPr/>
        </p:nvGrpSpPr>
        <p:grpSpPr>
          <a:xfrm>
            <a:off x="4763496" y="2141648"/>
            <a:ext cx="877031" cy="1472383"/>
            <a:chOff x="3310131" y="2467559"/>
            <a:chExt cx="877031" cy="1472383"/>
          </a:xfrm>
        </p:grpSpPr>
        <p:sp>
          <p:nvSpPr>
            <p:cNvPr id="257" name="Freeform 101">
              <a:extLst>
                <a:ext uri="{FF2B5EF4-FFF2-40B4-BE49-F238E27FC236}">
                  <a16:creationId xmlns:a16="http://schemas.microsoft.com/office/drawing/2014/main" id="{45BBB40D-50D6-5B4C-918D-EBEC1A1C2A1E}"/>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58" name="Freeform 102">
              <a:extLst>
                <a:ext uri="{FF2B5EF4-FFF2-40B4-BE49-F238E27FC236}">
                  <a16:creationId xmlns:a16="http://schemas.microsoft.com/office/drawing/2014/main" id="{D3A80BB1-9D91-7547-A08F-59B0A53EDDA1}"/>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59" name="Rectangle 103">
              <a:extLst>
                <a:ext uri="{FF2B5EF4-FFF2-40B4-BE49-F238E27FC236}">
                  <a16:creationId xmlns:a16="http://schemas.microsoft.com/office/drawing/2014/main" id="{3CE64B17-0A48-5B4F-BEDF-5A7C6B0F4DCB}"/>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260" name="Freeform 104">
              <a:extLst>
                <a:ext uri="{FF2B5EF4-FFF2-40B4-BE49-F238E27FC236}">
                  <a16:creationId xmlns:a16="http://schemas.microsoft.com/office/drawing/2014/main" id="{15A3353F-5E1D-8245-BE1A-F0BB54A08A3A}"/>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 name="Freeform 109">
              <a:extLst>
                <a:ext uri="{FF2B5EF4-FFF2-40B4-BE49-F238E27FC236}">
                  <a16:creationId xmlns:a16="http://schemas.microsoft.com/office/drawing/2014/main" id="{40D29498-B8C9-6945-86AF-0EA1EFC7B3D7}"/>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62" name="Freeform 110">
              <a:extLst>
                <a:ext uri="{FF2B5EF4-FFF2-40B4-BE49-F238E27FC236}">
                  <a16:creationId xmlns:a16="http://schemas.microsoft.com/office/drawing/2014/main" id="{B2DBB471-A313-D54E-8274-7D4DC1948349}"/>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 name="Freeform 111">
              <a:extLst>
                <a:ext uri="{FF2B5EF4-FFF2-40B4-BE49-F238E27FC236}">
                  <a16:creationId xmlns:a16="http://schemas.microsoft.com/office/drawing/2014/main" id="{B74BBC61-82DB-154A-8DE6-386FF1E1027B}"/>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64" name="Freeform 112">
              <a:extLst>
                <a:ext uri="{FF2B5EF4-FFF2-40B4-BE49-F238E27FC236}">
                  <a16:creationId xmlns:a16="http://schemas.microsoft.com/office/drawing/2014/main" id="{ED87CF71-7A39-614C-B2D1-A0B073D09107}"/>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65" name="Freeform 113">
              <a:extLst>
                <a:ext uri="{FF2B5EF4-FFF2-40B4-BE49-F238E27FC236}">
                  <a16:creationId xmlns:a16="http://schemas.microsoft.com/office/drawing/2014/main" id="{0F711640-10CA-D244-AA70-75D8B1B48D98}"/>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 name="Line 114">
              <a:extLst>
                <a:ext uri="{FF2B5EF4-FFF2-40B4-BE49-F238E27FC236}">
                  <a16:creationId xmlns:a16="http://schemas.microsoft.com/office/drawing/2014/main" id="{11397867-4EBF-5D4F-9FC7-A648A563168F}"/>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67" name="Groupe 266">
            <a:extLst>
              <a:ext uri="{FF2B5EF4-FFF2-40B4-BE49-F238E27FC236}">
                <a16:creationId xmlns:a16="http://schemas.microsoft.com/office/drawing/2014/main" id="{6A045B15-FA2B-9242-8295-9CAD511B8DF5}"/>
              </a:ext>
            </a:extLst>
          </p:cNvPr>
          <p:cNvGrpSpPr/>
          <p:nvPr/>
        </p:nvGrpSpPr>
        <p:grpSpPr>
          <a:xfrm>
            <a:off x="5600460" y="2141648"/>
            <a:ext cx="877031" cy="1472383"/>
            <a:chOff x="4147095" y="2467559"/>
            <a:chExt cx="877031" cy="1472383"/>
          </a:xfrm>
        </p:grpSpPr>
        <p:sp>
          <p:nvSpPr>
            <p:cNvPr id="268" name="Freeform 101">
              <a:extLst>
                <a:ext uri="{FF2B5EF4-FFF2-40B4-BE49-F238E27FC236}">
                  <a16:creationId xmlns:a16="http://schemas.microsoft.com/office/drawing/2014/main" id="{7E23DCC4-01F5-B347-840E-6ACD4DC0BD6D}"/>
                </a:ext>
              </a:extLst>
            </p:cNvPr>
            <p:cNvSpPr>
              <a:spLocks/>
            </p:cNvSpPr>
            <p:nvPr/>
          </p:nvSpPr>
          <p:spPr bwMode="auto">
            <a:xfrm rot="10800000">
              <a:off x="4147095"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269" name="Freeform 102">
              <a:extLst>
                <a:ext uri="{FF2B5EF4-FFF2-40B4-BE49-F238E27FC236}">
                  <a16:creationId xmlns:a16="http://schemas.microsoft.com/office/drawing/2014/main" id="{195D693B-579C-204D-8F60-633B918D73F7}"/>
                </a:ext>
              </a:extLst>
            </p:cNvPr>
            <p:cNvSpPr>
              <a:spLocks/>
            </p:cNvSpPr>
            <p:nvPr/>
          </p:nvSpPr>
          <p:spPr bwMode="auto">
            <a:xfrm>
              <a:off x="4147095"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270" name="Rectangle 103">
              <a:extLst>
                <a:ext uri="{FF2B5EF4-FFF2-40B4-BE49-F238E27FC236}">
                  <a16:creationId xmlns:a16="http://schemas.microsoft.com/office/drawing/2014/main" id="{DACCF801-7392-1542-8654-23DED4264596}"/>
                </a:ext>
              </a:extLst>
            </p:cNvPr>
            <p:cNvSpPr>
              <a:spLocks noChangeArrowheads="1"/>
            </p:cNvSpPr>
            <p:nvPr/>
          </p:nvSpPr>
          <p:spPr bwMode="auto">
            <a:xfrm>
              <a:off x="4158225" y="3048673"/>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271" name="Freeform 104">
              <a:extLst>
                <a:ext uri="{FF2B5EF4-FFF2-40B4-BE49-F238E27FC236}">
                  <a16:creationId xmlns:a16="http://schemas.microsoft.com/office/drawing/2014/main" id="{D90561B8-BF31-9940-A49D-1B4DF8BD30D0}"/>
                </a:ext>
              </a:extLst>
            </p:cNvPr>
            <p:cNvSpPr>
              <a:spLocks/>
            </p:cNvSpPr>
            <p:nvPr/>
          </p:nvSpPr>
          <p:spPr bwMode="auto">
            <a:xfrm>
              <a:off x="4329624"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2" name="Freeform 109">
              <a:extLst>
                <a:ext uri="{FF2B5EF4-FFF2-40B4-BE49-F238E27FC236}">
                  <a16:creationId xmlns:a16="http://schemas.microsoft.com/office/drawing/2014/main" id="{F5EC7FBA-FEEE-9A48-AF79-921A61C8F1B1}"/>
                </a:ext>
              </a:extLst>
            </p:cNvPr>
            <p:cNvSpPr>
              <a:spLocks/>
            </p:cNvSpPr>
            <p:nvPr/>
          </p:nvSpPr>
          <p:spPr bwMode="auto">
            <a:xfrm rot="10800000">
              <a:off x="4329624"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3" name="Freeform 110">
              <a:extLst>
                <a:ext uri="{FF2B5EF4-FFF2-40B4-BE49-F238E27FC236}">
                  <a16:creationId xmlns:a16="http://schemas.microsoft.com/office/drawing/2014/main" id="{BBC6791D-74CB-A34D-AC4C-FE01839830F6}"/>
                </a:ext>
              </a:extLst>
            </p:cNvPr>
            <p:cNvSpPr>
              <a:spLocks/>
            </p:cNvSpPr>
            <p:nvPr/>
          </p:nvSpPr>
          <p:spPr bwMode="auto">
            <a:xfrm>
              <a:off x="4292896"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4" name="Freeform 111">
              <a:extLst>
                <a:ext uri="{FF2B5EF4-FFF2-40B4-BE49-F238E27FC236}">
                  <a16:creationId xmlns:a16="http://schemas.microsoft.com/office/drawing/2014/main" id="{97C4B355-380F-9748-87EE-A6D88E2AF403}"/>
                </a:ext>
              </a:extLst>
            </p:cNvPr>
            <p:cNvSpPr>
              <a:spLocks/>
            </p:cNvSpPr>
            <p:nvPr/>
          </p:nvSpPr>
          <p:spPr bwMode="auto">
            <a:xfrm rot="10800000">
              <a:off x="4292896"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5" name="Freeform 112">
              <a:extLst>
                <a:ext uri="{FF2B5EF4-FFF2-40B4-BE49-F238E27FC236}">
                  <a16:creationId xmlns:a16="http://schemas.microsoft.com/office/drawing/2014/main" id="{7BFA8B0E-D591-684D-900B-DCD896BDB61D}"/>
                </a:ext>
              </a:extLst>
            </p:cNvPr>
            <p:cNvSpPr>
              <a:spLocks/>
            </p:cNvSpPr>
            <p:nvPr/>
          </p:nvSpPr>
          <p:spPr bwMode="auto">
            <a:xfrm rot="10800000">
              <a:off x="4366353"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6" name="Freeform 113">
              <a:extLst>
                <a:ext uri="{FF2B5EF4-FFF2-40B4-BE49-F238E27FC236}">
                  <a16:creationId xmlns:a16="http://schemas.microsoft.com/office/drawing/2014/main" id="{C1C082B4-CE30-6E42-8B7B-1969A7FF9F84}"/>
                </a:ext>
              </a:extLst>
            </p:cNvPr>
            <p:cNvSpPr>
              <a:spLocks/>
            </p:cNvSpPr>
            <p:nvPr/>
          </p:nvSpPr>
          <p:spPr bwMode="auto">
            <a:xfrm>
              <a:off x="4366353"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7" name="Line 114">
              <a:extLst>
                <a:ext uri="{FF2B5EF4-FFF2-40B4-BE49-F238E27FC236}">
                  <a16:creationId xmlns:a16="http://schemas.microsoft.com/office/drawing/2014/main" id="{2F739652-60B4-0E46-A0F3-FCFF981FCE61}"/>
                </a:ext>
              </a:extLst>
            </p:cNvPr>
            <p:cNvSpPr>
              <a:spLocks noChangeShapeType="1"/>
            </p:cNvSpPr>
            <p:nvPr/>
          </p:nvSpPr>
          <p:spPr bwMode="auto">
            <a:xfrm>
              <a:off x="4366353"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78" name="Groupe 277">
            <a:extLst>
              <a:ext uri="{FF2B5EF4-FFF2-40B4-BE49-F238E27FC236}">
                <a16:creationId xmlns:a16="http://schemas.microsoft.com/office/drawing/2014/main" id="{5BE35549-676E-9144-BFE4-DAC3F495B91C}"/>
              </a:ext>
            </a:extLst>
          </p:cNvPr>
          <p:cNvGrpSpPr/>
          <p:nvPr/>
        </p:nvGrpSpPr>
        <p:grpSpPr>
          <a:xfrm>
            <a:off x="6402921" y="2143352"/>
            <a:ext cx="877031" cy="1472383"/>
            <a:chOff x="4949556" y="2469263"/>
            <a:chExt cx="877031" cy="1472383"/>
          </a:xfrm>
        </p:grpSpPr>
        <p:sp>
          <p:nvSpPr>
            <p:cNvPr id="279" name="Freeform 101">
              <a:extLst>
                <a:ext uri="{FF2B5EF4-FFF2-40B4-BE49-F238E27FC236}">
                  <a16:creationId xmlns:a16="http://schemas.microsoft.com/office/drawing/2014/main" id="{620EBB63-A112-4E48-877E-429513D88938}"/>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80" name="Freeform 102">
              <a:extLst>
                <a:ext uri="{FF2B5EF4-FFF2-40B4-BE49-F238E27FC236}">
                  <a16:creationId xmlns:a16="http://schemas.microsoft.com/office/drawing/2014/main" id="{A8699FE3-ED09-D64D-BA3A-25AAE427D5E5}"/>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81" name="Rectangle 103">
              <a:extLst>
                <a:ext uri="{FF2B5EF4-FFF2-40B4-BE49-F238E27FC236}">
                  <a16:creationId xmlns:a16="http://schemas.microsoft.com/office/drawing/2014/main" id="{5D788D4A-2467-E348-B24A-64762E1AA987}"/>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282" name="Freeform 104">
              <a:extLst>
                <a:ext uri="{FF2B5EF4-FFF2-40B4-BE49-F238E27FC236}">
                  <a16:creationId xmlns:a16="http://schemas.microsoft.com/office/drawing/2014/main" id="{FB798B5E-9FAB-354E-A3E1-DC1A3B24A4CD}"/>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3" name="Freeform 109">
              <a:extLst>
                <a:ext uri="{FF2B5EF4-FFF2-40B4-BE49-F238E27FC236}">
                  <a16:creationId xmlns:a16="http://schemas.microsoft.com/office/drawing/2014/main" id="{43AE882F-CCCC-BF41-835F-4010C16C5612}"/>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4" name="Freeform 110">
              <a:extLst>
                <a:ext uri="{FF2B5EF4-FFF2-40B4-BE49-F238E27FC236}">
                  <a16:creationId xmlns:a16="http://schemas.microsoft.com/office/drawing/2014/main" id="{0DEDCDC8-0403-5642-96B3-2A0A7FBE8312}"/>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5" name="Freeform 111">
              <a:extLst>
                <a:ext uri="{FF2B5EF4-FFF2-40B4-BE49-F238E27FC236}">
                  <a16:creationId xmlns:a16="http://schemas.microsoft.com/office/drawing/2014/main" id="{F5731822-A198-834D-BD53-BA75862E8FC1}"/>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6" name="Freeform 112">
              <a:extLst>
                <a:ext uri="{FF2B5EF4-FFF2-40B4-BE49-F238E27FC236}">
                  <a16:creationId xmlns:a16="http://schemas.microsoft.com/office/drawing/2014/main" id="{C00FF600-FF2B-D444-95C3-B5F898166F48}"/>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7" name="Freeform 113">
              <a:extLst>
                <a:ext uri="{FF2B5EF4-FFF2-40B4-BE49-F238E27FC236}">
                  <a16:creationId xmlns:a16="http://schemas.microsoft.com/office/drawing/2014/main" id="{70BF9656-DC5F-D74C-82AF-5A27143BD284}"/>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8" name="Line 114">
              <a:extLst>
                <a:ext uri="{FF2B5EF4-FFF2-40B4-BE49-F238E27FC236}">
                  <a16:creationId xmlns:a16="http://schemas.microsoft.com/office/drawing/2014/main" id="{30FAE783-626A-9E4F-937B-F91B4A6063B3}"/>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89" name="Groupe 288">
            <a:extLst>
              <a:ext uri="{FF2B5EF4-FFF2-40B4-BE49-F238E27FC236}">
                <a16:creationId xmlns:a16="http://schemas.microsoft.com/office/drawing/2014/main" id="{0B7F1840-A41D-3D4C-B3AA-EDF24944B9C4}"/>
              </a:ext>
            </a:extLst>
          </p:cNvPr>
          <p:cNvGrpSpPr/>
          <p:nvPr/>
        </p:nvGrpSpPr>
        <p:grpSpPr>
          <a:xfrm>
            <a:off x="7239885" y="2143352"/>
            <a:ext cx="877031" cy="1472383"/>
            <a:chOff x="5786520" y="2469263"/>
            <a:chExt cx="877031" cy="1472383"/>
          </a:xfrm>
        </p:grpSpPr>
        <p:sp>
          <p:nvSpPr>
            <p:cNvPr id="290" name="Freeform 101">
              <a:extLst>
                <a:ext uri="{FF2B5EF4-FFF2-40B4-BE49-F238E27FC236}">
                  <a16:creationId xmlns:a16="http://schemas.microsoft.com/office/drawing/2014/main" id="{0EC5F410-F1A7-2744-B346-92AFA6B1C6A5}"/>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291" name="Freeform 102">
              <a:extLst>
                <a:ext uri="{FF2B5EF4-FFF2-40B4-BE49-F238E27FC236}">
                  <a16:creationId xmlns:a16="http://schemas.microsoft.com/office/drawing/2014/main" id="{1AE148BB-727B-B743-A71F-F511598D454A}"/>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292" name="Rectangle 103">
              <a:extLst>
                <a:ext uri="{FF2B5EF4-FFF2-40B4-BE49-F238E27FC236}">
                  <a16:creationId xmlns:a16="http://schemas.microsoft.com/office/drawing/2014/main" id="{D3E125A0-FC31-D748-BC15-879ABEF40E38}"/>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293" name="Freeform 104">
              <a:extLst>
                <a:ext uri="{FF2B5EF4-FFF2-40B4-BE49-F238E27FC236}">
                  <a16:creationId xmlns:a16="http://schemas.microsoft.com/office/drawing/2014/main" id="{B77AD0FC-18FF-8049-928E-465F4CF4CDFC}"/>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4" name="Freeform 109">
              <a:extLst>
                <a:ext uri="{FF2B5EF4-FFF2-40B4-BE49-F238E27FC236}">
                  <a16:creationId xmlns:a16="http://schemas.microsoft.com/office/drawing/2014/main" id="{164CBCFA-5505-2A4D-8269-03B24D8B7EF6}"/>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5" name="Freeform 110">
              <a:extLst>
                <a:ext uri="{FF2B5EF4-FFF2-40B4-BE49-F238E27FC236}">
                  <a16:creationId xmlns:a16="http://schemas.microsoft.com/office/drawing/2014/main" id="{0008CB67-8335-5E4E-B64F-DF6910705427}"/>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6" name="Freeform 111">
              <a:extLst>
                <a:ext uri="{FF2B5EF4-FFF2-40B4-BE49-F238E27FC236}">
                  <a16:creationId xmlns:a16="http://schemas.microsoft.com/office/drawing/2014/main" id="{FDFBEEB9-33B0-124D-B74F-5EF224C90383}"/>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7" name="Freeform 112">
              <a:extLst>
                <a:ext uri="{FF2B5EF4-FFF2-40B4-BE49-F238E27FC236}">
                  <a16:creationId xmlns:a16="http://schemas.microsoft.com/office/drawing/2014/main" id="{48BB26FD-4FB8-DC41-9C09-B21FD8A0EB62}"/>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8" name="Freeform 113">
              <a:extLst>
                <a:ext uri="{FF2B5EF4-FFF2-40B4-BE49-F238E27FC236}">
                  <a16:creationId xmlns:a16="http://schemas.microsoft.com/office/drawing/2014/main" id="{F999F69D-287E-9742-BB7F-20FC4E72F51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9" name="Line 114">
              <a:extLst>
                <a:ext uri="{FF2B5EF4-FFF2-40B4-BE49-F238E27FC236}">
                  <a16:creationId xmlns:a16="http://schemas.microsoft.com/office/drawing/2014/main" id="{78E4E7BE-E219-544F-BF28-FF5B651A8F80}"/>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00" name="Groupe 299">
            <a:extLst>
              <a:ext uri="{FF2B5EF4-FFF2-40B4-BE49-F238E27FC236}">
                <a16:creationId xmlns:a16="http://schemas.microsoft.com/office/drawing/2014/main" id="{38BE1F08-60A5-8948-97AF-3001A7F33351}"/>
              </a:ext>
            </a:extLst>
          </p:cNvPr>
          <p:cNvGrpSpPr/>
          <p:nvPr/>
        </p:nvGrpSpPr>
        <p:grpSpPr>
          <a:xfrm>
            <a:off x="8042347" y="2145056"/>
            <a:ext cx="877031" cy="1472383"/>
            <a:chOff x="6588982" y="2470967"/>
            <a:chExt cx="877031" cy="1472383"/>
          </a:xfrm>
        </p:grpSpPr>
        <p:sp>
          <p:nvSpPr>
            <p:cNvPr id="301" name="Freeform 101">
              <a:extLst>
                <a:ext uri="{FF2B5EF4-FFF2-40B4-BE49-F238E27FC236}">
                  <a16:creationId xmlns:a16="http://schemas.microsoft.com/office/drawing/2014/main" id="{1A91A258-1EA9-164F-8CCD-3854C20D8B93}"/>
                </a:ext>
              </a:extLst>
            </p:cNvPr>
            <p:cNvSpPr>
              <a:spLocks/>
            </p:cNvSpPr>
            <p:nvPr/>
          </p:nvSpPr>
          <p:spPr bwMode="auto">
            <a:xfrm rot="10800000" flipH="1">
              <a:off x="6588982" y="3362236"/>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02" name="Freeform 102">
              <a:extLst>
                <a:ext uri="{FF2B5EF4-FFF2-40B4-BE49-F238E27FC236}">
                  <a16:creationId xmlns:a16="http://schemas.microsoft.com/office/drawing/2014/main" id="{33ECC447-84CF-FF43-A516-6B7B6B883500}"/>
                </a:ext>
              </a:extLst>
            </p:cNvPr>
            <p:cNvSpPr>
              <a:spLocks/>
            </p:cNvSpPr>
            <p:nvPr/>
          </p:nvSpPr>
          <p:spPr bwMode="auto">
            <a:xfrm flipH="1">
              <a:off x="6588982" y="247096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03" name="Rectangle 103">
              <a:extLst>
                <a:ext uri="{FF2B5EF4-FFF2-40B4-BE49-F238E27FC236}">
                  <a16:creationId xmlns:a16="http://schemas.microsoft.com/office/drawing/2014/main" id="{C0A783F6-458D-3D4C-B808-2CF49829E72A}"/>
                </a:ext>
              </a:extLst>
            </p:cNvPr>
            <p:cNvSpPr>
              <a:spLocks noChangeArrowheads="1"/>
            </p:cNvSpPr>
            <p:nvPr/>
          </p:nvSpPr>
          <p:spPr bwMode="auto">
            <a:xfrm flipH="1">
              <a:off x="6626823" y="3052081"/>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04" name="Freeform 104">
              <a:extLst>
                <a:ext uri="{FF2B5EF4-FFF2-40B4-BE49-F238E27FC236}">
                  <a16:creationId xmlns:a16="http://schemas.microsoft.com/office/drawing/2014/main" id="{12F65D58-E181-5A49-A466-B7680D5AF41A}"/>
                </a:ext>
              </a:extLst>
            </p:cNvPr>
            <p:cNvSpPr>
              <a:spLocks/>
            </p:cNvSpPr>
            <p:nvPr/>
          </p:nvSpPr>
          <p:spPr bwMode="auto">
            <a:xfrm flipH="1">
              <a:off x="6771511" y="343892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5" name="Freeform 109">
              <a:extLst>
                <a:ext uri="{FF2B5EF4-FFF2-40B4-BE49-F238E27FC236}">
                  <a16:creationId xmlns:a16="http://schemas.microsoft.com/office/drawing/2014/main" id="{AC321898-CB2C-454A-8688-F64B7B1DA923}"/>
                </a:ext>
              </a:extLst>
            </p:cNvPr>
            <p:cNvSpPr>
              <a:spLocks/>
            </p:cNvSpPr>
            <p:nvPr/>
          </p:nvSpPr>
          <p:spPr bwMode="auto">
            <a:xfrm rot="10800000" flipH="1">
              <a:off x="6771511" y="289700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06" name="Freeform 110">
              <a:extLst>
                <a:ext uri="{FF2B5EF4-FFF2-40B4-BE49-F238E27FC236}">
                  <a16:creationId xmlns:a16="http://schemas.microsoft.com/office/drawing/2014/main" id="{6F52E067-52DA-4D45-8472-3E84A276598E}"/>
                </a:ext>
              </a:extLst>
            </p:cNvPr>
            <p:cNvSpPr>
              <a:spLocks/>
            </p:cNvSpPr>
            <p:nvPr/>
          </p:nvSpPr>
          <p:spPr bwMode="auto">
            <a:xfrm flipH="1">
              <a:off x="6734783" y="3283845"/>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7" name="Freeform 111">
              <a:extLst>
                <a:ext uri="{FF2B5EF4-FFF2-40B4-BE49-F238E27FC236}">
                  <a16:creationId xmlns:a16="http://schemas.microsoft.com/office/drawing/2014/main" id="{C356F42E-36CC-A843-ACD7-2C5810B5C47A}"/>
                </a:ext>
              </a:extLst>
            </p:cNvPr>
            <p:cNvSpPr>
              <a:spLocks/>
            </p:cNvSpPr>
            <p:nvPr/>
          </p:nvSpPr>
          <p:spPr bwMode="auto">
            <a:xfrm rot="10800000" flipH="1">
              <a:off x="6734783" y="2975395"/>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08" name="Freeform 112">
              <a:extLst>
                <a:ext uri="{FF2B5EF4-FFF2-40B4-BE49-F238E27FC236}">
                  <a16:creationId xmlns:a16="http://schemas.microsoft.com/office/drawing/2014/main" id="{5057C53B-A130-E345-8B4D-F34BEA511966}"/>
                </a:ext>
              </a:extLst>
            </p:cNvPr>
            <p:cNvSpPr>
              <a:spLocks/>
            </p:cNvSpPr>
            <p:nvPr/>
          </p:nvSpPr>
          <p:spPr bwMode="auto">
            <a:xfrm rot="10800000" flipH="1">
              <a:off x="6808240" y="2798163"/>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09" name="Freeform 113">
              <a:extLst>
                <a:ext uri="{FF2B5EF4-FFF2-40B4-BE49-F238E27FC236}">
                  <a16:creationId xmlns:a16="http://schemas.microsoft.com/office/drawing/2014/main" id="{01C86307-76EB-5245-ACAD-497BFF9885F7}"/>
                </a:ext>
              </a:extLst>
            </p:cNvPr>
            <p:cNvSpPr>
              <a:spLocks/>
            </p:cNvSpPr>
            <p:nvPr/>
          </p:nvSpPr>
          <p:spPr bwMode="auto">
            <a:xfrm flipH="1">
              <a:off x="6808240" y="355650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0" name="Line 114">
              <a:extLst>
                <a:ext uri="{FF2B5EF4-FFF2-40B4-BE49-F238E27FC236}">
                  <a16:creationId xmlns:a16="http://schemas.microsoft.com/office/drawing/2014/main" id="{D12215AE-B27D-164B-8FA3-3E5149C46DD6}"/>
                </a:ext>
              </a:extLst>
            </p:cNvPr>
            <p:cNvSpPr>
              <a:spLocks noChangeShapeType="1"/>
            </p:cNvSpPr>
            <p:nvPr/>
          </p:nvSpPr>
          <p:spPr bwMode="auto">
            <a:xfrm flipH="1">
              <a:off x="6808240" y="3213975"/>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11" name="Groupe 310">
            <a:extLst>
              <a:ext uri="{FF2B5EF4-FFF2-40B4-BE49-F238E27FC236}">
                <a16:creationId xmlns:a16="http://schemas.microsoft.com/office/drawing/2014/main" id="{7E73CEE3-E66B-D84F-8540-31F0102EA494}"/>
              </a:ext>
            </a:extLst>
          </p:cNvPr>
          <p:cNvGrpSpPr/>
          <p:nvPr/>
        </p:nvGrpSpPr>
        <p:grpSpPr>
          <a:xfrm>
            <a:off x="3110715" y="2133127"/>
            <a:ext cx="877031" cy="1472383"/>
            <a:chOff x="1657350" y="2459038"/>
            <a:chExt cx="877031" cy="1472383"/>
          </a:xfrm>
        </p:grpSpPr>
        <p:sp>
          <p:nvSpPr>
            <p:cNvPr id="312" name="Freeform 101">
              <a:extLst>
                <a:ext uri="{FF2B5EF4-FFF2-40B4-BE49-F238E27FC236}">
                  <a16:creationId xmlns:a16="http://schemas.microsoft.com/office/drawing/2014/main" id="{D01DEAF7-EF30-7040-A060-0A2B04713D56}"/>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13" name="Freeform 102">
              <a:extLst>
                <a:ext uri="{FF2B5EF4-FFF2-40B4-BE49-F238E27FC236}">
                  <a16:creationId xmlns:a16="http://schemas.microsoft.com/office/drawing/2014/main" id="{067972DD-BEAB-1340-9C98-6CF495DFE020}"/>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14" name="Rectangle 103">
              <a:extLst>
                <a:ext uri="{FF2B5EF4-FFF2-40B4-BE49-F238E27FC236}">
                  <a16:creationId xmlns:a16="http://schemas.microsoft.com/office/drawing/2014/main" id="{6CC8261E-3D3E-A44C-B8AA-03C026120EAB}"/>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15" name="Freeform 104">
              <a:extLst>
                <a:ext uri="{FF2B5EF4-FFF2-40B4-BE49-F238E27FC236}">
                  <a16:creationId xmlns:a16="http://schemas.microsoft.com/office/drawing/2014/main" id="{CC67BA03-7653-4548-AD2C-4340A9D4BDC3}"/>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6" name="Freeform 109">
              <a:extLst>
                <a:ext uri="{FF2B5EF4-FFF2-40B4-BE49-F238E27FC236}">
                  <a16:creationId xmlns:a16="http://schemas.microsoft.com/office/drawing/2014/main" id="{B53819C4-A2A3-7642-A282-5AEA31D6F439}"/>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17" name="Freeform 110">
              <a:extLst>
                <a:ext uri="{FF2B5EF4-FFF2-40B4-BE49-F238E27FC236}">
                  <a16:creationId xmlns:a16="http://schemas.microsoft.com/office/drawing/2014/main" id="{6A219DED-C8FB-0A49-BAA6-032A73F94465}"/>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8" name="Freeform 111">
              <a:extLst>
                <a:ext uri="{FF2B5EF4-FFF2-40B4-BE49-F238E27FC236}">
                  <a16:creationId xmlns:a16="http://schemas.microsoft.com/office/drawing/2014/main" id="{6612AAD1-D9E2-9D4C-B5EC-07753D8227B0}"/>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19" name="Freeform 112">
              <a:extLst>
                <a:ext uri="{FF2B5EF4-FFF2-40B4-BE49-F238E27FC236}">
                  <a16:creationId xmlns:a16="http://schemas.microsoft.com/office/drawing/2014/main" id="{2BA52FC4-4774-1C43-BA02-54EC83BAFE60}"/>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20" name="Freeform 113">
              <a:extLst>
                <a:ext uri="{FF2B5EF4-FFF2-40B4-BE49-F238E27FC236}">
                  <a16:creationId xmlns:a16="http://schemas.microsoft.com/office/drawing/2014/main" id="{CF658536-179B-684E-A7C0-AC508BDA7546}"/>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1" name="Line 114">
              <a:extLst>
                <a:ext uri="{FF2B5EF4-FFF2-40B4-BE49-F238E27FC236}">
                  <a16:creationId xmlns:a16="http://schemas.microsoft.com/office/drawing/2014/main" id="{48116D65-5EBC-7D45-A22B-7DB4BD715FC4}"/>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322" name="Line 88">
            <a:extLst>
              <a:ext uri="{FF2B5EF4-FFF2-40B4-BE49-F238E27FC236}">
                <a16:creationId xmlns:a16="http://schemas.microsoft.com/office/drawing/2014/main" id="{147BB414-6563-6948-8AC5-DAAD2EB8AE4F}"/>
              </a:ext>
            </a:extLst>
          </p:cNvPr>
          <p:cNvSpPr>
            <a:spLocks noChangeShapeType="1"/>
          </p:cNvSpPr>
          <p:nvPr/>
        </p:nvSpPr>
        <p:spPr bwMode="auto">
          <a:xfrm>
            <a:off x="3498064" y="999651"/>
            <a:ext cx="173990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3" name="Text Box 89">
            <a:extLst>
              <a:ext uri="{FF2B5EF4-FFF2-40B4-BE49-F238E27FC236}">
                <a16:creationId xmlns:a16="http://schemas.microsoft.com/office/drawing/2014/main" id="{FC242BD5-CE61-F942-BD7E-C908F1F3120D}"/>
              </a:ext>
            </a:extLst>
          </p:cNvPr>
          <p:cNvSpPr txBox="1">
            <a:spLocks noChangeArrowheads="1"/>
          </p:cNvSpPr>
          <p:nvPr/>
        </p:nvSpPr>
        <p:spPr bwMode="auto">
          <a:xfrm>
            <a:off x="4125833" y="975828"/>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800" dirty="0" err="1">
                <a:solidFill>
                  <a:schemeClr val="tx1"/>
                </a:solidFill>
                <a:latin typeface="Symbol" pitchFamily="18" charset="2"/>
              </a:rPr>
              <a:t>l</a:t>
            </a:r>
            <a:r>
              <a:rPr lang="de-DE" sz="1800" baseline="-25000" dirty="0" err="1">
                <a:solidFill>
                  <a:schemeClr val="tx1"/>
                </a:solidFill>
              </a:rPr>
              <a:t>Rf</a:t>
            </a:r>
            <a:endParaRPr lang="de-DE" sz="1800" dirty="0">
              <a:solidFill>
                <a:schemeClr val="tx1"/>
              </a:solidFill>
            </a:endParaRPr>
          </a:p>
        </p:txBody>
      </p:sp>
      <p:sp>
        <p:nvSpPr>
          <p:cNvPr id="324" name="Text Box 106">
            <a:extLst>
              <a:ext uri="{FF2B5EF4-FFF2-40B4-BE49-F238E27FC236}">
                <a16:creationId xmlns:a16="http://schemas.microsoft.com/office/drawing/2014/main" id="{AD165626-2C33-E64A-86CE-325004A72293}"/>
              </a:ext>
            </a:extLst>
          </p:cNvPr>
          <p:cNvSpPr txBox="1">
            <a:spLocks noChangeArrowheads="1"/>
          </p:cNvSpPr>
          <p:nvPr/>
        </p:nvSpPr>
        <p:spPr bwMode="auto">
          <a:xfrm>
            <a:off x="1714172" y="4782772"/>
            <a:ext cx="883929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85750" indent="-285750">
              <a:buFont typeface="Wingdings" pitchFamily="2" charset="2"/>
              <a:buChar char="§"/>
            </a:pPr>
            <a:r>
              <a:rPr lang="en-US" sz="1800" dirty="0">
                <a:solidFill>
                  <a:srgbClr val="0070C0"/>
                </a:solidFill>
                <a:latin typeface="+mn-lt"/>
                <a:cs typeface="Arial" panose="020B0604020202020204" pitchFamily="34" charset="0"/>
              </a:rPr>
              <a:t>RF energy supply </a:t>
            </a:r>
            <a:r>
              <a:rPr lang="en-US" sz="1800" dirty="0">
                <a:solidFill>
                  <a:srgbClr val="0070C0"/>
                </a:solidFill>
                <a:latin typeface="+mn-lt"/>
                <a:cs typeface="Arial" panose="020B0604020202020204" pitchFamily="34" charset="0"/>
                <a:sym typeface="Wingdings" pitchFamily="2" charset="2"/>
              </a:rPr>
              <a:t></a:t>
            </a:r>
            <a:r>
              <a:rPr lang="en-US" sz="1800" dirty="0">
                <a:solidFill>
                  <a:srgbClr val="0070C0"/>
                </a:solidFill>
                <a:latin typeface="+mn-lt"/>
                <a:cs typeface="Arial" panose="020B0604020202020204" pitchFamily="34" charset="0"/>
              </a:rPr>
              <a:t> beam acceleration</a:t>
            </a:r>
          </a:p>
        </p:txBody>
      </p:sp>
      <p:grpSp>
        <p:nvGrpSpPr>
          <p:cNvPr id="325" name="Groupe 324">
            <a:extLst>
              <a:ext uri="{FF2B5EF4-FFF2-40B4-BE49-F238E27FC236}">
                <a16:creationId xmlns:a16="http://schemas.microsoft.com/office/drawing/2014/main" id="{0C0F4057-96BA-914D-8A4B-0DC6DAAE0F7F}"/>
              </a:ext>
            </a:extLst>
          </p:cNvPr>
          <p:cNvGrpSpPr/>
          <p:nvPr/>
        </p:nvGrpSpPr>
        <p:grpSpPr>
          <a:xfrm>
            <a:off x="3156753" y="1121889"/>
            <a:ext cx="5768975" cy="962025"/>
            <a:chOff x="1703388" y="1447800"/>
            <a:chExt cx="5768975" cy="962025"/>
          </a:xfrm>
        </p:grpSpPr>
        <p:sp>
          <p:nvSpPr>
            <p:cNvPr id="326" name="Freeform 108">
              <a:extLst>
                <a:ext uri="{FF2B5EF4-FFF2-40B4-BE49-F238E27FC236}">
                  <a16:creationId xmlns:a16="http://schemas.microsoft.com/office/drawing/2014/main" id="{E51987AF-5F78-164F-A23D-8E84B0400296}"/>
                </a:ext>
              </a:extLst>
            </p:cNvPr>
            <p:cNvSpPr>
              <a:spLocks noChangeAspect="1"/>
            </p:cNvSpPr>
            <p:nvPr/>
          </p:nvSpPr>
          <p:spPr bwMode="auto">
            <a:xfrm rot="10800000" flipH="1" flipV="1">
              <a:off x="1703388" y="1460500"/>
              <a:ext cx="828675" cy="488950"/>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27" name="Groupe 326">
              <a:extLst>
                <a:ext uri="{FF2B5EF4-FFF2-40B4-BE49-F238E27FC236}">
                  <a16:creationId xmlns:a16="http://schemas.microsoft.com/office/drawing/2014/main" id="{2EFF50A1-4DB7-6240-BABD-EC7F0731F768}"/>
                </a:ext>
              </a:extLst>
            </p:cNvPr>
            <p:cNvGrpSpPr/>
            <p:nvPr/>
          </p:nvGrpSpPr>
          <p:grpSpPr>
            <a:xfrm>
              <a:off x="2525713" y="1473200"/>
              <a:ext cx="1657350" cy="936625"/>
              <a:chOff x="2525713" y="1473200"/>
              <a:chExt cx="1657350" cy="936625"/>
            </a:xfrm>
          </p:grpSpPr>
          <p:sp>
            <p:nvSpPr>
              <p:cNvPr id="334" name="Freeform 110">
                <a:extLst>
                  <a:ext uri="{FF2B5EF4-FFF2-40B4-BE49-F238E27FC236}">
                    <a16:creationId xmlns:a16="http://schemas.microsoft.com/office/drawing/2014/main" id="{D18BED0D-5CAE-7446-90BB-E91F71E263DC}"/>
                  </a:ext>
                </a:extLst>
              </p:cNvPr>
              <p:cNvSpPr>
                <a:spLocks noChangeAspect="1"/>
              </p:cNvSpPr>
              <p:nvPr/>
            </p:nvSpPr>
            <p:spPr bwMode="auto">
              <a:xfrm flipH="1" flipV="1">
                <a:off x="25257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5" name="Freeform 111">
                <a:extLst>
                  <a:ext uri="{FF2B5EF4-FFF2-40B4-BE49-F238E27FC236}">
                    <a16:creationId xmlns:a16="http://schemas.microsoft.com/office/drawing/2014/main" id="{32C42529-D75D-EE4D-8DAF-9F760F5FAD26}"/>
                  </a:ext>
                </a:extLst>
              </p:cNvPr>
              <p:cNvSpPr>
                <a:spLocks noChangeAspect="1"/>
              </p:cNvSpPr>
              <p:nvPr/>
            </p:nvSpPr>
            <p:spPr bwMode="auto">
              <a:xfrm rot="10800000" flipH="1" flipV="1">
                <a:off x="33543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28" name="Groupe 327">
              <a:extLst>
                <a:ext uri="{FF2B5EF4-FFF2-40B4-BE49-F238E27FC236}">
                  <a16:creationId xmlns:a16="http://schemas.microsoft.com/office/drawing/2014/main" id="{17CB7456-C1D5-2C40-BAF7-12CF4C13C7AB}"/>
                </a:ext>
              </a:extLst>
            </p:cNvPr>
            <p:cNvGrpSpPr/>
            <p:nvPr/>
          </p:nvGrpSpPr>
          <p:grpSpPr>
            <a:xfrm>
              <a:off x="4164013" y="1447800"/>
              <a:ext cx="1657350" cy="936625"/>
              <a:chOff x="4164013" y="1447800"/>
              <a:chExt cx="1657350" cy="936625"/>
            </a:xfrm>
          </p:grpSpPr>
          <p:sp>
            <p:nvSpPr>
              <p:cNvPr id="332" name="Freeform 113">
                <a:extLst>
                  <a:ext uri="{FF2B5EF4-FFF2-40B4-BE49-F238E27FC236}">
                    <a16:creationId xmlns:a16="http://schemas.microsoft.com/office/drawing/2014/main" id="{BC69CAA4-0458-D542-BED4-FDC8A000B540}"/>
                  </a:ext>
                </a:extLst>
              </p:cNvPr>
              <p:cNvSpPr>
                <a:spLocks noChangeAspect="1"/>
              </p:cNvSpPr>
              <p:nvPr/>
            </p:nvSpPr>
            <p:spPr bwMode="auto">
              <a:xfrm flipH="1" flipV="1">
                <a:off x="41640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3" name="Freeform 114">
                <a:extLst>
                  <a:ext uri="{FF2B5EF4-FFF2-40B4-BE49-F238E27FC236}">
                    <a16:creationId xmlns:a16="http://schemas.microsoft.com/office/drawing/2014/main" id="{B21A6F1A-9669-4543-AAB8-37CDCE6CE7BE}"/>
                  </a:ext>
                </a:extLst>
              </p:cNvPr>
              <p:cNvSpPr>
                <a:spLocks noChangeAspect="1"/>
              </p:cNvSpPr>
              <p:nvPr/>
            </p:nvSpPr>
            <p:spPr bwMode="auto">
              <a:xfrm rot="10800000" flipH="1" flipV="1">
                <a:off x="4992688" y="14478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29" name="Groupe 328">
              <a:extLst>
                <a:ext uri="{FF2B5EF4-FFF2-40B4-BE49-F238E27FC236}">
                  <a16:creationId xmlns:a16="http://schemas.microsoft.com/office/drawing/2014/main" id="{AC6E4339-8DFF-8341-9A42-53F37A2DB3AF}"/>
                </a:ext>
              </a:extLst>
            </p:cNvPr>
            <p:cNvGrpSpPr/>
            <p:nvPr/>
          </p:nvGrpSpPr>
          <p:grpSpPr>
            <a:xfrm>
              <a:off x="5815013" y="1473200"/>
              <a:ext cx="1657350" cy="936625"/>
              <a:chOff x="5815013" y="1473200"/>
              <a:chExt cx="1657350" cy="936625"/>
            </a:xfrm>
          </p:grpSpPr>
          <p:sp>
            <p:nvSpPr>
              <p:cNvPr id="330" name="Freeform 116">
                <a:extLst>
                  <a:ext uri="{FF2B5EF4-FFF2-40B4-BE49-F238E27FC236}">
                    <a16:creationId xmlns:a16="http://schemas.microsoft.com/office/drawing/2014/main" id="{13B774D0-0FF9-CA45-B590-9CDC8BB4205A}"/>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1" name="Freeform 117">
                <a:extLst>
                  <a:ext uri="{FF2B5EF4-FFF2-40B4-BE49-F238E27FC236}">
                    <a16:creationId xmlns:a16="http://schemas.microsoft.com/office/drawing/2014/main" id="{2C36DC01-186F-E747-95D5-6687B151139E}"/>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336" name="Groupe 335">
            <a:extLst>
              <a:ext uri="{FF2B5EF4-FFF2-40B4-BE49-F238E27FC236}">
                <a16:creationId xmlns:a16="http://schemas.microsoft.com/office/drawing/2014/main" id="{7CB54695-B65F-9749-9990-2373F8A1F9AC}"/>
              </a:ext>
            </a:extLst>
          </p:cNvPr>
          <p:cNvGrpSpPr/>
          <p:nvPr/>
        </p:nvGrpSpPr>
        <p:grpSpPr>
          <a:xfrm>
            <a:off x="9365465" y="2479201"/>
            <a:ext cx="900113" cy="393700"/>
            <a:chOff x="7912100" y="2805113"/>
            <a:chExt cx="900113" cy="393700"/>
          </a:xfrm>
        </p:grpSpPr>
        <p:sp>
          <p:nvSpPr>
            <p:cNvPr id="337" name="Line 100">
              <a:extLst>
                <a:ext uri="{FF2B5EF4-FFF2-40B4-BE49-F238E27FC236}">
                  <a16:creationId xmlns:a16="http://schemas.microsoft.com/office/drawing/2014/main" id="{8A97C46D-41D1-B347-BD87-EEEB9C3B003D}"/>
                </a:ext>
              </a:extLst>
            </p:cNvPr>
            <p:cNvSpPr>
              <a:spLocks noChangeShapeType="1"/>
            </p:cNvSpPr>
            <p:nvPr/>
          </p:nvSpPr>
          <p:spPr bwMode="auto">
            <a:xfrm flipH="1" flipV="1">
              <a:off x="7912100" y="3198813"/>
              <a:ext cx="900113" cy="0"/>
            </a:xfrm>
            <a:prstGeom prst="line">
              <a:avLst/>
            </a:prstGeom>
            <a:noFill/>
            <a:ln w="317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chemeClr val="accent1"/>
                </a:solidFill>
              </a:endParaRPr>
            </a:p>
          </p:txBody>
        </p:sp>
        <p:sp>
          <p:nvSpPr>
            <p:cNvPr id="338" name="Text Box 101">
              <a:extLst>
                <a:ext uri="{FF2B5EF4-FFF2-40B4-BE49-F238E27FC236}">
                  <a16:creationId xmlns:a16="http://schemas.microsoft.com/office/drawing/2014/main" id="{6C8EEDC2-0D84-F149-9991-BE16908A4C6F}"/>
                </a:ext>
              </a:extLst>
            </p:cNvPr>
            <p:cNvSpPr txBox="1">
              <a:spLocks noChangeArrowheads="1"/>
            </p:cNvSpPr>
            <p:nvPr/>
          </p:nvSpPr>
          <p:spPr bwMode="auto">
            <a:xfrm>
              <a:off x="8161338" y="2805113"/>
              <a:ext cx="496888" cy="369888"/>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chemeClr val="accent1"/>
                  </a:solidFill>
                </a:rPr>
                <a:t>E</a:t>
              </a:r>
              <a:r>
                <a:rPr lang="de-DE" baseline="-25000" dirty="0" err="1">
                  <a:solidFill>
                    <a:schemeClr val="accent1"/>
                  </a:solidFill>
                </a:rPr>
                <a:t>Inj</a:t>
              </a:r>
              <a:endParaRPr lang="de-DE" dirty="0">
                <a:solidFill>
                  <a:schemeClr val="accent1"/>
                </a:solidFill>
              </a:endParaRPr>
            </a:p>
          </p:txBody>
        </p:sp>
      </p:grpSp>
      <p:grpSp>
        <p:nvGrpSpPr>
          <p:cNvPr id="339" name="Groupe 338">
            <a:extLst>
              <a:ext uri="{FF2B5EF4-FFF2-40B4-BE49-F238E27FC236}">
                <a16:creationId xmlns:a16="http://schemas.microsoft.com/office/drawing/2014/main" id="{28E9010B-4896-0641-8291-18C53E098374}"/>
              </a:ext>
            </a:extLst>
          </p:cNvPr>
          <p:cNvGrpSpPr/>
          <p:nvPr/>
        </p:nvGrpSpPr>
        <p:grpSpPr>
          <a:xfrm>
            <a:off x="3490127" y="1074264"/>
            <a:ext cx="5054600" cy="1865313"/>
            <a:chOff x="2036763" y="1400175"/>
            <a:chExt cx="5054600" cy="1865313"/>
          </a:xfrm>
        </p:grpSpPr>
        <p:grpSp>
          <p:nvGrpSpPr>
            <p:cNvPr id="340" name="Groupe 339">
              <a:extLst>
                <a:ext uri="{FF2B5EF4-FFF2-40B4-BE49-F238E27FC236}">
                  <a16:creationId xmlns:a16="http://schemas.microsoft.com/office/drawing/2014/main" id="{5B89137D-54A6-D04A-94D7-8F2913273922}"/>
                </a:ext>
              </a:extLst>
            </p:cNvPr>
            <p:cNvGrpSpPr/>
            <p:nvPr/>
          </p:nvGrpSpPr>
          <p:grpSpPr>
            <a:xfrm>
              <a:off x="2036763" y="3152775"/>
              <a:ext cx="5038726" cy="112713"/>
              <a:chOff x="2036763" y="3152775"/>
              <a:chExt cx="5038726" cy="112713"/>
            </a:xfrm>
          </p:grpSpPr>
          <p:sp>
            <p:nvSpPr>
              <p:cNvPr id="346" name="Oval 84">
                <a:extLst>
                  <a:ext uri="{FF2B5EF4-FFF2-40B4-BE49-F238E27FC236}">
                    <a16:creationId xmlns:a16="http://schemas.microsoft.com/office/drawing/2014/main" id="{12C9D8B9-D295-804E-9E62-ECE8817F404A}"/>
                  </a:ext>
                </a:extLst>
              </p:cNvPr>
              <p:cNvSpPr>
                <a:spLocks noChangeAspect="1" noChangeArrowheads="1"/>
              </p:cNvSpPr>
              <p:nvPr/>
            </p:nvSpPr>
            <p:spPr bwMode="auto">
              <a:xfrm>
                <a:off x="6985001" y="3175000"/>
                <a:ext cx="90488" cy="90488"/>
              </a:xfrm>
              <a:prstGeom prst="ellipse">
                <a:avLst/>
              </a:prstGeom>
              <a:solidFill>
                <a:schemeClr val="accent5">
                  <a:lumMod val="75000"/>
                </a:schemeClr>
              </a:solidFill>
              <a:ln w="9525">
                <a:solidFill>
                  <a:schemeClr val="tx1"/>
                </a:solidFill>
                <a:round/>
                <a:headEnd/>
                <a:tailEnd/>
              </a:ln>
              <a:effectLst/>
            </p:spPr>
            <p:txBody>
              <a:bodyPr wrap="none" anchor="ctr"/>
              <a:lstStyle/>
              <a:p>
                <a:endParaRPr lang="en-GB"/>
              </a:p>
            </p:txBody>
          </p:sp>
          <p:sp>
            <p:nvSpPr>
              <p:cNvPr id="347" name="Oval 85">
                <a:extLst>
                  <a:ext uri="{FF2B5EF4-FFF2-40B4-BE49-F238E27FC236}">
                    <a16:creationId xmlns:a16="http://schemas.microsoft.com/office/drawing/2014/main" id="{924AAF10-63F4-1F48-B7A9-F6DE670F5ECF}"/>
                  </a:ext>
                </a:extLst>
              </p:cNvPr>
              <p:cNvSpPr>
                <a:spLocks noChangeAspect="1" noChangeArrowheads="1"/>
              </p:cNvSpPr>
              <p:nvPr/>
            </p:nvSpPr>
            <p:spPr bwMode="auto">
              <a:xfrm>
                <a:off x="5348288" y="3163888"/>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sp>
            <p:nvSpPr>
              <p:cNvPr id="348" name="Oval 86">
                <a:extLst>
                  <a:ext uri="{FF2B5EF4-FFF2-40B4-BE49-F238E27FC236}">
                    <a16:creationId xmlns:a16="http://schemas.microsoft.com/office/drawing/2014/main" id="{0C12CBF5-04F9-994F-878D-7FA85707CFB0}"/>
                  </a:ext>
                </a:extLst>
              </p:cNvPr>
              <p:cNvSpPr>
                <a:spLocks noChangeAspect="1" noChangeArrowheads="1"/>
              </p:cNvSpPr>
              <p:nvPr/>
            </p:nvSpPr>
            <p:spPr bwMode="auto">
              <a:xfrm>
                <a:off x="3686176" y="3152775"/>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sp>
            <p:nvSpPr>
              <p:cNvPr id="349" name="Oval 87">
                <a:extLst>
                  <a:ext uri="{FF2B5EF4-FFF2-40B4-BE49-F238E27FC236}">
                    <a16:creationId xmlns:a16="http://schemas.microsoft.com/office/drawing/2014/main" id="{196D57A2-388F-584F-94B3-6EEC32FC7DD4}"/>
                  </a:ext>
                </a:extLst>
              </p:cNvPr>
              <p:cNvSpPr>
                <a:spLocks noChangeAspect="1" noChangeArrowheads="1"/>
              </p:cNvSpPr>
              <p:nvPr/>
            </p:nvSpPr>
            <p:spPr bwMode="auto">
              <a:xfrm>
                <a:off x="2036763" y="3154363"/>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grpSp>
        <p:grpSp>
          <p:nvGrpSpPr>
            <p:cNvPr id="341" name="Group 119">
              <a:extLst>
                <a:ext uri="{FF2B5EF4-FFF2-40B4-BE49-F238E27FC236}">
                  <a16:creationId xmlns:a16="http://schemas.microsoft.com/office/drawing/2014/main" id="{B23511C0-7C3E-9041-81EC-BC92BBC10664}"/>
                </a:ext>
              </a:extLst>
            </p:cNvPr>
            <p:cNvGrpSpPr>
              <a:grpSpLocks/>
            </p:cNvGrpSpPr>
            <p:nvPr/>
          </p:nvGrpSpPr>
          <p:grpSpPr bwMode="auto">
            <a:xfrm>
              <a:off x="2052638" y="1400175"/>
              <a:ext cx="5038725" cy="112713"/>
              <a:chOff x="1075" y="1626"/>
              <a:chExt cx="3174" cy="71"/>
            </a:xfrm>
            <a:solidFill>
              <a:srgbClr val="0070C0"/>
            </a:solidFill>
          </p:grpSpPr>
          <p:sp>
            <p:nvSpPr>
              <p:cNvPr id="342" name="Oval 120">
                <a:extLst>
                  <a:ext uri="{FF2B5EF4-FFF2-40B4-BE49-F238E27FC236}">
                    <a16:creationId xmlns:a16="http://schemas.microsoft.com/office/drawing/2014/main" id="{2517BDD7-6A08-8A4A-94AA-4231EE5F8ED5}"/>
                  </a:ext>
                </a:extLst>
              </p:cNvPr>
              <p:cNvSpPr>
                <a:spLocks noChangeAspect="1" noChangeArrowheads="1"/>
              </p:cNvSpPr>
              <p:nvPr/>
            </p:nvSpPr>
            <p:spPr bwMode="auto">
              <a:xfrm>
                <a:off x="4192" y="1640"/>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3" name="Oval 121">
                <a:extLst>
                  <a:ext uri="{FF2B5EF4-FFF2-40B4-BE49-F238E27FC236}">
                    <a16:creationId xmlns:a16="http://schemas.microsoft.com/office/drawing/2014/main" id="{0C458232-8551-8243-BEA1-72EAA3401B38}"/>
                  </a:ext>
                </a:extLst>
              </p:cNvPr>
              <p:cNvSpPr>
                <a:spLocks noChangeAspect="1" noChangeArrowheads="1"/>
              </p:cNvSpPr>
              <p:nvPr/>
            </p:nvSpPr>
            <p:spPr bwMode="auto">
              <a:xfrm>
                <a:off x="3161"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4" name="Oval 122">
                <a:extLst>
                  <a:ext uri="{FF2B5EF4-FFF2-40B4-BE49-F238E27FC236}">
                    <a16:creationId xmlns:a16="http://schemas.microsoft.com/office/drawing/2014/main" id="{A633743D-8395-2E4F-BCA1-142F1DD18F08}"/>
                  </a:ext>
                </a:extLst>
              </p:cNvPr>
              <p:cNvSpPr>
                <a:spLocks noChangeAspect="1" noChangeArrowheads="1"/>
              </p:cNvSpPr>
              <p:nvPr/>
            </p:nvSpPr>
            <p:spPr bwMode="auto">
              <a:xfrm>
                <a:off x="2114" y="1626"/>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5" name="Oval 123">
                <a:extLst>
                  <a:ext uri="{FF2B5EF4-FFF2-40B4-BE49-F238E27FC236}">
                    <a16:creationId xmlns:a16="http://schemas.microsoft.com/office/drawing/2014/main" id="{74DDF79D-4E5E-CF40-B831-1266C5F15722}"/>
                  </a:ext>
                </a:extLst>
              </p:cNvPr>
              <p:cNvSpPr>
                <a:spLocks noChangeAspect="1" noChangeArrowheads="1"/>
              </p:cNvSpPr>
              <p:nvPr/>
            </p:nvSpPr>
            <p:spPr bwMode="auto">
              <a:xfrm>
                <a:off x="1075"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350" name="Groupe 349">
            <a:extLst>
              <a:ext uri="{FF2B5EF4-FFF2-40B4-BE49-F238E27FC236}">
                <a16:creationId xmlns:a16="http://schemas.microsoft.com/office/drawing/2014/main" id="{FB9254B6-3FE7-8B4E-81A0-E593B390A169}"/>
              </a:ext>
            </a:extLst>
          </p:cNvPr>
          <p:cNvGrpSpPr/>
          <p:nvPr/>
        </p:nvGrpSpPr>
        <p:grpSpPr>
          <a:xfrm>
            <a:off x="1667677" y="2472852"/>
            <a:ext cx="1163638" cy="395287"/>
            <a:chOff x="214313" y="2798763"/>
            <a:chExt cx="1163638" cy="395287"/>
          </a:xfrm>
        </p:grpSpPr>
        <p:sp>
          <p:nvSpPr>
            <p:cNvPr id="351" name="Line 103">
              <a:extLst>
                <a:ext uri="{FF2B5EF4-FFF2-40B4-BE49-F238E27FC236}">
                  <a16:creationId xmlns:a16="http://schemas.microsoft.com/office/drawing/2014/main" id="{A65F63A1-5A68-F242-830A-D3B92850146D}"/>
                </a:ext>
              </a:extLst>
            </p:cNvPr>
            <p:cNvSpPr>
              <a:spLocks noChangeShapeType="1"/>
            </p:cNvSpPr>
            <p:nvPr/>
          </p:nvSpPr>
          <p:spPr bwMode="auto">
            <a:xfrm flipH="1" flipV="1">
              <a:off x="303213" y="3194050"/>
              <a:ext cx="900113"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sz="1800">
                <a:solidFill>
                  <a:srgbClr val="FF0000"/>
                </a:solidFill>
              </a:endParaRPr>
            </a:p>
          </p:txBody>
        </p:sp>
        <p:sp>
          <p:nvSpPr>
            <p:cNvPr id="352" name="Text Box 104">
              <a:extLst>
                <a:ext uri="{FF2B5EF4-FFF2-40B4-BE49-F238E27FC236}">
                  <a16:creationId xmlns:a16="http://schemas.microsoft.com/office/drawing/2014/main" id="{B464A598-7DB7-BE42-B058-068F850A8D3E}"/>
                </a:ext>
              </a:extLst>
            </p:cNvPr>
            <p:cNvSpPr txBox="1">
              <a:spLocks noChangeArrowheads="1"/>
            </p:cNvSpPr>
            <p:nvPr/>
          </p:nvSpPr>
          <p:spPr bwMode="auto">
            <a:xfrm>
              <a:off x="214313" y="2798763"/>
              <a:ext cx="1163638" cy="369887"/>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err="1">
                  <a:solidFill>
                    <a:srgbClr val="C00000"/>
                  </a:solidFill>
                </a:rPr>
                <a:t>E</a:t>
              </a:r>
              <a:r>
                <a:rPr lang="de-DE" sz="1800" baseline="-25000" dirty="0" err="1">
                  <a:solidFill>
                    <a:srgbClr val="C00000"/>
                  </a:solidFill>
                </a:rPr>
                <a:t>Out</a:t>
              </a:r>
              <a:r>
                <a:rPr lang="de-DE" sz="1800" baseline="-25000" dirty="0">
                  <a:solidFill>
                    <a:srgbClr val="C00000"/>
                  </a:solidFill>
                </a:rPr>
                <a:t> </a:t>
              </a:r>
              <a:r>
                <a:rPr lang="de-DE" sz="1800" dirty="0">
                  <a:solidFill>
                    <a:srgbClr val="C00000"/>
                  </a:solidFill>
                </a:rPr>
                <a:t>= </a:t>
              </a:r>
              <a:r>
                <a:rPr lang="de-DE" sz="1800" dirty="0" err="1">
                  <a:solidFill>
                    <a:srgbClr val="C00000"/>
                  </a:solidFill>
                </a:rPr>
                <a:t>E</a:t>
              </a:r>
              <a:r>
                <a:rPr lang="de-DE" sz="1800" baseline="-25000" dirty="0" err="1">
                  <a:solidFill>
                    <a:srgbClr val="C00000"/>
                  </a:solidFill>
                </a:rPr>
                <a:t>Inj</a:t>
              </a:r>
              <a:endParaRPr lang="de-DE" sz="1800" dirty="0">
                <a:solidFill>
                  <a:srgbClr val="C00000"/>
                </a:solidFill>
              </a:endParaRPr>
            </a:p>
          </p:txBody>
        </p:sp>
      </p:grpSp>
      <p:grpSp>
        <p:nvGrpSpPr>
          <p:cNvPr id="353" name="Groupe 352">
            <a:extLst>
              <a:ext uri="{FF2B5EF4-FFF2-40B4-BE49-F238E27FC236}">
                <a16:creationId xmlns:a16="http://schemas.microsoft.com/office/drawing/2014/main" id="{665FFCD1-D537-5F43-A2B2-216F41A31D34}"/>
              </a:ext>
            </a:extLst>
          </p:cNvPr>
          <p:cNvGrpSpPr/>
          <p:nvPr/>
        </p:nvGrpSpPr>
        <p:grpSpPr>
          <a:xfrm>
            <a:off x="3112385" y="2205147"/>
            <a:ext cx="5817331" cy="1476562"/>
            <a:chOff x="1659020" y="3635959"/>
            <a:chExt cx="5817331" cy="1476562"/>
          </a:xfrm>
        </p:grpSpPr>
        <p:grpSp>
          <p:nvGrpSpPr>
            <p:cNvPr id="354" name="Groupe 353">
              <a:extLst>
                <a:ext uri="{FF2B5EF4-FFF2-40B4-BE49-F238E27FC236}">
                  <a16:creationId xmlns:a16="http://schemas.microsoft.com/office/drawing/2014/main" id="{C16457C5-B77C-2D43-88F7-DE96249ADC3F}"/>
                </a:ext>
              </a:extLst>
            </p:cNvPr>
            <p:cNvGrpSpPr/>
            <p:nvPr/>
          </p:nvGrpSpPr>
          <p:grpSpPr>
            <a:xfrm>
              <a:off x="1659020" y="3637663"/>
              <a:ext cx="877031" cy="1472383"/>
              <a:chOff x="5786520" y="2469263"/>
              <a:chExt cx="877031" cy="1472383"/>
            </a:xfrm>
          </p:grpSpPr>
          <p:sp>
            <p:nvSpPr>
              <p:cNvPr id="421" name="Freeform 101">
                <a:extLst>
                  <a:ext uri="{FF2B5EF4-FFF2-40B4-BE49-F238E27FC236}">
                    <a16:creationId xmlns:a16="http://schemas.microsoft.com/office/drawing/2014/main" id="{1874AC25-DADE-A442-A0F3-820F915D9029}"/>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422" name="Freeform 102">
                <a:extLst>
                  <a:ext uri="{FF2B5EF4-FFF2-40B4-BE49-F238E27FC236}">
                    <a16:creationId xmlns:a16="http://schemas.microsoft.com/office/drawing/2014/main" id="{710918B7-96A0-2944-812A-6DB6FA366D8A}"/>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23" name="Rectangle 103">
                <a:extLst>
                  <a:ext uri="{FF2B5EF4-FFF2-40B4-BE49-F238E27FC236}">
                    <a16:creationId xmlns:a16="http://schemas.microsoft.com/office/drawing/2014/main" id="{2BD899B4-F901-294B-BD4E-E84CE3DDA421}"/>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424" name="Freeform 104">
                <a:extLst>
                  <a:ext uri="{FF2B5EF4-FFF2-40B4-BE49-F238E27FC236}">
                    <a16:creationId xmlns:a16="http://schemas.microsoft.com/office/drawing/2014/main" id="{DC76EEC6-A6FC-EF4C-B83D-FCE292D097BD}"/>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5" name="Freeform 109">
                <a:extLst>
                  <a:ext uri="{FF2B5EF4-FFF2-40B4-BE49-F238E27FC236}">
                    <a16:creationId xmlns:a16="http://schemas.microsoft.com/office/drawing/2014/main" id="{B5036A2C-9A37-C440-A1AF-55A395B79207}"/>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6" name="Freeform 110">
                <a:extLst>
                  <a:ext uri="{FF2B5EF4-FFF2-40B4-BE49-F238E27FC236}">
                    <a16:creationId xmlns:a16="http://schemas.microsoft.com/office/drawing/2014/main" id="{AB77E1E8-DD39-F547-901B-284421FCEB7E}"/>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7" name="Freeform 111">
                <a:extLst>
                  <a:ext uri="{FF2B5EF4-FFF2-40B4-BE49-F238E27FC236}">
                    <a16:creationId xmlns:a16="http://schemas.microsoft.com/office/drawing/2014/main" id="{B5F00B77-4324-E441-A014-09AFBA878A93}"/>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8" name="Freeform 112">
                <a:extLst>
                  <a:ext uri="{FF2B5EF4-FFF2-40B4-BE49-F238E27FC236}">
                    <a16:creationId xmlns:a16="http://schemas.microsoft.com/office/drawing/2014/main" id="{9A6EB642-D42D-254D-B0FA-CBF18FADBC76}"/>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9" name="Freeform 113">
                <a:extLst>
                  <a:ext uri="{FF2B5EF4-FFF2-40B4-BE49-F238E27FC236}">
                    <a16:creationId xmlns:a16="http://schemas.microsoft.com/office/drawing/2014/main" id="{1A1A61DA-780F-6149-BCBB-8651D587C3D8}"/>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0" name="Line 114">
                <a:extLst>
                  <a:ext uri="{FF2B5EF4-FFF2-40B4-BE49-F238E27FC236}">
                    <a16:creationId xmlns:a16="http://schemas.microsoft.com/office/drawing/2014/main" id="{E5F0C649-67D5-4E49-9958-C558C2271F4F}"/>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55" name="Groupe 354">
              <a:extLst>
                <a:ext uri="{FF2B5EF4-FFF2-40B4-BE49-F238E27FC236}">
                  <a16:creationId xmlns:a16="http://schemas.microsoft.com/office/drawing/2014/main" id="{7F3EE37A-8B8E-A34A-A4DB-B4825E6EC5E6}"/>
                </a:ext>
              </a:extLst>
            </p:cNvPr>
            <p:cNvGrpSpPr/>
            <p:nvPr/>
          </p:nvGrpSpPr>
          <p:grpSpPr>
            <a:xfrm>
              <a:off x="3322720" y="3637663"/>
              <a:ext cx="877031" cy="1472383"/>
              <a:chOff x="5786520" y="2469263"/>
              <a:chExt cx="877031" cy="1472383"/>
            </a:xfrm>
          </p:grpSpPr>
          <p:sp>
            <p:nvSpPr>
              <p:cNvPr id="411" name="Freeform 101">
                <a:extLst>
                  <a:ext uri="{FF2B5EF4-FFF2-40B4-BE49-F238E27FC236}">
                    <a16:creationId xmlns:a16="http://schemas.microsoft.com/office/drawing/2014/main" id="{11789A42-8C6E-294A-8A92-40C83820DDEA}"/>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b="1"/>
              </a:p>
            </p:txBody>
          </p:sp>
          <p:sp>
            <p:nvSpPr>
              <p:cNvPr id="412" name="Freeform 102">
                <a:extLst>
                  <a:ext uri="{FF2B5EF4-FFF2-40B4-BE49-F238E27FC236}">
                    <a16:creationId xmlns:a16="http://schemas.microsoft.com/office/drawing/2014/main" id="{2074101E-AE6A-394D-A737-619FEEB6D32D}"/>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b="1"/>
              </a:p>
            </p:txBody>
          </p:sp>
          <p:sp>
            <p:nvSpPr>
              <p:cNvPr id="413" name="Rectangle 103">
                <a:extLst>
                  <a:ext uri="{FF2B5EF4-FFF2-40B4-BE49-F238E27FC236}">
                    <a16:creationId xmlns:a16="http://schemas.microsoft.com/office/drawing/2014/main" id="{3AE017DD-86A3-A447-8CF2-0F93799AF838}"/>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b="1">
                  <a:solidFill>
                    <a:schemeClr val="tx1"/>
                  </a:solidFill>
                </a:endParaRPr>
              </a:p>
            </p:txBody>
          </p:sp>
          <p:sp>
            <p:nvSpPr>
              <p:cNvPr id="414" name="Freeform 104">
                <a:extLst>
                  <a:ext uri="{FF2B5EF4-FFF2-40B4-BE49-F238E27FC236}">
                    <a16:creationId xmlns:a16="http://schemas.microsoft.com/office/drawing/2014/main" id="{41A122D4-4943-0B4B-AAF7-E12EEAB282EE}"/>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15" name="Freeform 109">
                <a:extLst>
                  <a:ext uri="{FF2B5EF4-FFF2-40B4-BE49-F238E27FC236}">
                    <a16:creationId xmlns:a16="http://schemas.microsoft.com/office/drawing/2014/main" id="{D3E4CEA9-6D4E-4C4A-869C-3430A5FCE602}"/>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16" name="Freeform 110">
                <a:extLst>
                  <a:ext uri="{FF2B5EF4-FFF2-40B4-BE49-F238E27FC236}">
                    <a16:creationId xmlns:a16="http://schemas.microsoft.com/office/drawing/2014/main" id="{A22289FE-8B97-6945-8DAC-0A30A689A05D}"/>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17" name="Freeform 111">
                <a:extLst>
                  <a:ext uri="{FF2B5EF4-FFF2-40B4-BE49-F238E27FC236}">
                    <a16:creationId xmlns:a16="http://schemas.microsoft.com/office/drawing/2014/main" id="{7DE86E4A-6E66-F240-8145-232258DB85B6}"/>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18" name="Freeform 112">
                <a:extLst>
                  <a:ext uri="{FF2B5EF4-FFF2-40B4-BE49-F238E27FC236}">
                    <a16:creationId xmlns:a16="http://schemas.microsoft.com/office/drawing/2014/main" id="{49CCC5AF-F7FB-7B41-9494-FE07533FABF1}"/>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19" name="Freeform 113">
                <a:extLst>
                  <a:ext uri="{FF2B5EF4-FFF2-40B4-BE49-F238E27FC236}">
                    <a16:creationId xmlns:a16="http://schemas.microsoft.com/office/drawing/2014/main" id="{42F41DA3-3E8E-C641-92AF-FCE5046460A1}"/>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20" name="Line 114">
                <a:extLst>
                  <a:ext uri="{FF2B5EF4-FFF2-40B4-BE49-F238E27FC236}">
                    <a16:creationId xmlns:a16="http://schemas.microsoft.com/office/drawing/2014/main" id="{88B46BFE-D60E-524B-9E8D-6D8D781ECF40}"/>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b="1"/>
              </a:p>
            </p:txBody>
          </p:sp>
        </p:grpSp>
        <p:grpSp>
          <p:nvGrpSpPr>
            <p:cNvPr id="356" name="Groupe 355">
              <a:extLst>
                <a:ext uri="{FF2B5EF4-FFF2-40B4-BE49-F238E27FC236}">
                  <a16:creationId xmlns:a16="http://schemas.microsoft.com/office/drawing/2014/main" id="{68F2EE71-2F6A-5F43-972E-CF9BC7EFCB46}"/>
                </a:ext>
              </a:extLst>
            </p:cNvPr>
            <p:cNvGrpSpPr/>
            <p:nvPr/>
          </p:nvGrpSpPr>
          <p:grpSpPr>
            <a:xfrm>
              <a:off x="4961020" y="3637663"/>
              <a:ext cx="877031" cy="1472383"/>
              <a:chOff x="5786520" y="2469263"/>
              <a:chExt cx="877031" cy="1472383"/>
            </a:xfrm>
          </p:grpSpPr>
          <p:sp>
            <p:nvSpPr>
              <p:cNvPr id="401" name="Freeform 101">
                <a:extLst>
                  <a:ext uri="{FF2B5EF4-FFF2-40B4-BE49-F238E27FC236}">
                    <a16:creationId xmlns:a16="http://schemas.microsoft.com/office/drawing/2014/main" id="{C3EAC735-C483-E445-B359-11E4F624C270}"/>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402" name="Freeform 102">
                <a:extLst>
                  <a:ext uri="{FF2B5EF4-FFF2-40B4-BE49-F238E27FC236}">
                    <a16:creationId xmlns:a16="http://schemas.microsoft.com/office/drawing/2014/main" id="{50ABF204-6278-D040-838A-43AE021FA6C5}"/>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03" name="Rectangle 103">
                <a:extLst>
                  <a:ext uri="{FF2B5EF4-FFF2-40B4-BE49-F238E27FC236}">
                    <a16:creationId xmlns:a16="http://schemas.microsoft.com/office/drawing/2014/main" id="{F585B11E-230D-5D4A-A64E-91E6B4BBC7EC}"/>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404" name="Freeform 104">
                <a:extLst>
                  <a:ext uri="{FF2B5EF4-FFF2-40B4-BE49-F238E27FC236}">
                    <a16:creationId xmlns:a16="http://schemas.microsoft.com/office/drawing/2014/main" id="{A3E661DB-0F43-4244-95A0-671A8776D4A8}"/>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5" name="Freeform 109">
                <a:extLst>
                  <a:ext uri="{FF2B5EF4-FFF2-40B4-BE49-F238E27FC236}">
                    <a16:creationId xmlns:a16="http://schemas.microsoft.com/office/drawing/2014/main" id="{A3719FC1-D275-044E-83A8-7F556EE2494E}"/>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6" name="Freeform 110">
                <a:extLst>
                  <a:ext uri="{FF2B5EF4-FFF2-40B4-BE49-F238E27FC236}">
                    <a16:creationId xmlns:a16="http://schemas.microsoft.com/office/drawing/2014/main" id="{6DDCD1A4-7FBB-D94E-AC82-CCDF091A5F17}"/>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7" name="Freeform 111">
                <a:extLst>
                  <a:ext uri="{FF2B5EF4-FFF2-40B4-BE49-F238E27FC236}">
                    <a16:creationId xmlns:a16="http://schemas.microsoft.com/office/drawing/2014/main" id="{EA14E298-3C34-AB44-85C1-9C106296ECD8}"/>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8" name="Freeform 112">
                <a:extLst>
                  <a:ext uri="{FF2B5EF4-FFF2-40B4-BE49-F238E27FC236}">
                    <a16:creationId xmlns:a16="http://schemas.microsoft.com/office/drawing/2014/main" id="{51F3ADD5-4C1F-8C44-8348-859A5B12DA4C}"/>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9" name="Freeform 113">
                <a:extLst>
                  <a:ext uri="{FF2B5EF4-FFF2-40B4-BE49-F238E27FC236}">
                    <a16:creationId xmlns:a16="http://schemas.microsoft.com/office/drawing/2014/main" id="{ED5ADA3D-E6D0-644A-8651-28D7613C2C75}"/>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 name="Line 114">
                <a:extLst>
                  <a:ext uri="{FF2B5EF4-FFF2-40B4-BE49-F238E27FC236}">
                    <a16:creationId xmlns:a16="http://schemas.microsoft.com/office/drawing/2014/main" id="{76C92D97-2B6C-2241-B2C4-553E99CD5C5E}"/>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57" name="Groupe 356">
              <a:extLst>
                <a:ext uri="{FF2B5EF4-FFF2-40B4-BE49-F238E27FC236}">
                  <a16:creationId xmlns:a16="http://schemas.microsoft.com/office/drawing/2014/main" id="{7AC75F54-F74D-EB4C-ADEA-C3B049CE6445}"/>
                </a:ext>
              </a:extLst>
            </p:cNvPr>
            <p:cNvGrpSpPr/>
            <p:nvPr/>
          </p:nvGrpSpPr>
          <p:grpSpPr>
            <a:xfrm>
              <a:off x="6599320" y="3637663"/>
              <a:ext cx="877031" cy="1472383"/>
              <a:chOff x="5786520" y="2469263"/>
              <a:chExt cx="877031" cy="1472383"/>
            </a:xfrm>
          </p:grpSpPr>
          <p:sp>
            <p:nvSpPr>
              <p:cNvPr id="391" name="Freeform 101">
                <a:extLst>
                  <a:ext uri="{FF2B5EF4-FFF2-40B4-BE49-F238E27FC236}">
                    <a16:creationId xmlns:a16="http://schemas.microsoft.com/office/drawing/2014/main" id="{F027FE87-DEB3-B04D-8CDE-895CA838A28F}"/>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392" name="Freeform 102">
                <a:extLst>
                  <a:ext uri="{FF2B5EF4-FFF2-40B4-BE49-F238E27FC236}">
                    <a16:creationId xmlns:a16="http://schemas.microsoft.com/office/drawing/2014/main" id="{19AE1D9D-71C5-6241-9094-240F01E71ACD}"/>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393" name="Rectangle 103">
                <a:extLst>
                  <a:ext uri="{FF2B5EF4-FFF2-40B4-BE49-F238E27FC236}">
                    <a16:creationId xmlns:a16="http://schemas.microsoft.com/office/drawing/2014/main" id="{54A4314B-CB11-5B45-AB5A-39A43AF83B74}"/>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394" name="Freeform 104">
                <a:extLst>
                  <a:ext uri="{FF2B5EF4-FFF2-40B4-BE49-F238E27FC236}">
                    <a16:creationId xmlns:a16="http://schemas.microsoft.com/office/drawing/2014/main" id="{8B0C6C0F-8D8C-FB43-998B-F572F8091B70}"/>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 name="Freeform 109">
                <a:extLst>
                  <a:ext uri="{FF2B5EF4-FFF2-40B4-BE49-F238E27FC236}">
                    <a16:creationId xmlns:a16="http://schemas.microsoft.com/office/drawing/2014/main" id="{942D4978-41C4-2340-9198-0C21F1DA42BA}"/>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6" name="Freeform 110">
                <a:extLst>
                  <a:ext uri="{FF2B5EF4-FFF2-40B4-BE49-F238E27FC236}">
                    <a16:creationId xmlns:a16="http://schemas.microsoft.com/office/drawing/2014/main" id="{E52A0F7D-C72D-714F-AE81-D1CE8E8AE55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7" name="Freeform 111">
                <a:extLst>
                  <a:ext uri="{FF2B5EF4-FFF2-40B4-BE49-F238E27FC236}">
                    <a16:creationId xmlns:a16="http://schemas.microsoft.com/office/drawing/2014/main" id="{ABDF96E7-9626-EC49-AF49-0AB5E85390D2}"/>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8" name="Freeform 112">
                <a:extLst>
                  <a:ext uri="{FF2B5EF4-FFF2-40B4-BE49-F238E27FC236}">
                    <a16:creationId xmlns:a16="http://schemas.microsoft.com/office/drawing/2014/main" id="{B8344AA9-3B1F-DB40-A3E4-D73631279855}"/>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9" name="Freeform 113">
                <a:extLst>
                  <a:ext uri="{FF2B5EF4-FFF2-40B4-BE49-F238E27FC236}">
                    <a16:creationId xmlns:a16="http://schemas.microsoft.com/office/drawing/2014/main" id="{3D862D03-F8FC-B347-9C09-5C8521BE1E0E}"/>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0" name="Line 114">
                <a:extLst>
                  <a:ext uri="{FF2B5EF4-FFF2-40B4-BE49-F238E27FC236}">
                    <a16:creationId xmlns:a16="http://schemas.microsoft.com/office/drawing/2014/main" id="{E3CD3494-9F3F-1A43-A750-EA6C070EFC97}"/>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58" name="Groupe 357">
              <a:extLst>
                <a:ext uri="{FF2B5EF4-FFF2-40B4-BE49-F238E27FC236}">
                  <a16:creationId xmlns:a16="http://schemas.microsoft.com/office/drawing/2014/main" id="{A63A3594-9769-AC44-B6BB-2487D1C83AA6}"/>
                </a:ext>
              </a:extLst>
            </p:cNvPr>
            <p:cNvGrpSpPr/>
            <p:nvPr/>
          </p:nvGrpSpPr>
          <p:grpSpPr>
            <a:xfrm>
              <a:off x="2470150" y="3640138"/>
              <a:ext cx="877031" cy="1472383"/>
              <a:chOff x="1657350" y="2459038"/>
              <a:chExt cx="877031" cy="1472383"/>
            </a:xfrm>
          </p:grpSpPr>
          <p:sp>
            <p:nvSpPr>
              <p:cNvPr id="381" name="Freeform 101">
                <a:extLst>
                  <a:ext uri="{FF2B5EF4-FFF2-40B4-BE49-F238E27FC236}">
                    <a16:creationId xmlns:a16="http://schemas.microsoft.com/office/drawing/2014/main" id="{F55A7F72-BEF1-5748-877B-1630CFA61F7D}"/>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82" name="Freeform 102">
                <a:extLst>
                  <a:ext uri="{FF2B5EF4-FFF2-40B4-BE49-F238E27FC236}">
                    <a16:creationId xmlns:a16="http://schemas.microsoft.com/office/drawing/2014/main" id="{043F8C3A-10D8-1C49-B8A7-B8EFEA4DF86A}"/>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83" name="Rectangle 103">
                <a:extLst>
                  <a:ext uri="{FF2B5EF4-FFF2-40B4-BE49-F238E27FC236}">
                    <a16:creationId xmlns:a16="http://schemas.microsoft.com/office/drawing/2014/main" id="{1E9B0D10-C98A-884A-A460-CAD592185C6F}"/>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84" name="Freeform 104">
                <a:extLst>
                  <a:ext uri="{FF2B5EF4-FFF2-40B4-BE49-F238E27FC236}">
                    <a16:creationId xmlns:a16="http://schemas.microsoft.com/office/drawing/2014/main" id="{24695444-5676-BF44-9350-307CD78FFF9F}"/>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5" name="Freeform 109">
                <a:extLst>
                  <a:ext uri="{FF2B5EF4-FFF2-40B4-BE49-F238E27FC236}">
                    <a16:creationId xmlns:a16="http://schemas.microsoft.com/office/drawing/2014/main" id="{56E30A7A-3F23-D64E-A33B-B330076B486A}"/>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86" name="Freeform 110">
                <a:extLst>
                  <a:ext uri="{FF2B5EF4-FFF2-40B4-BE49-F238E27FC236}">
                    <a16:creationId xmlns:a16="http://schemas.microsoft.com/office/drawing/2014/main" id="{68350D99-F8FE-7F42-A5B6-CBC6AA73019B}"/>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7" name="Freeform 111">
                <a:extLst>
                  <a:ext uri="{FF2B5EF4-FFF2-40B4-BE49-F238E27FC236}">
                    <a16:creationId xmlns:a16="http://schemas.microsoft.com/office/drawing/2014/main" id="{0C8A4523-3358-9F4C-ACED-7B97764D4337}"/>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88" name="Freeform 112">
                <a:extLst>
                  <a:ext uri="{FF2B5EF4-FFF2-40B4-BE49-F238E27FC236}">
                    <a16:creationId xmlns:a16="http://schemas.microsoft.com/office/drawing/2014/main" id="{07B235A4-1E8B-9D41-BC58-ADBBA9E88C05}"/>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89" name="Freeform 113">
                <a:extLst>
                  <a:ext uri="{FF2B5EF4-FFF2-40B4-BE49-F238E27FC236}">
                    <a16:creationId xmlns:a16="http://schemas.microsoft.com/office/drawing/2014/main" id="{110382B9-8C6D-9D4D-92F1-051330784A5B}"/>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0" name="Line 114">
                <a:extLst>
                  <a:ext uri="{FF2B5EF4-FFF2-40B4-BE49-F238E27FC236}">
                    <a16:creationId xmlns:a16="http://schemas.microsoft.com/office/drawing/2014/main" id="{3B04C722-8D82-5149-A7D1-A3951BFE8ACB}"/>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59" name="Groupe 358">
              <a:extLst>
                <a:ext uri="{FF2B5EF4-FFF2-40B4-BE49-F238E27FC236}">
                  <a16:creationId xmlns:a16="http://schemas.microsoft.com/office/drawing/2014/main" id="{5EEA44ED-3F44-5B42-AC58-0D430FF9E53D}"/>
                </a:ext>
              </a:extLst>
            </p:cNvPr>
            <p:cNvGrpSpPr/>
            <p:nvPr/>
          </p:nvGrpSpPr>
          <p:grpSpPr>
            <a:xfrm>
              <a:off x="4122931" y="3635959"/>
              <a:ext cx="877031" cy="1472383"/>
              <a:chOff x="3310131" y="2467559"/>
              <a:chExt cx="877031" cy="1472383"/>
            </a:xfrm>
          </p:grpSpPr>
          <p:sp>
            <p:nvSpPr>
              <p:cNvPr id="371" name="Freeform 101">
                <a:extLst>
                  <a:ext uri="{FF2B5EF4-FFF2-40B4-BE49-F238E27FC236}">
                    <a16:creationId xmlns:a16="http://schemas.microsoft.com/office/drawing/2014/main" id="{774EBE15-DE1A-CE49-896C-CBB389228EB0}"/>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72" name="Freeform 102">
                <a:extLst>
                  <a:ext uri="{FF2B5EF4-FFF2-40B4-BE49-F238E27FC236}">
                    <a16:creationId xmlns:a16="http://schemas.microsoft.com/office/drawing/2014/main" id="{A9AAB572-D3CA-FC42-8C76-CAFBB3F4FBA8}"/>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73" name="Rectangle 103">
                <a:extLst>
                  <a:ext uri="{FF2B5EF4-FFF2-40B4-BE49-F238E27FC236}">
                    <a16:creationId xmlns:a16="http://schemas.microsoft.com/office/drawing/2014/main" id="{1EACAC75-D319-F14A-81DB-D1F0190917AA}"/>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74" name="Freeform 104">
                <a:extLst>
                  <a:ext uri="{FF2B5EF4-FFF2-40B4-BE49-F238E27FC236}">
                    <a16:creationId xmlns:a16="http://schemas.microsoft.com/office/drawing/2014/main" id="{3F2BEB3E-DEBF-DF44-BB3B-B352DA3716C7}"/>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 name="Freeform 109">
                <a:extLst>
                  <a:ext uri="{FF2B5EF4-FFF2-40B4-BE49-F238E27FC236}">
                    <a16:creationId xmlns:a16="http://schemas.microsoft.com/office/drawing/2014/main" id="{7F010877-B6F9-8642-8F97-D752EA0925B4}"/>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76" name="Freeform 110">
                <a:extLst>
                  <a:ext uri="{FF2B5EF4-FFF2-40B4-BE49-F238E27FC236}">
                    <a16:creationId xmlns:a16="http://schemas.microsoft.com/office/drawing/2014/main" id="{4284EEED-7F28-0E47-983E-A4814AB07601}"/>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7" name="Freeform 111">
                <a:extLst>
                  <a:ext uri="{FF2B5EF4-FFF2-40B4-BE49-F238E27FC236}">
                    <a16:creationId xmlns:a16="http://schemas.microsoft.com/office/drawing/2014/main" id="{496324FA-0409-F540-9EDB-B3826ADDB056}"/>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78" name="Freeform 112">
                <a:extLst>
                  <a:ext uri="{FF2B5EF4-FFF2-40B4-BE49-F238E27FC236}">
                    <a16:creationId xmlns:a16="http://schemas.microsoft.com/office/drawing/2014/main" id="{A9B2A047-83B0-3B4B-A130-A44EF93B8335}"/>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79" name="Freeform 113">
                <a:extLst>
                  <a:ext uri="{FF2B5EF4-FFF2-40B4-BE49-F238E27FC236}">
                    <a16:creationId xmlns:a16="http://schemas.microsoft.com/office/drawing/2014/main" id="{EB2E6943-5CC1-C046-922A-9965C9087F55}"/>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0" name="Line 114">
                <a:extLst>
                  <a:ext uri="{FF2B5EF4-FFF2-40B4-BE49-F238E27FC236}">
                    <a16:creationId xmlns:a16="http://schemas.microsoft.com/office/drawing/2014/main" id="{7C1E23BB-E486-574D-AE41-E06E1C05B2E8}"/>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60" name="Groupe 359">
              <a:extLst>
                <a:ext uri="{FF2B5EF4-FFF2-40B4-BE49-F238E27FC236}">
                  <a16:creationId xmlns:a16="http://schemas.microsoft.com/office/drawing/2014/main" id="{F2BC9089-A869-FD40-B818-72488970989A}"/>
                </a:ext>
              </a:extLst>
            </p:cNvPr>
            <p:cNvGrpSpPr/>
            <p:nvPr/>
          </p:nvGrpSpPr>
          <p:grpSpPr>
            <a:xfrm>
              <a:off x="5762356" y="3637663"/>
              <a:ext cx="877031" cy="1472383"/>
              <a:chOff x="4949556" y="2469263"/>
              <a:chExt cx="877031" cy="1472383"/>
            </a:xfrm>
          </p:grpSpPr>
          <p:sp>
            <p:nvSpPr>
              <p:cNvPr id="361" name="Freeform 101">
                <a:extLst>
                  <a:ext uri="{FF2B5EF4-FFF2-40B4-BE49-F238E27FC236}">
                    <a16:creationId xmlns:a16="http://schemas.microsoft.com/office/drawing/2014/main" id="{03852533-CEC3-3240-80F8-1B4BB40BBD93}"/>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62" name="Freeform 102">
                <a:extLst>
                  <a:ext uri="{FF2B5EF4-FFF2-40B4-BE49-F238E27FC236}">
                    <a16:creationId xmlns:a16="http://schemas.microsoft.com/office/drawing/2014/main" id="{35932A33-3C47-4C4C-B877-C749EE09593F}"/>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63" name="Rectangle 103">
                <a:extLst>
                  <a:ext uri="{FF2B5EF4-FFF2-40B4-BE49-F238E27FC236}">
                    <a16:creationId xmlns:a16="http://schemas.microsoft.com/office/drawing/2014/main" id="{A129F096-FE3B-3F44-A88A-5C5CC29B293B}"/>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64" name="Freeform 104">
                <a:extLst>
                  <a:ext uri="{FF2B5EF4-FFF2-40B4-BE49-F238E27FC236}">
                    <a16:creationId xmlns:a16="http://schemas.microsoft.com/office/drawing/2014/main" id="{9C44CEFA-59EC-9D42-A576-9D09974B4B47}"/>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5" name="Freeform 109">
                <a:extLst>
                  <a:ext uri="{FF2B5EF4-FFF2-40B4-BE49-F238E27FC236}">
                    <a16:creationId xmlns:a16="http://schemas.microsoft.com/office/drawing/2014/main" id="{0D463490-1A67-8B40-B202-EB5C15A919E7}"/>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66" name="Freeform 110">
                <a:extLst>
                  <a:ext uri="{FF2B5EF4-FFF2-40B4-BE49-F238E27FC236}">
                    <a16:creationId xmlns:a16="http://schemas.microsoft.com/office/drawing/2014/main" id="{D393BA06-A422-604F-83C1-626E7218578E}"/>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7" name="Freeform 111">
                <a:extLst>
                  <a:ext uri="{FF2B5EF4-FFF2-40B4-BE49-F238E27FC236}">
                    <a16:creationId xmlns:a16="http://schemas.microsoft.com/office/drawing/2014/main" id="{A0715AB8-BE58-DF4B-9973-9D6492AE4D4D}"/>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68" name="Freeform 112">
                <a:extLst>
                  <a:ext uri="{FF2B5EF4-FFF2-40B4-BE49-F238E27FC236}">
                    <a16:creationId xmlns:a16="http://schemas.microsoft.com/office/drawing/2014/main" id="{AF3004C9-4A82-6B4A-B213-0C333D1F790D}"/>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69" name="Freeform 113">
                <a:extLst>
                  <a:ext uri="{FF2B5EF4-FFF2-40B4-BE49-F238E27FC236}">
                    <a16:creationId xmlns:a16="http://schemas.microsoft.com/office/drawing/2014/main" id="{C48CDF9B-661A-B844-9B55-7619FCCF9B73}"/>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0" name="Line 114">
                <a:extLst>
                  <a:ext uri="{FF2B5EF4-FFF2-40B4-BE49-F238E27FC236}">
                    <a16:creationId xmlns:a16="http://schemas.microsoft.com/office/drawing/2014/main" id="{25BC10B9-F003-FF47-8F6C-14BEE90CED6A}"/>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431" name="Groupe 430">
            <a:extLst>
              <a:ext uri="{FF2B5EF4-FFF2-40B4-BE49-F238E27FC236}">
                <a16:creationId xmlns:a16="http://schemas.microsoft.com/office/drawing/2014/main" id="{B0F5E531-73E3-F24D-BB12-26F8D92D9100}"/>
              </a:ext>
            </a:extLst>
          </p:cNvPr>
          <p:cNvGrpSpPr/>
          <p:nvPr/>
        </p:nvGrpSpPr>
        <p:grpSpPr>
          <a:xfrm>
            <a:off x="3178978" y="1096489"/>
            <a:ext cx="5743575" cy="974725"/>
            <a:chOff x="1725613" y="1422400"/>
            <a:chExt cx="5743575" cy="974725"/>
          </a:xfrm>
        </p:grpSpPr>
        <p:sp>
          <p:nvSpPr>
            <p:cNvPr id="432" name="Freeform 116">
              <a:extLst>
                <a:ext uri="{FF2B5EF4-FFF2-40B4-BE49-F238E27FC236}">
                  <a16:creationId xmlns:a16="http://schemas.microsoft.com/office/drawing/2014/main" id="{79B34B43-2E09-ED4A-9737-E16EBEB14845}"/>
                </a:ext>
              </a:extLst>
            </p:cNvPr>
            <p:cNvSpPr>
              <a:spLocks noChangeAspect="1"/>
            </p:cNvSpPr>
            <p:nvPr/>
          </p:nvSpPr>
          <p:spPr bwMode="auto">
            <a:xfrm flipH="1" flipV="1">
              <a:off x="66405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33" name="Groupe 432">
              <a:extLst>
                <a:ext uri="{FF2B5EF4-FFF2-40B4-BE49-F238E27FC236}">
                  <a16:creationId xmlns:a16="http://schemas.microsoft.com/office/drawing/2014/main" id="{02D94D95-7406-D04B-9773-268E7375613D}"/>
                </a:ext>
              </a:extLst>
            </p:cNvPr>
            <p:cNvGrpSpPr/>
            <p:nvPr/>
          </p:nvGrpSpPr>
          <p:grpSpPr>
            <a:xfrm>
              <a:off x="5002213" y="1447800"/>
              <a:ext cx="1657350" cy="936625"/>
              <a:chOff x="5815013" y="1473200"/>
              <a:chExt cx="1657350" cy="936625"/>
            </a:xfrm>
          </p:grpSpPr>
          <p:sp>
            <p:nvSpPr>
              <p:cNvPr id="440" name="Freeform 116">
                <a:extLst>
                  <a:ext uri="{FF2B5EF4-FFF2-40B4-BE49-F238E27FC236}">
                    <a16:creationId xmlns:a16="http://schemas.microsoft.com/office/drawing/2014/main" id="{EC71C1FA-9992-3F48-A7AD-A06F310C16C8}"/>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1" name="Freeform 117">
                <a:extLst>
                  <a:ext uri="{FF2B5EF4-FFF2-40B4-BE49-F238E27FC236}">
                    <a16:creationId xmlns:a16="http://schemas.microsoft.com/office/drawing/2014/main" id="{C8130A36-50E6-E440-9F93-1B3BE860FD9B}"/>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4" name="Groupe 433">
              <a:extLst>
                <a:ext uri="{FF2B5EF4-FFF2-40B4-BE49-F238E27FC236}">
                  <a16:creationId xmlns:a16="http://schemas.microsoft.com/office/drawing/2014/main" id="{FAC0E03E-E0DF-DF49-9B61-95A1D802774D}"/>
                </a:ext>
              </a:extLst>
            </p:cNvPr>
            <p:cNvGrpSpPr/>
            <p:nvPr/>
          </p:nvGrpSpPr>
          <p:grpSpPr>
            <a:xfrm>
              <a:off x="3351213" y="1422400"/>
              <a:ext cx="1657350" cy="936625"/>
              <a:chOff x="5815013" y="1473200"/>
              <a:chExt cx="1657350" cy="936625"/>
            </a:xfrm>
          </p:grpSpPr>
          <p:sp>
            <p:nvSpPr>
              <p:cNvPr id="438" name="Freeform 116">
                <a:extLst>
                  <a:ext uri="{FF2B5EF4-FFF2-40B4-BE49-F238E27FC236}">
                    <a16:creationId xmlns:a16="http://schemas.microsoft.com/office/drawing/2014/main" id="{FBC9CBF7-6314-704B-9F54-EC2EAE23850B}"/>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9" name="Freeform 117">
                <a:extLst>
                  <a:ext uri="{FF2B5EF4-FFF2-40B4-BE49-F238E27FC236}">
                    <a16:creationId xmlns:a16="http://schemas.microsoft.com/office/drawing/2014/main" id="{5E5B9CE0-42F1-504D-A400-DCE2FED5D0DC}"/>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5" name="Groupe 434">
              <a:extLst>
                <a:ext uri="{FF2B5EF4-FFF2-40B4-BE49-F238E27FC236}">
                  <a16:creationId xmlns:a16="http://schemas.microsoft.com/office/drawing/2014/main" id="{CB2C6D81-C97F-454F-B4A5-9C1F51CD7783}"/>
                </a:ext>
              </a:extLst>
            </p:cNvPr>
            <p:cNvGrpSpPr/>
            <p:nvPr/>
          </p:nvGrpSpPr>
          <p:grpSpPr>
            <a:xfrm>
              <a:off x="1725613" y="1460500"/>
              <a:ext cx="1657350" cy="936625"/>
              <a:chOff x="5815013" y="1473200"/>
              <a:chExt cx="1657350" cy="936625"/>
            </a:xfrm>
          </p:grpSpPr>
          <p:sp>
            <p:nvSpPr>
              <p:cNvPr id="436" name="Freeform 116">
                <a:extLst>
                  <a:ext uri="{FF2B5EF4-FFF2-40B4-BE49-F238E27FC236}">
                    <a16:creationId xmlns:a16="http://schemas.microsoft.com/office/drawing/2014/main" id="{F49E2338-89D9-6B43-AE99-1561F5BE1611}"/>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7" name="Freeform 117">
                <a:extLst>
                  <a:ext uri="{FF2B5EF4-FFF2-40B4-BE49-F238E27FC236}">
                    <a16:creationId xmlns:a16="http://schemas.microsoft.com/office/drawing/2014/main" id="{5EBFA866-267D-654A-8868-F36C04FA0A11}"/>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42" name="Groupe 441">
            <a:extLst>
              <a:ext uri="{FF2B5EF4-FFF2-40B4-BE49-F238E27FC236}">
                <a16:creationId xmlns:a16="http://schemas.microsoft.com/office/drawing/2014/main" id="{92C3BB28-EA41-C24B-830A-1EA0D287F465}"/>
              </a:ext>
            </a:extLst>
          </p:cNvPr>
          <p:cNvGrpSpPr/>
          <p:nvPr/>
        </p:nvGrpSpPr>
        <p:grpSpPr>
          <a:xfrm>
            <a:off x="3502827" y="1991838"/>
            <a:ext cx="5053012" cy="1014414"/>
            <a:chOff x="2049463" y="2317750"/>
            <a:chExt cx="5053012" cy="1014414"/>
          </a:xfrm>
        </p:grpSpPr>
        <p:grpSp>
          <p:nvGrpSpPr>
            <p:cNvPr id="443" name="Groupe 442">
              <a:extLst>
                <a:ext uri="{FF2B5EF4-FFF2-40B4-BE49-F238E27FC236}">
                  <a16:creationId xmlns:a16="http://schemas.microsoft.com/office/drawing/2014/main" id="{8B826489-246E-1540-A0B9-49238444A9A4}"/>
                </a:ext>
              </a:extLst>
            </p:cNvPr>
            <p:cNvGrpSpPr/>
            <p:nvPr/>
          </p:nvGrpSpPr>
          <p:grpSpPr>
            <a:xfrm>
              <a:off x="2049463" y="3230563"/>
              <a:ext cx="5027612" cy="101601"/>
              <a:chOff x="2049463" y="4335463"/>
              <a:chExt cx="5027612" cy="101601"/>
            </a:xfrm>
          </p:grpSpPr>
          <p:sp>
            <p:nvSpPr>
              <p:cNvPr id="450" name="Oval 94">
                <a:extLst>
                  <a:ext uri="{FF2B5EF4-FFF2-40B4-BE49-F238E27FC236}">
                    <a16:creationId xmlns:a16="http://schemas.microsoft.com/office/drawing/2014/main" id="{E4ACE115-CE37-534E-9123-20912D384CA9}"/>
                  </a:ext>
                </a:extLst>
              </p:cNvPr>
              <p:cNvSpPr>
                <a:spLocks noChangeAspect="1" noChangeArrowheads="1"/>
              </p:cNvSpPr>
              <p:nvPr/>
            </p:nvSpPr>
            <p:spPr bwMode="auto">
              <a:xfrm>
                <a:off x="6986588" y="4344988"/>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51" name="Oval 95">
                <a:extLst>
                  <a:ext uri="{FF2B5EF4-FFF2-40B4-BE49-F238E27FC236}">
                    <a16:creationId xmlns:a16="http://schemas.microsoft.com/office/drawing/2014/main" id="{9342AD8B-85EC-0445-ABBC-7AF3F683E676}"/>
                  </a:ext>
                </a:extLst>
              </p:cNvPr>
              <p:cNvSpPr>
                <a:spLocks noChangeAspect="1" noChangeArrowheads="1"/>
              </p:cNvSpPr>
              <p:nvPr/>
            </p:nvSpPr>
            <p:spPr bwMode="auto">
              <a:xfrm>
                <a:off x="5349875" y="4346576"/>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52" name="Oval 96">
                <a:extLst>
                  <a:ext uri="{FF2B5EF4-FFF2-40B4-BE49-F238E27FC236}">
                    <a16:creationId xmlns:a16="http://schemas.microsoft.com/office/drawing/2014/main" id="{A319B14F-BBAC-C44E-803C-45E4AAA72E11}"/>
                  </a:ext>
                </a:extLst>
              </p:cNvPr>
              <p:cNvSpPr>
                <a:spLocks noChangeAspect="1" noChangeArrowheads="1"/>
              </p:cNvSpPr>
              <p:nvPr/>
            </p:nvSpPr>
            <p:spPr bwMode="auto">
              <a:xfrm>
                <a:off x="3700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53" name="Oval 96">
                <a:extLst>
                  <a:ext uri="{FF2B5EF4-FFF2-40B4-BE49-F238E27FC236}">
                    <a16:creationId xmlns:a16="http://schemas.microsoft.com/office/drawing/2014/main" id="{62E41B06-2FE9-EE4D-A309-CDE3DAA0AD2B}"/>
                  </a:ext>
                </a:extLst>
              </p:cNvPr>
              <p:cNvSpPr>
                <a:spLocks noChangeAspect="1" noChangeArrowheads="1"/>
              </p:cNvSpPr>
              <p:nvPr/>
            </p:nvSpPr>
            <p:spPr bwMode="auto">
              <a:xfrm>
                <a:off x="2049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nvGrpSpPr>
            <p:cNvPr id="444" name="Groupe 443">
              <a:extLst>
                <a:ext uri="{FF2B5EF4-FFF2-40B4-BE49-F238E27FC236}">
                  <a16:creationId xmlns:a16="http://schemas.microsoft.com/office/drawing/2014/main" id="{3D616557-7C64-1748-B55F-AD5F3894FE04}"/>
                </a:ext>
              </a:extLst>
            </p:cNvPr>
            <p:cNvGrpSpPr/>
            <p:nvPr/>
          </p:nvGrpSpPr>
          <p:grpSpPr>
            <a:xfrm>
              <a:off x="2087563" y="2317750"/>
              <a:ext cx="5014912" cy="114301"/>
              <a:chOff x="2087563" y="2317750"/>
              <a:chExt cx="5014912" cy="114301"/>
            </a:xfrm>
          </p:grpSpPr>
          <p:grpSp>
            <p:nvGrpSpPr>
              <p:cNvPr id="445" name="Group 124">
                <a:extLst>
                  <a:ext uri="{FF2B5EF4-FFF2-40B4-BE49-F238E27FC236}">
                    <a16:creationId xmlns:a16="http://schemas.microsoft.com/office/drawing/2014/main" id="{D9BA54B7-3BF2-594E-93C0-50D77E768C58}"/>
                  </a:ext>
                </a:extLst>
              </p:cNvPr>
              <p:cNvGrpSpPr>
                <a:grpSpLocks/>
              </p:cNvGrpSpPr>
              <p:nvPr/>
            </p:nvGrpSpPr>
            <p:grpSpPr bwMode="auto">
              <a:xfrm>
                <a:off x="3725863" y="2317750"/>
                <a:ext cx="3376612" cy="101600"/>
                <a:chOff x="1603" y="1627"/>
                <a:chExt cx="2127" cy="64"/>
              </a:xfrm>
              <a:solidFill>
                <a:srgbClr val="FF0000"/>
              </a:solidFill>
            </p:grpSpPr>
            <p:sp>
              <p:nvSpPr>
                <p:cNvPr id="447" name="Oval 125">
                  <a:extLst>
                    <a:ext uri="{FF2B5EF4-FFF2-40B4-BE49-F238E27FC236}">
                      <a16:creationId xmlns:a16="http://schemas.microsoft.com/office/drawing/2014/main" id="{BB8E5C89-AF8A-C048-9F3A-3D1B574F55D9}"/>
                    </a:ext>
                  </a:extLst>
                </p:cNvPr>
                <p:cNvSpPr>
                  <a:spLocks noChangeAspect="1" noChangeArrowheads="1"/>
                </p:cNvSpPr>
                <p:nvPr/>
              </p:nvSpPr>
              <p:spPr bwMode="auto">
                <a:xfrm>
                  <a:off x="3673"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8" name="Oval 126">
                  <a:extLst>
                    <a:ext uri="{FF2B5EF4-FFF2-40B4-BE49-F238E27FC236}">
                      <a16:creationId xmlns:a16="http://schemas.microsoft.com/office/drawing/2014/main" id="{E1F16815-5D52-F44E-BB9F-5FF3A39A1586}"/>
                    </a:ext>
                  </a:extLst>
                </p:cNvPr>
                <p:cNvSpPr>
                  <a:spLocks noChangeAspect="1" noChangeArrowheads="1"/>
                </p:cNvSpPr>
                <p:nvPr/>
              </p:nvSpPr>
              <p:spPr bwMode="auto">
                <a:xfrm>
                  <a:off x="2642" y="1634"/>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9" name="Oval 127">
                  <a:extLst>
                    <a:ext uri="{FF2B5EF4-FFF2-40B4-BE49-F238E27FC236}">
                      <a16:creationId xmlns:a16="http://schemas.microsoft.com/office/drawing/2014/main" id="{E8CA6BDA-342E-3440-8CED-129D1A999E8F}"/>
                    </a:ext>
                  </a:extLst>
                </p:cNvPr>
                <p:cNvSpPr>
                  <a:spLocks noChangeAspect="1" noChangeArrowheads="1"/>
                </p:cNvSpPr>
                <p:nvPr/>
              </p:nvSpPr>
              <p:spPr bwMode="auto">
                <a:xfrm>
                  <a:off x="1603"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46" name="Oval 96">
                <a:extLst>
                  <a:ext uri="{FF2B5EF4-FFF2-40B4-BE49-F238E27FC236}">
                    <a16:creationId xmlns:a16="http://schemas.microsoft.com/office/drawing/2014/main" id="{44E0928B-8787-9C42-9472-39869FE74D1E}"/>
                  </a:ext>
                </a:extLst>
              </p:cNvPr>
              <p:cNvSpPr>
                <a:spLocks noChangeAspect="1" noChangeArrowheads="1"/>
              </p:cNvSpPr>
              <p:nvPr/>
            </p:nvSpPr>
            <p:spPr bwMode="auto">
              <a:xfrm>
                <a:off x="2087563" y="23415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grpSp>
        <p:nvGrpSpPr>
          <p:cNvPr id="454" name="Groupe 453">
            <a:extLst>
              <a:ext uri="{FF2B5EF4-FFF2-40B4-BE49-F238E27FC236}">
                <a16:creationId xmlns:a16="http://schemas.microsoft.com/office/drawing/2014/main" id="{8AF6275F-F6F7-174B-8113-D542C3F3385E}"/>
              </a:ext>
            </a:extLst>
          </p:cNvPr>
          <p:cNvGrpSpPr/>
          <p:nvPr/>
        </p:nvGrpSpPr>
        <p:grpSpPr>
          <a:xfrm>
            <a:off x="1582218" y="2977572"/>
            <a:ext cx="1407758" cy="748013"/>
            <a:chOff x="128854" y="3303483"/>
            <a:chExt cx="1407758" cy="748013"/>
          </a:xfrm>
        </p:grpSpPr>
        <p:sp>
          <p:nvSpPr>
            <p:cNvPr id="455" name="Text Box 105">
              <a:extLst>
                <a:ext uri="{FF2B5EF4-FFF2-40B4-BE49-F238E27FC236}">
                  <a16:creationId xmlns:a16="http://schemas.microsoft.com/office/drawing/2014/main" id="{EC5C3DCD-8D2B-6641-BE7E-3044AE141128}"/>
                </a:ext>
              </a:extLst>
            </p:cNvPr>
            <p:cNvSpPr txBox="1">
              <a:spLocks noChangeArrowheads="1"/>
            </p:cNvSpPr>
            <p:nvPr/>
          </p:nvSpPr>
          <p:spPr bwMode="auto">
            <a:xfrm>
              <a:off x="128854" y="3360633"/>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a:t>
              </a:r>
              <a:r>
                <a:rPr lang="de-DE" sz="1800" dirty="0">
                  <a:solidFill>
                    <a:srgbClr val="0070C0"/>
                  </a:solidFill>
                  <a:latin typeface="Symbol" pitchFamily="18" charset="2"/>
                </a:rPr>
                <a:t>D</a:t>
              </a:r>
              <a:r>
                <a:rPr lang="de-DE" sz="1800" dirty="0">
                  <a:solidFill>
                    <a:srgbClr val="0070C0"/>
                  </a:solidFill>
                </a:rPr>
                <a:t>E</a:t>
              </a:r>
            </a:p>
          </p:txBody>
        </p:sp>
        <p:sp>
          <p:nvSpPr>
            <p:cNvPr id="456" name="Textfeld 1">
              <a:extLst>
                <a:ext uri="{FF2B5EF4-FFF2-40B4-BE49-F238E27FC236}">
                  <a16:creationId xmlns:a16="http://schemas.microsoft.com/office/drawing/2014/main" id="{9B6FD12F-F958-6946-AA40-C4E2C9813E5A}"/>
                </a:ext>
              </a:extLst>
            </p:cNvPr>
            <p:cNvSpPr txBox="1"/>
            <p:nvPr/>
          </p:nvSpPr>
          <p:spPr>
            <a:xfrm>
              <a:off x="601977" y="3743719"/>
              <a:ext cx="895905" cy="307777"/>
            </a:xfrm>
            <a:prstGeom prst="rect">
              <a:avLst/>
            </a:prstGeom>
            <a:noFill/>
          </p:spPr>
          <p:txBody>
            <a:bodyPr wrap="square" rtlCol="0">
              <a:spAutoFit/>
            </a:bodyPr>
            <a:lstStyle/>
            <a:p>
              <a:r>
                <a:rPr lang="en-GB" sz="1400" dirty="0">
                  <a:solidFill>
                    <a:schemeClr val="accent5">
                      <a:lumMod val="75000"/>
                    </a:schemeClr>
                  </a:solidFill>
                  <a:latin typeface="Symbol" panose="05050102010706020507" pitchFamily="18" charset="2"/>
                </a:rPr>
                <a:t>(b </a:t>
              </a:r>
              <a:r>
                <a:rPr lang="en-GB" sz="1400" dirty="0">
                  <a:solidFill>
                    <a:schemeClr val="accent5">
                      <a:lumMod val="75000"/>
                    </a:schemeClr>
                  </a:solidFill>
                  <a:latin typeface="+mj-lt"/>
                </a:rPr>
                <a:t>~ 1)</a:t>
              </a:r>
              <a:endParaRPr lang="en-GB" sz="1400" dirty="0">
                <a:solidFill>
                  <a:schemeClr val="accent5">
                    <a:lumMod val="75000"/>
                  </a:schemeClr>
                </a:solidFill>
                <a:latin typeface="Symbol" panose="05050102010706020507" pitchFamily="18" charset="2"/>
              </a:endParaRPr>
            </a:p>
          </p:txBody>
        </p:sp>
        <p:cxnSp>
          <p:nvCxnSpPr>
            <p:cNvPr id="457" name="Connecteur droit avec flèche 456">
              <a:extLst>
                <a:ext uri="{FF2B5EF4-FFF2-40B4-BE49-F238E27FC236}">
                  <a16:creationId xmlns:a16="http://schemas.microsoft.com/office/drawing/2014/main" id="{FBC5F6C5-43CF-7041-83F1-D20EDE9CB28B}"/>
                </a:ext>
              </a:extLst>
            </p:cNvPr>
            <p:cNvCxnSpPr>
              <a:cxnSpLocks/>
            </p:cNvCxnSpPr>
            <p:nvPr/>
          </p:nvCxnSpPr>
          <p:spPr>
            <a:xfrm flipH="1">
              <a:off x="349708" y="3303483"/>
              <a:ext cx="900112" cy="0"/>
            </a:xfrm>
            <a:prstGeom prst="straightConnector1">
              <a:avLst/>
            </a:prstGeom>
            <a:ln w="38100">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58" name="Groupe 457">
            <a:extLst>
              <a:ext uri="{FF2B5EF4-FFF2-40B4-BE49-F238E27FC236}">
                <a16:creationId xmlns:a16="http://schemas.microsoft.com/office/drawing/2014/main" id="{379141A1-8319-D245-9EC2-F7996E53B01A}"/>
              </a:ext>
            </a:extLst>
          </p:cNvPr>
          <p:cNvGrpSpPr/>
          <p:nvPr/>
        </p:nvGrpSpPr>
        <p:grpSpPr>
          <a:xfrm>
            <a:off x="2069315" y="2857026"/>
            <a:ext cx="8340770" cy="1833562"/>
            <a:chOff x="615950" y="3182938"/>
            <a:chExt cx="8340770" cy="1833562"/>
          </a:xfrm>
        </p:grpSpPr>
        <p:grpSp>
          <p:nvGrpSpPr>
            <p:cNvPr id="459" name="Groupe 458">
              <a:extLst>
                <a:ext uri="{FF2B5EF4-FFF2-40B4-BE49-F238E27FC236}">
                  <a16:creationId xmlns:a16="http://schemas.microsoft.com/office/drawing/2014/main" id="{A8E29077-AA16-8348-909A-B816B96710DA}"/>
                </a:ext>
              </a:extLst>
            </p:cNvPr>
            <p:cNvGrpSpPr/>
            <p:nvPr/>
          </p:nvGrpSpPr>
          <p:grpSpPr>
            <a:xfrm>
              <a:off x="615950" y="3182938"/>
              <a:ext cx="8340770" cy="1833562"/>
              <a:chOff x="615950" y="3182938"/>
              <a:chExt cx="8340770" cy="1833562"/>
            </a:xfrm>
          </p:grpSpPr>
          <p:sp>
            <p:nvSpPr>
              <p:cNvPr id="461" name="Arc 90">
                <a:extLst>
                  <a:ext uri="{FF2B5EF4-FFF2-40B4-BE49-F238E27FC236}">
                    <a16:creationId xmlns:a16="http://schemas.microsoft.com/office/drawing/2014/main" id="{B20BF7F3-1F75-AC43-A233-98D9EE6394C0}"/>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2" name="Arc 91">
                <a:extLst>
                  <a:ext uri="{FF2B5EF4-FFF2-40B4-BE49-F238E27FC236}">
                    <a16:creationId xmlns:a16="http://schemas.microsoft.com/office/drawing/2014/main" id="{F456C82F-64F9-E948-A1CB-2874050608F3}"/>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3" name="Line 92">
                <a:extLst>
                  <a:ext uri="{FF2B5EF4-FFF2-40B4-BE49-F238E27FC236}">
                    <a16:creationId xmlns:a16="http://schemas.microsoft.com/office/drawing/2014/main" id="{F449BFB2-1282-BC4B-AFDD-76CD4DD83F9D}"/>
                  </a:ext>
                </a:extLst>
              </p:cNvPr>
              <p:cNvSpPr>
                <a:spLocks noChangeShapeType="1"/>
              </p:cNvSpPr>
              <p:nvPr/>
            </p:nvSpPr>
            <p:spPr bwMode="auto">
              <a:xfrm>
                <a:off x="1600200" y="5016500"/>
                <a:ext cx="5842000"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4" name="Text Box 97">
                <a:extLst>
                  <a:ext uri="{FF2B5EF4-FFF2-40B4-BE49-F238E27FC236}">
                    <a16:creationId xmlns:a16="http://schemas.microsoft.com/office/drawing/2014/main" id="{B4A697B2-9C68-5844-81A0-DB085000FF8C}"/>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C00000"/>
                    </a:solidFill>
                  </a:rPr>
                  <a:t>L = n </a:t>
                </a:r>
                <a:r>
                  <a:rPr lang="en-US" sz="2000" b="1" dirty="0">
                    <a:solidFill>
                      <a:srgbClr val="C00000"/>
                    </a:solidFill>
                    <a:latin typeface="Times New Roman" pitchFamily="18" charset="0"/>
                    <a:cs typeface="Times New Roman" pitchFamily="18" charset="0"/>
                  </a:rPr>
                  <a:t>· </a:t>
                </a:r>
                <a:r>
                  <a:rPr lang="en-US" sz="2000" b="1" dirty="0">
                    <a:solidFill>
                      <a:srgbClr val="C00000"/>
                    </a:solidFill>
                    <a:latin typeface="Symbol" pitchFamily="18" charset="2"/>
                    <a:cs typeface="Times New Roman" pitchFamily="18" charset="0"/>
                  </a:rPr>
                  <a:t>l</a:t>
                </a:r>
                <a:r>
                  <a:rPr lang="en-US" sz="2000" b="1" dirty="0">
                    <a:solidFill>
                      <a:srgbClr val="C00000"/>
                    </a:solidFill>
                    <a:cs typeface="Times New Roman" pitchFamily="18" charset="0"/>
                  </a:rPr>
                  <a:t> + </a:t>
                </a:r>
                <a:r>
                  <a:rPr lang="en-US" sz="2000" b="1" dirty="0">
                    <a:solidFill>
                      <a:srgbClr val="C00000"/>
                    </a:solidFill>
                    <a:latin typeface="Symbol" pitchFamily="18" charset="2"/>
                    <a:cs typeface="Times New Roman" pitchFamily="18" charset="0"/>
                  </a:rPr>
                  <a:t>l </a:t>
                </a:r>
                <a:r>
                  <a:rPr lang="en-US" sz="2000" b="1" dirty="0">
                    <a:solidFill>
                      <a:srgbClr val="C00000"/>
                    </a:solidFill>
                    <a:cs typeface="Times New Roman" pitchFamily="18" charset="0"/>
                  </a:rPr>
                  <a:t>/ 2</a:t>
                </a:r>
                <a:endParaRPr lang="en-US" sz="2000" b="1" dirty="0">
                  <a:solidFill>
                    <a:srgbClr val="C00000"/>
                  </a:solidFill>
                  <a:latin typeface="Times New Roman" pitchFamily="18" charset="0"/>
                  <a:cs typeface="Times New Roman" pitchFamily="18" charset="0"/>
                </a:endParaRPr>
              </a:p>
            </p:txBody>
          </p:sp>
          <p:sp>
            <p:nvSpPr>
              <p:cNvPr id="465" name="Text Box 105">
                <a:extLst>
                  <a:ext uri="{FF2B5EF4-FFF2-40B4-BE49-F238E27FC236}">
                    <a16:creationId xmlns:a16="http://schemas.microsoft.com/office/drawing/2014/main" id="{DC61CD3F-C73A-C946-8D91-794FA5D4CE67}"/>
                  </a:ext>
                </a:extLst>
              </p:cNvPr>
              <p:cNvSpPr txBox="1">
                <a:spLocks noChangeArrowheads="1"/>
              </p:cNvSpPr>
              <p:nvPr/>
            </p:nvSpPr>
            <p:spPr bwMode="auto">
              <a:xfrm>
                <a:off x="7548962" y="3276384"/>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C00000"/>
                    </a:solidFill>
                  </a:rPr>
                  <a:t>E = </a:t>
                </a:r>
                <a:r>
                  <a:rPr lang="de-DE" sz="1800" dirty="0" err="1">
                    <a:solidFill>
                      <a:srgbClr val="C00000"/>
                    </a:solidFill>
                  </a:rPr>
                  <a:t>E</a:t>
                </a:r>
                <a:r>
                  <a:rPr lang="de-DE" sz="1800" baseline="-25000" dirty="0" err="1">
                    <a:solidFill>
                      <a:srgbClr val="C00000"/>
                    </a:solidFill>
                  </a:rPr>
                  <a:t>inj</a:t>
                </a:r>
                <a:r>
                  <a:rPr lang="de-DE" sz="1800" baseline="-25000" dirty="0">
                    <a:solidFill>
                      <a:srgbClr val="C00000"/>
                    </a:solidFill>
                  </a:rPr>
                  <a:t> </a:t>
                </a:r>
                <a:r>
                  <a:rPr lang="de-DE" sz="1800" dirty="0">
                    <a:solidFill>
                      <a:srgbClr val="C00000"/>
                    </a:solidFill>
                  </a:rPr>
                  <a:t>+</a:t>
                </a:r>
                <a:r>
                  <a:rPr lang="de-DE" sz="1800" dirty="0">
                    <a:solidFill>
                      <a:srgbClr val="C00000"/>
                    </a:solidFill>
                    <a:latin typeface="Symbol" pitchFamily="18" charset="2"/>
                  </a:rPr>
                  <a:t>D</a:t>
                </a:r>
                <a:r>
                  <a:rPr lang="de-DE" sz="1800" dirty="0">
                    <a:solidFill>
                      <a:srgbClr val="C00000"/>
                    </a:solidFill>
                  </a:rPr>
                  <a:t>E</a:t>
                </a:r>
              </a:p>
            </p:txBody>
          </p:sp>
        </p:grpSp>
        <p:cxnSp>
          <p:nvCxnSpPr>
            <p:cNvPr id="460" name="Connecteur droit avec flèche 459">
              <a:extLst>
                <a:ext uri="{FF2B5EF4-FFF2-40B4-BE49-F238E27FC236}">
                  <a16:creationId xmlns:a16="http://schemas.microsoft.com/office/drawing/2014/main" id="{2C9E11B6-0EBD-B84B-A352-F6D757C8BF0F}"/>
                </a:ext>
              </a:extLst>
            </p:cNvPr>
            <p:cNvCxnSpPr>
              <a:cxnSpLocks/>
            </p:cNvCxnSpPr>
            <p:nvPr/>
          </p:nvCxnSpPr>
          <p:spPr>
            <a:xfrm flipH="1">
              <a:off x="7819797" y="3210639"/>
              <a:ext cx="921780" cy="1001"/>
            </a:xfrm>
            <a:prstGeom prst="straightConnector1">
              <a:avLst/>
            </a:prstGeom>
            <a:ln w="31750">
              <a:solidFill>
                <a:srgbClr val="C0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66" name="ZoneTexte 465">
            <a:extLst>
              <a:ext uri="{FF2B5EF4-FFF2-40B4-BE49-F238E27FC236}">
                <a16:creationId xmlns:a16="http://schemas.microsoft.com/office/drawing/2014/main" id="{53F32C7B-0BE4-6247-8486-0318129CA137}"/>
              </a:ext>
            </a:extLst>
          </p:cNvPr>
          <p:cNvSpPr txBox="1"/>
          <p:nvPr/>
        </p:nvSpPr>
        <p:spPr>
          <a:xfrm>
            <a:off x="1710084" y="5070804"/>
            <a:ext cx="8555493" cy="646331"/>
          </a:xfrm>
          <a:prstGeom prst="rect">
            <a:avLst/>
          </a:prstGeom>
          <a:noFill/>
        </p:spPr>
        <p:txBody>
          <a:bodyPr wrap="square" rtlCol="0">
            <a:spAutoFit/>
          </a:bodyPr>
          <a:lstStyle/>
          <a:p>
            <a:pPr marL="285750" indent="-285750">
              <a:buFont typeface="Wingdings" pitchFamily="2" charset="2"/>
              <a:buChar char="§"/>
            </a:pPr>
            <a:r>
              <a:rPr lang="en-US" sz="1800" dirty="0">
                <a:solidFill>
                  <a:srgbClr val="FF0000"/>
                </a:solidFill>
                <a:cs typeface="Arial" panose="020B0604020202020204" pitchFamily="34" charset="0"/>
                <a:sym typeface="Symbol" pitchFamily="18" charset="2"/>
              </a:rPr>
              <a:t>Deceleration = “loss free” energy storage (recovery) in accelerating sections allowing acceleration of following bunch</a:t>
            </a:r>
          </a:p>
        </p:txBody>
      </p:sp>
      <p:sp>
        <p:nvSpPr>
          <p:cNvPr id="467" name="Espace réservé du numéro de diapositive 4">
            <a:extLst>
              <a:ext uri="{FF2B5EF4-FFF2-40B4-BE49-F238E27FC236}">
                <a16:creationId xmlns:a16="http://schemas.microsoft.com/office/drawing/2014/main" id="{8928B393-8173-8040-BCA2-07B354FD1DA3}"/>
              </a:ext>
            </a:extLst>
          </p:cNvPr>
          <p:cNvSpPr txBox="1">
            <a:spLocks/>
          </p:cNvSpPr>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a:bodyPr>
          <a:lstStyle>
            <a:defPPr>
              <a:defRPr lang="fr-FR"/>
            </a:defPPr>
            <a:lvl1pPr algn="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fld id="{86CB4B4D-7CA3-9044-876B-883B54F8677D}" type="slidenum">
              <a:rPr lang="fr-FR" b="1" smtClean="0">
                <a:solidFill>
                  <a:schemeClr val="bg2">
                    <a:lumMod val="50000"/>
                  </a:schemeClr>
                </a:solidFill>
                <a:latin typeface="+mn-lt"/>
              </a:rPr>
              <a:pPr/>
              <a:t>3</a:t>
            </a:fld>
            <a:endParaRPr lang="fr-FR" b="1" dirty="0">
              <a:solidFill>
                <a:schemeClr val="bg2">
                  <a:lumMod val="50000"/>
                </a:schemeClr>
              </a:solidFill>
              <a:latin typeface="+mn-lt"/>
            </a:endParaRPr>
          </a:p>
        </p:txBody>
      </p:sp>
      <p:grpSp>
        <p:nvGrpSpPr>
          <p:cNvPr id="468" name="Groupe 467">
            <a:extLst>
              <a:ext uri="{FF2B5EF4-FFF2-40B4-BE49-F238E27FC236}">
                <a16:creationId xmlns:a16="http://schemas.microsoft.com/office/drawing/2014/main" id="{EEA35E6B-55D4-B340-94DF-1249E1E9BB46}"/>
              </a:ext>
            </a:extLst>
          </p:cNvPr>
          <p:cNvGrpSpPr/>
          <p:nvPr/>
        </p:nvGrpSpPr>
        <p:grpSpPr>
          <a:xfrm>
            <a:off x="1353939" y="2453680"/>
            <a:ext cx="9003494" cy="2237655"/>
            <a:chOff x="1562034" y="4404445"/>
            <a:chExt cx="9003494" cy="2237655"/>
          </a:xfrm>
        </p:grpSpPr>
        <p:grpSp>
          <p:nvGrpSpPr>
            <p:cNvPr id="469" name="Groupe 468">
              <a:extLst>
                <a:ext uri="{FF2B5EF4-FFF2-40B4-BE49-F238E27FC236}">
                  <a16:creationId xmlns:a16="http://schemas.microsoft.com/office/drawing/2014/main" id="{BEA7B27F-9690-AF45-8875-FD851D511FF2}"/>
                </a:ext>
              </a:extLst>
            </p:cNvPr>
            <p:cNvGrpSpPr/>
            <p:nvPr/>
          </p:nvGrpSpPr>
          <p:grpSpPr>
            <a:xfrm>
              <a:off x="2292351" y="4404445"/>
              <a:ext cx="8273177" cy="2237655"/>
              <a:chOff x="615950" y="2778845"/>
              <a:chExt cx="8273177" cy="2237655"/>
            </a:xfrm>
          </p:grpSpPr>
          <p:sp>
            <p:nvSpPr>
              <p:cNvPr id="472" name="Arc 90">
                <a:extLst>
                  <a:ext uri="{FF2B5EF4-FFF2-40B4-BE49-F238E27FC236}">
                    <a16:creationId xmlns:a16="http://schemas.microsoft.com/office/drawing/2014/main" id="{0EA78227-A00B-C445-ACCB-2D1F2BADB8F8}"/>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3" name="Arc 91">
                <a:extLst>
                  <a:ext uri="{FF2B5EF4-FFF2-40B4-BE49-F238E27FC236}">
                    <a16:creationId xmlns:a16="http://schemas.microsoft.com/office/drawing/2014/main" id="{DAB7A00E-027E-F64F-B20E-929FA84C1017}"/>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B050"/>
                  </a:solidFill>
                </a:endParaRPr>
              </a:p>
            </p:txBody>
          </p:sp>
          <p:sp>
            <p:nvSpPr>
              <p:cNvPr id="474" name="Line 92">
                <a:extLst>
                  <a:ext uri="{FF2B5EF4-FFF2-40B4-BE49-F238E27FC236}">
                    <a16:creationId xmlns:a16="http://schemas.microsoft.com/office/drawing/2014/main" id="{83C928CB-083B-8D40-8F77-3EC2DC432248}"/>
                  </a:ext>
                </a:extLst>
              </p:cNvPr>
              <p:cNvSpPr>
                <a:spLocks noChangeShapeType="1"/>
              </p:cNvSpPr>
              <p:nvPr/>
            </p:nvSpPr>
            <p:spPr bwMode="auto">
              <a:xfrm>
                <a:off x="1600200" y="5016500"/>
                <a:ext cx="5842000" cy="0"/>
              </a:xfrm>
              <a:prstGeom prst="line">
                <a:avLst/>
              </a:prstGeom>
              <a:noFill/>
              <a:ln w="31750">
                <a:solidFill>
                  <a:srgbClr val="0070C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5" name="Text Box 97">
                <a:extLst>
                  <a:ext uri="{FF2B5EF4-FFF2-40B4-BE49-F238E27FC236}">
                    <a16:creationId xmlns:a16="http://schemas.microsoft.com/office/drawing/2014/main" id="{727F9199-AED6-3E41-AE7C-348E25FB63B0}"/>
                  </a:ext>
                </a:extLst>
              </p:cNvPr>
              <p:cNvSpPr txBox="1">
                <a:spLocks noChangeArrowheads="1"/>
              </p:cNvSpPr>
              <p:nvPr/>
            </p:nvSpPr>
            <p:spPr bwMode="auto">
              <a:xfrm>
                <a:off x="3781424" y="4605338"/>
                <a:ext cx="2080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800" b="1" dirty="0">
                    <a:solidFill>
                      <a:srgbClr val="0070C0"/>
                    </a:solidFill>
                  </a:rPr>
                  <a:t>L = n </a:t>
                </a:r>
                <a:r>
                  <a:rPr lang="en-US" sz="1800" b="1" dirty="0">
                    <a:solidFill>
                      <a:srgbClr val="0070C0"/>
                    </a:solidFill>
                    <a:latin typeface="Times New Roman" pitchFamily="18" charset="0"/>
                    <a:cs typeface="Times New Roman" pitchFamily="18" charset="0"/>
                  </a:rPr>
                  <a:t>· </a:t>
                </a:r>
                <a:r>
                  <a:rPr lang="en-US" sz="1800" b="1" dirty="0">
                    <a:solidFill>
                      <a:srgbClr val="0070C0"/>
                    </a:solidFill>
                    <a:latin typeface="Symbol" pitchFamily="18" charset="2"/>
                    <a:cs typeface="Times New Roman" pitchFamily="18" charset="0"/>
                  </a:rPr>
                  <a:t>l</a:t>
                </a:r>
                <a:r>
                  <a:rPr lang="en-US" sz="1800" b="1" dirty="0">
                    <a:solidFill>
                      <a:srgbClr val="0070C0"/>
                    </a:solidFill>
                    <a:cs typeface="Times New Roman" pitchFamily="18" charset="0"/>
                  </a:rPr>
                  <a:t> </a:t>
                </a:r>
                <a:endParaRPr lang="en-US" sz="1800" b="1" dirty="0">
                  <a:solidFill>
                    <a:srgbClr val="0070C0"/>
                  </a:solidFill>
                  <a:latin typeface="Times New Roman" pitchFamily="18" charset="0"/>
                  <a:cs typeface="Times New Roman" pitchFamily="18" charset="0"/>
                </a:endParaRPr>
              </a:p>
            </p:txBody>
          </p:sp>
          <p:sp>
            <p:nvSpPr>
              <p:cNvPr id="476" name="Text Box 105">
                <a:extLst>
                  <a:ext uri="{FF2B5EF4-FFF2-40B4-BE49-F238E27FC236}">
                    <a16:creationId xmlns:a16="http://schemas.microsoft.com/office/drawing/2014/main" id="{CE682A5F-A837-5C47-8909-29CAEF922C73}"/>
                  </a:ext>
                </a:extLst>
              </p:cNvPr>
              <p:cNvSpPr txBox="1">
                <a:spLocks noChangeArrowheads="1"/>
              </p:cNvSpPr>
              <p:nvPr/>
            </p:nvSpPr>
            <p:spPr bwMode="auto">
              <a:xfrm>
                <a:off x="7508621" y="2778845"/>
                <a:ext cx="138050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a:t>
                </a:r>
                <a:r>
                  <a:rPr lang="de-DE" sz="1800" dirty="0">
                    <a:solidFill>
                      <a:srgbClr val="0070C0"/>
                    </a:solidFill>
                    <a:latin typeface="Symbol" pitchFamily="18" charset="2"/>
                  </a:rPr>
                  <a:t>D</a:t>
                </a:r>
                <a:r>
                  <a:rPr lang="de-DE" sz="1800" dirty="0">
                    <a:solidFill>
                      <a:srgbClr val="0070C0"/>
                    </a:solidFill>
                  </a:rPr>
                  <a:t>E</a:t>
                </a:r>
              </a:p>
            </p:txBody>
          </p:sp>
        </p:grpSp>
        <p:sp>
          <p:nvSpPr>
            <p:cNvPr id="470" name="Text Box 105">
              <a:extLst>
                <a:ext uri="{FF2B5EF4-FFF2-40B4-BE49-F238E27FC236}">
                  <a16:creationId xmlns:a16="http://schemas.microsoft.com/office/drawing/2014/main" id="{6EA7FCA0-B0DF-3041-BF8D-5AEA62DD9D14}"/>
                </a:ext>
              </a:extLst>
            </p:cNvPr>
            <p:cNvSpPr txBox="1">
              <a:spLocks noChangeArrowheads="1"/>
            </p:cNvSpPr>
            <p:nvPr/>
          </p:nvSpPr>
          <p:spPr bwMode="auto">
            <a:xfrm>
              <a:off x="1562034" y="4454498"/>
              <a:ext cx="157286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+2 </a:t>
              </a:r>
              <a:r>
                <a:rPr lang="de-DE" sz="1800" dirty="0">
                  <a:solidFill>
                    <a:srgbClr val="0070C0"/>
                  </a:solidFill>
                  <a:latin typeface="Symbol" pitchFamily="18" charset="2"/>
                </a:rPr>
                <a:t>D</a:t>
              </a:r>
              <a:r>
                <a:rPr lang="de-DE" sz="1800" dirty="0">
                  <a:solidFill>
                    <a:srgbClr val="0070C0"/>
                  </a:solidFill>
                </a:rPr>
                <a:t>E</a:t>
              </a:r>
            </a:p>
          </p:txBody>
        </p:sp>
        <p:cxnSp>
          <p:nvCxnSpPr>
            <p:cNvPr id="471" name="Connecteur droit avec flèche 470">
              <a:extLst>
                <a:ext uri="{FF2B5EF4-FFF2-40B4-BE49-F238E27FC236}">
                  <a16:creationId xmlns:a16="http://schemas.microsoft.com/office/drawing/2014/main" id="{618C9B33-F2E4-084E-B0F9-A74D8545483E}"/>
                </a:ext>
              </a:extLst>
            </p:cNvPr>
            <p:cNvCxnSpPr>
              <a:cxnSpLocks/>
            </p:cNvCxnSpPr>
            <p:nvPr/>
          </p:nvCxnSpPr>
          <p:spPr>
            <a:xfrm flipH="1">
              <a:off x="1743635" y="4833717"/>
              <a:ext cx="989106" cy="16350"/>
            </a:xfrm>
            <a:prstGeom prst="straightConnector1">
              <a:avLst/>
            </a:prstGeom>
            <a:ln w="31750">
              <a:solidFill>
                <a:srgbClr val="0070C0"/>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477" name="Espace réservé du pied de page 2">
            <a:extLst>
              <a:ext uri="{FF2B5EF4-FFF2-40B4-BE49-F238E27FC236}">
                <a16:creationId xmlns:a16="http://schemas.microsoft.com/office/drawing/2014/main" id="{9B76B62F-F975-1F4A-BB08-A927C605CC5D}"/>
              </a:ext>
            </a:extLst>
          </p:cNvPr>
          <p:cNvSpPr txBox="1">
            <a:spLocks/>
          </p:cNvSpPr>
          <p:nvPr/>
        </p:nvSpPr>
        <p:spPr>
          <a:xfrm>
            <a:off x="2907733" y="6447788"/>
            <a:ext cx="5995521" cy="334663"/>
          </a:xfrm>
          <a:prstGeom prst="rect">
            <a:avLst/>
          </a:prstGeom>
        </p:spPr>
        <p:txBody>
          <a:bodyPr vert="horz" lIns="91440" tIns="45720" rIns="91440" bIns="45720" rtlCol="0" anchor="ctr"/>
          <a:lstStyle>
            <a:defPPr>
              <a:defRPr lang="fr-FR"/>
            </a:defPPr>
            <a:lvl1pPr algn="ct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en-GB" b="1">
                <a:solidFill>
                  <a:schemeClr val="bg2">
                    <a:lumMod val="50000"/>
                  </a:schemeClr>
                </a:solidFill>
                <a:latin typeface="+mn-lt"/>
              </a:rPr>
              <a:t>Journées FCC France - LPNHE, 15 novembre 2019</a:t>
            </a:r>
            <a:endParaRPr lang="en-GB" b="1" dirty="0">
              <a:solidFill>
                <a:schemeClr val="bg2">
                  <a:lumMod val="50000"/>
                </a:schemeClr>
              </a:solidFill>
              <a:latin typeface="+mn-lt"/>
            </a:endParaRPr>
          </a:p>
        </p:txBody>
      </p:sp>
      <p:sp>
        <p:nvSpPr>
          <p:cNvPr id="478" name="Espace réservé du pied de page 2">
            <a:extLst>
              <a:ext uri="{FF2B5EF4-FFF2-40B4-BE49-F238E27FC236}">
                <a16:creationId xmlns:a16="http://schemas.microsoft.com/office/drawing/2014/main" id="{02BD885F-1C3B-F842-B586-FC8A346C9D74}"/>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12740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wipe(right)">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wipe(right)">
                                      <p:cBhvr>
                                        <p:cTn id="12" dur="5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animEffect transition="in" filter="wipe(right)">
                                      <p:cBhvr>
                                        <p:cTn id="17" dur="500"/>
                                        <p:tgtEl>
                                          <p:spTgt spid="45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3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6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8"/>
                                        </p:tgtEl>
                                        <p:attrNameLst>
                                          <p:attrName>style.visibility</p:attrName>
                                        </p:attrNameLst>
                                      </p:cBhvr>
                                      <p:to>
                                        <p:strVal val="visible"/>
                                      </p:to>
                                    </p:set>
                                    <p:animEffect transition="in" filter="wipe(left)">
                                      <p:cBhvr>
                                        <p:cTn id="38" dur="500"/>
                                        <p:tgtEl>
                                          <p:spTgt spid="458"/>
                                        </p:tgtEl>
                                      </p:cBhvr>
                                    </p:animEffect>
                                  </p:childTnLst>
                                </p:cTn>
                              </p:par>
                              <p:par>
                                <p:cTn id="39" presetID="1" presetClass="exit" presetSubtype="0" fill="hold" nodeType="withEffect">
                                  <p:stCondLst>
                                    <p:cond delay="0"/>
                                  </p:stCondLst>
                                  <p:childTnLst>
                                    <p:set>
                                      <p:cBhvr>
                                        <p:cTn id="40" dur="1" fill="hold">
                                          <p:stCondLst>
                                            <p:cond delay="0"/>
                                          </p:stCondLst>
                                        </p:cTn>
                                        <p:tgtEl>
                                          <p:spTgt spid="45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3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2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8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6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5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4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1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42"/>
                                        </p:tgtEl>
                                        <p:attrNameLst>
                                          <p:attrName>style.visibility</p:attrName>
                                        </p:attrNameLst>
                                      </p:cBhvr>
                                      <p:to>
                                        <p:strVal val="visible"/>
                                      </p:to>
                                    </p:set>
                                    <p:animEffect transition="in" filter="wipe(right)">
                                      <p:cBhvr>
                                        <p:cTn id="69" dur="500"/>
                                        <p:tgtEl>
                                          <p:spTgt spid="44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6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350"/>
                                        </p:tgtEl>
                                        <p:attrNameLst>
                                          <p:attrName>style.visibility</p:attrName>
                                        </p:attrNameLst>
                                      </p:cBhvr>
                                      <p:to>
                                        <p:strVal val="visible"/>
                                      </p:to>
                                    </p:set>
                                    <p:animEffect transition="in" filter="wipe(right)">
                                      <p:cBhvr>
                                        <p:cTn id="78"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4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First ERL Concept</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4</a:t>
            </a:fld>
            <a:endParaRPr lang="fr-FR" dirty="0"/>
          </a:p>
        </p:txBody>
      </p:sp>
      <p:sp>
        <p:nvSpPr>
          <p:cNvPr id="75" name="ZoneTexte 74">
            <a:extLst>
              <a:ext uri="{FF2B5EF4-FFF2-40B4-BE49-F238E27FC236}">
                <a16:creationId xmlns:a16="http://schemas.microsoft.com/office/drawing/2014/main" id="{D64B9789-1B8B-D14D-9715-D83321D5D0CC}"/>
              </a:ext>
            </a:extLst>
          </p:cNvPr>
          <p:cNvSpPr txBox="1"/>
          <p:nvPr/>
        </p:nvSpPr>
        <p:spPr>
          <a:xfrm>
            <a:off x="274213" y="1148244"/>
            <a:ext cx="8614294" cy="369332"/>
          </a:xfrm>
          <a:prstGeom prst="rect">
            <a:avLst/>
          </a:prstGeom>
          <a:noFill/>
        </p:spPr>
        <p:txBody>
          <a:bodyPr wrap="square" rtlCol="0">
            <a:spAutoFit/>
          </a:bodyPr>
          <a:lstStyle/>
          <a:p>
            <a:pPr marL="285750" indent="-285750">
              <a:buFont typeface="Wingdings" pitchFamily="2" charset="2"/>
              <a:buChar char="§"/>
            </a:pPr>
            <a:r>
              <a:rPr lang="fr-FR" sz="1800" dirty="0">
                <a:latin typeface="+mn-lt"/>
                <a:cs typeface="Arial" panose="020B0604020202020204" pitchFamily="34" charset="0"/>
              </a:rPr>
              <a:t>ERL concept </a:t>
            </a:r>
            <a:r>
              <a:rPr lang="fr-FR" sz="1800" dirty="0" err="1">
                <a:latin typeface="+mn-lt"/>
                <a:cs typeface="Arial" panose="020B0604020202020204" pitchFamily="34" charset="0"/>
              </a:rPr>
              <a:t>was</a:t>
            </a:r>
            <a:r>
              <a:rPr lang="fr-FR" sz="1800" dirty="0">
                <a:latin typeface="+mn-lt"/>
                <a:cs typeface="Arial" panose="020B0604020202020204" pitchFamily="34" charset="0"/>
              </a:rPr>
              <a:t> </a:t>
            </a:r>
            <a:r>
              <a:rPr lang="fr-FR" sz="1800" dirty="0" err="1">
                <a:latin typeface="+mn-lt"/>
                <a:cs typeface="Arial" panose="020B0604020202020204" pitchFamily="34" charset="0"/>
              </a:rPr>
              <a:t>proposed</a:t>
            </a:r>
            <a:r>
              <a:rPr lang="fr-FR" sz="1800" dirty="0">
                <a:latin typeface="+mn-lt"/>
                <a:cs typeface="Arial" panose="020B0604020202020204" pitchFamily="34" charset="0"/>
              </a:rPr>
              <a:t> first in 1965 by Maury </a:t>
            </a:r>
            <a:r>
              <a:rPr lang="fr-FR" sz="1800" dirty="0" err="1">
                <a:latin typeface="+mn-lt"/>
                <a:cs typeface="Arial" panose="020B0604020202020204" pitchFamily="34" charset="0"/>
              </a:rPr>
              <a:t>Tigner</a:t>
            </a:r>
            <a:r>
              <a:rPr lang="fr-FR" sz="1800" dirty="0">
                <a:latin typeface="+mn-lt"/>
                <a:cs typeface="Arial" panose="020B0604020202020204" pitchFamily="34" charset="0"/>
              </a:rPr>
              <a:t> </a:t>
            </a:r>
            <a:r>
              <a:rPr lang="fr-FR" sz="1800" baseline="30000" dirty="0">
                <a:latin typeface="+mn-lt"/>
                <a:cs typeface="Arial" panose="020B0604020202020204" pitchFamily="34" charset="0"/>
              </a:rPr>
              <a:t>1</a:t>
            </a:r>
            <a:r>
              <a:rPr lang="fr-FR" sz="1800" dirty="0">
                <a:latin typeface="+mn-lt"/>
                <a:cs typeface="Arial" panose="020B0604020202020204" pitchFamily="34" charset="0"/>
              </a:rPr>
              <a:t> </a:t>
            </a:r>
          </a:p>
        </p:txBody>
      </p:sp>
      <p:sp>
        <p:nvSpPr>
          <p:cNvPr id="76" name="ZoneTexte 75">
            <a:extLst>
              <a:ext uri="{FF2B5EF4-FFF2-40B4-BE49-F238E27FC236}">
                <a16:creationId xmlns:a16="http://schemas.microsoft.com/office/drawing/2014/main" id="{CE1FFEEA-5387-7541-85DF-8F726ECBFECB}"/>
              </a:ext>
            </a:extLst>
          </p:cNvPr>
          <p:cNvSpPr txBox="1"/>
          <p:nvPr/>
        </p:nvSpPr>
        <p:spPr>
          <a:xfrm>
            <a:off x="274213" y="3928680"/>
            <a:ext cx="10368758" cy="1477328"/>
          </a:xfrm>
          <a:prstGeom prst="rect">
            <a:avLst/>
          </a:prstGeom>
          <a:noFill/>
        </p:spPr>
        <p:txBody>
          <a:bodyPr wrap="square" rtlCol="0">
            <a:spAutoFit/>
          </a:bodyPr>
          <a:lstStyle/>
          <a:p>
            <a:pPr defTabSz="914400" fontAlgn="base">
              <a:spcBef>
                <a:spcPct val="0"/>
              </a:spcBef>
              <a:spcAft>
                <a:spcPts val="600"/>
              </a:spcAft>
            </a:pPr>
            <a:r>
              <a:rPr lang="en-GB" sz="1300" baseline="30000" dirty="0">
                <a:solidFill>
                  <a:schemeClr val="tx1"/>
                </a:solidFill>
                <a:latin typeface="+mn-lt"/>
                <a:ea typeface="ＭＳ Ｐゴシック" charset="-128"/>
                <a:cs typeface="ＭＳ Ｐゴシック" charset="-128"/>
                <a:sym typeface="Wingdings" charset="2"/>
              </a:rPr>
              <a:t>1</a:t>
            </a:r>
            <a:r>
              <a:rPr lang="en-GB" sz="1300" dirty="0">
                <a:solidFill>
                  <a:schemeClr val="tx1"/>
                </a:solidFill>
                <a:latin typeface="+mn-lt"/>
                <a:ea typeface="ＭＳ Ｐゴシック" charset="-128"/>
                <a:cs typeface="ＭＳ Ｐゴシック" charset="-128"/>
                <a:sym typeface="Wingdings" charset="2"/>
              </a:rPr>
              <a:t> M. </a:t>
            </a:r>
            <a:r>
              <a:rPr lang="en-GB" sz="1300" dirty="0" err="1">
                <a:solidFill>
                  <a:schemeClr val="tx1"/>
                </a:solidFill>
                <a:latin typeface="+mn-lt"/>
                <a:ea typeface="ＭＳ Ｐゴシック" charset="-128"/>
                <a:cs typeface="ＭＳ Ｐゴシック" charset="-128"/>
                <a:sym typeface="Wingdings" charset="2"/>
              </a:rPr>
              <a:t>Tigner</a:t>
            </a:r>
            <a:r>
              <a:rPr lang="en-GB" sz="1300" dirty="0">
                <a:solidFill>
                  <a:schemeClr val="tx1"/>
                </a:solidFill>
                <a:latin typeface="+mn-lt"/>
                <a:ea typeface="ＭＳ Ｐゴシック" charset="-128"/>
                <a:cs typeface="ＭＳ Ｐゴシック" charset="-128"/>
                <a:sym typeface="Wingdings" charset="2"/>
              </a:rPr>
              <a:t>: “A Possible Apparatus for Electron Clashing-Beam Experiments”, Il Nuovo </a:t>
            </a:r>
            <a:r>
              <a:rPr lang="en-GB" sz="1300" dirty="0" err="1">
                <a:solidFill>
                  <a:schemeClr val="tx1"/>
                </a:solidFill>
                <a:latin typeface="+mn-lt"/>
                <a:ea typeface="ＭＳ Ｐゴシック" charset="-128"/>
                <a:cs typeface="ＭＳ Ｐゴシック" charset="-128"/>
                <a:sym typeface="Wingdings" charset="2"/>
              </a:rPr>
              <a:t>Cimento</a:t>
            </a:r>
            <a:r>
              <a:rPr lang="en-GB" sz="1300" dirty="0">
                <a:solidFill>
                  <a:schemeClr val="tx1"/>
                </a:solidFill>
                <a:latin typeface="+mn-lt"/>
                <a:ea typeface="ＭＳ Ｐゴシック" charset="-128"/>
                <a:cs typeface="ＭＳ Ｐゴシック" charset="-128"/>
                <a:sym typeface="Wingdings" charset="2"/>
              </a:rPr>
              <a:t> Series 10, Vol. 37, issue 3, pp 1228-1231,1 </a:t>
            </a:r>
            <a:r>
              <a:rPr lang="en-GB" sz="1300" dirty="0" err="1">
                <a:solidFill>
                  <a:schemeClr val="tx1"/>
                </a:solidFill>
                <a:latin typeface="+mn-lt"/>
                <a:ea typeface="ＭＳ Ｐゴシック" charset="-128"/>
                <a:cs typeface="ＭＳ Ｐゴシック" charset="-128"/>
                <a:sym typeface="Wingdings" charset="2"/>
              </a:rPr>
              <a:t>Giugno</a:t>
            </a:r>
            <a:r>
              <a:rPr lang="en-GB" sz="1300" dirty="0">
                <a:solidFill>
                  <a:schemeClr val="tx1"/>
                </a:solidFill>
                <a:latin typeface="+mn-lt"/>
                <a:ea typeface="ＭＳ Ｐゴシック" charset="-128"/>
                <a:cs typeface="ＭＳ Ｐゴシック" charset="-128"/>
                <a:sym typeface="Wingdings" charset="2"/>
              </a:rPr>
              <a:t> 1965</a:t>
            </a:r>
          </a:p>
          <a:p>
            <a:endParaRPr lang="en-GB" sz="1800" dirty="0">
              <a:latin typeface="+mn-lt"/>
            </a:endParaRPr>
          </a:p>
          <a:p>
            <a:pPr marL="285750" indent="-285750">
              <a:buFont typeface="Wingdings" pitchFamily="2" charset="2"/>
              <a:buChar char="§"/>
            </a:pPr>
            <a:r>
              <a:rPr lang="en-GB" sz="1800" dirty="0">
                <a:latin typeface="+mn-lt"/>
                <a:cs typeface="Arial" panose="020B0604020202020204" pitchFamily="34" charset="0"/>
              </a:rPr>
              <a:t>First test was done at SCA@ Stanford in 1986 (interesting concept for FELs, Compton light sources and high current electron cooler)</a:t>
            </a:r>
          </a:p>
          <a:p>
            <a:pPr marL="285750" indent="-285750">
              <a:buFont typeface="Wingdings" pitchFamily="2" charset="2"/>
              <a:buChar char="§"/>
            </a:pPr>
            <a:r>
              <a:rPr lang="en-GB" sz="1800" dirty="0">
                <a:latin typeface="+mn-lt"/>
                <a:cs typeface="Arial" panose="020B0604020202020204" pitchFamily="34" charset="0"/>
              </a:rPr>
              <a:t>Concept become only viable with recent advances in SRF technology.</a:t>
            </a:r>
          </a:p>
        </p:txBody>
      </p:sp>
      <p:pic>
        <p:nvPicPr>
          <p:cNvPr id="77" name="Image 76">
            <a:extLst>
              <a:ext uri="{FF2B5EF4-FFF2-40B4-BE49-F238E27FC236}">
                <a16:creationId xmlns:a16="http://schemas.microsoft.com/office/drawing/2014/main" id="{7A70D165-6152-FD4D-9C7A-B107478DA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915" y="1517576"/>
            <a:ext cx="8855968" cy="2371967"/>
          </a:xfrm>
          <a:prstGeom prst="rect">
            <a:avLst/>
          </a:prstGeom>
        </p:spPr>
      </p:pic>
      <p:sp>
        <p:nvSpPr>
          <p:cNvPr id="8" name="Espace réservé de la date 5">
            <a:extLst>
              <a:ext uri="{FF2B5EF4-FFF2-40B4-BE49-F238E27FC236}">
                <a16:creationId xmlns:a16="http://schemas.microsoft.com/office/drawing/2014/main" id="{A18D107B-1215-C944-B80C-78BE038AD44D}"/>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156183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Scientific</a:t>
            </a:r>
            <a:r>
              <a:rPr lang="en-GB" dirty="0">
                <a:solidFill>
                  <a:schemeClr val="accent5">
                    <a:lumMod val="75000"/>
                  </a:schemeClr>
                </a:solidFill>
              </a:rPr>
              <a:t> </a:t>
            </a:r>
            <a:r>
              <a:rPr lang="en-GB" dirty="0">
                <a:solidFill>
                  <a:schemeClr val="accent5">
                    <a:lumMod val="75000"/>
                  </a:schemeClr>
                </a:solidFill>
                <a:latin typeface="+mn-lt"/>
              </a:rPr>
              <a:t>International</a:t>
            </a:r>
            <a:r>
              <a:rPr lang="en-GB" dirty="0">
                <a:solidFill>
                  <a:schemeClr val="accent5">
                    <a:lumMod val="75000"/>
                  </a:schemeClr>
                </a:solidFill>
              </a:rPr>
              <a:t> </a:t>
            </a:r>
            <a:r>
              <a:rPr lang="en-GB" dirty="0">
                <a:solidFill>
                  <a:schemeClr val="accent5">
                    <a:lumMod val="75000"/>
                  </a:schemeClr>
                </a:solidFill>
                <a:latin typeface="+mn-lt"/>
              </a:rPr>
              <a:t>Context </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5</a:t>
            </a:fld>
            <a:endParaRPr lang="fr-FR" dirty="0"/>
          </a:p>
        </p:txBody>
      </p:sp>
      <p:sp>
        <p:nvSpPr>
          <p:cNvPr id="49" name="Espace réservé du pied de page 6">
            <a:extLst>
              <a:ext uri="{FF2B5EF4-FFF2-40B4-BE49-F238E27FC236}">
                <a16:creationId xmlns:a16="http://schemas.microsoft.com/office/drawing/2014/main" id="{2E167B79-3C69-CE42-81B9-7F7D1CE7AEE3}"/>
              </a:ext>
            </a:extLst>
          </p:cNvPr>
          <p:cNvSpPr>
            <a:spLocks noGrp="1"/>
          </p:cNvSpPr>
          <p:nvPr>
            <p:ph type="ftr" sz="quarter" idx="11"/>
          </p:nvPr>
        </p:nvSpPr>
        <p:spPr>
          <a:xfrm>
            <a:off x="2938116" y="5714820"/>
            <a:ext cx="4896544" cy="322263"/>
          </a:xfrm>
        </p:spPr>
        <p:txBody>
          <a:bodyPr/>
          <a:lstStyle/>
          <a:p>
            <a:r>
              <a:rPr lang="fr-FR" dirty="0"/>
              <a:t>W. KAABI – Conseil Scientifique IN2P3</a:t>
            </a:r>
          </a:p>
        </p:txBody>
      </p:sp>
      <p:pic>
        <p:nvPicPr>
          <p:cNvPr id="62" name="Image 61">
            <a:extLst>
              <a:ext uri="{FF2B5EF4-FFF2-40B4-BE49-F238E27FC236}">
                <a16:creationId xmlns:a16="http://schemas.microsoft.com/office/drawing/2014/main" id="{57ADC672-A22D-8042-A0B7-2B7107917A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5714" y="653480"/>
            <a:ext cx="8554189" cy="4675962"/>
          </a:xfrm>
          <a:prstGeom prst="rect">
            <a:avLst/>
          </a:prstGeom>
          <a:ln w="12700">
            <a:solidFill>
              <a:schemeClr val="tx1"/>
            </a:solidFill>
          </a:ln>
        </p:spPr>
      </p:pic>
      <p:sp>
        <p:nvSpPr>
          <p:cNvPr id="63" name="ZoneTexte 62">
            <a:extLst>
              <a:ext uri="{FF2B5EF4-FFF2-40B4-BE49-F238E27FC236}">
                <a16:creationId xmlns:a16="http://schemas.microsoft.com/office/drawing/2014/main" id="{50C6D873-D4A2-3249-960A-EAC2468B4B9B}"/>
              </a:ext>
            </a:extLst>
          </p:cNvPr>
          <p:cNvSpPr txBox="1"/>
          <p:nvPr/>
        </p:nvSpPr>
        <p:spPr>
          <a:xfrm>
            <a:off x="1353938" y="5386263"/>
            <a:ext cx="8554189" cy="307777"/>
          </a:xfrm>
          <a:prstGeom prst="rect">
            <a:avLst/>
          </a:prstGeom>
          <a:noFill/>
        </p:spPr>
        <p:txBody>
          <a:bodyPr wrap="square" rtlCol="0">
            <a:spAutoFit/>
          </a:bodyPr>
          <a:lstStyle/>
          <a:p>
            <a:r>
              <a:rPr lang="en-GB" sz="1400" i="1" dirty="0">
                <a:latin typeface="+mn-lt"/>
              </a:rPr>
              <a:t>H. </a:t>
            </a:r>
            <a:r>
              <a:rPr lang="en-GB" sz="1400" i="1" dirty="0" err="1">
                <a:latin typeface="+mn-lt"/>
              </a:rPr>
              <a:t>Abramowicz</a:t>
            </a:r>
            <a:r>
              <a:rPr lang="en-GB" sz="1400" i="1" dirty="0">
                <a:latin typeface="+mn-lt"/>
              </a:rPr>
              <a:t>, </a:t>
            </a:r>
            <a:r>
              <a:rPr lang="en-GB" sz="1400" i="1" dirty="0"/>
              <a:t>secretary of the </a:t>
            </a:r>
            <a:r>
              <a:rPr lang="en-GB" sz="1400" i="1" dirty="0">
                <a:latin typeface="+mn-lt"/>
              </a:rPr>
              <a:t>European strategy update- </a:t>
            </a:r>
            <a:r>
              <a:rPr lang="fr-FR" sz="1400" i="1" dirty="0" err="1">
                <a:latin typeface="+mn-lt"/>
              </a:rPr>
              <a:t>June</a:t>
            </a:r>
            <a:r>
              <a:rPr lang="en-GB" sz="1400" i="1" dirty="0">
                <a:latin typeface="+mn-lt"/>
              </a:rPr>
              <a:t> 2020</a:t>
            </a:r>
          </a:p>
        </p:txBody>
      </p:sp>
      <p:sp>
        <p:nvSpPr>
          <p:cNvPr id="64" name="Rectangle 63">
            <a:extLst>
              <a:ext uri="{FF2B5EF4-FFF2-40B4-BE49-F238E27FC236}">
                <a16:creationId xmlns:a16="http://schemas.microsoft.com/office/drawing/2014/main" id="{65FADB85-3E71-9A4C-9630-9E55C17F5F37}"/>
              </a:ext>
            </a:extLst>
          </p:cNvPr>
          <p:cNvSpPr/>
          <p:nvPr/>
        </p:nvSpPr>
        <p:spPr>
          <a:xfrm>
            <a:off x="4140000" y="3101752"/>
            <a:ext cx="4824536" cy="216024"/>
          </a:xfrm>
          <a:prstGeom prst="rect">
            <a:avLst/>
          </a:prstGeom>
          <a:solidFill>
            <a:schemeClr val="accent6">
              <a:lumMod val="75000"/>
              <a:alpha val="40000"/>
            </a:schemeClr>
          </a:solidFill>
          <a:ln>
            <a:solidFill>
              <a:schemeClr val="accent6">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Rectangle 64">
            <a:extLst>
              <a:ext uri="{FF2B5EF4-FFF2-40B4-BE49-F238E27FC236}">
                <a16:creationId xmlns:a16="http://schemas.microsoft.com/office/drawing/2014/main" id="{94BB9DA1-5D43-6E40-B068-10419CFBF5FF}"/>
              </a:ext>
            </a:extLst>
          </p:cNvPr>
          <p:cNvSpPr/>
          <p:nvPr/>
        </p:nvSpPr>
        <p:spPr>
          <a:xfrm>
            <a:off x="4954339" y="1733600"/>
            <a:ext cx="4861252" cy="216024"/>
          </a:xfrm>
          <a:prstGeom prst="rect">
            <a:avLst/>
          </a:prstGeom>
          <a:solidFill>
            <a:schemeClr val="accent6">
              <a:lumMod val="75000"/>
              <a:alpha val="40000"/>
            </a:schemeClr>
          </a:solidFill>
          <a:ln>
            <a:solidFill>
              <a:schemeClr val="accent6">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Rectangle 65">
            <a:extLst>
              <a:ext uri="{FF2B5EF4-FFF2-40B4-BE49-F238E27FC236}">
                <a16:creationId xmlns:a16="http://schemas.microsoft.com/office/drawing/2014/main" id="{CC66B2C6-2F5B-0E49-813E-C1855C6F07FA}"/>
              </a:ext>
            </a:extLst>
          </p:cNvPr>
          <p:cNvSpPr/>
          <p:nvPr/>
        </p:nvSpPr>
        <p:spPr>
          <a:xfrm>
            <a:off x="1713979" y="2237656"/>
            <a:ext cx="8136904" cy="216024"/>
          </a:xfrm>
          <a:prstGeom prst="rect">
            <a:avLst/>
          </a:prstGeom>
          <a:solidFill>
            <a:schemeClr val="accent6">
              <a:lumMod val="75000"/>
              <a:alpha val="40000"/>
            </a:schemeClr>
          </a:solidFill>
          <a:ln>
            <a:solidFill>
              <a:schemeClr val="accent6">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Rectangle 66">
            <a:extLst>
              <a:ext uri="{FF2B5EF4-FFF2-40B4-BE49-F238E27FC236}">
                <a16:creationId xmlns:a16="http://schemas.microsoft.com/office/drawing/2014/main" id="{99474644-D90D-4A4E-B51E-882A4435BC9B}"/>
              </a:ext>
            </a:extLst>
          </p:cNvPr>
          <p:cNvSpPr/>
          <p:nvPr/>
        </p:nvSpPr>
        <p:spPr>
          <a:xfrm>
            <a:off x="3730203" y="4109864"/>
            <a:ext cx="1512168" cy="216024"/>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Rectangle 67">
            <a:extLst>
              <a:ext uri="{FF2B5EF4-FFF2-40B4-BE49-F238E27FC236}">
                <a16:creationId xmlns:a16="http://schemas.microsoft.com/office/drawing/2014/main" id="{4842CEA3-4D65-CF4F-95EC-B594B4F50CE6}"/>
              </a:ext>
            </a:extLst>
          </p:cNvPr>
          <p:cNvSpPr/>
          <p:nvPr/>
        </p:nvSpPr>
        <p:spPr>
          <a:xfrm>
            <a:off x="1569963" y="4685928"/>
            <a:ext cx="8136904" cy="216024"/>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Rectangle 68">
            <a:extLst>
              <a:ext uri="{FF2B5EF4-FFF2-40B4-BE49-F238E27FC236}">
                <a16:creationId xmlns:a16="http://schemas.microsoft.com/office/drawing/2014/main" id="{11A5F192-4F2E-0D44-A53C-C9CB94971862}"/>
              </a:ext>
            </a:extLst>
          </p:cNvPr>
          <p:cNvSpPr/>
          <p:nvPr/>
        </p:nvSpPr>
        <p:spPr>
          <a:xfrm>
            <a:off x="8842771" y="4469904"/>
            <a:ext cx="864096" cy="216024"/>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e la date 5">
            <a:extLst>
              <a:ext uri="{FF2B5EF4-FFF2-40B4-BE49-F238E27FC236}">
                <a16:creationId xmlns:a16="http://schemas.microsoft.com/office/drawing/2014/main" id="{5561ECD1-8000-BD4F-840B-842F3D52C406}"/>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2986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Scientific International Context </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6</a:t>
            </a:fld>
            <a:endParaRPr lang="fr-FR" dirty="0"/>
          </a:p>
        </p:txBody>
      </p:sp>
      <p:sp>
        <p:nvSpPr>
          <p:cNvPr id="3" name="ZoneTexte 2">
            <a:extLst>
              <a:ext uri="{FF2B5EF4-FFF2-40B4-BE49-F238E27FC236}">
                <a16:creationId xmlns:a16="http://schemas.microsoft.com/office/drawing/2014/main" id="{8E3677B0-F88E-144C-BFEE-FA7EF161E2CC}"/>
              </a:ext>
            </a:extLst>
          </p:cNvPr>
          <p:cNvSpPr txBox="1"/>
          <p:nvPr/>
        </p:nvSpPr>
        <p:spPr>
          <a:xfrm>
            <a:off x="345827" y="1465888"/>
            <a:ext cx="9937104" cy="2893100"/>
          </a:xfrm>
          <a:prstGeom prst="rect">
            <a:avLst/>
          </a:prstGeom>
          <a:noFill/>
        </p:spPr>
        <p:txBody>
          <a:bodyPr wrap="square" rtlCol="0">
            <a:spAutoFit/>
          </a:bodyPr>
          <a:lstStyle/>
          <a:p>
            <a:pPr marL="285750" indent="-285750" algn="just">
              <a:buSzPct val="80000"/>
              <a:buFont typeface="Wingdings" pitchFamily="2" charset="2"/>
              <a:buChar char="Ø"/>
            </a:pPr>
            <a:r>
              <a:rPr lang="en-GB" sz="1800" dirty="0">
                <a:latin typeface="+mn-lt"/>
              </a:rPr>
              <a:t>CERN Council mandated the Laboratory Directors Group (LDG) to define and maintain a prioritised accelerator R&amp;D roadmap towards future large-scale facilities for particle physics. </a:t>
            </a:r>
          </a:p>
          <a:p>
            <a:pPr marL="285750" indent="-285750" algn="just">
              <a:buSzPct val="80000"/>
              <a:buFont typeface="Wingdings" pitchFamily="2" charset="2"/>
              <a:buChar char="Ø"/>
            </a:pPr>
            <a:endParaRPr lang="en-GB" sz="1800" dirty="0">
              <a:latin typeface="+mn-lt"/>
            </a:endParaRPr>
          </a:p>
          <a:p>
            <a:pPr marL="285750" indent="-285750" algn="just">
              <a:buSzPct val="80000"/>
              <a:buFont typeface="Wingdings" pitchFamily="2" charset="2"/>
              <a:buChar char="Ø"/>
            </a:pPr>
            <a:r>
              <a:rPr lang="en-GB" sz="1800" dirty="0">
                <a:latin typeface="+mn-lt"/>
              </a:rPr>
              <a:t>The LDG suggested to invite expert panels to each of the areas and has very recently endorsed their tentative composition.</a:t>
            </a:r>
            <a:r>
              <a:rPr lang="en-GB" dirty="0">
                <a:latin typeface="+mn-lt"/>
              </a:rPr>
              <a:t> </a:t>
            </a:r>
            <a:r>
              <a:rPr lang="en-GB" sz="1800" dirty="0">
                <a:latin typeface="+mn-lt"/>
              </a:rPr>
              <a:t>Among the selected few key areas is the development of ERLs.</a:t>
            </a:r>
          </a:p>
          <a:p>
            <a:pPr marL="285750" indent="-285750" algn="just">
              <a:buSzPct val="80000"/>
              <a:buFont typeface="Wingdings" pitchFamily="2" charset="2"/>
              <a:buChar char="Ø"/>
            </a:pPr>
            <a:endParaRPr lang="en-GB" sz="1800" dirty="0">
              <a:latin typeface="+mn-lt"/>
            </a:endParaRPr>
          </a:p>
          <a:p>
            <a:pPr marL="285750" indent="-285750" algn="just">
              <a:buSzPct val="80000"/>
              <a:buFont typeface="Wingdings" pitchFamily="2" charset="2"/>
              <a:buChar char="Ø"/>
            </a:pPr>
            <a:r>
              <a:rPr lang="en-GB" sz="1800" dirty="0">
                <a:latin typeface="+mn-lt"/>
              </a:rPr>
              <a:t>We (IJCLab) will be represented in this ERL world wide expert panel (including US and Asia), to support this joint attempt for advancing the coordinated development of the ERL technology. The initial task of this panel is to develop a roadmap for presentation to CERN Council, in December 2021.</a:t>
            </a:r>
            <a:br>
              <a:rPr lang="en-GB" sz="1800" dirty="0">
                <a:latin typeface="+mn-lt"/>
              </a:rPr>
            </a:br>
            <a:endParaRPr lang="en-GB" sz="1800" dirty="0">
              <a:latin typeface="+mn-lt"/>
            </a:endParaRPr>
          </a:p>
        </p:txBody>
      </p:sp>
      <p:sp>
        <p:nvSpPr>
          <p:cNvPr id="7" name="Espace réservé de la date 5">
            <a:extLst>
              <a:ext uri="{FF2B5EF4-FFF2-40B4-BE49-F238E27FC236}">
                <a16:creationId xmlns:a16="http://schemas.microsoft.com/office/drawing/2014/main" id="{B933A7AC-7642-1F4D-854B-103D03C98613}"/>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273259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5A9C793F-07DA-5941-B0D6-9CFB7F78358E}"/>
              </a:ext>
            </a:extLst>
          </p:cNvPr>
          <p:cNvPicPr>
            <a:picLocks noChangeAspect="1"/>
          </p:cNvPicPr>
          <p:nvPr/>
        </p:nvPicPr>
        <p:blipFill>
          <a:blip r:embed="rId2"/>
          <a:stretch>
            <a:fillRect/>
          </a:stretch>
        </p:blipFill>
        <p:spPr>
          <a:xfrm>
            <a:off x="921891" y="941512"/>
            <a:ext cx="8479974" cy="4811177"/>
          </a:xfrm>
          <a:prstGeom prst="rect">
            <a:avLst/>
          </a:prstGeom>
        </p:spPr>
      </p:pic>
      <p:sp>
        <p:nvSpPr>
          <p:cNvPr id="2" name="Titre 1"/>
          <p:cNvSpPr>
            <a:spLocks noGrp="1"/>
          </p:cNvSpPr>
          <p:nvPr>
            <p:ph type="title"/>
          </p:nvPr>
        </p:nvSpPr>
        <p:spPr/>
        <p:txBody>
          <a:bodyPr/>
          <a:lstStyle/>
          <a:p>
            <a:r>
              <a:rPr lang="en-GB" dirty="0">
                <a:solidFill>
                  <a:schemeClr val="accent5">
                    <a:lumMod val="75000"/>
                  </a:schemeClr>
                </a:solidFill>
                <a:latin typeface="+mn-lt"/>
              </a:rPr>
              <a:t>PERLE in the Global ERL Landscape</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7</a:t>
            </a:fld>
            <a:endParaRPr lang="fr-FR" dirty="0"/>
          </a:p>
        </p:txBody>
      </p:sp>
      <p:grpSp>
        <p:nvGrpSpPr>
          <p:cNvPr id="5" name="Groupe 4">
            <a:extLst>
              <a:ext uri="{FF2B5EF4-FFF2-40B4-BE49-F238E27FC236}">
                <a16:creationId xmlns:a16="http://schemas.microsoft.com/office/drawing/2014/main" id="{28766800-62A1-DD4C-8330-ECF42C3D10E7}"/>
              </a:ext>
            </a:extLst>
          </p:cNvPr>
          <p:cNvGrpSpPr/>
          <p:nvPr/>
        </p:nvGrpSpPr>
        <p:grpSpPr>
          <a:xfrm>
            <a:off x="201811" y="2237656"/>
            <a:ext cx="8136904" cy="5464494"/>
            <a:chOff x="777875" y="2237656"/>
            <a:chExt cx="8136904" cy="5464494"/>
          </a:xfrm>
        </p:grpSpPr>
        <p:sp>
          <p:nvSpPr>
            <p:cNvPr id="12" name="Arc 11">
              <a:extLst>
                <a:ext uri="{FF2B5EF4-FFF2-40B4-BE49-F238E27FC236}">
                  <a16:creationId xmlns:a16="http://schemas.microsoft.com/office/drawing/2014/main" id="{EAB960D5-168A-F24D-82BA-6131366F615B}"/>
                </a:ext>
              </a:extLst>
            </p:cNvPr>
            <p:cNvSpPr/>
            <p:nvPr/>
          </p:nvSpPr>
          <p:spPr>
            <a:xfrm>
              <a:off x="777875" y="2237656"/>
              <a:ext cx="8136904" cy="5464494"/>
            </a:xfrm>
            <a:prstGeom prst="arc">
              <a:avLst>
                <a:gd name="adj1" fmla="val 16188717"/>
                <a:gd name="adj2" fmla="val 9781"/>
              </a:avLst>
            </a:prstGeom>
            <a:ln w="31750">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13" name="Arc 12">
              <a:extLst>
                <a:ext uri="{FF2B5EF4-FFF2-40B4-BE49-F238E27FC236}">
                  <a16:creationId xmlns:a16="http://schemas.microsoft.com/office/drawing/2014/main" id="{C34BA1EE-A48A-2345-B9B2-F84BC861618F}"/>
                </a:ext>
              </a:extLst>
            </p:cNvPr>
            <p:cNvSpPr/>
            <p:nvPr/>
          </p:nvSpPr>
          <p:spPr>
            <a:xfrm>
              <a:off x="1575846" y="2741712"/>
              <a:ext cx="6834877" cy="4344104"/>
            </a:xfrm>
            <a:prstGeom prst="arc">
              <a:avLst>
                <a:gd name="adj1" fmla="val 16241820"/>
                <a:gd name="adj2" fmla="val 10202"/>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3" name="ZoneTexte 2">
            <a:extLst>
              <a:ext uri="{FF2B5EF4-FFF2-40B4-BE49-F238E27FC236}">
                <a16:creationId xmlns:a16="http://schemas.microsoft.com/office/drawing/2014/main" id="{48D94C9F-1464-6447-940F-75146B199871}"/>
              </a:ext>
            </a:extLst>
          </p:cNvPr>
          <p:cNvSpPr txBox="1"/>
          <p:nvPr/>
        </p:nvSpPr>
        <p:spPr>
          <a:xfrm>
            <a:off x="5458395" y="814313"/>
            <a:ext cx="5256584" cy="307777"/>
          </a:xfrm>
          <a:prstGeom prst="rect">
            <a:avLst/>
          </a:prstGeom>
          <a:noFill/>
        </p:spPr>
        <p:txBody>
          <a:bodyPr wrap="square" rtlCol="0">
            <a:spAutoFit/>
          </a:bodyPr>
          <a:lstStyle/>
          <a:p>
            <a:r>
              <a:rPr lang="fr-FR" sz="1400" dirty="0">
                <a:solidFill>
                  <a:srgbClr val="C00000"/>
                </a:solidFill>
              </a:rPr>
              <a:t>A. Hutton, </a:t>
            </a:r>
            <a:r>
              <a:rPr lang="en-US" sz="1400" dirty="0">
                <a:solidFill>
                  <a:srgbClr val="C00000"/>
                </a:solidFill>
              </a:rPr>
              <a:t>Report from the ERL Roadmap Panel- July 9, 2021</a:t>
            </a:r>
            <a:endParaRPr lang="fr-FR" sz="1400" dirty="0">
              <a:solidFill>
                <a:srgbClr val="C00000"/>
              </a:solidFill>
            </a:endParaRPr>
          </a:p>
        </p:txBody>
      </p:sp>
      <p:cxnSp>
        <p:nvCxnSpPr>
          <p:cNvPr id="7" name="Connecteur droit avec flèche 6">
            <a:extLst>
              <a:ext uri="{FF2B5EF4-FFF2-40B4-BE49-F238E27FC236}">
                <a16:creationId xmlns:a16="http://schemas.microsoft.com/office/drawing/2014/main" id="{B205B108-498D-E240-B295-02478D06A7CE}"/>
              </a:ext>
            </a:extLst>
          </p:cNvPr>
          <p:cNvCxnSpPr>
            <a:cxnSpLocks/>
          </p:cNvCxnSpPr>
          <p:nvPr/>
        </p:nvCxnSpPr>
        <p:spPr>
          <a:xfrm flipV="1">
            <a:off x="9709868" y="2309664"/>
            <a:ext cx="0" cy="504056"/>
          </a:xfrm>
          <a:prstGeom prst="straightConnector1">
            <a:avLst/>
          </a:prstGeom>
          <a:ln w="25400">
            <a:solidFill>
              <a:srgbClr val="C0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15ADC522-08F1-274F-AD64-51F2B0653AE7}"/>
              </a:ext>
            </a:extLst>
          </p:cNvPr>
          <p:cNvSpPr txBox="1"/>
          <p:nvPr/>
        </p:nvSpPr>
        <p:spPr>
          <a:xfrm>
            <a:off x="9492004" y="2937895"/>
            <a:ext cx="430887" cy="1728192"/>
          </a:xfrm>
          <a:prstGeom prst="rect">
            <a:avLst/>
          </a:prstGeom>
          <a:noFill/>
        </p:spPr>
        <p:txBody>
          <a:bodyPr vert="vert" wrap="square" rtlCol="0">
            <a:spAutoFit/>
          </a:bodyPr>
          <a:lstStyle/>
          <a:p>
            <a:r>
              <a:rPr lang="en-GB" sz="1600" dirty="0">
                <a:solidFill>
                  <a:srgbClr val="C00000"/>
                </a:solidFill>
              </a:rPr>
              <a:t>Funding Limited</a:t>
            </a:r>
          </a:p>
        </p:txBody>
      </p:sp>
      <p:sp>
        <p:nvSpPr>
          <p:cNvPr id="18" name="ZoneTexte 17">
            <a:extLst>
              <a:ext uri="{FF2B5EF4-FFF2-40B4-BE49-F238E27FC236}">
                <a16:creationId xmlns:a16="http://schemas.microsoft.com/office/drawing/2014/main" id="{550A42C3-8EA6-284C-B25E-D98A33FD5FD5}"/>
              </a:ext>
            </a:extLst>
          </p:cNvPr>
          <p:cNvSpPr txBox="1"/>
          <p:nvPr/>
        </p:nvSpPr>
        <p:spPr>
          <a:xfrm rot="16200000">
            <a:off x="7475199" y="4542492"/>
            <a:ext cx="430887" cy="1872208"/>
          </a:xfrm>
          <a:prstGeom prst="rect">
            <a:avLst/>
          </a:prstGeom>
          <a:noFill/>
        </p:spPr>
        <p:txBody>
          <a:bodyPr vert="vert" wrap="square" rtlCol="0">
            <a:spAutoFit/>
          </a:bodyPr>
          <a:lstStyle/>
          <a:p>
            <a:r>
              <a:rPr lang="en-GB" sz="1600" dirty="0">
                <a:solidFill>
                  <a:srgbClr val="C00000"/>
                </a:solidFill>
              </a:rPr>
              <a:t>Technology Limited</a:t>
            </a:r>
          </a:p>
        </p:txBody>
      </p:sp>
      <p:cxnSp>
        <p:nvCxnSpPr>
          <p:cNvPr id="19" name="Connecteur droit avec flèche 18">
            <a:extLst>
              <a:ext uri="{FF2B5EF4-FFF2-40B4-BE49-F238E27FC236}">
                <a16:creationId xmlns:a16="http://schemas.microsoft.com/office/drawing/2014/main" id="{0CCF0068-0B75-C740-B1D3-8B7CD3E059CF}"/>
              </a:ext>
            </a:extLst>
          </p:cNvPr>
          <p:cNvCxnSpPr>
            <a:cxnSpLocks/>
          </p:cNvCxnSpPr>
          <p:nvPr/>
        </p:nvCxnSpPr>
        <p:spPr>
          <a:xfrm flipV="1">
            <a:off x="8635131" y="5478596"/>
            <a:ext cx="495672" cy="14018"/>
          </a:xfrm>
          <a:prstGeom prst="straightConnector1">
            <a:avLst/>
          </a:prstGeom>
          <a:ln w="25400">
            <a:solidFill>
              <a:srgbClr val="C0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1" name="Espace réservé de la date 5">
            <a:extLst>
              <a:ext uri="{FF2B5EF4-FFF2-40B4-BE49-F238E27FC236}">
                <a16:creationId xmlns:a16="http://schemas.microsoft.com/office/drawing/2014/main" id="{4B81F41E-63AE-F749-B203-7C985F4EBBA7}"/>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1412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solidFill>
                  <a:schemeClr val="accent5">
                    <a:lumMod val="75000"/>
                  </a:schemeClr>
                </a:solidFill>
                <a:latin typeface="+mn-lt"/>
              </a:rPr>
              <a:t>PERLE Configuration and Beam Parameters</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8</a:t>
            </a:fld>
            <a:endParaRPr lang="fr-FR" dirty="0"/>
          </a:p>
        </p:txBody>
      </p:sp>
      <p:sp>
        <p:nvSpPr>
          <p:cNvPr id="13" name="PERLE is a high current, multi-turn ERL facility, designed to study and validate main principles of the Large Hadron Electron Collider (LHeC).…">
            <a:extLst>
              <a:ext uri="{FF2B5EF4-FFF2-40B4-BE49-F238E27FC236}">
                <a16:creationId xmlns:a16="http://schemas.microsoft.com/office/drawing/2014/main" id="{96795CC3-5001-9D4D-9C87-59767D9A1FE9}"/>
              </a:ext>
            </a:extLst>
          </p:cNvPr>
          <p:cNvSpPr txBox="1"/>
          <p:nvPr/>
        </p:nvSpPr>
        <p:spPr>
          <a:xfrm>
            <a:off x="561851" y="1148825"/>
            <a:ext cx="9649072" cy="584775"/>
          </a:xfrm>
          <a:prstGeom prst="rect">
            <a:avLst/>
          </a:prstGeom>
          <a:ln w="12700">
            <a:miter lim="400000"/>
          </a:ln>
          <a:extLst>
            <a:ext uri="{C572A759-6A51-4108-AA02-DFA0A04FC94B}">
              <ma14:wrappingTextBoxFlag xmlns:ma14="http://schemas.microsoft.com/office/mac/drawingml/2011/main" xmlns="" val="1"/>
            </a:ext>
          </a:extLst>
        </p:spPr>
        <p:txBody>
          <a:bodyPr wrap="square" lIns="40396" rIns="40396">
            <a:spAutoFit/>
          </a:bodyPr>
          <a:lstStyle/>
          <a:p>
            <a:pPr algn="just"/>
            <a:r>
              <a:rPr lang="en-GB" sz="1600" dirty="0">
                <a:latin typeface="+mn-lt"/>
                <a:cs typeface="Arial" panose="020B0604020202020204" pitchFamily="34" charset="0"/>
              </a:rPr>
              <a:t>PERLE: A proposed 3 turns ERL, based on SRF technology, to serve as testbed for studying, testing and validating a broad range of accelerator phenomena &amp; technical choices for future ERL projects.</a:t>
            </a:r>
            <a:r>
              <a:rPr lang="en-US" sz="1600" dirty="0">
                <a:latin typeface="+mn-lt"/>
                <a:ea typeface="Arial"/>
                <a:cs typeface="Arial" panose="020B0604020202020204" pitchFamily="34" charset="0"/>
                <a:sym typeface="Arial"/>
              </a:rPr>
              <a:t> </a:t>
            </a:r>
          </a:p>
        </p:txBody>
      </p:sp>
      <p:graphicFrame>
        <p:nvGraphicFramePr>
          <p:cNvPr id="14" name="Tableau 13">
            <a:extLst>
              <a:ext uri="{FF2B5EF4-FFF2-40B4-BE49-F238E27FC236}">
                <a16:creationId xmlns:a16="http://schemas.microsoft.com/office/drawing/2014/main" id="{9AB081F3-161E-4D46-8030-CA2F23C8AFD9}"/>
              </a:ext>
            </a:extLst>
          </p:cNvPr>
          <p:cNvGraphicFramePr>
            <a:graphicFrameLocks noGrp="1"/>
          </p:cNvGraphicFramePr>
          <p:nvPr>
            <p:extLst>
              <p:ext uri="{D42A27DB-BD31-4B8C-83A1-F6EECF244321}">
                <p14:modId xmlns:p14="http://schemas.microsoft.com/office/powerpoint/2010/main" val="2944287701"/>
              </p:ext>
            </p:extLst>
          </p:nvPr>
        </p:nvGraphicFramePr>
        <p:xfrm>
          <a:off x="6391175" y="3698499"/>
          <a:ext cx="3315692" cy="1923533"/>
        </p:xfrm>
        <a:graphic>
          <a:graphicData uri="http://schemas.openxmlformats.org/drawingml/2006/table">
            <a:tbl>
              <a:tblPr firstRow="1" firstCol="1" bandRow="1"/>
              <a:tblGrid>
                <a:gridCol w="1757038">
                  <a:extLst>
                    <a:ext uri="{9D8B030D-6E8A-4147-A177-3AD203B41FA5}">
                      <a16:colId xmlns:a16="http://schemas.microsoft.com/office/drawing/2014/main" val="20000"/>
                    </a:ext>
                  </a:extLst>
                </a:gridCol>
                <a:gridCol w="791374">
                  <a:extLst>
                    <a:ext uri="{9D8B030D-6E8A-4147-A177-3AD203B41FA5}">
                      <a16:colId xmlns:a16="http://schemas.microsoft.com/office/drawing/2014/main" val="20001"/>
                    </a:ext>
                  </a:extLst>
                </a:gridCol>
                <a:gridCol w="767280">
                  <a:extLst>
                    <a:ext uri="{9D8B030D-6E8A-4147-A177-3AD203B41FA5}">
                      <a16:colId xmlns:a16="http://schemas.microsoft.com/office/drawing/2014/main" val="20002"/>
                    </a:ext>
                  </a:extLst>
                </a:gridCol>
              </a:tblGrid>
              <a:tr h="228550">
                <a:tc>
                  <a:txBody>
                    <a:bodyPr/>
                    <a:lstStyle/>
                    <a:p>
                      <a:pPr algn="l">
                        <a:spcAft>
                          <a:spcPts val="0"/>
                        </a:spcAft>
                      </a:pPr>
                      <a:r>
                        <a:rPr lang="en-GB" sz="1100" b="1" dirty="0">
                          <a:effectLst/>
                          <a:latin typeface="+mn-lt"/>
                          <a:ea typeface="Arial" charset="0"/>
                          <a:cs typeface="Arial" charset="0"/>
                        </a:rPr>
                        <a:t>Target Parameter</a:t>
                      </a:r>
                      <a:endParaRPr lang="fr-FR" sz="11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Unit</a:t>
                      </a:r>
                      <a:endParaRPr lang="fr-FR" sz="11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Value</a:t>
                      </a:r>
                      <a:endParaRPr lang="fr-FR" sz="11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3080">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90609">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190609">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90609">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mA</a:t>
                      </a:r>
                      <a:endParaRPr lang="fr-FR" sz="11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190609">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90609">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190609">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90609">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161365">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effectLst/>
                          <a:latin typeface="+mn-lt"/>
                          <a:ea typeface="Arial" charset="0"/>
                          <a:cs typeface="Arial" charset="0"/>
                        </a:rPr>
                        <a:t> </a:t>
                      </a:r>
                      <a:endParaRPr lang="fr-FR" sz="1100" b="0" dirty="0">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pSp>
        <p:nvGrpSpPr>
          <p:cNvPr id="4" name="Groupe 3">
            <a:extLst>
              <a:ext uri="{FF2B5EF4-FFF2-40B4-BE49-F238E27FC236}">
                <a16:creationId xmlns:a16="http://schemas.microsoft.com/office/drawing/2014/main" id="{B40BF0AF-EFC2-CB45-9087-DEF71831F579}"/>
              </a:ext>
            </a:extLst>
          </p:cNvPr>
          <p:cNvGrpSpPr/>
          <p:nvPr/>
        </p:nvGrpSpPr>
        <p:grpSpPr>
          <a:xfrm>
            <a:off x="509723" y="1919880"/>
            <a:ext cx="5020680" cy="3456384"/>
            <a:chOff x="31540" y="2470730"/>
            <a:chExt cx="4739884" cy="3456384"/>
          </a:xfrm>
        </p:grpSpPr>
        <p:grpSp>
          <p:nvGrpSpPr>
            <p:cNvPr id="3" name="Groupe 2">
              <a:extLst>
                <a:ext uri="{FF2B5EF4-FFF2-40B4-BE49-F238E27FC236}">
                  <a16:creationId xmlns:a16="http://schemas.microsoft.com/office/drawing/2014/main" id="{BB2D22D7-5E72-9146-9BD0-0EE431B63E89}"/>
                </a:ext>
              </a:extLst>
            </p:cNvPr>
            <p:cNvGrpSpPr/>
            <p:nvPr/>
          </p:nvGrpSpPr>
          <p:grpSpPr>
            <a:xfrm>
              <a:off x="31540" y="2470730"/>
              <a:ext cx="4739884" cy="3456384"/>
              <a:chOff x="5471039" y="2093640"/>
              <a:chExt cx="4739884" cy="3456384"/>
            </a:xfrm>
          </p:grpSpPr>
          <p:grpSp>
            <p:nvGrpSpPr>
              <p:cNvPr id="11" name="Groupe 10">
                <a:extLst>
                  <a:ext uri="{FF2B5EF4-FFF2-40B4-BE49-F238E27FC236}">
                    <a16:creationId xmlns:a16="http://schemas.microsoft.com/office/drawing/2014/main" id="{9C0F2D7A-7211-4E40-B6C9-2989D781E611}"/>
                  </a:ext>
                </a:extLst>
              </p:cNvPr>
              <p:cNvGrpSpPr/>
              <p:nvPr/>
            </p:nvGrpSpPr>
            <p:grpSpPr>
              <a:xfrm>
                <a:off x="5471039" y="2093640"/>
                <a:ext cx="4739884" cy="3456384"/>
                <a:chOff x="2002011" y="747319"/>
                <a:chExt cx="7260164" cy="4802705"/>
              </a:xfrm>
            </p:grpSpPr>
            <p:grpSp>
              <p:nvGrpSpPr>
                <p:cNvPr id="16" name="Grouper 88">
                  <a:extLst>
                    <a:ext uri="{FF2B5EF4-FFF2-40B4-BE49-F238E27FC236}">
                      <a16:creationId xmlns:a16="http://schemas.microsoft.com/office/drawing/2014/main" id="{E45DDD20-8C93-A24A-B069-E2D8E8AC2CE0}"/>
                    </a:ext>
                  </a:extLst>
                </p:cNvPr>
                <p:cNvGrpSpPr/>
                <p:nvPr/>
              </p:nvGrpSpPr>
              <p:grpSpPr>
                <a:xfrm>
                  <a:off x="2002011" y="747319"/>
                  <a:ext cx="7260164" cy="4802705"/>
                  <a:chOff x="0" y="0"/>
                  <a:chExt cx="8216900" cy="5435600"/>
                </a:xfrm>
              </p:grpSpPr>
              <p:grpSp>
                <p:nvGrpSpPr>
                  <p:cNvPr id="19" name="Grouper 83">
                    <a:extLst>
                      <a:ext uri="{FF2B5EF4-FFF2-40B4-BE49-F238E27FC236}">
                        <a16:creationId xmlns:a16="http://schemas.microsoft.com/office/drawing/2014/main" id="{37EA370D-C82D-2E4D-ABE1-8A891742F767}"/>
                      </a:ext>
                    </a:extLst>
                  </p:cNvPr>
                  <p:cNvGrpSpPr/>
                  <p:nvPr/>
                </p:nvGrpSpPr>
                <p:grpSpPr>
                  <a:xfrm>
                    <a:off x="0" y="0"/>
                    <a:ext cx="8216900" cy="5435600"/>
                    <a:chOff x="0" y="0"/>
                    <a:chExt cx="8216900" cy="5435600"/>
                  </a:xfrm>
                </p:grpSpPr>
                <p:pic>
                  <p:nvPicPr>
                    <p:cNvPr id="22" name="Picture 1" descr="Picture 1">
                      <a:extLst>
                        <a:ext uri="{FF2B5EF4-FFF2-40B4-BE49-F238E27FC236}">
                          <a16:creationId xmlns:a16="http://schemas.microsoft.com/office/drawing/2014/main" id="{682B66CB-B24F-3C4F-AE00-1A516D302C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23" name="TextBox 21">
                      <a:extLst>
                        <a:ext uri="{FF2B5EF4-FFF2-40B4-BE49-F238E27FC236}">
                          <a16:creationId xmlns:a16="http://schemas.microsoft.com/office/drawing/2014/main" id="{900F9C6F-31B5-994B-ABF6-5168279DE6C7}"/>
                        </a:ext>
                      </a:extLst>
                    </p:cNvPr>
                    <p:cNvSpPr txBox="1"/>
                    <p:nvPr/>
                  </p:nvSpPr>
                  <p:spPr>
                    <a:xfrm>
                      <a:off x="664002" y="4558056"/>
                      <a:ext cx="1179294" cy="3407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C = </a:t>
                      </a:r>
                      <a:r>
                        <a:rPr sz="800" dirty="0" err="1"/>
                        <a:t>l</a:t>
                      </a:r>
                      <a:r>
                        <a:rPr sz="800" baseline="-25000" dirty="0" err="1">
                          <a:latin typeface="Arial"/>
                          <a:ea typeface="Arial"/>
                          <a:cs typeface="Arial"/>
                          <a:sym typeface="Arial"/>
                        </a:rPr>
                        <a:t>RF</a:t>
                      </a:r>
                      <a:r>
                        <a:rPr sz="800" dirty="0">
                          <a:latin typeface="Arial Unicode MS"/>
                          <a:ea typeface="Arial Unicode MS"/>
                          <a:cs typeface="Arial Unicode MS"/>
                          <a:sym typeface="Arial Unicode MS"/>
                        </a:rPr>
                        <a:t>/2</a:t>
                      </a:r>
                    </a:p>
                  </p:txBody>
                </p:sp>
                <p:sp>
                  <p:nvSpPr>
                    <p:cNvPr id="24" name="TextBox 12">
                      <a:extLst>
                        <a:ext uri="{FF2B5EF4-FFF2-40B4-BE49-F238E27FC236}">
                          <a16:creationId xmlns:a16="http://schemas.microsoft.com/office/drawing/2014/main" id="{C2978879-8C67-0140-B501-623E557DF0EE}"/>
                        </a:ext>
                      </a:extLst>
                    </p:cNvPr>
                    <p:cNvSpPr txBox="1"/>
                    <p:nvPr/>
                  </p:nvSpPr>
                  <p:spPr>
                    <a:xfrm>
                      <a:off x="1675437" y="2640567"/>
                      <a:ext cx="700327" cy="3416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sz="800" dirty="0"/>
                        <a:t>7</a:t>
                      </a:r>
                      <a:r>
                        <a:rPr sz="800" dirty="0">
                          <a:solidFill>
                            <a:srgbClr val="C00000"/>
                          </a:solidFill>
                        </a:rPr>
                        <a:t> </a:t>
                      </a:r>
                      <a:r>
                        <a:rPr sz="800" dirty="0"/>
                        <a:t>MeV</a:t>
                      </a:r>
                    </a:p>
                  </p:txBody>
                </p:sp>
                <p:sp>
                  <p:nvSpPr>
                    <p:cNvPr id="25" name="TextBox 13">
                      <a:extLst>
                        <a:ext uri="{FF2B5EF4-FFF2-40B4-BE49-F238E27FC236}">
                          <a16:creationId xmlns:a16="http://schemas.microsoft.com/office/drawing/2014/main" id="{A7A9BDAD-2F82-7C46-8FDB-34E660C69CB4}"/>
                        </a:ext>
                      </a:extLst>
                    </p:cNvPr>
                    <p:cNvSpPr txBox="1"/>
                    <p:nvPr/>
                  </p:nvSpPr>
                  <p:spPr>
                    <a:xfrm rot="20272894">
                      <a:off x="5005972" y="3574049"/>
                      <a:ext cx="1336541" cy="3434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E = </a:t>
                      </a:r>
                      <a:r>
                        <a:rPr lang="en-US" sz="800" dirty="0">
                          <a:solidFill>
                            <a:srgbClr val="FFFF00"/>
                          </a:solidFill>
                          <a:latin typeface="Arial Unicode MS"/>
                          <a:ea typeface="Arial Unicode MS"/>
                          <a:cs typeface="Arial Unicode MS"/>
                          <a:sym typeface="Arial Unicode MS"/>
                        </a:rPr>
                        <a:t>82.2</a:t>
                      </a:r>
                      <a:r>
                        <a:rPr sz="800" dirty="0">
                          <a:latin typeface="Arial Unicode MS"/>
                          <a:ea typeface="Arial Unicode MS"/>
                          <a:cs typeface="Arial Unicode MS"/>
                          <a:sym typeface="Arial Unicode MS"/>
                        </a:rPr>
                        <a:t> </a:t>
                      </a:r>
                      <a:r>
                        <a:rPr sz="800" dirty="0">
                          <a:latin typeface="+mn-lt"/>
                          <a:ea typeface="Arial Unicode MS"/>
                          <a:cs typeface="Arial Unicode MS"/>
                          <a:sym typeface="Arial Unicode MS"/>
                        </a:rPr>
                        <a:t>MeV</a:t>
                      </a:r>
                    </a:p>
                  </p:txBody>
                </p:sp>
                <p:sp>
                  <p:nvSpPr>
                    <p:cNvPr id="26" name="TextBox 15">
                      <a:extLst>
                        <a:ext uri="{FF2B5EF4-FFF2-40B4-BE49-F238E27FC236}">
                          <a16:creationId xmlns:a16="http://schemas.microsoft.com/office/drawing/2014/main" id="{7A4DB35B-E1BF-204B-A061-554A2F8F32C9}"/>
                        </a:ext>
                      </a:extLst>
                    </p:cNvPr>
                    <p:cNvSpPr txBox="1"/>
                    <p:nvPr/>
                  </p:nvSpPr>
                  <p:spPr>
                    <a:xfrm>
                      <a:off x="3903157" y="3850217"/>
                      <a:ext cx="782372" cy="3416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sz="800" dirty="0"/>
                        <a:t>7</a:t>
                      </a:r>
                      <a:r>
                        <a:rPr sz="800" dirty="0"/>
                        <a:t> MeV </a:t>
                      </a:r>
                    </a:p>
                  </p:txBody>
                </p:sp>
                <p:sp>
                  <p:nvSpPr>
                    <p:cNvPr id="27" name="TextBox 12">
                      <a:extLst>
                        <a:ext uri="{FF2B5EF4-FFF2-40B4-BE49-F238E27FC236}">
                          <a16:creationId xmlns:a16="http://schemas.microsoft.com/office/drawing/2014/main" id="{C92A7484-0644-AC44-A5A8-2BB02292197B}"/>
                        </a:ext>
                      </a:extLst>
                    </p:cNvPr>
                    <p:cNvSpPr txBox="1"/>
                    <p:nvPr/>
                  </p:nvSpPr>
                  <p:spPr>
                    <a:xfrm>
                      <a:off x="7169207" y="1022374"/>
                      <a:ext cx="992289" cy="345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800" dirty="0">
                          <a:latin typeface="+mn-lt"/>
                        </a:rPr>
                        <a:t>1 : 3 : 5</a:t>
                      </a:r>
                    </a:p>
                  </p:txBody>
                </p:sp>
                <p:sp>
                  <p:nvSpPr>
                    <p:cNvPr id="28" name="TextBox 12">
                      <a:extLst>
                        <a:ext uri="{FF2B5EF4-FFF2-40B4-BE49-F238E27FC236}">
                          <a16:creationId xmlns:a16="http://schemas.microsoft.com/office/drawing/2014/main" id="{46946165-446D-D940-94C1-22AA0CDB3B41}"/>
                        </a:ext>
                      </a:extLst>
                    </p:cNvPr>
                    <p:cNvSpPr txBox="1"/>
                    <p:nvPr/>
                  </p:nvSpPr>
                  <p:spPr>
                    <a:xfrm>
                      <a:off x="536151" y="3777351"/>
                      <a:ext cx="898783" cy="345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800" dirty="0">
                          <a:latin typeface="+mn-lt"/>
                        </a:rPr>
                        <a:t>2 : 4 : 6</a:t>
                      </a:r>
                    </a:p>
                  </p:txBody>
                </p:sp>
                <p:sp>
                  <p:nvSpPr>
                    <p:cNvPr id="29" name="Straight Arrow Connector 16">
                      <a:extLst>
                        <a:ext uri="{FF2B5EF4-FFF2-40B4-BE49-F238E27FC236}">
                          <a16:creationId xmlns:a16="http://schemas.microsoft.com/office/drawing/2014/main" id="{3412FC47-596A-4B48-8AE7-374904A39D33}"/>
                        </a:ext>
                      </a:extLst>
                    </p:cNvPr>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30" name="TextBox 15">
                      <a:extLst>
                        <a:ext uri="{FF2B5EF4-FFF2-40B4-BE49-F238E27FC236}">
                          <a16:creationId xmlns:a16="http://schemas.microsoft.com/office/drawing/2014/main" id="{F84D6B57-EDE4-5F4F-9118-A249F8392FF8}"/>
                        </a:ext>
                      </a:extLst>
                    </p:cNvPr>
                    <p:cNvSpPr txBox="1"/>
                    <p:nvPr/>
                  </p:nvSpPr>
                  <p:spPr>
                    <a:xfrm rot="20492133">
                      <a:off x="3404071" y="4153042"/>
                      <a:ext cx="616363" cy="3416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sz="800" dirty="0"/>
                        <a:t>dump</a:t>
                      </a:r>
                    </a:p>
                  </p:txBody>
                </p:sp>
                <p:grpSp>
                  <p:nvGrpSpPr>
                    <p:cNvPr id="31" name="Cube 50">
                      <a:extLst>
                        <a:ext uri="{FF2B5EF4-FFF2-40B4-BE49-F238E27FC236}">
                          <a16:creationId xmlns:a16="http://schemas.microsoft.com/office/drawing/2014/main" id="{FC67BFB2-3674-374C-8919-136A8CCECED0}"/>
                        </a:ext>
                      </a:extLst>
                    </p:cNvPr>
                    <p:cNvGrpSpPr/>
                    <p:nvPr/>
                  </p:nvGrpSpPr>
                  <p:grpSpPr>
                    <a:xfrm>
                      <a:off x="887429" y="2952858"/>
                      <a:ext cx="749618" cy="224534"/>
                      <a:chOff x="0" y="0"/>
                      <a:chExt cx="749617" cy="224533"/>
                    </a:xfrm>
                  </p:grpSpPr>
                  <p:sp>
                    <p:nvSpPr>
                      <p:cNvPr id="40" name="Figure">
                        <a:extLst>
                          <a:ext uri="{FF2B5EF4-FFF2-40B4-BE49-F238E27FC236}">
                            <a16:creationId xmlns:a16="http://schemas.microsoft.com/office/drawing/2014/main" id="{A283050D-435D-1F4C-A531-BED453047413}"/>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1" name="Figure">
                        <a:extLst>
                          <a:ext uri="{FF2B5EF4-FFF2-40B4-BE49-F238E27FC236}">
                            <a16:creationId xmlns:a16="http://schemas.microsoft.com/office/drawing/2014/main" id="{1E879D72-6580-4E4B-9976-E530987AC00D}"/>
                          </a:ext>
                        </a:extLst>
                      </p:cNvPr>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2" name="Figure">
                        <a:extLst>
                          <a:ext uri="{FF2B5EF4-FFF2-40B4-BE49-F238E27FC236}">
                            <a16:creationId xmlns:a16="http://schemas.microsoft.com/office/drawing/2014/main" id="{93499105-4A97-C94C-98FC-02DC25049A8E}"/>
                          </a:ext>
                        </a:extLst>
                      </p:cNvPr>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3" name="Figure">
                        <a:extLst>
                          <a:ext uri="{FF2B5EF4-FFF2-40B4-BE49-F238E27FC236}">
                            <a16:creationId xmlns:a16="http://schemas.microsoft.com/office/drawing/2014/main" id="{5253FAD6-96F2-3649-B11D-B0EDDC5EB584}"/>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32" name="Straight Arrow Connector 8">
                      <a:extLst>
                        <a:ext uri="{FF2B5EF4-FFF2-40B4-BE49-F238E27FC236}">
                          <a16:creationId xmlns:a16="http://schemas.microsoft.com/office/drawing/2014/main" id="{E665B0B2-F73F-1F45-BBD6-D22444DFE940}"/>
                        </a:ext>
                      </a:extLst>
                    </p:cNvPr>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33" name="TextBox 15">
                      <a:extLst>
                        <a:ext uri="{FF2B5EF4-FFF2-40B4-BE49-F238E27FC236}">
                          <a16:creationId xmlns:a16="http://schemas.microsoft.com/office/drawing/2014/main" id="{2F73AAC6-13A4-C84F-89DE-1827CB35D46E}"/>
                        </a:ext>
                      </a:extLst>
                    </p:cNvPr>
                    <p:cNvSpPr txBox="1"/>
                    <p:nvPr/>
                  </p:nvSpPr>
                  <p:spPr>
                    <a:xfrm rot="21160245">
                      <a:off x="813462" y="2615070"/>
                      <a:ext cx="861997" cy="3722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rPr sz="900" dirty="0">
                          <a:latin typeface="+mn-lt"/>
                        </a:rPr>
                        <a:t>injector</a:t>
                      </a:r>
                    </a:p>
                  </p:txBody>
                </p:sp>
                <p:grpSp>
                  <p:nvGrpSpPr>
                    <p:cNvPr id="34" name="Cube 60">
                      <a:extLst>
                        <a:ext uri="{FF2B5EF4-FFF2-40B4-BE49-F238E27FC236}">
                          <a16:creationId xmlns:a16="http://schemas.microsoft.com/office/drawing/2014/main" id="{65238F8F-B398-A245-A524-ECD34548F7AB}"/>
                        </a:ext>
                      </a:extLst>
                    </p:cNvPr>
                    <p:cNvGrpSpPr/>
                    <p:nvPr/>
                  </p:nvGrpSpPr>
                  <p:grpSpPr>
                    <a:xfrm>
                      <a:off x="3485612" y="4004178"/>
                      <a:ext cx="320046" cy="240957"/>
                      <a:chOff x="0" y="0"/>
                      <a:chExt cx="320044" cy="240956"/>
                    </a:xfrm>
                  </p:grpSpPr>
                  <p:sp>
                    <p:nvSpPr>
                      <p:cNvPr id="36" name="Figure">
                        <a:extLst>
                          <a:ext uri="{FF2B5EF4-FFF2-40B4-BE49-F238E27FC236}">
                            <a16:creationId xmlns:a16="http://schemas.microsoft.com/office/drawing/2014/main" id="{8FEC8952-D450-6E47-ABB9-86AEE363F58C}"/>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7" name="Figure">
                        <a:extLst>
                          <a:ext uri="{FF2B5EF4-FFF2-40B4-BE49-F238E27FC236}">
                            <a16:creationId xmlns:a16="http://schemas.microsoft.com/office/drawing/2014/main" id="{35C4AD85-5463-174B-AF69-645DA13735F8}"/>
                          </a:ext>
                        </a:extLst>
                      </p:cNvPr>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8" name="Figure">
                        <a:extLst>
                          <a:ext uri="{FF2B5EF4-FFF2-40B4-BE49-F238E27FC236}">
                            <a16:creationId xmlns:a16="http://schemas.microsoft.com/office/drawing/2014/main" id="{2BA33F0C-FA0C-1B48-B206-7C13C8CA5C19}"/>
                          </a:ext>
                        </a:extLst>
                      </p:cNvPr>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9" name="Figure">
                        <a:extLst>
                          <a:ext uri="{FF2B5EF4-FFF2-40B4-BE49-F238E27FC236}">
                            <a16:creationId xmlns:a16="http://schemas.microsoft.com/office/drawing/2014/main" id="{2119CC9D-88DA-4245-A0D4-A1178619415C}"/>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35" name="Oval 26">
                      <a:extLst>
                        <a:ext uri="{FF2B5EF4-FFF2-40B4-BE49-F238E27FC236}">
                          <a16:creationId xmlns:a16="http://schemas.microsoft.com/office/drawing/2014/main" id="{1D07FC0E-C784-1445-ACC1-59AE6CD95683}"/>
                        </a:ext>
                      </a:extLst>
                    </p:cNvPr>
                    <p:cNvSpPr/>
                    <p:nvPr/>
                  </p:nvSpPr>
                  <p:spPr>
                    <a:xfrm>
                      <a:off x="868185" y="3063168"/>
                      <a:ext cx="125945" cy="119357"/>
                    </a:xfrm>
                    <a:prstGeom prst="ellipse">
                      <a:avLst/>
                    </a:prstGeom>
                    <a:solidFill>
                      <a:srgbClr val="FF0000"/>
                    </a:solidFill>
                    <a:ln w="12700" cap="flat">
                      <a:noFill/>
                      <a:miter lim="400000"/>
                    </a:ln>
                    <a:effectLst/>
                  </p:spPr>
                  <p:txBody>
                    <a:bodyPr wrap="square" lIns="40396" tIns="40396" rIns="40396" bIns="40396" numCol="1" anchor="ctr">
                      <a:noAutofit/>
                    </a:bodyPr>
                    <a:lstStyle/>
                    <a:p>
                      <a:pPr>
                        <a:lnSpc>
                          <a:spcPct val="120000"/>
                        </a:lnSpc>
                      </a:pPr>
                      <a:endParaRPr sz="1767"/>
                    </a:p>
                  </p:txBody>
                </p:sp>
              </p:grpSp>
              <p:pic>
                <p:nvPicPr>
                  <p:cNvPr id="20" name="Image 86" descr="Image 86">
                    <a:extLst>
                      <a:ext uri="{FF2B5EF4-FFF2-40B4-BE49-F238E27FC236}">
                        <a16:creationId xmlns:a16="http://schemas.microsoft.com/office/drawing/2014/main" id="{54A4DDCD-FBF6-A742-A4D6-09D66DF1AB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990" y="2570148"/>
                    <a:ext cx="1982581" cy="1252157"/>
                  </a:xfrm>
                  <a:prstGeom prst="rect">
                    <a:avLst/>
                  </a:prstGeom>
                  <a:ln w="12700" cap="flat">
                    <a:noFill/>
                    <a:miter lim="400000"/>
                  </a:ln>
                  <a:effectLst/>
                </p:spPr>
              </p:pic>
              <p:pic>
                <p:nvPicPr>
                  <p:cNvPr id="21" name="Image 87" descr="Image 87">
                    <a:extLst>
                      <a:ext uri="{FF2B5EF4-FFF2-40B4-BE49-F238E27FC236}">
                        <a16:creationId xmlns:a16="http://schemas.microsoft.com/office/drawing/2014/main" id="{171E3465-829D-CC4E-BC64-7474AFD3C0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8837" y="1851505"/>
                    <a:ext cx="1982581" cy="1252158"/>
                  </a:xfrm>
                  <a:prstGeom prst="rect">
                    <a:avLst/>
                  </a:prstGeom>
                  <a:ln w="12700" cap="flat">
                    <a:noFill/>
                    <a:miter lim="400000"/>
                  </a:ln>
                  <a:effectLst/>
                </p:spPr>
              </p:pic>
            </p:grpSp>
            <p:sp>
              <p:nvSpPr>
                <p:cNvPr id="18" name="ZoneTexte 90">
                  <a:extLst>
                    <a:ext uri="{FF2B5EF4-FFF2-40B4-BE49-F238E27FC236}">
                      <a16:creationId xmlns:a16="http://schemas.microsoft.com/office/drawing/2014/main" id="{731B3261-2E7E-F245-B70F-F393D7DCD058}"/>
                    </a:ext>
                  </a:extLst>
                </p:cNvPr>
                <p:cNvSpPr txBox="1"/>
                <p:nvPr/>
              </p:nvSpPr>
              <p:spPr>
                <a:xfrm>
                  <a:off x="2103002" y="1064868"/>
                  <a:ext cx="5466359" cy="1031465"/>
                </a:xfrm>
                <a:prstGeom prst="rect">
                  <a:avLst/>
                </a:prstGeom>
                <a:ln w="12700">
                  <a:miter lim="400000"/>
                </a:ln>
                <a:extLst>
                  <a:ext uri="{C572A759-6A51-4108-AA02-DFA0A04FC94B}">
                    <ma14:wrappingTextBoxFlag xmlns:ma14="http://schemas.microsoft.com/office/mac/drawingml/2011/main" xmlns="" val="1"/>
                  </a:ext>
                </a:extLst>
              </p:spPr>
              <p:txBody>
                <a:bodyPr wrap="square" lIns="40396" rIns="40396">
                  <a:spAutoFit/>
                </a:bodyPr>
                <a:lstStyle/>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2 </a:t>
                  </a:r>
                  <a:r>
                    <a:rPr sz="1200" dirty="0" err="1">
                      <a:latin typeface="+mn-lt"/>
                    </a:rPr>
                    <a:t>Linacs</a:t>
                  </a:r>
                  <a:r>
                    <a:rPr sz="1200" dirty="0">
                      <a:latin typeface="+mn-lt"/>
                    </a:rPr>
                    <a:t> (Four 5-Cell 801.58 MHz SC cavities)</a:t>
                  </a:r>
                </a:p>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3 turns </a:t>
                  </a:r>
                  <a:r>
                    <a:rPr lang="en-US" sz="1200" dirty="0">
                      <a:latin typeface="+mn-lt"/>
                    </a:rPr>
                    <a:t>(</a:t>
                  </a:r>
                  <a:r>
                    <a:rPr lang="en-US" sz="1200" dirty="0">
                      <a:solidFill>
                        <a:schemeClr val="bg1"/>
                      </a:solidFill>
                      <a:latin typeface="+mn-lt"/>
                      <a:sym typeface="Wingdings" pitchFamily="2" charset="2"/>
                    </a:rPr>
                    <a:t>164</a:t>
                  </a:r>
                  <a:r>
                    <a:rPr sz="1200" dirty="0">
                      <a:solidFill>
                        <a:srgbClr val="C00000"/>
                      </a:solidFill>
                      <a:latin typeface="+mn-lt"/>
                    </a:rPr>
                    <a:t> </a:t>
                  </a:r>
                  <a:r>
                    <a:rPr sz="1200" dirty="0">
                      <a:latin typeface="+mn-lt"/>
                    </a:rPr>
                    <a:t>MeV/turn)</a:t>
                  </a:r>
                </a:p>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Max. beam energy </a:t>
                  </a:r>
                  <a:r>
                    <a:rPr lang="en-US" sz="1200" dirty="0">
                      <a:solidFill>
                        <a:schemeClr val="bg1"/>
                      </a:solidFill>
                      <a:latin typeface="+mn-lt"/>
                    </a:rPr>
                    <a:t>5</a:t>
                  </a:r>
                  <a:r>
                    <a:rPr sz="1200" dirty="0">
                      <a:latin typeface="+mn-lt"/>
                    </a:rPr>
                    <a:t>00 MeV</a:t>
                  </a:r>
                </a:p>
              </p:txBody>
            </p:sp>
          </p:grpSp>
          <p:sp>
            <p:nvSpPr>
              <p:cNvPr id="45" name="TextBox 29">
                <a:extLst>
                  <a:ext uri="{FF2B5EF4-FFF2-40B4-BE49-F238E27FC236}">
                    <a16:creationId xmlns:a16="http://schemas.microsoft.com/office/drawing/2014/main" id="{59E6F632-E063-D145-B92A-831135495A96}"/>
                  </a:ext>
                </a:extLst>
              </p:cNvPr>
              <p:cNvSpPr txBox="1">
                <a:spLocks noChangeArrowheads="1"/>
              </p:cNvSpPr>
              <p:nvPr/>
            </p:nvSpPr>
            <p:spPr bwMode="auto">
              <a:xfrm>
                <a:off x="7847955" y="5158753"/>
                <a:ext cx="2303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1200" dirty="0">
                    <a:solidFill>
                      <a:schemeClr val="bg1"/>
                    </a:solidFill>
                    <a:latin typeface="+mn-lt"/>
                    <a:cs typeface="Arial" panose="020B0604020202020204" pitchFamily="34" charset="0"/>
                  </a:rPr>
                  <a:t>Footprint: 29 m × 5.5 m × 0.9 m</a:t>
                </a:r>
              </a:p>
            </p:txBody>
          </p:sp>
        </p:grpSp>
        <p:sp>
          <p:nvSpPr>
            <p:cNvPr id="44" name="TextBox 13">
              <a:extLst>
                <a:ext uri="{FF2B5EF4-FFF2-40B4-BE49-F238E27FC236}">
                  <a16:creationId xmlns:a16="http://schemas.microsoft.com/office/drawing/2014/main" id="{C0E5E976-3CE2-C145-B419-F300AD37AA42}"/>
                </a:ext>
              </a:extLst>
            </p:cNvPr>
            <p:cNvSpPr txBox="1"/>
            <p:nvPr/>
          </p:nvSpPr>
          <p:spPr>
            <a:xfrm rot="20272894">
              <a:off x="1395776" y="3688949"/>
              <a:ext cx="735840" cy="2184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E = </a:t>
              </a:r>
              <a:r>
                <a:rPr lang="en-US" sz="800" dirty="0">
                  <a:solidFill>
                    <a:srgbClr val="FFFF00"/>
                  </a:solidFill>
                  <a:latin typeface="Arial Unicode MS"/>
                  <a:ea typeface="Arial Unicode MS"/>
                  <a:cs typeface="Arial Unicode MS"/>
                  <a:sym typeface="Arial Unicode MS"/>
                </a:rPr>
                <a:t>82.2</a:t>
              </a:r>
              <a:r>
                <a:rPr sz="800" dirty="0">
                  <a:latin typeface="Arial Unicode MS"/>
                  <a:ea typeface="Arial Unicode MS"/>
                  <a:cs typeface="Arial Unicode MS"/>
                  <a:sym typeface="Arial Unicode MS"/>
                </a:rPr>
                <a:t> </a:t>
              </a:r>
              <a:r>
                <a:rPr sz="800" dirty="0">
                  <a:latin typeface="+mn-lt"/>
                  <a:ea typeface="Arial Unicode MS"/>
                  <a:cs typeface="Arial Unicode MS"/>
                  <a:sym typeface="Arial Unicode MS"/>
                </a:rPr>
                <a:t>MeV</a:t>
              </a:r>
            </a:p>
          </p:txBody>
        </p:sp>
      </p:grpSp>
      <p:grpSp>
        <p:nvGrpSpPr>
          <p:cNvPr id="46" name="Group 60">
            <a:extLst>
              <a:ext uri="{FF2B5EF4-FFF2-40B4-BE49-F238E27FC236}">
                <a16:creationId xmlns:a16="http://schemas.microsoft.com/office/drawing/2014/main" id="{1DE033B2-DF1E-A647-BFDC-F7717F4A11DF}"/>
              </a:ext>
            </a:extLst>
          </p:cNvPr>
          <p:cNvGrpSpPr>
            <a:grpSpLocks/>
          </p:cNvGrpSpPr>
          <p:nvPr/>
        </p:nvGrpSpPr>
        <p:grpSpPr bwMode="auto">
          <a:xfrm>
            <a:off x="5170363" y="1661592"/>
            <a:ext cx="5341674" cy="1368152"/>
            <a:chOff x="-1216480" y="1489226"/>
            <a:chExt cx="11163732" cy="2591643"/>
          </a:xfrm>
        </p:grpSpPr>
        <p:pic>
          <p:nvPicPr>
            <p:cNvPr id="47" name="Picture 2">
              <a:extLst>
                <a:ext uri="{FF2B5EF4-FFF2-40B4-BE49-F238E27FC236}">
                  <a16:creationId xmlns:a16="http://schemas.microsoft.com/office/drawing/2014/main" id="{F131DA67-DABF-C046-A903-0DB5039B30A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6480" y="1582422"/>
              <a:ext cx="11163732" cy="23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59">
              <a:extLst>
                <a:ext uri="{FF2B5EF4-FFF2-40B4-BE49-F238E27FC236}">
                  <a16:creationId xmlns:a16="http://schemas.microsoft.com/office/drawing/2014/main" id="{8C5D8FA8-235F-5247-A41B-2554B5D7BF46}"/>
                </a:ext>
              </a:extLst>
            </p:cNvPr>
            <p:cNvGrpSpPr>
              <a:grpSpLocks/>
            </p:cNvGrpSpPr>
            <p:nvPr/>
          </p:nvGrpSpPr>
          <p:grpSpPr bwMode="auto">
            <a:xfrm>
              <a:off x="330200" y="1489226"/>
              <a:ext cx="8324850" cy="2591643"/>
              <a:chOff x="330200" y="1489226"/>
              <a:chExt cx="8324850" cy="2591643"/>
            </a:xfrm>
          </p:grpSpPr>
          <p:sp>
            <p:nvSpPr>
              <p:cNvPr id="49" name="TextBox 14">
                <a:extLst>
                  <a:ext uri="{FF2B5EF4-FFF2-40B4-BE49-F238E27FC236}">
                    <a16:creationId xmlns:a16="http://schemas.microsoft.com/office/drawing/2014/main" id="{E4D76047-9382-AD4D-B031-7344A69FBC99}"/>
                  </a:ext>
                </a:extLst>
              </p:cNvPr>
              <p:cNvSpPr txBox="1">
                <a:spLocks noChangeArrowheads="1"/>
              </p:cNvSpPr>
              <p:nvPr/>
            </p:nvSpPr>
            <p:spPr bwMode="auto">
              <a:xfrm>
                <a:off x="3927580" y="2307640"/>
                <a:ext cx="1536359" cy="46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1000" b="1" dirty="0">
                    <a:solidFill>
                      <a:schemeClr val="tx1"/>
                    </a:solidFill>
                    <a:latin typeface="+mn-lt"/>
                  </a:rPr>
                  <a:t>Top view</a:t>
                </a:r>
              </a:p>
            </p:txBody>
          </p:sp>
          <p:cxnSp>
            <p:nvCxnSpPr>
              <p:cNvPr id="50" name="Straight Arrow Connector 18">
                <a:extLst>
                  <a:ext uri="{FF2B5EF4-FFF2-40B4-BE49-F238E27FC236}">
                    <a16:creationId xmlns:a16="http://schemas.microsoft.com/office/drawing/2014/main" id="{3576D79E-8E85-364A-82D6-7FB0C731DE01}"/>
                  </a:ext>
                </a:extLst>
              </p:cNvPr>
              <p:cNvCxnSpPr>
                <a:cxnSpLocks noChangeShapeType="1"/>
              </p:cNvCxnSpPr>
              <p:nvPr/>
            </p:nvCxnSpPr>
            <p:spPr bwMode="auto">
              <a:xfrm>
                <a:off x="781373" y="2708048"/>
                <a:ext cx="747417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51" name="Straight Arrow Connector 15">
                <a:extLst>
                  <a:ext uri="{FF2B5EF4-FFF2-40B4-BE49-F238E27FC236}">
                    <a16:creationId xmlns:a16="http://schemas.microsoft.com/office/drawing/2014/main" id="{9F1A33A7-258A-4849-BEF3-8AFD21B1CE97}"/>
                  </a:ext>
                </a:extLst>
              </p:cNvPr>
              <p:cNvCxnSpPr>
                <a:cxnSpLocks noChangeShapeType="1"/>
              </p:cNvCxnSpPr>
              <p:nvPr/>
            </p:nvCxnSpPr>
            <p:spPr bwMode="auto">
              <a:xfrm>
                <a:off x="4001509" y="1960562"/>
                <a:ext cx="0" cy="1492705"/>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52" name="TextBox 12">
                <a:extLst>
                  <a:ext uri="{FF2B5EF4-FFF2-40B4-BE49-F238E27FC236}">
                    <a16:creationId xmlns:a16="http://schemas.microsoft.com/office/drawing/2014/main" id="{8180F2DD-2658-674E-B7A6-A1A5F367B38B}"/>
                  </a:ext>
                </a:extLst>
              </p:cNvPr>
              <p:cNvSpPr txBox="1">
                <a:spLocks noChangeArrowheads="1"/>
              </p:cNvSpPr>
              <p:nvPr/>
            </p:nvSpPr>
            <p:spPr bwMode="auto">
              <a:xfrm>
                <a:off x="5962395" y="2717945"/>
                <a:ext cx="947679"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dirty="0">
                    <a:solidFill>
                      <a:schemeClr val="tx1"/>
                    </a:solidFill>
                    <a:latin typeface="+mn-lt"/>
                  </a:rPr>
                  <a:t>29 m</a:t>
                </a:r>
              </a:p>
            </p:txBody>
          </p:sp>
          <p:sp>
            <p:nvSpPr>
              <p:cNvPr id="53" name="TextBox 12">
                <a:extLst>
                  <a:ext uri="{FF2B5EF4-FFF2-40B4-BE49-F238E27FC236}">
                    <a16:creationId xmlns:a16="http://schemas.microsoft.com/office/drawing/2014/main" id="{B730D0FA-0C65-A44F-9A26-E9AE8752B794}"/>
                  </a:ext>
                </a:extLst>
              </p:cNvPr>
              <p:cNvSpPr txBox="1">
                <a:spLocks noChangeArrowheads="1"/>
              </p:cNvSpPr>
              <p:nvPr/>
            </p:nvSpPr>
            <p:spPr bwMode="auto">
              <a:xfrm>
                <a:off x="2874137" y="2307640"/>
                <a:ext cx="1063177"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dirty="0">
                    <a:solidFill>
                      <a:schemeClr val="tx1"/>
                    </a:solidFill>
                    <a:latin typeface="+mn-lt"/>
                  </a:rPr>
                  <a:t>5.5 m</a:t>
                </a:r>
              </a:p>
            </p:txBody>
          </p:sp>
          <p:cxnSp>
            <p:nvCxnSpPr>
              <p:cNvPr id="54" name="Straight Arrow Connector 18">
                <a:extLst>
                  <a:ext uri="{FF2B5EF4-FFF2-40B4-BE49-F238E27FC236}">
                    <a16:creationId xmlns:a16="http://schemas.microsoft.com/office/drawing/2014/main" id="{3BDAF1DC-0C57-6740-945C-29B2EE2F8F66}"/>
                  </a:ext>
                </a:extLst>
              </p:cNvPr>
              <p:cNvCxnSpPr>
                <a:cxnSpLocks noChangeShapeType="1"/>
              </p:cNvCxnSpPr>
              <p:nvPr/>
            </p:nvCxnSpPr>
            <p:spPr bwMode="auto">
              <a:xfrm>
                <a:off x="330200" y="3865563"/>
                <a:ext cx="2557463" cy="17462"/>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55" name="TextBox 12">
                <a:extLst>
                  <a:ext uri="{FF2B5EF4-FFF2-40B4-BE49-F238E27FC236}">
                    <a16:creationId xmlns:a16="http://schemas.microsoft.com/office/drawing/2014/main" id="{F3FFBCD0-3789-8D4A-851D-650AB1F8026C}"/>
                  </a:ext>
                </a:extLst>
              </p:cNvPr>
              <p:cNvSpPr txBox="1">
                <a:spLocks noChangeArrowheads="1"/>
              </p:cNvSpPr>
              <p:nvPr/>
            </p:nvSpPr>
            <p:spPr bwMode="auto">
              <a:xfrm>
                <a:off x="1496152" y="3526065"/>
                <a:ext cx="851076"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800" dirty="0">
                    <a:solidFill>
                      <a:schemeClr val="tx1"/>
                    </a:solidFill>
                    <a:latin typeface="+mn-lt"/>
                  </a:rPr>
                  <a:t>10 m</a:t>
                </a:r>
              </a:p>
            </p:txBody>
          </p:sp>
          <p:cxnSp>
            <p:nvCxnSpPr>
              <p:cNvPr id="56" name="Straight Arrow Connector 18">
                <a:extLst>
                  <a:ext uri="{FF2B5EF4-FFF2-40B4-BE49-F238E27FC236}">
                    <a16:creationId xmlns:a16="http://schemas.microsoft.com/office/drawing/2014/main" id="{6A8E4C11-B6B9-A940-9F5F-CF35877F6464}"/>
                  </a:ext>
                </a:extLst>
              </p:cNvPr>
              <p:cNvCxnSpPr>
                <a:cxnSpLocks noChangeShapeType="1"/>
              </p:cNvCxnSpPr>
              <p:nvPr/>
            </p:nvCxnSpPr>
            <p:spPr bwMode="auto">
              <a:xfrm>
                <a:off x="2887663" y="3884613"/>
                <a:ext cx="3246437" cy="1270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57" name="TextBox 12">
                <a:extLst>
                  <a:ext uri="{FF2B5EF4-FFF2-40B4-BE49-F238E27FC236}">
                    <a16:creationId xmlns:a16="http://schemas.microsoft.com/office/drawing/2014/main" id="{8A432965-6C2C-7042-81BA-35376218F1E1}"/>
                  </a:ext>
                </a:extLst>
              </p:cNvPr>
              <p:cNvSpPr txBox="1">
                <a:spLocks noChangeArrowheads="1"/>
              </p:cNvSpPr>
              <p:nvPr/>
            </p:nvSpPr>
            <p:spPr bwMode="auto">
              <a:xfrm>
                <a:off x="4228563" y="3565510"/>
                <a:ext cx="856190" cy="3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dirty="0">
                    <a:solidFill>
                      <a:schemeClr val="tx1"/>
                    </a:solidFill>
                    <a:latin typeface="+mn-lt"/>
                  </a:rPr>
                  <a:t>10 m</a:t>
                </a:r>
              </a:p>
            </p:txBody>
          </p:sp>
          <p:sp>
            <p:nvSpPr>
              <p:cNvPr id="58" name="TextBox 13">
                <a:extLst>
                  <a:ext uri="{FF2B5EF4-FFF2-40B4-BE49-F238E27FC236}">
                    <a16:creationId xmlns:a16="http://schemas.microsoft.com/office/drawing/2014/main" id="{2BC1E7F1-8870-F744-AC3F-40DF1634D91A}"/>
                  </a:ext>
                </a:extLst>
              </p:cNvPr>
              <p:cNvSpPr txBox="1">
                <a:spLocks noChangeArrowheads="1"/>
              </p:cNvSpPr>
              <p:nvPr/>
            </p:nvSpPr>
            <p:spPr bwMode="auto">
              <a:xfrm>
                <a:off x="4078071" y="2989651"/>
                <a:ext cx="2082292" cy="3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dirty="0">
                    <a:solidFill>
                      <a:schemeClr val="tx1"/>
                    </a:solidFill>
                    <a:latin typeface="Symbol" pitchFamily="2" charset="2"/>
                  </a:rPr>
                  <a:t>D</a:t>
                </a:r>
                <a:r>
                  <a:rPr lang="en-US" altLang="en-US" sz="700" dirty="0">
                    <a:solidFill>
                      <a:schemeClr val="tx1"/>
                    </a:solidFill>
                  </a:rPr>
                  <a:t>E = 82.2 MeV</a:t>
                </a:r>
              </a:p>
            </p:txBody>
          </p:sp>
          <p:sp>
            <p:nvSpPr>
              <p:cNvPr id="59" name="TextBox 12">
                <a:extLst>
                  <a:ext uri="{FF2B5EF4-FFF2-40B4-BE49-F238E27FC236}">
                    <a16:creationId xmlns:a16="http://schemas.microsoft.com/office/drawing/2014/main" id="{74703A0A-BE23-664F-B94A-161363B77728}"/>
                  </a:ext>
                </a:extLst>
              </p:cNvPr>
              <p:cNvSpPr txBox="1">
                <a:spLocks noChangeArrowheads="1"/>
              </p:cNvSpPr>
              <p:nvPr/>
            </p:nvSpPr>
            <p:spPr bwMode="auto">
              <a:xfrm>
                <a:off x="2210507" y="1489226"/>
                <a:ext cx="964614"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dirty="0">
                    <a:solidFill>
                      <a:schemeClr val="tx1"/>
                    </a:solidFill>
                    <a:latin typeface="+mn-lt"/>
                  </a:rPr>
                  <a:t>7 MeV</a:t>
                </a:r>
              </a:p>
            </p:txBody>
          </p:sp>
          <p:sp>
            <p:nvSpPr>
              <p:cNvPr id="60" name="TextBox 12">
                <a:extLst>
                  <a:ext uri="{FF2B5EF4-FFF2-40B4-BE49-F238E27FC236}">
                    <a16:creationId xmlns:a16="http://schemas.microsoft.com/office/drawing/2014/main" id="{791C65AE-3860-6144-A82B-8048C4E36BC4}"/>
                  </a:ext>
                </a:extLst>
              </p:cNvPr>
              <p:cNvSpPr txBox="1">
                <a:spLocks noChangeArrowheads="1"/>
              </p:cNvSpPr>
              <p:nvPr/>
            </p:nvSpPr>
            <p:spPr bwMode="auto">
              <a:xfrm>
                <a:off x="2272170" y="3672761"/>
                <a:ext cx="962936"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dirty="0">
                    <a:solidFill>
                      <a:schemeClr val="tx1"/>
                    </a:solidFill>
                    <a:latin typeface="+mn-lt"/>
                  </a:rPr>
                  <a:t>7 MeV</a:t>
                </a:r>
              </a:p>
            </p:txBody>
          </p:sp>
          <p:cxnSp>
            <p:nvCxnSpPr>
              <p:cNvPr id="61" name="Straight Arrow Connector 8">
                <a:extLst>
                  <a:ext uri="{FF2B5EF4-FFF2-40B4-BE49-F238E27FC236}">
                    <a16:creationId xmlns:a16="http://schemas.microsoft.com/office/drawing/2014/main" id="{5991E446-FF44-3044-BB5C-2D2CCF4D97F5}"/>
                  </a:ext>
                </a:extLst>
              </p:cNvPr>
              <p:cNvCxnSpPr>
                <a:cxnSpLocks noChangeShapeType="1"/>
                <a:endCxn id="60" idx="3"/>
              </p:cNvCxnSpPr>
              <p:nvPr/>
            </p:nvCxnSpPr>
            <p:spPr bwMode="auto">
              <a:xfrm flipH="1">
                <a:off x="3235106" y="3482770"/>
                <a:ext cx="389429" cy="394045"/>
              </a:xfrm>
              <a:prstGeom prst="straightConnector1">
                <a:avLst/>
              </a:prstGeom>
              <a:noFill/>
              <a:ln w="12699">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2" name="Straight Arrow Connector 18">
                <a:extLst>
                  <a:ext uri="{FF2B5EF4-FFF2-40B4-BE49-F238E27FC236}">
                    <a16:creationId xmlns:a16="http://schemas.microsoft.com/office/drawing/2014/main" id="{18D4D344-4F6E-2F4F-A891-5DB48C6374D4}"/>
                  </a:ext>
                </a:extLst>
              </p:cNvPr>
              <p:cNvCxnSpPr>
                <a:cxnSpLocks noChangeShapeType="1"/>
              </p:cNvCxnSpPr>
              <p:nvPr/>
            </p:nvCxnSpPr>
            <p:spPr bwMode="auto">
              <a:xfrm>
                <a:off x="6129338" y="3889375"/>
                <a:ext cx="2525712" cy="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63" name="TextBox 12">
                <a:extLst>
                  <a:ext uri="{FF2B5EF4-FFF2-40B4-BE49-F238E27FC236}">
                    <a16:creationId xmlns:a16="http://schemas.microsoft.com/office/drawing/2014/main" id="{4F43EEF8-8135-1D4F-9465-3F35FB07DBC3}"/>
                  </a:ext>
                </a:extLst>
              </p:cNvPr>
              <p:cNvSpPr txBox="1">
                <a:spLocks noChangeArrowheads="1"/>
              </p:cNvSpPr>
              <p:nvPr/>
            </p:nvSpPr>
            <p:spPr bwMode="auto">
              <a:xfrm>
                <a:off x="7052016" y="3552983"/>
                <a:ext cx="719329"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800" dirty="0">
                    <a:solidFill>
                      <a:schemeClr val="tx1"/>
                    </a:solidFill>
                    <a:latin typeface="+mn-lt"/>
                  </a:rPr>
                  <a:t>9 m</a:t>
                </a:r>
              </a:p>
            </p:txBody>
          </p:sp>
          <p:cxnSp>
            <p:nvCxnSpPr>
              <p:cNvPr id="64" name="Straight Arrow Connector 18">
                <a:extLst>
                  <a:ext uri="{FF2B5EF4-FFF2-40B4-BE49-F238E27FC236}">
                    <a16:creationId xmlns:a16="http://schemas.microsoft.com/office/drawing/2014/main" id="{21AB9983-F146-BB49-ACF9-9C202D4599D1}"/>
                  </a:ext>
                </a:extLst>
              </p:cNvPr>
              <p:cNvCxnSpPr>
                <a:cxnSpLocks noChangeShapeType="1"/>
              </p:cNvCxnSpPr>
              <p:nvPr/>
            </p:nvCxnSpPr>
            <p:spPr bwMode="auto">
              <a:xfrm>
                <a:off x="3224893" y="3526065"/>
                <a:ext cx="269421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65" name="Straight Arrow Connector 18">
                <a:extLst>
                  <a:ext uri="{FF2B5EF4-FFF2-40B4-BE49-F238E27FC236}">
                    <a16:creationId xmlns:a16="http://schemas.microsoft.com/office/drawing/2014/main" id="{CFDC4268-1EB7-3441-ABD1-D5BF09987B3F}"/>
                  </a:ext>
                </a:extLst>
              </p:cNvPr>
              <p:cNvCxnSpPr>
                <a:cxnSpLocks noChangeShapeType="1"/>
              </p:cNvCxnSpPr>
              <p:nvPr/>
            </p:nvCxnSpPr>
            <p:spPr bwMode="auto">
              <a:xfrm>
                <a:off x="759279" y="3529920"/>
                <a:ext cx="2465614"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66" name="Straight Arrow Connector 18">
                <a:extLst>
                  <a:ext uri="{FF2B5EF4-FFF2-40B4-BE49-F238E27FC236}">
                    <a16:creationId xmlns:a16="http://schemas.microsoft.com/office/drawing/2014/main" id="{73D076DD-6635-1B46-A89C-2929D42C9777}"/>
                  </a:ext>
                </a:extLst>
              </p:cNvPr>
              <p:cNvCxnSpPr>
                <a:cxnSpLocks noChangeShapeType="1"/>
              </p:cNvCxnSpPr>
              <p:nvPr/>
            </p:nvCxnSpPr>
            <p:spPr bwMode="auto">
              <a:xfrm>
                <a:off x="5901757" y="3526065"/>
                <a:ext cx="2278857" cy="11201"/>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67" name="Straight Arrow Connector 8">
                <a:extLst>
                  <a:ext uri="{FF2B5EF4-FFF2-40B4-BE49-F238E27FC236}">
                    <a16:creationId xmlns:a16="http://schemas.microsoft.com/office/drawing/2014/main" id="{EFA6C06A-AB4B-5445-B0CA-B8D1F8FE067C}"/>
                  </a:ext>
                </a:extLst>
              </p:cNvPr>
              <p:cNvCxnSpPr>
                <a:cxnSpLocks noChangeShapeType="1"/>
                <a:endCxn id="59" idx="3"/>
              </p:cNvCxnSpPr>
              <p:nvPr/>
            </p:nvCxnSpPr>
            <p:spPr bwMode="auto">
              <a:xfrm flipH="1" flipV="1">
                <a:off x="3175121" y="1693280"/>
                <a:ext cx="449419" cy="339380"/>
              </a:xfrm>
              <a:prstGeom prst="straightConnector1">
                <a:avLst/>
              </a:prstGeom>
              <a:noFill/>
              <a:ln w="12699">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68" name="TextBox 12">
                <a:extLst>
                  <a:ext uri="{FF2B5EF4-FFF2-40B4-BE49-F238E27FC236}">
                    <a16:creationId xmlns:a16="http://schemas.microsoft.com/office/drawing/2014/main" id="{35383CD3-BB54-924E-A2F1-035520C99763}"/>
                  </a:ext>
                </a:extLst>
              </p:cNvPr>
              <p:cNvSpPr txBox="1">
                <a:spLocks noChangeArrowheads="1"/>
              </p:cNvSpPr>
              <p:nvPr/>
            </p:nvSpPr>
            <p:spPr bwMode="auto">
              <a:xfrm>
                <a:off x="584823" y="1762031"/>
                <a:ext cx="934889" cy="3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b="1" dirty="0">
                    <a:solidFill>
                      <a:schemeClr val="tx1"/>
                    </a:solidFill>
                    <a:latin typeface="+mn-lt"/>
                  </a:rPr>
                  <a:t>2 : 4 : 6</a:t>
                </a:r>
              </a:p>
            </p:txBody>
          </p:sp>
          <p:sp>
            <p:nvSpPr>
              <p:cNvPr id="69" name="TextBox 12">
                <a:extLst>
                  <a:ext uri="{FF2B5EF4-FFF2-40B4-BE49-F238E27FC236}">
                    <a16:creationId xmlns:a16="http://schemas.microsoft.com/office/drawing/2014/main" id="{DF8AEE2D-728F-2741-A236-D553EF04BF70}"/>
                  </a:ext>
                </a:extLst>
              </p:cNvPr>
              <p:cNvSpPr txBox="1">
                <a:spLocks noChangeArrowheads="1"/>
              </p:cNvSpPr>
              <p:nvPr/>
            </p:nvSpPr>
            <p:spPr bwMode="auto">
              <a:xfrm>
                <a:off x="7539382" y="1762030"/>
                <a:ext cx="1038460" cy="4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chemeClr val="tx1"/>
                    </a:solidFill>
                    <a:latin typeface="+mn-lt"/>
                  </a:rPr>
                  <a:t>1 : 3 : 5</a:t>
                </a:r>
              </a:p>
            </p:txBody>
          </p:sp>
          <p:sp>
            <p:nvSpPr>
              <p:cNvPr id="70" name="TextBox 13">
                <a:extLst>
                  <a:ext uri="{FF2B5EF4-FFF2-40B4-BE49-F238E27FC236}">
                    <a16:creationId xmlns:a16="http://schemas.microsoft.com/office/drawing/2014/main" id="{E31304F3-B3AB-AC44-9C13-49DC96406098}"/>
                  </a:ext>
                </a:extLst>
              </p:cNvPr>
              <p:cNvSpPr txBox="1">
                <a:spLocks noChangeArrowheads="1"/>
              </p:cNvSpPr>
              <p:nvPr/>
            </p:nvSpPr>
            <p:spPr bwMode="auto">
              <a:xfrm>
                <a:off x="4078071" y="2032655"/>
                <a:ext cx="1904724" cy="3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dirty="0">
                    <a:solidFill>
                      <a:schemeClr val="tx1"/>
                    </a:solidFill>
                    <a:latin typeface="Symbol" pitchFamily="2" charset="2"/>
                  </a:rPr>
                  <a:t>D</a:t>
                </a:r>
                <a:r>
                  <a:rPr lang="en-US" altLang="en-US" sz="700" dirty="0">
                    <a:solidFill>
                      <a:schemeClr val="tx1"/>
                    </a:solidFill>
                  </a:rPr>
                  <a:t>E = 82.2 MeV</a:t>
                </a:r>
              </a:p>
            </p:txBody>
          </p:sp>
        </p:grpSp>
      </p:grpSp>
      <p:grpSp>
        <p:nvGrpSpPr>
          <p:cNvPr id="5" name="Groupe 4">
            <a:extLst>
              <a:ext uri="{FF2B5EF4-FFF2-40B4-BE49-F238E27FC236}">
                <a16:creationId xmlns:a16="http://schemas.microsoft.com/office/drawing/2014/main" id="{2E5FFE68-3AFE-FD48-83B5-F212B616A807}"/>
              </a:ext>
            </a:extLst>
          </p:cNvPr>
          <p:cNvGrpSpPr/>
          <p:nvPr/>
        </p:nvGrpSpPr>
        <p:grpSpPr>
          <a:xfrm>
            <a:off x="5181724" y="2956140"/>
            <a:ext cx="5389239" cy="577660"/>
            <a:chOff x="5181724" y="2956140"/>
            <a:chExt cx="5389239" cy="577660"/>
          </a:xfrm>
        </p:grpSpPr>
        <p:pic>
          <p:nvPicPr>
            <p:cNvPr id="79" name="Picture 3">
              <a:extLst>
                <a:ext uri="{FF2B5EF4-FFF2-40B4-BE49-F238E27FC236}">
                  <a16:creationId xmlns:a16="http://schemas.microsoft.com/office/drawing/2014/main" id="{802FD263-14D8-764E-A3F4-8F0B62236DB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81724" y="2956140"/>
              <a:ext cx="5389239" cy="52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4">
              <a:extLst>
                <a:ext uri="{FF2B5EF4-FFF2-40B4-BE49-F238E27FC236}">
                  <a16:creationId xmlns:a16="http://schemas.microsoft.com/office/drawing/2014/main" id="{597FF16E-1944-2F42-852C-327F5234B02B}"/>
                </a:ext>
              </a:extLst>
            </p:cNvPr>
            <p:cNvSpPr txBox="1">
              <a:spLocks noChangeArrowheads="1"/>
            </p:cNvSpPr>
            <p:nvPr/>
          </p:nvSpPr>
          <p:spPr bwMode="auto">
            <a:xfrm>
              <a:off x="7789726" y="3071555"/>
              <a:ext cx="693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1000" b="1" dirty="0">
                  <a:solidFill>
                    <a:schemeClr val="tx1"/>
                  </a:solidFill>
                  <a:latin typeface="+mn-lt"/>
                </a:rPr>
                <a:t>Side view</a:t>
              </a:r>
            </a:p>
          </p:txBody>
        </p:sp>
        <p:sp>
          <p:nvSpPr>
            <p:cNvPr id="81" name="TextBox 21">
              <a:extLst>
                <a:ext uri="{FF2B5EF4-FFF2-40B4-BE49-F238E27FC236}">
                  <a16:creationId xmlns:a16="http://schemas.microsoft.com/office/drawing/2014/main" id="{A0D2BB14-0BDD-CF4E-AE03-C5A87B5DB283}"/>
                </a:ext>
              </a:extLst>
            </p:cNvPr>
            <p:cNvSpPr txBox="1">
              <a:spLocks noChangeArrowheads="1"/>
            </p:cNvSpPr>
            <p:nvPr/>
          </p:nvSpPr>
          <p:spPr bwMode="auto">
            <a:xfrm>
              <a:off x="5962451" y="3333745"/>
              <a:ext cx="646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b="1" dirty="0">
                  <a:solidFill>
                    <a:schemeClr val="tx1"/>
                  </a:solidFill>
                  <a:latin typeface="Symbol" pitchFamily="2" charset="2"/>
                </a:rPr>
                <a:t>D</a:t>
              </a:r>
              <a:r>
                <a:rPr lang="en-US" altLang="en-US" sz="700" b="1" dirty="0">
                  <a:solidFill>
                    <a:schemeClr val="tx1"/>
                  </a:solidFill>
                  <a:latin typeface="Arial" panose="020B0604020202020204" pitchFamily="34" charset="0"/>
                  <a:cs typeface="Arial" panose="020B0604020202020204" pitchFamily="34" charset="0"/>
                </a:rPr>
                <a:t>C</a:t>
              </a:r>
              <a:r>
                <a:rPr lang="en-US" altLang="en-US" sz="700" b="1" dirty="0">
                  <a:solidFill>
                    <a:schemeClr val="tx1"/>
                  </a:solidFill>
                  <a:cs typeface="Arial" panose="020B0604020202020204" pitchFamily="34" charset="0"/>
                </a:rPr>
                <a:t> = </a:t>
              </a:r>
              <a:r>
                <a:rPr lang="en-US" altLang="en-US" sz="700" b="1" dirty="0" err="1">
                  <a:solidFill>
                    <a:schemeClr val="tx1"/>
                  </a:solidFill>
                  <a:latin typeface="Symbol" pitchFamily="2" charset="2"/>
                  <a:cs typeface="Arial" panose="020B0604020202020204" pitchFamily="34" charset="0"/>
                </a:rPr>
                <a:t>l</a:t>
              </a:r>
              <a:r>
                <a:rPr lang="en-US" altLang="en-US" sz="700" b="1" baseline="-25000" dirty="0" err="1">
                  <a:solidFill>
                    <a:schemeClr val="tx1"/>
                  </a:solidFill>
                  <a:latin typeface="Arial" panose="020B0604020202020204" pitchFamily="34" charset="0"/>
                  <a:cs typeface="Arial" panose="020B0604020202020204" pitchFamily="34" charset="0"/>
                </a:rPr>
                <a:t>RF</a:t>
              </a:r>
              <a:r>
                <a:rPr lang="en-US" altLang="en-US" sz="700" b="1" dirty="0">
                  <a:solidFill>
                    <a:schemeClr val="tx1"/>
                  </a:solidFill>
                  <a:cs typeface="Arial" panose="020B0604020202020204" pitchFamily="34" charset="0"/>
                </a:rPr>
                <a:t>/2</a:t>
              </a:r>
            </a:p>
          </p:txBody>
        </p:sp>
        <p:sp>
          <p:nvSpPr>
            <p:cNvPr id="82" name="TextBox 12">
              <a:extLst>
                <a:ext uri="{FF2B5EF4-FFF2-40B4-BE49-F238E27FC236}">
                  <a16:creationId xmlns:a16="http://schemas.microsoft.com/office/drawing/2014/main" id="{FB6E7DB7-B9AE-9F4A-91A9-F5AC6CE0C04B}"/>
                </a:ext>
              </a:extLst>
            </p:cNvPr>
            <p:cNvSpPr txBox="1">
              <a:spLocks noChangeArrowheads="1"/>
            </p:cNvSpPr>
            <p:nvPr/>
          </p:nvSpPr>
          <p:spPr bwMode="auto">
            <a:xfrm>
              <a:off x="6581821" y="3029744"/>
              <a:ext cx="41216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dirty="0">
                  <a:solidFill>
                    <a:schemeClr val="tx1"/>
                  </a:solidFill>
                  <a:latin typeface="+mn-lt"/>
                </a:rPr>
                <a:t>45 cm</a:t>
              </a:r>
            </a:p>
          </p:txBody>
        </p:sp>
        <p:sp>
          <p:nvSpPr>
            <p:cNvPr id="84" name="TextBox 12">
              <a:extLst>
                <a:ext uri="{FF2B5EF4-FFF2-40B4-BE49-F238E27FC236}">
                  <a16:creationId xmlns:a16="http://schemas.microsoft.com/office/drawing/2014/main" id="{725D6E1A-0538-DC46-AC4F-1E03107EE517}"/>
                </a:ext>
              </a:extLst>
            </p:cNvPr>
            <p:cNvSpPr txBox="1">
              <a:spLocks noChangeArrowheads="1"/>
            </p:cNvSpPr>
            <p:nvPr/>
          </p:nvSpPr>
          <p:spPr bwMode="auto">
            <a:xfrm>
              <a:off x="6682531" y="3328987"/>
              <a:ext cx="3114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700" b="1" dirty="0">
                  <a:solidFill>
                    <a:schemeClr val="tx1"/>
                  </a:solidFill>
                  <a:latin typeface="+mn-lt"/>
                </a:rPr>
                <a:t>IP</a:t>
              </a:r>
            </a:p>
          </p:txBody>
        </p:sp>
        <p:cxnSp>
          <p:nvCxnSpPr>
            <p:cNvPr id="87" name="Straight Arrow Connector 26">
              <a:extLst>
                <a:ext uri="{FF2B5EF4-FFF2-40B4-BE49-F238E27FC236}">
                  <a16:creationId xmlns:a16="http://schemas.microsoft.com/office/drawing/2014/main" id="{407313DA-0E65-A541-A304-8795F9C12237}"/>
                </a:ext>
              </a:extLst>
            </p:cNvPr>
            <p:cNvCxnSpPr>
              <a:cxnSpLocks noChangeShapeType="1"/>
            </p:cNvCxnSpPr>
            <p:nvPr/>
          </p:nvCxnSpPr>
          <p:spPr bwMode="auto">
            <a:xfrm>
              <a:off x="6610523" y="3209776"/>
              <a:ext cx="0" cy="108000"/>
            </a:xfrm>
            <a:prstGeom prst="straightConnector1">
              <a:avLst/>
            </a:prstGeom>
            <a:noFill/>
            <a:ln w="6350">
              <a:solidFill>
                <a:schemeClr val="tx1"/>
              </a:solidFill>
              <a:prstDash val="sysDash"/>
              <a:round/>
              <a:headEnd type="stealth" w="sm" len="sm"/>
              <a:tailEnd type="stealth" w="sm" len="sm"/>
            </a:ln>
            <a:extLst>
              <a:ext uri="{909E8E84-426E-40DD-AFC4-6F175D3DCCD1}">
                <a14:hiddenFill xmlns:a14="http://schemas.microsoft.com/office/drawing/2010/main">
                  <a:noFill/>
                </a14:hiddenFill>
              </a:ext>
            </a:extLst>
          </p:spPr>
        </p:cxnSp>
        <p:cxnSp>
          <p:nvCxnSpPr>
            <p:cNvPr id="88" name="Straight Arrow Connector 26">
              <a:extLst>
                <a:ext uri="{FF2B5EF4-FFF2-40B4-BE49-F238E27FC236}">
                  <a16:creationId xmlns:a16="http://schemas.microsoft.com/office/drawing/2014/main" id="{F094AAE0-997E-E946-BD08-8AE9E0F30DDE}"/>
                </a:ext>
              </a:extLst>
            </p:cNvPr>
            <p:cNvCxnSpPr>
              <a:cxnSpLocks noChangeShapeType="1"/>
            </p:cNvCxnSpPr>
            <p:nvPr/>
          </p:nvCxnSpPr>
          <p:spPr bwMode="auto">
            <a:xfrm>
              <a:off x="6610523" y="3065760"/>
              <a:ext cx="0" cy="108000"/>
            </a:xfrm>
            <a:prstGeom prst="straightConnector1">
              <a:avLst/>
            </a:prstGeom>
            <a:noFill/>
            <a:ln w="6350">
              <a:solidFill>
                <a:schemeClr val="tx1"/>
              </a:solidFill>
              <a:prstDash val="sysDash"/>
              <a:round/>
              <a:headEnd type="stealth" w="sm" len="sm"/>
              <a:tailEnd type="stealth" w="sm" len="sm"/>
            </a:ln>
            <a:extLst>
              <a:ext uri="{909E8E84-426E-40DD-AFC4-6F175D3DCCD1}">
                <a14:hiddenFill xmlns:a14="http://schemas.microsoft.com/office/drawing/2010/main">
                  <a:noFill/>
                </a14:hiddenFill>
              </a:ext>
            </a:extLst>
          </p:spPr>
        </p:cxnSp>
        <p:sp>
          <p:nvSpPr>
            <p:cNvPr id="90" name="TextBox 12">
              <a:extLst>
                <a:ext uri="{FF2B5EF4-FFF2-40B4-BE49-F238E27FC236}">
                  <a16:creationId xmlns:a16="http://schemas.microsoft.com/office/drawing/2014/main" id="{0825EC49-177D-6E4D-B20B-94C9CC91D7D3}"/>
                </a:ext>
              </a:extLst>
            </p:cNvPr>
            <p:cNvSpPr txBox="1">
              <a:spLocks noChangeArrowheads="1"/>
            </p:cNvSpPr>
            <p:nvPr/>
          </p:nvSpPr>
          <p:spPr bwMode="auto">
            <a:xfrm>
              <a:off x="6567217" y="3173760"/>
              <a:ext cx="4033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4"/>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5"/>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6"/>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dirty="0">
                  <a:solidFill>
                    <a:schemeClr val="tx1"/>
                  </a:solidFill>
                  <a:latin typeface="+mn-lt"/>
                </a:rPr>
                <a:t>45 cm</a:t>
              </a:r>
            </a:p>
          </p:txBody>
        </p:sp>
        <p:cxnSp>
          <p:nvCxnSpPr>
            <p:cNvPr id="91" name="Straight Arrow Connector 26">
              <a:extLst>
                <a:ext uri="{FF2B5EF4-FFF2-40B4-BE49-F238E27FC236}">
                  <a16:creationId xmlns:a16="http://schemas.microsoft.com/office/drawing/2014/main" id="{AC173B0D-0D5A-774B-AD1D-881AB4E41169}"/>
                </a:ext>
              </a:extLst>
            </p:cNvPr>
            <p:cNvCxnSpPr>
              <a:cxnSpLocks noChangeShapeType="1"/>
            </p:cNvCxnSpPr>
            <p:nvPr/>
          </p:nvCxnSpPr>
          <p:spPr bwMode="auto">
            <a:xfrm>
              <a:off x="6754539" y="3317776"/>
              <a:ext cx="0" cy="108000"/>
            </a:xfrm>
            <a:prstGeom prst="straightConnector1">
              <a:avLst/>
            </a:prstGeom>
            <a:noFill/>
            <a:ln w="12700">
              <a:solidFill>
                <a:schemeClr val="tx1"/>
              </a:solidFill>
              <a:round/>
              <a:headEnd type="stealth" w="sm" len="sm"/>
              <a:tailEnd/>
            </a:ln>
            <a:extLst>
              <a:ext uri="{909E8E84-426E-40DD-AFC4-6F175D3DCCD1}">
                <a14:hiddenFill xmlns:a14="http://schemas.microsoft.com/office/drawing/2010/main">
                  <a:noFill/>
                </a14:hiddenFill>
              </a:ext>
            </a:extLst>
          </p:spPr>
        </p:cxnSp>
      </p:grpSp>
      <p:sp>
        <p:nvSpPr>
          <p:cNvPr id="74" name="Espace réservé de la date 5">
            <a:extLst>
              <a:ext uri="{FF2B5EF4-FFF2-40B4-BE49-F238E27FC236}">
                <a16:creationId xmlns:a16="http://schemas.microsoft.com/office/drawing/2014/main" id="{C3B430AC-729F-C74E-851C-2857BFCC67C7}"/>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404493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5">
                    <a:lumMod val="75000"/>
                  </a:schemeClr>
                </a:solidFill>
                <a:latin typeface="+mn-lt"/>
              </a:rPr>
              <a:t>PERLE Configuration</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9</a:t>
            </a:fld>
            <a:endParaRPr lang="fr-FR" dirty="0"/>
          </a:p>
        </p:txBody>
      </p:sp>
      <p:pic>
        <p:nvPicPr>
          <p:cNvPr id="39" name="Picture 1">
            <a:extLst>
              <a:ext uri="{FF2B5EF4-FFF2-40B4-BE49-F238E27FC236}">
                <a16:creationId xmlns:a16="http://schemas.microsoft.com/office/drawing/2014/main" id="{E6D5DFFB-8D47-C949-B700-B9626EF8351B}"/>
              </a:ext>
            </a:extLst>
          </p:cNvPr>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879318" y="1162698"/>
            <a:ext cx="8101583" cy="3896587"/>
          </a:xfrm>
          <a:prstGeom prst="rect">
            <a:avLst/>
          </a:prstGeom>
          <a:noFill/>
          <a:ln w="9525">
            <a:solidFill>
              <a:srgbClr val="C87700"/>
            </a:solidFill>
            <a:miter lim="800000"/>
            <a:headEnd/>
            <a:tailEnd/>
          </a:ln>
          <a:extLst>
            <a:ext uri="{909E8E84-426E-40DD-AFC4-6F175D3DCCD1}">
              <a14:hiddenFill xmlns:a14="http://schemas.microsoft.com/office/drawing/2010/main">
                <a:solidFill>
                  <a:srgbClr val="FFFFFF"/>
                </a:solidFill>
              </a14:hiddenFill>
            </a:ext>
          </a:extLst>
        </p:spPr>
      </p:pic>
      <p:sp>
        <p:nvSpPr>
          <p:cNvPr id="40" name="TextBox 21">
            <a:extLst>
              <a:ext uri="{FF2B5EF4-FFF2-40B4-BE49-F238E27FC236}">
                <a16:creationId xmlns:a16="http://schemas.microsoft.com/office/drawing/2014/main" id="{999CAAF5-E374-1440-A506-0AA9AEA76BD6}"/>
              </a:ext>
            </a:extLst>
          </p:cNvPr>
          <p:cNvSpPr txBox="1">
            <a:spLocks noChangeArrowheads="1"/>
          </p:cNvSpPr>
          <p:nvPr/>
        </p:nvSpPr>
        <p:spPr bwMode="auto">
          <a:xfrm>
            <a:off x="1587986" y="4454846"/>
            <a:ext cx="117963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C  in arc 6 = </a:t>
            </a:r>
            <a:r>
              <a:rPr lang="en-US" altLang="fr-FR" sz="884" dirty="0" err="1">
                <a:solidFill>
                  <a:srgbClr val="FFFF00"/>
                </a:solidFill>
                <a:latin typeface="Symbol" pitchFamily="2" charset="2"/>
              </a:rPr>
              <a:t>l</a:t>
            </a:r>
            <a:r>
              <a:rPr lang="en-US" altLang="fr-FR" sz="795" baseline="-25000" dirty="0" err="1">
                <a:solidFill>
                  <a:srgbClr val="FFFF00"/>
                </a:solidFill>
                <a:latin typeface="Arial" panose="020B0604020202020204" pitchFamily="34" charset="0"/>
              </a:rPr>
              <a:t>RF</a:t>
            </a:r>
            <a:r>
              <a:rPr lang="en-US" altLang="fr-FR" sz="884" dirty="0">
                <a:solidFill>
                  <a:srgbClr val="FFFF00"/>
                </a:solidFill>
              </a:rPr>
              <a:t>/2</a:t>
            </a:r>
          </a:p>
        </p:txBody>
      </p:sp>
      <p:sp>
        <p:nvSpPr>
          <p:cNvPr id="41" name="TextBox 12">
            <a:extLst>
              <a:ext uri="{FF2B5EF4-FFF2-40B4-BE49-F238E27FC236}">
                <a16:creationId xmlns:a16="http://schemas.microsoft.com/office/drawing/2014/main" id="{4541D4F5-7077-9C47-BB0D-71A3E7F753BF}"/>
              </a:ext>
            </a:extLst>
          </p:cNvPr>
          <p:cNvSpPr txBox="1">
            <a:spLocks noChangeArrowheads="1"/>
          </p:cNvSpPr>
          <p:nvPr/>
        </p:nvSpPr>
        <p:spPr bwMode="auto">
          <a:xfrm>
            <a:off x="2359450" y="3098475"/>
            <a:ext cx="51477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a:t>
            </a:r>
          </a:p>
        </p:txBody>
      </p:sp>
      <p:sp>
        <p:nvSpPr>
          <p:cNvPr id="42" name="TextBox 13">
            <a:extLst>
              <a:ext uri="{FF2B5EF4-FFF2-40B4-BE49-F238E27FC236}">
                <a16:creationId xmlns:a16="http://schemas.microsoft.com/office/drawing/2014/main" id="{F506A904-F79C-CA4C-90FF-4949DFA35DE6}"/>
              </a:ext>
            </a:extLst>
          </p:cNvPr>
          <p:cNvSpPr txBox="1">
            <a:spLocks noChangeArrowheads="1"/>
          </p:cNvSpPr>
          <p:nvPr/>
        </p:nvSpPr>
        <p:spPr bwMode="auto">
          <a:xfrm>
            <a:off x="5345067" y="3264850"/>
            <a:ext cx="977424"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82,2 MeV</a:t>
            </a:r>
          </a:p>
        </p:txBody>
      </p:sp>
      <p:sp>
        <p:nvSpPr>
          <p:cNvPr id="43" name="TextBox 14">
            <a:extLst>
              <a:ext uri="{FF2B5EF4-FFF2-40B4-BE49-F238E27FC236}">
                <a16:creationId xmlns:a16="http://schemas.microsoft.com/office/drawing/2014/main" id="{75870CF2-39D0-8844-8B58-B8D573FF7B9C}"/>
              </a:ext>
            </a:extLst>
          </p:cNvPr>
          <p:cNvSpPr txBox="1">
            <a:spLocks noChangeArrowheads="1"/>
          </p:cNvSpPr>
          <p:nvPr/>
        </p:nvSpPr>
        <p:spPr bwMode="auto">
          <a:xfrm>
            <a:off x="3336351" y="2762807"/>
            <a:ext cx="96991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82,2 MeV</a:t>
            </a:r>
          </a:p>
        </p:txBody>
      </p:sp>
      <p:sp>
        <p:nvSpPr>
          <p:cNvPr id="44" name="TextBox 15">
            <a:extLst>
              <a:ext uri="{FF2B5EF4-FFF2-40B4-BE49-F238E27FC236}">
                <a16:creationId xmlns:a16="http://schemas.microsoft.com/office/drawing/2014/main" id="{9E16C136-AF9B-DF4D-B37D-F7F5FC9C4388}"/>
              </a:ext>
            </a:extLst>
          </p:cNvPr>
          <p:cNvSpPr txBox="1">
            <a:spLocks noChangeArrowheads="1"/>
          </p:cNvSpPr>
          <p:nvPr/>
        </p:nvSpPr>
        <p:spPr bwMode="auto">
          <a:xfrm>
            <a:off x="4666307" y="3965848"/>
            <a:ext cx="584538"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7 MeV </a:t>
            </a:r>
          </a:p>
        </p:txBody>
      </p:sp>
      <p:sp>
        <p:nvSpPr>
          <p:cNvPr id="45" name="TextBox 12">
            <a:extLst>
              <a:ext uri="{FF2B5EF4-FFF2-40B4-BE49-F238E27FC236}">
                <a16:creationId xmlns:a16="http://schemas.microsoft.com/office/drawing/2014/main" id="{87C3C4AE-C463-1940-BD65-012EBEAACCDE}"/>
              </a:ext>
            </a:extLst>
          </p:cNvPr>
          <p:cNvSpPr txBox="1">
            <a:spLocks noChangeArrowheads="1"/>
          </p:cNvSpPr>
          <p:nvPr/>
        </p:nvSpPr>
        <p:spPr bwMode="auto">
          <a:xfrm>
            <a:off x="6369651" y="1920242"/>
            <a:ext cx="729383"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1 : 3 : 5</a:t>
            </a:r>
          </a:p>
        </p:txBody>
      </p:sp>
      <p:sp>
        <p:nvSpPr>
          <p:cNvPr id="46" name="TextBox 12">
            <a:extLst>
              <a:ext uri="{FF2B5EF4-FFF2-40B4-BE49-F238E27FC236}">
                <a16:creationId xmlns:a16="http://schemas.microsoft.com/office/drawing/2014/main" id="{EB4B5C2F-3D06-164A-BDB9-4446FC95ABF4}"/>
              </a:ext>
            </a:extLst>
          </p:cNvPr>
          <p:cNvSpPr txBox="1">
            <a:spLocks noChangeArrowheads="1"/>
          </p:cNvSpPr>
          <p:nvPr/>
        </p:nvSpPr>
        <p:spPr bwMode="auto">
          <a:xfrm>
            <a:off x="1494008" y="3895186"/>
            <a:ext cx="660652"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2 : 4 : 6</a:t>
            </a:r>
          </a:p>
        </p:txBody>
      </p:sp>
      <p:cxnSp>
        <p:nvCxnSpPr>
          <p:cNvPr id="47" name="Straight Arrow Connector 16">
            <a:extLst>
              <a:ext uri="{FF2B5EF4-FFF2-40B4-BE49-F238E27FC236}">
                <a16:creationId xmlns:a16="http://schemas.microsoft.com/office/drawing/2014/main" id="{D1A060C6-4359-3641-8301-D2F976B13CE0}"/>
              </a:ext>
            </a:extLst>
          </p:cNvPr>
          <p:cNvCxnSpPr>
            <a:cxnSpLocks noChangeShapeType="1"/>
          </p:cNvCxnSpPr>
          <p:nvPr/>
        </p:nvCxnSpPr>
        <p:spPr bwMode="auto">
          <a:xfrm flipH="1">
            <a:off x="4682362" y="3803901"/>
            <a:ext cx="483917" cy="279129"/>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8" name="TextBox 15">
            <a:extLst>
              <a:ext uri="{FF2B5EF4-FFF2-40B4-BE49-F238E27FC236}">
                <a16:creationId xmlns:a16="http://schemas.microsoft.com/office/drawing/2014/main" id="{E8924FA6-DE6D-4449-84DB-79C6696417A3}"/>
              </a:ext>
            </a:extLst>
          </p:cNvPr>
          <p:cNvSpPr txBox="1">
            <a:spLocks noChangeArrowheads="1"/>
          </p:cNvSpPr>
          <p:nvPr/>
        </p:nvSpPr>
        <p:spPr bwMode="auto">
          <a:xfrm rot="20492134">
            <a:off x="4442294" y="4159719"/>
            <a:ext cx="465572"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dump</a:t>
            </a:r>
          </a:p>
        </p:txBody>
      </p:sp>
      <p:sp>
        <p:nvSpPr>
          <p:cNvPr id="49" name="Cube 50">
            <a:extLst>
              <a:ext uri="{FF2B5EF4-FFF2-40B4-BE49-F238E27FC236}">
                <a16:creationId xmlns:a16="http://schemas.microsoft.com/office/drawing/2014/main" id="{7F426431-6E3C-D949-9D63-679745769CFC}"/>
              </a:ext>
            </a:extLst>
          </p:cNvPr>
          <p:cNvSpPr>
            <a:spLocks noChangeArrowheads="1"/>
          </p:cNvSpPr>
          <p:nvPr/>
        </p:nvSpPr>
        <p:spPr bwMode="auto">
          <a:xfrm rot="21040540">
            <a:off x="1754904" y="3346746"/>
            <a:ext cx="545634" cy="75744"/>
          </a:xfrm>
          <a:prstGeom prst="cube">
            <a:avLst>
              <a:gd name="adj" fmla="val 25000"/>
            </a:avLst>
          </a:prstGeom>
          <a:solidFill>
            <a:srgbClr val="00863D"/>
          </a:solidFill>
          <a:ln w="12699">
            <a:solidFill>
              <a:srgbClr val="00B05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cxnSp>
        <p:nvCxnSpPr>
          <p:cNvPr id="50" name="Straight Arrow Connector 8">
            <a:extLst>
              <a:ext uri="{FF2B5EF4-FFF2-40B4-BE49-F238E27FC236}">
                <a16:creationId xmlns:a16="http://schemas.microsoft.com/office/drawing/2014/main" id="{A822C855-13FB-1949-B25B-1B32F6E056D5}"/>
              </a:ext>
            </a:extLst>
          </p:cNvPr>
          <p:cNvCxnSpPr>
            <a:cxnSpLocks noChangeShapeType="1"/>
          </p:cNvCxnSpPr>
          <p:nvPr/>
        </p:nvCxnSpPr>
        <p:spPr bwMode="auto">
          <a:xfrm flipV="1">
            <a:off x="2297733" y="3336928"/>
            <a:ext cx="469891" cy="8416"/>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1" name="TextBox 15">
            <a:extLst>
              <a:ext uri="{FF2B5EF4-FFF2-40B4-BE49-F238E27FC236}">
                <a16:creationId xmlns:a16="http://schemas.microsoft.com/office/drawing/2014/main" id="{EADD053B-7D12-1948-8CB9-4A2153816F34}"/>
              </a:ext>
            </a:extLst>
          </p:cNvPr>
          <p:cNvSpPr txBox="1">
            <a:spLocks noChangeArrowheads="1"/>
          </p:cNvSpPr>
          <p:nvPr/>
        </p:nvSpPr>
        <p:spPr bwMode="auto">
          <a:xfrm rot="21160244">
            <a:off x="1626559" y="3124653"/>
            <a:ext cx="64072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injector</a:t>
            </a:r>
          </a:p>
        </p:txBody>
      </p:sp>
      <p:sp>
        <p:nvSpPr>
          <p:cNvPr id="52" name="Cube 60">
            <a:extLst>
              <a:ext uri="{FF2B5EF4-FFF2-40B4-BE49-F238E27FC236}">
                <a16:creationId xmlns:a16="http://schemas.microsoft.com/office/drawing/2014/main" id="{EE00D4BA-2980-D84F-BF7E-B2574957E33D}"/>
              </a:ext>
            </a:extLst>
          </p:cNvPr>
          <p:cNvSpPr>
            <a:spLocks noChangeArrowheads="1"/>
          </p:cNvSpPr>
          <p:nvPr/>
        </p:nvSpPr>
        <p:spPr bwMode="auto">
          <a:xfrm rot="9683132" flipV="1">
            <a:off x="4498612" y="4056269"/>
            <a:ext cx="208997" cy="113616"/>
          </a:xfrm>
          <a:prstGeom prst="cube">
            <a:avLst>
              <a:gd name="adj" fmla="val 25000"/>
            </a:avLst>
          </a:prstGeom>
          <a:solidFill>
            <a:srgbClr val="B40000"/>
          </a:solidFill>
          <a:ln w="12699">
            <a:solidFill>
              <a:srgbClr val="DE840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53" name="Oval 26">
            <a:extLst>
              <a:ext uri="{FF2B5EF4-FFF2-40B4-BE49-F238E27FC236}">
                <a16:creationId xmlns:a16="http://schemas.microsoft.com/office/drawing/2014/main" id="{264E1345-C261-014D-8EC1-60A5923EAEFB}"/>
              </a:ext>
            </a:extLst>
          </p:cNvPr>
          <p:cNvSpPr>
            <a:spLocks noChangeArrowheads="1"/>
          </p:cNvSpPr>
          <p:nvPr/>
        </p:nvSpPr>
        <p:spPr bwMode="auto">
          <a:xfrm>
            <a:off x="1738072" y="3383214"/>
            <a:ext cx="92576" cy="85563"/>
          </a:xfrm>
          <a:prstGeom prst="ellipse">
            <a:avLst/>
          </a:prstGeom>
          <a:solidFill>
            <a:srgbClr val="FF0000"/>
          </a:solidFill>
          <a:ln>
            <a:noFill/>
          </a:ln>
          <a:extLst>
            <a:ext uri="{91240B29-F687-4F45-9708-019B960494DF}">
              <a14:hiddenLine xmlns:a14="http://schemas.microsoft.com/office/drawing/2010/main" w="12699">
                <a:solidFill>
                  <a:srgbClr val="000000"/>
                </a:solidFill>
                <a:round/>
                <a:headEnd/>
                <a:tailEnd/>
              </a14:hiddenLine>
            </a:ext>
          </a:extLst>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54" name="ZoneTexte 53">
            <a:extLst>
              <a:ext uri="{FF2B5EF4-FFF2-40B4-BE49-F238E27FC236}">
                <a16:creationId xmlns:a16="http://schemas.microsoft.com/office/drawing/2014/main" id="{B38C5A1F-ECEE-3149-B40A-E1E8E34A006A}"/>
              </a:ext>
            </a:extLst>
          </p:cNvPr>
          <p:cNvSpPr txBox="1"/>
          <p:nvPr/>
        </p:nvSpPr>
        <p:spPr>
          <a:xfrm>
            <a:off x="1411327" y="1386585"/>
            <a:ext cx="5991284" cy="338554"/>
          </a:xfrm>
          <a:prstGeom prst="rect">
            <a:avLst/>
          </a:prstGeom>
          <a:noFill/>
        </p:spPr>
        <p:txBody>
          <a:bodyPr wrap="square" rtlCol="0">
            <a:spAutoFit/>
          </a:bodyPr>
          <a:lstStyle/>
          <a:p>
            <a:r>
              <a:rPr lang="en-GB" sz="1600" dirty="0">
                <a:solidFill>
                  <a:schemeClr val="bg1"/>
                </a:solidFill>
              </a:rPr>
              <a:t>Three passes ‘up’ to reach the maximum energy</a:t>
            </a:r>
          </a:p>
        </p:txBody>
      </p:sp>
      <p:sp>
        <p:nvSpPr>
          <p:cNvPr id="56" name="ZoneTexte 55">
            <a:extLst>
              <a:ext uri="{FF2B5EF4-FFF2-40B4-BE49-F238E27FC236}">
                <a16:creationId xmlns:a16="http://schemas.microsoft.com/office/drawing/2014/main" id="{0E688FC7-667C-FD42-8541-481B0B6F8371}"/>
              </a:ext>
            </a:extLst>
          </p:cNvPr>
          <p:cNvSpPr txBox="1"/>
          <p:nvPr/>
        </p:nvSpPr>
        <p:spPr>
          <a:xfrm>
            <a:off x="879318" y="4701714"/>
            <a:ext cx="8106666" cy="1077217"/>
          </a:xfrm>
          <a:prstGeom prst="rect">
            <a:avLst/>
          </a:prstGeom>
          <a:solidFill>
            <a:schemeClr val="tx1">
              <a:lumMod val="65000"/>
              <a:lumOff val="35000"/>
            </a:schemeClr>
          </a:solidFill>
        </p:spPr>
        <p:txBody>
          <a:bodyPr wrap="square" rtlCol="0">
            <a:spAutoFit/>
          </a:bodyPr>
          <a:lstStyle/>
          <a:p>
            <a:r>
              <a:rPr lang="en-GB" sz="1600" dirty="0">
                <a:solidFill>
                  <a:schemeClr val="bg1"/>
                </a:solidFill>
                <a:latin typeface="+mn-lt"/>
              </a:rPr>
              <a:t>Electron beam at maximum energy could be used for: </a:t>
            </a:r>
          </a:p>
          <a:p>
            <a:pPr marL="252489" indent="-252489">
              <a:buFont typeface="Wingdings" pitchFamily="2" charset="2"/>
              <a:buChar char="§"/>
            </a:pPr>
            <a:r>
              <a:rPr lang="en-GB" sz="1600" dirty="0">
                <a:solidFill>
                  <a:schemeClr val="bg1"/>
                </a:solidFill>
                <a:latin typeface="+mn-lt"/>
                <a:cs typeface="Arial" panose="020B0604020202020204" pitchFamily="34" charset="0"/>
              </a:rPr>
              <a:t>Elastic electron-proton scattering with polarised beam </a:t>
            </a:r>
            <a:r>
              <a:rPr lang="en-GB" sz="1600" dirty="0">
                <a:solidFill>
                  <a:schemeClr val="bg1"/>
                </a:solidFill>
                <a:latin typeface="+mn-lt"/>
              </a:rPr>
              <a:t>(Particle physics) </a:t>
            </a:r>
          </a:p>
          <a:p>
            <a:pPr marL="252489" indent="-252489">
              <a:buFont typeface="Wingdings" pitchFamily="2" charset="2"/>
              <a:buChar char="§"/>
            </a:pPr>
            <a:r>
              <a:rPr lang="en-GB" sz="1600" dirty="0">
                <a:solidFill>
                  <a:schemeClr val="bg1"/>
                </a:solidFill>
                <a:latin typeface="+mn-lt"/>
                <a:cs typeface="Arial" panose="020B0604020202020204" pitchFamily="34" charset="0"/>
              </a:rPr>
              <a:t>Exploration of proton densities in exotic nuclei by electron scattering </a:t>
            </a:r>
            <a:r>
              <a:rPr lang="en-GB" sz="1600" dirty="0">
                <a:solidFill>
                  <a:schemeClr val="bg1"/>
                </a:solidFill>
                <a:latin typeface="+mn-lt"/>
              </a:rPr>
              <a:t>(Nuclear physics)</a:t>
            </a:r>
            <a:endParaRPr lang="en-GB" sz="1600" dirty="0">
              <a:solidFill>
                <a:schemeClr val="bg1"/>
              </a:solidFill>
              <a:latin typeface="+mn-lt"/>
              <a:cs typeface="Arial" panose="020B0604020202020204" pitchFamily="34" charset="0"/>
            </a:endParaRPr>
          </a:p>
          <a:p>
            <a:pPr marL="252489" indent="-252489">
              <a:buFont typeface="Wingdings" pitchFamily="2" charset="2"/>
              <a:buChar char="§"/>
            </a:pPr>
            <a:r>
              <a:rPr lang="en-GB" sz="1600" dirty="0">
                <a:solidFill>
                  <a:schemeClr val="bg1"/>
                </a:solidFill>
                <a:latin typeface="+mn-lt"/>
                <a:cs typeface="Arial" panose="020B0604020202020204" pitchFamily="34" charset="0"/>
              </a:rPr>
              <a:t>Gamma ray production between 0.2 and 5 MeV</a:t>
            </a:r>
            <a:r>
              <a:rPr lang="en-GB" sz="1600" dirty="0">
                <a:latin typeface="+mn-lt"/>
                <a:cs typeface="Arial" panose="020B0604020202020204" pitchFamily="34" charset="0"/>
              </a:rPr>
              <a:t> </a:t>
            </a:r>
            <a:r>
              <a:rPr lang="en-GB" sz="1600" dirty="0">
                <a:solidFill>
                  <a:schemeClr val="bg1"/>
                </a:solidFill>
                <a:latin typeface="+mn-lt"/>
              </a:rPr>
              <a:t>(wide applications in Photo-nuclear physics), </a:t>
            </a:r>
          </a:p>
        </p:txBody>
      </p:sp>
      <p:grpSp>
        <p:nvGrpSpPr>
          <p:cNvPr id="29" name="Groupe 28">
            <a:extLst>
              <a:ext uri="{FF2B5EF4-FFF2-40B4-BE49-F238E27FC236}">
                <a16:creationId xmlns:a16="http://schemas.microsoft.com/office/drawing/2014/main" id="{45A6C17D-FE22-4648-9C93-9263AFDD616D}"/>
              </a:ext>
            </a:extLst>
          </p:cNvPr>
          <p:cNvGrpSpPr/>
          <p:nvPr/>
        </p:nvGrpSpPr>
        <p:grpSpPr>
          <a:xfrm>
            <a:off x="2080959" y="3389784"/>
            <a:ext cx="236403" cy="380614"/>
            <a:chOff x="2730604" y="2923727"/>
            <a:chExt cx="289685" cy="415053"/>
          </a:xfrm>
        </p:grpSpPr>
        <p:sp>
          <p:nvSpPr>
            <p:cNvPr id="30" name="Rectangle : coins arrondis 29">
              <a:extLst>
                <a:ext uri="{FF2B5EF4-FFF2-40B4-BE49-F238E27FC236}">
                  <a16:creationId xmlns:a16="http://schemas.microsoft.com/office/drawing/2014/main" id="{FBBFAED9-7990-804D-AA47-4016A0033770}"/>
                </a:ext>
              </a:extLst>
            </p:cNvPr>
            <p:cNvSpPr/>
            <p:nvPr/>
          </p:nvSpPr>
          <p:spPr>
            <a:xfrm rot="20067887">
              <a:off x="2730604" y="2923727"/>
              <a:ext cx="289685" cy="415053"/>
            </a:xfrm>
            <a:prstGeom prst="roundRect">
              <a:avLst>
                <a:gd name="adj" fmla="val 45414"/>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31" name="ZoneTexte 30">
              <a:extLst>
                <a:ext uri="{FF2B5EF4-FFF2-40B4-BE49-F238E27FC236}">
                  <a16:creationId xmlns:a16="http://schemas.microsoft.com/office/drawing/2014/main" id="{5748D444-C49C-804B-A3C4-2D7C73231046}"/>
                </a:ext>
              </a:extLst>
            </p:cNvPr>
            <p:cNvSpPr txBox="1"/>
            <p:nvPr/>
          </p:nvSpPr>
          <p:spPr>
            <a:xfrm rot="20362763">
              <a:off x="2741042" y="2965845"/>
              <a:ext cx="248966" cy="285281"/>
            </a:xfrm>
            <a:prstGeom prst="rect">
              <a:avLst/>
            </a:prstGeom>
            <a:noFill/>
          </p:spPr>
          <p:txBody>
            <a:bodyPr wrap="square" rtlCol="0">
              <a:spAutoFit/>
            </a:bodyPr>
            <a:lstStyle/>
            <a:p>
              <a:pPr algn="ctr"/>
              <a:r>
                <a:rPr lang="fr-FR" sz="1100" dirty="0">
                  <a:solidFill>
                    <a:schemeClr val="bg1"/>
                  </a:solidFill>
                  <a:latin typeface="+mn-lt"/>
                </a:rPr>
                <a:t>x</a:t>
              </a:r>
            </a:p>
          </p:txBody>
        </p:sp>
      </p:grpSp>
      <p:grpSp>
        <p:nvGrpSpPr>
          <p:cNvPr id="32" name="Groupe 31">
            <a:extLst>
              <a:ext uri="{FF2B5EF4-FFF2-40B4-BE49-F238E27FC236}">
                <a16:creationId xmlns:a16="http://schemas.microsoft.com/office/drawing/2014/main" id="{B1D74409-44A9-4E4E-A3CE-4DB95412E0B2}"/>
              </a:ext>
            </a:extLst>
          </p:cNvPr>
          <p:cNvGrpSpPr/>
          <p:nvPr/>
        </p:nvGrpSpPr>
        <p:grpSpPr>
          <a:xfrm>
            <a:off x="4141872" y="3873266"/>
            <a:ext cx="236403" cy="380614"/>
            <a:chOff x="2730604" y="2923727"/>
            <a:chExt cx="289685" cy="415053"/>
          </a:xfrm>
        </p:grpSpPr>
        <p:sp>
          <p:nvSpPr>
            <p:cNvPr id="33" name="Rectangle : coins arrondis 32">
              <a:extLst>
                <a:ext uri="{FF2B5EF4-FFF2-40B4-BE49-F238E27FC236}">
                  <a16:creationId xmlns:a16="http://schemas.microsoft.com/office/drawing/2014/main" id="{86E75B88-129D-5746-9A11-D535A8F6AC14}"/>
                </a:ext>
              </a:extLst>
            </p:cNvPr>
            <p:cNvSpPr/>
            <p:nvPr/>
          </p:nvSpPr>
          <p:spPr>
            <a:xfrm rot="20067887">
              <a:off x="2730604" y="2923727"/>
              <a:ext cx="289685" cy="415053"/>
            </a:xfrm>
            <a:prstGeom prst="roundRect">
              <a:avLst>
                <a:gd name="adj" fmla="val 45414"/>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34" name="ZoneTexte 33">
              <a:extLst>
                <a:ext uri="{FF2B5EF4-FFF2-40B4-BE49-F238E27FC236}">
                  <a16:creationId xmlns:a16="http://schemas.microsoft.com/office/drawing/2014/main" id="{ED7863FD-ABAC-3C4E-A089-59CE5CA73902}"/>
                </a:ext>
              </a:extLst>
            </p:cNvPr>
            <p:cNvSpPr txBox="1"/>
            <p:nvPr/>
          </p:nvSpPr>
          <p:spPr>
            <a:xfrm rot="20362763">
              <a:off x="2741042" y="2965845"/>
              <a:ext cx="248966" cy="285281"/>
            </a:xfrm>
            <a:prstGeom prst="rect">
              <a:avLst/>
            </a:prstGeom>
            <a:noFill/>
          </p:spPr>
          <p:txBody>
            <a:bodyPr wrap="square" rtlCol="0">
              <a:spAutoFit/>
            </a:bodyPr>
            <a:lstStyle/>
            <a:p>
              <a:pPr algn="ctr"/>
              <a:r>
                <a:rPr lang="fr-FR" sz="1100" dirty="0">
                  <a:solidFill>
                    <a:schemeClr val="bg1"/>
                  </a:solidFill>
                  <a:latin typeface="+mn-lt"/>
                </a:rPr>
                <a:t>x</a:t>
              </a:r>
            </a:p>
          </p:txBody>
        </p:sp>
      </p:grpSp>
      <p:sp>
        <p:nvSpPr>
          <p:cNvPr id="28" name="Espace réservé de la date 5">
            <a:extLst>
              <a:ext uri="{FF2B5EF4-FFF2-40B4-BE49-F238E27FC236}">
                <a16:creationId xmlns:a16="http://schemas.microsoft.com/office/drawing/2014/main" id="{21EC677C-3B1E-D847-9D31-60B3F3814F5C}"/>
              </a:ext>
            </a:extLst>
          </p:cNvPr>
          <p:cNvSpPr>
            <a:spLocks noGrp="1"/>
          </p:cNvSpPr>
          <p:nvPr>
            <p:ph type="dt" sz="half" idx="10"/>
          </p:nvPr>
        </p:nvSpPr>
        <p:spPr>
          <a:xfrm>
            <a:off x="201812" y="5714820"/>
            <a:ext cx="2411556" cy="322263"/>
          </a:xfrm>
        </p:spPr>
        <p:txBody>
          <a:bodyPr/>
          <a:lstStyle/>
          <a:p>
            <a:r>
              <a:rPr lang="fr-FR" dirty="0"/>
              <a:t>27/10/2021</a:t>
            </a:r>
          </a:p>
        </p:txBody>
      </p:sp>
    </p:spTree>
    <p:extLst>
      <p:ext uri="{BB962C8B-B14F-4D97-AF65-F5344CB8AC3E}">
        <p14:creationId xmlns:p14="http://schemas.microsoft.com/office/powerpoint/2010/main" val="175970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5E-6 2.22222E-6 L 0.06563 -0.01459 L 0.12357 -0.01528 L 0.29037 -0.10209 L 0.29688 -0.10972 L 0.30261 -0.11806 L 0.3086 -0.12408 L 0.33373 -0.13681 L 0.34063 -0.1419 L 0.34441 -0.1463 L 0.35157 -0.15648 L 0.35886 -0.1632 L 0.42279 -0.1963 L 0.43881 -0.20232 L 0.55795 -0.21667 L 0.57514 -0.21412 L 0.63308 -0.18959 L 0.63933 -0.18264 L 0.62487 -0.12917 L 0.61915 -0.12153 L 0.55144 -0.08681 L 0.54336 -0.07662 L 0.53829 -0.06968 L 0.5293 -0.06134 L 0.50248 -0.04676 L 0.49219 -0.03658 L 0.48724 -0.02801 L 0.47774 -0.0213 L 0.29922 0.07129 L 0.29115 0.07222 L 0.28529 0.06967 L 0.27631 0.07037 L 0.25079 0.0831 L 0.23933 0.08565 L 0.23126 0.08403 L 0.22357 0.08403 L 0.15847 0.11713 L 0.14323 0.12129 L 0.02344 0.13495 L 0.01003 0.13241 L -0.0504 0.10787 L -0.05482 0.10278 L -0.04154 0.04491 L -0.03386 0.03819 L 0.02917 0.00578 L 0.04076 0.00509 L 0.04519 0.00578 L 0.05469 0.00671 L 0.08399 -0.00764 L 0.09545 -0.00949 L 0.10951 -0.01019 L 0.28529 -0.09954 L 0.29779 -0.10718 L 0.30573 -0.11389 L 0.31524 -0.11991 L 0.34584 -0.13681 L 0.35365 -0.1419 L 0.3642 -0.14884 L 0.37579 -0.1581 L 0.41589 -0.17847 L 0.43243 -0.18449 L 0.44831 -0.18866 L 0.4681 -0.19121 L 0.55482 -0.20301 L 0.57579 -0.20301 L 0.58907 -0.20232 L 0.60508 -0.19792 L 0.62917 -0.18704 L 0.64258 -0.175 L 0.64284 -0.16667 L 0.63438 -0.12847 L 0.628 -0.11806 L 0.62045 -0.10972 L 0.60639 -0.09954 L 0.56889 -0.07917 L 0.5586 -0.07315 L 0.54779 -0.06459 L 0.53633 -0.05695 L 0.50821 -0.04259 L 0.4961 -0.03334 L 0.48842 -0.02801 L 0.47839 -0.0213 L 0.30118 0.07037 L 0.29115 0.07384 L 0.28529 0.07384 L 0.27631 0.07731 L 0.24844 0.09074 L 0.23933 0.09514 L 0.2323 0.09514 L 0.22357 0.0993 L 0.17136 0.12384 L 0.15339 0.13148 L 0.13816 0.13657 L 0.11915 0.14004 L 0.10001 0.14166 L 0.0306 0.1493 L 0.01146 0.1493 L -0.00143 0.14768 L -0.01784 0.14514 L -0.03959 0.13588 L -0.05105 0.12731 L -0.05482 0.12315 L -0.05678 0.11366 L -0.04649 0.07222 L -0.04076 0.06273 L -0.03321 0.05602 L -0.01915 0.04583 L 0.03178 0.01944 L 0.04011 0.0169 L 0.04519 0.01528 L 0.05417 0.01273 L 0.08399 -0.00255 L 0.0961 -0.00764 L 0.11211 -0.00949 L 0.29688 -0.10463 L 0.30326 -0.11042 L 0.31211 -0.11482 L 0.31758 -0.11644 L 0.32553 -0.1206 L 0.41654 -0.16736 L 0.43373 -0.17338 L 0.44909 -0.17847 L 0.46941 -0.18264 L 0.55795 -0.19213 L 0.57644 -0.19121 L 0.58985 -0.18959 L 0.6056 -0.18611 L 0.62995 -0.17755 L 0.64115 -0.16667 L 0.64519 -0.15648 L 0.6349 -0.11482 L 0.62917 -0.10371 L 0.62136 -0.09861 L 0.61055 -0.09005 L 0.51849 -0.04259 L 0.50951 -0.0375 L 0.50248 -0.03403 L 0.49493 -0.02986 L 0.48842 -0.02547 L 0.47891 -0.0213 L 0.30261 0.06967 L 0.29297 0.07546 L 0.28777 0.07477 L 0.28021 0.07893 L 0.26823 0.0875 L 0.17058 0.13842 L 0.15599 0.14514 L 0.13698 0.1493 L 0.1198 0.15278 L 0.02865 0.16296 L 0.01146 0.16203 L -0.00325 0.16134 L -0.01862 0.15879 L -0.04271 0.14768 L -0.0517 0.14004 L -0.0556 0.13495 L -0.05795 0.12569 L -0.04727 0.08403 L -0.04154 0.07546 L -0.03386 0.06875 L -0.02175 0.05926 L 0.07709 0.00833 L 0.08477 0.00416 L 0.09284 -0.00255 L 0.09922 -0.00255 L 0.14063 -0.02547 " pathEditMode="relative" rAng="0" ptsTypes="AAAAAAAAAAAAAAAAAAAAAAAAAAAAAAAAAAAAAAAAAAAAAAAAAAAAAAAAAAAAAAAAAAAAAAAAAAAAAAAAAAAAAAAAAAAAAAAAAAAAAAAAAAAAAAAAAAAAAAAAAAAAAAAAAAAAAAAAAAAAAAAAAAAAAAAAAAAAAAAAAAAAAA">
                                      <p:cBhvr>
                                        <p:cTn id="9" dur="9000" fill="hold"/>
                                        <p:tgtEl>
                                          <p:spTgt spid="53"/>
                                        </p:tgtEl>
                                        <p:attrNameLst>
                                          <p:attrName>ppt_x</p:attrName>
                                          <p:attrName>ppt_y</p:attrName>
                                        </p:attrNameLst>
                                      </p:cBhvr>
                                      <p:rCtr x="29362" y="-268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6" grpId="0" animBg="1"/>
    </p:bldLst>
  </p:timing>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38463</TotalTime>
  <Words>1780</Words>
  <Application>Microsoft Macintosh PowerPoint</Application>
  <PresentationFormat>Personnalisé</PresentationFormat>
  <Paragraphs>289</Paragraphs>
  <Slides>20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Arial Unicode MS</vt:lpstr>
      <vt:lpstr>Arial</vt:lpstr>
      <vt:lpstr>Arial Narrow</vt:lpstr>
      <vt:lpstr>Calibri</vt:lpstr>
      <vt:lpstr>Calibri Light</vt:lpstr>
      <vt:lpstr>Courier New</vt:lpstr>
      <vt:lpstr>Symbol</vt:lpstr>
      <vt:lpstr>Times New Roman</vt:lpstr>
      <vt:lpstr>Wingdings</vt:lpstr>
      <vt:lpstr>1_modele-IJCLAb-powerpoint</vt:lpstr>
      <vt:lpstr>Présentation PowerPoint</vt:lpstr>
      <vt:lpstr>ERLs: The Best of Two Worlds</vt:lpstr>
      <vt:lpstr>Introduction- Energy Recovery in RF Fields</vt:lpstr>
      <vt:lpstr>First ERL Concept</vt:lpstr>
      <vt:lpstr>Scientific International Context </vt:lpstr>
      <vt:lpstr>Scientific International Context </vt:lpstr>
      <vt:lpstr>PERLE in the Global ERL Landscape</vt:lpstr>
      <vt:lpstr>PERLE Configuration and Beam Parameters</vt:lpstr>
      <vt:lpstr>PERLE Configuration</vt:lpstr>
      <vt:lpstr>PERLE Configuration</vt:lpstr>
      <vt:lpstr>Main challenges imposed by PERLE configuration </vt:lpstr>
      <vt:lpstr>Toward PERLE Realisation </vt:lpstr>
      <vt:lpstr>PERLE Timeline and Phases</vt:lpstr>
      <vt:lpstr>The PERLE Collaboration  </vt:lpstr>
      <vt:lpstr>PERLE Injection Line</vt:lpstr>
      <vt:lpstr>PERLE Injection Line</vt:lpstr>
      <vt:lpstr>PERLE Injection Line</vt:lpstr>
      <vt:lpstr>Lattice Design Optimisation</vt:lpstr>
      <vt:lpstr>PERLE SRF System Development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1835</cp:revision>
  <cp:lastPrinted>2020-10-08T11:35:12Z</cp:lastPrinted>
  <dcterms:created xsi:type="dcterms:W3CDTF">2011-03-09T16:37:49Z</dcterms:created>
  <dcterms:modified xsi:type="dcterms:W3CDTF">2021-10-27T06:21:53Z</dcterms:modified>
</cp:coreProperties>
</file>