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2" r:id="rId4"/>
    <p:sldId id="419" r:id="rId5"/>
    <p:sldId id="418" r:id="rId6"/>
    <p:sldId id="417" r:id="rId7"/>
    <p:sldId id="399" r:id="rId8"/>
    <p:sldId id="425" r:id="rId9"/>
    <p:sldId id="426" r:id="rId10"/>
    <p:sldId id="259" r:id="rId11"/>
    <p:sldId id="420" r:id="rId12"/>
    <p:sldId id="394" r:id="rId13"/>
    <p:sldId id="424" r:id="rId14"/>
    <p:sldId id="423" r:id="rId15"/>
    <p:sldId id="422" r:id="rId16"/>
    <p:sldId id="428" r:id="rId17"/>
    <p:sldId id="427" r:id="rId18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E8F00"/>
    <a:srgbClr val="FF9300"/>
    <a:srgbClr val="0096FF"/>
    <a:srgbClr val="FF00FF"/>
    <a:srgbClr val="66FF33"/>
    <a:srgbClr val="FF99CC"/>
    <a:srgbClr val="FFFF00"/>
    <a:srgbClr val="CC00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 autoAdjust="0"/>
    <p:restoredTop sz="68815" autoAdjust="0"/>
  </p:normalViewPr>
  <p:slideViewPr>
    <p:cSldViewPr>
      <p:cViewPr varScale="1">
        <p:scale>
          <a:sx n="78" d="100"/>
          <a:sy n="78" d="100"/>
        </p:scale>
        <p:origin x="2424" y="17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75" d="100"/>
          <a:sy n="75" d="100"/>
        </p:scale>
        <p:origin x="-313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417BE7-545C-44B4-B966-0EA357EB8E32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56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11CAC-3FE3-4B42-9B5C-CB08EB2A4D0C}" type="slidenum">
              <a:rPr lang="en-GB"/>
              <a:pPr/>
              <a:t>1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10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11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2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12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13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14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5039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EE51-A5EC-46A4-AE83-7C52AFE07A2B}" type="slidenum">
              <a:rPr lang="en-GB"/>
              <a:pPr/>
              <a:t>15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3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7BE7-545C-44B4-B966-0EA357EB8E32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3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4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8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5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7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6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8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7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8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2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29885-735F-45B2-BAA2-00C9ADACBD1A}" type="slidenum">
              <a:rPr lang="en-GB"/>
              <a:pPr/>
              <a:t>9</a:t>
            </a:fld>
            <a:endParaRPr lang="en-GB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2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264F4-42E8-4989-A277-F0A8DE993C66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4456-9EA9-473B-A2BB-3A395994FDAC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6764C-6A33-44E4-881D-F36F66D30894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95E7CE-C323-4912-9DBA-72325B420391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12C66-2E64-453B-9610-68EE26338240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9B36-5741-4FB6-92BF-3C54E32E7278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EEF0A-922C-411C-8ED0-6C052E101209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1791-5AF4-4E62-8187-23278037C8CB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E07FE-AD9B-412B-8BD3-816834E76B32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B33A3-8DE1-4715-9FFA-777918C1C3EB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E9C96-4203-450E-B090-83C5BBB4A34C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EBB6-B5D5-40B6-AC80-184D1AABAA52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D60AB1-C6B5-4D16-8D9E-7177D9C831AA}" type="slidenum">
              <a:rPr lang="en-GB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-7834" y="2639458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Proof of concept for a scintillator powder calorimeter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78880" y="4521230"/>
            <a:ext cx="9144000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u="sng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G. Hull</a:t>
            </a:r>
            <a:r>
              <a:rPr lang="it-IT" sz="2000" b="1" u="sng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sz="2000" b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Lefrançois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N. Semkiv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A. Kotenko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S. Barsuk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M.-H. Schune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D. Breton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A. Cabrera</a:t>
            </a:r>
            <a:r>
              <a:rPr lang="it-IT" sz="2000" b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2000" b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it-IT" sz="2000" b="1" baseline="30000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it-IT" sz="1400" b="1" i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140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Université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Paris-</a:t>
            </a:r>
            <a:r>
              <a:rPr lang="it-IT" sz="140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Saclay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CNRS/IN2p3, </a:t>
            </a:r>
            <a:r>
              <a:rPr lang="it-IT" sz="140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IJCLab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91405 Orsay, France</a:t>
            </a:r>
          </a:p>
          <a:p>
            <a:pPr>
              <a:spcBef>
                <a:spcPct val="50000"/>
              </a:spcBef>
            </a:pPr>
            <a:r>
              <a:rPr lang="it-IT" sz="1400" b="1" i="1" baseline="30000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Kyiv National </a:t>
            </a:r>
            <a:r>
              <a:rPr lang="it-IT" sz="140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Taras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Shevchenko </a:t>
            </a:r>
            <a:r>
              <a:rPr lang="it-IT" sz="1400" b="1" i="1" dirty="0" err="1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</a:t>
            </a:r>
            <a:r>
              <a:rPr lang="it-IT" sz="1400" b="1" i="1" dirty="0">
                <a:solidFill>
                  <a:srgbClr val="FFC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01033 Kyiv, Ukraine</a:t>
            </a:r>
            <a:endParaRPr lang="it-IT" sz="1400" b="1" i="1" baseline="30000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it-IT" sz="1400" b="1" i="1" dirty="0">
              <a:solidFill>
                <a:srgbClr val="FFC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6214" y="50227"/>
            <a:ext cx="1694058" cy="105273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7582" y="1268760"/>
            <a:ext cx="9163496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fr-FR" b="1" dirty="0" err="1">
                <a:solidFill>
                  <a:srgbClr val="66FFFF"/>
                </a:solidFill>
                <a:latin typeface="+mj-lt"/>
                <a:cs typeface="Arial" panose="020B0604020202020204" pitchFamily="34" charset="0"/>
              </a:rPr>
              <a:t>Franch</a:t>
            </a:r>
            <a:r>
              <a:rPr lang="en-US" altLang="fr-FR" b="1">
                <a:solidFill>
                  <a:srgbClr val="66FFFF"/>
                </a:solidFill>
                <a:latin typeface="+mj-lt"/>
                <a:cs typeface="Arial" panose="020B0604020202020204" pitchFamily="34" charset="0"/>
              </a:rPr>
              <a:t>-Ukrainian </a:t>
            </a:r>
            <a:r>
              <a:rPr lang="en-US" altLang="fr-FR" b="1" dirty="0">
                <a:solidFill>
                  <a:srgbClr val="66FFFF"/>
                </a:solidFill>
                <a:latin typeface="+mj-lt"/>
                <a:cs typeface="Arial" panose="020B0604020202020204" pitchFamily="34" charset="0"/>
              </a:rPr>
              <a:t>workshop</a:t>
            </a:r>
          </a:p>
          <a:p>
            <a:pPr>
              <a:lnSpc>
                <a:spcPct val="110000"/>
              </a:lnSpc>
            </a:pPr>
            <a:r>
              <a:rPr lang="en-US" altLang="fr-FR" b="1" dirty="0">
                <a:solidFill>
                  <a:srgbClr val="66FFFF"/>
                </a:solidFill>
                <a:latin typeface="+mj-lt"/>
                <a:cs typeface="Arial" panose="020B0604020202020204" pitchFamily="34" charset="0"/>
              </a:rPr>
              <a:t>Instrumentation development for high-energy physics</a:t>
            </a:r>
            <a:br>
              <a:rPr lang="en-GB" altLang="fr-FR" sz="1800" b="1" dirty="0">
                <a:latin typeface="+mj-lt"/>
                <a:cs typeface="Arial" panose="020B0604020202020204" pitchFamily="34" charset="0"/>
              </a:rPr>
            </a:br>
            <a:r>
              <a:rPr lang="en-GB" altLang="fr-FR" sz="1600" b="1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October 27</a:t>
            </a:r>
            <a:r>
              <a:rPr lang="en-GB" altLang="fr-FR" sz="1600" b="1" baseline="30000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en-GB" altLang="fr-FR" sz="1600" b="1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 – 29</a:t>
            </a:r>
            <a:r>
              <a:rPr lang="en-GB" altLang="fr-FR" sz="1600" b="1" baseline="30000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rd</a:t>
            </a:r>
            <a:r>
              <a:rPr lang="en-GB" altLang="fr-FR" sz="1600" b="1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, 2021</a:t>
            </a:r>
            <a:r>
              <a:rPr lang="en-US" altLang="fr-FR" sz="1600" b="1" dirty="0">
                <a:solidFill>
                  <a:srgbClr val="66FF99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C8427F-8773-0147-8BFF-1306305F1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" y="44649"/>
            <a:ext cx="1425425" cy="10743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66978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experimental set-up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4EB866-DBFB-074F-8B32-77AA5C023553}"/>
              </a:ext>
            </a:extLst>
          </p:cNvPr>
          <p:cNvPicPr/>
          <p:nvPr/>
        </p:nvPicPr>
        <p:blipFill rotWithShape="1">
          <a:blip r:embed="rId3"/>
          <a:srcRect l="2767" t="33612" r="20706" b="16469"/>
          <a:stretch/>
        </p:blipFill>
        <p:spPr bwMode="auto">
          <a:xfrm>
            <a:off x="134658" y="1221387"/>
            <a:ext cx="5976664" cy="2941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6098903-AC00-6440-9A51-DA5BA148E84B}"/>
              </a:ext>
            </a:extLst>
          </p:cNvPr>
          <p:cNvPicPr/>
          <p:nvPr/>
        </p:nvPicPr>
        <p:blipFill rotWithShape="1">
          <a:blip r:embed="rId4"/>
          <a:srcRect b="5685"/>
          <a:stretch/>
        </p:blipFill>
        <p:spPr bwMode="auto">
          <a:xfrm>
            <a:off x="4716016" y="4310900"/>
            <a:ext cx="2002141" cy="2163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538ABE-EE62-1A42-8170-B1FA47CC453B}"/>
              </a:ext>
            </a:extLst>
          </p:cNvPr>
          <p:cNvPicPr/>
          <p:nvPr/>
        </p:nvPicPr>
        <p:blipFill rotWithShape="1">
          <a:blip r:embed="rId5"/>
          <a:srcRect l="21994" r="20212" b="8215"/>
          <a:stretch/>
        </p:blipFill>
        <p:spPr bwMode="auto">
          <a:xfrm>
            <a:off x="6919486" y="3967893"/>
            <a:ext cx="1878584" cy="2467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35CBA5-CB71-9F46-B93C-31F42254EF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62" y="1734534"/>
            <a:ext cx="2676504" cy="20073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517B0B-A019-C544-AB12-415BB1F93B2F}"/>
              </a:ext>
            </a:extLst>
          </p:cNvPr>
          <p:cNvSpPr txBox="1"/>
          <p:nvPr/>
        </p:nvSpPr>
        <p:spPr>
          <a:xfrm>
            <a:off x="62650" y="4606538"/>
            <a:ext cx="4581358" cy="1631216"/>
          </a:xfrm>
          <a:prstGeom prst="rect">
            <a:avLst/>
          </a:prstGeom>
          <a:noFill/>
          <a:ln w="38100">
            <a:solidFill>
              <a:srgbClr val="FF93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FFFF00"/>
                </a:solidFill>
              </a:rPr>
              <a:t>WaveCatcher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>
                <a:solidFill>
                  <a:srgbClr val="FFFF00"/>
                </a:solidFill>
              </a:rPr>
              <a:t>digitizer</a:t>
            </a:r>
            <a:r>
              <a:rPr lang="fr-FR" sz="2000" dirty="0">
                <a:solidFill>
                  <a:srgbClr val="FFFF00"/>
                </a:solidFill>
              </a:rPr>
              <a:t> @ 3.2GS/s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00"/>
                </a:solidFill>
              </a:rPr>
              <a:t>60-cm long Saint </a:t>
            </a:r>
            <a:r>
              <a:rPr lang="fr-FR" sz="2000" dirty="0" err="1">
                <a:solidFill>
                  <a:srgbClr val="FFFF00"/>
                </a:solidFill>
              </a:rPr>
              <a:t>Gobain</a:t>
            </a:r>
            <a:r>
              <a:rPr lang="fr-FR" sz="2000" dirty="0">
                <a:solidFill>
                  <a:srgbClr val="FFFF00"/>
                </a:solidFill>
              </a:rPr>
              <a:t> BCF9929A  WLS </a:t>
            </a:r>
            <a:r>
              <a:rPr lang="fr-FR" sz="2000" dirty="0" err="1">
                <a:solidFill>
                  <a:srgbClr val="FFFF00"/>
                </a:solidFill>
              </a:rPr>
              <a:t>fiber</a:t>
            </a:r>
            <a:endParaRPr lang="fr-FR" sz="2000" dirty="0">
              <a:solidFill>
                <a:srgbClr val="FFFF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00"/>
                </a:solidFill>
              </a:rPr>
              <a:t>Blue LED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FFFF00"/>
                </a:solidFill>
              </a:rPr>
              <a:t>Clear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>
                <a:solidFill>
                  <a:srgbClr val="FFFF00"/>
                </a:solidFill>
              </a:rPr>
              <a:t>fiber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>
                <a:solidFill>
                  <a:srgbClr val="FFFF00"/>
                </a:solidFill>
              </a:rPr>
              <a:t>unpolished</a:t>
            </a:r>
            <a:r>
              <a:rPr lang="fr-FR" sz="2000" dirty="0">
                <a:solidFill>
                  <a:srgbClr val="FFFF00"/>
                </a:solidFill>
              </a:rPr>
              <a:t> on 2 cm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19690" y="6550223"/>
            <a:ext cx="37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experimental set-up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3C6569-AE7F-BB43-94C2-6CC5AD5A2F2B}"/>
              </a:ext>
            </a:extLst>
          </p:cNvPr>
          <p:cNvSpPr txBox="1"/>
          <p:nvPr/>
        </p:nvSpPr>
        <p:spPr>
          <a:xfrm>
            <a:off x="179512" y="1836180"/>
            <a:ext cx="9067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Injection of the light with a clear fiber and comparison of the signals acquired by the WFS fibers located and increasing distance from the light injection, in three different conditions: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40FF"/>
                </a:solidFill>
              </a:rPr>
              <a:t>In air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40FF"/>
                </a:solidFill>
              </a:rPr>
              <a:t>In salt (grain size ~ 0.5 mm)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40FF"/>
                </a:solidFill>
              </a:rPr>
              <a:t>In salt + isopropanol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461BA9C-CF3D-9345-824A-ABB31E16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99887"/>
            <a:ext cx="2520280" cy="18902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21005E3-D6A1-8440-8836-756AAEC7EA6E}"/>
              </a:ext>
            </a:extLst>
          </p:cNvPr>
          <p:cNvSpPr txBox="1"/>
          <p:nvPr/>
        </p:nvSpPr>
        <p:spPr>
          <a:xfrm>
            <a:off x="975839" y="1205217"/>
            <a:ext cx="689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 the proof of principle we used </a:t>
            </a:r>
            <a:r>
              <a:rPr lang="en-US" sz="2400" b="1" u="sng" dirty="0">
                <a:solidFill>
                  <a:srgbClr val="FFFF00"/>
                </a:solidFill>
              </a:rPr>
              <a:t>kitchen salt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CA9F24-2C1B-0341-8639-8BFC53338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95" y="4593347"/>
            <a:ext cx="1556787" cy="11675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2AB8A-C300-9842-92F4-4ADF3A467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175" y="4593346"/>
            <a:ext cx="1556789" cy="11675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EB1D1A-0614-B743-9ACE-FCBD7C84C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958" y="4593346"/>
            <a:ext cx="1556789" cy="11675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79254C-C89E-5B49-80ED-114CD6F20513}"/>
              </a:ext>
            </a:extLst>
          </p:cNvPr>
          <p:cNvSpPr txBox="1"/>
          <p:nvPr/>
        </p:nvSpPr>
        <p:spPr>
          <a:xfrm>
            <a:off x="441718" y="6025663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Salt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32EF8-BA1B-2D42-B373-D271E780ECD3}"/>
              </a:ext>
            </a:extLst>
          </p:cNvPr>
          <p:cNvSpPr txBox="1"/>
          <p:nvPr/>
        </p:nvSpPr>
        <p:spPr>
          <a:xfrm>
            <a:off x="1684672" y="602566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Glass grains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2BD2752-A03D-2D4C-AA82-161F3661E25B}"/>
              </a:ext>
            </a:extLst>
          </p:cNvPr>
          <p:cNvSpPr txBox="1"/>
          <p:nvPr/>
        </p:nvSpPr>
        <p:spPr>
          <a:xfrm>
            <a:off x="3153022" y="6025663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Glass spheres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2439AE-D539-D74A-BBAB-F906CDDDC35E}"/>
              </a:ext>
            </a:extLst>
          </p:cNvPr>
          <p:cNvSpPr txBox="1"/>
          <p:nvPr/>
        </p:nvSpPr>
        <p:spPr>
          <a:xfrm>
            <a:off x="5139798" y="5405522"/>
            <a:ext cx="3433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66FF33"/>
                </a:solidFill>
              </a:rPr>
              <a:t>For </a:t>
            </a:r>
            <a:r>
              <a:rPr lang="fr-FR" sz="2000" dirty="0" err="1">
                <a:solidFill>
                  <a:srgbClr val="66FF33"/>
                </a:solidFill>
              </a:rPr>
              <a:t>each</a:t>
            </a:r>
            <a:r>
              <a:rPr lang="fr-FR" sz="2000" dirty="0">
                <a:solidFill>
                  <a:srgbClr val="66FF33"/>
                </a:solidFill>
              </a:rPr>
              <a:t> configuration </a:t>
            </a:r>
            <a:r>
              <a:rPr lang="fr-FR" sz="2000" dirty="0" err="1">
                <a:solidFill>
                  <a:srgbClr val="66FF33"/>
                </a:solidFill>
              </a:rPr>
              <a:t>we</a:t>
            </a:r>
            <a:r>
              <a:rPr lang="fr-FR" sz="2000" dirty="0">
                <a:solidFill>
                  <a:srgbClr val="66FF33"/>
                </a:solidFill>
              </a:rPr>
              <a:t> </a:t>
            </a:r>
            <a:r>
              <a:rPr lang="fr-FR" sz="2000" dirty="0" err="1">
                <a:solidFill>
                  <a:srgbClr val="66FF33"/>
                </a:solidFill>
              </a:rPr>
              <a:t>acquired</a:t>
            </a:r>
            <a:r>
              <a:rPr lang="fr-FR" sz="2000" dirty="0">
                <a:solidFill>
                  <a:srgbClr val="66FF33"/>
                </a:solidFill>
              </a:rPr>
              <a:t> 10k </a:t>
            </a:r>
            <a:r>
              <a:rPr lang="fr-FR" sz="2000" dirty="0" err="1">
                <a:solidFill>
                  <a:srgbClr val="66FF33"/>
                </a:solidFill>
              </a:rPr>
              <a:t>signals</a:t>
            </a:r>
            <a:r>
              <a:rPr lang="fr-FR" sz="2000" dirty="0">
                <a:solidFill>
                  <a:srgbClr val="66FF33"/>
                </a:solidFill>
              </a:rPr>
              <a:t> and </a:t>
            </a:r>
            <a:r>
              <a:rPr lang="fr-FR" sz="2000" dirty="0" err="1">
                <a:solidFill>
                  <a:srgbClr val="66FF33"/>
                </a:solidFill>
              </a:rPr>
              <a:t>we</a:t>
            </a:r>
            <a:r>
              <a:rPr lang="fr-FR" sz="2000" dirty="0">
                <a:solidFill>
                  <a:srgbClr val="66FF33"/>
                </a:solidFill>
              </a:rPr>
              <a:t> </a:t>
            </a:r>
            <a:r>
              <a:rPr lang="fr-FR" sz="2000" dirty="0" err="1">
                <a:solidFill>
                  <a:srgbClr val="66FF33"/>
                </a:solidFill>
              </a:rPr>
              <a:t>estimated</a:t>
            </a:r>
            <a:r>
              <a:rPr lang="fr-FR" sz="2000" dirty="0">
                <a:solidFill>
                  <a:srgbClr val="66FF33"/>
                </a:solidFill>
              </a:rPr>
              <a:t> the </a:t>
            </a:r>
            <a:r>
              <a:rPr lang="fr-FR" sz="2000" dirty="0" err="1">
                <a:solidFill>
                  <a:srgbClr val="66FF33"/>
                </a:solidFill>
              </a:rPr>
              <a:t>mean</a:t>
            </a:r>
            <a:r>
              <a:rPr lang="fr-FR" sz="2000" dirty="0">
                <a:solidFill>
                  <a:srgbClr val="66FF33"/>
                </a:solidFill>
              </a:rPr>
              <a:t> WF</a:t>
            </a:r>
          </a:p>
        </p:txBody>
      </p:sp>
    </p:spTree>
    <p:extLst>
      <p:ext uri="{BB962C8B-B14F-4D97-AF65-F5344CB8AC3E}">
        <p14:creationId xmlns:p14="http://schemas.microsoft.com/office/powerpoint/2010/main" val="172860740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619688" y="6550223"/>
            <a:ext cx="37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D0F071-2154-3744-82F7-132AE0B1BABC}"/>
              </a:ext>
            </a:extLst>
          </p:cNvPr>
          <p:cNvPicPr/>
          <p:nvPr/>
        </p:nvPicPr>
        <p:blipFill rotWithShape="1">
          <a:blip r:embed="rId3"/>
          <a:srcRect l="12552" t="11459" r="12737" b="11456"/>
          <a:stretch/>
        </p:blipFill>
        <p:spPr bwMode="auto">
          <a:xfrm>
            <a:off x="1187624" y="1169086"/>
            <a:ext cx="6610265" cy="4120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-21744" y="5688914"/>
            <a:ext cx="916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a typeface="Times New Roman" panose="02020603050405020304" pitchFamily="18" charset="0"/>
              </a:rPr>
              <a:t>1.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With salt we collect more light than in air </a:t>
            </a:r>
          </a:p>
        </p:txBody>
      </p:sp>
    </p:spTree>
    <p:extLst>
      <p:ext uri="{BB962C8B-B14F-4D97-AF65-F5344CB8AC3E}">
        <p14:creationId xmlns:p14="http://schemas.microsoft.com/office/powerpoint/2010/main" val="36781719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619689" y="6550223"/>
            <a:ext cx="37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0" y="538976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a typeface="Times New Roman" panose="02020603050405020304" pitchFamily="18" charset="0"/>
              </a:rPr>
              <a:t>2.</a:t>
            </a: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If we add isopropanol to salt, the signal amplitude decreases next to the light injection but increases at 6 and 8 mm from it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A4D4BA-3995-7D4E-A0F3-D3539D55477C}"/>
              </a:ext>
            </a:extLst>
          </p:cNvPr>
          <p:cNvPicPr/>
          <p:nvPr/>
        </p:nvPicPr>
        <p:blipFill rotWithShape="1">
          <a:blip r:embed="rId3"/>
          <a:srcRect l="12552" t="11459" r="12737" b="11456"/>
          <a:stretch/>
        </p:blipFill>
        <p:spPr bwMode="auto">
          <a:xfrm>
            <a:off x="1187624" y="1169086"/>
            <a:ext cx="6610265" cy="4120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53432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3806D1-41DC-6440-A7AD-755EB1FBF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1701" b="1701"/>
          <a:stretch/>
        </p:blipFill>
        <p:spPr>
          <a:xfrm rot="5400000">
            <a:off x="5435981" y="626435"/>
            <a:ext cx="2376493" cy="33843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9688" y="6550223"/>
            <a:ext cx="37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7B24A4-D59E-0E49-B846-346607F175E9}"/>
              </a:ext>
            </a:extLst>
          </p:cNvPr>
          <p:cNvSpPr/>
          <p:nvPr/>
        </p:nvSpPr>
        <p:spPr>
          <a:xfrm>
            <a:off x="107504" y="3450867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a typeface="Times New Roman" panose="02020603050405020304" pitchFamily="18" charset="0"/>
              </a:rPr>
              <a:t>3.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The time difference between the signals acquired in air and salt is is always bigger than the time difference in air and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salt+isopropanol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sym typeface="Wingdings" pitchFamily="2" charset="2"/>
              </a:rPr>
              <a:t>with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isopropanol there is less light scattering </a:t>
            </a:r>
          </a:p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sym typeface="Wingdings" pitchFamily="2" charset="2"/>
              </a:rPr>
              <a:t>the light has to travel less to be collected on the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WLS fiber</a:t>
            </a:r>
            <a:endParaRPr lang="en-US" sz="2000" dirty="0">
              <a:solidFill>
                <a:srgbClr val="FFFF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873126-AA49-E24D-A5B2-41C26494ED9B}"/>
              </a:ext>
            </a:extLst>
          </p:cNvPr>
          <p:cNvSpPr txBox="1"/>
          <p:nvPr/>
        </p:nvSpPr>
        <p:spPr>
          <a:xfrm>
            <a:off x="2615374" y="5649325"/>
            <a:ext cx="3913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dirty="0" err="1">
                <a:solidFill>
                  <a:srgbClr val="FF40FF"/>
                </a:solidFill>
                <a:ea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FF40FF"/>
                </a:solidFill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 ~ 1.4 ns 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l</a:t>
            </a:r>
            <a:r>
              <a:rPr lang="en-US" baseline="-25000" dirty="0">
                <a:solidFill>
                  <a:srgbClr val="FF40FF"/>
                </a:solidFill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 ~ 28 cm</a:t>
            </a:r>
          </a:p>
          <a:p>
            <a:pPr algn="l"/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FF40FF"/>
                </a:solidFill>
                <a:ea typeface="Times New Roman" panose="02020603050405020304" pitchFamily="18" charset="0"/>
              </a:rPr>
              <a:t>m 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~ 0.6 ns 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dirty="0" err="1">
                <a:solidFill>
                  <a:srgbClr val="FF40FF"/>
                </a:solidFill>
                <a:ea typeface="Times New Roman" panose="02020603050405020304" pitchFamily="18" charset="0"/>
              </a:rPr>
              <a:t>l</a:t>
            </a:r>
            <a:r>
              <a:rPr lang="en-US" baseline="-25000" dirty="0" err="1">
                <a:solidFill>
                  <a:srgbClr val="FF40FF"/>
                </a:solidFill>
                <a:ea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FF40FF"/>
                </a:solidFill>
                <a:ea typeface="Times New Roman" panose="02020603050405020304" pitchFamily="18" charset="0"/>
              </a:rPr>
              <a:t> ~ 12 cm</a:t>
            </a:r>
            <a:endParaRPr lang="en-US" dirty="0">
              <a:solidFill>
                <a:srgbClr val="FF40FF"/>
              </a:solidFill>
            </a:endParaRPr>
          </a:p>
        </p:txBody>
      </p:sp>
      <p:sp>
        <p:nvSpPr>
          <p:cNvPr id="17" name="Rectangle avec flèche vers la droite 16">
            <a:extLst>
              <a:ext uri="{FF2B5EF4-FFF2-40B4-BE49-F238E27FC236}">
                <a16:creationId xmlns:a16="http://schemas.microsoft.com/office/drawing/2014/main" id="{C0C0B055-57FE-2741-A06A-D62A9E2088B3}"/>
              </a:ext>
            </a:extLst>
          </p:cNvPr>
          <p:cNvSpPr/>
          <p:nvPr/>
        </p:nvSpPr>
        <p:spPr bwMode="auto">
          <a:xfrm>
            <a:off x="611560" y="1744854"/>
            <a:ext cx="5184576" cy="861674"/>
          </a:xfrm>
          <a:prstGeom prst="rightArrowCallout">
            <a:avLst>
              <a:gd name="adj1" fmla="val 33604"/>
              <a:gd name="adj2" fmla="val 25000"/>
              <a:gd name="adj3" fmla="val 48469"/>
              <a:gd name="adj4" fmla="val 819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Linear</a:t>
            </a:r>
            <a:r>
              <a:rPr lang="fr-FR" dirty="0">
                <a:solidFill>
                  <a:schemeClr val="bg1"/>
                </a:solidFill>
              </a:rPr>
              <a:t> fit on the </a:t>
            </a:r>
            <a:r>
              <a:rPr lang="fr-FR" dirty="0" err="1">
                <a:solidFill>
                  <a:schemeClr val="bg1"/>
                </a:solidFill>
              </a:rPr>
              <a:t>rising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edge</a:t>
            </a:r>
            <a:r>
              <a:rPr lang="fr-FR" dirty="0">
                <a:solidFill>
                  <a:schemeClr val="bg1"/>
                </a:solidFill>
              </a:rPr>
              <a:t> and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estimate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t</a:t>
            </a:r>
            <a:r>
              <a:rPr lang="fr-FR" dirty="0">
                <a:solidFill>
                  <a:schemeClr val="bg1"/>
                </a:solidFill>
              </a:rPr>
              <a:t> @ </a:t>
            </a:r>
            <a:r>
              <a:rPr lang="fr-FR" dirty="0" err="1">
                <a:solidFill>
                  <a:schemeClr val="bg1"/>
                </a:solidFill>
              </a:rPr>
              <a:t>peak</a:t>
            </a:r>
            <a:r>
              <a:rPr lang="fr-FR" dirty="0">
                <a:solidFill>
                  <a:schemeClr val="bg1"/>
                </a:solidFill>
              </a:rPr>
              <a:t>/2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C9498-5F28-084D-96C5-607B603850F4}"/>
              </a:ext>
            </a:extLst>
          </p:cNvPr>
          <p:cNvSpPr txBox="1"/>
          <p:nvPr/>
        </p:nvSpPr>
        <p:spPr>
          <a:xfrm>
            <a:off x="899592" y="5649325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FF"/>
                </a:solidFill>
              </a:rPr>
              <a:t>At 6 mm: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C4BC54-AE4B-884C-AE71-CAE3857751E3}"/>
              </a:ext>
            </a:extLst>
          </p:cNvPr>
          <p:cNvSpPr txBox="1"/>
          <p:nvPr/>
        </p:nvSpPr>
        <p:spPr>
          <a:xfrm>
            <a:off x="5265665" y="1166334"/>
            <a:ext cx="12961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>
                <a:solidFill>
                  <a:srgbClr val="0096FF"/>
                </a:solidFill>
              </a:rPr>
              <a:t>6 mm</a:t>
            </a:r>
          </a:p>
          <a:p>
            <a:pPr algn="l"/>
            <a:r>
              <a:rPr lang="fr-FR" sz="1200" b="1" dirty="0">
                <a:solidFill>
                  <a:srgbClr val="FF9300"/>
                </a:solidFill>
              </a:rPr>
              <a:t>6 mm </a:t>
            </a:r>
            <a:r>
              <a:rPr lang="fr-FR" sz="1200" b="1" dirty="0" err="1">
                <a:solidFill>
                  <a:srgbClr val="FF9300"/>
                </a:solidFill>
              </a:rPr>
              <a:t>salt</a:t>
            </a:r>
            <a:endParaRPr lang="fr-FR" sz="1200" b="1" dirty="0">
              <a:solidFill>
                <a:srgbClr val="FF9300"/>
              </a:solidFill>
            </a:endParaRPr>
          </a:p>
          <a:p>
            <a:pPr algn="l"/>
            <a:r>
              <a:rPr lang="fr-FR" sz="1200" b="1" dirty="0">
                <a:solidFill>
                  <a:srgbClr val="4E8F00"/>
                </a:solidFill>
              </a:rPr>
              <a:t>6 mm mixture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8FC35F0-54A9-FD4D-9B01-8588E0EA9549}"/>
              </a:ext>
            </a:extLst>
          </p:cNvPr>
          <p:cNvCxnSpPr>
            <a:cxnSpLocks/>
          </p:cNvCxnSpPr>
          <p:nvPr/>
        </p:nvCxnSpPr>
        <p:spPr bwMode="auto">
          <a:xfrm>
            <a:off x="6444208" y="2348880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9142EEC-18A4-C040-A3CB-7CC64F943AD3}"/>
              </a:ext>
            </a:extLst>
          </p:cNvPr>
          <p:cNvCxnSpPr>
            <a:cxnSpLocks/>
          </p:cNvCxnSpPr>
          <p:nvPr/>
        </p:nvCxnSpPr>
        <p:spPr bwMode="auto">
          <a:xfrm>
            <a:off x="6561809" y="2204864"/>
            <a:ext cx="3144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9B48E-8F4A-A546-8A81-B310246DC485}"/>
              </a:ext>
            </a:extLst>
          </p:cNvPr>
          <p:cNvSpPr/>
          <p:nvPr/>
        </p:nvSpPr>
        <p:spPr>
          <a:xfrm>
            <a:off x="6804248" y="1988840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sz="2000" dirty="0" err="1">
                <a:solidFill>
                  <a:srgbClr val="FF9300"/>
                </a:solidFill>
                <a:ea typeface="Times New Roman" panose="02020603050405020304" pitchFamily="18" charset="0"/>
              </a:rPr>
              <a:t>t</a:t>
            </a:r>
            <a:r>
              <a:rPr lang="en-US" sz="2000" baseline="-25000" dirty="0" err="1">
                <a:solidFill>
                  <a:srgbClr val="FF9300"/>
                </a:solidFill>
                <a:ea typeface="Times New Roman" panose="02020603050405020304" pitchFamily="18" charset="0"/>
              </a:rPr>
              <a:t>s</a:t>
            </a:r>
            <a:endParaRPr lang="fr-FR" sz="2000" dirty="0">
              <a:solidFill>
                <a:srgbClr val="FF93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2D70D-1A1E-4143-922C-4F1D50A869E8}"/>
              </a:ext>
            </a:extLst>
          </p:cNvPr>
          <p:cNvSpPr/>
          <p:nvPr/>
        </p:nvSpPr>
        <p:spPr>
          <a:xfrm>
            <a:off x="5940152" y="2075373"/>
            <a:ext cx="585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E8F00"/>
                </a:solidFill>
                <a:ea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sz="2000" dirty="0">
                <a:solidFill>
                  <a:srgbClr val="4E8F00"/>
                </a:solidFill>
                <a:ea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4E8F00"/>
                </a:solidFill>
                <a:ea typeface="Times New Roman" panose="02020603050405020304" pitchFamily="18" charset="0"/>
              </a:rPr>
              <a:t>m</a:t>
            </a:r>
            <a:endParaRPr lang="fr-FR" sz="2000" dirty="0">
              <a:solidFill>
                <a:srgbClr val="4E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370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619689" y="6550223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 and future work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27A8F9D3-A8BE-D34D-949A-DD0B8B159B24}"/>
              </a:ext>
            </a:extLst>
          </p:cNvPr>
          <p:cNvSpPr txBox="1">
            <a:spLocks/>
          </p:cNvSpPr>
          <p:nvPr/>
        </p:nvSpPr>
        <p:spPr>
          <a:xfrm>
            <a:off x="741134" y="1204929"/>
            <a:ext cx="7750629" cy="48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16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174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8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3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2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65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70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4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18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3930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1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</a:rPr>
              <a:t>We demonstrated the feasibility of </a:t>
            </a:r>
            <a:r>
              <a:rPr lang="en-US" sz="2800" dirty="0" err="1">
                <a:solidFill>
                  <a:srgbClr val="FFFF00"/>
                </a:solidFill>
              </a:rPr>
              <a:t>PowderO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B66CA7-A3A6-774A-A27E-39F24FE12DED}"/>
              </a:ext>
            </a:extLst>
          </p:cNvPr>
          <p:cNvSpPr txBox="1"/>
          <p:nvPr/>
        </p:nvSpPr>
        <p:spPr>
          <a:xfrm>
            <a:off x="-15213" y="194069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Geant4 shower simulation predicts an energy resolution </a:t>
            </a:r>
            <a:r>
              <a:rPr lang="fr-FR" sz="2000" dirty="0"/>
              <a:t>of about </a:t>
            </a:r>
            <a:r>
              <a:rPr lang="fr-FR" sz="2000" dirty="0">
                <a:solidFill>
                  <a:schemeClr val="bg1"/>
                </a:solidFill>
              </a:rPr>
              <a:t>1.5%/</a:t>
            </a:r>
            <a:r>
              <a:rPr lang="fr-FR" sz="2000" dirty="0" err="1">
                <a:solidFill>
                  <a:schemeClr val="bg1"/>
                </a:solidFill>
              </a:rPr>
              <a:t>sqrt</a:t>
            </a:r>
            <a:r>
              <a:rPr lang="fr-FR" sz="2000" dirty="0">
                <a:solidFill>
                  <a:schemeClr val="bg1"/>
                </a:solidFill>
              </a:rPr>
              <a:t>(E) for 0.5 mm size ZnWO</a:t>
            </a:r>
            <a:r>
              <a:rPr lang="fr-FR" sz="2000" baseline="-25000" dirty="0">
                <a:solidFill>
                  <a:schemeClr val="bg1"/>
                </a:solidFill>
              </a:rPr>
              <a:t>4</a:t>
            </a:r>
            <a:r>
              <a:rPr lang="fr-FR" sz="2000" dirty="0">
                <a:solidFill>
                  <a:schemeClr val="bg1"/>
                </a:solidFill>
              </a:rPr>
              <a:t> grains + </a:t>
            </a:r>
            <a:r>
              <a:rPr lang="en-US" sz="2200" dirty="0">
                <a:solidFill>
                  <a:schemeClr val="bg1"/>
                </a:solidFill>
              </a:rPr>
              <a:t>CH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I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Powder (kitchen salt) = Light confinement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Mix = Powder + liquid (isopropanol) = higher total density and better optical coupling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13A93D-AB61-E54F-9E89-B60C9156B8A6}"/>
              </a:ext>
            </a:extLst>
          </p:cNvPr>
          <p:cNvSpPr txBox="1"/>
          <p:nvPr/>
        </p:nvSpPr>
        <p:spPr>
          <a:xfrm>
            <a:off x="0" y="3905760"/>
            <a:ext cx="91135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9300"/>
                </a:solidFill>
              </a:rPr>
              <a:t>From salt to inorganic crystal grains: possible collaboration with ISMA (</a:t>
            </a:r>
            <a:r>
              <a:rPr lang="en-US" sz="2200" dirty="0" err="1">
                <a:solidFill>
                  <a:srgbClr val="FF9300"/>
                </a:solidFill>
              </a:rPr>
              <a:t>Ukraina</a:t>
            </a:r>
            <a:r>
              <a:rPr lang="en-US" sz="2200" dirty="0">
                <a:solidFill>
                  <a:srgbClr val="FF9300"/>
                </a:solidFill>
              </a:rPr>
              <a:t>) to produce 1 kg of ZnWO</a:t>
            </a:r>
            <a:r>
              <a:rPr lang="en-US" sz="2200" baseline="-25000" dirty="0">
                <a:solidFill>
                  <a:srgbClr val="FF9300"/>
                </a:solidFill>
              </a:rPr>
              <a:t>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9300"/>
                </a:solidFill>
              </a:rPr>
              <a:t>Test of a 16-fibers device to study of the uniformity response of the detector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9300"/>
                </a:solidFill>
              </a:rPr>
              <a:t>Characterization of a full length and fully equipped 16-fibers prototype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9300"/>
                </a:solidFill>
              </a:rPr>
              <a:t> Development of a 14 cm x 14 cm demonstrator</a:t>
            </a:r>
            <a:endParaRPr lang="fr-FR" sz="2200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3809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>
            <a:extLst>
              <a:ext uri="{FF2B5EF4-FFF2-40B4-BE49-F238E27FC236}">
                <a16:creationId xmlns:a16="http://schemas.microsoft.com/office/drawing/2014/main" id="{981C53C2-FC9E-1B49-A841-BC5ECB89F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47986F81-7D1E-E64D-A974-8C941E1AB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919865-5882-F544-BF19-4A0C0E6AE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Backup slides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66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D116356-84B5-2840-8525-F635041BF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75" b="24316"/>
          <a:stretch/>
        </p:blipFill>
        <p:spPr>
          <a:xfrm>
            <a:off x="276497" y="2092042"/>
            <a:ext cx="8591007" cy="241038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E43AA68-CBD9-7F4D-B828-54CBD72F332D}"/>
              </a:ext>
            </a:extLst>
          </p:cNvPr>
          <p:cNvSpPr txBox="1"/>
          <p:nvPr/>
        </p:nvSpPr>
        <p:spPr>
          <a:xfrm>
            <a:off x="582605" y="4673877"/>
            <a:ext cx="1140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 err="1">
                <a:solidFill>
                  <a:schemeClr val="bg1"/>
                </a:solidFill>
              </a:rPr>
              <a:t>Sea-salt</a:t>
            </a:r>
            <a:endParaRPr lang="fr-FR" sz="21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88E249-032F-4A4D-8622-C570888F555D}"/>
              </a:ext>
            </a:extLst>
          </p:cNvPr>
          <p:cNvSpPr txBox="1"/>
          <p:nvPr/>
        </p:nvSpPr>
        <p:spPr>
          <a:xfrm>
            <a:off x="4004489" y="4673877"/>
            <a:ext cx="16017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>
                <a:solidFill>
                  <a:schemeClr val="bg1"/>
                </a:solidFill>
              </a:rPr>
              <a:t>Glass grains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BE7102-4927-E840-B25B-067ECDE52928}"/>
              </a:ext>
            </a:extLst>
          </p:cNvPr>
          <p:cNvSpPr txBox="1"/>
          <p:nvPr/>
        </p:nvSpPr>
        <p:spPr>
          <a:xfrm>
            <a:off x="6753616" y="4673877"/>
            <a:ext cx="18037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>
                <a:solidFill>
                  <a:schemeClr val="bg1"/>
                </a:solidFill>
              </a:rPr>
              <a:t>Glass </a:t>
            </a:r>
            <a:r>
              <a:rPr lang="fr-FR" sz="2100" dirty="0" err="1">
                <a:solidFill>
                  <a:schemeClr val="bg1"/>
                </a:solidFill>
              </a:rPr>
              <a:t>spheres</a:t>
            </a:r>
            <a:endParaRPr lang="fr-FR" sz="2100" dirty="0">
              <a:solidFill>
                <a:schemeClr val="bg1"/>
              </a:solidFill>
            </a:endParaRP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981C53C2-FC9E-1B49-A841-BC5ECB89F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47986F81-7D1E-E64D-A974-8C941E1AB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919865-5882-F544-BF19-4A0C0E6AE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Tested powders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45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9" name="Text Box 7"/>
          <p:cNvSpPr txBox="1">
            <a:spLocks noChangeArrowheads="1"/>
          </p:cNvSpPr>
          <p:nvPr/>
        </p:nvSpPr>
        <p:spPr bwMode="auto">
          <a:xfrm>
            <a:off x="989273" y="1556792"/>
            <a:ext cx="6948264" cy="4016484"/>
          </a:xfrm>
          <a:prstGeom prst="rect">
            <a:avLst/>
          </a:prstGeom>
          <a:noFill/>
          <a:ln w="3175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3000" dirty="0">
                <a:solidFill>
                  <a:schemeClr val="bg1"/>
                </a:solidFill>
              </a:rPr>
              <a:t> The </a:t>
            </a:r>
            <a:r>
              <a:rPr lang="en-US" sz="3000" dirty="0" err="1">
                <a:solidFill>
                  <a:schemeClr val="bg1"/>
                </a:solidFill>
              </a:rPr>
              <a:t>LiquidO</a:t>
            </a:r>
            <a:r>
              <a:rPr lang="en-US" sz="3000" dirty="0">
                <a:solidFill>
                  <a:schemeClr val="bg1"/>
                </a:solidFill>
              </a:rPr>
              <a:t> detection technique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3000" dirty="0">
                <a:solidFill>
                  <a:schemeClr val="bg1"/>
                </a:solidFill>
              </a:rPr>
              <a:t> Powder calorimeter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3000" dirty="0">
                <a:solidFill>
                  <a:schemeClr val="bg1"/>
                </a:solidFill>
              </a:rPr>
              <a:t> The proof of concept</a:t>
            </a:r>
          </a:p>
          <a:p>
            <a:pPr marL="914400" lvl="1" indent="-457200" algn="l" eaLnBrk="0" hangingPunct="0">
              <a:spcBef>
                <a:spcPct val="50000"/>
              </a:spcBef>
              <a:buClr>
                <a:srgbClr val="FF33CC"/>
              </a:buClr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Simulation results</a:t>
            </a:r>
          </a:p>
          <a:p>
            <a:pPr marL="914400" lvl="1" indent="-457200" algn="l" eaLnBrk="0" hangingPunct="0">
              <a:spcBef>
                <a:spcPct val="50000"/>
              </a:spcBef>
              <a:buClr>
                <a:srgbClr val="FF33CC"/>
              </a:buClr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 Experimental results</a:t>
            </a:r>
          </a:p>
          <a:p>
            <a:pPr algn="l" eaLnBrk="0" hangingPunct="0">
              <a:spcBef>
                <a:spcPct val="50000"/>
              </a:spcBef>
              <a:buClr>
                <a:srgbClr val="FF33CC"/>
              </a:buClr>
              <a:buFont typeface="Wingdings 2" pitchFamily="18" charset="2"/>
              <a:buChar char="ê"/>
            </a:pPr>
            <a:r>
              <a:rPr lang="en-US" sz="3000" dirty="0">
                <a:solidFill>
                  <a:schemeClr val="bg1"/>
                </a:solidFill>
              </a:rPr>
              <a:t> Future work</a:t>
            </a:r>
          </a:p>
        </p:txBody>
      </p: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LiquidO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technology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C23A2E-339B-0145-9ED5-D49C2E3A7B89}"/>
              </a:ext>
            </a:extLst>
          </p:cNvPr>
          <p:cNvSpPr txBox="1"/>
          <p:nvPr/>
        </p:nvSpPr>
        <p:spPr>
          <a:xfrm>
            <a:off x="0" y="13407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LiquidO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is a new detection technique making use of opaque liquid scintillator read-out by means of WLS fibers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5DD159-CCC6-9D46-AAE9-37E6FE46A148}"/>
              </a:ext>
            </a:extLst>
          </p:cNvPr>
          <p:cNvSpPr txBox="1"/>
          <p:nvPr/>
        </p:nvSpPr>
        <p:spPr>
          <a:xfrm>
            <a:off x="3025265" y="2455072"/>
            <a:ext cx="169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Stochastic light confinement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AF09FE-7F45-3A47-8ECC-E4B37EC8E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5" y="3642379"/>
            <a:ext cx="4922792" cy="25971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F0FCB02-0AB0-5F4E-A29B-6BDAAF87FC1F}"/>
              </a:ext>
            </a:extLst>
          </p:cNvPr>
          <p:cNvSpPr txBox="1"/>
          <p:nvPr/>
        </p:nvSpPr>
        <p:spPr>
          <a:xfrm>
            <a:off x="5988086" y="2757834"/>
            <a:ext cx="2818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LiquidO</a:t>
            </a:r>
            <a:r>
              <a:rPr lang="en-US" sz="2000" b="1" dirty="0">
                <a:solidFill>
                  <a:srgbClr val="FFFF00"/>
                </a:solidFill>
              </a:rPr>
              <a:t> concept: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 TPC-like detector with « light </a:t>
            </a:r>
            <a:r>
              <a:rPr lang="en-US" sz="2000" b="1" dirty="0" err="1">
                <a:solidFill>
                  <a:srgbClr val="FFFF00"/>
                </a:solidFill>
              </a:rPr>
              <a:t>drfiting</a:t>
            </a:r>
            <a:r>
              <a:rPr lang="en-US" sz="2000" b="1" dirty="0">
                <a:solidFill>
                  <a:srgbClr val="FFFF00"/>
                </a:solidFill>
              </a:rPr>
              <a:t> »</a:t>
            </a:r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3F78960F-0B10-C44D-8103-61A2C2C20602}"/>
              </a:ext>
            </a:extLst>
          </p:cNvPr>
          <p:cNvSpPr/>
          <p:nvPr/>
        </p:nvSpPr>
        <p:spPr>
          <a:xfrm>
            <a:off x="6651510" y="3945769"/>
            <a:ext cx="1591733" cy="2240571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F0EC452-990D-E442-8114-AB0831883737}"/>
              </a:ext>
            </a:extLst>
          </p:cNvPr>
          <p:cNvCxnSpPr/>
          <p:nvPr/>
        </p:nvCxnSpPr>
        <p:spPr>
          <a:xfrm>
            <a:off x="6918109" y="4214405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9F7DBF5-98E3-1649-AFD4-A40E83B85EA5}"/>
              </a:ext>
            </a:extLst>
          </p:cNvPr>
          <p:cNvCxnSpPr/>
          <p:nvPr/>
        </p:nvCxnSpPr>
        <p:spPr>
          <a:xfrm>
            <a:off x="7663175" y="4028139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5D0B665-289C-9A44-B14F-70DA2FBC14BE}"/>
              </a:ext>
            </a:extLst>
          </p:cNvPr>
          <p:cNvCxnSpPr/>
          <p:nvPr/>
        </p:nvCxnSpPr>
        <p:spPr>
          <a:xfrm>
            <a:off x="7781709" y="4210499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80E45A5-B680-ED4D-8E10-0C4BAE371119}"/>
              </a:ext>
            </a:extLst>
          </p:cNvPr>
          <p:cNvCxnSpPr/>
          <p:nvPr/>
        </p:nvCxnSpPr>
        <p:spPr>
          <a:xfrm>
            <a:off x="7917175" y="4028139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1C6335-3174-9347-A6B9-BF5538C84D03}"/>
              </a:ext>
            </a:extLst>
          </p:cNvPr>
          <p:cNvCxnSpPr/>
          <p:nvPr/>
        </p:nvCxnSpPr>
        <p:spPr>
          <a:xfrm>
            <a:off x="8063322" y="4112804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9ED7C38-BFF2-1446-8E3D-3082D1FB3C4A}"/>
              </a:ext>
            </a:extLst>
          </p:cNvPr>
          <p:cNvCxnSpPr/>
          <p:nvPr/>
        </p:nvCxnSpPr>
        <p:spPr>
          <a:xfrm>
            <a:off x="7104377" y="4053542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A612F54-DEA8-884E-B0BB-15351A1C7BE4}"/>
              </a:ext>
            </a:extLst>
          </p:cNvPr>
          <p:cNvCxnSpPr/>
          <p:nvPr/>
        </p:nvCxnSpPr>
        <p:spPr>
          <a:xfrm>
            <a:off x="7222911" y="4235902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059BC6C-F83F-F64C-82FF-41ECE516FB3F}"/>
              </a:ext>
            </a:extLst>
          </p:cNvPr>
          <p:cNvCxnSpPr/>
          <p:nvPr/>
        </p:nvCxnSpPr>
        <p:spPr>
          <a:xfrm>
            <a:off x="7358377" y="4053542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4E9AAC6-DA9D-8F49-938B-3A2DA236973E}"/>
              </a:ext>
            </a:extLst>
          </p:cNvPr>
          <p:cNvCxnSpPr/>
          <p:nvPr/>
        </p:nvCxnSpPr>
        <p:spPr>
          <a:xfrm>
            <a:off x="7504524" y="4138207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BE609B9-2A53-084E-B860-0A14E544C7B7}"/>
              </a:ext>
            </a:extLst>
          </p:cNvPr>
          <p:cNvCxnSpPr/>
          <p:nvPr/>
        </p:nvCxnSpPr>
        <p:spPr>
          <a:xfrm>
            <a:off x="6780506" y="4071605"/>
            <a:ext cx="0" cy="187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B6760A6C-939F-A74B-A1C4-02B1355F0A1C}"/>
              </a:ext>
            </a:extLst>
          </p:cNvPr>
          <p:cNvSpPr txBox="1"/>
          <p:nvPr/>
        </p:nvSpPr>
        <p:spPr>
          <a:xfrm>
            <a:off x="925328" y="2455072"/>
            <a:ext cx="1588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Opaque detection medium</a:t>
            </a:r>
            <a:endParaRPr lang="fr-FR" sz="1800" dirty="0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2B1D718C-B183-4046-A42B-202DEB5FB7D8}"/>
              </a:ext>
            </a:extLst>
          </p:cNvPr>
          <p:cNvSpPr/>
          <p:nvPr/>
        </p:nvSpPr>
        <p:spPr bwMode="auto">
          <a:xfrm>
            <a:off x="2433122" y="2680547"/>
            <a:ext cx="604649" cy="531973"/>
          </a:xfrm>
          <a:prstGeom prst="rightArrow">
            <a:avLst/>
          </a:prstGeom>
          <a:gradFill flip="none" rotWithShape="1">
            <a:gsLst>
              <a:gs pos="0">
                <a:srgbClr val="FF6699">
                  <a:shade val="30000"/>
                  <a:satMod val="115000"/>
                </a:srgbClr>
              </a:gs>
              <a:gs pos="50000">
                <a:srgbClr val="FF6699">
                  <a:shade val="67500"/>
                  <a:satMod val="115000"/>
                </a:srgbClr>
              </a:gs>
              <a:gs pos="100000">
                <a:srgbClr val="FF669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LiquidO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technology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C23A2E-339B-0145-9ED5-D49C2E3A7B89}"/>
              </a:ext>
            </a:extLst>
          </p:cNvPr>
          <p:cNvSpPr txBox="1"/>
          <p:nvPr/>
        </p:nvSpPr>
        <p:spPr>
          <a:xfrm>
            <a:off x="0" y="13407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LiquidO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is a new detection technique making use of opaque liquid scintillator read-out by means of WLS fibers 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D96077D-23AD-0B44-A372-6C762331E843}"/>
              </a:ext>
            </a:extLst>
          </p:cNvPr>
          <p:cNvSpPr txBox="1"/>
          <p:nvPr/>
        </p:nvSpPr>
        <p:spPr>
          <a:xfrm>
            <a:off x="611560" y="4869160"/>
            <a:ext cx="3152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Possible application for: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Neutrino physics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Medical imaging</a:t>
            </a:r>
          </a:p>
          <a:p>
            <a:pPr marL="285750" indent="-285750" algn="l">
              <a:buFontTx/>
              <a:buChar char="-"/>
            </a:pPr>
            <a:r>
              <a:rPr lang="en-US" sz="2000" b="1" u="sng" dirty="0">
                <a:solidFill>
                  <a:schemeClr val="bg1"/>
                </a:solidFill>
              </a:rPr>
              <a:t>High energy physics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…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796F16-30CB-F742-B9EF-007A08DD535B}"/>
              </a:ext>
            </a:extLst>
          </p:cNvPr>
          <p:cNvSpPr/>
          <p:nvPr/>
        </p:nvSpPr>
        <p:spPr>
          <a:xfrm>
            <a:off x="1139649" y="2348880"/>
            <a:ext cx="3826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sym typeface="Wingdings" pitchFamily="2" charset="2"/>
              </a:rPr>
              <a:t>Excellent PID is expected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E6B49AF-4726-C648-80FB-8B45BCC73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68470"/>
            <a:ext cx="5661667" cy="1631213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5621B7B-EE61-0549-930A-12C733F8C4E4}"/>
              </a:ext>
            </a:extLst>
          </p:cNvPr>
          <p:cNvSpPr txBox="1"/>
          <p:nvPr/>
        </p:nvSpPr>
        <p:spPr>
          <a:xfrm>
            <a:off x="2411760" y="2996952"/>
            <a:ext cx="113845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2 MeV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788C79-380C-2D49-B454-E7DA27DCB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8621"/>
            <a:ext cx="1727027" cy="3125498"/>
          </a:xfrm>
          <a:prstGeom prst="rect">
            <a:avLst/>
          </a:prstGeom>
        </p:spPr>
      </p:pic>
      <p:sp>
        <p:nvSpPr>
          <p:cNvPr id="14" name="A. Cabrera et al. LiquidO First Publication [arXiv1908.02859]…">
            <a:extLst>
              <a:ext uri="{FF2B5EF4-FFF2-40B4-BE49-F238E27FC236}">
                <a16:creationId xmlns:a16="http://schemas.microsoft.com/office/drawing/2014/main" id="{EB1C040F-6A1F-1842-ABB4-BF40082105A1}"/>
              </a:ext>
            </a:extLst>
          </p:cNvPr>
          <p:cNvSpPr txBox="1"/>
          <p:nvPr/>
        </p:nvSpPr>
        <p:spPr>
          <a:xfrm>
            <a:off x="3960461" y="5843590"/>
            <a:ext cx="4988193" cy="64633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/>
            </a:pPr>
            <a:r>
              <a:rPr dirty="0"/>
              <a:t>A. Cabrera et al. </a:t>
            </a:r>
            <a:r>
              <a:rPr dirty="0" err="1"/>
              <a:t>LiquidO</a:t>
            </a:r>
            <a:r>
              <a:rPr dirty="0"/>
              <a:t> First Publication [arXiv1908.02859]</a:t>
            </a:r>
          </a:p>
          <a:p>
            <a:pPr>
              <a:defRPr sz="1200"/>
            </a:pPr>
            <a:r>
              <a:rPr dirty="0"/>
              <a:t>C. Buck et al. </a:t>
            </a:r>
            <a:r>
              <a:rPr dirty="0" err="1"/>
              <a:t>LiquidO</a:t>
            </a:r>
            <a:r>
              <a:rPr dirty="0"/>
              <a:t> First Opaque Scintillator [arXiv:1908.03334] </a:t>
            </a:r>
          </a:p>
          <a:p>
            <a:pPr>
              <a:defRPr sz="1200"/>
            </a:pPr>
            <a:r>
              <a:rPr dirty="0"/>
              <a:t>S. Wagner et al. Micro-Crystal Opaque Scintillators [arXiv:1807.00628]</a:t>
            </a:r>
          </a:p>
        </p:txBody>
      </p:sp>
    </p:spTree>
    <p:extLst>
      <p:ext uri="{BB962C8B-B14F-4D97-AF65-F5344CB8AC3E}">
        <p14:creationId xmlns:p14="http://schemas.microsoft.com/office/powerpoint/2010/main" val="261846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Detectors for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e+e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colliders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66814" y="2335319"/>
            <a:ext cx="6976429" cy="1381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>
                <a:solidFill>
                  <a:srgbClr val="FF6699"/>
                </a:solidFill>
              </a:rPr>
              <a:t>Good granularity at limited cost 😏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>
                <a:solidFill>
                  <a:srgbClr val="FF6699"/>
                </a:solidFill>
                <a:sym typeface="Symbol"/>
              </a:rPr>
              <a:t>Rather poor photon energy resolution 😒</a:t>
            </a:r>
          </a:p>
          <a:p>
            <a:pPr lvl="1" algn="l">
              <a:lnSpc>
                <a:spcPct val="120000"/>
              </a:lnSpc>
            </a:pPr>
            <a:r>
              <a:rPr lang="en-US">
                <a:solidFill>
                  <a:srgbClr val="FF6699"/>
                </a:solidFill>
                <a:sym typeface="Symbol"/>
              </a:rPr>
              <a:t>	</a:t>
            </a:r>
            <a:r>
              <a:rPr lang="en-US">
                <a:solidFill>
                  <a:schemeClr val="bg1"/>
                </a:solidFill>
                <a:sym typeface="Symbol"/>
              </a:rPr>
              <a:t>➥ at small energies:  R ~ 10%/sqrt(E) 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17885" y="4157460"/>
            <a:ext cx="7308229" cy="138499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40FF"/>
                </a:solidFill>
              </a:rPr>
              <a:t>Proof of concept for a next-generation calorimeter with extremely fine sampling: </a:t>
            </a:r>
            <a:r>
              <a:rPr lang="en-US" sz="2800" b="1" dirty="0" err="1">
                <a:solidFill>
                  <a:srgbClr val="66FF33"/>
                </a:solidFill>
              </a:rPr>
              <a:t>PowderO</a:t>
            </a:r>
            <a:endParaRPr lang="en-US" sz="2800" b="1" dirty="0">
              <a:solidFill>
                <a:srgbClr val="66FF3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052" y="1319569"/>
            <a:ext cx="8616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For future e+e- colliders: EM calorimeters based on sampling technique (CALICE, Dual Read-out Calorimeter)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E58D9F-396A-1441-A58B-9999E6827840}"/>
              </a:ext>
            </a:extLst>
          </p:cNvPr>
          <p:cNvSpPr txBox="1"/>
          <p:nvPr/>
        </p:nvSpPr>
        <p:spPr>
          <a:xfrm>
            <a:off x="1115615" y="5690409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For improved photon energy resolution while maintaining a good jet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31900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8" y="6550223"/>
            <a:ext cx="27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PowderO concept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31986" y="1196752"/>
            <a:ext cx="4504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40FF"/>
                </a:solidFill>
              </a:rPr>
              <a:t>Scintillator powder calorimeter</a:t>
            </a:r>
            <a:endParaRPr lang="en-US" baseline="-25000">
              <a:solidFill>
                <a:srgbClr val="FF40FF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FBD4699-A9FD-6B4A-8C5E-E59EB16D1241}"/>
              </a:ext>
            </a:extLst>
          </p:cNvPr>
          <p:cNvGrpSpPr/>
          <p:nvPr/>
        </p:nvGrpSpPr>
        <p:grpSpPr>
          <a:xfrm>
            <a:off x="451974" y="1826491"/>
            <a:ext cx="3638214" cy="1740681"/>
            <a:chOff x="921260" y="1922893"/>
            <a:chExt cx="3638214" cy="17406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AE5907-C3C9-454D-813B-35D99CC700FE}"/>
                </a:ext>
              </a:extLst>
            </p:cNvPr>
            <p:cNvSpPr/>
            <p:nvPr/>
          </p:nvSpPr>
          <p:spPr>
            <a:xfrm>
              <a:off x="921260" y="2630634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8C9E41-B7D2-EC4C-B099-36BAD3B7EA20}"/>
                </a:ext>
              </a:extLst>
            </p:cNvPr>
            <p:cNvSpPr/>
            <p:nvPr/>
          </p:nvSpPr>
          <p:spPr>
            <a:xfrm>
              <a:off x="1262961" y="2630640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12831-7FBB-6A42-95D5-729E75928C70}"/>
                </a:ext>
              </a:extLst>
            </p:cNvPr>
            <p:cNvSpPr/>
            <p:nvPr/>
          </p:nvSpPr>
          <p:spPr>
            <a:xfrm>
              <a:off x="1610921" y="2630640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A138BD-127D-A64A-AE19-92DEDD6320C2}"/>
                </a:ext>
              </a:extLst>
            </p:cNvPr>
            <p:cNvSpPr/>
            <p:nvPr/>
          </p:nvSpPr>
          <p:spPr>
            <a:xfrm>
              <a:off x="1437076" y="2630640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3515E4-3644-E34B-8391-43778F4BEFFD}"/>
                </a:ext>
              </a:extLst>
            </p:cNvPr>
            <p:cNvSpPr/>
            <p:nvPr/>
          </p:nvSpPr>
          <p:spPr>
            <a:xfrm>
              <a:off x="1788837" y="2630639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A4665-091A-CA4D-926F-6B188AA19532}"/>
                </a:ext>
              </a:extLst>
            </p:cNvPr>
            <p:cNvSpPr/>
            <p:nvPr/>
          </p:nvSpPr>
          <p:spPr>
            <a:xfrm>
              <a:off x="2320147" y="2630637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BE4E78-B6C4-F549-AEFC-741B49685C1D}"/>
                </a:ext>
              </a:extLst>
            </p:cNvPr>
            <p:cNvSpPr/>
            <p:nvPr/>
          </p:nvSpPr>
          <p:spPr>
            <a:xfrm>
              <a:off x="2848463" y="2630634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870F8E-DED3-F341-8916-6066315AFC18}"/>
                </a:ext>
              </a:extLst>
            </p:cNvPr>
            <p:cNvSpPr/>
            <p:nvPr/>
          </p:nvSpPr>
          <p:spPr>
            <a:xfrm>
              <a:off x="3027689" y="2630634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77114F-2EA2-1640-9F79-DCEB1F5B5D37}"/>
                </a:ext>
              </a:extLst>
            </p:cNvPr>
            <p:cNvSpPr/>
            <p:nvPr/>
          </p:nvSpPr>
          <p:spPr>
            <a:xfrm>
              <a:off x="1088846" y="2630641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4027E1-0293-E04E-8BFF-71F4BBEB3EDF}"/>
                </a:ext>
              </a:extLst>
            </p:cNvPr>
            <p:cNvSpPr/>
            <p:nvPr/>
          </p:nvSpPr>
          <p:spPr>
            <a:xfrm>
              <a:off x="1968065" y="2630639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288779-7DB2-DC48-9DA8-80F0C4707E38}"/>
                </a:ext>
              </a:extLst>
            </p:cNvPr>
            <p:cNvSpPr/>
            <p:nvPr/>
          </p:nvSpPr>
          <p:spPr>
            <a:xfrm>
              <a:off x="2140921" y="2630638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08DBD7-676C-1D4F-AA1A-B24406ECA7EE}"/>
                </a:ext>
              </a:extLst>
            </p:cNvPr>
            <p:cNvSpPr/>
            <p:nvPr/>
          </p:nvSpPr>
          <p:spPr>
            <a:xfrm>
              <a:off x="2670547" y="2630635"/>
              <a:ext cx="179228" cy="1032933"/>
            </a:xfrm>
            <a:prstGeom prst="rect">
              <a:avLst/>
            </a:prstGeom>
            <a:solidFill>
              <a:srgbClr val="FFFFA5"/>
            </a:solidFill>
            <a:ln>
              <a:solidFill>
                <a:srgbClr val="FFF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A9CE7F-5F8C-1747-B792-3B583D0900B9}"/>
                </a:ext>
              </a:extLst>
            </p:cNvPr>
            <p:cNvSpPr/>
            <p:nvPr/>
          </p:nvSpPr>
          <p:spPr>
            <a:xfrm>
              <a:off x="2492631" y="2630636"/>
              <a:ext cx="179228" cy="1032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3939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AF7D0C-7E2B-E046-9F66-5AF865BAB707}"/>
                </a:ext>
              </a:extLst>
            </p:cNvPr>
            <p:cNvSpPr/>
            <p:nvPr/>
          </p:nvSpPr>
          <p:spPr>
            <a:xfrm>
              <a:off x="921260" y="2630634"/>
              <a:ext cx="2285657" cy="10329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382E484-BBDD-D641-8D8E-30BC295246A5}"/>
                </a:ext>
              </a:extLst>
            </p:cNvPr>
            <p:cNvCxnSpPr/>
            <p:nvPr/>
          </p:nvCxnSpPr>
          <p:spPr>
            <a:xfrm>
              <a:off x="921260" y="2824021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011A733-DD8B-214C-8FB5-70C12C7D357E}"/>
                </a:ext>
              </a:extLst>
            </p:cNvPr>
            <p:cNvCxnSpPr/>
            <p:nvPr/>
          </p:nvCxnSpPr>
          <p:spPr>
            <a:xfrm>
              <a:off x="921260" y="2980654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934DEB0-EC0F-3C43-88AF-7F3A0B4E7325}"/>
                </a:ext>
              </a:extLst>
            </p:cNvPr>
            <p:cNvCxnSpPr/>
            <p:nvPr/>
          </p:nvCxnSpPr>
          <p:spPr>
            <a:xfrm>
              <a:off x="921260" y="3154221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1AD99F8-ECE7-2B4A-8EA0-4177BEB026BC}"/>
                </a:ext>
              </a:extLst>
            </p:cNvPr>
            <p:cNvCxnSpPr/>
            <p:nvPr/>
          </p:nvCxnSpPr>
          <p:spPr>
            <a:xfrm>
              <a:off x="921260" y="3336255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1281BA4-1D29-0E44-A8DE-C5B52802BCE6}"/>
                </a:ext>
              </a:extLst>
            </p:cNvPr>
            <p:cNvCxnSpPr/>
            <p:nvPr/>
          </p:nvCxnSpPr>
          <p:spPr>
            <a:xfrm>
              <a:off x="921260" y="3505588"/>
              <a:ext cx="2820840" cy="0"/>
            </a:xfrm>
            <a:prstGeom prst="line">
              <a:avLst/>
            </a:prstGeom>
            <a:ln w="19050" cmpd="sng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F3446B8E-3425-974F-B7C9-06D2B7330B68}"/>
                </a:ext>
              </a:extLst>
            </p:cNvPr>
            <p:cNvCxnSpPr/>
            <p:nvPr/>
          </p:nvCxnSpPr>
          <p:spPr>
            <a:xfrm flipH="1">
              <a:off x="994655" y="2228461"/>
              <a:ext cx="211666" cy="402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0B40588-542E-5145-8E15-57B965B1CD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5102" y="2417555"/>
              <a:ext cx="456815" cy="213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9E77E51-0C18-4941-94E3-ED805AB0EB32}"/>
                </a:ext>
              </a:extLst>
            </p:cNvPr>
            <p:cNvSpPr txBox="1"/>
            <p:nvPr/>
          </p:nvSpPr>
          <p:spPr>
            <a:xfrm>
              <a:off x="3331587" y="2249657"/>
              <a:ext cx="1227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WLS fibers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9F8E3BE-A3E5-9C4D-B51E-BE935820F9BD}"/>
                </a:ext>
              </a:extLst>
            </p:cNvPr>
            <p:cNvSpPr txBox="1"/>
            <p:nvPr/>
          </p:nvSpPr>
          <p:spPr>
            <a:xfrm>
              <a:off x="1094351" y="1922893"/>
              <a:ext cx="1388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Scintillator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A676227-98BE-1D47-8043-1E29AEEC308A}"/>
                </a:ext>
              </a:extLst>
            </p:cNvPr>
            <p:cNvSpPr txBox="1"/>
            <p:nvPr/>
          </p:nvSpPr>
          <p:spPr>
            <a:xfrm>
              <a:off x="1960236" y="2211938"/>
              <a:ext cx="1388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Absorber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45A9A90-ABF4-7145-8FDC-659A7CEDCE2D}"/>
              </a:ext>
            </a:extLst>
          </p:cNvPr>
          <p:cNvSpPr/>
          <p:nvPr/>
        </p:nvSpPr>
        <p:spPr>
          <a:xfrm>
            <a:off x="5737004" y="2530904"/>
            <a:ext cx="2285657" cy="1032933"/>
          </a:xfrm>
          <a:prstGeom prst="rect">
            <a:avLst/>
          </a:prstGeom>
          <a:pattFill prst="lgCheck">
            <a:fgClr>
              <a:srgbClr val="FFFFA5"/>
            </a:fgClr>
            <a:bgClr>
              <a:schemeClr val="bg2">
                <a:lumMod val="5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5624CED-0848-6B4D-A802-D7C7B7746EAA}"/>
              </a:ext>
            </a:extLst>
          </p:cNvPr>
          <p:cNvCxnSpPr/>
          <p:nvPr/>
        </p:nvCxnSpPr>
        <p:spPr>
          <a:xfrm>
            <a:off x="5737004" y="2698461"/>
            <a:ext cx="282084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1300C15-CF03-C442-94C0-E41F3699F1E6}"/>
              </a:ext>
            </a:extLst>
          </p:cNvPr>
          <p:cNvCxnSpPr/>
          <p:nvPr/>
        </p:nvCxnSpPr>
        <p:spPr>
          <a:xfrm>
            <a:off x="5737004" y="2855094"/>
            <a:ext cx="282084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65DAD98-AE0C-2D49-A87F-0FF7B6EE05FB}"/>
              </a:ext>
            </a:extLst>
          </p:cNvPr>
          <p:cNvCxnSpPr/>
          <p:nvPr/>
        </p:nvCxnSpPr>
        <p:spPr>
          <a:xfrm>
            <a:off x="5737004" y="3028661"/>
            <a:ext cx="282084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25050A7-7D0F-9849-B9A7-B9AB733779AB}"/>
              </a:ext>
            </a:extLst>
          </p:cNvPr>
          <p:cNvCxnSpPr/>
          <p:nvPr/>
        </p:nvCxnSpPr>
        <p:spPr>
          <a:xfrm>
            <a:off x="5737004" y="3210695"/>
            <a:ext cx="282084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E0E7885-B5C0-A24C-8ED4-9EA59DDC77A3}"/>
              </a:ext>
            </a:extLst>
          </p:cNvPr>
          <p:cNvCxnSpPr/>
          <p:nvPr/>
        </p:nvCxnSpPr>
        <p:spPr>
          <a:xfrm>
            <a:off x="5737004" y="3380028"/>
            <a:ext cx="2820840" cy="0"/>
          </a:xfrm>
          <a:prstGeom prst="line">
            <a:avLst/>
          </a:prstGeom>
          <a:ln w="19050" cmpd="sng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èche droite rayée 44">
            <a:extLst>
              <a:ext uri="{FF2B5EF4-FFF2-40B4-BE49-F238E27FC236}">
                <a16:creationId xmlns:a16="http://schemas.microsoft.com/office/drawing/2014/main" id="{637FD796-A19D-F746-A32E-F00832BB89DA}"/>
              </a:ext>
            </a:extLst>
          </p:cNvPr>
          <p:cNvSpPr/>
          <p:nvPr/>
        </p:nvSpPr>
        <p:spPr>
          <a:xfrm>
            <a:off x="3937836" y="2555053"/>
            <a:ext cx="1268328" cy="886060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371DA0-506F-B745-89B9-DDE63269CD2C}"/>
              </a:ext>
            </a:extLst>
          </p:cNvPr>
          <p:cNvSpPr/>
          <p:nvPr/>
        </p:nvSpPr>
        <p:spPr>
          <a:xfrm>
            <a:off x="47963" y="3697281"/>
            <a:ext cx="3228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 Shashlyk Calorimeter: alternate layers of scintillators and absorbers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77A6D8-4C6E-1B42-8360-AD1C5BFA34A2}"/>
              </a:ext>
            </a:extLst>
          </p:cNvPr>
          <p:cNvSpPr/>
          <p:nvPr/>
        </p:nvSpPr>
        <p:spPr>
          <a:xfrm>
            <a:off x="5239054" y="3661114"/>
            <a:ext cx="3403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 PowderO: mix of scintillator and absorber grains in the same volume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E2015F-F794-9F4B-8A61-69B1618CFE02}"/>
              </a:ext>
            </a:extLst>
          </p:cNvPr>
          <p:cNvSpPr txBox="1"/>
          <p:nvPr/>
        </p:nvSpPr>
        <p:spPr>
          <a:xfrm>
            <a:off x="204512" y="4850656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40FF"/>
                </a:solidFill>
              </a:rPr>
              <a:t>High granularity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40FF"/>
                </a:solidFill>
              </a:rPr>
              <a:t>Modest energy resolution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4766E6B-626B-564C-9CDD-D57294548FC8}"/>
              </a:ext>
            </a:extLst>
          </p:cNvPr>
          <p:cNvSpPr txBox="1"/>
          <p:nvPr/>
        </p:nvSpPr>
        <p:spPr>
          <a:xfrm>
            <a:off x="5113727" y="4886664"/>
            <a:ext cx="3825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FF"/>
                </a:solidFill>
              </a:rPr>
              <a:t>High granularity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FF"/>
                </a:solidFill>
              </a:rPr>
              <a:t>Good energy resolution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1BCACE-30D1-8F46-A914-DA83BBE0570B}"/>
              </a:ext>
            </a:extLst>
          </p:cNvPr>
          <p:cNvSpPr txBox="1"/>
          <p:nvPr/>
        </p:nvSpPr>
        <p:spPr>
          <a:xfrm>
            <a:off x="1145983" y="6139697"/>
            <a:ext cx="666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Proof of concept: simulation and experiment</a:t>
            </a:r>
          </a:p>
        </p:txBody>
      </p:sp>
    </p:spTree>
    <p:extLst>
      <p:ext uri="{BB962C8B-B14F-4D97-AF65-F5344CB8AC3E}">
        <p14:creationId xmlns:p14="http://schemas.microsoft.com/office/powerpoint/2010/main" val="81099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 for 1 GeV photons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936" y="116849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Geant4 MC simulation: shower produced by a 1 GeV photon in a conventional </a:t>
            </a:r>
            <a:r>
              <a:rPr lang="en-US" dirty="0" err="1">
                <a:solidFill>
                  <a:srgbClr val="FFFF00"/>
                </a:solidFill>
              </a:rPr>
              <a:t>Shashlyk</a:t>
            </a:r>
            <a:r>
              <a:rPr lang="en-US" dirty="0">
                <a:solidFill>
                  <a:srgbClr val="FFFF00"/>
                </a:solidFill>
              </a:rPr>
              <a:t> and in a </a:t>
            </a:r>
            <a:r>
              <a:rPr lang="en-US" dirty="0" err="1">
                <a:solidFill>
                  <a:srgbClr val="FFFF00"/>
                </a:solidFill>
              </a:rPr>
              <a:t>PowderO</a:t>
            </a:r>
            <a:r>
              <a:rPr lang="en-US" dirty="0">
                <a:solidFill>
                  <a:srgbClr val="FFFF00"/>
                </a:solidFill>
              </a:rPr>
              <a:t> calorimeter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BF12FD-7028-5449-87B5-20E2C16E3925}"/>
              </a:ext>
            </a:extLst>
          </p:cNvPr>
          <p:cNvSpPr txBox="1"/>
          <p:nvPr/>
        </p:nvSpPr>
        <p:spPr>
          <a:xfrm>
            <a:off x="0" y="2088541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40FF"/>
                </a:solidFill>
              </a:rPr>
              <a:t>Shashlyk</a:t>
            </a:r>
            <a:r>
              <a:rPr lang="en-US" sz="2000" b="1" dirty="0">
                <a:solidFill>
                  <a:srgbClr val="FF40FF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alternate plates of Pb and CH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Same geometry as </a:t>
            </a:r>
            <a:r>
              <a:rPr lang="en-US" sz="2000" dirty="0" err="1">
                <a:solidFill>
                  <a:schemeClr val="bg1"/>
                </a:solidFill>
              </a:rPr>
              <a:t>LHCb</a:t>
            </a:r>
            <a:r>
              <a:rPr lang="en-US" sz="2000" dirty="0">
                <a:solidFill>
                  <a:schemeClr val="bg1"/>
                </a:solidFill>
              </a:rPr>
              <a:t>: 150×150×2 mm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plates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40FF"/>
                </a:solidFill>
              </a:rPr>
              <a:t>PowderO</a:t>
            </a:r>
            <a:r>
              <a:rPr lang="en-US" sz="2000" b="1" dirty="0">
                <a:solidFill>
                  <a:srgbClr val="FF40FF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ZnWO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dirty="0">
                <a:solidFill>
                  <a:schemeClr val="bg1"/>
                </a:solidFill>
              </a:rPr>
              <a:t> grains + CH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I</a:t>
            </a:r>
            <a:r>
              <a:rPr lang="en-US" sz="2000" baseline="-25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distributed with two different geometries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Alternating cubes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Randomly distributed cubes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598E32-8E57-9847-9CC6-7D762312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5" y="4027533"/>
            <a:ext cx="4940735" cy="20684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72B284-5A74-1846-A4DD-3BECBEF36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34649"/>
            <a:ext cx="2263439" cy="21083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988F81-D5B5-9349-936C-7D3001034589}"/>
              </a:ext>
            </a:extLst>
          </p:cNvPr>
          <p:cNvSpPr txBox="1"/>
          <p:nvPr/>
        </p:nvSpPr>
        <p:spPr>
          <a:xfrm>
            <a:off x="11563" y="6253064"/>
            <a:ext cx="913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Total length: 25 X</a:t>
            </a:r>
            <a:r>
              <a:rPr lang="en-US" sz="18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 the absorber material (127 in Pb and 201 in CH</a:t>
            </a:r>
            <a:r>
              <a:rPr lang="en-US" sz="18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18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0C8994B4-EF84-4549-B4BD-60F49AD20D7A}"/>
              </a:ext>
            </a:extLst>
          </p:cNvPr>
          <p:cNvSpPr/>
          <p:nvPr/>
        </p:nvSpPr>
        <p:spPr bwMode="auto">
          <a:xfrm>
            <a:off x="4932040" y="3068960"/>
            <a:ext cx="221460" cy="576064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8E8B03-B11C-F247-B744-E95DBAFBD862}"/>
              </a:ext>
            </a:extLst>
          </p:cNvPr>
          <p:cNvSpPr txBox="1"/>
          <p:nvPr/>
        </p:nvSpPr>
        <p:spPr>
          <a:xfrm>
            <a:off x="5334602" y="3042685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 and 3 mm-side</a:t>
            </a:r>
            <a:r>
              <a:rPr lang="en-US" sz="20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cubes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150×150 mm</a:t>
            </a:r>
            <a:r>
              <a:rPr lang="en-US" sz="20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lateral dimension</a:t>
            </a:r>
          </a:p>
        </p:txBody>
      </p:sp>
    </p:spTree>
    <p:extLst>
      <p:ext uri="{BB962C8B-B14F-4D97-AF65-F5344CB8AC3E}">
        <p14:creationId xmlns:p14="http://schemas.microsoft.com/office/powerpoint/2010/main" val="314177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 results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622D6E-67F8-C04C-B4C7-DAF0E523E65A}"/>
              </a:ext>
            </a:extLst>
          </p:cNvPr>
          <p:cNvSpPr txBox="1"/>
          <p:nvPr/>
        </p:nvSpPr>
        <p:spPr>
          <a:xfrm>
            <a:off x="881668" y="1484990"/>
            <a:ext cx="6638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Total </a:t>
            </a:r>
            <a:r>
              <a:rPr lang="fr-FR" dirty="0" err="1">
                <a:solidFill>
                  <a:srgbClr val="FFFF00"/>
                </a:solidFill>
              </a:rPr>
              <a:t>energy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deposit</a:t>
            </a:r>
            <a:r>
              <a:rPr lang="fr-FR" dirty="0">
                <a:solidFill>
                  <a:srgbClr val="FFFF00"/>
                </a:solidFill>
              </a:rPr>
              <a:t> in the absorber: </a:t>
            </a:r>
            <a:r>
              <a:rPr lang="fr-FR" dirty="0" err="1">
                <a:solidFill>
                  <a:srgbClr val="FF0000"/>
                </a:solidFill>
              </a:rPr>
              <a:t>E</a:t>
            </a:r>
            <a:r>
              <a:rPr lang="fr-FR" baseline="-25000" dirty="0" err="1">
                <a:solidFill>
                  <a:srgbClr val="FF0000"/>
                </a:solidFill>
              </a:rPr>
              <a:t>abs</a:t>
            </a:r>
            <a:endParaRPr lang="fr-FR" baseline="-250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Total </a:t>
            </a:r>
            <a:r>
              <a:rPr lang="fr-FR" dirty="0" err="1">
                <a:solidFill>
                  <a:srgbClr val="FFFF00"/>
                </a:solidFill>
              </a:rPr>
              <a:t>energy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deposit</a:t>
            </a:r>
            <a:r>
              <a:rPr lang="fr-FR" dirty="0">
                <a:solidFill>
                  <a:srgbClr val="FFFF00"/>
                </a:solidFill>
              </a:rPr>
              <a:t> in the </a:t>
            </a:r>
            <a:r>
              <a:rPr lang="fr-FR" dirty="0" err="1">
                <a:solidFill>
                  <a:srgbClr val="FFFF00"/>
                </a:solidFill>
              </a:rPr>
              <a:t>scintillator</a:t>
            </a:r>
            <a:r>
              <a:rPr lang="fr-FR" dirty="0">
                <a:solidFill>
                  <a:srgbClr val="FFFF00"/>
                </a:solidFill>
              </a:rPr>
              <a:t>: </a:t>
            </a:r>
            <a:r>
              <a:rPr lang="fr-FR" dirty="0" err="1">
                <a:solidFill>
                  <a:srgbClr val="FF0000"/>
                </a:solidFill>
              </a:rPr>
              <a:t>E</a:t>
            </a:r>
            <a:r>
              <a:rPr lang="fr-FR" baseline="-25000" dirty="0" err="1">
                <a:solidFill>
                  <a:srgbClr val="FF0000"/>
                </a:solidFill>
              </a:rPr>
              <a:t>scint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06403D-45BB-7645-A3E8-FE302F165F91}"/>
              </a:ext>
            </a:extLst>
          </p:cNvPr>
          <p:cNvSpPr txBox="1"/>
          <p:nvPr/>
        </p:nvSpPr>
        <p:spPr>
          <a:xfrm>
            <a:off x="2204195" y="2680209"/>
            <a:ext cx="4709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Energy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deposit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scintillator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3FDB4E9-521A-9548-8FB0-CCAAD1BF4830}"/>
                  </a:ext>
                </a:extLst>
              </p:cNvPr>
              <p:cNvSpPr txBox="1"/>
              <p:nvPr/>
            </p:nvSpPr>
            <p:spPr>
              <a:xfrm>
                <a:off x="12833" y="5914928"/>
                <a:ext cx="9118334" cy="71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C000"/>
                    </a:solidFill>
                  </a:rPr>
                  <a:t>Shashlik </a:t>
                </a:r>
                <a:r>
                  <a:rPr lang="fr-FR" dirty="0" err="1">
                    <a:solidFill>
                      <a:srgbClr val="FFC000"/>
                    </a:solidFill>
                  </a:rPr>
                  <a:t>calorimeter</a:t>
                </a:r>
                <a:r>
                  <a:rPr lang="fr-FR" dirty="0">
                    <a:solidFill>
                      <a:srgbClr val="FFC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8.9%</m:t>
                    </m:r>
                  </m:oMath>
                </a14:m>
                <a:endParaRPr lang="fr-FR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3FDB4E9-521A-9548-8FB0-CCAAD1BF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" y="5914928"/>
                <a:ext cx="9118334" cy="714042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01396EB1-BD65-FD4B-96E0-46FA67ED3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" y="3238635"/>
            <a:ext cx="9144000" cy="26762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9BCEA1-9EDB-EF49-B2F8-792C8981D9B1}"/>
              </a:ext>
            </a:extLst>
          </p:cNvPr>
          <p:cNvSpPr txBox="1"/>
          <p:nvPr/>
        </p:nvSpPr>
        <p:spPr>
          <a:xfrm>
            <a:off x="3665187" y="5607151"/>
            <a:ext cx="5357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E</a:t>
            </a:r>
            <a:r>
              <a:rPr lang="fr-FR" sz="1400" baseline="-25000" dirty="0" err="1"/>
              <a:t>scint</a:t>
            </a:r>
            <a:endParaRPr lang="fr-FR" sz="1400" baseline="-25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94C2F7-F164-8D49-9E25-26FF30060D2F}"/>
              </a:ext>
            </a:extLst>
          </p:cNvPr>
          <p:cNvSpPr txBox="1"/>
          <p:nvPr/>
        </p:nvSpPr>
        <p:spPr>
          <a:xfrm>
            <a:off x="8399114" y="5599657"/>
            <a:ext cx="5357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E</a:t>
            </a:r>
            <a:r>
              <a:rPr lang="fr-FR" sz="1400" baseline="-25000" dirty="0" err="1"/>
              <a:t>scint</a:t>
            </a:r>
            <a:endParaRPr lang="fr-FR" sz="1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7CF889-DB6C-1F4D-81EC-DCEAE20B97E0}"/>
                  </a:ext>
                </a:extLst>
              </p:cNvPr>
              <p:cNvSpPr txBox="1"/>
              <p:nvPr/>
            </p:nvSpPr>
            <p:spPr>
              <a:xfrm>
                <a:off x="5004048" y="3337343"/>
                <a:ext cx="19466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7CF889-DB6C-1F4D-81EC-DCEAE20B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337343"/>
                <a:ext cx="1946623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25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Line 2"/>
          <p:cNvSpPr>
            <a:spLocks noChangeShapeType="1"/>
          </p:cNvSpPr>
          <p:nvPr/>
        </p:nvSpPr>
        <p:spPr bwMode="auto">
          <a:xfrm>
            <a:off x="683568" y="1052736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611560" y="6669360"/>
            <a:ext cx="75596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8666976" y="65502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8891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 results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5A2DAD-22F3-9041-919D-CDE709FAD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6" y="2899915"/>
            <a:ext cx="2975678" cy="19109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F208B7-D3A1-8D4D-B8A9-1F927A0B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7" y="4810827"/>
            <a:ext cx="2975678" cy="19109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A4E356-C308-BE48-900B-68C796CFA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6" y="1069892"/>
            <a:ext cx="2975679" cy="1830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4128AD9-EB2D-E34C-9CAD-C470D1805A5C}"/>
                  </a:ext>
                </a:extLst>
              </p:cNvPr>
              <p:cNvSpPr txBox="1"/>
              <p:nvPr/>
            </p:nvSpPr>
            <p:spPr>
              <a:xfrm>
                <a:off x="3131840" y="1399055"/>
                <a:ext cx="3100528" cy="1021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rgbClr val="FFFF00"/>
                    </a:solidFill>
                  </a:rPr>
                  <a:t>Alternating cubes, 2mm: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FR" dirty="0">
                    <a:solidFill>
                      <a:srgbClr val="FFC000"/>
                    </a:solidFill>
                  </a:rPr>
                  <a:t> 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4128AD9-EB2D-E34C-9CAD-C470D180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1399055"/>
                <a:ext cx="3100528" cy="1021818"/>
              </a:xfrm>
              <a:prstGeom prst="rect">
                <a:avLst/>
              </a:prstGeom>
              <a:blipFill>
                <a:blip r:embed="rId6"/>
                <a:stretch>
                  <a:fillRect l="-1633" t="-3704" r="-1633" b="-24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071D78-C55F-A34F-BFFB-E925FD2D0422}"/>
                  </a:ext>
                </a:extLst>
              </p:cNvPr>
              <p:cNvSpPr txBox="1"/>
              <p:nvPr/>
            </p:nvSpPr>
            <p:spPr>
              <a:xfrm>
                <a:off x="3314582" y="3344462"/>
                <a:ext cx="2735044" cy="1021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rgbClr val="FFFF00"/>
                    </a:solidFill>
                  </a:rPr>
                  <a:t>Random cubes, 2mm: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FR" dirty="0">
                    <a:solidFill>
                      <a:srgbClr val="FFC000"/>
                    </a:solidFill>
                  </a:rPr>
                  <a:t> 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071D78-C55F-A34F-BFFB-E925FD2D0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82" y="3344462"/>
                <a:ext cx="2735044" cy="1021818"/>
              </a:xfrm>
              <a:prstGeom prst="rect">
                <a:avLst/>
              </a:prstGeom>
              <a:blipFill>
                <a:blip r:embed="rId7"/>
                <a:stretch>
                  <a:fillRect l="-2315" t="-3704" r="-1852" b="-24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79454BD-45D2-2F4E-8125-1E57CF9610A1}"/>
                  </a:ext>
                </a:extLst>
              </p:cNvPr>
              <p:cNvSpPr txBox="1"/>
              <p:nvPr/>
            </p:nvSpPr>
            <p:spPr>
              <a:xfrm>
                <a:off x="3310856" y="5139074"/>
                <a:ext cx="2735044" cy="1021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rgbClr val="FFFF00"/>
                    </a:solidFill>
                  </a:rPr>
                  <a:t>Random cubes, 3mm: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fr-FR" sz="2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fr-FR" dirty="0">
                    <a:solidFill>
                      <a:srgbClr val="FFC000"/>
                    </a:solidFill>
                  </a:rPr>
                  <a:t> 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79454BD-45D2-2F4E-8125-1E57CF961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856" y="5139074"/>
                <a:ext cx="2735044" cy="1021818"/>
              </a:xfrm>
              <a:prstGeom prst="rect">
                <a:avLst/>
              </a:prstGeom>
              <a:blipFill>
                <a:blip r:embed="rId8"/>
                <a:stretch>
                  <a:fillRect l="-1843" t="-2439" r="-1843"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986A8646-19C8-A74E-BB36-6A2EFB46EA26}"/>
              </a:ext>
            </a:extLst>
          </p:cNvPr>
          <p:cNvSpPr/>
          <p:nvPr/>
        </p:nvSpPr>
        <p:spPr bwMode="auto">
          <a:xfrm>
            <a:off x="5945054" y="3064041"/>
            <a:ext cx="571880" cy="3319824"/>
          </a:xfrm>
          <a:prstGeom prst="rightBrace">
            <a:avLst/>
          </a:prstGeom>
          <a:noFill/>
          <a:ln w="3810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9AF797D-9D36-B546-9604-14DC17F3765E}"/>
                  </a:ext>
                </a:extLst>
              </p:cNvPr>
              <p:cNvSpPr txBox="1"/>
              <p:nvPr/>
            </p:nvSpPr>
            <p:spPr>
              <a:xfrm>
                <a:off x="6278915" y="3080389"/>
                <a:ext cx="2745708" cy="3156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bg1"/>
                    </a:solidFill>
                  </a:rPr>
                  <a:t>The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energy</a:t>
                </a: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resolution</a:t>
                </a: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scales</a:t>
                </a:r>
                <a:r>
                  <a:rPr lang="fr-FR" sz="2000" dirty="0">
                    <a:solidFill>
                      <a:schemeClr val="bg1"/>
                    </a:solidFill>
                  </a:rPr>
                  <a:t> as the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sqrt</a:t>
                </a:r>
                <a:r>
                  <a:rPr lang="fr-FR" sz="2000" dirty="0">
                    <a:solidFill>
                      <a:schemeClr val="bg1"/>
                    </a:solidFill>
                  </a:rPr>
                  <a:t> of the cubes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linear</a:t>
                </a:r>
                <a:r>
                  <a:rPr lang="fr-FR" sz="2000" dirty="0">
                    <a:solidFill>
                      <a:schemeClr val="bg1"/>
                    </a:solidFill>
                  </a:rPr>
                  <a:t> dimension: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3.7%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3.1%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fr-FR" sz="2000" dirty="0" err="1">
                    <a:solidFill>
                      <a:srgbClr val="FF40FF"/>
                    </a:solidFill>
                  </a:rPr>
                  <a:t>expected</a:t>
                </a:r>
                <a:r>
                  <a:rPr lang="fr-FR" sz="2000" dirty="0">
                    <a:solidFill>
                      <a:srgbClr val="FF40FF"/>
                    </a:solidFill>
                  </a:rPr>
                  <a:t> 1.5% </a:t>
                </a:r>
                <a:r>
                  <a:rPr lang="fr-FR" sz="2000" dirty="0" err="1">
                    <a:solidFill>
                      <a:srgbClr val="FF40FF"/>
                    </a:solidFill>
                  </a:rPr>
                  <a:t>energy</a:t>
                </a:r>
                <a:r>
                  <a:rPr lang="fr-FR" sz="2000" dirty="0">
                    <a:solidFill>
                      <a:srgbClr val="FF40FF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FF40FF"/>
                    </a:solidFill>
                  </a:rPr>
                  <a:t>resolution</a:t>
                </a:r>
                <a:r>
                  <a:rPr lang="fr-FR" sz="2000" dirty="0">
                    <a:solidFill>
                      <a:srgbClr val="FF40FF"/>
                    </a:solidFill>
                  </a:rPr>
                  <a:t> for 0.5 mm cubes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9AF797D-9D36-B546-9604-14DC17F3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915" y="3080389"/>
                <a:ext cx="2745708" cy="3156120"/>
              </a:xfrm>
              <a:prstGeom prst="rect">
                <a:avLst/>
              </a:prstGeom>
              <a:blipFill>
                <a:blip r:embed="rId9"/>
                <a:stretch>
                  <a:fillRect l="-922" t="-800" r="-922" b="-24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EE6520E0-357B-A948-87BE-645710D162AB}"/>
              </a:ext>
            </a:extLst>
          </p:cNvPr>
          <p:cNvSpPr txBox="1"/>
          <p:nvPr/>
        </p:nvSpPr>
        <p:spPr>
          <a:xfrm>
            <a:off x="2417306" y="2664494"/>
            <a:ext cx="43473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E</a:t>
            </a:r>
            <a:r>
              <a:rPr lang="fr-FR" sz="1000" baseline="-25000" dirty="0" err="1"/>
              <a:t>scint</a:t>
            </a:r>
            <a:endParaRPr lang="fr-FR" sz="1000" baseline="-250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34C2B2A-D0E4-4C40-B212-9880E7DDF28B}"/>
              </a:ext>
            </a:extLst>
          </p:cNvPr>
          <p:cNvSpPr txBox="1"/>
          <p:nvPr/>
        </p:nvSpPr>
        <p:spPr>
          <a:xfrm>
            <a:off x="2495580" y="4625322"/>
            <a:ext cx="43473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E</a:t>
            </a:r>
            <a:r>
              <a:rPr lang="fr-FR" sz="1000" baseline="-25000" dirty="0" err="1"/>
              <a:t>scint</a:t>
            </a:r>
            <a:endParaRPr lang="fr-FR" sz="1000" baseline="-250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F6430A-9B36-FD47-A653-88BF396BEB65}"/>
              </a:ext>
            </a:extLst>
          </p:cNvPr>
          <p:cNvSpPr txBox="1"/>
          <p:nvPr/>
        </p:nvSpPr>
        <p:spPr>
          <a:xfrm>
            <a:off x="2611538" y="6464718"/>
            <a:ext cx="43473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E</a:t>
            </a:r>
            <a:r>
              <a:rPr lang="fr-FR" sz="1000" baseline="-25000" dirty="0" err="1"/>
              <a:t>scint</a:t>
            </a:r>
            <a:endParaRPr lang="fr-FR" sz="1000" baseline="-25000" dirty="0"/>
          </a:p>
        </p:txBody>
      </p:sp>
    </p:spTree>
    <p:extLst>
      <p:ext uri="{BB962C8B-B14F-4D97-AF65-F5344CB8AC3E}">
        <p14:creationId xmlns:p14="http://schemas.microsoft.com/office/powerpoint/2010/main" val="16486569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25482</TotalTime>
  <Words>922</Words>
  <Application>Microsoft Macintosh PowerPoint</Application>
  <PresentationFormat>Affichage à l'écran (4:3)</PresentationFormat>
  <Paragraphs>157</Paragraphs>
  <Slides>17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Cambria Math</vt:lpstr>
      <vt:lpstr>Trebuchet MS</vt:lpstr>
      <vt:lpstr>Wingdings</vt:lpstr>
      <vt:lpstr>Wingdings 2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hull</dc:creator>
  <cp:lastModifiedBy>Microsoft Office User</cp:lastModifiedBy>
  <cp:revision>1334</cp:revision>
  <cp:lastPrinted>2017-10-17T16:48:20Z</cp:lastPrinted>
  <dcterms:created xsi:type="dcterms:W3CDTF">2003-07-29T07:23:18Z</dcterms:created>
  <dcterms:modified xsi:type="dcterms:W3CDTF">2021-10-28T14:58:36Z</dcterms:modified>
</cp:coreProperties>
</file>