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sldIdLst>
    <p:sldId id="258" r:id="rId2"/>
    <p:sldId id="296" r:id="rId3"/>
    <p:sldId id="280" r:id="rId4"/>
    <p:sldId id="268" r:id="rId5"/>
    <p:sldId id="269" r:id="rId6"/>
    <p:sldId id="271" r:id="rId7"/>
    <p:sldId id="260" r:id="rId8"/>
    <p:sldId id="262" r:id="rId9"/>
    <p:sldId id="261" r:id="rId10"/>
    <p:sldId id="257" r:id="rId11"/>
    <p:sldId id="264" r:id="rId12"/>
    <p:sldId id="287" r:id="rId13"/>
    <p:sldId id="288" r:id="rId14"/>
    <p:sldId id="283" r:id="rId15"/>
    <p:sldId id="293" r:id="rId16"/>
    <p:sldId id="290" r:id="rId17"/>
    <p:sldId id="294" r:id="rId18"/>
    <p:sldId id="291" r:id="rId19"/>
    <p:sldId id="292" r:id="rId20"/>
    <p:sldId id="286" r:id="rId21"/>
    <p:sldId id="284" r:id="rId22"/>
    <p:sldId id="285" r:id="rId23"/>
    <p:sldId id="295" r:id="rId2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BBF"/>
    <a:srgbClr val="695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41" autoAdjust="0"/>
  </p:normalViewPr>
  <p:slideViewPr>
    <p:cSldViewPr>
      <p:cViewPr>
        <p:scale>
          <a:sx n="100" d="100"/>
          <a:sy n="100" d="100"/>
        </p:scale>
        <p:origin x="30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2DAC-95D7-4B4A-97DC-B82080D001D5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95B50-9F04-41C9-8560-E09429D40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3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50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94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02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59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2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buClrTx/>
              <a:buFontTx/>
              <a:buNone/>
            </a:pPr>
            <a:fld id="{7BA01F9A-FF9F-4D3D-B418-5A5D19A5377D}" type="slidenum">
              <a:rPr lang="ru-RU" altLang="ru-RU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1233488"/>
            <a:ext cx="4438650" cy="3328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19" y="4748519"/>
            <a:ext cx="5390498" cy="388687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235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buClrTx/>
              <a:buFontTx/>
              <a:buNone/>
            </a:pPr>
            <a:fld id="{F5966C50-05F5-4102-B2B9-CDD7B8DE6E4B}" type="slidenum">
              <a:rPr lang="ru-RU" altLang="ru-RU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1233488"/>
            <a:ext cx="4438650" cy="33289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19" y="4748519"/>
            <a:ext cx="5390498" cy="388687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140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buClrTx/>
              <a:buFontTx/>
              <a:buNone/>
            </a:pPr>
            <a:fld id="{8B1186F9-FF77-40CD-9701-21F6CD1EEFBC}" type="slidenum">
              <a:rPr lang="ru-RU" altLang="ru-RU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1233488"/>
            <a:ext cx="4438650" cy="33289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19" y="4748519"/>
            <a:ext cx="5390498" cy="388687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479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0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8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4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9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6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10EDC30-56BA-4DCD-A360-47B48490E87B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8675" y="876300"/>
            <a:ext cx="5767388" cy="4325938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476" y="5479883"/>
            <a:ext cx="5939804" cy="51911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492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10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7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5B50-9F04-41C9-8560-E09429D409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2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9812" y="638132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algn="r"/>
            <a:fld id="{35BECE2D-5BEB-4B06-AADE-64B32AFFE5AF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4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1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2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4201"/>
            <a:ext cx="971600" cy="52447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179512" y="620688"/>
            <a:ext cx="896448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35496" y="692696"/>
            <a:ext cx="9031716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5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oleObject" Target="../embeddings/oleObject8.bin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65.wmf"/><Relationship Id="rId5" Type="http://schemas.openxmlformats.org/officeDocument/2006/relationships/image" Target="../media/image61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57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png"/><Relationship Id="rId4" Type="http://schemas.openxmlformats.org/officeDocument/2006/relationships/image" Target="../media/image10.e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>
            <a:extLst>
              <a:ext uri="{FF2B5EF4-FFF2-40B4-BE49-F238E27FC236}">
                <a16:creationId xmlns:a16="http://schemas.microsoft.com/office/drawing/2014/main" id="{B845BB6C-537B-4088-B12C-1F8B873546F6}"/>
              </a:ext>
            </a:extLst>
          </p:cNvPr>
          <p:cNvSpPr txBox="1">
            <a:spLocks noGrp="1"/>
          </p:cNvSpPr>
          <p:nvPr/>
        </p:nvSpPr>
        <p:spPr bwMode="auto">
          <a:xfrm>
            <a:off x="6975475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uk-UA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Прямоугольник 1">
            <a:extLst>
              <a:ext uri="{FF2B5EF4-FFF2-40B4-BE49-F238E27FC236}">
                <a16:creationId xmlns:a16="http://schemas.microsoft.com/office/drawing/2014/main" id="{D3C167FE-0D36-4791-96F0-4A741374A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340768"/>
            <a:ext cx="7953375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algn="ctr">
              <a:buAutoNum type="romanUcPeriod"/>
            </a:pPr>
            <a:r>
              <a:rPr lang="en-US" altLang="en-US" sz="3000" b="1" dirty="0">
                <a:solidFill>
                  <a:schemeClr val="accent6">
                    <a:lumMod val="50000"/>
                  </a:schemeClr>
                </a:solidFill>
              </a:rPr>
              <a:t>ISMA’s development of detectors </a:t>
            </a:r>
          </a:p>
          <a:p>
            <a:pPr algn="ctr"/>
            <a:r>
              <a:rPr lang="en-US" altLang="en-US" sz="3000" b="1" dirty="0">
                <a:solidFill>
                  <a:schemeClr val="accent6">
                    <a:lumMod val="50000"/>
                  </a:schemeClr>
                </a:solidFill>
              </a:rPr>
              <a:t>for HEP experiments</a:t>
            </a:r>
            <a:endParaRPr lang="ru-RU" altLang="en-US" sz="3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altLang="en-US" sz="2800" b="1" dirty="0"/>
          </a:p>
          <a:p>
            <a:pPr algn="ctr"/>
            <a:r>
              <a:rPr lang="en-US" altLang="en-US" sz="3000" b="1" dirty="0">
                <a:solidFill>
                  <a:schemeClr val="accent6">
                    <a:lumMod val="50000"/>
                  </a:schemeClr>
                </a:solidFill>
              </a:rPr>
              <a:t>II. Pulse  shape discrimination  </a:t>
            </a:r>
          </a:p>
          <a:p>
            <a:pPr algn="ctr"/>
            <a:r>
              <a:rPr lang="en-US" altLang="en-US" sz="3000" b="1" dirty="0">
                <a:solidFill>
                  <a:schemeClr val="accent6">
                    <a:lumMod val="50000"/>
                  </a:schemeClr>
                </a:solidFill>
              </a:rPr>
              <a:t>for particles identification </a:t>
            </a:r>
          </a:p>
          <a:p>
            <a:pPr algn="ctr"/>
            <a:endParaRPr lang="en-US" altLang="en-US" sz="2800" dirty="0"/>
          </a:p>
          <a:p>
            <a:pPr algn="ctr"/>
            <a:r>
              <a:rPr lang="en-US" altLang="en-US" sz="2000" dirty="0"/>
              <a:t>A. Boyarintsev, </a:t>
            </a:r>
            <a:r>
              <a:rPr lang="en-US" altLang="en-US" sz="2000" dirty="0" err="1"/>
              <a:t>B.Grinyov</a:t>
            </a:r>
            <a:r>
              <a:rPr lang="en-US" altLang="en-US" sz="2000" dirty="0"/>
              <a:t>, A. </a:t>
            </a:r>
            <a:r>
              <a:rPr lang="en-US" altLang="en-US" sz="2000" dirty="0" err="1"/>
              <a:t>Kolesnikov</a:t>
            </a:r>
            <a:r>
              <a:rPr lang="en-US" altLang="en-US" sz="2000" dirty="0"/>
              <a:t>, </a:t>
            </a:r>
          </a:p>
          <a:p>
            <a:pPr algn="ctr"/>
            <a:r>
              <a:rPr lang="en-US" altLang="en-US" sz="2000" dirty="0"/>
              <a:t>T. </a:t>
            </a:r>
            <a:r>
              <a:rPr lang="en-US" altLang="en-US" sz="2000" dirty="0" err="1"/>
              <a:t>Sibileva</a:t>
            </a:r>
            <a:r>
              <a:rPr lang="en-US" altLang="en-US" sz="2000" dirty="0"/>
              <a:t>, P. </a:t>
            </a:r>
            <a:r>
              <a:rPr lang="en-US" altLang="en-US" sz="2000" dirty="0" err="1"/>
              <a:t>Zhmurin</a:t>
            </a:r>
            <a:r>
              <a:rPr lang="en-US" altLang="en-US" sz="2800" dirty="0"/>
              <a:t> </a:t>
            </a:r>
          </a:p>
          <a:p>
            <a:pPr algn="ctr"/>
            <a:endParaRPr lang="en-US" altLang="en-US" sz="2800" dirty="0"/>
          </a:p>
          <a:p>
            <a:pPr algn="ctr"/>
            <a:r>
              <a:rPr lang="en-US" altLang="en-US" sz="2000" dirty="0"/>
              <a:t>Institute for Scintillation Materials,</a:t>
            </a:r>
          </a:p>
          <a:p>
            <a:pPr algn="ctr"/>
            <a:r>
              <a:rPr lang="en-US" altLang="en-US" sz="2000" dirty="0"/>
              <a:t>Kharkov, Ukraine </a:t>
            </a:r>
            <a:endParaRPr lang="ru-RU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07270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4118" y="908720"/>
            <a:ext cx="3756000" cy="2601580"/>
            <a:chOff x="264118" y="908720"/>
            <a:chExt cx="3756000" cy="2601580"/>
          </a:xfrm>
        </p:grpSpPr>
        <p:pic>
          <p:nvPicPr>
            <p:cNvPr id="4" name="Рисунок 3" descr="https://www.gelest.com/wp-content/uploads/product_thumbnails/PDV-1625.gif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95" b="9088"/>
            <a:stretch/>
          </p:blipFill>
          <p:spPr bwMode="auto">
            <a:xfrm>
              <a:off x="264118" y="908720"/>
              <a:ext cx="3756000" cy="2520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922407" y="3140968"/>
              <a:ext cx="20851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DIPHENYLSILOXANE</a:t>
              </a:r>
              <a:endParaRPr lang="ru-RU" b="1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64118" y="4149079"/>
            <a:ext cx="3534293" cy="2232249"/>
            <a:chOff x="264118" y="4149079"/>
            <a:chExt cx="3534293" cy="2232249"/>
          </a:xfrm>
        </p:grpSpPr>
        <p:pic>
          <p:nvPicPr>
            <p:cNvPr id="6" name="Рисунок 5" descr="https://www.gelest.com/wp-content/uploads/product_thumbnails/PMV-9925.gif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29" b="5462"/>
            <a:stretch/>
          </p:blipFill>
          <p:spPr bwMode="auto">
            <a:xfrm>
              <a:off x="264118" y="4149079"/>
              <a:ext cx="3534293" cy="2232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467544" y="5992182"/>
              <a:ext cx="3146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POLYPHENYLMETHYLSILOXANE</a:t>
              </a:r>
              <a:endParaRPr lang="ru-RU" b="1" dirty="0"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17078"/>
              </p:ext>
            </p:extLst>
          </p:nvPr>
        </p:nvGraphicFramePr>
        <p:xfrm>
          <a:off x="4525610" y="4144019"/>
          <a:ext cx="4352953" cy="200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#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L</a:t>
                      </a:r>
                      <a:r>
                        <a:rPr lang="ru-RU" sz="1800" baseline="-25000" dirty="0">
                          <a:effectLst/>
                        </a:rPr>
                        <a:t>0</a:t>
                      </a:r>
                      <a:r>
                        <a:rPr lang="ru-RU" sz="1800" dirty="0">
                          <a:effectLst/>
                        </a:rPr>
                        <a:t> (L)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L/L</a:t>
                      </a:r>
                      <a:r>
                        <a:rPr lang="ru-RU" sz="1800" baseline="-25000" dirty="0">
                          <a:effectLst/>
                        </a:rPr>
                        <a:t>0</a:t>
                      </a:r>
                      <a:r>
                        <a:rPr lang="ru-RU" sz="1800" dirty="0">
                          <a:effectLst/>
                        </a:rPr>
                        <a:t>, 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D</a:t>
                      </a:r>
                      <a:r>
                        <a:rPr lang="ru-RU" sz="1800" baseline="-25000" dirty="0">
                          <a:effectLst/>
                        </a:rPr>
                        <a:t>1/2</a:t>
                      </a:r>
                      <a:r>
                        <a:rPr lang="ru-RU" sz="1800" dirty="0">
                          <a:effectLst/>
                        </a:rPr>
                        <a:t>, М</a:t>
                      </a:r>
                      <a:r>
                        <a:rPr lang="en-US" sz="1800" dirty="0">
                          <a:effectLst/>
                        </a:rPr>
                        <a:t>Rad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3666 (2090)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57%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12,3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3821 (3029)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79%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29,8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720" y="125442"/>
            <a:ext cx="5040559" cy="33962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Polysiloxane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based scintillator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691A334-FB13-4159-BAA1-4E78250CD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632956"/>
              </p:ext>
            </p:extLst>
          </p:nvPr>
        </p:nvGraphicFramePr>
        <p:xfrm>
          <a:off x="4513957" y="1196752"/>
          <a:ext cx="4376258" cy="1739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#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L</a:t>
                      </a:r>
                      <a:r>
                        <a:rPr lang="ru-RU" sz="1800" baseline="-25000" dirty="0">
                          <a:effectLst/>
                        </a:rPr>
                        <a:t>0</a:t>
                      </a:r>
                      <a:r>
                        <a:rPr lang="ru-RU" sz="1800" dirty="0">
                          <a:effectLst/>
                        </a:rPr>
                        <a:t> (L)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L/L</a:t>
                      </a:r>
                      <a:r>
                        <a:rPr lang="ru-RU" sz="1800" baseline="-25000" dirty="0">
                          <a:effectLst/>
                        </a:rPr>
                        <a:t>0</a:t>
                      </a:r>
                      <a:r>
                        <a:rPr lang="ru-RU" sz="1800" dirty="0">
                          <a:effectLst/>
                        </a:rPr>
                        <a:t>, 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D</a:t>
                      </a:r>
                      <a:r>
                        <a:rPr lang="ru-RU" sz="1800" baseline="-25000" dirty="0">
                          <a:effectLst/>
                        </a:rPr>
                        <a:t>1/2</a:t>
                      </a:r>
                      <a:r>
                        <a:rPr lang="ru-RU" sz="1800" dirty="0">
                          <a:effectLst/>
                        </a:rPr>
                        <a:t>, М</a:t>
                      </a:r>
                      <a:r>
                        <a:rPr lang="en-US" sz="1800" dirty="0">
                          <a:effectLst/>
                        </a:rPr>
                        <a:t>Rad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2364 (1500)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63,5%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4228 (2450)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58%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12,7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63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-180528" y="125367"/>
            <a:ext cx="854169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damage of </a:t>
            </a:r>
            <a:r>
              <a:rPr lang="en-US" altLang="ru-R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polysiloxane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based scintillator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69906" y="2445745"/>
            <a:ext cx="2368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542A00"/>
                </a:solidFill>
                <a:cs typeface="+mn-cs"/>
              </a:rPr>
              <a:t>Radiation damage:</a:t>
            </a:r>
          </a:p>
        </p:txBody>
      </p:sp>
      <p:sp>
        <p:nvSpPr>
          <p:cNvPr id="21508" name="AutoShape 10"/>
          <p:cNvSpPr>
            <a:spLocks noChangeArrowheads="1"/>
          </p:cNvSpPr>
          <p:nvPr/>
        </p:nvSpPr>
        <p:spPr bwMode="auto">
          <a:xfrm>
            <a:off x="1354931" y="4440212"/>
            <a:ext cx="217884" cy="788988"/>
          </a:xfrm>
          <a:prstGeom prst="downArrow">
            <a:avLst>
              <a:gd name="adj1" fmla="val 50000"/>
              <a:gd name="adj2" fmla="val 82934"/>
            </a:avLst>
          </a:prstGeom>
          <a:solidFill>
            <a:srgbClr val="DE6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33387" y="2857499"/>
            <a:ext cx="19919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542A00"/>
                </a:solidFill>
                <a:cs typeface="+mn-cs"/>
              </a:rPr>
              <a:t>fluorescent dyes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542A00"/>
              </a:solidFill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542A00"/>
                </a:solidFill>
              </a:rPr>
              <a:t>polymer network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99740" y="970954"/>
            <a:ext cx="254406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Under ion beam irradiation the light emission of polymers decreases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2915742"/>
            <a:ext cx="1850231" cy="5310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1228" y="3699209"/>
            <a:ext cx="2124075" cy="70522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3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8" y="5229200"/>
            <a:ext cx="2638425" cy="15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AutoShape 10"/>
          <p:cNvSpPr>
            <a:spLocks noChangeArrowheads="1"/>
          </p:cNvSpPr>
          <p:nvPr/>
        </p:nvSpPr>
        <p:spPr bwMode="auto">
          <a:xfrm rot="-5400000">
            <a:off x="2638425" y="2706886"/>
            <a:ext cx="290512" cy="591741"/>
          </a:xfrm>
          <a:prstGeom prst="downArrow">
            <a:avLst>
              <a:gd name="adj1" fmla="val 50000"/>
              <a:gd name="adj2" fmla="val 82934"/>
            </a:avLst>
          </a:prstGeom>
          <a:solidFill>
            <a:srgbClr val="DE6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833946"/>
              </p:ext>
            </p:extLst>
          </p:nvPr>
        </p:nvGraphicFramePr>
        <p:xfrm>
          <a:off x="3244287" y="914343"/>
          <a:ext cx="2263817" cy="463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4" imgW="3115236" imgH="6725444" progId="Word.Document.12">
                  <p:embed/>
                </p:oleObj>
              </mc:Choice>
              <mc:Fallback>
                <p:oleObj name="Документ" r:id="rId4" imgW="3115236" imgH="6725444" progId="Word.Documen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287" y="914343"/>
                        <a:ext cx="2263817" cy="4637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672839" y="2541091"/>
            <a:ext cx="3068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radiation hardness more than 20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MRad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was reached due to the new activators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628447"/>
              </p:ext>
            </p:extLst>
          </p:nvPr>
        </p:nvGraphicFramePr>
        <p:xfrm>
          <a:off x="3079552" y="5657979"/>
          <a:ext cx="5522595" cy="749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4056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1214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1280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1278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1272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1309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D1/2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20,6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21,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3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Noztek Pro 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37" y="1100139"/>
            <a:ext cx="1524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ÐÐ°ÑÑÐ¸Ð½ÐºÐ¸ Ð¿Ð¾ Ð·Ð°Ð¿ÑÐ¾ÑÑ CreatBot F4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8" b="5846"/>
          <a:stretch>
            <a:fillRect/>
          </a:stretch>
        </p:blipFill>
        <p:spPr bwMode="auto">
          <a:xfrm>
            <a:off x="4513016" y="3543355"/>
            <a:ext cx="1343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-214769" y="130101"/>
            <a:ext cx="862677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printing technology for </a:t>
            </a:r>
            <a:r>
              <a:rPr lang="en-US" altLang="ru-R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metamaterial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detectors  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Прямоугольник 56"/>
          <p:cNvSpPr>
            <a:spLocks noChangeArrowheads="1"/>
          </p:cNvSpPr>
          <p:nvPr/>
        </p:nvSpPr>
        <p:spPr bwMode="auto">
          <a:xfrm>
            <a:off x="4455866" y="5111683"/>
            <a:ext cx="1400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00000"/>
                </a:solidFill>
              </a:rPr>
              <a:t>FDM 3d</a:t>
            </a:r>
            <a:r>
              <a:rPr lang="uk-UA" altLang="ru-RU" sz="1600" b="1" dirty="0">
                <a:solidFill>
                  <a:srgbClr val="000000"/>
                </a:solidFill>
              </a:rPr>
              <a:t>-</a:t>
            </a:r>
            <a:r>
              <a:rPr lang="en-US" altLang="ru-RU" sz="1600" b="1" dirty="0">
                <a:solidFill>
                  <a:srgbClr val="000000"/>
                </a:solidFill>
              </a:rPr>
              <a:t>printer</a:t>
            </a:r>
            <a:endParaRPr lang="ru-RU" altLang="ru-RU" sz="1600" b="1" dirty="0">
              <a:solidFill>
                <a:srgbClr val="000000"/>
              </a:solidFill>
            </a:endParaRPr>
          </a:p>
        </p:txBody>
      </p:sp>
      <p:sp>
        <p:nvSpPr>
          <p:cNvPr id="9222" name="Прямоугольник 69"/>
          <p:cNvSpPr>
            <a:spLocks noChangeArrowheads="1"/>
          </p:cNvSpPr>
          <p:nvPr/>
        </p:nvSpPr>
        <p:spPr bwMode="auto">
          <a:xfrm>
            <a:off x="3668078" y="2475782"/>
            <a:ext cx="1670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00000"/>
                </a:solidFill>
              </a:rPr>
              <a:t>Filament Extruder</a:t>
            </a:r>
          </a:p>
        </p:txBody>
      </p:sp>
      <p:sp>
        <p:nvSpPr>
          <p:cNvPr id="9223" name="Прямоугольник 46"/>
          <p:cNvSpPr>
            <a:spLocks noChangeArrowheads="1"/>
          </p:cNvSpPr>
          <p:nvPr/>
        </p:nvSpPr>
        <p:spPr bwMode="auto">
          <a:xfrm>
            <a:off x="348615" y="2479389"/>
            <a:ext cx="13894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00000"/>
                </a:solidFill>
              </a:rPr>
              <a:t>Optically clear pellets</a:t>
            </a:r>
          </a:p>
        </p:txBody>
      </p:sp>
      <p:sp>
        <p:nvSpPr>
          <p:cNvPr id="9226" name="Прямоугольник 50"/>
          <p:cNvSpPr>
            <a:spLocks noChangeArrowheads="1"/>
          </p:cNvSpPr>
          <p:nvPr/>
        </p:nvSpPr>
        <p:spPr bwMode="auto">
          <a:xfrm>
            <a:off x="824838" y="5202810"/>
            <a:ext cx="28000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00000"/>
                </a:solidFill>
              </a:rPr>
              <a:t>Scintillation filament</a:t>
            </a:r>
          </a:p>
        </p:txBody>
      </p:sp>
      <p:sp>
        <p:nvSpPr>
          <p:cNvPr id="9228" name="Прямоугольник 57"/>
          <p:cNvSpPr>
            <a:spLocks noChangeArrowheads="1"/>
          </p:cNvSpPr>
          <p:nvPr/>
        </p:nvSpPr>
        <p:spPr bwMode="auto">
          <a:xfrm>
            <a:off x="1538288" y="2479389"/>
            <a:ext cx="16140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00000"/>
                </a:solidFill>
              </a:rPr>
              <a:t>Inorganic scintillation powder</a:t>
            </a:r>
          </a:p>
        </p:txBody>
      </p:sp>
      <p:sp>
        <p:nvSpPr>
          <p:cNvPr id="9229" name="Прямоугольник 74"/>
          <p:cNvSpPr>
            <a:spLocks noChangeArrowheads="1"/>
          </p:cNvSpPr>
          <p:nvPr/>
        </p:nvSpPr>
        <p:spPr bwMode="auto">
          <a:xfrm>
            <a:off x="1538289" y="1582738"/>
            <a:ext cx="2583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+</a:t>
            </a:r>
            <a:endParaRPr lang="en-US" altLang="ru-RU" sz="1800" b="1">
              <a:solidFill>
                <a:srgbClr val="000000"/>
              </a:solidFill>
            </a:endParaRPr>
          </a:p>
        </p:txBody>
      </p:sp>
      <p:sp>
        <p:nvSpPr>
          <p:cNvPr id="9230" name="Прямоугольник 82"/>
          <p:cNvSpPr>
            <a:spLocks noChangeArrowheads="1"/>
          </p:cNvSpPr>
          <p:nvPr/>
        </p:nvSpPr>
        <p:spPr bwMode="auto">
          <a:xfrm>
            <a:off x="68828" y="5943835"/>
            <a:ext cx="886061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accent6">
                    <a:lumMod val="50000"/>
                  </a:schemeClr>
                </a:solidFill>
              </a:rPr>
              <a:t>The modes for obtaining of filaments doped with inorganic powders have been determined</a:t>
            </a:r>
          </a:p>
        </p:txBody>
      </p:sp>
      <p:pic>
        <p:nvPicPr>
          <p:cNvPr id="9231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 b="12769"/>
          <a:stretch>
            <a:fillRect/>
          </a:stretch>
        </p:blipFill>
        <p:spPr bwMode="auto">
          <a:xfrm>
            <a:off x="408385" y="1162051"/>
            <a:ext cx="116681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AEF9AB-72E5-4413-9FBB-655AC9B56E9D}"/>
              </a:ext>
            </a:extLst>
          </p:cNvPr>
          <p:cNvSpPr/>
          <p:nvPr/>
        </p:nvSpPr>
        <p:spPr>
          <a:xfrm>
            <a:off x="334566" y="1022351"/>
            <a:ext cx="2721769" cy="2288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FEB8CAE-2F6B-4005-A50A-5BBBFEA6D5B8}"/>
              </a:ext>
            </a:extLst>
          </p:cNvPr>
          <p:cNvSpPr/>
          <p:nvPr/>
        </p:nvSpPr>
        <p:spPr>
          <a:xfrm>
            <a:off x="697753" y="3488721"/>
            <a:ext cx="3054218" cy="212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DF39839-2AE6-4277-A17E-1ABECA2A4603}"/>
              </a:ext>
            </a:extLst>
          </p:cNvPr>
          <p:cNvSpPr/>
          <p:nvPr/>
        </p:nvSpPr>
        <p:spPr>
          <a:xfrm>
            <a:off x="3749041" y="969964"/>
            <a:ext cx="1500188" cy="212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9C682D-D372-46EA-96BF-F5268383EF33}"/>
              </a:ext>
            </a:extLst>
          </p:cNvPr>
          <p:cNvSpPr/>
          <p:nvPr/>
        </p:nvSpPr>
        <p:spPr>
          <a:xfrm>
            <a:off x="4452294" y="3560944"/>
            <a:ext cx="1498997" cy="2125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310F030-2856-44BB-A23E-9A48A4962EFE}"/>
              </a:ext>
            </a:extLst>
          </p:cNvPr>
          <p:cNvSpPr/>
          <p:nvPr/>
        </p:nvSpPr>
        <p:spPr>
          <a:xfrm>
            <a:off x="101204" y="765176"/>
            <a:ext cx="317897" cy="4238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1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DAE576D-0A3C-4EA7-80C1-E0D3C0D2188F}"/>
              </a:ext>
            </a:extLst>
          </p:cNvPr>
          <p:cNvSpPr/>
          <p:nvPr/>
        </p:nvSpPr>
        <p:spPr>
          <a:xfrm>
            <a:off x="3497819" y="712788"/>
            <a:ext cx="317897" cy="4238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</a:rPr>
              <a:t>2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8F2F70D-0790-4FEC-BA03-659C24489C95}"/>
              </a:ext>
            </a:extLst>
          </p:cNvPr>
          <p:cNvSpPr/>
          <p:nvPr/>
        </p:nvSpPr>
        <p:spPr>
          <a:xfrm>
            <a:off x="438198" y="3218845"/>
            <a:ext cx="317897" cy="4238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</a:rPr>
              <a:t>3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64A2926-E027-42D2-9718-2D4A27FB9C4F}"/>
              </a:ext>
            </a:extLst>
          </p:cNvPr>
          <p:cNvSpPr/>
          <p:nvPr/>
        </p:nvSpPr>
        <p:spPr>
          <a:xfrm>
            <a:off x="4245125" y="3346631"/>
            <a:ext cx="317897" cy="4238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</a:rPr>
              <a:t>4</a:t>
            </a:r>
            <a:endParaRPr lang="ru-RU" b="1">
              <a:solidFill>
                <a:srgbClr val="000000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21F2E51-FE17-4756-8A87-5C82539E5BC3}"/>
              </a:ext>
            </a:extLst>
          </p:cNvPr>
          <p:cNvCxnSpPr>
            <a:stCxn id="2" idx="3"/>
          </p:cNvCxnSpPr>
          <p:nvPr/>
        </p:nvCxnSpPr>
        <p:spPr>
          <a:xfrm flipV="1">
            <a:off x="3056335" y="2085977"/>
            <a:ext cx="681718" cy="803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D4EED6A-5CFF-4B8F-B3A0-A5F1638B877E}"/>
              </a:ext>
            </a:extLst>
          </p:cNvPr>
          <p:cNvCxnSpPr/>
          <p:nvPr/>
        </p:nvCxnSpPr>
        <p:spPr>
          <a:xfrm flipH="1">
            <a:off x="3749041" y="3096703"/>
            <a:ext cx="1" cy="736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2F31476-F6BE-4FC2-A8E3-6C2C4FEE3F21}"/>
              </a:ext>
            </a:extLst>
          </p:cNvPr>
          <p:cNvCxnSpPr/>
          <p:nvPr/>
        </p:nvCxnSpPr>
        <p:spPr>
          <a:xfrm flipV="1">
            <a:off x="3751279" y="4623775"/>
            <a:ext cx="69468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53" y="977108"/>
            <a:ext cx="1592718" cy="2118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7" y="3637145"/>
            <a:ext cx="1357289" cy="135728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/>
          <a:stretch/>
        </p:blipFill>
        <p:spPr>
          <a:xfrm>
            <a:off x="2115061" y="3637145"/>
            <a:ext cx="1602620" cy="1353543"/>
          </a:xfrm>
          <a:prstGeom prst="rect">
            <a:avLst/>
          </a:prstGeom>
        </p:spPr>
      </p:pic>
      <p:sp>
        <p:nvSpPr>
          <p:cNvPr id="43" name="Прямоугольник 15"/>
          <p:cNvSpPr>
            <a:spLocks noChangeArrowheads="1"/>
          </p:cNvSpPr>
          <p:nvPr/>
        </p:nvSpPr>
        <p:spPr bwMode="auto">
          <a:xfrm>
            <a:off x="7182866" y="1162051"/>
            <a:ext cx="1689827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</a:rPr>
              <a:t>As scintillation powders were used </a:t>
            </a:r>
            <a:r>
              <a:rPr lang="en-US" altLang="ru-RU" sz="1600" b="1" dirty="0" err="1">
                <a:solidFill>
                  <a:schemeClr val="accent6">
                    <a:lumMod val="75000"/>
                  </a:schemeClr>
                </a:solidFill>
              </a:rPr>
              <a:t>ZnSe:Al</a:t>
            </a: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ru-RU" sz="1600" b="1" dirty="0" err="1">
                <a:solidFill>
                  <a:schemeClr val="accent6">
                    <a:lumMod val="75000"/>
                  </a:schemeClr>
                </a:solidFill>
              </a:rPr>
              <a:t>GOS:Pr</a:t>
            </a: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</a:rPr>
              <a:t>,  </a:t>
            </a:r>
            <a:r>
              <a:rPr lang="en-US" altLang="ru-RU" sz="1600" b="1" dirty="0" err="1">
                <a:solidFill>
                  <a:schemeClr val="accent6">
                    <a:lumMod val="75000"/>
                  </a:schemeClr>
                </a:solidFill>
              </a:rPr>
              <a:t>GaGG:Ce</a:t>
            </a: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altLang="ru-RU" sz="1600" b="1" dirty="0" err="1">
                <a:solidFill>
                  <a:schemeClr val="accent6">
                    <a:lumMod val="75000"/>
                  </a:schemeClr>
                </a:solidFill>
              </a:rPr>
              <a:t>CsI:Tl</a:t>
            </a: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</a:rPr>
              <a:t> with weight content from 30 to 75%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19" y="1162051"/>
            <a:ext cx="1229485" cy="12831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10" y="3565525"/>
            <a:ext cx="2099601" cy="21210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80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3525" y="138519"/>
            <a:ext cx="8216740" cy="4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printing  scintillator  technology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0" y="2217008"/>
            <a:ext cx="1384062" cy="1384063"/>
          </a:xfrm>
          <a:prstGeom prst="rect">
            <a:avLst/>
          </a:prstGeom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6278282" y="1269572"/>
            <a:ext cx="2593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/>
              <a:t>Thin layer scintillation films with spatial resolution up to 3.35 </a:t>
            </a:r>
            <a:r>
              <a:rPr lang="en-US" altLang="ru-RU" sz="1600" b="1" dirty="0" err="1"/>
              <a:t>lp</a:t>
            </a:r>
            <a:r>
              <a:rPr lang="en-US" altLang="ru-RU" sz="1600" b="1" dirty="0"/>
              <a:t>/mm were obtained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69524" y="1261209"/>
            <a:ext cx="27354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500" b="1" dirty="0"/>
              <a:t>Scintillation filaments with a weight content of inorganic powders up to </a:t>
            </a:r>
            <a:r>
              <a:rPr lang="ru-RU" altLang="ru-RU" sz="1500" b="1" dirty="0"/>
              <a:t>75</a:t>
            </a:r>
            <a:r>
              <a:rPr lang="en-US" altLang="ru-RU" sz="1500" b="1" dirty="0"/>
              <a:t>% were obtained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47268" y="1268760"/>
            <a:ext cx="2622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/>
              <a:t>Plastic scintillator with reflector </a:t>
            </a:r>
            <a:endParaRPr lang="en-US" alt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3275334" y="4013562"/>
            <a:ext cx="27456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/>
              <a:t>Results obtained are in good correlation with the data           for industrial samples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9AEF9AB-72E5-4413-9FBB-655AC9B56E9D}"/>
              </a:ext>
            </a:extLst>
          </p:cNvPr>
          <p:cNvSpPr/>
          <p:nvPr/>
        </p:nvSpPr>
        <p:spPr>
          <a:xfrm>
            <a:off x="320279" y="1261209"/>
            <a:ext cx="2735498" cy="2390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310F030-2856-44BB-A23E-9A48A4962EFE}"/>
              </a:ext>
            </a:extLst>
          </p:cNvPr>
          <p:cNvSpPr/>
          <p:nvPr/>
        </p:nvSpPr>
        <p:spPr>
          <a:xfrm>
            <a:off x="86917" y="1112745"/>
            <a:ext cx="317897" cy="4238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1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AEF9AB-72E5-4413-9FBB-655AC9B56E9D}"/>
              </a:ext>
            </a:extLst>
          </p:cNvPr>
          <p:cNvSpPr/>
          <p:nvPr/>
        </p:nvSpPr>
        <p:spPr>
          <a:xfrm>
            <a:off x="3326287" y="1261209"/>
            <a:ext cx="2718632" cy="2390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310F030-2856-44BB-A23E-9A48A4962EFE}"/>
              </a:ext>
            </a:extLst>
          </p:cNvPr>
          <p:cNvSpPr/>
          <p:nvPr/>
        </p:nvSpPr>
        <p:spPr>
          <a:xfrm>
            <a:off x="3065918" y="1112745"/>
            <a:ext cx="317897" cy="4238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9AEF9AB-72E5-4413-9FBB-655AC9B56E9D}"/>
              </a:ext>
            </a:extLst>
          </p:cNvPr>
          <p:cNvSpPr/>
          <p:nvPr/>
        </p:nvSpPr>
        <p:spPr>
          <a:xfrm>
            <a:off x="6278282" y="1261209"/>
            <a:ext cx="2622947" cy="2398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310F030-2856-44BB-A23E-9A48A4962EFE}"/>
              </a:ext>
            </a:extLst>
          </p:cNvPr>
          <p:cNvSpPr/>
          <p:nvPr/>
        </p:nvSpPr>
        <p:spPr>
          <a:xfrm>
            <a:off x="6044919" y="1112745"/>
            <a:ext cx="317897" cy="4238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AEF9AB-72E5-4413-9FBB-655AC9B56E9D}"/>
              </a:ext>
            </a:extLst>
          </p:cNvPr>
          <p:cNvSpPr/>
          <p:nvPr/>
        </p:nvSpPr>
        <p:spPr>
          <a:xfrm>
            <a:off x="320279" y="4019884"/>
            <a:ext cx="2622947" cy="2289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310F030-2856-44BB-A23E-9A48A4962EFE}"/>
              </a:ext>
            </a:extLst>
          </p:cNvPr>
          <p:cNvSpPr/>
          <p:nvPr/>
        </p:nvSpPr>
        <p:spPr>
          <a:xfrm>
            <a:off x="86917" y="3762709"/>
            <a:ext cx="317897" cy="4238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9AEF9AB-72E5-4413-9FBB-655AC9B56E9D}"/>
              </a:ext>
            </a:extLst>
          </p:cNvPr>
          <p:cNvSpPr/>
          <p:nvPr/>
        </p:nvSpPr>
        <p:spPr>
          <a:xfrm>
            <a:off x="3299281" y="4019884"/>
            <a:ext cx="2622947" cy="2289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310F030-2856-44BB-A23E-9A48A4962EFE}"/>
              </a:ext>
            </a:extLst>
          </p:cNvPr>
          <p:cNvSpPr/>
          <p:nvPr/>
        </p:nvSpPr>
        <p:spPr>
          <a:xfrm>
            <a:off x="3065918" y="3762709"/>
            <a:ext cx="317897" cy="4238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9AEF9AB-72E5-4413-9FBB-655AC9B56E9D}"/>
              </a:ext>
            </a:extLst>
          </p:cNvPr>
          <p:cNvSpPr/>
          <p:nvPr/>
        </p:nvSpPr>
        <p:spPr>
          <a:xfrm>
            <a:off x="6278282" y="4019884"/>
            <a:ext cx="2622947" cy="2289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310F030-2856-44BB-A23E-9A48A4962EFE}"/>
              </a:ext>
            </a:extLst>
          </p:cNvPr>
          <p:cNvSpPr/>
          <p:nvPr/>
        </p:nvSpPr>
        <p:spPr>
          <a:xfrm>
            <a:off x="6044919" y="3762709"/>
            <a:ext cx="317897" cy="4238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245864" y="4001451"/>
            <a:ext cx="273754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500" b="1" dirty="0"/>
              <a:t>Scintillators for registration           of alpha- and beta-particles          and gamma-photons</a:t>
            </a: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6212558" y="4001451"/>
            <a:ext cx="27543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500" b="1" dirty="0"/>
              <a:t>3D-printing technology            has ample opportunities                       in the creation of scintillation detectors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68" y="2132856"/>
            <a:ext cx="1569070" cy="137985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8277" r="14155" b="9830"/>
          <a:stretch/>
        </p:blipFill>
        <p:spPr>
          <a:xfrm>
            <a:off x="1038572" y="4931606"/>
            <a:ext cx="1152128" cy="115212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09" y="4966510"/>
            <a:ext cx="1829105" cy="108232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t="6200" r="10681" b="11316"/>
          <a:stretch/>
        </p:blipFill>
        <p:spPr>
          <a:xfrm>
            <a:off x="7108886" y="5045026"/>
            <a:ext cx="1069861" cy="1121451"/>
          </a:xfrm>
          <a:prstGeom prst="rect">
            <a:avLst/>
          </a:prstGeom>
        </p:spPr>
      </p:pic>
      <p:pic>
        <p:nvPicPr>
          <p:cNvPr id="30" name="Рисунок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9" y="1865998"/>
            <a:ext cx="19970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9812" y="6289793"/>
            <a:ext cx="2057400" cy="365125"/>
          </a:xfrm>
        </p:spPr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7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2996953"/>
            <a:ext cx="8229600" cy="1080120"/>
          </a:xfrm>
          <a:prstGeom prst="rect">
            <a:avLst/>
          </a:prstGeom>
        </p:spPr>
        <p:txBody>
          <a:bodyPr/>
          <a:lstStyle/>
          <a:p>
            <a:pPr marL="0" indent="0" algn="ctr" defTabSz="457200"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II. Pulse  shape discrimination  for particles identification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19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61895" y="168607"/>
            <a:ext cx="7771918" cy="5034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spectrometer (scintillation pulse area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/>
          <a:stretch/>
        </p:blipFill>
        <p:spPr>
          <a:xfrm>
            <a:off x="1634062" y="1740479"/>
            <a:ext cx="1615449" cy="1279101"/>
          </a:xfrm>
          <a:prstGeom prst="rect">
            <a:avLst/>
          </a:prstGeom>
          <a:ln>
            <a:noFill/>
          </a:ln>
        </p:spPr>
      </p:pic>
      <p:pic>
        <p:nvPicPr>
          <p:cNvPr id="43" name="Рисунок 42"/>
          <p:cNvPicPr/>
          <p:nvPr/>
        </p:nvPicPr>
        <p:blipFill>
          <a:blip r:embed="rId4"/>
          <a:stretch/>
        </p:blipFill>
        <p:spPr>
          <a:xfrm>
            <a:off x="288998" y="1778686"/>
            <a:ext cx="1365637" cy="1240894"/>
          </a:xfrm>
          <a:prstGeom prst="rect">
            <a:avLst/>
          </a:prstGeom>
          <a:ln>
            <a:noFill/>
          </a:ln>
        </p:spPr>
      </p:pic>
      <p:sp>
        <p:nvSpPr>
          <p:cNvPr id="44" name="Freeform 2"/>
          <p:cNvSpPr/>
          <p:nvPr/>
        </p:nvSpPr>
        <p:spPr>
          <a:xfrm>
            <a:off x="150870" y="886350"/>
            <a:ext cx="1120438" cy="710249"/>
          </a:xfrm>
          <a:custGeom>
            <a:avLst/>
            <a:gdLst/>
            <a:ahLst/>
            <a:cxnLst/>
            <a:rect l="0" t="0" r="r" b="b"/>
            <a:pathLst>
              <a:path w="2886" h="2175">
                <a:moveTo>
                  <a:pt x="1443" y="2174"/>
                </a:moveTo>
                <a:lnTo>
                  <a:pt x="0" y="2174"/>
                </a:lnTo>
                <a:lnTo>
                  <a:pt x="0" y="0"/>
                </a:lnTo>
                <a:lnTo>
                  <a:pt x="2885" y="0"/>
                </a:lnTo>
                <a:lnTo>
                  <a:pt x="2885" y="2174"/>
                </a:lnTo>
                <a:lnTo>
                  <a:pt x="1443" y="2174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45" name="Freeform 3"/>
          <p:cNvSpPr/>
          <p:nvPr/>
        </p:nvSpPr>
        <p:spPr>
          <a:xfrm>
            <a:off x="1678165" y="903638"/>
            <a:ext cx="1485808" cy="718086"/>
          </a:xfrm>
          <a:custGeom>
            <a:avLst/>
            <a:gdLst/>
            <a:ahLst/>
            <a:cxnLst/>
            <a:rect l="0" t="0" r="r" b="b"/>
            <a:pathLst>
              <a:path w="4550" h="2199">
                <a:moveTo>
                  <a:pt x="2272" y="2198"/>
                </a:moveTo>
                <a:lnTo>
                  <a:pt x="0" y="2198"/>
                </a:lnTo>
                <a:lnTo>
                  <a:pt x="0" y="0"/>
                </a:lnTo>
                <a:lnTo>
                  <a:pt x="4549" y="0"/>
                </a:lnTo>
                <a:lnTo>
                  <a:pt x="4549" y="2198"/>
                </a:lnTo>
                <a:lnTo>
                  <a:pt x="2272" y="219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46" name="TextShape 4"/>
          <p:cNvSpPr txBox="1"/>
          <p:nvPr/>
        </p:nvSpPr>
        <p:spPr>
          <a:xfrm>
            <a:off x="261895" y="1140996"/>
            <a:ext cx="1065253" cy="3644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latin typeface="Arial"/>
              </a:rPr>
              <a:t>Scintillator </a:t>
            </a:r>
          </a:p>
        </p:txBody>
      </p:sp>
      <p:sp>
        <p:nvSpPr>
          <p:cNvPr id="47" name="Line 5"/>
          <p:cNvSpPr/>
          <p:nvPr/>
        </p:nvSpPr>
        <p:spPr>
          <a:xfrm>
            <a:off x="1281104" y="1304534"/>
            <a:ext cx="258302" cy="327"/>
          </a:xfrm>
          <a:prstGeom prst="line">
            <a:avLst/>
          </a:prstGeom>
          <a:ln w="108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Freeform 6"/>
          <p:cNvSpPr/>
          <p:nvPr/>
        </p:nvSpPr>
        <p:spPr>
          <a:xfrm>
            <a:off x="1539406" y="1245102"/>
            <a:ext cx="146295" cy="120171"/>
          </a:xfrm>
          <a:custGeom>
            <a:avLst/>
            <a:gdLst/>
            <a:ahLst/>
            <a:cxnLst/>
            <a:rect l="0" t="0" r="r" b="b"/>
            <a:pathLst>
              <a:path w="448" h="368">
                <a:moveTo>
                  <a:pt x="447" y="183"/>
                </a:moveTo>
                <a:lnTo>
                  <a:pt x="0" y="0"/>
                </a:lnTo>
                <a:lnTo>
                  <a:pt x="0" y="367"/>
                </a:lnTo>
                <a:lnTo>
                  <a:pt x="447" y="183"/>
                </a:lnTo>
                <a:close/>
              </a:path>
            </a:pathLst>
          </a:custGeom>
          <a:solidFill>
            <a:srgbClr val="3465A4"/>
          </a:solidFill>
          <a:ln>
            <a:noFill/>
          </a:ln>
        </p:spPr>
      </p:sp>
      <p:sp>
        <p:nvSpPr>
          <p:cNvPr id="49" name="TextShape 7"/>
          <p:cNvSpPr txBox="1"/>
          <p:nvPr/>
        </p:nvSpPr>
        <p:spPr>
          <a:xfrm>
            <a:off x="1776054" y="1066805"/>
            <a:ext cx="1352575" cy="3647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Photo detector </a:t>
            </a:r>
            <a:endParaRPr lang="en-US" sz="1633" spc="-1" dirty="0">
              <a:latin typeface="Arial"/>
            </a:endParaRPr>
          </a:p>
        </p:txBody>
      </p:sp>
      <p:sp>
        <p:nvSpPr>
          <p:cNvPr id="50" name="Line 8"/>
          <p:cNvSpPr/>
          <p:nvPr/>
        </p:nvSpPr>
        <p:spPr>
          <a:xfrm>
            <a:off x="3154528" y="1304534"/>
            <a:ext cx="248832" cy="0"/>
          </a:xfrm>
          <a:prstGeom prst="line">
            <a:avLst/>
          </a:prstGeom>
          <a:ln w="108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Freeform 9"/>
          <p:cNvSpPr/>
          <p:nvPr/>
        </p:nvSpPr>
        <p:spPr>
          <a:xfrm>
            <a:off x="3542144" y="906142"/>
            <a:ext cx="904873" cy="718086"/>
          </a:xfrm>
          <a:custGeom>
            <a:avLst/>
            <a:gdLst/>
            <a:ahLst/>
            <a:cxnLst/>
            <a:rect l="0" t="0" r="r" b="b"/>
            <a:pathLst>
              <a:path w="2771" h="2199">
                <a:moveTo>
                  <a:pt x="1384" y="2198"/>
                </a:moveTo>
                <a:lnTo>
                  <a:pt x="0" y="2198"/>
                </a:lnTo>
                <a:lnTo>
                  <a:pt x="0" y="0"/>
                </a:lnTo>
                <a:lnTo>
                  <a:pt x="2770" y="0"/>
                </a:lnTo>
                <a:lnTo>
                  <a:pt x="2770" y="2198"/>
                </a:lnTo>
                <a:lnTo>
                  <a:pt x="1384" y="219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52" name="Freeform 10"/>
          <p:cNvSpPr/>
          <p:nvPr/>
        </p:nvSpPr>
        <p:spPr>
          <a:xfrm>
            <a:off x="3413156" y="1245428"/>
            <a:ext cx="145968" cy="120171"/>
          </a:xfrm>
          <a:custGeom>
            <a:avLst/>
            <a:gdLst/>
            <a:ahLst/>
            <a:cxnLst/>
            <a:rect l="0" t="0" r="r" b="b"/>
            <a:pathLst>
              <a:path w="447" h="368">
                <a:moveTo>
                  <a:pt x="446" y="183"/>
                </a:moveTo>
                <a:lnTo>
                  <a:pt x="0" y="0"/>
                </a:lnTo>
                <a:lnTo>
                  <a:pt x="0" y="367"/>
                </a:lnTo>
                <a:lnTo>
                  <a:pt x="446" y="183"/>
                </a:lnTo>
                <a:close/>
              </a:path>
            </a:pathLst>
          </a:custGeom>
          <a:solidFill>
            <a:srgbClr val="3465A4"/>
          </a:solidFill>
          <a:ln>
            <a:noFill/>
          </a:ln>
        </p:spPr>
      </p:sp>
      <p:sp>
        <p:nvSpPr>
          <p:cNvPr id="53" name="TextShape 11"/>
          <p:cNvSpPr txBox="1"/>
          <p:nvPr/>
        </p:nvSpPr>
        <p:spPr>
          <a:xfrm>
            <a:off x="3615944" y="961329"/>
            <a:ext cx="894424" cy="7282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>
                <a:solidFill>
                  <a:srgbClr val="000000"/>
                </a:solidFill>
                <a:latin typeface="Arial"/>
              </a:rPr>
              <a:t>PreAmp </a:t>
            </a:r>
            <a:endParaRPr lang="en-US" sz="1633" spc="-1">
              <a:latin typeface="Arial"/>
            </a:endParaRPr>
          </a:p>
          <a:p>
            <a:r>
              <a:rPr lang="en-US" sz="1633" spc="-1">
                <a:solidFill>
                  <a:srgbClr val="000000"/>
                </a:solidFill>
                <a:latin typeface="Arial"/>
              </a:rPr>
              <a:t>50 us</a:t>
            </a:r>
            <a:endParaRPr lang="en-US" sz="1633" spc="-1">
              <a:latin typeface="Arial"/>
            </a:endParaRPr>
          </a:p>
        </p:txBody>
      </p:sp>
      <p:pic>
        <p:nvPicPr>
          <p:cNvPr id="54" name="Рисунок 53"/>
          <p:cNvPicPr/>
          <p:nvPr/>
        </p:nvPicPr>
        <p:blipFill>
          <a:blip r:embed="rId5"/>
          <a:stretch/>
        </p:blipFill>
        <p:spPr>
          <a:xfrm>
            <a:off x="3397439" y="1786196"/>
            <a:ext cx="1357473" cy="1233384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54"/>
          <p:cNvPicPr/>
          <p:nvPr/>
        </p:nvPicPr>
        <p:blipFill>
          <a:blip r:embed="rId6"/>
          <a:stretch/>
        </p:blipFill>
        <p:spPr>
          <a:xfrm>
            <a:off x="4571717" y="1737214"/>
            <a:ext cx="1695127" cy="1274856"/>
          </a:xfrm>
          <a:prstGeom prst="rect">
            <a:avLst/>
          </a:prstGeom>
          <a:ln>
            <a:noFill/>
          </a:ln>
        </p:spPr>
      </p:pic>
      <p:sp>
        <p:nvSpPr>
          <p:cNvPr id="56" name="Line 12"/>
          <p:cNvSpPr/>
          <p:nvPr/>
        </p:nvSpPr>
        <p:spPr>
          <a:xfrm>
            <a:off x="4446691" y="1304861"/>
            <a:ext cx="248832" cy="0"/>
          </a:xfrm>
          <a:prstGeom prst="line">
            <a:avLst/>
          </a:prstGeom>
          <a:ln w="108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Freeform 13"/>
          <p:cNvSpPr/>
          <p:nvPr/>
        </p:nvSpPr>
        <p:spPr>
          <a:xfrm>
            <a:off x="4834307" y="906468"/>
            <a:ext cx="904873" cy="718413"/>
          </a:xfrm>
          <a:custGeom>
            <a:avLst/>
            <a:gdLst/>
            <a:ahLst/>
            <a:cxnLst/>
            <a:rect l="0" t="0" r="r" b="b"/>
            <a:pathLst>
              <a:path w="2771" h="2200">
                <a:moveTo>
                  <a:pt x="1384" y="2199"/>
                </a:moveTo>
                <a:lnTo>
                  <a:pt x="0" y="2199"/>
                </a:lnTo>
                <a:lnTo>
                  <a:pt x="0" y="0"/>
                </a:lnTo>
                <a:lnTo>
                  <a:pt x="2770" y="0"/>
                </a:lnTo>
                <a:lnTo>
                  <a:pt x="2770" y="2199"/>
                </a:lnTo>
                <a:lnTo>
                  <a:pt x="1384" y="21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58" name="Freeform 14"/>
          <p:cNvSpPr/>
          <p:nvPr/>
        </p:nvSpPr>
        <p:spPr>
          <a:xfrm>
            <a:off x="4704993" y="1245755"/>
            <a:ext cx="145968" cy="120171"/>
          </a:xfrm>
          <a:custGeom>
            <a:avLst/>
            <a:gdLst/>
            <a:ahLst/>
            <a:cxnLst/>
            <a:rect l="0" t="0" r="r" b="b"/>
            <a:pathLst>
              <a:path w="447" h="368">
                <a:moveTo>
                  <a:pt x="446" y="183"/>
                </a:moveTo>
                <a:lnTo>
                  <a:pt x="0" y="0"/>
                </a:lnTo>
                <a:lnTo>
                  <a:pt x="0" y="367"/>
                </a:lnTo>
                <a:lnTo>
                  <a:pt x="446" y="183"/>
                </a:lnTo>
                <a:close/>
              </a:path>
            </a:pathLst>
          </a:custGeom>
          <a:solidFill>
            <a:srgbClr val="3465A4"/>
          </a:solidFill>
          <a:ln>
            <a:noFill/>
          </a:ln>
        </p:spPr>
      </p:sp>
      <p:sp>
        <p:nvSpPr>
          <p:cNvPr id="59" name="TextShape 15"/>
          <p:cNvSpPr txBox="1"/>
          <p:nvPr/>
        </p:nvSpPr>
        <p:spPr>
          <a:xfrm>
            <a:off x="4962642" y="1145504"/>
            <a:ext cx="739312" cy="3644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>
                <a:solidFill>
                  <a:srgbClr val="000000"/>
                </a:solidFill>
                <a:latin typeface="Arial"/>
              </a:rPr>
              <a:t>Shaper</a:t>
            </a:r>
            <a:endParaRPr lang="en-US" sz="1633" spc="-1">
              <a:latin typeface="Arial"/>
            </a:endParaRPr>
          </a:p>
        </p:txBody>
      </p:sp>
      <p:sp>
        <p:nvSpPr>
          <p:cNvPr id="60" name="Line 16"/>
          <p:cNvSpPr/>
          <p:nvPr/>
        </p:nvSpPr>
        <p:spPr>
          <a:xfrm>
            <a:off x="5738527" y="1304861"/>
            <a:ext cx="248832" cy="0"/>
          </a:xfrm>
          <a:prstGeom prst="line">
            <a:avLst/>
          </a:prstGeom>
          <a:ln w="108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Freeform 17"/>
          <p:cNvSpPr/>
          <p:nvPr/>
        </p:nvSpPr>
        <p:spPr>
          <a:xfrm>
            <a:off x="6126470" y="905815"/>
            <a:ext cx="849360" cy="718413"/>
          </a:xfrm>
          <a:custGeom>
            <a:avLst/>
            <a:gdLst/>
            <a:ahLst/>
            <a:cxnLst/>
            <a:rect l="0" t="0" r="r" b="b"/>
            <a:pathLst>
              <a:path w="2601" h="2200">
                <a:moveTo>
                  <a:pt x="1299" y="2199"/>
                </a:moveTo>
                <a:lnTo>
                  <a:pt x="0" y="2199"/>
                </a:lnTo>
                <a:lnTo>
                  <a:pt x="0" y="0"/>
                </a:lnTo>
                <a:lnTo>
                  <a:pt x="2600" y="0"/>
                </a:lnTo>
                <a:lnTo>
                  <a:pt x="2600" y="2199"/>
                </a:lnTo>
                <a:lnTo>
                  <a:pt x="1299" y="21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62" name="Freeform 18"/>
          <p:cNvSpPr/>
          <p:nvPr/>
        </p:nvSpPr>
        <p:spPr>
          <a:xfrm>
            <a:off x="5996829" y="1245755"/>
            <a:ext cx="145968" cy="120171"/>
          </a:xfrm>
          <a:custGeom>
            <a:avLst/>
            <a:gdLst/>
            <a:ahLst/>
            <a:cxnLst/>
            <a:rect l="0" t="0" r="r" b="b"/>
            <a:pathLst>
              <a:path w="447" h="368">
                <a:moveTo>
                  <a:pt x="446" y="183"/>
                </a:moveTo>
                <a:lnTo>
                  <a:pt x="0" y="0"/>
                </a:lnTo>
                <a:lnTo>
                  <a:pt x="0" y="367"/>
                </a:lnTo>
                <a:lnTo>
                  <a:pt x="446" y="183"/>
                </a:lnTo>
                <a:close/>
              </a:path>
            </a:pathLst>
          </a:custGeom>
          <a:solidFill>
            <a:srgbClr val="3465A4"/>
          </a:solidFill>
          <a:ln>
            <a:noFill/>
          </a:ln>
        </p:spPr>
      </p:sp>
      <p:sp>
        <p:nvSpPr>
          <p:cNvPr id="63" name="TextShape 19"/>
          <p:cNvSpPr txBox="1"/>
          <p:nvPr/>
        </p:nvSpPr>
        <p:spPr>
          <a:xfrm>
            <a:off x="6344747" y="1145177"/>
            <a:ext cx="511379" cy="3647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MCA</a:t>
            </a:r>
            <a:endParaRPr lang="en-US" sz="1633" spc="-1" dirty="0">
              <a:latin typeface="Arial"/>
            </a:endParaRPr>
          </a:p>
        </p:txBody>
      </p:sp>
      <p:pic>
        <p:nvPicPr>
          <p:cNvPr id="64" name="Рисунок 63"/>
          <p:cNvPicPr/>
          <p:nvPr/>
        </p:nvPicPr>
        <p:blipFill>
          <a:blip r:embed="rId7"/>
          <a:stretch/>
        </p:blipFill>
        <p:spPr>
          <a:xfrm>
            <a:off x="6864708" y="1918030"/>
            <a:ext cx="2026067" cy="1228783"/>
          </a:xfrm>
          <a:prstGeom prst="rect">
            <a:avLst/>
          </a:prstGeom>
          <a:ln>
            <a:noFill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7020272" y="1241475"/>
            <a:ext cx="648072" cy="495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3C3443B-45AB-45F8-AF6B-32A7549DBA2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714555" y="4968115"/>
            <a:ext cx="1615449" cy="1279101"/>
          </a:xfrm>
          <a:prstGeom prst="rect">
            <a:avLst/>
          </a:prstGeom>
          <a:ln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B19D838-8A47-4AEF-A9E5-F5D40270C42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09131" y="5075727"/>
            <a:ext cx="1293796" cy="1175584"/>
          </a:xfrm>
          <a:prstGeom prst="rect">
            <a:avLst/>
          </a:prstGeom>
          <a:ln>
            <a:noFill/>
          </a:ln>
        </p:spPr>
      </p:pic>
      <p:sp>
        <p:nvSpPr>
          <p:cNvPr id="34" name="Freeform 2">
            <a:extLst>
              <a:ext uri="{FF2B5EF4-FFF2-40B4-BE49-F238E27FC236}">
                <a16:creationId xmlns:a16="http://schemas.microsoft.com/office/drawing/2014/main" id="{450EB2E0-E9E1-455D-B237-2DDC1D9DBA5F}"/>
              </a:ext>
            </a:extLst>
          </p:cNvPr>
          <p:cNvSpPr/>
          <p:nvPr/>
        </p:nvSpPr>
        <p:spPr>
          <a:xfrm>
            <a:off x="283447" y="4266030"/>
            <a:ext cx="1177216" cy="653429"/>
          </a:xfrm>
          <a:custGeom>
            <a:avLst/>
            <a:gdLst/>
            <a:ahLst/>
            <a:cxnLst/>
            <a:rect l="0" t="0" r="r" b="b"/>
            <a:pathLst>
              <a:path w="2801" h="2001">
                <a:moveTo>
                  <a:pt x="1401" y="2000"/>
                </a:moveTo>
                <a:lnTo>
                  <a:pt x="0" y="2000"/>
                </a:lnTo>
                <a:lnTo>
                  <a:pt x="0" y="0"/>
                </a:lnTo>
                <a:lnTo>
                  <a:pt x="2800" y="0"/>
                </a:lnTo>
                <a:lnTo>
                  <a:pt x="2800" y="2000"/>
                </a:lnTo>
                <a:lnTo>
                  <a:pt x="1401" y="20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AC334B16-7439-45A4-A70A-C8F8E915320E}"/>
              </a:ext>
            </a:extLst>
          </p:cNvPr>
          <p:cNvSpPr/>
          <p:nvPr/>
        </p:nvSpPr>
        <p:spPr>
          <a:xfrm>
            <a:off x="1807461" y="4266030"/>
            <a:ext cx="1442050" cy="660613"/>
          </a:xfrm>
          <a:custGeom>
            <a:avLst/>
            <a:gdLst/>
            <a:ahLst/>
            <a:cxnLst/>
            <a:rect l="0" t="0" r="r" b="b"/>
            <a:pathLst>
              <a:path w="4416" h="2023">
                <a:moveTo>
                  <a:pt x="2205" y="2022"/>
                </a:moveTo>
                <a:lnTo>
                  <a:pt x="0" y="2022"/>
                </a:lnTo>
                <a:lnTo>
                  <a:pt x="0" y="0"/>
                </a:lnTo>
                <a:lnTo>
                  <a:pt x="4415" y="0"/>
                </a:lnTo>
                <a:lnTo>
                  <a:pt x="4415" y="2022"/>
                </a:lnTo>
                <a:lnTo>
                  <a:pt x="2205" y="202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36" name="TextShape 4">
            <a:extLst>
              <a:ext uri="{FF2B5EF4-FFF2-40B4-BE49-F238E27FC236}">
                <a16:creationId xmlns:a16="http://schemas.microsoft.com/office/drawing/2014/main" id="{87029760-2A85-42E4-8BD1-65EE08283A7A}"/>
              </a:ext>
            </a:extLst>
          </p:cNvPr>
          <p:cNvSpPr txBox="1"/>
          <p:nvPr/>
        </p:nvSpPr>
        <p:spPr>
          <a:xfrm>
            <a:off x="391044" y="4339830"/>
            <a:ext cx="982757" cy="334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Scintillator </a:t>
            </a:r>
            <a:endParaRPr lang="en-US" sz="1633" spc="-1" dirty="0">
              <a:latin typeface="Arial"/>
            </a:endParaRPr>
          </a:p>
        </p:txBody>
      </p:sp>
      <p:sp>
        <p:nvSpPr>
          <p:cNvPr id="37" name="Line 5">
            <a:extLst>
              <a:ext uri="{FF2B5EF4-FFF2-40B4-BE49-F238E27FC236}">
                <a16:creationId xmlns:a16="http://schemas.microsoft.com/office/drawing/2014/main" id="{D73FC7FC-F59B-4241-B9CF-A8BF345799C0}"/>
              </a:ext>
            </a:extLst>
          </p:cNvPr>
          <p:cNvSpPr/>
          <p:nvPr/>
        </p:nvSpPr>
        <p:spPr>
          <a:xfrm>
            <a:off x="1460337" y="4632747"/>
            <a:ext cx="221728" cy="327"/>
          </a:xfrm>
          <a:prstGeom prst="line">
            <a:avLst/>
          </a:prstGeom>
          <a:ln w="108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9E28687D-E0BA-4BFB-9829-17CE053308A5}"/>
              </a:ext>
            </a:extLst>
          </p:cNvPr>
          <p:cNvSpPr/>
          <p:nvPr/>
        </p:nvSpPr>
        <p:spPr>
          <a:xfrm>
            <a:off x="1682065" y="4578213"/>
            <a:ext cx="141723" cy="110701"/>
          </a:xfrm>
          <a:custGeom>
            <a:avLst/>
            <a:gdLst/>
            <a:ahLst/>
            <a:cxnLst/>
            <a:rect l="0" t="0" r="r" b="b"/>
            <a:pathLst>
              <a:path w="434" h="339">
                <a:moveTo>
                  <a:pt x="433" y="168"/>
                </a:moveTo>
                <a:lnTo>
                  <a:pt x="0" y="0"/>
                </a:lnTo>
                <a:lnTo>
                  <a:pt x="0" y="338"/>
                </a:lnTo>
                <a:lnTo>
                  <a:pt x="433" y="168"/>
                </a:lnTo>
                <a:close/>
              </a:path>
            </a:pathLst>
          </a:custGeom>
          <a:solidFill>
            <a:srgbClr val="3465A4"/>
          </a:solidFill>
          <a:ln>
            <a:noFill/>
          </a:ln>
        </p:spPr>
      </p:sp>
      <p:sp>
        <p:nvSpPr>
          <p:cNvPr id="39" name="TextShape 7">
            <a:extLst>
              <a:ext uri="{FF2B5EF4-FFF2-40B4-BE49-F238E27FC236}">
                <a16:creationId xmlns:a16="http://schemas.microsoft.com/office/drawing/2014/main" id="{5128F29A-99EF-4DB4-81CB-5BFF860CA63E}"/>
              </a:ext>
            </a:extLst>
          </p:cNvPr>
          <p:cNvSpPr txBox="1"/>
          <p:nvPr/>
        </p:nvSpPr>
        <p:spPr>
          <a:xfrm>
            <a:off x="1861669" y="4387833"/>
            <a:ext cx="1567445" cy="3353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Photo detector </a:t>
            </a:r>
            <a:endParaRPr lang="en-US" sz="1633" spc="-1" dirty="0">
              <a:latin typeface="Arial"/>
            </a:endParaRPr>
          </a:p>
        </p:txBody>
      </p:sp>
      <p:sp>
        <p:nvSpPr>
          <p:cNvPr id="40" name="Line 8">
            <a:extLst>
              <a:ext uri="{FF2B5EF4-FFF2-40B4-BE49-F238E27FC236}">
                <a16:creationId xmlns:a16="http://schemas.microsoft.com/office/drawing/2014/main" id="{0941C44E-6C91-428B-B814-1740F7FA8475}"/>
              </a:ext>
            </a:extLst>
          </p:cNvPr>
          <p:cNvSpPr/>
          <p:nvPr/>
        </p:nvSpPr>
        <p:spPr>
          <a:xfrm>
            <a:off x="3249511" y="4632747"/>
            <a:ext cx="241648" cy="0"/>
          </a:xfrm>
          <a:prstGeom prst="line">
            <a:avLst/>
          </a:prstGeom>
          <a:ln w="108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Freeform 9">
            <a:extLst>
              <a:ext uri="{FF2B5EF4-FFF2-40B4-BE49-F238E27FC236}">
                <a16:creationId xmlns:a16="http://schemas.microsoft.com/office/drawing/2014/main" id="{BE8253CA-C31F-41EC-85CF-D434DB4CF590}"/>
              </a:ext>
            </a:extLst>
          </p:cNvPr>
          <p:cNvSpPr/>
          <p:nvPr/>
        </p:nvSpPr>
        <p:spPr>
          <a:xfrm>
            <a:off x="3625697" y="4266356"/>
            <a:ext cx="878423" cy="660613"/>
          </a:xfrm>
          <a:custGeom>
            <a:avLst/>
            <a:gdLst/>
            <a:ahLst/>
            <a:cxnLst/>
            <a:rect l="0" t="0" r="r" b="b"/>
            <a:pathLst>
              <a:path w="2690" h="2023">
                <a:moveTo>
                  <a:pt x="1343" y="2022"/>
                </a:moveTo>
                <a:lnTo>
                  <a:pt x="0" y="2022"/>
                </a:lnTo>
                <a:lnTo>
                  <a:pt x="0" y="0"/>
                </a:lnTo>
                <a:lnTo>
                  <a:pt x="2689" y="0"/>
                </a:lnTo>
                <a:lnTo>
                  <a:pt x="2689" y="2022"/>
                </a:lnTo>
                <a:lnTo>
                  <a:pt x="1343" y="202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68" name="Freeform 10">
            <a:extLst>
              <a:ext uri="{FF2B5EF4-FFF2-40B4-BE49-F238E27FC236}">
                <a16:creationId xmlns:a16="http://schemas.microsoft.com/office/drawing/2014/main" id="{33E2CE95-FECD-4320-99E2-A2535AEA3CC2}"/>
              </a:ext>
            </a:extLst>
          </p:cNvPr>
          <p:cNvSpPr/>
          <p:nvPr/>
        </p:nvSpPr>
        <p:spPr>
          <a:xfrm>
            <a:off x="3500302" y="4578539"/>
            <a:ext cx="141723" cy="110701"/>
          </a:xfrm>
          <a:custGeom>
            <a:avLst/>
            <a:gdLst/>
            <a:ahLst/>
            <a:cxnLst/>
            <a:rect l="0" t="0" r="r" b="b"/>
            <a:pathLst>
              <a:path w="434" h="339">
                <a:moveTo>
                  <a:pt x="433" y="168"/>
                </a:moveTo>
                <a:lnTo>
                  <a:pt x="0" y="0"/>
                </a:lnTo>
                <a:lnTo>
                  <a:pt x="0" y="338"/>
                </a:lnTo>
                <a:lnTo>
                  <a:pt x="433" y="168"/>
                </a:lnTo>
                <a:close/>
              </a:path>
            </a:pathLst>
          </a:custGeom>
          <a:solidFill>
            <a:srgbClr val="3465A4"/>
          </a:solidFill>
          <a:ln>
            <a:noFill/>
          </a:ln>
        </p:spPr>
      </p:sp>
      <p:sp>
        <p:nvSpPr>
          <p:cNvPr id="69" name="TextShape 11">
            <a:extLst>
              <a:ext uri="{FF2B5EF4-FFF2-40B4-BE49-F238E27FC236}">
                <a16:creationId xmlns:a16="http://schemas.microsoft.com/office/drawing/2014/main" id="{56759DC5-D1F1-4E13-AF5D-4023DF3C6C7E}"/>
              </a:ext>
            </a:extLst>
          </p:cNvPr>
          <p:cNvSpPr txBox="1"/>
          <p:nvPr/>
        </p:nvSpPr>
        <p:spPr>
          <a:xfrm>
            <a:off x="3697539" y="4316972"/>
            <a:ext cx="867973" cy="6700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 err="1">
                <a:solidFill>
                  <a:srgbClr val="000000"/>
                </a:solidFill>
                <a:latin typeface="Arial"/>
              </a:rPr>
              <a:t>PreAmp</a:t>
            </a:r>
            <a:r>
              <a:rPr lang="en-US" sz="1633" spc="-1" dirty="0">
                <a:solidFill>
                  <a:srgbClr val="000000"/>
                </a:solidFill>
                <a:latin typeface="Arial"/>
              </a:rPr>
              <a:t> </a:t>
            </a:r>
            <a:endParaRPr lang="en-US" sz="1633" spc="-1" dirty="0">
              <a:latin typeface="Arial"/>
            </a:endParaRPr>
          </a:p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Fast</a:t>
            </a:r>
            <a:endParaRPr lang="en-US" sz="1633" spc="-1" dirty="0">
              <a:latin typeface="Arial"/>
            </a:endParaRPr>
          </a:p>
        </p:txBody>
      </p:sp>
      <p:sp>
        <p:nvSpPr>
          <p:cNvPr id="73" name="Freeform 12">
            <a:extLst>
              <a:ext uri="{FF2B5EF4-FFF2-40B4-BE49-F238E27FC236}">
                <a16:creationId xmlns:a16="http://schemas.microsoft.com/office/drawing/2014/main" id="{991EF443-CA93-4BB8-B37F-C08F2B6EB854}"/>
              </a:ext>
            </a:extLst>
          </p:cNvPr>
          <p:cNvSpPr/>
          <p:nvPr/>
        </p:nvSpPr>
        <p:spPr>
          <a:xfrm>
            <a:off x="4648129" y="3873842"/>
            <a:ext cx="2265939" cy="1176237"/>
          </a:xfrm>
          <a:custGeom>
            <a:avLst/>
            <a:gdLst/>
            <a:ahLst/>
            <a:cxnLst/>
            <a:rect l="0" t="0" r="r" b="b"/>
            <a:pathLst>
              <a:path w="6939" h="3602">
                <a:moveTo>
                  <a:pt x="3469" y="3601"/>
                </a:moveTo>
                <a:lnTo>
                  <a:pt x="0" y="3601"/>
                </a:lnTo>
                <a:lnTo>
                  <a:pt x="0" y="0"/>
                </a:lnTo>
                <a:lnTo>
                  <a:pt x="6938" y="0"/>
                </a:lnTo>
                <a:lnTo>
                  <a:pt x="6938" y="3601"/>
                </a:lnTo>
                <a:lnTo>
                  <a:pt x="3469" y="36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74" name="Freeform 13">
            <a:extLst>
              <a:ext uri="{FF2B5EF4-FFF2-40B4-BE49-F238E27FC236}">
                <a16:creationId xmlns:a16="http://schemas.microsoft.com/office/drawing/2014/main" id="{02C11D6B-F789-4F50-BA73-50D7BAB09DC8}"/>
              </a:ext>
            </a:extLst>
          </p:cNvPr>
          <p:cNvSpPr/>
          <p:nvPr/>
        </p:nvSpPr>
        <p:spPr>
          <a:xfrm>
            <a:off x="4877042" y="4445633"/>
            <a:ext cx="588119" cy="327204"/>
          </a:xfrm>
          <a:custGeom>
            <a:avLst/>
            <a:gdLst/>
            <a:ahLst/>
            <a:cxnLst/>
            <a:rect l="0" t="0" r="r" b="b"/>
            <a:pathLst>
              <a:path w="1801" h="1002">
                <a:moveTo>
                  <a:pt x="900" y="1001"/>
                </a:moveTo>
                <a:lnTo>
                  <a:pt x="0" y="1001"/>
                </a:lnTo>
                <a:lnTo>
                  <a:pt x="0" y="0"/>
                </a:lnTo>
                <a:lnTo>
                  <a:pt x="1800" y="0"/>
                </a:lnTo>
                <a:lnTo>
                  <a:pt x="1800" y="1001"/>
                </a:lnTo>
                <a:lnTo>
                  <a:pt x="900" y="10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75" name="Line 14">
            <a:extLst>
              <a:ext uri="{FF2B5EF4-FFF2-40B4-BE49-F238E27FC236}">
                <a16:creationId xmlns:a16="http://schemas.microsoft.com/office/drawing/2014/main" id="{55AC22AD-0443-476A-AA5F-42B38FB4740C}"/>
              </a:ext>
            </a:extLst>
          </p:cNvPr>
          <p:cNvSpPr/>
          <p:nvPr/>
        </p:nvSpPr>
        <p:spPr>
          <a:xfrm>
            <a:off x="4503794" y="4641564"/>
            <a:ext cx="232831" cy="0"/>
          </a:xfrm>
          <a:prstGeom prst="line">
            <a:avLst/>
          </a:prstGeom>
          <a:ln w="108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Freeform 15">
            <a:extLst>
              <a:ext uri="{FF2B5EF4-FFF2-40B4-BE49-F238E27FC236}">
                <a16:creationId xmlns:a16="http://schemas.microsoft.com/office/drawing/2014/main" id="{00E59340-42FF-4349-A745-F8E5AFB77411}"/>
              </a:ext>
            </a:extLst>
          </p:cNvPr>
          <p:cNvSpPr/>
          <p:nvPr/>
        </p:nvSpPr>
        <p:spPr>
          <a:xfrm>
            <a:off x="4730094" y="4592581"/>
            <a:ext cx="147601" cy="98618"/>
          </a:xfrm>
          <a:custGeom>
            <a:avLst/>
            <a:gdLst/>
            <a:ahLst/>
            <a:cxnLst/>
            <a:rect l="0" t="0" r="r" b="b"/>
            <a:pathLst>
              <a:path w="452" h="302">
                <a:moveTo>
                  <a:pt x="451" y="150"/>
                </a:moveTo>
                <a:lnTo>
                  <a:pt x="0" y="0"/>
                </a:lnTo>
                <a:lnTo>
                  <a:pt x="0" y="301"/>
                </a:lnTo>
                <a:lnTo>
                  <a:pt x="451" y="150"/>
                </a:lnTo>
                <a:close/>
              </a:path>
            </a:pathLst>
          </a:custGeom>
          <a:solidFill>
            <a:srgbClr val="3465A4"/>
          </a:solidFill>
          <a:ln>
            <a:noFill/>
          </a:ln>
        </p:spPr>
      </p:sp>
      <p:sp>
        <p:nvSpPr>
          <p:cNvPr id="77" name="Freeform 16">
            <a:extLst>
              <a:ext uri="{FF2B5EF4-FFF2-40B4-BE49-F238E27FC236}">
                <a16:creationId xmlns:a16="http://schemas.microsoft.com/office/drawing/2014/main" id="{29953F3C-DB86-434F-83B9-9811DAD98929}"/>
              </a:ext>
            </a:extLst>
          </p:cNvPr>
          <p:cNvSpPr/>
          <p:nvPr/>
        </p:nvSpPr>
        <p:spPr>
          <a:xfrm>
            <a:off x="5856369" y="4380323"/>
            <a:ext cx="914996" cy="588445"/>
          </a:xfrm>
          <a:custGeom>
            <a:avLst/>
            <a:gdLst/>
            <a:ahLst/>
            <a:cxnLst/>
            <a:rect l="0" t="0" r="r" b="b"/>
            <a:pathLst>
              <a:path w="2802" h="1802">
                <a:moveTo>
                  <a:pt x="1400" y="1801"/>
                </a:moveTo>
                <a:lnTo>
                  <a:pt x="0" y="1801"/>
                </a:lnTo>
                <a:lnTo>
                  <a:pt x="0" y="0"/>
                </a:lnTo>
                <a:lnTo>
                  <a:pt x="2801" y="0"/>
                </a:lnTo>
                <a:lnTo>
                  <a:pt x="2801" y="1801"/>
                </a:lnTo>
                <a:lnTo>
                  <a:pt x="1400" y="18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78" name="TextShape 17">
            <a:extLst>
              <a:ext uri="{FF2B5EF4-FFF2-40B4-BE49-F238E27FC236}">
                <a16:creationId xmlns:a16="http://schemas.microsoft.com/office/drawing/2014/main" id="{02192215-907C-49C5-B434-128D70CA8B9F}"/>
              </a:ext>
            </a:extLst>
          </p:cNvPr>
          <p:cNvSpPr txBox="1"/>
          <p:nvPr/>
        </p:nvSpPr>
        <p:spPr>
          <a:xfrm>
            <a:off x="4952148" y="4490697"/>
            <a:ext cx="437579" cy="2325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>
                <a:solidFill>
                  <a:srgbClr val="000000"/>
                </a:solidFill>
                <a:latin typeface="Arial"/>
              </a:rPr>
              <a:t>ADC</a:t>
            </a:r>
            <a:endParaRPr lang="en-US" sz="1633" spc="-1">
              <a:latin typeface="Arial"/>
            </a:endParaRPr>
          </a:p>
        </p:txBody>
      </p:sp>
      <p:sp>
        <p:nvSpPr>
          <p:cNvPr id="79" name="Line 18">
            <a:extLst>
              <a:ext uri="{FF2B5EF4-FFF2-40B4-BE49-F238E27FC236}">
                <a16:creationId xmlns:a16="http://schemas.microsoft.com/office/drawing/2014/main" id="{6E5F0579-9154-4FE1-A961-0B377715D8AA}"/>
              </a:ext>
            </a:extLst>
          </p:cNvPr>
          <p:cNvSpPr/>
          <p:nvPr/>
        </p:nvSpPr>
        <p:spPr>
          <a:xfrm>
            <a:off x="5464507" y="4641564"/>
            <a:ext cx="251444" cy="0"/>
          </a:xfrm>
          <a:prstGeom prst="line">
            <a:avLst/>
          </a:prstGeom>
          <a:ln w="108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Freeform 19">
            <a:extLst>
              <a:ext uri="{FF2B5EF4-FFF2-40B4-BE49-F238E27FC236}">
                <a16:creationId xmlns:a16="http://schemas.microsoft.com/office/drawing/2014/main" id="{2E1BEC2B-0EF4-4505-8975-120012CE6FB7}"/>
              </a:ext>
            </a:extLst>
          </p:cNvPr>
          <p:cNvSpPr/>
          <p:nvPr/>
        </p:nvSpPr>
        <p:spPr>
          <a:xfrm>
            <a:off x="5709421" y="4592581"/>
            <a:ext cx="147601" cy="98618"/>
          </a:xfrm>
          <a:custGeom>
            <a:avLst/>
            <a:gdLst/>
            <a:ahLst/>
            <a:cxnLst/>
            <a:rect l="0" t="0" r="r" b="b"/>
            <a:pathLst>
              <a:path w="452" h="302">
                <a:moveTo>
                  <a:pt x="451" y="150"/>
                </a:moveTo>
                <a:lnTo>
                  <a:pt x="0" y="0"/>
                </a:lnTo>
                <a:lnTo>
                  <a:pt x="0" y="301"/>
                </a:lnTo>
                <a:lnTo>
                  <a:pt x="451" y="150"/>
                </a:lnTo>
                <a:close/>
              </a:path>
            </a:pathLst>
          </a:custGeom>
          <a:solidFill>
            <a:srgbClr val="3465A4"/>
          </a:solidFill>
          <a:ln>
            <a:noFill/>
          </a:ln>
        </p:spPr>
      </p:sp>
      <p:sp>
        <p:nvSpPr>
          <p:cNvPr id="81" name="TextShape 20">
            <a:extLst>
              <a:ext uri="{FF2B5EF4-FFF2-40B4-BE49-F238E27FC236}">
                <a16:creationId xmlns:a16="http://schemas.microsoft.com/office/drawing/2014/main" id="{4EC8D73E-D9AA-4799-8697-555DB64D0D3E}"/>
              </a:ext>
            </a:extLst>
          </p:cNvPr>
          <p:cNvSpPr txBox="1"/>
          <p:nvPr/>
        </p:nvSpPr>
        <p:spPr>
          <a:xfrm>
            <a:off x="6031727" y="4458042"/>
            <a:ext cx="565913" cy="4646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FPGA</a:t>
            </a:r>
            <a:endParaRPr lang="en-US" sz="1633" spc="-1" dirty="0">
              <a:latin typeface="Arial"/>
            </a:endParaRPr>
          </a:p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Soft 1</a:t>
            </a:r>
            <a:endParaRPr lang="en-US" sz="1633" spc="-1" dirty="0">
              <a:latin typeface="Arial"/>
            </a:endParaRPr>
          </a:p>
        </p:txBody>
      </p:sp>
      <p:sp>
        <p:nvSpPr>
          <p:cNvPr id="82" name="TextShape 21">
            <a:extLst>
              <a:ext uri="{FF2B5EF4-FFF2-40B4-BE49-F238E27FC236}">
                <a16:creationId xmlns:a16="http://schemas.microsoft.com/office/drawing/2014/main" id="{64BFB193-212A-4009-8440-89DF644F4D5C}"/>
              </a:ext>
            </a:extLst>
          </p:cNvPr>
          <p:cNvSpPr txBox="1"/>
          <p:nvPr/>
        </p:nvSpPr>
        <p:spPr>
          <a:xfrm>
            <a:off x="5350214" y="4005063"/>
            <a:ext cx="994533" cy="2322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Digitizer</a:t>
            </a:r>
            <a:endParaRPr lang="en-US" sz="1633" spc="-1" dirty="0">
              <a:latin typeface="Arial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17242A35-CD8D-4FF4-A8E0-2BDDA129E72F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853190" y="4991798"/>
            <a:ext cx="1567446" cy="1240894"/>
          </a:xfrm>
          <a:prstGeom prst="rect">
            <a:avLst/>
          </a:prstGeom>
          <a:ln>
            <a:noFill/>
          </a:ln>
        </p:spPr>
      </p:pic>
      <p:sp>
        <p:nvSpPr>
          <p:cNvPr id="84" name="Freeform 22">
            <a:extLst>
              <a:ext uri="{FF2B5EF4-FFF2-40B4-BE49-F238E27FC236}">
                <a16:creationId xmlns:a16="http://schemas.microsoft.com/office/drawing/2014/main" id="{E90894F6-CA6C-42B6-B594-9DA2EAC4067D}"/>
              </a:ext>
            </a:extLst>
          </p:cNvPr>
          <p:cNvSpPr/>
          <p:nvPr/>
        </p:nvSpPr>
        <p:spPr>
          <a:xfrm>
            <a:off x="7162900" y="4380649"/>
            <a:ext cx="914996" cy="588445"/>
          </a:xfrm>
          <a:custGeom>
            <a:avLst/>
            <a:gdLst/>
            <a:ahLst/>
            <a:cxnLst/>
            <a:rect l="0" t="0" r="r" b="b"/>
            <a:pathLst>
              <a:path w="2802" h="1802">
                <a:moveTo>
                  <a:pt x="1400" y="1801"/>
                </a:moveTo>
                <a:lnTo>
                  <a:pt x="0" y="1801"/>
                </a:lnTo>
                <a:lnTo>
                  <a:pt x="0" y="0"/>
                </a:lnTo>
                <a:lnTo>
                  <a:pt x="2801" y="0"/>
                </a:lnTo>
                <a:lnTo>
                  <a:pt x="2801" y="1801"/>
                </a:lnTo>
                <a:lnTo>
                  <a:pt x="1400" y="18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85" name="TextShape 23">
            <a:extLst>
              <a:ext uri="{FF2B5EF4-FFF2-40B4-BE49-F238E27FC236}">
                <a16:creationId xmlns:a16="http://schemas.microsoft.com/office/drawing/2014/main" id="{DF76FB45-0CE7-49E9-8C1C-827566558EAC}"/>
              </a:ext>
            </a:extLst>
          </p:cNvPr>
          <p:cNvSpPr txBox="1"/>
          <p:nvPr/>
        </p:nvSpPr>
        <p:spPr>
          <a:xfrm>
            <a:off x="7338258" y="4458369"/>
            <a:ext cx="565913" cy="4646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PC </a:t>
            </a:r>
            <a:endParaRPr lang="en-US" sz="1633" spc="-1" dirty="0">
              <a:latin typeface="Arial"/>
            </a:endParaRPr>
          </a:p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Soft 2</a:t>
            </a:r>
            <a:endParaRPr lang="en-US" sz="1633" spc="-1" dirty="0">
              <a:latin typeface="Arial"/>
            </a:endParaRPr>
          </a:p>
        </p:txBody>
      </p:sp>
      <p:sp>
        <p:nvSpPr>
          <p:cNvPr id="86" name="Line 24">
            <a:extLst>
              <a:ext uri="{FF2B5EF4-FFF2-40B4-BE49-F238E27FC236}">
                <a16:creationId xmlns:a16="http://schemas.microsoft.com/office/drawing/2014/main" id="{714C80A6-7016-4F4F-AC5B-6A7C4D215A05}"/>
              </a:ext>
            </a:extLst>
          </p:cNvPr>
          <p:cNvSpPr/>
          <p:nvPr/>
        </p:nvSpPr>
        <p:spPr>
          <a:xfrm>
            <a:off x="6771039" y="4641564"/>
            <a:ext cx="251444" cy="0"/>
          </a:xfrm>
          <a:prstGeom prst="line">
            <a:avLst/>
          </a:prstGeom>
          <a:ln w="108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Freeform 25">
            <a:extLst>
              <a:ext uri="{FF2B5EF4-FFF2-40B4-BE49-F238E27FC236}">
                <a16:creationId xmlns:a16="http://schemas.microsoft.com/office/drawing/2014/main" id="{DE00FFA8-1ADC-4735-A379-157E9B94C418}"/>
              </a:ext>
            </a:extLst>
          </p:cNvPr>
          <p:cNvSpPr/>
          <p:nvPr/>
        </p:nvSpPr>
        <p:spPr>
          <a:xfrm>
            <a:off x="7015952" y="4592581"/>
            <a:ext cx="147601" cy="98618"/>
          </a:xfrm>
          <a:custGeom>
            <a:avLst/>
            <a:gdLst/>
            <a:ahLst/>
            <a:cxnLst/>
            <a:rect l="0" t="0" r="r" b="b"/>
            <a:pathLst>
              <a:path w="452" h="302">
                <a:moveTo>
                  <a:pt x="451" y="150"/>
                </a:moveTo>
                <a:lnTo>
                  <a:pt x="0" y="0"/>
                </a:lnTo>
                <a:lnTo>
                  <a:pt x="0" y="301"/>
                </a:lnTo>
                <a:lnTo>
                  <a:pt x="451" y="150"/>
                </a:lnTo>
                <a:close/>
              </a:path>
            </a:pathLst>
          </a:custGeom>
          <a:solidFill>
            <a:srgbClr val="3465A4"/>
          </a:solidFill>
          <a:ln>
            <a:noFill/>
          </a:ln>
        </p:spPr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2AB127E0-5A75-4067-AA2C-357614AB7992}"/>
              </a:ext>
            </a:extLst>
          </p:cNvPr>
          <p:cNvCxnSpPr/>
          <p:nvPr/>
        </p:nvCxnSpPr>
        <p:spPr>
          <a:xfrm flipV="1">
            <a:off x="7465835" y="3214802"/>
            <a:ext cx="612061" cy="1125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Shape 1">
            <a:extLst>
              <a:ext uri="{FF2B5EF4-FFF2-40B4-BE49-F238E27FC236}">
                <a16:creationId xmlns:a16="http://schemas.microsoft.com/office/drawing/2014/main" id="{EBEEF623-A1AD-4BBC-B402-6C4A85F4E43A}"/>
              </a:ext>
            </a:extLst>
          </p:cNvPr>
          <p:cNvSpPr txBox="1"/>
          <p:nvPr/>
        </p:nvSpPr>
        <p:spPr>
          <a:xfrm>
            <a:off x="-954032" y="3349350"/>
            <a:ext cx="8947502" cy="5672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2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Digital spectrometer for pulse shape analysis</a:t>
            </a:r>
          </a:p>
        </p:txBody>
      </p:sp>
      <p:sp>
        <p:nvSpPr>
          <p:cNvPr id="89" name="TextShape 28">
            <a:extLst>
              <a:ext uri="{FF2B5EF4-FFF2-40B4-BE49-F238E27FC236}">
                <a16:creationId xmlns:a16="http://schemas.microsoft.com/office/drawing/2014/main" id="{8AC2B0E7-5C8F-4597-B558-F630145F8467}"/>
              </a:ext>
            </a:extLst>
          </p:cNvPr>
          <p:cNvSpPr txBox="1"/>
          <p:nvPr/>
        </p:nvSpPr>
        <p:spPr>
          <a:xfrm>
            <a:off x="7528853" y="1037468"/>
            <a:ext cx="929234" cy="43862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1633" spc="-1" dirty="0">
                <a:latin typeface="Arial"/>
              </a:rPr>
              <a:t>All events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2BD3ED6-4527-4A4D-92B2-8179F754A165}"/>
              </a:ext>
            </a:extLst>
          </p:cNvPr>
          <p:cNvSpPr txBox="1"/>
          <p:nvPr/>
        </p:nvSpPr>
        <p:spPr>
          <a:xfrm>
            <a:off x="7957115" y="3217194"/>
            <a:ext cx="1269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spc="-1" dirty="0">
                <a:latin typeface="Arial"/>
              </a:rPr>
              <a:t>True shape pulses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FA6F630-5B65-4A70-98D7-7EF1B0A3C3C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451408" y="4982413"/>
            <a:ext cx="1615449" cy="1279101"/>
          </a:xfrm>
          <a:prstGeom prst="rect">
            <a:avLst/>
          </a:prstGeom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06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-252536" y="91029"/>
            <a:ext cx="8947502" cy="5672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classical and PSD spectrometry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5D10F38-4F52-40B2-912D-5474F0A28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54003"/>
              </p:ext>
            </p:extLst>
          </p:nvPr>
        </p:nvGraphicFramePr>
        <p:xfrm>
          <a:off x="290470" y="4077072"/>
          <a:ext cx="872479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249785104"/>
                    </a:ext>
                  </a:extLst>
                </a:gridCol>
                <a:gridCol w="4188286">
                  <a:extLst>
                    <a:ext uri="{9D8B030D-6E8A-4147-A177-3AD203B41FA5}">
                      <a16:colId xmlns:a16="http://schemas.microsoft.com/office/drawing/2014/main" val="2564836339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4013498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Advantages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Drawback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06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 MCA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r>
                        <a:rPr lang="en-US" dirty="0"/>
                        <a:t>Cost-efficient 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en-US" dirty="0"/>
                        <a:t>Standard PHR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en-US" dirty="0"/>
                        <a:t>Optimal technical resource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-PSD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impossible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2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 shape discrimination analyses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-</a:t>
                      </a:r>
                      <a:r>
                        <a:rPr lang="en-US" dirty="0"/>
                        <a:t>The events discrimination by pulse shape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en-US" dirty="0"/>
                        <a:t>Analysis of pulse shape </a:t>
                      </a:r>
                    </a:p>
                    <a:p>
                      <a:r>
                        <a:rPr lang="en-US" dirty="0"/>
                        <a:t>-Improve PHR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r>
                        <a:rPr lang="en-US" dirty="0"/>
                        <a:t>Overlarge  data file , preliminary filtering of data is required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620482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426D84A4-2F9E-41AE-B2F8-01FB485A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280" y="836712"/>
            <a:ext cx="3916099" cy="29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100" b="1" dirty="0" err="1">
                <a:solidFill>
                  <a:schemeClr val="accent6">
                    <a:lumMod val="75000"/>
                  </a:schemeClr>
                </a:solidFill>
                <a:latin typeface="inherit"/>
              </a:rPr>
              <a:t>C</a:t>
            </a:r>
            <a:r>
              <a:rPr kumimoji="0" lang="ru-RU" altLang="ru-RU" sz="21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nherit"/>
              </a:rPr>
              <a:t>auses</a:t>
            </a:r>
            <a:r>
              <a:rPr kumimoji="0" lang="ru-RU" altLang="ru-RU" sz="21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nherit"/>
              </a:rPr>
              <a:t> </a:t>
            </a:r>
            <a:r>
              <a:rPr kumimoji="0" lang="ru-RU" altLang="ru-RU" sz="21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nherit"/>
              </a:rPr>
              <a:t>of</a:t>
            </a:r>
            <a:r>
              <a:rPr kumimoji="0" lang="ru-RU" altLang="ru-RU" sz="21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nherit"/>
              </a:rPr>
              <a:t> </a:t>
            </a:r>
            <a:r>
              <a:rPr kumimoji="0" lang="ru-RU" altLang="ru-RU" sz="21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nherit"/>
              </a:rPr>
              <a:t>pulse</a:t>
            </a:r>
            <a:r>
              <a:rPr kumimoji="0" lang="ru-RU" altLang="ru-RU" sz="21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nherit"/>
              </a:rPr>
              <a:t> </a:t>
            </a:r>
            <a:r>
              <a:rPr kumimoji="0" lang="ru-RU" altLang="ru-RU" sz="21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nherit"/>
              </a:rPr>
              <a:t>distortion</a:t>
            </a:r>
            <a:r>
              <a:rPr kumimoji="0" lang="ru-RU" altLang="ru-RU" sz="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r="72881"/>
          <a:stretch/>
        </p:blipFill>
        <p:spPr>
          <a:xfrm>
            <a:off x="2989921" y="1359753"/>
            <a:ext cx="1152128" cy="170316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9728" r="31296"/>
          <a:stretch/>
        </p:blipFill>
        <p:spPr>
          <a:xfrm>
            <a:off x="5004048" y="1325398"/>
            <a:ext cx="1656184" cy="170093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67797"/>
          <a:stretch/>
        </p:blipFill>
        <p:spPr>
          <a:xfrm>
            <a:off x="7164288" y="1323169"/>
            <a:ext cx="1368152" cy="170316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/>
          <a:stretch/>
        </p:blipFill>
        <p:spPr>
          <a:xfrm>
            <a:off x="515227" y="1271481"/>
            <a:ext cx="1944216" cy="1580601"/>
          </a:xfrm>
          <a:prstGeom prst="rect">
            <a:avLst/>
          </a:prstGeom>
          <a:ln>
            <a:noFill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26D84A4-2F9E-41AE-B2F8-01FB485A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641" y="3026329"/>
            <a:ext cx="1755195" cy="220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Normal</a:t>
            </a:r>
            <a:r>
              <a:rPr kumimoji="0" lang="en-US" altLang="ru-RU" sz="1600" b="1" i="0" u="none" strike="noStrike" cap="none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pulse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26D84A4-2F9E-41AE-B2F8-01FB485A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169" y="3007740"/>
            <a:ext cx="1755195" cy="4668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Superposition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of two pulses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26D84A4-2F9E-41AE-B2F8-01FB485A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829" y="3092426"/>
            <a:ext cx="1755195" cy="220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</a:rPr>
              <a:t>Noise as an pulse</a:t>
            </a:r>
            <a:endParaRPr lang="ru-RU" alt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26D84A4-2F9E-41AE-B2F8-01FB485A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269" y="3004008"/>
            <a:ext cx="1755195" cy="7130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</a:rPr>
              <a:t>Selection of a pulse with an amplitude close to noise</a:t>
            </a:r>
            <a:endParaRPr lang="ru-RU" alt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11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21969D9F-32A7-41C3-9CEF-DE9D5ADAE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116" y="116632"/>
            <a:ext cx="8229600" cy="5450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 shape discrimination methods for neutron\gamma separation 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1A7DC6E9-5251-4E66-8511-25F4DDAE1AE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6" y="5006488"/>
            <a:ext cx="2683104" cy="8396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Shape 28">
            <a:extLst>
              <a:ext uri="{FF2B5EF4-FFF2-40B4-BE49-F238E27FC236}">
                <a16:creationId xmlns:a16="http://schemas.microsoft.com/office/drawing/2014/main" id="{D91F9ED5-DEBC-4289-969C-4B8A78693BF8}"/>
              </a:ext>
            </a:extLst>
          </p:cNvPr>
          <p:cNvSpPr txBox="1"/>
          <p:nvPr/>
        </p:nvSpPr>
        <p:spPr>
          <a:xfrm>
            <a:off x="1040828" y="4429609"/>
            <a:ext cx="1612836" cy="31414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1633" spc="-1" dirty="0">
                <a:latin typeface="Arial"/>
              </a:rPr>
              <a:t>Image PSD</a:t>
            </a:r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EC0F4404-1066-43CE-BA2D-7B533893A4E9}"/>
              </a:ext>
            </a:extLst>
          </p:cNvPr>
          <p:cNvSpPr/>
          <p:nvPr/>
        </p:nvSpPr>
        <p:spPr>
          <a:xfrm>
            <a:off x="6185160" y="2118900"/>
            <a:ext cx="2303640" cy="360720"/>
          </a:xfrm>
          <a:custGeom>
            <a:avLst/>
            <a:gdLst/>
            <a:ahLst/>
            <a:cxnLst/>
            <a:rect l="0" t="0" r="r" b="b"/>
            <a:pathLst>
              <a:path w="6399" h="1002">
                <a:moveTo>
                  <a:pt x="3198" y="1001"/>
                </a:moveTo>
                <a:lnTo>
                  <a:pt x="0" y="1001"/>
                </a:lnTo>
                <a:lnTo>
                  <a:pt x="0" y="0"/>
                </a:lnTo>
                <a:lnTo>
                  <a:pt x="6398" y="0"/>
                </a:lnTo>
                <a:lnTo>
                  <a:pt x="6398" y="1001"/>
                </a:lnTo>
                <a:lnTo>
                  <a:pt x="3198" y="10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28" name="TextShape 23">
            <a:extLst>
              <a:ext uri="{FF2B5EF4-FFF2-40B4-BE49-F238E27FC236}">
                <a16:creationId xmlns:a16="http://schemas.microsoft.com/office/drawing/2014/main" id="{B73C741A-7FB2-4B54-B79C-9721251DBAA6}"/>
              </a:ext>
            </a:extLst>
          </p:cNvPr>
          <p:cNvSpPr txBox="1"/>
          <p:nvPr/>
        </p:nvSpPr>
        <p:spPr>
          <a:xfrm>
            <a:off x="6325187" y="2141040"/>
            <a:ext cx="2375888" cy="316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600" b="0" strike="noStrike" spc="-1" dirty="0">
                <a:latin typeface="Arial"/>
              </a:rPr>
              <a:t>FOM = </a:t>
            </a:r>
            <a:r>
              <a:rPr lang="en-US" sz="1600" b="0" strike="noStrike" spc="-1" dirty="0" err="1">
                <a:latin typeface="Arial"/>
              </a:rPr>
              <a:t>Qslow</a:t>
            </a:r>
            <a:r>
              <a:rPr lang="en-US" sz="1600" b="0" strike="noStrike" spc="-1" dirty="0">
                <a:latin typeface="Arial"/>
              </a:rPr>
              <a:t> / Q total</a:t>
            </a:r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2FB5017C-8FA7-499E-A8D4-92D6AE51F0E2}"/>
              </a:ext>
            </a:extLst>
          </p:cNvPr>
          <p:cNvSpPr/>
          <p:nvPr/>
        </p:nvSpPr>
        <p:spPr>
          <a:xfrm>
            <a:off x="6216105" y="4826128"/>
            <a:ext cx="2699640" cy="360720"/>
          </a:xfrm>
          <a:custGeom>
            <a:avLst/>
            <a:gdLst/>
            <a:ahLst/>
            <a:cxnLst/>
            <a:rect l="0" t="0" r="r" b="b"/>
            <a:pathLst>
              <a:path w="7499" h="1002">
                <a:moveTo>
                  <a:pt x="3748" y="1001"/>
                </a:moveTo>
                <a:lnTo>
                  <a:pt x="0" y="1001"/>
                </a:lnTo>
                <a:lnTo>
                  <a:pt x="0" y="0"/>
                </a:lnTo>
                <a:lnTo>
                  <a:pt x="7498" y="0"/>
                </a:lnTo>
                <a:lnTo>
                  <a:pt x="7498" y="1001"/>
                </a:lnTo>
                <a:lnTo>
                  <a:pt x="3748" y="10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30" name="TextShape 25">
            <a:extLst>
              <a:ext uri="{FF2B5EF4-FFF2-40B4-BE49-F238E27FC236}">
                <a16:creationId xmlns:a16="http://schemas.microsoft.com/office/drawing/2014/main" id="{9BD8D90E-C377-43F7-8813-5567BB58933A}"/>
              </a:ext>
            </a:extLst>
          </p:cNvPr>
          <p:cNvSpPr txBox="1"/>
          <p:nvPr/>
        </p:nvSpPr>
        <p:spPr>
          <a:xfrm>
            <a:off x="6379185" y="4878328"/>
            <a:ext cx="2373480" cy="256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PSD by image (soft2)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F39FDD2C-7381-4049-95F0-649D3EB9B78C}"/>
              </a:ext>
            </a:extLst>
          </p:cNvPr>
          <p:cNvSpPr/>
          <p:nvPr/>
        </p:nvSpPr>
        <p:spPr>
          <a:xfrm flipV="1">
            <a:off x="6209584" y="2636912"/>
            <a:ext cx="954704" cy="722314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003262B1-F3FB-4E15-9D10-BDEC391C5767}"/>
              </a:ext>
            </a:extLst>
          </p:cNvPr>
          <p:cNvSpPr/>
          <p:nvPr/>
        </p:nvSpPr>
        <p:spPr>
          <a:xfrm>
            <a:off x="6196998" y="3855472"/>
            <a:ext cx="967290" cy="797664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Freeform 2">
            <a:extLst>
              <a:ext uri="{FF2B5EF4-FFF2-40B4-BE49-F238E27FC236}">
                <a16:creationId xmlns:a16="http://schemas.microsoft.com/office/drawing/2014/main" id="{B391720D-E8CD-4CE1-83DA-6AB98FA25B62}"/>
              </a:ext>
            </a:extLst>
          </p:cNvPr>
          <p:cNvSpPr/>
          <p:nvPr/>
        </p:nvSpPr>
        <p:spPr>
          <a:xfrm>
            <a:off x="73830" y="3144756"/>
            <a:ext cx="740742" cy="653429"/>
          </a:xfrm>
          <a:custGeom>
            <a:avLst/>
            <a:gdLst/>
            <a:ahLst/>
            <a:cxnLst/>
            <a:rect l="0" t="0" r="r" b="b"/>
            <a:pathLst>
              <a:path w="2801" h="2001">
                <a:moveTo>
                  <a:pt x="1401" y="2000"/>
                </a:moveTo>
                <a:lnTo>
                  <a:pt x="0" y="2000"/>
                </a:lnTo>
                <a:lnTo>
                  <a:pt x="0" y="0"/>
                </a:lnTo>
                <a:lnTo>
                  <a:pt x="2800" y="0"/>
                </a:lnTo>
                <a:lnTo>
                  <a:pt x="2800" y="2000"/>
                </a:lnTo>
                <a:lnTo>
                  <a:pt x="1401" y="20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860DC927-2D10-423B-91BF-D5BBD938407B}"/>
              </a:ext>
            </a:extLst>
          </p:cNvPr>
          <p:cNvSpPr/>
          <p:nvPr/>
        </p:nvSpPr>
        <p:spPr>
          <a:xfrm>
            <a:off x="1113339" y="3153708"/>
            <a:ext cx="969203" cy="660613"/>
          </a:xfrm>
          <a:custGeom>
            <a:avLst/>
            <a:gdLst/>
            <a:ahLst/>
            <a:cxnLst/>
            <a:rect l="0" t="0" r="r" b="b"/>
            <a:pathLst>
              <a:path w="4416" h="2023">
                <a:moveTo>
                  <a:pt x="2205" y="2022"/>
                </a:moveTo>
                <a:lnTo>
                  <a:pt x="0" y="2022"/>
                </a:lnTo>
                <a:lnTo>
                  <a:pt x="0" y="0"/>
                </a:lnTo>
                <a:lnTo>
                  <a:pt x="4415" y="0"/>
                </a:lnTo>
                <a:lnTo>
                  <a:pt x="4415" y="2022"/>
                </a:lnTo>
                <a:lnTo>
                  <a:pt x="2205" y="202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43" name="TextShape 4">
            <a:extLst>
              <a:ext uri="{FF2B5EF4-FFF2-40B4-BE49-F238E27FC236}">
                <a16:creationId xmlns:a16="http://schemas.microsoft.com/office/drawing/2014/main" id="{111B2D77-84C6-4738-8159-4568725E15A6}"/>
              </a:ext>
            </a:extLst>
          </p:cNvPr>
          <p:cNvSpPr txBox="1"/>
          <p:nvPr/>
        </p:nvSpPr>
        <p:spPr>
          <a:xfrm>
            <a:off x="180337" y="3349957"/>
            <a:ext cx="676044" cy="334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 err="1">
                <a:solidFill>
                  <a:srgbClr val="000000"/>
                </a:solidFill>
                <a:latin typeface="Arial"/>
              </a:rPr>
              <a:t>Scint</a:t>
            </a:r>
            <a:r>
              <a:rPr lang="en-US" sz="1633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4" name="Line 5">
            <a:extLst>
              <a:ext uri="{FF2B5EF4-FFF2-40B4-BE49-F238E27FC236}">
                <a16:creationId xmlns:a16="http://schemas.microsoft.com/office/drawing/2014/main" id="{D1A5E9AE-3B69-4B1C-9B43-9EE828828081}"/>
              </a:ext>
            </a:extLst>
          </p:cNvPr>
          <p:cNvSpPr/>
          <p:nvPr/>
        </p:nvSpPr>
        <p:spPr>
          <a:xfrm>
            <a:off x="759807" y="3492512"/>
            <a:ext cx="221728" cy="327"/>
          </a:xfrm>
          <a:prstGeom prst="line">
            <a:avLst/>
          </a:prstGeom>
          <a:ln w="108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A1A51D9A-AC16-4BB7-A953-BD0DAEA15C89}"/>
              </a:ext>
            </a:extLst>
          </p:cNvPr>
          <p:cNvSpPr/>
          <p:nvPr/>
        </p:nvSpPr>
        <p:spPr>
          <a:xfrm>
            <a:off x="998099" y="3437161"/>
            <a:ext cx="141723" cy="110701"/>
          </a:xfrm>
          <a:custGeom>
            <a:avLst/>
            <a:gdLst/>
            <a:ahLst/>
            <a:cxnLst/>
            <a:rect l="0" t="0" r="r" b="b"/>
            <a:pathLst>
              <a:path w="434" h="339">
                <a:moveTo>
                  <a:pt x="433" y="168"/>
                </a:moveTo>
                <a:lnTo>
                  <a:pt x="0" y="0"/>
                </a:lnTo>
                <a:lnTo>
                  <a:pt x="0" y="338"/>
                </a:lnTo>
                <a:lnTo>
                  <a:pt x="433" y="168"/>
                </a:lnTo>
                <a:close/>
              </a:path>
            </a:pathLst>
          </a:custGeom>
          <a:solidFill>
            <a:srgbClr val="3465A4"/>
          </a:solidFill>
          <a:ln>
            <a:noFill/>
          </a:ln>
        </p:spPr>
      </p:sp>
      <p:sp>
        <p:nvSpPr>
          <p:cNvPr id="46" name="TextShape 7">
            <a:extLst>
              <a:ext uri="{FF2B5EF4-FFF2-40B4-BE49-F238E27FC236}">
                <a16:creationId xmlns:a16="http://schemas.microsoft.com/office/drawing/2014/main" id="{B74DBB32-8E99-4646-9B8A-D465DE5367B4}"/>
              </a:ext>
            </a:extLst>
          </p:cNvPr>
          <p:cNvSpPr txBox="1"/>
          <p:nvPr/>
        </p:nvSpPr>
        <p:spPr>
          <a:xfrm>
            <a:off x="1256546" y="3262567"/>
            <a:ext cx="759524" cy="3353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Photo</a:t>
            </a:r>
          </a:p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detector </a:t>
            </a:r>
            <a:endParaRPr lang="en-US" sz="1633" spc="-1" dirty="0">
              <a:latin typeface="Arial"/>
            </a:endParaRPr>
          </a:p>
        </p:txBody>
      </p:sp>
      <p:sp>
        <p:nvSpPr>
          <p:cNvPr id="47" name="Line 8">
            <a:extLst>
              <a:ext uri="{FF2B5EF4-FFF2-40B4-BE49-F238E27FC236}">
                <a16:creationId xmlns:a16="http://schemas.microsoft.com/office/drawing/2014/main" id="{8FCA5F1F-0FDE-4FA5-93C0-9EB24E412666}"/>
              </a:ext>
            </a:extLst>
          </p:cNvPr>
          <p:cNvSpPr/>
          <p:nvPr/>
        </p:nvSpPr>
        <p:spPr>
          <a:xfrm flipV="1">
            <a:off x="2106002" y="3494226"/>
            <a:ext cx="408104" cy="8816"/>
          </a:xfrm>
          <a:prstGeom prst="line">
            <a:avLst/>
          </a:prstGeom>
          <a:ln w="108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6A4A4799-C46D-41BE-8F46-47217103B922}"/>
              </a:ext>
            </a:extLst>
          </p:cNvPr>
          <p:cNvSpPr/>
          <p:nvPr/>
        </p:nvSpPr>
        <p:spPr>
          <a:xfrm>
            <a:off x="2653664" y="3144757"/>
            <a:ext cx="994422" cy="694258"/>
          </a:xfrm>
          <a:custGeom>
            <a:avLst/>
            <a:gdLst/>
            <a:ahLst/>
            <a:cxnLst/>
            <a:rect l="0" t="0" r="r" b="b"/>
            <a:pathLst>
              <a:path w="2690" h="2023">
                <a:moveTo>
                  <a:pt x="1343" y="2022"/>
                </a:moveTo>
                <a:lnTo>
                  <a:pt x="0" y="2022"/>
                </a:lnTo>
                <a:lnTo>
                  <a:pt x="0" y="0"/>
                </a:lnTo>
                <a:lnTo>
                  <a:pt x="2689" y="0"/>
                </a:lnTo>
                <a:lnTo>
                  <a:pt x="2689" y="2022"/>
                </a:lnTo>
                <a:lnTo>
                  <a:pt x="1343" y="202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C42011EA-A7AB-4C13-A911-402266EABE99}"/>
              </a:ext>
            </a:extLst>
          </p:cNvPr>
          <p:cNvSpPr/>
          <p:nvPr/>
        </p:nvSpPr>
        <p:spPr>
          <a:xfrm>
            <a:off x="2524043" y="3435373"/>
            <a:ext cx="141723" cy="110701"/>
          </a:xfrm>
          <a:custGeom>
            <a:avLst/>
            <a:gdLst/>
            <a:ahLst/>
            <a:cxnLst/>
            <a:rect l="0" t="0" r="r" b="b"/>
            <a:pathLst>
              <a:path w="434" h="339">
                <a:moveTo>
                  <a:pt x="433" y="168"/>
                </a:moveTo>
                <a:lnTo>
                  <a:pt x="0" y="0"/>
                </a:lnTo>
                <a:lnTo>
                  <a:pt x="0" y="338"/>
                </a:lnTo>
                <a:lnTo>
                  <a:pt x="433" y="168"/>
                </a:lnTo>
                <a:close/>
              </a:path>
            </a:pathLst>
          </a:custGeom>
          <a:solidFill>
            <a:srgbClr val="3465A4"/>
          </a:solidFill>
          <a:ln>
            <a:noFill/>
          </a:ln>
        </p:spPr>
      </p:sp>
      <p:sp>
        <p:nvSpPr>
          <p:cNvPr id="50" name="TextShape 11">
            <a:extLst>
              <a:ext uri="{FF2B5EF4-FFF2-40B4-BE49-F238E27FC236}">
                <a16:creationId xmlns:a16="http://schemas.microsoft.com/office/drawing/2014/main" id="{75F1BF05-522D-48CE-9A55-D9B0058D8651}"/>
              </a:ext>
            </a:extLst>
          </p:cNvPr>
          <p:cNvSpPr txBox="1"/>
          <p:nvPr/>
        </p:nvSpPr>
        <p:spPr>
          <a:xfrm>
            <a:off x="2738690" y="3270701"/>
            <a:ext cx="923018" cy="6700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Pre Amp </a:t>
            </a:r>
            <a:endParaRPr lang="en-US" sz="1633" spc="-1" dirty="0">
              <a:latin typeface="Arial"/>
            </a:endParaRPr>
          </a:p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Fast</a:t>
            </a:r>
            <a:endParaRPr lang="en-US" sz="1633" spc="-1" dirty="0">
              <a:latin typeface="Arial"/>
            </a:endParaRPr>
          </a:p>
        </p:txBody>
      </p:sp>
      <p:sp>
        <p:nvSpPr>
          <p:cNvPr id="51" name="Freeform 12">
            <a:extLst>
              <a:ext uri="{FF2B5EF4-FFF2-40B4-BE49-F238E27FC236}">
                <a16:creationId xmlns:a16="http://schemas.microsoft.com/office/drawing/2014/main" id="{4E6E8CC3-8A88-43FD-9DC1-4865AF00D315}"/>
              </a:ext>
            </a:extLst>
          </p:cNvPr>
          <p:cNvSpPr/>
          <p:nvPr/>
        </p:nvSpPr>
        <p:spPr>
          <a:xfrm>
            <a:off x="3765806" y="2942180"/>
            <a:ext cx="2373480" cy="1176237"/>
          </a:xfrm>
          <a:custGeom>
            <a:avLst/>
            <a:gdLst/>
            <a:ahLst/>
            <a:cxnLst/>
            <a:rect l="0" t="0" r="r" b="b"/>
            <a:pathLst>
              <a:path w="6939" h="3602">
                <a:moveTo>
                  <a:pt x="3469" y="3601"/>
                </a:moveTo>
                <a:lnTo>
                  <a:pt x="0" y="3601"/>
                </a:lnTo>
                <a:lnTo>
                  <a:pt x="0" y="0"/>
                </a:lnTo>
                <a:lnTo>
                  <a:pt x="6938" y="0"/>
                </a:lnTo>
                <a:lnTo>
                  <a:pt x="6938" y="3601"/>
                </a:lnTo>
                <a:lnTo>
                  <a:pt x="3469" y="36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52" name="Freeform 13">
            <a:extLst>
              <a:ext uri="{FF2B5EF4-FFF2-40B4-BE49-F238E27FC236}">
                <a16:creationId xmlns:a16="http://schemas.microsoft.com/office/drawing/2014/main" id="{BED71FDC-E7B9-4F95-A6AC-4F7FE4FD0567}"/>
              </a:ext>
            </a:extLst>
          </p:cNvPr>
          <p:cNvSpPr/>
          <p:nvPr/>
        </p:nvSpPr>
        <p:spPr>
          <a:xfrm>
            <a:off x="4192916" y="3500921"/>
            <a:ext cx="588119" cy="327204"/>
          </a:xfrm>
          <a:custGeom>
            <a:avLst/>
            <a:gdLst/>
            <a:ahLst/>
            <a:cxnLst/>
            <a:rect l="0" t="0" r="r" b="b"/>
            <a:pathLst>
              <a:path w="1801" h="1002">
                <a:moveTo>
                  <a:pt x="900" y="1001"/>
                </a:moveTo>
                <a:lnTo>
                  <a:pt x="0" y="1001"/>
                </a:lnTo>
                <a:lnTo>
                  <a:pt x="0" y="0"/>
                </a:lnTo>
                <a:lnTo>
                  <a:pt x="1800" y="0"/>
                </a:lnTo>
                <a:lnTo>
                  <a:pt x="1800" y="1001"/>
                </a:lnTo>
                <a:lnTo>
                  <a:pt x="900" y="10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B51EFE40-E952-4B72-A7A1-70F1230731E2}"/>
              </a:ext>
            </a:extLst>
          </p:cNvPr>
          <p:cNvSpPr/>
          <p:nvPr/>
        </p:nvSpPr>
        <p:spPr>
          <a:xfrm>
            <a:off x="5124314" y="3306551"/>
            <a:ext cx="914996" cy="588445"/>
          </a:xfrm>
          <a:custGeom>
            <a:avLst/>
            <a:gdLst/>
            <a:ahLst/>
            <a:cxnLst/>
            <a:rect l="0" t="0" r="r" b="b"/>
            <a:pathLst>
              <a:path w="2802" h="1802">
                <a:moveTo>
                  <a:pt x="1400" y="1801"/>
                </a:moveTo>
                <a:lnTo>
                  <a:pt x="0" y="1801"/>
                </a:lnTo>
                <a:lnTo>
                  <a:pt x="0" y="0"/>
                </a:lnTo>
                <a:lnTo>
                  <a:pt x="2801" y="0"/>
                </a:lnTo>
                <a:lnTo>
                  <a:pt x="2801" y="1801"/>
                </a:lnTo>
                <a:lnTo>
                  <a:pt x="1400" y="18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56" name="TextShape 17">
            <a:extLst>
              <a:ext uri="{FF2B5EF4-FFF2-40B4-BE49-F238E27FC236}">
                <a16:creationId xmlns:a16="http://schemas.microsoft.com/office/drawing/2014/main" id="{9BE6ABBE-472B-4664-889B-A7E65202B4E2}"/>
              </a:ext>
            </a:extLst>
          </p:cNvPr>
          <p:cNvSpPr txBox="1"/>
          <p:nvPr/>
        </p:nvSpPr>
        <p:spPr>
          <a:xfrm>
            <a:off x="4264217" y="3527460"/>
            <a:ext cx="529114" cy="1968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ADC</a:t>
            </a:r>
            <a:endParaRPr lang="en-US" sz="1633" spc="-1" dirty="0">
              <a:latin typeface="Arial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5DC65828-79C2-4757-84F7-DE2124A7FA4D}"/>
              </a:ext>
            </a:extLst>
          </p:cNvPr>
          <p:cNvSpPr/>
          <p:nvPr/>
        </p:nvSpPr>
        <p:spPr>
          <a:xfrm>
            <a:off x="4785998" y="3638359"/>
            <a:ext cx="251444" cy="0"/>
          </a:xfrm>
          <a:prstGeom prst="line">
            <a:avLst/>
          </a:prstGeom>
          <a:ln w="108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75768BFD-A3B4-482F-80EA-7D3C7EFC63F5}"/>
              </a:ext>
            </a:extLst>
          </p:cNvPr>
          <p:cNvSpPr/>
          <p:nvPr/>
        </p:nvSpPr>
        <p:spPr>
          <a:xfrm>
            <a:off x="5049738" y="3579405"/>
            <a:ext cx="147601" cy="98618"/>
          </a:xfrm>
          <a:custGeom>
            <a:avLst/>
            <a:gdLst/>
            <a:ahLst/>
            <a:cxnLst/>
            <a:rect l="0" t="0" r="r" b="b"/>
            <a:pathLst>
              <a:path w="452" h="302">
                <a:moveTo>
                  <a:pt x="451" y="150"/>
                </a:moveTo>
                <a:lnTo>
                  <a:pt x="0" y="0"/>
                </a:lnTo>
                <a:lnTo>
                  <a:pt x="0" y="301"/>
                </a:lnTo>
                <a:lnTo>
                  <a:pt x="451" y="150"/>
                </a:lnTo>
                <a:close/>
              </a:path>
            </a:pathLst>
          </a:custGeom>
          <a:solidFill>
            <a:srgbClr val="3465A4"/>
          </a:solidFill>
          <a:ln>
            <a:noFill/>
          </a:ln>
        </p:spPr>
      </p:sp>
      <p:sp>
        <p:nvSpPr>
          <p:cNvPr id="59" name="TextShape 20">
            <a:extLst>
              <a:ext uri="{FF2B5EF4-FFF2-40B4-BE49-F238E27FC236}">
                <a16:creationId xmlns:a16="http://schemas.microsoft.com/office/drawing/2014/main" id="{D436AAC4-DB65-447A-BD67-35E1A573FCCD}"/>
              </a:ext>
            </a:extLst>
          </p:cNvPr>
          <p:cNvSpPr txBox="1"/>
          <p:nvPr/>
        </p:nvSpPr>
        <p:spPr>
          <a:xfrm>
            <a:off x="5292717" y="3378635"/>
            <a:ext cx="719755" cy="4646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FPGA</a:t>
            </a:r>
            <a:endParaRPr lang="en-US" sz="1633" spc="-1" dirty="0">
              <a:latin typeface="Arial"/>
            </a:endParaRPr>
          </a:p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Soft 1</a:t>
            </a:r>
            <a:endParaRPr lang="en-US" sz="1633" spc="-1" dirty="0">
              <a:latin typeface="Arial"/>
            </a:endParaRPr>
          </a:p>
        </p:txBody>
      </p:sp>
      <p:sp>
        <p:nvSpPr>
          <p:cNvPr id="60" name="TextShape 21">
            <a:extLst>
              <a:ext uri="{FF2B5EF4-FFF2-40B4-BE49-F238E27FC236}">
                <a16:creationId xmlns:a16="http://schemas.microsoft.com/office/drawing/2014/main" id="{DC8A6263-73BB-48FA-B699-BD3B6F4A6171}"/>
              </a:ext>
            </a:extLst>
          </p:cNvPr>
          <p:cNvSpPr txBox="1"/>
          <p:nvPr/>
        </p:nvSpPr>
        <p:spPr>
          <a:xfrm>
            <a:off x="4383003" y="3020644"/>
            <a:ext cx="914996" cy="309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33" spc="-1" dirty="0">
                <a:solidFill>
                  <a:srgbClr val="000000"/>
                </a:solidFill>
                <a:latin typeface="Arial"/>
              </a:rPr>
              <a:t>Digitizer</a:t>
            </a:r>
            <a:endParaRPr lang="en-US" sz="1633" spc="-1" dirty="0">
              <a:latin typeface="Arial"/>
            </a:endParaRPr>
          </a:p>
        </p:txBody>
      </p:sp>
      <p:sp>
        <p:nvSpPr>
          <p:cNvPr id="61" name="TextShape 28">
            <a:extLst>
              <a:ext uri="{FF2B5EF4-FFF2-40B4-BE49-F238E27FC236}">
                <a16:creationId xmlns:a16="http://schemas.microsoft.com/office/drawing/2014/main" id="{E5DFB093-2C95-4263-B77B-BCF1CFFBC910}"/>
              </a:ext>
            </a:extLst>
          </p:cNvPr>
          <p:cNvSpPr txBox="1"/>
          <p:nvPr/>
        </p:nvSpPr>
        <p:spPr>
          <a:xfrm>
            <a:off x="778426" y="1656372"/>
            <a:ext cx="2421773" cy="5403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pc="-1" dirty="0">
                <a:latin typeface="Arial"/>
              </a:rPr>
              <a:t>Classic PSD method 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1F32A36-870E-47EF-BC37-C9E21FB7613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04576" y="1159978"/>
            <a:ext cx="2283670" cy="1611801"/>
          </a:xfrm>
          <a:prstGeom prst="rect">
            <a:avLst/>
          </a:prstGeom>
          <a:ln>
            <a:noFill/>
          </a:ln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39822AB-B89A-4EBC-9C7D-4F34B0EF5629}"/>
              </a:ext>
            </a:extLst>
          </p:cNvPr>
          <p:cNvCxnSpPr/>
          <p:nvPr/>
        </p:nvCxnSpPr>
        <p:spPr>
          <a:xfrm>
            <a:off x="3695508" y="3579405"/>
            <a:ext cx="4705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/>
          <p:nvPr/>
        </p:nvPicPr>
        <p:blipFill>
          <a:blip r:embed="rId4"/>
          <a:stretch/>
        </p:blipFill>
        <p:spPr>
          <a:xfrm>
            <a:off x="3392470" y="4530462"/>
            <a:ext cx="2709000" cy="1675800"/>
          </a:xfrm>
          <a:prstGeom prst="rect">
            <a:avLst/>
          </a:prstGeom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08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18543" y="-102792"/>
            <a:ext cx="8228763" cy="864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 </a:t>
            </a:r>
          </a:p>
        </p:txBody>
      </p:sp>
      <p:pic>
        <p:nvPicPr>
          <p:cNvPr id="107" name="Рисунок 106"/>
          <p:cNvPicPr/>
          <p:nvPr/>
        </p:nvPicPr>
        <p:blipFill>
          <a:blip r:embed="rId3"/>
          <a:stretch/>
        </p:blipFill>
        <p:spPr>
          <a:xfrm>
            <a:off x="59711" y="1517674"/>
            <a:ext cx="2453344" cy="1769263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107"/>
          <p:cNvPicPr/>
          <p:nvPr/>
        </p:nvPicPr>
        <p:blipFill>
          <a:blip r:embed="rId4"/>
          <a:stretch/>
        </p:blipFill>
        <p:spPr>
          <a:xfrm>
            <a:off x="457776" y="3630114"/>
            <a:ext cx="2873650" cy="2225773"/>
          </a:xfrm>
          <a:prstGeom prst="rect">
            <a:avLst/>
          </a:prstGeom>
          <a:ln>
            <a:noFill/>
          </a:ln>
        </p:spPr>
      </p:pic>
      <p:sp>
        <p:nvSpPr>
          <p:cNvPr id="136" name="TextShape 29"/>
          <p:cNvSpPr txBox="1"/>
          <p:nvPr/>
        </p:nvSpPr>
        <p:spPr>
          <a:xfrm>
            <a:off x="618543" y="3336562"/>
            <a:ext cx="2287818" cy="45717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2540" spc="-1" dirty="0">
                <a:latin typeface="Arial"/>
                <a:ea typeface="Noto Sans CJK SC"/>
              </a:rPr>
              <a:t>Conventional </a:t>
            </a:r>
            <a:endParaRPr lang="en-US" sz="2540" spc="-1" dirty="0">
              <a:latin typeface="Arial"/>
            </a:endParaRPr>
          </a:p>
        </p:txBody>
      </p:sp>
      <p:pic>
        <p:nvPicPr>
          <p:cNvPr id="137" name="Рисунок 136"/>
          <p:cNvPicPr/>
          <p:nvPr/>
        </p:nvPicPr>
        <p:blipFill>
          <a:blip r:embed="rId5"/>
          <a:stretch/>
        </p:blipFill>
        <p:spPr>
          <a:xfrm>
            <a:off x="4930637" y="3659530"/>
            <a:ext cx="2873650" cy="2322432"/>
          </a:xfrm>
          <a:prstGeom prst="rect">
            <a:avLst/>
          </a:prstGeom>
          <a:ln>
            <a:noFill/>
          </a:ln>
        </p:spPr>
      </p:pic>
      <p:sp>
        <p:nvSpPr>
          <p:cNvPr id="138" name="TextShape 30"/>
          <p:cNvSpPr txBox="1"/>
          <p:nvPr/>
        </p:nvSpPr>
        <p:spPr>
          <a:xfrm>
            <a:off x="6059725" y="3531483"/>
            <a:ext cx="2499466" cy="54016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2540" spc="-1" dirty="0">
                <a:latin typeface="Arial"/>
                <a:ea typeface="Noto Sans CJK SC"/>
              </a:rPr>
              <a:t>PSD by image  </a:t>
            </a:r>
            <a:endParaRPr lang="en-US" sz="2540" spc="-1" dirty="0">
              <a:latin typeface="Arial"/>
            </a:endParaRPr>
          </a:p>
        </p:txBody>
      </p:sp>
      <p:sp>
        <p:nvSpPr>
          <p:cNvPr id="139" name="TextShape 31"/>
          <p:cNvSpPr txBox="1"/>
          <p:nvPr/>
        </p:nvSpPr>
        <p:spPr>
          <a:xfrm>
            <a:off x="768056" y="768831"/>
            <a:ext cx="1994733" cy="45717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2540" spc="-1" dirty="0">
                <a:solidFill>
                  <a:schemeClr val="accent6">
                    <a:lumMod val="75000"/>
                  </a:schemeClr>
                </a:solidFill>
                <a:latin typeface="Arial"/>
                <a:ea typeface="Noto Sans CJK SC"/>
              </a:rPr>
              <a:t>Theory</a:t>
            </a:r>
            <a:r>
              <a:rPr lang="en-US" sz="2540" spc="-1" dirty="0">
                <a:latin typeface="Arial"/>
                <a:ea typeface="Noto Sans CJK SC"/>
              </a:rPr>
              <a:t>  </a:t>
            </a:r>
            <a:endParaRPr lang="en-US" sz="2540" spc="-1" dirty="0">
              <a:latin typeface="Arial"/>
            </a:endParaRPr>
          </a:p>
        </p:txBody>
      </p:sp>
      <p:sp>
        <p:nvSpPr>
          <p:cNvPr id="36" name="TextShape 31"/>
          <p:cNvSpPr txBox="1"/>
          <p:nvPr/>
        </p:nvSpPr>
        <p:spPr>
          <a:xfrm>
            <a:off x="4933194" y="684002"/>
            <a:ext cx="2376264" cy="45717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2540" spc="-1" dirty="0">
                <a:solidFill>
                  <a:schemeClr val="accent6">
                    <a:lumMod val="75000"/>
                  </a:schemeClr>
                </a:solidFill>
                <a:latin typeface="Arial"/>
                <a:ea typeface="Noto Sans CJK SC"/>
              </a:rPr>
              <a:t>In practice   </a:t>
            </a:r>
            <a:endParaRPr lang="en-US" sz="2540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7" name="TextShape 31"/>
          <p:cNvSpPr txBox="1"/>
          <p:nvPr/>
        </p:nvSpPr>
        <p:spPr>
          <a:xfrm>
            <a:off x="884116" y="6092722"/>
            <a:ext cx="7272808" cy="45717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2000" b="1" spc="-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The separation N/G low amplitude pulse it is a general task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82" y="1562259"/>
            <a:ext cx="2170203" cy="1540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57" y="1611836"/>
            <a:ext cx="2185000" cy="1595949"/>
          </a:xfrm>
          <a:prstGeom prst="rect">
            <a:avLst/>
          </a:prstGeom>
        </p:spPr>
      </p:pic>
      <p:sp>
        <p:nvSpPr>
          <p:cNvPr id="13" name="TextShape 30"/>
          <p:cNvSpPr txBox="1"/>
          <p:nvPr/>
        </p:nvSpPr>
        <p:spPr>
          <a:xfrm>
            <a:off x="2762789" y="3132342"/>
            <a:ext cx="1866776" cy="36006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1400" spc="-1" dirty="0">
                <a:latin typeface="Arial"/>
                <a:ea typeface="Noto Sans CJK SC"/>
              </a:rPr>
              <a:t>Low amplitude pulse  </a:t>
            </a:r>
            <a:endParaRPr lang="en-US" sz="1400" spc="-1" dirty="0">
              <a:latin typeface="Arial"/>
            </a:endParaRPr>
          </a:p>
        </p:txBody>
      </p:sp>
      <p:sp>
        <p:nvSpPr>
          <p:cNvPr id="14" name="TextShape 30"/>
          <p:cNvSpPr txBox="1"/>
          <p:nvPr/>
        </p:nvSpPr>
        <p:spPr>
          <a:xfrm>
            <a:off x="4895138" y="3130777"/>
            <a:ext cx="1979519" cy="45717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1400" spc="-1" dirty="0">
                <a:latin typeface="Arial"/>
                <a:ea typeface="Noto Sans CJK SC"/>
              </a:rPr>
              <a:t>High  amplitude pulse  </a:t>
            </a:r>
            <a:endParaRPr lang="en-US" sz="1400" spc="-1" dirty="0">
              <a:latin typeface="Arial"/>
            </a:endParaRP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H="1">
            <a:off x="884116" y="3424649"/>
            <a:ext cx="2785090" cy="13715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>
          <a:xfrm flipH="1">
            <a:off x="2300384" y="3391430"/>
            <a:ext cx="3518874" cy="13193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75" y="1622531"/>
            <a:ext cx="1905919" cy="1354297"/>
          </a:xfrm>
          <a:prstGeom prst="rect">
            <a:avLst/>
          </a:prstGeom>
        </p:spPr>
      </p:pic>
      <p:sp>
        <p:nvSpPr>
          <p:cNvPr id="18" name="TextShape 30">
            <a:extLst>
              <a:ext uri="{FF2B5EF4-FFF2-40B4-BE49-F238E27FC236}">
                <a16:creationId xmlns:a16="http://schemas.microsoft.com/office/drawing/2014/main" id="{ADCEA414-2ECD-40DC-984E-5C806E565552}"/>
              </a:ext>
            </a:extLst>
          </p:cNvPr>
          <p:cNvSpPr txBox="1"/>
          <p:nvPr/>
        </p:nvSpPr>
        <p:spPr>
          <a:xfrm>
            <a:off x="7087630" y="3130777"/>
            <a:ext cx="1979519" cy="45717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1400" spc="-1" dirty="0">
                <a:latin typeface="Arial"/>
              </a:rPr>
              <a:t>Noise under the signal </a:t>
            </a:r>
          </a:p>
        </p:txBody>
      </p:sp>
      <p:sp>
        <p:nvSpPr>
          <p:cNvPr id="9" name="Левая фигурная скобка 8">
            <a:extLst>
              <a:ext uri="{FF2B5EF4-FFF2-40B4-BE49-F238E27FC236}">
                <a16:creationId xmlns:a16="http://schemas.microsoft.com/office/drawing/2014/main" id="{26158981-F073-46DF-BC8C-5B8389F3D06C}"/>
              </a:ext>
            </a:extLst>
          </p:cNvPr>
          <p:cNvSpPr/>
          <p:nvPr/>
        </p:nvSpPr>
        <p:spPr>
          <a:xfrm rot="5400000">
            <a:off x="5601412" y="-1694502"/>
            <a:ext cx="457172" cy="6238097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2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96498" y="108864"/>
            <a:ext cx="8947502" cy="4845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lpha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discrimination</a:t>
            </a:r>
          </a:p>
        </p:txBody>
      </p:sp>
      <p:pic>
        <p:nvPicPr>
          <p:cNvPr id="141" name="Рисунок 140"/>
          <p:cNvPicPr/>
          <p:nvPr/>
        </p:nvPicPr>
        <p:blipFill>
          <a:blip r:embed="rId2"/>
          <a:stretch/>
        </p:blipFill>
        <p:spPr>
          <a:xfrm>
            <a:off x="288849" y="1170087"/>
            <a:ext cx="3289177" cy="2556280"/>
          </a:xfrm>
          <a:prstGeom prst="rect">
            <a:avLst/>
          </a:prstGeom>
          <a:ln>
            <a:noFill/>
          </a:ln>
        </p:spPr>
      </p:pic>
      <p:sp>
        <p:nvSpPr>
          <p:cNvPr id="142" name="TextShape 2"/>
          <p:cNvSpPr txBox="1"/>
          <p:nvPr/>
        </p:nvSpPr>
        <p:spPr>
          <a:xfrm>
            <a:off x="913923" y="712915"/>
            <a:ext cx="2287818" cy="45717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2540" spc="-1" dirty="0">
                <a:latin typeface="Arial"/>
                <a:ea typeface="Noto Sans CJK SC"/>
              </a:rPr>
              <a:t>Conventional </a:t>
            </a:r>
            <a:endParaRPr lang="en-US" sz="2540" spc="-1" dirty="0">
              <a:latin typeface="Arial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533364" y="3605791"/>
            <a:ext cx="3109747" cy="31414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1633" spc="-1" dirty="0">
                <a:latin typeface="Arial"/>
              </a:rPr>
              <a:t>Alfa/betta separation by energy</a:t>
            </a:r>
          </a:p>
        </p:txBody>
      </p:sp>
      <p:pic>
        <p:nvPicPr>
          <p:cNvPr id="144" name="Рисунок 143"/>
          <p:cNvPicPr/>
          <p:nvPr/>
        </p:nvPicPr>
        <p:blipFill>
          <a:blip r:embed="rId3"/>
          <a:srcRect r="6541" b="2896"/>
          <a:stretch/>
        </p:blipFill>
        <p:spPr>
          <a:xfrm>
            <a:off x="5101167" y="1058107"/>
            <a:ext cx="3032889" cy="2327653"/>
          </a:xfrm>
          <a:prstGeom prst="rect">
            <a:avLst/>
          </a:prstGeom>
          <a:ln>
            <a:noFill/>
          </a:ln>
        </p:spPr>
      </p:pic>
      <p:sp>
        <p:nvSpPr>
          <p:cNvPr id="145" name="TextShape 4"/>
          <p:cNvSpPr txBox="1"/>
          <p:nvPr/>
        </p:nvSpPr>
        <p:spPr>
          <a:xfrm>
            <a:off x="5915785" y="678150"/>
            <a:ext cx="2287818" cy="45717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2540" spc="-1" dirty="0">
                <a:latin typeface="Arial"/>
                <a:ea typeface="Noto Sans CJK SC"/>
              </a:rPr>
              <a:t>PSD image </a:t>
            </a:r>
            <a:endParaRPr lang="en-US" sz="2540" spc="-1" dirty="0">
              <a:latin typeface="Arial"/>
            </a:endParaRPr>
          </a:p>
        </p:txBody>
      </p:sp>
      <p:sp>
        <p:nvSpPr>
          <p:cNvPr id="146" name="TextShape 5"/>
          <p:cNvSpPr txBox="1"/>
          <p:nvPr/>
        </p:nvSpPr>
        <p:spPr>
          <a:xfrm>
            <a:off x="5007582" y="3429001"/>
            <a:ext cx="3697539" cy="576064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pPr algn="ctr"/>
            <a:r>
              <a:rPr lang="en-US" sz="1633" spc="-1" dirty="0">
                <a:latin typeface="Arial"/>
              </a:rPr>
              <a:t>The material selection with a specific pulse form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866437"/>
            <a:ext cx="3930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-1" dirty="0">
                <a:latin typeface="Arial"/>
              </a:rPr>
              <a:t>Alfa/betta discrimination by pulse form due slow and fast scintillators (plastic and ZnS(Ag)</a:t>
            </a:r>
          </a:p>
        </p:txBody>
      </p:sp>
      <p:sp>
        <p:nvSpPr>
          <p:cNvPr id="10" name="TextShape 5"/>
          <p:cNvSpPr txBox="1"/>
          <p:nvPr/>
        </p:nvSpPr>
        <p:spPr>
          <a:xfrm>
            <a:off x="6084168" y="6215370"/>
            <a:ext cx="1704917" cy="576064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>
            <a:noAutofit/>
          </a:bodyPr>
          <a:lstStyle/>
          <a:p>
            <a:r>
              <a:rPr lang="en-US" sz="1633" spc="-1" dirty="0">
                <a:latin typeface="Arial"/>
              </a:rPr>
              <a:t>Alfa/betta PSD</a:t>
            </a:r>
          </a:p>
        </p:txBody>
      </p:sp>
      <p:pic>
        <p:nvPicPr>
          <p:cNvPr id="11" name="Picture 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26" y="4005065"/>
            <a:ext cx="3280301" cy="217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8" y="4345888"/>
            <a:ext cx="1944756" cy="14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83" y="4246927"/>
            <a:ext cx="2232248" cy="15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15">
            <a:extLst>
              <a:ext uri="{FF2B5EF4-FFF2-40B4-BE49-F238E27FC236}">
                <a16:creationId xmlns:a16="http://schemas.microsoft.com/office/drawing/2014/main" id="{70C42150-EE66-4AC0-AFD4-1E800F4FF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994350"/>
              </p:ext>
            </p:extLst>
          </p:nvPr>
        </p:nvGraphicFramePr>
        <p:xfrm>
          <a:off x="3505725" y="3919933"/>
          <a:ext cx="1397009" cy="132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7" imgW="2114845" imgH="2010056" progId="Paint.Picture">
                  <p:embed/>
                </p:oleObj>
              </mc:Choice>
              <mc:Fallback>
                <p:oleObj name="Точечный рисунок" r:id="rId7" imgW="2114845" imgH="2010056" progId="Paint.Picture">
                  <p:embed/>
                  <p:pic>
                    <p:nvPicPr>
                      <p:cNvPr id="3187" name="Object 115">
                        <a:extLst>
                          <a:ext uri="{FF2B5EF4-FFF2-40B4-BE49-F238E27FC236}">
                            <a16:creationId xmlns:a16="http://schemas.microsoft.com/office/drawing/2014/main" id="{2C839DF1-71C3-4C8B-A38E-B6089FC143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725" y="3919933"/>
                        <a:ext cx="1397009" cy="132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00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72" y="2921168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AutoNum type="romanUcPeriod"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ISMA’s development of detectors </a:t>
            </a:r>
          </a:p>
          <a:p>
            <a:pPr algn="ctr"/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for HEP experiments</a:t>
            </a:r>
            <a:endParaRPr lang="ru-RU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153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4"/>
          <a:stretch/>
        </p:blipFill>
        <p:spPr bwMode="auto">
          <a:xfrm>
            <a:off x="6160259" y="3933056"/>
            <a:ext cx="2748248" cy="1980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588248" y="3972322"/>
            <a:ext cx="26642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2200" dirty="0" err="1">
                <a:solidFill>
                  <a:schemeClr val="accent6">
                    <a:lumMod val="75000"/>
                  </a:schemeClr>
                </a:solidFill>
              </a:rPr>
              <a:t>NaI</a:t>
            </a:r>
            <a:r>
              <a:rPr lang="en-US" altLang="ru-RU" sz="2200" dirty="0">
                <a:solidFill>
                  <a:schemeClr val="accent6">
                    <a:lumMod val="75000"/>
                  </a:schemeClr>
                </a:solidFill>
              </a:rPr>
              <a:t> – excellent spectrometry</a:t>
            </a:r>
            <a:endParaRPr lang="ru-RU" alt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2277198" y="713557"/>
            <a:ext cx="48197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</a:rPr>
              <a:t>Large area </a:t>
            </a:r>
            <a:r>
              <a:rPr lang="en-US" altLang="ru-RU" sz="2200" b="1" dirty="0" err="1">
                <a:solidFill>
                  <a:schemeClr val="accent6">
                    <a:lumMod val="50000"/>
                  </a:schemeClr>
                </a:solidFill>
              </a:rPr>
              <a:t>NaI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</a:rPr>
              <a:t> + Plastic scintillator</a:t>
            </a:r>
            <a:endParaRPr lang="ru-RU" alt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4502357" y="32464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252380" y="5119495"/>
            <a:ext cx="59758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ru-RU" sz="2000" b="1" dirty="0">
                <a:solidFill>
                  <a:srgbClr val="FF0000"/>
                </a:solidFill>
              </a:rPr>
              <a:t>PS + </a:t>
            </a:r>
            <a:r>
              <a:rPr lang="en-US" altLang="ru-RU" sz="2000" b="1" dirty="0" err="1">
                <a:solidFill>
                  <a:srgbClr val="FF0000"/>
                </a:solidFill>
              </a:rPr>
              <a:t>NaI</a:t>
            </a:r>
            <a:r>
              <a:rPr lang="en-US" altLang="ru-RU" sz="2000" b="1" dirty="0">
                <a:solidFill>
                  <a:srgbClr val="FF0000"/>
                </a:solidFill>
              </a:rPr>
              <a:t> – high sensitivity and spectrometry available</a:t>
            </a:r>
          </a:p>
          <a:p>
            <a:pPr defTabSz="914400">
              <a:spcBef>
                <a:spcPct val="50000"/>
              </a:spcBef>
            </a:pPr>
            <a:r>
              <a:rPr lang="en-US" altLang="ru-RU" sz="1600" b="1" dirty="0">
                <a:solidFill>
                  <a:schemeClr val="tx1"/>
                </a:solidFill>
              </a:rPr>
              <a:t>- increased sensitivity to registration of back scattering gamma quantum</a:t>
            </a:r>
          </a:p>
          <a:p>
            <a:pPr defTabSz="914400">
              <a:spcBef>
                <a:spcPct val="50000"/>
              </a:spcBef>
            </a:pPr>
            <a:r>
              <a:rPr lang="en-US" altLang="ru-RU" sz="1600" b="1" dirty="0">
                <a:solidFill>
                  <a:schemeClr val="tx1"/>
                </a:solidFill>
              </a:rPr>
              <a:t>- image spectrometry </a:t>
            </a:r>
          </a:p>
        </p:txBody>
      </p:sp>
      <p:pic>
        <p:nvPicPr>
          <p:cNvPr id="10248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21" y="1225674"/>
            <a:ext cx="2916651" cy="2419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6597044" y="1243092"/>
            <a:ext cx="232260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2000" dirty="0">
                <a:solidFill>
                  <a:schemeClr val="accent6">
                    <a:lumMod val="75000"/>
                  </a:schemeClr>
                </a:solidFill>
              </a:rPr>
              <a:t>PS – excellent sensitivity for energy high than 300 </a:t>
            </a:r>
            <a:r>
              <a:rPr lang="en-US" altLang="ru-RU" sz="2000" dirty="0" err="1">
                <a:solidFill>
                  <a:schemeClr val="accent6">
                    <a:lumMod val="75000"/>
                  </a:schemeClr>
                </a:solidFill>
              </a:rPr>
              <a:t>keV</a:t>
            </a:r>
            <a:endParaRPr lang="en-US" alt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51" name="Picture 35" descr="瞨當캇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330" y="14114463"/>
            <a:ext cx="4536881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564"/>
          <p:cNvSpPr txBox="1">
            <a:spLocks noChangeArrowheads="1"/>
          </p:cNvSpPr>
          <p:nvPr/>
        </p:nvSpPr>
        <p:spPr bwMode="auto">
          <a:xfrm>
            <a:off x="18197524" y="18291176"/>
            <a:ext cx="577854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ru-RU" sz="600">
                <a:solidFill>
                  <a:srgbClr val="000066"/>
                </a:solidFill>
              </a:rPr>
              <a:t>Fig. 1. 50x250x1000 mm3 gamma detect</a:t>
            </a:r>
            <a:r>
              <a:rPr lang="ru-RU" altLang="ru-RU" sz="600">
                <a:solidFill>
                  <a:srgbClr val="000066"/>
                </a:solidFill>
              </a:rPr>
              <a:t>o</a:t>
            </a:r>
            <a:r>
              <a:rPr lang="en-US" altLang="ru-RU" sz="600">
                <a:solidFill>
                  <a:srgbClr val="000066"/>
                </a:solidFill>
              </a:rPr>
              <a:t>r</a:t>
            </a:r>
          </a:p>
        </p:txBody>
      </p:sp>
      <p:graphicFrame>
        <p:nvGraphicFramePr>
          <p:cNvPr id="10253" name="Object 37"/>
          <p:cNvGraphicFramePr>
            <a:graphicFrameLocks noChangeAspect="1"/>
          </p:cNvGraphicFramePr>
          <p:nvPr/>
        </p:nvGraphicFramePr>
        <p:xfrm>
          <a:off x="13715405" y="13034963"/>
          <a:ext cx="5022592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Изображение" r:id="rId6" imgW="4579741" imgH="3474352" progId="StaticMetafile">
                  <p:embed/>
                </p:oleObj>
              </mc:Choice>
              <mc:Fallback>
                <p:oleObj name="Изображение" r:id="rId6" imgW="4579741" imgH="3474352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5405" y="13034963"/>
                        <a:ext cx="5022592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564"/>
          <p:cNvSpPr txBox="1">
            <a:spLocks noChangeArrowheads="1"/>
          </p:cNvSpPr>
          <p:nvPr/>
        </p:nvSpPr>
        <p:spPr bwMode="auto">
          <a:xfrm>
            <a:off x="14309449" y="17354551"/>
            <a:ext cx="3941646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ru-RU" sz="600">
                <a:solidFill>
                  <a:srgbClr val="000066"/>
                </a:solidFill>
              </a:rPr>
              <a:t>1 – P</a:t>
            </a:r>
            <a:r>
              <a:rPr lang="ru-RU" altLang="ru-RU" sz="600">
                <a:solidFill>
                  <a:srgbClr val="000066"/>
                </a:solidFill>
              </a:rPr>
              <a:t>l</a:t>
            </a:r>
            <a:r>
              <a:rPr lang="en-US" altLang="ru-RU" sz="600">
                <a:solidFill>
                  <a:srgbClr val="000066"/>
                </a:solidFill>
              </a:rPr>
              <a:t>astic scintillat</a:t>
            </a:r>
            <a:r>
              <a:rPr lang="ru-RU" altLang="ru-RU" sz="600">
                <a:solidFill>
                  <a:srgbClr val="000066"/>
                </a:solidFill>
              </a:rPr>
              <a:t>o</a:t>
            </a:r>
            <a:r>
              <a:rPr lang="en-US" altLang="ru-RU" sz="600">
                <a:solidFill>
                  <a:srgbClr val="000066"/>
                </a:solidFill>
              </a:rPr>
              <a:t>r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600">
                <a:solidFill>
                  <a:srgbClr val="000066"/>
                </a:solidFill>
              </a:rPr>
              <a:t>2</a:t>
            </a:r>
            <a:r>
              <a:rPr lang="en-US" altLang="ru-RU" sz="600">
                <a:solidFill>
                  <a:srgbClr val="000066"/>
                </a:solidFill>
              </a:rPr>
              <a:t> – NaI(Tl) or CsI(Tl) layer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ru-RU" sz="600">
                <a:solidFill>
                  <a:srgbClr val="000066"/>
                </a:solidFill>
              </a:rPr>
              <a:t>3 – Reflector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600">
                <a:solidFill>
                  <a:srgbClr val="000066"/>
                </a:solidFill>
              </a:rPr>
              <a:t>4</a:t>
            </a:r>
            <a:r>
              <a:rPr lang="en-US" altLang="ru-RU" sz="600">
                <a:solidFill>
                  <a:srgbClr val="000066"/>
                </a:solidFill>
              </a:rPr>
              <a:t> – Housing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ru-RU" sz="600">
                <a:solidFill>
                  <a:srgbClr val="000066"/>
                </a:solidFill>
              </a:rPr>
              <a:t>5 - PMT</a:t>
            </a:r>
          </a:p>
        </p:txBody>
      </p:sp>
      <p:sp>
        <p:nvSpPr>
          <p:cNvPr id="10255" name="Text Box 564"/>
          <p:cNvSpPr txBox="1">
            <a:spLocks noChangeArrowheads="1"/>
          </p:cNvSpPr>
          <p:nvPr/>
        </p:nvSpPr>
        <p:spPr bwMode="auto">
          <a:xfrm>
            <a:off x="13391597" y="20235864"/>
            <a:ext cx="3941646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ru-RU" sz="600">
                <a:solidFill>
                  <a:srgbClr val="000066"/>
                </a:solidFill>
              </a:rPr>
              <a:t>1 – P</a:t>
            </a:r>
            <a:r>
              <a:rPr lang="ru-RU" altLang="ru-RU" sz="600">
                <a:solidFill>
                  <a:srgbClr val="000066"/>
                </a:solidFill>
              </a:rPr>
              <a:t>l</a:t>
            </a:r>
            <a:r>
              <a:rPr lang="en-US" altLang="ru-RU" sz="600">
                <a:solidFill>
                  <a:srgbClr val="000066"/>
                </a:solidFill>
              </a:rPr>
              <a:t>astic scintillat</a:t>
            </a:r>
            <a:r>
              <a:rPr lang="ru-RU" altLang="ru-RU" sz="600">
                <a:solidFill>
                  <a:srgbClr val="000066"/>
                </a:solidFill>
              </a:rPr>
              <a:t>o</a:t>
            </a:r>
            <a:r>
              <a:rPr lang="en-US" altLang="ru-RU" sz="600">
                <a:solidFill>
                  <a:srgbClr val="000066"/>
                </a:solidFill>
              </a:rPr>
              <a:t>r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600">
                <a:solidFill>
                  <a:srgbClr val="000066"/>
                </a:solidFill>
              </a:rPr>
              <a:t>2</a:t>
            </a:r>
            <a:r>
              <a:rPr lang="en-US" altLang="ru-RU" sz="600">
                <a:solidFill>
                  <a:srgbClr val="000066"/>
                </a:solidFill>
              </a:rPr>
              <a:t> – NaI(Tl) or CsI(Tl) layer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ru-RU" sz="600">
                <a:solidFill>
                  <a:srgbClr val="000066"/>
                </a:solidFill>
              </a:rPr>
              <a:t>3 – Reflector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600">
                <a:solidFill>
                  <a:srgbClr val="000066"/>
                </a:solidFill>
              </a:rPr>
              <a:t>4</a:t>
            </a:r>
            <a:r>
              <a:rPr lang="en-US" altLang="ru-RU" sz="600">
                <a:solidFill>
                  <a:srgbClr val="000066"/>
                </a:solidFill>
              </a:rPr>
              <a:t> – Housing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ru-RU" sz="600">
                <a:solidFill>
                  <a:srgbClr val="000066"/>
                </a:solidFill>
              </a:rPr>
              <a:t>5 - PMT</a:t>
            </a:r>
          </a:p>
        </p:txBody>
      </p:sp>
      <p:pic>
        <p:nvPicPr>
          <p:cNvPr id="1025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91" y="1152748"/>
            <a:ext cx="3965273" cy="379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0" y="1194340"/>
            <a:ext cx="162023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04266" y="-98688"/>
            <a:ext cx="7780912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ts val="1125"/>
              </a:spcBef>
              <a:buSzPct val="100000"/>
              <a:defRPr/>
            </a:pPr>
            <a:endParaRPr lang="ru-RU" altLang="ru-RU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n-US" alt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Spectrometry for </a:t>
            </a:r>
            <a:r>
              <a:rPr lang="en-US" altLang="ru-RU" sz="2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multimaterial</a:t>
            </a:r>
            <a:r>
              <a:rPr lang="en-US" alt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detectors </a:t>
            </a:r>
            <a:endParaRPr lang="ru-RU" altLang="ru-RU" sz="2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0" name="Object 44">
            <a:extLst>
              <a:ext uri="{FF2B5EF4-FFF2-40B4-BE49-F238E27FC236}">
                <a16:creationId xmlns:a16="http://schemas.microsoft.com/office/drawing/2014/main" id="{610C86B2-AFA0-4F26-8A19-8BD493A4F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048093"/>
              </p:ext>
            </p:extLst>
          </p:nvPr>
        </p:nvGraphicFramePr>
        <p:xfrm>
          <a:off x="539552" y="3278819"/>
          <a:ext cx="1238320" cy="1808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10" imgW="1593720" imgH="4356000" progId="Paint.Picture">
                  <p:embed/>
                </p:oleObj>
              </mc:Choice>
              <mc:Fallback>
                <p:oleObj name="Точечный рисунок" r:id="rId10" imgW="1593720" imgH="4356000" progId="Paint.Picture">
                  <p:embed/>
                  <p:pic>
                    <p:nvPicPr>
                      <p:cNvPr id="6" name="Object 44">
                        <a:extLst>
                          <a:ext uri="{FF2B5EF4-FFF2-40B4-BE49-F238E27FC236}">
                            <a16:creationId xmlns:a16="http://schemas.microsoft.com/office/drawing/2014/main" id="{F423FE11-BCD4-4565-96A5-164A476BB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78819"/>
                        <a:ext cx="1238320" cy="1808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498546"/>
      </p:ext>
    </p:extLst>
  </p:cSld>
  <p:clrMapOvr>
    <a:masterClrMapping/>
  </p:clrMapOvr>
  <p:transition advTm="1095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54744"/>
            <a:ext cx="4349676" cy="4259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15473" y="-171400"/>
            <a:ext cx="7780912" cy="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ts val="1125"/>
              </a:spcBef>
              <a:buSzPct val="100000"/>
              <a:defRPr/>
            </a:pPr>
            <a:endParaRPr lang="ru-RU" altLang="ru-RU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n-US" alt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Spectrometry for </a:t>
            </a:r>
            <a:r>
              <a:rPr lang="en-US" altLang="ru-RU" sz="2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multimaterial</a:t>
            </a:r>
            <a:r>
              <a:rPr lang="en-US" alt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detectors </a:t>
            </a:r>
            <a:endParaRPr lang="ru-RU" altLang="ru-RU" sz="2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220239" y="854075"/>
            <a:ext cx="864043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ru-RU" sz="2200" dirty="0">
                <a:solidFill>
                  <a:schemeClr val="tx1"/>
                </a:solidFill>
              </a:rPr>
              <a:t>We applied PSD for separation of “suitable for spectrometry” signals and filtered “impeding” signals from PS (it is actual for complex spectrum)</a:t>
            </a:r>
            <a:endParaRPr lang="ru-RU" altLang="ru-RU" sz="2200" b="1" dirty="0">
              <a:solidFill>
                <a:schemeClr val="tx1"/>
              </a:solidFill>
            </a:endParaRPr>
          </a:p>
        </p:txBody>
      </p:sp>
      <p:pic>
        <p:nvPicPr>
          <p:cNvPr id="28684" name="Рисунок 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1" y="1668785"/>
            <a:ext cx="172856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Рисунок 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63" y="2574460"/>
            <a:ext cx="178213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Рисунок 7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3" y="4149080"/>
            <a:ext cx="145713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Rectangle 18"/>
          <p:cNvSpPr>
            <a:spLocks noChangeArrowheads="1"/>
          </p:cNvSpPr>
          <p:nvPr/>
        </p:nvSpPr>
        <p:spPr bwMode="auto">
          <a:xfrm>
            <a:off x="7042173" y="4006805"/>
            <a:ext cx="203813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b="1" dirty="0" err="1">
                <a:solidFill>
                  <a:schemeClr val="tx1"/>
                </a:solidFill>
              </a:rPr>
              <a:t>NaI</a:t>
            </a:r>
            <a:r>
              <a:rPr lang="en-US" altLang="ru-RU" b="1" dirty="0">
                <a:solidFill>
                  <a:schemeClr val="tx1"/>
                </a:solidFill>
              </a:rPr>
              <a:t> pulses are  suitable for spectrum creation and isotopes identification </a:t>
            </a: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223798" y="2929587"/>
            <a:ext cx="24952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600" b="1" dirty="0">
                <a:solidFill>
                  <a:schemeClr val="tx1"/>
                </a:solidFill>
              </a:rPr>
              <a:t>PS pulses don’t provide information about peaks and aren’t used in spectrums</a:t>
            </a:r>
          </a:p>
        </p:txBody>
      </p:sp>
      <p:sp>
        <p:nvSpPr>
          <p:cNvPr id="28689" name="Text Box 25"/>
          <p:cNvSpPr txBox="1">
            <a:spLocks noChangeArrowheads="1"/>
          </p:cNvSpPr>
          <p:nvPr/>
        </p:nvSpPr>
        <p:spPr bwMode="auto">
          <a:xfrm>
            <a:off x="1172596" y="1674346"/>
            <a:ext cx="9714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dirty="0">
                <a:solidFill>
                  <a:schemeClr val="accent6">
                    <a:lumMod val="50000"/>
                  </a:schemeClr>
                </a:solidFill>
              </a:rPr>
              <a:t>PS pulses</a:t>
            </a:r>
            <a:endParaRPr lang="ru-RU" alt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690" name="Text Box 26"/>
          <p:cNvSpPr txBox="1">
            <a:spLocks noChangeArrowheads="1"/>
          </p:cNvSpPr>
          <p:nvPr/>
        </p:nvSpPr>
        <p:spPr bwMode="auto">
          <a:xfrm>
            <a:off x="680154" y="4149080"/>
            <a:ext cx="1295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dirty="0" err="1">
                <a:solidFill>
                  <a:schemeClr val="accent6">
                    <a:lumMod val="50000"/>
                  </a:schemeClr>
                </a:solidFill>
              </a:rPr>
              <a:t>NaI</a:t>
            </a:r>
            <a:r>
              <a:rPr lang="en-US" altLang="ru-RU" dirty="0">
                <a:solidFill>
                  <a:schemeClr val="accent6">
                    <a:lumMod val="50000"/>
                  </a:schemeClr>
                </a:solidFill>
              </a:rPr>
              <a:t> + PS pulses</a:t>
            </a:r>
            <a:endParaRPr lang="ru-RU" alt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691" name="Text Box 27"/>
          <p:cNvSpPr txBox="1">
            <a:spLocks noChangeArrowheads="1"/>
          </p:cNvSpPr>
          <p:nvPr/>
        </p:nvSpPr>
        <p:spPr bwMode="auto">
          <a:xfrm>
            <a:off x="7669257" y="2584230"/>
            <a:ext cx="129523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dirty="0" err="1">
                <a:solidFill>
                  <a:schemeClr val="accent6">
                    <a:lumMod val="50000"/>
                  </a:schemeClr>
                </a:solidFill>
              </a:rPr>
              <a:t>NaI</a:t>
            </a:r>
            <a:r>
              <a:rPr lang="en-US" altLang="ru-RU" dirty="0">
                <a:solidFill>
                  <a:schemeClr val="accent6">
                    <a:lumMod val="50000"/>
                  </a:schemeClr>
                </a:solidFill>
              </a:rPr>
              <a:t> pulses</a:t>
            </a:r>
            <a:endParaRPr lang="ru-RU" alt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08" y="5462454"/>
            <a:ext cx="2231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 (</a:t>
            </a:r>
            <a:r>
              <a:rPr lang="en-US" sz="1600" b="1" dirty="0" err="1"/>
              <a:t>NaI</a:t>
            </a:r>
            <a:r>
              <a:rPr lang="en-US" sz="1600" b="1" dirty="0"/>
              <a:t> + PS) pulses  describes backscatter peaks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681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55770" y="166075"/>
            <a:ext cx="6264508" cy="4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n-US" alt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“Improved” spectrometry</a:t>
            </a:r>
            <a:endParaRPr lang="ru-RU" altLang="ru-RU" sz="2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520983" y="757814"/>
            <a:ext cx="45249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</a:rPr>
              <a:t>4 peaks are resolved.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</a:rPr>
              <a:t>Peak 2614 </a:t>
            </a:r>
            <a:r>
              <a:rPr lang="en-US" altLang="ru-RU" sz="2000" b="1" dirty="0" err="1">
                <a:solidFill>
                  <a:schemeClr val="accent6">
                    <a:lumMod val="75000"/>
                  </a:schemeClr>
                </a:solidFill>
              </a:rPr>
              <a:t>keV</a:t>
            </a: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</a:rPr>
              <a:t> isn’t resolved because of the small thickness of </a:t>
            </a:r>
            <a:r>
              <a:rPr lang="en-US" altLang="ru-RU" sz="2000" b="1" dirty="0" err="1">
                <a:solidFill>
                  <a:schemeClr val="accent6">
                    <a:lumMod val="75000"/>
                  </a:schemeClr>
                </a:solidFill>
              </a:rPr>
              <a:t>NaI</a:t>
            </a: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ru-RU" sz="2000" b="1" dirty="0" err="1">
                <a:solidFill>
                  <a:schemeClr val="accent6">
                    <a:lumMod val="75000"/>
                  </a:schemeClr>
                </a:solidFill>
              </a:rPr>
              <a:t>Tl</a:t>
            </a: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</a:rPr>
              <a:t>Statistical methods are required “improved” spectrometry with PSD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74768" y="2981638"/>
            <a:ext cx="4176464" cy="2407951"/>
            <a:chOff x="4574768" y="2981638"/>
            <a:chExt cx="4176464" cy="240795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574768" y="2981638"/>
              <a:ext cx="4176464" cy="24079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26" name="Рисунок 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004583"/>
              <a:ext cx="3533135" cy="219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107504" y="764704"/>
            <a:ext cx="4176464" cy="5981749"/>
            <a:chOff x="107504" y="764704"/>
            <a:chExt cx="4176464" cy="59817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504" y="764704"/>
              <a:ext cx="4176464" cy="59817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28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22"/>
            <a:stretch/>
          </p:blipFill>
          <p:spPr bwMode="auto">
            <a:xfrm>
              <a:off x="323528" y="767461"/>
              <a:ext cx="3747029" cy="5926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" name="Прямая со стрелкой 2"/>
          <p:cNvCxnSpPr/>
          <p:nvPr/>
        </p:nvCxnSpPr>
        <p:spPr>
          <a:xfrm flipH="1" flipV="1">
            <a:off x="3851920" y="2708920"/>
            <a:ext cx="108012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14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72" y="2996952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Thank you for your attention!</a:t>
            </a:r>
            <a:endParaRPr lang="ru-RU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32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9E0863-F30B-4159-A039-417EE3FE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3708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4F9C7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435" name="Line 37">
            <a:extLst>
              <a:ext uri="{FF2B5EF4-FFF2-40B4-BE49-F238E27FC236}">
                <a16:creationId xmlns:a16="http://schemas.microsoft.com/office/drawing/2014/main" id="{5DDDEE0C-71B8-49BE-A563-F3B175E58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9238" y="4791075"/>
            <a:ext cx="719137" cy="7921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38">
            <a:extLst>
              <a:ext uri="{FF2B5EF4-FFF2-40B4-BE49-F238E27FC236}">
                <a16:creationId xmlns:a16="http://schemas.microsoft.com/office/drawing/2014/main" id="{92D2BE13-3AFC-4C15-8242-FD413C041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3700" y="5006975"/>
            <a:ext cx="647700" cy="576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39">
            <a:extLst>
              <a:ext uri="{FF2B5EF4-FFF2-40B4-BE49-F238E27FC236}">
                <a16:creationId xmlns:a16="http://schemas.microsoft.com/office/drawing/2014/main" id="{125507C3-88DA-481C-B402-9F0A36769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437063"/>
            <a:ext cx="863600" cy="1152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Rectangle 2">
            <a:extLst>
              <a:ext uri="{FF2B5EF4-FFF2-40B4-BE49-F238E27FC236}">
                <a16:creationId xmlns:a16="http://schemas.microsoft.com/office/drawing/2014/main" id="{5D16F4CA-9DAB-4095-93C1-67137F355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03188"/>
            <a:ext cx="73453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err="1">
                <a:solidFill>
                  <a:schemeClr val="accent6">
                    <a:lumMod val="50000"/>
                  </a:schemeClr>
                </a:solidFill>
              </a:rPr>
              <a:t>Motivation</a:t>
            </a:r>
            <a:endParaRPr lang="ru-RU" alt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388" y="803374"/>
            <a:ext cx="3571124" cy="3128864"/>
            <a:chOff x="179388" y="803374"/>
            <a:chExt cx="3571124" cy="3128864"/>
          </a:xfrm>
        </p:grpSpPr>
        <p:sp>
          <p:nvSpPr>
            <p:cNvPr id="18438" name="Rectangle 68">
              <a:extLst>
                <a:ext uri="{FF2B5EF4-FFF2-40B4-BE49-F238E27FC236}">
                  <a16:creationId xmlns:a16="http://schemas.microsoft.com/office/drawing/2014/main" id="{042513AA-9798-4965-A7FE-F065A6C10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6" y="803374"/>
              <a:ext cx="304756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 b="1" dirty="0" err="1"/>
                <a:t>New</a:t>
              </a:r>
              <a:r>
                <a:rPr lang="ru-RU" altLang="ru-RU" sz="1400" b="1" dirty="0"/>
                <a:t> </a:t>
              </a:r>
              <a:r>
                <a:rPr lang="ru-RU" altLang="ru-RU" sz="1400" b="1" dirty="0" err="1"/>
                <a:t>type</a:t>
              </a:r>
              <a:r>
                <a:rPr lang="ru-RU" altLang="ru-RU" sz="1400" b="1" dirty="0"/>
                <a:t> </a:t>
              </a:r>
              <a:r>
                <a:rPr lang="ru-RU" altLang="ru-RU" sz="1400" b="1" dirty="0" err="1"/>
                <a:t>of</a:t>
              </a:r>
              <a:r>
                <a:rPr lang="ru-RU" altLang="ru-RU" sz="1400" b="1" dirty="0"/>
                <a:t> </a:t>
              </a:r>
              <a:r>
                <a:rPr lang="ru-RU" altLang="ru-RU" sz="1400" b="1" dirty="0" err="1"/>
                <a:t>calorimeter</a:t>
              </a:r>
              <a:r>
                <a:rPr lang="ru-RU" altLang="ru-RU" sz="1400" b="1" dirty="0"/>
                <a:t> - </a:t>
              </a:r>
              <a:r>
                <a:rPr lang="en-US" altLang="ru-RU" sz="1400" b="1" dirty="0"/>
                <a:t>HGCAL</a:t>
              </a:r>
              <a:r>
                <a:rPr lang="ru-RU" altLang="ru-RU" sz="1400" b="1" dirty="0"/>
                <a:t> </a:t>
              </a:r>
              <a:endParaRPr lang="uk-UA" altLang="ru-RU" sz="1400" b="1" dirty="0"/>
            </a:p>
          </p:txBody>
        </p:sp>
        <p:grpSp>
          <p:nvGrpSpPr>
            <p:cNvPr id="18443" name="Group 30">
              <a:extLst>
                <a:ext uri="{FF2B5EF4-FFF2-40B4-BE49-F238E27FC236}">
                  <a16:creationId xmlns:a16="http://schemas.microsoft.com/office/drawing/2014/main" id="{506EAE54-9E8B-4A28-8DA1-3626F77E0A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388" y="1052513"/>
              <a:ext cx="3529012" cy="2879725"/>
              <a:chOff x="1156" y="1383"/>
              <a:chExt cx="2041" cy="1645"/>
            </a:xfrm>
          </p:grpSpPr>
          <p:pic>
            <p:nvPicPr>
              <p:cNvPr id="18486" name="Picture 28">
                <a:extLst>
                  <a:ext uri="{FF2B5EF4-FFF2-40B4-BE49-F238E27FC236}">
                    <a16:creationId xmlns:a16="http://schemas.microsoft.com/office/drawing/2014/main" id="{0D413AA6-D9BA-4822-8C91-C3A07F79CA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09"/>
              <a:stretch>
                <a:fillRect/>
              </a:stretch>
            </p:blipFill>
            <p:spPr bwMode="auto">
              <a:xfrm>
                <a:off x="1429" y="1389"/>
                <a:ext cx="1768" cy="16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87" name="Picture 29">
                <a:extLst>
                  <a:ext uri="{FF2B5EF4-FFF2-40B4-BE49-F238E27FC236}">
                    <a16:creationId xmlns:a16="http://schemas.microsoft.com/office/drawing/2014/main" id="{29C27387-D551-4EF1-8C63-2D12980D71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095"/>
              <a:stretch>
                <a:fillRect/>
              </a:stretch>
            </p:blipFill>
            <p:spPr bwMode="auto">
              <a:xfrm>
                <a:off x="1156" y="1383"/>
                <a:ext cx="272" cy="16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8444" name="Rectangle 35">
            <a:extLst>
              <a:ext uri="{FF2B5EF4-FFF2-40B4-BE49-F238E27FC236}">
                <a16:creationId xmlns:a16="http://schemas.microsoft.com/office/drawing/2014/main" id="{4EE27FFF-4157-484C-BE7D-A2DB41F13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49" y="4083050"/>
            <a:ext cx="47041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400" b="1" i="1" dirty="0">
                <a:solidFill>
                  <a:srgbClr val="FF3300"/>
                </a:solidFill>
              </a:rPr>
              <a:t>S</a:t>
            </a:r>
            <a:r>
              <a:rPr lang="en-US" altLang="ru-RU" sz="1400" b="1" i="1" baseline="-25000" dirty="0">
                <a:solidFill>
                  <a:srgbClr val="FF3300"/>
                </a:solidFill>
              </a:rPr>
              <a:t>1 </a:t>
            </a:r>
            <a:r>
              <a:rPr lang="en-US" altLang="ru-RU" sz="1400" b="1" i="1" dirty="0">
                <a:solidFill>
                  <a:srgbClr val="FF3300"/>
                </a:solidFill>
              </a:rPr>
              <a:t>(7</a:t>
            </a:r>
            <a:r>
              <a:rPr lang="uk-UA" altLang="ru-RU" sz="1400" b="1" i="1" dirty="0">
                <a:solidFill>
                  <a:srgbClr val="FF3300"/>
                </a:solidFill>
              </a:rPr>
              <a:t>0-</a:t>
            </a:r>
            <a:r>
              <a:rPr lang="en-US" altLang="ru-RU" sz="1400" b="1" i="1" dirty="0">
                <a:solidFill>
                  <a:srgbClr val="FF3300"/>
                </a:solidFill>
              </a:rPr>
              <a:t>100</a:t>
            </a:r>
            <a:r>
              <a:rPr lang="uk-UA" altLang="ru-RU" sz="1400" b="1" i="1" dirty="0">
                <a:solidFill>
                  <a:srgbClr val="FF3300"/>
                </a:solidFill>
              </a:rPr>
              <a:t>М</a:t>
            </a:r>
            <a:r>
              <a:rPr lang="ru-RU" altLang="ru-RU" sz="1400" b="1" i="1" dirty="0" err="1">
                <a:solidFill>
                  <a:srgbClr val="FF3300"/>
                </a:solidFill>
              </a:rPr>
              <a:t>rad</a:t>
            </a:r>
            <a:r>
              <a:rPr lang="uk-UA" altLang="ru-RU" sz="1400" b="1" i="1" dirty="0">
                <a:solidFill>
                  <a:srgbClr val="FF3300"/>
                </a:solidFill>
              </a:rPr>
              <a:t>) </a:t>
            </a:r>
            <a:r>
              <a:rPr lang="en-US" altLang="ru-RU" sz="1400" b="1" i="1" dirty="0">
                <a:solidFill>
                  <a:srgbClr val="FF3300"/>
                </a:solidFill>
              </a:rPr>
              <a:t>~ 10%</a:t>
            </a:r>
            <a:r>
              <a:rPr lang="uk-UA" altLang="ru-RU" sz="1400" b="1" i="1" dirty="0">
                <a:solidFill>
                  <a:srgbClr val="FF3300"/>
                </a:solidFill>
              </a:rPr>
              <a:t> </a:t>
            </a:r>
            <a:r>
              <a:rPr lang="en-US" altLang="ru-RU" sz="1400" b="1" i="1" dirty="0">
                <a:solidFill>
                  <a:srgbClr val="FF3300"/>
                </a:solidFill>
              </a:rPr>
              <a:t>       </a:t>
            </a:r>
            <a:r>
              <a:rPr lang="ru-RU" altLang="ru-RU" sz="1400" b="1" i="1" dirty="0">
                <a:solidFill>
                  <a:srgbClr val="FF3300"/>
                </a:solidFill>
              </a:rPr>
              <a:t>(</a:t>
            </a:r>
            <a:r>
              <a:rPr lang="en-US" altLang="ru-RU" sz="1400" b="1" i="1" dirty="0">
                <a:solidFill>
                  <a:srgbClr val="FF3300"/>
                </a:solidFill>
              </a:rPr>
              <a:t>inorganic scintillator </a:t>
            </a:r>
            <a:r>
              <a:rPr lang="ru-RU" altLang="ru-RU" sz="1400" b="1" i="1" dirty="0" err="1">
                <a:solidFill>
                  <a:srgbClr val="FF3300"/>
                </a:solidFill>
              </a:rPr>
              <a:t>or</a:t>
            </a:r>
            <a:r>
              <a:rPr lang="ru-RU" altLang="ru-RU" sz="1400" b="1" i="1" dirty="0">
                <a:solidFill>
                  <a:srgbClr val="FF3300"/>
                </a:solidFill>
              </a:rPr>
              <a:t> </a:t>
            </a:r>
            <a:r>
              <a:rPr lang="en-US" altLang="ru-RU" sz="1400" b="1" i="1" dirty="0">
                <a:solidFill>
                  <a:srgbClr val="FF3300"/>
                </a:solidFill>
              </a:rPr>
              <a:t>                  						        </a:t>
            </a:r>
            <a:r>
              <a:rPr lang="ru-RU" altLang="ru-RU" sz="1400" b="1" i="1" dirty="0" err="1">
                <a:solidFill>
                  <a:srgbClr val="FF3300"/>
                </a:solidFill>
              </a:rPr>
              <a:t>Silicon</a:t>
            </a:r>
            <a:r>
              <a:rPr lang="ru-RU" altLang="ru-RU" sz="1400" b="1" i="1" dirty="0">
                <a:solidFill>
                  <a:srgbClr val="FF3300"/>
                </a:solidFill>
              </a:rPr>
              <a:t> </a:t>
            </a:r>
            <a:r>
              <a:rPr lang="ru-RU" altLang="ru-RU" sz="1400" b="1" i="1" dirty="0" err="1">
                <a:solidFill>
                  <a:srgbClr val="FF3300"/>
                </a:solidFill>
              </a:rPr>
              <a:t>sensors</a:t>
            </a:r>
            <a:r>
              <a:rPr lang="ru-RU" altLang="ru-RU" sz="1400" b="1" i="1" dirty="0">
                <a:solidFill>
                  <a:srgbClr val="FF3300"/>
                </a:solidFill>
              </a:rPr>
              <a:t>)</a:t>
            </a:r>
            <a:endParaRPr lang="uk-UA" altLang="ru-RU" sz="1400" b="1" i="1" dirty="0">
              <a:solidFill>
                <a:srgbClr val="FF3300"/>
              </a:solidFill>
            </a:endParaRPr>
          </a:p>
          <a:p>
            <a:r>
              <a:rPr lang="en-US" altLang="ru-RU" sz="1400" b="1" i="1" dirty="0">
                <a:solidFill>
                  <a:srgbClr val="FF6600"/>
                </a:solidFill>
              </a:rPr>
              <a:t>S</a:t>
            </a:r>
            <a:r>
              <a:rPr lang="en-US" altLang="ru-RU" sz="1400" b="1" i="1" baseline="-25000" dirty="0">
                <a:solidFill>
                  <a:srgbClr val="FF6600"/>
                </a:solidFill>
              </a:rPr>
              <a:t>2</a:t>
            </a:r>
            <a:r>
              <a:rPr lang="en-US" altLang="ru-RU" sz="1400" b="1" i="1" dirty="0">
                <a:solidFill>
                  <a:srgbClr val="FF6600"/>
                </a:solidFill>
              </a:rPr>
              <a:t> (</a:t>
            </a:r>
            <a:r>
              <a:rPr lang="uk-UA" altLang="ru-RU" sz="1400" b="1" i="1" dirty="0">
                <a:solidFill>
                  <a:srgbClr val="FF6600"/>
                </a:solidFill>
              </a:rPr>
              <a:t>5-</a:t>
            </a:r>
            <a:r>
              <a:rPr lang="en-US" altLang="ru-RU" sz="1400" b="1" i="1" dirty="0">
                <a:solidFill>
                  <a:srgbClr val="FF6600"/>
                </a:solidFill>
              </a:rPr>
              <a:t>7</a:t>
            </a:r>
            <a:r>
              <a:rPr lang="uk-UA" altLang="ru-RU" sz="1400" b="1" i="1" dirty="0">
                <a:solidFill>
                  <a:srgbClr val="FF6600"/>
                </a:solidFill>
              </a:rPr>
              <a:t>0М</a:t>
            </a:r>
            <a:r>
              <a:rPr lang="ru-RU" altLang="ru-RU" sz="1400" b="1" i="1" dirty="0" err="1">
                <a:solidFill>
                  <a:srgbClr val="FF6600"/>
                </a:solidFill>
              </a:rPr>
              <a:t>rad</a:t>
            </a:r>
            <a:r>
              <a:rPr lang="uk-UA" altLang="ru-RU" sz="1400" b="1" i="1" dirty="0">
                <a:solidFill>
                  <a:srgbClr val="FF6600"/>
                </a:solidFill>
              </a:rPr>
              <a:t>)</a:t>
            </a:r>
            <a:r>
              <a:rPr lang="uk-UA" altLang="ru-RU" sz="1400" b="1" dirty="0">
                <a:solidFill>
                  <a:srgbClr val="FF6600"/>
                </a:solidFill>
              </a:rPr>
              <a:t> </a:t>
            </a:r>
            <a:r>
              <a:rPr lang="en-US" altLang="ru-RU" sz="1400" b="1" i="1" dirty="0">
                <a:solidFill>
                  <a:srgbClr val="FF6600"/>
                </a:solidFill>
              </a:rPr>
              <a:t>~ </a:t>
            </a:r>
            <a:r>
              <a:rPr lang="uk-UA" altLang="ru-RU" sz="1400" b="1" i="1" dirty="0">
                <a:solidFill>
                  <a:srgbClr val="FF6600"/>
                </a:solidFill>
              </a:rPr>
              <a:t>65</a:t>
            </a:r>
            <a:r>
              <a:rPr lang="en-US" altLang="ru-RU" sz="1400" b="1" i="1" dirty="0">
                <a:solidFill>
                  <a:srgbClr val="FF6600"/>
                </a:solidFill>
              </a:rPr>
              <a:t>%</a:t>
            </a:r>
            <a:r>
              <a:rPr lang="uk-UA" altLang="ru-RU" sz="1400" b="1" i="1" dirty="0">
                <a:solidFill>
                  <a:srgbClr val="FF6600"/>
                </a:solidFill>
              </a:rPr>
              <a:t> </a:t>
            </a:r>
            <a:r>
              <a:rPr lang="en-US" altLang="ru-RU" sz="1400" b="1" i="1" dirty="0">
                <a:solidFill>
                  <a:srgbClr val="FF6600"/>
                </a:solidFill>
              </a:rPr>
              <a:t> </a:t>
            </a:r>
            <a:r>
              <a:rPr lang="en-US" altLang="ru-RU" sz="2400" b="1" i="1" dirty="0">
                <a:solidFill>
                  <a:srgbClr val="FF6600"/>
                </a:solidFill>
              </a:rPr>
              <a:t>     </a:t>
            </a:r>
            <a:r>
              <a:rPr lang="ru-RU" altLang="ru-RU" sz="1400" b="1" i="1" dirty="0">
                <a:solidFill>
                  <a:srgbClr val="FF6600"/>
                </a:solidFill>
              </a:rPr>
              <a:t>(</a:t>
            </a:r>
            <a:r>
              <a:rPr lang="en-US" altLang="ru-RU" sz="1400" b="1" i="1" dirty="0" err="1">
                <a:solidFill>
                  <a:srgbClr val="FF6600"/>
                </a:solidFill>
              </a:rPr>
              <a:t>metamaterial</a:t>
            </a:r>
            <a:r>
              <a:rPr lang="en-US" altLang="ru-RU" sz="1400" b="1" i="1" dirty="0">
                <a:solidFill>
                  <a:srgbClr val="FF6600"/>
                </a:solidFill>
              </a:rPr>
              <a:t> </a:t>
            </a:r>
            <a:r>
              <a:rPr lang="ru-RU" altLang="ru-RU" sz="1400" b="1" i="1" dirty="0" err="1">
                <a:solidFill>
                  <a:srgbClr val="FF6600"/>
                </a:solidFill>
              </a:rPr>
              <a:t>scintillators</a:t>
            </a:r>
            <a:r>
              <a:rPr lang="ru-RU" altLang="ru-RU" sz="1400" b="1" i="1" dirty="0">
                <a:solidFill>
                  <a:srgbClr val="FF6600"/>
                </a:solidFill>
              </a:rPr>
              <a:t>)</a:t>
            </a:r>
            <a:endParaRPr lang="uk-UA" altLang="ru-RU" sz="1400" b="1" i="1" dirty="0">
              <a:solidFill>
                <a:srgbClr val="FF6600"/>
              </a:solidFill>
            </a:endParaRPr>
          </a:p>
          <a:p>
            <a:endParaRPr lang="en-US" altLang="ru-RU" sz="1400" b="1" i="1" dirty="0">
              <a:solidFill>
                <a:srgbClr val="FF6600"/>
              </a:solidFill>
            </a:endParaRPr>
          </a:p>
          <a:p>
            <a:r>
              <a:rPr lang="en-US" altLang="ru-RU" sz="1400" b="1" i="1" dirty="0">
                <a:solidFill>
                  <a:srgbClr val="339933"/>
                </a:solidFill>
              </a:rPr>
              <a:t>S</a:t>
            </a:r>
            <a:r>
              <a:rPr lang="en-US" altLang="ru-RU" sz="1400" b="1" i="1" baseline="-25000" dirty="0">
                <a:solidFill>
                  <a:srgbClr val="339933"/>
                </a:solidFill>
              </a:rPr>
              <a:t>3</a:t>
            </a:r>
            <a:r>
              <a:rPr lang="en-US" altLang="ru-RU" sz="1400" b="1" i="1" dirty="0">
                <a:solidFill>
                  <a:srgbClr val="339933"/>
                </a:solidFill>
              </a:rPr>
              <a:t> (up to </a:t>
            </a:r>
            <a:r>
              <a:rPr lang="uk-UA" altLang="ru-RU" sz="1400" b="1" i="1" dirty="0">
                <a:solidFill>
                  <a:srgbClr val="339933"/>
                </a:solidFill>
              </a:rPr>
              <a:t> 5М</a:t>
            </a:r>
            <a:r>
              <a:rPr lang="ru-RU" altLang="ru-RU" sz="1400" b="1" i="1" dirty="0" err="1">
                <a:solidFill>
                  <a:srgbClr val="339933"/>
                </a:solidFill>
              </a:rPr>
              <a:t>rad</a:t>
            </a:r>
            <a:r>
              <a:rPr lang="uk-UA" altLang="ru-RU" sz="1400" b="1" i="1" dirty="0">
                <a:solidFill>
                  <a:srgbClr val="339933"/>
                </a:solidFill>
              </a:rPr>
              <a:t>)</a:t>
            </a:r>
            <a:r>
              <a:rPr lang="uk-UA" altLang="ru-RU" sz="1400" b="1" dirty="0">
                <a:solidFill>
                  <a:srgbClr val="339933"/>
                </a:solidFill>
              </a:rPr>
              <a:t> </a:t>
            </a:r>
            <a:r>
              <a:rPr lang="en-US" altLang="ru-RU" sz="1400" b="1" i="1" dirty="0">
                <a:solidFill>
                  <a:srgbClr val="339933"/>
                </a:solidFill>
              </a:rPr>
              <a:t>~ 2</a:t>
            </a:r>
            <a:r>
              <a:rPr lang="uk-UA" altLang="ru-RU" sz="1400" b="1" i="1" dirty="0">
                <a:solidFill>
                  <a:srgbClr val="339933"/>
                </a:solidFill>
              </a:rPr>
              <a:t>5</a:t>
            </a:r>
            <a:r>
              <a:rPr lang="en-US" altLang="ru-RU" sz="1400" b="1" i="1" dirty="0">
                <a:solidFill>
                  <a:srgbClr val="339933"/>
                </a:solidFill>
              </a:rPr>
              <a:t>%</a:t>
            </a:r>
            <a:r>
              <a:rPr lang="uk-UA" altLang="ru-RU" sz="1400" b="1" i="1" dirty="0">
                <a:solidFill>
                  <a:srgbClr val="339933"/>
                </a:solidFill>
              </a:rPr>
              <a:t> </a:t>
            </a:r>
            <a:r>
              <a:rPr lang="ru-RU" altLang="ru-RU" sz="1400" b="1" i="1" dirty="0">
                <a:solidFill>
                  <a:srgbClr val="339933"/>
                </a:solidFill>
              </a:rPr>
              <a:t> </a:t>
            </a:r>
            <a:r>
              <a:rPr lang="en-US" altLang="ru-RU" sz="1400" b="1" i="1" dirty="0">
                <a:solidFill>
                  <a:srgbClr val="339933"/>
                </a:solidFill>
              </a:rPr>
              <a:t>   </a:t>
            </a:r>
            <a:r>
              <a:rPr lang="uk-UA" altLang="ru-RU" sz="1400" b="1" i="1" dirty="0">
                <a:solidFill>
                  <a:srgbClr val="339933"/>
                </a:solidFill>
              </a:rPr>
              <a:t>(</a:t>
            </a:r>
            <a:r>
              <a:rPr lang="ru-RU" altLang="ru-RU" sz="1400" b="1" i="1" dirty="0" err="1">
                <a:solidFill>
                  <a:srgbClr val="339933"/>
                </a:solidFill>
              </a:rPr>
              <a:t>plasticscintillators</a:t>
            </a:r>
            <a:r>
              <a:rPr lang="uk-UA" altLang="ru-RU" sz="1400" b="1" i="1" dirty="0">
                <a:solidFill>
                  <a:srgbClr val="339933"/>
                </a:solidFill>
              </a:rPr>
              <a:t>)</a:t>
            </a:r>
            <a:endParaRPr lang="en-US" altLang="ru-RU" sz="1400" b="1" i="1" dirty="0">
              <a:solidFill>
                <a:srgbClr val="339933"/>
              </a:solidFill>
            </a:endParaRPr>
          </a:p>
        </p:txBody>
      </p:sp>
      <p:sp>
        <p:nvSpPr>
          <p:cNvPr id="18471" name="Rectangle 176">
            <a:extLst>
              <a:ext uri="{FF2B5EF4-FFF2-40B4-BE49-F238E27FC236}">
                <a16:creationId xmlns:a16="http://schemas.microsoft.com/office/drawing/2014/main" id="{F1A3923B-FB9E-4D19-89A7-7DEDE1523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9" y="6010884"/>
            <a:ext cx="814531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rgbClr val="C00000"/>
                </a:solidFill>
              </a:rPr>
              <a:t>Actual task: cost-efficient </a:t>
            </a:r>
            <a:r>
              <a:rPr lang="ru-RU" altLang="ru-RU" sz="1600" b="1" dirty="0" err="1">
                <a:solidFill>
                  <a:srgbClr val="C00000"/>
                </a:solidFill>
              </a:rPr>
              <a:t>detectors</a:t>
            </a:r>
            <a:r>
              <a:rPr lang="ru-RU" altLang="ru-RU" sz="1600" b="1" dirty="0">
                <a:solidFill>
                  <a:srgbClr val="C00000"/>
                </a:solidFill>
              </a:rPr>
              <a:t> </a:t>
            </a:r>
            <a:r>
              <a:rPr lang="en-US" altLang="ru-RU" sz="1600" b="1" dirty="0">
                <a:solidFill>
                  <a:srgbClr val="C00000"/>
                </a:solidFill>
              </a:rPr>
              <a:t>free of</a:t>
            </a:r>
            <a:r>
              <a:rPr lang="ru-RU" altLang="ru-RU" sz="1600" b="1" dirty="0">
                <a:solidFill>
                  <a:srgbClr val="C00000"/>
                </a:solidFill>
              </a:rPr>
              <a:t> </a:t>
            </a:r>
            <a:r>
              <a:rPr lang="ru-RU" altLang="ru-RU" sz="1600" b="1" dirty="0" err="1">
                <a:solidFill>
                  <a:srgbClr val="C00000"/>
                </a:solidFill>
              </a:rPr>
              <a:t>technological</a:t>
            </a:r>
            <a:r>
              <a:rPr lang="ru-RU" altLang="ru-RU" sz="1600" b="1" dirty="0">
                <a:solidFill>
                  <a:srgbClr val="C00000"/>
                </a:solidFill>
              </a:rPr>
              <a:t> </a:t>
            </a:r>
            <a:r>
              <a:rPr lang="ru-RU" altLang="ru-RU" sz="1600" b="1" dirty="0" err="1">
                <a:solidFill>
                  <a:srgbClr val="C00000"/>
                </a:solidFill>
              </a:rPr>
              <a:t>limitations</a:t>
            </a:r>
            <a:r>
              <a:rPr lang="ru-RU" altLang="ru-RU" sz="1600" b="1" dirty="0">
                <a:solidFill>
                  <a:srgbClr val="C00000"/>
                </a:solidFill>
              </a:rPr>
              <a:t> </a:t>
            </a:r>
            <a:endParaRPr lang="en-US" altLang="ru-RU" sz="1600" b="1" dirty="0">
              <a:solidFill>
                <a:srgbClr val="C00000"/>
              </a:solidFill>
            </a:endParaRPr>
          </a:p>
          <a:p>
            <a:pPr algn="ctr"/>
            <a:r>
              <a:rPr lang="ru-RU" altLang="ru-RU" sz="1600" b="1" dirty="0" err="1">
                <a:solidFill>
                  <a:srgbClr val="C00000"/>
                </a:solidFill>
              </a:rPr>
              <a:t>on</a:t>
            </a:r>
            <a:r>
              <a:rPr lang="ru-RU" altLang="ru-RU" sz="1600" b="1" dirty="0">
                <a:solidFill>
                  <a:srgbClr val="C00000"/>
                </a:solidFill>
              </a:rPr>
              <a:t> </a:t>
            </a:r>
            <a:r>
              <a:rPr lang="ru-RU" altLang="ru-RU" sz="1600" b="1" dirty="0" err="1">
                <a:solidFill>
                  <a:srgbClr val="C00000"/>
                </a:solidFill>
              </a:rPr>
              <a:t>overlapping</a:t>
            </a:r>
            <a:r>
              <a:rPr lang="ru-RU" altLang="ru-RU" sz="1600" b="1" dirty="0">
                <a:solidFill>
                  <a:srgbClr val="C00000"/>
                </a:solidFill>
              </a:rPr>
              <a:t> </a:t>
            </a:r>
            <a:r>
              <a:rPr lang="ru-RU" altLang="ru-RU" sz="1600" b="1" dirty="0" err="1">
                <a:solidFill>
                  <a:srgbClr val="C00000"/>
                </a:solidFill>
              </a:rPr>
              <a:t>large</a:t>
            </a:r>
            <a:r>
              <a:rPr lang="ru-RU" altLang="ru-RU" sz="1600" b="1" dirty="0">
                <a:solidFill>
                  <a:srgbClr val="C00000"/>
                </a:solidFill>
              </a:rPr>
              <a:t> </a:t>
            </a:r>
            <a:r>
              <a:rPr lang="ru-RU" altLang="ru-RU" sz="1600" b="1" dirty="0" err="1">
                <a:solidFill>
                  <a:srgbClr val="C00000"/>
                </a:solidFill>
              </a:rPr>
              <a:t>areas</a:t>
            </a:r>
            <a:endParaRPr lang="ru-RU" altLang="ru-RU" sz="1600" b="1" dirty="0">
              <a:solidFill>
                <a:srgbClr val="C00000"/>
              </a:solidFill>
            </a:endParaRPr>
          </a:p>
        </p:txBody>
      </p:sp>
      <p:grpSp>
        <p:nvGrpSpPr>
          <p:cNvPr id="18472" name="Group 189">
            <a:extLst>
              <a:ext uri="{FF2B5EF4-FFF2-40B4-BE49-F238E27FC236}">
                <a16:creationId xmlns:a16="http://schemas.microsoft.com/office/drawing/2014/main" id="{96F981A3-907E-4D64-8B09-77A21B2A8B17}"/>
              </a:ext>
            </a:extLst>
          </p:cNvPr>
          <p:cNvGrpSpPr>
            <a:grpSpLocks/>
          </p:cNvGrpSpPr>
          <p:nvPr/>
        </p:nvGrpSpPr>
        <p:grpSpPr bwMode="auto">
          <a:xfrm>
            <a:off x="5292080" y="788978"/>
            <a:ext cx="2819400" cy="2089150"/>
            <a:chOff x="3145" y="482"/>
            <a:chExt cx="1776" cy="1316"/>
          </a:xfrm>
        </p:grpSpPr>
        <p:sp>
          <p:nvSpPr>
            <p:cNvPr id="18475" name="Text Box 33">
              <a:extLst>
                <a:ext uri="{FF2B5EF4-FFF2-40B4-BE49-F238E27FC236}">
                  <a16:creationId xmlns:a16="http://schemas.microsoft.com/office/drawing/2014/main" id="{491B9CB7-6B96-4923-AF53-BFF1DB4A0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5" y="1027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b="1">
                  <a:solidFill>
                    <a:srgbClr val="FF9933"/>
                  </a:solidFill>
                </a:rPr>
                <a:t>S</a:t>
              </a:r>
              <a:r>
                <a:rPr lang="uk-UA" altLang="ru-RU" b="1" baseline="-25000">
                  <a:solidFill>
                    <a:srgbClr val="FF9933"/>
                  </a:solidFill>
                </a:rPr>
                <a:t>2</a:t>
              </a:r>
              <a:endParaRPr lang="ru-RU" altLang="ru-RU" b="1" baseline="-25000">
                <a:solidFill>
                  <a:srgbClr val="FF9933"/>
                </a:solidFill>
              </a:endParaRPr>
            </a:p>
          </p:txBody>
        </p:sp>
        <p:sp>
          <p:nvSpPr>
            <p:cNvPr id="18476" name="Text Box 34">
              <a:extLst>
                <a:ext uri="{FF2B5EF4-FFF2-40B4-BE49-F238E27FC236}">
                  <a16:creationId xmlns:a16="http://schemas.microsoft.com/office/drawing/2014/main" id="{5AF9DD70-1A5C-470C-97B3-92C76A778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5" y="1480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b="1">
                  <a:solidFill>
                    <a:srgbClr val="339933"/>
                  </a:solidFill>
                </a:rPr>
                <a:t>S</a:t>
              </a:r>
              <a:r>
                <a:rPr lang="uk-UA" altLang="ru-RU" b="1" baseline="-25000">
                  <a:solidFill>
                    <a:srgbClr val="339933"/>
                  </a:solidFill>
                </a:rPr>
                <a:t>3</a:t>
              </a:r>
              <a:endParaRPr lang="ru-RU" altLang="ru-RU" b="1" baseline="-25000">
                <a:solidFill>
                  <a:srgbClr val="339933"/>
                </a:solidFill>
              </a:endParaRPr>
            </a:p>
          </p:txBody>
        </p:sp>
        <p:sp>
          <p:nvSpPr>
            <p:cNvPr id="18477" name="Text Box 32">
              <a:extLst>
                <a:ext uri="{FF2B5EF4-FFF2-40B4-BE49-F238E27FC236}">
                  <a16:creationId xmlns:a16="http://schemas.microsoft.com/office/drawing/2014/main" id="{8A405571-5191-48C5-98D9-ACD3E0E4A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" y="573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b="1">
                  <a:solidFill>
                    <a:srgbClr val="FF0000"/>
                  </a:solidFill>
                </a:rPr>
                <a:t>S</a:t>
              </a:r>
              <a:r>
                <a:rPr lang="en-US" altLang="ru-RU" b="1" baseline="-25000">
                  <a:solidFill>
                    <a:srgbClr val="FF0000"/>
                  </a:solidFill>
                </a:rPr>
                <a:t>1</a:t>
              </a:r>
              <a:endParaRPr lang="ru-RU" altLang="ru-RU" b="1" baseline="-25000">
                <a:solidFill>
                  <a:srgbClr val="FF0000"/>
                </a:solidFill>
              </a:endParaRPr>
            </a:p>
          </p:txBody>
        </p:sp>
        <p:sp>
          <p:nvSpPr>
            <p:cNvPr id="18478" name="Oval 178">
              <a:extLst>
                <a:ext uri="{FF2B5EF4-FFF2-40B4-BE49-F238E27FC236}">
                  <a16:creationId xmlns:a16="http://schemas.microsoft.com/office/drawing/2014/main" id="{B873AFFC-B1AE-4973-A1BC-92810C482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" y="914"/>
              <a:ext cx="456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18479" name="Oval 179">
              <a:extLst>
                <a:ext uri="{FF2B5EF4-FFF2-40B4-BE49-F238E27FC236}">
                  <a16:creationId xmlns:a16="http://schemas.microsoft.com/office/drawing/2014/main" id="{B7DBEF67-6AAC-4D4D-9677-E61B99947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482"/>
              <a:ext cx="1368" cy="1316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18480" name="Oval 180">
              <a:extLst>
                <a:ext uri="{FF2B5EF4-FFF2-40B4-BE49-F238E27FC236}">
                  <a16:creationId xmlns:a16="http://schemas.microsoft.com/office/drawing/2014/main" id="{7BE2ADD2-DCB2-4277-80A4-09D586451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618"/>
              <a:ext cx="1089" cy="104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18481" name="Oval 181">
              <a:extLst>
                <a:ext uri="{FF2B5EF4-FFF2-40B4-BE49-F238E27FC236}">
                  <a16:creationId xmlns:a16="http://schemas.microsoft.com/office/drawing/2014/main" id="{D501D604-B909-4895-B50E-17951E9A1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994"/>
              <a:ext cx="273" cy="2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18482" name="Oval 182">
              <a:extLst>
                <a:ext uri="{FF2B5EF4-FFF2-40B4-BE49-F238E27FC236}">
                  <a16:creationId xmlns:a16="http://schemas.microsoft.com/office/drawing/2014/main" id="{BE382C59-96E5-455A-8457-20E917A1A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076"/>
              <a:ext cx="91" cy="8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uk-UA" altLang="ru-RU"/>
            </a:p>
          </p:txBody>
        </p:sp>
        <p:sp>
          <p:nvSpPr>
            <p:cNvPr id="18483" name="Line 183">
              <a:extLst>
                <a:ext uri="{FF2B5EF4-FFF2-40B4-BE49-F238E27FC236}">
                  <a16:creationId xmlns:a16="http://schemas.microsoft.com/office/drawing/2014/main" id="{C41578CF-8889-4287-AB17-8E4065348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2" y="755"/>
              <a:ext cx="681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184">
              <a:extLst>
                <a:ext uri="{FF2B5EF4-FFF2-40B4-BE49-F238E27FC236}">
                  <a16:creationId xmlns:a16="http://schemas.microsoft.com/office/drawing/2014/main" id="{30ACD2F7-F218-46B7-A53D-FD54FCA09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" y="1163"/>
              <a:ext cx="5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Line 185">
              <a:extLst>
                <a:ext uri="{FF2B5EF4-FFF2-40B4-BE49-F238E27FC236}">
                  <a16:creationId xmlns:a16="http://schemas.microsoft.com/office/drawing/2014/main" id="{422F08E6-A875-46FF-ADE2-D76DCE5BE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2" y="1390"/>
              <a:ext cx="272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3" name="Rectangle 68">
            <a:extLst>
              <a:ext uri="{FF2B5EF4-FFF2-40B4-BE49-F238E27FC236}">
                <a16:creationId xmlns:a16="http://schemas.microsoft.com/office/drawing/2014/main" id="{6C9B151C-A3DE-4F8F-8052-9F2C940A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065" y="2878128"/>
            <a:ext cx="41985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err="1"/>
              <a:t>Scheme</a:t>
            </a:r>
            <a:r>
              <a:rPr lang="ru-RU" altLang="ru-RU" b="1" dirty="0"/>
              <a:t> </a:t>
            </a:r>
            <a:r>
              <a:rPr lang="ru-RU" altLang="ru-RU" b="1" dirty="0" err="1"/>
              <a:t>of</a:t>
            </a:r>
            <a:r>
              <a:rPr lang="ru-RU" altLang="ru-RU" b="1" dirty="0"/>
              <a:t> </a:t>
            </a:r>
            <a:r>
              <a:rPr lang="ru-RU" altLang="ru-RU" b="1" dirty="0" err="1"/>
              <a:t>radiation</a:t>
            </a:r>
            <a:r>
              <a:rPr lang="ru-RU" altLang="ru-RU" b="1" dirty="0"/>
              <a:t> </a:t>
            </a:r>
            <a:r>
              <a:rPr lang="ru-RU" altLang="ru-RU" b="1" dirty="0" err="1"/>
              <a:t>exposure</a:t>
            </a:r>
            <a:r>
              <a:rPr lang="ru-RU" altLang="ru-RU" b="1" dirty="0"/>
              <a:t> </a:t>
            </a:r>
            <a:r>
              <a:rPr lang="ru-RU" altLang="ru-RU" b="1" dirty="0" err="1"/>
              <a:t>zones</a:t>
            </a:r>
            <a:endParaRPr lang="uk-UA" altLang="ru-RU" b="1" dirty="0"/>
          </a:p>
        </p:txBody>
      </p:sp>
      <p:sp>
        <p:nvSpPr>
          <p:cNvPr id="18474" name="Rectangle 190">
            <a:extLst>
              <a:ext uri="{FF2B5EF4-FFF2-40B4-BE49-F238E27FC236}">
                <a16:creationId xmlns:a16="http://schemas.microsoft.com/office/drawing/2014/main" id="{913523B0-8C9B-4965-A3D4-6B85ACEA4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79938"/>
            <a:ext cx="37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400" b="1" i="1"/>
              <a:t>?</a:t>
            </a:r>
            <a:endParaRPr lang="ru-RU" altLang="ru-RU" sz="2400" b="1" i="1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3505"/>
              </p:ext>
            </p:extLst>
          </p:nvPr>
        </p:nvGraphicFramePr>
        <p:xfrm>
          <a:off x="5124400" y="3605528"/>
          <a:ext cx="3912096" cy="21997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1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44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Silicon</a:t>
                      </a:r>
                      <a:r>
                        <a:rPr kumimoji="0" lang="ru-RU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detector</a:t>
                      </a:r>
                      <a:endParaRPr kumimoji="0" lang="uk-U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Metamaterial</a:t>
                      </a:r>
                      <a:endParaRPr kumimoji="0" lang="en-US" altLang="en-US" sz="12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scintillati</a:t>
                      </a:r>
                      <a:r>
                        <a:rPr kumimoji="0" lang="en-US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ors</a:t>
                      </a:r>
                      <a:endParaRPr kumimoji="0" lang="uk-U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Radiation</a:t>
                      </a:r>
                      <a:endParaRPr kumimoji="0" lang="ru-RU" altLang="en-US" sz="12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hardness</a:t>
                      </a:r>
                      <a:endParaRPr kumimoji="0" lang="ru-RU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up</a:t>
                      </a:r>
                      <a:r>
                        <a:rPr kumimoji="0" lang="ru-RU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to</a:t>
                      </a:r>
                      <a:r>
                        <a:rPr kumimoji="0" lang="ru-RU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100Mrad</a:t>
                      </a:r>
                      <a:endParaRPr kumimoji="0" lang="ru-RU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up</a:t>
                      </a:r>
                      <a:r>
                        <a:rPr kumimoji="0" lang="ru-RU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tо</a:t>
                      </a:r>
                      <a:r>
                        <a:rPr kumimoji="0" lang="ru-RU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100Мrad</a:t>
                      </a:r>
                      <a:endParaRPr kumimoji="0" lang="ru-RU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Working</a:t>
                      </a:r>
                      <a:r>
                        <a:rPr kumimoji="0" lang="ru-RU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temperature</a:t>
                      </a:r>
                      <a:endParaRPr kumimoji="0" lang="ru-RU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- 30°С</a:t>
                      </a:r>
                      <a:endParaRPr kumimoji="0" lang="ru-RU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+ 25°С</a:t>
                      </a:r>
                      <a:endParaRPr kumimoji="0" lang="ru-RU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Overlaping large area</a:t>
                      </a:r>
                      <a:endParaRPr kumimoji="0" lang="ru-RU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ru-RU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ru-RU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Cost</a:t>
                      </a:r>
                      <a:endParaRPr kumimoji="0" lang="ru-RU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high</a:t>
                      </a:r>
                      <a:endParaRPr kumimoji="0" lang="ru-RU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Cost efficient </a:t>
                      </a:r>
                      <a:endParaRPr kumimoji="0" lang="ru-RU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9753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84138" y="160338"/>
            <a:ext cx="9059862" cy="436562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Requirements for scintillation materials for high energy physics</a:t>
            </a: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-396552" y="3785865"/>
            <a:ext cx="439340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Aft>
                <a:spcPts val="400"/>
              </a:spcAft>
            </a:pPr>
            <a:r>
              <a:rPr lang="ru-RU" altLang="ru-RU" sz="1600" b="1" dirty="0">
                <a:solidFill>
                  <a:srgbClr val="542A00"/>
                </a:solidFill>
                <a:latin typeface="Arial" charset="0"/>
                <a:cs typeface="Arial" charset="0"/>
              </a:rPr>
              <a:t>   </a:t>
            </a:r>
            <a:r>
              <a:rPr lang="en-US" altLang="ru-RU" sz="1600" b="1" dirty="0">
                <a:solidFill>
                  <a:srgbClr val="542A0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1600" b="1" u="sng" dirty="0">
                <a:solidFill>
                  <a:srgbClr val="542A00"/>
                </a:solidFill>
                <a:latin typeface="Arial" charset="0"/>
                <a:cs typeface="Arial" charset="0"/>
              </a:rPr>
              <a:t>Physical and technical requirements</a:t>
            </a:r>
            <a:endParaRPr lang="ru-RU" altLang="ru-RU" sz="1600" b="1" u="sng" dirty="0">
              <a:solidFill>
                <a:srgbClr val="542A00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ru-RU" sz="1600" b="1" dirty="0">
                <a:solidFill>
                  <a:srgbClr val="542A00"/>
                </a:solidFill>
                <a:latin typeface="Arial" charset="0"/>
                <a:cs typeface="Arial" charset="0"/>
              </a:rPr>
              <a:t>Radiation hardness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ru-RU" sz="1600" b="1" dirty="0">
                <a:solidFill>
                  <a:srgbClr val="542A00"/>
                </a:solidFill>
                <a:latin typeface="Arial" charset="0"/>
                <a:cs typeface="Arial" charset="0"/>
              </a:rPr>
              <a:t>Short decay time</a:t>
            </a:r>
            <a:endParaRPr lang="ru-RU" altLang="ru-RU" sz="1600" b="1" dirty="0">
              <a:solidFill>
                <a:srgbClr val="542A00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ru-RU" sz="1600" b="1" dirty="0">
                <a:solidFill>
                  <a:srgbClr val="542A00"/>
                </a:solidFill>
                <a:latin typeface="Arial" charset="0"/>
                <a:cs typeface="Arial" charset="0"/>
              </a:rPr>
              <a:t>Low activation</a:t>
            </a:r>
            <a:endParaRPr lang="ru-RU" altLang="ru-RU" sz="1600" b="1" dirty="0">
              <a:solidFill>
                <a:srgbClr val="542A00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ru-RU" sz="1600" b="1" dirty="0">
                <a:solidFill>
                  <a:srgbClr val="542A00"/>
                </a:solidFill>
                <a:latin typeface="Arial" charset="0"/>
                <a:cs typeface="Arial" charset="0"/>
              </a:rPr>
              <a:t>Signal/noise ratio</a:t>
            </a:r>
            <a:endParaRPr lang="ru-RU" altLang="ru-RU" sz="1600" b="1" dirty="0">
              <a:solidFill>
                <a:srgbClr val="542A00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ru-RU" sz="1600" b="1" dirty="0">
                <a:solidFill>
                  <a:srgbClr val="542A00"/>
                </a:solidFill>
                <a:latin typeface="Arial" charset="0"/>
                <a:cs typeface="Arial" charset="0"/>
              </a:rPr>
              <a:t>Ability to overlap large areas</a:t>
            </a:r>
            <a:endParaRPr lang="ru-RU" altLang="ru-RU" sz="1600" b="1" dirty="0">
              <a:solidFill>
                <a:srgbClr val="542A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172" name="Группа 3"/>
          <p:cNvGrpSpPr>
            <a:grpSpLocks/>
          </p:cNvGrpSpPr>
          <p:nvPr/>
        </p:nvGrpSpPr>
        <p:grpSpPr bwMode="auto">
          <a:xfrm>
            <a:off x="84072" y="836712"/>
            <a:ext cx="8910638" cy="1984950"/>
            <a:chOff x="80675" y="1028152"/>
            <a:chExt cx="8911414" cy="198562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0675" y="1028152"/>
              <a:ext cx="8911414" cy="1880242"/>
            </a:xfrm>
            <a:prstGeom prst="rect">
              <a:avLst/>
            </a:prstGeom>
            <a:solidFill>
              <a:srgbClr val="F4F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" name="Picture 41"/>
            <p:cNvPicPr>
              <a:picLocks noChangeAspect="1" noChangeArrowheads="1"/>
            </p:cNvPicPr>
            <p:nvPr/>
          </p:nvPicPr>
          <p:blipFill>
            <a:blip r:embed="rId3"/>
            <a:srcRect l="14700" t="32751" r="16800" b="15997"/>
            <a:stretch>
              <a:fillRect/>
            </a:stretch>
          </p:blipFill>
          <p:spPr bwMode="auto">
            <a:xfrm>
              <a:off x="250950" y="1340996"/>
              <a:ext cx="2218327" cy="1036992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179" name="Picture 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4" t="36998" r="19423" b="38467"/>
            <a:stretch>
              <a:fillRect/>
            </a:stretch>
          </p:blipFill>
          <p:spPr bwMode="auto">
            <a:xfrm>
              <a:off x="6029792" y="1655799"/>
              <a:ext cx="2822575" cy="6731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0497" y="2443097"/>
              <a:ext cx="2302869" cy="336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ru-RU" sz="1600" b="1" dirty="0">
                  <a:solidFill>
                    <a:srgbClr val="542A00"/>
                  </a:solidFill>
                </a:rPr>
                <a:t>“Shashlik” design</a:t>
              </a:r>
              <a:endParaRPr lang="ru-RU" sz="1600" b="1" dirty="0">
                <a:solidFill>
                  <a:srgbClr val="542A00"/>
                </a:solidFill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6970232" y="2428805"/>
              <a:ext cx="1106187" cy="58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kumimoji="0" lang="en-US" altLang="ru-RU" sz="1600" b="1" dirty="0">
                  <a:solidFill>
                    <a:srgbClr val="542A00"/>
                  </a:solidFill>
                </a:rPr>
                <a:t>“Tile” design</a:t>
              </a:r>
              <a:endParaRPr kumimoji="0" lang="ru-RU" sz="1600" b="1" i="1" dirty="0">
                <a:solidFill>
                  <a:srgbClr val="542A00"/>
                </a:solidFill>
              </a:endParaRPr>
            </a:p>
          </p:txBody>
        </p:sp>
        <p:graphicFrame>
          <p:nvGraphicFramePr>
            <p:cNvPr id="7182" name="Object 53"/>
            <p:cNvGraphicFramePr>
              <a:graphicFrameLocks noChangeAspect="1"/>
            </p:cNvGraphicFramePr>
            <p:nvPr/>
          </p:nvGraphicFramePr>
          <p:xfrm>
            <a:off x="2915445" y="1232756"/>
            <a:ext cx="2449512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7523810" imgH="3296110" progId="Paint.Picture">
                    <p:embed/>
                  </p:oleObj>
                </mc:Choice>
                <mc:Fallback>
                  <p:oleObj name="Точечный рисунок" r:id="rId5" imgW="7523810" imgH="329611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445" y="1232756"/>
                          <a:ext cx="2449512" cy="1017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3" name="Rectangle 54"/>
            <p:cNvSpPr>
              <a:spLocks noChangeArrowheads="1"/>
            </p:cNvSpPr>
            <p:nvPr/>
          </p:nvSpPr>
          <p:spPr bwMode="auto">
            <a:xfrm>
              <a:off x="2885274" y="2442374"/>
              <a:ext cx="26228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RU" sz="1600" b="1">
                  <a:solidFill>
                    <a:srgbClr val="361B00"/>
                  </a:solidFill>
                  <a:latin typeface="Arial" charset="0"/>
                </a:rPr>
                <a:t>Bulk scintillator</a:t>
              </a:r>
              <a:endParaRPr lang="ru-RU" altLang="ru-RU" sz="1600" b="1">
                <a:solidFill>
                  <a:srgbClr val="361B00"/>
                </a:solidFill>
                <a:latin typeface="Arial" charset="0"/>
              </a:endParaRPr>
            </a:p>
          </p:txBody>
        </p:sp>
        <p:sp>
          <p:nvSpPr>
            <p:cNvPr id="7184" name="Line 37"/>
            <p:cNvSpPr>
              <a:spLocks noChangeShapeType="1"/>
            </p:cNvSpPr>
            <p:nvPr/>
          </p:nvSpPr>
          <p:spPr bwMode="auto">
            <a:xfrm>
              <a:off x="4140201" y="1953649"/>
              <a:ext cx="719138" cy="79216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38"/>
            <p:cNvSpPr>
              <a:spLocks noChangeShapeType="1"/>
            </p:cNvSpPr>
            <p:nvPr/>
          </p:nvSpPr>
          <p:spPr bwMode="auto">
            <a:xfrm>
              <a:off x="4284663" y="2169549"/>
              <a:ext cx="647700" cy="57626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39"/>
            <p:cNvSpPr>
              <a:spLocks noChangeShapeType="1"/>
            </p:cNvSpPr>
            <p:nvPr/>
          </p:nvSpPr>
          <p:spPr bwMode="auto">
            <a:xfrm>
              <a:off x="3779839" y="1593287"/>
              <a:ext cx="863600" cy="1152525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Line 40"/>
            <p:cNvSpPr>
              <a:spLocks noChangeShapeType="1"/>
            </p:cNvSpPr>
            <p:nvPr/>
          </p:nvSpPr>
          <p:spPr bwMode="auto">
            <a:xfrm>
              <a:off x="5115561" y="1779445"/>
              <a:ext cx="941233" cy="69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41"/>
            <p:cNvSpPr>
              <a:spLocks noChangeShapeType="1"/>
            </p:cNvSpPr>
            <p:nvPr/>
          </p:nvSpPr>
          <p:spPr bwMode="auto">
            <a:xfrm flipH="1">
              <a:off x="2412413" y="2114428"/>
              <a:ext cx="675588" cy="7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-216024" y="2843644"/>
            <a:ext cx="9540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transition from bulk scintillators to thin layers with alternation of absorber and scintillator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4" name="Rectangle 54"/>
          <p:cNvSpPr>
            <a:spLocks noChangeArrowheads="1"/>
          </p:cNvSpPr>
          <p:nvPr/>
        </p:nvSpPr>
        <p:spPr bwMode="auto">
          <a:xfrm>
            <a:off x="5724128" y="5212234"/>
            <a:ext cx="302299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spcAft>
                <a:spcPts val="400"/>
              </a:spcAft>
            </a:pPr>
            <a:r>
              <a:rPr lang="en-US" altLang="ru-RU" sz="1600" b="1" u="sng" dirty="0">
                <a:solidFill>
                  <a:srgbClr val="542A00"/>
                </a:solidFill>
                <a:latin typeface="Arial" charset="0"/>
                <a:cs typeface="Arial" charset="0"/>
              </a:rPr>
              <a:t>Potential materials</a:t>
            </a:r>
            <a:r>
              <a:rPr lang="ru-RU" altLang="ru-RU" sz="1600" b="1" u="sng" dirty="0">
                <a:solidFill>
                  <a:srgbClr val="542A00"/>
                </a:solidFill>
                <a:latin typeface="Arial" charset="0"/>
                <a:cs typeface="Arial" charset="0"/>
              </a:rPr>
              <a:t>:</a:t>
            </a:r>
            <a:endParaRPr lang="en-US" altLang="ru-RU" sz="1600" b="1" u="sng" dirty="0">
              <a:solidFill>
                <a:srgbClr val="542A00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altLang="ru-RU" sz="1600" b="1" dirty="0">
                <a:solidFill>
                  <a:srgbClr val="542A00"/>
                </a:solidFill>
                <a:latin typeface="Arial" charset="0"/>
              </a:rPr>
              <a:t>Al</a:t>
            </a:r>
            <a:r>
              <a:rPr lang="en-US" altLang="ru-RU" sz="1600" b="1" baseline="-25000" dirty="0">
                <a:solidFill>
                  <a:srgbClr val="542A00"/>
                </a:solidFill>
                <a:latin typeface="Arial" charset="0"/>
              </a:rPr>
              <a:t>2</a:t>
            </a:r>
            <a:r>
              <a:rPr lang="uk-UA" altLang="ru-RU" sz="1600" b="1" dirty="0">
                <a:solidFill>
                  <a:srgbClr val="542A00"/>
                </a:solidFill>
                <a:latin typeface="Arial" charset="0"/>
              </a:rPr>
              <a:t>О</a:t>
            </a:r>
            <a:r>
              <a:rPr lang="en-US" altLang="ru-RU" sz="1600" b="1" baseline="-25000" dirty="0">
                <a:solidFill>
                  <a:srgbClr val="542A00"/>
                </a:solidFill>
                <a:latin typeface="Arial" charset="0"/>
              </a:rPr>
              <a:t>3</a:t>
            </a:r>
            <a:endParaRPr lang="en-US" altLang="ru-RU" sz="1600" b="1" dirty="0">
              <a:solidFill>
                <a:srgbClr val="542A00"/>
              </a:solidFill>
              <a:latin typeface="Arial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altLang="ru-RU" sz="1600" b="1" dirty="0">
                <a:solidFill>
                  <a:srgbClr val="542A00"/>
                </a:solidFill>
                <a:latin typeface="Arial" charset="0"/>
              </a:rPr>
              <a:t>SiO</a:t>
            </a:r>
            <a:r>
              <a:rPr lang="en-US" altLang="ru-RU" sz="1600" b="1" baseline="-25000" dirty="0">
                <a:solidFill>
                  <a:srgbClr val="542A00"/>
                </a:solidFill>
                <a:latin typeface="Arial" charset="0"/>
              </a:rPr>
              <a:t>2</a:t>
            </a:r>
            <a:endParaRPr lang="ru-RU" altLang="ru-RU" sz="1600" dirty="0">
              <a:solidFill>
                <a:srgbClr val="542A00"/>
              </a:solidFill>
              <a:latin typeface="Arial" charset="0"/>
            </a:endParaRPr>
          </a:p>
        </p:txBody>
      </p:sp>
      <p:sp>
        <p:nvSpPr>
          <p:cNvPr id="7175" name="Rectangle 54"/>
          <p:cNvSpPr>
            <a:spLocks noChangeArrowheads="1"/>
          </p:cNvSpPr>
          <p:nvPr/>
        </p:nvSpPr>
        <p:spPr bwMode="auto">
          <a:xfrm>
            <a:off x="4964497" y="3744884"/>
            <a:ext cx="4377929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ru-RU" sz="1600" b="1" u="sng" dirty="0">
                <a:solidFill>
                  <a:srgbClr val="361B00"/>
                </a:solidFill>
                <a:latin typeface="Arial" charset="0"/>
              </a:rPr>
              <a:t>Radiation-resistant components of the scintillation element are required</a:t>
            </a:r>
            <a:r>
              <a:rPr lang="ru-RU" altLang="ru-RU" sz="1600" b="1" u="sng" dirty="0">
                <a:solidFill>
                  <a:srgbClr val="361B00"/>
                </a:solidFill>
                <a:latin typeface="Arial" charset="0"/>
              </a:rPr>
              <a:t>:</a:t>
            </a:r>
            <a:r>
              <a:rPr lang="ru-RU" altLang="ru-RU" sz="1600" b="1" dirty="0">
                <a:solidFill>
                  <a:srgbClr val="361B00"/>
                </a:solidFill>
                <a:latin typeface="Arial" charset="0"/>
              </a:rPr>
              <a:t> </a:t>
            </a:r>
          </a:p>
          <a:p>
            <a:r>
              <a:rPr lang="" altLang="ru-RU" sz="1600" b="1" dirty="0">
                <a:solidFill>
                  <a:srgbClr val="361B00"/>
                </a:solidFill>
                <a:latin typeface="Arial" charset="0"/>
              </a:rPr>
              <a:t>- </a:t>
            </a:r>
            <a:r>
              <a:rPr lang="en-US" altLang="ru-RU" sz="1600" b="1" dirty="0">
                <a:solidFill>
                  <a:srgbClr val="361B00"/>
                </a:solidFill>
                <a:latin typeface="Arial" charset="0"/>
              </a:rPr>
              <a:t>scintillator</a:t>
            </a:r>
            <a:r>
              <a:rPr lang="ru-RU" altLang="ru-RU" sz="1600" b="1" dirty="0">
                <a:solidFill>
                  <a:srgbClr val="361B00"/>
                </a:solidFill>
                <a:latin typeface="Arial" charset="0"/>
              </a:rPr>
              <a:t> </a:t>
            </a:r>
            <a:endParaRPr lang="" altLang="ru-RU" sz="1600" b="1" dirty="0">
              <a:solidFill>
                <a:srgbClr val="361B00"/>
              </a:solidFill>
              <a:latin typeface="Arial" charset="0"/>
            </a:endParaRPr>
          </a:p>
          <a:p>
            <a:r>
              <a:rPr lang="" altLang="ru-RU" sz="1600" b="1" dirty="0">
                <a:solidFill>
                  <a:srgbClr val="361B00"/>
                </a:solidFill>
                <a:latin typeface="Arial" charset="0"/>
              </a:rPr>
              <a:t>- </a:t>
            </a:r>
            <a:r>
              <a:rPr lang="en-US" altLang="ru-RU" sz="1600" b="1" dirty="0">
                <a:solidFill>
                  <a:srgbClr val="361B00"/>
                </a:solidFill>
                <a:latin typeface="Arial" charset="0"/>
              </a:rPr>
              <a:t>organic optical medium</a:t>
            </a:r>
          </a:p>
          <a:p>
            <a:r>
              <a:rPr lang="" altLang="ru-RU" sz="1600" b="1" dirty="0">
                <a:solidFill>
                  <a:srgbClr val="361B00"/>
                </a:solidFill>
                <a:latin typeface="Arial" charset="0"/>
              </a:rPr>
              <a:t>-</a:t>
            </a:r>
            <a:r>
              <a:rPr lang="en-US" altLang="ru-RU" sz="1600" b="1" dirty="0">
                <a:solidFill>
                  <a:srgbClr val="361B00"/>
                </a:solidFill>
                <a:latin typeface="Arial" charset="0"/>
              </a:rPr>
              <a:t> light guide</a:t>
            </a:r>
            <a:endParaRPr lang="ru-RU" altLang="ru-RU" sz="1600" b="1" dirty="0">
              <a:solidFill>
                <a:srgbClr val="361B00"/>
              </a:solidFill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53598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1763688" y="116632"/>
            <a:ext cx="5332413" cy="504825"/>
          </a:xfrm>
          <a:prstGeom prst="rect">
            <a:avLst/>
          </a:prstGeom>
        </p:spPr>
        <p:txBody>
          <a:bodyPr/>
          <a:lstStyle/>
          <a:p>
            <a:pPr algn="ctr" defTabSz="457200"/>
            <a:r>
              <a:rPr lang="en-US" alt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Scintillation crystal selection</a:t>
            </a:r>
            <a:endParaRPr lang="ru-RU" alt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39971"/>
              </p:ext>
            </p:extLst>
          </p:nvPr>
        </p:nvGraphicFramePr>
        <p:xfrm>
          <a:off x="899592" y="3140968"/>
          <a:ext cx="6772276" cy="3464884"/>
        </p:xfrm>
        <a:graphic>
          <a:graphicData uri="http://schemas.openxmlformats.org/drawingml/2006/table">
            <a:tbl>
              <a:tblPr/>
              <a:tblGrid>
                <a:gridCol w="1093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concentration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Decay time,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yield,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ph/MeV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λ</a:t>
                      </a:r>
                      <a:r>
                        <a:rPr kumimoji="0" lang="en-US" altLang="ru-RU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nm</a:t>
                      </a:r>
                      <a:endParaRPr kumimoji="0" lang="el-GR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LYSO:Ce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YSO:Ce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GSO:Ce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GPS:Ce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7.0%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93" marR="67493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YAG:Ce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GGAG:Ce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0.2%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530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YAGG:Ce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Al2O3:Ti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3400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18000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3" marR="67493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5555"/>
              </p:ext>
            </p:extLst>
          </p:nvPr>
        </p:nvGraphicFramePr>
        <p:xfrm>
          <a:off x="1331640" y="764704"/>
          <a:ext cx="6096000" cy="21412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Silicates</a:t>
                      </a:r>
                      <a:endParaRPr kumimoji="0" lang="en-US" altLang="ru-RU" sz="1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LYSO:Ce</a:t>
                      </a: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(Lu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YSO:Ce</a:t>
                      </a: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:Ce)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GSO:Ce</a:t>
                      </a: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(Gd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:Ce)</a:t>
                      </a:r>
                      <a:endParaRPr kumimoji="0" lang="uk-UA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GPS:Ce</a:t>
                      </a: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(Gd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:Ce)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Garnets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YAG:Ce</a:t>
                      </a: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GGAG:Ce</a:t>
                      </a: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(Gd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:Ce)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YAG:pure</a:t>
                      </a:r>
                      <a:endParaRPr kumimoji="0" lang="uk-UA" altLang="ru-RU" sz="1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YAGG:Ce</a:t>
                      </a:r>
                      <a:r>
                        <a:rPr kumimoji="0" lang="en-US" altLang="ru-RU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AlGa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ru-RU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:Ce)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sng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Saphire</a:t>
                      </a:r>
                      <a:endParaRPr kumimoji="0" lang="ru-RU" altLang="ru-RU" sz="15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kumimoji="0" lang="en-US" altLang="ru-RU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ru-RU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:Ti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5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79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B83BCE0-C771-4E58-B79C-8FBD78DDC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476" y="115888"/>
            <a:ext cx="7200900" cy="534987"/>
          </a:xfrm>
          <a:prstGeom prst="rect">
            <a:avLst/>
          </a:prstGeom>
        </p:spPr>
        <p:txBody>
          <a:bodyPr/>
          <a:lstStyle/>
          <a:p>
            <a:pPr algn="ctr" defTabSz="457200"/>
            <a:r>
              <a:rPr lang="en-US" alt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Radiation hard scintillation element</a:t>
            </a:r>
          </a:p>
        </p:txBody>
      </p:sp>
      <p:pic>
        <p:nvPicPr>
          <p:cNvPr id="28676" name="Picture 11">
            <a:extLst>
              <a:ext uri="{FF2B5EF4-FFF2-40B4-BE49-F238E27FC236}">
                <a16:creationId xmlns:a16="http://schemas.microsoft.com/office/drawing/2014/main" id="{8FC5B5B7-4279-43DA-BE28-593416C0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3" t="21248" r="29002" b="24565"/>
          <a:stretch>
            <a:fillRect/>
          </a:stretch>
        </p:blipFill>
        <p:spPr bwMode="auto">
          <a:xfrm>
            <a:off x="234950" y="1708150"/>
            <a:ext cx="2805113" cy="27717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543" t="21248" r="29002" b="24565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12">
            <a:extLst>
              <a:ext uri="{FF2B5EF4-FFF2-40B4-BE49-F238E27FC236}">
                <a16:creationId xmlns:a16="http://schemas.microsoft.com/office/drawing/2014/main" id="{A1DD9926-E5F7-4C62-BA9E-F316C06D0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18350" r="28766" b="11128"/>
          <a:stretch>
            <a:fillRect/>
          </a:stretch>
        </p:blipFill>
        <p:spPr bwMode="auto">
          <a:xfrm>
            <a:off x="3228975" y="3433763"/>
            <a:ext cx="2776538" cy="26035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826" t="18350" r="28766" b="11128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678" name="Group 13">
            <a:extLst>
              <a:ext uri="{FF2B5EF4-FFF2-40B4-BE49-F238E27FC236}">
                <a16:creationId xmlns:a16="http://schemas.microsoft.com/office/drawing/2014/main" id="{437B80E6-ECAB-4E01-BC6B-47D3ABE6A031}"/>
              </a:ext>
            </a:extLst>
          </p:cNvPr>
          <p:cNvGrpSpPr>
            <a:grpSpLocks/>
          </p:cNvGrpSpPr>
          <p:nvPr/>
        </p:nvGrpSpPr>
        <p:grpSpPr bwMode="auto">
          <a:xfrm>
            <a:off x="6142038" y="3400425"/>
            <a:ext cx="2917825" cy="2603500"/>
            <a:chOff x="4195" y="1842"/>
            <a:chExt cx="1465" cy="1088"/>
          </a:xfrm>
        </p:grpSpPr>
        <p:pic>
          <p:nvPicPr>
            <p:cNvPr id="28682" name="Picture 14">
              <a:extLst>
                <a:ext uri="{FF2B5EF4-FFF2-40B4-BE49-F238E27FC236}">
                  <a16:creationId xmlns:a16="http://schemas.microsoft.com/office/drawing/2014/main" id="{63FC3A45-B1FF-4C2A-A816-911E0A6AC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6" t="13177" r="33260" b="12996"/>
            <a:stretch>
              <a:fillRect/>
            </a:stretch>
          </p:blipFill>
          <p:spPr bwMode="auto">
            <a:xfrm>
              <a:off x="4195" y="1842"/>
              <a:ext cx="1465" cy="10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83" name="Text Box 15">
              <a:extLst>
                <a:ext uri="{FF2B5EF4-FFF2-40B4-BE49-F238E27FC236}">
                  <a16:creationId xmlns:a16="http://schemas.microsoft.com/office/drawing/2014/main" id="{D4EC52B3-081A-41BE-8893-48BED6003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" y="1862"/>
              <a:ext cx="1083" cy="142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after</a:t>
              </a:r>
              <a:r>
                <a:rPr lang="ru-RU" altLang="ru-RU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sz="16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irradiation</a:t>
              </a:r>
              <a:endParaRPr lang="ru-RU" altLang="ru-RU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8679" name="Rectangle 16">
            <a:extLst>
              <a:ext uri="{FF2B5EF4-FFF2-40B4-BE49-F238E27FC236}">
                <a16:creationId xmlns:a16="http://schemas.microsoft.com/office/drawing/2014/main" id="{A281A0A5-B530-40AA-B2A3-4CFF594EC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4581128"/>
            <a:ext cx="253365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600" b="1" i="1" dirty="0">
                <a:solidFill>
                  <a:srgbClr val="542A00"/>
                </a:solidFill>
              </a:rPr>
              <a:t>Essential overlapping </a:t>
            </a:r>
          </a:p>
          <a:p>
            <a:pPr algn="ctr"/>
            <a:r>
              <a:rPr lang="en-US" altLang="ru-RU" sz="1600" b="1" i="1" dirty="0">
                <a:solidFill>
                  <a:srgbClr val="542A00"/>
                </a:solidFill>
              </a:rPr>
              <a:t>of </a:t>
            </a:r>
            <a:r>
              <a:rPr lang="en-US" altLang="ru-RU" sz="1600" b="1" i="1" dirty="0" err="1">
                <a:solidFill>
                  <a:srgbClr val="542A00"/>
                </a:solidFill>
              </a:rPr>
              <a:t>YSO:Ce</a:t>
            </a:r>
            <a:r>
              <a:rPr lang="en-US" altLang="ru-RU" sz="1600" b="1" i="1" dirty="0">
                <a:solidFill>
                  <a:srgbClr val="542A00"/>
                </a:solidFill>
              </a:rPr>
              <a:t> emission spectrum and </a:t>
            </a:r>
            <a:r>
              <a:rPr lang="en-US" altLang="ru-RU" sz="1600" b="1" i="1" dirty="0" err="1">
                <a:solidFill>
                  <a:srgbClr val="542A00"/>
                </a:solidFill>
              </a:rPr>
              <a:t>YAG:Ce</a:t>
            </a:r>
            <a:r>
              <a:rPr lang="en-US" altLang="ru-RU" sz="1600" b="1" i="1" dirty="0">
                <a:solidFill>
                  <a:srgbClr val="542A00"/>
                </a:solidFill>
              </a:rPr>
              <a:t> (or </a:t>
            </a:r>
            <a:r>
              <a:rPr lang="en-US" altLang="ru-RU" sz="1600" b="1" i="1" dirty="0" err="1">
                <a:solidFill>
                  <a:srgbClr val="542A00"/>
                </a:solidFill>
              </a:rPr>
              <a:t>YAGG:Ce</a:t>
            </a:r>
            <a:r>
              <a:rPr lang="en-US" altLang="ru-RU" sz="1600" b="1" i="1" dirty="0">
                <a:solidFill>
                  <a:srgbClr val="542A00"/>
                </a:solidFill>
              </a:rPr>
              <a:t>) absorption spectrum </a:t>
            </a:r>
          </a:p>
        </p:txBody>
      </p:sp>
      <p:sp>
        <p:nvSpPr>
          <p:cNvPr id="28680" name="Rectangle 17">
            <a:extLst>
              <a:ext uri="{FF2B5EF4-FFF2-40B4-BE49-F238E27FC236}">
                <a16:creationId xmlns:a16="http://schemas.microsoft.com/office/drawing/2014/main" id="{5982283F-CE1E-42B9-82A5-AA43E7187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6037263"/>
            <a:ext cx="563086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srgbClr val="542A00"/>
                </a:solidFill>
              </a:rPr>
              <a:t>Decay</a:t>
            </a:r>
            <a:r>
              <a:rPr lang="ru-RU" altLang="ru-RU" sz="1600" b="1" i="1" dirty="0">
                <a:solidFill>
                  <a:srgbClr val="542A00"/>
                </a:solidFill>
              </a:rPr>
              <a:t> </a:t>
            </a:r>
            <a:r>
              <a:rPr lang="ru-RU" altLang="ru-RU" sz="1600" b="1" i="1" dirty="0" err="1">
                <a:solidFill>
                  <a:srgbClr val="542A00"/>
                </a:solidFill>
              </a:rPr>
              <a:t>time</a:t>
            </a:r>
            <a:r>
              <a:rPr lang="ru-RU" altLang="ru-RU" sz="1600" b="1" i="1" dirty="0">
                <a:solidFill>
                  <a:srgbClr val="542A00"/>
                </a:solidFill>
              </a:rPr>
              <a:t> </a:t>
            </a:r>
            <a:r>
              <a:rPr lang="ru-RU" altLang="ru-RU" sz="1600" b="1" i="1" dirty="0" err="1">
                <a:solidFill>
                  <a:srgbClr val="542A00"/>
                </a:solidFill>
              </a:rPr>
              <a:t>YAGG:Ce</a:t>
            </a:r>
            <a:r>
              <a:rPr lang="ru-RU" altLang="ru-RU" sz="1600" b="1" i="1" dirty="0">
                <a:solidFill>
                  <a:srgbClr val="542A00"/>
                </a:solidFill>
              </a:rPr>
              <a:t>, </a:t>
            </a:r>
            <a:r>
              <a:rPr lang="ru-RU" altLang="ru-RU" sz="1600" b="1" i="1" dirty="0" err="1">
                <a:solidFill>
                  <a:srgbClr val="542A00"/>
                </a:solidFill>
              </a:rPr>
              <a:t>Ca</a:t>
            </a:r>
            <a:r>
              <a:rPr lang="ru-RU" altLang="ru-RU" sz="1600" b="1" i="1" dirty="0">
                <a:solidFill>
                  <a:srgbClr val="542A00"/>
                </a:solidFill>
              </a:rPr>
              <a:t> </a:t>
            </a:r>
            <a:r>
              <a:rPr lang="ru-RU" altLang="ru-RU" sz="1600" b="1" i="1" dirty="0" err="1">
                <a:solidFill>
                  <a:srgbClr val="542A00"/>
                </a:solidFill>
              </a:rPr>
              <a:t>fiber</a:t>
            </a:r>
            <a:r>
              <a:rPr lang="ru-RU" altLang="ru-RU" sz="1600" b="1" i="1" dirty="0">
                <a:solidFill>
                  <a:srgbClr val="542A00"/>
                </a:solidFill>
              </a:rPr>
              <a:t>  </a:t>
            </a:r>
            <a:r>
              <a:rPr lang="ru-RU" altLang="ru-RU" sz="1600" b="1" i="1" dirty="0" err="1">
                <a:solidFill>
                  <a:srgbClr val="542A00"/>
                </a:solidFill>
              </a:rPr>
              <a:t>before</a:t>
            </a:r>
            <a:r>
              <a:rPr lang="en-US" altLang="ru-RU" sz="1600" b="1" i="1" dirty="0">
                <a:solidFill>
                  <a:srgbClr val="542A00"/>
                </a:solidFill>
              </a:rPr>
              <a:t> </a:t>
            </a:r>
            <a:r>
              <a:rPr lang="ru-RU" altLang="ru-RU" sz="1600" b="1" i="1" dirty="0" err="1">
                <a:solidFill>
                  <a:srgbClr val="542A00"/>
                </a:solidFill>
              </a:rPr>
              <a:t>and</a:t>
            </a:r>
            <a:r>
              <a:rPr lang="ru-RU" altLang="ru-RU" sz="1600" b="1" i="1" dirty="0">
                <a:solidFill>
                  <a:srgbClr val="542A00"/>
                </a:solidFill>
              </a:rPr>
              <a:t> </a:t>
            </a:r>
            <a:r>
              <a:rPr lang="ru-RU" altLang="ru-RU" sz="1600" b="1" i="1" dirty="0" err="1">
                <a:solidFill>
                  <a:srgbClr val="542A00"/>
                </a:solidFill>
              </a:rPr>
              <a:t>after</a:t>
            </a:r>
            <a:r>
              <a:rPr lang="ru-RU" altLang="ru-RU" sz="1600" b="1" i="1" dirty="0">
                <a:solidFill>
                  <a:srgbClr val="542A00"/>
                </a:solidFill>
              </a:rPr>
              <a:t> </a:t>
            </a:r>
            <a:r>
              <a:rPr lang="ru-RU" altLang="ru-RU" sz="1600" b="1" i="1" dirty="0" err="1">
                <a:solidFill>
                  <a:srgbClr val="542A00"/>
                </a:solidFill>
              </a:rPr>
              <a:t>irradiation</a:t>
            </a:r>
            <a:r>
              <a:rPr lang="ru-RU" altLang="ru-RU" sz="1600" b="1" i="1" dirty="0">
                <a:solidFill>
                  <a:srgbClr val="542A00"/>
                </a:solidFill>
              </a:rPr>
              <a:t> </a:t>
            </a:r>
            <a:r>
              <a:rPr lang="ru-RU" altLang="ru-RU" sz="1600" b="1" i="1" dirty="0" err="1">
                <a:solidFill>
                  <a:srgbClr val="542A00"/>
                </a:solidFill>
              </a:rPr>
              <a:t>with</a:t>
            </a:r>
            <a:r>
              <a:rPr lang="ru-RU" altLang="ru-RU" sz="1600" b="1" i="1" dirty="0">
                <a:solidFill>
                  <a:srgbClr val="542A00"/>
                </a:solidFill>
              </a:rPr>
              <a:t> </a:t>
            </a:r>
            <a:r>
              <a:rPr lang="ru-RU" altLang="ru-RU" sz="1600" b="1" i="1" dirty="0" err="1">
                <a:solidFill>
                  <a:srgbClr val="542A00"/>
                </a:solidFill>
              </a:rPr>
              <a:t>dose</a:t>
            </a:r>
            <a:r>
              <a:rPr lang="ru-RU" altLang="ru-RU" sz="1600" b="1" i="1" dirty="0">
                <a:solidFill>
                  <a:srgbClr val="542A00"/>
                </a:solidFill>
              </a:rPr>
              <a:t> </a:t>
            </a:r>
            <a:r>
              <a:rPr lang="ru-RU" altLang="ru-RU" sz="1600" b="1" i="1" dirty="0" err="1">
                <a:solidFill>
                  <a:srgbClr val="542A00"/>
                </a:solidFill>
              </a:rPr>
              <a:t>of</a:t>
            </a:r>
            <a:r>
              <a:rPr lang="ru-RU" altLang="ru-RU" sz="1600" b="1" i="1" dirty="0">
                <a:solidFill>
                  <a:srgbClr val="542A00"/>
                </a:solidFill>
              </a:rPr>
              <a:t> 50 </a:t>
            </a:r>
            <a:r>
              <a:rPr lang="ru-RU" altLang="ru-RU" sz="1600" b="1" i="1" dirty="0" err="1">
                <a:solidFill>
                  <a:srgbClr val="542A00"/>
                </a:solidFill>
              </a:rPr>
              <a:t>MRad</a:t>
            </a:r>
            <a:endParaRPr lang="ru-RU" altLang="ru-RU" sz="1600" b="1" i="1" dirty="0">
              <a:solidFill>
                <a:srgbClr val="542A00"/>
              </a:solidFill>
            </a:endParaRPr>
          </a:p>
        </p:txBody>
      </p:sp>
      <p:pic>
        <p:nvPicPr>
          <p:cNvPr id="28681" name="Picture 19">
            <a:extLst>
              <a:ext uri="{FF2B5EF4-FFF2-40B4-BE49-F238E27FC236}">
                <a16:creationId xmlns:a16="http://schemas.microsoft.com/office/drawing/2014/main" id="{AFB146EA-5153-4EE9-BF71-FCD7F64E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22" y="737500"/>
            <a:ext cx="3600128" cy="25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D4EC52B3-081A-41BE-8893-48BED6003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328" y="3501008"/>
            <a:ext cx="2157000" cy="33979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before</a:t>
            </a: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irradiation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61244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>
            <a:extLst>
              <a:ext uri="{FF2B5EF4-FFF2-40B4-BE49-F238E27FC236}">
                <a16:creationId xmlns:a16="http://schemas.microsoft.com/office/drawing/2014/main" id="{4CE47791-2C14-4135-A1C6-F7D0571CA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0557"/>
            <a:ext cx="82804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ru-RU" sz="2800" b="1" dirty="0">
                <a:solidFill>
                  <a:schemeClr val="accent6">
                    <a:lumMod val="50000"/>
                  </a:schemeClr>
                </a:solidFill>
              </a:rPr>
              <a:t>Radiation hardness of </a:t>
            </a:r>
            <a:r>
              <a:rPr lang="en-US" altLang="ru-RU" sz="2800" b="1" dirty="0" err="1">
                <a:solidFill>
                  <a:schemeClr val="accent6">
                    <a:lumMod val="50000"/>
                  </a:schemeClr>
                </a:solidFill>
              </a:rPr>
              <a:t>polysiloxanes</a:t>
            </a:r>
            <a:endParaRPr lang="ru-RU" alt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2531" name="Object 3">
            <a:extLst>
              <a:ext uri="{FF2B5EF4-FFF2-40B4-BE49-F238E27FC236}">
                <a16:creationId xmlns:a16="http://schemas.microsoft.com/office/drawing/2014/main" id="{074F10D1-E5AB-46FD-B7A2-4AD470E0A2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273"/>
              </p:ext>
            </p:extLst>
          </p:nvPr>
        </p:nvGraphicFramePr>
        <p:xfrm>
          <a:off x="2538413" y="1775073"/>
          <a:ext cx="2302708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7086559" imgH="3672864" progId="Excel.Chart.8">
                  <p:embed/>
                </p:oleObj>
              </mc:Choice>
              <mc:Fallback>
                <p:oleObj name="Диаграмма" r:id="rId3" imgW="7086559" imgH="367286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91" t="10977" r="4724" b="4536"/>
                      <a:stretch>
                        <a:fillRect/>
                      </a:stretch>
                    </p:blipFill>
                    <p:spPr bwMode="auto">
                      <a:xfrm>
                        <a:off x="2538413" y="1775073"/>
                        <a:ext cx="2302708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5">
            <a:extLst>
              <a:ext uri="{FF2B5EF4-FFF2-40B4-BE49-F238E27FC236}">
                <a16:creationId xmlns:a16="http://schemas.microsoft.com/office/drawing/2014/main" id="{78535E1B-93B1-4DA5-AC59-2506F0A19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359918"/>
              </p:ext>
            </p:extLst>
          </p:nvPr>
        </p:nvGraphicFramePr>
        <p:xfrm>
          <a:off x="398463" y="1838573"/>
          <a:ext cx="2157874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0" imgH="0" progId="Paint.Picture">
                  <p:embed/>
                </p:oleObj>
              </mc:Choice>
              <mc:Fallback>
                <p:oleObj name="Точечный рисунок" r:id="rId5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8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838573"/>
                        <a:ext cx="2157874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14">
            <a:extLst>
              <a:ext uri="{FF2B5EF4-FFF2-40B4-BE49-F238E27FC236}">
                <a16:creationId xmlns:a16="http://schemas.microsoft.com/office/drawing/2014/main" id="{B2F8E5E7-CB39-4331-85A3-652F20F96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588"/>
            <a:ext cx="538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400" b="1" dirty="0">
                <a:solidFill>
                  <a:srgbClr val="542A00"/>
                </a:solidFill>
              </a:rPr>
              <a:t>Irradiation with electrons </a:t>
            </a:r>
            <a:r>
              <a:rPr lang="ru-RU" altLang="ru-RU" sz="1400" b="1" dirty="0">
                <a:solidFill>
                  <a:srgbClr val="542A00"/>
                </a:solidFill>
              </a:rPr>
              <a:t>(</a:t>
            </a:r>
            <a:r>
              <a:rPr lang="ru-RU" altLang="ja-JP" sz="1400" b="1" dirty="0">
                <a:solidFill>
                  <a:srgbClr val="542A00"/>
                </a:solidFill>
              </a:rPr>
              <a:t>E</a:t>
            </a:r>
            <a:r>
              <a:rPr lang="ru-RU" altLang="ja-JP" sz="1400" b="1" baseline="-25000" dirty="0">
                <a:solidFill>
                  <a:srgbClr val="542A00"/>
                </a:solidFill>
              </a:rPr>
              <a:t>0</a:t>
            </a:r>
            <a:r>
              <a:rPr lang="ru-RU" altLang="ja-JP" sz="1400" b="1" dirty="0">
                <a:solidFill>
                  <a:srgbClr val="542A00"/>
                </a:solidFill>
              </a:rPr>
              <a:t> = 8.3 </a:t>
            </a:r>
            <a:r>
              <a:rPr lang="ru-RU" altLang="ja-JP" sz="1400" b="1" dirty="0" err="1">
                <a:solidFill>
                  <a:srgbClr val="542A00"/>
                </a:solidFill>
              </a:rPr>
              <a:t>MeV</a:t>
            </a:r>
            <a:r>
              <a:rPr lang="ru-RU" altLang="ja-JP" sz="1400" b="1" dirty="0">
                <a:solidFill>
                  <a:srgbClr val="542A00"/>
                </a:solidFill>
              </a:rPr>
              <a:t>) </a:t>
            </a:r>
            <a:r>
              <a:rPr lang="en-US" altLang="ru-RU" sz="1400" b="1" dirty="0">
                <a:solidFill>
                  <a:srgbClr val="542A00"/>
                </a:solidFill>
              </a:rPr>
              <a:t>up to</a:t>
            </a:r>
            <a:r>
              <a:rPr lang="ru-RU" altLang="ru-RU" sz="1400" b="1" dirty="0">
                <a:solidFill>
                  <a:srgbClr val="542A00"/>
                </a:solidFill>
              </a:rPr>
              <a:t> 300 </a:t>
            </a:r>
            <a:r>
              <a:rPr lang="en-US" altLang="ru-RU" sz="1400" b="1" dirty="0" err="1">
                <a:solidFill>
                  <a:srgbClr val="542A00"/>
                </a:solidFill>
              </a:rPr>
              <a:t>MRad</a:t>
            </a:r>
            <a:r>
              <a:rPr lang="en-US" altLang="ru-RU" sz="1400" b="1" dirty="0">
                <a:solidFill>
                  <a:srgbClr val="542A00"/>
                </a:solidFill>
              </a:rPr>
              <a:t> dose</a:t>
            </a:r>
          </a:p>
          <a:p>
            <a:pPr algn="ctr" eaLnBrk="1" hangingPunct="1"/>
            <a:r>
              <a:rPr lang="en-US" altLang="ru-RU" sz="1400" b="1" u="sng" dirty="0">
                <a:solidFill>
                  <a:srgbClr val="542A00"/>
                </a:solidFill>
              </a:rPr>
              <a:t>ISMA (Kharkov) tests</a:t>
            </a:r>
            <a:endParaRPr lang="ru-RU" altLang="ru-RU" sz="1400" b="1" u="sng" dirty="0">
              <a:solidFill>
                <a:srgbClr val="542A00"/>
              </a:solidFill>
            </a:endParaRPr>
          </a:p>
        </p:txBody>
      </p:sp>
      <p:grpSp>
        <p:nvGrpSpPr>
          <p:cNvPr id="22534" name="Group 20">
            <a:extLst>
              <a:ext uri="{FF2B5EF4-FFF2-40B4-BE49-F238E27FC236}">
                <a16:creationId xmlns:a16="http://schemas.microsoft.com/office/drawing/2014/main" id="{22265242-2209-4A92-A366-8A67350FC0B3}"/>
              </a:ext>
            </a:extLst>
          </p:cNvPr>
          <p:cNvGrpSpPr>
            <a:grpSpLocks/>
          </p:cNvGrpSpPr>
          <p:nvPr/>
        </p:nvGrpSpPr>
        <p:grpSpPr bwMode="auto">
          <a:xfrm>
            <a:off x="320675" y="4548014"/>
            <a:ext cx="4783138" cy="2265362"/>
            <a:chOff x="232" y="2055"/>
            <a:chExt cx="3658" cy="1224"/>
          </a:xfrm>
        </p:grpSpPr>
        <p:sp>
          <p:nvSpPr>
            <p:cNvPr id="22543" name="Text Box 13">
              <a:extLst>
                <a:ext uri="{FF2B5EF4-FFF2-40B4-BE49-F238E27FC236}">
                  <a16:creationId xmlns:a16="http://schemas.microsoft.com/office/drawing/2014/main" id="{03C589D4-4371-4AD4-AA23-6E6FCA777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113"/>
              <a:ext cx="364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 b="1" i="1" dirty="0" err="1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Haiying</a:t>
              </a:r>
              <a:r>
                <a:rPr lang="ru-RU" altLang="ru-RU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sz="1400" b="1" i="1" dirty="0" err="1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Xiao</a:t>
              </a:r>
              <a:r>
                <a:rPr lang="en-US" altLang="ru-RU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 et al., </a:t>
              </a:r>
              <a:r>
                <a:rPr lang="ru-RU" altLang="ru-RU" sz="1400" b="1" i="1" dirty="0" err="1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Journal</a:t>
              </a:r>
              <a:r>
                <a:rPr lang="ru-RU" altLang="ru-RU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sz="1400" b="1" i="1" dirty="0" err="1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of</a:t>
              </a:r>
              <a:r>
                <a:rPr lang="ru-RU" altLang="ru-RU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sz="1400" b="1" i="1" dirty="0" err="1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Applied</a:t>
              </a:r>
              <a:r>
                <a:rPr lang="ru-RU" altLang="ru-RU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sz="1400" b="1" i="1" dirty="0" err="1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Polymer</a:t>
              </a:r>
              <a:r>
                <a:rPr lang="ru-RU" altLang="ru-RU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sz="1400" b="1" i="1" dirty="0" err="1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Science</a:t>
              </a:r>
              <a:r>
                <a:rPr lang="en-US" altLang="ru-RU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,</a:t>
              </a:r>
              <a:r>
                <a:rPr lang="ru-RU" altLang="ru-RU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 ·2008 </a:t>
              </a:r>
            </a:p>
          </p:txBody>
        </p:sp>
        <p:grpSp>
          <p:nvGrpSpPr>
            <p:cNvPr id="22544" name="Group 19">
              <a:extLst>
                <a:ext uri="{FF2B5EF4-FFF2-40B4-BE49-F238E27FC236}">
                  <a16:creationId xmlns:a16="http://schemas.microsoft.com/office/drawing/2014/main" id="{8E310E06-11A3-41F0-80FD-B6F7AB920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" y="2055"/>
              <a:ext cx="3544" cy="1105"/>
              <a:chOff x="232" y="2055"/>
              <a:chExt cx="3544" cy="1105"/>
            </a:xfrm>
          </p:grpSpPr>
          <p:graphicFrame>
            <p:nvGraphicFramePr>
              <p:cNvPr id="22545" name="Object 12">
                <a:extLst>
                  <a:ext uri="{FF2B5EF4-FFF2-40B4-BE49-F238E27FC236}">
                    <a16:creationId xmlns:a16="http://schemas.microsoft.com/office/drawing/2014/main" id="{03AC986D-821A-411B-8A29-25D03E4845D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2" y="2055"/>
              <a:ext cx="3544" cy="9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Точечный рисунок" r:id="rId7" imgW="0" imgH="0" progId="Paint.Picture">
                      <p:embed/>
                    </p:oleObj>
                  </mc:Choice>
                  <mc:Fallback>
                    <p:oleObj name="Точечный рисунок" r:id="rId7" imgW="0" imgH="0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b="54851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2" y="2055"/>
                            <a:ext cx="3544" cy="9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46" name="Object 17">
                <a:extLst>
                  <a:ext uri="{FF2B5EF4-FFF2-40B4-BE49-F238E27FC236}">
                    <a16:creationId xmlns:a16="http://schemas.microsoft.com/office/drawing/2014/main" id="{E4F826F7-5CD5-4F3C-8711-683460EBCB3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5" y="2976"/>
              <a:ext cx="3311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Точечный рисунок" r:id="rId9" imgW="0" imgH="0" progId="Paint.Picture">
                      <p:embed/>
                    </p:oleObj>
                  </mc:Choice>
                  <mc:Fallback>
                    <p:oleObj name="Точечный рисунок" r:id="rId9" imgW="0" imgH="0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t="90352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5" y="2976"/>
                            <a:ext cx="3311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47" name="Rectangle 18">
                <a:extLst>
                  <a:ext uri="{FF2B5EF4-FFF2-40B4-BE49-F238E27FC236}">
                    <a16:creationId xmlns:a16="http://schemas.microsoft.com/office/drawing/2014/main" id="{FEFC82DA-E09C-460C-8F38-1DF7D01A9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3067"/>
                <a:ext cx="2268" cy="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pic>
        <p:nvPicPr>
          <p:cNvPr id="22535" name="Рисунок 1">
            <a:extLst>
              <a:ext uri="{FF2B5EF4-FFF2-40B4-BE49-F238E27FC236}">
                <a16:creationId xmlns:a16="http://schemas.microsoft.com/office/drawing/2014/main" id="{C2B05CE0-A889-4F01-ACEF-4ACBC83041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47" y="2028825"/>
            <a:ext cx="2905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Прямоугольник 3">
            <a:extLst>
              <a:ext uri="{FF2B5EF4-FFF2-40B4-BE49-F238E27FC236}">
                <a16:creationId xmlns:a16="http://schemas.microsoft.com/office/drawing/2014/main" id="{FF532494-436E-4456-B42D-CF3A8199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36" y="5200795"/>
            <a:ext cx="3112145" cy="14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500"/>
              </a:spcAft>
            </a:pPr>
            <a:r>
              <a:rPr lang="ru-RU" altLang="ru-RU" sz="1400" dirty="0" err="1"/>
              <a:t>Plates</a:t>
            </a:r>
            <a:r>
              <a:rPr lang="ru-RU" altLang="ru-RU" sz="1400" dirty="0"/>
              <a:t> </a:t>
            </a:r>
            <a:r>
              <a:rPr lang="ru-RU" altLang="ru-RU" sz="1400" dirty="0" err="1"/>
              <a:t>made</a:t>
            </a:r>
            <a:r>
              <a:rPr lang="ru-RU" altLang="ru-RU" sz="1400" dirty="0"/>
              <a:t> </a:t>
            </a:r>
            <a:r>
              <a:rPr lang="ru-RU" altLang="ru-RU" sz="1400" dirty="0" err="1"/>
              <a:t>from</a:t>
            </a:r>
            <a:r>
              <a:rPr lang="ru-RU" altLang="ru-RU" sz="1400" dirty="0"/>
              <a:t> SKTN (D) </a:t>
            </a:r>
            <a:r>
              <a:rPr lang="ru-RU" altLang="ru-RU" sz="1400" dirty="0" err="1"/>
              <a:t>polymer</a:t>
            </a:r>
            <a:r>
              <a:rPr lang="ru-RU" altLang="ru-RU" sz="1400" dirty="0"/>
              <a:t> </a:t>
            </a:r>
            <a:r>
              <a:rPr lang="ru-RU" altLang="ru-RU" sz="1400" dirty="0" err="1"/>
              <a:t>resins</a:t>
            </a:r>
            <a:r>
              <a:rPr lang="en-US" altLang="ru-RU" sz="1400" dirty="0"/>
              <a:t> (a) and Bicron-600 (b)</a:t>
            </a:r>
            <a:r>
              <a:rPr lang="ru-RU" altLang="ru-RU" sz="1400" dirty="0"/>
              <a:t>.</a:t>
            </a:r>
            <a:endParaRPr lang="en-US" altLang="ru-RU" sz="1400" dirty="0"/>
          </a:p>
          <a:p>
            <a:pPr algn="just"/>
            <a:r>
              <a:rPr lang="en-US" altLang="ru-RU" sz="1300" dirty="0">
                <a:solidFill>
                  <a:srgbClr val="222222"/>
                </a:solidFill>
              </a:rPr>
              <a:t>Irradiated by neutron with fluency 0 (#0), </a:t>
            </a:r>
            <a:r>
              <a:rPr lang="ru-RU" altLang="ru-RU" sz="1300" dirty="0">
                <a:solidFill>
                  <a:srgbClr val="222222"/>
                </a:solidFill>
              </a:rPr>
              <a:t>16*10</a:t>
            </a:r>
            <a:r>
              <a:rPr lang="ru-RU" altLang="ru-RU" sz="1300" baseline="30000" dirty="0">
                <a:solidFill>
                  <a:srgbClr val="222222"/>
                </a:solidFill>
              </a:rPr>
              <a:t>14</a:t>
            </a:r>
            <a:r>
              <a:rPr lang="en-US" altLang="ru-RU" sz="1300" dirty="0">
                <a:solidFill>
                  <a:srgbClr val="222222"/>
                </a:solidFill>
              </a:rPr>
              <a:t> (#1),</a:t>
            </a:r>
            <a:r>
              <a:rPr lang="ru-RU" altLang="ru-RU" sz="1300" dirty="0">
                <a:solidFill>
                  <a:srgbClr val="222222"/>
                </a:solidFill>
              </a:rPr>
              <a:t> 3</a:t>
            </a:r>
            <a:r>
              <a:rPr lang="en-US" altLang="ru-RU" sz="1300" dirty="0">
                <a:solidFill>
                  <a:srgbClr val="222222"/>
                </a:solidFill>
              </a:rPr>
              <a:t>.</a:t>
            </a:r>
            <a:r>
              <a:rPr lang="ru-RU" altLang="ru-RU" sz="1300" dirty="0">
                <a:solidFill>
                  <a:srgbClr val="222222"/>
                </a:solidFill>
              </a:rPr>
              <a:t>8*10</a:t>
            </a:r>
            <a:r>
              <a:rPr lang="ru-RU" altLang="ru-RU" sz="1300" baseline="30000" dirty="0">
                <a:solidFill>
                  <a:srgbClr val="222222"/>
                </a:solidFill>
              </a:rPr>
              <a:t>14</a:t>
            </a:r>
            <a:r>
              <a:rPr lang="ru-RU" altLang="ru-RU" sz="1300" dirty="0">
                <a:solidFill>
                  <a:srgbClr val="222222"/>
                </a:solidFill>
              </a:rPr>
              <a:t> </a:t>
            </a:r>
            <a:r>
              <a:rPr lang="en-US" altLang="ru-RU" sz="1300" dirty="0">
                <a:solidFill>
                  <a:srgbClr val="222222"/>
                </a:solidFill>
              </a:rPr>
              <a:t>(#2) and</a:t>
            </a:r>
            <a:r>
              <a:rPr lang="ru-RU" altLang="ru-RU" sz="1300" dirty="0">
                <a:solidFill>
                  <a:srgbClr val="222222"/>
                </a:solidFill>
              </a:rPr>
              <a:t> 1</a:t>
            </a:r>
            <a:r>
              <a:rPr lang="en-US" altLang="ru-RU" sz="1300" dirty="0">
                <a:solidFill>
                  <a:srgbClr val="222222"/>
                </a:solidFill>
              </a:rPr>
              <a:t>.</a:t>
            </a:r>
            <a:r>
              <a:rPr lang="ru-RU" altLang="ru-RU" sz="1300" dirty="0">
                <a:solidFill>
                  <a:srgbClr val="222222"/>
                </a:solidFill>
              </a:rPr>
              <a:t>2*10</a:t>
            </a:r>
            <a:r>
              <a:rPr lang="ru-RU" altLang="ru-RU" sz="1300" baseline="30000" dirty="0">
                <a:solidFill>
                  <a:srgbClr val="222222"/>
                </a:solidFill>
              </a:rPr>
              <a:t>14</a:t>
            </a:r>
            <a:r>
              <a:rPr lang="ru-RU" altLang="ru-RU" sz="1300" dirty="0">
                <a:solidFill>
                  <a:srgbClr val="222222"/>
                </a:solidFill>
              </a:rPr>
              <a:t> с</a:t>
            </a:r>
            <a:r>
              <a:rPr lang="en-US" altLang="ru-RU" sz="1300" dirty="0">
                <a:solidFill>
                  <a:srgbClr val="222222"/>
                </a:solidFill>
              </a:rPr>
              <a:t>m</a:t>
            </a:r>
            <a:r>
              <a:rPr lang="ru-RU" altLang="ru-RU" sz="1300" baseline="30000" dirty="0">
                <a:solidFill>
                  <a:srgbClr val="222222"/>
                </a:solidFill>
              </a:rPr>
              <a:t>-2 </a:t>
            </a:r>
            <a:r>
              <a:rPr lang="en-US" altLang="ru-RU" sz="1300" dirty="0">
                <a:solidFill>
                  <a:srgbClr val="222222"/>
                </a:solidFill>
              </a:rPr>
              <a:t>(#3).</a:t>
            </a:r>
            <a:endParaRPr lang="en-US" altLang="ru-RU" sz="1300" baseline="30000" dirty="0">
              <a:solidFill>
                <a:srgbClr val="222222"/>
              </a:solidFill>
            </a:endParaRPr>
          </a:p>
          <a:p>
            <a:pPr algn="ctr" eaLnBrk="1" hangingPunct="1"/>
            <a:endParaRPr lang="en-US" altLang="ru-RU" sz="1400" dirty="0"/>
          </a:p>
        </p:txBody>
      </p:sp>
      <p:sp>
        <p:nvSpPr>
          <p:cNvPr id="22537" name="Rectangle 16">
            <a:extLst>
              <a:ext uri="{FF2B5EF4-FFF2-40B4-BE49-F238E27FC236}">
                <a16:creationId xmlns:a16="http://schemas.microsoft.com/office/drawing/2014/main" id="{76D6AF13-4CA0-4BD5-BC1B-D8BE5034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202" y="1476565"/>
            <a:ext cx="3838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400" b="1" dirty="0">
                <a:solidFill>
                  <a:srgbClr val="542A00"/>
                </a:solidFill>
              </a:rPr>
              <a:t>Irradiation with neutrons</a:t>
            </a:r>
            <a:r>
              <a:rPr lang="ru-RU" altLang="ru-RU" sz="1400" b="1" dirty="0">
                <a:solidFill>
                  <a:srgbClr val="542A00"/>
                </a:solidFill>
              </a:rPr>
              <a:t> (</a:t>
            </a:r>
            <a:r>
              <a:rPr lang="ru-RU" altLang="ja-JP" sz="1400" b="1" dirty="0">
                <a:solidFill>
                  <a:srgbClr val="542A00"/>
                </a:solidFill>
              </a:rPr>
              <a:t>E </a:t>
            </a:r>
            <a:r>
              <a:rPr lang="en-US" altLang="ja-JP" sz="1400" b="1" dirty="0">
                <a:solidFill>
                  <a:srgbClr val="542A00"/>
                </a:solidFill>
              </a:rPr>
              <a:t>&gt; 1 </a:t>
            </a:r>
            <a:r>
              <a:rPr lang="ru-RU" altLang="ja-JP" sz="1400" b="1" dirty="0">
                <a:solidFill>
                  <a:srgbClr val="542A00"/>
                </a:solidFill>
              </a:rPr>
              <a:t> </a:t>
            </a:r>
            <a:r>
              <a:rPr lang="ru-RU" altLang="ja-JP" sz="1400" b="1" dirty="0" err="1">
                <a:solidFill>
                  <a:srgbClr val="542A00"/>
                </a:solidFill>
              </a:rPr>
              <a:t>MeV</a:t>
            </a:r>
            <a:r>
              <a:rPr lang="ru-RU" altLang="ja-JP" sz="1400" b="1" dirty="0">
                <a:solidFill>
                  <a:srgbClr val="542A00"/>
                </a:solidFill>
              </a:rPr>
              <a:t>)</a:t>
            </a:r>
            <a:endParaRPr lang="en-US" altLang="ja-JP" sz="1400" b="1" dirty="0">
              <a:solidFill>
                <a:srgbClr val="542A00"/>
              </a:solidFill>
            </a:endParaRPr>
          </a:p>
          <a:p>
            <a:pPr algn="ctr" eaLnBrk="1" hangingPunct="1"/>
            <a:r>
              <a:rPr lang="en-US" altLang="ru-RU" sz="1400" b="1" u="sng" dirty="0">
                <a:solidFill>
                  <a:srgbClr val="542A00"/>
                </a:solidFill>
              </a:rPr>
              <a:t>JINR (</a:t>
            </a:r>
            <a:r>
              <a:rPr lang="en-US" altLang="ru-RU" sz="1400" b="1" u="sng" dirty="0" err="1">
                <a:solidFill>
                  <a:srgbClr val="542A00"/>
                </a:solidFill>
              </a:rPr>
              <a:t>Dubna</a:t>
            </a:r>
            <a:r>
              <a:rPr lang="en-US" altLang="ru-RU" sz="1400" b="1" u="sng" dirty="0">
                <a:solidFill>
                  <a:srgbClr val="542A00"/>
                </a:solidFill>
              </a:rPr>
              <a:t>) tests</a:t>
            </a:r>
            <a:endParaRPr lang="ru-RU" altLang="ru-RU" sz="1400" b="1" u="sng" dirty="0">
              <a:solidFill>
                <a:srgbClr val="542A00"/>
              </a:solidFill>
            </a:endParaRPr>
          </a:p>
        </p:txBody>
      </p:sp>
      <p:sp>
        <p:nvSpPr>
          <p:cNvPr id="22538" name="Прямоугольник 19">
            <a:extLst>
              <a:ext uri="{FF2B5EF4-FFF2-40B4-BE49-F238E27FC236}">
                <a16:creationId xmlns:a16="http://schemas.microsoft.com/office/drawing/2014/main" id="{4B8ED40F-E3FC-41C3-BED7-EB5FFF042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225" y="271303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200"/>
              <a:t>a</a:t>
            </a:r>
            <a:endParaRPr lang="ru-RU" altLang="ru-RU" sz="1200"/>
          </a:p>
        </p:txBody>
      </p:sp>
      <p:sp>
        <p:nvSpPr>
          <p:cNvPr id="22539" name="Прямоугольник 20">
            <a:extLst>
              <a:ext uri="{FF2B5EF4-FFF2-40B4-BE49-F238E27FC236}">
                <a16:creationId xmlns:a16="http://schemas.microsoft.com/office/drawing/2014/main" id="{AC8BFE71-94DA-4A99-A6BA-65C54C810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442277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200"/>
              <a:t>b</a:t>
            </a:r>
            <a:endParaRPr lang="ru-RU" altLang="ru-RU" sz="1200"/>
          </a:p>
        </p:txBody>
      </p:sp>
      <p:sp>
        <p:nvSpPr>
          <p:cNvPr id="22540" name="Rectangle 16">
            <a:extLst>
              <a:ext uri="{FF2B5EF4-FFF2-40B4-BE49-F238E27FC236}">
                <a16:creationId xmlns:a16="http://schemas.microsoft.com/office/drawing/2014/main" id="{678305EF-DD6E-4CE4-B4CC-2BD59BE7B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8763" y="3814589"/>
            <a:ext cx="5524501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400" b="1" dirty="0">
                <a:solidFill>
                  <a:srgbClr val="542A00"/>
                </a:solidFill>
              </a:rPr>
              <a:t>Irradiation with p</a:t>
            </a:r>
            <a:r>
              <a:rPr lang="ru-RU" altLang="ru-RU" sz="1400" b="1" dirty="0">
                <a:solidFill>
                  <a:srgbClr val="542A00"/>
                </a:solidFill>
              </a:rPr>
              <a:t>r</a:t>
            </a:r>
            <a:r>
              <a:rPr lang="en-US" altLang="ru-RU" sz="1400" b="1" dirty="0" err="1">
                <a:solidFill>
                  <a:srgbClr val="542A00"/>
                </a:solidFill>
              </a:rPr>
              <a:t>otons</a:t>
            </a:r>
            <a:r>
              <a:rPr lang="en-US" altLang="ru-RU" sz="1400" b="1" dirty="0">
                <a:solidFill>
                  <a:srgbClr val="542A00"/>
                </a:solidFill>
              </a:rPr>
              <a:t> (150 </a:t>
            </a:r>
            <a:r>
              <a:rPr lang="en-US" altLang="ru-RU" sz="1400" b="1" dirty="0" err="1">
                <a:solidFill>
                  <a:srgbClr val="542A00"/>
                </a:solidFill>
              </a:rPr>
              <a:t>KeV</a:t>
            </a:r>
            <a:r>
              <a:rPr lang="en-US" altLang="ru-RU" sz="1400" b="1" dirty="0">
                <a:solidFill>
                  <a:srgbClr val="542A00"/>
                </a:solidFill>
              </a:rPr>
              <a:t>)</a:t>
            </a:r>
          </a:p>
          <a:p>
            <a:pPr algn="ctr" eaLnBrk="1" hangingPunct="1"/>
            <a:r>
              <a:rPr lang="en-US" altLang="ru-RU" sz="1400" b="1" u="sng" dirty="0">
                <a:solidFill>
                  <a:srgbClr val="542A00"/>
                </a:solidFill>
              </a:rPr>
              <a:t>Space Materials and Environment Engineering Laboratory, Harbin Institute of Technology (Harbin</a:t>
            </a:r>
            <a:r>
              <a:rPr lang="en-US" altLang="ru-RU" sz="1600" b="1" u="sng" dirty="0">
                <a:solidFill>
                  <a:srgbClr val="542A00"/>
                </a:solidFill>
              </a:rPr>
              <a:t>) </a:t>
            </a:r>
            <a:r>
              <a:rPr lang="en-US" altLang="ru-RU" sz="1400" b="1" u="sng" dirty="0">
                <a:solidFill>
                  <a:srgbClr val="542A00"/>
                </a:solidFill>
              </a:rPr>
              <a:t>tests</a:t>
            </a:r>
            <a:endParaRPr lang="ru-RU" altLang="ru-RU" sz="1400" b="1" u="sng" dirty="0">
              <a:solidFill>
                <a:srgbClr val="542A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8FA7A0-5D04-451C-A048-23D507E3EA55}"/>
              </a:ext>
            </a:extLst>
          </p:cNvPr>
          <p:cNvSpPr/>
          <p:nvPr/>
        </p:nvSpPr>
        <p:spPr>
          <a:xfrm>
            <a:off x="701497" y="764704"/>
            <a:ext cx="768692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tests were carried out in several scientific institutes of the world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34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14287" y="-85148"/>
            <a:ext cx="775811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main types of </a:t>
            </a:r>
            <a:r>
              <a:rPr lang="en-US" altLang="ru-RU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-cured </a:t>
            </a:r>
            <a:r>
              <a:rPr lang="en-US" altLang="ru-RU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Polysiloxanes</a:t>
            </a:r>
            <a:endParaRPr lang="ru-RU" alt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30516" y="1885950"/>
            <a:ext cx="14573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88" name="AutoShape 4"/>
          <p:cNvSpPr>
            <a:spLocks noChangeAspect="1" noChangeArrowheads="1"/>
          </p:cNvSpPr>
          <p:nvPr/>
        </p:nvSpPr>
        <p:spPr bwMode="auto">
          <a:xfrm>
            <a:off x="2899173" y="3357563"/>
            <a:ext cx="345281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89" name="AutoShape 5"/>
          <p:cNvSpPr>
            <a:spLocks noChangeAspect="1" noChangeArrowheads="1"/>
          </p:cNvSpPr>
          <p:nvPr/>
        </p:nvSpPr>
        <p:spPr bwMode="auto">
          <a:xfrm>
            <a:off x="1547813" y="2636839"/>
            <a:ext cx="135136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0" name="AutoShape 6"/>
          <p:cNvSpPr>
            <a:spLocks noChangeAspect="1" noChangeArrowheads="1"/>
          </p:cNvSpPr>
          <p:nvPr/>
        </p:nvSpPr>
        <p:spPr bwMode="auto">
          <a:xfrm>
            <a:off x="1763316" y="1700213"/>
            <a:ext cx="91797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1" name="AutoShape 7"/>
          <p:cNvSpPr>
            <a:spLocks noChangeAspect="1" noChangeArrowheads="1"/>
          </p:cNvSpPr>
          <p:nvPr/>
        </p:nvSpPr>
        <p:spPr bwMode="auto">
          <a:xfrm>
            <a:off x="1385887" y="4652963"/>
            <a:ext cx="1358504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613297" y="0"/>
            <a:ext cx="638770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24967" y="726089"/>
            <a:ext cx="2994670" cy="3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ru-RU" sz="2000" b="1" u="sng" dirty="0" err="1">
                <a:solidFill>
                  <a:srgbClr val="542A00"/>
                </a:solidFill>
                <a:latin typeface="Arial" charset="0"/>
                <a:ea typeface="SimSun" pitchFamily="2" charset="-122"/>
              </a:rPr>
              <a:t>Polymethyl</a:t>
            </a:r>
            <a:r>
              <a:rPr lang="en-US" altLang="ru-RU" sz="2000" b="1" u="sng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en-US" altLang="ru-RU" sz="2000" b="1" u="sng" dirty="0" err="1">
                <a:solidFill>
                  <a:srgbClr val="542A00"/>
                </a:solidFill>
                <a:latin typeface="Arial" charset="0"/>
                <a:ea typeface="SimSun" pitchFamily="2" charset="-122"/>
              </a:rPr>
              <a:t>siloxane</a:t>
            </a:r>
            <a:r>
              <a:rPr lang="en-US" altLang="ru-RU" sz="2000" b="1" u="sng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en-US" altLang="ru-RU" sz="2000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 </a:t>
            </a:r>
            <a:endParaRPr lang="ru-RU" altLang="ru-RU" sz="2000" b="1" dirty="0">
              <a:solidFill>
                <a:srgbClr val="542A00"/>
              </a:solidFill>
              <a:latin typeface="Arial" charset="0"/>
              <a:ea typeface="SimSun" pitchFamily="2" charset="-122"/>
            </a:endParaRP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261735"/>
              </p:ext>
            </p:extLst>
          </p:nvPr>
        </p:nvGraphicFramePr>
        <p:xfrm>
          <a:off x="467917" y="1196752"/>
          <a:ext cx="3077765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390476" imgH="1362265" progId="Paint.Picture">
                  <p:embed/>
                </p:oleObj>
              </mc:Choice>
              <mc:Fallback>
                <p:oleObj name="Точечный рисунок" r:id="rId3" imgW="3390476" imgH="136226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17" y="1196752"/>
                        <a:ext cx="3077765" cy="164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159110"/>
              </p:ext>
            </p:extLst>
          </p:nvPr>
        </p:nvGraphicFramePr>
        <p:xfrm>
          <a:off x="4572000" y="1196975"/>
          <a:ext cx="3456384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3677163" imgH="1352381" progId="Paint.Picture">
                  <p:embed/>
                </p:oleObj>
              </mc:Choice>
              <mc:Fallback>
                <p:oleObj name="Точечный рисунок" r:id="rId5" imgW="3677163" imgH="13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96975"/>
                        <a:ext cx="3456384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997075" y="726089"/>
            <a:ext cx="2882481" cy="3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ru-RU" sz="2000" b="1" u="sng" dirty="0" err="1">
                <a:solidFill>
                  <a:srgbClr val="542A00"/>
                </a:solidFill>
                <a:latin typeface="Arial" charset="0"/>
                <a:ea typeface="SimSun" pitchFamily="2" charset="-122"/>
              </a:rPr>
              <a:t>Polyphenyl</a:t>
            </a:r>
            <a:r>
              <a:rPr lang="en-US" altLang="ru-RU" sz="2000" b="1" u="sng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en-US" altLang="ru-RU" sz="2000" b="1" u="sng" dirty="0" err="1">
                <a:solidFill>
                  <a:srgbClr val="542A00"/>
                </a:solidFill>
                <a:latin typeface="Arial" charset="0"/>
                <a:ea typeface="SimSun" pitchFamily="2" charset="-122"/>
              </a:rPr>
              <a:t>siloxane</a:t>
            </a:r>
            <a:r>
              <a:rPr lang="en-US" altLang="ru-RU" sz="2000" b="1" u="sng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en-US" altLang="ru-RU" sz="2000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 </a:t>
            </a:r>
            <a:endParaRPr lang="ru-RU" altLang="ru-RU" sz="2000" b="1" dirty="0">
              <a:solidFill>
                <a:srgbClr val="542A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05991" y="3529530"/>
            <a:ext cx="4419600" cy="295320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ru-RU" sz="2000" b="1" u="sng" dirty="0" err="1">
                <a:solidFill>
                  <a:srgbClr val="542A00"/>
                </a:solidFill>
                <a:latin typeface="Arial" charset="0"/>
                <a:ea typeface="SimSun" pitchFamily="2" charset="-122"/>
              </a:rPr>
              <a:t>Polysiloxane</a:t>
            </a:r>
            <a:endParaRPr lang="en-US" altLang="ru-RU" sz="2000" b="1" u="sng" dirty="0">
              <a:solidFill>
                <a:srgbClr val="542A00"/>
              </a:solidFill>
              <a:latin typeface="Arial" charset="0"/>
              <a:ea typeface="SimSun" pitchFamily="2" charset="-122"/>
            </a:endParaRP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altLang="ru-RU" sz="2000" b="1" u="sng" dirty="0">
              <a:solidFill>
                <a:srgbClr val="542A00"/>
              </a:solidFill>
              <a:latin typeface="Arial" charset="0"/>
              <a:ea typeface="SimSun" pitchFamily="2" charset="-122"/>
            </a:endParaRP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ru-RU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- High strength Si–O bonds preserves transparency of </a:t>
            </a:r>
            <a:r>
              <a:rPr lang="en-US" altLang="ru-RU" b="1" dirty="0" err="1">
                <a:solidFill>
                  <a:srgbClr val="542A00"/>
                </a:solidFill>
                <a:latin typeface="Arial" charset="0"/>
                <a:ea typeface="SimSun" pitchFamily="2" charset="-122"/>
              </a:rPr>
              <a:t>polysiloxane</a:t>
            </a:r>
            <a:r>
              <a:rPr lang="en-US" altLang="ru-RU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 up to high irradiation dose</a:t>
            </a:r>
            <a:r>
              <a:rPr lang="ru-RU" altLang="ru-RU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;</a:t>
            </a:r>
            <a:endParaRPr lang="en-US" altLang="ru-RU" b="1" dirty="0">
              <a:solidFill>
                <a:srgbClr val="542A00"/>
              </a:solidFill>
              <a:latin typeface="Arial" charset="0"/>
              <a:ea typeface="SimSun" pitchFamily="2" charset="-122"/>
            </a:endParaRP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altLang="ru-RU" b="1" dirty="0">
              <a:solidFill>
                <a:srgbClr val="542A00"/>
              </a:solidFill>
              <a:latin typeface="Arial" charset="0"/>
              <a:ea typeface="SimSun" pitchFamily="2" charset="-122"/>
            </a:endParaRP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ru-RU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 - Mechanical hardness is increased by the presence of phenyl groups absorbing part of radiation energy due to </a:t>
            </a:r>
            <a:r>
              <a:rPr lang="el-GR" altLang="ru-RU" b="1" dirty="0">
                <a:solidFill>
                  <a:srgbClr val="542A00"/>
                </a:solidFill>
                <a:ea typeface="SimSun" pitchFamily="2" charset="-122"/>
              </a:rPr>
              <a:t>π</a:t>
            </a:r>
            <a:r>
              <a:rPr lang="en-US" altLang="ru-RU" b="1" dirty="0">
                <a:solidFill>
                  <a:srgbClr val="542A00"/>
                </a:solidFill>
                <a:ea typeface="SimSun" pitchFamily="2" charset="-122"/>
              </a:rPr>
              <a:t>-</a:t>
            </a:r>
            <a:r>
              <a:rPr lang="en-US" altLang="ru-RU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electrons in aromatic rings</a:t>
            </a:r>
            <a:r>
              <a:rPr lang="en-US" altLang="ru-RU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en-US" altLang="ru-RU" sz="2000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  </a:t>
            </a:r>
            <a:r>
              <a:rPr lang="en-US" altLang="ru-RU" sz="2000" b="1" u="sng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en-US" altLang="ru-RU" sz="2000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 </a:t>
            </a:r>
            <a:endParaRPr lang="ru-RU" altLang="ru-RU" sz="2000" b="1" dirty="0">
              <a:solidFill>
                <a:srgbClr val="542A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6398" name="Rectangle 17"/>
          <p:cNvSpPr>
            <a:spLocks noChangeArrowheads="1"/>
          </p:cNvSpPr>
          <p:nvPr/>
        </p:nvSpPr>
        <p:spPr bwMode="auto">
          <a:xfrm>
            <a:off x="1562042" y="3049587"/>
            <a:ext cx="6428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</a:rPr>
              <a:t>Radiation hardness of </a:t>
            </a:r>
            <a:r>
              <a:rPr lang="en-US" altLang="ru-RU" sz="2000" b="1" dirty="0" err="1">
                <a:solidFill>
                  <a:schemeClr val="accent6">
                    <a:lumMod val="50000"/>
                  </a:schemeClr>
                </a:solidFill>
              </a:rPr>
              <a:t>Polysiloxanes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</a:rPr>
              <a:t> vs. Scintillation plastic </a:t>
            </a:r>
            <a:endParaRPr lang="ru-RU" alt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99" name="Rectangle 18"/>
          <p:cNvSpPr>
            <a:spLocks noChangeArrowheads="1"/>
          </p:cNvSpPr>
          <p:nvPr/>
        </p:nvSpPr>
        <p:spPr bwMode="auto">
          <a:xfrm>
            <a:off x="4851915" y="3517026"/>
            <a:ext cx="4140646" cy="209142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ru-RU" sz="2000" b="1" u="sng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Plastic scintillator</a:t>
            </a: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altLang="ru-RU" sz="2000" b="1" u="sng" dirty="0">
              <a:solidFill>
                <a:srgbClr val="542A00"/>
              </a:solidFill>
              <a:latin typeface="Arial" charset="0"/>
              <a:ea typeface="SimSun" pitchFamily="2" charset="-122"/>
            </a:endParaRP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ru-RU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- </a:t>
            </a:r>
            <a:r>
              <a:rPr lang="en-US" altLang="ru-RU" b="1" dirty="0" err="1">
                <a:solidFill>
                  <a:srgbClr val="542A00"/>
                </a:solidFill>
                <a:latin typeface="Arial" charset="0"/>
                <a:ea typeface="SimSun" pitchFamily="2" charset="-122"/>
              </a:rPr>
              <a:t>Decreas</a:t>
            </a:r>
            <a:r>
              <a:rPr lang="ru-RU" altLang="ru-RU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e</a:t>
            </a:r>
            <a:r>
              <a:rPr lang="en-US" altLang="ru-RU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 in transparency because of the destruction of C–H and C–C bonds, production of free radicals and C</a:t>
            </a:r>
            <a:r>
              <a:rPr lang="ru-RU" altLang="ru-RU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=</a:t>
            </a:r>
            <a:r>
              <a:rPr lang="en-US" altLang="ru-RU" b="1" dirty="0">
                <a:solidFill>
                  <a:srgbClr val="542A00"/>
                </a:solidFill>
                <a:latin typeface="Arial" charset="0"/>
                <a:ea typeface="SimSun" pitchFamily="2" charset="-122"/>
              </a:rPr>
              <a:t>C bonds as absorbing centers</a:t>
            </a:r>
            <a:endParaRPr lang="ru-RU" altLang="ru-RU" sz="2000" b="1" dirty="0">
              <a:solidFill>
                <a:srgbClr val="542A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42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" y="755812"/>
            <a:ext cx="6151959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 txBox="1">
            <a:spLocks/>
          </p:cNvSpPr>
          <p:nvPr/>
        </p:nvSpPr>
        <p:spPr bwMode="auto">
          <a:xfrm>
            <a:off x="130518" y="18906"/>
            <a:ext cx="7897866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ru-RU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Polysiloxane</a:t>
            </a:r>
            <a:r>
              <a:rPr lang="en-US" alt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-based scintillators for “</a:t>
            </a:r>
            <a:r>
              <a:rPr lang="en-US" altLang="ru-RU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shashlyk</a:t>
            </a:r>
            <a:r>
              <a:rPr lang="en-US" altLang="ru-RU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calorimeters</a:t>
            </a: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65407" y="3238770"/>
            <a:ext cx="57710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400" b="1" i="1" dirty="0">
                <a:solidFill>
                  <a:schemeClr val="accent3">
                    <a:lumMod val="75000"/>
                  </a:schemeClr>
                </a:solidFill>
              </a:rPr>
              <a:t>F. </a:t>
            </a:r>
            <a:r>
              <a:rPr lang="en-US" altLang="ru-RU" sz="1400" b="1" i="1" dirty="0" err="1">
                <a:solidFill>
                  <a:schemeClr val="accent3">
                    <a:lumMod val="75000"/>
                  </a:schemeClr>
                </a:solidFill>
              </a:rPr>
              <a:t>Acerbi</a:t>
            </a:r>
            <a:r>
              <a:rPr lang="ru-RU" altLang="ru-RU" sz="1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ru-RU" sz="1400" b="1" i="1" dirty="0">
                <a:solidFill>
                  <a:schemeClr val="accent3">
                    <a:lumMod val="75000"/>
                  </a:schemeClr>
                </a:solidFill>
              </a:rPr>
              <a:t>et al., Nuclear Inst. and Methods in Physics Research, A 956 (2020)</a:t>
            </a:r>
            <a:endParaRPr lang="ru-RU" altLang="ru-RU" sz="1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071603"/>
            <a:ext cx="3046453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calorimeter provides particle identification capabilities and energy resolution for electrons </a:t>
            </a:r>
          </a:p>
          <a:p>
            <a:pPr algn="ctr">
              <a:defRPr/>
            </a:pPr>
            <a:r>
              <a:rPr lang="en-US" alt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at the same level as for standard plastic scintillators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71600" y="6464177"/>
            <a:ext cx="64039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14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Margaret Bowen et al., IEEE Transactions on Nuclear Science, 1989</a:t>
            </a:r>
            <a:r>
              <a:rPr lang="ru-RU" altLang="ru-RU" sz="14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1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19" y="3641377"/>
            <a:ext cx="293846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68" y="5515694"/>
            <a:ext cx="283011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3671674" y="5069145"/>
            <a:ext cx="1119188" cy="123825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44525" y="4495030"/>
            <a:ext cx="625477" cy="102066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915369" y="4379233"/>
            <a:ext cx="2824983" cy="1426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285750" eaLnBrk="1" fontAlgn="auto" hangingPunct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no yellowing with doses           up to 100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kGy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light outputs ranging from less than 5% to 90%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of a reference sample (BC-408)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BECE2D-5BEB-4B06-AADE-64B32AFFE5AF}" type="slidenum">
              <a:rPr lang="ru-RU" smtClean="0"/>
              <a:pPr algn="r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75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1524</Words>
  <Application>Microsoft Office PowerPoint</Application>
  <PresentationFormat>Экран (4:3)</PresentationFormat>
  <Paragraphs>375</Paragraphs>
  <Slides>23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Arial CYR</vt:lpstr>
      <vt:lpstr>Calibri</vt:lpstr>
      <vt:lpstr>inherit</vt:lpstr>
      <vt:lpstr>Times New Roman</vt:lpstr>
      <vt:lpstr>Wingdings</vt:lpstr>
      <vt:lpstr>Office Theme</vt:lpstr>
      <vt:lpstr>Точечный рисунок</vt:lpstr>
      <vt:lpstr>Диаграмма</vt:lpstr>
      <vt:lpstr>Документ</vt:lpstr>
      <vt:lpstr>Изображение</vt:lpstr>
      <vt:lpstr>Презентация PowerPoint</vt:lpstr>
      <vt:lpstr>Презентация PowerPoint</vt:lpstr>
      <vt:lpstr>Презентация PowerPoint</vt:lpstr>
      <vt:lpstr>Requirements for scintillation materials for high energy physics</vt:lpstr>
      <vt:lpstr>Scintillation crystal selection</vt:lpstr>
      <vt:lpstr>Radiation hard scintillation element</vt:lpstr>
      <vt:lpstr>Презентация PowerPoint</vt:lpstr>
      <vt:lpstr>Презентация PowerPoint</vt:lpstr>
      <vt:lpstr>Презентация PowerPoint</vt:lpstr>
      <vt:lpstr>Polysiloxane based scintillator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Pulse shape discrimination methods for neutron\gamma separation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Andrey Boyarintsev</cp:lastModifiedBy>
  <cp:revision>149</cp:revision>
  <cp:lastPrinted>2021-10-19T15:31:53Z</cp:lastPrinted>
  <dcterms:created xsi:type="dcterms:W3CDTF">2021-10-15T07:28:55Z</dcterms:created>
  <dcterms:modified xsi:type="dcterms:W3CDTF">2021-10-27T06:59:50Z</dcterms:modified>
</cp:coreProperties>
</file>