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16"/>
  </p:notesMasterIdLst>
  <p:sldIdLst>
    <p:sldId id="256" r:id="rId2"/>
    <p:sldId id="310" r:id="rId3"/>
    <p:sldId id="302" r:id="rId4"/>
    <p:sldId id="303" r:id="rId5"/>
    <p:sldId id="304" r:id="rId6"/>
    <p:sldId id="305" r:id="rId7"/>
    <p:sldId id="297" r:id="rId8"/>
    <p:sldId id="307" r:id="rId9"/>
    <p:sldId id="308" r:id="rId10"/>
    <p:sldId id="306" r:id="rId11"/>
    <p:sldId id="309" r:id="rId12"/>
    <p:sldId id="295" r:id="rId13"/>
    <p:sldId id="311" r:id="rId14"/>
    <p:sldId id="312" r:id="rId15"/>
  </p:sldIdLst>
  <p:sldSz cx="10772775" cy="6059488"/>
  <p:notesSz cx="6799263" cy="9929813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200"/>
    <a:srgbClr val="FF9900"/>
    <a:srgbClr val="00294B"/>
    <a:srgbClr val="663300"/>
    <a:srgbClr val="E05314"/>
    <a:srgbClr val="456487"/>
    <a:srgbClr val="FF6700"/>
    <a:srgbClr val="6600CC"/>
    <a:srgbClr val="511F74"/>
    <a:srgbClr val="7A28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02" autoAdjust="0"/>
    <p:restoredTop sz="92691" autoAdjust="0"/>
  </p:normalViewPr>
  <p:slideViewPr>
    <p:cSldViewPr>
      <p:cViewPr varScale="1">
        <p:scale>
          <a:sx n="122" d="100"/>
          <a:sy n="122" d="100"/>
        </p:scale>
        <p:origin x="696" y="108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28/10/2021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1583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675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0626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0082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4682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5993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4946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first slide is just to remind you the different mechanical elements of PLUME</a:t>
            </a:r>
          </a:p>
          <a:p>
            <a:r>
              <a:rPr lang="fr-FR" dirty="0"/>
              <a:t>PLUME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means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box</a:t>
            </a:r>
          </a:p>
          <a:p>
            <a:r>
              <a:rPr lang="fr-FR" dirty="0"/>
              <a:t>: </a:t>
            </a:r>
          </a:p>
          <a:p>
            <a:r>
              <a:rPr lang="fr-FR" dirty="0"/>
              <a:t>Bottom up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err="1"/>
              <a:t>Then</a:t>
            </a:r>
            <a:r>
              <a:rPr lang="fr-FR" dirty="0"/>
              <a:t> the patch panel for High Voltage, Signal and Optical </a:t>
            </a:r>
            <a:r>
              <a:rPr lang="fr-FR" dirty="0" err="1"/>
              <a:t>Fiber</a:t>
            </a:r>
            <a:r>
              <a:rPr lang="fr-FR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I </a:t>
            </a:r>
            <a:r>
              <a:rPr lang="en-US" b="1" dirty="0"/>
              <a:t>continue on the next slide</a:t>
            </a:r>
            <a:r>
              <a:rPr lang="en-US" dirty="0"/>
              <a:t> 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7246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7508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The detection module is composed by :</a:t>
            </a:r>
          </a:p>
          <a:p>
            <a:endParaRPr lang="en-US" dirty="0"/>
          </a:p>
          <a:p>
            <a:r>
              <a:rPr lang="en-US" b="1" dirty="0"/>
              <a:t>- Quartz windows attached with a quarts tablet, Both acting as a radiator and produce light when crossing by a </a:t>
            </a:r>
            <a:r>
              <a:rPr lang="en-US" b="1" dirty="0" err="1"/>
              <a:t>particule</a:t>
            </a:r>
            <a:r>
              <a:rPr lang="en-US" b="1" dirty="0"/>
              <a:t> </a:t>
            </a:r>
            <a:br>
              <a:rPr lang="en-US" b="1" dirty="0"/>
            </a:br>
            <a:endParaRPr lang="en-US" b="1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- All the components of the module are radiation hard : </a:t>
            </a:r>
          </a:p>
          <a:p>
            <a:endParaRPr lang="en-US" b="1" dirty="0"/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1" dirty="0"/>
              <a:t>The optical contact between the quartz round tablet and the PMT window is assured by an optical grease.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US" b="1" dirty="0"/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1" dirty="0"/>
              <a:t>The Hamamatsu PMT R760 which is used in LUCID had proven to keep its performances after an irradiation</a:t>
            </a:r>
            <a:r>
              <a:rPr lang="en-US" dirty="0"/>
              <a:t> of 10e14 neutron/cm2, only its dark current is increased by an order of magnitude.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1" dirty="0"/>
              <a:t>As for the quartz and the grease, they were tested under </a:t>
            </a:r>
            <a:r>
              <a:rPr lang="en-US" b="1" dirty="0" err="1"/>
              <a:t>irrad</a:t>
            </a:r>
            <a:r>
              <a:rPr lang="en-US" b="1" dirty="0"/>
              <a:t> in Ukraine and showed a good resistance for a dose equivalent to 4 years of running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1" dirty="0"/>
              <a:t>The PMT divider circuit was developed to cope with the current that will be delivered by particles crossing the quartz tablet with a high gain of operation of the detector.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1" dirty="0"/>
              <a:t>As the PMT will age with time and  40 MHz of operation, its HV will have to be increased to compensate for the loss of gain.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US" b="1" dirty="0"/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1" dirty="0"/>
              <a:t>The PMT will be biased to obtain a gain of 1.5 10e5. With this gain the charge produced when a particle passes through the module is around 3 </a:t>
            </a:r>
            <a:r>
              <a:rPr lang="en-US" b="1" dirty="0" err="1"/>
              <a:t>pC</a:t>
            </a:r>
            <a:r>
              <a:rPr lang="en-US" b="1" dirty="0"/>
              <a:t> corresponding to around 140 photons. This value was determined by Geant4 simulation and confirmed by test beams at H8. 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US" b="1" dirty="0"/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7756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2290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4784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259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7044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01/03/2020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1.emf"/><Relationship Id="rId3" Type="http://schemas.openxmlformats.org/officeDocument/2006/relationships/image" Target="../media/image11.png"/><Relationship Id="rId7" Type="http://schemas.openxmlformats.org/officeDocument/2006/relationships/image" Target="../media/image15.emf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3.emf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png"/><Relationship Id="rId4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Tuesday 25 May 2021,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PLUME meeting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622191" y="133264"/>
            <a:ext cx="3528391" cy="432048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PLUME PROJECT </a:t>
            </a:r>
          </a:p>
        </p:txBody>
      </p:sp>
      <p:sp>
        <p:nvSpPr>
          <p:cNvPr id="12" name="Espace réservé de la date 5">
            <a:extLst>
              <a:ext uri="{FF2B5EF4-FFF2-40B4-BE49-F238E27FC236}">
                <a16:creationId xmlns:a16="http://schemas.microsoft.com/office/drawing/2014/main" id="{28484F62-B895-4E3B-AAEC-2CF80C7C5AA4}"/>
              </a:ext>
            </a:extLst>
          </p:cNvPr>
          <p:cNvSpPr txBox="1">
            <a:spLocks/>
          </p:cNvSpPr>
          <p:nvPr/>
        </p:nvSpPr>
        <p:spPr>
          <a:xfrm>
            <a:off x="8159407" y="5702893"/>
            <a:ext cx="1211280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dirty="0"/>
              <a:t>Olivier Duarte</a:t>
            </a:r>
          </a:p>
        </p:txBody>
      </p:sp>
      <p:sp>
        <p:nvSpPr>
          <p:cNvPr id="13" name="Espace réservé du contenu 4">
            <a:extLst>
              <a:ext uri="{FF2B5EF4-FFF2-40B4-BE49-F238E27FC236}">
                <a16:creationId xmlns:a16="http://schemas.microsoft.com/office/drawing/2014/main" id="{5497335E-6D6B-4527-A0C3-B811E68B819F}"/>
              </a:ext>
            </a:extLst>
          </p:cNvPr>
          <p:cNvSpPr txBox="1">
            <a:spLocks/>
          </p:cNvSpPr>
          <p:nvPr/>
        </p:nvSpPr>
        <p:spPr>
          <a:xfrm>
            <a:off x="2266858" y="1032145"/>
            <a:ext cx="7180335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b="1" dirty="0"/>
              <a:t>Probe for </a:t>
            </a:r>
            <a:r>
              <a:rPr lang="en-US" b="1" dirty="0" err="1"/>
              <a:t>LUminosity</a:t>
            </a:r>
            <a:r>
              <a:rPr lang="en-US" b="1" dirty="0"/>
              <a:t> </a:t>
            </a:r>
            <a:r>
              <a:rPr lang="en-US" b="1" dirty="0" err="1"/>
              <a:t>MEasurement</a:t>
            </a:r>
            <a:r>
              <a:rPr lang="en-US" b="1" dirty="0"/>
              <a:t> in </a:t>
            </a:r>
            <a:r>
              <a:rPr lang="en-US" b="1" dirty="0" err="1"/>
              <a:t>LHCb</a:t>
            </a:r>
            <a:r>
              <a:rPr lang="en-US" b="1" dirty="0"/>
              <a:t> </a:t>
            </a:r>
          </a:p>
          <a:p>
            <a:pPr fontAlgn="auto">
              <a:spcAft>
                <a:spcPts val="0"/>
              </a:spcAft>
            </a:pPr>
            <a:endParaRPr lang="en-US" sz="21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E4040FD-1831-43AA-8C0E-403F219DC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18" y="3958267"/>
            <a:ext cx="10772775" cy="209890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B124916-3234-4592-B90B-87973CC52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3774" y="2225246"/>
            <a:ext cx="1703523" cy="49730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D8FB442-28FD-4B0D-942D-3A2244562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1112" y="1865906"/>
            <a:ext cx="854289" cy="8542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4821E7E-336B-4804-B352-0F32D91F71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713" y="2984029"/>
            <a:ext cx="1300145" cy="93610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5AC7B90-149D-4073-926D-AB4891DB1B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1349" y="2982880"/>
            <a:ext cx="1582814" cy="94611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E6C4A0D-55E0-4182-BFF5-1F7FB9E157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654" y="3005102"/>
            <a:ext cx="1295463" cy="92389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6BF0D2C-09FB-478B-8879-A64958DE7D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47129" y="1883447"/>
            <a:ext cx="1223455" cy="83046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8805722-9FE2-441A-A5F3-E6F0F3E6F3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8515" y="3011916"/>
            <a:ext cx="2075789" cy="89687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221DA47-9F2D-49DA-A13A-B51B13BB80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58795" y="2994307"/>
            <a:ext cx="1582814" cy="91554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7A95B22-2A0E-41CB-A39C-6269778FA0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34732" y="1865906"/>
            <a:ext cx="848007" cy="84800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5BBEB83-E5B9-4DAF-B1FB-7DC6FE47CA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7827" y="1030464"/>
            <a:ext cx="1334105" cy="951833"/>
          </a:xfrm>
          <a:prstGeom prst="rect">
            <a:avLst/>
          </a:prstGeom>
        </p:spPr>
      </p:pic>
      <p:sp>
        <p:nvSpPr>
          <p:cNvPr id="24" name="Espace réservé du contenu 4">
            <a:extLst>
              <a:ext uri="{FF2B5EF4-FFF2-40B4-BE49-F238E27FC236}">
                <a16:creationId xmlns:a16="http://schemas.microsoft.com/office/drawing/2014/main" id="{FB29E79C-708B-4DE5-A27B-8FEEDF75BFA7}"/>
              </a:ext>
            </a:extLst>
          </p:cNvPr>
          <p:cNvSpPr txBox="1">
            <a:spLocks/>
          </p:cNvSpPr>
          <p:nvPr/>
        </p:nvSpPr>
        <p:spPr>
          <a:xfrm>
            <a:off x="163207" y="2101221"/>
            <a:ext cx="4051431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200" b="1" i="1" dirty="0">
                <a:solidFill>
                  <a:srgbClr val="F39200"/>
                </a:solidFill>
              </a:rPr>
              <a:t>Olivier Duarte 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1200" b="1" i="1" dirty="0">
                <a:solidFill>
                  <a:srgbClr val="F39200"/>
                </a:solidFill>
              </a:rPr>
              <a:t>On behalf of the PLUME group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sz="1200" b="1" i="1" dirty="0">
              <a:solidFill>
                <a:srgbClr val="F39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63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7488831" cy="432048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Monitoring system and calibration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60" name="Espace réservé de la date 5">
            <a:extLst>
              <a:ext uri="{FF2B5EF4-FFF2-40B4-BE49-F238E27FC236}">
                <a16:creationId xmlns:a16="http://schemas.microsoft.com/office/drawing/2014/main" id="{786875CD-2805-435B-BEE7-90B49C6CD6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Friday 29 </a:t>
            </a:r>
            <a:r>
              <a:rPr lang="fr-FR" dirty="0" err="1"/>
              <a:t>October</a:t>
            </a:r>
            <a:r>
              <a:rPr lang="fr-FR" dirty="0"/>
              <a:t> 2021,</a:t>
            </a:r>
          </a:p>
        </p:txBody>
      </p:sp>
      <p:sp>
        <p:nvSpPr>
          <p:cNvPr id="61" name="Espace réservé du pied de page 6">
            <a:extLst>
              <a:ext uri="{FF2B5EF4-FFF2-40B4-BE49-F238E27FC236}">
                <a16:creationId xmlns:a16="http://schemas.microsoft.com/office/drawing/2014/main" id="{3B5F6A6D-4E25-4CB1-A12C-6AB4F27AF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1712" y="5737225"/>
            <a:ext cx="4896544" cy="322263"/>
          </a:xfrm>
        </p:spPr>
        <p:txBody>
          <a:bodyPr/>
          <a:lstStyle/>
          <a:p>
            <a:r>
              <a:rPr lang="fr-FR" dirty="0"/>
              <a:t>French-</a:t>
            </a:r>
            <a:r>
              <a:rPr lang="fr-FR" dirty="0" err="1"/>
              <a:t>Ukrainian</a:t>
            </a:r>
            <a:r>
              <a:rPr lang="fr-FR" dirty="0"/>
              <a:t> workshop </a:t>
            </a:r>
            <a:r>
              <a:rPr lang="fr-FR" dirty="0" err="1"/>
              <a:t>IJClab</a:t>
            </a:r>
            <a:r>
              <a:rPr lang="fr-FR" dirty="0"/>
              <a:t>, Orsay - France</a:t>
            </a:r>
          </a:p>
        </p:txBody>
      </p:sp>
      <p:sp>
        <p:nvSpPr>
          <p:cNvPr id="18" name="Espace réservé de la date 5">
            <a:extLst>
              <a:ext uri="{FF2B5EF4-FFF2-40B4-BE49-F238E27FC236}">
                <a16:creationId xmlns:a16="http://schemas.microsoft.com/office/drawing/2014/main" id="{C126332B-B86E-4367-9DD7-DD13B9D2A00F}"/>
              </a:ext>
            </a:extLst>
          </p:cNvPr>
          <p:cNvSpPr txBox="1">
            <a:spLocks/>
          </p:cNvSpPr>
          <p:nvPr/>
        </p:nvSpPr>
        <p:spPr>
          <a:xfrm>
            <a:off x="8159407" y="5702893"/>
            <a:ext cx="1211280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dirty="0"/>
              <a:t>Olivier Duarte</a:t>
            </a:r>
          </a:p>
        </p:txBody>
      </p:sp>
      <p:grpSp>
        <p:nvGrpSpPr>
          <p:cNvPr id="19" name="Groupe 4">
            <a:extLst>
              <a:ext uri="{FF2B5EF4-FFF2-40B4-BE49-F238E27FC236}">
                <a16:creationId xmlns:a16="http://schemas.microsoft.com/office/drawing/2014/main" id="{0CD8C20C-A0CE-4836-879A-B09A03435036}"/>
              </a:ext>
            </a:extLst>
          </p:cNvPr>
          <p:cNvGrpSpPr>
            <a:grpSpLocks/>
          </p:cNvGrpSpPr>
          <p:nvPr/>
        </p:nvGrpSpPr>
        <p:grpSpPr bwMode="auto">
          <a:xfrm>
            <a:off x="194585" y="2434908"/>
            <a:ext cx="4751388" cy="2962275"/>
            <a:chOff x="1907704" y="2340865"/>
            <a:chExt cx="4752528" cy="2963244"/>
          </a:xfrm>
        </p:grpSpPr>
        <p:pic>
          <p:nvPicPr>
            <p:cNvPr id="20" name="Image 2">
              <a:extLst>
                <a:ext uri="{FF2B5EF4-FFF2-40B4-BE49-F238E27FC236}">
                  <a16:creationId xmlns:a16="http://schemas.microsoft.com/office/drawing/2014/main" id="{A01FB4D6-DFA6-4724-A2C7-631A4EDFF9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2345235"/>
              <a:ext cx="4752528" cy="2958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3">
              <a:extLst>
                <a:ext uri="{FF2B5EF4-FFF2-40B4-BE49-F238E27FC236}">
                  <a16:creationId xmlns:a16="http://schemas.microsoft.com/office/drawing/2014/main" id="{0F24A6FB-111F-40B9-8549-30CD25B1F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0192" y="2340865"/>
              <a:ext cx="360040" cy="12311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eaLnBrk="1" hangingPunct="1"/>
              <a:endParaRPr lang="fr-FR" altLang="fr-FR"/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104D5035-E87B-4631-AA28-AEDC360CD788}"/>
              </a:ext>
            </a:extLst>
          </p:cNvPr>
          <p:cNvSpPr txBox="1"/>
          <p:nvPr/>
        </p:nvSpPr>
        <p:spPr>
          <a:xfrm>
            <a:off x="-260453" y="543005"/>
            <a:ext cx="110332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fr-FR" sz="800" dirty="0">
              <a:latin typeface="Calibri"/>
              <a:cs typeface="Calibri"/>
            </a:endParaRPr>
          </a:p>
          <a:p>
            <a:pPr marL="958850" lvl="1" indent="-3429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PMT gain expected to vary depending on occupancy, time and radiation dose </a:t>
            </a:r>
          </a:p>
          <a:p>
            <a:pPr marL="1119188" lvl="2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sz="1200" dirty="0">
                <a:solidFill>
                  <a:srgbClr val="FF0000"/>
                </a:solidFill>
                <a:latin typeface="+mn-lt"/>
                <a:cs typeface="+mn-cs"/>
                <a:sym typeface="Wingdings" panose="05000000000000000000" pitchFamily="2" charset="2"/>
              </a:rPr>
              <a:t></a:t>
            </a: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 monitor the gain and apply HV correction to recover the reference value on a fill-by-fill basis</a:t>
            </a:r>
          </a:p>
          <a:p>
            <a:pPr marL="958850" lvl="1" indent="-3429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LED light transported to the PMTs by radiation-hard fibers </a:t>
            </a:r>
          </a:p>
          <a:p>
            <a:pPr marL="615950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	   </a:t>
            </a:r>
            <a:r>
              <a:rPr lang="en-US" sz="12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monitor LED stability using PIN photodiode (</a:t>
            </a:r>
            <a:r>
              <a:rPr lang="en-US" dirty="0" err="1">
                <a:solidFill>
                  <a:srgbClr val="00294B"/>
                </a:solidFill>
                <a:latin typeface="+mn-lt"/>
                <a:cs typeface="+mn-cs"/>
              </a:rPr>
              <a:t>LHCb</a:t>
            </a: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 calorimeter-like system, LEDTSB board)</a:t>
            </a:r>
          </a:p>
          <a:p>
            <a:pPr marL="958850" lvl="1" indent="-3429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Calibration tracks coming from the interaction point and reconstructed with VELO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BBC2FD1-745F-4208-AF08-2029BD0E51DA}"/>
              </a:ext>
            </a:extLst>
          </p:cNvPr>
          <p:cNvSpPr txBox="1"/>
          <p:nvPr/>
        </p:nvSpPr>
        <p:spPr>
          <a:xfrm>
            <a:off x="4753813" y="2545170"/>
            <a:ext cx="571119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fr-FR" sz="800" dirty="0">
              <a:latin typeface="Calibri"/>
              <a:cs typeface="Calibri"/>
            </a:endParaRPr>
          </a:p>
          <a:p>
            <a:pPr marL="615950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Perform calibration at beginning + EOF (=End Of Fill) + during empty BX</a:t>
            </a:r>
          </a:p>
          <a:p>
            <a:pPr marL="1071563" lvl="1" indent="-2444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Amplitude histograms saved every 15 minutes</a:t>
            </a:r>
          </a:p>
          <a:p>
            <a:pPr marL="1071563" lvl="1" indent="-2444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EOF ⟶ analysis task updates DB with new recipes</a:t>
            </a:r>
          </a:p>
          <a:p>
            <a:pPr marL="1071563" lvl="1" indent="-2444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WinCC daemon applies new recipes at beginning of fill</a:t>
            </a:r>
          </a:p>
        </p:txBody>
      </p:sp>
    </p:spTree>
    <p:extLst>
      <p:ext uri="{BB962C8B-B14F-4D97-AF65-F5344CB8AC3E}">
        <p14:creationId xmlns:p14="http://schemas.microsoft.com/office/powerpoint/2010/main" val="1408363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7488831" cy="432048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Mechanical part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60" name="Espace réservé de la date 5">
            <a:extLst>
              <a:ext uri="{FF2B5EF4-FFF2-40B4-BE49-F238E27FC236}">
                <a16:creationId xmlns:a16="http://schemas.microsoft.com/office/drawing/2014/main" id="{786875CD-2805-435B-BEE7-90B49C6CD6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Friday 29 </a:t>
            </a:r>
            <a:r>
              <a:rPr lang="fr-FR" dirty="0" err="1"/>
              <a:t>October</a:t>
            </a:r>
            <a:r>
              <a:rPr lang="fr-FR" dirty="0"/>
              <a:t> 2021,</a:t>
            </a:r>
          </a:p>
        </p:txBody>
      </p:sp>
      <p:sp>
        <p:nvSpPr>
          <p:cNvPr id="61" name="Espace réservé du pied de page 6">
            <a:extLst>
              <a:ext uri="{FF2B5EF4-FFF2-40B4-BE49-F238E27FC236}">
                <a16:creationId xmlns:a16="http://schemas.microsoft.com/office/drawing/2014/main" id="{3B5F6A6D-4E25-4CB1-A12C-6AB4F27AF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1712" y="5737225"/>
            <a:ext cx="4896544" cy="322263"/>
          </a:xfrm>
        </p:spPr>
        <p:txBody>
          <a:bodyPr/>
          <a:lstStyle/>
          <a:p>
            <a:r>
              <a:rPr lang="fr-FR" dirty="0"/>
              <a:t>French-</a:t>
            </a:r>
            <a:r>
              <a:rPr lang="fr-FR" dirty="0" err="1"/>
              <a:t>Ukrainian</a:t>
            </a:r>
            <a:r>
              <a:rPr lang="fr-FR" dirty="0"/>
              <a:t> workshop </a:t>
            </a:r>
            <a:r>
              <a:rPr lang="fr-FR" dirty="0" err="1"/>
              <a:t>IJClab</a:t>
            </a:r>
            <a:r>
              <a:rPr lang="fr-FR" dirty="0"/>
              <a:t>, Orsay - France</a:t>
            </a:r>
          </a:p>
        </p:txBody>
      </p:sp>
      <p:sp>
        <p:nvSpPr>
          <p:cNvPr id="18" name="Espace réservé de la date 5">
            <a:extLst>
              <a:ext uri="{FF2B5EF4-FFF2-40B4-BE49-F238E27FC236}">
                <a16:creationId xmlns:a16="http://schemas.microsoft.com/office/drawing/2014/main" id="{C126332B-B86E-4367-9DD7-DD13B9D2A00F}"/>
              </a:ext>
            </a:extLst>
          </p:cNvPr>
          <p:cNvSpPr txBox="1">
            <a:spLocks/>
          </p:cNvSpPr>
          <p:nvPr/>
        </p:nvSpPr>
        <p:spPr>
          <a:xfrm>
            <a:off x="8159407" y="5702893"/>
            <a:ext cx="1211280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dirty="0"/>
              <a:t>Olivier Duarte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EA59CEC-668F-4342-AE75-4A5BDFDDF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43" y="762626"/>
            <a:ext cx="3462824" cy="468643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FA50CB8-4A1F-4447-B82A-CEF4CA21FCE8}"/>
              </a:ext>
            </a:extLst>
          </p:cNvPr>
          <p:cNvSpPr txBox="1"/>
          <p:nvPr/>
        </p:nvSpPr>
        <p:spPr>
          <a:xfrm>
            <a:off x="4241145" y="3019267"/>
            <a:ext cx="308391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4550" lvl="1" indent="-228600" defTabSz="9144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294B"/>
                </a:solidFill>
                <a:latin typeface="+mn-lt"/>
                <a:cs typeface="+mn-cs"/>
              </a:rPr>
              <a:t>MK light Structure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776489F-4E6D-4A81-8669-4D402E14776A}"/>
              </a:ext>
            </a:extLst>
          </p:cNvPr>
          <p:cNvSpPr txBox="1"/>
          <p:nvPr/>
        </p:nvSpPr>
        <p:spPr>
          <a:xfrm>
            <a:off x="3442171" y="601400"/>
            <a:ext cx="7330604" cy="1905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en-US" sz="800" dirty="0">
              <a:latin typeface="Calibri"/>
              <a:cs typeface="Calibri"/>
            </a:endParaRPr>
          </a:p>
          <a:p>
            <a:pPr marL="40005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6700"/>
                </a:solidFill>
                <a:latin typeface="+mn-lt"/>
                <a:cs typeface="+mn-cs"/>
              </a:rPr>
              <a:t>Just to remind you </a:t>
            </a:r>
          </a:p>
          <a:p>
            <a:pPr marL="84455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294B"/>
                </a:solidFill>
                <a:latin typeface="+mn-lt"/>
                <a:cs typeface="+mn-cs"/>
              </a:rPr>
              <a:t>PLUME = Two boxes</a:t>
            </a:r>
          </a:p>
          <a:p>
            <a:pPr marL="84455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294B"/>
                </a:solidFill>
                <a:latin typeface="+mn-lt"/>
                <a:cs typeface="+mn-cs"/>
              </a:rPr>
              <a:t>Box C : it contains </a:t>
            </a:r>
            <a:r>
              <a:rPr lang="en-US" sz="1800" dirty="0">
                <a:solidFill>
                  <a:srgbClr val="00294B"/>
                </a:solidFill>
                <a:latin typeface="+mn-lt"/>
                <a:cs typeface="+mn-cs"/>
                <a:sym typeface="Symbol" panose="05050102010706020507" pitchFamily="18" charset="2"/>
              </a:rPr>
              <a:t> 2/3 of the modules (32)</a:t>
            </a:r>
          </a:p>
          <a:p>
            <a:pPr marL="84455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294B"/>
                </a:solidFill>
                <a:latin typeface="+mn-lt"/>
                <a:cs typeface="+mn-cs"/>
              </a:rPr>
              <a:t>Box A : it contains </a:t>
            </a:r>
            <a:r>
              <a:rPr lang="en-US" sz="1800" dirty="0">
                <a:solidFill>
                  <a:srgbClr val="00294B"/>
                </a:solidFill>
                <a:latin typeface="+mn-lt"/>
                <a:cs typeface="+mn-cs"/>
                <a:sym typeface="Symbol" panose="05050102010706020507" pitchFamily="18" charset="2"/>
              </a:rPr>
              <a:t> 1/3 of the modules (16)</a:t>
            </a:r>
            <a:endParaRPr lang="en-US" sz="1800" dirty="0">
              <a:solidFill>
                <a:srgbClr val="00294B"/>
              </a:solidFill>
              <a:latin typeface="+mn-lt"/>
              <a:cs typeface="+mn-cs"/>
            </a:endParaRPr>
          </a:p>
          <a:p>
            <a:pPr marL="84455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endParaRPr lang="en-US" sz="800" dirty="0">
              <a:solidFill>
                <a:srgbClr val="00294B"/>
              </a:solidFill>
              <a:latin typeface="+mn-lt"/>
              <a:cs typeface="+mn-cs"/>
            </a:endParaRPr>
          </a:p>
          <a:p>
            <a:pPr marL="84455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294B"/>
                </a:solidFill>
                <a:latin typeface="+mn-lt"/>
                <a:cs typeface="+mn-cs"/>
              </a:rPr>
              <a:t>Phase 1 “demonstrator": installation of 8 modules at CERN</a:t>
            </a:r>
          </a:p>
          <a:p>
            <a:pPr marL="84455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294B"/>
                </a:solidFill>
                <a:latin typeface="+mn-lt"/>
                <a:cs typeface="+mn-cs"/>
              </a:rPr>
              <a:t>Phase 2 : For the winter installation of 48 modules at CERN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AF3E52A-E357-4FAA-A1C6-9977D13B15B3}"/>
              </a:ext>
            </a:extLst>
          </p:cNvPr>
          <p:cNvSpPr txBox="1"/>
          <p:nvPr/>
        </p:nvSpPr>
        <p:spPr>
          <a:xfrm>
            <a:off x="4248917" y="3643187"/>
            <a:ext cx="506446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455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294B"/>
                </a:solidFill>
                <a:latin typeface="+mn-lt"/>
                <a:cs typeface="+mn-cs"/>
              </a:rPr>
              <a:t>Patch panel (HV, signal, optical fiber )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81DA7F95-2143-4D20-A94C-D71BA6EBA9AF}"/>
              </a:ext>
            </a:extLst>
          </p:cNvPr>
          <p:cNvCxnSpPr>
            <a:cxnSpLocks/>
          </p:cNvCxnSpPr>
          <p:nvPr/>
        </p:nvCxnSpPr>
        <p:spPr>
          <a:xfrm flipH="1" flipV="1">
            <a:off x="2613370" y="2406842"/>
            <a:ext cx="2345026" cy="1102962"/>
          </a:xfrm>
          <a:prstGeom prst="line">
            <a:avLst/>
          </a:prstGeom>
          <a:ln w="254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ADD42287-30E7-4264-BD6F-9203A7A33AFC}"/>
              </a:ext>
            </a:extLst>
          </p:cNvPr>
          <p:cNvCxnSpPr>
            <a:cxnSpLocks/>
          </p:cNvCxnSpPr>
          <p:nvPr/>
        </p:nvCxnSpPr>
        <p:spPr>
          <a:xfrm flipH="1" flipV="1">
            <a:off x="3043063" y="4223368"/>
            <a:ext cx="1931429" cy="378182"/>
          </a:xfrm>
          <a:prstGeom prst="line">
            <a:avLst/>
          </a:prstGeom>
          <a:ln w="254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64A94020-6674-46E4-8134-105601A6D15C}"/>
              </a:ext>
            </a:extLst>
          </p:cNvPr>
          <p:cNvSpPr txBox="1"/>
          <p:nvPr/>
        </p:nvSpPr>
        <p:spPr>
          <a:xfrm>
            <a:off x="4074493" y="2534015"/>
            <a:ext cx="61653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en-US" sz="800" dirty="0">
              <a:latin typeface="Calibri"/>
              <a:cs typeface="Calibri"/>
            </a:endParaRPr>
          </a:p>
          <a:p>
            <a:pPr marL="40005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920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6700"/>
                </a:solidFill>
                <a:latin typeface="+mn-lt"/>
                <a:cs typeface="+mn-cs"/>
              </a:rPr>
              <a:t>The different mechanical elements of PLUME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0BDA16B-1E62-4137-88C2-8ABAB96D94D5}"/>
              </a:ext>
            </a:extLst>
          </p:cNvPr>
          <p:cNvSpPr txBox="1"/>
          <p:nvPr/>
        </p:nvSpPr>
        <p:spPr>
          <a:xfrm>
            <a:off x="4660591" y="4432354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212725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94B"/>
                </a:solidFill>
                <a:latin typeface="+mn-lt"/>
                <a:cs typeface="+mn-cs"/>
              </a:rPr>
              <a:t>Carrier Structure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70486D99-E516-48EA-B7BB-814685AA87ED}"/>
              </a:ext>
            </a:extLst>
          </p:cNvPr>
          <p:cNvCxnSpPr>
            <a:cxnSpLocks/>
          </p:cNvCxnSpPr>
          <p:nvPr/>
        </p:nvCxnSpPr>
        <p:spPr>
          <a:xfrm flipH="1" flipV="1">
            <a:off x="3581713" y="3504204"/>
            <a:ext cx="1392779" cy="278579"/>
          </a:xfrm>
          <a:prstGeom prst="line">
            <a:avLst/>
          </a:prstGeom>
          <a:ln w="254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919B1B2D-B385-42FE-899D-4DC16D47C152}"/>
              </a:ext>
            </a:extLst>
          </p:cNvPr>
          <p:cNvSpPr txBox="1"/>
          <p:nvPr/>
        </p:nvSpPr>
        <p:spPr>
          <a:xfrm>
            <a:off x="4257241" y="3360059"/>
            <a:ext cx="535080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455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294B"/>
                </a:solidFill>
                <a:latin typeface="+mn-lt"/>
                <a:cs typeface="+mn-cs"/>
              </a:rPr>
              <a:t>PM support plate with adjustment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DD96E9E3-1522-4B60-8BA7-B672B3224AB0}"/>
              </a:ext>
            </a:extLst>
          </p:cNvPr>
          <p:cNvCxnSpPr>
            <a:cxnSpLocks/>
          </p:cNvCxnSpPr>
          <p:nvPr/>
        </p:nvCxnSpPr>
        <p:spPr>
          <a:xfrm flipH="1" flipV="1">
            <a:off x="3650271" y="2584775"/>
            <a:ext cx="1308125" cy="579078"/>
          </a:xfrm>
          <a:prstGeom prst="line">
            <a:avLst/>
          </a:prstGeom>
          <a:ln w="254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32D1BDE7-9F21-4157-A706-35679926DCE7}"/>
              </a:ext>
            </a:extLst>
          </p:cNvPr>
          <p:cNvSpPr txBox="1"/>
          <p:nvPr/>
        </p:nvSpPr>
        <p:spPr>
          <a:xfrm>
            <a:off x="4209145" y="4970192"/>
            <a:ext cx="61653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en-US" sz="800" dirty="0">
              <a:latin typeface="Calibri"/>
              <a:cs typeface="Calibri"/>
            </a:endParaRPr>
          </a:p>
          <a:p>
            <a:pPr marL="40005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920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6700"/>
                </a:solidFill>
                <a:latin typeface="+mn-lt"/>
                <a:cs typeface="+mn-cs"/>
              </a:rPr>
              <a:t>Alignment requirements:   100 µm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9FD3CE46-9EB3-49C1-BDFE-D80C61A39A6E}"/>
              </a:ext>
            </a:extLst>
          </p:cNvPr>
          <p:cNvGrpSpPr/>
          <p:nvPr/>
        </p:nvGrpSpPr>
        <p:grpSpPr>
          <a:xfrm>
            <a:off x="3251208" y="892052"/>
            <a:ext cx="360040" cy="402106"/>
            <a:chOff x="9850883" y="5157210"/>
            <a:chExt cx="360040" cy="402106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6C60E996-39A2-4CF0-83DE-F4F67BE96147}"/>
                </a:ext>
              </a:extLst>
            </p:cNvPr>
            <p:cNvSpPr/>
            <p:nvPr/>
          </p:nvSpPr>
          <p:spPr>
            <a:xfrm>
              <a:off x="9850883" y="5189984"/>
              <a:ext cx="360040" cy="3693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6FE5940E-A212-423B-B4DE-E32D928E6F3F}"/>
                </a:ext>
              </a:extLst>
            </p:cNvPr>
            <p:cNvSpPr txBox="1"/>
            <p:nvPr/>
          </p:nvSpPr>
          <p:spPr>
            <a:xfrm>
              <a:off x="9850883" y="5157210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FDB503A6-F628-44BB-BDA2-79903B8502AF}"/>
              </a:ext>
            </a:extLst>
          </p:cNvPr>
          <p:cNvGrpSpPr/>
          <p:nvPr/>
        </p:nvGrpSpPr>
        <p:grpSpPr>
          <a:xfrm>
            <a:off x="2574613" y="810958"/>
            <a:ext cx="370614" cy="402106"/>
            <a:chOff x="10278864" y="4658698"/>
            <a:chExt cx="370614" cy="402106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C73BEE3E-38F6-4886-A49F-A25B4CFB7B12}"/>
                </a:ext>
              </a:extLst>
            </p:cNvPr>
            <p:cNvSpPr/>
            <p:nvPr/>
          </p:nvSpPr>
          <p:spPr>
            <a:xfrm>
              <a:off x="10278864" y="4691472"/>
              <a:ext cx="360040" cy="3693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560E3B39-812E-4A0A-B41E-09B1958B601E}"/>
                </a:ext>
              </a:extLst>
            </p:cNvPr>
            <p:cNvSpPr txBox="1"/>
            <p:nvPr/>
          </p:nvSpPr>
          <p:spPr>
            <a:xfrm>
              <a:off x="10278864" y="465869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C</a:t>
              </a:r>
            </a:p>
          </p:txBody>
        </p:sp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id="{CD96725C-4117-4191-AC3A-D0979FACB4AB}"/>
              </a:ext>
            </a:extLst>
          </p:cNvPr>
          <p:cNvSpPr txBox="1"/>
          <p:nvPr/>
        </p:nvSpPr>
        <p:spPr>
          <a:xfrm>
            <a:off x="4268876" y="3941093"/>
            <a:ext cx="506446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455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294B"/>
                </a:solidFill>
                <a:latin typeface="+mn-lt"/>
                <a:cs typeface="+mn-cs"/>
              </a:rPr>
              <a:t>Adjustment feet</a:t>
            </a: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25FFD5E8-E96C-4A92-81C2-0E8EC10244AB}"/>
              </a:ext>
            </a:extLst>
          </p:cNvPr>
          <p:cNvCxnSpPr>
            <a:cxnSpLocks/>
          </p:cNvCxnSpPr>
          <p:nvPr/>
        </p:nvCxnSpPr>
        <p:spPr>
          <a:xfrm flipH="1" flipV="1">
            <a:off x="3612059" y="3947450"/>
            <a:ext cx="1362433" cy="134565"/>
          </a:xfrm>
          <a:prstGeom prst="line">
            <a:avLst/>
          </a:prstGeom>
          <a:ln w="254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236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6336703" cy="432048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PLUME PHASE 1 (installed at CERN) : 8 modules 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345B485-FC76-4692-B99B-11D664DB5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624436" y="1284656"/>
            <a:ext cx="5049413" cy="378706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3C47E98-57DD-4840-95E7-34ADB5CF276D}"/>
              </a:ext>
            </a:extLst>
          </p:cNvPr>
          <p:cNvSpPr txBox="1"/>
          <p:nvPr/>
        </p:nvSpPr>
        <p:spPr>
          <a:xfrm>
            <a:off x="3462008" y="549697"/>
            <a:ext cx="5908679" cy="420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fr-FR" sz="800" dirty="0">
              <a:latin typeface="Calibri"/>
              <a:cs typeface="Calibri"/>
            </a:endParaRPr>
          </a:p>
          <a:p>
            <a:pPr marL="360363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sz="1600" b="1" dirty="0">
                <a:solidFill>
                  <a:srgbClr val="00294B"/>
                </a:solidFill>
                <a:latin typeface="+mn-lt"/>
                <a:cs typeface="+mn-cs"/>
              </a:rPr>
              <a:t>Detection unit </a:t>
            </a:r>
            <a:endParaRPr lang="en-US" sz="1600" dirty="0">
              <a:solidFill>
                <a:srgbClr val="00294B"/>
              </a:solidFill>
              <a:latin typeface="+mn-lt"/>
              <a:cs typeface="+mn-cs"/>
            </a:endParaRP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94B"/>
                </a:solidFill>
                <a:latin typeface="+mn-lt"/>
                <a:cs typeface="+mn-cs"/>
              </a:rPr>
              <a:t>8 PMT installed and tested (light-tightness, charge measurement under led illumination)</a:t>
            </a: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00294B"/>
              </a:solidFill>
              <a:latin typeface="+mn-lt"/>
              <a:cs typeface="+mn-cs"/>
            </a:endParaRPr>
          </a:p>
          <a:p>
            <a:pPr marL="3587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tabLst>
                <a:tab pos="0" algn="l"/>
              </a:tabLst>
              <a:defRPr/>
            </a:pPr>
            <a:r>
              <a:rPr lang="en-US" sz="1600" b="1" dirty="0">
                <a:solidFill>
                  <a:srgbClr val="00294B"/>
                </a:solidFill>
                <a:latin typeface="+mn-lt"/>
                <a:cs typeface="+mn-cs"/>
              </a:rPr>
              <a:t>Mechanical structure</a:t>
            </a: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94B"/>
                </a:solidFill>
                <a:latin typeface="+mn-lt"/>
                <a:cs typeface="+mn-cs"/>
              </a:rPr>
              <a:t>Mounted tested and aligned </a:t>
            </a: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94B"/>
                </a:solidFill>
                <a:latin typeface="+mn-lt"/>
                <a:cs typeface="+mn-cs"/>
              </a:rPr>
              <a:t>A precision of 100µm has been demonstrated </a:t>
            </a: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00294B"/>
              </a:solidFill>
              <a:latin typeface="+mn-lt"/>
              <a:cs typeface="+mn-cs"/>
            </a:endParaRPr>
          </a:p>
          <a:p>
            <a:pPr marL="3587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sz="1600" b="1" dirty="0">
                <a:solidFill>
                  <a:srgbClr val="00294B"/>
                </a:solidFill>
                <a:latin typeface="+mn-lt"/>
                <a:cs typeface="+mn-cs"/>
              </a:rPr>
              <a:t>Electronics part </a:t>
            </a: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94B"/>
                </a:solidFill>
                <a:latin typeface="+mn-lt"/>
                <a:cs typeface="+mn-cs"/>
              </a:rPr>
              <a:t>Front-End : debug in progress, ready to take data soon </a:t>
            </a: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94B"/>
                </a:solidFill>
                <a:latin typeface="+mn-lt"/>
                <a:cs typeface="+mn-cs"/>
              </a:rPr>
              <a:t>Back-end : ready, and final version of firmware (in TELL40) should be ready for phase 2</a:t>
            </a: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94B"/>
                </a:solidFill>
                <a:latin typeface="+mn-lt"/>
                <a:cs typeface="+mn-cs"/>
              </a:rPr>
              <a:t>DAQ : debug in progress, ready to take data soon </a:t>
            </a: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00294B"/>
              </a:solidFill>
              <a:latin typeface="+mn-lt"/>
              <a:cs typeface="+mn-cs"/>
            </a:endParaRPr>
          </a:p>
          <a:p>
            <a:pPr marL="358775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sz="1600" b="1" dirty="0">
                <a:solidFill>
                  <a:srgbClr val="00294B"/>
                </a:solidFill>
                <a:latin typeface="+mn-lt"/>
                <a:cs typeface="+mn-cs"/>
              </a:rPr>
              <a:t>Monitoring system </a:t>
            </a:r>
          </a:p>
          <a:p>
            <a:pPr marL="804863" lvl="1" indent="-188913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94B"/>
                </a:solidFill>
                <a:latin typeface="+mn-lt"/>
                <a:cs typeface="+mn-cs"/>
              </a:rPr>
              <a:t>A temporary solution has been implemented due to delay on optical fiber orders. The final implementation should be ready for phase 2 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39728F6-D343-4A51-8100-37F14706D72E}"/>
              </a:ext>
            </a:extLst>
          </p:cNvPr>
          <p:cNvSpPr txBox="1"/>
          <p:nvPr/>
        </p:nvSpPr>
        <p:spPr>
          <a:xfrm>
            <a:off x="3696020" y="4965025"/>
            <a:ext cx="6851729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fr-FR" sz="800" dirty="0">
              <a:latin typeface="Calibri"/>
              <a:cs typeface="Calibri"/>
            </a:endParaRPr>
          </a:p>
          <a:p>
            <a:pPr marL="615950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sz="1600" dirty="0"/>
              <a:t>We hope to take data during the </a:t>
            </a:r>
            <a:r>
              <a:rPr lang="en-US" sz="1600" dirty="0" err="1"/>
              <a:t>LHCb</a:t>
            </a:r>
            <a:r>
              <a:rPr lang="en-US" sz="1600" dirty="0"/>
              <a:t> pilot run </a:t>
            </a:r>
            <a:endParaRPr lang="en-US" sz="1600" dirty="0">
              <a:solidFill>
                <a:srgbClr val="00294B"/>
              </a:solidFill>
              <a:latin typeface="+mn-lt"/>
              <a:cs typeface="+mn-cs"/>
            </a:endParaRPr>
          </a:p>
        </p:txBody>
      </p:sp>
      <p:sp>
        <p:nvSpPr>
          <p:cNvPr id="13" name="Espace réservé de la date 5">
            <a:extLst>
              <a:ext uri="{FF2B5EF4-FFF2-40B4-BE49-F238E27FC236}">
                <a16:creationId xmlns:a16="http://schemas.microsoft.com/office/drawing/2014/main" id="{11FF0D94-FD79-42B1-BC5B-C403A4843C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Friday 29 </a:t>
            </a:r>
            <a:r>
              <a:rPr lang="fr-FR" dirty="0" err="1"/>
              <a:t>October</a:t>
            </a:r>
            <a:r>
              <a:rPr lang="fr-FR" dirty="0"/>
              <a:t> 2021,</a:t>
            </a:r>
          </a:p>
        </p:txBody>
      </p:sp>
      <p:sp>
        <p:nvSpPr>
          <p:cNvPr id="14" name="Espace réservé du pied de page 6">
            <a:extLst>
              <a:ext uri="{FF2B5EF4-FFF2-40B4-BE49-F238E27FC236}">
                <a16:creationId xmlns:a16="http://schemas.microsoft.com/office/drawing/2014/main" id="{E7ACCEDE-DD34-42E3-8343-B5A4CF4D6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1712" y="5737225"/>
            <a:ext cx="4896544" cy="322263"/>
          </a:xfrm>
        </p:spPr>
        <p:txBody>
          <a:bodyPr/>
          <a:lstStyle/>
          <a:p>
            <a:r>
              <a:rPr lang="fr-FR" dirty="0"/>
              <a:t>French-</a:t>
            </a:r>
            <a:r>
              <a:rPr lang="fr-FR" dirty="0" err="1"/>
              <a:t>Ukrainian</a:t>
            </a:r>
            <a:r>
              <a:rPr lang="fr-FR" dirty="0"/>
              <a:t> workshop </a:t>
            </a:r>
            <a:r>
              <a:rPr lang="fr-FR" dirty="0" err="1"/>
              <a:t>IJClab</a:t>
            </a:r>
            <a:r>
              <a:rPr lang="fr-FR" dirty="0"/>
              <a:t>, Orsay - France</a:t>
            </a:r>
          </a:p>
        </p:txBody>
      </p:sp>
      <p:sp>
        <p:nvSpPr>
          <p:cNvPr id="15" name="Espace réservé de la date 5">
            <a:extLst>
              <a:ext uri="{FF2B5EF4-FFF2-40B4-BE49-F238E27FC236}">
                <a16:creationId xmlns:a16="http://schemas.microsoft.com/office/drawing/2014/main" id="{0315389A-6881-4EAC-8053-B8B5881BFD96}"/>
              </a:ext>
            </a:extLst>
          </p:cNvPr>
          <p:cNvSpPr txBox="1">
            <a:spLocks/>
          </p:cNvSpPr>
          <p:nvPr/>
        </p:nvSpPr>
        <p:spPr>
          <a:xfrm>
            <a:off x="8159407" y="5702893"/>
            <a:ext cx="1211280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dirty="0"/>
              <a:t>Olivier Duarte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DFDBA7F-B893-4748-AA75-B76DDAAD8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8795" y="1359209"/>
            <a:ext cx="1645788" cy="77204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B29FD5E-2DF1-4651-83F5-375F7AC32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5149" y="2531522"/>
            <a:ext cx="1647626" cy="129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30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3744415" cy="43204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PLUME PHASE 2 : 48 modules 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13" name="Espace réservé de la date 5">
            <a:extLst>
              <a:ext uri="{FF2B5EF4-FFF2-40B4-BE49-F238E27FC236}">
                <a16:creationId xmlns:a16="http://schemas.microsoft.com/office/drawing/2014/main" id="{11FF0D94-FD79-42B1-BC5B-C403A4843C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Friday 29 </a:t>
            </a:r>
            <a:r>
              <a:rPr lang="fr-FR" dirty="0" err="1"/>
              <a:t>October</a:t>
            </a:r>
            <a:r>
              <a:rPr lang="fr-FR" dirty="0"/>
              <a:t> 2021,</a:t>
            </a:r>
          </a:p>
        </p:txBody>
      </p:sp>
      <p:sp>
        <p:nvSpPr>
          <p:cNvPr id="14" name="Espace réservé du pied de page 6">
            <a:extLst>
              <a:ext uri="{FF2B5EF4-FFF2-40B4-BE49-F238E27FC236}">
                <a16:creationId xmlns:a16="http://schemas.microsoft.com/office/drawing/2014/main" id="{E7ACCEDE-DD34-42E3-8343-B5A4CF4D6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1712" y="5737225"/>
            <a:ext cx="4896544" cy="322263"/>
          </a:xfrm>
        </p:spPr>
        <p:txBody>
          <a:bodyPr/>
          <a:lstStyle/>
          <a:p>
            <a:r>
              <a:rPr lang="fr-FR" dirty="0"/>
              <a:t>French-</a:t>
            </a:r>
            <a:r>
              <a:rPr lang="fr-FR" dirty="0" err="1"/>
              <a:t>Ukrainian</a:t>
            </a:r>
            <a:r>
              <a:rPr lang="fr-FR" dirty="0"/>
              <a:t> workshop </a:t>
            </a:r>
            <a:r>
              <a:rPr lang="fr-FR" dirty="0" err="1"/>
              <a:t>IJClab</a:t>
            </a:r>
            <a:r>
              <a:rPr lang="fr-FR" dirty="0"/>
              <a:t>, Orsay - France</a:t>
            </a:r>
          </a:p>
        </p:txBody>
      </p:sp>
      <p:sp>
        <p:nvSpPr>
          <p:cNvPr id="15" name="Espace réservé de la date 5">
            <a:extLst>
              <a:ext uri="{FF2B5EF4-FFF2-40B4-BE49-F238E27FC236}">
                <a16:creationId xmlns:a16="http://schemas.microsoft.com/office/drawing/2014/main" id="{0315389A-6881-4EAC-8053-B8B5881BFD96}"/>
              </a:ext>
            </a:extLst>
          </p:cNvPr>
          <p:cNvSpPr txBox="1">
            <a:spLocks/>
          </p:cNvSpPr>
          <p:nvPr/>
        </p:nvSpPr>
        <p:spPr>
          <a:xfrm>
            <a:off x="8159407" y="5702893"/>
            <a:ext cx="1211280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dirty="0"/>
              <a:t>Olivier Duarte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4498599-6BB2-4856-B2B8-D146EA858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3" y="725488"/>
            <a:ext cx="5329982" cy="390152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CC474F3-8F97-454E-9DB4-7EFA4755FBD0}"/>
              </a:ext>
            </a:extLst>
          </p:cNvPr>
          <p:cNvSpPr txBox="1"/>
          <p:nvPr/>
        </p:nvSpPr>
        <p:spPr>
          <a:xfrm>
            <a:off x="5602411" y="1022903"/>
            <a:ext cx="512580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fr-FR" sz="800" dirty="0">
              <a:latin typeface="Calibri"/>
              <a:cs typeface="Calibri"/>
            </a:endParaRPr>
          </a:p>
          <a:p>
            <a:pPr marL="360363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b="1" dirty="0">
                <a:solidFill>
                  <a:srgbClr val="00294B"/>
                </a:solidFill>
                <a:latin typeface="+mn-lt"/>
                <a:cs typeface="+mn-cs"/>
              </a:rPr>
              <a:t>PLUME phase 2 </a:t>
            </a:r>
            <a:endParaRPr lang="en-US" dirty="0">
              <a:solidFill>
                <a:srgbClr val="00294B"/>
              </a:solidFill>
              <a:latin typeface="+mn-lt"/>
              <a:cs typeface="+mn-cs"/>
            </a:endParaRP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48 PMT will be installed and tested </a:t>
            </a: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We have updated the mechanical design</a:t>
            </a: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Mechanical structure manufacturing ongoing</a:t>
            </a: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Cabling ongoing</a:t>
            </a: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294B"/>
              </a:solidFill>
              <a:latin typeface="+mn-lt"/>
              <a:cs typeface="+mn-cs"/>
            </a:endParaRPr>
          </a:p>
          <a:p>
            <a:pPr marL="3587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tabLst>
                <a:tab pos="0" algn="l"/>
              </a:tabLst>
              <a:defRPr/>
            </a:pPr>
            <a:r>
              <a:rPr lang="en-US" b="1" dirty="0">
                <a:solidFill>
                  <a:srgbClr val="00294B"/>
                </a:solidFill>
                <a:latin typeface="+mn-lt"/>
                <a:cs typeface="+mn-cs"/>
              </a:rPr>
              <a:t>Schedule </a:t>
            </a: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Planning tight but feasible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1E23A69-3EC4-4B93-9025-2CE258027007}"/>
              </a:ext>
            </a:extLst>
          </p:cNvPr>
          <p:cNvSpPr txBox="1"/>
          <p:nvPr/>
        </p:nvSpPr>
        <p:spPr>
          <a:xfrm>
            <a:off x="731610" y="4841557"/>
            <a:ext cx="8640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fr-FR" sz="800" dirty="0">
              <a:latin typeface="Calibri"/>
              <a:cs typeface="Calibri"/>
            </a:endParaRPr>
          </a:p>
          <a:p>
            <a:pPr marL="615950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We are ready to install and operate PLUME Phase 2 at the end of the year !</a:t>
            </a:r>
          </a:p>
        </p:txBody>
      </p:sp>
    </p:spTree>
    <p:extLst>
      <p:ext uri="{BB962C8B-B14F-4D97-AF65-F5344CB8AC3E}">
        <p14:creationId xmlns:p14="http://schemas.microsoft.com/office/powerpoint/2010/main" val="559257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17916" y="149424"/>
            <a:ext cx="1224135" cy="432048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PLUME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13" name="Espace réservé de la date 5">
            <a:extLst>
              <a:ext uri="{FF2B5EF4-FFF2-40B4-BE49-F238E27FC236}">
                <a16:creationId xmlns:a16="http://schemas.microsoft.com/office/drawing/2014/main" id="{11FF0D94-FD79-42B1-BC5B-C403A4843C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Friday 29 </a:t>
            </a:r>
            <a:r>
              <a:rPr lang="fr-FR" dirty="0" err="1"/>
              <a:t>October</a:t>
            </a:r>
            <a:r>
              <a:rPr lang="fr-FR" dirty="0"/>
              <a:t> 2021,</a:t>
            </a:r>
          </a:p>
        </p:txBody>
      </p:sp>
      <p:sp>
        <p:nvSpPr>
          <p:cNvPr id="14" name="Espace réservé du pied de page 6">
            <a:extLst>
              <a:ext uri="{FF2B5EF4-FFF2-40B4-BE49-F238E27FC236}">
                <a16:creationId xmlns:a16="http://schemas.microsoft.com/office/drawing/2014/main" id="{E7ACCEDE-DD34-42E3-8343-B5A4CF4D6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1712" y="5737225"/>
            <a:ext cx="4896544" cy="322263"/>
          </a:xfrm>
        </p:spPr>
        <p:txBody>
          <a:bodyPr/>
          <a:lstStyle/>
          <a:p>
            <a:r>
              <a:rPr lang="fr-FR" dirty="0"/>
              <a:t>French-</a:t>
            </a:r>
            <a:r>
              <a:rPr lang="fr-FR" dirty="0" err="1"/>
              <a:t>Ukrainian</a:t>
            </a:r>
            <a:r>
              <a:rPr lang="fr-FR" dirty="0"/>
              <a:t> workshop </a:t>
            </a:r>
            <a:r>
              <a:rPr lang="fr-FR" dirty="0" err="1"/>
              <a:t>IJClab</a:t>
            </a:r>
            <a:r>
              <a:rPr lang="fr-FR" dirty="0"/>
              <a:t>, Orsay - France</a:t>
            </a:r>
          </a:p>
        </p:txBody>
      </p:sp>
      <p:sp>
        <p:nvSpPr>
          <p:cNvPr id="15" name="Espace réservé de la date 5">
            <a:extLst>
              <a:ext uri="{FF2B5EF4-FFF2-40B4-BE49-F238E27FC236}">
                <a16:creationId xmlns:a16="http://schemas.microsoft.com/office/drawing/2014/main" id="{0315389A-6881-4EAC-8053-B8B5881BFD96}"/>
              </a:ext>
            </a:extLst>
          </p:cNvPr>
          <p:cNvSpPr txBox="1">
            <a:spLocks/>
          </p:cNvSpPr>
          <p:nvPr/>
        </p:nvSpPr>
        <p:spPr>
          <a:xfrm>
            <a:off x="8159407" y="5702893"/>
            <a:ext cx="1211280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dirty="0"/>
              <a:t>Olivier Duarte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40927168-8363-45AE-8D76-A815D18F5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8624" y="2447343"/>
            <a:ext cx="6898803" cy="646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39" rIns="91278" bIns="45639">
            <a:spAutoFit/>
          </a:bodyPr>
          <a:lstStyle/>
          <a:p>
            <a:pPr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fr-FR" sz="3600" b="1" dirty="0" err="1">
                <a:solidFill>
                  <a:schemeClr val="tx1"/>
                </a:solidFill>
                <a:latin typeface="Comic Sans MS" pitchFamily="66" charset="0"/>
              </a:rPr>
              <a:t>Thank</a:t>
            </a:r>
            <a:r>
              <a:rPr lang="fr-FR" sz="3600" b="1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latin typeface="Comic Sans MS" pitchFamily="66" charset="0"/>
              </a:rPr>
              <a:t>you</a:t>
            </a:r>
            <a:r>
              <a:rPr lang="fr-FR" sz="3600" b="1" dirty="0">
                <a:solidFill>
                  <a:schemeClr val="tx1"/>
                </a:solidFill>
                <a:latin typeface="Comic Sans MS" pitchFamily="66" charset="0"/>
              </a:rPr>
              <a:t> for </a:t>
            </a:r>
            <a:r>
              <a:rPr lang="fr-FR" sz="3600" b="1" dirty="0" err="1">
                <a:solidFill>
                  <a:schemeClr val="tx1"/>
                </a:solidFill>
                <a:latin typeface="Comic Sans MS" pitchFamily="66" charset="0"/>
              </a:rPr>
              <a:t>your</a:t>
            </a:r>
            <a:r>
              <a:rPr lang="fr-FR" sz="3600" b="1" dirty="0">
                <a:solidFill>
                  <a:schemeClr val="tx1"/>
                </a:solidFill>
                <a:latin typeface="Comic Sans MS" pitchFamily="66" charset="0"/>
              </a:rPr>
              <a:t> attention </a:t>
            </a:r>
            <a:endParaRPr lang="fr-FR" sz="36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1" name="Picture 5" descr="MCj02982830000[1]">
            <a:extLst>
              <a:ext uri="{FF2B5EF4-FFF2-40B4-BE49-F238E27FC236}">
                <a16:creationId xmlns:a16="http://schemas.microsoft.com/office/drawing/2014/main" id="{8F1FA185-FF95-4694-9DFE-2A6DF2F84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6425" y="3921174"/>
            <a:ext cx="5778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2156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622191" y="133264"/>
            <a:ext cx="3528391" cy="432048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PLUME PROJECT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0BACC01-0B78-40DF-A4E4-AF8332644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67" y="2279715"/>
            <a:ext cx="7668676" cy="3419475"/>
          </a:xfrm>
          <a:prstGeom prst="rect">
            <a:avLst/>
          </a:prstGeom>
        </p:spPr>
      </p:pic>
      <p:sp>
        <p:nvSpPr>
          <p:cNvPr id="5" name="Espace réservé du contenu 4"/>
          <p:cNvSpPr>
            <a:spLocks noGrp="1"/>
          </p:cNvSpPr>
          <p:nvPr>
            <p:ph sz="quarter" idx="4"/>
          </p:nvPr>
        </p:nvSpPr>
        <p:spPr>
          <a:xfrm>
            <a:off x="4306267" y="1696756"/>
            <a:ext cx="5357401" cy="3768464"/>
          </a:xfrm>
        </p:spPr>
        <p:txBody>
          <a:bodyPr>
            <a:normAutofit/>
          </a:bodyPr>
          <a:lstStyle/>
          <a:p>
            <a:r>
              <a:rPr lang="en-US" sz="2400" dirty="0"/>
              <a:t>Introduction : working principle</a:t>
            </a:r>
          </a:p>
          <a:p>
            <a:r>
              <a:rPr lang="en-US" sz="2400" dirty="0"/>
              <a:t>Elementary detection module</a:t>
            </a:r>
          </a:p>
          <a:p>
            <a:r>
              <a:rPr lang="en-US" sz="2400" dirty="0"/>
              <a:t>Electronic and readout  </a:t>
            </a:r>
            <a:endParaRPr lang="en-US" sz="2100" dirty="0"/>
          </a:p>
          <a:p>
            <a:r>
              <a:rPr lang="en-US" sz="2400" dirty="0"/>
              <a:t>Monitoring</a:t>
            </a:r>
          </a:p>
          <a:p>
            <a:r>
              <a:rPr lang="en-US" sz="2400" dirty="0"/>
              <a:t>Mechanical part  </a:t>
            </a:r>
          </a:p>
          <a:p>
            <a:r>
              <a:rPr lang="en-US" sz="2400" dirty="0"/>
              <a:t>PLUME Phase 1 </a:t>
            </a:r>
          </a:p>
          <a:p>
            <a:r>
              <a:rPr lang="en-US" sz="2400" dirty="0"/>
              <a:t>Conclusion : PLUME Phase 2</a:t>
            </a:r>
            <a:endParaRPr lang="en-US" sz="2100" dirty="0"/>
          </a:p>
        </p:txBody>
      </p:sp>
      <p:sp>
        <p:nvSpPr>
          <p:cNvPr id="14" name="Espace réservé de la date 5">
            <a:extLst>
              <a:ext uri="{FF2B5EF4-FFF2-40B4-BE49-F238E27FC236}">
                <a16:creationId xmlns:a16="http://schemas.microsoft.com/office/drawing/2014/main" id="{87FD2E89-D492-43AA-8AB1-6D45A1E3CB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Friday 29 </a:t>
            </a:r>
            <a:r>
              <a:rPr lang="fr-FR" dirty="0" err="1"/>
              <a:t>October</a:t>
            </a:r>
            <a:r>
              <a:rPr lang="fr-FR" dirty="0"/>
              <a:t> 2021,</a:t>
            </a:r>
          </a:p>
        </p:txBody>
      </p:sp>
      <p:sp>
        <p:nvSpPr>
          <p:cNvPr id="15" name="Espace réservé du pied de page 6">
            <a:extLst>
              <a:ext uri="{FF2B5EF4-FFF2-40B4-BE49-F238E27FC236}">
                <a16:creationId xmlns:a16="http://schemas.microsoft.com/office/drawing/2014/main" id="{D3B1B076-A2E3-4A3D-B16C-71AAD23D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1712" y="5737225"/>
            <a:ext cx="4896544" cy="322263"/>
          </a:xfrm>
        </p:spPr>
        <p:txBody>
          <a:bodyPr/>
          <a:lstStyle/>
          <a:p>
            <a:r>
              <a:rPr lang="fr-FR" dirty="0"/>
              <a:t>French-</a:t>
            </a:r>
            <a:r>
              <a:rPr lang="fr-FR" dirty="0" err="1"/>
              <a:t>Ukrainian</a:t>
            </a:r>
            <a:r>
              <a:rPr lang="fr-FR" dirty="0"/>
              <a:t> workshop </a:t>
            </a:r>
            <a:r>
              <a:rPr lang="fr-FR" dirty="0" err="1"/>
              <a:t>IJClab</a:t>
            </a:r>
            <a:r>
              <a:rPr lang="fr-FR" dirty="0"/>
              <a:t>, Orsay - France</a:t>
            </a:r>
          </a:p>
        </p:txBody>
      </p:sp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4286B4C0-78B4-45D2-85E7-A9BBF7772EFC}"/>
              </a:ext>
            </a:extLst>
          </p:cNvPr>
          <p:cNvSpPr txBox="1">
            <a:spLocks/>
          </p:cNvSpPr>
          <p:nvPr/>
        </p:nvSpPr>
        <p:spPr>
          <a:xfrm>
            <a:off x="8159407" y="5702893"/>
            <a:ext cx="1211280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dirty="0"/>
              <a:t>Olivier Duarte</a:t>
            </a:r>
          </a:p>
        </p:txBody>
      </p:sp>
      <p:sp>
        <p:nvSpPr>
          <p:cNvPr id="10" name="Espace réservé du contenu 4">
            <a:extLst>
              <a:ext uri="{FF2B5EF4-FFF2-40B4-BE49-F238E27FC236}">
                <a16:creationId xmlns:a16="http://schemas.microsoft.com/office/drawing/2014/main" id="{BD659234-0010-46D8-AC5B-FF15D227B0AA}"/>
              </a:ext>
            </a:extLst>
          </p:cNvPr>
          <p:cNvSpPr txBox="1">
            <a:spLocks/>
          </p:cNvSpPr>
          <p:nvPr/>
        </p:nvSpPr>
        <p:spPr>
          <a:xfrm>
            <a:off x="2290043" y="770815"/>
            <a:ext cx="7180335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b="1" dirty="0"/>
              <a:t>Probe for </a:t>
            </a:r>
            <a:r>
              <a:rPr lang="en-US" b="1" dirty="0" err="1"/>
              <a:t>LUminosity</a:t>
            </a:r>
            <a:r>
              <a:rPr lang="en-US" b="1" dirty="0"/>
              <a:t> </a:t>
            </a:r>
            <a:r>
              <a:rPr lang="en-US" b="1" dirty="0" err="1"/>
              <a:t>MEasurement</a:t>
            </a:r>
            <a:r>
              <a:rPr lang="en-US" b="1" dirty="0"/>
              <a:t> in </a:t>
            </a:r>
            <a:r>
              <a:rPr lang="en-US" b="1" dirty="0" err="1"/>
              <a:t>LHCb</a:t>
            </a:r>
            <a:r>
              <a:rPr lang="en-US" b="1" dirty="0"/>
              <a:t> </a:t>
            </a:r>
          </a:p>
          <a:p>
            <a:pPr fontAlgn="auto">
              <a:spcAft>
                <a:spcPts val="0"/>
              </a:spcAft>
            </a:pP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421516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869363" cy="432048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PLUME : Luminometer for </a:t>
            </a:r>
            <a:r>
              <a:rPr lang="en-US" dirty="0" err="1">
                <a:latin typeface="+mn-lt"/>
              </a:rPr>
              <a:t>LHCb</a:t>
            </a:r>
            <a:r>
              <a:rPr lang="en-US" dirty="0">
                <a:latin typeface="+mn-lt"/>
              </a:rPr>
              <a:t> run 3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60" name="Espace réservé de la date 5">
            <a:extLst>
              <a:ext uri="{FF2B5EF4-FFF2-40B4-BE49-F238E27FC236}">
                <a16:creationId xmlns:a16="http://schemas.microsoft.com/office/drawing/2014/main" id="{786875CD-2805-435B-BEE7-90B49C6CD6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Friday 29 </a:t>
            </a:r>
            <a:r>
              <a:rPr lang="fr-FR" dirty="0" err="1"/>
              <a:t>October</a:t>
            </a:r>
            <a:r>
              <a:rPr lang="fr-FR" dirty="0"/>
              <a:t> 2021,</a:t>
            </a:r>
          </a:p>
        </p:txBody>
      </p:sp>
      <p:sp>
        <p:nvSpPr>
          <p:cNvPr id="61" name="Espace réservé du pied de page 6">
            <a:extLst>
              <a:ext uri="{FF2B5EF4-FFF2-40B4-BE49-F238E27FC236}">
                <a16:creationId xmlns:a16="http://schemas.microsoft.com/office/drawing/2014/main" id="{3B5F6A6D-4E25-4CB1-A12C-6AB4F27AF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1712" y="5737225"/>
            <a:ext cx="4896544" cy="322263"/>
          </a:xfrm>
        </p:spPr>
        <p:txBody>
          <a:bodyPr/>
          <a:lstStyle/>
          <a:p>
            <a:r>
              <a:rPr lang="fr-FR" dirty="0"/>
              <a:t>French-</a:t>
            </a:r>
            <a:r>
              <a:rPr lang="fr-FR" dirty="0" err="1"/>
              <a:t>Ukrainian</a:t>
            </a:r>
            <a:r>
              <a:rPr lang="fr-FR" dirty="0"/>
              <a:t> workshop </a:t>
            </a:r>
            <a:r>
              <a:rPr lang="fr-FR" dirty="0" err="1"/>
              <a:t>IJClab</a:t>
            </a:r>
            <a:r>
              <a:rPr lang="fr-FR" dirty="0"/>
              <a:t>, Orsay - France</a:t>
            </a:r>
          </a:p>
        </p:txBody>
      </p:sp>
      <p:sp>
        <p:nvSpPr>
          <p:cNvPr id="18" name="Espace réservé de la date 5">
            <a:extLst>
              <a:ext uri="{FF2B5EF4-FFF2-40B4-BE49-F238E27FC236}">
                <a16:creationId xmlns:a16="http://schemas.microsoft.com/office/drawing/2014/main" id="{C126332B-B86E-4367-9DD7-DD13B9D2A00F}"/>
              </a:ext>
            </a:extLst>
          </p:cNvPr>
          <p:cNvSpPr txBox="1">
            <a:spLocks/>
          </p:cNvSpPr>
          <p:nvPr/>
        </p:nvSpPr>
        <p:spPr>
          <a:xfrm>
            <a:off x="8159407" y="5702893"/>
            <a:ext cx="1211280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dirty="0"/>
              <a:t>Olivier Duarte</a:t>
            </a:r>
          </a:p>
        </p:txBody>
      </p:sp>
      <p:pic>
        <p:nvPicPr>
          <p:cNvPr id="15" name="Image 8">
            <a:extLst>
              <a:ext uri="{FF2B5EF4-FFF2-40B4-BE49-F238E27FC236}">
                <a16:creationId xmlns:a16="http://schemas.microsoft.com/office/drawing/2014/main" id="{F95E152E-2849-4560-9440-E84580A28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2" y="2500054"/>
            <a:ext cx="2366394" cy="320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2">
            <a:extLst>
              <a:ext uri="{FF2B5EF4-FFF2-40B4-BE49-F238E27FC236}">
                <a16:creationId xmlns:a16="http://schemas.microsoft.com/office/drawing/2014/main" id="{C6DE8E29-4D21-4EAB-9E7A-A47C2934D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491" y="595394"/>
            <a:ext cx="4450284" cy="315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Ellipse 4">
            <a:extLst>
              <a:ext uri="{FF2B5EF4-FFF2-40B4-BE49-F238E27FC236}">
                <a16:creationId xmlns:a16="http://schemas.microsoft.com/office/drawing/2014/main" id="{89D2C62D-D37B-4754-9B25-CB1BC2691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8515" y="2174786"/>
            <a:ext cx="287337" cy="317500"/>
          </a:xfrm>
          <a:prstGeom prst="ellipse">
            <a:avLst/>
          </a:prstGeom>
          <a:noFill/>
          <a:ln w="222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eaLnBrk="1" hangingPunct="1"/>
            <a:endParaRPr lang="fr-FR" alt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2B0291E-2CB4-48A8-A617-21F56EAAAC64}"/>
              </a:ext>
            </a:extLst>
          </p:cNvPr>
          <p:cNvSpPr txBox="1"/>
          <p:nvPr/>
        </p:nvSpPr>
        <p:spPr>
          <a:xfrm>
            <a:off x="446675" y="662301"/>
            <a:ext cx="1943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fr-FR" sz="800" dirty="0">
              <a:latin typeface="Calibri"/>
              <a:cs typeface="Calibri"/>
            </a:endParaRPr>
          </a:p>
          <a:p>
            <a:pPr marL="19050" fontAlgn="auto">
              <a:spcBef>
                <a:spcPts val="0"/>
              </a:spcBef>
              <a:spcAft>
                <a:spcPts val="0"/>
              </a:spcAft>
              <a:buClr>
                <a:srgbClr val="F39200"/>
              </a:buClr>
              <a:defRPr/>
            </a:pPr>
            <a:r>
              <a:rPr lang="en-US" sz="2400" b="1" dirty="0">
                <a:solidFill>
                  <a:srgbClr val="FF6700"/>
                </a:solidFill>
                <a:latin typeface="+mn-lt"/>
                <a:cs typeface="+mn-cs"/>
              </a:rPr>
              <a:t>Main goal(s):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C091DA0-08EB-43F6-94B7-CF579E81F4F1}"/>
              </a:ext>
            </a:extLst>
          </p:cNvPr>
          <p:cNvSpPr txBox="1"/>
          <p:nvPr/>
        </p:nvSpPr>
        <p:spPr>
          <a:xfrm>
            <a:off x="1886568" y="946425"/>
            <a:ext cx="429225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fr-FR" sz="800" dirty="0">
              <a:latin typeface="Calibri"/>
              <a:cs typeface="Calibri"/>
            </a:endParaRPr>
          </a:p>
          <a:p>
            <a:pPr marL="84455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Producing </a:t>
            </a:r>
            <a:r>
              <a:rPr lang="en-US" b="1" dirty="0">
                <a:solidFill>
                  <a:srgbClr val="00294B"/>
                </a:solidFill>
                <a:latin typeface="+mn-lt"/>
                <a:cs typeface="+mn-cs"/>
              </a:rPr>
              <a:t>fast alarm for </a:t>
            </a:r>
            <a:r>
              <a:rPr lang="en-US" b="1" dirty="0" err="1">
                <a:solidFill>
                  <a:srgbClr val="00294B"/>
                </a:solidFill>
                <a:latin typeface="+mn-lt"/>
                <a:cs typeface="+mn-cs"/>
              </a:rPr>
              <a:t>LHCb</a:t>
            </a:r>
            <a:r>
              <a:rPr lang="en-US" b="1" dirty="0">
                <a:solidFill>
                  <a:srgbClr val="00294B"/>
                </a:solidFill>
                <a:latin typeface="+mn-lt"/>
                <a:cs typeface="+mn-cs"/>
              </a:rPr>
              <a:t> and/or LHC</a:t>
            </a:r>
          </a:p>
          <a:p>
            <a:pPr marL="84455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 </a:t>
            </a:r>
            <a:r>
              <a:rPr lang="en-US" b="1" dirty="0">
                <a:solidFill>
                  <a:srgbClr val="00294B"/>
                </a:solidFill>
                <a:latin typeface="+mn-lt"/>
                <a:cs typeface="+mn-cs"/>
              </a:rPr>
              <a:t>On(off)line luminosity measurement</a:t>
            </a:r>
          </a:p>
          <a:p>
            <a:pPr marL="84455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 Feedback to LHC for </a:t>
            </a:r>
            <a:r>
              <a:rPr lang="en-US" b="1" dirty="0">
                <a:solidFill>
                  <a:srgbClr val="00294B"/>
                </a:solidFill>
                <a:latin typeface="+mn-lt"/>
                <a:cs typeface="+mn-cs"/>
              </a:rPr>
              <a:t>luminosity levelling</a:t>
            </a:r>
          </a:p>
          <a:p>
            <a:pPr marL="84455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BB3BB23-29B7-42AF-ADBA-D5FB1D73F7F8}"/>
              </a:ext>
            </a:extLst>
          </p:cNvPr>
          <p:cNvSpPr txBox="1"/>
          <p:nvPr/>
        </p:nvSpPr>
        <p:spPr>
          <a:xfrm>
            <a:off x="4195796" y="4083649"/>
            <a:ext cx="2227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fr-FR" sz="800" dirty="0">
              <a:latin typeface="Calibri"/>
              <a:cs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39200"/>
              </a:buClr>
              <a:defRPr/>
            </a:pPr>
            <a:r>
              <a:rPr lang="en-US" sz="2400" b="1" dirty="0">
                <a:solidFill>
                  <a:srgbClr val="FF6700"/>
                </a:solidFill>
                <a:latin typeface="+mn-lt"/>
                <a:cs typeface="+mn-cs"/>
              </a:rPr>
              <a:t>Constraints: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3D41310-9EE8-4552-BD3E-A6831CFA79F6}"/>
              </a:ext>
            </a:extLst>
          </p:cNvPr>
          <p:cNvSpPr txBox="1"/>
          <p:nvPr/>
        </p:nvSpPr>
        <p:spPr>
          <a:xfrm>
            <a:off x="5458395" y="3754179"/>
            <a:ext cx="45683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fr-FR" sz="800" dirty="0">
              <a:latin typeface="Calibri"/>
              <a:cs typeface="Calibri"/>
            </a:endParaRPr>
          </a:p>
          <a:p>
            <a:pPr marL="84455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Limited time : need to be installed for Run 3 (beginning 2022)</a:t>
            </a:r>
          </a:p>
          <a:p>
            <a:pPr marL="84455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Hostile radioactive environment: 80 .. 200 </a:t>
            </a:r>
            <a:r>
              <a:rPr lang="en-US" dirty="0" err="1">
                <a:solidFill>
                  <a:srgbClr val="00294B"/>
                </a:solidFill>
                <a:latin typeface="+mn-lt"/>
                <a:cs typeface="+mn-cs"/>
              </a:rPr>
              <a:t>kGy</a:t>
            </a: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; ~5x10</a:t>
            </a:r>
            <a:r>
              <a:rPr lang="en-US" baseline="30000" dirty="0">
                <a:solidFill>
                  <a:srgbClr val="00294B"/>
                </a:solidFill>
                <a:latin typeface="+mn-lt"/>
                <a:cs typeface="+mn-cs"/>
              </a:rPr>
              <a:t>23</a:t>
            </a: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 n/cm2</a:t>
            </a:r>
          </a:p>
          <a:p>
            <a:pPr marL="84455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Restricted space available 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4D1C85C-4336-4620-A58E-10F3018D112C}"/>
              </a:ext>
            </a:extLst>
          </p:cNvPr>
          <p:cNvSpPr txBox="1"/>
          <p:nvPr/>
        </p:nvSpPr>
        <p:spPr>
          <a:xfrm>
            <a:off x="5458395" y="5210450"/>
            <a:ext cx="58934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fr-FR" sz="800" dirty="0">
              <a:latin typeface="Calibri"/>
              <a:cs typeface="Calibri"/>
            </a:endParaRPr>
          </a:p>
          <a:p>
            <a:pPr marL="84455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Integration in the </a:t>
            </a:r>
            <a:r>
              <a:rPr lang="en-US" dirty="0" err="1">
                <a:solidFill>
                  <a:srgbClr val="00294B"/>
                </a:solidFill>
                <a:latin typeface="+mn-lt"/>
                <a:cs typeface="+mn-cs"/>
              </a:rPr>
              <a:t>LHCb</a:t>
            </a: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 detector and DAQ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6319D07-7EEB-4261-9E74-452CF8A4B952}"/>
              </a:ext>
            </a:extLst>
          </p:cNvPr>
          <p:cNvSpPr txBox="1"/>
          <p:nvPr/>
        </p:nvSpPr>
        <p:spPr>
          <a:xfrm>
            <a:off x="1886568" y="2585138"/>
            <a:ext cx="4411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fr-FR" sz="800" dirty="0">
              <a:latin typeface="Calibri"/>
              <a:cs typeface="Calibri"/>
            </a:endParaRPr>
          </a:p>
          <a:p>
            <a:pPr marL="84455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Contribute to centrality determination and veto for heavy-ion and fixed-target </a:t>
            </a:r>
            <a:r>
              <a:rPr lang="en-US" dirty="0" err="1">
                <a:solidFill>
                  <a:srgbClr val="00294B"/>
                </a:solidFill>
                <a:latin typeface="+mn-lt"/>
                <a:cs typeface="+mn-cs"/>
              </a:rPr>
              <a:t>programme</a:t>
            </a:r>
            <a:endParaRPr lang="en-US" dirty="0">
              <a:solidFill>
                <a:srgbClr val="00294B"/>
              </a:solidFill>
              <a:latin typeface="+mn-lt"/>
              <a:cs typeface="+mn-cs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697B090-239D-4A7D-B7C4-66AB6EBBCC10}"/>
              </a:ext>
            </a:extLst>
          </p:cNvPr>
          <p:cNvSpPr/>
          <p:nvPr/>
        </p:nvSpPr>
        <p:spPr>
          <a:xfrm>
            <a:off x="-38464" y="2093640"/>
            <a:ext cx="2787377" cy="36092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6">
            <a:extLst>
              <a:ext uri="{FF2B5EF4-FFF2-40B4-BE49-F238E27FC236}">
                <a16:creationId xmlns:a16="http://schemas.microsoft.com/office/drawing/2014/main" id="{73206594-3C7F-4F61-B466-58D2519FA7C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026347" y="2350679"/>
            <a:ext cx="1500006" cy="5938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Connecteur droit avec flèche 6">
            <a:extLst>
              <a:ext uri="{FF2B5EF4-FFF2-40B4-BE49-F238E27FC236}">
                <a16:creationId xmlns:a16="http://schemas.microsoft.com/office/drawing/2014/main" id="{81028B6F-410C-48BC-87E0-ABA70AF1A42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287642" y="2520526"/>
            <a:ext cx="469921" cy="2207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2892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869363" cy="432048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PLUME : Working principle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60" name="Espace réservé de la date 5">
            <a:extLst>
              <a:ext uri="{FF2B5EF4-FFF2-40B4-BE49-F238E27FC236}">
                <a16:creationId xmlns:a16="http://schemas.microsoft.com/office/drawing/2014/main" id="{786875CD-2805-435B-BEE7-90B49C6CD6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Friday 29 </a:t>
            </a:r>
            <a:r>
              <a:rPr lang="fr-FR" dirty="0" err="1"/>
              <a:t>October</a:t>
            </a:r>
            <a:r>
              <a:rPr lang="fr-FR" dirty="0"/>
              <a:t> 2021,</a:t>
            </a:r>
          </a:p>
        </p:txBody>
      </p:sp>
      <p:sp>
        <p:nvSpPr>
          <p:cNvPr id="61" name="Espace réservé du pied de page 6">
            <a:extLst>
              <a:ext uri="{FF2B5EF4-FFF2-40B4-BE49-F238E27FC236}">
                <a16:creationId xmlns:a16="http://schemas.microsoft.com/office/drawing/2014/main" id="{3B5F6A6D-4E25-4CB1-A12C-6AB4F27AF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1712" y="5737225"/>
            <a:ext cx="4896544" cy="322263"/>
          </a:xfrm>
        </p:spPr>
        <p:txBody>
          <a:bodyPr/>
          <a:lstStyle/>
          <a:p>
            <a:r>
              <a:rPr lang="fr-FR" dirty="0"/>
              <a:t>French-</a:t>
            </a:r>
            <a:r>
              <a:rPr lang="fr-FR" dirty="0" err="1"/>
              <a:t>Ukrainian</a:t>
            </a:r>
            <a:r>
              <a:rPr lang="fr-FR" dirty="0"/>
              <a:t> workshop </a:t>
            </a:r>
            <a:r>
              <a:rPr lang="fr-FR" dirty="0" err="1"/>
              <a:t>IJClab</a:t>
            </a:r>
            <a:r>
              <a:rPr lang="fr-FR" dirty="0"/>
              <a:t>, Orsay - France</a:t>
            </a:r>
          </a:p>
        </p:txBody>
      </p:sp>
      <p:sp>
        <p:nvSpPr>
          <p:cNvPr id="18" name="Espace réservé de la date 5">
            <a:extLst>
              <a:ext uri="{FF2B5EF4-FFF2-40B4-BE49-F238E27FC236}">
                <a16:creationId xmlns:a16="http://schemas.microsoft.com/office/drawing/2014/main" id="{C126332B-B86E-4367-9DD7-DD13B9D2A00F}"/>
              </a:ext>
            </a:extLst>
          </p:cNvPr>
          <p:cNvSpPr txBox="1">
            <a:spLocks/>
          </p:cNvSpPr>
          <p:nvPr/>
        </p:nvSpPr>
        <p:spPr>
          <a:xfrm>
            <a:off x="8159407" y="5702893"/>
            <a:ext cx="1211280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dirty="0"/>
              <a:t>Olivier Duarte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2B0291E-2CB4-48A8-A617-21F56EAAAC64}"/>
              </a:ext>
            </a:extLst>
          </p:cNvPr>
          <p:cNvSpPr txBox="1"/>
          <p:nvPr/>
        </p:nvSpPr>
        <p:spPr>
          <a:xfrm>
            <a:off x="1569963" y="496805"/>
            <a:ext cx="7459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fr-FR" sz="800" dirty="0">
              <a:latin typeface="Calibri"/>
              <a:cs typeface="Calibri"/>
            </a:endParaRPr>
          </a:p>
          <a:p>
            <a:pPr marL="19050" fontAlgn="auto">
              <a:spcBef>
                <a:spcPts val="0"/>
              </a:spcBef>
              <a:spcAft>
                <a:spcPts val="0"/>
              </a:spcAft>
              <a:buClr>
                <a:srgbClr val="F39200"/>
              </a:buClr>
              <a:defRPr/>
            </a:pPr>
            <a:r>
              <a:rPr lang="en-US" sz="2400" b="1" dirty="0">
                <a:solidFill>
                  <a:srgbClr val="FF6700"/>
                </a:solidFill>
                <a:latin typeface="+mn-lt"/>
                <a:cs typeface="+mn-cs"/>
              </a:rPr>
              <a:t>Build a detector based on the measuring of Cherenkov radiation from charged particles going upstream of </a:t>
            </a:r>
            <a:r>
              <a:rPr lang="en-US" sz="2400" b="1" dirty="0" err="1">
                <a:solidFill>
                  <a:srgbClr val="FF6700"/>
                </a:solidFill>
                <a:latin typeface="+mn-lt"/>
                <a:cs typeface="+mn-cs"/>
              </a:rPr>
              <a:t>LHCb</a:t>
            </a:r>
            <a:endParaRPr lang="en-US" sz="2400" b="1" dirty="0">
              <a:solidFill>
                <a:srgbClr val="FF6700"/>
              </a:solidFill>
              <a:latin typeface="+mn-lt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4D1C85C-4336-4620-A58E-10F3018D112C}"/>
              </a:ext>
            </a:extLst>
          </p:cNvPr>
          <p:cNvSpPr txBox="1"/>
          <p:nvPr/>
        </p:nvSpPr>
        <p:spPr>
          <a:xfrm>
            <a:off x="4879324" y="1768470"/>
            <a:ext cx="589345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fr-FR" sz="800" dirty="0">
              <a:latin typeface="Calibri"/>
              <a:cs typeface="Calibri"/>
            </a:endParaRPr>
          </a:p>
          <a:p>
            <a:pPr marL="615950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b="1" dirty="0">
                <a:solidFill>
                  <a:srgbClr val="00294B"/>
                </a:solidFill>
                <a:latin typeface="+mn-lt"/>
                <a:cs typeface="+mn-cs"/>
              </a:rPr>
              <a:t>Two projective planes of elementary modules detecting Cherenkov light</a:t>
            </a: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 emitted by charged particles going in the upstream direction </a:t>
            </a:r>
          </a:p>
        </p:txBody>
      </p:sp>
      <p:pic>
        <p:nvPicPr>
          <p:cNvPr id="27" name="Picture 8">
            <a:extLst>
              <a:ext uri="{FF2B5EF4-FFF2-40B4-BE49-F238E27FC236}">
                <a16:creationId xmlns:a16="http://schemas.microsoft.com/office/drawing/2014/main" id="{FB9EAE11-131D-4163-B5A7-F2476D003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3184"/>
            <a:ext cx="5407025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7B588C06-E527-47E0-8A92-79827A9117CC}"/>
              </a:ext>
            </a:extLst>
          </p:cNvPr>
          <p:cNvSpPr txBox="1"/>
          <p:nvPr/>
        </p:nvSpPr>
        <p:spPr>
          <a:xfrm>
            <a:off x="4954339" y="2859501"/>
            <a:ext cx="58934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fr-FR" sz="800" dirty="0">
              <a:latin typeface="Calibri"/>
              <a:cs typeface="Calibri"/>
            </a:endParaRPr>
          </a:p>
          <a:p>
            <a:pPr marL="615950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b="1" dirty="0">
                <a:solidFill>
                  <a:srgbClr val="00294B"/>
                </a:solidFill>
                <a:latin typeface="+mn-lt"/>
                <a:cs typeface="+mn-cs"/>
              </a:rPr>
              <a:t>Each elementary detection module</a:t>
            </a:r>
          </a:p>
          <a:p>
            <a:pPr marL="99060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Measure </a:t>
            </a:r>
            <a:r>
              <a:rPr lang="en-US" b="1" dirty="0">
                <a:solidFill>
                  <a:srgbClr val="00294B"/>
                </a:solidFill>
                <a:latin typeface="+mn-lt"/>
                <a:cs typeface="+mn-cs"/>
              </a:rPr>
              <a:t>integrated charge</a:t>
            </a:r>
          </a:p>
          <a:p>
            <a:pPr marL="99060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Small-size elementary counters, yes/no response.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16EA294-BFFA-4938-B0D8-AA6108E9AD43}"/>
              </a:ext>
            </a:extLst>
          </p:cNvPr>
          <p:cNvSpPr txBox="1"/>
          <p:nvPr/>
        </p:nvSpPr>
        <p:spPr>
          <a:xfrm>
            <a:off x="0" y="4227531"/>
            <a:ext cx="104989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fr-FR" sz="800" dirty="0">
              <a:latin typeface="Calibri"/>
              <a:cs typeface="Calibri"/>
            </a:endParaRPr>
          </a:p>
          <a:p>
            <a:pPr marL="615950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b="1" dirty="0">
                <a:solidFill>
                  <a:srgbClr val="00294B"/>
                </a:solidFill>
                <a:latin typeface="+mn-lt"/>
                <a:cs typeface="+mn-cs"/>
              </a:rPr>
              <a:t>For Calibration and monitoring</a:t>
            </a:r>
          </a:p>
          <a:p>
            <a:pPr marL="958850" lvl="1" indent="-2444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Tracks reconstructed with upstream VELO stations and/or coincidences between matching counters </a:t>
            </a:r>
          </a:p>
          <a:p>
            <a:pPr marL="958850" lvl="1" indent="-2444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Light from LED delivered to PMTs with quartz fibers</a:t>
            </a:r>
          </a:p>
        </p:txBody>
      </p:sp>
    </p:spTree>
    <p:extLst>
      <p:ext uri="{BB962C8B-B14F-4D97-AF65-F5344CB8AC3E}">
        <p14:creationId xmlns:p14="http://schemas.microsoft.com/office/powerpoint/2010/main" val="3916798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4">
            <a:extLst>
              <a:ext uri="{FF2B5EF4-FFF2-40B4-BE49-F238E27FC236}">
                <a16:creationId xmlns:a16="http://schemas.microsoft.com/office/drawing/2014/main" id="{79CD3F53-2FD8-4885-9EE7-A98160B60CA5}"/>
              </a:ext>
            </a:extLst>
          </p:cNvPr>
          <p:cNvGrpSpPr>
            <a:grpSpLocks/>
          </p:cNvGrpSpPr>
          <p:nvPr/>
        </p:nvGrpSpPr>
        <p:grpSpPr bwMode="auto">
          <a:xfrm>
            <a:off x="6199647" y="655571"/>
            <a:ext cx="2565400" cy="1963738"/>
            <a:chOff x="2447926" y="4764720"/>
            <a:chExt cx="2565400" cy="1962944"/>
          </a:xfrm>
        </p:grpSpPr>
        <p:pic>
          <p:nvPicPr>
            <p:cNvPr id="13" name="Image 15">
              <a:extLst>
                <a:ext uri="{FF2B5EF4-FFF2-40B4-BE49-F238E27FC236}">
                  <a16:creationId xmlns:a16="http://schemas.microsoft.com/office/drawing/2014/main" id="{2ADB714B-5AF6-4C85-893D-A9B927DC59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7926" y="4764720"/>
              <a:ext cx="920750" cy="1868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 3">
              <a:extLst>
                <a:ext uri="{FF2B5EF4-FFF2-40B4-BE49-F238E27FC236}">
                  <a16:creationId xmlns:a16="http://schemas.microsoft.com/office/drawing/2014/main" id="{AD9DA6DD-1CD7-4D9F-828A-307EE0032C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938" y="5001258"/>
              <a:ext cx="1703388" cy="65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age 4">
              <a:extLst>
                <a:ext uri="{FF2B5EF4-FFF2-40B4-BE49-F238E27FC236}">
                  <a16:creationId xmlns:a16="http://schemas.microsoft.com/office/drawing/2014/main" id="{3F2B7BC9-1578-4461-96C9-767599E1E4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938" y="5689369"/>
              <a:ext cx="1703388" cy="588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ZoneTexte 26">
              <a:extLst>
                <a:ext uri="{FF2B5EF4-FFF2-40B4-BE49-F238E27FC236}">
                  <a16:creationId xmlns:a16="http://schemas.microsoft.com/office/drawing/2014/main" id="{11D53D1C-6CBD-4F9D-814A-FAA990196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9293" y="6466054"/>
              <a:ext cx="47801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fr-FR" sz="1100">
                  <a:latin typeface="Calibri" panose="020F0502020204030204" pitchFamily="34" charset="0"/>
                  <a:cs typeface="Calibri" panose="020F0502020204030204" pitchFamily="34" charset="0"/>
                </a:rPr>
                <a:t>R760</a:t>
              </a:r>
            </a:p>
          </p:txBody>
        </p:sp>
        <p:sp>
          <p:nvSpPr>
            <p:cNvPr id="17" name="ZoneTexte 27">
              <a:extLst>
                <a:ext uri="{FF2B5EF4-FFF2-40B4-BE49-F238E27FC236}">
                  <a16:creationId xmlns:a16="http://schemas.microsoft.com/office/drawing/2014/main" id="{020CA997-9E20-48CC-B30C-76152F4244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0043" y="6351429"/>
              <a:ext cx="1033463" cy="26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fr-FR" sz="1100">
                  <a:latin typeface="Calibri" panose="020F0502020204030204" pitchFamily="34" charset="0"/>
                  <a:cs typeface="Calibri" panose="020F0502020204030204" pitchFamily="34" charset="0"/>
                </a:rPr>
                <a:t>Divider circuit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869363" cy="432048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Elementary detection module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60" name="Espace réservé de la date 5">
            <a:extLst>
              <a:ext uri="{FF2B5EF4-FFF2-40B4-BE49-F238E27FC236}">
                <a16:creationId xmlns:a16="http://schemas.microsoft.com/office/drawing/2014/main" id="{786875CD-2805-435B-BEE7-90B49C6CD6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Friday 29 </a:t>
            </a:r>
            <a:r>
              <a:rPr lang="fr-FR" dirty="0" err="1"/>
              <a:t>October</a:t>
            </a:r>
            <a:r>
              <a:rPr lang="fr-FR" dirty="0"/>
              <a:t> 2021,</a:t>
            </a:r>
          </a:p>
        </p:txBody>
      </p:sp>
      <p:sp>
        <p:nvSpPr>
          <p:cNvPr id="61" name="Espace réservé du pied de page 6">
            <a:extLst>
              <a:ext uri="{FF2B5EF4-FFF2-40B4-BE49-F238E27FC236}">
                <a16:creationId xmlns:a16="http://schemas.microsoft.com/office/drawing/2014/main" id="{3B5F6A6D-4E25-4CB1-A12C-6AB4F27AF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1712" y="5737225"/>
            <a:ext cx="4896544" cy="322263"/>
          </a:xfrm>
        </p:spPr>
        <p:txBody>
          <a:bodyPr/>
          <a:lstStyle/>
          <a:p>
            <a:r>
              <a:rPr lang="fr-FR" dirty="0"/>
              <a:t>French-</a:t>
            </a:r>
            <a:r>
              <a:rPr lang="fr-FR" dirty="0" err="1"/>
              <a:t>Ukrainian</a:t>
            </a:r>
            <a:r>
              <a:rPr lang="fr-FR" dirty="0"/>
              <a:t> workshop </a:t>
            </a:r>
            <a:r>
              <a:rPr lang="fr-FR" dirty="0" err="1"/>
              <a:t>IJClab</a:t>
            </a:r>
            <a:r>
              <a:rPr lang="fr-FR" dirty="0"/>
              <a:t>, Orsay - France</a:t>
            </a:r>
          </a:p>
        </p:txBody>
      </p:sp>
      <p:sp>
        <p:nvSpPr>
          <p:cNvPr id="18" name="Espace réservé de la date 5">
            <a:extLst>
              <a:ext uri="{FF2B5EF4-FFF2-40B4-BE49-F238E27FC236}">
                <a16:creationId xmlns:a16="http://schemas.microsoft.com/office/drawing/2014/main" id="{C126332B-B86E-4367-9DD7-DD13B9D2A00F}"/>
              </a:ext>
            </a:extLst>
          </p:cNvPr>
          <p:cNvSpPr txBox="1">
            <a:spLocks/>
          </p:cNvSpPr>
          <p:nvPr/>
        </p:nvSpPr>
        <p:spPr>
          <a:xfrm>
            <a:off x="8159407" y="5702893"/>
            <a:ext cx="1211280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dirty="0"/>
              <a:t>Olivier Duarte</a:t>
            </a:r>
          </a:p>
        </p:txBody>
      </p:sp>
      <p:pic>
        <p:nvPicPr>
          <p:cNvPr id="19" name="Image 28">
            <a:extLst>
              <a:ext uri="{FF2B5EF4-FFF2-40B4-BE49-F238E27FC236}">
                <a16:creationId xmlns:a16="http://schemas.microsoft.com/office/drawing/2014/main" id="{6FFC183C-35FE-408C-9B93-4FC5CE173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92" y="880775"/>
            <a:ext cx="4503737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9">
            <a:extLst>
              <a:ext uri="{FF2B5EF4-FFF2-40B4-BE49-F238E27FC236}">
                <a16:creationId xmlns:a16="http://schemas.microsoft.com/office/drawing/2014/main" id="{CE0FF558-F597-4185-B054-032E7D53B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78" y="3608003"/>
            <a:ext cx="3752365" cy="199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30">
            <a:extLst>
              <a:ext uri="{FF2B5EF4-FFF2-40B4-BE49-F238E27FC236}">
                <a16:creationId xmlns:a16="http://schemas.microsoft.com/office/drawing/2014/main" id="{B1361740-C514-471D-A2CC-E07E68AB1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329" y="3443384"/>
            <a:ext cx="2731214" cy="222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CE399FA2-E4E7-425C-B9FC-3E37007E9086}"/>
              </a:ext>
            </a:extLst>
          </p:cNvPr>
          <p:cNvSpPr txBox="1"/>
          <p:nvPr/>
        </p:nvSpPr>
        <p:spPr>
          <a:xfrm>
            <a:off x="-302246" y="629234"/>
            <a:ext cx="50405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fr-FR" sz="800" dirty="0">
              <a:latin typeface="Calibri"/>
              <a:cs typeface="Calibri"/>
            </a:endParaRPr>
          </a:p>
          <a:p>
            <a:pPr marL="615950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b="1" dirty="0">
                <a:solidFill>
                  <a:srgbClr val="00294B"/>
                </a:solidFill>
                <a:latin typeface="+mn-lt"/>
                <a:cs typeface="+mn-cs"/>
              </a:rPr>
              <a:t>PMT with quartz window</a:t>
            </a: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 and attached </a:t>
            </a:r>
            <a:r>
              <a:rPr lang="en-US" b="1" dirty="0">
                <a:solidFill>
                  <a:srgbClr val="00294B"/>
                </a:solidFill>
                <a:latin typeface="+mn-lt"/>
                <a:cs typeface="+mn-cs"/>
              </a:rPr>
              <a:t>quartz tablet</a:t>
            </a: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, both acting as radiator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7DA1E52-04DD-46D7-BBFA-0D76AD935A87}"/>
              </a:ext>
            </a:extLst>
          </p:cNvPr>
          <p:cNvSpPr txBox="1"/>
          <p:nvPr/>
        </p:nvSpPr>
        <p:spPr>
          <a:xfrm>
            <a:off x="-307929" y="2464849"/>
            <a:ext cx="66105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fr-FR" sz="800" dirty="0">
              <a:latin typeface="Calibri"/>
              <a:cs typeface="Calibri"/>
            </a:endParaRPr>
          </a:p>
          <a:p>
            <a:pPr marL="615950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All components chosen for their </a:t>
            </a:r>
            <a:r>
              <a:rPr lang="en-US" b="1" dirty="0">
                <a:solidFill>
                  <a:srgbClr val="00294B"/>
                </a:solidFill>
                <a:latin typeface="+mn-lt"/>
                <a:cs typeface="+mn-cs"/>
              </a:rPr>
              <a:t>radiation hardness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3C43ED9-F338-41F3-8EE1-ECAA38AB2907}"/>
              </a:ext>
            </a:extLst>
          </p:cNvPr>
          <p:cNvSpPr txBox="1"/>
          <p:nvPr/>
        </p:nvSpPr>
        <p:spPr>
          <a:xfrm>
            <a:off x="5362647" y="2466528"/>
            <a:ext cx="53621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fr-FR" sz="800" dirty="0">
              <a:latin typeface="Calibri"/>
              <a:cs typeface="Calibri"/>
            </a:endParaRPr>
          </a:p>
          <a:p>
            <a:pPr marL="615950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PMT HAMAMATSU R760 already in used in LUCID and tested with neutrons and gamma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550B6A79-285F-4C09-BBAB-10F68CA1F3B6}"/>
              </a:ext>
            </a:extLst>
          </p:cNvPr>
          <p:cNvSpPr txBox="1"/>
          <p:nvPr/>
        </p:nvSpPr>
        <p:spPr>
          <a:xfrm>
            <a:off x="-307929" y="3093650"/>
            <a:ext cx="6610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fr-FR" sz="800" dirty="0">
              <a:latin typeface="Calibri"/>
              <a:cs typeface="Calibri"/>
            </a:endParaRPr>
          </a:p>
          <a:p>
            <a:pPr marL="615950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Quartz </a:t>
            </a:r>
            <a:r>
              <a:rPr lang="en-US" dirty="0" err="1">
                <a:solidFill>
                  <a:srgbClr val="00294B"/>
                </a:solidFill>
                <a:latin typeface="+mn-lt"/>
                <a:cs typeface="+mn-cs"/>
              </a:rPr>
              <a:t>transmitance</a:t>
            </a: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 decrease after </a:t>
            </a:r>
            <a:r>
              <a:rPr lang="en-US" dirty="0" err="1">
                <a:solidFill>
                  <a:srgbClr val="00294B"/>
                </a:solidFill>
                <a:latin typeface="+mn-lt"/>
                <a:cs typeface="+mn-cs"/>
              </a:rPr>
              <a:t>irrad</a:t>
            </a: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 with</a:t>
            </a:r>
          </a:p>
          <a:p>
            <a:pPr marL="615950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 neutrons (10</a:t>
            </a:r>
            <a:r>
              <a:rPr lang="en-US" baseline="30000" dirty="0">
                <a:solidFill>
                  <a:srgbClr val="00294B"/>
                </a:solidFill>
                <a:latin typeface="+mn-lt"/>
                <a:cs typeface="+mn-cs"/>
              </a:rPr>
              <a:t>14</a:t>
            </a: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 n/cm²)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19AA930-B4D1-4A7E-8184-940849EF189A}"/>
              </a:ext>
            </a:extLst>
          </p:cNvPr>
          <p:cNvSpPr txBox="1"/>
          <p:nvPr/>
        </p:nvSpPr>
        <p:spPr>
          <a:xfrm>
            <a:off x="7593674" y="3803071"/>
            <a:ext cx="32468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fr-FR" sz="800" dirty="0">
              <a:latin typeface="Calibri"/>
              <a:cs typeface="Calibri"/>
            </a:endParaRPr>
          </a:p>
          <a:p>
            <a:pPr marL="615950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b="1" dirty="0">
                <a:solidFill>
                  <a:srgbClr val="00294B"/>
                </a:solidFill>
                <a:latin typeface="+mn-lt"/>
                <a:cs typeface="+mn-cs"/>
              </a:rPr>
              <a:t>Optical grease </a:t>
            </a:r>
            <a:r>
              <a:rPr lang="en-US" dirty="0" err="1">
                <a:solidFill>
                  <a:srgbClr val="00294B"/>
                </a:solidFill>
                <a:latin typeface="+mn-lt"/>
                <a:cs typeface="+mn-cs"/>
              </a:rPr>
              <a:t>transmitance</a:t>
            </a: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 after </a:t>
            </a:r>
            <a:r>
              <a:rPr lang="en-US" dirty="0" err="1">
                <a:solidFill>
                  <a:srgbClr val="00294B"/>
                </a:solidFill>
                <a:latin typeface="+mn-lt"/>
                <a:cs typeface="+mn-cs"/>
              </a:rPr>
              <a:t>irrad</a:t>
            </a: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 with neutrons (10</a:t>
            </a:r>
            <a:r>
              <a:rPr lang="en-US" baseline="30000" dirty="0">
                <a:solidFill>
                  <a:srgbClr val="00294B"/>
                </a:solidFill>
                <a:latin typeface="+mn-lt"/>
                <a:cs typeface="+mn-cs"/>
              </a:rPr>
              <a:t>14</a:t>
            </a: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 n/cm²)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CCDBAE3-4EA7-4D13-9837-C5C67233D450}"/>
              </a:ext>
            </a:extLst>
          </p:cNvPr>
          <p:cNvSpPr/>
          <p:nvPr/>
        </p:nvSpPr>
        <p:spPr>
          <a:xfrm>
            <a:off x="3442171" y="1801957"/>
            <a:ext cx="72008" cy="2960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B40E4C7-7F72-47C7-8549-DF1B62E159CC}"/>
              </a:ext>
            </a:extLst>
          </p:cNvPr>
          <p:cNvSpPr txBox="1"/>
          <p:nvPr/>
        </p:nvSpPr>
        <p:spPr>
          <a:xfrm>
            <a:off x="3298155" y="2158862"/>
            <a:ext cx="1138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70C0"/>
                </a:solidFill>
              </a:rPr>
              <a:t>optical grease</a:t>
            </a:r>
            <a:endParaRPr lang="fr-FR" sz="1200" i="1" dirty="0">
              <a:solidFill>
                <a:srgbClr val="0070C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ACCE779-96B0-46A0-82C7-5A2E16AA998C}"/>
              </a:ext>
            </a:extLst>
          </p:cNvPr>
          <p:cNvSpPr txBox="1"/>
          <p:nvPr/>
        </p:nvSpPr>
        <p:spPr>
          <a:xfrm>
            <a:off x="-313548" y="2767806"/>
            <a:ext cx="66105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fr-FR" sz="800" dirty="0">
              <a:latin typeface="Calibri"/>
              <a:cs typeface="Calibri"/>
            </a:endParaRPr>
          </a:p>
          <a:p>
            <a:pPr marL="615950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Optical contact (quartz-tablet) : optical grease</a:t>
            </a:r>
            <a:endParaRPr lang="en-US" b="1" dirty="0">
              <a:solidFill>
                <a:srgbClr val="00294B"/>
              </a:solidFill>
              <a:latin typeface="+mn-lt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37C21DC-87D8-4FED-BE8E-F773F8ADF115}"/>
              </a:ext>
            </a:extLst>
          </p:cNvPr>
          <p:cNvSpPr txBox="1"/>
          <p:nvPr/>
        </p:nvSpPr>
        <p:spPr>
          <a:xfrm rot="18732525">
            <a:off x="3689974" y="4103255"/>
            <a:ext cx="2262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>
                <a:solidFill>
                  <a:srgbClr val="FF0000"/>
                </a:solidFill>
              </a:rPr>
              <a:t>See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next</a:t>
            </a:r>
            <a:r>
              <a:rPr lang="fr-FR" sz="2800" dirty="0">
                <a:solidFill>
                  <a:srgbClr val="FF0000"/>
                </a:solidFill>
              </a:rPr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1073106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7488831" cy="432048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Elementary detection module characterization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60" name="Espace réservé de la date 5">
            <a:extLst>
              <a:ext uri="{FF2B5EF4-FFF2-40B4-BE49-F238E27FC236}">
                <a16:creationId xmlns:a16="http://schemas.microsoft.com/office/drawing/2014/main" id="{786875CD-2805-435B-BEE7-90B49C6CD6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Friday 29 </a:t>
            </a:r>
            <a:r>
              <a:rPr lang="fr-FR" dirty="0" err="1"/>
              <a:t>October</a:t>
            </a:r>
            <a:r>
              <a:rPr lang="fr-FR" dirty="0"/>
              <a:t> 2021,</a:t>
            </a:r>
          </a:p>
        </p:txBody>
      </p:sp>
      <p:sp>
        <p:nvSpPr>
          <p:cNvPr id="61" name="Espace réservé du pied de page 6">
            <a:extLst>
              <a:ext uri="{FF2B5EF4-FFF2-40B4-BE49-F238E27FC236}">
                <a16:creationId xmlns:a16="http://schemas.microsoft.com/office/drawing/2014/main" id="{3B5F6A6D-4E25-4CB1-A12C-6AB4F27AF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1712" y="5737225"/>
            <a:ext cx="4896544" cy="322263"/>
          </a:xfrm>
        </p:spPr>
        <p:txBody>
          <a:bodyPr/>
          <a:lstStyle/>
          <a:p>
            <a:r>
              <a:rPr lang="fr-FR" dirty="0"/>
              <a:t>French-</a:t>
            </a:r>
            <a:r>
              <a:rPr lang="fr-FR" dirty="0" err="1"/>
              <a:t>Ukrainian</a:t>
            </a:r>
            <a:r>
              <a:rPr lang="fr-FR" dirty="0"/>
              <a:t> workshop </a:t>
            </a:r>
            <a:r>
              <a:rPr lang="fr-FR" dirty="0" err="1"/>
              <a:t>IJClab</a:t>
            </a:r>
            <a:r>
              <a:rPr lang="fr-FR" dirty="0"/>
              <a:t>, Orsay - France</a:t>
            </a:r>
          </a:p>
        </p:txBody>
      </p:sp>
      <p:sp>
        <p:nvSpPr>
          <p:cNvPr id="18" name="Espace réservé de la date 5">
            <a:extLst>
              <a:ext uri="{FF2B5EF4-FFF2-40B4-BE49-F238E27FC236}">
                <a16:creationId xmlns:a16="http://schemas.microsoft.com/office/drawing/2014/main" id="{C126332B-B86E-4367-9DD7-DD13B9D2A00F}"/>
              </a:ext>
            </a:extLst>
          </p:cNvPr>
          <p:cNvSpPr txBox="1">
            <a:spLocks/>
          </p:cNvSpPr>
          <p:nvPr/>
        </p:nvSpPr>
        <p:spPr>
          <a:xfrm>
            <a:off x="8159407" y="5702893"/>
            <a:ext cx="1211280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dirty="0"/>
              <a:t>Olivier Duarte</a:t>
            </a:r>
          </a:p>
        </p:txBody>
      </p:sp>
      <p:pic>
        <p:nvPicPr>
          <p:cNvPr id="24" name="Image 3">
            <a:extLst>
              <a:ext uri="{FF2B5EF4-FFF2-40B4-BE49-F238E27FC236}">
                <a16:creationId xmlns:a16="http://schemas.microsoft.com/office/drawing/2014/main" id="{50846FAE-8A4C-46D3-8F30-85B50986E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422" y="3046939"/>
            <a:ext cx="2674233" cy="259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e 16">
            <a:extLst>
              <a:ext uri="{FF2B5EF4-FFF2-40B4-BE49-F238E27FC236}">
                <a16:creationId xmlns:a16="http://schemas.microsoft.com/office/drawing/2014/main" id="{EEF29D2A-4560-4651-B589-50EACA18BF03}"/>
              </a:ext>
            </a:extLst>
          </p:cNvPr>
          <p:cNvGrpSpPr>
            <a:grpSpLocks/>
          </p:cNvGrpSpPr>
          <p:nvPr/>
        </p:nvGrpSpPr>
        <p:grpSpPr bwMode="auto">
          <a:xfrm>
            <a:off x="65890" y="3238481"/>
            <a:ext cx="2465387" cy="2149475"/>
            <a:chOff x="2875306" y="4144966"/>
            <a:chExt cx="2464567" cy="2149423"/>
          </a:xfrm>
        </p:grpSpPr>
        <p:pic>
          <p:nvPicPr>
            <p:cNvPr id="27" name="Image 2">
              <a:extLst>
                <a:ext uri="{FF2B5EF4-FFF2-40B4-BE49-F238E27FC236}">
                  <a16:creationId xmlns:a16="http://schemas.microsoft.com/office/drawing/2014/main" id="{22F83ECE-ED9A-4AA0-AD07-B639857C8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4484639"/>
              <a:ext cx="1550988" cy="180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8" name="Connecteur droit avec flèche 9">
              <a:extLst>
                <a:ext uri="{FF2B5EF4-FFF2-40B4-BE49-F238E27FC236}">
                  <a16:creationId xmlns:a16="http://schemas.microsoft.com/office/drawing/2014/main" id="{9C7839EF-CB2C-49A5-AE2C-62F8FF1F303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875306" y="5389514"/>
              <a:ext cx="2096418" cy="0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ZoneTexte 11">
              <a:extLst>
                <a:ext uri="{FF2B5EF4-FFF2-40B4-BE49-F238E27FC236}">
                  <a16:creationId xmlns:a16="http://schemas.microsoft.com/office/drawing/2014/main" id="{18160614-3CE0-41B4-9729-96DC9F0B12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3999" y="5127904"/>
              <a:ext cx="61587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100">
                  <a:latin typeface="Calibri" panose="020F0502020204030204" pitchFamily="34" charset="0"/>
                  <a:cs typeface="Calibri" panose="020F0502020204030204" pitchFamily="34" charset="0"/>
                </a:rPr>
                <a:t>particle</a:t>
              </a:r>
            </a:p>
          </p:txBody>
        </p:sp>
        <p:sp>
          <p:nvSpPr>
            <p:cNvPr id="32" name="ZoneTexte 34">
              <a:extLst>
                <a:ext uri="{FF2B5EF4-FFF2-40B4-BE49-F238E27FC236}">
                  <a16:creationId xmlns:a16="http://schemas.microsoft.com/office/drawing/2014/main" id="{CB04115F-8DE4-43D0-BCBF-29C58CF7D8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5042" y="4144966"/>
              <a:ext cx="162191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400" b="1">
                  <a:latin typeface="Calibri" panose="020F0502020204030204" pitchFamily="34" charset="0"/>
                  <a:cs typeface="Calibri" panose="020F0502020204030204" pitchFamily="34" charset="0"/>
                </a:rPr>
                <a:t>GEANT4 simulation</a:t>
              </a:r>
            </a:p>
          </p:txBody>
        </p:sp>
      </p:grpSp>
      <p:pic>
        <p:nvPicPr>
          <p:cNvPr id="34" name="Image 5">
            <a:extLst>
              <a:ext uri="{FF2B5EF4-FFF2-40B4-BE49-F238E27FC236}">
                <a16:creationId xmlns:a16="http://schemas.microsoft.com/office/drawing/2014/main" id="{336C110A-9DFF-4B93-8375-B77748C90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994" y="3238481"/>
            <a:ext cx="3427412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 20">
            <a:extLst>
              <a:ext uri="{FF2B5EF4-FFF2-40B4-BE49-F238E27FC236}">
                <a16:creationId xmlns:a16="http://schemas.microsoft.com/office/drawing/2014/main" id="{3C2767D7-5971-43CA-99C5-2678BE897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54" y="987406"/>
            <a:ext cx="3625850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21">
            <a:extLst>
              <a:ext uri="{FF2B5EF4-FFF2-40B4-BE49-F238E27FC236}">
                <a16:creationId xmlns:a16="http://schemas.microsoft.com/office/drawing/2014/main" id="{DBE770E7-6D8A-4F1E-BFBB-CCB3AEF17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43" y="647881"/>
            <a:ext cx="3749675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5B3789BB-6349-467C-901E-33722CEBFC5B}"/>
              </a:ext>
            </a:extLst>
          </p:cNvPr>
          <p:cNvSpPr txBox="1"/>
          <p:nvPr/>
        </p:nvSpPr>
        <p:spPr>
          <a:xfrm>
            <a:off x="-403408" y="539359"/>
            <a:ext cx="67258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fr-FR" sz="800" dirty="0">
              <a:latin typeface="Calibri"/>
              <a:cs typeface="Calibri"/>
            </a:endParaRPr>
          </a:p>
          <a:p>
            <a:pPr marL="615950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PMT characterization : gain, linearity, transit time spread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4185EF59-CA71-4808-A27D-5AA0FCE5143E}"/>
              </a:ext>
            </a:extLst>
          </p:cNvPr>
          <p:cNvSpPr txBox="1"/>
          <p:nvPr/>
        </p:nvSpPr>
        <p:spPr>
          <a:xfrm>
            <a:off x="1401015" y="4903136"/>
            <a:ext cx="74417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fr-FR" sz="800" dirty="0">
              <a:latin typeface="Calibri"/>
              <a:cs typeface="Calibri"/>
            </a:endParaRPr>
          </a:p>
          <a:p>
            <a:pPr marL="615950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Good agreement between the simulation ~ </a:t>
            </a:r>
            <a:r>
              <a:rPr lang="en-US" dirty="0">
                <a:solidFill>
                  <a:srgbClr val="FF0000"/>
                </a:solidFill>
                <a:latin typeface="+mn-lt"/>
                <a:cs typeface="+mn-cs"/>
              </a:rPr>
              <a:t>140 photons/particles</a:t>
            </a: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 in the linear range of the PMT (3 – 6 </a:t>
            </a:r>
            <a:r>
              <a:rPr lang="en-US" dirty="0" err="1">
                <a:solidFill>
                  <a:srgbClr val="00294B"/>
                </a:solidFill>
                <a:latin typeface="+mn-lt"/>
                <a:cs typeface="+mn-cs"/>
              </a:rPr>
              <a:t>pC</a:t>
            </a: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407027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6984775" cy="43204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PLUME  :  Electronics and readout Front-end electronics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60" name="Espace réservé de la date 5">
            <a:extLst>
              <a:ext uri="{FF2B5EF4-FFF2-40B4-BE49-F238E27FC236}">
                <a16:creationId xmlns:a16="http://schemas.microsoft.com/office/drawing/2014/main" id="{786875CD-2805-435B-BEE7-90B49C6CD6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Tuesday 25 May 2021,</a:t>
            </a:r>
          </a:p>
        </p:txBody>
      </p:sp>
      <p:sp>
        <p:nvSpPr>
          <p:cNvPr id="61" name="Espace réservé du pied de page 6">
            <a:extLst>
              <a:ext uri="{FF2B5EF4-FFF2-40B4-BE49-F238E27FC236}">
                <a16:creationId xmlns:a16="http://schemas.microsoft.com/office/drawing/2014/main" id="{3B5F6A6D-4E25-4CB1-A12C-6AB4F27AF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1712" y="5737225"/>
            <a:ext cx="4896544" cy="322263"/>
          </a:xfrm>
        </p:spPr>
        <p:txBody>
          <a:bodyPr/>
          <a:lstStyle/>
          <a:p>
            <a:r>
              <a:rPr lang="fr-FR" dirty="0"/>
              <a:t>PLUME meeting</a:t>
            </a:r>
          </a:p>
        </p:txBody>
      </p:sp>
      <p:sp>
        <p:nvSpPr>
          <p:cNvPr id="18" name="Espace réservé de la date 5">
            <a:extLst>
              <a:ext uri="{FF2B5EF4-FFF2-40B4-BE49-F238E27FC236}">
                <a16:creationId xmlns:a16="http://schemas.microsoft.com/office/drawing/2014/main" id="{C126332B-B86E-4367-9DD7-DD13B9D2A00F}"/>
              </a:ext>
            </a:extLst>
          </p:cNvPr>
          <p:cNvSpPr txBox="1">
            <a:spLocks/>
          </p:cNvSpPr>
          <p:nvPr/>
        </p:nvSpPr>
        <p:spPr>
          <a:xfrm>
            <a:off x="8159407" y="5702893"/>
            <a:ext cx="1211280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dirty="0"/>
              <a:t>Olivier Duarte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1B75958-95F8-4CA0-BE54-3A0090F5F5AF}"/>
              </a:ext>
            </a:extLst>
          </p:cNvPr>
          <p:cNvSpPr txBox="1"/>
          <p:nvPr/>
        </p:nvSpPr>
        <p:spPr>
          <a:xfrm>
            <a:off x="-302245" y="691885"/>
            <a:ext cx="8286201" cy="2542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fr-FR" sz="800" dirty="0">
              <a:latin typeface="Calibri"/>
              <a:cs typeface="Calibri"/>
            </a:endParaRPr>
          </a:p>
          <a:p>
            <a:pPr marL="360363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b="1" dirty="0">
                <a:solidFill>
                  <a:srgbClr val="00294B"/>
                </a:solidFill>
                <a:latin typeface="+mn-lt"/>
                <a:cs typeface="+mn-cs"/>
              </a:rPr>
              <a:t>It was decided to use and adapt the electronics developed for the calorimeter </a:t>
            </a:r>
          </a:p>
          <a:p>
            <a:pPr marL="615950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sz="800" dirty="0">
                <a:solidFill>
                  <a:srgbClr val="00294B"/>
                </a:solidFill>
                <a:latin typeface="+mn-lt"/>
                <a:cs typeface="+mn-cs"/>
              </a:rPr>
              <a:t> </a:t>
            </a:r>
          </a:p>
          <a:p>
            <a:pPr marL="958850" lvl="1" indent="-2444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It’s </a:t>
            </a:r>
            <a:r>
              <a:rPr lang="en-US" b="1" dirty="0">
                <a:solidFill>
                  <a:srgbClr val="00294B"/>
                </a:solidFill>
                <a:latin typeface="+mn-lt"/>
                <a:cs typeface="+mn-cs"/>
              </a:rPr>
              <a:t>already adapted </a:t>
            </a: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to the </a:t>
            </a:r>
            <a:r>
              <a:rPr lang="en-US" dirty="0" err="1">
                <a:solidFill>
                  <a:srgbClr val="00294B"/>
                </a:solidFill>
                <a:latin typeface="+mn-lt"/>
                <a:cs typeface="+mn-cs"/>
              </a:rPr>
              <a:t>LHCb</a:t>
            </a: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 calorimeter data format and event building</a:t>
            </a:r>
          </a:p>
          <a:p>
            <a:pPr marL="958850" lvl="1" indent="-2444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A preliminary test showed that ECAL FEBs </a:t>
            </a:r>
            <a:r>
              <a:rPr lang="en-US" b="1" dirty="0">
                <a:solidFill>
                  <a:srgbClr val="00294B"/>
                </a:solidFill>
                <a:latin typeface="+mn-lt"/>
                <a:cs typeface="+mn-cs"/>
              </a:rPr>
              <a:t>can readout the expected signal</a:t>
            </a:r>
          </a:p>
          <a:p>
            <a:pPr marL="958850" lvl="1" indent="-2444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No </a:t>
            </a:r>
            <a:r>
              <a:rPr lang="en-US" b="1" dirty="0">
                <a:solidFill>
                  <a:srgbClr val="00294B"/>
                </a:solidFill>
                <a:latin typeface="+mn-lt"/>
                <a:cs typeface="+mn-cs"/>
              </a:rPr>
              <a:t>need to produce a special board </a:t>
            </a: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(long), the existing ones are adaptable (firmware modifications)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B8EE8F-C177-48BB-BCB8-F7DA64B9E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049" y="593400"/>
            <a:ext cx="2960426" cy="22203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020275D-5189-42BA-8E66-404157DD6422}"/>
              </a:ext>
            </a:extLst>
          </p:cNvPr>
          <p:cNvSpPr txBox="1"/>
          <p:nvPr/>
        </p:nvSpPr>
        <p:spPr>
          <a:xfrm>
            <a:off x="-590277" y="2798731"/>
            <a:ext cx="113630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fr-FR" sz="800" dirty="0">
              <a:latin typeface="Calibri"/>
              <a:cs typeface="Calibri"/>
            </a:endParaRPr>
          </a:p>
          <a:p>
            <a:pPr marL="958850" lvl="1" indent="-2444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294B"/>
              </a:solidFill>
              <a:latin typeface="+mn-lt"/>
              <a:cs typeface="+mn-cs"/>
            </a:endParaRPr>
          </a:p>
          <a:p>
            <a:pPr marL="714375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We can measure at LHC rate the individual hits and </a:t>
            </a:r>
            <a:r>
              <a:rPr lang="en-US" dirty="0" err="1">
                <a:solidFill>
                  <a:srgbClr val="00294B"/>
                </a:solidFill>
                <a:latin typeface="+mn-lt"/>
                <a:cs typeface="+mn-cs"/>
              </a:rPr>
              <a:t>hodoscope</a:t>
            </a: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 coincidences. Also measure integrated </a:t>
            </a:r>
            <a:r>
              <a:rPr lang="en-US" b="1" dirty="0">
                <a:solidFill>
                  <a:srgbClr val="00294B"/>
                </a:solidFill>
                <a:latin typeface="+mn-lt"/>
                <a:cs typeface="+mn-cs"/>
              </a:rPr>
              <a:t>charge</a:t>
            </a:r>
          </a:p>
          <a:p>
            <a:pPr marL="714375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en-US" sz="1000" dirty="0">
              <a:solidFill>
                <a:srgbClr val="00294B"/>
              </a:solidFill>
              <a:latin typeface="+mn-lt"/>
              <a:cs typeface="+mn-cs"/>
            </a:endParaRPr>
          </a:p>
          <a:p>
            <a:pPr marL="719138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The signals are transmitted to TELL 40 and processed by PCIe 40</a:t>
            </a:r>
          </a:p>
          <a:p>
            <a:pPr marL="1258888" lvl="1" indent="-2444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Generate fast alarm, determine online luminosity from hits and integrated charge information, including luminosity levelling</a:t>
            </a:r>
          </a:p>
          <a:p>
            <a:pPr marL="1258888" lvl="1" indent="-2444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A custom firmware to be developed to provide instantaneous luminosity to the </a:t>
            </a:r>
            <a:r>
              <a:rPr lang="en-US" dirty="0" err="1">
                <a:solidFill>
                  <a:srgbClr val="00294B"/>
                </a:solidFill>
                <a:latin typeface="+mn-lt"/>
                <a:cs typeface="+mn-cs"/>
              </a:rPr>
              <a:t>LHCb</a:t>
            </a: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 control system</a:t>
            </a:r>
          </a:p>
          <a:p>
            <a:pPr marL="360363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en-US" sz="1000" dirty="0">
              <a:solidFill>
                <a:srgbClr val="00294B"/>
              </a:solidFill>
              <a:latin typeface="+mn-lt"/>
              <a:cs typeface="+mn-cs"/>
            </a:endParaRPr>
          </a:p>
          <a:p>
            <a:pPr marL="719138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dirty="0">
                <a:solidFill>
                  <a:srgbClr val="00294B"/>
                </a:solidFill>
                <a:latin typeface="+mn-lt"/>
                <a:cs typeface="+mn-cs"/>
              </a:rPr>
              <a:t>Information available offline (as other subdetectors)</a:t>
            </a:r>
          </a:p>
          <a:p>
            <a:pPr marL="958850" lvl="1" indent="-2444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294B"/>
              </a:solidFill>
              <a:latin typeface="+mn-lt"/>
              <a:cs typeface="+mn-cs"/>
            </a:endParaRPr>
          </a:p>
          <a:p>
            <a:pPr marL="958850" lvl="1" indent="-2444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294B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800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6984775" cy="432048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PLUME  : Front-end electronics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60" name="Espace réservé de la date 5">
            <a:extLst>
              <a:ext uri="{FF2B5EF4-FFF2-40B4-BE49-F238E27FC236}">
                <a16:creationId xmlns:a16="http://schemas.microsoft.com/office/drawing/2014/main" id="{786875CD-2805-435B-BEE7-90B49C6CD6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Tuesday 25 May 2021,</a:t>
            </a:r>
          </a:p>
        </p:txBody>
      </p:sp>
      <p:sp>
        <p:nvSpPr>
          <p:cNvPr id="61" name="Espace réservé du pied de page 6">
            <a:extLst>
              <a:ext uri="{FF2B5EF4-FFF2-40B4-BE49-F238E27FC236}">
                <a16:creationId xmlns:a16="http://schemas.microsoft.com/office/drawing/2014/main" id="{3B5F6A6D-4E25-4CB1-A12C-6AB4F27AF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1712" y="5737225"/>
            <a:ext cx="4896544" cy="322263"/>
          </a:xfrm>
        </p:spPr>
        <p:txBody>
          <a:bodyPr/>
          <a:lstStyle/>
          <a:p>
            <a:r>
              <a:rPr lang="fr-FR" dirty="0"/>
              <a:t>PLUME meeting</a:t>
            </a:r>
          </a:p>
        </p:txBody>
      </p:sp>
      <p:sp>
        <p:nvSpPr>
          <p:cNvPr id="18" name="Espace réservé de la date 5">
            <a:extLst>
              <a:ext uri="{FF2B5EF4-FFF2-40B4-BE49-F238E27FC236}">
                <a16:creationId xmlns:a16="http://schemas.microsoft.com/office/drawing/2014/main" id="{C126332B-B86E-4367-9DD7-DD13B9D2A00F}"/>
              </a:ext>
            </a:extLst>
          </p:cNvPr>
          <p:cNvSpPr txBox="1">
            <a:spLocks/>
          </p:cNvSpPr>
          <p:nvPr/>
        </p:nvSpPr>
        <p:spPr>
          <a:xfrm>
            <a:off x="8159407" y="5702893"/>
            <a:ext cx="1211280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dirty="0"/>
              <a:t>Olivier Duarte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BFB9F91-C590-4423-A912-54ECB108A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49" y="1013520"/>
            <a:ext cx="4131726" cy="32356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0DCED50-A9F5-48C8-B95D-403DCE863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701" y="3354463"/>
            <a:ext cx="1114886" cy="234843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B01F148-7BB7-42A6-970F-47ABF6928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6968" y="653172"/>
            <a:ext cx="1626353" cy="267449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5F665B7-6114-4608-AE9F-4BF9FDFCE5C4}"/>
              </a:ext>
            </a:extLst>
          </p:cNvPr>
          <p:cNvSpPr txBox="1"/>
          <p:nvPr/>
        </p:nvSpPr>
        <p:spPr>
          <a:xfrm>
            <a:off x="-210102" y="4249209"/>
            <a:ext cx="5688631" cy="110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fr-FR" sz="800" dirty="0">
              <a:latin typeface="Calibri"/>
              <a:cs typeface="Calibri"/>
            </a:endParaRPr>
          </a:p>
          <a:p>
            <a:pPr marL="360363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sz="1600" b="1" dirty="0">
                <a:solidFill>
                  <a:srgbClr val="00294B"/>
                </a:solidFill>
                <a:latin typeface="+mn-lt"/>
                <a:cs typeface="+mn-cs"/>
              </a:rPr>
              <a:t>PLUME Crate </a:t>
            </a: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94B"/>
                </a:solidFill>
                <a:latin typeface="+mn-lt"/>
                <a:cs typeface="+mn-cs"/>
              </a:rPr>
              <a:t>9U crate with a custom backplane </a:t>
            </a: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94B"/>
                </a:solidFill>
                <a:latin typeface="+mn-lt"/>
                <a:cs typeface="+mn-cs"/>
              </a:rPr>
              <a:t>MARATON power supply configured for the calorimeter </a:t>
            </a: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94B"/>
                </a:solidFill>
                <a:latin typeface="+mn-lt"/>
                <a:cs typeface="+mn-cs"/>
              </a:rPr>
              <a:t>4 optical fibers for the data readout of one board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655DEDB-E398-4028-BEEA-15A283EE06F1}"/>
              </a:ext>
            </a:extLst>
          </p:cNvPr>
          <p:cNvSpPr txBox="1"/>
          <p:nvPr/>
        </p:nvSpPr>
        <p:spPr>
          <a:xfrm>
            <a:off x="6671022" y="658822"/>
            <a:ext cx="410175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fr-FR" sz="800" dirty="0">
              <a:latin typeface="Calibri"/>
              <a:cs typeface="Calibri"/>
            </a:endParaRPr>
          </a:p>
          <a:p>
            <a:pPr marL="360363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sz="1600" b="1" dirty="0">
                <a:solidFill>
                  <a:srgbClr val="00294B"/>
                </a:solidFill>
                <a:latin typeface="+mn-lt"/>
                <a:cs typeface="+mn-cs"/>
              </a:rPr>
              <a:t>FEB </a:t>
            </a: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94B"/>
                </a:solidFill>
                <a:latin typeface="+mn-lt"/>
                <a:cs typeface="+mn-cs"/>
              </a:rPr>
              <a:t>Treats 32 channels (4 blocks of 8 channels) </a:t>
            </a: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94B"/>
                </a:solidFill>
                <a:latin typeface="+mn-lt"/>
                <a:cs typeface="+mn-cs"/>
              </a:rPr>
              <a:t>ICECAL chip for the analog part</a:t>
            </a: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94B"/>
                </a:solidFill>
                <a:latin typeface="+mn-lt"/>
                <a:cs typeface="+mn-cs"/>
              </a:rPr>
              <a:t>12 bits Analog to digital Converter  </a:t>
            </a: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94B"/>
                </a:solidFill>
                <a:latin typeface="+mn-lt"/>
                <a:cs typeface="+mn-cs"/>
              </a:rPr>
              <a:t>8 FPGA Front-End</a:t>
            </a: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94B"/>
                </a:solidFill>
                <a:latin typeface="+mn-lt"/>
                <a:cs typeface="+mn-cs"/>
              </a:rPr>
              <a:t>GBT output to send data on the optical fiber </a:t>
            </a: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94B"/>
                </a:solidFill>
                <a:latin typeface="+mn-lt"/>
                <a:cs typeface="+mn-cs"/>
              </a:rPr>
              <a:t>4 optical fiber for the readout (TELL40)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F07527A-34B4-4A3F-86AE-17B9DA19BB34}"/>
              </a:ext>
            </a:extLst>
          </p:cNvPr>
          <p:cNvSpPr txBox="1"/>
          <p:nvPr/>
        </p:nvSpPr>
        <p:spPr>
          <a:xfrm>
            <a:off x="6754768" y="3327669"/>
            <a:ext cx="4101753" cy="110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fr-FR" sz="800" dirty="0">
              <a:latin typeface="Calibri"/>
              <a:cs typeface="Calibri"/>
            </a:endParaRPr>
          </a:p>
          <a:p>
            <a:pPr marL="360363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sz="1600" b="1" dirty="0">
                <a:solidFill>
                  <a:srgbClr val="00294B"/>
                </a:solidFill>
                <a:latin typeface="+mn-lt"/>
                <a:cs typeface="+mn-cs"/>
              </a:rPr>
              <a:t>3CU </a:t>
            </a: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94B"/>
                </a:solidFill>
                <a:latin typeface="+mn-lt"/>
                <a:cs typeface="+mn-cs"/>
              </a:rPr>
              <a:t>One bi-</a:t>
            </a:r>
            <a:r>
              <a:rPr lang="en-US" sz="1600" dirty="0" err="1">
                <a:solidFill>
                  <a:srgbClr val="00294B"/>
                </a:solidFill>
                <a:latin typeface="+mn-lt"/>
                <a:cs typeface="+mn-cs"/>
              </a:rPr>
              <a:t>didirectionnal</a:t>
            </a:r>
            <a:r>
              <a:rPr lang="en-US" sz="1600" dirty="0">
                <a:solidFill>
                  <a:srgbClr val="00294B"/>
                </a:solidFill>
                <a:latin typeface="+mn-lt"/>
                <a:cs typeface="+mn-cs"/>
              </a:rPr>
              <a:t> optical fiber for clock, fast and slow control (SOL 40)</a:t>
            </a: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94B"/>
                </a:solidFill>
                <a:latin typeface="+mn-lt"/>
                <a:cs typeface="+mn-cs"/>
              </a:rPr>
              <a:t>Clock distribution</a:t>
            </a:r>
          </a:p>
        </p:txBody>
      </p:sp>
    </p:spTree>
    <p:extLst>
      <p:ext uri="{BB962C8B-B14F-4D97-AF65-F5344CB8AC3E}">
        <p14:creationId xmlns:p14="http://schemas.microsoft.com/office/powerpoint/2010/main" val="3853415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6984775" cy="432048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PLUME  : Backend electronics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60" name="Espace réservé de la date 5">
            <a:extLst>
              <a:ext uri="{FF2B5EF4-FFF2-40B4-BE49-F238E27FC236}">
                <a16:creationId xmlns:a16="http://schemas.microsoft.com/office/drawing/2014/main" id="{786875CD-2805-435B-BEE7-90B49C6CD6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Tuesday 25 May 2021,</a:t>
            </a:r>
          </a:p>
        </p:txBody>
      </p:sp>
      <p:sp>
        <p:nvSpPr>
          <p:cNvPr id="61" name="Espace réservé du pied de page 6">
            <a:extLst>
              <a:ext uri="{FF2B5EF4-FFF2-40B4-BE49-F238E27FC236}">
                <a16:creationId xmlns:a16="http://schemas.microsoft.com/office/drawing/2014/main" id="{3B5F6A6D-4E25-4CB1-A12C-6AB4F27AF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1712" y="5737225"/>
            <a:ext cx="4896544" cy="322263"/>
          </a:xfrm>
        </p:spPr>
        <p:txBody>
          <a:bodyPr/>
          <a:lstStyle/>
          <a:p>
            <a:r>
              <a:rPr lang="fr-FR" dirty="0"/>
              <a:t>PLUME meeting</a:t>
            </a:r>
          </a:p>
        </p:txBody>
      </p:sp>
      <p:sp>
        <p:nvSpPr>
          <p:cNvPr id="18" name="Espace réservé de la date 5">
            <a:extLst>
              <a:ext uri="{FF2B5EF4-FFF2-40B4-BE49-F238E27FC236}">
                <a16:creationId xmlns:a16="http://schemas.microsoft.com/office/drawing/2014/main" id="{C126332B-B86E-4367-9DD7-DD13B9D2A00F}"/>
              </a:ext>
            </a:extLst>
          </p:cNvPr>
          <p:cNvSpPr txBox="1">
            <a:spLocks/>
          </p:cNvSpPr>
          <p:nvPr/>
        </p:nvSpPr>
        <p:spPr>
          <a:xfrm>
            <a:off x="8159407" y="5702893"/>
            <a:ext cx="1211280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dirty="0"/>
              <a:t>Olivier Duarte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7020CB7-A475-4866-A71C-47796C228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739" y="600296"/>
            <a:ext cx="5962036" cy="286149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6EC7A11-1791-4737-B9C4-62AFF42D71F9}"/>
              </a:ext>
            </a:extLst>
          </p:cNvPr>
          <p:cNvSpPr txBox="1"/>
          <p:nvPr/>
        </p:nvSpPr>
        <p:spPr>
          <a:xfrm>
            <a:off x="-119883" y="946097"/>
            <a:ext cx="4896544" cy="265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fr-FR" sz="800" dirty="0">
              <a:latin typeface="Calibri"/>
              <a:cs typeface="Calibri"/>
            </a:endParaRPr>
          </a:p>
          <a:p>
            <a:pPr marL="360363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sz="1600" b="1" dirty="0">
                <a:solidFill>
                  <a:srgbClr val="00294B"/>
                </a:solidFill>
                <a:latin typeface="+mn-lt"/>
                <a:cs typeface="+mn-cs"/>
              </a:rPr>
              <a:t>TELL40 (PCIe40)  : </a:t>
            </a:r>
            <a:r>
              <a:rPr lang="en-US" sz="1600" dirty="0">
                <a:solidFill>
                  <a:srgbClr val="00294B"/>
                </a:solidFill>
                <a:latin typeface="+mn-lt"/>
                <a:cs typeface="+mn-cs"/>
              </a:rPr>
              <a:t>dedicated to data processing</a:t>
            </a: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94B"/>
                </a:solidFill>
                <a:latin typeface="+mn-lt"/>
                <a:cs typeface="+mn-cs"/>
              </a:rPr>
              <a:t>Receive RAW data from the detector with one word of 12 bits ADC per channel</a:t>
            </a: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94B"/>
                </a:solidFill>
                <a:latin typeface="+mn-lt"/>
                <a:cs typeface="+mn-cs"/>
              </a:rPr>
              <a:t>A </a:t>
            </a:r>
            <a:r>
              <a:rPr lang="en-US" sz="1600" b="1" dirty="0">
                <a:solidFill>
                  <a:srgbClr val="00294B"/>
                </a:solidFill>
                <a:latin typeface="+mn-lt"/>
                <a:cs typeface="+mn-cs"/>
              </a:rPr>
              <a:t>custom firmware to be developed </a:t>
            </a:r>
            <a:r>
              <a:rPr lang="en-US" sz="1600" dirty="0">
                <a:solidFill>
                  <a:srgbClr val="00294B"/>
                </a:solidFill>
                <a:latin typeface="+mn-lt"/>
                <a:cs typeface="+mn-cs"/>
              </a:rPr>
              <a:t>to provide instantaneous luminosity to the </a:t>
            </a:r>
            <a:r>
              <a:rPr lang="en-US" sz="1600" dirty="0" err="1">
                <a:solidFill>
                  <a:srgbClr val="00294B"/>
                </a:solidFill>
                <a:latin typeface="+mn-lt"/>
                <a:cs typeface="+mn-cs"/>
              </a:rPr>
              <a:t>LHCb</a:t>
            </a:r>
            <a:r>
              <a:rPr lang="en-US" sz="1600" dirty="0">
                <a:solidFill>
                  <a:srgbClr val="00294B"/>
                </a:solidFill>
                <a:latin typeface="+mn-lt"/>
                <a:cs typeface="+mn-cs"/>
              </a:rPr>
              <a:t> control system</a:t>
            </a: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94B"/>
                </a:solidFill>
                <a:latin typeface="+mn-lt"/>
                <a:cs typeface="+mn-cs"/>
              </a:rPr>
              <a:t>Count the number of channels with no activity </a:t>
            </a: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94B"/>
                </a:solidFill>
                <a:latin typeface="+mn-lt"/>
                <a:cs typeface="+mn-cs"/>
              </a:rPr>
              <a:t>Using Bunch Crossing information from RAW data  </a:t>
            </a:r>
            <a:r>
              <a:rPr lang="en-US" sz="1600" dirty="0">
                <a:solidFill>
                  <a:srgbClr val="00294B"/>
                </a:solidFill>
                <a:latin typeface="+mn-lt"/>
                <a:cs typeface="+mn-cs"/>
                <a:sym typeface="Wingdings" panose="05000000000000000000" pitchFamily="2" charset="2"/>
              </a:rPr>
              <a:t></a:t>
            </a:r>
            <a:r>
              <a:rPr lang="en-US" sz="1600" dirty="0">
                <a:solidFill>
                  <a:srgbClr val="00294B"/>
                </a:solidFill>
                <a:latin typeface="+mn-lt"/>
                <a:cs typeface="+mn-cs"/>
              </a:rPr>
              <a:t> possible to obtain the luminosity per bunch (histograms of empty events as a function of the </a:t>
            </a:r>
            <a:r>
              <a:rPr lang="en-US" sz="1600" dirty="0" err="1">
                <a:solidFill>
                  <a:srgbClr val="00294B"/>
                </a:solidFill>
                <a:latin typeface="+mn-lt"/>
                <a:cs typeface="+mn-cs"/>
              </a:rPr>
              <a:t>BCId</a:t>
            </a:r>
            <a:r>
              <a:rPr lang="en-US" sz="1600" dirty="0">
                <a:solidFill>
                  <a:srgbClr val="00294B"/>
                </a:solidFill>
                <a:latin typeface="+mn-lt"/>
                <a:cs typeface="+mn-cs"/>
              </a:rPr>
              <a:t>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5FCF68E-8CF5-4616-97A4-30C40A122F0E}"/>
              </a:ext>
            </a:extLst>
          </p:cNvPr>
          <p:cNvSpPr txBox="1"/>
          <p:nvPr/>
        </p:nvSpPr>
        <p:spPr>
          <a:xfrm>
            <a:off x="0" y="3963755"/>
            <a:ext cx="6322491" cy="110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fr-FR" sz="800" dirty="0">
              <a:latin typeface="Calibri"/>
              <a:cs typeface="Calibri"/>
            </a:endParaRPr>
          </a:p>
          <a:p>
            <a:pPr marL="360363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sz="1600" b="1" dirty="0">
                <a:solidFill>
                  <a:srgbClr val="00294B"/>
                </a:solidFill>
                <a:latin typeface="+mn-lt"/>
                <a:cs typeface="+mn-cs"/>
              </a:rPr>
              <a:t>SOL40 (PCIe40), dedicated to :</a:t>
            </a:r>
            <a:endParaRPr lang="en-US" sz="1600" dirty="0">
              <a:solidFill>
                <a:srgbClr val="00294B"/>
              </a:solidFill>
              <a:latin typeface="+mn-lt"/>
              <a:cs typeface="+mn-cs"/>
            </a:endParaRP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94B"/>
                </a:solidFill>
                <a:latin typeface="+mn-lt"/>
                <a:cs typeface="+mn-cs"/>
              </a:rPr>
              <a:t>Handling configuration</a:t>
            </a: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94B"/>
                </a:solidFill>
                <a:latin typeface="+mn-lt"/>
                <a:cs typeface="+mn-cs"/>
              </a:rPr>
              <a:t>Timing and control commands</a:t>
            </a:r>
          </a:p>
          <a:p>
            <a:pPr marL="809625" lvl="1" indent="-19367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94B"/>
                </a:solidFill>
                <a:latin typeface="+mn-lt"/>
                <a:cs typeface="+mn-cs"/>
              </a:rPr>
              <a:t>No specific modification needed for PLUME </a:t>
            </a:r>
          </a:p>
        </p:txBody>
      </p:sp>
    </p:spTree>
    <p:extLst>
      <p:ext uri="{BB962C8B-B14F-4D97-AF65-F5344CB8AC3E}">
        <p14:creationId xmlns:p14="http://schemas.microsoft.com/office/powerpoint/2010/main" val="1456684878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22441</TotalTime>
  <Words>1520</Words>
  <Application>Microsoft Office PowerPoint</Application>
  <PresentationFormat>Personnalisé</PresentationFormat>
  <Paragraphs>278</Paragraphs>
  <Slides>14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Symbol</vt:lpstr>
      <vt:lpstr>Wingdings</vt:lpstr>
      <vt:lpstr>1_modele-IJCLAb-powerpoint</vt:lpstr>
      <vt:lpstr>PLUME PROJECT </vt:lpstr>
      <vt:lpstr>PLUME PROJECT </vt:lpstr>
      <vt:lpstr>PLUME : Luminometer for LHCb run 3 </vt:lpstr>
      <vt:lpstr>PLUME : Working principle </vt:lpstr>
      <vt:lpstr>Elementary detection module</vt:lpstr>
      <vt:lpstr>Elementary detection module characterization</vt:lpstr>
      <vt:lpstr>PLUME  :  Electronics and readout Front-end electronics </vt:lpstr>
      <vt:lpstr>PLUME  : Front-end electronics </vt:lpstr>
      <vt:lpstr>PLUME  : Backend electronics </vt:lpstr>
      <vt:lpstr>Monitoring system and calibration</vt:lpstr>
      <vt:lpstr>Mechanical part </vt:lpstr>
      <vt:lpstr>PLUME PHASE 1 (installed at CERN) : 8 modules  </vt:lpstr>
      <vt:lpstr>PLUME PHASE 2 : 48 modules  </vt:lpstr>
      <vt:lpstr>PLUME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Olivier Duarte</cp:lastModifiedBy>
  <cp:revision>1922</cp:revision>
  <cp:lastPrinted>2020-11-12T17:28:48Z</cp:lastPrinted>
  <dcterms:created xsi:type="dcterms:W3CDTF">2011-03-09T16:37:49Z</dcterms:created>
  <dcterms:modified xsi:type="dcterms:W3CDTF">2021-10-28T16:24:59Z</dcterms:modified>
</cp:coreProperties>
</file>