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9" r:id="rId3"/>
    <p:sldId id="286" r:id="rId4"/>
    <p:sldId id="281" r:id="rId5"/>
    <p:sldId id="279" r:id="rId6"/>
    <p:sldId id="276" r:id="rId7"/>
    <p:sldId id="280" r:id="rId8"/>
    <p:sldId id="282" r:id="rId9"/>
    <p:sldId id="278" r:id="rId10"/>
    <p:sldId id="263" r:id="rId11"/>
    <p:sldId id="283" r:id="rId12"/>
    <p:sldId id="285" r:id="rId13"/>
    <p:sldId id="284" r:id="rId14"/>
    <p:sldId id="287"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06"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notesMaster" Target="notesMasters/notesMaster1.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A7A449-C0AE-47F5-8DE1-97F388FB196A}" type="datetimeFigureOut">
              <a:rPr lang="ru-RU" smtClean="0"/>
              <a:t>28.10.2021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868435-0CA3-4A6C-8B28-8E8F97ED6F43}" type="slidenum">
              <a:rPr lang="ru-RU" smtClean="0"/>
              <a:t>‹№›</a:t>
            </a:fld>
            <a:endParaRPr lang="ru-RU"/>
          </a:p>
        </p:txBody>
      </p:sp>
    </p:spTree>
    <p:extLst>
      <p:ext uri="{BB962C8B-B14F-4D97-AF65-F5344CB8AC3E}">
        <p14:creationId xmlns:p14="http://schemas.microsoft.com/office/powerpoint/2010/main" val="267783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E868435-0CA3-4A6C-8B28-8E8F97ED6F43}" type="slidenum">
              <a:rPr lang="ru-RU" smtClean="0"/>
              <a:t>5</a:t>
            </a:fld>
            <a:endParaRPr lang="ru-RU"/>
          </a:p>
        </p:txBody>
      </p:sp>
    </p:spTree>
    <p:extLst>
      <p:ext uri="{BB962C8B-B14F-4D97-AF65-F5344CB8AC3E}">
        <p14:creationId xmlns:p14="http://schemas.microsoft.com/office/powerpoint/2010/main" val="870249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E868435-0CA3-4A6C-8B28-8E8F97ED6F43}" type="slidenum">
              <a:rPr lang="ru-RU" smtClean="0"/>
              <a:t>7</a:t>
            </a:fld>
            <a:endParaRPr lang="ru-RU"/>
          </a:p>
        </p:txBody>
      </p:sp>
    </p:spTree>
    <p:extLst>
      <p:ext uri="{BB962C8B-B14F-4D97-AF65-F5344CB8AC3E}">
        <p14:creationId xmlns:p14="http://schemas.microsoft.com/office/powerpoint/2010/main" val="3673552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EAD26D58-6E7A-4EE8-BF16-63CAE187A43D}" type="datetimeFigureOut">
              <a:rPr lang="ru-RU" smtClean="0"/>
              <a:t>28.10.2021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601FA7-5038-4A46-AB1A-960AB75CC5B4}" type="slidenum">
              <a:rPr lang="ru-RU" smtClean="0"/>
              <a:t>‹№›</a:t>
            </a:fld>
            <a:endParaRPr lang="ru-RU"/>
          </a:p>
        </p:txBody>
      </p:sp>
    </p:spTree>
    <p:extLst>
      <p:ext uri="{BB962C8B-B14F-4D97-AF65-F5344CB8AC3E}">
        <p14:creationId xmlns:p14="http://schemas.microsoft.com/office/powerpoint/2010/main" val="1469289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AD26D58-6E7A-4EE8-BF16-63CAE187A43D}" type="datetimeFigureOut">
              <a:rPr lang="ru-RU" smtClean="0"/>
              <a:t>28.10.2021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601FA7-5038-4A46-AB1A-960AB75CC5B4}" type="slidenum">
              <a:rPr lang="ru-RU" smtClean="0"/>
              <a:t>‹№›</a:t>
            </a:fld>
            <a:endParaRPr lang="ru-RU"/>
          </a:p>
        </p:txBody>
      </p:sp>
    </p:spTree>
    <p:extLst>
      <p:ext uri="{BB962C8B-B14F-4D97-AF65-F5344CB8AC3E}">
        <p14:creationId xmlns:p14="http://schemas.microsoft.com/office/powerpoint/2010/main" val="1959711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AD26D58-6E7A-4EE8-BF16-63CAE187A43D}" type="datetimeFigureOut">
              <a:rPr lang="ru-RU" smtClean="0"/>
              <a:t>28.10.2021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601FA7-5038-4A46-AB1A-960AB75CC5B4}" type="slidenum">
              <a:rPr lang="ru-RU" smtClean="0"/>
              <a:t>‹№›</a:t>
            </a:fld>
            <a:endParaRPr lang="ru-RU"/>
          </a:p>
        </p:txBody>
      </p:sp>
    </p:spTree>
    <p:extLst>
      <p:ext uri="{BB962C8B-B14F-4D97-AF65-F5344CB8AC3E}">
        <p14:creationId xmlns:p14="http://schemas.microsoft.com/office/powerpoint/2010/main" val="2266281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AD26D58-6E7A-4EE8-BF16-63CAE187A43D}" type="datetimeFigureOut">
              <a:rPr lang="ru-RU" smtClean="0"/>
              <a:t>28.10.2021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601FA7-5038-4A46-AB1A-960AB75CC5B4}" type="slidenum">
              <a:rPr lang="ru-RU" smtClean="0"/>
              <a:t>‹№›</a:t>
            </a:fld>
            <a:endParaRPr lang="ru-RU"/>
          </a:p>
        </p:txBody>
      </p:sp>
    </p:spTree>
    <p:extLst>
      <p:ext uri="{BB962C8B-B14F-4D97-AF65-F5344CB8AC3E}">
        <p14:creationId xmlns:p14="http://schemas.microsoft.com/office/powerpoint/2010/main" val="172657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AD26D58-6E7A-4EE8-BF16-63CAE187A43D}" type="datetimeFigureOut">
              <a:rPr lang="ru-RU" smtClean="0"/>
              <a:t>28.10.2021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601FA7-5038-4A46-AB1A-960AB75CC5B4}" type="slidenum">
              <a:rPr lang="ru-RU" smtClean="0"/>
              <a:t>‹№›</a:t>
            </a:fld>
            <a:endParaRPr lang="ru-RU"/>
          </a:p>
        </p:txBody>
      </p:sp>
    </p:spTree>
    <p:extLst>
      <p:ext uri="{BB962C8B-B14F-4D97-AF65-F5344CB8AC3E}">
        <p14:creationId xmlns:p14="http://schemas.microsoft.com/office/powerpoint/2010/main" val="3827958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AD26D58-6E7A-4EE8-BF16-63CAE187A43D}" type="datetimeFigureOut">
              <a:rPr lang="ru-RU" smtClean="0"/>
              <a:t>28.10.2021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601FA7-5038-4A46-AB1A-960AB75CC5B4}" type="slidenum">
              <a:rPr lang="ru-RU" smtClean="0"/>
              <a:t>‹№›</a:t>
            </a:fld>
            <a:endParaRPr lang="ru-RU"/>
          </a:p>
        </p:txBody>
      </p:sp>
    </p:spTree>
    <p:extLst>
      <p:ext uri="{BB962C8B-B14F-4D97-AF65-F5344CB8AC3E}">
        <p14:creationId xmlns:p14="http://schemas.microsoft.com/office/powerpoint/2010/main" val="3513774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AD26D58-6E7A-4EE8-BF16-63CAE187A43D}" type="datetimeFigureOut">
              <a:rPr lang="ru-RU" smtClean="0"/>
              <a:t>28.10.2021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601FA7-5038-4A46-AB1A-960AB75CC5B4}" type="slidenum">
              <a:rPr lang="ru-RU" smtClean="0"/>
              <a:t>‹№›</a:t>
            </a:fld>
            <a:endParaRPr lang="ru-RU"/>
          </a:p>
        </p:txBody>
      </p:sp>
    </p:spTree>
    <p:extLst>
      <p:ext uri="{BB962C8B-B14F-4D97-AF65-F5344CB8AC3E}">
        <p14:creationId xmlns:p14="http://schemas.microsoft.com/office/powerpoint/2010/main" val="1407247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AD26D58-6E7A-4EE8-BF16-63CAE187A43D}" type="datetimeFigureOut">
              <a:rPr lang="ru-RU" smtClean="0"/>
              <a:t>28.10.2021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601FA7-5038-4A46-AB1A-960AB75CC5B4}" type="slidenum">
              <a:rPr lang="ru-RU" smtClean="0"/>
              <a:t>‹№›</a:t>
            </a:fld>
            <a:endParaRPr lang="ru-RU"/>
          </a:p>
        </p:txBody>
      </p:sp>
    </p:spTree>
    <p:extLst>
      <p:ext uri="{BB962C8B-B14F-4D97-AF65-F5344CB8AC3E}">
        <p14:creationId xmlns:p14="http://schemas.microsoft.com/office/powerpoint/2010/main" val="2853139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AD26D58-6E7A-4EE8-BF16-63CAE187A43D}" type="datetimeFigureOut">
              <a:rPr lang="ru-RU" smtClean="0"/>
              <a:t>28.10.2021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601FA7-5038-4A46-AB1A-960AB75CC5B4}" type="slidenum">
              <a:rPr lang="ru-RU" smtClean="0"/>
              <a:t>‹№›</a:t>
            </a:fld>
            <a:endParaRPr lang="ru-RU"/>
          </a:p>
        </p:txBody>
      </p:sp>
    </p:spTree>
    <p:extLst>
      <p:ext uri="{BB962C8B-B14F-4D97-AF65-F5344CB8AC3E}">
        <p14:creationId xmlns:p14="http://schemas.microsoft.com/office/powerpoint/2010/main" val="4099459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AD26D58-6E7A-4EE8-BF16-63CAE187A43D}" type="datetimeFigureOut">
              <a:rPr lang="ru-RU" smtClean="0"/>
              <a:t>28.10.2021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601FA7-5038-4A46-AB1A-960AB75CC5B4}" type="slidenum">
              <a:rPr lang="ru-RU" smtClean="0"/>
              <a:t>‹№›</a:t>
            </a:fld>
            <a:endParaRPr lang="ru-RU"/>
          </a:p>
        </p:txBody>
      </p:sp>
    </p:spTree>
    <p:extLst>
      <p:ext uri="{BB962C8B-B14F-4D97-AF65-F5344CB8AC3E}">
        <p14:creationId xmlns:p14="http://schemas.microsoft.com/office/powerpoint/2010/main" val="1028774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AD26D58-6E7A-4EE8-BF16-63CAE187A43D}" type="datetimeFigureOut">
              <a:rPr lang="ru-RU" smtClean="0"/>
              <a:t>28.10.2021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601FA7-5038-4A46-AB1A-960AB75CC5B4}" type="slidenum">
              <a:rPr lang="ru-RU" smtClean="0"/>
              <a:t>‹№›</a:t>
            </a:fld>
            <a:endParaRPr lang="ru-RU"/>
          </a:p>
        </p:txBody>
      </p:sp>
    </p:spTree>
    <p:extLst>
      <p:ext uri="{BB962C8B-B14F-4D97-AF65-F5344CB8AC3E}">
        <p14:creationId xmlns:p14="http://schemas.microsoft.com/office/powerpoint/2010/main" val="4167572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26D58-6E7A-4EE8-BF16-63CAE187A43D}" type="datetimeFigureOut">
              <a:rPr lang="ru-RU" smtClean="0"/>
              <a:t>28.10.2021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01FA7-5038-4A46-AB1A-960AB75CC5B4}" type="slidenum">
              <a:rPr lang="ru-RU" smtClean="0"/>
              <a:t>‹№›</a:t>
            </a:fld>
            <a:endParaRPr lang="ru-RU"/>
          </a:p>
        </p:txBody>
      </p:sp>
    </p:spTree>
    <p:extLst>
      <p:ext uri="{BB962C8B-B14F-4D97-AF65-F5344CB8AC3E}">
        <p14:creationId xmlns:p14="http://schemas.microsoft.com/office/powerpoint/2010/main" val="276826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7.jpg" /><Relationship Id="rId2" Type="http://schemas.openxmlformats.org/officeDocument/2006/relationships/image" Target="../media/image16.jpeg"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slideLayout" Target="../slideLayouts/slideLayout2.xml" /><Relationship Id="rId4" Type="http://schemas.openxmlformats.org/officeDocument/2006/relationships/image" Target="../media/image20.png" /></Relationships>
</file>

<file path=ppt/slides/_rels/slide12.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7.xml" /><Relationship Id="rId5" Type="http://schemas.openxmlformats.org/officeDocument/2006/relationships/image" Target="../media/image6.jpeg" /><Relationship Id="rId4" Type="http://schemas.openxmlformats.org/officeDocument/2006/relationships/image" Target="../media/image5.jpeg" /></Relationships>
</file>

<file path=ppt/slides/_rels/slide5.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1.xml" /><Relationship Id="rId1" Type="http://schemas.openxmlformats.org/officeDocument/2006/relationships/slideLayout" Target="../slideLayouts/slideLayout7.xml" /><Relationship Id="rId4" Type="http://schemas.openxmlformats.org/officeDocument/2006/relationships/image" Target="../media/image8.png" /></Relationships>
</file>

<file path=ppt/slides/_rels/slide6.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 /><Relationship Id="rId2" Type="http://schemas.openxmlformats.org/officeDocument/2006/relationships/slideLayout" Target="../slideLayouts/slideLayout7.xml" /><Relationship Id="rId1" Type="http://schemas.openxmlformats.org/officeDocument/2006/relationships/vmlDrawing" Target="../drawings/vmlDrawing1.vml" /><Relationship Id="rId6" Type="http://schemas.openxmlformats.org/officeDocument/2006/relationships/image" Target="../media/image11.jpeg" /><Relationship Id="rId5" Type="http://schemas.openxmlformats.org/officeDocument/2006/relationships/image" Target="../media/image10.wmf" /><Relationship Id="rId4" Type="http://schemas.openxmlformats.org/officeDocument/2006/relationships/oleObject" Target="../embeddings/oleObject1.bin" /></Relationships>
</file>

<file path=ppt/slides/_rels/slide8.xml.rels><?xml version="1.0" encoding="UTF-8" standalone="yes"?>
<Relationships xmlns="http://schemas.openxmlformats.org/package/2006/relationships"><Relationship Id="rId3" Type="http://schemas.openxmlformats.org/officeDocument/2006/relationships/image" Target="../media/image13.jpg" /><Relationship Id="rId2" Type="http://schemas.openxmlformats.org/officeDocument/2006/relationships/image" Target="../media/image12.jpg" /><Relationship Id="rId1" Type="http://schemas.openxmlformats.org/officeDocument/2006/relationships/slideLayout" Target="../slideLayouts/slideLayout7.xml" /><Relationship Id="rId4" Type="http://schemas.openxmlformats.org/officeDocument/2006/relationships/image" Target="../media/image14.jpg" /></Relationships>
</file>

<file path=ppt/slides/_rels/slide9.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404664"/>
            <a:ext cx="6768752" cy="2308324"/>
          </a:xfrm>
          <a:prstGeom prst="rect">
            <a:avLst/>
          </a:prstGeom>
          <a:noFill/>
        </p:spPr>
        <p:txBody>
          <a:bodyPr wrap="square" rtlCol="0">
            <a:spAutoFit/>
          </a:bodyPr>
          <a:lstStyle/>
          <a:p>
            <a:pPr algn="ctr"/>
            <a:r>
              <a:rPr lang="en-US" sz="3600" b="1" dirty="0">
                <a:solidFill>
                  <a:srgbClr val="00B0F0"/>
                </a:solidFill>
              </a:rPr>
              <a:t>Study of neutron and g-ray irradiation effect on optical components for new luminometer of </a:t>
            </a:r>
            <a:r>
              <a:rPr lang="en-US" sz="3600" b="1" dirty="0" err="1">
                <a:solidFill>
                  <a:srgbClr val="00B0F0"/>
                </a:solidFill>
              </a:rPr>
              <a:t>LHCb</a:t>
            </a:r>
            <a:r>
              <a:rPr lang="en-US" sz="3600" b="1" dirty="0">
                <a:solidFill>
                  <a:srgbClr val="00B0F0"/>
                </a:solidFill>
              </a:rPr>
              <a:t> experiment</a:t>
            </a:r>
            <a:endParaRPr lang="ru-RU" sz="2800" b="1" dirty="0">
              <a:solidFill>
                <a:srgbClr val="00B0F0"/>
              </a:solidFill>
            </a:endParaRPr>
          </a:p>
        </p:txBody>
      </p:sp>
      <p:sp>
        <p:nvSpPr>
          <p:cNvPr id="5" name="TextBox 4"/>
          <p:cNvSpPr txBox="1"/>
          <p:nvPr/>
        </p:nvSpPr>
        <p:spPr>
          <a:xfrm>
            <a:off x="251520" y="3068960"/>
            <a:ext cx="8640960" cy="2985433"/>
          </a:xfrm>
          <a:prstGeom prst="rect">
            <a:avLst/>
          </a:prstGeom>
          <a:noFill/>
        </p:spPr>
        <p:txBody>
          <a:bodyPr wrap="square" rtlCol="0">
            <a:spAutoFit/>
          </a:bodyPr>
          <a:lstStyle/>
          <a:p>
            <a:pPr algn="ctr"/>
            <a:r>
              <a:rPr lang="en-US" sz="2000" dirty="0"/>
              <a:t>M. Ayzatsky</a:t>
            </a:r>
            <a:r>
              <a:rPr lang="en-US" sz="2000" baseline="30000" dirty="0"/>
              <a:t>2</a:t>
            </a:r>
            <a:r>
              <a:rPr lang="en-US" sz="2000" dirty="0"/>
              <a:t>, S. Barsuk</a:t>
            </a:r>
            <a:r>
              <a:rPr lang="en-US" sz="2000" baseline="30000" dirty="0"/>
              <a:t>1</a:t>
            </a:r>
            <a:r>
              <a:rPr lang="en-US" sz="2000" dirty="0"/>
              <a:t>, O.Bezshyyko</a:t>
            </a:r>
            <a:r>
              <a:rPr lang="en-US" sz="2000" baseline="30000" dirty="0"/>
              <a:t>5</a:t>
            </a:r>
            <a:r>
              <a:rPr lang="en-US" sz="2000" dirty="0"/>
              <a:t>,  A. Boyaryntsev</a:t>
            </a:r>
            <a:r>
              <a:rPr lang="en-US" sz="2000" baseline="30000" dirty="0"/>
              <a:t>4</a:t>
            </a:r>
            <a:r>
              <a:rPr lang="en-US" sz="2000" dirty="0"/>
              <a:t>, Ia. Boiaryntseva</a:t>
            </a:r>
            <a:r>
              <a:rPr lang="en-US" sz="2000" baseline="30000" dirty="0"/>
              <a:t>4</a:t>
            </a:r>
            <a:r>
              <a:rPr lang="en-US" sz="2000" dirty="0"/>
              <a:t>,. L.Burmistrov</a:t>
            </a:r>
            <a:r>
              <a:rPr lang="en-US" sz="2000" baseline="30000" dirty="0"/>
              <a:t>1</a:t>
            </a:r>
            <a:r>
              <a:rPr lang="en-US" sz="2000" dirty="0"/>
              <a:t> , V.Chaumat</a:t>
            </a:r>
            <a:r>
              <a:rPr lang="en-US" sz="2000" baseline="30000" dirty="0"/>
              <a:t>1</a:t>
            </a:r>
            <a:r>
              <a:rPr lang="en-US" sz="2000" dirty="0"/>
              <a:t>, M. Van Dijk</a:t>
            </a:r>
            <a:r>
              <a:rPr lang="en-US" sz="2000" baseline="30000" dirty="0"/>
              <a:t>3</a:t>
            </a:r>
            <a:r>
              <a:rPr lang="en-US" sz="2000" dirty="0"/>
              <a:t>, B. Grynyov</a:t>
            </a:r>
            <a:r>
              <a:rPr lang="en-US" sz="2000" baseline="30000" dirty="0"/>
              <a:t>4</a:t>
            </a:r>
            <a:r>
              <a:rPr lang="en-US" sz="2000" dirty="0"/>
              <a:t>, L.Golinka-Bezshyyko</a:t>
            </a:r>
            <a:r>
              <a:rPr lang="en-US" sz="2000" baseline="30000" dirty="0"/>
              <a:t>5</a:t>
            </a:r>
            <a:r>
              <a:rPr lang="en-US" sz="2000" dirty="0"/>
              <a:t>, V.Kushnir</a:t>
            </a:r>
            <a:r>
              <a:rPr lang="en-US" sz="2000" baseline="30000" dirty="0"/>
              <a:t>2</a:t>
            </a:r>
            <a:r>
              <a:rPr lang="en-US" sz="2000" dirty="0"/>
              <a:t>, </a:t>
            </a:r>
            <a:r>
              <a:rPr lang="en-US" sz="2000" u="sng" dirty="0"/>
              <a:t>V. Mytrochenko</a:t>
            </a:r>
            <a:r>
              <a:rPr lang="en-US" sz="2000" u="sng" baseline="30000" dirty="0"/>
              <a:t>2</a:t>
            </a:r>
            <a:r>
              <a:rPr lang="en-US" sz="2000" dirty="0"/>
              <a:t>, T. Nepokupna</a:t>
            </a:r>
            <a:r>
              <a:rPr lang="en-US" sz="2000" baseline="30000" dirty="0"/>
              <a:t>4</a:t>
            </a:r>
            <a:r>
              <a:rPr lang="en-US" sz="2000" dirty="0"/>
              <a:t>, V. Orlov</a:t>
            </a:r>
            <a:r>
              <a:rPr lang="en-US" sz="2000" baseline="30000" dirty="0"/>
              <a:t>5</a:t>
            </a:r>
            <a:r>
              <a:rPr lang="en-US" sz="2000" dirty="0"/>
              <a:t>, S. A. Perezhogin</a:t>
            </a:r>
            <a:r>
              <a:rPr lang="en-US" sz="2000" baseline="30000" dirty="0"/>
              <a:t>2</a:t>
            </a:r>
            <a:r>
              <a:rPr lang="en-US" sz="2000" dirty="0"/>
              <a:t>, V. Puill</a:t>
            </a:r>
            <a:r>
              <a:rPr lang="en-US" sz="2000" baseline="30000" dirty="0"/>
              <a:t>1</a:t>
            </a:r>
            <a:r>
              <a:rPr lang="en-US" sz="2000" dirty="0"/>
              <a:t>, T.Sibilieva</a:t>
            </a:r>
            <a:r>
              <a:rPr lang="en-US" sz="2000" baseline="30000" dirty="0"/>
              <a:t>4</a:t>
            </a:r>
            <a:r>
              <a:rPr lang="en-US" sz="2000" dirty="0"/>
              <a:t>, P. Zhmurin</a:t>
            </a:r>
            <a:r>
              <a:rPr lang="en-US" sz="2000" baseline="30000" dirty="0"/>
              <a:t>4</a:t>
            </a:r>
          </a:p>
          <a:p>
            <a:pPr algn="ctr"/>
            <a:endParaRPr lang="en-US" sz="2000" dirty="0"/>
          </a:p>
          <a:p>
            <a:r>
              <a:rPr lang="en-US" sz="1400" baseline="30000" dirty="0"/>
              <a:t>1</a:t>
            </a:r>
            <a:r>
              <a:rPr lang="en-US" sz="1400" dirty="0"/>
              <a:t>Universite Paris-</a:t>
            </a:r>
            <a:r>
              <a:rPr lang="en-US" sz="1400" dirty="0" err="1"/>
              <a:t>Saclay</a:t>
            </a:r>
            <a:r>
              <a:rPr lang="en-US" sz="1400" dirty="0"/>
              <a:t>, CNRS/IN2P3, </a:t>
            </a:r>
            <a:r>
              <a:rPr lang="en-US" sz="1400" dirty="0" err="1"/>
              <a:t>IJCLab</a:t>
            </a:r>
            <a:r>
              <a:rPr lang="en-US" sz="1400" dirty="0"/>
              <a:t>, </a:t>
            </a:r>
            <a:r>
              <a:rPr lang="en-US" sz="1400" dirty="0" err="1"/>
              <a:t>Orsay</a:t>
            </a:r>
            <a:r>
              <a:rPr lang="en-US" sz="1400" dirty="0"/>
              <a:t>, France</a:t>
            </a:r>
            <a:endParaRPr lang="ru-RU" sz="1400" dirty="0"/>
          </a:p>
          <a:p>
            <a:r>
              <a:rPr lang="ru-RU" sz="1400" baseline="30000" dirty="0"/>
              <a:t>2</a:t>
            </a:r>
            <a:r>
              <a:rPr lang="en-US" sz="1400" dirty="0"/>
              <a:t>Research and Development Complex Accelerator of NSC KIPT, </a:t>
            </a:r>
            <a:r>
              <a:rPr lang="en-US" sz="1400" dirty="0" err="1"/>
              <a:t>Kharkiv</a:t>
            </a:r>
            <a:r>
              <a:rPr lang="en-US" sz="1400" dirty="0"/>
              <a:t>, Ukraine</a:t>
            </a:r>
            <a:endParaRPr lang="ru-RU" sz="1400" dirty="0"/>
          </a:p>
          <a:p>
            <a:r>
              <a:rPr lang="fr-FR" sz="1400" baseline="30000" dirty="0"/>
              <a:t>3 </a:t>
            </a:r>
            <a:r>
              <a:rPr lang="fr-FR" sz="1400" dirty="0"/>
              <a:t>Institute of Physics, Ecole Polytechnique Fédérale de Lausanne (EPFL), Lausanne, Switzerland</a:t>
            </a:r>
            <a:endParaRPr lang="ru-RU" sz="1400" dirty="0"/>
          </a:p>
          <a:p>
            <a:r>
              <a:rPr lang="uk-UA" sz="1400" baseline="30000" dirty="0"/>
              <a:t>4</a:t>
            </a:r>
            <a:r>
              <a:rPr lang="en-US" sz="1400" dirty="0"/>
              <a:t>Institute for Scintillation Materials of National Academy of Sciences (ISMA), </a:t>
            </a:r>
            <a:r>
              <a:rPr lang="en-US" sz="1400" dirty="0" err="1"/>
              <a:t>Kharkiv</a:t>
            </a:r>
            <a:r>
              <a:rPr lang="en-US" sz="1400" dirty="0"/>
              <a:t>, Ukraine</a:t>
            </a:r>
            <a:endParaRPr lang="ru-RU" sz="1400" dirty="0"/>
          </a:p>
          <a:p>
            <a:r>
              <a:rPr lang="en-US" sz="1400" baseline="30000" dirty="0"/>
              <a:t>5</a:t>
            </a:r>
            <a:r>
              <a:rPr lang="en-US" sz="1400" dirty="0"/>
              <a:t>Taras Shevchenko National University of Kyiv (TSNUK), Kyiv, Ukraine.</a:t>
            </a:r>
            <a:endParaRPr lang="ru-RU" sz="1400" dirty="0"/>
          </a:p>
          <a:p>
            <a:pPr algn="ctr"/>
            <a:endParaRPr lang="en-US" dirty="0"/>
          </a:p>
        </p:txBody>
      </p:sp>
      <p:sp>
        <p:nvSpPr>
          <p:cNvPr id="6" name="TextBox 5">
            <a:extLst>
              <a:ext uri="{FF2B5EF4-FFF2-40B4-BE49-F238E27FC236}">
                <a16:creationId xmlns:a16="http://schemas.microsoft.com/office/drawing/2014/main" id="{69DA85A6-4F59-41FB-A831-37923F6CC9FF}"/>
              </a:ext>
            </a:extLst>
          </p:cNvPr>
          <p:cNvSpPr txBox="1"/>
          <p:nvPr/>
        </p:nvSpPr>
        <p:spPr>
          <a:xfrm>
            <a:off x="1102490" y="6382381"/>
            <a:ext cx="5087444" cy="369332"/>
          </a:xfrm>
          <a:prstGeom prst="rect">
            <a:avLst/>
          </a:prstGeom>
          <a:noFill/>
        </p:spPr>
        <p:txBody>
          <a:bodyPr wrap="square">
            <a:spAutoFit/>
          </a:bodyPr>
          <a:lstStyle/>
          <a:p>
            <a:pPr algn="l"/>
            <a:r>
              <a:rPr lang="en-US" sz="1800" b="0" i="0" dirty="0">
                <a:solidFill>
                  <a:schemeClr val="accent1"/>
                </a:solidFill>
                <a:effectLst/>
                <a:latin typeface="Roboto" panose="02000000000000000000" pitchFamily="2" charset="0"/>
              </a:rPr>
              <a:t>French-Ukrainian Workshop  29/10/2021 </a:t>
            </a:r>
            <a:r>
              <a:rPr lang="en-US" b="0" i="0" dirty="0" err="1">
                <a:solidFill>
                  <a:schemeClr val="accent1"/>
                </a:solidFill>
                <a:effectLst/>
              </a:rPr>
              <a:t>IJCLab</a:t>
            </a:r>
            <a:endParaRPr lang="en-US" sz="1800" b="0" i="0" dirty="0">
              <a:solidFill>
                <a:schemeClr val="accent1"/>
              </a:solidFill>
              <a:effectLst/>
            </a:endParaRPr>
          </a:p>
        </p:txBody>
      </p:sp>
    </p:spTree>
    <p:extLst>
      <p:ext uri="{BB962C8B-B14F-4D97-AF65-F5344CB8AC3E}">
        <p14:creationId xmlns:p14="http://schemas.microsoft.com/office/powerpoint/2010/main" val="238253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descr="Зображення, що містить двигун&#10;&#10;Опис створено автоматично">
            <a:extLst>
              <a:ext uri="{FF2B5EF4-FFF2-40B4-BE49-F238E27FC236}">
                <a16:creationId xmlns:a16="http://schemas.microsoft.com/office/drawing/2014/main" id="{1E153F04-8DB5-490E-8324-656513491A59}"/>
              </a:ext>
            </a:extLst>
          </p:cNvPr>
          <p:cNvPicPr>
            <a:picLocks noChangeAspect="1"/>
          </p:cNvPicPr>
          <p:nvPr/>
        </p:nvPicPr>
        <p:blipFill>
          <a:blip r:embed="rId2"/>
          <a:stretch>
            <a:fillRect/>
          </a:stretch>
        </p:blipFill>
        <p:spPr>
          <a:xfrm rot="5400000">
            <a:off x="4191278" y="1433458"/>
            <a:ext cx="5029776" cy="398030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839104"/>
            <a:ext cx="3456383" cy="5182137"/>
          </a:xfrm>
          <a:prstGeom prst="rect">
            <a:avLst/>
          </a:prstGeom>
        </p:spPr>
      </p:pic>
      <p:sp>
        <p:nvSpPr>
          <p:cNvPr id="5" name="TextBox 4"/>
          <p:cNvSpPr txBox="1"/>
          <p:nvPr/>
        </p:nvSpPr>
        <p:spPr>
          <a:xfrm>
            <a:off x="2673718" y="82089"/>
            <a:ext cx="4032448" cy="523220"/>
          </a:xfrm>
          <a:prstGeom prst="rect">
            <a:avLst/>
          </a:prstGeom>
          <a:noFill/>
        </p:spPr>
        <p:txBody>
          <a:bodyPr wrap="square" rtlCol="0">
            <a:spAutoFit/>
          </a:bodyPr>
          <a:lstStyle/>
          <a:p>
            <a:pPr algn="just"/>
            <a:r>
              <a:rPr lang="en-US" sz="2800" dirty="0">
                <a:solidFill>
                  <a:srgbClr val="00B0F0"/>
                </a:solidFill>
              </a:rPr>
              <a:t>Irradiation of fiber cables </a:t>
            </a:r>
            <a:endParaRPr lang="ru-RU" sz="2800" dirty="0">
              <a:solidFill>
                <a:srgbClr val="00B0F0"/>
              </a:solidFill>
            </a:endParaRPr>
          </a:p>
        </p:txBody>
      </p:sp>
      <p:sp>
        <p:nvSpPr>
          <p:cNvPr id="6" name="TextBox 5">
            <a:extLst>
              <a:ext uri="{FF2B5EF4-FFF2-40B4-BE49-F238E27FC236}">
                <a16:creationId xmlns:a16="http://schemas.microsoft.com/office/drawing/2014/main" id="{8AF3CA05-BF85-4A22-BEF6-0A57EC581162}"/>
              </a:ext>
            </a:extLst>
          </p:cNvPr>
          <p:cNvSpPr txBox="1"/>
          <p:nvPr/>
        </p:nvSpPr>
        <p:spPr>
          <a:xfrm>
            <a:off x="1102490" y="6382381"/>
            <a:ext cx="5087444" cy="369332"/>
          </a:xfrm>
          <a:prstGeom prst="rect">
            <a:avLst/>
          </a:prstGeom>
          <a:noFill/>
        </p:spPr>
        <p:txBody>
          <a:bodyPr wrap="square">
            <a:spAutoFit/>
          </a:bodyPr>
          <a:lstStyle/>
          <a:p>
            <a:pPr algn="l"/>
            <a:r>
              <a:rPr lang="en-US" sz="1800" b="0" i="0" dirty="0">
                <a:solidFill>
                  <a:schemeClr val="accent1"/>
                </a:solidFill>
                <a:effectLst/>
                <a:latin typeface="Roboto" panose="02000000000000000000" pitchFamily="2" charset="0"/>
              </a:rPr>
              <a:t>French-Ukrainian Workshop  29/10/2021 </a:t>
            </a:r>
            <a:r>
              <a:rPr lang="en-US" b="0" i="0" dirty="0" err="1">
                <a:solidFill>
                  <a:schemeClr val="accent1"/>
                </a:solidFill>
                <a:effectLst/>
              </a:rPr>
              <a:t>IJCLab</a:t>
            </a:r>
            <a:endParaRPr lang="en-US" sz="1800" b="0" i="0" dirty="0">
              <a:solidFill>
                <a:schemeClr val="accent1"/>
              </a:solidFill>
              <a:effectLst/>
            </a:endParaRPr>
          </a:p>
        </p:txBody>
      </p:sp>
    </p:spTree>
    <p:extLst>
      <p:ext uri="{BB962C8B-B14F-4D97-AF65-F5344CB8AC3E}">
        <p14:creationId xmlns:p14="http://schemas.microsoft.com/office/powerpoint/2010/main" val="2304071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7097" y="3645024"/>
            <a:ext cx="3970164" cy="204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7097" y="1205989"/>
            <a:ext cx="3698721" cy="190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673718" y="82089"/>
            <a:ext cx="4032448" cy="523220"/>
          </a:xfrm>
          <a:prstGeom prst="rect">
            <a:avLst/>
          </a:prstGeom>
          <a:noFill/>
        </p:spPr>
        <p:txBody>
          <a:bodyPr wrap="square" rtlCol="0">
            <a:spAutoFit/>
          </a:bodyPr>
          <a:lstStyle/>
          <a:p>
            <a:pPr algn="just"/>
            <a:r>
              <a:rPr lang="en-US" sz="2800" dirty="0">
                <a:solidFill>
                  <a:srgbClr val="00B0F0"/>
                </a:solidFill>
              </a:rPr>
              <a:t>Irradiation of fiber cables </a:t>
            </a:r>
            <a:endParaRPr lang="ru-RU" sz="2800" dirty="0">
              <a:solidFill>
                <a:srgbClr val="00B0F0"/>
              </a:solidFill>
            </a:endParaRPr>
          </a:p>
        </p:txBody>
      </p:sp>
      <p:sp>
        <p:nvSpPr>
          <p:cNvPr id="8" name="Прямоугольник 7"/>
          <p:cNvSpPr/>
          <p:nvPr/>
        </p:nvSpPr>
        <p:spPr>
          <a:xfrm>
            <a:off x="557808" y="908720"/>
            <a:ext cx="4572000" cy="646331"/>
          </a:xfrm>
          <a:prstGeom prst="rect">
            <a:avLst/>
          </a:prstGeom>
        </p:spPr>
        <p:txBody>
          <a:bodyPr>
            <a:spAutoFit/>
          </a:bodyPr>
          <a:lstStyle/>
          <a:p>
            <a:r>
              <a:rPr lang="en-US" altLang="en-US" b="1" dirty="0"/>
              <a:t>Neutron fluxes and doses</a:t>
            </a:r>
            <a:br>
              <a:rPr lang="en-US" altLang="en-US" b="1" dirty="0"/>
            </a:br>
            <a:endParaRPr lang="ru-RU" dirty="0"/>
          </a:p>
        </p:txBody>
      </p:sp>
      <p:sp>
        <p:nvSpPr>
          <p:cNvPr id="9" name="Rectangle 11"/>
          <p:cNvSpPr>
            <a:spLocks noChangeArrowheads="1"/>
          </p:cNvSpPr>
          <p:nvPr/>
        </p:nvSpPr>
        <p:spPr bwMode="auto">
          <a:xfrm>
            <a:off x="990311" y="1370901"/>
            <a:ext cx="1492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b="1" dirty="0">
                <a:latin typeface="TimesNewRomanPSMT"/>
              </a:rPr>
              <a:t>Simulations</a:t>
            </a:r>
            <a:endParaRPr lang="en-US" altLang="en-US" sz="1800" b="1" dirty="0"/>
          </a:p>
        </p:txBody>
      </p:sp>
      <p:sp>
        <p:nvSpPr>
          <p:cNvPr id="10" name="Rectangle 4"/>
          <p:cNvSpPr>
            <a:spLocks noChangeArrowheads="1"/>
          </p:cNvSpPr>
          <p:nvPr/>
        </p:nvSpPr>
        <p:spPr bwMode="auto">
          <a:xfrm>
            <a:off x="1034137" y="1799884"/>
            <a:ext cx="1851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b="1" dirty="0">
                <a:solidFill>
                  <a:srgbClr val="C00000"/>
                </a:solidFill>
                <a:latin typeface="TimesNewRomanPSMT"/>
              </a:rPr>
              <a:t>Geant4 (V</a:t>
            </a:r>
            <a:r>
              <a:rPr lang="uk-UA" altLang="en-US" sz="1800" b="1" dirty="0">
                <a:solidFill>
                  <a:srgbClr val="C00000"/>
                </a:solidFill>
                <a:latin typeface="TimesNewRomanPSMT"/>
              </a:rPr>
              <a:t> </a:t>
            </a:r>
            <a:r>
              <a:rPr lang="en-US" altLang="en-US" sz="1800" b="1" dirty="0">
                <a:solidFill>
                  <a:srgbClr val="C00000"/>
                </a:solidFill>
                <a:latin typeface="TimesNewRomanPSMT"/>
              </a:rPr>
              <a:t>10</a:t>
            </a:r>
            <a:r>
              <a:rPr lang="uk-UA" altLang="en-US" sz="1800" b="1" dirty="0">
                <a:solidFill>
                  <a:srgbClr val="C00000"/>
                </a:solidFill>
                <a:latin typeface="TimesNewRomanPSMT"/>
              </a:rPr>
              <a:t>.</a:t>
            </a:r>
            <a:r>
              <a:rPr lang="en-US" altLang="en-US" sz="1800" b="1" dirty="0">
                <a:solidFill>
                  <a:srgbClr val="C00000"/>
                </a:solidFill>
                <a:latin typeface="TimesNewRomanPSMT"/>
              </a:rPr>
              <a:t>6</a:t>
            </a:r>
            <a:r>
              <a:rPr lang="uk-UA" altLang="en-US" sz="1800" b="1" dirty="0">
                <a:solidFill>
                  <a:srgbClr val="C00000"/>
                </a:solidFill>
                <a:latin typeface="TimesNewRomanPSMT"/>
              </a:rPr>
              <a:t>)</a:t>
            </a:r>
            <a:endParaRPr lang="en-US" altLang="en-US" sz="1800" b="1" dirty="0">
              <a:solidFill>
                <a:srgbClr val="C00000"/>
              </a:solidFill>
            </a:endParaRPr>
          </a:p>
        </p:txBody>
      </p:sp>
      <p:pic>
        <p:nvPicPr>
          <p:cNvPr id="12"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685" y="2852936"/>
            <a:ext cx="4271508" cy="238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68C3CDDF-D227-4121-8CAA-9FA95E8955CA}"/>
              </a:ext>
            </a:extLst>
          </p:cNvPr>
          <p:cNvSpPr txBox="1"/>
          <p:nvPr/>
        </p:nvSpPr>
        <p:spPr>
          <a:xfrm>
            <a:off x="1102490" y="6382381"/>
            <a:ext cx="5087444" cy="369332"/>
          </a:xfrm>
          <a:prstGeom prst="rect">
            <a:avLst/>
          </a:prstGeom>
          <a:noFill/>
        </p:spPr>
        <p:txBody>
          <a:bodyPr wrap="square">
            <a:spAutoFit/>
          </a:bodyPr>
          <a:lstStyle/>
          <a:p>
            <a:pPr algn="l"/>
            <a:r>
              <a:rPr lang="en-US" sz="1800" b="0" i="0" dirty="0">
                <a:solidFill>
                  <a:schemeClr val="accent1"/>
                </a:solidFill>
                <a:effectLst/>
                <a:latin typeface="Roboto" panose="02000000000000000000" pitchFamily="2" charset="0"/>
              </a:rPr>
              <a:t>French-Ukrainian Workshop  29/10/2021 </a:t>
            </a:r>
            <a:r>
              <a:rPr lang="en-US" b="0" i="0" dirty="0" err="1">
                <a:solidFill>
                  <a:schemeClr val="accent1"/>
                </a:solidFill>
                <a:effectLst/>
              </a:rPr>
              <a:t>IJCLab</a:t>
            </a:r>
            <a:endParaRPr lang="en-US" sz="1800" b="0" i="0" dirty="0">
              <a:solidFill>
                <a:schemeClr val="accent1"/>
              </a:solidFill>
              <a:effectLst/>
            </a:endParaRPr>
          </a:p>
        </p:txBody>
      </p:sp>
    </p:spTree>
    <p:extLst>
      <p:ext uri="{BB962C8B-B14F-4D97-AF65-F5344CB8AC3E}">
        <p14:creationId xmlns:p14="http://schemas.microsoft.com/office/powerpoint/2010/main" val="398237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3718" y="82089"/>
            <a:ext cx="4032448" cy="523220"/>
          </a:xfrm>
          <a:prstGeom prst="rect">
            <a:avLst/>
          </a:prstGeom>
          <a:noFill/>
        </p:spPr>
        <p:txBody>
          <a:bodyPr wrap="square" rtlCol="0">
            <a:spAutoFit/>
          </a:bodyPr>
          <a:lstStyle/>
          <a:p>
            <a:pPr algn="just"/>
            <a:r>
              <a:rPr lang="en-US" sz="2800" dirty="0">
                <a:solidFill>
                  <a:srgbClr val="00B0F0"/>
                </a:solidFill>
              </a:rPr>
              <a:t>Irradiation of fiber cables </a:t>
            </a:r>
            <a:endParaRPr lang="ru-RU" sz="2800" dirty="0">
              <a:solidFill>
                <a:srgbClr val="00B0F0"/>
              </a:solidFill>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2085" y="777458"/>
            <a:ext cx="5029006"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3902542" y="3598069"/>
            <a:ext cx="923651" cy="33855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600" dirty="0"/>
              <a:t>FVP050</a:t>
            </a:r>
          </a:p>
        </p:txBody>
      </p:sp>
      <p:sp>
        <p:nvSpPr>
          <p:cNvPr id="8" name="TextBox 7"/>
          <p:cNvSpPr txBox="1">
            <a:spLocks noChangeArrowheads="1"/>
          </p:cNvSpPr>
          <p:nvPr/>
        </p:nvSpPr>
        <p:spPr bwMode="auto">
          <a:xfrm>
            <a:off x="5004048" y="3598069"/>
            <a:ext cx="923651" cy="33855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600" dirty="0"/>
              <a:t>FVP100</a:t>
            </a:r>
          </a:p>
        </p:txBody>
      </p:sp>
      <p:sp>
        <p:nvSpPr>
          <p:cNvPr id="10" name="TextBox 13"/>
          <p:cNvSpPr txBox="1">
            <a:spLocks noChangeArrowheads="1"/>
          </p:cNvSpPr>
          <p:nvPr/>
        </p:nvSpPr>
        <p:spPr bwMode="auto">
          <a:xfrm>
            <a:off x="7015953" y="3594605"/>
            <a:ext cx="923651" cy="33855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600" dirty="0"/>
              <a:t>FBP050</a:t>
            </a:r>
          </a:p>
        </p:txBody>
      </p:sp>
      <p:sp>
        <p:nvSpPr>
          <p:cNvPr id="11" name="TextBox 13"/>
          <p:cNvSpPr txBox="1">
            <a:spLocks noChangeArrowheads="1"/>
          </p:cNvSpPr>
          <p:nvPr/>
        </p:nvSpPr>
        <p:spPr bwMode="auto">
          <a:xfrm>
            <a:off x="7956376" y="3594605"/>
            <a:ext cx="923651" cy="33855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600" dirty="0"/>
              <a:t>FBP100</a:t>
            </a:r>
          </a:p>
        </p:txBody>
      </p:sp>
      <p:sp>
        <p:nvSpPr>
          <p:cNvPr id="12" name="TextBox 13"/>
          <p:cNvSpPr txBox="1">
            <a:spLocks noChangeArrowheads="1"/>
          </p:cNvSpPr>
          <p:nvPr/>
        </p:nvSpPr>
        <p:spPr bwMode="auto">
          <a:xfrm>
            <a:off x="6002888" y="3599079"/>
            <a:ext cx="888385" cy="33855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600" dirty="0"/>
              <a:t>UVNSS</a:t>
            </a:r>
          </a:p>
        </p:txBody>
      </p:sp>
      <p:sp>
        <p:nvSpPr>
          <p:cNvPr id="13" name="TextBox 9"/>
          <p:cNvSpPr txBox="1">
            <a:spLocks noChangeArrowheads="1"/>
          </p:cNvSpPr>
          <p:nvPr/>
        </p:nvSpPr>
        <p:spPr bwMode="auto">
          <a:xfrm>
            <a:off x="107505" y="1891783"/>
            <a:ext cx="3600398" cy="147732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None/>
            </a:pPr>
            <a:r>
              <a:rPr lang="en-US" altLang="en-US" sz="1800" dirty="0"/>
              <a:t>FVP050    -  2.4</a:t>
            </a:r>
            <a:r>
              <a:rPr lang="ru-RU" altLang="en-US" sz="1800" dirty="0">
                <a:sym typeface="Symbol" pitchFamily="18" charset="2"/>
              </a:rPr>
              <a:t>  </a:t>
            </a:r>
            <a:r>
              <a:rPr lang="ru-RU" altLang="en-US" sz="1800" dirty="0"/>
              <a:t>10</a:t>
            </a:r>
            <a:r>
              <a:rPr lang="ru-RU" altLang="en-US" sz="1800" baseline="30000" dirty="0"/>
              <a:t>5 </a:t>
            </a:r>
            <a:r>
              <a:rPr lang="en-US" altLang="en-US" sz="1800" dirty="0" err="1"/>
              <a:t>Gy</a:t>
            </a:r>
            <a:endParaRPr lang="en-US" altLang="en-US" sz="1800" dirty="0"/>
          </a:p>
          <a:p>
            <a:pPr>
              <a:spcBef>
                <a:spcPct val="0"/>
              </a:spcBef>
              <a:buNone/>
            </a:pPr>
            <a:r>
              <a:rPr lang="en-US" altLang="en-US" sz="1800"/>
              <a:t>FVP100    </a:t>
            </a:r>
            <a:r>
              <a:rPr lang="en-US" altLang="en-US" sz="1800" dirty="0"/>
              <a:t>-  </a:t>
            </a:r>
            <a:r>
              <a:rPr lang="uk-UA" altLang="en-US" sz="1800" dirty="0"/>
              <a:t>3</a:t>
            </a:r>
            <a:r>
              <a:rPr lang="en-US" altLang="en-US" sz="1800" dirty="0"/>
              <a:t>.99 </a:t>
            </a:r>
            <a:r>
              <a:rPr lang="ru-RU" altLang="en-US" sz="1800" dirty="0">
                <a:sym typeface="Symbol" pitchFamily="18" charset="2"/>
              </a:rPr>
              <a:t> </a:t>
            </a:r>
            <a:r>
              <a:rPr lang="ru-RU" altLang="en-US" sz="1800" dirty="0"/>
              <a:t>10</a:t>
            </a:r>
            <a:r>
              <a:rPr lang="ru-RU" altLang="en-US" sz="1800" baseline="30000" dirty="0"/>
              <a:t>5 </a:t>
            </a:r>
            <a:r>
              <a:rPr lang="en-US" altLang="en-US" sz="1800" dirty="0" err="1"/>
              <a:t>Gy</a:t>
            </a:r>
            <a:endParaRPr lang="en-US" altLang="en-US" sz="1800" dirty="0"/>
          </a:p>
          <a:p>
            <a:pPr>
              <a:spcBef>
                <a:spcPct val="0"/>
              </a:spcBef>
              <a:buNone/>
            </a:pPr>
            <a:r>
              <a:rPr lang="en-US" altLang="en-US" sz="1800" dirty="0"/>
              <a:t>FBP100    -  6.35</a:t>
            </a:r>
            <a:r>
              <a:rPr lang="ru-RU" altLang="en-US" sz="1800" dirty="0">
                <a:sym typeface="Symbol" pitchFamily="18" charset="2"/>
              </a:rPr>
              <a:t> </a:t>
            </a:r>
            <a:r>
              <a:rPr lang="ru-RU" altLang="en-US" sz="1800" dirty="0"/>
              <a:t>10</a:t>
            </a:r>
            <a:r>
              <a:rPr lang="ru-RU" altLang="en-US" sz="1800" baseline="30000" dirty="0"/>
              <a:t>5</a:t>
            </a:r>
            <a:r>
              <a:rPr lang="en-US" altLang="en-US" sz="1800" dirty="0"/>
              <a:t> </a:t>
            </a:r>
            <a:r>
              <a:rPr lang="en-US" altLang="en-US" sz="1800" dirty="0" err="1"/>
              <a:t>Gy</a:t>
            </a:r>
            <a:endParaRPr lang="en-US" altLang="en-US" sz="1800" dirty="0"/>
          </a:p>
          <a:p>
            <a:pPr>
              <a:spcBef>
                <a:spcPct val="0"/>
              </a:spcBef>
              <a:buNone/>
            </a:pPr>
            <a:r>
              <a:rPr lang="en-US" altLang="en-US" sz="1800" dirty="0"/>
              <a:t>FBP050    -  8.68 </a:t>
            </a:r>
            <a:r>
              <a:rPr lang="ru-RU" altLang="en-US" sz="1800" dirty="0">
                <a:sym typeface="Symbol" pitchFamily="18" charset="2"/>
              </a:rPr>
              <a:t> </a:t>
            </a:r>
            <a:r>
              <a:rPr lang="ru-RU" altLang="en-US" sz="1800" dirty="0"/>
              <a:t>10</a:t>
            </a:r>
            <a:r>
              <a:rPr lang="ru-RU" altLang="en-US" sz="1800" baseline="30000" dirty="0"/>
              <a:t>5 </a:t>
            </a:r>
            <a:r>
              <a:rPr lang="en-US" altLang="en-US" sz="1800" dirty="0" err="1"/>
              <a:t>Gy</a:t>
            </a:r>
            <a:endParaRPr lang="en-US" altLang="en-US" sz="1800" dirty="0"/>
          </a:p>
          <a:p>
            <a:pPr>
              <a:spcBef>
                <a:spcPct val="0"/>
              </a:spcBef>
              <a:buNone/>
            </a:pPr>
            <a:r>
              <a:rPr lang="en-US" altLang="en-US" sz="1800" dirty="0"/>
              <a:t>UVNSS    -  2.20</a:t>
            </a:r>
            <a:r>
              <a:rPr lang="ru-RU" altLang="en-US" sz="1800" dirty="0">
                <a:sym typeface="Symbol" pitchFamily="18" charset="2"/>
              </a:rPr>
              <a:t>  </a:t>
            </a:r>
            <a:r>
              <a:rPr lang="ru-RU" altLang="en-US" sz="1800" dirty="0"/>
              <a:t>10</a:t>
            </a:r>
            <a:r>
              <a:rPr lang="ru-RU" altLang="en-US" sz="1800" baseline="30000" dirty="0"/>
              <a:t>5</a:t>
            </a:r>
            <a:r>
              <a:rPr lang="en-US" altLang="en-US" sz="1800" dirty="0"/>
              <a:t> </a:t>
            </a:r>
            <a:r>
              <a:rPr lang="en-US" altLang="en-US" sz="1800" dirty="0" err="1"/>
              <a:t>Gy</a:t>
            </a:r>
            <a:endParaRPr lang="en-US" altLang="en-US" sz="1800" dirty="0"/>
          </a:p>
        </p:txBody>
      </p:sp>
      <p:sp>
        <p:nvSpPr>
          <p:cNvPr id="14" name="TextBox 13"/>
          <p:cNvSpPr txBox="1"/>
          <p:nvPr/>
        </p:nvSpPr>
        <p:spPr>
          <a:xfrm>
            <a:off x="107504" y="962124"/>
            <a:ext cx="3600399" cy="707886"/>
          </a:xfrm>
          <a:prstGeom prst="rect">
            <a:avLst/>
          </a:prstGeom>
          <a:noFill/>
        </p:spPr>
        <p:txBody>
          <a:bodyPr wrap="square" rtlCol="0">
            <a:spAutoFit/>
          </a:bodyPr>
          <a:lstStyle/>
          <a:p>
            <a:r>
              <a:rPr lang="en-US" sz="2000" i="1" dirty="0">
                <a:solidFill>
                  <a:srgbClr val="FF0000"/>
                </a:solidFill>
              </a:rPr>
              <a:t>Doses (total – </a:t>
            </a:r>
            <a:r>
              <a:rPr lang="en-US" sz="2000" i="1" dirty="0" err="1">
                <a:solidFill>
                  <a:srgbClr val="FF0000"/>
                </a:solidFill>
              </a:rPr>
              <a:t>gamma+e</a:t>
            </a:r>
            <a:r>
              <a:rPr lang="en-US" sz="2000" i="1" dirty="0">
                <a:solidFill>
                  <a:srgbClr val="FF0000"/>
                </a:solidFill>
              </a:rPr>
              <a:t>-) with aluminum detail  of converter</a:t>
            </a:r>
            <a:endParaRPr lang="ru-RU" sz="2000" i="1" dirty="0">
              <a:solidFill>
                <a:srgbClr val="FF0000"/>
              </a:solidFill>
            </a:endParaRPr>
          </a:p>
        </p:txBody>
      </p:sp>
      <p:sp>
        <p:nvSpPr>
          <p:cNvPr id="15" name="TextBox 14"/>
          <p:cNvSpPr txBox="1"/>
          <p:nvPr/>
        </p:nvSpPr>
        <p:spPr>
          <a:xfrm>
            <a:off x="78485" y="3733660"/>
            <a:ext cx="3712127" cy="400110"/>
          </a:xfrm>
          <a:prstGeom prst="rect">
            <a:avLst/>
          </a:prstGeom>
          <a:noFill/>
        </p:spPr>
        <p:txBody>
          <a:bodyPr wrap="square" rtlCol="0">
            <a:spAutoFit/>
          </a:bodyPr>
          <a:lstStyle/>
          <a:p>
            <a:r>
              <a:rPr lang="en-US" sz="2000" i="1" dirty="0">
                <a:solidFill>
                  <a:srgbClr val="FF0000"/>
                </a:solidFill>
              </a:rPr>
              <a:t>Neutron </a:t>
            </a:r>
            <a:r>
              <a:rPr lang="en-US" sz="2000" i="1" dirty="0" err="1">
                <a:solidFill>
                  <a:srgbClr val="FF0000"/>
                </a:solidFill>
              </a:rPr>
              <a:t>fluence</a:t>
            </a:r>
            <a:r>
              <a:rPr lang="en-US" sz="2000" i="1" dirty="0">
                <a:solidFill>
                  <a:srgbClr val="FF0000"/>
                </a:solidFill>
              </a:rPr>
              <a:t> -1-2</a:t>
            </a:r>
            <a:r>
              <a:rPr lang="en-US" sz="2000" i="1" dirty="0">
                <a:solidFill>
                  <a:srgbClr val="FF0000"/>
                </a:solidFill>
                <a:sym typeface="Symbol"/>
              </a:rPr>
              <a:t>10</a:t>
            </a:r>
            <a:r>
              <a:rPr lang="en-US" sz="2000" i="1" baseline="30000" dirty="0">
                <a:solidFill>
                  <a:srgbClr val="FF0000"/>
                </a:solidFill>
                <a:sym typeface="Symbol"/>
              </a:rPr>
              <a:t>14</a:t>
            </a:r>
            <a:r>
              <a:rPr lang="en-US" sz="2000" i="1" dirty="0">
                <a:solidFill>
                  <a:srgbClr val="FF0000"/>
                </a:solidFill>
                <a:sym typeface="Symbol"/>
              </a:rPr>
              <a:t> cm</a:t>
            </a:r>
            <a:r>
              <a:rPr lang="en-US" sz="2000" i="1" baseline="30000" dirty="0">
                <a:solidFill>
                  <a:srgbClr val="FF0000"/>
                </a:solidFill>
                <a:sym typeface="Symbol"/>
              </a:rPr>
              <a:t>-2</a:t>
            </a:r>
            <a:r>
              <a:rPr lang="en-US" sz="2000" i="1" dirty="0">
                <a:solidFill>
                  <a:srgbClr val="FF0000"/>
                </a:solidFill>
              </a:rPr>
              <a:t> </a:t>
            </a:r>
            <a:endParaRPr lang="ru-RU" sz="2000" i="1" dirty="0">
              <a:solidFill>
                <a:srgbClr val="FF0000"/>
              </a:solidFill>
            </a:endParaRPr>
          </a:p>
        </p:txBody>
      </p:sp>
      <p:sp>
        <p:nvSpPr>
          <p:cNvPr id="16" name="TextBox 15"/>
          <p:cNvSpPr txBox="1"/>
          <p:nvPr/>
        </p:nvSpPr>
        <p:spPr>
          <a:xfrm>
            <a:off x="245800" y="4581128"/>
            <a:ext cx="8665291" cy="923330"/>
          </a:xfrm>
          <a:prstGeom prst="rect">
            <a:avLst/>
          </a:prstGeom>
          <a:solidFill>
            <a:srgbClr val="00B0F0">
              <a:alpha val="19000"/>
            </a:srgbClr>
          </a:solidFill>
        </p:spPr>
        <p:txBody>
          <a:bodyPr wrap="square" rtlCol="0">
            <a:spAutoFit/>
          </a:bodyPr>
          <a:lstStyle/>
          <a:p>
            <a:r>
              <a:rPr lang="en-US" dirty="0"/>
              <a:t>The measurements showed </a:t>
            </a:r>
            <a:r>
              <a:rPr lang="en-US"/>
              <a:t>that fibers of the both suppliers  are </a:t>
            </a:r>
            <a:r>
              <a:rPr lang="en-US" dirty="0"/>
              <a:t>acceptable in PLUME. Preference was given to </a:t>
            </a:r>
            <a:r>
              <a:rPr lang="en-US" dirty="0" err="1"/>
              <a:t>Polymicro</a:t>
            </a:r>
            <a:r>
              <a:rPr lang="en-US" dirty="0"/>
              <a:t>. The irradiated  section of he FBP100  from </a:t>
            </a:r>
            <a:r>
              <a:rPr lang="en-US" dirty="0" err="1"/>
              <a:t>Poliymicro</a:t>
            </a:r>
            <a:r>
              <a:rPr lang="en-US" dirty="0"/>
              <a:t>  gave rise to radiation induced attenuation of 0.50±0.14 dB/m.  </a:t>
            </a:r>
            <a:endParaRPr lang="ru-RU" dirty="0"/>
          </a:p>
        </p:txBody>
      </p:sp>
      <p:cxnSp>
        <p:nvCxnSpPr>
          <p:cNvPr id="5" name="Прямая со стрелкой 4"/>
          <p:cNvCxnSpPr/>
          <p:nvPr/>
        </p:nvCxnSpPr>
        <p:spPr>
          <a:xfrm flipV="1">
            <a:off x="5148064" y="2740746"/>
            <a:ext cx="676892" cy="7920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V="1">
            <a:off x="4427984" y="2708155"/>
            <a:ext cx="792088" cy="82467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V="1">
            <a:off x="6312462" y="2492896"/>
            <a:ext cx="0" cy="104257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H="1" flipV="1">
            <a:off x="6880179" y="2420888"/>
            <a:ext cx="1430264" cy="111458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flipV="1">
            <a:off x="6804248" y="2630447"/>
            <a:ext cx="504056" cy="96415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2C3886C-DFB8-4C66-AF37-6DDA14E1344D}"/>
              </a:ext>
            </a:extLst>
          </p:cNvPr>
          <p:cNvSpPr txBox="1"/>
          <p:nvPr/>
        </p:nvSpPr>
        <p:spPr>
          <a:xfrm>
            <a:off x="1102490" y="6382381"/>
            <a:ext cx="5087444" cy="369332"/>
          </a:xfrm>
          <a:prstGeom prst="rect">
            <a:avLst/>
          </a:prstGeom>
          <a:noFill/>
        </p:spPr>
        <p:txBody>
          <a:bodyPr wrap="square">
            <a:spAutoFit/>
          </a:bodyPr>
          <a:lstStyle/>
          <a:p>
            <a:pPr algn="l"/>
            <a:r>
              <a:rPr lang="en-US" sz="1800" b="0" i="0" dirty="0">
                <a:solidFill>
                  <a:schemeClr val="accent1"/>
                </a:solidFill>
                <a:effectLst/>
                <a:latin typeface="Roboto" panose="02000000000000000000" pitchFamily="2" charset="0"/>
              </a:rPr>
              <a:t>French-Ukrainian Workshop  29/10/2021 </a:t>
            </a:r>
            <a:r>
              <a:rPr lang="en-US" b="0" i="0" dirty="0" err="1">
                <a:solidFill>
                  <a:schemeClr val="accent1"/>
                </a:solidFill>
                <a:effectLst/>
              </a:rPr>
              <a:t>IJCLab</a:t>
            </a:r>
            <a:endParaRPr lang="en-US" sz="1800" b="0" i="0" dirty="0">
              <a:solidFill>
                <a:schemeClr val="accent1"/>
              </a:solidFill>
              <a:effectLst/>
            </a:endParaRPr>
          </a:p>
        </p:txBody>
      </p:sp>
    </p:spTree>
    <p:extLst>
      <p:ext uri="{BB962C8B-B14F-4D97-AF65-F5344CB8AC3E}">
        <p14:creationId xmlns:p14="http://schemas.microsoft.com/office/powerpoint/2010/main" val="2359824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11B7DA-1EF9-43AD-821D-A20CD4676861}"/>
              </a:ext>
            </a:extLst>
          </p:cNvPr>
          <p:cNvSpPr>
            <a:spLocks noGrp="1"/>
          </p:cNvSpPr>
          <p:nvPr>
            <p:ph type="title"/>
          </p:nvPr>
        </p:nvSpPr>
        <p:spPr>
          <a:xfrm>
            <a:off x="457200" y="274638"/>
            <a:ext cx="8229600" cy="1143000"/>
          </a:xfrm>
        </p:spPr>
        <p:txBody>
          <a:bodyPr>
            <a:normAutofit/>
          </a:bodyPr>
          <a:lstStyle/>
          <a:p>
            <a:r>
              <a:rPr lang="en-US" sz="4800" dirty="0">
                <a:effectLst/>
                <a:latin typeface="Times New Roman" panose="02020603050405020304" pitchFamily="18" charset="0"/>
                <a:ea typeface="Times New Roman" panose="02020603050405020304" pitchFamily="18" charset="0"/>
              </a:rPr>
              <a:t>SUMMARY</a:t>
            </a:r>
            <a:endParaRPr lang="en-US" sz="4800" dirty="0"/>
          </a:p>
        </p:txBody>
      </p:sp>
      <p:sp>
        <p:nvSpPr>
          <p:cNvPr id="8" name="Content Placeholder 2">
            <a:extLst>
              <a:ext uri="{FF2B5EF4-FFF2-40B4-BE49-F238E27FC236}">
                <a16:creationId xmlns:a16="http://schemas.microsoft.com/office/drawing/2014/main" id="{D4F0E05E-FD8C-4DEE-98CE-54AFB7CD78B2}"/>
              </a:ext>
            </a:extLst>
          </p:cNvPr>
          <p:cNvSpPr>
            <a:spLocks noGrp="1"/>
          </p:cNvSpPr>
          <p:nvPr>
            <p:ph idx="1"/>
          </p:nvPr>
        </p:nvSpPr>
        <p:spPr>
          <a:xfrm>
            <a:off x="457200" y="1600200"/>
            <a:ext cx="8229600" cy="4525963"/>
          </a:xfrm>
        </p:spPr>
        <p:txBody>
          <a:bodyPr>
            <a:normAutofit lnSpcReduction="10000"/>
          </a:bodyPr>
          <a:lstStyle/>
          <a:p>
            <a:r>
              <a:rPr lang="en-US" sz="2000">
                <a:effectLst/>
                <a:latin typeface="Times New Roman" panose="02020603050405020304" pitchFamily="18" charset="0"/>
                <a:ea typeface="Times New Roman" panose="02020603050405020304" pitchFamily="18" charset="0"/>
              </a:rPr>
              <a:t>Radiation</a:t>
            </a:r>
            <a:r>
              <a:rPr lang="uk-UA" sz="2000">
                <a:effectLst/>
                <a:latin typeface="Times New Roman" panose="02020603050405020304" pitchFamily="18" charset="0"/>
                <a:ea typeface="Times New Roman" panose="02020603050405020304" pitchFamily="18" charset="0"/>
              </a:rPr>
              <a:t> </a:t>
            </a:r>
            <a:r>
              <a:rPr lang="en-US" sz="2000">
                <a:latin typeface="Times New Roman" panose="02020603050405020304" pitchFamily="18" charset="0"/>
                <a:ea typeface="Times New Roman" panose="02020603050405020304" pitchFamily="18" charset="0"/>
              </a:rPr>
              <a:t>hardness</a:t>
            </a:r>
            <a:r>
              <a:rPr lang="uk-UA" sz="200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of</a:t>
            </a:r>
            <a:r>
              <a:rPr lang="uk-UA" sz="2000" dirty="0">
                <a:effectLst/>
                <a:latin typeface="Times New Roman" panose="02020603050405020304" pitchFamily="18" charset="0"/>
                <a:ea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rPr>
              <a:t>the</a:t>
            </a:r>
            <a:r>
              <a:rPr lang="uk-UA" sz="2000" dirty="0">
                <a:effectLst/>
                <a:latin typeface="Times New Roman" panose="02020603050405020304" pitchFamily="18" charset="0"/>
                <a:ea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rPr>
              <a:t>Corning</a:t>
            </a:r>
            <a:r>
              <a:rPr lang="uk-UA" sz="2000" dirty="0">
                <a:effectLst/>
                <a:latin typeface="Times New Roman" panose="02020603050405020304" pitchFamily="18" charset="0"/>
                <a:ea typeface="Times New Roman" panose="02020603050405020304" pitchFamily="18" charset="0"/>
              </a:rPr>
              <a:t> HPFS 7980 </a:t>
            </a:r>
            <a:r>
              <a:rPr lang="uk-UA" sz="2000" dirty="0" err="1">
                <a:effectLst/>
                <a:latin typeface="Times New Roman" panose="02020603050405020304" pitchFamily="18" charset="0"/>
                <a:ea typeface="Times New Roman" panose="02020603050405020304" pitchFamily="18" charset="0"/>
              </a:rPr>
              <a:t>quartz</a:t>
            </a:r>
            <a:r>
              <a:rPr lang="en-US" sz="2000" dirty="0">
                <a:effectLst/>
                <a:latin typeface="Times New Roman" panose="02020603050405020304" pitchFamily="18" charset="0"/>
                <a:ea typeface="Times New Roman" panose="02020603050405020304" pitchFamily="18" charset="0"/>
              </a:rPr>
              <a:t>,</a:t>
            </a:r>
            <a:r>
              <a:rPr lang="uk-UA" sz="2000" dirty="0">
                <a:effectLst/>
                <a:latin typeface="Times New Roman" panose="02020603050405020304" pitchFamily="18" charset="0"/>
                <a:ea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rPr>
              <a:t>several</a:t>
            </a:r>
            <a:r>
              <a:rPr lang="uk-UA" sz="2000" dirty="0">
                <a:effectLst/>
                <a:latin typeface="Times New Roman" panose="02020603050405020304" pitchFamily="18" charset="0"/>
                <a:ea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rPr>
              <a:t>optical</a:t>
            </a:r>
            <a:r>
              <a:rPr lang="uk-UA" sz="2000" dirty="0">
                <a:effectLst/>
                <a:latin typeface="Times New Roman" panose="02020603050405020304" pitchFamily="18" charset="0"/>
                <a:ea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rPr>
              <a:t>contact</a:t>
            </a:r>
            <a:r>
              <a:rPr lang="uk-UA" sz="2000" dirty="0">
                <a:effectLst/>
                <a:latin typeface="Times New Roman" panose="02020603050405020304" pitchFamily="18" charset="0"/>
                <a:ea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rPr>
              <a:t>materials</a:t>
            </a:r>
            <a:r>
              <a:rPr lang="uk-UA" sz="2000" dirty="0">
                <a:effectLst/>
                <a:latin typeface="Times New Roman" panose="02020603050405020304" pitchFamily="18" charset="0"/>
                <a:ea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rPr>
              <a:t>and</a:t>
            </a:r>
            <a:r>
              <a:rPr lang="uk-UA" sz="200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quartz fibers </a:t>
            </a:r>
            <a:r>
              <a:rPr lang="uk-UA" sz="2000" dirty="0" err="1">
                <a:effectLst/>
                <a:latin typeface="Times New Roman" panose="02020603050405020304" pitchFamily="18" charset="0"/>
                <a:ea typeface="Times New Roman" panose="02020603050405020304" pitchFamily="18" charset="0"/>
              </a:rPr>
              <a:t>have</a:t>
            </a:r>
            <a:r>
              <a:rPr lang="uk-UA" sz="2000" dirty="0">
                <a:effectLst/>
                <a:latin typeface="Times New Roman" panose="02020603050405020304" pitchFamily="18" charset="0"/>
                <a:ea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rPr>
              <a:t>been</a:t>
            </a:r>
            <a:r>
              <a:rPr lang="uk-UA" sz="2000" dirty="0">
                <a:effectLst/>
                <a:latin typeface="Times New Roman" panose="02020603050405020304" pitchFamily="18" charset="0"/>
                <a:ea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rPr>
              <a:t>studied</a:t>
            </a:r>
            <a:r>
              <a:rPr lang="uk-UA" sz="2000" dirty="0">
                <a:effectLst/>
                <a:latin typeface="Times New Roman" panose="02020603050405020304" pitchFamily="18" charset="0"/>
                <a:ea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rPr>
              <a:t>at</a:t>
            </a:r>
            <a:r>
              <a:rPr lang="uk-UA" sz="2000" dirty="0">
                <a:effectLst/>
                <a:latin typeface="Times New Roman" panose="02020603050405020304" pitchFamily="18" charset="0"/>
                <a:ea typeface="Times New Roman" panose="02020603050405020304" pitchFamily="18" charset="0"/>
              </a:rPr>
              <a:t> NSC KIPT</a:t>
            </a:r>
            <a:r>
              <a:rPr lang="en-US" sz="2000" dirty="0">
                <a:effectLst/>
                <a:latin typeface="Times New Roman" panose="02020603050405020304" pitchFamily="18" charset="0"/>
                <a:ea typeface="Times New Roman" panose="02020603050405020304" pitchFamily="18" charset="0"/>
              </a:rPr>
              <a:t> using the LUE-40 electron accelerator.  Measurements have shown that irradiation </a:t>
            </a:r>
            <a:r>
              <a:rPr lang="uk-UA" sz="2000" dirty="0" err="1">
                <a:effectLst/>
                <a:latin typeface="Times New Roman" panose="02020603050405020304" pitchFamily="18" charset="0"/>
                <a:ea typeface="Times New Roman" panose="02020603050405020304" pitchFamily="18" charset="0"/>
              </a:rPr>
              <a:t>of</a:t>
            </a:r>
            <a:r>
              <a:rPr lang="uk-UA" sz="2000" dirty="0">
                <a:effectLst/>
                <a:latin typeface="Times New Roman" panose="02020603050405020304" pitchFamily="18" charset="0"/>
                <a:ea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rPr>
              <a:t>the</a:t>
            </a:r>
            <a:r>
              <a:rPr lang="uk-UA" sz="2000" dirty="0">
                <a:effectLst/>
                <a:latin typeface="Times New Roman" panose="02020603050405020304" pitchFamily="18" charset="0"/>
                <a:ea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rPr>
              <a:t>Corning</a:t>
            </a:r>
            <a:r>
              <a:rPr lang="uk-UA" sz="2000" dirty="0">
                <a:effectLst/>
                <a:latin typeface="Times New Roman" panose="02020603050405020304" pitchFamily="18" charset="0"/>
                <a:ea typeface="Times New Roman" panose="02020603050405020304" pitchFamily="18" charset="0"/>
              </a:rPr>
              <a:t> HPFS 7980 </a:t>
            </a:r>
            <a:r>
              <a:rPr lang="uk-UA" sz="2000" dirty="0" err="1">
                <a:effectLst/>
                <a:latin typeface="Times New Roman" panose="02020603050405020304" pitchFamily="18" charset="0"/>
                <a:ea typeface="Times New Roman" panose="02020603050405020304" pitchFamily="18" charset="0"/>
              </a:rPr>
              <a:t>quartz</a:t>
            </a:r>
            <a:r>
              <a:rPr lang="uk-UA" sz="200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by a mixture of gamma and neutrons with doses of gamma </a:t>
            </a:r>
            <a:r>
              <a:rPr lang="en-US" sz="20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ea typeface="Times New Roman" panose="02020603050405020304" pitchFamily="18" charset="0"/>
              </a:rPr>
              <a:t> 10</a:t>
            </a:r>
            <a:r>
              <a:rPr lang="en-US" sz="2000" baseline="30000" dirty="0">
                <a:effectLst/>
                <a:latin typeface="Times New Roman" panose="02020603050405020304" pitchFamily="18" charset="0"/>
                <a:ea typeface="Times New Roman" panose="02020603050405020304" pitchFamily="18" charset="0"/>
              </a:rPr>
              <a:t>5</a:t>
            </a:r>
            <a:r>
              <a:rPr lang="en-US" sz="2000" dirty="0">
                <a:effectLst/>
                <a:latin typeface="Times New Roman" panose="02020603050405020304" pitchFamily="18" charset="0"/>
                <a:ea typeface="Times New Roman" panose="02020603050405020304" pitchFamily="18" charset="0"/>
              </a:rPr>
              <a:t>Gy and neutron fluence of 9 10</a:t>
            </a:r>
            <a:r>
              <a:rPr lang="en-US" sz="2000" baseline="30000" dirty="0">
                <a:effectLst/>
                <a:latin typeface="Times New Roman" panose="02020603050405020304" pitchFamily="18" charset="0"/>
                <a:ea typeface="Times New Roman" panose="02020603050405020304" pitchFamily="18" charset="0"/>
              </a:rPr>
              <a:t>14</a:t>
            </a:r>
            <a:r>
              <a:rPr lang="en-US" sz="2000" dirty="0">
                <a:effectLst/>
                <a:latin typeface="Times New Roman" panose="02020603050405020304" pitchFamily="18" charset="0"/>
                <a:ea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rPr>
              <a:t>neutrons</a:t>
            </a:r>
            <a:r>
              <a:rPr lang="uk-UA" sz="2000" dirty="0">
                <a:effectLst/>
                <a:latin typeface="Times New Roman" panose="02020603050405020304" pitchFamily="18" charset="0"/>
                <a:ea typeface="Times New Roman" panose="02020603050405020304" pitchFamily="18" charset="0"/>
              </a:rPr>
              <a:t>/cm</a:t>
            </a:r>
            <a:r>
              <a:rPr lang="uk-UA" sz="2000" baseline="30000" dirty="0">
                <a:effectLst/>
                <a:latin typeface="Times New Roman" panose="02020603050405020304" pitchFamily="18" charset="0"/>
                <a:ea typeface="Times New Roman" panose="02020603050405020304" pitchFamily="18" charset="0"/>
              </a:rPr>
              <a:t>2</a:t>
            </a:r>
            <a:r>
              <a:rPr lang="uk-UA" sz="200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leads to significant transmittance loss. After irradiation of 42% at 200nm, 37% at 250nm and 88%at 300 nm was measured. However, with neutron fluence of 1 10</a:t>
            </a:r>
            <a:r>
              <a:rPr lang="en-US" sz="2000" baseline="30000" dirty="0">
                <a:effectLst/>
                <a:latin typeface="Times New Roman" panose="02020603050405020304" pitchFamily="18" charset="0"/>
                <a:ea typeface="Times New Roman" panose="02020603050405020304" pitchFamily="18" charset="0"/>
              </a:rPr>
              <a:t>14</a:t>
            </a:r>
            <a:r>
              <a:rPr lang="en-US" sz="2000" dirty="0">
                <a:effectLst/>
                <a:latin typeface="Times New Roman" panose="02020603050405020304" pitchFamily="18" charset="0"/>
                <a:ea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rPr>
              <a:t>neutrons</a:t>
            </a:r>
            <a:r>
              <a:rPr lang="uk-UA" sz="2000" dirty="0">
                <a:effectLst/>
                <a:latin typeface="Times New Roman" panose="02020603050405020304" pitchFamily="18" charset="0"/>
                <a:ea typeface="Times New Roman" panose="02020603050405020304" pitchFamily="18" charset="0"/>
              </a:rPr>
              <a:t>/cm</a:t>
            </a:r>
            <a:r>
              <a:rPr lang="uk-UA" sz="2000" baseline="30000" dirty="0">
                <a:effectLst/>
                <a:latin typeface="Times New Roman" panose="02020603050405020304" pitchFamily="18" charset="0"/>
                <a:ea typeface="Times New Roman" panose="02020603050405020304" pitchFamily="18" charset="0"/>
              </a:rPr>
              <a:t>2</a:t>
            </a:r>
            <a:r>
              <a:rPr lang="uk-UA" sz="2000" dirty="0">
                <a:effectLst/>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rPr>
              <a:t>a transmittance loss factor not exceed 18%. As a result of the tests, the optical contact material (the </a:t>
            </a:r>
            <a:r>
              <a:rPr lang="en-US" sz="2000" dirty="0" err="1">
                <a:effectLst/>
                <a:latin typeface="Times New Roman" panose="02020603050405020304" pitchFamily="18" charset="0"/>
                <a:ea typeface="Times New Roman" panose="02020603050405020304" pitchFamily="18" charset="0"/>
              </a:rPr>
              <a:t>Seiko_Silicon</a:t>
            </a:r>
            <a:r>
              <a:rPr lang="en-US" sz="2000" dirty="0">
                <a:effectLst/>
                <a:latin typeface="Times New Roman" panose="02020603050405020304" pitchFamily="18" charset="0"/>
                <a:ea typeface="Times New Roman" panose="02020603050405020304" pitchFamily="18" charset="0"/>
              </a:rPr>
              <a:t> Grease TSF451-50M grease is chosen as the baseline candidate for  PLUME detector. Five </a:t>
            </a:r>
            <a:r>
              <a:rPr lang="en-US" sz="2000" dirty="0" err="1">
                <a:effectLst/>
                <a:latin typeface="Times New Roman" panose="02020603050405020304" pitchFamily="18" charset="0"/>
                <a:ea typeface="Times New Roman" panose="02020603050405020304" pitchFamily="18" charset="0"/>
              </a:rPr>
              <a:t>fibre</a:t>
            </a:r>
            <a:r>
              <a:rPr lang="en-US" sz="2000" dirty="0">
                <a:effectLst/>
                <a:latin typeface="Times New Roman" panose="02020603050405020304" pitchFamily="18" charset="0"/>
                <a:ea typeface="Times New Roman" panose="02020603050405020304" pitchFamily="18" charset="0"/>
              </a:rPr>
              <a:t> samples were irradiated by gamma and neutrons (more than 2x10</a:t>
            </a:r>
            <a:r>
              <a:rPr lang="en-US" sz="2000" baseline="30000" dirty="0">
                <a:effectLst/>
                <a:latin typeface="Times New Roman" panose="02020603050405020304" pitchFamily="18" charset="0"/>
                <a:ea typeface="Times New Roman" panose="02020603050405020304" pitchFamily="18" charset="0"/>
              </a:rPr>
              <a:t>5</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Gy</a:t>
            </a:r>
            <a:r>
              <a:rPr lang="en-US" sz="2000" dirty="0">
                <a:effectLst/>
                <a:latin typeface="Times New Roman" panose="02020603050405020304" pitchFamily="18" charset="0"/>
                <a:ea typeface="Times New Roman" panose="02020603050405020304" pitchFamily="18" charset="0"/>
              </a:rPr>
              <a:t> and 1-2x10</a:t>
            </a:r>
            <a:r>
              <a:rPr lang="en-US" sz="2000" baseline="30000" dirty="0">
                <a:effectLst/>
                <a:latin typeface="Times New Roman" panose="02020603050405020304" pitchFamily="18" charset="0"/>
                <a:ea typeface="Times New Roman" panose="02020603050405020304" pitchFamily="18" charset="0"/>
              </a:rPr>
              <a:t>14</a:t>
            </a:r>
            <a:r>
              <a:rPr lang="en-US" sz="2000" dirty="0">
                <a:effectLst/>
                <a:latin typeface="Times New Roman" panose="02020603050405020304" pitchFamily="18" charset="0"/>
                <a:ea typeface="Times New Roman" panose="02020603050405020304" pitchFamily="18" charset="0"/>
              </a:rPr>
              <a:t> </a:t>
            </a:r>
            <a:r>
              <a:rPr lang="uk-UA" sz="2000" dirty="0" err="1">
                <a:effectLst/>
                <a:latin typeface="Times New Roman" panose="02020603050405020304" pitchFamily="18" charset="0"/>
                <a:ea typeface="Times New Roman" panose="02020603050405020304" pitchFamily="18" charset="0"/>
              </a:rPr>
              <a:t>neutrons</a:t>
            </a:r>
            <a:r>
              <a:rPr lang="uk-UA" sz="2000" dirty="0">
                <a:effectLst/>
                <a:latin typeface="Times New Roman" panose="02020603050405020304" pitchFamily="18" charset="0"/>
                <a:ea typeface="Times New Roman" panose="02020603050405020304" pitchFamily="18" charset="0"/>
              </a:rPr>
              <a:t>/cm</a:t>
            </a:r>
            <a:r>
              <a:rPr lang="uk-UA" sz="2000" baseline="30000" dirty="0">
                <a:effectLst/>
                <a:latin typeface="Times New Roman" panose="02020603050405020304" pitchFamily="18" charset="0"/>
                <a:ea typeface="Times New Roman" panose="02020603050405020304" pitchFamily="18" charset="0"/>
              </a:rPr>
              <a:t>2</a:t>
            </a:r>
            <a:r>
              <a:rPr lang="en-US" sz="2000" dirty="0">
                <a:effectLst/>
                <a:latin typeface="Times New Roman" panose="02020603050405020304" pitchFamily="18" charset="0"/>
                <a:ea typeface="Times New Roman" panose="02020603050405020304" pitchFamily="18" charset="0"/>
              </a:rPr>
              <a:t>). The irradiated  section of the FBP100 from </a:t>
            </a:r>
            <a:r>
              <a:rPr lang="en-US" sz="2000" dirty="0" err="1">
                <a:effectLst/>
                <a:latin typeface="Times New Roman" panose="02020603050405020304" pitchFamily="18" charset="0"/>
                <a:ea typeface="Times New Roman" panose="02020603050405020304" pitchFamily="18" charset="0"/>
              </a:rPr>
              <a:t>Poliymicro</a:t>
            </a:r>
            <a:r>
              <a:rPr lang="en-US" sz="2000" dirty="0">
                <a:effectLst/>
                <a:latin typeface="Times New Roman" panose="02020603050405020304" pitchFamily="18" charset="0"/>
                <a:ea typeface="Times New Roman" panose="02020603050405020304" pitchFamily="18" charset="0"/>
              </a:rPr>
              <a:t>  gave rise to radiation induced attenuation of 0.50±0.14 dB/m. This fibers are acceptable for use in PLUME detector. </a:t>
            </a:r>
            <a:endParaRPr lang="en-US" dirty="0"/>
          </a:p>
        </p:txBody>
      </p:sp>
      <p:sp>
        <p:nvSpPr>
          <p:cNvPr id="4" name="TextBox 3">
            <a:extLst>
              <a:ext uri="{FF2B5EF4-FFF2-40B4-BE49-F238E27FC236}">
                <a16:creationId xmlns:a16="http://schemas.microsoft.com/office/drawing/2014/main" id="{21BC9B22-7ECA-4A6E-84F9-043801B3B4BE}"/>
              </a:ext>
            </a:extLst>
          </p:cNvPr>
          <p:cNvSpPr txBox="1"/>
          <p:nvPr/>
        </p:nvSpPr>
        <p:spPr>
          <a:xfrm>
            <a:off x="1102490" y="6382381"/>
            <a:ext cx="5087444" cy="369332"/>
          </a:xfrm>
          <a:prstGeom prst="rect">
            <a:avLst/>
          </a:prstGeom>
          <a:noFill/>
        </p:spPr>
        <p:txBody>
          <a:bodyPr wrap="square">
            <a:spAutoFit/>
          </a:bodyPr>
          <a:lstStyle/>
          <a:p>
            <a:pPr algn="l"/>
            <a:r>
              <a:rPr lang="en-US" sz="1800" b="0" i="0" dirty="0">
                <a:solidFill>
                  <a:schemeClr val="accent1"/>
                </a:solidFill>
                <a:effectLst/>
                <a:latin typeface="Roboto" panose="02000000000000000000" pitchFamily="2" charset="0"/>
              </a:rPr>
              <a:t>French-Ukrainian Workshop  29/10/2021 </a:t>
            </a:r>
            <a:r>
              <a:rPr lang="en-US" b="0" i="0" dirty="0" err="1">
                <a:solidFill>
                  <a:schemeClr val="accent1"/>
                </a:solidFill>
                <a:effectLst/>
              </a:rPr>
              <a:t>IJCLab</a:t>
            </a:r>
            <a:endParaRPr lang="en-US" sz="1800" b="0" i="0" dirty="0">
              <a:solidFill>
                <a:schemeClr val="accent1"/>
              </a:solidFill>
              <a:effectLst/>
            </a:endParaRPr>
          </a:p>
        </p:txBody>
      </p:sp>
    </p:spTree>
    <p:extLst>
      <p:ext uri="{BB962C8B-B14F-4D97-AF65-F5344CB8AC3E}">
        <p14:creationId xmlns:p14="http://schemas.microsoft.com/office/powerpoint/2010/main" val="1810872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6F66DE-72CD-4762-BA25-08BD5B283BB7}"/>
              </a:ext>
            </a:extLst>
          </p:cNvPr>
          <p:cNvSpPr>
            <a:spLocks noGrp="1"/>
          </p:cNvSpPr>
          <p:nvPr>
            <p:ph type="title"/>
          </p:nvPr>
        </p:nvSpPr>
        <p:spPr>
          <a:xfrm>
            <a:off x="457200" y="2708920"/>
            <a:ext cx="8229600" cy="1143000"/>
          </a:xfrm>
        </p:spPr>
        <p:txBody>
          <a:bodyPr>
            <a:noAutofit/>
          </a:bodyPr>
          <a:lstStyle/>
          <a:p>
            <a:r>
              <a:rPr lang="en-US" sz="8800" dirty="0"/>
              <a:t>Thank You for attention </a:t>
            </a:r>
          </a:p>
        </p:txBody>
      </p:sp>
      <p:sp>
        <p:nvSpPr>
          <p:cNvPr id="4" name="TextBox 3">
            <a:extLst>
              <a:ext uri="{FF2B5EF4-FFF2-40B4-BE49-F238E27FC236}">
                <a16:creationId xmlns:a16="http://schemas.microsoft.com/office/drawing/2014/main" id="{9A5592C3-F974-43A4-8485-A6C0C8FAE6F4}"/>
              </a:ext>
            </a:extLst>
          </p:cNvPr>
          <p:cNvSpPr txBox="1"/>
          <p:nvPr/>
        </p:nvSpPr>
        <p:spPr>
          <a:xfrm>
            <a:off x="1102490" y="6382381"/>
            <a:ext cx="5087444" cy="369332"/>
          </a:xfrm>
          <a:prstGeom prst="rect">
            <a:avLst/>
          </a:prstGeom>
          <a:noFill/>
        </p:spPr>
        <p:txBody>
          <a:bodyPr wrap="square">
            <a:spAutoFit/>
          </a:bodyPr>
          <a:lstStyle/>
          <a:p>
            <a:pPr algn="l"/>
            <a:r>
              <a:rPr lang="en-US" sz="1800" b="0" i="0" dirty="0">
                <a:solidFill>
                  <a:schemeClr val="accent1"/>
                </a:solidFill>
                <a:effectLst/>
                <a:latin typeface="Roboto" panose="02000000000000000000" pitchFamily="2" charset="0"/>
              </a:rPr>
              <a:t>French-Ukrainian Workshop  29/10/2021 </a:t>
            </a:r>
            <a:r>
              <a:rPr lang="en-US" b="0" i="0" dirty="0" err="1">
                <a:solidFill>
                  <a:schemeClr val="accent1"/>
                </a:solidFill>
                <a:effectLst/>
              </a:rPr>
              <a:t>IJCLab</a:t>
            </a:r>
            <a:endParaRPr lang="en-US" sz="1800" b="0" i="0" dirty="0">
              <a:solidFill>
                <a:schemeClr val="accent1"/>
              </a:solidFill>
              <a:effectLst/>
            </a:endParaRPr>
          </a:p>
        </p:txBody>
      </p:sp>
    </p:spTree>
    <p:extLst>
      <p:ext uri="{BB962C8B-B14F-4D97-AF65-F5344CB8AC3E}">
        <p14:creationId xmlns:p14="http://schemas.microsoft.com/office/powerpoint/2010/main" val="2095996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59" y="1268760"/>
            <a:ext cx="7962071" cy="2448272"/>
          </a:xfrm>
          <a:prstGeom prst="rect">
            <a:avLst/>
          </a:prstGeom>
        </p:spPr>
      </p:pic>
      <p:sp>
        <p:nvSpPr>
          <p:cNvPr id="4" name="TextBox 3"/>
          <p:cNvSpPr txBox="1"/>
          <p:nvPr/>
        </p:nvSpPr>
        <p:spPr>
          <a:xfrm>
            <a:off x="1511660" y="548680"/>
            <a:ext cx="6192688" cy="523220"/>
          </a:xfrm>
          <a:prstGeom prst="rect">
            <a:avLst/>
          </a:prstGeom>
          <a:noFill/>
        </p:spPr>
        <p:txBody>
          <a:bodyPr wrap="square" rtlCol="0">
            <a:spAutoFit/>
          </a:bodyPr>
          <a:lstStyle/>
          <a:p>
            <a:r>
              <a:rPr lang="en-US" sz="2800" i="1" dirty="0">
                <a:solidFill>
                  <a:srgbClr val="00B0F0"/>
                </a:solidFill>
              </a:rPr>
              <a:t>PLUME elementary detection module</a:t>
            </a:r>
            <a:endParaRPr lang="ru-RU" sz="2800" i="1" dirty="0">
              <a:solidFill>
                <a:srgbClr val="00B0F0"/>
              </a:solidFill>
            </a:endParaRPr>
          </a:p>
        </p:txBody>
      </p:sp>
      <p:sp>
        <p:nvSpPr>
          <p:cNvPr id="2" name="TextBox 1"/>
          <p:cNvSpPr txBox="1"/>
          <p:nvPr/>
        </p:nvSpPr>
        <p:spPr>
          <a:xfrm>
            <a:off x="719572" y="4219753"/>
            <a:ext cx="7704856" cy="923330"/>
          </a:xfrm>
          <a:prstGeom prst="rect">
            <a:avLst/>
          </a:prstGeom>
          <a:noFill/>
        </p:spPr>
        <p:txBody>
          <a:bodyPr wrap="square" rtlCol="0">
            <a:spAutoFit/>
          </a:bodyPr>
          <a:lstStyle/>
          <a:p>
            <a:r>
              <a:rPr lang="en-US" dirty="0"/>
              <a:t>The </a:t>
            </a:r>
            <a:r>
              <a:rPr lang="en-US"/>
              <a:t>radiation hardness </a:t>
            </a:r>
            <a:r>
              <a:rPr lang="en-US" dirty="0"/>
              <a:t>is the most demanding requirement as the dose values in the considered area range between 80 and 200 </a:t>
            </a:r>
            <a:r>
              <a:rPr lang="en-US" dirty="0" err="1"/>
              <a:t>kGy</a:t>
            </a:r>
            <a:r>
              <a:rPr lang="en-US" dirty="0"/>
              <a:t> and the neutron </a:t>
            </a:r>
            <a:r>
              <a:rPr lang="en-US" dirty="0" err="1"/>
              <a:t>fluence</a:t>
            </a:r>
            <a:r>
              <a:rPr lang="en-US" dirty="0"/>
              <a:t> is around  1×10</a:t>
            </a:r>
            <a:r>
              <a:rPr lang="en-US" baseline="30000" dirty="0"/>
              <a:t>14 </a:t>
            </a:r>
            <a:r>
              <a:rPr lang="en-US" dirty="0"/>
              <a:t>neutrons/cm</a:t>
            </a:r>
            <a:r>
              <a:rPr lang="en-US" baseline="30000" dirty="0"/>
              <a:t>2</a:t>
            </a:r>
            <a:endParaRPr lang="ru-RU" baseline="30000" dirty="0"/>
          </a:p>
        </p:txBody>
      </p:sp>
      <p:sp>
        <p:nvSpPr>
          <p:cNvPr id="9" name="TextBox 8">
            <a:extLst>
              <a:ext uri="{FF2B5EF4-FFF2-40B4-BE49-F238E27FC236}">
                <a16:creationId xmlns:a16="http://schemas.microsoft.com/office/drawing/2014/main" id="{300B726B-16DF-407E-8252-D1CDEB591C73}"/>
              </a:ext>
            </a:extLst>
          </p:cNvPr>
          <p:cNvSpPr txBox="1"/>
          <p:nvPr/>
        </p:nvSpPr>
        <p:spPr>
          <a:xfrm>
            <a:off x="1102490" y="6382381"/>
            <a:ext cx="5087444" cy="369332"/>
          </a:xfrm>
          <a:prstGeom prst="rect">
            <a:avLst/>
          </a:prstGeom>
          <a:noFill/>
        </p:spPr>
        <p:txBody>
          <a:bodyPr wrap="square">
            <a:spAutoFit/>
          </a:bodyPr>
          <a:lstStyle/>
          <a:p>
            <a:pPr algn="l"/>
            <a:r>
              <a:rPr lang="en-US" sz="1800" b="0" i="0" dirty="0">
                <a:solidFill>
                  <a:schemeClr val="accent1"/>
                </a:solidFill>
                <a:effectLst/>
                <a:latin typeface="Roboto" panose="02000000000000000000" pitchFamily="2" charset="0"/>
              </a:rPr>
              <a:t>French-Ukrainian Workshop  29/10/2021 </a:t>
            </a:r>
            <a:r>
              <a:rPr lang="en-US" b="0" i="0" dirty="0" err="1">
                <a:solidFill>
                  <a:schemeClr val="accent1"/>
                </a:solidFill>
                <a:effectLst/>
              </a:rPr>
              <a:t>IJCLab</a:t>
            </a:r>
            <a:endParaRPr lang="en-US" sz="1800" b="0" i="0" dirty="0">
              <a:solidFill>
                <a:schemeClr val="accent1"/>
              </a:solidFill>
              <a:effectLst/>
            </a:endParaRPr>
          </a:p>
        </p:txBody>
      </p:sp>
    </p:spTree>
    <p:extLst>
      <p:ext uri="{BB962C8B-B14F-4D97-AF65-F5344CB8AC3E}">
        <p14:creationId xmlns:p14="http://schemas.microsoft.com/office/powerpoint/2010/main" val="689751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Зображення, що містить у приміщенні, фабрика, кілька&#10;&#10;Автоматично згенерований опис">
            <a:extLst>
              <a:ext uri="{FF2B5EF4-FFF2-40B4-BE49-F238E27FC236}">
                <a16:creationId xmlns:a16="http://schemas.microsoft.com/office/drawing/2014/main" id="{49A7BA40-5562-4EDF-B747-2E51B33BDF32}"/>
              </a:ext>
            </a:extLst>
          </p:cNvPr>
          <p:cNvPicPr>
            <a:picLocks noChangeAspect="1"/>
          </p:cNvPicPr>
          <p:nvPr/>
        </p:nvPicPr>
        <p:blipFill rotWithShape="1">
          <a:blip r:embed="rId2">
            <a:extLst>
              <a:ext uri="{28A0092B-C50C-407E-A947-70E740481C1C}">
                <a14:useLocalDpi xmlns:a14="http://schemas.microsoft.com/office/drawing/2010/main" val="0"/>
              </a:ext>
            </a:extLst>
          </a:blip>
          <a:srcRect r="-2" b="3542"/>
          <a:stretch/>
        </p:blipFill>
        <p:spPr>
          <a:xfrm>
            <a:off x="533454" y="836712"/>
            <a:ext cx="8143002" cy="5458801"/>
          </a:xfrm>
          <a:prstGeom prst="rect">
            <a:avLst/>
          </a:prstGeom>
        </p:spPr>
      </p:pic>
      <p:graphicFrame>
        <p:nvGraphicFramePr>
          <p:cNvPr id="4" name="Таблица 3"/>
          <p:cNvGraphicFramePr>
            <a:graphicFrameLocks noGrp="1"/>
          </p:cNvGraphicFramePr>
          <p:nvPr>
            <p:extLst>
              <p:ext uri="{D42A27DB-BD31-4B8C-83A1-F6EECF244321}">
                <p14:modId xmlns:p14="http://schemas.microsoft.com/office/powerpoint/2010/main" val="2523293507"/>
              </p:ext>
            </p:extLst>
          </p:nvPr>
        </p:nvGraphicFramePr>
        <p:xfrm>
          <a:off x="899592" y="4221088"/>
          <a:ext cx="2970530" cy="1614491"/>
        </p:xfrm>
        <a:graphic>
          <a:graphicData uri="http://schemas.openxmlformats.org/drawingml/2006/table">
            <a:tbl>
              <a:tblPr firstRow="1" firstCol="1" lastRow="1" lastCol="1" bandRow="1" bandCol="1"/>
              <a:tblGrid>
                <a:gridCol w="1980565">
                  <a:extLst>
                    <a:ext uri="{9D8B030D-6E8A-4147-A177-3AD203B41FA5}">
                      <a16:colId xmlns:a16="http://schemas.microsoft.com/office/drawing/2014/main" val="20000"/>
                    </a:ext>
                  </a:extLst>
                </a:gridCol>
                <a:gridCol w="989965">
                  <a:extLst>
                    <a:ext uri="{9D8B030D-6E8A-4147-A177-3AD203B41FA5}">
                      <a16:colId xmlns:a16="http://schemas.microsoft.com/office/drawing/2014/main" val="20001"/>
                    </a:ext>
                  </a:extLst>
                </a:gridCol>
              </a:tblGrid>
              <a:tr h="0">
                <a:tc>
                  <a:txBody>
                    <a:bodyPr/>
                    <a:lstStyle/>
                    <a:p>
                      <a:pPr algn="ctr">
                        <a:lnSpc>
                          <a:spcPct val="107000"/>
                        </a:lnSpc>
                        <a:spcAft>
                          <a:spcPts val="800"/>
                        </a:spcAft>
                      </a:pPr>
                      <a:r>
                        <a:rPr lang="en-US" sz="1200" dirty="0">
                          <a:effectLst/>
                          <a:latin typeface="Calibri"/>
                          <a:ea typeface="Calibri"/>
                          <a:cs typeface="Times New Roman"/>
                        </a:rPr>
                        <a:t>Parameter</a:t>
                      </a:r>
                      <a:endParaRPr lang="ru-RU" sz="11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200" dirty="0">
                          <a:effectLst/>
                          <a:latin typeface="Calibri"/>
                          <a:ea typeface="Calibri"/>
                          <a:cs typeface="Times New Roman"/>
                        </a:rPr>
                        <a:t>Mean</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algn="l">
                        <a:lnSpc>
                          <a:spcPct val="107000"/>
                        </a:lnSpc>
                        <a:spcAft>
                          <a:spcPts val="800"/>
                        </a:spcAft>
                      </a:pPr>
                      <a:r>
                        <a:rPr lang="en-US" sz="1200" dirty="0">
                          <a:effectLst/>
                          <a:latin typeface="Calibri"/>
                          <a:ea typeface="Calibri"/>
                          <a:cs typeface="Times New Roman"/>
                        </a:rPr>
                        <a:t>Beam energy</a:t>
                      </a:r>
                      <a:endParaRPr lang="ru-RU" sz="11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7000"/>
                        </a:lnSpc>
                        <a:spcAft>
                          <a:spcPts val="800"/>
                        </a:spcAft>
                      </a:pPr>
                      <a:r>
                        <a:rPr lang="en-US" sz="1200">
                          <a:effectLst/>
                          <a:latin typeface="Calibri"/>
                          <a:ea typeface="Calibri"/>
                          <a:cs typeface="Times New Roman"/>
                        </a:rPr>
                        <a:t>35 … 95 MeV</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1"/>
                  </a:ext>
                </a:extLst>
              </a:tr>
              <a:tr h="0">
                <a:tc>
                  <a:txBody>
                    <a:bodyPr/>
                    <a:lstStyle/>
                    <a:p>
                      <a:pPr algn="l">
                        <a:lnSpc>
                          <a:spcPct val="107000"/>
                        </a:lnSpc>
                        <a:spcAft>
                          <a:spcPts val="800"/>
                        </a:spcAft>
                      </a:pPr>
                      <a:r>
                        <a:rPr lang="en-US" sz="1200" dirty="0">
                          <a:effectLst/>
                          <a:latin typeface="Calibri"/>
                          <a:ea typeface="Calibri"/>
                          <a:cs typeface="Times New Roman"/>
                        </a:rPr>
                        <a:t>Energy spread (70% of beam) </a:t>
                      </a:r>
                      <a:endParaRPr lang="ru-RU" sz="11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7000"/>
                        </a:lnSpc>
                        <a:spcAft>
                          <a:spcPts val="800"/>
                        </a:spcAft>
                      </a:pPr>
                      <a:r>
                        <a:rPr lang="en-US" sz="1200" dirty="0">
                          <a:effectLst/>
                          <a:latin typeface="Calibri"/>
                          <a:ea typeface="Calibri"/>
                          <a:cs typeface="Times New Roman"/>
                        </a:rPr>
                        <a:t>&lt; 3 %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extLst>
                  <a:ext uri="{0D108BD9-81ED-4DB2-BD59-A6C34878D82A}">
                    <a16:rowId xmlns:a16="http://schemas.microsoft.com/office/drawing/2014/main" val="10002"/>
                  </a:ext>
                </a:extLst>
              </a:tr>
              <a:tr h="0">
                <a:tc>
                  <a:txBody>
                    <a:bodyPr/>
                    <a:lstStyle/>
                    <a:p>
                      <a:pPr algn="l">
                        <a:lnSpc>
                          <a:spcPct val="107000"/>
                        </a:lnSpc>
                        <a:spcAft>
                          <a:spcPts val="800"/>
                        </a:spcAft>
                      </a:pPr>
                      <a:r>
                        <a:rPr lang="en-US" sz="1200" dirty="0">
                          <a:effectLst/>
                          <a:latin typeface="Calibri"/>
                          <a:ea typeface="Calibri"/>
                          <a:cs typeface="Times New Roman"/>
                        </a:rPr>
                        <a:t>Beam current </a:t>
                      </a:r>
                      <a:endParaRPr lang="ru-RU" sz="11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7000"/>
                        </a:lnSpc>
                        <a:spcAft>
                          <a:spcPts val="800"/>
                        </a:spcAft>
                      </a:pPr>
                      <a:r>
                        <a:rPr lang="en-US" sz="1200" dirty="0">
                          <a:effectLst/>
                          <a:latin typeface="Calibri"/>
                          <a:ea typeface="Calibri"/>
                          <a:cs typeface="Times New Roman"/>
                        </a:rPr>
                        <a:t>70 mA</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extLst>
                  <a:ext uri="{0D108BD9-81ED-4DB2-BD59-A6C34878D82A}">
                    <a16:rowId xmlns:a16="http://schemas.microsoft.com/office/drawing/2014/main" val="10003"/>
                  </a:ext>
                </a:extLst>
              </a:tr>
              <a:tr h="0">
                <a:tc>
                  <a:txBody>
                    <a:bodyPr/>
                    <a:lstStyle/>
                    <a:p>
                      <a:pPr algn="l">
                        <a:lnSpc>
                          <a:spcPct val="107000"/>
                        </a:lnSpc>
                        <a:spcAft>
                          <a:spcPts val="800"/>
                        </a:spcAft>
                      </a:pPr>
                      <a:r>
                        <a:rPr lang="en-US" sz="1200" dirty="0">
                          <a:effectLst/>
                          <a:latin typeface="Calibri"/>
                          <a:ea typeface="Calibri"/>
                          <a:cs typeface="Times New Roman"/>
                        </a:rPr>
                        <a:t>Angular divergence (90 MeV)</a:t>
                      </a:r>
                      <a:endParaRPr lang="ru-RU" sz="11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7000"/>
                        </a:lnSpc>
                        <a:spcAft>
                          <a:spcPts val="800"/>
                        </a:spcAft>
                      </a:pPr>
                      <a:r>
                        <a:rPr lang="en-US" sz="1200" dirty="0">
                          <a:effectLst/>
                          <a:latin typeface="Calibri"/>
                          <a:ea typeface="Calibri"/>
                          <a:cs typeface="Times New Roman"/>
                        </a:rPr>
                        <a:t>&lt;0.1 </a:t>
                      </a:r>
                      <a:r>
                        <a:rPr lang="en-US" sz="1200" dirty="0" err="1">
                          <a:effectLst/>
                          <a:latin typeface="Calibri"/>
                          <a:ea typeface="Calibri"/>
                          <a:cs typeface="Times New Roman"/>
                        </a:rPr>
                        <a:t>mrad</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extLst>
                  <a:ext uri="{0D108BD9-81ED-4DB2-BD59-A6C34878D82A}">
                    <a16:rowId xmlns:a16="http://schemas.microsoft.com/office/drawing/2014/main" val="10004"/>
                  </a:ext>
                </a:extLst>
              </a:tr>
              <a:tr h="0">
                <a:tc>
                  <a:txBody>
                    <a:bodyPr/>
                    <a:lstStyle/>
                    <a:p>
                      <a:pPr algn="l">
                        <a:lnSpc>
                          <a:spcPct val="107000"/>
                        </a:lnSpc>
                        <a:spcAft>
                          <a:spcPts val="800"/>
                        </a:spcAft>
                      </a:pPr>
                      <a:r>
                        <a:rPr lang="en-US" sz="1200" dirty="0">
                          <a:effectLst/>
                          <a:latin typeface="Calibri"/>
                          <a:ea typeface="Calibri"/>
                          <a:cs typeface="Times New Roman"/>
                        </a:rPr>
                        <a:t>Average beam current</a:t>
                      </a:r>
                      <a:endParaRPr lang="ru-RU" sz="11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7000"/>
                        </a:lnSpc>
                        <a:spcAft>
                          <a:spcPts val="800"/>
                        </a:spcAft>
                      </a:pPr>
                      <a:r>
                        <a:rPr lang="en-US" sz="1200" dirty="0">
                          <a:effectLst/>
                          <a:latin typeface="Calibri"/>
                          <a:ea typeface="Calibri"/>
                          <a:cs typeface="Times New Roman"/>
                        </a:rPr>
                        <a:t>&lt;6 </a:t>
                      </a:r>
                      <a:r>
                        <a:rPr lang="en-US" sz="1200" dirty="0">
                          <a:effectLst/>
                          <a:latin typeface="Calibri"/>
                          <a:ea typeface="Calibri"/>
                          <a:cs typeface="Times New Roman"/>
                          <a:sym typeface="Symbol"/>
                        </a:rPr>
                        <a:t></a:t>
                      </a:r>
                      <a:r>
                        <a:rPr lang="en-US" sz="1200" dirty="0">
                          <a:effectLst/>
                          <a:latin typeface="Calibri"/>
                          <a:ea typeface="Calibri"/>
                          <a:cs typeface="Times New Roman"/>
                        </a:rPr>
                        <a:t>A</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extLst>
                  <a:ext uri="{0D108BD9-81ED-4DB2-BD59-A6C34878D82A}">
                    <a16:rowId xmlns:a16="http://schemas.microsoft.com/office/drawing/2014/main" val="10005"/>
                  </a:ext>
                </a:extLst>
              </a:tr>
              <a:tr h="0">
                <a:tc>
                  <a:txBody>
                    <a:bodyPr/>
                    <a:lstStyle/>
                    <a:p>
                      <a:pPr algn="l">
                        <a:lnSpc>
                          <a:spcPct val="107000"/>
                        </a:lnSpc>
                        <a:spcAft>
                          <a:spcPts val="800"/>
                        </a:spcAft>
                      </a:pPr>
                      <a:r>
                        <a:rPr lang="en-US" sz="1200" dirty="0">
                          <a:effectLst/>
                          <a:latin typeface="Calibri"/>
                          <a:ea typeface="Calibri"/>
                          <a:cs typeface="Times New Roman"/>
                        </a:rPr>
                        <a:t>Beam pulse duration </a:t>
                      </a:r>
                      <a:endParaRPr lang="ru-RU" sz="11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7000"/>
                        </a:lnSpc>
                        <a:spcAft>
                          <a:spcPts val="800"/>
                        </a:spcAft>
                      </a:pPr>
                      <a:r>
                        <a:rPr lang="en-US" sz="1200" dirty="0">
                          <a:effectLst/>
                          <a:latin typeface="Calibri"/>
                          <a:ea typeface="Calibri"/>
                          <a:cs typeface="Times New Roman"/>
                        </a:rPr>
                        <a:t>1.5 </a:t>
                      </a:r>
                      <a:r>
                        <a:rPr lang="en-US" sz="1200" dirty="0">
                          <a:effectLst/>
                          <a:latin typeface="Calibri"/>
                          <a:ea typeface="Calibri"/>
                          <a:cs typeface="Times New Roman"/>
                          <a:sym typeface="Symbol"/>
                        </a:rPr>
                        <a:t></a:t>
                      </a:r>
                      <a:r>
                        <a:rPr lang="en-US" sz="1200" dirty="0">
                          <a:effectLst/>
                          <a:latin typeface="Calibri"/>
                          <a:ea typeface="Calibri"/>
                          <a:cs typeface="Times New Roman"/>
                        </a:rPr>
                        <a:t>s</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extLst>
                  <a:ext uri="{0D108BD9-81ED-4DB2-BD59-A6C34878D82A}">
                    <a16:rowId xmlns:a16="http://schemas.microsoft.com/office/drawing/2014/main" val="10006"/>
                  </a:ext>
                </a:extLst>
              </a:tr>
              <a:tr h="305435">
                <a:tc>
                  <a:txBody>
                    <a:bodyPr/>
                    <a:lstStyle/>
                    <a:p>
                      <a:pPr algn="l">
                        <a:lnSpc>
                          <a:spcPct val="107000"/>
                        </a:lnSpc>
                        <a:spcAft>
                          <a:spcPts val="800"/>
                        </a:spcAft>
                      </a:pPr>
                      <a:r>
                        <a:rPr lang="en-US" sz="1200" dirty="0">
                          <a:effectLst/>
                          <a:latin typeface="Calibri"/>
                          <a:ea typeface="Calibri"/>
                          <a:cs typeface="Times New Roman"/>
                        </a:rPr>
                        <a:t>Repetition rate</a:t>
                      </a:r>
                      <a:endParaRPr lang="ru-RU" sz="1100" dirty="0">
                        <a:effectLst/>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200" dirty="0">
                          <a:effectLst/>
                          <a:latin typeface="Calibri"/>
                          <a:ea typeface="Calibri"/>
                          <a:cs typeface="Times New Roman"/>
                        </a:rPr>
                        <a:t>50 Hz</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dbl"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3" name="TextBox 2"/>
          <p:cNvSpPr txBox="1"/>
          <p:nvPr/>
        </p:nvSpPr>
        <p:spPr>
          <a:xfrm>
            <a:off x="2415059" y="116632"/>
            <a:ext cx="4104456" cy="523220"/>
          </a:xfrm>
          <a:prstGeom prst="rect">
            <a:avLst/>
          </a:prstGeom>
          <a:noFill/>
        </p:spPr>
        <p:txBody>
          <a:bodyPr wrap="square" rtlCol="0">
            <a:spAutoFit/>
          </a:bodyPr>
          <a:lstStyle/>
          <a:p>
            <a:r>
              <a:rPr lang="en-US" sz="2800" dirty="0">
                <a:solidFill>
                  <a:srgbClr val="00B0F0"/>
                </a:solidFill>
              </a:rPr>
              <a:t>LUE-40 electron </a:t>
            </a:r>
            <a:r>
              <a:rPr lang="en-US" sz="2800" dirty="0" err="1">
                <a:solidFill>
                  <a:srgbClr val="00B0F0"/>
                </a:solidFill>
              </a:rPr>
              <a:t>linac</a:t>
            </a:r>
            <a:endParaRPr lang="ru-RU" sz="2800" dirty="0">
              <a:solidFill>
                <a:srgbClr val="00B0F0"/>
              </a:solidFill>
            </a:endParaRPr>
          </a:p>
        </p:txBody>
      </p:sp>
      <p:sp>
        <p:nvSpPr>
          <p:cNvPr id="6" name="TextBox 5">
            <a:extLst>
              <a:ext uri="{FF2B5EF4-FFF2-40B4-BE49-F238E27FC236}">
                <a16:creationId xmlns:a16="http://schemas.microsoft.com/office/drawing/2014/main" id="{1E002E5C-8B5E-4C97-85A4-9E79F3A5A097}"/>
              </a:ext>
            </a:extLst>
          </p:cNvPr>
          <p:cNvSpPr txBox="1"/>
          <p:nvPr/>
        </p:nvSpPr>
        <p:spPr>
          <a:xfrm>
            <a:off x="1102490" y="6382381"/>
            <a:ext cx="5087444" cy="369332"/>
          </a:xfrm>
          <a:prstGeom prst="rect">
            <a:avLst/>
          </a:prstGeom>
          <a:noFill/>
        </p:spPr>
        <p:txBody>
          <a:bodyPr wrap="square">
            <a:spAutoFit/>
          </a:bodyPr>
          <a:lstStyle/>
          <a:p>
            <a:pPr algn="l"/>
            <a:r>
              <a:rPr lang="en-US" sz="1800" b="0" i="0" dirty="0">
                <a:solidFill>
                  <a:schemeClr val="accent1"/>
                </a:solidFill>
                <a:effectLst/>
                <a:latin typeface="Roboto" panose="02000000000000000000" pitchFamily="2" charset="0"/>
              </a:rPr>
              <a:t>French-Ukrainian Workshop  29/10/2021 </a:t>
            </a:r>
            <a:r>
              <a:rPr lang="en-US" b="0" i="0" dirty="0" err="1">
                <a:solidFill>
                  <a:schemeClr val="accent1"/>
                </a:solidFill>
                <a:effectLst/>
              </a:rPr>
              <a:t>IJCLab</a:t>
            </a:r>
            <a:endParaRPr lang="en-US" sz="1800" b="0" i="0" dirty="0">
              <a:solidFill>
                <a:schemeClr val="accent1"/>
              </a:solidFill>
              <a:effectLst/>
            </a:endParaRPr>
          </a:p>
        </p:txBody>
      </p:sp>
    </p:spTree>
    <p:extLst>
      <p:ext uri="{BB962C8B-B14F-4D97-AF65-F5344CB8AC3E}">
        <p14:creationId xmlns:p14="http://schemas.microsoft.com/office/powerpoint/2010/main" val="3535973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7"/>
          <p:cNvSpPr txBox="1">
            <a:spLocks noChangeArrowheads="1"/>
          </p:cNvSpPr>
          <p:nvPr/>
        </p:nvSpPr>
        <p:spPr bwMode="auto">
          <a:xfrm>
            <a:off x="1195466" y="394774"/>
            <a:ext cx="69847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800" dirty="0">
                <a:solidFill>
                  <a:srgbClr val="00B0F0"/>
                </a:solidFill>
              </a:rPr>
              <a:t>Converter: e</a:t>
            </a:r>
            <a:r>
              <a:rPr lang="en-US" altLang="en-US" sz="2800" baseline="30000" dirty="0">
                <a:solidFill>
                  <a:srgbClr val="00B0F0"/>
                </a:solidFill>
              </a:rPr>
              <a:t>- </a:t>
            </a:r>
            <a:r>
              <a:rPr lang="en-US" altLang="en-US" sz="2800" dirty="0">
                <a:solidFill>
                  <a:srgbClr val="00B0F0"/>
                </a:solidFill>
              </a:rPr>
              <a:t> </a:t>
            </a:r>
            <a:r>
              <a:rPr lang="en-US" altLang="en-US" sz="2800" dirty="0">
                <a:solidFill>
                  <a:srgbClr val="00B0F0"/>
                </a:solidFill>
                <a:sym typeface="Wingdings" pitchFamily="2" charset="2"/>
              </a:rPr>
              <a:t>  gamma  neutrons</a:t>
            </a:r>
            <a:endParaRPr lang="en-US" altLang="en-US" sz="2800" dirty="0">
              <a:solidFill>
                <a:srgbClr val="00B0F0"/>
              </a:solidFill>
            </a:endParaRPr>
          </a:p>
        </p:txBody>
      </p:sp>
      <p:sp>
        <p:nvSpPr>
          <p:cNvPr id="4" name="TextBox 16"/>
          <p:cNvSpPr txBox="1">
            <a:spLocks noChangeArrowheads="1"/>
          </p:cNvSpPr>
          <p:nvPr/>
        </p:nvSpPr>
        <p:spPr bwMode="auto">
          <a:xfrm>
            <a:off x="457384" y="1023576"/>
            <a:ext cx="5562183" cy="1477328"/>
          </a:xfrm>
          <a:prstGeom prst="rect">
            <a:avLst/>
          </a:prstGeom>
          <a:solidFill>
            <a:srgbClr val="00B0F0">
              <a:alpha val="15000"/>
            </a:srgbClr>
          </a:solidFill>
          <a:ln>
            <a:noFill/>
          </a:ln>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dirty="0"/>
              <a:t>Energy</a:t>
            </a:r>
            <a:r>
              <a:rPr lang="ru-RU" altLang="en-US" sz="1800" dirty="0"/>
              <a:t>			</a:t>
            </a:r>
            <a:r>
              <a:rPr lang="en-US" altLang="en-US" sz="1800" dirty="0"/>
              <a:t>	</a:t>
            </a:r>
            <a:r>
              <a:rPr lang="ru-RU" altLang="en-US" sz="1800" dirty="0"/>
              <a:t> </a:t>
            </a:r>
            <a:r>
              <a:rPr lang="ru-RU" altLang="en-US" sz="1800" dirty="0">
                <a:sym typeface="Symbol" pitchFamily="18" charset="2"/>
              </a:rPr>
              <a:t></a:t>
            </a:r>
            <a:r>
              <a:rPr lang="ru-RU" altLang="en-US" sz="1800" dirty="0"/>
              <a:t> 80 </a:t>
            </a:r>
            <a:r>
              <a:rPr lang="en-US" altLang="en-US" sz="1800" dirty="0"/>
              <a:t>MeV</a:t>
            </a:r>
            <a:endParaRPr lang="ru-RU" altLang="en-US" sz="1800" dirty="0"/>
          </a:p>
          <a:p>
            <a:pPr>
              <a:spcBef>
                <a:spcPct val="0"/>
              </a:spcBef>
              <a:buFontTx/>
              <a:buNone/>
            </a:pPr>
            <a:r>
              <a:rPr lang="en-US" altLang="en-US" sz="1800" dirty="0"/>
              <a:t>Average beam current</a:t>
            </a:r>
            <a:r>
              <a:rPr lang="ru-RU" altLang="en-US" sz="1800" dirty="0"/>
              <a:t>	</a:t>
            </a:r>
            <a:r>
              <a:rPr lang="en-US" altLang="en-US" sz="1800" dirty="0"/>
              <a:t>	</a:t>
            </a:r>
            <a:r>
              <a:rPr lang="ru-RU" altLang="en-US" sz="1800" dirty="0">
                <a:sym typeface="Symbol" pitchFamily="18" charset="2"/>
              </a:rPr>
              <a:t></a:t>
            </a:r>
            <a:r>
              <a:rPr lang="ru-RU" altLang="en-US" sz="1800" dirty="0"/>
              <a:t> 4</a:t>
            </a:r>
            <a:r>
              <a:rPr lang="en-US" altLang="en-US" sz="1800" dirty="0"/>
              <a:t>.</a:t>
            </a:r>
            <a:r>
              <a:rPr lang="ru-RU" altLang="en-US" sz="1800" dirty="0"/>
              <a:t>7 </a:t>
            </a:r>
            <a:r>
              <a:rPr lang="ru-RU" altLang="en-US" sz="1800" dirty="0">
                <a:sym typeface="Symbol" pitchFamily="18" charset="2"/>
              </a:rPr>
              <a:t></a:t>
            </a:r>
            <a:r>
              <a:rPr lang="ru-RU" altLang="en-US" sz="1800" dirty="0"/>
              <a:t>А</a:t>
            </a:r>
          </a:p>
          <a:p>
            <a:pPr>
              <a:spcBef>
                <a:spcPct val="0"/>
              </a:spcBef>
              <a:buFontTx/>
              <a:buNone/>
            </a:pPr>
            <a:r>
              <a:rPr lang="en-US" altLang="en-US" sz="1800" dirty="0"/>
              <a:t>Beam size on the converter</a:t>
            </a:r>
            <a:r>
              <a:rPr lang="ru-RU" altLang="en-US" sz="1800" dirty="0"/>
              <a:t>	</a:t>
            </a:r>
            <a:r>
              <a:rPr lang="ru-RU" altLang="en-US" sz="1800" dirty="0">
                <a:sym typeface="Symbol" pitchFamily="18" charset="2"/>
              </a:rPr>
              <a:t></a:t>
            </a:r>
            <a:r>
              <a:rPr lang="ru-RU" altLang="en-US" sz="1800" dirty="0"/>
              <a:t> 2</a:t>
            </a:r>
            <a:r>
              <a:rPr lang="en-US" altLang="en-US" sz="1800" dirty="0"/>
              <a:t>.</a:t>
            </a:r>
            <a:r>
              <a:rPr lang="ru-RU" altLang="en-US" sz="1800" dirty="0"/>
              <a:t>7 </a:t>
            </a:r>
            <a:r>
              <a:rPr lang="en-US" altLang="en-US" sz="1800" dirty="0"/>
              <a:t>mm</a:t>
            </a:r>
          </a:p>
          <a:p>
            <a:pPr>
              <a:spcBef>
                <a:spcPct val="0"/>
              </a:spcBef>
              <a:buFontTx/>
              <a:buNone/>
            </a:pPr>
            <a:r>
              <a:rPr lang="en-US" altLang="en-US" sz="1800" dirty="0"/>
              <a:t>Exposure time		up to	11 h</a:t>
            </a:r>
            <a:endParaRPr lang="ru-RU" altLang="en-US" sz="1800" dirty="0"/>
          </a:p>
          <a:p>
            <a:pPr>
              <a:spcBef>
                <a:spcPct val="0"/>
              </a:spcBef>
              <a:buFontTx/>
              <a:buNone/>
            </a:pPr>
            <a:r>
              <a:rPr lang="en-US" altLang="en-US" sz="1800" dirty="0"/>
              <a:t>Electron </a:t>
            </a:r>
            <a:r>
              <a:rPr lang="en-US" altLang="en-US" sz="1800" dirty="0" err="1"/>
              <a:t>fluence</a:t>
            </a:r>
            <a:r>
              <a:rPr lang="ru-RU" altLang="en-US" sz="1800" dirty="0"/>
              <a:t>		</a:t>
            </a:r>
            <a:r>
              <a:rPr lang="en-US" altLang="en-US" sz="1800" dirty="0"/>
              <a:t>up to     </a:t>
            </a:r>
            <a:r>
              <a:rPr lang="ru-RU" altLang="en-US" sz="1800" dirty="0"/>
              <a:t>1</a:t>
            </a:r>
            <a:r>
              <a:rPr lang="en-US" altLang="en-US" sz="1800" dirty="0"/>
              <a:t>.2</a:t>
            </a:r>
            <a:r>
              <a:rPr lang="ru-RU" altLang="en-US" sz="1800" dirty="0">
                <a:sym typeface="Symbol" pitchFamily="18" charset="2"/>
              </a:rPr>
              <a:t></a:t>
            </a:r>
            <a:r>
              <a:rPr lang="ru-RU" altLang="en-US" sz="1800" dirty="0"/>
              <a:t>10</a:t>
            </a:r>
            <a:r>
              <a:rPr lang="ru-RU" altLang="en-US" sz="1800" baseline="30000" dirty="0"/>
              <a:t>18</a:t>
            </a:r>
            <a:r>
              <a:rPr lang="ru-RU" altLang="en-US" sz="1800" dirty="0"/>
              <a:t> е</a:t>
            </a:r>
            <a:r>
              <a:rPr lang="en-US" altLang="en-US" sz="1800" baseline="30000" dirty="0"/>
              <a:t>-</a:t>
            </a:r>
            <a:endParaRPr lang="ru-RU" altLang="en-US" sz="1800" baseline="30000" dirty="0"/>
          </a:p>
        </p:txBody>
      </p:sp>
      <p:sp>
        <p:nvSpPr>
          <p:cNvPr id="5" name="TextBox 4"/>
          <p:cNvSpPr txBox="1"/>
          <p:nvPr/>
        </p:nvSpPr>
        <p:spPr>
          <a:xfrm>
            <a:off x="378124" y="2788185"/>
            <a:ext cx="2393676" cy="461665"/>
          </a:xfrm>
          <a:prstGeom prst="rect">
            <a:avLst/>
          </a:prstGeom>
          <a:noFill/>
        </p:spPr>
        <p:txBody>
          <a:bodyPr wrap="square" rtlCol="0">
            <a:spAutoFit/>
          </a:bodyPr>
          <a:lstStyle/>
          <a:p>
            <a:r>
              <a:rPr lang="en-US" sz="2400" dirty="0">
                <a:solidFill>
                  <a:srgbClr val="FF0000"/>
                </a:solidFill>
              </a:rPr>
              <a:t>Converter #1</a:t>
            </a:r>
            <a:r>
              <a:rPr lang="en-US" sz="2400" dirty="0"/>
              <a:t> </a:t>
            </a:r>
            <a:endParaRPr lang="ru-RU" sz="2400" dirty="0"/>
          </a:p>
        </p:txBody>
      </p:sp>
      <p:sp>
        <p:nvSpPr>
          <p:cNvPr id="6" name="TextBox 5"/>
          <p:cNvSpPr txBox="1"/>
          <p:nvPr/>
        </p:nvSpPr>
        <p:spPr>
          <a:xfrm>
            <a:off x="1854288" y="3249850"/>
            <a:ext cx="4373896" cy="461665"/>
          </a:xfrm>
          <a:prstGeom prst="rect">
            <a:avLst/>
          </a:prstGeom>
          <a:noFill/>
        </p:spPr>
        <p:txBody>
          <a:bodyPr wrap="square" rtlCol="0">
            <a:spAutoFit/>
          </a:bodyPr>
          <a:lstStyle/>
          <a:p>
            <a:r>
              <a:rPr lang="la-Latn" sz="2400" i="1" dirty="0"/>
              <a:t>Tantalum</a:t>
            </a:r>
            <a:r>
              <a:rPr lang="en-US" sz="2400" dirty="0"/>
              <a:t>  30x30x1 mm 8 plates </a:t>
            </a:r>
            <a:endParaRPr lang="ru-RU" sz="2400" dirty="0"/>
          </a:p>
        </p:txBody>
      </p:sp>
      <p:sp>
        <p:nvSpPr>
          <p:cNvPr id="7" name="Прямоугольник 6"/>
          <p:cNvSpPr/>
          <p:nvPr/>
        </p:nvSpPr>
        <p:spPr>
          <a:xfrm>
            <a:off x="1854288" y="4331697"/>
            <a:ext cx="4572000" cy="461665"/>
          </a:xfrm>
          <a:prstGeom prst="rect">
            <a:avLst/>
          </a:prstGeom>
        </p:spPr>
        <p:txBody>
          <a:bodyPr>
            <a:spAutoFit/>
          </a:bodyPr>
          <a:lstStyle/>
          <a:p>
            <a:pPr>
              <a:spcBef>
                <a:spcPct val="0"/>
              </a:spcBef>
              <a:buFontTx/>
              <a:buNone/>
            </a:pPr>
            <a:r>
              <a:rPr lang="en-US" altLang="en-US" sz="2400" i="1" dirty="0"/>
              <a:t>Tungsten</a:t>
            </a:r>
            <a:r>
              <a:rPr lang="ru-RU" altLang="en-US" sz="2400" dirty="0"/>
              <a:t> 16х16х1</a:t>
            </a:r>
            <a:r>
              <a:rPr lang="en-US" altLang="en-US" sz="2400" dirty="0"/>
              <a:t> mm </a:t>
            </a:r>
            <a:r>
              <a:rPr lang="ru-RU" altLang="en-US" sz="2400" dirty="0"/>
              <a:t>10 </a:t>
            </a:r>
            <a:r>
              <a:rPr lang="en-US" altLang="en-US" sz="2400" dirty="0"/>
              <a:t>plates</a:t>
            </a:r>
            <a:endParaRPr lang="ru-RU" altLang="en-US" sz="2400" dirty="0"/>
          </a:p>
        </p:txBody>
      </p:sp>
      <p:sp>
        <p:nvSpPr>
          <p:cNvPr id="8" name="TextBox 7"/>
          <p:cNvSpPr txBox="1"/>
          <p:nvPr/>
        </p:nvSpPr>
        <p:spPr>
          <a:xfrm>
            <a:off x="457384" y="3919221"/>
            <a:ext cx="1954376" cy="461665"/>
          </a:xfrm>
          <a:prstGeom prst="rect">
            <a:avLst/>
          </a:prstGeom>
          <a:noFill/>
        </p:spPr>
        <p:txBody>
          <a:bodyPr wrap="square" rtlCol="0">
            <a:spAutoFit/>
          </a:bodyPr>
          <a:lstStyle/>
          <a:p>
            <a:r>
              <a:rPr lang="en-US" sz="2400" dirty="0">
                <a:solidFill>
                  <a:srgbClr val="FF0000"/>
                </a:solidFill>
              </a:rPr>
              <a:t>Converter #2</a:t>
            </a:r>
            <a:r>
              <a:rPr lang="en-US" sz="2400" dirty="0"/>
              <a:t> </a:t>
            </a:r>
            <a:endParaRPr lang="ru-RU" sz="2400" dirty="0"/>
          </a:p>
        </p:txBody>
      </p:sp>
      <p:pic>
        <p:nvPicPr>
          <p:cNvPr id="9" name="Рисунок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817177"/>
            <a:ext cx="1858876" cy="202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4904300"/>
            <a:ext cx="1934261" cy="193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1449" y="2326063"/>
            <a:ext cx="1368314" cy="1823990"/>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5503" y="4860597"/>
            <a:ext cx="1934260" cy="1934260"/>
          </a:xfrm>
          <a:prstGeom prst="rect">
            <a:avLst/>
          </a:prstGeom>
        </p:spPr>
      </p:pic>
      <p:sp>
        <p:nvSpPr>
          <p:cNvPr id="13" name="TextBox 12">
            <a:extLst>
              <a:ext uri="{FF2B5EF4-FFF2-40B4-BE49-F238E27FC236}">
                <a16:creationId xmlns:a16="http://schemas.microsoft.com/office/drawing/2014/main" id="{871FD252-0022-4F6C-9BB0-1F75654131FE}"/>
              </a:ext>
            </a:extLst>
          </p:cNvPr>
          <p:cNvSpPr txBox="1"/>
          <p:nvPr/>
        </p:nvSpPr>
        <p:spPr>
          <a:xfrm>
            <a:off x="1102490" y="6382381"/>
            <a:ext cx="5087444" cy="369332"/>
          </a:xfrm>
          <a:prstGeom prst="rect">
            <a:avLst/>
          </a:prstGeom>
          <a:noFill/>
        </p:spPr>
        <p:txBody>
          <a:bodyPr wrap="square">
            <a:spAutoFit/>
          </a:bodyPr>
          <a:lstStyle/>
          <a:p>
            <a:pPr algn="l"/>
            <a:r>
              <a:rPr lang="en-US" sz="1800" b="0" i="0" dirty="0">
                <a:solidFill>
                  <a:schemeClr val="accent1"/>
                </a:solidFill>
                <a:effectLst/>
                <a:latin typeface="Roboto" panose="02000000000000000000" pitchFamily="2" charset="0"/>
              </a:rPr>
              <a:t>French-Ukrainian Workshop  29/10/2021 </a:t>
            </a:r>
            <a:r>
              <a:rPr lang="en-US" b="0" i="0" dirty="0" err="1">
                <a:solidFill>
                  <a:schemeClr val="accent1"/>
                </a:solidFill>
                <a:effectLst/>
              </a:rPr>
              <a:t>IJCLab</a:t>
            </a:r>
            <a:endParaRPr lang="en-US" sz="1800" b="0" i="0" dirty="0">
              <a:solidFill>
                <a:schemeClr val="accent1"/>
              </a:solidFill>
              <a:effectLst/>
            </a:endParaRPr>
          </a:p>
        </p:txBody>
      </p:sp>
    </p:spTree>
    <p:extLst>
      <p:ext uri="{BB962C8B-B14F-4D97-AF65-F5344CB8AC3E}">
        <p14:creationId xmlns:p14="http://schemas.microsoft.com/office/powerpoint/2010/main" val="3952230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19" y="764704"/>
            <a:ext cx="4377313" cy="4824536"/>
          </a:xfrm>
          <a:prstGeom prst="rect">
            <a:avLst/>
          </a:prstGeom>
        </p:spPr>
      </p:pic>
      <p:sp>
        <p:nvSpPr>
          <p:cNvPr id="5" name="TextBox 4"/>
          <p:cNvSpPr txBox="1"/>
          <p:nvPr/>
        </p:nvSpPr>
        <p:spPr>
          <a:xfrm>
            <a:off x="4716016" y="4488895"/>
            <a:ext cx="4104456" cy="1754326"/>
          </a:xfrm>
          <a:prstGeom prst="rect">
            <a:avLst/>
          </a:prstGeom>
          <a:noFill/>
        </p:spPr>
        <p:txBody>
          <a:bodyPr wrap="square" rtlCol="0">
            <a:spAutoFit/>
          </a:bodyPr>
          <a:lstStyle/>
          <a:p>
            <a:r>
              <a:rPr lang="en-US"/>
              <a:t>Transmittance (%) before (green dots) and after (red dots) irradiation of Corning HPFS 7980 quartz tablets at (above) 200 nm and (below) 250 nm. Only shown are the samples (numbers 3, 6, 8 and 10), which correspond to Corning HPFS 7980. </a:t>
            </a:r>
            <a:endParaRPr lang="ru-RU" dirty="0"/>
          </a:p>
        </p:txBody>
      </p:sp>
      <p:pic>
        <p:nvPicPr>
          <p:cNvPr id="6" name="Picture 2" descr="睲ᗴﬂ슝"/>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2578" y="2060848"/>
            <a:ext cx="3528393" cy="212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51536" y="241484"/>
            <a:ext cx="7992888" cy="523220"/>
          </a:xfrm>
          <a:prstGeom prst="rect">
            <a:avLst/>
          </a:prstGeom>
          <a:noFill/>
        </p:spPr>
        <p:txBody>
          <a:bodyPr wrap="square" rtlCol="0">
            <a:spAutoFit/>
          </a:bodyPr>
          <a:lstStyle/>
          <a:p>
            <a:r>
              <a:rPr lang="en-US" sz="2800">
                <a:solidFill>
                  <a:srgbClr val="00B0F0"/>
                </a:solidFill>
              </a:rPr>
              <a:t>Radiation  hardness </a:t>
            </a:r>
            <a:r>
              <a:rPr lang="en-US" sz="2800" dirty="0">
                <a:solidFill>
                  <a:srgbClr val="00B0F0"/>
                </a:solidFill>
              </a:rPr>
              <a:t>of the Corning HPFS 7980 quartz</a:t>
            </a:r>
            <a:endParaRPr lang="ru-RU" sz="2800" dirty="0">
              <a:solidFill>
                <a:srgbClr val="00B0F0"/>
              </a:solidFill>
            </a:endParaRPr>
          </a:p>
        </p:txBody>
      </p:sp>
      <p:sp>
        <p:nvSpPr>
          <p:cNvPr id="8" name="TextBox 7"/>
          <p:cNvSpPr txBox="1"/>
          <p:nvPr/>
        </p:nvSpPr>
        <p:spPr>
          <a:xfrm>
            <a:off x="5052578" y="1110539"/>
            <a:ext cx="2543758" cy="646331"/>
          </a:xfrm>
          <a:prstGeom prst="rect">
            <a:avLst/>
          </a:prstGeom>
          <a:noFill/>
        </p:spPr>
        <p:txBody>
          <a:bodyPr wrap="square" rtlCol="0">
            <a:spAutoFit/>
          </a:bodyPr>
          <a:lstStyle/>
          <a:p>
            <a:pPr algn="ctr"/>
            <a:r>
              <a:rPr lang="en-US" b="1" dirty="0">
                <a:solidFill>
                  <a:srgbClr val="FF0000"/>
                </a:solidFill>
              </a:rPr>
              <a:t>Converter #1 </a:t>
            </a:r>
          </a:p>
          <a:p>
            <a:pPr algn="ctr"/>
            <a:r>
              <a:rPr lang="en-US" b="1" dirty="0">
                <a:solidFill>
                  <a:srgbClr val="FF0000"/>
                </a:solidFill>
              </a:rPr>
              <a:t>10</a:t>
            </a:r>
            <a:r>
              <a:rPr lang="en-US" b="1" baseline="30000" dirty="0">
                <a:solidFill>
                  <a:srgbClr val="FF0000"/>
                </a:solidFill>
              </a:rPr>
              <a:t>14 </a:t>
            </a:r>
            <a:r>
              <a:rPr lang="en-US" b="1" dirty="0">
                <a:solidFill>
                  <a:srgbClr val="FF0000"/>
                </a:solidFill>
              </a:rPr>
              <a:t>neutrons/cm</a:t>
            </a:r>
            <a:r>
              <a:rPr lang="en-US" b="1" baseline="30000" dirty="0">
                <a:solidFill>
                  <a:srgbClr val="FF0000"/>
                </a:solidFill>
              </a:rPr>
              <a:t>2</a:t>
            </a:r>
            <a:endParaRPr lang="en-US" b="1" dirty="0">
              <a:solidFill>
                <a:srgbClr val="FF0000"/>
              </a:solidFill>
            </a:endParaRPr>
          </a:p>
        </p:txBody>
      </p:sp>
      <p:cxnSp>
        <p:nvCxnSpPr>
          <p:cNvPr id="4" name="Прямая со стрелкой 3"/>
          <p:cNvCxnSpPr/>
          <p:nvPr/>
        </p:nvCxnSpPr>
        <p:spPr>
          <a:xfrm flipH="1" flipV="1">
            <a:off x="4211960" y="4189179"/>
            <a:ext cx="504056" cy="31994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6777BC9-9EB2-4E74-B70E-541879DA45F8}"/>
              </a:ext>
            </a:extLst>
          </p:cNvPr>
          <p:cNvSpPr txBox="1"/>
          <p:nvPr/>
        </p:nvSpPr>
        <p:spPr>
          <a:xfrm>
            <a:off x="1102490" y="6382381"/>
            <a:ext cx="5087444" cy="369332"/>
          </a:xfrm>
          <a:prstGeom prst="rect">
            <a:avLst/>
          </a:prstGeom>
          <a:noFill/>
        </p:spPr>
        <p:txBody>
          <a:bodyPr wrap="square">
            <a:spAutoFit/>
          </a:bodyPr>
          <a:lstStyle/>
          <a:p>
            <a:pPr algn="l"/>
            <a:r>
              <a:rPr lang="en-US" sz="1800" b="0" i="0" dirty="0">
                <a:solidFill>
                  <a:schemeClr val="accent1"/>
                </a:solidFill>
                <a:effectLst/>
                <a:latin typeface="Roboto" panose="02000000000000000000" pitchFamily="2" charset="0"/>
              </a:rPr>
              <a:t>French-Ukrainian Workshop  29/10/2021 </a:t>
            </a:r>
            <a:r>
              <a:rPr lang="en-US" b="0" i="0" dirty="0" err="1">
                <a:solidFill>
                  <a:schemeClr val="accent1"/>
                </a:solidFill>
                <a:effectLst/>
              </a:rPr>
              <a:t>IJCLab</a:t>
            </a:r>
            <a:endParaRPr lang="en-US" sz="1800" b="0" i="0" dirty="0">
              <a:solidFill>
                <a:schemeClr val="accent1"/>
              </a:solidFill>
              <a:effectLst/>
            </a:endParaRPr>
          </a:p>
        </p:txBody>
      </p:sp>
    </p:spTree>
    <p:extLst>
      <p:ext uri="{BB962C8B-B14F-4D97-AF65-F5344CB8AC3E}">
        <p14:creationId xmlns:p14="http://schemas.microsoft.com/office/powerpoint/2010/main" val="2777676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35" y="476672"/>
            <a:ext cx="8993623" cy="3600400"/>
          </a:xfrm>
          <a:prstGeom prst="rect">
            <a:avLst/>
          </a:prstGeom>
        </p:spPr>
      </p:pic>
      <p:sp>
        <p:nvSpPr>
          <p:cNvPr id="3" name="TextBox 2"/>
          <p:cNvSpPr txBox="1"/>
          <p:nvPr/>
        </p:nvSpPr>
        <p:spPr>
          <a:xfrm>
            <a:off x="282499" y="3933056"/>
            <a:ext cx="8496944" cy="2585323"/>
          </a:xfrm>
          <a:prstGeom prst="rect">
            <a:avLst/>
          </a:prstGeom>
          <a:noFill/>
        </p:spPr>
        <p:txBody>
          <a:bodyPr wrap="square" rtlCol="0">
            <a:spAutoFit/>
          </a:bodyPr>
          <a:lstStyle/>
          <a:p>
            <a:r>
              <a:rPr lang="en-US" dirty="0"/>
              <a:t>Sandwiches of two quartz plates with optical contact material candidates (grease and glue) have been prepared at ISMA and irradiated at NSC KIPT. The results are  shown </a:t>
            </a:r>
            <a:r>
              <a:rPr lang="en-US" dirty="0" err="1"/>
              <a:t>i</a:t>
            </a:r>
            <a:r>
              <a:rPr lang="en-US" dirty="0"/>
              <a:t> for two promising candidates, the Seiko-Silicone Grease TSF451-50M and SilGel-612. Black curves show the transmission before irradiation; red curves show the  transmission after irradiation; and green curves show the transmission when the grease in  the irradiated sandwiches is removed and replaced with fresh material. The difference between the corresponding green and red curves reflects the effect of radiation-induced degradation of the optical contacts. The Seiko-Silicone Grease TSF451-50M grease is chosen as the baseline candidate for PLUME detector.</a:t>
            </a:r>
            <a:endParaRPr lang="ru-RU" dirty="0"/>
          </a:p>
        </p:txBody>
      </p:sp>
      <p:sp>
        <p:nvSpPr>
          <p:cNvPr id="4" name="TextBox 3"/>
          <p:cNvSpPr txBox="1"/>
          <p:nvPr/>
        </p:nvSpPr>
        <p:spPr>
          <a:xfrm>
            <a:off x="551536" y="331177"/>
            <a:ext cx="7992888" cy="523220"/>
          </a:xfrm>
          <a:prstGeom prst="rect">
            <a:avLst/>
          </a:prstGeom>
          <a:noFill/>
        </p:spPr>
        <p:txBody>
          <a:bodyPr wrap="square" rtlCol="0">
            <a:spAutoFit/>
          </a:bodyPr>
          <a:lstStyle/>
          <a:p>
            <a:r>
              <a:rPr lang="en-US" sz="2800">
                <a:solidFill>
                  <a:srgbClr val="00B0F0"/>
                </a:solidFill>
              </a:rPr>
              <a:t>Radiation hardness </a:t>
            </a:r>
            <a:r>
              <a:rPr lang="en-US" sz="2800" dirty="0">
                <a:solidFill>
                  <a:srgbClr val="00B0F0"/>
                </a:solidFill>
              </a:rPr>
              <a:t>of the Corning HPFS 7980 quartz</a:t>
            </a:r>
            <a:endParaRPr lang="ru-RU" sz="2800" dirty="0">
              <a:solidFill>
                <a:srgbClr val="00B0F0"/>
              </a:solidFill>
            </a:endParaRPr>
          </a:p>
        </p:txBody>
      </p:sp>
      <p:sp>
        <p:nvSpPr>
          <p:cNvPr id="5" name="TextBox 4">
            <a:extLst>
              <a:ext uri="{FF2B5EF4-FFF2-40B4-BE49-F238E27FC236}">
                <a16:creationId xmlns:a16="http://schemas.microsoft.com/office/drawing/2014/main" id="{651091B0-B607-402D-921C-66FDF498CC9E}"/>
              </a:ext>
            </a:extLst>
          </p:cNvPr>
          <p:cNvSpPr txBox="1"/>
          <p:nvPr/>
        </p:nvSpPr>
        <p:spPr>
          <a:xfrm>
            <a:off x="1102490" y="6382381"/>
            <a:ext cx="5087444" cy="369332"/>
          </a:xfrm>
          <a:prstGeom prst="rect">
            <a:avLst/>
          </a:prstGeom>
          <a:noFill/>
        </p:spPr>
        <p:txBody>
          <a:bodyPr wrap="square">
            <a:spAutoFit/>
          </a:bodyPr>
          <a:lstStyle/>
          <a:p>
            <a:pPr algn="l"/>
            <a:r>
              <a:rPr lang="en-US" sz="1800" b="0" i="0" dirty="0">
                <a:solidFill>
                  <a:schemeClr val="accent1"/>
                </a:solidFill>
                <a:effectLst/>
                <a:latin typeface="Roboto" panose="02000000000000000000" pitchFamily="2" charset="0"/>
              </a:rPr>
              <a:t>French-Ukrainian Workshop  29/10/2021 </a:t>
            </a:r>
            <a:r>
              <a:rPr lang="en-US" b="0" i="0" dirty="0" err="1">
                <a:solidFill>
                  <a:schemeClr val="accent1"/>
                </a:solidFill>
                <a:effectLst/>
              </a:rPr>
              <a:t>IJCLab</a:t>
            </a:r>
            <a:endParaRPr lang="en-US" sz="1800" b="0" i="0" dirty="0">
              <a:solidFill>
                <a:schemeClr val="accent1"/>
              </a:solidFill>
              <a:effectLst/>
            </a:endParaRPr>
          </a:p>
        </p:txBody>
      </p:sp>
    </p:spTree>
    <p:extLst>
      <p:ext uri="{BB962C8B-B14F-4D97-AF65-F5344CB8AC3E}">
        <p14:creationId xmlns:p14="http://schemas.microsoft.com/office/powerpoint/2010/main" val="2875766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 name="Объект 2"/>
          <p:cNvGraphicFramePr>
            <a:graphicFrameLocks noChangeAspect="1"/>
          </p:cNvGraphicFramePr>
          <p:nvPr>
            <p:extLst>
              <p:ext uri="{D42A27DB-BD31-4B8C-83A1-F6EECF244321}">
                <p14:modId xmlns:p14="http://schemas.microsoft.com/office/powerpoint/2010/main" val="3579888857"/>
              </p:ext>
            </p:extLst>
          </p:nvPr>
        </p:nvGraphicFramePr>
        <p:xfrm>
          <a:off x="217635" y="980728"/>
          <a:ext cx="4172225" cy="3153147"/>
        </p:xfrm>
        <a:graphic>
          <a:graphicData uri="http://schemas.openxmlformats.org/presentationml/2006/ole">
            <mc:AlternateContent xmlns:mc="http://schemas.openxmlformats.org/markup-compatibility/2006">
              <mc:Choice xmlns:v="urn:schemas-microsoft-com:vml" Requires="v">
                <p:oleObj spid="_x0000_s1025" r:id="rId4" imgW="3319882" imgH="2505456" progId="Origin50.Graph">
                  <p:embed/>
                </p:oleObj>
              </mc:Choice>
              <mc:Fallback>
                <p:oleObj r:id="rId4" imgW="3319882" imgH="2505456" progId="Origin50.Graph">
                  <p:embed/>
                  <p:pic>
                    <p:nvPicPr>
                      <p:cNvPr id="3" name="Объект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635" y="980728"/>
                        <a:ext cx="4172225" cy="3153147"/>
                      </a:xfrm>
                      <a:prstGeom prst="rect">
                        <a:avLst/>
                      </a:prstGeom>
                      <a:noFill/>
                    </p:spPr>
                  </p:pic>
                </p:oleObj>
              </mc:Fallback>
            </mc:AlternateContent>
          </a:graphicData>
        </a:graphic>
      </p:graphicFrame>
      <p:sp>
        <p:nvSpPr>
          <p:cNvPr id="4" name="TextBox 3"/>
          <p:cNvSpPr txBox="1"/>
          <p:nvPr/>
        </p:nvSpPr>
        <p:spPr>
          <a:xfrm>
            <a:off x="551536" y="331177"/>
            <a:ext cx="7992888" cy="523220"/>
          </a:xfrm>
          <a:prstGeom prst="rect">
            <a:avLst/>
          </a:prstGeom>
          <a:noFill/>
        </p:spPr>
        <p:txBody>
          <a:bodyPr wrap="square" rtlCol="0">
            <a:spAutoFit/>
          </a:bodyPr>
          <a:lstStyle/>
          <a:p>
            <a:r>
              <a:rPr lang="en-US" sz="2800">
                <a:solidFill>
                  <a:srgbClr val="00B0F0"/>
                </a:solidFill>
              </a:rPr>
              <a:t>Radiation hardness </a:t>
            </a:r>
            <a:r>
              <a:rPr lang="en-US" sz="2800" dirty="0">
                <a:solidFill>
                  <a:srgbClr val="00B0F0"/>
                </a:solidFill>
              </a:rPr>
              <a:t>of the Corning HPFS 7980 quartz</a:t>
            </a:r>
            <a:endParaRPr lang="ru-RU" sz="2800" dirty="0">
              <a:solidFill>
                <a:srgbClr val="00B0F0"/>
              </a:solidFill>
            </a:endParaRPr>
          </a:p>
        </p:txBody>
      </p:sp>
      <p:sp>
        <p:nvSpPr>
          <p:cNvPr id="5" name="TextBox 4"/>
          <p:cNvSpPr txBox="1"/>
          <p:nvPr/>
        </p:nvSpPr>
        <p:spPr>
          <a:xfrm>
            <a:off x="5436096" y="980728"/>
            <a:ext cx="2952328" cy="646331"/>
          </a:xfrm>
          <a:prstGeom prst="rect">
            <a:avLst/>
          </a:prstGeom>
          <a:noFill/>
        </p:spPr>
        <p:txBody>
          <a:bodyPr wrap="square" rtlCol="0">
            <a:spAutoFit/>
          </a:bodyPr>
          <a:lstStyle/>
          <a:p>
            <a:pPr algn="ctr"/>
            <a:r>
              <a:rPr lang="en-US" b="1" dirty="0">
                <a:solidFill>
                  <a:srgbClr val="FF0000"/>
                </a:solidFill>
              </a:rPr>
              <a:t>Converter #2</a:t>
            </a:r>
          </a:p>
          <a:p>
            <a:pPr algn="ctr"/>
            <a:r>
              <a:rPr lang="en-US" b="1" dirty="0">
                <a:solidFill>
                  <a:srgbClr val="FF0000"/>
                </a:solidFill>
              </a:rPr>
              <a:t>9x10</a:t>
            </a:r>
            <a:r>
              <a:rPr lang="en-US" b="1" baseline="30000" dirty="0">
                <a:solidFill>
                  <a:srgbClr val="FF0000"/>
                </a:solidFill>
              </a:rPr>
              <a:t>14 </a:t>
            </a:r>
            <a:r>
              <a:rPr lang="en-US" b="1" dirty="0">
                <a:solidFill>
                  <a:srgbClr val="FF0000"/>
                </a:solidFill>
              </a:rPr>
              <a:t>neutrons/cm</a:t>
            </a:r>
            <a:r>
              <a:rPr lang="en-US" b="1" baseline="30000" dirty="0">
                <a:solidFill>
                  <a:srgbClr val="FF0000"/>
                </a:solidFill>
              </a:rPr>
              <a:t>2</a:t>
            </a:r>
            <a:endParaRPr lang="en-US" b="1" dirty="0">
              <a:solidFill>
                <a:srgbClr val="FF0000"/>
              </a:solidFill>
            </a:endParaRPr>
          </a:p>
        </p:txBody>
      </p:sp>
      <p:sp>
        <p:nvSpPr>
          <p:cNvPr id="6" name="TextBox 5"/>
          <p:cNvSpPr txBox="1"/>
          <p:nvPr/>
        </p:nvSpPr>
        <p:spPr>
          <a:xfrm>
            <a:off x="215516" y="4725144"/>
            <a:ext cx="2232248" cy="1569660"/>
          </a:xfrm>
          <a:prstGeom prst="rect">
            <a:avLst/>
          </a:prstGeom>
          <a:solidFill>
            <a:srgbClr val="00B0F0">
              <a:alpha val="14000"/>
            </a:srgbClr>
          </a:solidFill>
        </p:spPr>
        <p:txBody>
          <a:bodyPr wrap="square" rtlCol="0">
            <a:spAutoFit/>
          </a:bodyPr>
          <a:lstStyle/>
          <a:p>
            <a:r>
              <a:rPr lang="en-US" sz="2400" dirty="0"/>
              <a:t>Transmittance:</a:t>
            </a:r>
          </a:p>
          <a:p>
            <a:r>
              <a:rPr lang="en-US" sz="2400" dirty="0"/>
              <a:t>42% at 200nm</a:t>
            </a:r>
          </a:p>
          <a:p>
            <a:r>
              <a:rPr lang="en-US" sz="2400" dirty="0"/>
              <a:t>37% at 250nm</a:t>
            </a:r>
          </a:p>
          <a:p>
            <a:r>
              <a:rPr lang="en-US" sz="2400" dirty="0"/>
              <a:t>88% at 300 nm</a:t>
            </a:r>
            <a:endParaRPr lang="ru-RU" dirty="0"/>
          </a:p>
        </p:txBody>
      </p:sp>
      <p:cxnSp>
        <p:nvCxnSpPr>
          <p:cNvPr id="8" name="Прямая со стрелкой 7"/>
          <p:cNvCxnSpPr/>
          <p:nvPr/>
        </p:nvCxnSpPr>
        <p:spPr>
          <a:xfrm flipH="1">
            <a:off x="1701133" y="4061402"/>
            <a:ext cx="134563" cy="648073"/>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Рисунок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1748503"/>
            <a:ext cx="2748797" cy="412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Прямая со стрелкой 3"/>
          <p:cNvCxnSpPr/>
          <p:nvPr/>
        </p:nvCxnSpPr>
        <p:spPr>
          <a:xfrm flipH="1">
            <a:off x="6804248" y="3501008"/>
            <a:ext cx="1081088"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1"/>
          <p:cNvSpPr txBox="1">
            <a:spLocks noChangeArrowheads="1"/>
          </p:cNvSpPr>
          <p:nvPr/>
        </p:nvSpPr>
        <p:spPr bwMode="auto">
          <a:xfrm>
            <a:off x="7998995" y="3048555"/>
            <a:ext cx="1081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b="1" i="1" dirty="0">
                <a:solidFill>
                  <a:srgbClr val="FF0000"/>
                </a:solidFill>
              </a:rPr>
              <a:t>BEAM</a:t>
            </a:r>
            <a:endParaRPr lang="ru-RU" altLang="en-US" sz="1800" b="1" i="1" dirty="0">
              <a:solidFill>
                <a:srgbClr val="FF0000"/>
              </a:solidFill>
            </a:endParaRPr>
          </a:p>
        </p:txBody>
      </p:sp>
      <p:cxnSp>
        <p:nvCxnSpPr>
          <p:cNvPr id="13" name="Прямая со стрелкой 12"/>
          <p:cNvCxnSpPr/>
          <p:nvPr/>
        </p:nvCxnSpPr>
        <p:spPr>
          <a:xfrm flipV="1">
            <a:off x="6378446" y="5744461"/>
            <a:ext cx="0" cy="72733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45"/>
          <p:cNvSpPr txBox="1">
            <a:spLocks noChangeArrowheads="1"/>
          </p:cNvSpPr>
          <p:nvPr/>
        </p:nvSpPr>
        <p:spPr bwMode="auto">
          <a:xfrm>
            <a:off x="6575649" y="6294804"/>
            <a:ext cx="15247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b="1" i="1" dirty="0">
                <a:solidFill>
                  <a:srgbClr val="FF0000"/>
                </a:solidFill>
              </a:rPr>
              <a:t>Cooling air</a:t>
            </a:r>
          </a:p>
        </p:txBody>
      </p:sp>
      <p:sp>
        <p:nvSpPr>
          <p:cNvPr id="17" name="Rectangle 6"/>
          <p:cNvSpPr>
            <a:spLocks noChangeArrowheads="1"/>
          </p:cNvSpPr>
          <p:nvPr/>
        </p:nvSpPr>
        <p:spPr bwMode="auto">
          <a:xfrm flipH="1">
            <a:off x="2987824" y="4632136"/>
            <a:ext cx="18526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i="1" dirty="0"/>
              <a:t>Quartz - 4 samples</a:t>
            </a:r>
          </a:p>
          <a:p>
            <a:pPr>
              <a:spcBef>
                <a:spcPct val="0"/>
              </a:spcBef>
              <a:buFontTx/>
              <a:buNone/>
            </a:pPr>
            <a:r>
              <a:rPr lang="en-US" altLang="en-US" sz="1800" i="1" dirty="0"/>
              <a:t>Distance from samples </a:t>
            </a:r>
            <a:r>
              <a:rPr lang="en-US" altLang="en-US" sz="1800" i="1" dirty="0" err="1"/>
              <a:t>centre</a:t>
            </a:r>
            <a:r>
              <a:rPr lang="en-US" altLang="en-US" sz="1800" i="1" dirty="0"/>
              <a:t> to the converter </a:t>
            </a:r>
            <a:r>
              <a:rPr lang="en-US" altLang="en-US" sz="1800" i="1" dirty="0" err="1"/>
              <a:t>centre</a:t>
            </a:r>
            <a:r>
              <a:rPr lang="en-US" altLang="en-US" sz="1800" i="1" dirty="0"/>
              <a:t> is 22 mm</a:t>
            </a:r>
            <a:endParaRPr lang="ru-RU" altLang="en-US" sz="1800" i="1" dirty="0"/>
          </a:p>
          <a:p>
            <a:pPr>
              <a:spcBef>
                <a:spcPct val="0"/>
              </a:spcBef>
              <a:buFontTx/>
              <a:buNone/>
            </a:pPr>
            <a:endParaRPr lang="en-US" altLang="en-US" sz="1800" dirty="0"/>
          </a:p>
        </p:txBody>
      </p:sp>
      <p:cxnSp>
        <p:nvCxnSpPr>
          <p:cNvPr id="19" name="Прямая со стрелкой 18"/>
          <p:cNvCxnSpPr/>
          <p:nvPr/>
        </p:nvCxnSpPr>
        <p:spPr>
          <a:xfrm flipV="1">
            <a:off x="4283968" y="3501008"/>
            <a:ext cx="1152128" cy="1131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CF7BC8D-5C32-4723-A1EF-C599ED037898}"/>
              </a:ext>
            </a:extLst>
          </p:cNvPr>
          <p:cNvSpPr txBox="1"/>
          <p:nvPr/>
        </p:nvSpPr>
        <p:spPr>
          <a:xfrm>
            <a:off x="899592" y="6382381"/>
            <a:ext cx="5087444" cy="369332"/>
          </a:xfrm>
          <a:prstGeom prst="rect">
            <a:avLst/>
          </a:prstGeom>
          <a:noFill/>
        </p:spPr>
        <p:txBody>
          <a:bodyPr wrap="square">
            <a:spAutoFit/>
          </a:bodyPr>
          <a:lstStyle/>
          <a:p>
            <a:pPr algn="l"/>
            <a:r>
              <a:rPr lang="en-US" sz="1800" b="0" i="0" dirty="0">
                <a:solidFill>
                  <a:schemeClr val="accent1"/>
                </a:solidFill>
                <a:effectLst/>
                <a:latin typeface="Roboto" panose="02000000000000000000" pitchFamily="2" charset="0"/>
              </a:rPr>
              <a:t>French-Ukrainian Workshop  29/10/2021 </a:t>
            </a:r>
            <a:r>
              <a:rPr lang="en-US" b="0" i="0" dirty="0" err="1">
                <a:solidFill>
                  <a:schemeClr val="accent1"/>
                </a:solidFill>
                <a:effectLst/>
              </a:rPr>
              <a:t>IJCLab</a:t>
            </a:r>
            <a:endParaRPr lang="en-US" sz="1800" b="0" i="0" dirty="0">
              <a:solidFill>
                <a:schemeClr val="accent1"/>
              </a:solidFill>
              <a:effectLst/>
            </a:endParaRPr>
          </a:p>
        </p:txBody>
      </p:sp>
    </p:spTree>
    <p:extLst>
      <p:ext uri="{BB962C8B-B14F-4D97-AF65-F5344CB8AC3E}">
        <p14:creationId xmlns:p14="http://schemas.microsoft.com/office/powerpoint/2010/main" val="428715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792" y="343699"/>
            <a:ext cx="4032448" cy="523220"/>
          </a:xfrm>
          <a:prstGeom prst="rect">
            <a:avLst/>
          </a:prstGeom>
          <a:noFill/>
        </p:spPr>
        <p:txBody>
          <a:bodyPr wrap="square" rtlCol="0">
            <a:spAutoFit/>
          </a:bodyPr>
          <a:lstStyle/>
          <a:p>
            <a:pPr algn="just"/>
            <a:r>
              <a:rPr lang="en-US" sz="2800" dirty="0">
                <a:solidFill>
                  <a:srgbClr val="00B0F0"/>
                </a:solidFill>
              </a:rPr>
              <a:t>Irradiation of fiber cables </a:t>
            </a:r>
            <a:endParaRPr lang="ru-RU" sz="2800" dirty="0">
              <a:solidFill>
                <a:srgbClr val="00B0F0"/>
              </a:solidFill>
            </a:endParaRPr>
          </a:p>
        </p:txBody>
      </p:sp>
      <p:sp>
        <p:nvSpPr>
          <p:cNvPr id="3" name="TextBox 2"/>
          <p:cNvSpPr txBox="1"/>
          <p:nvPr/>
        </p:nvSpPr>
        <p:spPr>
          <a:xfrm>
            <a:off x="208441" y="1006395"/>
            <a:ext cx="8352927" cy="2308324"/>
          </a:xfrm>
          <a:prstGeom prst="rect">
            <a:avLst/>
          </a:prstGeom>
          <a:noFill/>
        </p:spPr>
        <p:txBody>
          <a:bodyPr wrap="square" rtlCol="0">
            <a:spAutoFit/>
          </a:bodyPr>
          <a:lstStyle/>
          <a:p>
            <a:r>
              <a:rPr lang="en-US" dirty="0"/>
              <a:t>A role of quartz fibers in PLUME is to transport </a:t>
            </a:r>
            <a:r>
              <a:rPr lang="en-US"/>
              <a:t>the LED light </a:t>
            </a:r>
            <a:r>
              <a:rPr lang="en-US" dirty="0"/>
              <a:t>for the PMT gain monitoring to the PMT window entrance. Close to the PLUME detector units, </a:t>
            </a:r>
            <a:r>
              <a:rPr lang="en-US"/>
              <a:t>the fibers need </a:t>
            </a:r>
            <a:r>
              <a:rPr lang="en-US" dirty="0"/>
              <a:t>to withstand a </a:t>
            </a:r>
            <a:r>
              <a:rPr lang="en-US" dirty="0" err="1"/>
              <a:t>fluence</a:t>
            </a:r>
            <a:r>
              <a:rPr lang="en-US" dirty="0"/>
              <a:t> of a few 10</a:t>
            </a:r>
            <a:r>
              <a:rPr lang="en-US" baseline="30000" dirty="0"/>
              <a:t>14</a:t>
            </a:r>
            <a:r>
              <a:rPr lang="en-US" dirty="0"/>
              <a:t> neutrons/cm</a:t>
            </a:r>
            <a:r>
              <a:rPr lang="en-US" baseline="30000" dirty="0"/>
              <a:t>2</a:t>
            </a:r>
            <a:r>
              <a:rPr lang="en-US" dirty="0"/>
              <a:t> and a gamma dose of several 10 </a:t>
            </a:r>
            <a:r>
              <a:rPr lang="en-US" baseline="30000" dirty="0"/>
              <a:t>5</a:t>
            </a:r>
            <a:r>
              <a:rPr lang="en-US" dirty="0"/>
              <a:t> </a:t>
            </a:r>
            <a:r>
              <a:rPr lang="en-US" dirty="0" err="1"/>
              <a:t>Gy</a:t>
            </a:r>
            <a:r>
              <a:rPr lang="en-US" dirty="0"/>
              <a:t>. However, only a relatively short length of </a:t>
            </a:r>
            <a:r>
              <a:rPr lang="en-US"/>
              <a:t>the fiber </a:t>
            </a:r>
            <a:r>
              <a:rPr lang="en-US" dirty="0"/>
              <a:t>is exposed to the harshest level of radiation,  and the remaining distance covered receives a much lower dose. </a:t>
            </a:r>
          </a:p>
          <a:p>
            <a:r>
              <a:rPr lang="en-US" dirty="0"/>
              <a:t>Five fiber samples (FBP, FVP and UVNSS) were irradiated by mixture  of gamma  and neutrons using LUE-40 </a:t>
            </a:r>
            <a:r>
              <a:rPr lang="en-US" dirty="0" err="1"/>
              <a:t>linac</a:t>
            </a:r>
            <a:r>
              <a:rPr lang="en-US" dirty="0"/>
              <a:t> with converter #2. FBP is low-OH fiber from </a:t>
            </a:r>
            <a:r>
              <a:rPr lang="en-US" dirty="0" err="1"/>
              <a:t>Polymicro</a:t>
            </a:r>
            <a:r>
              <a:rPr lang="en-US" dirty="0"/>
              <a:t>, FVP is high-OH fiber from </a:t>
            </a:r>
            <a:r>
              <a:rPr lang="en-US" dirty="0" err="1"/>
              <a:t>Polymicro</a:t>
            </a:r>
            <a:r>
              <a:rPr lang="en-US" dirty="0"/>
              <a:t>, UVNSS is from OBS fiber and has some additives </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933056"/>
            <a:ext cx="1801368" cy="180136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3933056"/>
            <a:ext cx="1801368" cy="1801368"/>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3933056"/>
            <a:ext cx="1801368" cy="1801368"/>
          </a:xfrm>
          <a:prstGeom prst="rect">
            <a:avLst/>
          </a:prstGeom>
        </p:spPr>
      </p:pic>
      <p:sp>
        <p:nvSpPr>
          <p:cNvPr id="7" name="TextBox 6"/>
          <p:cNvSpPr txBox="1"/>
          <p:nvPr/>
        </p:nvSpPr>
        <p:spPr>
          <a:xfrm>
            <a:off x="1080196" y="5840570"/>
            <a:ext cx="1008112" cy="369332"/>
          </a:xfrm>
          <a:prstGeom prst="rect">
            <a:avLst/>
          </a:prstGeom>
          <a:noFill/>
        </p:spPr>
        <p:txBody>
          <a:bodyPr wrap="square" rtlCol="0">
            <a:spAutoFit/>
          </a:bodyPr>
          <a:lstStyle/>
          <a:p>
            <a:r>
              <a:rPr lang="en-US" dirty="0"/>
              <a:t>FBP050</a:t>
            </a:r>
            <a:endParaRPr lang="ru-RU" dirty="0"/>
          </a:p>
        </p:txBody>
      </p:sp>
      <p:sp>
        <p:nvSpPr>
          <p:cNvPr id="8" name="TextBox 7"/>
          <p:cNvSpPr txBox="1"/>
          <p:nvPr/>
        </p:nvSpPr>
        <p:spPr>
          <a:xfrm>
            <a:off x="5976740" y="5868399"/>
            <a:ext cx="1008112" cy="369332"/>
          </a:xfrm>
          <a:prstGeom prst="rect">
            <a:avLst/>
          </a:prstGeom>
          <a:noFill/>
        </p:spPr>
        <p:txBody>
          <a:bodyPr wrap="square" rtlCol="0">
            <a:spAutoFit/>
          </a:bodyPr>
          <a:lstStyle/>
          <a:p>
            <a:r>
              <a:rPr lang="en-US" dirty="0"/>
              <a:t>UVNSS</a:t>
            </a:r>
            <a:endParaRPr lang="ru-RU" dirty="0"/>
          </a:p>
        </p:txBody>
      </p:sp>
      <p:sp>
        <p:nvSpPr>
          <p:cNvPr id="9" name="TextBox 8"/>
          <p:cNvSpPr txBox="1"/>
          <p:nvPr/>
        </p:nvSpPr>
        <p:spPr>
          <a:xfrm>
            <a:off x="3644279" y="5870645"/>
            <a:ext cx="1008112" cy="369332"/>
          </a:xfrm>
          <a:prstGeom prst="rect">
            <a:avLst/>
          </a:prstGeom>
          <a:noFill/>
        </p:spPr>
        <p:txBody>
          <a:bodyPr wrap="square" rtlCol="0">
            <a:spAutoFit/>
          </a:bodyPr>
          <a:lstStyle/>
          <a:p>
            <a:r>
              <a:rPr lang="en-US" dirty="0"/>
              <a:t>FBP100</a:t>
            </a:r>
            <a:endParaRPr lang="ru-RU" dirty="0"/>
          </a:p>
        </p:txBody>
      </p:sp>
      <p:sp>
        <p:nvSpPr>
          <p:cNvPr id="10" name="TextBox 8"/>
          <p:cNvSpPr txBox="1">
            <a:spLocks noChangeArrowheads="1"/>
          </p:cNvSpPr>
          <p:nvPr/>
        </p:nvSpPr>
        <p:spPr bwMode="auto">
          <a:xfrm>
            <a:off x="7381480" y="6183551"/>
            <a:ext cx="161322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2400" dirty="0">
                <a:solidFill>
                  <a:srgbClr val="FF0000"/>
                </a:solidFill>
              </a:rPr>
              <a:t>L≈150 cm</a:t>
            </a:r>
            <a:endParaRPr lang="ru-RU" altLang="en-US" sz="2400" dirty="0">
              <a:solidFill>
                <a:srgbClr val="FF0000"/>
              </a:solidFill>
            </a:endParaRPr>
          </a:p>
        </p:txBody>
      </p:sp>
      <p:sp>
        <p:nvSpPr>
          <p:cNvPr id="11" name="TextBox 10">
            <a:extLst>
              <a:ext uri="{FF2B5EF4-FFF2-40B4-BE49-F238E27FC236}">
                <a16:creationId xmlns:a16="http://schemas.microsoft.com/office/drawing/2014/main" id="{7C345A8B-2F95-4EF4-90F1-883C85D583CD}"/>
              </a:ext>
            </a:extLst>
          </p:cNvPr>
          <p:cNvSpPr txBox="1"/>
          <p:nvPr/>
        </p:nvSpPr>
        <p:spPr>
          <a:xfrm>
            <a:off x="1102490" y="6382381"/>
            <a:ext cx="5087444" cy="369332"/>
          </a:xfrm>
          <a:prstGeom prst="rect">
            <a:avLst/>
          </a:prstGeom>
          <a:noFill/>
        </p:spPr>
        <p:txBody>
          <a:bodyPr wrap="square">
            <a:spAutoFit/>
          </a:bodyPr>
          <a:lstStyle/>
          <a:p>
            <a:pPr algn="l"/>
            <a:r>
              <a:rPr lang="en-US" sz="1800" b="0" i="0" dirty="0">
                <a:solidFill>
                  <a:schemeClr val="accent1"/>
                </a:solidFill>
                <a:effectLst/>
                <a:latin typeface="Roboto" panose="02000000000000000000" pitchFamily="2" charset="0"/>
              </a:rPr>
              <a:t>French-Ukrainian Workshop  29/10/2021 </a:t>
            </a:r>
            <a:r>
              <a:rPr lang="en-US" b="0" i="0" dirty="0" err="1">
                <a:solidFill>
                  <a:schemeClr val="accent1"/>
                </a:solidFill>
                <a:effectLst/>
              </a:rPr>
              <a:t>IJCLab</a:t>
            </a:r>
            <a:endParaRPr lang="en-US" sz="1800" b="0" i="0" dirty="0">
              <a:solidFill>
                <a:schemeClr val="accent1"/>
              </a:solidFill>
              <a:effectLst/>
            </a:endParaRPr>
          </a:p>
        </p:txBody>
      </p:sp>
    </p:spTree>
    <p:extLst>
      <p:ext uri="{BB962C8B-B14F-4D97-AF65-F5344CB8AC3E}">
        <p14:creationId xmlns:p14="http://schemas.microsoft.com/office/powerpoint/2010/main" val="25725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99792" y="343699"/>
            <a:ext cx="4032448" cy="523220"/>
          </a:xfrm>
          <a:prstGeom prst="rect">
            <a:avLst/>
          </a:prstGeom>
          <a:noFill/>
        </p:spPr>
        <p:txBody>
          <a:bodyPr wrap="square" rtlCol="0">
            <a:spAutoFit/>
          </a:bodyPr>
          <a:lstStyle/>
          <a:p>
            <a:pPr algn="just"/>
            <a:r>
              <a:rPr lang="en-US" sz="2800" dirty="0">
                <a:solidFill>
                  <a:srgbClr val="00B0F0"/>
                </a:solidFill>
              </a:rPr>
              <a:t>Irradiation of fiber cables </a:t>
            </a:r>
            <a:endParaRPr lang="ru-RU" sz="2800" dirty="0">
              <a:solidFill>
                <a:srgbClr val="00B0F0"/>
              </a:solidFill>
            </a:endParaRPr>
          </a:p>
        </p:txBody>
      </p:sp>
      <p:pic>
        <p:nvPicPr>
          <p:cNvPr id="4"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9991" y="3056584"/>
            <a:ext cx="4506187" cy="300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889820" y="1756458"/>
            <a:ext cx="2952328" cy="369332"/>
          </a:xfrm>
          <a:prstGeom prst="rect">
            <a:avLst/>
          </a:prstGeom>
          <a:noFill/>
        </p:spPr>
        <p:txBody>
          <a:bodyPr wrap="square" rtlCol="0">
            <a:spAutoFit/>
          </a:bodyPr>
          <a:lstStyle/>
          <a:p>
            <a:r>
              <a:rPr lang="en-US" b="1" dirty="0"/>
              <a:t>Converter #2</a:t>
            </a:r>
          </a:p>
        </p:txBody>
      </p:sp>
      <p:sp>
        <p:nvSpPr>
          <p:cNvPr id="7" name="TextBox 7"/>
          <p:cNvSpPr txBox="1">
            <a:spLocks noChangeArrowheads="1"/>
          </p:cNvSpPr>
          <p:nvPr/>
        </p:nvSpPr>
        <p:spPr bwMode="auto">
          <a:xfrm>
            <a:off x="390113" y="1619193"/>
            <a:ext cx="483073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ru-RU" altLang="en-US" sz="2000" dirty="0"/>
              <a:t>5 </a:t>
            </a:r>
            <a:r>
              <a:rPr lang="en-US" altLang="en-US" sz="2000" dirty="0"/>
              <a:t>fibers</a:t>
            </a:r>
            <a:r>
              <a:rPr lang="ru-RU" altLang="en-US" sz="2000" dirty="0"/>
              <a:t>, </a:t>
            </a:r>
            <a:r>
              <a:rPr lang="en-US" altLang="en-US" sz="2000" dirty="0"/>
              <a:t>distance to the converter </a:t>
            </a:r>
            <a:r>
              <a:rPr lang="en-US" altLang="en-US" sz="2000" dirty="0" err="1"/>
              <a:t>centre</a:t>
            </a:r>
            <a:r>
              <a:rPr lang="en-US" altLang="en-US" sz="2000" dirty="0"/>
              <a:t>:</a:t>
            </a:r>
            <a:endParaRPr lang="ru-RU" altLang="en-US" sz="2000" dirty="0"/>
          </a:p>
          <a:p>
            <a:pPr>
              <a:spcBef>
                <a:spcPct val="0"/>
              </a:spcBef>
              <a:buFontTx/>
              <a:buNone/>
            </a:pPr>
            <a:r>
              <a:rPr lang="en-US" altLang="en-US" sz="2000" dirty="0"/>
              <a:t>FBP100	</a:t>
            </a:r>
            <a:r>
              <a:rPr lang="en-US" altLang="en-US" sz="2000"/>
              <a:t>	4.4 </a:t>
            </a:r>
            <a:r>
              <a:rPr lang="en-US" altLang="en-US" sz="2000" dirty="0"/>
              <a:t>cm</a:t>
            </a:r>
            <a:endParaRPr lang="ru-RU" altLang="en-US" sz="2000" dirty="0"/>
          </a:p>
          <a:p>
            <a:pPr>
              <a:spcBef>
                <a:spcPct val="0"/>
              </a:spcBef>
              <a:buFontTx/>
              <a:buNone/>
            </a:pPr>
            <a:r>
              <a:rPr lang="en-US" altLang="en-US" sz="2000" dirty="0"/>
              <a:t>FVP050	</a:t>
            </a:r>
            <a:r>
              <a:rPr lang="en-US" altLang="en-US" sz="2000"/>
              <a:t>	4.4 </a:t>
            </a:r>
            <a:r>
              <a:rPr lang="en-US" altLang="en-US" sz="2000" dirty="0"/>
              <a:t>cm</a:t>
            </a:r>
            <a:endParaRPr lang="ru-RU" altLang="en-US" sz="2000" dirty="0"/>
          </a:p>
          <a:p>
            <a:pPr>
              <a:spcBef>
                <a:spcPct val="0"/>
              </a:spcBef>
              <a:buFontTx/>
              <a:buNone/>
            </a:pPr>
            <a:r>
              <a:rPr lang="en-US" altLang="en-US" sz="2000" dirty="0"/>
              <a:t>FBP050	</a:t>
            </a:r>
            <a:r>
              <a:rPr lang="en-US" altLang="en-US" sz="2000"/>
              <a:t>	3.9 </a:t>
            </a:r>
            <a:r>
              <a:rPr lang="en-US" altLang="en-US" sz="2000" dirty="0"/>
              <a:t>cm</a:t>
            </a:r>
            <a:endParaRPr lang="ru-RU" altLang="en-US" sz="2000" dirty="0"/>
          </a:p>
          <a:p>
            <a:pPr>
              <a:spcBef>
                <a:spcPct val="0"/>
              </a:spcBef>
              <a:buFontTx/>
              <a:buNone/>
            </a:pPr>
            <a:r>
              <a:rPr lang="en-US" altLang="en-US" sz="2000" dirty="0"/>
              <a:t>FVP100	</a:t>
            </a:r>
            <a:r>
              <a:rPr lang="en-US" altLang="en-US" sz="2000"/>
              <a:t>	3.9 </a:t>
            </a:r>
            <a:r>
              <a:rPr lang="en-US" altLang="en-US" sz="2000" dirty="0"/>
              <a:t>cm</a:t>
            </a:r>
            <a:endParaRPr lang="ru-RU" altLang="en-US" sz="2000" dirty="0"/>
          </a:p>
          <a:p>
            <a:pPr>
              <a:spcBef>
                <a:spcPct val="0"/>
              </a:spcBef>
              <a:buFontTx/>
              <a:buNone/>
            </a:pPr>
            <a:r>
              <a:rPr lang="en-US" sz="2000" dirty="0"/>
              <a:t>UVNSS </a:t>
            </a:r>
            <a:r>
              <a:rPr lang="en-US" altLang="en-US" sz="2000" dirty="0"/>
              <a:t>	</a:t>
            </a:r>
            <a:r>
              <a:rPr lang="en-US" altLang="en-US" sz="2000"/>
              <a:t>	5.6 </a:t>
            </a:r>
            <a:r>
              <a:rPr lang="en-US" altLang="en-US" sz="2000" dirty="0"/>
              <a:t>cm</a:t>
            </a:r>
            <a:endParaRPr lang="ru-RU" altLang="en-US" sz="2000" dirty="0"/>
          </a:p>
          <a:p>
            <a:pPr>
              <a:spcBef>
                <a:spcPct val="0"/>
              </a:spcBef>
              <a:buFontTx/>
              <a:buNone/>
            </a:pPr>
            <a:r>
              <a:rPr lang="en-US" altLang="en-US" sz="2000" dirty="0"/>
              <a:t>PMT input is located at a distance of 27 mm from the converter  </a:t>
            </a:r>
            <a:r>
              <a:rPr lang="en-US" altLang="en-US" sz="2000" dirty="0" err="1"/>
              <a:t>centre</a:t>
            </a:r>
            <a:endParaRPr lang="ru-RU" altLang="en-US" sz="1800" dirty="0"/>
          </a:p>
        </p:txBody>
      </p:sp>
      <p:sp>
        <p:nvSpPr>
          <p:cNvPr id="6" name="TextBox 5">
            <a:extLst>
              <a:ext uri="{FF2B5EF4-FFF2-40B4-BE49-F238E27FC236}">
                <a16:creationId xmlns:a16="http://schemas.microsoft.com/office/drawing/2014/main" id="{BF96C293-9101-4D72-82D5-864C907C4F66}"/>
              </a:ext>
            </a:extLst>
          </p:cNvPr>
          <p:cNvSpPr txBox="1"/>
          <p:nvPr/>
        </p:nvSpPr>
        <p:spPr>
          <a:xfrm>
            <a:off x="1102490" y="6382381"/>
            <a:ext cx="5087444" cy="369332"/>
          </a:xfrm>
          <a:prstGeom prst="rect">
            <a:avLst/>
          </a:prstGeom>
          <a:noFill/>
        </p:spPr>
        <p:txBody>
          <a:bodyPr wrap="square">
            <a:spAutoFit/>
          </a:bodyPr>
          <a:lstStyle/>
          <a:p>
            <a:pPr algn="l"/>
            <a:r>
              <a:rPr lang="en-US" sz="1800" b="0" i="0" dirty="0">
                <a:solidFill>
                  <a:schemeClr val="accent1"/>
                </a:solidFill>
                <a:effectLst/>
                <a:latin typeface="Roboto" panose="02000000000000000000" pitchFamily="2" charset="0"/>
              </a:rPr>
              <a:t>French-Ukrainian Workshop  29/10/2021 </a:t>
            </a:r>
            <a:r>
              <a:rPr lang="en-US" b="0" i="0" dirty="0" err="1">
                <a:solidFill>
                  <a:schemeClr val="accent1"/>
                </a:solidFill>
                <a:effectLst/>
              </a:rPr>
              <a:t>IJCLab</a:t>
            </a:r>
            <a:endParaRPr lang="en-US" sz="1800" b="0" i="0" dirty="0">
              <a:solidFill>
                <a:schemeClr val="accent1"/>
              </a:solidFill>
              <a:effectLst/>
            </a:endParaRPr>
          </a:p>
        </p:txBody>
      </p:sp>
    </p:spTree>
    <p:extLst>
      <p:ext uri="{BB962C8B-B14F-4D97-AF65-F5344CB8AC3E}">
        <p14:creationId xmlns:p14="http://schemas.microsoft.com/office/powerpoint/2010/main" val="203279084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2982</TotalTime>
  <Words>1131</Words>
  <Application>Microsoft Office PowerPoint</Application>
  <PresentationFormat>Екран (4:3)</PresentationFormat>
  <Paragraphs>108</Paragraphs>
  <Slides>14</Slides>
  <Notes>2</Notes>
  <HiddenSlides>0</HiddenSlides>
  <MMClips>0</MMClips>
  <ScaleCrop>false</ScaleCrop>
  <HeadingPairs>
    <vt:vector size="4" baseType="variant">
      <vt:variant>
        <vt:lpstr>Тема</vt:lpstr>
      </vt:variant>
      <vt:variant>
        <vt:i4>1</vt:i4>
      </vt:variant>
      <vt:variant>
        <vt:lpstr>Заголовки слайдів</vt:lpstr>
      </vt:variant>
      <vt:variant>
        <vt:i4>14</vt:i4>
      </vt:variant>
    </vt:vector>
  </HeadingPairs>
  <TitlesOfParts>
    <vt:vector size="15" baseType="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SUMMARY</vt:lpstr>
      <vt:lpstr>Thank You for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Владелец</dc:creator>
  <cp:lastModifiedBy>Viktor Mytrochenko</cp:lastModifiedBy>
  <cp:revision>91</cp:revision>
  <dcterms:created xsi:type="dcterms:W3CDTF">2021-03-01T19:34:38Z</dcterms:created>
  <dcterms:modified xsi:type="dcterms:W3CDTF">2021-10-28T18:35:44Z</dcterms:modified>
</cp:coreProperties>
</file>