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6" r:id="rId1"/>
  </p:sldMasterIdLst>
  <p:notesMasterIdLst>
    <p:notesMasterId r:id="rId43"/>
  </p:notesMasterIdLst>
  <p:sldIdLst>
    <p:sldId id="488" r:id="rId2"/>
    <p:sldId id="502" r:id="rId3"/>
    <p:sldId id="489" r:id="rId4"/>
    <p:sldId id="490" r:id="rId5"/>
    <p:sldId id="491" r:id="rId6"/>
    <p:sldId id="455" r:id="rId7"/>
    <p:sldId id="468" r:id="rId8"/>
    <p:sldId id="501" r:id="rId9"/>
    <p:sldId id="492" r:id="rId10"/>
    <p:sldId id="493" r:id="rId11"/>
    <p:sldId id="428" r:id="rId12"/>
    <p:sldId id="408" r:id="rId13"/>
    <p:sldId id="494" r:id="rId14"/>
    <p:sldId id="497" r:id="rId15"/>
    <p:sldId id="473" r:id="rId16"/>
    <p:sldId id="474" r:id="rId17"/>
    <p:sldId id="290" r:id="rId18"/>
    <p:sldId id="457" r:id="rId19"/>
    <p:sldId id="445" r:id="rId20"/>
    <p:sldId id="415" r:id="rId21"/>
    <p:sldId id="495" r:id="rId22"/>
    <p:sldId id="443" r:id="rId23"/>
    <p:sldId id="498" r:id="rId24"/>
    <p:sldId id="499" r:id="rId25"/>
    <p:sldId id="383" r:id="rId26"/>
    <p:sldId id="256" r:id="rId27"/>
    <p:sldId id="409" r:id="rId28"/>
    <p:sldId id="461" r:id="rId29"/>
    <p:sldId id="466" r:id="rId30"/>
    <p:sldId id="469" r:id="rId31"/>
    <p:sldId id="475" r:id="rId32"/>
    <p:sldId id="459" r:id="rId33"/>
    <p:sldId id="485" r:id="rId34"/>
    <p:sldId id="484" r:id="rId35"/>
    <p:sldId id="487" r:id="rId36"/>
    <p:sldId id="486" r:id="rId37"/>
    <p:sldId id="481" r:id="rId38"/>
    <p:sldId id="476" r:id="rId39"/>
    <p:sldId id="477" r:id="rId40"/>
    <p:sldId id="479" r:id="rId41"/>
    <p:sldId id="472" r:id="rId4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1A05"/>
    <a:srgbClr val="472806"/>
    <a:srgbClr val="D3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67"/>
    <p:restoredTop sz="94631"/>
  </p:normalViewPr>
  <p:slideViewPr>
    <p:cSldViewPr snapToGrid="0" snapToObjects="1">
      <p:cViewPr varScale="1">
        <p:scale>
          <a:sx n="127" d="100"/>
          <a:sy n="127" d="100"/>
        </p:scale>
        <p:origin x="16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5651F-A0A0-324C-B3AB-F519BDD94ED9}" type="datetimeFigureOut">
              <a:rPr lang="en-GB" smtClean="0"/>
              <a:t>28/10/2021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C01DB0-9749-9547-8C49-BEF4CEEFF94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081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e+e- --&gt;𝜏 +𝜏-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831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e+e- --&gt;𝜏 +𝜏-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4110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e+e- --&gt;𝜏 +𝜏-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9213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e+e- --&gt;𝜏 +𝜏-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7449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e+e- --&gt;𝜏 +𝜏-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9D8C2A6F-0513-674E-87D6-A38268BE63A2}"/>
              </a:ext>
            </a:extLst>
          </p:cNvPr>
          <p:cNvCxnSpPr/>
          <p:nvPr userDrawn="1"/>
        </p:nvCxnSpPr>
        <p:spPr>
          <a:xfrm>
            <a:off x="747918" y="874643"/>
            <a:ext cx="3943350" cy="0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6618DF27-C47A-2A45-89A0-FCCC77CB6E4F}"/>
              </a:ext>
            </a:extLst>
          </p:cNvPr>
          <p:cNvCxnSpPr/>
          <p:nvPr userDrawn="1"/>
        </p:nvCxnSpPr>
        <p:spPr>
          <a:xfrm>
            <a:off x="747918" y="927652"/>
            <a:ext cx="3943350" cy="0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449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8950" y="1020416"/>
            <a:ext cx="5896389" cy="5263047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e+e- --&gt;𝜏 +𝜏-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4C8286A-03E0-6D49-9D42-D4B8C72EB5E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18662" y="1020416"/>
            <a:ext cx="2693504" cy="5263047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9B271C5-42D8-D24B-A4B3-320DFCBB4F3E}"/>
              </a:ext>
            </a:extLst>
          </p:cNvPr>
          <p:cNvCxnSpPr/>
          <p:nvPr userDrawn="1"/>
        </p:nvCxnSpPr>
        <p:spPr>
          <a:xfrm>
            <a:off x="747918" y="874643"/>
            <a:ext cx="3943350" cy="0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EF0E9747-688D-EA40-9495-E0B56C4A73A2}"/>
              </a:ext>
            </a:extLst>
          </p:cNvPr>
          <p:cNvCxnSpPr/>
          <p:nvPr userDrawn="1"/>
        </p:nvCxnSpPr>
        <p:spPr>
          <a:xfrm>
            <a:off x="747918" y="927652"/>
            <a:ext cx="3943350" cy="0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324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e+e- --&gt;𝜏 +𝜏-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1038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e+e- --&gt;𝜏 +𝜏-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C2A1692-A79C-F94D-8071-0A66ED90799B}"/>
              </a:ext>
            </a:extLst>
          </p:cNvPr>
          <p:cNvCxnSpPr/>
          <p:nvPr userDrawn="1"/>
        </p:nvCxnSpPr>
        <p:spPr>
          <a:xfrm>
            <a:off x="747918" y="874643"/>
            <a:ext cx="3943350" cy="0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F2EE1EE-8D6D-4346-B9F2-3EAAE932E151}"/>
              </a:ext>
            </a:extLst>
          </p:cNvPr>
          <p:cNvCxnSpPr/>
          <p:nvPr userDrawn="1"/>
        </p:nvCxnSpPr>
        <p:spPr>
          <a:xfrm>
            <a:off x="747918" y="927652"/>
            <a:ext cx="3943350" cy="0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8416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e+e- --&gt;𝜏 +𝜏-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3239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e+e- --&gt;𝜏 +𝜏-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1A2E35D-BD29-AB44-B3A6-E75904B7FD5D}"/>
              </a:ext>
            </a:extLst>
          </p:cNvPr>
          <p:cNvCxnSpPr/>
          <p:nvPr userDrawn="1"/>
        </p:nvCxnSpPr>
        <p:spPr>
          <a:xfrm>
            <a:off x="747918" y="874643"/>
            <a:ext cx="3943350" cy="0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37E9A2E-0DEB-A24D-AE54-2E7394B85E80}"/>
              </a:ext>
            </a:extLst>
          </p:cNvPr>
          <p:cNvCxnSpPr/>
          <p:nvPr userDrawn="1"/>
        </p:nvCxnSpPr>
        <p:spPr>
          <a:xfrm>
            <a:off x="747918" y="927652"/>
            <a:ext cx="3943350" cy="0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5077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e+e- --&gt;𝜏 +𝜏-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4544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e+e- --&gt;𝜏 +𝜏-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1407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986FFEB-5D0A-984F-A179-F9468CD8B4F8}"/>
              </a:ext>
            </a:extLst>
          </p:cNvPr>
          <p:cNvSpPr/>
          <p:nvPr userDrawn="1"/>
        </p:nvSpPr>
        <p:spPr>
          <a:xfrm>
            <a:off x="0" y="6445799"/>
            <a:ext cx="9144000" cy="49171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2700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95000"/>
                </a:schemeClr>
              </a:gs>
              <a:gs pos="62000">
                <a:schemeClr val="tx1">
                  <a:lumMod val="50000"/>
                  <a:lumOff val="5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09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362" y="6445800"/>
            <a:ext cx="11305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fr-FR"/>
              <a:t>20/01/2020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9226" y="6445802"/>
            <a:ext cx="5744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fr-FR"/>
              <a:t>e+e- --&gt;𝜏 +𝜏-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09696" y="6445801"/>
            <a:ext cx="10113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fld id="{6324D5D7-7619-544E-85E6-FE67B0DC27B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760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0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u="none" kern="1200" baseline="0">
          <a:solidFill>
            <a:schemeClr val="accent3">
              <a:lumMod val="75000"/>
            </a:schemeClr>
          </a:solidFill>
          <a:uFill>
            <a:solidFill>
              <a:schemeClr val="accent2">
                <a:lumMod val="75000"/>
              </a:schemeClr>
            </a:solidFill>
          </a:u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7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7" Type="http://schemas.openxmlformats.org/officeDocument/2006/relationships/image" Target="../media/image6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enlosystems.com/" TargetMode="External"/><Relationship Id="rId3" Type="http://schemas.openxmlformats.org/officeDocument/2006/relationships/image" Target="../media/image190.png"/><Relationship Id="rId7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hyperlink" Target="http://www.afs-jena.de/" TargetMode="External"/><Relationship Id="rId5" Type="http://schemas.openxmlformats.org/officeDocument/2006/relationships/image" Target="../media/image26.png"/><Relationship Id="rId10" Type="http://schemas.openxmlformats.org/officeDocument/2006/relationships/hyperlink" Target="http://www.nktphotonics.com/" TargetMode="External"/><Relationship Id="rId4" Type="http://schemas.openxmlformats.org/officeDocument/2006/relationships/image" Target="../media/image25.png"/><Relationship Id="rId9" Type="http://schemas.openxmlformats.org/officeDocument/2006/relationships/hyperlink" Target="http://www.amplitude-laser.com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10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0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11.png"/><Relationship Id="rId7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1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29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1306.5655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B4E66E-AC24-3A41-A158-340D5290EC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Long-</a:t>
            </a:r>
            <a:r>
              <a:rPr lang="fr-FR" sz="2800" dirty="0" err="1"/>
              <a:t>term</a:t>
            </a:r>
            <a:r>
              <a:rPr lang="fr-FR" sz="2800" dirty="0"/>
              <a:t> prospects </a:t>
            </a:r>
            <a:r>
              <a:rPr lang="fr-FR" sz="2800" dirty="0" err="1"/>
              <a:t>with</a:t>
            </a:r>
            <a:r>
              <a:rPr lang="fr-FR" sz="2800" dirty="0"/>
              <a:t> a </a:t>
            </a:r>
            <a:r>
              <a:rPr lang="fr-FR" sz="2800" dirty="0" err="1"/>
              <a:t>polarized</a:t>
            </a:r>
            <a:r>
              <a:rPr lang="fr-FR" sz="2800" dirty="0"/>
              <a:t> </a:t>
            </a:r>
            <a:r>
              <a:rPr lang="fr-FR" sz="2800" dirty="0" err="1"/>
              <a:t>electron</a:t>
            </a:r>
            <a:r>
              <a:rPr lang="fr-FR" sz="2800" dirty="0"/>
              <a:t> </a:t>
            </a:r>
            <a:r>
              <a:rPr lang="fr-FR" sz="2800" dirty="0" err="1"/>
              <a:t>beam</a:t>
            </a:r>
            <a:r>
              <a:rPr lang="fr-FR" sz="2800" dirty="0"/>
              <a:t> at Belle II:</a:t>
            </a:r>
            <a:br>
              <a:rPr lang="fr-FR" sz="2800" dirty="0"/>
            </a:br>
            <a:r>
              <a:rPr lang="fr-FR" sz="2800" dirty="0" err="1"/>
              <a:t>context</a:t>
            </a:r>
            <a:r>
              <a:rPr lang="fr-FR" sz="2800" dirty="0"/>
              <a:t> and </a:t>
            </a:r>
            <a:r>
              <a:rPr lang="fr-FR" sz="2800" dirty="0" err="1"/>
              <a:t>IJClab</a:t>
            </a:r>
            <a:r>
              <a:rPr lang="fr-FR" sz="2800" dirty="0"/>
              <a:t> </a:t>
            </a:r>
            <a:r>
              <a:rPr lang="fr-FR" sz="2800" dirty="0" err="1"/>
              <a:t>activities</a:t>
            </a:r>
            <a:endParaRPr lang="fr-FR" sz="2800" baseline="-250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906DFE7-C6C8-C048-A97F-EA49E143AE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904459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Aurélien MARTENS</a:t>
            </a:r>
          </a:p>
        </p:txBody>
      </p:sp>
    </p:spTree>
    <p:extLst>
      <p:ext uri="{BB962C8B-B14F-4D97-AF65-F5344CB8AC3E}">
        <p14:creationId xmlns:p14="http://schemas.microsoft.com/office/powerpoint/2010/main" val="2275528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E7AB62-4E47-934D-B2B9-98FBD10B3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EE2B75-0529-0142-B832-8C19639CF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3E922A2-2B34-D94B-8E93-8AF98E2A8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464"/>
            <a:ext cx="9144000" cy="6721072"/>
          </a:xfrm>
          <a:prstGeom prst="rect">
            <a:avLst/>
          </a:prstGeom>
        </p:spPr>
      </p:pic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40D793E9-04B9-CC4E-B100-A7FBA2A38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10</a:t>
            </a:fld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50FE853-E67D-5546-9F1F-A4DD0F693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DAS visit Belle2 - Polarization upgrade</a:t>
            </a:r>
          </a:p>
        </p:txBody>
      </p:sp>
    </p:spTree>
    <p:extLst>
      <p:ext uri="{BB962C8B-B14F-4D97-AF65-F5344CB8AC3E}">
        <p14:creationId xmlns:p14="http://schemas.microsoft.com/office/powerpoint/2010/main" val="2397578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8C745E-C735-2043-A657-5FC5D8A7F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Compton cross-section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41E52D-587D-2845-95C1-528953DDF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03/06/2019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425E26-C429-754C-A668-2B5B28CAC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Compton polarimeter for SuperKEKB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0162B0-4FE5-5A4F-9A6C-605DC2434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11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CBE6B51-0499-C04A-B1C6-2FC077444199}"/>
              </a:ext>
            </a:extLst>
          </p:cNvPr>
          <p:cNvSpPr txBox="1"/>
          <p:nvPr/>
        </p:nvSpPr>
        <p:spPr>
          <a:xfrm>
            <a:off x="102872" y="1862578"/>
            <a:ext cx="881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chemeClr val="accent1"/>
                </a:solidFill>
              </a:rPr>
              <a:t>The Compton cross-section averaged over scattered particles spins: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AEB5838A-5ECB-EA48-8718-5A6046FDCBCC}"/>
                  </a:ext>
                </a:extLst>
              </p:cNvPr>
              <p:cNvSpPr txBox="1"/>
              <p:nvPr/>
            </p:nvSpPr>
            <p:spPr>
              <a:xfrm>
                <a:off x="4041860" y="1160811"/>
                <a:ext cx="773570" cy="5734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AEB5838A-5ECB-EA48-8718-5A6046FDCB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1860" y="1160811"/>
                <a:ext cx="773570" cy="573427"/>
              </a:xfrm>
              <a:prstGeom prst="rect">
                <a:avLst/>
              </a:prstGeom>
              <a:blipFill>
                <a:blip r:embed="rId2"/>
                <a:stretch>
                  <a:fillRect l="-3226" b="-638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51052AB3-583E-BE42-BACB-C8B9501B0B59}"/>
                  </a:ext>
                </a:extLst>
              </p:cNvPr>
              <p:cNvSpPr txBox="1"/>
              <p:nvPr/>
            </p:nvSpPr>
            <p:spPr>
              <a:xfrm>
                <a:off x="1424969" y="1165914"/>
                <a:ext cx="2526406" cy="5203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fr-FR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fr-FR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func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51052AB3-583E-BE42-BACB-C8B9501B0B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969" y="1165914"/>
                <a:ext cx="2526406" cy="520399"/>
              </a:xfrm>
              <a:prstGeom prst="rect">
                <a:avLst/>
              </a:prstGeom>
              <a:blipFill>
                <a:blip r:embed="rId3"/>
                <a:stretch>
                  <a:fillRect t="-4762" b="-71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e 29">
            <a:extLst>
              <a:ext uri="{FF2B5EF4-FFF2-40B4-BE49-F238E27FC236}">
                <a16:creationId xmlns:a16="http://schemas.microsoft.com/office/drawing/2014/main" id="{4608219B-23AC-5A43-AEB4-CEF4B928FF86}"/>
              </a:ext>
            </a:extLst>
          </p:cNvPr>
          <p:cNvGrpSpPr/>
          <p:nvPr/>
        </p:nvGrpSpPr>
        <p:grpSpPr>
          <a:xfrm>
            <a:off x="0" y="2414888"/>
            <a:ext cx="9087286" cy="1867703"/>
            <a:chOff x="56713" y="1819184"/>
            <a:chExt cx="9087286" cy="186770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8004403-2F9F-F54B-AA57-3DF7C4791321}"/>
                </a:ext>
              </a:extLst>
            </p:cNvPr>
            <p:cNvSpPr/>
            <p:nvPr/>
          </p:nvSpPr>
          <p:spPr>
            <a:xfrm>
              <a:off x="71594" y="2434751"/>
              <a:ext cx="1179057" cy="91358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F4DB7A5C-86EC-2B44-B5F4-18BBC33A35A3}"/>
                </a:ext>
              </a:extLst>
            </p:cNvPr>
            <p:cNvSpPr txBox="1"/>
            <p:nvPr/>
          </p:nvSpPr>
          <p:spPr>
            <a:xfrm rot="20138442">
              <a:off x="56713" y="1819184"/>
              <a:ext cx="13163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i="1" dirty="0">
                  <a:solidFill>
                    <a:schemeClr val="accent1"/>
                  </a:solidFill>
                </a:rPr>
                <a:t>Differential cross-section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F8FF217-1AF9-4A4D-91D0-31CA01C8423A}"/>
                </a:ext>
              </a:extLst>
            </p:cNvPr>
            <p:cNvSpPr/>
            <p:nvPr/>
          </p:nvSpPr>
          <p:spPr>
            <a:xfrm>
              <a:off x="1409667" y="2434751"/>
              <a:ext cx="3473833" cy="913581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6E790318-BF4F-4041-B273-96DE8EBC587C}"/>
                </a:ext>
              </a:extLst>
            </p:cNvPr>
            <p:cNvSpPr txBox="1"/>
            <p:nvPr/>
          </p:nvSpPr>
          <p:spPr>
            <a:xfrm>
              <a:off x="1296811" y="3338867"/>
              <a:ext cx="36995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i="1" dirty="0">
                  <a:solidFill>
                    <a:schemeClr val="accent2"/>
                  </a:solidFill>
                </a:rPr>
                <a:t>Electron beam polarization independent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5A9E043-6FF3-CF41-9C3D-046F66D8307D}"/>
                </a:ext>
              </a:extLst>
            </p:cNvPr>
            <p:cNvSpPr/>
            <p:nvPr/>
          </p:nvSpPr>
          <p:spPr>
            <a:xfrm>
              <a:off x="4983983" y="2440066"/>
              <a:ext cx="4160016" cy="913581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0D73B4D8-EDA3-1E40-8BCF-0FD49687405E}"/>
                </a:ext>
              </a:extLst>
            </p:cNvPr>
            <p:cNvSpPr txBox="1"/>
            <p:nvPr/>
          </p:nvSpPr>
          <p:spPr>
            <a:xfrm>
              <a:off x="4762919" y="3348333"/>
              <a:ext cx="4381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i="1" dirty="0">
                  <a:solidFill>
                    <a:schemeClr val="accent5"/>
                  </a:solidFill>
                </a:rPr>
                <a:t>Electron beam polarization dependent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B402CD6-FEDD-DF4B-A46D-E9BFAADD300C}"/>
                </a:ext>
              </a:extLst>
            </p:cNvPr>
            <p:cNvSpPr/>
            <p:nvPr/>
          </p:nvSpPr>
          <p:spPr>
            <a:xfrm>
              <a:off x="4451420" y="2473543"/>
              <a:ext cx="432080" cy="884255"/>
            </a:xfrm>
            <a:prstGeom prst="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908D5C52-7D3E-F046-9CF9-533A85CC0E81}"/>
                    </a:ext>
                  </a:extLst>
                </p:cNvPr>
                <p:cNvSpPr txBox="1"/>
                <p:nvPr/>
              </p:nvSpPr>
              <p:spPr>
                <a:xfrm>
                  <a:off x="71594" y="2628782"/>
                  <a:ext cx="9072405" cy="41402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fr-FR" sz="13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𝑑𝑦𝑑</m:t>
                            </m:r>
                            <m:sSub>
                              <m:sSubPr>
                                <m:ctrlP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  <m:sub>
                                <m: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𝑜𝑏𝑠</m:t>
                                </m:r>
                              </m:sub>
                            </m:sSub>
                          </m:den>
                        </m:f>
                        <m:d>
                          <m:dPr>
                            <m:ctrlP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fr-FR" sz="13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sz="13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fr-FR" sz="13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FR" sz="13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𝑑𝑦</m:t>
                            </m:r>
                          </m:den>
                        </m:f>
                        <m:d>
                          <m:d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fr-FR" sz="13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fr-FR" sz="13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</m:sSub>
                          </m:num>
                          <m:den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𝑑𝑦</m:t>
                            </m:r>
                          </m:den>
                        </m:f>
                        <m:d>
                          <m:d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func>
                          <m:func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13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fr-FR" sz="13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3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d>
                                  <m:dPr>
                                    <m:ctrlPr>
                                      <a:rPr lang="fr-FR" sz="13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r-FR" sz="13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3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𝜑</m:t>
                                        </m:r>
                                      </m:e>
                                      <m:sub>
                                        <m:r>
                                          <a:rPr lang="fr-FR" sz="13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𝑜𝑏𝑠</m:t>
                                        </m:r>
                                      </m:sub>
                                    </m:sSub>
                                    <m:r>
                                      <a:rPr lang="fr-FR" sz="13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fr-FR" sz="13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3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𝜑</m:t>
                                        </m:r>
                                      </m:e>
                                      <m:sub>
                                        <m:r>
                                          <a:rPr lang="fr-FR" sz="13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𝑙𝑎𝑠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</m:func>
                        <m:sSubSup>
                          <m:sSubSupPr>
                            <m:ctrlPr>
                              <a:rPr lang="fr-FR" sz="13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13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𝒫</m:t>
                            </m:r>
                          </m:e>
                          <m:sub>
                            <m:r>
                              <a:rPr lang="fr-FR" sz="13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sub>
                          <m:sup>
                            <m:r>
                              <a:rPr lang="fr-FR" sz="13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𝑙𝑎𝑠</m:t>
                            </m:r>
                          </m:sup>
                        </m:sSubSup>
                        <m:r>
                          <a:rPr lang="fr-FR" sz="1300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fr-FR" sz="13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∥</m:t>
                                </m:r>
                              </m:sub>
                            </m:sSub>
                          </m:num>
                          <m:den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𝑑𝑦</m:t>
                            </m:r>
                          </m:den>
                        </m:f>
                        <m:d>
                          <m:d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sSubSup>
                          <m:sSubSupPr>
                            <m:ctrlPr>
                              <a:rPr lang="fr-FR" sz="13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13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𝒫</m:t>
                            </m:r>
                          </m:e>
                          <m:sub>
                            <m:r>
                              <a:rPr lang="fr-FR" sz="13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  <m:sup>
                            <m:r>
                              <a:rPr lang="fr-FR" sz="13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𝑙𝑎𝑠</m:t>
                            </m:r>
                          </m:sup>
                        </m:sSubSup>
                        <m:r>
                          <a:rPr lang="fr-FR" sz="13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sSub>
                          <m:sSubPr>
                            <m:ctrlP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d>
                          <m:dPr>
                            <m:ctrlP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func>
                          <m:func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13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fr-FR" sz="13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sz="13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3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lang="fr-FR" sz="13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𝑜𝑏𝑠</m:t>
                                    </m:r>
                                  </m:sub>
                                </m:sSub>
                                <m: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fr-FR" sz="13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3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lang="fr-FR" sz="13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𝑒𝑙𝑒𝑐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  <m:r>
                          <a:rPr lang="fr-FR" sz="13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sSub>
                          <m:sSub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fr-FR" sz="13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13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3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3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fr-FR" sz="1300" i="1">
                            <a:latin typeface="Cambria Math" panose="02040503050406030204" pitchFamily="18" charset="0"/>
                          </a:rPr>
                          <m:t>))</m:t>
                        </m:r>
                      </m:oMath>
                    </m:oMathPara>
                  </a14:m>
                  <a:endParaRPr lang="en-GB" sz="1300" dirty="0"/>
                </a:p>
              </p:txBody>
            </p:sp>
          </mc:Choice>
          <mc:Fallback xmlns=""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908D5C52-7D3E-F046-9CF9-533A85CC0E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94" y="2628782"/>
                  <a:ext cx="9072405" cy="414024"/>
                </a:xfrm>
                <a:prstGeom prst="rect">
                  <a:avLst/>
                </a:prstGeom>
                <a:blipFill>
                  <a:blip r:embed="rId4"/>
                  <a:stretch>
                    <a:fillRect b="-18182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6345AF43-F6A4-F544-9EF6-7F7520DB70B8}"/>
                </a:ext>
              </a:extLst>
            </p:cNvPr>
            <p:cNvSpPr txBox="1"/>
            <p:nvPr/>
          </p:nvSpPr>
          <p:spPr>
            <a:xfrm>
              <a:off x="962893" y="1828705"/>
              <a:ext cx="36995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i="1" dirty="0">
                  <a:solidFill>
                    <a:schemeClr val="accent6">
                      <a:lumMod val="75000"/>
                    </a:schemeClr>
                  </a:solidFill>
                </a:rPr>
                <a:t>Transverse laser polarisation: nuisance parameter to minimize and keep under control </a:t>
              </a:r>
            </a:p>
          </p:txBody>
        </p: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7F23252A-58A9-4642-8EB2-01734DF41F53}"/>
                </a:ext>
              </a:extLst>
            </p:cNvPr>
            <p:cNvCxnSpPr>
              <a:cxnSpLocks/>
            </p:cNvCxnSpPr>
            <p:nvPr/>
          </p:nvCxnSpPr>
          <p:spPr>
            <a:xfrm>
              <a:off x="3908809" y="2160396"/>
              <a:ext cx="321547" cy="274355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15AA948-9371-254B-9DF8-E71F42DF7678}"/>
                </a:ext>
              </a:extLst>
            </p:cNvPr>
            <p:cNvSpPr/>
            <p:nvPr/>
          </p:nvSpPr>
          <p:spPr>
            <a:xfrm>
              <a:off x="5928528" y="2449413"/>
              <a:ext cx="2190540" cy="884255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6919D253-F99B-094B-BE3F-F6A3EA5AAFCE}"/>
                </a:ext>
              </a:extLst>
            </p:cNvPr>
            <p:cNvSpPr txBox="1"/>
            <p:nvPr/>
          </p:nvSpPr>
          <p:spPr>
            <a:xfrm>
              <a:off x="4551904" y="1828705"/>
              <a:ext cx="36995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i="1" dirty="0">
                  <a:solidFill>
                    <a:srgbClr val="7030A0"/>
                  </a:solidFill>
                </a:rPr>
                <a:t>Transverse electron beam polarisation: intervenes as an asymmetry in the transverse plane</a:t>
              </a:r>
            </a:p>
          </p:txBody>
        </p: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B4F8E68C-97B6-E24C-BD17-259A1D0B9368}"/>
                </a:ext>
              </a:extLst>
            </p:cNvPr>
            <p:cNvCxnSpPr>
              <a:cxnSpLocks/>
            </p:cNvCxnSpPr>
            <p:nvPr/>
          </p:nvCxnSpPr>
          <p:spPr>
            <a:xfrm>
              <a:off x="7497820" y="2160396"/>
              <a:ext cx="321547" cy="274355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 Box 18">
                <a:extLst>
                  <a:ext uri="{FF2B5EF4-FFF2-40B4-BE49-F238E27FC236}">
                    <a16:creationId xmlns:a16="http://schemas.microsoft.com/office/drawing/2014/main" id="{7FAE4B81-565C-9F40-A00C-0142653C73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3823" y="4536596"/>
                <a:ext cx="8843463" cy="1007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⚠️ Assume in the following:</a:t>
                </a:r>
                <a:endParaRPr lang="en-US" sz="1400" dirty="0">
                  <a:solidFill>
                    <a:schemeClr val="accent5">
                      <a:lumMod val="75000"/>
                    </a:schemeClr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accent5">
                        <a:lumMod val="75000"/>
                      </a:schemeClr>
                    </a:solidFill>
                  </a:rPr>
                  <a:t>purely circular laser polarization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40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4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𝒫</m:t>
                        </m:r>
                      </m:e>
                      <m:sub>
                        <m:r>
                          <a:rPr lang="fr-FR" sz="14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  <m:sup>
                        <m:r>
                          <a:rPr lang="fr-FR" sz="14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𝑙𝑎𝑠</m:t>
                        </m:r>
                      </m:sup>
                    </m:sSubSup>
                  </m:oMath>
                </a14:m>
                <a:r>
                  <a:rPr lang="en-US" sz="1400" dirty="0">
                    <a:solidFill>
                      <a:schemeClr val="accent5">
                        <a:lumMod val="75000"/>
                      </a:schemeClr>
                    </a:solidFill>
                  </a:rPr>
                  <a:t> : transverse polarization of laser will be a systematic uncertainty or a constrained parameter in the fit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accent5">
                        <a:lumMod val="75000"/>
                      </a:schemeClr>
                    </a:solidFill>
                  </a:rPr>
                  <a:t>I also assume for the sensitivities studies performed here that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40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4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𝒫</m:t>
                        </m:r>
                      </m:e>
                      <m:sub>
                        <m:r>
                          <a:rPr lang="fr-FR" sz="14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  <m:sup>
                        <m:r>
                          <a:rPr lang="fr-FR" sz="14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𝑙𝑎𝑠</m:t>
                        </m:r>
                      </m:sup>
                    </m:sSubSup>
                  </m:oMath>
                </a14:m>
                <a:r>
                  <a:rPr lang="en-US" sz="1400" dirty="0">
                    <a:solidFill>
                      <a:schemeClr val="accent5">
                        <a:lumMod val="75000"/>
                      </a:schemeClr>
                    </a:solidFill>
                  </a:rPr>
                  <a:t>=1 (or -1)</a:t>
                </a:r>
              </a:p>
            </p:txBody>
          </p:sp>
        </mc:Choice>
        <mc:Fallback xmlns="">
          <p:sp>
            <p:nvSpPr>
              <p:cNvPr id="29" name="Text Box 18">
                <a:extLst>
                  <a:ext uri="{FF2B5EF4-FFF2-40B4-BE49-F238E27FC236}">
                    <a16:creationId xmlns:a16="http://schemas.microsoft.com/office/drawing/2014/main" id="{7FAE4B81-565C-9F40-A00C-0142653C7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3823" y="4536596"/>
                <a:ext cx="8843463" cy="1007327"/>
              </a:xfrm>
              <a:prstGeom prst="rect">
                <a:avLst/>
              </a:prstGeom>
              <a:blipFill>
                <a:blip r:embed="rId5"/>
                <a:stretch>
                  <a:fillRect l="-287" t="-1235" b="-49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Image 30">
            <a:extLst>
              <a:ext uri="{FF2B5EF4-FFF2-40B4-BE49-F238E27FC236}">
                <a16:creationId xmlns:a16="http://schemas.microsoft.com/office/drawing/2014/main" id="{81E7D4A5-A932-BD4E-9BA8-63DE85E2FE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0698" y="159641"/>
            <a:ext cx="3218153" cy="148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34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2482EC-D8BC-2347-8349-9EF8C7A22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Basic </a:t>
            </a:r>
            <a:r>
              <a:rPr lang="fr-FR" dirty="0" err="1"/>
              <a:t>idea</a:t>
            </a:r>
            <a:r>
              <a:rPr lang="fr-FR" dirty="0"/>
              <a:t> of photon detector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D88FAD-48A7-2442-9F50-F796B3E5A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03/06/2019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9BF8A8-2724-DE4F-9558-78BB90DBB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Compton polarimeter for SuperKEKB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061522-D31E-7743-A271-64CFEBA54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12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17B3F2-C353-C94F-A741-F254F96DED92}"/>
              </a:ext>
            </a:extLst>
          </p:cNvPr>
          <p:cNvSpPr/>
          <p:nvPr/>
        </p:nvSpPr>
        <p:spPr>
          <a:xfrm>
            <a:off x="522514" y="1198007"/>
            <a:ext cx="80989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Basic elements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a VERY FAST (4ns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bunch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spacing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)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radhard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scintillating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crystal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 BaF2, the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only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solution ?</a:t>
            </a:r>
          </a:p>
          <a:p>
            <a:pPr marL="1200150" lvl="2" indent="-285750">
              <a:buFont typeface="Wingdings" pitchFamily="2" charset="2"/>
              <a:buChar char="L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Need to filter out the slow component</a:t>
            </a:r>
          </a:p>
          <a:p>
            <a:pPr lvl="2"/>
            <a:r>
              <a:rPr lang="fr-FR" sz="14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    </a:t>
            </a:r>
            <a:r>
              <a:rPr lang="fr-FR" sz="1400" dirty="0" err="1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Interesting</a:t>
            </a:r>
            <a:r>
              <a:rPr lang="fr-FR" sz="14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: Y doping </a:t>
            </a:r>
            <a:r>
              <a:rPr lang="fr-FR" sz="1400" dirty="0" err="1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reduces</a:t>
            </a:r>
            <a:r>
              <a:rPr lang="fr-FR" sz="14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the slow component, but </a:t>
            </a:r>
            <a:r>
              <a:rPr lang="fr-FR" sz="1400" dirty="0" err="1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is</a:t>
            </a:r>
            <a:r>
              <a:rPr lang="fr-FR" sz="14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fr-FR" sz="1400" dirty="0" err="1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it</a:t>
            </a:r>
            <a:r>
              <a:rPr lang="fr-FR" sz="14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fr-FR" sz="1400" dirty="0" err="1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commercially</a:t>
            </a:r>
            <a:r>
              <a:rPr lang="fr-FR" sz="14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fr-FR" sz="1400" dirty="0" err="1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available</a:t>
            </a:r>
            <a:r>
              <a:rPr lang="fr-FR" sz="14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a PMT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with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low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transit time dispersion AND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solar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blind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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commercially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available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Associated electronics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757EB9F-A2C9-8241-95F6-CD9228068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4292" y="3169759"/>
            <a:ext cx="2492417" cy="2492417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CB05B871-371B-6348-B2F9-7B52A59D2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19" y="2809418"/>
            <a:ext cx="3429000" cy="32131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8B2C63C-D80B-B242-ACF5-4558DF4F3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082" y="2657909"/>
            <a:ext cx="2628361" cy="351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06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43D775-CAB4-1146-8301-11D149AF2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337C8E-0450-0E48-A37E-F3D9112D3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403594"/>
            <a:ext cx="7886700" cy="4351338"/>
          </a:xfrm>
        </p:spPr>
        <p:txBody>
          <a:bodyPr/>
          <a:lstStyle/>
          <a:p>
            <a:r>
              <a:rPr lang="fr-FR" dirty="0" err="1"/>
              <a:t>Interesting</a:t>
            </a:r>
            <a:r>
              <a:rPr lang="fr-FR" dirty="0"/>
              <a:t> prospects for </a:t>
            </a:r>
            <a:r>
              <a:rPr lang="fr-FR" dirty="0" err="1"/>
              <a:t>polarizing</a:t>
            </a:r>
            <a:r>
              <a:rPr lang="fr-FR" dirty="0"/>
              <a:t> </a:t>
            </a:r>
            <a:r>
              <a:rPr lang="fr-FR" dirty="0" err="1"/>
              <a:t>electrons</a:t>
            </a:r>
            <a:r>
              <a:rPr lang="fr-FR" dirty="0"/>
              <a:t> in </a:t>
            </a:r>
            <a:r>
              <a:rPr lang="fr-FR" dirty="0" err="1"/>
              <a:t>SuperKEKB</a:t>
            </a:r>
            <a:endParaRPr lang="fr-FR" dirty="0"/>
          </a:p>
          <a:p>
            <a:pPr lvl="1"/>
            <a:r>
              <a:rPr lang="fr-FR" dirty="0" err="1"/>
              <a:t>Extends</a:t>
            </a:r>
            <a:r>
              <a:rPr lang="fr-FR" dirty="0"/>
              <a:t> </a:t>
            </a:r>
            <a:r>
              <a:rPr lang="fr-FR" dirty="0" err="1"/>
              <a:t>physics</a:t>
            </a:r>
            <a:r>
              <a:rPr lang="fr-FR" dirty="0"/>
              <a:t> case of Belle II </a:t>
            </a:r>
          </a:p>
          <a:p>
            <a:pPr lvl="1"/>
            <a:r>
              <a:rPr lang="fr-FR" dirty="0"/>
              <a:t>Challenge: </a:t>
            </a:r>
            <a:r>
              <a:rPr lang="fr-FR" dirty="0" err="1"/>
              <a:t>preserve</a:t>
            </a:r>
            <a:r>
              <a:rPr lang="fr-FR" dirty="0"/>
              <a:t> high </a:t>
            </a:r>
            <a:r>
              <a:rPr lang="fr-FR" dirty="0" err="1"/>
              <a:t>lumi</a:t>
            </a:r>
            <a:r>
              <a:rPr lang="fr-FR" dirty="0"/>
              <a:t> and high </a:t>
            </a:r>
            <a:r>
              <a:rPr lang="fr-FR" dirty="0" err="1"/>
              <a:t>polarization</a:t>
            </a:r>
            <a:r>
              <a:rPr lang="fr-FR" dirty="0"/>
              <a:t> at IP</a:t>
            </a:r>
          </a:p>
          <a:p>
            <a:r>
              <a:rPr lang="fr-FR" dirty="0"/>
              <a:t>Design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progressing</a:t>
            </a:r>
            <a:r>
              <a:rPr lang="fr-FR" dirty="0"/>
              <a:t> </a:t>
            </a:r>
            <a:r>
              <a:rPr lang="fr-FR" dirty="0" err="1"/>
              <a:t>towards</a:t>
            </a:r>
            <a:r>
              <a:rPr lang="fr-FR" dirty="0"/>
              <a:t> White Report (</a:t>
            </a:r>
            <a:r>
              <a:rPr lang="fr-FR" dirty="0" err="1"/>
              <a:t>Snowmass</a:t>
            </a:r>
            <a:r>
              <a:rPr lang="fr-FR" dirty="0"/>
              <a:t> document)</a:t>
            </a:r>
          </a:p>
          <a:p>
            <a:r>
              <a:rPr lang="fr-FR" dirty="0" err="1"/>
              <a:t>IJCLab</a:t>
            </a:r>
            <a:r>
              <a:rPr lang="fr-FR" dirty="0"/>
              <a:t> </a:t>
            </a:r>
            <a:r>
              <a:rPr lang="fr-FR" dirty="0" err="1"/>
              <a:t>contributes</a:t>
            </a:r>
            <a:r>
              <a:rPr lang="fr-FR" dirty="0"/>
              <a:t> to Compton </a:t>
            </a:r>
            <a:r>
              <a:rPr lang="fr-FR" dirty="0" err="1"/>
              <a:t>polarimetry</a:t>
            </a:r>
            <a:r>
              <a:rPr lang="fr-FR" dirty="0"/>
              <a:t> and tau </a:t>
            </a:r>
            <a:r>
              <a:rPr lang="fr-FR" dirty="0" err="1"/>
              <a:t>physics</a:t>
            </a:r>
            <a:r>
              <a:rPr lang="fr-FR" dirty="0"/>
              <a:t>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FE2734-503C-004E-AE3C-BB68D3389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192B14-48E1-1C41-A0DE-97469EF02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e+e- --&gt;𝜏 +𝜏-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89A4A9C-BD58-8444-8222-D29150F3F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2181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F9393D-1EA6-E848-8D75-0B5CD043C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backup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16DEF4-E764-E343-8307-D1D3CD051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C1B1BED-A4B1-8C4C-8DB3-A8E66D26B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0F1F79-A7D9-6042-8114-5CFE885E6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e+e- --&gt;𝜏 +𝜏-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728E96-DEF2-7447-900E-E9977FF6F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6582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232228-A141-BD43-9816-995BACC99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Charge-</a:t>
            </a:r>
            <a:r>
              <a:rPr lang="fr-FR" dirty="0" err="1"/>
              <a:t>symmetric</a:t>
            </a:r>
            <a:r>
              <a:rPr lang="fr-FR" dirty="0"/>
              <a:t> </a:t>
            </a:r>
            <a:r>
              <a:rPr lang="fr-FR" dirty="0" err="1"/>
              <a:t>measurement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243245-B1AF-EC48-AF2E-2A3D9AA55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01A992-2CAD-9744-AE5A-BA7CC590C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e+e- --&gt;𝜏 +𝜏-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65E956-9E91-864C-ACD8-A588997D6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15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FAB8E02-7598-704B-905E-25A54BF2E9AE}"/>
              </a:ext>
            </a:extLst>
          </p:cNvPr>
          <p:cNvSpPr txBox="1"/>
          <p:nvPr/>
        </p:nvSpPr>
        <p:spPr>
          <a:xfrm>
            <a:off x="628650" y="990812"/>
            <a:ext cx="8431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Topic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studied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in a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series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of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papers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by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Berends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et al., Greco et al,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Altarelli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et al. In the 70’s right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before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and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after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J/Psi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discovery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fr-FR" baseline="300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38FC1B6-0016-2A45-8B9A-207B2545A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753312"/>
            <a:ext cx="8115300" cy="4279900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949484F3-36DF-9241-8CE1-9433C13C693D}"/>
              </a:ext>
            </a:extLst>
          </p:cNvPr>
          <p:cNvCxnSpPr>
            <a:cxnSpLocks/>
          </p:cNvCxnSpPr>
          <p:nvPr/>
        </p:nvCxnSpPr>
        <p:spPr>
          <a:xfrm>
            <a:off x="1759226" y="3627455"/>
            <a:ext cx="675612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AEC582BE-9B2F-BC49-BF8A-25AD3DBE7D30}"/>
              </a:ext>
            </a:extLst>
          </p:cNvPr>
          <p:cNvCxnSpPr>
            <a:cxnSpLocks/>
          </p:cNvCxnSpPr>
          <p:nvPr/>
        </p:nvCxnSpPr>
        <p:spPr>
          <a:xfrm>
            <a:off x="916839" y="3893262"/>
            <a:ext cx="699121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3BE28BEE-3DE1-6E4C-BA5A-EDE8313CE367}"/>
              </a:ext>
            </a:extLst>
          </p:cNvPr>
          <p:cNvCxnSpPr>
            <a:cxnSpLocks/>
          </p:cNvCxnSpPr>
          <p:nvPr/>
        </p:nvCxnSpPr>
        <p:spPr>
          <a:xfrm>
            <a:off x="916839" y="4186338"/>
            <a:ext cx="130268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5B8982E-86E7-FF4A-8F1D-FE61FDAB97BE}"/>
              </a:ext>
            </a:extLst>
          </p:cNvPr>
          <p:cNvSpPr/>
          <p:nvPr/>
        </p:nvSpPr>
        <p:spPr>
          <a:xfrm>
            <a:off x="4123384" y="4186338"/>
            <a:ext cx="50149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It </a:t>
            </a:r>
            <a:r>
              <a:rPr lang="fr-FR" dirty="0" err="1">
                <a:solidFill>
                  <a:srgbClr val="C00000"/>
                </a:solidFill>
              </a:rPr>
              <a:t>applies</a:t>
            </a:r>
            <a:r>
              <a:rPr lang="fr-FR" dirty="0">
                <a:solidFill>
                  <a:srgbClr val="C00000"/>
                </a:solidFill>
              </a:rPr>
              <a:t> to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C00000"/>
                </a:solidFill>
              </a:rPr>
              <a:t>ISR/FSR </a:t>
            </a:r>
            <a:r>
              <a:rPr lang="fr-FR" dirty="0" err="1">
                <a:solidFill>
                  <a:srgbClr val="C00000"/>
                </a:solidFill>
              </a:rPr>
              <a:t>interference</a:t>
            </a:r>
            <a:r>
              <a:rPr lang="fr-FR" dirty="0">
                <a:solidFill>
                  <a:srgbClr val="C00000"/>
                </a:solidFill>
              </a:rPr>
              <a:t> (</a:t>
            </a:r>
            <a:r>
              <a:rPr lang="fr-FR" dirty="0" err="1">
                <a:solidFill>
                  <a:srgbClr val="C00000"/>
                </a:solidFill>
              </a:rPr>
              <a:t>even</a:t>
            </a:r>
            <a:r>
              <a:rPr lang="fr-FR" dirty="0">
                <a:solidFill>
                  <a:srgbClr val="C00000"/>
                </a:solidFill>
              </a:rPr>
              <a:t> </a:t>
            </a:r>
            <a:r>
              <a:rPr lang="fr-FR" dirty="0" err="1">
                <a:solidFill>
                  <a:srgbClr val="C00000"/>
                </a:solidFill>
              </a:rPr>
              <a:t>after</a:t>
            </a:r>
            <a:r>
              <a:rPr lang="fr-FR" dirty="0">
                <a:solidFill>
                  <a:srgbClr val="C00000"/>
                </a:solidFill>
              </a:rPr>
              <a:t> exponentiation)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C00000"/>
                </a:solidFill>
              </a:rPr>
              <a:t>Born/Box </a:t>
            </a:r>
            <a:r>
              <a:rPr lang="fr-FR" dirty="0" err="1">
                <a:solidFill>
                  <a:srgbClr val="C00000"/>
                </a:solidFill>
              </a:rPr>
              <a:t>interference</a:t>
            </a:r>
            <a:endParaRPr lang="fr-F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536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F2A0CF-F9C7-0344-8C50-8F1E3E304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NLO </a:t>
            </a:r>
            <a:r>
              <a:rPr lang="fr-FR" dirty="0" err="1"/>
              <a:t>summary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3EF953-3E01-D24E-8BDE-3C218DE32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C836BD-B297-2542-A514-C4E657400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e+e- --&gt;𝜏 +𝜏-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5178E6-E311-2D49-AD98-0B08E64CB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16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54972F7-CBB0-354C-A522-0B0CA4173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95" y="2055953"/>
            <a:ext cx="7175500" cy="42799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4184586-549B-B34C-99BB-40CB9C981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07" y="1516971"/>
            <a:ext cx="6477000" cy="21209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89BE45F-4CCB-3642-B331-329349EB6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349" y="163425"/>
            <a:ext cx="2168693" cy="270709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00EFDB5-FFFB-5F49-B171-D30CDD93B4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2688" y="181893"/>
            <a:ext cx="2516345" cy="13855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78D8CE9-AC32-4C44-B242-F0CE5C9D977D}"/>
              </a:ext>
            </a:extLst>
          </p:cNvPr>
          <p:cNvSpPr/>
          <p:nvPr/>
        </p:nvSpPr>
        <p:spPr>
          <a:xfrm>
            <a:off x="1024932" y="2870517"/>
            <a:ext cx="4783015" cy="84737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3C8906B-1D14-BF47-A8D8-9228C2CFD81A}"/>
              </a:ext>
            </a:extLst>
          </p:cNvPr>
          <p:cNvSpPr/>
          <p:nvPr/>
        </p:nvSpPr>
        <p:spPr>
          <a:xfrm>
            <a:off x="5877936" y="3091840"/>
            <a:ext cx="31430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Hard photon </a:t>
            </a:r>
            <a:r>
              <a:rPr lang="fr-FR" dirty="0" err="1">
                <a:solidFill>
                  <a:srgbClr val="C00000"/>
                </a:solidFill>
              </a:rPr>
              <a:t>emission</a:t>
            </a:r>
            <a:r>
              <a:rPr lang="fr-FR" dirty="0">
                <a:solidFill>
                  <a:srgbClr val="C00000"/>
                </a:solidFill>
              </a:rPr>
              <a:t> to </a:t>
            </a:r>
            <a:r>
              <a:rPr lang="fr-FR" dirty="0" err="1">
                <a:solidFill>
                  <a:srgbClr val="C00000"/>
                </a:solidFill>
              </a:rPr>
              <a:t>be</a:t>
            </a:r>
            <a:r>
              <a:rPr lang="fr-FR" dirty="0">
                <a:solidFill>
                  <a:srgbClr val="C00000"/>
                </a:solidFill>
              </a:rPr>
              <a:t> </a:t>
            </a:r>
            <a:r>
              <a:rPr lang="fr-FR" dirty="0" err="1">
                <a:solidFill>
                  <a:srgbClr val="C00000"/>
                </a:solidFill>
              </a:rPr>
              <a:t>evaluated</a:t>
            </a:r>
            <a:r>
              <a:rPr lang="fr-FR" dirty="0">
                <a:solidFill>
                  <a:srgbClr val="C00000"/>
                </a:solidFill>
              </a:rPr>
              <a:t> </a:t>
            </a:r>
            <a:r>
              <a:rPr lang="fr-FR" dirty="0" err="1">
                <a:solidFill>
                  <a:srgbClr val="C00000"/>
                </a:solidFill>
              </a:rPr>
              <a:t>numerically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6BA187C-9AC3-E245-896F-7A01D192B677}"/>
              </a:ext>
            </a:extLst>
          </p:cNvPr>
          <p:cNvSpPr/>
          <p:nvPr/>
        </p:nvSpPr>
        <p:spPr>
          <a:xfrm>
            <a:off x="1024932" y="1516971"/>
            <a:ext cx="4652387" cy="663521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6AC511B-A4E6-2A4A-93B7-FD0CD7C8A064}"/>
              </a:ext>
            </a:extLst>
          </p:cNvPr>
          <p:cNvSpPr/>
          <p:nvPr/>
        </p:nvSpPr>
        <p:spPr>
          <a:xfrm>
            <a:off x="3705462" y="2193744"/>
            <a:ext cx="2715435" cy="663521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3D01FF8-F700-8742-B554-D867ECED679A}"/>
              </a:ext>
            </a:extLst>
          </p:cNvPr>
          <p:cNvSpPr/>
          <p:nvPr/>
        </p:nvSpPr>
        <p:spPr>
          <a:xfrm>
            <a:off x="264490" y="1147639"/>
            <a:ext cx="42037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Angular</a:t>
            </a: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structure </a:t>
            </a:r>
            <a:r>
              <a:rPr lang="fr-FR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is</a:t>
            </a: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preserved</a:t>
            </a: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up to NNLO</a:t>
            </a:r>
          </a:p>
        </p:txBody>
      </p:sp>
    </p:spTree>
    <p:extLst>
      <p:ext uri="{BB962C8B-B14F-4D97-AF65-F5344CB8AC3E}">
        <p14:creationId xmlns:p14="http://schemas.microsoft.com/office/powerpoint/2010/main" val="1677747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794BC4B0-E5B7-C64C-82AF-9674628BA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025" y="2881865"/>
            <a:ext cx="5251370" cy="282331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2482EC-D8BC-2347-8349-9EF8C7A22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 first look at the </a:t>
            </a:r>
            <a:r>
              <a:rPr lang="fr-FR" dirty="0" err="1"/>
              <a:t>unpolarized</a:t>
            </a:r>
            <a:r>
              <a:rPr lang="fr-FR" dirty="0"/>
              <a:t> </a:t>
            </a:r>
            <a:r>
              <a:rPr lang="fr-FR" dirty="0" err="1"/>
              <a:t>term</a:t>
            </a:r>
            <a:r>
              <a:rPr lang="fr-FR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D88FAD-48A7-2442-9F50-F796B3E5A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03/06/2019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9BF8A8-2724-DE4F-9558-78BB90DBB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Compton polarimeter for SuperKEKB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061522-D31E-7743-A271-64CFEBA54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17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D03C26-AD9F-784E-A2DD-1F36AE9FF4B8}"/>
              </a:ext>
            </a:extLst>
          </p:cNvPr>
          <p:cNvSpPr/>
          <p:nvPr/>
        </p:nvSpPr>
        <p:spPr>
          <a:xfrm rot="16200000">
            <a:off x="-3084400" y="3084401"/>
            <a:ext cx="6445802" cy="276999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Landau-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Lifshitz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QED book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paragaphs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86 and 87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37D79BD-E2A1-6248-A7EF-956E012CA141}"/>
              </a:ext>
            </a:extLst>
          </p:cNvPr>
          <p:cNvSpPr/>
          <p:nvPr/>
        </p:nvSpPr>
        <p:spPr>
          <a:xfrm>
            <a:off x="5302718" y="1149924"/>
            <a:ext cx="39968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1"/>
                </a:solidFill>
              </a:rPr>
              <a:t>Initial </a:t>
            </a:r>
            <a:r>
              <a:rPr lang="fr-FR" sz="1600" dirty="0" err="1">
                <a:solidFill>
                  <a:schemeClr val="accent1"/>
                </a:solidFill>
              </a:rPr>
              <a:t>electron</a:t>
            </a:r>
            <a:r>
              <a:rPr lang="fr-FR" sz="1600" dirty="0">
                <a:solidFill>
                  <a:schemeClr val="accent1"/>
                </a:solidFill>
              </a:rPr>
              <a:t> </a:t>
            </a:r>
            <a:r>
              <a:rPr lang="fr-FR" sz="1600" dirty="0" err="1">
                <a:solidFill>
                  <a:schemeClr val="accent1"/>
                </a:solidFill>
              </a:rPr>
              <a:t>energy</a:t>
            </a:r>
            <a:r>
              <a:rPr lang="fr-FR" sz="1600" dirty="0">
                <a:solidFill>
                  <a:schemeClr val="accent1"/>
                </a:solidFill>
              </a:rPr>
              <a:t> (7 </a:t>
            </a:r>
            <a:r>
              <a:rPr lang="fr-FR" sz="1600" dirty="0" err="1">
                <a:solidFill>
                  <a:schemeClr val="accent1"/>
                </a:solidFill>
              </a:rPr>
              <a:t>GeV</a:t>
            </a:r>
            <a:r>
              <a:rPr lang="fr-FR" sz="1600" dirty="0">
                <a:solidFill>
                  <a:schemeClr val="accent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6">
                    <a:lumMod val="75000"/>
                  </a:schemeClr>
                </a:solidFill>
              </a:rPr>
              <a:t>Initial photon </a:t>
            </a:r>
            <a:r>
              <a:rPr lang="fr-FR" sz="1600" dirty="0" err="1">
                <a:solidFill>
                  <a:schemeClr val="accent6">
                    <a:lumMod val="75000"/>
                  </a:schemeClr>
                </a:solidFill>
              </a:rPr>
              <a:t>energy</a:t>
            </a:r>
            <a:r>
              <a:rPr lang="fr-FR" sz="1600" dirty="0">
                <a:solidFill>
                  <a:schemeClr val="accent6">
                    <a:lumMod val="75000"/>
                  </a:schemeClr>
                </a:solidFill>
              </a:rPr>
              <a:t> (1.2eV at 1030nm)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accent6">
                    <a:lumMod val="75000"/>
                  </a:schemeClr>
                </a:solidFill>
              </a:rPr>
              <a:t>Crossing</a:t>
            </a:r>
            <a:r>
              <a:rPr lang="fr-FR" sz="1600" dirty="0">
                <a:solidFill>
                  <a:schemeClr val="accent6">
                    <a:lumMod val="75000"/>
                  </a:schemeClr>
                </a:solidFill>
              </a:rPr>
              <a:t> angle of </a:t>
            </a:r>
            <a:r>
              <a:rPr lang="fr-FR" sz="1600" dirty="0" err="1">
                <a:solidFill>
                  <a:schemeClr val="accent6">
                    <a:lumMod val="75000"/>
                  </a:schemeClr>
                </a:solidFill>
              </a:rPr>
              <a:t>beams</a:t>
            </a:r>
            <a:endParaRPr lang="fr-F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accent5">
                    <a:lumMod val="75000"/>
                  </a:schemeClr>
                </a:solidFill>
              </a:rPr>
              <a:t>Emitted</a:t>
            </a:r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 photon </a:t>
            </a:r>
            <a:r>
              <a:rPr lang="fr-FR" sz="1600" dirty="0" err="1">
                <a:solidFill>
                  <a:schemeClr val="accent5">
                    <a:lumMod val="75000"/>
                  </a:schemeClr>
                </a:solidFill>
              </a:rPr>
              <a:t>energy</a:t>
            </a:r>
            <a:endParaRPr lang="en-GB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2" name="Text Box 18">
            <a:extLst>
              <a:ext uri="{FF2B5EF4-FFF2-40B4-BE49-F238E27FC236}">
                <a16:creationId xmlns:a16="http://schemas.microsoft.com/office/drawing/2014/main" id="{070EF8AA-8F1D-0E4A-8527-69E1A891E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9403" y="3877110"/>
            <a:ext cx="312427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Conical emission: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98% of photons within 730𝜇rad</a:t>
            </a:r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B4F36D42-F82E-DC41-91FC-9954B8D87B76}"/>
              </a:ext>
            </a:extLst>
          </p:cNvPr>
          <p:cNvGrpSpPr/>
          <p:nvPr/>
        </p:nvGrpSpPr>
        <p:grpSpPr>
          <a:xfrm>
            <a:off x="628650" y="998997"/>
            <a:ext cx="4389369" cy="1116275"/>
            <a:chOff x="2342924" y="2633227"/>
            <a:chExt cx="4200550" cy="1889439"/>
          </a:xfrm>
        </p:grpSpPr>
        <p:sp>
          <p:nvSpPr>
            <p:cNvPr id="46" name="Triangle 45">
              <a:extLst>
                <a:ext uri="{FF2B5EF4-FFF2-40B4-BE49-F238E27FC236}">
                  <a16:creationId xmlns:a16="http://schemas.microsoft.com/office/drawing/2014/main" id="{629F6080-3ADD-0346-93DE-A6837F86CC29}"/>
                </a:ext>
              </a:extLst>
            </p:cNvPr>
            <p:cNvSpPr/>
            <p:nvPr/>
          </p:nvSpPr>
          <p:spPr>
            <a:xfrm rot="16200000">
              <a:off x="4676838" y="3064356"/>
              <a:ext cx="758854" cy="1659248"/>
            </a:xfrm>
            <a:prstGeom prst="triangle">
              <a:avLst/>
            </a:prstGeom>
            <a:gradFill flip="none" rotWithShape="1">
              <a:gsLst>
                <a:gs pos="0">
                  <a:schemeClr val="accent5">
                    <a:lumMod val="77000"/>
                  </a:schemeClr>
                </a:gs>
                <a:gs pos="48000">
                  <a:schemeClr val="accent3">
                    <a:alpha val="5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7" name="Connecteur droit avec flèche 46">
              <a:extLst>
                <a:ext uri="{FF2B5EF4-FFF2-40B4-BE49-F238E27FC236}">
                  <a16:creationId xmlns:a16="http://schemas.microsoft.com/office/drawing/2014/main" id="{99192E89-1514-5644-A787-F2762A3B8C7A}"/>
                </a:ext>
              </a:extLst>
            </p:cNvPr>
            <p:cNvCxnSpPr/>
            <p:nvPr/>
          </p:nvCxnSpPr>
          <p:spPr>
            <a:xfrm>
              <a:off x="2655042" y="3905952"/>
              <a:ext cx="3888432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>
              <a:extLst>
                <a:ext uri="{FF2B5EF4-FFF2-40B4-BE49-F238E27FC236}">
                  <a16:creationId xmlns:a16="http://schemas.microsoft.com/office/drawing/2014/main" id="{2CE0A1BF-64F0-7D41-94D6-BE1B3C47A6EC}"/>
                </a:ext>
              </a:extLst>
            </p:cNvPr>
            <p:cNvCxnSpPr/>
            <p:nvPr/>
          </p:nvCxnSpPr>
          <p:spPr>
            <a:xfrm>
              <a:off x="2786939" y="3905952"/>
              <a:ext cx="1439702" cy="0"/>
            </a:xfrm>
            <a:prstGeom prst="straightConnector1">
              <a:avLst/>
            </a:prstGeom>
            <a:ln w="762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>
              <a:extLst>
                <a:ext uri="{FF2B5EF4-FFF2-40B4-BE49-F238E27FC236}">
                  <a16:creationId xmlns:a16="http://schemas.microsoft.com/office/drawing/2014/main" id="{2187B346-9238-DE42-BB5F-AA284B724137}"/>
                </a:ext>
              </a:extLst>
            </p:cNvPr>
            <p:cNvCxnSpPr/>
            <p:nvPr/>
          </p:nvCxnSpPr>
          <p:spPr>
            <a:xfrm flipH="1">
              <a:off x="4226644" y="2794474"/>
              <a:ext cx="876670" cy="1111478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avec flèche 49">
              <a:extLst>
                <a:ext uri="{FF2B5EF4-FFF2-40B4-BE49-F238E27FC236}">
                  <a16:creationId xmlns:a16="http://schemas.microsoft.com/office/drawing/2014/main" id="{B5F786A6-EB2B-D840-A044-FF970D720A1D}"/>
                </a:ext>
              </a:extLst>
            </p:cNvPr>
            <p:cNvCxnSpPr/>
            <p:nvPr/>
          </p:nvCxnSpPr>
          <p:spPr>
            <a:xfrm>
              <a:off x="4226644" y="3905952"/>
              <a:ext cx="1027758" cy="616714"/>
            </a:xfrm>
            <a:prstGeom prst="straightConnector1">
              <a:avLst/>
            </a:prstGeom>
            <a:ln w="38100">
              <a:solidFill>
                <a:schemeClr val="accent1"/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avec flèche 50">
              <a:extLst>
                <a:ext uri="{FF2B5EF4-FFF2-40B4-BE49-F238E27FC236}">
                  <a16:creationId xmlns:a16="http://schemas.microsoft.com/office/drawing/2014/main" id="{991EA455-F20C-D840-A310-E6A1787726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29343" y="3350213"/>
              <a:ext cx="2170114" cy="555740"/>
            </a:xfrm>
            <a:prstGeom prst="straightConnector1">
              <a:avLst/>
            </a:prstGeom>
            <a:ln w="38100">
              <a:solidFill>
                <a:schemeClr val="accent5">
                  <a:lumMod val="75000"/>
                </a:schemeClr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7F3548BE-274A-3C47-88A2-248244E50585}"/>
                </a:ext>
              </a:extLst>
            </p:cNvPr>
            <p:cNvSpPr txBox="1"/>
            <p:nvPr/>
          </p:nvSpPr>
          <p:spPr>
            <a:xfrm>
              <a:off x="5103314" y="2633227"/>
              <a:ext cx="101021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accent6">
                      <a:lumMod val="75000"/>
                    </a:schemeClr>
                  </a:solidFill>
                </a:rPr>
                <a:t>laser (E</a:t>
              </a:r>
              <a:r>
                <a:rPr lang="el-GR" baseline="-25000" dirty="0">
                  <a:solidFill>
                    <a:schemeClr val="accent6">
                      <a:lumMod val="75000"/>
                    </a:schemeClr>
                  </a:solidFill>
                </a:rPr>
                <a:t>λ</a:t>
              </a:r>
              <a:r>
                <a:rPr lang="fr-FR" dirty="0">
                  <a:solidFill>
                    <a:schemeClr val="accent6">
                      <a:lumMod val="75000"/>
                    </a:schemeClr>
                  </a:solidFill>
                </a:rPr>
                <a:t>)</a:t>
              </a:r>
            </a:p>
          </p:txBody>
        </p:sp>
        <p:sp>
          <p:nvSpPr>
            <p:cNvPr id="53" name="Arc 52">
              <a:extLst>
                <a:ext uri="{FF2B5EF4-FFF2-40B4-BE49-F238E27FC236}">
                  <a16:creationId xmlns:a16="http://schemas.microsoft.com/office/drawing/2014/main" id="{53744652-2AF3-4045-BAB8-650373B62357}"/>
                </a:ext>
              </a:extLst>
            </p:cNvPr>
            <p:cNvSpPr/>
            <p:nvPr/>
          </p:nvSpPr>
          <p:spPr>
            <a:xfrm>
              <a:off x="4383234" y="3514555"/>
              <a:ext cx="281745" cy="391398"/>
            </a:xfrm>
            <a:prstGeom prst="arc">
              <a:avLst>
                <a:gd name="adj1" fmla="val 16200000"/>
                <a:gd name="adj2" fmla="val 4010144"/>
              </a:avLst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ZoneTexte 53">
                  <a:extLst>
                    <a:ext uri="{FF2B5EF4-FFF2-40B4-BE49-F238E27FC236}">
                      <a16:creationId xmlns:a16="http://schemas.microsoft.com/office/drawing/2014/main" id="{8D2512AD-9214-374D-A45A-EAAE8BD299BB}"/>
                    </a:ext>
                  </a:extLst>
                </p:cNvPr>
                <p:cNvSpPr txBox="1"/>
                <p:nvPr/>
              </p:nvSpPr>
              <p:spPr>
                <a:xfrm>
                  <a:off x="4646820" y="3129411"/>
                  <a:ext cx="46660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fr-FR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4" name="ZoneTexte 53">
                  <a:extLst>
                    <a:ext uri="{FF2B5EF4-FFF2-40B4-BE49-F238E27FC236}">
                      <a16:creationId xmlns:a16="http://schemas.microsoft.com/office/drawing/2014/main" id="{8D2512AD-9214-374D-A45A-EAAE8BD299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6820" y="3129411"/>
                  <a:ext cx="466603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6111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Arc 54">
              <a:extLst>
                <a:ext uri="{FF2B5EF4-FFF2-40B4-BE49-F238E27FC236}">
                  <a16:creationId xmlns:a16="http://schemas.microsoft.com/office/drawing/2014/main" id="{1D286F91-511D-1D49-BDB3-6FD50D1BDF86}"/>
                </a:ext>
              </a:extLst>
            </p:cNvPr>
            <p:cNvSpPr/>
            <p:nvPr/>
          </p:nvSpPr>
          <p:spPr>
            <a:xfrm>
              <a:off x="5733874" y="3507899"/>
              <a:ext cx="227559" cy="425598"/>
            </a:xfrm>
            <a:prstGeom prst="arc">
              <a:avLst>
                <a:gd name="adj1" fmla="val 16200000"/>
                <a:gd name="adj2" fmla="val 4010144"/>
              </a:avLst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0DF0F8AD-A913-5F4E-BA35-0F5AF83DC3D7}"/>
                </a:ext>
              </a:extLst>
            </p:cNvPr>
            <p:cNvSpPr txBox="1"/>
            <p:nvPr/>
          </p:nvSpPr>
          <p:spPr>
            <a:xfrm>
              <a:off x="5970903" y="3401076"/>
              <a:ext cx="31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schemeClr val="accent5">
                      <a:lumMod val="75000"/>
                    </a:schemeClr>
                  </a:solidFill>
                </a:rPr>
                <a:t>θ</a:t>
              </a:r>
              <a:endParaRPr lang="fr-FR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ZoneTexte 56">
                  <a:extLst>
                    <a:ext uri="{FF2B5EF4-FFF2-40B4-BE49-F238E27FC236}">
                      <a16:creationId xmlns:a16="http://schemas.microsoft.com/office/drawing/2014/main" id="{B885FEA0-123B-C64D-A4AC-689E8B7BF9CC}"/>
                    </a:ext>
                  </a:extLst>
                </p:cNvPr>
                <p:cNvSpPr txBox="1"/>
                <p:nvPr/>
              </p:nvSpPr>
              <p:spPr>
                <a:xfrm>
                  <a:off x="2342924" y="4106429"/>
                  <a:ext cx="2386067" cy="369332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>
                      <a:solidFill>
                        <a:schemeClr val="accent1"/>
                      </a:solidFill>
                    </a:rPr>
                    <a:t>e</a:t>
                  </a:r>
                  <a:r>
                    <a:rPr lang="fr-FR" b="0" baseline="30000" dirty="0">
                      <a:solidFill>
                        <a:schemeClr val="accent1"/>
                      </a:solidFill>
                    </a:rPr>
                    <a:t>-</a:t>
                  </a:r>
                  <a:r>
                    <a:rPr lang="fr-FR" b="0" dirty="0">
                      <a:solidFill>
                        <a:schemeClr val="accent1"/>
                      </a:solidFill>
                    </a:rPr>
                    <a:t> </a:t>
                  </a:r>
                  <a:r>
                    <a:rPr lang="fr-FR" b="0" dirty="0" err="1">
                      <a:solidFill>
                        <a:schemeClr val="accent1"/>
                      </a:solidFill>
                    </a:rPr>
                    <a:t>beam</a:t>
                  </a:r>
                  <a:r>
                    <a:rPr lang="fr-FR" b="0" dirty="0">
                      <a:solidFill>
                        <a:schemeClr val="accent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accent1"/>
                          </a:solidFill>
                          <a:latin typeface="Cambria Math"/>
                        </a:rPr>
                        <m:t>𝐸</m:t>
                      </m:r>
                      <m:r>
                        <a:rPr lang="fr-FR" b="0" i="1" baseline="-25000" smtClean="0">
                          <a:solidFill>
                            <a:schemeClr val="accent1"/>
                          </a:solidFill>
                          <a:latin typeface="Cambria Math"/>
                        </a:rPr>
                        <m:t>𝑒</m:t>
                      </m:r>
                    </m:oMath>
                  </a14:m>
                  <a:endParaRPr lang="fr-FR" b="0" dirty="0">
                    <a:solidFill>
                      <a:schemeClr val="accent1"/>
                    </a:solidFill>
                    <a:ea typeface="Cambria Math"/>
                  </a:endParaRPr>
                </a:p>
              </p:txBody>
            </p:sp>
          </mc:Choice>
          <mc:Fallback xmlns="">
            <p:sp>
              <p:nvSpPr>
                <p:cNvPr id="57" name="ZoneTexte 56">
                  <a:extLst>
                    <a:ext uri="{FF2B5EF4-FFF2-40B4-BE49-F238E27FC236}">
                      <a16:creationId xmlns:a16="http://schemas.microsoft.com/office/drawing/2014/main" id="{B885FEA0-123B-C64D-A4AC-689E8B7BF9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42924" y="4106429"/>
                  <a:ext cx="2386067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1515" t="-5556" b="-105556"/>
                  </a:stretch>
                </a:blipFill>
                <a:ln w="38100"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550041E5-5BF3-C94D-876F-2EF343A99A09}"/>
              </a:ext>
            </a:extLst>
          </p:cNvPr>
          <p:cNvSpPr txBox="1"/>
          <p:nvPr/>
        </p:nvSpPr>
        <p:spPr>
          <a:xfrm>
            <a:off x="2612688" y="2711082"/>
            <a:ext cx="3594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accent1"/>
                </a:solidFill>
              </a:rPr>
              <a:t>energy</a:t>
            </a:r>
            <a:r>
              <a:rPr lang="fr-FR" dirty="0">
                <a:solidFill>
                  <a:schemeClr val="accent1"/>
                </a:solidFill>
              </a:rPr>
              <a:t> vs </a:t>
            </a:r>
            <a:r>
              <a:rPr lang="fr-FR" dirty="0" err="1">
                <a:solidFill>
                  <a:schemeClr val="accent1"/>
                </a:solidFill>
              </a:rPr>
              <a:t>emission</a:t>
            </a:r>
            <a:r>
              <a:rPr lang="fr-FR" dirty="0">
                <a:solidFill>
                  <a:schemeClr val="accent1"/>
                </a:solidFill>
              </a:rPr>
              <a:t> angle </a:t>
            </a:r>
            <a:r>
              <a:rPr lang="fr-FR" dirty="0" err="1">
                <a:solidFill>
                  <a:schemeClr val="accent1"/>
                </a:solidFill>
              </a:rPr>
              <a:t>correlation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36" name="Text Box 18">
            <a:extLst>
              <a:ext uri="{FF2B5EF4-FFF2-40B4-BE49-F238E27FC236}">
                <a16:creationId xmlns:a16="http://schemas.microsoft.com/office/drawing/2014/main" id="{867477CF-5AF3-8044-847B-A45BC948D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01" y="5526679"/>
            <a:ext cx="904351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⚠️ Remember: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Photons (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electrons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too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) are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scatterred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in the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forward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direction, in a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narrow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cone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around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the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electron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beam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axis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I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further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implicitely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assume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that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detection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of photons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require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to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clear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a line of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sight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of about L=30m 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703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2482EC-D8BC-2347-8349-9EF8C7A22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Basic </a:t>
            </a:r>
            <a:r>
              <a:rPr lang="fr-FR" dirty="0" err="1"/>
              <a:t>idea</a:t>
            </a:r>
            <a:r>
              <a:rPr lang="fr-FR" dirty="0"/>
              <a:t> of detector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D88FAD-48A7-2442-9F50-F796B3E5A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03/06/2019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9BF8A8-2724-DE4F-9558-78BB90DBB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Compton polarimeter for SuperKEKB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061522-D31E-7743-A271-64CFEBA54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18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17B3F2-C353-C94F-A741-F254F96DED92}"/>
              </a:ext>
            </a:extLst>
          </p:cNvPr>
          <p:cNvSpPr/>
          <p:nvPr/>
        </p:nvSpPr>
        <p:spPr>
          <a:xfrm>
            <a:off x="522514" y="1198007"/>
            <a:ext cx="80989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Basic elements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a VERY FAST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radhard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scintillating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crystal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 BaF2, the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only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solution ?</a:t>
            </a:r>
          </a:p>
          <a:p>
            <a:pPr marL="1200150" lvl="2" indent="-285750">
              <a:buFont typeface="Wingdings" pitchFamily="2" charset="2"/>
              <a:buChar char="L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Need to filter out the slow component</a:t>
            </a:r>
          </a:p>
          <a:p>
            <a:pPr lvl="2"/>
            <a:r>
              <a:rPr lang="fr-FR" sz="14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    </a:t>
            </a:r>
            <a:r>
              <a:rPr lang="fr-FR" sz="1400" dirty="0" err="1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Interesting</a:t>
            </a:r>
            <a:r>
              <a:rPr lang="fr-FR" sz="14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: Y doping </a:t>
            </a:r>
            <a:r>
              <a:rPr lang="fr-FR" sz="1400" dirty="0" err="1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reduces</a:t>
            </a:r>
            <a:r>
              <a:rPr lang="fr-FR" sz="14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the slow component, but </a:t>
            </a:r>
            <a:r>
              <a:rPr lang="fr-FR" sz="1400" dirty="0" err="1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is</a:t>
            </a:r>
            <a:r>
              <a:rPr lang="fr-FR" sz="14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fr-FR" sz="1400" dirty="0" err="1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it</a:t>
            </a:r>
            <a:r>
              <a:rPr lang="fr-FR" sz="14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fr-FR" sz="1400" dirty="0" err="1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commercially</a:t>
            </a:r>
            <a:r>
              <a:rPr lang="fr-FR" sz="14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fr-FR" sz="1400" dirty="0" err="1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available</a:t>
            </a:r>
            <a:r>
              <a:rPr lang="fr-FR" sz="14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a PMT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with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low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transit time dispersion AND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solar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blind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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commercially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available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Associated electronics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C94088D-1395-744E-9384-FF753E045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863" y="2456044"/>
            <a:ext cx="1921406" cy="163731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B974A55-9F3D-E444-B43E-9EE497E71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2907" y="2635099"/>
            <a:ext cx="1921406" cy="163731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22B6451-C945-7E4B-BD50-660B8D6C2ABC}"/>
              </a:ext>
            </a:extLst>
          </p:cNvPr>
          <p:cNvSpPr/>
          <p:nvPr/>
        </p:nvSpPr>
        <p:spPr>
          <a:xfrm>
            <a:off x="6146230" y="2895707"/>
            <a:ext cx="1817243" cy="15202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…</a:t>
            </a:r>
          </a:p>
          <a:p>
            <a:endParaRPr lang="fr-FR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F940491-C2B8-7C4E-993E-36F5E50CF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548" y="3131146"/>
            <a:ext cx="1921406" cy="163731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30C7E1E-F280-2542-B777-F216DCD84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708" y="3366585"/>
            <a:ext cx="1921406" cy="1637314"/>
          </a:xfrm>
          <a:prstGeom prst="rect">
            <a:avLst/>
          </a:prstGeom>
        </p:spPr>
      </p:pic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34372A6-ED6E-9E42-A477-13880E88E86C}"/>
              </a:ext>
            </a:extLst>
          </p:cNvPr>
          <p:cNvCxnSpPr>
            <a:cxnSpLocks/>
          </p:cNvCxnSpPr>
          <p:nvPr/>
        </p:nvCxnSpPr>
        <p:spPr>
          <a:xfrm>
            <a:off x="4694607" y="3300371"/>
            <a:ext cx="2162838" cy="177504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4CACE6B2-55C1-9C4D-88F0-DD5855CEB6A0}"/>
              </a:ext>
            </a:extLst>
          </p:cNvPr>
          <p:cNvSpPr txBox="1"/>
          <p:nvPr/>
        </p:nvSpPr>
        <p:spPr>
          <a:xfrm>
            <a:off x="1331412" y="3517798"/>
            <a:ext cx="3376309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2500 </a:t>
            </a:r>
            <a:r>
              <a:rPr lang="fr-FR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bunches</a:t>
            </a: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 2500 </a:t>
            </a:r>
            <a:r>
              <a:rPr lang="fr-FR" dirty="0" err="1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histograms</a:t>
            </a:r>
            <a:endParaRPr lang="fr-FR" dirty="0">
              <a:solidFill>
                <a:schemeClr val="tx2">
                  <a:lumMod val="60000"/>
                  <a:lumOff val="40000"/>
                </a:schemeClr>
              </a:solidFill>
              <a:sym typeface="Wingdings" pitchFamily="2" charset="2"/>
            </a:endParaRP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About 1000 </a:t>
            </a:r>
            <a:r>
              <a:rPr lang="fr-FR" dirty="0" err="1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bins</a:t>
            </a: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</a:t>
            </a:r>
            <a:r>
              <a:rPr lang="fr-FR" dirty="0" err="1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each</a:t>
            </a: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(or </a:t>
            </a:r>
            <a:r>
              <a:rPr lang="fr-FR" dirty="0" err="1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less</a:t>
            </a: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?)</a:t>
            </a: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12 bits </a:t>
            </a:r>
            <a:r>
              <a:rPr lang="fr-FR" dirty="0" err="1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dynamics</a:t>
            </a: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?</a:t>
            </a:r>
            <a:endParaRPr lang="fr-FR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90C5A2F-C444-FA47-92E4-29B0375BD09C}"/>
              </a:ext>
            </a:extLst>
          </p:cNvPr>
          <p:cNvSpPr txBox="1"/>
          <p:nvPr/>
        </p:nvSpPr>
        <p:spPr>
          <a:xfrm>
            <a:off x="2308265" y="4776630"/>
            <a:ext cx="4046301" cy="369332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30Mb (3.75MB) to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transfer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every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minute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0D01A38-56A1-AC4A-B455-7098832031ED}"/>
              </a:ext>
            </a:extLst>
          </p:cNvPr>
          <p:cNvSpPr/>
          <p:nvPr/>
        </p:nvSpPr>
        <p:spPr>
          <a:xfrm>
            <a:off x="522514" y="5322980"/>
            <a:ext cx="80989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Two options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Embarked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ADC and data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processing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in the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accelerator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bay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w/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transfer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link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to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storage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needs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clock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(laser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also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needs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it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) and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bunch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identification</a:t>
            </a:r>
            <a:endParaRPr lang="fr-FR" sz="1400" dirty="0">
              <a:solidFill>
                <a:schemeClr val="accent6">
                  <a:lumMod val="75000"/>
                </a:schemeClr>
              </a:solidFill>
              <a:sym typeface="Wingdings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Deported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electronics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‘à la’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lumi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Belle II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with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diamonds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?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964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F92D01-6C29-0844-9042-090A54CF0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Example</a:t>
            </a:r>
            <a:r>
              <a:rPr lang="fr-FR" dirty="0"/>
              <a:t> of simulation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21D720-8373-4B40-9F05-AA0BAA4BC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03/06/2019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1544C50-00BC-5F49-B10A-CCB07A40A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Compton polarimeter for SuperKEKB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B22688-9D53-F745-984C-889E55F57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19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A2EC3B4-0042-FC42-B502-788702C11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80" y="1041695"/>
            <a:ext cx="7455877" cy="506316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6ECFD04-22BF-A742-867E-1AF217C3FD96}"/>
              </a:ext>
            </a:extLst>
          </p:cNvPr>
          <p:cNvSpPr txBox="1"/>
          <p:nvPr/>
        </p:nvSpPr>
        <p:spPr>
          <a:xfrm>
            <a:off x="6430945" y="1527349"/>
            <a:ext cx="1104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Chi2=101</a:t>
            </a:r>
          </a:p>
          <a:p>
            <a:r>
              <a:rPr lang="fr-FR" dirty="0" err="1"/>
              <a:t>Ndf</a:t>
            </a:r>
            <a:r>
              <a:rPr lang="fr-FR" dirty="0"/>
              <a:t> = 98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081FFB4-289F-754B-AC77-20AA373FCF61}"/>
              </a:ext>
            </a:extLst>
          </p:cNvPr>
          <p:cNvSpPr txBox="1"/>
          <p:nvPr/>
        </p:nvSpPr>
        <p:spPr>
          <a:xfrm>
            <a:off x="1658743" y="3337056"/>
            <a:ext cx="3938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6M entries (1minute data </a:t>
            </a:r>
            <a:r>
              <a:rPr lang="fr-FR" dirty="0" err="1"/>
              <a:t>taking</a:t>
            </a:r>
            <a:r>
              <a:rPr lang="fr-FR" dirty="0"/>
              <a:t>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CE5401F-0226-3246-B691-A882C33161E1}"/>
              </a:ext>
            </a:extLst>
          </p:cNvPr>
          <p:cNvSpPr txBox="1"/>
          <p:nvPr/>
        </p:nvSpPr>
        <p:spPr>
          <a:xfrm>
            <a:off x="723480" y="1041695"/>
            <a:ext cx="74222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Perfectly</a:t>
            </a:r>
            <a:r>
              <a:rPr lang="fr-FR" sz="1400" dirty="0"/>
              <a:t> </a:t>
            </a:r>
            <a:r>
              <a:rPr lang="fr-FR" sz="1400" dirty="0" err="1"/>
              <a:t>aligned</a:t>
            </a:r>
            <a:r>
              <a:rPr lang="fr-FR" sz="1400" dirty="0"/>
              <a:t>,  </a:t>
            </a:r>
            <a:r>
              <a:rPr lang="fr-FR" sz="1400" dirty="0" err="1"/>
              <a:t>calibrated</a:t>
            </a:r>
            <a:r>
              <a:rPr lang="fr-FR" sz="1400" dirty="0"/>
              <a:t>, </a:t>
            </a:r>
            <a:r>
              <a:rPr lang="fr-FR" sz="1400" dirty="0" err="1"/>
              <a:t>known</a:t>
            </a:r>
            <a:r>
              <a:rPr lang="fr-FR" sz="1400" dirty="0"/>
              <a:t> </a:t>
            </a:r>
            <a:r>
              <a:rPr lang="fr-FR" sz="1400" dirty="0" err="1"/>
              <a:t>average</a:t>
            </a:r>
            <a:r>
              <a:rPr lang="fr-FR" sz="1400" dirty="0"/>
              <a:t> </a:t>
            </a:r>
            <a:r>
              <a:rPr lang="fr-FR" sz="1400" dirty="0" err="1"/>
              <a:t>beam</a:t>
            </a:r>
            <a:r>
              <a:rPr lang="fr-FR" sz="1400" dirty="0"/>
              <a:t> </a:t>
            </a:r>
            <a:r>
              <a:rPr lang="fr-FR" sz="1400" dirty="0" err="1"/>
              <a:t>energy</a:t>
            </a:r>
            <a:r>
              <a:rPr lang="fr-FR" sz="1400" dirty="0"/>
              <a:t>, </a:t>
            </a:r>
            <a:r>
              <a:rPr lang="fr-FR" sz="1400" dirty="0" err="1"/>
              <a:t>known</a:t>
            </a:r>
            <a:r>
              <a:rPr lang="fr-FR" sz="1400" dirty="0"/>
              <a:t> e-</a:t>
            </a:r>
            <a:r>
              <a:rPr lang="fr-FR" sz="1400" dirty="0" err="1"/>
              <a:t>beam</a:t>
            </a:r>
            <a:r>
              <a:rPr lang="fr-FR" sz="1400" dirty="0"/>
              <a:t> phase-</a:t>
            </a:r>
            <a:r>
              <a:rPr lang="fr-FR" sz="1400" dirty="0" err="1"/>
              <a:t>space</a:t>
            </a:r>
            <a:r>
              <a:rPr lang="fr-FR" sz="1400" dirty="0"/>
              <a:t> </a:t>
            </a:r>
            <a:r>
              <a:rPr lang="fr-FR" sz="1400" dirty="0" err="1"/>
              <a:t>parameters</a:t>
            </a:r>
            <a:endParaRPr lang="fr-FR" sz="14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A9BD519-116C-7D41-8358-16AC552EAC33}"/>
              </a:ext>
            </a:extLst>
          </p:cNvPr>
          <p:cNvSpPr txBox="1"/>
          <p:nvPr/>
        </p:nvSpPr>
        <p:spPr>
          <a:xfrm>
            <a:off x="7053798" y="24179"/>
            <a:ext cx="1967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Stage M1: Farah </a:t>
            </a:r>
            <a:r>
              <a:rPr lang="fr-FR" sz="14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Mawas</a:t>
            </a:r>
            <a:endParaRPr lang="fr-FR" sz="14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497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B4E66E-AC24-3A41-A158-340D5290EC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2800" dirty="0" err="1"/>
              <a:t>Why</a:t>
            </a:r>
            <a:r>
              <a:rPr lang="fr-FR" sz="2800" dirty="0"/>
              <a:t> ?</a:t>
            </a:r>
            <a:endParaRPr lang="fr-FR" sz="2800" baseline="-25000" dirty="0"/>
          </a:p>
        </p:txBody>
      </p:sp>
    </p:spTree>
    <p:extLst>
      <p:ext uri="{BB962C8B-B14F-4D97-AF65-F5344CB8AC3E}">
        <p14:creationId xmlns:p14="http://schemas.microsoft.com/office/powerpoint/2010/main" val="4117648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430D1A-50E1-254D-B6D7-179230965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Laser system design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26144F-B1BD-2C4A-8243-623F57F58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03/06/2019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1F59BB-6112-274B-A2E1-5BA429EC1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Compton polarimeter for 'Chiral BELLE2'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2F376E-FA6E-6949-B51C-8B8633033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20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89F61759-18A1-D747-83C8-EA907E450CF2}"/>
                  </a:ext>
                </a:extLst>
              </p:cNvPr>
              <p:cNvSpPr txBox="1"/>
              <p:nvPr/>
            </p:nvSpPr>
            <p:spPr>
              <a:xfrm>
                <a:off x="2141067" y="1131817"/>
                <a:ext cx="2893157" cy="7976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ℰ</m:t>
                          </m:r>
                        </m:num>
                        <m:den>
                          <m:sSub>
                            <m:sSub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f>
                        <m:f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num>
                        <m:den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fr-FR" sz="24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fr-FR" sz="24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24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fr-FR" sz="24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sz="24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89F61759-18A1-D747-83C8-EA907E450C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067" y="1131817"/>
                <a:ext cx="2893157" cy="797654"/>
              </a:xfrm>
              <a:prstGeom prst="rect">
                <a:avLst/>
              </a:prstGeom>
              <a:blipFill>
                <a:blip r:embed="rId2"/>
                <a:stretch>
                  <a:fillRect t="-1563" b="-78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4B915800-B6EB-0D45-898A-6EC4C32D6DDC}"/>
              </a:ext>
            </a:extLst>
          </p:cNvPr>
          <p:cNvSpPr/>
          <p:nvPr/>
        </p:nvSpPr>
        <p:spPr>
          <a:xfrm>
            <a:off x="493992" y="1298203"/>
            <a:ext cx="16571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i="1" u="sng" dirty="0">
                <a:solidFill>
                  <a:schemeClr val="accent1">
                    <a:lumMod val="75000"/>
                  </a:schemeClr>
                </a:solidFill>
              </a:rPr>
              <a:t>Photon rate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AF12CB6-BC00-3843-A8F8-D513259871CE}"/>
                  </a:ext>
                </a:extLst>
              </p:cNvPr>
              <p:cNvSpPr/>
              <p:nvPr/>
            </p:nvSpPr>
            <p:spPr>
              <a:xfrm>
                <a:off x="5034224" y="802496"/>
                <a:ext cx="4109775" cy="22539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400" dirty="0">
                    <a:solidFill>
                      <a:schemeClr val="accent6">
                        <a:lumMod val="75000"/>
                      </a:schemeClr>
                    </a:solidFill>
                  </a:rPr>
                  <a:t>Laser-</a:t>
                </a:r>
                <a:r>
                  <a:rPr lang="fr-FR" sz="1400" dirty="0" err="1">
                    <a:solidFill>
                      <a:schemeClr val="accent6">
                        <a:lumMod val="75000"/>
                      </a:schemeClr>
                    </a:solidFill>
                  </a:rPr>
                  <a:t>beam</a:t>
                </a:r>
                <a:r>
                  <a:rPr lang="fr-FR" sz="1400" dirty="0">
                    <a:solidFill>
                      <a:schemeClr val="accent6">
                        <a:lumMod val="75000"/>
                      </a:schemeClr>
                    </a:solidFill>
                  </a:rPr>
                  <a:t> single pulse </a:t>
                </a:r>
                <a:r>
                  <a:rPr lang="fr-FR" sz="1400" dirty="0" err="1">
                    <a:solidFill>
                      <a:schemeClr val="accent6">
                        <a:lumMod val="75000"/>
                      </a:schemeClr>
                    </a:solidFill>
                  </a:rPr>
                  <a:t>energy</a:t>
                </a:r>
                <a:endParaRPr lang="fr-FR" sz="1400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sz="1400" dirty="0">
                    <a:solidFill>
                      <a:schemeClr val="accent6">
                        <a:lumMod val="75000"/>
                      </a:schemeClr>
                    </a:solidFill>
                  </a:rPr>
                  <a:t>Assume green laser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14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fr-FR" sz="14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=2.4</m:t>
                    </m:r>
                    <m:r>
                      <a:rPr lang="fr-FR" sz="14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endParaRPr lang="fr-FR" sz="1400" dirty="0">
                  <a:solidFill>
                    <a:schemeClr val="accent1"/>
                  </a:solidFill>
                </a:endParaRPr>
              </a:p>
              <a:p>
                <a:r>
                  <a:rPr lang="fr-FR" sz="1400" dirty="0">
                    <a:solidFill>
                      <a:schemeClr val="accent1"/>
                    </a:solidFill>
                  </a:rPr>
                  <a:t>Electron </a:t>
                </a:r>
                <a:r>
                  <a:rPr lang="fr-FR" sz="1400" dirty="0" err="1">
                    <a:solidFill>
                      <a:schemeClr val="accent1"/>
                    </a:solidFill>
                  </a:rPr>
                  <a:t>bunch</a:t>
                </a:r>
                <a:r>
                  <a:rPr lang="fr-FR" sz="1400" dirty="0">
                    <a:solidFill>
                      <a:schemeClr val="accent1"/>
                    </a:solidFill>
                  </a:rPr>
                  <a:t> charge (10nC)</a:t>
                </a:r>
              </a:p>
              <a:p>
                <a:r>
                  <a:rPr lang="fr-FR" sz="1400" dirty="0">
                    <a:solidFill>
                      <a:schemeClr val="accent5">
                        <a:lumMod val="50000"/>
                      </a:schemeClr>
                    </a:solidFill>
                  </a:rPr>
                  <a:t>RMS </a:t>
                </a:r>
                <a:r>
                  <a:rPr lang="fr-FR" sz="1400" dirty="0" err="1">
                    <a:solidFill>
                      <a:schemeClr val="accent5">
                        <a:lumMod val="50000"/>
                      </a:schemeClr>
                    </a:solidFill>
                  </a:rPr>
                  <a:t>average</a:t>
                </a:r>
                <a:r>
                  <a:rPr lang="fr-FR" sz="1400" dirty="0">
                    <a:solidFill>
                      <a:schemeClr val="accent5">
                        <a:lumMod val="50000"/>
                      </a:schemeClr>
                    </a:solidFill>
                  </a:rPr>
                  <a:t> of transverse </a:t>
                </a:r>
                <a:r>
                  <a:rPr lang="fr-FR" sz="1400" dirty="0" err="1">
                    <a:solidFill>
                      <a:schemeClr val="accent5">
                        <a:lumMod val="50000"/>
                      </a:schemeClr>
                    </a:solidFill>
                  </a:rPr>
                  <a:t>beam</a:t>
                </a:r>
                <a:r>
                  <a:rPr lang="fr-FR" sz="1400" dirty="0">
                    <a:solidFill>
                      <a:schemeClr val="accent5">
                        <a:lumMod val="50000"/>
                      </a:schemeClr>
                    </a:solidFill>
                  </a:rPr>
                  <a:t> sizes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sz="1400" dirty="0">
                    <a:solidFill>
                      <a:schemeClr val="accent5">
                        <a:lumMod val="50000"/>
                      </a:schemeClr>
                    </a:solidFill>
                  </a:rPr>
                  <a:t>Assume 300𝜇m at </a:t>
                </a:r>
                <a:r>
                  <a:rPr lang="fr-FR" sz="1400" dirty="0" err="1">
                    <a:solidFill>
                      <a:schemeClr val="accent5">
                        <a:lumMod val="50000"/>
                      </a:schemeClr>
                    </a:solidFill>
                  </a:rPr>
                  <a:t>this</a:t>
                </a:r>
                <a:r>
                  <a:rPr lang="fr-FR" sz="1400" dirty="0">
                    <a:solidFill>
                      <a:schemeClr val="accent5">
                        <a:lumMod val="50000"/>
                      </a:schemeClr>
                    </a:solidFill>
                  </a:rPr>
                  <a:t> stage</a:t>
                </a:r>
              </a:p>
              <a:p>
                <a:r>
                  <a:rPr lang="fr-FR" sz="1400" dirty="0" err="1">
                    <a:solidFill>
                      <a:schemeClr val="accent5">
                        <a:lumMod val="75000"/>
                      </a:schemeClr>
                    </a:solidFill>
                  </a:rPr>
                  <a:t>Geometrical</a:t>
                </a:r>
                <a:r>
                  <a:rPr lang="fr-FR" sz="1400" dirty="0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:r>
                  <a:rPr lang="fr-FR" sz="1400" dirty="0" err="1">
                    <a:solidFill>
                      <a:schemeClr val="accent5">
                        <a:lumMod val="75000"/>
                      </a:schemeClr>
                    </a:solidFill>
                  </a:rPr>
                  <a:t>overlap</a:t>
                </a:r>
                <a:r>
                  <a:rPr lang="fr-FR" sz="1400" dirty="0">
                    <a:solidFill>
                      <a:schemeClr val="accent5">
                        <a:lumMod val="75000"/>
                      </a:schemeClr>
                    </a:solidFill>
                  </a:rPr>
                  <a:t> factor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fr-FR" sz="140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  <m:sup>
                        <m:r>
                          <a:rPr lang="fr-FR" sz="14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fr-FR" sz="14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fr-FR" sz="14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14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fr-FR" sz="14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FR" sz="1400" b="0" i="1" smtClean="0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fr-FR" sz="1400" b="0" i="1" smtClean="0">
                                        <a:solidFill>
                                          <a:schemeClr val="accent5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fr-FR" sz="1400" b="0" i="1" smtClean="0">
                                            <a:solidFill>
                                              <a:schemeClr val="accent5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400" b="0" i="1" smtClean="0">
                                            <a:solidFill>
                                              <a:schemeClr val="accent5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fr-FR" sz="1400" b="0" i="1" smtClean="0">
                                            <a:solidFill>
                                              <a:schemeClr val="accent5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fr-FR" sz="1400" i="1">
                                            <a:solidFill>
                                              <a:schemeClr val="accent5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400" i="1">
                                            <a:solidFill>
                                              <a:schemeClr val="accent5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fr-FR" sz="1400" b="0" i="1" smtClean="0">
                                            <a:solidFill>
                                              <a:schemeClr val="accent5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fr-FR" sz="1400" b="0" i="1" smtClean="0">
                                            <a:solidFill>
                                              <a:schemeClr val="accent5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fr-FR" sz="1400" b="0" i="1" smtClean="0">
                                            <a:solidFill>
                                              <a:schemeClr val="accent5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den>
                                </m:f>
                                <m:func>
                                  <m:funcPr>
                                    <m:ctrlPr>
                                      <a:rPr lang="fr-FR" sz="1400" i="1">
                                        <a:solidFill>
                                          <a:schemeClr val="accent5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FR" sz="1400">
                                        <a:solidFill>
                                          <a:schemeClr val="accent5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tan</m:t>
                                    </m:r>
                                  </m:fName>
                                  <m:e>
                                    <m:f>
                                      <m:fPr>
                                        <m:ctrlPr>
                                          <a:rPr lang="fr-FR" sz="1400" i="1" smtClean="0">
                                            <a:solidFill>
                                              <a:schemeClr val="accent5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fr-FR" sz="1400" i="1" smtClean="0">
                                                <a:solidFill>
                                                  <a:schemeClr val="accent5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1400" i="1">
                                                <a:solidFill>
                                                  <a:schemeClr val="accent5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fr-FR" sz="1400" b="0" i="1" smtClean="0">
                                                <a:solidFill>
                                                  <a:schemeClr val="accent5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r>
                                          <a:rPr lang="fr-FR" sz="1400" b="0" i="1" smtClean="0">
                                            <a:solidFill>
                                              <a:schemeClr val="accent5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func>
                              </m:e>
                            </m:d>
                          </m:e>
                          <m:sup>
                            <m:r>
                              <a:rPr lang="fr-FR" sz="14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GB" sz="1400" dirty="0">
                  <a:solidFill>
                    <a:schemeClr val="accent5">
                      <a:lumMod val="75000"/>
                    </a:schemeClr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sz="1400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r>
                      <a:rPr lang="fr-FR" sz="1400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GB" sz="1400" dirty="0">
                    <a:solidFill>
                      <a:schemeClr val="accent5">
                        <a:lumMod val="75000"/>
                      </a:schemeClr>
                    </a:solidFill>
                    <a:ea typeface="Cambria Math" panose="02040503050406030204" pitchFamily="18" charset="0"/>
                  </a:rPr>
                  <a:t> at this stage (assume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14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fr-FR" sz="14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fr-FR" sz="1400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60</m:t>
                    </m:r>
                    <m:sSub>
                      <m:sSubPr>
                        <m:ctrlPr>
                          <a:rPr lang="fr-FR" sz="14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14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fr-FR" sz="14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sz="14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fr-FR" sz="1400" dirty="0">
                    <a:solidFill>
                      <a:schemeClr val="accent5">
                        <a:lumMod val="75000"/>
                      </a:schemeClr>
                    </a:solidFill>
                    <a:ea typeface="Cambria Math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AF12CB6-BC00-3843-A8F8-D513259871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4224" y="802496"/>
                <a:ext cx="4109775" cy="2253950"/>
              </a:xfrm>
              <a:prstGeom prst="rect">
                <a:avLst/>
              </a:prstGeom>
              <a:blipFill>
                <a:blip r:embed="rId3"/>
                <a:stretch>
                  <a:fillRect l="-309" b="-11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Box 18">
            <a:extLst>
              <a:ext uri="{FF2B5EF4-FFF2-40B4-BE49-F238E27FC236}">
                <a16:creationId xmlns:a16="http://schemas.microsoft.com/office/drawing/2014/main" id="{432EF7D9-E3BA-2646-984E-407D01B4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606" y="2632833"/>
            <a:ext cx="4532796" cy="584775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 few Watts green laser @ 250MHz provides about 2.5 photons in average per bunch crossing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ED43616-B5C0-FC4B-91DA-9D3FF56F6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85" y="3328865"/>
            <a:ext cx="2077705" cy="146618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459E4F9-3BB4-464A-9EEF-9B58FF20B0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7227" y="3413044"/>
            <a:ext cx="2043317" cy="115322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5E76A4F-55DD-E44B-9EC0-978CA243EE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3048" y="4859950"/>
            <a:ext cx="2097496" cy="130598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8C9E33C-F065-564E-9320-9309302F65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302" y="4892636"/>
            <a:ext cx="2224803" cy="138356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BAE279C7-A4B9-7345-AD19-C98FC0380108}"/>
              </a:ext>
            </a:extLst>
          </p:cNvPr>
          <p:cNvSpPr txBox="1"/>
          <p:nvPr/>
        </p:nvSpPr>
        <p:spPr>
          <a:xfrm rot="20528152">
            <a:off x="132563" y="4291169"/>
            <a:ext cx="4667718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Many commercial products:</a:t>
            </a:r>
          </a:p>
          <a:p>
            <a:pPr algn="ctr"/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laser oscillator + small amplifier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4A14B5E-E6FE-194A-B9DB-04D1A4D4B884}"/>
              </a:ext>
            </a:extLst>
          </p:cNvPr>
          <p:cNvSpPr/>
          <p:nvPr/>
        </p:nvSpPr>
        <p:spPr>
          <a:xfrm rot="16200000">
            <a:off x="-3084401" y="3084400"/>
            <a:ext cx="6445802" cy="276999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  <a:hlinkClick r:id="rId8"/>
              </a:rPr>
              <a:t>www.menlosystems.com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  <a:hlinkClick r:id="rId9"/>
              </a:rPr>
              <a:t>www.amplitude-laser.com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  <a:hlinkClick r:id="rId10"/>
              </a:rPr>
              <a:t>www.nktphotonics.com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  <a:hlinkClick r:id="rId11"/>
              </a:rPr>
              <a:t>www.afs-jena.de</a:t>
            </a:r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827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190A23-A6CD-6A45-8244-5DE0C42C1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76374"/>
            <a:ext cx="7886700" cy="509517"/>
          </a:xfrm>
        </p:spPr>
        <p:txBody>
          <a:bodyPr>
            <a:normAutofit fontScale="90000"/>
          </a:bodyPr>
          <a:lstStyle/>
          <a:p>
            <a:r>
              <a:rPr lang="fr-FR" dirty="0"/>
              <a:t>Laser diagnostics R&amp;D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699E67-6F3B-044B-88D5-3504F32C9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1C809D-2A92-A44A-A5BF-EB5454313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e+e- --&gt;𝜏 +𝜏-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238678-81BC-C04A-BEC0-7C2079A37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21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93D55B6-33F8-8549-9C6F-2D68D4261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43" y="3630310"/>
            <a:ext cx="4143937" cy="27667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BA38E7-48AC-FF42-963D-6A97015E0A08}"/>
              </a:ext>
            </a:extLst>
          </p:cNvPr>
          <p:cNvSpPr/>
          <p:nvPr/>
        </p:nvSpPr>
        <p:spPr>
          <a:xfrm>
            <a:off x="5776141" y="812147"/>
            <a:ext cx="3258394" cy="1619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F288BEF-131C-4443-BF13-F3E1055E08C8}"/>
              </a:ext>
            </a:extLst>
          </p:cNvPr>
          <p:cNvCxnSpPr>
            <a:cxnSpLocks/>
            <a:stCxn id="11" idx="3"/>
            <a:endCxn id="20" idx="3"/>
          </p:cNvCxnSpPr>
          <p:nvPr/>
        </p:nvCxnSpPr>
        <p:spPr>
          <a:xfrm flipV="1">
            <a:off x="1965302" y="1622493"/>
            <a:ext cx="5593874" cy="7154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3DF41-0AF4-2C45-9CF1-9582ED553EC0}"/>
              </a:ext>
            </a:extLst>
          </p:cNvPr>
          <p:cNvSpPr/>
          <p:nvPr/>
        </p:nvSpPr>
        <p:spPr>
          <a:xfrm>
            <a:off x="813174" y="1449627"/>
            <a:ext cx="1152128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LASER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44F075-57E7-8C42-94A1-2E6C7F483332}"/>
              </a:ext>
            </a:extLst>
          </p:cNvPr>
          <p:cNvSpPr/>
          <p:nvPr/>
        </p:nvSpPr>
        <p:spPr>
          <a:xfrm>
            <a:off x="2094755" y="1449627"/>
            <a:ext cx="72008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GLAN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79EF2AD1-FBD9-E04E-91D0-EBA4959FC477}"/>
              </a:ext>
            </a:extLst>
          </p:cNvPr>
          <p:cNvGrpSpPr/>
          <p:nvPr/>
        </p:nvGrpSpPr>
        <p:grpSpPr>
          <a:xfrm rot="824366">
            <a:off x="3082906" y="1035070"/>
            <a:ext cx="317314" cy="307013"/>
            <a:chOff x="3138929" y="2009028"/>
            <a:chExt cx="535413" cy="555876"/>
          </a:xfrm>
        </p:grpSpPr>
        <p:sp>
          <p:nvSpPr>
            <p:cNvPr id="14" name="Triangle rectangle 13">
              <a:extLst>
                <a:ext uri="{FF2B5EF4-FFF2-40B4-BE49-F238E27FC236}">
                  <a16:creationId xmlns:a16="http://schemas.microsoft.com/office/drawing/2014/main" id="{BF4451E5-ABC5-5A44-932A-D4B7CCD71905}"/>
                </a:ext>
              </a:extLst>
            </p:cNvPr>
            <p:cNvSpPr/>
            <p:nvPr/>
          </p:nvSpPr>
          <p:spPr>
            <a:xfrm rot="10800000">
              <a:off x="3138929" y="2204864"/>
              <a:ext cx="360040" cy="360040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927752F7-58E1-3945-9105-E96086CD2245}"/>
                </a:ext>
              </a:extLst>
            </p:cNvPr>
            <p:cNvCxnSpPr>
              <a:cxnSpLocks/>
            </p:cNvCxnSpPr>
            <p:nvPr/>
          </p:nvCxnSpPr>
          <p:spPr>
            <a:xfrm>
              <a:off x="3323595" y="2009028"/>
              <a:ext cx="350747" cy="3600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Ellipse 15">
            <a:extLst>
              <a:ext uri="{FF2B5EF4-FFF2-40B4-BE49-F238E27FC236}">
                <a16:creationId xmlns:a16="http://schemas.microsoft.com/office/drawing/2014/main" id="{6CFC7207-CA5A-8242-BAE2-57C3A63F2102}"/>
              </a:ext>
            </a:extLst>
          </p:cNvPr>
          <p:cNvSpPr/>
          <p:nvPr/>
        </p:nvSpPr>
        <p:spPr>
          <a:xfrm>
            <a:off x="3127992" y="1467720"/>
            <a:ext cx="144016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3DF832-CFF9-CF40-80F7-4FBCD0D3C1BB}"/>
              </a:ext>
            </a:extLst>
          </p:cNvPr>
          <p:cNvSpPr/>
          <p:nvPr/>
        </p:nvSpPr>
        <p:spPr>
          <a:xfrm>
            <a:off x="3637963" y="1450513"/>
            <a:ext cx="806929" cy="356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err="1"/>
              <a:t>Beam</a:t>
            </a:r>
            <a:r>
              <a:rPr lang="fr-FR" sz="1200" dirty="0"/>
              <a:t> transport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72544C-BDF4-D641-8D23-91199EE05C44}"/>
              </a:ext>
            </a:extLst>
          </p:cNvPr>
          <p:cNvSpPr/>
          <p:nvPr/>
        </p:nvSpPr>
        <p:spPr>
          <a:xfrm>
            <a:off x="5825371" y="1447149"/>
            <a:ext cx="194429" cy="360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1200" dirty="0"/>
              <a:t>HBS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56714B-168E-B24E-9026-EE6FAE8DD13A}"/>
              </a:ext>
            </a:extLst>
          </p:cNvPr>
          <p:cNvSpPr/>
          <p:nvPr/>
        </p:nvSpPr>
        <p:spPr>
          <a:xfrm>
            <a:off x="7801518" y="853127"/>
            <a:ext cx="1194002" cy="1500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E4C8E4-D239-7140-8E22-173ADB532422}"/>
              </a:ext>
            </a:extLst>
          </p:cNvPr>
          <p:cNvSpPr/>
          <p:nvPr/>
        </p:nvSpPr>
        <p:spPr>
          <a:xfrm>
            <a:off x="6644665" y="1437797"/>
            <a:ext cx="914511" cy="369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Wollaston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2123473-35C6-5046-849A-6B9593BB2874}"/>
              </a:ext>
            </a:extLst>
          </p:cNvPr>
          <p:cNvSpPr/>
          <p:nvPr/>
        </p:nvSpPr>
        <p:spPr>
          <a:xfrm>
            <a:off x="6288129" y="1447148"/>
            <a:ext cx="144016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A89865F9-5BE7-2343-8649-5A353B1C6737}"/>
              </a:ext>
            </a:extLst>
          </p:cNvPr>
          <p:cNvCxnSpPr>
            <a:cxnSpLocks/>
          </p:cNvCxnSpPr>
          <p:nvPr/>
        </p:nvCxnSpPr>
        <p:spPr>
          <a:xfrm>
            <a:off x="6084168" y="1956388"/>
            <a:ext cx="347977" cy="2407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F0FA656-D9D2-574A-96BB-D597854C706D}"/>
              </a:ext>
            </a:extLst>
          </p:cNvPr>
          <p:cNvGrpSpPr/>
          <p:nvPr/>
        </p:nvGrpSpPr>
        <p:grpSpPr>
          <a:xfrm rot="2682598">
            <a:off x="7881258" y="1141736"/>
            <a:ext cx="317314" cy="307013"/>
            <a:chOff x="3138929" y="2009028"/>
            <a:chExt cx="535413" cy="555876"/>
          </a:xfrm>
        </p:grpSpPr>
        <p:sp>
          <p:nvSpPr>
            <p:cNvPr id="24" name="Triangle rectangle 23">
              <a:extLst>
                <a:ext uri="{FF2B5EF4-FFF2-40B4-BE49-F238E27FC236}">
                  <a16:creationId xmlns:a16="http://schemas.microsoft.com/office/drawing/2014/main" id="{A5202021-6F60-EB47-939F-6C6D11892B01}"/>
                </a:ext>
              </a:extLst>
            </p:cNvPr>
            <p:cNvSpPr/>
            <p:nvPr/>
          </p:nvSpPr>
          <p:spPr>
            <a:xfrm rot="10800000">
              <a:off x="3138929" y="2204864"/>
              <a:ext cx="360040" cy="360040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BEAF2972-4F25-4E42-96B8-E4D0E1DCC8F5}"/>
                </a:ext>
              </a:extLst>
            </p:cNvPr>
            <p:cNvCxnSpPr>
              <a:cxnSpLocks/>
            </p:cNvCxnSpPr>
            <p:nvPr/>
          </p:nvCxnSpPr>
          <p:spPr>
            <a:xfrm>
              <a:off x="3323595" y="2009028"/>
              <a:ext cx="350747" cy="3600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949C4C0F-2B0F-7844-97FF-135A8AAB3E21}"/>
              </a:ext>
            </a:extLst>
          </p:cNvPr>
          <p:cNvGrpSpPr/>
          <p:nvPr/>
        </p:nvGrpSpPr>
        <p:grpSpPr>
          <a:xfrm rot="2682598">
            <a:off x="7891457" y="1520197"/>
            <a:ext cx="317314" cy="307013"/>
            <a:chOff x="3138929" y="2009028"/>
            <a:chExt cx="535413" cy="555876"/>
          </a:xfrm>
        </p:grpSpPr>
        <p:sp>
          <p:nvSpPr>
            <p:cNvPr id="27" name="Triangle rectangle 26">
              <a:extLst>
                <a:ext uri="{FF2B5EF4-FFF2-40B4-BE49-F238E27FC236}">
                  <a16:creationId xmlns:a16="http://schemas.microsoft.com/office/drawing/2014/main" id="{F77C6AC2-0DFA-7A4F-AEEA-A797A78BE8C7}"/>
                </a:ext>
              </a:extLst>
            </p:cNvPr>
            <p:cNvSpPr/>
            <p:nvPr/>
          </p:nvSpPr>
          <p:spPr>
            <a:xfrm rot="10800000">
              <a:off x="3138929" y="2204864"/>
              <a:ext cx="360040" cy="360040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66A2C510-E3F1-2B4B-88FD-1317A5A28827}"/>
                </a:ext>
              </a:extLst>
            </p:cNvPr>
            <p:cNvCxnSpPr>
              <a:cxnSpLocks/>
            </p:cNvCxnSpPr>
            <p:nvPr/>
          </p:nvCxnSpPr>
          <p:spPr>
            <a:xfrm>
              <a:off x="3323595" y="2009028"/>
              <a:ext cx="350747" cy="3600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FA58B394-A21C-3D49-A91E-641B00CF4456}"/>
              </a:ext>
            </a:extLst>
          </p:cNvPr>
          <p:cNvGrpSpPr/>
          <p:nvPr/>
        </p:nvGrpSpPr>
        <p:grpSpPr>
          <a:xfrm rot="2682598">
            <a:off x="7891457" y="1931996"/>
            <a:ext cx="317314" cy="307013"/>
            <a:chOff x="3138929" y="2009028"/>
            <a:chExt cx="535413" cy="555876"/>
          </a:xfrm>
        </p:grpSpPr>
        <p:sp>
          <p:nvSpPr>
            <p:cNvPr id="30" name="Triangle rectangle 29">
              <a:extLst>
                <a:ext uri="{FF2B5EF4-FFF2-40B4-BE49-F238E27FC236}">
                  <a16:creationId xmlns:a16="http://schemas.microsoft.com/office/drawing/2014/main" id="{73641025-DF32-9C47-B674-91F52A5E742A}"/>
                </a:ext>
              </a:extLst>
            </p:cNvPr>
            <p:cNvSpPr/>
            <p:nvPr/>
          </p:nvSpPr>
          <p:spPr>
            <a:xfrm rot="10800000">
              <a:off x="3138929" y="2204864"/>
              <a:ext cx="360040" cy="360040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FBDC5970-0621-8A45-B7D5-7A795092E4C1}"/>
                </a:ext>
              </a:extLst>
            </p:cNvPr>
            <p:cNvCxnSpPr>
              <a:cxnSpLocks/>
            </p:cNvCxnSpPr>
            <p:nvPr/>
          </p:nvCxnSpPr>
          <p:spPr>
            <a:xfrm>
              <a:off x="3323595" y="2009028"/>
              <a:ext cx="350747" cy="3600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35797B8A-940B-2047-88A6-B15B21D6A9D6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2814835" y="1233183"/>
            <a:ext cx="377064" cy="396464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EBD93D86-62E9-7645-B545-B90C0F9B51FB}"/>
              </a:ext>
            </a:extLst>
          </p:cNvPr>
          <p:cNvCxnSpPr>
            <a:cxnSpLocks/>
            <a:endCxn id="24" idx="5"/>
          </p:cNvCxnSpPr>
          <p:nvPr/>
        </p:nvCxnSpPr>
        <p:spPr>
          <a:xfrm flipV="1">
            <a:off x="7559176" y="1297116"/>
            <a:ext cx="405760" cy="253404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27BE6257-E521-674C-95B8-BC609873E947}"/>
              </a:ext>
            </a:extLst>
          </p:cNvPr>
          <p:cNvCxnSpPr>
            <a:cxnSpLocks/>
            <a:stCxn id="20" idx="3"/>
            <a:endCxn id="27" idx="5"/>
          </p:cNvCxnSpPr>
          <p:nvPr/>
        </p:nvCxnSpPr>
        <p:spPr>
          <a:xfrm>
            <a:off x="7559176" y="1622493"/>
            <a:ext cx="415959" cy="53084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23833678-D9F9-EE42-A628-D2E0E3179CAB}"/>
              </a:ext>
            </a:extLst>
          </p:cNvPr>
          <p:cNvCxnSpPr>
            <a:cxnSpLocks/>
          </p:cNvCxnSpPr>
          <p:nvPr/>
        </p:nvCxnSpPr>
        <p:spPr>
          <a:xfrm flipV="1">
            <a:off x="6288129" y="2072041"/>
            <a:ext cx="1676807" cy="13525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5B3DC238-D8A8-4149-851C-EC7AFBDE2803}"/>
              </a:ext>
            </a:extLst>
          </p:cNvPr>
          <p:cNvCxnSpPr>
            <a:cxnSpLocks/>
            <a:endCxn id="18" idx="3"/>
          </p:cNvCxnSpPr>
          <p:nvPr/>
        </p:nvCxnSpPr>
        <p:spPr>
          <a:xfrm flipH="1" flipV="1">
            <a:off x="6019800" y="1627169"/>
            <a:ext cx="268329" cy="458397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3EDBE36F-8322-F440-B97B-368A7A012026}"/>
              </a:ext>
            </a:extLst>
          </p:cNvPr>
          <p:cNvSpPr txBox="1"/>
          <p:nvPr/>
        </p:nvSpPr>
        <p:spPr>
          <a:xfrm>
            <a:off x="3318348" y="933042"/>
            <a:ext cx="65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PDe</a:t>
            </a:r>
            <a:endParaRPr lang="fr-FR" dirty="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E9B57007-E42B-574F-AD18-88A4A3995CD1}"/>
              </a:ext>
            </a:extLst>
          </p:cNvPr>
          <p:cNvSpPr txBox="1"/>
          <p:nvPr/>
        </p:nvSpPr>
        <p:spPr>
          <a:xfrm>
            <a:off x="2884248" y="1853190"/>
            <a:ext cx="65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QWP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F7236B21-93B4-714F-ABBC-976A791D09C8}"/>
              </a:ext>
            </a:extLst>
          </p:cNvPr>
          <p:cNvSpPr txBox="1"/>
          <p:nvPr/>
        </p:nvSpPr>
        <p:spPr>
          <a:xfrm>
            <a:off x="6055019" y="1112450"/>
            <a:ext cx="831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QWP2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1DCADBFD-7062-114D-A7F7-040FC97AE98D}"/>
              </a:ext>
            </a:extLst>
          </p:cNvPr>
          <p:cNvSpPr txBox="1"/>
          <p:nvPr/>
        </p:nvSpPr>
        <p:spPr>
          <a:xfrm>
            <a:off x="8148753" y="1887375"/>
            <a:ext cx="65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PDi</a:t>
            </a:r>
            <a:endParaRPr lang="fr-FR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FA34669-09B3-9E4A-B377-6C9835001733}"/>
              </a:ext>
            </a:extLst>
          </p:cNvPr>
          <p:cNvSpPr txBox="1"/>
          <p:nvPr/>
        </p:nvSpPr>
        <p:spPr>
          <a:xfrm>
            <a:off x="8127049" y="1495233"/>
            <a:ext cx="65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PD1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0CEE6AC0-7D41-3847-A562-6D625D6C3A50}"/>
              </a:ext>
            </a:extLst>
          </p:cNvPr>
          <p:cNvSpPr txBox="1"/>
          <p:nvPr/>
        </p:nvSpPr>
        <p:spPr>
          <a:xfrm>
            <a:off x="8127049" y="1149716"/>
            <a:ext cx="65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PD2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CE061630-0D3D-174B-88EE-A8D5F247B9C4}"/>
              </a:ext>
            </a:extLst>
          </p:cNvPr>
          <p:cNvSpPr txBox="1"/>
          <p:nvPr/>
        </p:nvSpPr>
        <p:spPr>
          <a:xfrm>
            <a:off x="6659570" y="799160"/>
            <a:ext cx="2410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Thermalized</a:t>
            </a:r>
            <a:r>
              <a:rPr lang="fr-FR" dirty="0"/>
              <a:t> </a:t>
            </a:r>
            <a:r>
              <a:rPr lang="fr-FR" dirty="0" err="1"/>
              <a:t>electronics</a:t>
            </a:r>
            <a:endParaRPr lang="fr-FR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F3BC050-B9AD-F944-A523-0909BE10A094}"/>
              </a:ext>
            </a:extLst>
          </p:cNvPr>
          <p:cNvSpPr/>
          <p:nvPr/>
        </p:nvSpPr>
        <p:spPr>
          <a:xfrm>
            <a:off x="4937385" y="1455633"/>
            <a:ext cx="806929" cy="356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err="1"/>
              <a:t>Beam</a:t>
            </a:r>
            <a:r>
              <a:rPr lang="fr-FR" sz="1200" dirty="0"/>
              <a:t> transport</a:t>
            </a:r>
          </a:p>
        </p:txBody>
      </p:sp>
      <p:sp>
        <p:nvSpPr>
          <p:cNvPr id="45" name="Étoile à 5 branches 44">
            <a:extLst>
              <a:ext uri="{FF2B5EF4-FFF2-40B4-BE49-F238E27FC236}">
                <a16:creationId xmlns:a16="http://schemas.microsoft.com/office/drawing/2014/main" id="{FAE78CD7-7933-A746-AB04-5A843E5210C1}"/>
              </a:ext>
            </a:extLst>
          </p:cNvPr>
          <p:cNvSpPr/>
          <p:nvPr/>
        </p:nvSpPr>
        <p:spPr>
          <a:xfrm>
            <a:off x="4525949" y="1454925"/>
            <a:ext cx="288032" cy="2957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660426BF-9968-0743-8C24-D44D3B7C6B47}"/>
              </a:ext>
            </a:extLst>
          </p:cNvPr>
          <p:cNvSpPr txBox="1"/>
          <p:nvPr/>
        </p:nvSpPr>
        <p:spPr>
          <a:xfrm>
            <a:off x="4496333" y="1106846"/>
            <a:ext cx="831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IP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037F7754-C89D-144D-864F-74EFFCEBB959}"/>
              </a:ext>
            </a:extLst>
          </p:cNvPr>
          <p:cNvSpPr txBox="1"/>
          <p:nvPr/>
        </p:nvSpPr>
        <p:spPr>
          <a:xfrm>
            <a:off x="554773" y="2647630"/>
            <a:ext cx="5977571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Polarisation </a:t>
            </a:r>
            <a:r>
              <a:rPr lang="fr-FR" dirty="0" err="1"/>
              <a:t>independent</a:t>
            </a:r>
            <a:r>
              <a:rPr lang="fr-FR" dirty="0"/>
              <a:t> </a:t>
            </a:r>
            <a:r>
              <a:rPr lang="fr-FR" dirty="0" err="1"/>
              <a:t>Holographic</a:t>
            </a:r>
            <a:r>
              <a:rPr lang="fr-FR" dirty="0"/>
              <a:t> </a:t>
            </a:r>
            <a:r>
              <a:rPr lang="fr-FR" dirty="0" err="1"/>
              <a:t>Beam</a:t>
            </a:r>
            <a:r>
              <a:rPr lang="fr-FR" dirty="0"/>
              <a:t> Sampler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Careful</a:t>
            </a:r>
            <a:r>
              <a:rPr lang="fr-FR" dirty="0"/>
              <a:t> suppression of laser </a:t>
            </a:r>
            <a:r>
              <a:rPr lang="fr-FR" dirty="0" err="1"/>
              <a:t>intensity</a:t>
            </a:r>
            <a:r>
              <a:rPr lang="fr-FR" dirty="0"/>
              <a:t> fluctuations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Use of </a:t>
            </a:r>
            <a:r>
              <a:rPr lang="fr-FR" dirty="0" err="1"/>
              <a:t>balanced</a:t>
            </a:r>
            <a:r>
              <a:rPr lang="fr-FR" dirty="0"/>
              <a:t> photodiodes and </a:t>
            </a:r>
            <a:r>
              <a:rPr lang="fr-FR" dirty="0" err="1"/>
              <a:t>differential</a:t>
            </a:r>
            <a:r>
              <a:rPr lang="fr-FR" dirty="0"/>
              <a:t> </a:t>
            </a:r>
            <a:r>
              <a:rPr lang="fr-FR" dirty="0" err="1"/>
              <a:t>electronics</a:t>
            </a:r>
            <a:endParaRPr lang="fr-FR" dirty="0"/>
          </a:p>
        </p:txBody>
      </p:sp>
      <p:sp>
        <p:nvSpPr>
          <p:cNvPr id="48" name="Flèche vers le bas 47">
            <a:extLst>
              <a:ext uri="{FF2B5EF4-FFF2-40B4-BE49-F238E27FC236}">
                <a16:creationId xmlns:a16="http://schemas.microsoft.com/office/drawing/2014/main" id="{130F5A21-0821-EB4D-8A2B-04B69F62522A}"/>
              </a:ext>
            </a:extLst>
          </p:cNvPr>
          <p:cNvSpPr/>
          <p:nvPr/>
        </p:nvSpPr>
        <p:spPr>
          <a:xfrm>
            <a:off x="5640057" y="2270633"/>
            <a:ext cx="648072" cy="376997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6D32F499-A9E0-F745-B469-9824C1A79BE7}"/>
              </a:ext>
            </a:extLst>
          </p:cNvPr>
          <p:cNvSpPr txBox="1"/>
          <p:nvPr/>
        </p:nvSpPr>
        <p:spPr>
          <a:xfrm>
            <a:off x="642054" y="3630310"/>
            <a:ext cx="350320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err="1"/>
              <a:t>Example</a:t>
            </a:r>
            <a:r>
              <a:rPr lang="fr-FR" dirty="0"/>
              <a:t> of </a:t>
            </a:r>
            <a:r>
              <a:rPr lang="fr-FR" dirty="0" err="1"/>
              <a:t>measurements</a:t>
            </a:r>
            <a:r>
              <a:rPr lang="fr-FR" dirty="0"/>
              <a:t> @ HERA</a:t>
            </a:r>
            <a:endParaRPr lang="en-US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D294631B-CC2D-5740-B9BC-B9D801A25509}"/>
              </a:ext>
            </a:extLst>
          </p:cNvPr>
          <p:cNvSpPr txBox="1"/>
          <p:nvPr/>
        </p:nvSpPr>
        <p:spPr>
          <a:xfrm>
            <a:off x="4916897" y="4423270"/>
            <a:ext cx="4186465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More </a:t>
            </a:r>
            <a:r>
              <a:rPr lang="fr-FR" dirty="0" err="1"/>
              <a:t>frequent</a:t>
            </a:r>
            <a:r>
              <a:rPr lang="fr-FR" dirty="0"/>
              <a:t> </a:t>
            </a:r>
            <a:r>
              <a:rPr lang="fr-FR" dirty="0" err="1"/>
              <a:t>measurements</a:t>
            </a:r>
            <a:r>
              <a:rPr lang="fr-FR" dirty="0"/>
              <a:t>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Modulation of </a:t>
            </a:r>
            <a:r>
              <a:rPr lang="fr-FR" dirty="0" err="1"/>
              <a:t>circular</a:t>
            </a:r>
            <a:r>
              <a:rPr lang="fr-FR" dirty="0"/>
              <a:t> polarisation to </a:t>
            </a:r>
            <a:r>
              <a:rPr lang="fr-FR" dirty="0" err="1"/>
              <a:t>avoid</a:t>
            </a:r>
            <a:r>
              <a:rPr lang="fr-FR" dirty="0"/>
              <a:t> DC fluctuations ?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21DF28B-3B0F-3C48-A593-A74DEC6855EB}"/>
              </a:ext>
            </a:extLst>
          </p:cNvPr>
          <p:cNvSpPr/>
          <p:nvPr/>
        </p:nvSpPr>
        <p:spPr>
          <a:xfrm>
            <a:off x="4366569" y="3660175"/>
            <a:ext cx="475360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dirty="0"/>
              <a:t>Temporal fluctuations </a:t>
            </a:r>
            <a:r>
              <a:rPr lang="fr-FR" dirty="0">
                <a:sym typeface="Wingdings" pitchFamily="2" charset="2"/>
              </a:rPr>
              <a:t> </a:t>
            </a:r>
            <a:r>
              <a:rPr lang="fr-FR" dirty="0" err="1"/>
              <a:t>precision</a:t>
            </a:r>
            <a:r>
              <a:rPr lang="fr-FR" dirty="0"/>
              <a:t> 0.3% (HERA)</a:t>
            </a:r>
          </a:p>
        </p:txBody>
      </p:sp>
      <p:sp>
        <p:nvSpPr>
          <p:cNvPr id="52" name="Flèche vers le bas 51">
            <a:extLst>
              <a:ext uri="{FF2B5EF4-FFF2-40B4-BE49-F238E27FC236}">
                <a16:creationId xmlns:a16="http://schemas.microsoft.com/office/drawing/2014/main" id="{4A79FED3-250F-D84B-AD2E-C87442666AD6}"/>
              </a:ext>
            </a:extLst>
          </p:cNvPr>
          <p:cNvSpPr/>
          <p:nvPr/>
        </p:nvSpPr>
        <p:spPr>
          <a:xfrm>
            <a:off x="6610591" y="4046273"/>
            <a:ext cx="648072" cy="376997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Flèche vers le bas 52">
            <a:extLst>
              <a:ext uri="{FF2B5EF4-FFF2-40B4-BE49-F238E27FC236}">
                <a16:creationId xmlns:a16="http://schemas.microsoft.com/office/drawing/2014/main" id="{F508B1A3-0080-5A44-9726-F670F4B4339E}"/>
              </a:ext>
            </a:extLst>
          </p:cNvPr>
          <p:cNvSpPr/>
          <p:nvPr/>
        </p:nvSpPr>
        <p:spPr>
          <a:xfrm>
            <a:off x="6637217" y="5392487"/>
            <a:ext cx="648072" cy="376997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95F1E618-42DB-C542-8148-C27C9BB990DB}"/>
              </a:ext>
            </a:extLst>
          </p:cNvPr>
          <p:cNvSpPr txBox="1"/>
          <p:nvPr/>
        </p:nvSpPr>
        <p:spPr>
          <a:xfrm>
            <a:off x="4632290" y="5912749"/>
            <a:ext cx="451171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R&amp;D </a:t>
            </a:r>
            <a:r>
              <a:rPr lang="fr-FR" dirty="0" err="1"/>
              <a:t>required</a:t>
            </a:r>
            <a:r>
              <a:rPr lang="fr-FR" dirty="0"/>
              <a:t> to </a:t>
            </a:r>
            <a:r>
              <a:rPr lang="fr-FR" dirty="0" err="1"/>
              <a:t>improve</a:t>
            </a:r>
            <a:r>
              <a:rPr lang="fr-FR" dirty="0"/>
              <a:t>/</a:t>
            </a:r>
            <a:r>
              <a:rPr lang="fr-FR" dirty="0" err="1"/>
              <a:t>ease</a:t>
            </a:r>
            <a:r>
              <a:rPr lang="fr-FR" dirty="0"/>
              <a:t> </a:t>
            </a:r>
            <a:r>
              <a:rPr lang="fr-FR" dirty="0" err="1"/>
              <a:t>operations</a:t>
            </a:r>
            <a:endParaRPr lang="fr-FR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9D4C51B-2E6A-CB45-B9E2-00B9EB8085A5}"/>
              </a:ext>
            </a:extLst>
          </p:cNvPr>
          <p:cNvSpPr/>
          <p:nvPr/>
        </p:nvSpPr>
        <p:spPr>
          <a:xfrm rot="16200000">
            <a:off x="-3084400" y="3084401"/>
            <a:ext cx="6445802" cy="276999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Brisson JINST 5 P06006 (2010),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Zomer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HDR (2003),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Jacquet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HDR (2009),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Baudrand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PhD thesis (2007)</a:t>
            </a:r>
          </a:p>
        </p:txBody>
      </p:sp>
    </p:spTree>
    <p:extLst>
      <p:ext uri="{BB962C8B-B14F-4D97-AF65-F5344CB8AC3E}">
        <p14:creationId xmlns:p14="http://schemas.microsoft.com/office/powerpoint/2010/main" val="3630347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57278C-D02A-724C-A462-55E372BE2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Detection</a:t>
            </a:r>
            <a:r>
              <a:rPr lang="fr-FR" dirty="0"/>
              <a:t> of photons: </a:t>
            </a:r>
            <a:r>
              <a:rPr lang="fr-FR" dirty="0" err="1"/>
              <a:t>requirements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6D3E40-B243-C048-BE68-FB4A7BABB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03/06/2019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066916-AC82-444F-817C-B3E70FC5C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Compton polarimeter for SuperKEKB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0439DB-D4E7-0147-B632-E5BE6DF3D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22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A5AD57C-9F19-5E4D-9757-1C0091F65C8C}"/>
              </a:ext>
            </a:extLst>
          </p:cNvPr>
          <p:cNvSpPr txBox="1"/>
          <p:nvPr/>
        </p:nvSpPr>
        <p:spPr>
          <a:xfrm>
            <a:off x="225171" y="1527349"/>
            <a:ext cx="4342151" cy="369332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Energy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of photons (~1GeV) in a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narrow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cone</a:t>
            </a:r>
            <a:endParaRPr lang="fr-FR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9420827-2603-9E4E-8FF9-E0443719E951}"/>
              </a:ext>
            </a:extLst>
          </p:cNvPr>
          <p:cNvSpPr txBox="1"/>
          <p:nvPr/>
        </p:nvSpPr>
        <p:spPr>
          <a:xfrm>
            <a:off x="5072358" y="1527349"/>
            <a:ext cx="3948645" cy="369332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Distinguish</a:t>
            </a: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each</a:t>
            </a: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bunch</a:t>
            </a: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at 250MHz (4ns)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A2FFF54-24E7-A541-A614-9E33A0CBEDF4}"/>
                  </a:ext>
                </a:extLst>
              </p:cNvPr>
              <p:cNvSpPr/>
              <p:nvPr/>
            </p:nvSpPr>
            <p:spPr>
              <a:xfrm>
                <a:off x="582148" y="2114270"/>
                <a:ext cx="8098971" cy="24622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Two interesting regimes: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accent5">
                        <a:lumMod val="75000"/>
                      </a:schemeClr>
                    </a:solidFill>
                  </a:rPr>
                  <a:t>Low scattering rate: (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fr-FR" sz="1400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1/</m:t>
                    </m:r>
                  </m:oMath>
                </a14:m>
                <a:r>
                  <a:rPr lang="en-US" sz="1400" dirty="0">
                    <a:solidFill>
                      <a:schemeClr val="accent5">
                        <a:lumMod val="75000"/>
                      </a:schemeClr>
                    </a:solidFill>
                  </a:rPr>
                  <a:t>bunch)</a:t>
                </a:r>
              </a:p>
              <a:p>
                <a:pPr marL="1200150" lvl="2" indent="-285750">
                  <a:buFont typeface="Wingdings" pitchFamily="2" charset="2"/>
                  <a:buChar char="J"/>
                </a:pPr>
                <a:r>
                  <a:rPr lang="en-US" sz="1400" dirty="0">
                    <a:solidFill>
                      <a:schemeClr val="accent6">
                        <a:lumMod val="75000"/>
                      </a:schemeClr>
                    </a:solidFill>
                    <a:sym typeface="Wingdings" pitchFamily="2" charset="2"/>
                  </a:rPr>
                  <a:t>Data-driven, online calibration and linearity control can be considered (edges of 1, 2, 3 photons)</a:t>
                </a:r>
              </a:p>
              <a:p>
                <a:pPr marL="1200150" lvl="2" indent="-285750">
                  <a:buFont typeface="Wingdings" pitchFamily="2" charset="2"/>
                  <a:buChar char="K"/>
                </a:pPr>
                <a:r>
                  <a:rPr lang="en-US" sz="1400" dirty="0">
                    <a:solidFill>
                      <a:schemeClr val="accent6">
                        <a:lumMod val="75000"/>
                      </a:schemeClr>
                    </a:solidFill>
                    <a:sym typeface="Wingdings" pitchFamily="2" charset="2"/>
                  </a:rPr>
                  <a:t>Signal only radiation dose in detector </a:t>
                </a:r>
                <a:r>
                  <a:rPr lang="en-US" sz="1400" dirty="0">
                    <a:solidFill>
                      <a:srgbClr val="C00000"/>
                    </a:solidFill>
                    <a:sym typeface="Wingdings" pitchFamily="2" charset="2"/>
                  </a:rPr>
                  <a:t>O(1MGy/year) </a:t>
                </a:r>
                <a:r>
                  <a:rPr lang="en-US" sz="1400" dirty="0">
                    <a:solidFill>
                      <a:schemeClr val="accent6">
                        <a:lumMod val="75000"/>
                      </a:schemeClr>
                    </a:solidFill>
                    <a:sym typeface="Wingdings" pitchFamily="2" charset="2"/>
                  </a:rPr>
                  <a:t>(1GeV@250MHz)</a:t>
                </a:r>
              </a:p>
              <a:p>
                <a:pPr marL="1200150" lvl="2" indent="-285750">
                  <a:buFont typeface="Wingdings" pitchFamily="2" charset="2"/>
                  <a:buChar char="L"/>
                </a:pPr>
                <a:r>
                  <a:rPr lang="en-US" sz="1400" dirty="0">
                    <a:solidFill>
                      <a:schemeClr val="accent6">
                        <a:lumMod val="75000"/>
                      </a:schemeClr>
                    </a:solidFill>
                    <a:sym typeface="Wingdings" pitchFamily="2" charset="2"/>
                  </a:rPr>
                  <a:t>Very good knowledge (spectrum shape) of backgrounds is necessary (data driven)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accent5">
                        <a:lumMod val="75000"/>
                      </a:schemeClr>
                    </a:solidFill>
                  </a:rPr>
                  <a:t>High scattering rate: (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fr-FR" sz="1400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10−100/</m:t>
                    </m:r>
                  </m:oMath>
                </a14:m>
                <a:r>
                  <a:rPr lang="en-US" sz="1400" dirty="0">
                    <a:solidFill>
                      <a:schemeClr val="accent5">
                        <a:lumMod val="75000"/>
                      </a:schemeClr>
                    </a:solidFill>
                  </a:rPr>
                  <a:t>bunch) </a:t>
                </a:r>
              </a:p>
              <a:p>
                <a:pPr marL="1200150" lvl="2" indent="-285750">
                  <a:buFont typeface="Wingdings" pitchFamily="2" charset="2"/>
                  <a:buChar char="L"/>
                </a:pPr>
                <a:r>
                  <a:rPr lang="en-US" sz="1400" dirty="0">
                    <a:solidFill>
                      <a:schemeClr val="accent6">
                        <a:lumMod val="75000"/>
                      </a:schemeClr>
                    </a:solidFill>
                    <a:sym typeface="Wingdings" pitchFamily="2" charset="2"/>
                  </a:rPr>
                  <a:t>Sensitive to threshold calibration, detector linearity</a:t>
                </a:r>
              </a:p>
              <a:p>
                <a:pPr marL="1200150" lvl="2" indent="-285750">
                  <a:buFont typeface="Wingdings" pitchFamily="2" charset="2"/>
                  <a:buChar char="L"/>
                </a:pPr>
                <a:r>
                  <a:rPr lang="en-US" sz="1400" dirty="0">
                    <a:solidFill>
                      <a:schemeClr val="accent6">
                        <a:lumMod val="75000"/>
                      </a:schemeClr>
                    </a:solidFill>
                    <a:sym typeface="Wingdings" pitchFamily="2" charset="2"/>
                  </a:rPr>
                  <a:t>Very large radiation dose O(10MGy/year) or larger</a:t>
                </a:r>
              </a:p>
              <a:p>
                <a:pPr marL="1200150" lvl="2" indent="-285750">
                  <a:buFont typeface="Wingdings" pitchFamily="2" charset="2"/>
                  <a:buChar char="J"/>
                </a:pPr>
                <a:r>
                  <a:rPr lang="en-US" sz="1400" dirty="0">
                    <a:solidFill>
                      <a:schemeClr val="accent6">
                        <a:lumMod val="75000"/>
                      </a:schemeClr>
                    </a:solidFill>
                    <a:sym typeface="Wingdings" pitchFamily="2" charset="2"/>
                  </a:rPr>
                  <a:t>Background free (background energy deposition below thresholds)</a:t>
                </a:r>
              </a:p>
              <a:p>
                <a:pPr marL="1200150" lvl="2" indent="-285750">
                  <a:buFont typeface="Wingdings" pitchFamily="2" charset="2"/>
                  <a:buChar char="L"/>
                </a:pPr>
                <a:r>
                  <a:rPr lang="en-US" sz="1400" dirty="0">
                    <a:solidFill>
                      <a:schemeClr val="accent6">
                        <a:lumMod val="75000"/>
                      </a:schemeClr>
                    </a:solidFill>
                    <a:sym typeface="Wingdings" pitchFamily="2" charset="2"/>
                  </a:rPr>
                  <a:t>Asymmetry less pronounced (integrated over spectrum)</a:t>
                </a:r>
                <a:endParaRPr lang="fr-FR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A2FFF54-24E7-A541-A614-9E33A0CBED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148" y="2114270"/>
                <a:ext cx="8098971" cy="2462213"/>
              </a:xfrm>
              <a:prstGeom prst="rect">
                <a:avLst/>
              </a:prstGeom>
              <a:blipFill>
                <a:blip r:embed="rId2"/>
                <a:stretch>
                  <a:fillRect l="-156" b="-15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18861914-823C-4F44-B9AB-132CFED5A439}"/>
              </a:ext>
            </a:extLst>
          </p:cNvPr>
          <p:cNvSpPr/>
          <p:nvPr/>
        </p:nvSpPr>
        <p:spPr>
          <a:xfrm>
            <a:off x="974690" y="2371411"/>
            <a:ext cx="7540659" cy="109527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courbée vers la droite 13">
            <a:extLst>
              <a:ext uri="{FF2B5EF4-FFF2-40B4-BE49-F238E27FC236}">
                <a16:creationId xmlns:a16="http://schemas.microsoft.com/office/drawing/2014/main" id="{D6E0A576-61F0-A44F-A71E-3BFC8B0D33C7}"/>
              </a:ext>
            </a:extLst>
          </p:cNvPr>
          <p:cNvSpPr/>
          <p:nvPr/>
        </p:nvSpPr>
        <p:spPr>
          <a:xfrm>
            <a:off x="452176" y="2773345"/>
            <a:ext cx="432079" cy="2622620"/>
          </a:xfrm>
          <a:prstGeom prst="curv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17BB1A4-6C4B-6041-B4AC-0D3C7E0C4990}"/>
              </a:ext>
            </a:extLst>
          </p:cNvPr>
          <p:cNvSpPr txBox="1"/>
          <p:nvPr/>
        </p:nvSpPr>
        <p:spPr>
          <a:xfrm>
            <a:off x="1045029" y="5054430"/>
            <a:ext cx="2830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Concentrate</a:t>
            </a: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on </a:t>
            </a:r>
            <a:r>
              <a:rPr lang="fr-FR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this</a:t>
            </a: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strategy</a:t>
            </a:r>
            <a:endParaRPr lang="fr-FR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294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A5839B-1919-7C44-B577-2FCA5AFEA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Timeline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3D599C7-C062-F344-B946-B8613E7BB008}"/>
              </a:ext>
            </a:extLst>
          </p:cNvPr>
          <p:cNvSpPr txBox="1"/>
          <p:nvPr/>
        </p:nvSpPr>
        <p:spPr>
          <a:xfrm>
            <a:off x="201108" y="1000039"/>
            <a:ext cx="8942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Polarization</a:t>
            </a:r>
            <a:r>
              <a:rPr lang="fr-FR" dirty="0"/>
              <a:t> upgrade </a:t>
            </a:r>
            <a:r>
              <a:rPr lang="fr-FR" dirty="0" err="1"/>
              <a:t>discussed</a:t>
            </a:r>
            <a:r>
              <a:rPr lang="fr-FR" dirty="0"/>
              <a:t> in the KEK Roadmap document</a:t>
            </a:r>
          </a:p>
          <a:p>
            <a:r>
              <a:rPr lang="fr-FR" dirty="0" err="1"/>
              <a:t>Aim</a:t>
            </a:r>
            <a:r>
              <a:rPr lang="fr-FR" dirty="0"/>
              <a:t> at installation for 2026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8DB5918E-CD6C-D94B-B6F4-5D1FA0EB1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23</a:t>
            </a:fld>
            <a:endParaRPr lang="fr-FR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8EB2B9AB-12C1-8840-90D9-7016E8BC8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DAS visit Belle2 - Polarization upgrade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0AA50E4-B350-504F-B78A-753148683B6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269977" y="1716846"/>
            <a:ext cx="5345452" cy="370618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47D85F82-B2A6-6D4E-A67C-75E75103AA62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248040" y="5476320"/>
                <a:ext cx="5611680" cy="10803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0" tIns="0" rIns="0" bIns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sty m:val="p"/>
                              </m:rPr>
                              <a:rPr lang="fr-FR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By</m:t>
                            </m:r>
                            <m:r>
                              <a:rPr lang="fr-FR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fr-FR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summer</m:t>
                            </m:r>
                            <m:r>
                              <a:rPr lang="fr-FR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2022: ∼1 </m:t>
                            </m:r>
                            <m:sSup>
                              <m:sSupPr>
                                <m:ctrlPr>
                                  <a:rPr lang="fr-F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fr-FR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ab</m:t>
                                </m:r>
                              </m:e>
                              <m:sup>
                                <m:r>
                                  <a:rPr lang="fr-FR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e>
                        </m:mr>
                        <m:mr>
                          <m:e>
                            <m:r>
                              <m:rPr>
                                <m:sty m:val="p"/>
                              </m:rPr>
                              <a:rPr lang="fr-FR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complete</m:t>
                            </m:r>
                            <m:r>
                              <a:rPr lang="fr-FR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fr-FR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PXD</m:t>
                            </m:r>
                            <m:r>
                              <a:rPr lang="fr-FR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d>
                              <m:dPr>
                                <m:ctrlPr>
                                  <a:rPr lang="fr-F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2 </m:t>
                                </m:r>
                                <m:r>
                                  <m:rPr>
                                    <m:sty m:val="p"/>
                                  </m:rPr>
                                  <a:rPr lang="fr-FR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layers</m:t>
                                </m:r>
                              </m:e>
                            </m:d>
                            <m:r>
                              <a:rPr lang="fr-FR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fr-FR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installed</m:t>
                            </m:r>
                            <m:r>
                              <a:rPr lang="fr-FR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  <m:r>
                              <a:rPr lang="fr-FR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2022</m:t>
                            </m:r>
                          </m:e>
                        </m:mr>
                        <m:mr>
                          <m:e>
                            <m:d>
                              <m:dPr>
                                <m:ctrlPr>
                                  <a:rPr lang="fr-F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fr-FR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replace</m:t>
                                </m:r>
                                <m:r>
                                  <a:rPr lang="fr-FR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fr-FR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some</m:t>
                                </m:r>
                                <m:r>
                                  <a:rPr lang="fr-FR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fr-FR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TOP</m:t>
                                </m:r>
                                <m:r>
                                  <a:rPr lang="fr-FR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fr-FR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PMT</m:t>
                                </m:r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fr-FR" i="0" dirty="0">
                  <a:solidFill>
                    <a:srgbClr val="000000"/>
                  </a:solidFill>
                  <a:latin typeface="Nimbus Roman No9 L" pitchFamily="18"/>
                </a:endParaRP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47D85F82-B2A6-6D4E-A67C-75E75103AA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040" y="5476320"/>
                <a:ext cx="5611680" cy="1080360"/>
              </a:xfrm>
              <a:prstGeom prst="rect">
                <a:avLst/>
              </a:prstGeom>
              <a:blipFill>
                <a:blip r:embed="rId3"/>
                <a:stretch>
                  <a:fillRect t="-11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D294E9D-3608-2247-B840-D6C904E3A48B}"/>
                  </a:ext>
                </a:extLst>
              </p:cNvPr>
              <p:cNvSpPr/>
              <p:nvPr/>
            </p:nvSpPr>
            <p:spPr>
              <a:xfrm>
                <a:off x="4942703" y="5423026"/>
                <a:ext cx="4572000" cy="63998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𝟐𝟎𝟐𝟔</m:t>
                      </m:r>
                      <m:r>
                        <a:rPr lang="fr-FR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fr-FR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𝐜𝐨𝐥𝐥𝐢𝐝𝐞𝐫</m:t>
                      </m:r>
                      <m:r>
                        <a:rPr lang="fr-FR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𝐮𝐩𝐠𝐫𝐚𝐝𝐞</m:t>
                      </m:r>
                      <m:r>
                        <a:rPr lang="fr-FR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𝐐𝐂𝐒</m:t>
                          </m:r>
                          <m:r>
                            <a:rPr lang="fr-FR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𝐑𝐅</m:t>
                          </m:r>
                        </m:e>
                      </m:d>
                      <m:r>
                        <a:rPr lang="fr-FR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→ </m:t>
                      </m:r>
                      <m:r>
                        <a:rPr lang="fr-FR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𝐢𝐧𝐬𝐭𝐚𝐥𝐥𝐚𝐭𝐢𝐨𝐧</m:t>
                      </m:r>
                      <m:r>
                        <a:rPr lang="fr-FR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𝐮𝐩𝐠𝐫𝐚𝐝𝐞𝐝</m:t>
                      </m:r>
                      <m:r>
                        <a:rPr lang="fr-FR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𝐝𝐞𝐭𝐞𝐜𝐭𝐨𝐫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D294E9D-3608-2247-B840-D6C904E3A4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2703" y="5423026"/>
                <a:ext cx="4572000" cy="639983"/>
              </a:xfrm>
              <a:prstGeom prst="rect">
                <a:avLst/>
              </a:prstGeom>
              <a:blipFill>
                <a:blip r:embed="rId4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BD9F4F2-61BD-6147-8579-7A9BC67C45C1}"/>
                  </a:ext>
                </a:extLst>
              </p:cNvPr>
              <p:cNvSpPr/>
              <p:nvPr/>
            </p:nvSpPr>
            <p:spPr>
              <a:xfrm>
                <a:off x="6526128" y="6047629"/>
                <a:ext cx="16769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2031: 50 </m:t>
                      </m:r>
                      <m:sSup>
                        <m:sSup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ab</m:t>
                          </m:r>
                        </m:e>
                        <m:sup>
                          <m:r>
                            <a:rPr lang="fr-FR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BD9F4F2-61BD-6147-8579-7A9BC67C45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6128" y="6047629"/>
                <a:ext cx="1676998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72047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687BE0-8811-E245-9177-C07048E1A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The collaboration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C8A17F3-9559-504B-9584-89C2E610E7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49" b="5996"/>
          <a:stretch/>
        </p:blipFill>
        <p:spPr>
          <a:xfrm>
            <a:off x="0" y="1334530"/>
            <a:ext cx="9144000" cy="511127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2036F1F-8FD5-804C-9997-BB88D94330F9}"/>
              </a:ext>
            </a:extLst>
          </p:cNvPr>
          <p:cNvSpPr txBox="1"/>
          <p:nvPr/>
        </p:nvSpPr>
        <p:spPr>
          <a:xfrm>
            <a:off x="1210963" y="1791729"/>
            <a:ext cx="17546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err="1"/>
              <a:t>IJCLab</a:t>
            </a:r>
            <a:r>
              <a:rPr lang="fr-FR" dirty="0"/>
              <a:t> Orsay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AE209D2-BF6E-CE4E-AD6D-EF129768A7DB}"/>
              </a:ext>
            </a:extLst>
          </p:cNvPr>
          <p:cNvSpPr txBox="1"/>
          <p:nvPr/>
        </p:nvSpPr>
        <p:spPr>
          <a:xfrm>
            <a:off x="3583460" y="2161061"/>
            <a:ext cx="7661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(KEK)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224FB0-9496-C84E-8C07-8BCE1F652B94}"/>
              </a:ext>
            </a:extLst>
          </p:cNvPr>
          <p:cNvSpPr/>
          <p:nvPr/>
        </p:nvSpPr>
        <p:spPr>
          <a:xfrm>
            <a:off x="6254469" y="2695068"/>
            <a:ext cx="28415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i="1" dirty="0" err="1">
                <a:solidFill>
                  <a:schemeClr val="accent1"/>
                </a:solidFill>
                <a:latin typeface="Calibri" panose="020F0502020204030204" pitchFamily="34" charset="0"/>
              </a:rPr>
              <a:t>Phys.Rev</a:t>
            </a:r>
            <a:r>
              <a:rPr lang="fr-FR" sz="1200" i="1" dirty="0">
                <a:solidFill>
                  <a:schemeClr val="accent1"/>
                </a:solidFill>
                <a:latin typeface="Calibri" panose="020F0502020204030204" pitchFamily="34" charset="0"/>
              </a:rPr>
              <a:t>. D101 (2020) no.5, 053003</a:t>
            </a:r>
          </a:p>
          <a:p>
            <a:r>
              <a:rPr lang="fr-FR" sz="1200" i="1" dirty="0">
                <a:solidFill>
                  <a:schemeClr val="accent1"/>
                </a:solidFill>
                <a:latin typeface="Calibri" panose="020F0502020204030204" pitchFamily="34" charset="0"/>
              </a:rPr>
              <a:t>Phys. </a:t>
            </a:r>
            <a:r>
              <a:rPr lang="fr-FR" sz="1200" i="1" dirty="0" err="1">
                <a:solidFill>
                  <a:schemeClr val="accent1"/>
                </a:solidFill>
                <a:latin typeface="Calibri" panose="020F0502020204030204" pitchFamily="34" charset="0"/>
              </a:rPr>
              <a:t>Atom</a:t>
            </a:r>
            <a:r>
              <a:rPr lang="fr-FR" sz="1200" i="1" dirty="0">
                <a:solidFill>
                  <a:schemeClr val="accent1"/>
                </a:solidFill>
                <a:latin typeface="Calibri" panose="020F0502020204030204" pitchFamily="34" charset="0"/>
              </a:rPr>
              <a:t>. </a:t>
            </a:r>
            <a:r>
              <a:rPr lang="fr-FR" sz="1200" i="1" dirty="0" err="1">
                <a:solidFill>
                  <a:schemeClr val="accent1"/>
                </a:solidFill>
                <a:latin typeface="Calibri" panose="020F0502020204030204" pitchFamily="34" charset="0"/>
              </a:rPr>
              <a:t>Nucl</a:t>
            </a:r>
            <a:r>
              <a:rPr lang="fr-FR" sz="1200" i="1" dirty="0">
                <a:solidFill>
                  <a:schemeClr val="accent1"/>
                </a:solidFill>
                <a:latin typeface="Calibri" panose="020F0502020204030204" pitchFamily="34" charset="0"/>
              </a:rPr>
              <a:t>. 83, no.2, 307-333 (2020)</a:t>
            </a:r>
          </a:p>
          <a:p>
            <a:r>
              <a:rPr lang="fr-FR" sz="1200" i="1" dirty="0">
                <a:solidFill>
                  <a:schemeClr val="accent1"/>
                </a:solidFill>
                <a:latin typeface="Calibri" panose="020F0502020204030204" pitchFamily="34" charset="0"/>
              </a:rPr>
              <a:t>M. </a:t>
            </a:r>
            <a:r>
              <a:rPr lang="fr-FR" sz="1200" i="1" dirty="0" err="1">
                <a:solidFill>
                  <a:schemeClr val="accent1"/>
                </a:solidFill>
                <a:latin typeface="Calibri" panose="020F0502020204030204" pitchFamily="34" charset="0"/>
              </a:rPr>
              <a:t>Roney</a:t>
            </a:r>
            <a:r>
              <a:rPr lang="fr-FR" sz="1200" i="1" dirty="0">
                <a:solidFill>
                  <a:schemeClr val="accent1"/>
                </a:solidFill>
                <a:latin typeface="Calibri" panose="020F0502020204030204" pitchFamily="34" charset="0"/>
              </a:rPr>
              <a:t> @ ICHEP20, LeptonPhoton19 </a:t>
            </a:r>
            <a:endParaRPr lang="fr-FR" sz="12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B200D90-9846-4648-A5B1-A4D81170DBB0}"/>
              </a:ext>
            </a:extLst>
          </p:cNvPr>
          <p:cNvSpPr txBox="1"/>
          <p:nvPr/>
        </p:nvSpPr>
        <p:spPr>
          <a:xfrm>
            <a:off x="271848" y="1057272"/>
            <a:ext cx="268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Lead by Mike </a:t>
            </a:r>
            <a:r>
              <a:rPr lang="fr-FR" dirty="0" err="1"/>
              <a:t>Roney</a:t>
            </a:r>
            <a:r>
              <a:rPr lang="fr-FR" dirty="0"/>
              <a:t> (</a:t>
            </a:r>
            <a:r>
              <a:rPr lang="fr-FR" dirty="0" err="1"/>
              <a:t>UVic</a:t>
            </a:r>
            <a:r>
              <a:rPr lang="fr-FR" dirty="0"/>
              <a:t>)</a:t>
            </a:r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FFA85E82-2B97-AF4D-8064-44CB86C1D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24</a:t>
            </a:fld>
            <a:endParaRPr lang="fr-FR"/>
          </a:p>
        </p:txBody>
      </p:sp>
      <p:sp>
        <p:nvSpPr>
          <p:cNvPr id="14" name="Espace réservé du pied de page 13">
            <a:extLst>
              <a:ext uri="{FF2B5EF4-FFF2-40B4-BE49-F238E27FC236}">
                <a16:creationId xmlns:a16="http://schemas.microsoft.com/office/drawing/2014/main" id="{F690B651-26B7-F64D-A8C0-FA6334F7E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DAS visit Belle2 - Polarization upgrade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5112C17-BD2C-694E-A07A-CE36AA413C12}"/>
              </a:ext>
            </a:extLst>
          </p:cNvPr>
          <p:cNvSpPr txBox="1"/>
          <p:nvPr/>
        </p:nvSpPr>
        <p:spPr>
          <a:xfrm>
            <a:off x="3583460" y="4420720"/>
            <a:ext cx="3054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C00000"/>
                </a:solidFill>
              </a:rPr>
              <a:t>In-line</a:t>
            </a:r>
            <a:r>
              <a:rPr lang="fr-FR" dirty="0">
                <a:solidFill>
                  <a:srgbClr val="C00000"/>
                </a:solidFill>
              </a:rPr>
              <a:t> </a:t>
            </a:r>
            <a:r>
              <a:rPr lang="fr-FR" dirty="0" err="1">
                <a:solidFill>
                  <a:srgbClr val="C00000"/>
                </a:solidFill>
              </a:rPr>
              <a:t>with</a:t>
            </a:r>
            <a:r>
              <a:rPr lang="fr-FR" dirty="0">
                <a:solidFill>
                  <a:srgbClr val="C00000"/>
                </a:solidFill>
              </a:rPr>
              <a:t> </a:t>
            </a:r>
            <a:r>
              <a:rPr lang="fr-FR" dirty="0" err="1">
                <a:solidFill>
                  <a:srgbClr val="C00000"/>
                </a:solidFill>
              </a:rPr>
              <a:t>Snowmass</a:t>
            </a:r>
            <a:r>
              <a:rPr lang="fr-FR" dirty="0">
                <a:solidFill>
                  <a:srgbClr val="C00000"/>
                </a:solidFill>
              </a:rPr>
              <a:t> </a:t>
            </a:r>
            <a:r>
              <a:rPr lang="fr-FR" dirty="0" err="1">
                <a:solidFill>
                  <a:srgbClr val="C00000"/>
                </a:solidFill>
              </a:rPr>
              <a:t>process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EE6238-0E52-E943-B182-96778F709808}"/>
              </a:ext>
            </a:extLst>
          </p:cNvPr>
          <p:cNvSpPr/>
          <p:nvPr/>
        </p:nvSpPr>
        <p:spPr>
          <a:xfrm>
            <a:off x="7324128" y="4332605"/>
            <a:ext cx="16968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i="1" dirty="0" err="1">
                <a:solidFill>
                  <a:schemeClr val="accent1"/>
                </a:solidFill>
                <a:latin typeface="Calibri" panose="020F0502020204030204" pitchFamily="34" charset="0"/>
              </a:rPr>
              <a:t>Snowmass</a:t>
            </a:r>
            <a:r>
              <a:rPr lang="fr-FR" sz="1200" i="1" dirty="0">
                <a:solidFill>
                  <a:schemeClr val="accent1"/>
                </a:solidFill>
                <a:latin typeface="Calibri" panose="020F0502020204030204" pitchFamily="34" charset="0"/>
              </a:rPr>
              <a:t> contribution</a:t>
            </a:r>
          </a:p>
          <a:p>
            <a:r>
              <a:rPr lang="fr-FR" sz="1200" i="1" dirty="0">
                <a:solidFill>
                  <a:schemeClr val="accent1"/>
                </a:solidFill>
                <a:effectLst/>
                <a:latin typeface="Calibri" panose="020F0502020204030204" pitchFamily="34" charset="0"/>
              </a:rPr>
              <a:t>ESPP Belle2 contr</a:t>
            </a:r>
            <a:r>
              <a:rPr lang="fr-FR" sz="1200" i="1" dirty="0">
                <a:solidFill>
                  <a:schemeClr val="accent1"/>
                </a:solidFill>
                <a:latin typeface="Calibri" panose="020F0502020204030204" pitchFamily="34" charset="0"/>
              </a:rPr>
              <a:t>ibution</a:t>
            </a:r>
          </a:p>
          <a:p>
            <a:r>
              <a:rPr lang="fr-FR" sz="1200" i="1" dirty="0">
                <a:solidFill>
                  <a:schemeClr val="accent1"/>
                </a:solidFill>
                <a:latin typeface="Calibri" panose="020F0502020204030204" pitchFamily="34" charset="0"/>
              </a:rPr>
              <a:t>Canadian </a:t>
            </a:r>
            <a:r>
              <a:rPr lang="fr-FR" sz="1200" i="1" dirty="0" err="1">
                <a:solidFill>
                  <a:schemeClr val="accent1"/>
                </a:solidFill>
                <a:latin typeface="Calibri" panose="020F0502020204030204" pitchFamily="34" charset="0"/>
              </a:rPr>
              <a:t>strategic</a:t>
            </a:r>
            <a:r>
              <a:rPr lang="fr-FR" sz="1200" i="1" dirty="0">
                <a:solidFill>
                  <a:schemeClr val="accent1"/>
                </a:solidFill>
                <a:latin typeface="Calibri" panose="020F0502020204030204" pitchFamily="34" charset="0"/>
              </a:rPr>
              <a:t> plan</a:t>
            </a:r>
            <a:endParaRPr lang="fr-FR" sz="1200" i="1" dirty="0">
              <a:solidFill>
                <a:schemeClr val="accent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18599BF-43F7-FA45-B1C4-B211CD2B6D90}"/>
              </a:ext>
            </a:extLst>
          </p:cNvPr>
          <p:cNvSpPr txBox="1"/>
          <p:nvPr/>
        </p:nvSpPr>
        <p:spPr>
          <a:xfrm>
            <a:off x="4349578" y="1420894"/>
            <a:ext cx="4386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solidFill>
                  <a:srgbClr val="C00000"/>
                </a:solidFill>
                <a:sym typeface="Wingdings" pitchFamily="2" charset="2"/>
              </a:rPr>
              <a:t> </a:t>
            </a:r>
            <a:r>
              <a:rPr lang="fr-FR" b="1" i="1" dirty="0" err="1">
                <a:solidFill>
                  <a:srgbClr val="C00000"/>
                </a:solidFill>
              </a:rPr>
              <a:t>Already</a:t>
            </a:r>
            <a:r>
              <a:rPr lang="fr-FR" b="1" i="1" dirty="0">
                <a:solidFill>
                  <a:srgbClr val="C00000"/>
                </a:solidFill>
              </a:rPr>
              <a:t> </a:t>
            </a:r>
            <a:r>
              <a:rPr lang="fr-FR" b="1" i="1" dirty="0" err="1">
                <a:solidFill>
                  <a:srgbClr val="C00000"/>
                </a:solidFill>
              </a:rPr>
              <a:t>receiving</a:t>
            </a:r>
            <a:r>
              <a:rPr lang="fr-FR" b="1" i="1" dirty="0">
                <a:solidFill>
                  <a:srgbClr val="C00000"/>
                </a:solidFill>
              </a:rPr>
              <a:t> </a:t>
            </a:r>
            <a:r>
              <a:rPr lang="fr-FR" b="1" i="1" dirty="0" err="1">
                <a:solidFill>
                  <a:srgbClr val="C00000"/>
                </a:solidFill>
              </a:rPr>
              <a:t>founds</a:t>
            </a:r>
            <a:r>
              <a:rPr lang="fr-FR" b="1" i="1" dirty="0">
                <a:solidFill>
                  <a:srgbClr val="C00000"/>
                </a:solidFill>
              </a:rPr>
              <a:t> to </a:t>
            </a:r>
            <a:r>
              <a:rPr lang="fr-FR" b="1" i="1" dirty="0" err="1">
                <a:solidFill>
                  <a:srgbClr val="C00000"/>
                </a:solidFill>
              </a:rPr>
              <a:t>start</a:t>
            </a:r>
            <a:r>
              <a:rPr lang="fr-FR" b="1" i="1" dirty="0">
                <a:solidFill>
                  <a:srgbClr val="C00000"/>
                </a:solidFill>
              </a:rPr>
              <a:t> R&amp;D  </a:t>
            </a:r>
          </a:p>
        </p:txBody>
      </p:sp>
    </p:spTree>
    <p:extLst>
      <p:ext uri="{BB962C8B-B14F-4D97-AF65-F5344CB8AC3E}">
        <p14:creationId xmlns:p14="http://schemas.microsoft.com/office/powerpoint/2010/main" val="15137910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9788B19A-F0CD-7847-852B-AC9E8A111858}"/>
              </a:ext>
            </a:extLst>
          </p:cNvPr>
          <p:cNvSpPr/>
          <p:nvPr/>
        </p:nvSpPr>
        <p:spPr>
          <a:xfrm>
            <a:off x="675025" y="672260"/>
            <a:ext cx="3136167" cy="1500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E077B787-1D82-BA42-9E04-28651BB91B53}"/>
              </a:ext>
            </a:extLst>
          </p:cNvPr>
          <p:cNvCxnSpPr>
            <a:cxnSpLocks/>
            <a:stCxn id="3" idx="3"/>
            <a:endCxn id="31" idx="3"/>
          </p:cNvCxnSpPr>
          <p:nvPr/>
        </p:nvCxnSpPr>
        <p:spPr>
          <a:xfrm flipV="1">
            <a:off x="1965302" y="1441626"/>
            <a:ext cx="5593874" cy="7154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0" y="6497960"/>
            <a:ext cx="9144000" cy="360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Laser-beam ellipsometry</a:t>
            </a:r>
          </a:p>
        </p:txBody>
      </p:sp>
      <p:sp>
        <p:nvSpPr>
          <p:cNvPr id="9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Aurélien MARTENS</a:t>
            </a:r>
          </a:p>
        </p:txBody>
      </p:sp>
      <p:sp>
        <p:nvSpPr>
          <p:cNvPr id="10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7010130" y="6492875"/>
            <a:ext cx="2133600" cy="365125"/>
          </a:xfrm>
        </p:spPr>
        <p:txBody>
          <a:bodyPr/>
          <a:lstStyle/>
          <a:p>
            <a:fld id="{4B7B4AEF-E5B3-429E-BEAA-27BB67FF523D}" type="slidenum">
              <a:rPr lang="en-US" smtClean="0">
                <a:solidFill>
                  <a:schemeClr val="tx1"/>
                </a:solidFill>
              </a:rPr>
              <a:t>25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 rot="16200000">
            <a:off x="-2697494" y="3272161"/>
            <a:ext cx="5918208" cy="52322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ym typeface="Wingdings" panose="05000000000000000000" pitchFamily="2" charset="2"/>
              </a:rPr>
              <a:t>Poirson</a:t>
            </a:r>
            <a:r>
              <a:rPr lang="en-US" sz="1400" dirty="0">
                <a:sym typeface="Wingdings" panose="05000000000000000000" pitchFamily="2" charset="2"/>
              </a:rPr>
              <a:t> et al. Applied Optics 34 6806 (1995), Brisson JINST 5 P06006 (2010), </a:t>
            </a:r>
            <a:r>
              <a:rPr lang="en-US" sz="1400" dirty="0" err="1">
                <a:sym typeface="Wingdings" panose="05000000000000000000" pitchFamily="2" charset="2"/>
              </a:rPr>
              <a:t>Zomer</a:t>
            </a:r>
            <a:r>
              <a:rPr lang="en-US" sz="1400" dirty="0">
                <a:sym typeface="Wingdings" panose="05000000000000000000" pitchFamily="2" charset="2"/>
              </a:rPr>
              <a:t> HDR (2003), </a:t>
            </a:r>
            <a:r>
              <a:rPr lang="en-US" sz="1400" dirty="0" err="1">
                <a:sym typeface="Wingdings" panose="05000000000000000000" pitchFamily="2" charset="2"/>
              </a:rPr>
              <a:t>Jacquet</a:t>
            </a:r>
            <a:r>
              <a:rPr lang="en-US" sz="1400" dirty="0">
                <a:sym typeface="Wingdings" panose="05000000000000000000" pitchFamily="2" charset="2"/>
              </a:rPr>
              <a:t> HDR (2009), </a:t>
            </a:r>
            <a:r>
              <a:rPr lang="en-US" sz="1400" dirty="0" err="1">
                <a:sym typeface="Wingdings" panose="05000000000000000000" pitchFamily="2" charset="2"/>
              </a:rPr>
              <a:t>Baudrand</a:t>
            </a:r>
            <a:r>
              <a:rPr lang="en-US" sz="1400" dirty="0">
                <a:sym typeface="Wingdings" panose="05000000000000000000" pitchFamily="2" charset="2"/>
              </a:rPr>
              <a:t> PhD thesis (2007)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D22CA7-C050-9447-BC69-D19BDF0FB7A9}"/>
              </a:ext>
            </a:extLst>
          </p:cNvPr>
          <p:cNvSpPr/>
          <p:nvPr/>
        </p:nvSpPr>
        <p:spPr>
          <a:xfrm>
            <a:off x="813174" y="1268760"/>
            <a:ext cx="1152128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LASER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FA41FF-AFDA-184F-A31F-05D0D980937C}"/>
              </a:ext>
            </a:extLst>
          </p:cNvPr>
          <p:cNvSpPr/>
          <p:nvPr/>
        </p:nvSpPr>
        <p:spPr>
          <a:xfrm>
            <a:off x="2094755" y="1268760"/>
            <a:ext cx="72008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GLAN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CF6BB66D-1785-D64A-BDA3-5126C18C1B84}"/>
              </a:ext>
            </a:extLst>
          </p:cNvPr>
          <p:cNvGrpSpPr/>
          <p:nvPr/>
        </p:nvGrpSpPr>
        <p:grpSpPr>
          <a:xfrm rot="824366">
            <a:off x="3082906" y="854203"/>
            <a:ext cx="317314" cy="307013"/>
            <a:chOff x="3138929" y="2009028"/>
            <a:chExt cx="535413" cy="555876"/>
          </a:xfrm>
        </p:grpSpPr>
        <p:sp>
          <p:nvSpPr>
            <p:cNvPr id="22" name="Triangle rectangle 21">
              <a:extLst>
                <a:ext uri="{FF2B5EF4-FFF2-40B4-BE49-F238E27FC236}">
                  <a16:creationId xmlns:a16="http://schemas.microsoft.com/office/drawing/2014/main" id="{51215F5B-301E-D843-9D06-DCD1A491F7DC}"/>
                </a:ext>
              </a:extLst>
            </p:cNvPr>
            <p:cNvSpPr/>
            <p:nvPr/>
          </p:nvSpPr>
          <p:spPr>
            <a:xfrm rot="10800000">
              <a:off x="3138929" y="2204864"/>
              <a:ext cx="360040" cy="360040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D068FB83-CC87-A34E-B0AC-F2696A653F86}"/>
                </a:ext>
              </a:extLst>
            </p:cNvPr>
            <p:cNvCxnSpPr>
              <a:cxnSpLocks/>
            </p:cNvCxnSpPr>
            <p:nvPr/>
          </p:nvCxnSpPr>
          <p:spPr>
            <a:xfrm>
              <a:off x="3323595" y="2009028"/>
              <a:ext cx="350747" cy="3600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Ellipse 26">
            <a:extLst>
              <a:ext uri="{FF2B5EF4-FFF2-40B4-BE49-F238E27FC236}">
                <a16:creationId xmlns:a16="http://schemas.microsoft.com/office/drawing/2014/main" id="{6ED29C4D-116E-694E-A1AF-598E2496EBAD}"/>
              </a:ext>
            </a:extLst>
          </p:cNvPr>
          <p:cNvSpPr/>
          <p:nvPr/>
        </p:nvSpPr>
        <p:spPr>
          <a:xfrm>
            <a:off x="3127992" y="1286853"/>
            <a:ext cx="144016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361EB52-F68C-5343-8907-2128ED53ACD7}"/>
              </a:ext>
            </a:extLst>
          </p:cNvPr>
          <p:cNvSpPr/>
          <p:nvPr/>
        </p:nvSpPr>
        <p:spPr>
          <a:xfrm>
            <a:off x="3637963" y="1269646"/>
            <a:ext cx="806929" cy="356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err="1"/>
              <a:t>Beam</a:t>
            </a:r>
            <a:r>
              <a:rPr lang="fr-FR" sz="1200" dirty="0"/>
              <a:t> transport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25A9612-041C-7D49-8A98-031374E1EE07}"/>
              </a:ext>
            </a:extLst>
          </p:cNvPr>
          <p:cNvSpPr/>
          <p:nvPr/>
        </p:nvSpPr>
        <p:spPr>
          <a:xfrm>
            <a:off x="5825371" y="1266282"/>
            <a:ext cx="194429" cy="360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1200" dirty="0"/>
              <a:t>HBS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891AFD3-CE3C-004E-9EB0-509DE4983B56}"/>
              </a:ext>
            </a:extLst>
          </p:cNvPr>
          <p:cNvSpPr/>
          <p:nvPr/>
        </p:nvSpPr>
        <p:spPr>
          <a:xfrm>
            <a:off x="6644665" y="1256930"/>
            <a:ext cx="914511" cy="369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Wollaston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8225A62D-444E-DD49-B4C1-9FE274251E37}"/>
              </a:ext>
            </a:extLst>
          </p:cNvPr>
          <p:cNvSpPr/>
          <p:nvPr/>
        </p:nvSpPr>
        <p:spPr>
          <a:xfrm>
            <a:off x="6288129" y="1266281"/>
            <a:ext cx="144016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B93E51B4-6E0B-F142-9469-4BD448C39DA3}"/>
              </a:ext>
            </a:extLst>
          </p:cNvPr>
          <p:cNvCxnSpPr>
            <a:cxnSpLocks/>
          </p:cNvCxnSpPr>
          <p:nvPr/>
        </p:nvCxnSpPr>
        <p:spPr>
          <a:xfrm>
            <a:off x="6084168" y="1775521"/>
            <a:ext cx="347977" cy="2407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3B7F9DEE-F65F-3143-AD10-72C2B9B1748B}"/>
              </a:ext>
            </a:extLst>
          </p:cNvPr>
          <p:cNvGrpSpPr/>
          <p:nvPr/>
        </p:nvGrpSpPr>
        <p:grpSpPr>
          <a:xfrm rot="2682598">
            <a:off x="7881258" y="960869"/>
            <a:ext cx="317314" cy="307013"/>
            <a:chOff x="3138929" y="2009028"/>
            <a:chExt cx="535413" cy="555876"/>
          </a:xfrm>
        </p:grpSpPr>
        <p:sp>
          <p:nvSpPr>
            <p:cNvPr id="37" name="Triangle rectangle 36">
              <a:extLst>
                <a:ext uri="{FF2B5EF4-FFF2-40B4-BE49-F238E27FC236}">
                  <a16:creationId xmlns:a16="http://schemas.microsoft.com/office/drawing/2014/main" id="{2606EE03-2E1A-A346-B0B8-6328FD7312C9}"/>
                </a:ext>
              </a:extLst>
            </p:cNvPr>
            <p:cNvSpPr/>
            <p:nvPr/>
          </p:nvSpPr>
          <p:spPr>
            <a:xfrm rot="10800000">
              <a:off x="3138929" y="2204864"/>
              <a:ext cx="360040" cy="360040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7BB255B0-1828-B44A-A048-FF84319443B5}"/>
                </a:ext>
              </a:extLst>
            </p:cNvPr>
            <p:cNvCxnSpPr>
              <a:cxnSpLocks/>
            </p:cNvCxnSpPr>
            <p:nvPr/>
          </p:nvCxnSpPr>
          <p:spPr>
            <a:xfrm>
              <a:off x="3323595" y="2009028"/>
              <a:ext cx="350747" cy="3600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B8F7F142-E5AB-144C-AEEE-313DFB64D22C}"/>
              </a:ext>
            </a:extLst>
          </p:cNvPr>
          <p:cNvGrpSpPr/>
          <p:nvPr/>
        </p:nvGrpSpPr>
        <p:grpSpPr>
          <a:xfrm rot="2682598">
            <a:off x="7891457" y="1339330"/>
            <a:ext cx="317314" cy="307013"/>
            <a:chOff x="3138929" y="2009028"/>
            <a:chExt cx="535413" cy="555876"/>
          </a:xfrm>
        </p:grpSpPr>
        <p:sp>
          <p:nvSpPr>
            <p:cNvPr id="40" name="Triangle rectangle 39">
              <a:extLst>
                <a:ext uri="{FF2B5EF4-FFF2-40B4-BE49-F238E27FC236}">
                  <a16:creationId xmlns:a16="http://schemas.microsoft.com/office/drawing/2014/main" id="{E3BC37DE-ED44-9844-A556-7AE59700B4A2}"/>
                </a:ext>
              </a:extLst>
            </p:cNvPr>
            <p:cNvSpPr/>
            <p:nvPr/>
          </p:nvSpPr>
          <p:spPr>
            <a:xfrm rot="10800000">
              <a:off x="3138929" y="2204864"/>
              <a:ext cx="360040" cy="360040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390FCA13-4016-C349-AECC-61BE7B23A32B}"/>
                </a:ext>
              </a:extLst>
            </p:cNvPr>
            <p:cNvCxnSpPr>
              <a:cxnSpLocks/>
            </p:cNvCxnSpPr>
            <p:nvPr/>
          </p:nvCxnSpPr>
          <p:spPr>
            <a:xfrm>
              <a:off x="3323595" y="2009028"/>
              <a:ext cx="350747" cy="3600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C491C1E7-9948-484B-8317-0BDB38FFD5D7}"/>
              </a:ext>
            </a:extLst>
          </p:cNvPr>
          <p:cNvGrpSpPr/>
          <p:nvPr/>
        </p:nvGrpSpPr>
        <p:grpSpPr>
          <a:xfrm rot="2682598">
            <a:off x="7891457" y="1751129"/>
            <a:ext cx="317314" cy="307013"/>
            <a:chOff x="3138929" y="2009028"/>
            <a:chExt cx="535413" cy="555876"/>
          </a:xfrm>
        </p:grpSpPr>
        <p:sp>
          <p:nvSpPr>
            <p:cNvPr id="43" name="Triangle rectangle 42">
              <a:extLst>
                <a:ext uri="{FF2B5EF4-FFF2-40B4-BE49-F238E27FC236}">
                  <a16:creationId xmlns:a16="http://schemas.microsoft.com/office/drawing/2014/main" id="{E2827083-EEA7-724E-8C75-0EC531BF8433}"/>
                </a:ext>
              </a:extLst>
            </p:cNvPr>
            <p:cNvSpPr/>
            <p:nvPr/>
          </p:nvSpPr>
          <p:spPr>
            <a:xfrm rot="10800000">
              <a:off x="3138929" y="2204864"/>
              <a:ext cx="360040" cy="360040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6198541D-8577-9A46-82C9-4931589DFE9F}"/>
                </a:ext>
              </a:extLst>
            </p:cNvPr>
            <p:cNvCxnSpPr>
              <a:cxnSpLocks/>
            </p:cNvCxnSpPr>
            <p:nvPr/>
          </p:nvCxnSpPr>
          <p:spPr>
            <a:xfrm>
              <a:off x="3323595" y="2009028"/>
              <a:ext cx="350747" cy="3600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CFE9242B-C29A-2647-A0EC-9BE1890A4206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2814835" y="1052316"/>
            <a:ext cx="377064" cy="396464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AD83FFA3-F609-6E4A-8F77-2635EB9A8C62}"/>
              </a:ext>
            </a:extLst>
          </p:cNvPr>
          <p:cNvCxnSpPr>
            <a:cxnSpLocks/>
            <a:endCxn id="37" idx="5"/>
          </p:cNvCxnSpPr>
          <p:nvPr/>
        </p:nvCxnSpPr>
        <p:spPr>
          <a:xfrm flipV="1">
            <a:off x="7559176" y="1116249"/>
            <a:ext cx="405760" cy="253404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853FF576-A90C-4E44-9475-FFBA15A22DF9}"/>
              </a:ext>
            </a:extLst>
          </p:cNvPr>
          <p:cNvCxnSpPr>
            <a:cxnSpLocks/>
            <a:stCxn id="31" idx="3"/>
            <a:endCxn id="40" idx="5"/>
          </p:cNvCxnSpPr>
          <p:nvPr/>
        </p:nvCxnSpPr>
        <p:spPr>
          <a:xfrm>
            <a:off x="7559176" y="1441626"/>
            <a:ext cx="415959" cy="53084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id="{18B0D476-1B5F-E04C-882F-A51ADDDA20DA}"/>
              </a:ext>
            </a:extLst>
          </p:cNvPr>
          <p:cNvCxnSpPr>
            <a:cxnSpLocks/>
          </p:cNvCxnSpPr>
          <p:nvPr/>
        </p:nvCxnSpPr>
        <p:spPr>
          <a:xfrm flipV="1">
            <a:off x="6288129" y="1891174"/>
            <a:ext cx="1676807" cy="13525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51CE52CE-17FF-4543-9211-231930EF53C2}"/>
              </a:ext>
            </a:extLst>
          </p:cNvPr>
          <p:cNvCxnSpPr>
            <a:cxnSpLocks/>
            <a:endCxn id="29" idx="3"/>
          </p:cNvCxnSpPr>
          <p:nvPr/>
        </p:nvCxnSpPr>
        <p:spPr>
          <a:xfrm flipH="1" flipV="1">
            <a:off x="6019800" y="1446302"/>
            <a:ext cx="268329" cy="458397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ZoneTexte 69">
            <a:extLst>
              <a:ext uri="{FF2B5EF4-FFF2-40B4-BE49-F238E27FC236}">
                <a16:creationId xmlns:a16="http://schemas.microsoft.com/office/drawing/2014/main" id="{CD93E8C6-6576-C245-8965-EF0D43519C81}"/>
              </a:ext>
            </a:extLst>
          </p:cNvPr>
          <p:cNvSpPr txBox="1"/>
          <p:nvPr/>
        </p:nvSpPr>
        <p:spPr>
          <a:xfrm>
            <a:off x="3318348" y="752175"/>
            <a:ext cx="65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PDe</a:t>
            </a:r>
            <a:endParaRPr lang="fr-FR" dirty="0"/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3AF551C0-D2A8-A244-A709-F8E1AD6AA799}"/>
              </a:ext>
            </a:extLst>
          </p:cNvPr>
          <p:cNvSpPr txBox="1"/>
          <p:nvPr/>
        </p:nvSpPr>
        <p:spPr>
          <a:xfrm>
            <a:off x="2884248" y="1672323"/>
            <a:ext cx="65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QWP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972B54C7-5782-644D-AC6F-CCDEEACEE1E7}"/>
              </a:ext>
            </a:extLst>
          </p:cNvPr>
          <p:cNvSpPr txBox="1"/>
          <p:nvPr/>
        </p:nvSpPr>
        <p:spPr>
          <a:xfrm>
            <a:off x="6055019" y="931583"/>
            <a:ext cx="831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QWP2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2BC414AB-33BC-9743-8DBE-BB3F5FB069B7}"/>
              </a:ext>
            </a:extLst>
          </p:cNvPr>
          <p:cNvSpPr txBox="1"/>
          <p:nvPr/>
        </p:nvSpPr>
        <p:spPr>
          <a:xfrm>
            <a:off x="8148753" y="1706508"/>
            <a:ext cx="65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PDi</a:t>
            </a:r>
            <a:endParaRPr lang="fr-FR" dirty="0"/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E607CB5F-5445-1A4C-A0FC-05D98B3D11C3}"/>
              </a:ext>
            </a:extLst>
          </p:cNvPr>
          <p:cNvSpPr txBox="1"/>
          <p:nvPr/>
        </p:nvSpPr>
        <p:spPr>
          <a:xfrm>
            <a:off x="8127049" y="1314366"/>
            <a:ext cx="65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PD1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248BE390-7C0D-4F49-ABA3-D7F750D4920B}"/>
              </a:ext>
            </a:extLst>
          </p:cNvPr>
          <p:cNvSpPr txBox="1"/>
          <p:nvPr/>
        </p:nvSpPr>
        <p:spPr>
          <a:xfrm>
            <a:off x="8127049" y="968849"/>
            <a:ext cx="65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PD2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33CFCE0B-1854-5848-B652-C7A33DB64950}"/>
              </a:ext>
            </a:extLst>
          </p:cNvPr>
          <p:cNvSpPr txBox="1"/>
          <p:nvPr/>
        </p:nvSpPr>
        <p:spPr>
          <a:xfrm>
            <a:off x="675025" y="2788347"/>
            <a:ext cx="767851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Minimal </a:t>
            </a:r>
            <a:r>
              <a:rPr lang="fr-FR" dirty="0" err="1"/>
              <a:t>optical</a:t>
            </a:r>
            <a:r>
              <a:rPr lang="fr-FR" dirty="0"/>
              <a:t> components to </a:t>
            </a:r>
            <a:r>
              <a:rPr lang="fr-FR" dirty="0" err="1"/>
              <a:t>generate</a:t>
            </a:r>
            <a:r>
              <a:rPr lang="fr-FR" dirty="0"/>
              <a:t> (pure) </a:t>
            </a:r>
            <a:r>
              <a:rPr lang="fr-FR" dirty="0" err="1"/>
              <a:t>circular</a:t>
            </a:r>
            <a:r>
              <a:rPr lang="fr-FR" dirty="0"/>
              <a:t> laser </a:t>
            </a:r>
            <a:r>
              <a:rPr lang="fr-FR" dirty="0" err="1"/>
              <a:t>beam</a:t>
            </a:r>
            <a:r>
              <a:rPr lang="fr-FR" dirty="0"/>
              <a:t> polarisation 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DEABF57-6E09-BB49-97F9-B1B7813CB4FF}"/>
              </a:ext>
            </a:extLst>
          </p:cNvPr>
          <p:cNvSpPr/>
          <p:nvPr/>
        </p:nvSpPr>
        <p:spPr>
          <a:xfrm>
            <a:off x="4937385" y="1274766"/>
            <a:ext cx="806929" cy="356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err="1"/>
              <a:t>Beam</a:t>
            </a:r>
            <a:r>
              <a:rPr lang="fr-FR" sz="1200" dirty="0"/>
              <a:t> transport</a:t>
            </a:r>
          </a:p>
        </p:txBody>
      </p:sp>
      <p:sp>
        <p:nvSpPr>
          <p:cNvPr id="83" name="Étoile à 5 branches 82">
            <a:extLst>
              <a:ext uri="{FF2B5EF4-FFF2-40B4-BE49-F238E27FC236}">
                <a16:creationId xmlns:a16="http://schemas.microsoft.com/office/drawing/2014/main" id="{67D3D16A-4FED-5A46-A0A3-E7884154D35A}"/>
              </a:ext>
            </a:extLst>
          </p:cNvPr>
          <p:cNvSpPr/>
          <p:nvPr/>
        </p:nvSpPr>
        <p:spPr>
          <a:xfrm>
            <a:off x="4525949" y="1274058"/>
            <a:ext cx="288032" cy="2957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53800055-A263-FC40-B1E6-99B56C9DD95D}"/>
              </a:ext>
            </a:extLst>
          </p:cNvPr>
          <p:cNvSpPr txBox="1"/>
          <p:nvPr/>
        </p:nvSpPr>
        <p:spPr>
          <a:xfrm>
            <a:off x="4496333" y="925979"/>
            <a:ext cx="831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IP</a:t>
            </a:r>
          </a:p>
        </p:txBody>
      </p:sp>
      <p:sp>
        <p:nvSpPr>
          <p:cNvPr id="85" name="Flèche vers le bas 84">
            <a:extLst>
              <a:ext uri="{FF2B5EF4-FFF2-40B4-BE49-F238E27FC236}">
                <a16:creationId xmlns:a16="http://schemas.microsoft.com/office/drawing/2014/main" id="{C7E34B62-835D-CF4E-A532-9EAA12FB951D}"/>
              </a:ext>
            </a:extLst>
          </p:cNvPr>
          <p:cNvSpPr/>
          <p:nvPr/>
        </p:nvSpPr>
        <p:spPr>
          <a:xfrm>
            <a:off x="1870312" y="2173638"/>
            <a:ext cx="648072" cy="673726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6" name="Image 85">
            <a:extLst>
              <a:ext uri="{FF2B5EF4-FFF2-40B4-BE49-F238E27FC236}">
                <a16:creationId xmlns:a16="http://schemas.microsoft.com/office/drawing/2014/main" id="{9A39EB83-E064-8E4F-AA53-54AF6F37F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515" y="3350190"/>
            <a:ext cx="2188617" cy="2918156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E94F59D4-7723-D045-BD2D-E322538996C6}"/>
              </a:ext>
            </a:extLst>
          </p:cNvPr>
          <p:cNvSpPr/>
          <p:nvPr/>
        </p:nvSpPr>
        <p:spPr>
          <a:xfrm>
            <a:off x="1586021" y="5805264"/>
            <a:ext cx="1617827" cy="7200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60719D62-3B53-0445-A5DA-EDF6FAC5881C}"/>
              </a:ext>
            </a:extLst>
          </p:cNvPr>
          <p:cNvSpPr txBox="1"/>
          <p:nvPr/>
        </p:nvSpPr>
        <p:spPr>
          <a:xfrm>
            <a:off x="3637963" y="4995203"/>
            <a:ext cx="5416395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err="1"/>
              <a:t>Extremely</a:t>
            </a:r>
            <a:r>
              <a:rPr lang="fr-FR" dirty="0"/>
              <a:t> </a:t>
            </a:r>
            <a:r>
              <a:rPr lang="fr-FR" dirty="0" err="1"/>
              <a:t>difficult</a:t>
            </a:r>
            <a:r>
              <a:rPr lang="fr-FR" dirty="0"/>
              <a:t> to </a:t>
            </a:r>
            <a:r>
              <a:rPr lang="fr-FR" dirty="0" err="1"/>
              <a:t>remove</a:t>
            </a:r>
            <a:r>
              <a:rPr lang="fr-FR" dirty="0"/>
              <a:t> </a:t>
            </a:r>
            <a:r>
              <a:rPr lang="fr-FR" dirty="0" err="1"/>
              <a:t>wrong</a:t>
            </a:r>
            <a:r>
              <a:rPr lang="fr-FR" dirty="0"/>
              <a:t> polarisation &lt;0.1%</a:t>
            </a:r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15EA65ED-A0EB-7C4B-AE14-CA6730908267}"/>
              </a:ext>
            </a:extLst>
          </p:cNvPr>
          <p:cNvSpPr txBox="1"/>
          <p:nvPr/>
        </p:nvSpPr>
        <p:spPr>
          <a:xfrm>
            <a:off x="2744663" y="3708079"/>
            <a:ext cx="414234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Residual</a:t>
            </a:r>
            <a:r>
              <a:rPr lang="fr-FR" dirty="0"/>
              <a:t> </a:t>
            </a:r>
            <a:r>
              <a:rPr lang="fr-FR" dirty="0" err="1"/>
              <a:t>wrong</a:t>
            </a:r>
            <a:r>
              <a:rPr lang="fr-FR" dirty="0"/>
              <a:t> polarisation vs tilt angle</a:t>
            </a: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B50D6FD9-29B8-AB47-B211-DAFA6173B3E2}"/>
              </a:ext>
            </a:extLst>
          </p:cNvPr>
          <p:cNvSpPr txBox="1"/>
          <p:nvPr/>
        </p:nvSpPr>
        <p:spPr>
          <a:xfrm>
            <a:off x="4221851" y="4247023"/>
            <a:ext cx="360751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About 1 per mille </a:t>
            </a:r>
            <a:r>
              <a:rPr lang="fr-FR" dirty="0" err="1"/>
              <a:t>wrong</a:t>
            </a:r>
            <a:r>
              <a:rPr lang="fr-FR" dirty="0"/>
              <a:t> polarisation </a:t>
            </a:r>
          </a:p>
        </p:txBody>
      </p:sp>
      <p:cxnSp>
        <p:nvCxnSpPr>
          <p:cNvPr id="92" name="Connecteur droit avec flèche 91">
            <a:extLst>
              <a:ext uri="{FF2B5EF4-FFF2-40B4-BE49-F238E27FC236}">
                <a16:creationId xmlns:a16="http://schemas.microsoft.com/office/drawing/2014/main" id="{5443A814-C89D-2744-A205-F4ABCBC2A821}"/>
              </a:ext>
            </a:extLst>
          </p:cNvPr>
          <p:cNvCxnSpPr>
            <a:cxnSpLocks/>
            <a:stCxn id="90" idx="1"/>
            <a:endCxn id="87" idx="3"/>
          </p:cNvCxnSpPr>
          <p:nvPr/>
        </p:nvCxnSpPr>
        <p:spPr>
          <a:xfrm flipH="1">
            <a:off x="3203848" y="4431689"/>
            <a:ext cx="1018003" cy="1409579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ZoneTexte 94">
            <a:extLst>
              <a:ext uri="{FF2B5EF4-FFF2-40B4-BE49-F238E27FC236}">
                <a16:creationId xmlns:a16="http://schemas.microsoft.com/office/drawing/2014/main" id="{7DBE251F-9361-7147-9578-9E8873D91DA4}"/>
              </a:ext>
            </a:extLst>
          </p:cNvPr>
          <p:cNvSpPr txBox="1"/>
          <p:nvPr/>
        </p:nvSpPr>
        <p:spPr>
          <a:xfrm>
            <a:off x="4033423" y="5857203"/>
            <a:ext cx="436509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Fine </a:t>
            </a:r>
            <a:r>
              <a:rPr lang="fr-FR" dirty="0" err="1"/>
              <a:t>modeling</a:t>
            </a:r>
            <a:r>
              <a:rPr lang="fr-FR" dirty="0"/>
              <a:t> of </a:t>
            </a:r>
            <a:r>
              <a:rPr lang="fr-FR" dirty="0" err="1"/>
              <a:t>beam</a:t>
            </a:r>
            <a:r>
              <a:rPr lang="fr-FR" dirty="0"/>
              <a:t> transport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required</a:t>
            </a:r>
            <a:endParaRPr lang="fr-FR" dirty="0"/>
          </a:p>
        </p:txBody>
      </p:sp>
      <p:sp>
        <p:nvSpPr>
          <p:cNvPr id="96" name="Flèche vers le bas 95">
            <a:extLst>
              <a:ext uri="{FF2B5EF4-FFF2-40B4-BE49-F238E27FC236}">
                <a16:creationId xmlns:a16="http://schemas.microsoft.com/office/drawing/2014/main" id="{F316DB62-3242-FE49-9EAD-E7784F4FF90E}"/>
              </a:ext>
            </a:extLst>
          </p:cNvPr>
          <p:cNvSpPr/>
          <p:nvPr/>
        </p:nvSpPr>
        <p:spPr>
          <a:xfrm>
            <a:off x="5922585" y="5418014"/>
            <a:ext cx="648072" cy="387250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space réservé de la date 5">
            <a:extLst>
              <a:ext uri="{FF2B5EF4-FFF2-40B4-BE49-F238E27FC236}">
                <a16:creationId xmlns:a16="http://schemas.microsoft.com/office/drawing/2014/main" id="{79DD4A5C-0466-C94C-874E-4B73EC5D10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3347864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LCWS 2018 – MDI, Arlington, TX, USA, 23/10/2018</a:t>
            </a:r>
          </a:p>
        </p:txBody>
      </p:sp>
    </p:spTree>
    <p:extLst>
      <p:ext uri="{BB962C8B-B14F-4D97-AF65-F5344CB8AC3E}">
        <p14:creationId xmlns:p14="http://schemas.microsoft.com/office/powerpoint/2010/main" val="2073930946"/>
      </p:ext>
    </p:extLst>
  </p:cSld>
  <p:clrMapOvr>
    <a:masterClrMapping/>
  </p:clrMapOvr>
  <p:transition spd="slow"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B4E66E-AC24-3A41-A158-340D5290EC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A </a:t>
            </a:r>
            <a:r>
              <a:rPr lang="fr-FR" sz="2800" dirty="0" err="1"/>
              <a:t>journey</a:t>
            </a:r>
            <a:r>
              <a:rPr lang="fr-FR" sz="2800" dirty="0"/>
              <a:t> </a:t>
            </a:r>
            <a:r>
              <a:rPr lang="fr-FR" sz="2800" dirty="0" err="1"/>
              <a:t>into</a:t>
            </a:r>
            <a:r>
              <a:rPr lang="fr-FR" sz="2800" dirty="0"/>
              <a:t> the </a:t>
            </a:r>
            <a:r>
              <a:rPr lang="fr-FR" sz="2800" dirty="0" err="1"/>
              <a:t>form</a:t>
            </a:r>
            <a:r>
              <a:rPr lang="fr-FR" sz="2800" dirty="0"/>
              <a:t> </a:t>
            </a:r>
            <a:r>
              <a:rPr lang="fr-FR" sz="2800" dirty="0" err="1"/>
              <a:t>factors</a:t>
            </a:r>
            <a:r>
              <a:rPr lang="fr-FR" sz="2800" dirty="0"/>
              <a:t> of the </a:t>
            </a:r>
            <a:r>
              <a:rPr lang="fr-FR" sz="2800" dirty="0">
                <a:sym typeface="Wingdings" pitchFamily="2" charset="2"/>
              </a:rPr>
              <a:t>𝜏-vertex:</a:t>
            </a:r>
            <a:br>
              <a:rPr lang="fr-FR" sz="2800" dirty="0">
                <a:sym typeface="Wingdings" pitchFamily="2" charset="2"/>
              </a:rPr>
            </a:br>
            <a:r>
              <a:rPr lang="fr-FR" sz="2800" dirty="0">
                <a:sym typeface="Wingdings" pitchFamily="2" charset="2"/>
              </a:rPr>
              <a:t> </a:t>
            </a:r>
            <a:r>
              <a:rPr lang="fr-FR" sz="1800" dirty="0" err="1">
                <a:sym typeface="Wingdings" pitchFamily="2" charset="2"/>
              </a:rPr>
              <a:t>could</a:t>
            </a:r>
            <a:r>
              <a:rPr lang="fr-FR" sz="1800" dirty="0">
                <a:sym typeface="Wingdings" pitchFamily="2" charset="2"/>
              </a:rPr>
              <a:t> </a:t>
            </a:r>
            <a:r>
              <a:rPr lang="fr-FR" sz="1800" dirty="0" err="1">
                <a:sym typeface="Wingdings" pitchFamily="2" charset="2"/>
              </a:rPr>
              <a:t>we</a:t>
            </a:r>
            <a:r>
              <a:rPr lang="fr-FR" sz="1800" dirty="0">
                <a:sym typeface="Wingdings" pitchFamily="2" charset="2"/>
              </a:rPr>
              <a:t> </a:t>
            </a:r>
            <a:r>
              <a:rPr lang="fr-FR" sz="1800" dirty="0" err="1">
                <a:sym typeface="Wingdings" pitchFamily="2" charset="2"/>
              </a:rPr>
              <a:t>measure</a:t>
            </a:r>
            <a:r>
              <a:rPr lang="fr-FR" sz="1800" dirty="0">
                <a:sym typeface="Wingdings" pitchFamily="2" charset="2"/>
              </a:rPr>
              <a:t> the 𝜏 (g-2) </a:t>
            </a:r>
            <a:r>
              <a:rPr lang="fr-FR" sz="1800" dirty="0" err="1">
                <a:sym typeface="Wingdings" pitchFamily="2" charset="2"/>
              </a:rPr>
              <a:t>with</a:t>
            </a:r>
            <a:r>
              <a:rPr lang="fr-FR" sz="1800" dirty="0">
                <a:sym typeface="Wingdings" pitchFamily="2" charset="2"/>
              </a:rPr>
              <a:t> Belle II ?</a:t>
            </a:r>
            <a:endParaRPr lang="fr-FR" sz="1800" baseline="-250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906DFE7-C6C8-C048-A97F-EA49E143AE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904459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Aurélien MARTENS (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IJCLab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38505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2482EC-D8BC-2347-8349-9EF8C7A22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A </a:t>
            </a:r>
            <a:r>
              <a:rPr lang="fr-FR" sz="3200" dirty="0" err="1"/>
              <a:t>slightly</a:t>
            </a:r>
            <a:r>
              <a:rPr lang="fr-FR" sz="3200" dirty="0"/>
              <a:t> more </a:t>
            </a:r>
            <a:r>
              <a:rPr lang="fr-FR" sz="3200" dirty="0" err="1"/>
              <a:t>detailed</a:t>
            </a:r>
            <a:r>
              <a:rPr lang="fr-FR" sz="3200" dirty="0"/>
              <a:t> look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D88FAD-48A7-2442-9F50-F796B3E5A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03/06/2019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9BF8A8-2724-DE4F-9558-78BB90DBB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Compton polarimeter for SuperKEKB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061522-D31E-7743-A271-64CFEBA54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27</a:t>
            </a:fld>
            <a:endParaRPr lang="fr-FR"/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047ECB7E-E622-B241-9B76-F5A4676A8EEC}"/>
              </a:ext>
            </a:extLst>
          </p:cNvPr>
          <p:cNvGrpSpPr/>
          <p:nvPr/>
        </p:nvGrpSpPr>
        <p:grpSpPr>
          <a:xfrm>
            <a:off x="5813880" y="264309"/>
            <a:ext cx="3053119" cy="620054"/>
            <a:chOff x="615586" y="1214831"/>
            <a:chExt cx="4710040" cy="9281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98EDF96E-DF97-1F47-A726-9BD603703A68}"/>
                    </a:ext>
                  </a:extLst>
                </p:cNvPr>
                <p:cNvSpPr txBox="1"/>
                <p:nvPr/>
              </p:nvSpPr>
              <p:spPr>
                <a:xfrm>
                  <a:off x="628650" y="1214831"/>
                  <a:ext cx="4696976" cy="85804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𝑑𝑦</m:t>
                            </m:r>
                          </m:den>
                        </m:f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)≅</m:t>
                        </m:r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fr-FR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𝑑𝑦</m:t>
                            </m:r>
                          </m:den>
                        </m:f>
                        <m:d>
                          <m:d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𝐿𝑅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98EDF96E-DF97-1F47-A726-9BD603703A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650" y="1214831"/>
                  <a:ext cx="4696976" cy="858049"/>
                </a:xfrm>
                <a:prstGeom prst="rect">
                  <a:avLst/>
                </a:prstGeom>
                <a:blipFill>
                  <a:blip r:embed="rId2"/>
                  <a:stretch>
                    <a:fillRect t="-2174" b="-1739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7DF63B8-058F-5341-BDA5-356FB0777A2B}"/>
                </a:ext>
              </a:extLst>
            </p:cNvPr>
            <p:cNvSpPr/>
            <p:nvPr/>
          </p:nvSpPr>
          <p:spPr>
            <a:xfrm>
              <a:off x="615586" y="1214832"/>
              <a:ext cx="1559238" cy="91358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75DA2ED-FF79-6F4C-8356-914C199E7B86}"/>
                </a:ext>
              </a:extLst>
            </p:cNvPr>
            <p:cNvSpPr/>
            <p:nvPr/>
          </p:nvSpPr>
          <p:spPr>
            <a:xfrm>
              <a:off x="2515085" y="1229382"/>
              <a:ext cx="661316" cy="913581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C48B015-E787-F74A-B709-57ECA7E88783}"/>
                </a:ext>
              </a:extLst>
            </p:cNvPr>
            <p:cNvSpPr/>
            <p:nvPr/>
          </p:nvSpPr>
          <p:spPr>
            <a:xfrm>
              <a:off x="3877264" y="1214831"/>
              <a:ext cx="1146912" cy="928132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1D59CD1A-6D6B-4B4D-895A-43C2F5AE4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39" y="1201006"/>
            <a:ext cx="4557765" cy="247078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E7E594A-8916-0E40-B9E7-1B6C0FCAC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337" y="1189232"/>
            <a:ext cx="4535663" cy="25027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E6E3585-2FF8-4242-8FDD-87D443AC5477}"/>
                  </a:ext>
                </a:extLst>
              </p:cNvPr>
              <p:cNvSpPr txBox="1"/>
              <p:nvPr/>
            </p:nvSpPr>
            <p:spPr>
              <a:xfrm>
                <a:off x="984738" y="996714"/>
                <a:ext cx="7686857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i="1" dirty="0">
                    <a:solidFill>
                      <a:schemeClr val="accent5"/>
                    </a:solidFill>
                  </a:rPr>
                  <a:t>Polarization dependent term generates a left-right asymmetry function of</a:t>
                </a:r>
                <a:r>
                  <a:rPr lang="en-GB" i="1" dirty="0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</m:oMath>
                </a14:m>
                <a:endParaRPr lang="en-GB" i="1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E6E3585-2FF8-4242-8FDD-87D443AC54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738" y="996714"/>
                <a:ext cx="7686857" cy="391517"/>
              </a:xfrm>
              <a:prstGeom prst="rect">
                <a:avLst/>
              </a:prstGeom>
              <a:blipFill>
                <a:blip r:embed="rId5"/>
                <a:stretch>
                  <a:fillRect t="-3125" b="-187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Image 19">
            <a:extLst>
              <a:ext uri="{FF2B5EF4-FFF2-40B4-BE49-F238E27FC236}">
                <a16:creationId xmlns:a16="http://schemas.microsoft.com/office/drawing/2014/main" id="{B9D5A30C-BAFC-6E4E-A5F7-6D45D58FDD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877" y="3705374"/>
            <a:ext cx="4557765" cy="249344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B4D3E64-C44B-7642-BDF6-B54D0FE0BE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3722090"/>
            <a:ext cx="4512366" cy="2485421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87EC54F2-C555-8F4A-A2A6-4469A02DCC6E}"/>
              </a:ext>
            </a:extLst>
          </p:cNvPr>
          <p:cNvSpPr txBox="1"/>
          <p:nvPr/>
        </p:nvSpPr>
        <p:spPr>
          <a:xfrm>
            <a:off x="984737" y="3575202"/>
            <a:ext cx="7686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>
                <a:solidFill>
                  <a:schemeClr val="accent5"/>
                </a:solidFill>
              </a:rPr>
              <a:t>that</a:t>
            </a:r>
            <a:r>
              <a:rPr lang="fr-FR" i="1" dirty="0">
                <a:solidFill>
                  <a:schemeClr val="accent5"/>
                </a:solidFill>
              </a:rPr>
              <a:t> </a:t>
            </a:r>
            <a:r>
              <a:rPr lang="fr-FR" i="1" dirty="0" err="1">
                <a:solidFill>
                  <a:schemeClr val="accent5"/>
                </a:solidFill>
              </a:rPr>
              <a:t>reflects</a:t>
            </a:r>
            <a:r>
              <a:rPr lang="fr-FR" i="1" dirty="0">
                <a:solidFill>
                  <a:schemeClr val="accent5"/>
                </a:solidFill>
              </a:rPr>
              <a:t> </a:t>
            </a:r>
            <a:r>
              <a:rPr lang="fr-FR" i="1" dirty="0" err="1">
                <a:solidFill>
                  <a:schemeClr val="accent5"/>
                </a:solidFill>
              </a:rPr>
              <a:t>also</a:t>
            </a:r>
            <a:r>
              <a:rPr lang="fr-FR" i="1" dirty="0">
                <a:solidFill>
                  <a:schemeClr val="accent5"/>
                </a:solidFill>
              </a:rPr>
              <a:t> as a </a:t>
            </a:r>
            <a:r>
              <a:rPr lang="fr-FR" i="1" dirty="0" err="1">
                <a:solidFill>
                  <a:schemeClr val="accent5"/>
                </a:solidFill>
              </a:rPr>
              <a:t>function</a:t>
            </a:r>
            <a:r>
              <a:rPr lang="fr-FR" i="1" dirty="0">
                <a:solidFill>
                  <a:schemeClr val="accent5"/>
                </a:solidFill>
              </a:rPr>
              <a:t> of the </a:t>
            </a:r>
            <a:r>
              <a:rPr lang="fr-FR" i="1" dirty="0" err="1">
                <a:solidFill>
                  <a:schemeClr val="accent5"/>
                </a:solidFill>
              </a:rPr>
              <a:t>energy</a:t>
            </a:r>
            <a:r>
              <a:rPr lang="fr-FR" i="1" dirty="0">
                <a:solidFill>
                  <a:schemeClr val="accent5"/>
                </a:solidFill>
              </a:rPr>
              <a:t> of the </a:t>
            </a:r>
            <a:r>
              <a:rPr lang="fr-FR" i="1" dirty="0" err="1">
                <a:solidFill>
                  <a:schemeClr val="accent5"/>
                </a:solidFill>
              </a:rPr>
              <a:t>emitted</a:t>
            </a:r>
            <a:r>
              <a:rPr lang="fr-FR" i="1" dirty="0">
                <a:solidFill>
                  <a:schemeClr val="accent5"/>
                </a:solidFill>
              </a:rPr>
              <a:t> </a:t>
            </a:r>
            <a:r>
              <a:rPr lang="fr-FR" i="1" dirty="0" err="1">
                <a:solidFill>
                  <a:schemeClr val="accent5"/>
                </a:solidFill>
              </a:rPr>
              <a:t>electron</a:t>
            </a:r>
            <a:r>
              <a:rPr lang="fr-FR" i="1" dirty="0">
                <a:solidFill>
                  <a:schemeClr val="accent5"/>
                </a:solidFill>
              </a:rPr>
              <a:t>  </a:t>
            </a:r>
            <a:endParaRPr lang="en-GB" i="1" dirty="0">
              <a:solidFill>
                <a:schemeClr val="accent5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C89E39F-14B2-CB45-8CC6-20023EF14F8D}"/>
              </a:ext>
            </a:extLst>
          </p:cNvPr>
          <p:cNvSpPr txBox="1"/>
          <p:nvPr/>
        </p:nvSpPr>
        <p:spPr>
          <a:xfrm>
            <a:off x="828492" y="6096620"/>
            <a:ext cx="7686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solidFill>
                  <a:schemeClr val="accent5"/>
                </a:solidFill>
              </a:rPr>
              <a:t>Green light </a:t>
            </a:r>
            <a:r>
              <a:rPr lang="fr-FR" i="1" dirty="0" err="1">
                <a:solidFill>
                  <a:schemeClr val="accent5"/>
                </a:solidFill>
              </a:rPr>
              <a:t>provides</a:t>
            </a:r>
            <a:r>
              <a:rPr lang="fr-FR" i="1" dirty="0">
                <a:solidFill>
                  <a:schemeClr val="accent5"/>
                </a:solidFill>
              </a:rPr>
              <a:t> </a:t>
            </a:r>
            <a:r>
              <a:rPr lang="fr-FR" i="1" dirty="0" err="1">
                <a:solidFill>
                  <a:schemeClr val="accent5"/>
                </a:solidFill>
              </a:rPr>
              <a:t>higher</a:t>
            </a:r>
            <a:r>
              <a:rPr lang="fr-FR" i="1" dirty="0">
                <a:solidFill>
                  <a:schemeClr val="accent5"/>
                </a:solidFill>
              </a:rPr>
              <a:t> </a:t>
            </a:r>
            <a:r>
              <a:rPr lang="fr-FR" i="1" dirty="0" err="1">
                <a:solidFill>
                  <a:schemeClr val="accent5"/>
                </a:solidFill>
              </a:rPr>
              <a:t>sensitivity</a:t>
            </a:r>
            <a:endParaRPr lang="en-GB" i="1" dirty="0">
              <a:solidFill>
                <a:schemeClr val="accent5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65AE82B-AC7E-8140-914F-B54E71DE2F72}"/>
              </a:ext>
            </a:extLst>
          </p:cNvPr>
          <p:cNvSpPr/>
          <p:nvPr/>
        </p:nvSpPr>
        <p:spPr>
          <a:xfrm rot="16200000">
            <a:off x="-3084400" y="3084401"/>
            <a:ext cx="6445802" cy="276999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Landau-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Lifshitz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QED book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paragaphs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86 and 87</a:t>
            </a:r>
          </a:p>
        </p:txBody>
      </p:sp>
    </p:spTree>
    <p:extLst>
      <p:ext uri="{BB962C8B-B14F-4D97-AF65-F5344CB8AC3E}">
        <p14:creationId xmlns:p14="http://schemas.microsoft.com/office/powerpoint/2010/main" val="8213319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3BE3888F-F026-C94F-954E-73C554F2B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08" y="3248556"/>
            <a:ext cx="8770192" cy="73380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45A717F-CA5D-F040-89A2-624FE84BA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QED vertex contributions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392A8D-6F27-C74B-A643-9878F0E2E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BD386A-F5C6-CA41-9B2B-3F5ED975E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e+e- --&gt;𝜏 +𝜏-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AC52F0-C2D0-C345-ACC3-78E4D9E1D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28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532826-BCEA-4B4D-8416-C301B2A72C9F}"/>
              </a:ext>
            </a:extLst>
          </p:cNvPr>
          <p:cNvSpPr/>
          <p:nvPr/>
        </p:nvSpPr>
        <p:spPr>
          <a:xfrm rot="16200000">
            <a:off x="-3074146" y="3069013"/>
            <a:ext cx="6445803" cy="307777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M.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Peskin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&amp; D. Schroder, Intro to QFT; Eidelman et al., arxiv:1601.07987v1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2F81EBD-DEEB-DE4D-907D-9FD1AAFC6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84" y="1168610"/>
            <a:ext cx="7810500" cy="1968500"/>
          </a:xfrm>
          <a:prstGeom prst="rect">
            <a:avLst/>
          </a:prstGeom>
        </p:spPr>
      </p:pic>
      <p:sp>
        <p:nvSpPr>
          <p:cNvPr id="12" name="Rectangle à coins arrondis 11">
            <a:extLst>
              <a:ext uri="{FF2B5EF4-FFF2-40B4-BE49-F238E27FC236}">
                <a16:creationId xmlns:a16="http://schemas.microsoft.com/office/drawing/2014/main" id="{583014E2-8E97-6440-BCAD-035BE4A9031E}"/>
              </a:ext>
            </a:extLst>
          </p:cNvPr>
          <p:cNvSpPr/>
          <p:nvPr/>
        </p:nvSpPr>
        <p:spPr>
          <a:xfrm>
            <a:off x="2682911" y="3346102"/>
            <a:ext cx="663191" cy="60611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>
            <a:extLst>
              <a:ext uri="{FF2B5EF4-FFF2-40B4-BE49-F238E27FC236}">
                <a16:creationId xmlns:a16="http://schemas.microsoft.com/office/drawing/2014/main" id="{173A9064-A449-6140-8BCD-1EFCE0A22B75}"/>
              </a:ext>
            </a:extLst>
          </p:cNvPr>
          <p:cNvSpPr/>
          <p:nvPr/>
        </p:nvSpPr>
        <p:spPr>
          <a:xfrm>
            <a:off x="5312230" y="3376246"/>
            <a:ext cx="663191" cy="606118"/>
          </a:xfrm>
          <a:prstGeom prst="round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>
            <a:extLst>
              <a:ext uri="{FF2B5EF4-FFF2-40B4-BE49-F238E27FC236}">
                <a16:creationId xmlns:a16="http://schemas.microsoft.com/office/drawing/2014/main" id="{80243662-6716-6D42-AAF4-627C94551CCE}"/>
              </a:ext>
            </a:extLst>
          </p:cNvPr>
          <p:cNvSpPr/>
          <p:nvPr/>
        </p:nvSpPr>
        <p:spPr>
          <a:xfrm>
            <a:off x="4427308" y="3376525"/>
            <a:ext cx="663191" cy="60611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à coins arrondis 14">
            <a:extLst>
              <a:ext uri="{FF2B5EF4-FFF2-40B4-BE49-F238E27FC236}">
                <a16:creationId xmlns:a16="http://schemas.microsoft.com/office/drawing/2014/main" id="{0D4A8047-FF49-B342-B25C-088FB6E71542}"/>
              </a:ext>
            </a:extLst>
          </p:cNvPr>
          <p:cNvSpPr/>
          <p:nvPr/>
        </p:nvSpPr>
        <p:spPr>
          <a:xfrm>
            <a:off x="8333528" y="3346102"/>
            <a:ext cx="663191" cy="606118"/>
          </a:xfrm>
          <a:prstGeom prst="round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33A5865-6650-4C43-8152-E9BD6450CD93}"/>
              </a:ext>
            </a:extLst>
          </p:cNvPr>
          <p:cNvSpPr txBox="1"/>
          <p:nvPr/>
        </p:nvSpPr>
        <p:spPr>
          <a:xfrm>
            <a:off x="7112110" y="4123201"/>
            <a:ext cx="1795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P-</a:t>
            </a:r>
            <a:r>
              <a:rPr lang="fr-FR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violating</a:t>
            </a:r>
            <a:endParaRPr lang="fr-FR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r"/>
            <a:r>
              <a:rPr lang="fr-FR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anapole</a:t>
            </a: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moment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04F5F98-242E-784E-8668-8FBED8420732}"/>
              </a:ext>
            </a:extLst>
          </p:cNvPr>
          <p:cNvSpPr txBox="1"/>
          <p:nvPr/>
        </p:nvSpPr>
        <p:spPr>
          <a:xfrm>
            <a:off x="5312230" y="4093810"/>
            <a:ext cx="1578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P,T-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violating</a:t>
            </a:r>
            <a:endParaRPr lang="fr-FR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Electric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dipole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moment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113E3082-DA95-1C4D-8FFB-79615E27E194}"/>
                  </a:ext>
                </a:extLst>
              </p:cNvPr>
              <p:cNvSpPr txBox="1"/>
              <p:nvPr/>
            </p:nvSpPr>
            <p:spPr>
              <a:xfrm>
                <a:off x="206353" y="4058797"/>
                <a:ext cx="19751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=1 @ </m:t>
                      </m:r>
                      <m:sSup>
                        <m:sSupPr>
                          <m:ctrlP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113E3082-DA95-1C4D-8FFB-79615E27E1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353" y="4058797"/>
                <a:ext cx="1975170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ZoneTexte 18">
            <a:extLst>
              <a:ext uri="{FF2B5EF4-FFF2-40B4-BE49-F238E27FC236}">
                <a16:creationId xmlns:a16="http://schemas.microsoft.com/office/drawing/2014/main" id="{C712A289-753C-0344-B9B5-8EF76E7F8D87}"/>
              </a:ext>
            </a:extLst>
          </p:cNvPr>
          <p:cNvSpPr txBox="1"/>
          <p:nvPr/>
        </p:nvSpPr>
        <p:spPr>
          <a:xfrm>
            <a:off x="373809" y="4416117"/>
            <a:ext cx="2676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Electric charge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63364427-4E02-7C48-8DDC-FCDE81A1FA73}"/>
                  </a:ext>
                </a:extLst>
              </p:cNvPr>
              <p:cNvSpPr txBox="1"/>
              <p:nvPr/>
            </p:nvSpPr>
            <p:spPr>
              <a:xfrm>
                <a:off x="3050574" y="4078332"/>
                <a:ext cx="217503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fr-FR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@ </m:t>
                      </m:r>
                      <m:sSup>
                        <m:sSupPr>
                          <m:ctrlPr>
                            <a:rPr lang="fr-FR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fr-FR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dirty="0">
                  <a:solidFill>
                    <a:srgbClr val="C00000"/>
                  </a:solidFill>
                </a:endParaRPr>
              </a:p>
              <a:p>
                <a:pPr algn="r"/>
                <a:r>
                  <a:rPr lang="fr-FR" dirty="0" err="1">
                    <a:solidFill>
                      <a:srgbClr val="C00000"/>
                    </a:solidFill>
                  </a:rPr>
                  <a:t>Anomalous</a:t>
                </a:r>
                <a:r>
                  <a:rPr lang="fr-FR" dirty="0">
                    <a:solidFill>
                      <a:srgbClr val="C00000"/>
                    </a:solidFill>
                  </a:rPr>
                  <a:t> </a:t>
                </a:r>
                <a:r>
                  <a:rPr lang="fr-FR" dirty="0" err="1">
                    <a:solidFill>
                      <a:srgbClr val="C00000"/>
                    </a:solidFill>
                  </a:rPr>
                  <a:t>magnetic</a:t>
                </a:r>
                <a:r>
                  <a:rPr lang="fr-FR" dirty="0">
                    <a:solidFill>
                      <a:srgbClr val="C00000"/>
                    </a:solidFill>
                  </a:rPr>
                  <a:t> moment, a=g-2</a:t>
                </a: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63364427-4E02-7C48-8DDC-FCDE81A1FA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0574" y="4078332"/>
                <a:ext cx="2175035" cy="923330"/>
              </a:xfrm>
              <a:prstGeom prst="rect">
                <a:avLst/>
              </a:prstGeom>
              <a:blipFill>
                <a:blip r:embed="rId5"/>
                <a:stretch>
                  <a:fillRect l="-1170" r="-2339" b="-81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Accolade fermante 20">
            <a:extLst>
              <a:ext uri="{FF2B5EF4-FFF2-40B4-BE49-F238E27FC236}">
                <a16:creationId xmlns:a16="http://schemas.microsoft.com/office/drawing/2014/main" id="{042EA384-7818-4B41-A09A-FDB2AFA7E08B}"/>
              </a:ext>
            </a:extLst>
          </p:cNvPr>
          <p:cNvSpPr/>
          <p:nvPr/>
        </p:nvSpPr>
        <p:spPr>
          <a:xfrm rot="5400000">
            <a:off x="6964053" y="3414699"/>
            <a:ext cx="341644" cy="3544810"/>
          </a:xfrm>
          <a:prstGeom prst="rightBrac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DA49F7B-6B41-3042-8023-E70D3CC9978E}"/>
              </a:ext>
            </a:extLst>
          </p:cNvPr>
          <p:cNvSpPr txBox="1"/>
          <p:nvPr/>
        </p:nvSpPr>
        <p:spPr>
          <a:xfrm>
            <a:off x="5312229" y="5357068"/>
            <a:ext cx="3684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Skip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these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today</a:t>
            </a:r>
            <a:endParaRPr lang="fr-FR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Accolade fermante 22">
            <a:extLst>
              <a:ext uri="{FF2B5EF4-FFF2-40B4-BE49-F238E27FC236}">
                <a16:creationId xmlns:a16="http://schemas.microsoft.com/office/drawing/2014/main" id="{129B3C87-9004-B345-B079-8885E019F972}"/>
              </a:ext>
            </a:extLst>
          </p:cNvPr>
          <p:cNvSpPr/>
          <p:nvPr/>
        </p:nvSpPr>
        <p:spPr>
          <a:xfrm rot="5400000">
            <a:off x="1166363" y="3986503"/>
            <a:ext cx="263432" cy="1766887"/>
          </a:xfrm>
          <a:prstGeom prst="rightBrac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C2B9C71-CF89-3945-B375-4F0B96ACFC10}"/>
              </a:ext>
            </a:extLst>
          </p:cNvPr>
          <p:cNvSpPr txBox="1"/>
          <p:nvPr/>
        </p:nvSpPr>
        <p:spPr>
          <a:xfrm>
            <a:off x="373808" y="5093133"/>
            <a:ext cx="3188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IR divergent contribution to the cross-section 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is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cancelled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 at 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any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order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 by 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corresponding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 soft real photon 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emission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1600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F7982D-64C5-394A-8D82-85B91BFDF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At Born </a:t>
            </a:r>
            <a:r>
              <a:rPr lang="fr-FR" dirty="0" err="1"/>
              <a:t>level</a:t>
            </a:r>
            <a:r>
              <a:rPr lang="fr-FR" dirty="0"/>
              <a:t> at a B-</a:t>
            </a:r>
            <a:r>
              <a:rPr lang="fr-FR" dirty="0" err="1"/>
              <a:t>factory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B44AE9-D020-654C-8867-3D75066D3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99521D-9B49-2349-998C-1F724A365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e+e- --&gt;𝜏 +𝜏-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0A4B21-1BDD-D245-BE89-E47231BD3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29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3997A24-55A1-AB4A-A87F-B3E9224A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60" y="1040702"/>
            <a:ext cx="4676661" cy="38026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31758BD-EBC4-6D40-8AC2-203D4B5F26D6}"/>
              </a:ext>
            </a:extLst>
          </p:cNvPr>
          <p:cNvSpPr/>
          <p:nvPr/>
        </p:nvSpPr>
        <p:spPr>
          <a:xfrm rot="16200000">
            <a:off x="-2961291" y="2961292"/>
            <a:ext cx="6445803" cy="523220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J.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Bernabeu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&amp; P. Pascual, Nuclear Physics B172 (1980) 93; Eidelman et al., arxiv:1601.07987v1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32B5B5E1-A2EC-7643-A01F-445347C59062}"/>
                  </a:ext>
                </a:extLst>
              </p:cNvPr>
              <p:cNvSpPr txBox="1"/>
              <p:nvPr/>
            </p:nvSpPr>
            <p:spPr>
              <a:xfrm>
                <a:off x="1266092" y="1730679"/>
                <a:ext cx="36561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32B5B5E1-A2EC-7643-A01F-445347C590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092" y="1730679"/>
                <a:ext cx="365613" cy="36933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EE40FDD7-32BF-644A-A112-513AFE2733D1}"/>
                  </a:ext>
                </a:extLst>
              </p:cNvPr>
              <p:cNvSpPr txBox="1"/>
              <p:nvPr/>
            </p:nvSpPr>
            <p:spPr>
              <a:xfrm>
                <a:off x="3217413" y="1730679"/>
                <a:ext cx="36561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EE40FDD7-32BF-644A-A112-513AFE273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7413" y="1730679"/>
                <a:ext cx="365613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B783ED8-6514-A442-94C3-F7ECC79C4768}"/>
                  </a:ext>
                </a:extLst>
              </p:cNvPr>
              <p:cNvSpPr txBox="1"/>
              <p:nvPr/>
            </p:nvSpPr>
            <p:spPr>
              <a:xfrm>
                <a:off x="3915060" y="1730679"/>
                <a:ext cx="36561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B783ED8-6514-A442-94C3-F7ECC79C4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5060" y="1730679"/>
                <a:ext cx="365613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D031D56B-5E69-9E4F-B302-91952EDB474D}"/>
                  </a:ext>
                </a:extLst>
              </p:cNvPr>
              <p:cNvSpPr txBox="1"/>
              <p:nvPr/>
            </p:nvSpPr>
            <p:spPr>
              <a:xfrm>
                <a:off x="3915060" y="2927097"/>
                <a:ext cx="36561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D031D56B-5E69-9E4F-B302-91952EDB4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5060" y="2927097"/>
                <a:ext cx="365613" cy="369332"/>
              </a:xfrm>
              <a:prstGeom prst="rect">
                <a:avLst/>
              </a:prstGeom>
              <a:blipFill>
                <a:blip r:embed="rId5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67C8369-FDB4-5B40-942C-C2C55CBD550C}"/>
                  </a:ext>
                </a:extLst>
              </p:cNvPr>
              <p:cNvSpPr txBox="1"/>
              <p:nvPr/>
            </p:nvSpPr>
            <p:spPr>
              <a:xfrm>
                <a:off x="900479" y="2959445"/>
                <a:ext cx="36561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67C8369-FDB4-5B40-942C-C2C55CBD5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479" y="2959445"/>
                <a:ext cx="365613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ZoneTexte 14">
            <a:extLst>
              <a:ext uri="{FF2B5EF4-FFF2-40B4-BE49-F238E27FC236}">
                <a16:creationId xmlns:a16="http://schemas.microsoft.com/office/drawing/2014/main" id="{B60A4105-7E32-E641-96E8-57731F5137CE}"/>
              </a:ext>
            </a:extLst>
          </p:cNvPr>
          <p:cNvSpPr txBox="1"/>
          <p:nvPr/>
        </p:nvSpPr>
        <p:spPr>
          <a:xfrm>
            <a:off x="5098839" y="874643"/>
            <a:ext cx="4045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The cross-section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is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an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admixture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of contributions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from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« continuum » and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resonant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contributions</a:t>
            </a:r>
            <a:endParaRPr lang="fr-FR" baseline="300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C180290-DA86-6A4D-982D-19CBB1DB7C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8839" y="1938246"/>
            <a:ext cx="3686220" cy="283707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39EB2FE-E18B-0B47-BBB5-7B90822E3A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426" y="4776112"/>
            <a:ext cx="4633419" cy="1552081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39993749-356F-D044-BE36-3A561AFEF045}"/>
              </a:ext>
            </a:extLst>
          </p:cNvPr>
          <p:cNvSpPr txBox="1"/>
          <p:nvPr/>
        </p:nvSpPr>
        <p:spPr>
          <a:xfrm>
            <a:off x="5354611" y="5337805"/>
            <a:ext cx="4045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Uspilon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(4S)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  <a:sym typeface="Wingdings" pitchFamily="2" charset="2"/>
              </a:rPr>
              <a:t>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  <a:sym typeface="Wingdings" pitchFamily="2" charset="2"/>
              </a:rPr>
              <a:t>l</a:t>
            </a:r>
            <a:r>
              <a:rPr lang="fr-FR" baseline="30000" dirty="0" err="1">
                <a:solidFill>
                  <a:schemeClr val="accent3">
                    <a:lumMod val="75000"/>
                  </a:schemeClr>
                </a:solidFill>
                <a:sym typeface="Wingdings" pitchFamily="2" charset="2"/>
              </a:rPr>
              <a:t>+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  <a:sym typeface="Wingdings" pitchFamily="2" charset="2"/>
              </a:rPr>
              <a:t>l</a:t>
            </a:r>
            <a:r>
              <a:rPr lang="fr-FR" baseline="30000" dirty="0">
                <a:solidFill>
                  <a:schemeClr val="accent3">
                    <a:lumMod val="75000"/>
                  </a:schemeClr>
                </a:solidFill>
                <a:sym typeface="Wingdings" pitchFamily="2" charset="2"/>
              </a:rPr>
              <a:t>-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  <a:sym typeface="Wingdings" pitchFamily="2" charset="2"/>
              </a:rPr>
              <a:t>is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  <a:sym typeface="Wingdings" pitchFamily="2" charset="2"/>
              </a:rPr>
              <a:t>cancelled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  <a:sym typeface="Wingdings" pitchFamily="2" charset="2"/>
              </a:rPr>
              <a:t> (BR~10</a:t>
            </a:r>
            <a:r>
              <a:rPr lang="fr-FR" baseline="30000" dirty="0">
                <a:solidFill>
                  <a:schemeClr val="accent3">
                    <a:lumMod val="75000"/>
                  </a:schemeClr>
                </a:solidFill>
                <a:sym typeface="Wingdings" pitchFamily="2" charset="2"/>
              </a:rPr>
              <a:t>-5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  <a:sym typeface="Wingdings" pitchFamily="2" charset="2"/>
              </a:rPr>
              <a:t>)</a:t>
            </a:r>
            <a:endParaRPr lang="fr-FR" baseline="30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484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B5D06B-E248-B541-A988-5D328B751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Physics</a:t>
            </a:r>
            <a:r>
              <a:rPr lang="fr-FR" dirty="0"/>
              <a:t> case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FD8A76-7120-5146-AFBF-9AC3254D9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E62B95-AE9C-1644-A117-2198E9E54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e+e- --&gt;𝜏 +𝜏-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050ED1-FF3B-1248-8C82-7DF2CE6F4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3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B745CC5-5FC6-DE47-BB77-229EEC6DB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959726"/>
            <a:ext cx="7097167" cy="540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49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877EF9-5E76-D442-8DB7-08B3DA878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Born-</a:t>
            </a:r>
            <a:r>
              <a:rPr lang="fr-FR" dirty="0" err="1"/>
              <a:t>level</a:t>
            </a:r>
            <a:r>
              <a:rPr lang="fr-FR" dirty="0"/>
              <a:t> cross-section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9FE3A4-BCC8-AE4A-94D6-39A03E2E6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5A85C9-E877-7048-BBC6-97FCA4B24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e+e- --&gt;𝜏 +𝜏-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900399-7D04-0C4C-AC43-6BD1E1166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30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2A68CBF-5F22-7A4C-A9A3-F0F1B05323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994"/>
          <a:stretch/>
        </p:blipFill>
        <p:spPr>
          <a:xfrm>
            <a:off x="180870" y="1053584"/>
            <a:ext cx="8721969" cy="7450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E171F711-E712-6E4D-BD70-760377BE0064}"/>
                  </a:ext>
                </a:extLst>
              </p:cNvPr>
              <p:cNvSpPr txBox="1"/>
              <p:nvPr/>
            </p:nvSpPr>
            <p:spPr>
              <a:xfrm>
                <a:off x="589788" y="4261750"/>
                <a:ext cx="8431215" cy="1634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accent3">
                        <a:lumMod val="75000"/>
                      </a:schemeClr>
                    </a:solidFill>
                  </a:rPr>
                  <a:t>Knowledge of </a:t>
                </a:r>
                <a:r>
                  <a:rPr lang="fr-FR" dirty="0" err="1">
                    <a:solidFill>
                      <a:schemeClr val="accent3">
                        <a:lumMod val="75000"/>
                      </a:schemeClr>
                    </a:solidFill>
                  </a:rPr>
                  <a:t>average</a:t>
                </a:r>
                <a:r>
                  <a:rPr lang="fr-FR" dirty="0">
                    <a:solidFill>
                      <a:schemeClr val="accent3">
                        <a:lumMod val="75000"/>
                      </a:schemeClr>
                    </a:solidFill>
                  </a:rPr>
                  <a:t> </a:t>
                </a:r>
                <a:r>
                  <a:rPr lang="fr-FR" dirty="0" err="1">
                    <a:solidFill>
                      <a:schemeClr val="accent3">
                        <a:lumMod val="75000"/>
                      </a:schemeClr>
                    </a:solidFill>
                  </a:rPr>
                  <a:t>beam</a:t>
                </a:r>
                <a:r>
                  <a:rPr lang="fr-FR" dirty="0">
                    <a:solidFill>
                      <a:schemeClr val="accent3">
                        <a:lumMod val="75000"/>
                      </a:schemeClr>
                    </a:solidFill>
                  </a:rPr>
                  <a:t> </a:t>
                </a:r>
                <a:r>
                  <a:rPr lang="fr-FR" dirty="0" err="1">
                    <a:solidFill>
                      <a:schemeClr val="accent3">
                        <a:lumMod val="75000"/>
                      </a:schemeClr>
                    </a:solidFill>
                  </a:rPr>
                  <a:t>energy</a:t>
                </a:r>
                <a:r>
                  <a:rPr lang="fr-FR" dirty="0">
                    <a:solidFill>
                      <a:schemeClr val="accent3">
                        <a:lumMod val="75000"/>
                      </a:schemeClr>
                    </a:solidFill>
                  </a:rPr>
                  <a:t> and </a:t>
                </a:r>
                <a:r>
                  <a:rPr lang="fr-FR" dirty="0" err="1">
                    <a:solidFill>
                      <a:schemeClr val="accent3">
                        <a:lumMod val="75000"/>
                      </a:schemeClr>
                    </a:solidFill>
                  </a:rPr>
                  <a:t>beam</a:t>
                </a:r>
                <a:r>
                  <a:rPr lang="fr-FR" dirty="0">
                    <a:solidFill>
                      <a:schemeClr val="accent3">
                        <a:lumMod val="75000"/>
                      </a:schemeClr>
                    </a:solidFill>
                  </a:rPr>
                  <a:t> </a:t>
                </a:r>
                <a:r>
                  <a:rPr lang="fr-FR" dirty="0" err="1">
                    <a:solidFill>
                      <a:schemeClr val="accent3">
                        <a:lumMod val="75000"/>
                      </a:schemeClr>
                    </a:solidFill>
                  </a:rPr>
                  <a:t>smearing</a:t>
                </a:r>
                <a:r>
                  <a:rPr lang="fr-FR" dirty="0">
                    <a:solidFill>
                      <a:schemeClr val="accent3">
                        <a:lumMod val="75000"/>
                      </a:schemeClr>
                    </a:solidFill>
                  </a:rPr>
                  <a:t> </a:t>
                </a:r>
                <a:r>
                  <a:rPr lang="fr-FR" dirty="0" err="1">
                    <a:solidFill>
                      <a:schemeClr val="accent3">
                        <a:lumMod val="75000"/>
                      </a:schemeClr>
                    </a:solidFill>
                  </a:rPr>
                  <a:t>functions</a:t>
                </a:r>
                <a:r>
                  <a:rPr lang="fr-FR" dirty="0">
                    <a:solidFill>
                      <a:schemeClr val="accent3">
                        <a:lumMod val="75000"/>
                      </a:schemeClr>
                    </a:solidFill>
                  </a:rPr>
                  <a:t> </a:t>
                </a:r>
                <a:r>
                  <a:rPr lang="fr-FR" dirty="0" err="1">
                    <a:solidFill>
                      <a:schemeClr val="accent3">
                        <a:lumMod val="75000"/>
                      </a:schemeClr>
                    </a:solidFill>
                  </a:rPr>
                  <a:t>needed</a:t>
                </a:r>
                <a:r>
                  <a:rPr lang="fr-FR" dirty="0">
                    <a:solidFill>
                      <a:schemeClr val="accent3">
                        <a:lumMod val="75000"/>
                      </a:schemeClr>
                    </a:solidFill>
                  </a:rPr>
                  <a:t> to </a:t>
                </a:r>
                <a:r>
                  <a:rPr lang="fr-FR" dirty="0" err="1">
                    <a:solidFill>
                      <a:schemeClr val="accent3">
                        <a:lumMod val="75000"/>
                      </a:schemeClr>
                    </a:solidFill>
                  </a:rPr>
                  <a:t>accurately</a:t>
                </a:r>
                <a:r>
                  <a:rPr lang="fr-FR" dirty="0">
                    <a:solidFill>
                      <a:schemeClr val="accent3">
                        <a:lumMod val="75000"/>
                      </a:schemeClr>
                    </a:solidFill>
                  </a:rPr>
                  <a:t> </a:t>
                </a:r>
                <a:r>
                  <a:rPr lang="fr-FR" dirty="0" err="1">
                    <a:solidFill>
                      <a:schemeClr val="accent3">
                        <a:lumMod val="75000"/>
                      </a:schemeClr>
                    </a:solidFill>
                  </a:rPr>
                  <a:t>compute</a:t>
                </a:r>
                <a:r>
                  <a:rPr lang="fr-FR" dirty="0">
                    <a:solidFill>
                      <a:schemeClr val="accent3">
                        <a:lumMod val="75000"/>
                      </a:schemeClr>
                    </a:solidFill>
                  </a:rPr>
                  <a:t> A,A’, B and C (C&lt;&lt;F2, and A’</a:t>
                </a:r>
                <a:r>
                  <a:rPr lang="fr-FR" dirty="0">
                    <a:solidFill>
                      <a:schemeClr val="accent3">
                        <a:lumMod val="75000"/>
                      </a:schemeClr>
                    </a:solidFill>
                    <a:sym typeface="Wingdings" pitchFamily="2" charset="2"/>
                  </a:rPr>
                  <a:t></a:t>
                </a:r>
                <a:r>
                  <a:rPr lang="fr-FR" dirty="0">
                    <a:solidFill>
                      <a:schemeClr val="accent3">
                        <a:lumMod val="75000"/>
                      </a:schemeClr>
                    </a:solidFill>
                  </a:rPr>
                  <a:t>1 in the </a:t>
                </a:r>
                <a:r>
                  <a:rPr lang="fr-FR" dirty="0" err="1">
                    <a:solidFill>
                      <a:schemeClr val="accent3">
                        <a:lumMod val="75000"/>
                      </a:schemeClr>
                    </a:solidFill>
                  </a:rPr>
                  <a:t>massless</a:t>
                </a:r>
                <a:r>
                  <a:rPr lang="fr-FR" dirty="0">
                    <a:solidFill>
                      <a:schemeClr val="accent3">
                        <a:lumMod val="75000"/>
                      </a:schemeClr>
                    </a:solidFill>
                  </a:rPr>
                  <a:t> approximation)</a:t>
                </a:r>
              </a:p>
              <a:p>
                <a:endParaRPr lang="fr-FR" dirty="0">
                  <a:solidFill>
                    <a:srgbClr val="C00000"/>
                  </a:solidFill>
                </a:endParaRPr>
              </a:p>
              <a:p>
                <a:r>
                  <a:rPr lang="fr-FR" dirty="0">
                    <a:solidFill>
                      <a:srgbClr val="C00000"/>
                    </a:solidFill>
                  </a:rPr>
                  <a:t>Born-</a:t>
                </a:r>
                <a:r>
                  <a:rPr lang="fr-FR" dirty="0" err="1">
                    <a:solidFill>
                      <a:srgbClr val="C00000"/>
                    </a:solidFill>
                  </a:rPr>
                  <a:t>level</a:t>
                </a:r>
                <a:r>
                  <a:rPr lang="fr-FR" dirty="0">
                    <a:solidFill>
                      <a:srgbClr val="C00000"/>
                    </a:solidFill>
                  </a:rPr>
                  <a:t> </a:t>
                </a:r>
                <a:r>
                  <a:rPr lang="fr-FR" dirty="0" err="1">
                    <a:solidFill>
                      <a:srgbClr val="C00000"/>
                    </a:solidFill>
                  </a:rPr>
                  <a:t>interferences</a:t>
                </a:r>
                <a:r>
                  <a:rPr lang="fr-FR" dirty="0">
                    <a:solidFill>
                      <a:srgbClr val="C00000"/>
                    </a:solidFill>
                  </a:rPr>
                  <a:t> are </a:t>
                </a:r>
                <a:r>
                  <a:rPr lang="fr-FR" dirty="0" err="1">
                    <a:solidFill>
                      <a:srgbClr val="C00000"/>
                    </a:solidFill>
                  </a:rPr>
                  <a:t>canceled</a:t>
                </a:r>
                <a:r>
                  <a:rPr lang="fr-FR" dirty="0">
                    <a:solidFill>
                      <a:srgbClr val="C00000"/>
                    </a:solidFill>
                  </a:rPr>
                  <a:t> if one </a:t>
                </a:r>
                <a:r>
                  <a:rPr lang="fr-FR" dirty="0" err="1">
                    <a:solidFill>
                      <a:srgbClr val="C00000"/>
                    </a:solidFill>
                  </a:rPr>
                  <a:t>measures</a:t>
                </a:r>
                <a:r>
                  <a:rPr lang="fr-FR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fr-FR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func>
                          <m:funcPr>
                            <m:ctrlPr>
                              <a:rPr lang="fr-FR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dcos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fr-FR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b>
                            </m:sSub>
                          </m:e>
                        </m:func>
                      </m:den>
                    </m:f>
                  </m:oMath>
                </a14:m>
                <a:r>
                  <a:rPr lang="fr-FR" dirty="0">
                    <a:solidFill>
                      <a:srgbClr val="C00000"/>
                    </a:solidFill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fr-FR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func>
                          <m:funcPr>
                            <m:ctrlPr>
                              <a:rPr lang="fr-FR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dcos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sub>
                            </m:sSub>
                          </m:e>
                        </m:func>
                      </m:den>
                    </m:f>
                  </m:oMath>
                </a14:m>
                <a:r>
                  <a:rPr lang="fr-FR" dirty="0">
                    <a:solidFill>
                      <a:srgbClr val="C00000"/>
                    </a:solidFill>
                  </a:rPr>
                  <a:t> !</a:t>
                </a:r>
              </a:p>
              <a:p>
                <a:r>
                  <a:rPr lang="fr-FR" dirty="0" err="1">
                    <a:solidFill>
                      <a:srgbClr val="C00000"/>
                    </a:solidFill>
                  </a:rPr>
                  <a:t>What</a:t>
                </a:r>
                <a:r>
                  <a:rPr lang="fr-FR" dirty="0">
                    <a:solidFill>
                      <a:srgbClr val="C00000"/>
                    </a:solidFill>
                  </a:rPr>
                  <a:t> about </a:t>
                </a:r>
                <a:r>
                  <a:rPr lang="fr-FR" dirty="0" err="1">
                    <a:solidFill>
                      <a:srgbClr val="C00000"/>
                    </a:solidFill>
                  </a:rPr>
                  <a:t>higher-order</a:t>
                </a:r>
                <a:r>
                  <a:rPr lang="fr-FR" dirty="0">
                    <a:solidFill>
                      <a:srgbClr val="C00000"/>
                    </a:solidFill>
                  </a:rPr>
                  <a:t> contributions ?</a:t>
                </a: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E171F711-E712-6E4D-BD70-760377BE0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788" y="4261750"/>
                <a:ext cx="8431215" cy="1634615"/>
              </a:xfrm>
              <a:prstGeom prst="rect">
                <a:avLst/>
              </a:prstGeom>
              <a:blipFill>
                <a:blip r:embed="rId3"/>
                <a:stretch>
                  <a:fillRect l="-451" t="-2344" b="-546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56443FFB-9B7C-3248-9449-5883E61830B5}"/>
              </a:ext>
            </a:extLst>
          </p:cNvPr>
          <p:cNvSpPr/>
          <p:nvPr/>
        </p:nvSpPr>
        <p:spPr>
          <a:xfrm>
            <a:off x="2421653" y="1275584"/>
            <a:ext cx="2351314" cy="41253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4E18A62-8BB9-0E4E-9406-608819EC1F28}"/>
              </a:ext>
            </a:extLst>
          </p:cNvPr>
          <p:cNvSpPr txBox="1"/>
          <p:nvPr/>
        </p:nvSpPr>
        <p:spPr>
          <a:xfrm>
            <a:off x="628650" y="1905212"/>
            <a:ext cx="84312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This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is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in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fact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not a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very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accurate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formula: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interference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of gamma-Z and gamma(Z)-Upsilon-Z(gamma)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diagrams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provide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cos(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theta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) + constant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terms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to the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differential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cross-section</a:t>
            </a:r>
          </a:p>
          <a:p>
            <a:endParaRPr lang="fr-FR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NB: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we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want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to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extract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an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overal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constant of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order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10</a:t>
            </a:r>
            <a:r>
              <a:rPr lang="fr-FR" baseline="30000" dirty="0">
                <a:solidFill>
                  <a:schemeClr val="accent3">
                    <a:lumMod val="75000"/>
                  </a:schemeClr>
                </a:solidFill>
              </a:rPr>
              <a:t>-4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D2212C4E-1B50-FC41-B7C5-0118BCE4A7AA}"/>
                  </a:ext>
                </a:extLst>
              </p:cNvPr>
              <p:cNvSpPr txBox="1"/>
              <p:nvPr/>
            </p:nvSpPr>
            <p:spPr>
              <a:xfrm>
                <a:off x="1920375" y="3499083"/>
                <a:ext cx="5571653" cy="5319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fr-FR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fr-FR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𝐵𝑜𝑟𝑛</m:t>
                            </m:r>
                          </m:sub>
                        </m:sSub>
                      </m:num>
                      <m:den>
                        <m:func>
                          <m:funcPr>
                            <m:ctrlPr>
                              <a:rPr lang="fr-FR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24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  <m:r>
                              <m:rPr>
                                <m:sty m:val="p"/>
                              </m:rPr>
                              <a:rPr lang="fr-FR" sz="24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fr-FR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den>
                    </m:f>
                    <m:r>
                      <a:rPr lang="fr-FR" sz="24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fr-FR" sz="2400" dirty="0">
                    <a:solidFill>
                      <a:srgbClr val="C00000"/>
                    </a:solidFill>
                  </a:rPr>
                  <a:t>A(1+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fr-FR" sz="24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24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fr-FR" sz="24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m:rPr>
                                <m:sty m:val="p"/>
                              </m:rPr>
                              <a:rPr lang="fr-FR" sz="24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fr-FR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fr-FR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fr-FR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fr-FR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func>
                      <m:funcPr>
                        <m:ctrlPr>
                          <a:rPr lang="fr-FR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2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fr-FR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fr-FR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fr-FR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r>
                          <a:rPr lang="fr-FR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fr-FR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fr-FR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fr-FR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func>
                  </m:oMath>
                </a14:m>
                <a:endParaRPr lang="fr-FR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D2212C4E-1B50-FC41-B7C5-0118BCE4A7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0375" y="3499083"/>
                <a:ext cx="5571653" cy="531940"/>
              </a:xfrm>
              <a:prstGeom prst="rect">
                <a:avLst/>
              </a:prstGeom>
              <a:blipFill>
                <a:blip r:embed="rId4"/>
                <a:stretch>
                  <a:fillRect l="-1364" t="-2439" b="-1951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3EC2C814-F90B-3C47-9DBE-D0523710ABEC}"/>
              </a:ext>
            </a:extLst>
          </p:cNvPr>
          <p:cNvSpPr/>
          <p:nvPr/>
        </p:nvSpPr>
        <p:spPr>
          <a:xfrm rot="16200000">
            <a:off x="-2961291" y="2961292"/>
            <a:ext cx="6445803" cy="523220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J.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Bernabeu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&amp; P. Pascual, Nuclear Physics B172 (1980) 93;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Zykunov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Physics of Atomic Nuclei, 2006, Vol. 69, No. 9, pp. 1522–1537 </a:t>
            </a:r>
          </a:p>
        </p:txBody>
      </p:sp>
    </p:spTree>
    <p:extLst>
      <p:ext uri="{BB962C8B-B14F-4D97-AF65-F5344CB8AC3E}">
        <p14:creationId xmlns:p14="http://schemas.microsoft.com/office/powerpoint/2010/main" val="19878638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81D2D7-C09D-3843-A2E6-3E45DC79C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Resonance</a:t>
            </a:r>
            <a:r>
              <a:rPr lang="fr-FR" dirty="0"/>
              <a:t> contributions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00BA10-243B-9047-87A0-0E633D2E2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EBD95B-45D3-214C-A27C-4881230D7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e+e- --&gt;𝜏 +𝜏-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2B7094-57A8-7B4F-818F-3C46F8979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31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3E503A6-FD6C-B146-B957-9CEA60B1579A}"/>
              </a:ext>
            </a:extLst>
          </p:cNvPr>
          <p:cNvSpPr txBox="1"/>
          <p:nvPr/>
        </p:nvSpPr>
        <p:spPr>
          <a:xfrm>
            <a:off x="628650" y="990812"/>
            <a:ext cx="8431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Right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after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discovery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of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narrow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resonance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, the NLO contributions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were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revisited</a:t>
            </a:r>
            <a:endParaRPr lang="fr-FR" baseline="300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26E53D3-C95B-5D4E-B5AA-7D39B9224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476313"/>
            <a:ext cx="5740400" cy="22987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6B77B21-1AAD-5242-BDE1-7BD6F8D4D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108" y="2384387"/>
            <a:ext cx="4533900" cy="6223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932E246-A9A4-8145-94BA-4D2FA46B93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406" y="3256665"/>
            <a:ext cx="4584421" cy="28528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E2BCB8F-518B-5E46-9ED5-A7AB52AAF45F}"/>
              </a:ext>
            </a:extLst>
          </p:cNvPr>
          <p:cNvSpPr/>
          <p:nvPr/>
        </p:nvSpPr>
        <p:spPr>
          <a:xfrm>
            <a:off x="191346" y="4313755"/>
            <a:ext cx="38782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Angular</a:t>
            </a: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structure </a:t>
            </a:r>
            <a:r>
              <a:rPr lang="fr-FR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is</a:t>
            </a: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preserved</a:t>
            </a: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up to NNLO and hard photon </a:t>
            </a:r>
            <a:r>
              <a:rPr lang="fr-FR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emission</a:t>
            </a: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even</a:t>
            </a: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</a:t>
            </a:r>
            <a:r>
              <a:rPr lang="fr-FR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presence</a:t>
            </a: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of </a:t>
            </a:r>
            <a:r>
              <a:rPr lang="fr-FR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narrow</a:t>
            </a: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resonance</a:t>
            </a: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66EB8F0-EDDD-9C45-95CB-6B23DF616A30}"/>
              </a:ext>
            </a:extLst>
          </p:cNvPr>
          <p:cNvSpPr txBox="1"/>
          <p:nvPr/>
        </p:nvSpPr>
        <p:spPr>
          <a:xfrm>
            <a:off x="63362" y="6076467"/>
            <a:ext cx="6015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Not a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big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issue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since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Uspilon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(4S)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  <a:sym typeface="Wingdings" pitchFamily="2" charset="2"/>
              </a:rPr>
              <a:t>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  <a:sym typeface="Wingdings" pitchFamily="2" charset="2"/>
              </a:rPr>
              <a:t>l</a:t>
            </a:r>
            <a:r>
              <a:rPr lang="fr-FR" baseline="30000" dirty="0" err="1">
                <a:solidFill>
                  <a:schemeClr val="accent3">
                    <a:lumMod val="75000"/>
                  </a:schemeClr>
                </a:solidFill>
                <a:sym typeface="Wingdings" pitchFamily="2" charset="2"/>
              </a:rPr>
              <a:t>+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  <a:sym typeface="Wingdings" pitchFamily="2" charset="2"/>
              </a:rPr>
              <a:t>l</a:t>
            </a:r>
            <a:r>
              <a:rPr lang="fr-FR" baseline="30000" dirty="0">
                <a:solidFill>
                  <a:schemeClr val="accent3">
                    <a:lumMod val="75000"/>
                  </a:schemeClr>
                </a:solidFill>
                <a:sym typeface="Wingdings" pitchFamily="2" charset="2"/>
              </a:rPr>
              <a:t>-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  <a:sym typeface="Wingdings" pitchFamily="2" charset="2"/>
              </a:rPr>
              <a:t>is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  <a:sym typeface="Wingdings" pitchFamily="2" charset="2"/>
              </a:rPr>
              <a:t>cancelled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  <a:sym typeface="Wingdings" pitchFamily="2" charset="2"/>
              </a:rPr>
              <a:t> (BR~10</a:t>
            </a:r>
            <a:r>
              <a:rPr lang="fr-FR" baseline="30000" dirty="0">
                <a:solidFill>
                  <a:schemeClr val="accent3">
                    <a:lumMod val="75000"/>
                  </a:schemeClr>
                </a:solidFill>
                <a:sym typeface="Wingdings" pitchFamily="2" charset="2"/>
              </a:rPr>
              <a:t>-5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  <a:sym typeface="Wingdings" pitchFamily="2" charset="2"/>
              </a:rPr>
              <a:t>)</a:t>
            </a:r>
            <a:endParaRPr lang="fr-FR" baseline="30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4398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380393-5906-B849-9153-32A910FFF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Expected</a:t>
            </a:r>
            <a:r>
              <a:rPr lang="fr-FR" dirty="0"/>
              <a:t> </a:t>
            </a:r>
            <a:r>
              <a:rPr lang="fr-FR" dirty="0" err="1"/>
              <a:t>sensitivity</a:t>
            </a:r>
            <a:r>
              <a:rPr lang="fr-FR" dirty="0"/>
              <a:t> (stat </a:t>
            </a:r>
            <a:r>
              <a:rPr lang="fr-FR" dirty="0" err="1"/>
              <a:t>only</a:t>
            </a:r>
            <a:r>
              <a:rPr lang="fr-FR" dirty="0"/>
              <a:t>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A6AE81-8C13-9C49-B492-88854938F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B4BD52-080F-EC45-84E7-CA601624B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e+e- --&gt;𝜏 +𝜏-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0DAE7D-532A-F149-89C4-ADB8B9B98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32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627CCFE-9752-8A46-9DFF-F1D519AEC9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12" r="49784" b="8348"/>
          <a:stretch/>
        </p:blipFill>
        <p:spPr>
          <a:xfrm>
            <a:off x="432079" y="1710564"/>
            <a:ext cx="3135085" cy="17733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F7A68D2-E79D-FA40-BFD8-69BCA3D095CA}"/>
              </a:ext>
            </a:extLst>
          </p:cNvPr>
          <p:cNvSpPr/>
          <p:nvPr/>
        </p:nvSpPr>
        <p:spPr>
          <a:xfrm>
            <a:off x="2297791" y="1720789"/>
            <a:ext cx="887536" cy="1763136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D4D0081-CDDE-EE46-BCA7-4B3F69224661}"/>
              </a:ext>
            </a:extLst>
          </p:cNvPr>
          <p:cNvSpPr txBox="1"/>
          <p:nvPr/>
        </p:nvSpPr>
        <p:spPr>
          <a:xfrm>
            <a:off x="4179419" y="2373755"/>
            <a:ext cx="4335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 lot of </a:t>
            </a:r>
            <a:r>
              <a:rPr lang="fr-FR" dirty="0" err="1"/>
              <a:t>work</a:t>
            </a:r>
            <a:r>
              <a:rPr lang="fr-FR" dirty="0"/>
              <a:t> </a:t>
            </a:r>
            <a:r>
              <a:rPr lang="fr-FR" dirty="0" err="1"/>
              <a:t>ahead</a:t>
            </a:r>
            <a:r>
              <a:rPr lang="fr-FR" dirty="0"/>
              <a:t> to check the </a:t>
            </a:r>
            <a:r>
              <a:rPr lang="fr-FR" dirty="0" err="1"/>
              <a:t>feasibility</a:t>
            </a:r>
            <a:r>
              <a:rPr lang="fr-FR" dirty="0"/>
              <a:t>…</a:t>
            </a:r>
          </a:p>
          <a:p>
            <a:r>
              <a:rPr lang="fr-FR" dirty="0"/>
              <a:t>and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claimed</a:t>
            </a:r>
            <a:r>
              <a:rPr lang="fr-FR" dirty="0"/>
              <a:t> </a:t>
            </a:r>
            <a:r>
              <a:rPr lang="fr-FR" dirty="0" err="1"/>
              <a:t>sensitivities</a:t>
            </a:r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923397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38A777-B203-4F40-929E-82C306B30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Spin-observables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502E172-CB7E-2848-9D69-41C2B90F4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2781C9-3BD5-7145-B813-2E88560CE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e+e- --&gt;𝜏 +𝜏-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73D9AA-5498-6A44-98CD-1FD4F78BD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33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93A696D-9E0E-2F44-ADA5-E7D340D70AB5}"/>
              </a:ext>
            </a:extLst>
          </p:cNvPr>
          <p:cNvSpPr txBox="1"/>
          <p:nvPr/>
        </p:nvSpPr>
        <p:spPr>
          <a:xfrm>
            <a:off x="295703" y="1107662"/>
            <a:ext cx="86372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Sensitivity</a:t>
            </a:r>
            <a:r>
              <a:rPr lang="fr-FR" dirty="0"/>
              <a:t> to F2 and F3 (EDM) </a:t>
            </a:r>
            <a:r>
              <a:rPr lang="fr-FR" dirty="0" err="1"/>
              <a:t>also</a:t>
            </a:r>
            <a:r>
              <a:rPr lang="fr-FR" dirty="0"/>
              <a:t> arise as </a:t>
            </a:r>
            <a:r>
              <a:rPr lang="fr-FR" dirty="0" err="1"/>
              <a:t>linear</a:t>
            </a:r>
            <a:r>
              <a:rPr lang="fr-FR" dirty="0"/>
              <a:t> and </a:t>
            </a:r>
            <a:r>
              <a:rPr lang="fr-FR" dirty="0" err="1"/>
              <a:t>bilinear</a:t>
            </a:r>
            <a:r>
              <a:rPr lang="fr-FR" dirty="0"/>
              <a:t> </a:t>
            </a:r>
            <a:r>
              <a:rPr lang="fr-FR" dirty="0" err="1"/>
              <a:t>terms</a:t>
            </a:r>
            <a:r>
              <a:rPr lang="fr-FR" dirty="0"/>
              <a:t> in tau-spins</a:t>
            </a:r>
          </a:p>
          <a:p>
            <a:endParaRPr lang="fr-FR" dirty="0"/>
          </a:p>
          <a:p>
            <a:r>
              <a:rPr lang="fr-FR" dirty="0"/>
              <a:t>Im(F2) sensitive tau-spin </a:t>
            </a:r>
            <a:r>
              <a:rPr lang="fr-FR" dirty="0" err="1"/>
              <a:t>linear</a:t>
            </a:r>
            <a:r>
              <a:rPr lang="fr-FR" dirty="0"/>
              <a:t> </a:t>
            </a:r>
            <a:r>
              <a:rPr lang="fr-FR" dirty="0" err="1"/>
              <a:t>terms</a:t>
            </a:r>
            <a:r>
              <a:rPr lang="fr-FR" dirty="0"/>
              <a:t> are </a:t>
            </a:r>
            <a:r>
              <a:rPr lang="fr-FR" dirty="0" err="1"/>
              <a:t>forward-backward</a:t>
            </a:r>
            <a:r>
              <a:rPr lang="fr-FR" dirty="0"/>
              <a:t> </a:t>
            </a:r>
            <a:r>
              <a:rPr lang="fr-FR" dirty="0" err="1"/>
              <a:t>asymmetric</a:t>
            </a:r>
            <a:endParaRPr lang="fr-FR" dirty="0"/>
          </a:p>
          <a:p>
            <a:r>
              <a:rPr lang="fr-FR" dirty="0">
                <a:sym typeface="Wingdings" pitchFamily="2" charset="2"/>
              </a:rPr>
              <a:t>	 Control of NLO SM contributions </a:t>
            </a:r>
            <a:r>
              <a:rPr lang="fr-FR" dirty="0" err="1">
                <a:sym typeface="Wingdings" pitchFamily="2" charset="2"/>
              </a:rPr>
              <a:t>is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absolutely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critical</a:t>
            </a:r>
            <a:r>
              <a:rPr lang="fr-FR" dirty="0">
                <a:sym typeface="Wingdings" pitchFamily="2" charset="2"/>
              </a:rPr>
              <a:t> !</a:t>
            </a:r>
          </a:p>
          <a:p>
            <a:r>
              <a:rPr lang="fr-FR" dirty="0">
                <a:sym typeface="Wingdings" pitchFamily="2" charset="2"/>
              </a:rPr>
              <a:t>	 Electron-</a:t>
            </a:r>
            <a:r>
              <a:rPr lang="fr-FR" dirty="0" err="1">
                <a:sym typeface="Wingdings" pitchFamily="2" charset="2"/>
              </a:rPr>
              <a:t>beam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polarization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provides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further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controls</a:t>
            </a:r>
            <a:r>
              <a:rPr lang="fr-FR" dirty="0">
                <a:sym typeface="Wingdings" pitchFamily="2" charset="2"/>
              </a:rPr>
              <a:t> (and </a:t>
            </a:r>
            <a:r>
              <a:rPr lang="fr-FR" dirty="0" err="1">
                <a:sym typeface="Wingdings" pitchFamily="2" charset="2"/>
              </a:rPr>
              <a:t>sensitivity</a:t>
            </a:r>
            <a:r>
              <a:rPr lang="fr-FR" dirty="0">
                <a:sym typeface="Wingdings" pitchFamily="2" charset="2"/>
              </a:rPr>
              <a:t>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A22669B-845D-0E48-860C-4178D3104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891818"/>
            <a:ext cx="6243166" cy="241472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475FF5-FA89-2148-A23F-2D9F487A4898}"/>
              </a:ext>
            </a:extLst>
          </p:cNvPr>
          <p:cNvSpPr/>
          <p:nvPr/>
        </p:nvSpPr>
        <p:spPr>
          <a:xfrm>
            <a:off x="2760016" y="3537197"/>
            <a:ext cx="887536" cy="1516176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5C6398-8DCF-5C4F-B773-DE8ADEFEA5CB}"/>
              </a:ext>
            </a:extLst>
          </p:cNvPr>
          <p:cNvSpPr/>
          <p:nvPr/>
        </p:nvSpPr>
        <p:spPr>
          <a:xfrm>
            <a:off x="3975239" y="3537197"/>
            <a:ext cx="3038510" cy="151617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D2C3243-9D5D-814D-9A68-DC1076595FE7}"/>
              </a:ext>
            </a:extLst>
          </p:cNvPr>
          <p:cNvSpPr txBox="1"/>
          <p:nvPr/>
        </p:nvSpPr>
        <p:spPr>
          <a:xfrm>
            <a:off x="2771920" y="5063799"/>
            <a:ext cx="6249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sensitivities</a:t>
            </a:r>
            <a:r>
              <a:rPr lang="fr-FR" dirty="0"/>
              <a:t> </a:t>
            </a:r>
            <a:r>
              <a:rPr lang="fr-FR" dirty="0" err="1"/>
              <a:t>need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estimated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realisitc</a:t>
            </a:r>
            <a:r>
              <a:rPr lang="fr-FR" dirty="0"/>
              <a:t> </a:t>
            </a:r>
            <a:r>
              <a:rPr lang="fr-FR" dirty="0" err="1"/>
              <a:t>analysis</a:t>
            </a:r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545385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22C3CF-5F71-454A-824E-CD78CF92D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Current</a:t>
            </a:r>
            <a:r>
              <a:rPr lang="fr-FR" dirty="0"/>
              <a:t> EDM </a:t>
            </a:r>
            <a:r>
              <a:rPr lang="fr-FR" dirty="0" err="1"/>
              <a:t>measurements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A1CB830-5368-2F44-8EC4-4C8896055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5B408D-7457-844B-9451-A35DFC21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e+e- --&gt;𝜏 +𝜏-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054EB2-B60D-AA4D-878A-E0E11093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34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534AB46-5A27-4F47-B27E-244B8294C99C}"/>
              </a:ext>
            </a:extLst>
          </p:cNvPr>
          <p:cNvSpPr txBox="1"/>
          <p:nvPr/>
        </p:nvSpPr>
        <p:spPr>
          <a:xfrm>
            <a:off x="50313" y="1081851"/>
            <a:ext cx="9043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Also</a:t>
            </a:r>
            <a:r>
              <a:rPr lang="fr-FR" dirty="0"/>
              <a:t>, </a:t>
            </a:r>
            <a:r>
              <a:rPr lang="fr-FR" dirty="0" err="1"/>
              <a:t>sensitivity</a:t>
            </a:r>
            <a:r>
              <a:rPr lang="fr-FR" dirty="0"/>
              <a:t> to F3 (EDM)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obtained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an </a:t>
            </a:r>
            <a:r>
              <a:rPr lang="fr-FR" dirty="0" err="1"/>
              <a:t>angular</a:t>
            </a:r>
            <a:r>
              <a:rPr lang="fr-FR" dirty="0"/>
              <a:t> </a:t>
            </a:r>
            <a:r>
              <a:rPr lang="fr-FR" dirty="0" err="1"/>
              <a:t>analysis</a:t>
            </a:r>
            <a:r>
              <a:rPr lang="fr-FR" dirty="0"/>
              <a:t> but </a:t>
            </a:r>
            <a:r>
              <a:rPr lang="fr-FR" dirty="0" err="1"/>
              <a:t>bilinear</a:t>
            </a:r>
            <a:r>
              <a:rPr lang="fr-FR" dirty="0"/>
              <a:t> in tau-spins…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3FA4250-D4A7-F74B-9CD0-A3BAD1714420}"/>
              </a:ext>
            </a:extLst>
          </p:cNvPr>
          <p:cNvSpPr txBox="1"/>
          <p:nvPr/>
        </p:nvSpPr>
        <p:spPr>
          <a:xfrm>
            <a:off x="143749" y="1658391"/>
            <a:ext cx="8635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Analysis</a:t>
            </a:r>
            <a:r>
              <a:rPr lang="fr-FR" dirty="0"/>
              <a:t> </a:t>
            </a:r>
            <a:r>
              <a:rPr lang="fr-FR" dirty="0" err="1"/>
              <a:t>exists</a:t>
            </a:r>
            <a:r>
              <a:rPr lang="fr-FR" dirty="0"/>
              <a:t> in Belle (</a:t>
            </a:r>
            <a:r>
              <a:rPr lang="fr-FR" dirty="0" err="1"/>
              <a:t>Inami</a:t>
            </a:r>
            <a:r>
              <a:rPr lang="fr-FR" dirty="0"/>
              <a:t>), but </a:t>
            </a:r>
            <a:r>
              <a:rPr lang="fr-FR" dirty="0" err="1"/>
              <a:t>intrinsically</a:t>
            </a:r>
            <a:r>
              <a:rPr lang="fr-FR" dirty="0"/>
              <a:t> relies on </a:t>
            </a:r>
            <a:r>
              <a:rPr lang="fr-FR" dirty="0" err="1"/>
              <a:t>MonteCarlo</a:t>
            </a:r>
            <a:r>
              <a:rPr lang="fr-FR" dirty="0"/>
              <a:t> to </a:t>
            </a:r>
            <a:r>
              <a:rPr lang="fr-FR" dirty="0" err="1"/>
              <a:t>extract</a:t>
            </a:r>
            <a:r>
              <a:rPr lang="fr-FR" dirty="0"/>
              <a:t> </a:t>
            </a:r>
            <a:r>
              <a:rPr lang="fr-FR" dirty="0" err="1"/>
              <a:t>sensistivity</a:t>
            </a:r>
            <a:r>
              <a:rPr lang="fr-FR" dirty="0"/>
              <a:t>: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A023828-5EE9-284C-AEE1-3DAAC3917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49" y="2179809"/>
            <a:ext cx="5097661" cy="418336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617D6F3-BE3C-2745-ADA6-8FCF8D94E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95" y="5004079"/>
            <a:ext cx="8326813" cy="135909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BDDD948-6A17-9743-86FB-40D3609590EE}"/>
              </a:ext>
            </a:extLst>
          </p:cNvPr>
          <p:cNvSpPr txBox="1"/>
          <p:nvPr/>
        </p:nvSpPr>
        <p:spPr>
          <a:xfrm>
            <a:off x="5637444" y="2713055"/>
            <a:ext cx="2386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Systematically</a:t>
            </a:r>
            <a:r>
              <a:rPr lang="fr-FR" dirty="0"/>
              <a:t> </a:t>
            </a:r>
            <a:r>
              <a:rPr lang="fr-FR" dirty="0" err="1"/>
              <a:t>limited</a:t>
            </a:r>
            <a:r>
              <a:rPr lang="fr-FR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2322915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5923E78-131D-6448-B5B6-1EBDFFF50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020223"/>
            <a:ext cx="4432300" cy="30099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AED6F55-3859-5F41-B804-3E758921A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Reco-ed</a:t>
            </a:r>
            <a:r>
              <a:rPr lang="fr-FR" dirty="0"/>
              <a:t> MC (</a:t>
            </a:r>
            <a:r>
              <a:rPr lang="fr-FR" dirty="0" err="1"/>
              <a:t>mumu</a:t>
            </a:r>
            <a:r>
              <a:rPr lang="fr-FR" dirty="0"/>
              <a:t>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573E12-BF33-6740-81A6-0A84574E2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162861-567B-AD48-BF26-494B7CEBF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e+e- --&gt;𝜏 +𝜏-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459871-4540-C449-A0F5-E4ECAF9B0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35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C4D0B67-A3B9-1549-8BEB-080A163B5DA2}"/>
              </a:ext>
            </a:extLst>
          </p:cNvPr>
          <p:cNvSpPr txBox="1"/>
          <p:nvPr/>
        </p:nvSpPr>
        <p:spPr>
          <a:xfrm>
            <a:off x="498021" y="1131489"/>
            <a:ext cx="84312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strategy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Use ½ of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sample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to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estimate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efficiencies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from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MC (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their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cos(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theta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)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dependance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Tag (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muonID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&gt;0.99) and probe (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muonID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&gt;0.9,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dr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&lt;2cm, |dz|&lt;5cm)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Use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other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half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, ‘data’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driven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corrected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to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measure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cos(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theta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) distribution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½ of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this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for cos(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theta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+) the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other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for cos(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theta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-)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Keep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only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events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with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2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tracks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and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7FC68D8-7A5F-8949-918B-00D1B98A7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28" y="3029369"/>
            <a:ext cx="4432300" cy="30099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8E691A0-6232-954E-944D-03825573B7D1}"/>
              </a:ext>
            </a:extLst>
          </p:cNvPr>
          <p:cNvSpPr/>
          <p:nvPr/>
        </p:nvSpPr>
        <p:spPr>
          <a:xfrm>
            <a:off x="6424404" y="3485494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MC 10fb-1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DB6E5EB-459D-D049-84F4-80C340953729}"/>
              </a:ext>
            </a:extLst>
          </p:cNvPr>
          <p:cNvSpPr txBox="1"/>
          <p:nvPr/>
        </p:nvSpPr>
        <p:spPr>
          <a:xfrm>
            <a:off x="2468817" y="5831630"/>
            <a:ext cx="5500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Consistent </a:t>
            </a:r>
            <a:r>
              <a:rPr lang="fr-FR" dirty="0" err="1"/>
              <a:t>with</a:t>
            </a:r>
            <a:r>
              <a:rPr lang="fr-FR" dirty="0"/>
              <a:t> 1+cos(</a:t>
            </a:r>
            <a:r>
              <a:rPr lang="fr-FR" dirty="0" err="1"/>
              <a:t>theta</a:t>
            </a:r>
            <a:r>
              <a:rPr lang="fr-FR" dirty="0"/>
              <a:t>)^2 distribution.</a:t>
            </a:r>
          </a:p>
          <a:p>
            <a:r>
              <a:rPr lang="fr-FR" dirty="0"/>
              <a:t>Constant </a:t>
            </a:r>
            <a:r>
              <a:rPr lang="fr-FR" dirty="0" err="1"/>
              <a:t>term</a:t>
            </a:r>
            <a:r>
              <a:rPr lang="fr-FR" dirty="0"/>
              <a:t> </a:t>
            </a:r>
            <a:r>
              <a:rPr lang="fr-FR" dirty="0" err="1"/>
              <a:t>known</a:t>
            </a:r>
            <a:r>
              <a:rPr lang="fr-FR" dirty="0"/>
              <a:t> </a:t>
            </a:r>
            <a:r>
              <a:rPr lang="fr-FR" dirty="0" err="1"/>
              <a:t>within</a:t>
            </a:r>
            <a:r>
              <a:rPr lang="fr-FR" dirty="0"/>
              <a:t> about 10</a:t>
            </a:r>
            <a:r>
              <a:rPr lang="fr-FR" baseline="30000" dirty="0"/>
              <a:t>-3</a:t>
            </a:r>
            <a:r>
              <a:rPr lang="fr-FR" dirty="0"/>
              <a:t>, cos2 </a:t>
            </a:r>
            <a:r>
              <a:rPr lang="fr-FR" dirty="0" err="1"/>
              <a:t>term</a:t>
            </a:r>
            <a:r>
              <a:rPr lang="fr-FR" dirty="0"/>
              <a:t> 5 10</a:t>
            </a:r>
            <a:r>
              <a:rPr lang="fr-FR" baseline="30000" dirty="0"/>
              <a:t>-3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558E7783-8C5B-6E45-98AE-5764CEB4A8A9}"/>
                  </a:ext>
                </a:extLst>
              </p:cNvPr>
              <p:cNvSpPr txBox="1"/>
              <p:nvPr/>
            </p:nvSpPr>
            <p:spPr>
              <a:xfrm>
                <a:off x="4572000" y="2538345"/>
                <a:ext cx="3745192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+,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𝐶𝑀𝑆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𝐶𝑀𝑆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(4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)|&lt;3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558E7783-8C5B-6E45-98AE-5764CEB4A8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2538345"/>
                <a:ext cx="3745192" cy="299313"/>
              </a:xfrm>
              <a:prstGeom prst="rect">
                <a:avLst/>
              </a:prstGeom>
              <a:blipFill>
                <a:blip r:embed="rId4"/>
                <a:stretch>
                  <a:fillRect l="-2034" r="-678" b="-2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9AF976B0-ACEE-5D44-83A8-A79D0313030E}"/>
              </a:ext>
            </a:extLst>
          </p:cNvPr>
          <p:cNvSpPr/>
          <p:nvPr/>
        </p:nvSpPr>
        <p:spPr>
          <a:xfrm>
            <a:off x="2216183" y="3316718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MC</a:t>
            </a:r>
          </a:p>
        </p:txBody>
      </p:sp>
    </p:spTree>
    <p:extLst>
      <p:ext uri="{BB962C8B-B14F-4D97-AF65-F5344CB8AC3E}">
        <p14:creationId xmlns:p14="http://schemas.microsoft.com/office/powerpoint/2010/main" val="20181513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DD8652-CB64-0F4E-8E8D-08548CC8A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Conclusion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8B3435-8663-FB4D-98E6-F0063468B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07FD65-F3C0-DF4E-8D23-ECE04D2F6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e+e</a:t>
            </a:r>
            <a:r>
              <a:rPr lang="fr-FR" dirty="0"/>
              <a:t>- --&gt;𝜏 +𝜏-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394BE6-7AF3-B64C-B1D4-C1685E07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36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F6F71B-4A04-A047-93CD-1E1902CCEB7E}"/>
              </a:ext>
            </a:extLst>
          </p:cNvPr>
          <p:cNvSpPr/>
          <p:nvPr/>
        </p:nvSpPr>
        <p:spPr>
          <a:xfrm>
            <a:off x="416378" y="1380741"/>
            <a:ext cx="809897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Tau-F2 measurement is of interest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a difficult subject barely studied at B-factories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long-term, risky, project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5">
                  <a:lumMod val="75000"/>
                </a:schemeClr>
              </a:solidFill>
              <a:sym typeface="Wingdings" pitchFamily="2" charset="2"/>
            </a:endParaRPr>
          </a:p>
          <a:p>
            <a:r>
              <a:rPr lang="en-US" sz="2400" dirty="0">
                <a:solidFill>
                  <a:schemeClr val="accent1"/>
                </a:solidFill>
              </a:rPr>
              <a:t>Activity on the subject just started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Slowly but surely growing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Fabian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</a:rPr>
              <a:t>Zomer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 started contributing to the subject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First feasibility studies are ongoing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accent1"/>
                </a:solidFill>
              </a:rPr>
              <a:t>Support requests: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IN2P3-funded thesis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ANR funding request is being prepared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5321503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99132E-D56C-A241-B4B2-C7A64BEC4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backup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D8C248-D91D-DB41-BA53-8C164ECED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6755C56-3FCD-C940-A213-77F672872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e+e- --&gt;𝜏 +𝜏-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0918F4-7E82-B14D-BF0F-9F336E65E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6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70C471-F472-4F48-8C57-80D547775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Testing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KKMC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E0B4B7-1FF3-A240-8C0D-BB12BC0E7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90BE72-A3EA-264B-8E0E-B8CF7FC92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e+e- --&gt;𝜏 +𝜏-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82F8C2-AD47-334F-B089-256DBC663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38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EACC1AC-3ADF-144C-93EB-13C7033F9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21" y="2738951"/>
            <a:ext cx="4933740" cy="317684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0FE1889-94E2-5040-BBF6-E6BD99C4F406}"/>
              </a:ext>
            </a:extLst>
          </p:cNvPr>
          <p:cNvSpPr txBox="1"/>
          <p:nvPr/>
        </p:nvSpPr>
        <p:spPr>
          <a:xfrm>
            <a:off x="498021" y="1131489"/>
            <a:ext cx="8431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KKMC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includes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ISR/FSR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interference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with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a high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precision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(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evolved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exponentiation technique)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QED/EWK contributions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included</a:t>
            </a:r>
            <a:endParaRPr lang="fr-FR" dirty="0">
              <a:solidFill>
                <a:schemeClr val="accent5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Narrow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resonance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missing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however</a:t>
            </a:r>
            <a:endParaRPr lang="fr-FR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7E7C8D0-CD8F-6C41-A6F6-5442D598B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140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F27A7D-1AF2-444F-AF5B-C5B4C88DC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MC-</a:t>
            </a:r>
            <a:r>
              <a:rPr lang="fr-FR" dirty="0" err="1"/>
              <a:t>truth</a:t>
            </a:r>
            <a:r>
              <a:rPr lang="fr-FR" dirty="0"/>
              <a:t> </a:t>
            </a:r>
            <a:r>
              <a:rPr lang="fr-FR" dirty="0" err="1"/>
              <a:t>mumu</a:t>
            </a:r>
            <a:r>
              <a:rPr lang="fr-FR" dirty="0"/>
              <a:t> </a:t>
            </a:r>
            <a:r>
              <a:rPr lang="fr-FR" dirty="0" err="1"/>
              <a:t>sample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5A980B-4750-D14D-90ED-BC44DC9CB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12E4BB-F4B6-214F-9D45-45CBEB0F9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e+e- --&gt;𝜏 +𝜏-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69FE2D-57F7-7546-9CE6-C391F85DE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39</a:t>
            </a:fld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5C45045-7D0C-AA47-9757-78EAC5B90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189873"/>
            <a:ext cx="3527579" cy="2395519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7AB79A82-4C04-3D43-87A3-1026AA5A84C8}"/>
              </a:ext>
            </a:extLst>
          </p:cNvPr>
          <p:cNvSpPr/>
          <p:nvPr/>
        </p:nvSpPr>
        <p:spPr>
          <a:xfrm>
            <a:off x="3577213" y="1245286"/>
            <a:ext cx="452176" cy="22615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3A21A66-846C-174A-B91C-C9ED51B3756A}"/>
              </a:ext>
            </a:extLst>
          </p:cNvPr>
          <p:cNvSpPr/>
          <p:nvPr/>
        </p:nvSpPr>
        <p:spPr>
          <a:xfrm>
            <a:off x="845736" y="1284544"/>
            <a:ext cx="452176" cy="22615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E3D8A72-D075-4649-9571-8570A916C98E}"/>
              </a:ext>
            </a:extLst>
          </p:cNvPr>
          <p:cNvSpPr txBox="1"/>
          <p:nvPr/>
        </p:nvSpPr>
        <p:spPr>
          <a:xfrm>
            <a:off x="1193938" y="1657977"/>
            <a:ext cx="268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Hard photon contributions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0426CAD-D6AE-CD47-8DF8-3FFF230B0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09" y="3601546"/>
            <a:ext cx="4047842" cy="27488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D4EFC4B3-B09A-3746-B056-737C227ED0E6}"/>
                  </a:ext>
                </a:extLst>
              </p:cNvPr>
              <p:cNvSpPr txBox="1"/>
              <p:nvPr/>
            </p:nvSpPr>
            <p:spPr>
              <a:xfrm>
                <a:off x="519843" y="6067208"/>
                <a:ext cx="3745192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+,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𝐶𝑀𝑆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𝐶𝑀𝑆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(4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)|&lt;4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D4EFC4B3-B09A-3746-B056-737C227ED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843" y="6067208"/>
                <a:ext cx="3745192" cy="299313"/>
              </a:xfrm>
              <a:prstGeom prst="rect">
                <a:avLst/>
              </a:prstGeom>
              <a:blipFill>
                <a:blip r:embed="rId4"/>
                <a:stretch>
                  <a:fillRect l="-1689" r="-338" b="-2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Ellipse 21">
            <a:extLst>
              <a:ext uri="{FF2B5EF4-FFF2-40B4-BE49-F238E27FC236}">
                <a16:creationId xmlns:a16="http://schemas.microsoft.com/office/drawing/2014/main" id="{D9E9B5FA-4E60-0948-AA14-A1A1BA335966}"/>
              </a:ext>
            </a:extLst>
          </p:cNvPr>
          <p:cNvSpPr/>
          <p:nvPr/>
        </p:nvSpPr>
        <p:spPr>
          <a:xfrm>
            <a:off x="3774277" y="3692361"/>
            <a:ext cx="452176" cy="60366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80B2FB93-15C4-804C-BB1E-43450F822416}"/>
              </a:ext>
            </a:extLst>
          </p:cNvPr>
          <p:cNvSpPr/>
          <p:nvPr/>
        </p:nvSpPr>
        <p:spPr>
          <a:xfrm>
            <a:off x="628650" y="3871914"/>
            <a:ext cx="452176" cy="60366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D6359573-F112-5543-A492-BD7D9C665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3741" y="3459396"/>
            <a:ext cx="4210259" cy="285911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F99AEE2-AEB7-F847-ACF5-73C6C71E38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1845" y="2838007"/>
            <a:ext cx="3894049" cy="763539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8E16FE81-DDF6-7A43-9F8C-00A736D7D1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560" y="4888953"/>
            <a:ext cx="3741091" cy="695247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87DC3032-CEBB-A547-8634-70EA94F106AA}"/>
              </a:ext>
            </a:extLst>
          </p:cNvPr>
          <p:cNvSpPr txBox="1"/>
          <p:nvPr/>
        </p:nvSpPr>
        <p:spPr>
          <a:xfrm>
            <a:off x="5292176" y="3680827"/>
            <a:ext cx="3851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Fit </a:t>
            </a:r>
            <a:r>
              <a:rPr lang="fr-FR" dirty="0" err="1"/>
              <a:t>restricted</a:t>
            </a:r>
            <a:r>
              <a:rPr lang="fr-FR" dirty="0"/>
              <a:t> to +-0.85 cos(</a:t>
            </a:r>
            <a:r>
              <a:rPr lang="fr-FR" dirty="0" err="1"/>
              <a:t>theta</a:t>
            </a:r>
            <a:r>
              <a:rPr lang="fr-FR" dirty="0"/>
              <a:t>) range</a:t>
            </a:r>
          </a:p>
        </p:txBody>
      </p:sp>
    </p:spTree>
    <p:extLst>
      <p:ext uri="{BB962C8B-B14F-4D97-AF65-F5344CB8AC3E}">
        <p14:creationId xmlns:p14="http://schemas.microsoft.com/office/powerpoint/2010/main" val="487600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E332D8-8541-CB43-B137-CE0F31381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Physics</a:t>
            </a:r>
            <a:r>
              <a:rPr lang="fr-FR" dirty="0"/>
              <a:t> case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3CB15C98-3BF5-7349-85EA-B79542861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02" t="4944" r="767" b="9514"/>
          <a:stretch/>
        </p:blipFill>
        <p:spPr>
          <a:xfrm>
            <a:off x="370318" y="1034979"/>
            <a:ext cx="8522631" cy="4652387"/>
          </a:xfrm>
        </p:spPr>
      </p:pic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7A35EB3E-D098-FD4F-98B7-C41FCFEC6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4</a:t>
            </a:fld>
            <a:endParaRPr lang="fr-FR"/>
          </a:p>
        </p:txBody>
      </p:sp>
      <p:sp>
        <p:nvSpPr>
          <p:cNvPr id="18" name="Espace réservé du pied de page 17">
            <a:extLst>
              <a:ext uri="{FF2B5EF4-FFF2-40B4-BE49-F238E27FC236}">
                <a16:creationId xmlns:a16="http://schemas.microsoft.com/office/drawing/2014/main" id="{BB949A6B-E89F-0141-84BE-D90A95C0F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DAS visit Belle2 - Polarization upgrade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A6853C-C257-6C41-8977-03ACE37CE0E0}"/>
              </a:ext>
            </a:extLst>
          </p:cNvPr>
          <p:cNvSpPr/>
          <p:nvPr/>
        </p:nvSpPr>
        <p:spPr>
          <a:xfrm>
            <a:off x="3915951" y="6076469"/>
            <a:ext cx="5105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accent1"/>
                </a:solidFill>
                <a:latin typeface="Calibri" panose="020F0502020204030204" pitchFamily="34" charset="0"/>
              </a:rPr>
              <a:t>More </a:t>
            </a:r>
            <a:r>
              <a:rPr lang="fr-FR" dirty="0" err="1">
                <a:solidFill>
                  <a:schemeClr val="accent1"/>
                </a:solidFill>
                <a:latin typeface="Calibri" panose="020F0502020204030204" pitchFamily="34" charset="0"/>
              </a:rPr>
              <a:t>sensitivity</a:t>
            </a:r>
            <a:r>
              <a:rPr lang="fr-FR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fr-FR" dirty="0" err="1">
                <a:solidFill>
                  <a:schemeClr val="accent1"/>
                </a:solidFill>
                <a:latin typeface="Calibri" panose="020F0502020204030204" pitchFamily="34" charset="0"/>
              </a:rPr>
              <a:t>compared</a:t>
            </a:r>
            <a:r>
              <a:rPr lang="fr-FR" dirty="0">
                <a:solidFill>
                  <a:schemeClr val="accent1"/>
                </a:solidFill>
                <a:latin typeface="Calibri" panose="020F0502020204030204" pitchFamily="34" charset="0"/>
              </a:rPr>
              <a:t> to EIC: </a:t>
            </a:r>
            <a:r>
              <a:rPr lang="fr-FR" sz="1200" dirty="0" err="1">
                <a:solidFill>
                  <a:schemeClr val="accent1"/>
                </a:solidFill>
                <a:latin typeface="Calibri" panose="020F0502020204030204" pitchFamily="34" charset="0"/>
              </a:rPr>
              <a:t>Eur</a:t>
            </a:r>
            <a:r>
              <a:rPr lang="fr-FR" sz="1200" dirty="0">
                <a:solidFill>
                  <a:schemeClr val="accent1"/>
                </a:solidFill>
                <a:latin typeface="Calibri" panose="020F0502020204030204" pitchFamily="34" charset="0"/>
              </a:rPr>
              <a:t>. Phys. J. A </a:t>
            </a:r>
            <a:r>
              <a:rPr lang="fr-FR" sz="1200" b="1" dirty="0">
                <a:solidFill>
                  <a:schemeClr val="accent1"/>
                </a:solidFill>
                <a:latin typeface="Calibri" panose="020F0502020204030204" pitchFamily="34" charset="0"/>
              </a:rPr>
              <a:t>53, </a:t>
            </a:r>
            <a:r>
              <a:rPr lang="fr-FR" sz="1200" dirty="0">
                <a:solidFill>
                  <a:schemeClr val="accent1"/>
                </a:solidFill>
                <a:latin typeface="Calibri" panose="020F0502020204030204" pitchFamily="34" charset="0"/>
              </a:rPr>
              <a:t>55 (2017)</a:t>
            </a:r>
            <a:endParaRPr lang="fr-FR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8365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99132E-D56C-A241-B4B2-C7A64BEC4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efficiency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D8C248-D91D-DB41-BA53-8C164ECED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6755C56-3FCD-C940-A213-77F672872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e+e- --&gt;𝜏 +𝜏-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0918F4-7E82-B14D-BF0F-9F336E65E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40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B5AD8EA-31CE-B649-98CA-52DC1D124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703" y="1029748"/>
            <a:ext cx="4432300" cy="30099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3BF735C-07A0-6245-95FB-60217031D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1" y="1029748"/>
            <a:ext cx="4432300" cy="30099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7C6676D-9D9B-8145-87F8-662036CF1BE8}"/>
              </a:ext>
            </a:extLst>
          </p:cNvPr>
          <p:cNvSpPr txBox="1"/>
          <p:nvPr/>
        </p:nvSpPr>
        <p:spPr>
          <a:xfrm>
            <a:off x="891566" y="1665554"/>
            <a:ext cx="1975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Efficiencies</a:t>
            </a:r>
            <a:r>
              <a:rPr lang="fr-FR" dirty="0"/>
              <a:t> for mu-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97FD146-4ED7-E54D-B1D3-2C8563F58EBC}"/>
              </a:ext>
            </a:extLst>
          </p:cNvPr>
          <p:cNvSpPr txBox="1"/>
          <p:nvPr/>
        </p:nvSpPr>
        <p:spPr>
          <a:xfrm>
            <a:off x="5817211" y="1603337"/>
            <a:ext cx="2020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Efficiencies</a:t>
            </a:r>
            <a:r>
              <a:rPr lang="fr-FR" dirty="0"/>
              <a:t> for mu+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D635406-F10E-E945-A1BD-4C8E0DD29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8019" y="3887709"/>
            <a:ext cx="3766978" cy="255809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89DC699-04A0-4349-B50C-EC657AE74A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138" y="3929945"/>
            <a:ext cx="3642584" cy="247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247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A63AFC-EB9C-4648-9402-7B29C2024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/>
              <a:t>Upsilon(2/3S)-&gt;𝜋𝜋[Upsilon(1S)-&gt;</a:t>
            </a:r>
            <a:r>
              <a:rPr lang="fr-FR" sz="3600" dirty="0" err="1"/>
              <a:t>mumu</a:t>
            </a:r>
            <a:r>
              <a:rPr lang="fr-FR" sz="3600" dirty="0"/>
              <a:t>]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D34A33-AFE0-8048-A4E2-3A399DF5B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23602C-A8BB-774F-9073-E0AE96314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e+e- --&gt;𝜏 +𝜏-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C5409C-E545-D64F-A2BF-B4EC66725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41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E7AC166-1E77-3C47-9748-4A028AABEFCE}"/>
              </a:ext>
            </a:extLst>
          </p:cNvPr>
          <p:cNvSpPr txBox="1"/>
          <p:nvPr/>
        </p:nvSpPr>
        <p:spPr>
          <a:xfrm>
            <a:off x="502417" y="1147578"/>
            <a:ext cx="5558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Pure Upsilon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candle</a:t>
            </a:r>
            <a:endParaRPr lang="fr-FR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No continuum pollution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3B9DE131-1AB0-C745-A415-9BF4E770DD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837313"/>
              </p:ext>
            </p:extLst>
          </p:nvPr>
        </p:nvGraphicFramePr>
        <p:xfrm>
          <a:off x="814962" y="2066844"/>
          <a:ext cx="7700387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0466">
                  <a:extLst>
                    <a:ext uri="{9D8B030D-6E8A-4147-A177-3AD203B41FA5}">
                      <a16:colId xmlns:a16="http://schemas.microsoft.com/office/drawing/2014/main" val="172815124"/>
                    </a:ext>
                  </a:extLst>
                </a:gridCol>
                <a:gridCol w="4139921">
                  <a:extLst>
                    <a:ext uri="{9D8B030D-6E8A-4147-A177-3AD203B41FA5}">
                      <a16:colId xmlns:a16="http://schemas.microsoft.com/office/drawing/2014/main" val="6687804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Channel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Yield</a:t>
                      </a:r>
                      <a:r>
                        <a:rPr lang="fr-FR" dirty="0"/>
                        <a:t>/(fb-1) w/o </a:t>
                      </a:r>
                      <a:r>
                        <a:rPr lang="fr-FR" dirty="0" err="1"/>
                        <a:t>reco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3462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/>
                        <a:t>ee</a:t>
                      </a:r>
                      <a:r>
                        <a:rPr lang="fr-FR" dirty="0"/>
                        <a:t>(Y(4S))-&gt;</a:t>
                      </a:r>
                      <a:r>
                        <a:rPr lang="fr-FR" dirty="0" err="1"/>
                        <a:t>tautau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0.9M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5256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Y(3S)-&gt;Y(2S)</a:t>
                      </a:r>
                      <a:r>
                        <a:rPr lang="fr-FR" dirty="0" err="1"/>
                        <a:t>pi+pi</a:t>
                      </a:r>
                      <a:r>
                        <a:rPr lang="fr-FR" dirty="0"/>
                        <a:t>, Y(2S)-&gt;</a:t>
                      </a:r>
                      <a:r>
                        <a:rPr lang="fr-FR" dirty="0" err="1"/>
                        <a:t>tautau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2.5k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199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Y(3S)-&gt;Y(1S)</a:t>
                      </a:r>
                      <a:r>
                        <a:rPr lang="fr-FR" dirty="0" err="1"/>
                        <a:t>pi+pi</a:t>
                      </a:r>
                      <a:r>
                        <a:rPr lang="fr-FR" dirty="0"/>
                        <a:t>, Y(1S)-&gt;</a:t>
                      </a:r>
                      <a:r>
                        <a:rPr lang="fr-FR" dirty="0" err="1"/>
                        <a:t>tautau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4.9k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361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Y(2S)-&gt;Y(1S)</a:t>
                      </a:r>
                      <a:r>
                        <a:rPr lang="fr-FR" dirty="0" err="1"/>
                        <a:t>pi+pi</a:t>
                      </a:r>
                      <a:r>
                        <a:rPr lang="fr-FR" dirty="0"/>
                        <a:t>, Y(1S)-&gt;</a:t>
                      </a:r>
                      <a:r>
                        <a:rPr lang="fr-FR" dirty="0" err="1"/>
                        <a:t>tautau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14913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17E78151-EEA4-8B44-A64F-629B34B8DA2F}"/>
              </a:ext>
            </a:extLst>
          </p:cNvPr>
          <p:cNvSpPr txBox="1"/>
          <p:nvPr/>
        </p:nvSpPr>
        <p:spPr>
          <a:xfrm>
            <a:off x="502416" y="4318665"/>
            <a:ext cx="8420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If boxes are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indeed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under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control in Upsilon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decays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we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have a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very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clean and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copious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sample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with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1ab</a:t>
            </a:r>
            <a:r>
              <a:rPr lang="fr-FR" baseline="30000" dirty="0">
                <a:solidFill>
                  <a:schemeClr val="accent3">
                    <a:lumMod val="75000"/>
                  </a:schemeClr>
                </a:solidFill>
              </a:rPr>
              <a:t>-1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at </a:t>
            </a:r>
            <a:r>
              <a:rPr lang="fr-FR">
                <a:solidFill>
                  <a:schemeClr val="accent3">
                    <a:lumMod val="75000"/>
                  </a:schemeClr>
                </a:solidFill>
              </a:rPr>
              <a:t>Y(1S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)</a:t>
            </a:r>
          </a:p>
          <a:p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Could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provide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a cross-check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with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a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precision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 of 10</a:t>
            </a:r>
            <a:r>
              <a:rPr lang="fr-FR" baseline="30000" dirty="0">
                <a:solidFill>
                  <a:schemeClr val="accent3">
                    <a:lumMod val="75000"/>
                  </a:schemeClr>
                </a:solidFill>
              </a:rPr>
              <a:t>-4</a:t>
            </a:r>
          </a:p>
        </p:txBody>
      </p:sp>
    </p:spTree>
    <p:extLst>
      <p:ext uri="{BB962C8B-B14F-4D97-AF65-F5344CB8AC3E}">
        <p14:creationId xmlns:p14="http://schemas.microsoft.com/office/powerpoint/2010/main" val="2642250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C61CDE-2A78-6949-BE72-165E01E3A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Additional</a:t>
            </a:r>
            <a:r>
              <a:rPr lang="fr-FR" dirty="0"/>
              <a:t> topics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811A9E2-0165-A748-BEC3-10BB79678A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404"/>
          <a:stretch/>
        </p:blipFill>
        <p:spPr>
          <a:xfrm>
            <a:off x="0" y="1029689"/>
            <a:ext cx="9144000" cy="192478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07B9ED4-4595-C142-BEC5-BE5C5E78EF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612"/>
          <a:stretch/>
        </p:blipFill>
        <p:spPr>
          <a:xfrm>
            <a:off x="98854" y="5238899"/>
            <a:ext cx="5103341" cy="120690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0EE7118-A544-E045-A914-85F34B6E3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869" y="2781474"/>
            <a:ext cx="6243166" cy="24147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22D362A-622B-3944-A271-C670852D7940}"/>
              </a:ext>
            </a:extLst>
          </p:cNvPr>
          <p:cNvSpPr/>
          <p:nvPr/>
        </p:nvSpPr>
        <p:spPr>
          <a:xfrm>
            <a:off x="3708485" y="3426853"/>
            <a:ext cx="887536" cy="1516176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FEB2E3-24AB-AA4D-AD23-632F8BE830B5}"/>
              </a:ext>
            </a:extLst>
          </p:cNvPr>
          <p:cNvSpPr/>
          <p:nvPr/>
        </p:nvSpPr>
        <p:spPr>
          <a:xfrm>
            <a:off x="4923708" y="3426853"/>
            <a:ext cx="3038510" cy="151617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7F0E47EF-E600-E442-A131-3A00EE486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5</a:t>
            </a:fld>
            <a:endParaRPr lang="fr-FR"/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69BBDC00-608E-7C46-ABB3-603677D47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DAS visit Belle2 - Polarization upgrade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0F89D9F-4061-8C4B-9C49-5E3C3BCBB07C}"/>
              </a:ext>
            </a:extLst>
          </p:cNvPr>
          <p:cNvSpPr txBox="1"/>
          <p:nvPr/>
        </p:nvSpPr>
        <p:spPr>
          <a:xfrm>
            <a:off x="5366433" y="15673"/>
            <a:ext cx="3777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>
                <a:solidFill>
                  <a:schemeClr val="accent1"/>
                </a:solidFill>
              </a:rPr>
              <a:t>cf. </a:t>
            </a:r>
            <a:r>
              <a:rPr lang="fr-FR" sz="1200" i="1" dirty="0" err="1">
                <a:solidFill>
                  <a:schemeClr val="accent1"/>
                </a:solidFill>
              </a:rPr>
              <a:t>SuperB</a:t>
            </a:r>
            <a:r>
              <a:rPr lang="fr-FR" sz="1200" i="1" dirty="0">
                <a:solidFill>
                  <a:schemeClr val="accent1"/>
                </a:solidFill>
              </a:rPr>
              <a:t> </a:t>
            </a:r>
            <a:r>
              <a:rPr lang="fr-FR" sz="1200" i="1" dirty="0" err="1">
                <a:solidFill>
                  <a:schemeClr val="accent1"/>
                </a:solidFill>
              </a:rPr>
              <a:t>physics</a:t>
            </a:r>
            <a:r>
              <a:rPr lang="fr-FR" sz="1200" i="1" dirty="0">
                <a:solidFill>
                  <a:schemeClr val="accent1"/>
                </a:solidFill>
              </a:rPr>
              <a:t> case w/ </a:t>
            </a:r>
            <a:r>
              <a:rPr lang="fr-FR" sz="1200" i="1" dirty="0" err="1">
                <a:solidFill>
                  <a:schemeClr val="accent1"/>
                </a:solidFill>
              </a:rPr>
              <a:t>polarized</a:t>
            </a:r>
            <a:r>
              <a:rPr lang="fr-FR" sz="1200" i="1" dirty="0">
                <a:solidFill>
                  <a:schemeClr val="accent1"/>
                </a:solidFill>
              </a:rPr>
              <a:t> </a:t>
            </a:r>
            <a:r>
              <a:rPr lang="fr-FR" sz="1200" i="1" dirty="0" err="1">
                <a:solidFill>
                  <a:schemeClr val="accent1"/>
                </a:solidFill>
              </a:rPr>
              <a:t>electrons</a:t>
            </a:r>
            <a:r>
              <a:rPr lang="fr-FR" sz="1200" i="1" dirty="0">
                <a:solidFill>
                  <a:schemeClr val="accent1"/>
                </a:solidFill>
              </a:rPr>
              <a:t> </a:t>
            </a:r>
            <a:r>
              <a:rPr lang="fr-FR" sz="1200" i="1" u="sng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(1306.5655</a:t>
            </a:r>
            <a:r>
              <a:rPr lang="fr-FR" sz="1200" i="1" u="sng" dirty="0">
                <a:solidFill>
                  <a:schemeClr val="accent1"/>
                </a:solidFill>
              </a:rPr>
              <a:t>)</a:t>
            </a:r>
          </a:p>
          <a:p>
            <a:endParaRPr lang="fr-FR" sz="1200" i="1" dirty="0">
              <a:solidFill>
                <a:schemeClr val="accent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60984E1-C7F6-AB4D-BF62-B9C42D4FFAF1}"/>
              </a:ext>
            </a:extLst>
          </p:cNvPr>
          <p:cNvSpPr txBox="1"/>
          <p:nvPr/>
        </p:nvSpPr>
        <p:spPr>
          <a:xfrm>
            <a:off x="5777802" y="5238899"/>
            <a:ext cx="29342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New bosons </a:t>
            </a:r>
            <a:r>
              <a:rPr lang="fr-FR" dirty="0" err="1"/>
              <a:t>below</a:t>
            </a:r>
            <a:r>
              <a:rPr lang="fr-FR" dirty="0"/>
              <a:t> ELW </a:t>
            </a:r>
            <a:r>
              <a:rPr lang="fr-FR" dirty="0" err="1"/>
              <a:t>scale</a:t>
            </a:r>
            <a:endParaRPr lang="fr-FR" dirty="0"/>
          </a:p>
          <a:p>
            <a:r>
              <a:rPr lang="fr-FR" sz="1200" i="1" dirty="0">
                <a:solidFill>
                  <a:schemeClr val="accent1"/>
                </a:solidFill>
              </a:rPr>
              <a:t>Phys. </a:t>
            </a:r>
            <a:r>
              <a:rPr lang="fr-FR" sz="1200" i="1" dirty="0" err="1">
                <a:solidFill>
                  <a:schemeClr val="accent1"/>
                </a:solidFill>
              </a:rPr>
              <a:t>Rev</a:t>
            </a:r>
            <a:r>
              <a:rPr lang="fr-FR" sz="1200" i="1" dirty="0">
                <a:solidFill>
                  <a:schemeClr val="accent1"/>
                </a:solidFill>
              </a:rPr>
              <a:t>. D 92, 055005</a:t>
            </a:r>
          </a:p>
          <a:p>
            <a:r>
              <a:rPr lang="fr-FR" sz="1200" i="1" dirty="0">
                <a:solidFill>
                  <a:schemeClr val="accent1"/>
                </a:solidFill>
              </a:rPr>
              <a:t>Phys. </a:t>
            </a:r>
            <a:r>
              <a:rPr lang="fr-FR" sz="1200" i="1" dirty="0" err="1">
                <a:solidFill>
                  <a:schemeClr val="accent1"/>
                </a:solidFill>
              </a:rPr>
              <a:t>Rev</a:t>
            </a:r>
            <a:r>
              <a:rPr lang="fr-FR" sz="1200" i="1" dirty="0">
                <a:solidFill>
                  <a:schemeClr val="accent1"/>
                </a:solidFill>
              </a:rPr>
              <a:t>. D 99, 055016</a:t>
            </a:r>
          </a:p>
        </p:txBody>
      </p:sp>
    </p:spTree>
    <p:extLst>
      <p:ext uri="{BB962C8B-B14F-4D97-AF65-F5344CB8AC3E}">
        <p14:creationId xmlns:p14="http://schemas.microsoft.com/office/powerpoint/2010/main" val="3543371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029A5F-440E-3C41-B836-E1E3DBA6D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Anomalous</a:t>
            </a:r>
            <a:r>
              <a:rPr lang="fr-FR" dirty="0"/>
              <a:t> </a:t>
            </a:r>
            <a:r>
              <a:rPr lang="fr-FR" dirty="0" err="1"/>
              <a:t>magnetic</a:t>
            </a:r>
            <a:r>
              <a:rPr lang="fr-FR" dirty="0"/>
              <a:t> moment in SM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BFDE5596-9AEB-D649-A343-0FEB31B4F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132288"/>
            <a:ext cx="5360168" cy="5189016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3F2117-8D59-7C4E-9438-8E4E6A5C2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7F2E18-C2B4-CC4F-A105-E30E8DBD7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e+e- --&gt;𝜏 +𝜏-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CA9BDD-E7E7-BA40-83B1-FF3AA6069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6</a:t>
            </a:fld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D258B5-D121-6C4F-95F6-B9188DBE90D7}"/>
              </a:ext>
            </a:extLst>
          </p:cNvPr>
          <p:cNvSpPr/>
          <p:nvPr/>
        </p:nvSpPr>
        <p:spPr>
          <a:xfrm rot="16200000">
            <a:off x="-3069013" y="3069013"/>
            <a:ext cx="6445803" cy="307777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S. Eidelman, M.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Passera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Mod. Phys. Lett. A22 (2007) 159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67F8413-467F-064D-9CB2-B1B004F404A4}"/>
                  </a:ext>
                </a:extLst>
              </p:cNvPr>
              <p:cNvSpPr/>
              <p:nvPr/>
            </p:nvSpPr>
            <p:spPr>
              <a:xfrm>
                <a:off x="5239927" y="2810181"/>
                <a:ext cx="3560013" cy="5666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fr-FR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fr-F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fr-FR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1+0.01</m:t>
                          </m:r>
                        </m:e>
                      </m:d>
                      <m:r>
                        <a:rPr lang="fr-FR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@ </m:t>
                      </m:r>
                      <m:sSup>
                        <m:sSupPr>
                          <m:ctrlPr>
                            <a:rPr lang="fr-FR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fr-FR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67F8413-467F-064D-9CB2-B1B004F404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9927" y="2810181"/>
                <a:ext cx="3560013" cy="566694"/>
              </a:xfrm>
              <a:prstGeom prst="rect">
                <a:avLst/>
              </a:prstGeom>
              <a:blipFill>
                <a:blip r:embed="rId3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0E1A1EDD-1FD8-254D-8388-045571B8ED68}"/>
              </a:ext>
            </a:extLst>
          </p:cNvPr>
          <p:cNvSpPr/>
          <p:nvPr/>
        </p:nvSpPr>
        <p:spPr>
          <a:xfrm>
            <a:off x="628650" y="4561952"/>
            <a:ext cx="5199394" cy="9144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4B50590B-CA72-5346-8731-C7DFDB60F3F6}"/>
                  </a:ext>
                </a:extLst>
              </p:cNvPr>
              <p:cNvSpPr txBox="1"/>
              <p:nvPr/>
            </p:nvSpPr>
            <p:spPr>
              <a:xfrm>
                <a:off x="6138779" y="4666082"/>
                <a:ext cx="266116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accent3">
                        <a:lumMod val="75000"/>
                      </a:schemeClr>
                    </a:solidFill>
                  </a:rPr>
                  <a:t>Experimentaly </a:t>
                </a:r>
                <a:r>
                  <a:rPr lang="fr-FR" dirty="0" err="1">
                    <a:solidFill>
                      <a:schemeClr val="accent3">
                        <a:lumMod val="75000"/>
                      </a:schemeClr>
                    </a:solidFill>
                  </a:rPr>
                  <a:t>systematics</a:t>
                </a:r>
                <a:r>
                  <a:rPr lang="fr-FR" dirty="0">
                    <a:solidFill>
                      <a:schemeClr val="accent3">
                        <a:lumMod val="75000"/>
                      </a:schemeClr>
                    </a:solidFill>
                  </a:rPr>
                  <a:t> </a:t>
                </a:r>
                <a:r>
                  <a:rPr lang="fr-FR" dirty="0" err="1">
                    <a:solidFill>
                      <a:schemeClr val="accent3">
                        <a:lumMod val="75000"/>
                      </a:schemeClr>
                    </a:solidFill>
                  </a:rPr>
                  <a:t>limited</a:t>
                </a:r>
                <a:endParaRPr lang="fr-FR" dirty="0">
                  <a:solidFill>
                    <a:schemeClr val="accent3">
                      <a:lumMod val="7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fr-FR" i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≈10</m:t>
                      </m:r>
                      <m:r>
                        <a:rPr lang="fr-FR" b="0" i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fr-FR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4B50590B-CA72-5346-8731-C7DFDB60F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8779" y="4666082"/>
                <a:ext cx="2661161" cy="923330"/>
              </a:xfrm>
              <a:prstGeom prst="rect">
                <a:avLst/>
              </a:prstGeom>
              <a:blipFill>
                <a:blip r:embed="rId4"/>
                <a:stretch>
                  <a:fillRect l="-1422" t="-1351" r="-47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4696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870AFA-0BF2-A34C-9E26-A405D904E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Evolution of F</a:t>
            </a:r>
            <a:r>
              <a:rPr lang="fr-FR" baseline="-25000" dirty="0"/>
              <a:t>2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6533EDF-0D18-CD40-9638-A4A94A9C7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D19A70-C6BE-594C-AFA1-AFDE71DEA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e+e- --&gt;𝜏 +𝜏-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C5619A-DA23-774C-930D-39C52DE77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7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CFFA0F6-A13E-F942-956B-A3DB7E8FF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17" y="1174913"/>
            <a:ext cx="8621486" cy="213648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793C198-D2AF-CF46-B879-050413088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30" y="4093890"/>
            <a:ext cx="8721969" cy="165550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F1750C-F658-A24D-A4D5-86535BDB99D8}"/>
              </a:ext>
            </a:extLst>
          </p:cNvPr>
          <p:cNvSpPr/>
          <p:nvPr/>
        </p:nvSpPr>
        <p:spPr>
          <a:xfrm rot="16200000">
            <a:off x="-3069013" y="3069013"/>
            <a:ext cx="6445803" cy="307777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J.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Bernabeu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et al., Nuclear Physics B 790 (2008) 160–174, Berends, Greco,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Altarelli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DD722FD-D240-6946-A761-619F6FA49564}"/>
              </a:ext>
            </a:extLst>
          </p:cNvPr>
          <p:cNvSpPr txBox="1"/>
          <p:nvPr/>
        </p:nvSpPr>
        <p:spPr>
          <a:xfrm>
            <a:off x="3677695" y="5472399"/>
            <a:ext cx="6384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3">
                    <a:lumMod val="75000"/>
                  </a:schemeClr>
                </a:solidFill>
              </a:rPr>
              <a:t>Discussion at 2-loop in </a:t>
            </a:r>
            <a:r>
              <a:rPr lang="fr-FR" sz="1200" dirty="0" err="1">
                <a:solidFill>
                  <a:schemeClr val="accent3">
                    <a:lumMod val="75000"/>
                  </a:schemeClr>
                </a:solidFill>
              </a:rPr>
              <a:t>Mastrolia</a:t>
            </a:r>
            <a:r>
              <a:rPr lang="fr-FR" sz="1200" dirty="0">
                <a:solidFill>
                  <a:schemeClr val="accent3">
                    <a:lumMod val="75000"/>
                  </a:schemeClr>
                </a:solidFill>
              </a:rPr>
              <a:t> et </a:t>
            </a:r>
            <a:r>
              <a:rPr lang="fr-FR" sz="1200" dirty="0" err="1">
                <a:solidFill>
                  <a:schemeClr val="accent3">
                    <a:lumMod val="75000"/>
                  </a:schemeClr>
                </a:solidFill>
              </a:rPr>
              <a:t>Remiddi</a:t>
            </a:r>
            <a:r>
              <a:rPr lang="fr-FR" sz="1200" dirty="0">
                <a:solidFill>
                  <a:schemeClr val="accent3">
                    <a:lumMod val="75000"/>
                  </a:schemeClr>
                </a:solidFill>
              </a:rPr>
              <a:t>, arxiv:0302162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BDC8145-B063-A744-AC1C-43CC8420F777}"/>
              </a:ext>
            </a:extLst>
          </p:cNvPr>
          <p:cNvSpPr txBox="1"/>
          <p:nvPr/>
        </p:nvSpPr>
        <p:spPr>
          <a:xfrm>
            <a:off x="2903973" y="4007804"/>
            <a:ext cx="87219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3">
                    <a:lumMod val="75000"/>
                  </a:schemeClr>
                </a:solidFill>
              </a:rPr>
              <a:t>Z-gamma </a:t>
            </a:r>
            <a:r>
              <a:rPr lang="fr-FR" sz="1200" dirty="0" err="1">
                <a:solidFill>
                  <a:schemeClr val="accent3">
                    <a:lumMod val="75000"/>
                  </a:schemeClr>
                </a:solidFill>
              </a:rPr>
              <a:t>interference</a:t>
            </a:r>
            <a:r>
              <a:rPr lang="fr-FR" sz="1200" dirty="0">
                <a:solidFill>
                  <a:schemeClr val="accent3">
                    <a:lumMod val="75000"/>
                  </a:schemeClr>
                </a:solidFill>
              </a:rPr>
              <a:t> and Box </a:t>
            </a:r>
            <a:r>
              <a:rPr lang="fr-FR" sz="1200" dirty="0" err="1">
                <a:solidFill>
                  <a:schemeClr val="accent3">
                    <a:lumMod val="75000"/>
                  </a:schemeClr>
                </a:solidFill>
              </a:rPr>
              <a:t>diagrams</a:t>
            </a:r>
            <a:r>
              <a:rPr lang="fr-FR" sz="1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sz="1200" dirty="0" err="1">
                <a:solidFill>
                  <a:schemeClr val="accent3">
                    <a:lumMod val="75000"/>
                  </a:schemeClr>
                </a:solidFill>
              </a:rPr>
              <a:t>canceled</a:t>
            </a:r>
            <a:r>
              <a:rPr lang="fr-FR" sz="1200" dirty="0">
                <a:solidFill>
                  <a:schemeClr val="accent3">
                    <a:lumMod val="75000"/>
                  </a:schemeClr>
                </a:solidFill>
              </a:rPr>
              <a:t> by </a:t>
            </a:r>
            <a:r>
              <a:rPr lang="fr-FR" sz="1200" dirty="0" err="1">
                <a:solidFill>
                  <a:schemeClr val="accent3">
                    <a:lumMod val="75000"/>
                  </a:schemeClr>
                </a:solidFill>
              </a:rPr>
              <a:t>averaging</a:t>
            </a:r>
            <a:r>
              <a:rPr lang="fr-FR" sz="1200" dirty="0">
                <a:solidFill>
                  <a:schemeClr val="accent3">
                    <a:lumMod val="75000"/>
                  </a:schemeClr>
                </a:solidFill>
              </a:rPr>
              <a:t> tau+/tau- </a:t>
            </a:r>
            <a:r>
              <a:rPr lang="fr-FR" sz="1200" dirty="0" err="1">
                <a:solidFill>
                  <a:schemeClr val="accent3">
                    <a:lumMod val="75000"/>
                  </a:schemeClr>
                </a:solidFill>
              </a:rPr>
              <a:t>angular</a:t>
            </a:r>
            <a:r>
              <a:rPr lang="fr-FR" sz="1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sz="1200" dirty="0" err="1">
                <a:solidFill>
                  <a:schemeClr val="accent3">
                    <a:lumMod val="75000"/>
                  </a:schemeClr>
                </a:solidFill>
              </a:rPr>
              <a:t>disitrubtions</a:t>
            </a:r>
            <a:endParaRPr lang="fr-FR" sz="12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64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B4E66E-AC24-3A41-A158-340D5290EC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How ?</a:t>
            </a:r>
            <a:endParaRPr lang="fr-FR" sz="2800" baseline="-25000" dirty="0"/>
          </a:p>
        </p:txBody>
      </p:sp>
    </p:spTree>
    <p:extLst>
      <p:ext uri="{BB962C8B-B14F-4D97-AF65-F5344CB8AC3E}">
        <p14:creationId xmlns:p14="http://schemas.microsoft.com/office/powerpoint/2010/main" val="4242772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F885F3-552C-1D42-AB21-8DFFD66DB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Upgrade contents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CDF5862-906F-8946-8BFF-459996F0DB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673" b="9931"/>
          <a:stretch/>
        </p:blipFill>
        <p:spPr>
          <a:xfrm>
            <a:off x="46088" y="1143482"/>
            <a:ext cx="9051823" cy="5033481"/>
          </a:xfrm>
          <a:prstGeom prst="rect">
            <a:avLst/>
          </a:prstGeom>
        </p:spPr>
      </p:pic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4B4EA0-79AC-824E-B630-4D458C48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9</a:t>
            </a:fld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D1601C1-FCA4-5943-8AD3-34FAB3744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DAS visit Belle2 - Polarization upgrade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06CF80-7591-5B4A-93FF-871F724D3233}"/>
              </a:ext>
            </a:extLst>
          </p:cNvPr>
          <p:cNvSpPr/>
          <p:nvPr/>
        </p:nvSpPr>
        <p:spPr>
          <a:xfrm>
            <a:off x="46088" y="4534930"/>
            <a:ext cx="8665426" cy="105195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149892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51555</TotalTime>
  <Words>2445</Words>
  <Application>Microsoft Macintosh PowerPoint</Application>
  <PresentationFormat>Affichage à l'écran (4:3)</PresentationFormat>
  <Paragraphs>402</Paragraphs>
  <Slides>41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Cambria Math</vt:lpstr>
      <vt:lpstr>Nimbus Roman No9 L</vt:lpstr>
      <vt:lpstr>Wingdings</vt:lpstr>
      <vt:lpstr>Thème Office</vt:lpstr>
      <vt:lpstr>Long-term prospects with a polarized electron beam at Belle II: context and IJClab activities</vt:lpstr>
      <vt:lpstr>Why ?</vt:lpstr>
      <vt:lpstr>Physics case</vt:lpstr>
      <vt:lpstr>Physics case</vt:lpstr>
      <vt:lpstr>Additional topics</vt:lpstr>
      <vt:lpstr>Anomalous magnetic moment in SM</vt:lpstr>
      <vt:lpstr>Evolution of F2</vt:lpstr>
      <vt:lpstr>How ?</vt:lpstr>
      <vt:lpstr>Upgrade contents</vt:lpstr>
      <vt:lpstr>Présentation PowerPoint</vt:lpstr>
      <vt:lpstr>Compton cross-section</vt:lpstr>
      <vt:lpstr>Basic idea of photon detector</vt:lpstr>
      <vt:lpstr>Conclusion</vt:lpstr>
      <vt:lpstr>backup</vt:lpstr>
      <vt:lpstr>Charge-symmetric measurement</vt:lpstr>
      <vt:lpstr>NLO summary</vt:lpstr>
      <vt:lpstr>A first look at the unpolarized term </vt:lpstr>
      <vt:lpstr>Basic idea of detector</vt:lpstr>
      <vt:lpstr>Example of simulation</vt:lpstr>
      <vt:lpstr>Laser system design</vt:lpstr>
      <vt:lpstr>Laser diagnostics R&amp;D</vt:lpstr>
      <vt:lpstr>Detection of photons: requirements</vt:lpstr>
      <vt:lpstr>Timeline</vt:lpstr>
      <vt:lpstr>The collaboration</vt:lpstr>
      <vt:lpstr>Présentation PowerPoint</vt:lpstr>
      <vt:lpstr>A journey into the form factors of the 𝜏-vertex:  could we measure the 𝜏 (g-2) with Belle II ?</vt:lpstr>
      <vt:lpstr>A slightly more detailed look</vt:lpstr>
      <vt:lpstr>QED vertex contributions</vt:lpstr>
      <vt:lpstr>At Born level at a B-factory</vt:lpstr>
      <vt:lpstr>Born-level cross-section</vt:lpstr>
      <vt:lpstr>Resonance contributions</vt:lpstr>
      <vt:lpstr>Expected sensitivity (stat only)</vt:lpstr>
      <vt:lpstr>Spin-observables</vt:lpstr>
      <vt:lpstr>Current EDM measurements</vt:lpstr>
      <vt:lpstr>Reco-ed MC (mumu)</vt:lpstr>
      <vt:lpstr>Conclusion</vt:lpstr>
      <vt:lpstr>backup</vt:lpstr>
      <vt:lpstr>Testing with KKMC</vt:lpstr>
      <vt:lpstr>MC-truth mumu sample</vt:lpstr>
      <vt:lpstr>efficiency</vt:lpstr>
      <vt:lpstr>Upsilon(2/3S)-&gt;𝜋𝜋[Upsilon(1S)-&gt;mumu]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Aurélien Martens</cp:lastModifiedBy>
  <cp:revision>224</cp:revision>
  <cp:lastPrinted>2021-05-31T11:27:14Z</cp:lastPrinted>
  <dcterms:created xsi:type="dcterms:W3CDTF">2019-04-24T13:33:28Z</dcterms:created>
  <dcterms:modified xsi:type="dcterms:W3CDTF">2021-10-28T09:24:56Z</dcterms:modified>
</cp:coreProperties>
</file>