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97" r:id="rId2"/>
    <p:sldId id="386" r:id="rId3"/>
    <p:sldId id="387" r:id="rId4"/>
    <p:sldId id="388" r:id="rId5"/>
    <p:sldId id="389" r:id="rId6"/>
    <p:sldId id="390" r:id="rId7"/>
    <p:sldId id="384" r:id="rId8"/>
    <p:sldId id="379" r:id="rId9"/>
    <p:sldId id="385" r:id="rId10"/>
    <p:sldId id="391" r:id="rId11"/>
    <p:sldId id="392" r:id="rId12"/>
    <p:sldId id="393" r:id="rId13"/>
    <p:sldId id="377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0045"/>
    <a:srgbClr val="792357"/>
    <a:srgbClr val="282828"/>
    <a:srgbClr val="8E969B"/>
    <a:srgbClr val="778187"/>
    <a:srgbClr val="FF6600"/>
    <a:srgbClr val="545B60"/>
    <a:srgbClr val="3B4043"/>
    <a:srgbClr val="6A757C"/>
    <a:srgbClr val="DC57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64" autoAdjust="0"/>
    <p:restoredTop sz="80556" autoAdjust="0"/>
  </p:normalViewPr>
  <p:slideViewPr>
    <p:cSldViewPr snapToGrid="0">
      <p:cViewPr varScale="1">
        <p:scale>
          <a:sx n="93" d="100"/>
          <a:sy n="93" d="100"/>
        </p:scale>
        <p:origin x="1872" y="78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braesc\Desktop\Classeur1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800" dirty="0">
                <a:solidFill>
                  <a:schemeClr val="tx1"/>
                </a:solidFill>
              </a:rPr>
              <a:t>Exchanges </a:t>
            </a:r>
            <a:r>
              <a:rPr lang="fr-FR" sz="1800" dirty="0" err="1">
                <a:solidFill>
                  <a:schemeClr val="tx1"/>
                </a:solidFill>
              </a:rPr>
              <a:t>between</a:t>
            </a:r>
            <a:r>
              <a:rPr lang="fr-FR" sz="1800" dirty="0">
                <a:solidFill>
                  <a:schemeClr val="tx1"/>
                </a:solidFill>
              </a:rPr>
              <a:t> France and Ukraine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34216756259216019"/>
          <c:y val="0.27228470023097634"/>
          <c:w val="0.64133424441464715"/>
          <c:h val="0.6864895523568467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2018/2019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866-4A5D-90F8-C6656CCF4D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Incoming student Traineeships</c:v>
                </c:pt>
                <c:pt idx="1">
                  <c:v>Incoming student Studies </c:v>
                </c:pt>
                <c:pt idx="2">
                  <c:v>Training activities in Orsay</c:v>
                </c:pt>
                <c:pt idx="3">
                  <c:v>Teaching activities in Ukraine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</c:v>
                </c:pt>
                <c:pt idx="1">
                  <c:v>0</c:v>
                </c:pt>
                <c:pt idx="2">
                  <c:v>4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1F-4325-BBB6-DE0523548B99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2019/2020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Incoming student Traineeships</c:v>
                </c:pt>
                <c:pt idx="1">
                  <c:v>Incoming student Studies </c:v>
                </c:pt>
                <c:pt idx="2">
                  <c:v>Training activities in Orsay</c:v>
                </c:pt>
                <c:pt idx="3">
                  <c:v>Teaching activities in Ukraine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11</c:v>
                </c:pt>
                <c:pt idx="1">
                  <c:v>4</c:v>
                </c:pt>
                <c:pt idx="2">
                  <c:v>2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1F-4325-BBB6-DE0523548B99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2020/2021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66-4A5D-90F8-C6656CCF4D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Incoming student Traineeships</c:v>
                </c:pt>
                <c:pt idx="1">
                  <c:v>Incoming student Studies </c:v>
                </c:pt>
                <c:pt idx="2">
                  <c:v>Training activities in Orsay</c:v>
                </c:pt>
                <c:pt idx="3">
                  <c:v>Teaching activities in Ukraine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12</c:v>
                </c:pt>
                <c:pt idx="1">
                  <c:v>0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1F-4325-BBB6-DE0523548B99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2021/2022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66-4A5D-90F8-C6656CCF4D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Incoming student Traineeships</c:v>
                </c:pt>
                <c:pt idx="1">
                  <c:v>Incoming student Studies </c:v>
                </c:pt>
                <c:pt idx="2">
                  <c:v>Training activities in Orsay</c:v>
                </c:pt>
                <c:pt idx="3">
                  <c:v>Teaching activities in Ukraine</c:v>
                </c:pt>
              </c:strCache>
            </c:strRef>
          </c:cat>
          <c:val>
            <c:numRef>
              <c:f>Feuil1!$E$2:$E$5</c:f>
              <c:numCache>
                <c:formatCode>General</c:formatCode>
                <c:ptCount val="4"/>
                <c:pt idx="0">
                  <c:v>11</c:v>
                </c:pt>
                <c:pt idx="1">
                  <c:v>1</c:v>
                </c:pt>
                <c:pt idx="2">
                  <c:v>15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B1F-4325-BBB6-DE0523548B9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322975280"/>
        <c:axId val="322974952"/>
      </c:barChart>
      <c:catAx>
        <c:axId val="322975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22974952"/>
        <c:crosses val="autoZero"/>
        <c:auto val="1"/>
        <c:lblAlgn val="ctr"/>
        <c:lblOffset val="100"/>
        <c:noMultiLvlLbl val="0"/>
      </c:catAx>
      <c:valAx>
        <c:axId val="3229749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22975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0.65545</cdr:x>
      <cdr:y>0.32234</cdr:y>
    </cdr:from>
    <cdr:to>
      <cdr:x>0.68215</cdr:x>
      <cdr:y>0.39208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550096" y="1092304"/>
          <a:ext cx="226032" cy="2363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100" dirty="0" smtClean="0">
              <a:solidFill>
                <a:schemeClr val="bg1"/>
              </a:solidFill>
            </a:rPr>
            <a:t>1</a:t>
          </a:r>
          <a:endParaRPr lang="fr-FR" sz="1100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07A44-ACB3-49FA-BFDD-E508664716F1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477D0-182A-42F5-9A8C-08B75B3622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834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477D0-182A-42F5-9A8C-08B75B3622B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0417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477D0-182A-42F5-9A8C-08B75B3622B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7871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dirty="0" smtClean="0"/>
              <a:t>Mise en œuvre : objectifs, activités, difficultés </a:t>
            </a:r>
          </a:p>
          <a:p>
            <a:r>
              <a:rPr lang="fr-FR" altLang="fr-FR" dirty="0" smtClean="0"/>
              <a:t>Gestion du projet : implication des partenaires, changement des partenaires </a:t>
            </a:r>
          </a:p>
        </p:txBody>
      </p:sp>
      <p:sp>
        <p:nvSpPr>
          <p:cNvPr id="46084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mtClean="0"/>
              <a:t>Anne-Lise Braesch </a:t>
            </a:r>
          </a:p>
        </p:txBody>
      </p:sp>
      <p:sp>
        <p:nvSpPr>
          <p:cNvPr id="46085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F82292E-FB30-4F93-A66E-43B34D1B4EFD}" type="slidenum">
              <a:rPr lang="fr-FR" altLang="fr-FR" smtClean="0"/>
              <a:pPr/>
              <a:t>8</a:t>
            </a:fld>
            <a:endParaRPr lang="fr-FR" altLang="fr-FR" smtClean="0"/>
          </a:p>
        </p:txBody>
      </p:sp>
      <p:sp>
        <p:nvSpPr>
          <p:cNvPr id="46086" name="Espace réservé de la date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177B1CA-6F9D-4CAF-BEFC-1E93834BDB2B}" type="datetime1">
              <a:rPr lang="fr-FR" altLang="fr-FR" smtClean="0"/>
              <a:pPr/>
              <a:t>28/10/2021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01927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477D0-182A-42F5-9A8C-08B75B3622B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6955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477D0-182A-42F5-9A8C-08B75B3622B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937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477D0-182A-42F5-9A8C-08B75B3622B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2102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-pr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30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fr-FR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128" y="2165229"/>
            <a:ext cx="8305342" cy="3252160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128" y="5529528"/>
            <a:ext cx="4787999" cy="746185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528D86-D103-DD4C-9FC4-7D5D789A7C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667"/>
            <a:ext cx="5060127" cy="2274214"/>
          </a:xfrm>
          <a:prstGeom prst="rect">
            <a:avLst/>
          </a:prstGeom>
        </p:spPr>
      </p:pic>
      <p:pic>
        <p:nvPicPr>
          <p:cNvPr id="6" name="Image 4">
            <a:extLst>
              <a:ext uri="{FF2B5EF4-FFF2-40B4-BE49-F238E27FC236}">
                <a16:creationId xmlns:a16="http://schemas.microsoft.com/office/drawing/2014/main" id="{4644E84E-EF66-2B41-A976-69EF3658DA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59654" y="2173654"/>
            <a:ext cx="224692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54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825626"/>
            <a:ext cx="2518867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‹N°›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3453735" y="1825625"/>
            <a:ext cx="2518867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278821" y="1825625"/>
            <a:ext cx="2518867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8981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79274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defRPr/>
            </a:lvl1pPr>
            <a:lvl2pPr>
              <a:lnSpc>
                <a:spcPct val="100000"/>
              </a:lnSpc>
              <a:spcAft>
                <a:spcPts val="1350"/>
              </a:spcAft>
              <a:defRPr/>
            </a:lvl2pPr>
            <a:lvl3pPr>
              <a:lnSpc>
                <a:spcPct val="100000"/>
              </a:lnSpc>
              <a:spcAft>
                <a:spcPts val="1350"/>
              </a:spcAft>
              <a:defRPr/>
            </a:lvl3pPr>
            <a:lvl4pPr>
              <a:lnSpc>
                <a:spcPct val="100000"/>
              </a:lnSpc>
              <a:spcAft>
                <a:spcPts val="1350"/>
              </a:spcAft>
              <a:defRPr/>
            </a:lvl4pPr>
            <a:lvl5pPr>
              <a:lnSpc>
                <a:spcPct val="100000"/>
              </a:lnSpc>
              <a:spcAft>
                <a:spcPts val="135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‹N°›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2004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CCE86FB-013A-4A21-B482-95C52EB32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60" y="805841"/>
            <a:ext cx="8426890" cy="714329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268856A-7E24-40B9-9333-7263978CE83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67260" y="1581461"/>
            <a:ext cx="8426891" cy="4598113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D86626"/>
              </a:buClr>
              <a:buFont typeface="Arial" panose="020B0604020202020204" pitchFamily="34" charset="0"/>
              <a:buChar char="•"/>
              <a:defRPr sz="1800" b="0">
                <a:solidFill>
                  <a:srgbClr val="1E4D7B"/>
                </a:solidFill>
                <a:latin typeface="+mn-lt"/>
              </a:defRPr>
            </a:lvl1pPr>
            <a:lvl2pPr marL="742950" indent="-285750">
              <a:buClr>
                <a:srgbClr val="D86626"/>
              </a:buClr>
              <a:buFont typeface="Arial" panose="020B0604020202020204" pitchFamily="34" charset="0"/>
              <a:buChar char="•"/>
              <a:defRPr sz="1600">
                <a:solidFill>
                  <a:srgbClr val="1E4D7B"/>
                </a:solidFill>
              </a:defRPr>
            </a:lvl2pPr>
            <a:lvl3pPr marL="1200150" indent="-285750">
              <a:buClr>
                <a:srgbClr val="D86626"/>
              </a:buClr>
              <a:buFont typeface="Arial" panose="020B0604020202020204" pitchFamily="34" charset="0"/>
              <a:buChar char="•"/>
              <a:defRPr sz="1400">
                <a:solidFill>
                  <a:srgbClr val="1E4D7B"/>
                </a:solidFill>
              </a:defRPr>
            </a:lvl3pPr>
            <a:lvl4pPr marL="1543050" indent="-171450">
              <a:buClr>
                <a:srgbClr val="D86626"/>
              </a:buClr>
              <a:buFont typeface="Arial" panose="020B0604020202020204" pitchFamily="34" charset="0"/>
              <a:buChar char="•"/>
              <a:defRPr sz="1200">
                <a:solidFill>
                  <a:srgbClr val="1E4D7B"/>
                </a:solidFill>
              </a:defRPr>
            </a:lvl4pPr>
            <a:lvl5pPr marL="2057400" indent="-228600">
              <a:buClr>
                <a:schemeClr val="accent2"/>
              </a:buClr>
              <a:buFontTx/>
              <a:buBlip>
                <a:blip r:embed="rId2"/>
              </a:buBlip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4512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6C05043-D27C-43CA-B0DB-F3B03CC63799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1156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-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128" y="2165229"/>
            <a:ext cx="8305342" cy="3252160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128" y="5529528"/>
            <a:ext cx="4787999" cy="746185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B7B52807-DA9F-0143-86B1-7DB821DCCF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8986"/>
            <a:ext cx="5060133" cy="2274215"/>
          </a:xfrm>
          <a:prstGeom prst="rect">
            <a:avLst/>
          </a:prstGeom>
        </p:spPr>
      </p:pic>
      <p:pic>
        <p:nvPicPr>
          <p:cNvPr id="9" name="Image 6">
            <a:extLst>
              <a:ext uri="{FF2B5EF4-FFF2-40B4-BE49-F238E27FC236}">
                <a16:creationId xmlns:a16="http://schemas.microsoft.com/office/drawing/2014/main" id="{3F7AF8FE-BF12-AE41-8CFA-DE8FD1D5D2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59654" y="2173654"/>
            <a:ext cx="224692" cy="9144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C93E39-FEFE-534E-B4C9-ED4AA686B2EE}"/>
              </a:ext>
            </a:extLst>
          </p:cNvPr>
          <p:cNvSpPr/>
          <p:nvPr userDrawn="1"/>
        </p:nvSpPr>
        <p:spPr>
          <a:xfrm>
            <a:off x="7663070" y="6092687"/>
            <a:ext cx="1411356" cy="540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86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128" y="1360159"/>
            <a:ext cx="8305342" cy="3252160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id="{3F7AF8FE-BF12-AE41-8CFA-DE8FD1D5D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59654" y="2173654"/>
            <a:ext cx="224692" cy="9144000"/>
          </a:xfrm>
          <a:prstGeom prst="rect">
            <a:avLst/>
          </a:prstGeom>
        </p:spPr>
      </p:pic>
      <p:pic>
        <p:nvPicPr>
          <p:cNvPr id="6" name="Image 7">
            <a:extLst>
              <a:ext uri="{FF2B5EF4-FFF2-40B4-BE49-F238E27FC236}">
                <a16:creationId xmlns:a16="http://schemas.microsoft.com/office/drawing/2014/main" id="{BBA528A6-1823-4A4A-A83E-FDC5D9C681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832" y="6141906"/>
            <a:ext cx="1279285" cy="45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80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67738" y="1360159"/>
            <a:ext cx="3309731" cy="3252160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id="{3F7AF8FE-BF12-AE41-8CFA-DE8FD1D5D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59654" y="2173654"/>
            <a:ext cx="224692" cy="9144000"/>
          </a:xfrm>
          <a:prstGeom prst="rect">
            <a:avLst/>
          </a:prstGeom>
        </p:spPr>
      </p:pic>
      <p:pic>
        <p:nvPicPr>
          <p:cNvPr id="4" name="Image 7">
            <a:extLst>
              <a:ext uri="{FF2B5EF4-FFF2-40B4-BE49-F238E27FC236}">
                <a16:creationId xmlns:a16="http://schemas.microsoft.com/office/drawing/2014/main" id="{85248A40-54A1-BF4F-9ABE-485D735883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832" y="6141906"/>
            <a:ext cx="1279285" cy="45308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51E25D8-6A00-F044-8E2A-6518EFC40F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059363" cy="663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58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ple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6">
            <a:extLst>
              <a:ext uri="{FF2B5EF4-FFF2-40B4-BE49-F238E27FC236}">
                <a16:creationId xmlns:a16="http://schemas.microsoft.com/office/drawing/2014/main" id="{3F7AF8FE-BF12-AE41-8CFA-DE8FD1D5D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59654" y="2173654"/>
            <a:ext cx="224692" cy="9144000"/>
          </a:xfrm>
          <a:prstGeom prst="rect">
            <a:avLst/>
          </a:prstGeom>
        </p:spPr>
      </p:pic>
      <p:pic>
        <p:nvPicPr>
          <p:cNvPr id="4" name="Image 7">
            <a:extLst>
              <a:ext uri="{FF2B5EF4-FFF2-40B4-BE49-F238E27FC236}">
                <a16:creationId xmlns:a16="http://schemas.microsoft.com/office/drawing/2014/main" id="{85248A40-54A1-BF4F-9ABE-485D735883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832" y="6141906"/>
            <a:ext cx="1279285" cy="45308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51E25D8-6A00-F044-8E2A-6518EFC40F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02311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65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+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2883" y="365126"/>
            <a:ext cx="3614467" cy="1325563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2883" y="1825625"/>
            <a:ext cx="3614468" cy="409809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560B01FE-025F-8749-84F2-207CBD08AC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059363" cy="6632575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id="{CE14387A-F4E1-1347-8FF0-507E94272C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59654" y="2173654"/>
            <a:ext cx="224692" cy="9144000"/>
          </a:xfrm>
          <a:prstGeom prst="rect">
            <a:avLst/>
          </a:prstGeom>
        </p:spPr>
      </p:pic>
      <p:pic>
        <p:nvPicPr>
          <p:cNvPr id="10" name="Image 7">
            <a:extLst>
              <a:ext uri="{FF2B5EF4-FFF2-40B4-BE49-F238E27FC236}">
                <a16:creationId xmlns:a16="http://schemas.microsoft.com/office/drawing/2014/main" id="{9523FA44-68E4-194B-9F46-38FD29212B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832" y="6141906"/>
            <a:ext cx="1279285" cy="45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3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7632848" cy="562074"/>
          </a:xfrm>
          <a:noFill/>
        </p:spPr>
        <p:txBody>
          <a:bodyPr>
            <a:normAutofit/>
          </a:bodyPr>
          <a:lstStyle>
            <a:lvl1pPr>
              <a:defRPr lang="fr-FR" sz="3400" dirty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contenu 2"/>
          <p:cNvSpPr>
            <a:spLocks noGrp="1"/>
          </p:cNvSpPr>
          <p:nvPr>
            <p:ph idx="1"/>
          </p:nvPr>
        </p:nvSpPr>
        <p:spPr>
          <a:xfrm>
            <a:off x="467544" y="1556793"/>
            <a:ext cx="7632849" cy="436693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719304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7632848" cy="562074"/>
          </a:xfrm>
          <a:noFill/>
        </p:spPr>
        <p:txBody>
          <a:bodyPr>
            <a:normAutofit/>
          </a:bodyPr>
          <a:lstStyle>
            <a:lvl1pPr>
              <a:defRPr lang="fr-FR" sz="3400" dirty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contenu 2"/>
          <p:cNvSpPr>
            <a:spLocks noGrp="1"/>
          </p:cNvSpPr>
          <p:nvPr>
            <p:ph idx="1"/>
          </p:nvPr>
        </p:nvSpPr>
        <p:spPr>
          <a:xfrm>
            <a:off x="467545" y="1556793"/>
            <a:ext cx="4104456" cy="4406462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BFDE980C-7B70-AF40-9C52-BF3DA44CAF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40358" y="1563081"/>
            <a:ext cx="3836098" cy="440039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223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77C64-A10A-43F7-8253-6C8D9BB4C27F}" type="datetime1">
              <a:rPr lang="fr-FR"/>
              <a:pPr>
                <a:defRPr/>
              </a:pPr>
              <a:t>28/10/2021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Anne-Lise Braesch 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5910F-F580-457A-98E0-E7E4616AE59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56614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29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8034" y="6321449"/>
            <a:ext cx="12792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7837" y="6306258"/>
            <a:ext cx="39582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l"/>
            <a:r>
              <a:rPr lang="fr-FR" dirty="0"/>
              <a:t>Titre de la présentation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3062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A0B0FBA5-3649-4193-81EC-FC1C61F9B58C}" type="slidenum">
              <a:rPr lang="fr-FR" smtClean="0"/>
              <a:pPr algn="l"/>
              <a:t>‹N°›</a:t>
            </a:fld>
            <a:endParaRPr lang="fr-FR" dirty="0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id="{8508DA88-D542-4B4A-8988-A2E7D72ED18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59654" y="2173654"/>
            <a:ext cx="224692" cy="9144000"/>
          </a:xfrm>
          <a:prstGeom prst="rect">
            <a:avLst/>
          </a:prstGeom>
        </p:spPr>
      </p:pic>
      <p:pic>
        <p:nvPicPr>
          <p:cNvPr id="10" name="Image 7">
            <a:extLst>
              <a:ext uri="{FF2B5EF4-FFF2-40B4-BE49-F238E27FC236}">
                <a16:creationId xmlns:a16="http://schemas.microsoft.com/office/drawing/2014/main" id="{47493A00-037F-F243-A4D2-7BA52BE7859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832" y="6141906"/>
            <a:ext cx="1279285" cy="45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941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77" r:id="rId3"/>
    <p:sldLayoutId id="2147483678" r:id="rId4"/>
    <p:sldLayoutId id="2147483679" r:id="rId5"/>
    <p:sldLayoutId id="2147483674" r:id="rId6"/>
    <p:sldLayoutId id="2147483675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Anne-lise.braesch@universite-paris-saclay.f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universite-paris-saclay.fr/en/formation/partir-letranger/international-credit-mobility-erasmus-programme" TargetMode="External"/><Relationship Id="rId5" Type="http://schemas.openxmlformats.org/officeDocument/2006/relationships/hyperlink" Target="mailto:Sergei.shikalov@universite-paris-saclay.fr" TargetMode="External"/><Relationship Id="rId4" Type="http://schemas.openxmlformats.org/officeDocument/2006/relationships/hyperlink" Target="mailto:Celia.fernandez1@universite-paris-saclay.fr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11.png"/><Relationship Id="rId18" Type="http://schemas.openxmlformats.org/officeDocument/2006/relationships/image" Target="NUL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NULL"/><Relationship Id="rId17" Type="http://schemas.openxmlformats.org/officeDocument/2006/relationships/image" Target="../media/image13.png"/><Relationship Id="rId2" Type="http://schemas.openxmlformats.org/officeDocument/2006/relationships/slide" Target="slide2.xml"/><Relationship Id="rId16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../media/image9.png"/><Relationship Id="rId1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86F00-5537-9147-8C8C-6310EAD5E5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28" y="1904276"/>
            <a:ext cx="8305342" cy="2665563"/>
          </a:xfrm>
        </p:spPr>
        <p:txBody>
          <a:bodyPr>
            <a:normAutofit fontScale="90000"/>
          </a:bodyPr>
          <a:lstStyle/>
          <a:p>
            <a:r>
              <a:rPr lang="en-US" sz="4400" i="1" dirty="0"/>
              <a:t>Scientific cooperation between Ukraine and </a:t>
            </a:r>
            <a:r>
              <a:rPr lang="en-US" sz="4400" i="1" dirty="0" smtClean="0"/>
              <a:t>Paris-</a:t>
            </a:r>
            <a:r>
              <a:rPr lang="en-US" sz="4400" i="1" dirty="0" err="1" smtClean="0"/>
              <a:t>Saclay</a:t>
            </a:r>
            <a:r>
              <a:rPr lang="en-US" sz="4400" i="1" dirty="0" smtClean="0"/>
              <a:t> University within </a:t>
            </a:r>
            <a:r>
              <a:rPr lang="en-US" sz="4400" i="1" dirty="0"/>
              <a:t>the framework of </a:t>
            </a:r>
            <a:r>
              <a:rPr lang="en-US" sz="4400" i="1" dirty="0" smtClean="0"/>
              <a:t>ICM Erasmus </a:t>
            </a:r>
            <a:r>
              <a:rPr lang="en-US" sz="4400" i="1" dirty="0"/>
              <a:t>+ </a:t>
            </a:r>
            <a:r>
              <a:rPr lang="en-US" sz="4400" i="1" dirty="0" smtClean="0"/>
              <a:t>projects</a:t>
            </a:r>
            <a:endParaRPr lang="fr-FR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8D9F51-B9DA-4E4C-A2E3-826B759FB1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1400" dirty="0" err="1" smtClean="0"/>
              <a:t>Regional</a:t>
            </a:r>
            <a:r>
              <a:rPr lang="fr-FR" sz="1400" dirty="0" smtClean="0"/>
              <a:t> </a:t>
            </a:r>
            <a:r>
              <a:rPr lang="fr-FR" sz="1400" dirty="0" err="1" smtClean="0"/>
              <a:t>Seminar</a:t>
            </a:r>
            <a:r>
              <a:rPr lang="fr-FR" sz="1400" dirty="0"/>
              <a:t> </a:t>
            </a:r>
            <a:r>
              <a:rPr lang="fr-FR" sz="1400" dirty="0" smtClean="0"/>
              <a:t>– April 27, 28 and 29, 2021</a:t>
            </a:r>
            <a:endParaRPr lang="en-US" sz="14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728990B-36F0-5D44-9E77-775256E9A92F}"/>
              </a:ext>
            </a:extLst>
          </p:cNvPr>
          <p:cNvSpPr txBox="1"/>
          <p:nvPr/>
        </p:nvSpPr>
        <p:spPr>
          <a:xfrm>
            <a:off x="209260" y="4883197"/>
            <a:ext cx="8431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err="1">
                <a:solidFill>
                  <a:schemeClr val="bg1"/>
                </a:solidFill>
              </a:rPr>
              <a:t>Represented</a:t>
            </a:r>
            <a:r>
              <a:rPr lang="fr-FR" b="1" u="sng" dirty="0">
                <a:solidFill>
                  <a:schemeClr val="bg1"/>
                </a:solidFill>
              </a:rPr>
              <a:t> by </a:t>
            </a:r>
            <a:endParaRPr lang="fr-FR" b="1" u="sng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Anne-Lise Braesch, ICM Manager and </a:t>
            </a:r>
            <a:r>
              <a:rPr lang="fr-FR" dirty="0" err="1" smtClean="0">
                <a:solidFill>
                  <a:schemeClr val="bg1"/>
                </a:solidFill>
              </a:rPr>
              <a:t>incoming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mobility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officer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998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e 17"/>
          <p:cNvGrpSpPr/>
          <p:nvPr/>
        </p:nvGrpSpPr>
        <p:grpSpPr>
          <a:xfrm>
            <a:off x="143910" y="1653646"/>
            <a:ext cx="3531917" cy="4480560"/>
            <a:chOff x="-2753444" y="1253804"/>
            <a:chExt cx="3397329" cy="3308254"/>
          </a:xfrm>
          <a:solidFill>
            <a:srgbClr val="105692"/>
          </a:solidFill>
        </p:grpSpPr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26451" t="24636" r="43360" b="10561"/>
            <a:stretch/>
          </p:blipFill>
          <p:spPr>
            <a:xfrm>
              <a:off x="-2753444" y="1253804"/>
              <a:ext cx="3397329" cy="3308254"/>
            </a:xfrm>
            <a:prstGeom prst="rect">
              <a:avLst/>
            </a:prstGeom>
            <a:grpFill/>
            <a:ln>
              <a:noFill/>
            </a:ln>
          </p:spPr>
        </p:pic>
        <p:grpSp>
          <p:nvGrpSpPr>
            <p:cNvPr id="20" name="Groupe 19"/>
            <p:cNvGrpSpPr/>
            <p:nvPr/>
          </p:nvGrpSpPr>
          <p:grpSpPr>
            <a:xfrm>
              <a:off x="-2642699" y="2714920"/>
              <a:ext cx="2315588" cy="1090881"/>
              <a:chOff x="4320108" y="5069585"/>
              <a:chExt cx="2166513" cy="1072905"/>
            </a:xfrm>
            <a:grpFill/>
          </p:grpSpPr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id="{8045E747-D5CF-3541-8D05-E95695DD5BDC}"/>
                  </a:ext>
                </a:extLst>
              </p:cNvPr>
              <p:cNvSpPr/>
              <p:nvPr/>
            </p:nvSpPr>
            <p:spPr>
              <a:xfrm>
                <a:off x="6366305" y="5868133"/>
                <a:ext cx="120316" cy="120469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10569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</a:rPr>
                  <a:t>3</a:t>
                </a:r>
              </a:p>
            </p:txBody>
          </p:sp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id="{9A03A088-16C3-4F49-B11E-0EAEBFD8A92C}"/>
                  </a:ext>
                </a:extLst>
              </p:cNvPr>
              <p:cNvSpPr/>
              <p:nvPr/>
            </p:nvSpPr>
            <p:spPr>
              <a:xfrm>
                <a:off x="5235159" y="5598024"/>
                <a:ext cx="120316" cy="120469"/>
              </a:xfrm>
              <a:prstGeom prst="ellipse">
                <a:avLst/>
              </a:prstGeom>
              <a:grpFill/>
              <a:ln w="25400" cap="flat" cmpd="sng" algn="ctr">
                <a:solidFill>
                  <a:srgbClr val="10569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900" b="1" kern="0" dirty="0">
                    <a:solidFill>
                      <a:schemeClr val="bg1"/>
                    </a:solidFill>
                    <a:latin typeface="Arial"/>
                  </a:rPr>
                  <a:t>1</a:t>
                </a:r>
                <a:endPara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3" name="Ellipse 22">
                <a:extLst>
                  <a:ext uri="{FF2B5EF4-FFF2-40B4-BE49-F238E27FC236}">
                    <a16:creationId xmlns:a16="http://schemas.microsoft.com/office/drawing/2014/main" id="{38C8480E-0666-7743-89F6-834266AA264A}"/>
                  </a:ext>
                </a:extLst>
              </p:cNvPr>
              <p:cNvSpPr/>
              <p:nvPr/>
            </p:nvSpPr>
            <p:spPr>
              <a:xfrm>
                <a:off x="6005815" y="5069585"/>
                <a:ext cx="120316" cy="120469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10569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</a:rPr>
                  <a:t>2</a:t>
                </a:r>
              </a:p>
            </p:txBody>
          </p:sp>
          <p:sp>
            <p:nvSpPr>
              <p:cNvPr id="24" name="Ellipse 23">
                <a:extLst>
                  <a:ext uri="{FF2B5EF4-FFF2-40B4-BE49-F238E27FC236}">
                    <a16:creationId xmlns:a16="http://schemas.microsoft.com/office/drawing/2014/main" id="{124F9CEF-26C5-DB47-990A-E13B0383CD63}"/>
                  </a:ext>
                </a:extLst>
              </p:cNvPr>
              <p:cNvSpPr/>
              <p:nvPr/>
            </p:nvSpPr>
            <p:spPr>
              <a:xfrm>
                <a:off x="5828429" y="5666853"/>
                <a:ext cx="120316" cy="120469"/>
              </a:xfrm>
              <a:prstGeom prst="ellipse">
                <a:avLst/>
              </a:prstGeom>
              <a:grpFill/>
              <a:ln w="3175" cap="flat" cmpd="sng" algn="ctr">
                <a:solidFill>
                  <a:srgbClr val="10569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</a:rPr>
                  <a:t>5</a:t>
                </a:r>
              </a:p>
            </p:txBody>
          </p:sp>
          <p:sp>
            <p:nvSpPr>
              <p:cNvPr id="25" name="Ellipse 24">
                <a:extLst>
                  <a:ext uri="{FF2B5EF4-FFF2-40B4-BE49-F238E27FC236}">
                    <a16:creationId xmlns:a16="http://schemas.microsoft.com/office/drawing/2014/main" id="{124F9CEF-26C5-DB47-990A-E13B0383CD63}"/>
                  </a:ext>
                </a:extLst>
              </p:cNvPr>
              <p:cNvSpPr/>
              <p:nvPr/>
            </p:nvSpPr>
            <p:spPr>
              <a:xfrm>
                <a:off x="4320108" y="6014307"/>
                <a:ext cx="120314" cy="128183"/>
              </a:xfrm>
              <a:prstGeom prst="ellipse">
                <a:avLst/>
              </a:prstGeom>
              <a:grpFill/>
              <a:ln w="3175" cap="flat" cmpd="sng" algn="ctr">
                <a:solidFill>
                  <a:srgbClr val="10569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</a:rPr>
                  <a:t>4</a:t>
                </a:r>
              </a:p>
            </p:txBody>
          </p:sp>
          <p:cxnSp>
            <p:nvCxnSpPr>
              <p:cNvPr id="26" name="Connecteur droit avec flèche 25"/>
              <p:cNvCxnSpPr>
                <a:stCxn id="22" idx="7"/>
                <a:endCxn id="23" idx="3"/>
              </p:cNvCxnSpPr>
              <p:nvPr/>
            </p:nvCxnSpPr>
            <p:spPr>
              <a:xfrm flipV="1">
                <a:off x="5337855" y="5172412"/>
                <a:ext cx="685579" cy="443254"/>
              </a:xfrm>
              <a:prstGeom prst="straightConnector1">
                <a:avLst/>
              </a:prstGeom>
              <a:grpFill/>
              <a:ln>
                <a:solidFill>
                  <a:srgbClr val="105692"/>
                </a:solidFill>
                <a:headEnd type="triangle"/>
                <a:tailEnd type="triangl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avec flèche 26"/>
              <p:cNvCxnSpPr>
                <a:stCxn id="25" idx="7"/>
                <a:endCxn id="22" idx="3"/>
              </p:cNvCxnSpPr>
              <p:nvPr/>
            </p:nvCxnSpPr>
            <p:spPr>
              <a:xfrm flipV="1">
                <a:off x="4422802" y="5700851"/>
                <a:ext cx="829976" cy="332228"/>
              </a:xfrm>
              <a:prstGeom prst="straightConnector1">
                <a:avLst/>
              </a:prstGeom>
              <a:grpFill/>
              <a:ln>
                <a:solidFill>
                  <a:srgbClr val="105692"/>
                </a:solidFill>
                <a:headEnd type="triangle"/>
                <a:tailEnd type="triangl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avec flèche 27"/>
              <p:cNvCxnSpPr>
                <a:stCxn id="24" idx="7"/>
                <a:endCxn id="23" idx="4"/>
              </p:cNvCxnSpPr>
              <p:nvPr/>
            </p:nvCxnSpPr>
            <p:spPr>
              <a:xfrm flipV="1">
                <a:off x="5931125" y="5190054"/>
                <a:ext cx="134847" cy="494441"/>
              </a:xfrm>
              <a:prstGeom prst="straightConnector1">
                <a:avLst/>
              </a:prstGeom>
              <a:grpFill/>
              <a:ln>
                <a:solidFill>
                  <a:srgbClr val="105692"/>
                </a:solidFill>
                <a:headEnd type="triangle"/>
                <a:tailEnd type="triangl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avec flèche 28"/>
              <p:cNvCxnSpPr>
                <a:stCxn id="21" idx="0"/>
                <a:endCxn id="23" idx="6"/>
              </p:cNvCxnSpPr>
              <p:nvPr/>
            </p:nvCxnSpPr>
            <p:spPr>
              <a:xfrm flipH="1" flipV="1">
                <a:off x="6126130" y="5129820"/>
                <a:ext cx="300333" cy="738313"/>
              </a:xfrm>
              <a:prstGeom prst="straightConnector1">
                <a:avLst/>
              </a:prstGeom>
              <a:grpFill/>
              <a:ln>
                <a:solidFill>
                  <a:srgbClr val="105692"/>
                </a:solidFill>
                <a:headEnd type="triangle"/>
                <a:tailEnd type="triangl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avec flèche 29"/>
              <p:cNvCxnSpPr>
                <a:endCxn id="21" idx="3"/>
              </p:cNvCxnSpPr>
              <p:nvPr/>
            </p:nvCxnSpPr>
            <p:spPr>
              <a:xfrm flipV="1">
                <a:off x="4453428" y="5970959"/>
                <a:ext cx="1930496" cy="171531"/>
              </a:xfrm>
              <a:prstGeom prst="straightConnector1">
                <a:avLst/>
              </a:prstGeom>
              <a:grpFill/>
              <a:ln>
                <a:solidFill>
                  <a:srgbClr val="105692"/>
                </a:solidFill>
                <a:headEnd type="triangle"/>
                <a:tailEnd type="triangl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avec flèche 30"/>
              <p:cNvCxnSpPr>
                <a:stCxn id="22" idx="6"/>
                <a:endCxn id="24" idx="2"/>
              </p:cNvCxnSpPr>
              <p:nvPr/>
            </p:nvCxnSpPr>
            <p:spPr>
              <a:xfrm>
                <a:off x="5355475" y="5658259"/>
                <a:ext cx="472954" cy="68828"/>
              </a:xfrm>
              <a:prstGeom prst="straightConnector1">
                <a:avLst/>
              </a:prstGeom>
              <a:grpFill/>
              <a:ln>
                <a:solidFill>
                  <a:srgbClr val="105692"/>
                </a:solidFill>
                <a:headEnd type="triangle"/>
                <a:tailEnd type="triangl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avec flèche 31"/>
              <p:cNvCxnSpPr>
                <a:stCxn id="21" idx="1"/>
                <a:endCxn id="24" idx="5"/>
              </p:cNvCxnSpPr>
              <p:nvPr/>
            </p:nvCxnSpPr>
            <p:spPr>
              <a:xfrm flipH="1" flipV="1">
                <a:off x="5931125" y="5769680"/>
                <a:ext cx="452800" cy="116095"/>
              </a:xfrm>
              <a:prstGeom prst="straightConnector1">
                <a:avLst/>
              </a:prstGeom>
              <a:grpFill/>
              <a:ln>
                <a:solidFill>
                  <a:srgbClr val="105692"/>
                </a:solidFill>
                <a:headEnd type="triangle"/>
                <a:tailEnd type="triangl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avec flèche 32"/>
              <p:cNvCxnSpPr>
                <a:stCxn id="25" idx="6"/>
                <a:endCxn id="24" idx="4"/>
              </p:cNvCxnSpPr>
              <p:nvPr/>
            </p:nvCxnSpPr>
            <p:spPr>
              <a:xfrm flipV="1">
                <a:off x="4440422" y="5787322"/>
                <a:ext cx="1448165" cy="291077"/>
              </a:xfrm>
              <a:prstGeom prst="straightConnector1">
                <a:avLst/>
              </a:prstGeom>
              <a:grpFill/>
              <a:ln>
                <a:solidFill>
                  <a:srgbClr val="105692"/>
                </a:solidFill>
                <a:headEnd type="triangle"/>
                <a:tailEnd type="triangl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4" name="Connecteur en arc 33"/>
              <p:cNvCxnSpPr>
                <a:stCxn id="25" idx="1"/>
                <a:endCxn id="23" idx="2"/>
              </p:cNvCxnSpPr>
              <p:nvPr/>
            </p:nvCxnSpPr>
            <p:spPr>
              <a:xfrm rot="5400000" flipH="1" flipV="1">
                <a:off x="4720142" y="4747406"/>
                <a:ext cx="903260" cy="1668087"/>
              </a:xfrm>
              <a:prstGeom prst="curvedConnector2">
                <a:avLst/>
              </a:prstGeom>
              <a:grpFill/>
              <a:ln>
                <a:solidFill>
                  <a:srgbClr val="105692"/>
                </a:solidFill>
                <a:headEnd type="triangle"/>
                <a:tailEnd type="triangl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avec flèche 34"/>
              <p:cNvCxnSpPr>
                <a:stCxn id="22" idx="4"/>
                <a:endCxn id="21" idx="2"/>
              </p:cNvCxnSpPr>
              <p:nvPr/>
            </p:nvCxnSpPr>
            <p:spPr>
              <a:xfrm>
                <a:off x="5295317" y="5718494"/>
                <a:ext cx="1070988" cy="209874"/>
              </a:xfrm>
              <a:prstGeom prst="straightConnector1">
                <a:avLst/>
              </a:prstGeom>
              <a:grpFill/>
              <a:ln>
                <a:solidFill>
                  <a:srgbClr val="105692"/>
                </a:solidFill>
                <a:headEnd type="triangle"/>
                <a:tailEnd type="triangl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37" y="3588215"/>
            <a:ext cx="776547" cy="35025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719" y="4293078"/>
            <a:ext cx="607982" cy="81064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91" y="2811037"/>
            <a:ext cx="665304" cy="56723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58" y="5097837"/>
            <a:ext cx="890335" cy="56078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949" y="4637139"/>
            <a:ext cx="687082" cy="47958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05139560-FAD4-DD46-B0F1-E8041B8FD918}"/>
              </a:ext>
            </a:extLst>
          </p:cNvPr>
          <p:cNvSpPr txBox="1"/>
          <p:nvPr/>
        </p:nvSpPr>
        <p:spPr>
          <a:xfrm>
            <a:off x="1030228" y="3346069"/>
            <a:ext cx="86253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FRANCE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6B027F17-13A4-0F44-9ACC-0972C786AA95}"/>
              </a:ext>
            </a:extLst>
          </p:cNvPr>
          <p:cNvSpPr txBox="1"/>
          <p:nvPr/>
        </p:nvSpPr>
        <p:spPr>
          <a:xfrm>
            <a:off x="415619" y="5497303"/>
            <a:ext cx="113364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PORTUGAL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E0539CEB-0E8B-D04D-8CF3-D8A6DF28090B}"/>
              </a:ext>
            </a:extLst>
          </p:cNvPr>
          <p:cNvSpPr txBox="1"/>
          <p:nvPr/>
        </p:nvSpPr>
        <p:spPr>
          <a:xfrm>
            <a:off x="2380918" y="5095556"/>
            <a:ext cx="108234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GERMANY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389832B2-2A8B-3C48-A03E-E0897D4B502F}"/>
              </a:ext>
            </a:extLst>
          </p:cNvPr>
          <p:cNvSpPr txBox="1"/>
          <p:nvPr/>
        </p:nvSpPr>
        <p:spPr>
          <a:xfrm>
            <a:off x="2442191" y="2437744"/>
            <a:ext cx="93226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SWEDEN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26BB777D-F866-A943-8B59-CAEA581FC711}"/>
              </a:ext>
            </a:extLst>
          </p:cNvPr>
          <p:cNvSpPr txBox="1"/>
          <p:nvPr/>
        </p:nvSpPr>
        <p:spPr>
          <a:xfrm>
            <a:off x="3415964" y="4113921"/>
            <a:ext cx="106952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HUNGARY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099462" y="29578"/>
            <a:ext cx="6772051" cy="6498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European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University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Alliance for Global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Health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382922" y="729674"/>
            <a:ext cx="4761078" cy="529375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/>
              <a:t>EUGLOH as </a:t>
            </a:r>
            <a:r>
              <a:rPr lang="en-GB" b="1" dirty="0"/>
              <a:t>a pilot European university </a:t>
            </a:r>
            <a:r>
              <a:rPr lang="en-GB" dirty="0"/>
              <a:t>able to: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§"/>
            </a:pPr>
            <a:r>
              <a:rPr lang="en-GB" dirty="0"/>
              <a:t>offer a </a:t>
            </a:r>
            <a:r>
              <a:rPr lang="en-GB" b="1" dirty="0">
                <a:solidFill>
                  <a:srgbClr val="FF0000"/>
                </a:solidFill>
              </a:rPr>
              <a:t>European experience to 50% of its students at all levels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§"/>
            </a:pPr>
            <a:r>
              <a:rPr lang="en-GB" dirty="0"/>
              <a:t>improve the  competences and European </a:t>
            </a:r>
            <a:r>
              <a:rPr lang="en-GB" b="1" dirty="0"/>
              <a:t>practices of the teaching and administrative staff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§"/>
            </a:pPr>
            <a:r>
              <a:rPr lang="en-GB" dirty="0"/>
              <a:t>build a </a:t>
            </a:r>
            <a:r>
              <a:rPr lang="en-GB" b="1" dirty="0"/>
              <a:t>European campus </a:t>
            </a:r>
            <a:r>
              <a:rPr lang="en-GB" dirty="0"/>
              <a:t>with a high level of integration sustained  by joint procedures and structures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§"/>
            </a:pPr>
            <a:r>
              <a:rPr lang="en-GB" dirty="0"/>
              <a:t>boost </a:t>
            </a:r>
            <a:r>
              <a:rPr lang="en-GB" b="1" dirty="0"/>
              <a:t>attractiveness and competitiveness </a:t>
            </a:r>
            <a:r>
              <a:rPr lang="en-GB" dirty="0"/>
              <a:t>of European higher education, research and innovation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§"/>
            </a:pPr>
            <a:r>
              <a:rPr lang="en-GB" dirty="0"/>
              <a:t>be an internationally recognized  </a:t>
            </a:r>
            <a:r>
              <a:rPr lang="en-GB" b="1" dirty="0"/>
              <a:t>observatory </a:t>
            </a:r>
            <a:r>
              <a:rPr lang="en-GB" dirty="0"/>
              <a:t>of best practices and expertise in </a:t>
            </a:r>
            <a:r>
              <a:rPr lang="en-GB" b="1" dirty="0"/>
              <a:t>Global Health</a:t>
            </a:r>
          </a:p>
        </p:txBody>
      </p:sp>
    </p:spTree>
    <p:extLst>
      <p:ext uri="{BB962C8B-B14F-4D97-AF65-F5344CB8AC3E}">
        <p14:creationId xmlns:p14="http://schemas.microsoft.com/office/powerpoint/2010/main" val="235473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88A0159-FDD6-E041-A8B4-3B26B443363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05550"/>
            <a:ext cx="2057400" cy="365125"/>
          </a:xfrm>
        </p:spPr>
        <p:txBody>
          <a:bodyPr/>
          <a:lstStyle/>
          <a:p>
            <a:fld id="{3EBD9AB9-0F8C-4E90-BC63-1655E7797551}" type="slidenum">
              <a:rPr lang="fr-FR" smtClean="0"/>
              <a:t>11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AAE512B-6A51-7C42-B57A-293151446B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76" t="14557" r="35353" b="6511"/>
          <a:stretch/>
        </p:blipFill>
        <p:spPr>
          <a:xfrm>
            <a:off x="1370276" y="994020"/>
            <a:ext cx="6249723" cy="5502525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458A8EBB-8ACC-A842-A27D-8871C392D174}"/>
              </a:ext>
            </a:extLst>
          </p:cNvPr>
          <p:cNvSpPr txBox="1">
            <a:spLocks/>
          </p:cNvSpPr>
          <p:nvPr/>
        </p:nvSpPr>
        <p:spPr>
          <a:xfrm>
            <a:off x="1370276" y="15613"/>
            <a:ext cx="6597074" cy="9784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unifying theme encompassing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various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fields and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challenges: Glob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334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55746" y="139722"/>
            <a:ext cx="4890654" cy="579165"/>
          </a:xfrm>
        </p:spPr>
        <p:txBody>
          <a:bodyPr>
            <a:normAutofit fontScale="90000"/>
          </a:bodyPr>
          <a:lstStyle/>
          <a:p>
            <a:r>
              <a:rPr lang="fr-F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</a:t>
            </a:r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fr-F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implemented</a:t>
            </a:r>
            <a:r>
              <a:rPr lang="fr-F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37493" y="865483"/>
            <a:ext cx="2946415" cy="2209811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C05043-D27C-43CA-B0DB-F3B03CC63799}" type="slidenum">
              <a:rPr lang="de-DE" smtClean="0"/>
              <a:pPr/>
              <a:t>12</a:t>
            </a:fld>
            <a:endParaRPr lang="de-DE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550" y="865483"/>
            <a:ext cx="2943321" cy="220749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72" y="3670851"/>
            <a:ext cx="3011053" cy="225829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549" y="3620078"/>
            <a:ext cx="3193306" cy="239498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61172" y="3199121"/>
            <a:ext cx="22794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EUGLOH </a:t>
            </a:r>
            <a:r>
              <a:rPr lang="fr-FR" sz="1600" b="1" dirty="0" err="1" smtClean="0"/>
              <a:t>Summer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School</a:t>
            </a:r>
            <a:endParaRPr lang="fr-FR" sz="16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5105218" y="5970457"/>
            <a:ext cx="3927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-30" dirty="0">
                <a:cs typeface="Arial" panose="020B0604020202020204" pitchFamily="34" charset="0"/>
              </a:rPr>
              <a:t>Rush Game in Pharmaceutical Marketing course</a:t>
            </a:r>
            <a:endParaRPr lang="fr" sz="1600" b="1" spc="-30" dirty="0">
              <a:cs typeface="Arial" panose="020B0604020202020204" pitchFamily="34" charset="0"/>
            </a:endParaRPr>
          </a:p>
          <a:p>
            <a:endParaRPr lang="fr-FR" sz="16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5105218" y="3054139"/>
            <a:ext cx="3581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Lifelong Learning </a:t>
            </a:r>
            <a:r>
              <a:rPr lang="en-US" sz="1600" b="1" dirty="0" err="1"/>
              <a:t>Programme</a:t>
            </a:r>
            <a:r>
              <a:rPr lang="en-US" sz="1600" b="1" dirty="0"/>
              <a:t> on </a:t>
            </a:r>
          </a:p>
          <a:p>
            <a:r>
              <a:rPr lang="en-US" sz="1600" b="1" dirty="0"/>
              <a:t>Medicinal Plan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89756" y="5998771"/>
            <a:ext cx="3082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First EUGLOH introductory course in astrophysics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2913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C439E1-F981-1E46-BA09-F4A1BC0EE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865" y="4404713"/>
            <a:ext cx="8589902" cy="1952090"/>
          </a:xfrm>
        </p:spPr>
        <p:txBody>
          <a:bodyPr>
            <a:noAutofit/>
          </a:bodyPr>
          <a:lstStyle/>
          <a:p>
            <a:r>
              <a:rPr lang="fr-FR" sz="2000" dirty="0" smtClean="0">
                <a:hlinkClick r:id="rId3"/>
              </a:rPr>
              <a:t>International </a:t>
            </a:r>
            <a:r>
              <a:rPr lang="fr-FR" sz="2000" dirty="0" err="1" smtClean="0">
                <a:hlinkClick r:id="rId3"/>
              </a:rPr>
              <a:t>Credits</a:t>
            </a:r>
            <a:r>
              <a:rPr lang="fr-FR" sz="2000" dirty="0" smtClean="0">
                <a:hlinkClick r:id="rId3"/>
              </a:rPr>
              <a:t> </a:t>
            </a:r>
            <a:r>
              <a:rPr lang="fr-FR" sz="2000" dirty="0" err="1" smtClean="0">
                <a:hlinkClick r:id="rId3"/>
              </a:rPr>
              <a:t>Mobility</a:t>
            </a:r>
            <a:r>
              <a:rPr lang="fr-FR" sz="2000" dirty="0" smtClean="0">
                <a:hlinkClick r:id="rId3"/>
              </a:rPr>
              <a:t> contacts: </a:t>
            </a:r>
            <a:r>
              <a:rPr lang="fr-FR" sz="2000" b="0" dirty="0" smtClean="0">
                <a:hlinkClick r:id="rId3"/>
              </a:rPr>
              <a:t>anne-lise.braesch@universite-paris-saclay.fr</a:t>
            </a:r>
            <a:r>
              <a:rPr lang="fr-FR" sz="2000" b="0" dirty="0" smtClean="0"/>
              <a:t> </a:t>
            </a:r>
            <a:r>
              <a:rPr lang="fr-FR" sz="2000" b="0" dirty="0"/>
              <a:t/>
            </a:r>
            <a:br>
              <a:rPr lang="fr-FR" sz="2000" b="0" dirty="0"/>
            </a:br>
            <a:r>
              <a:rPr lang="fr-FR" sz="2000" b="0" dirty="0" smtClean="0">
                <a:hlinkClick r:id="rId4"/>
              </a:rPr>
              <a:t>Celia.fernandez1@universite-paris-saclay.fr</a:t>
            </a:r>
            <a:r>
              <a:rPr lang="fr-FR" sz="2000" b="0" dirty="0" smtClean="0"/>
              <a:t> </a:t>
            </a:r>
            <a:br>
              <a:rPr lang="fr-FR" sz="2000" b="0" dirty="0" smtClean="0"/>
            </a:br>
            <a:r>
              <a:rPr lang="fr-FR" sz="2000" b="0" dirty="0" smtClean="0"/>
              <a:t/>
            </a:r>
            <a:br>
              <a:rPr lang="fr-FR" sz="2000" b="0" dirty="0" smtClean="0"/>
            </a:br>
            <a:r>
              <a:rPr lang="fr-FR" sz="2000" dirty="0" err="1" smtClean="0">
                <a:solidFill>
                  <a:schemeClr val="tx1"/>
                </a:solidFill>
              </a:rPr>
              <a:t>Cooperation</a:t>
            </a:r>
            <a:r>
              <a:rPr lang="fr-FR" sz="2000" dirty="0" smtClean="0">
                <a:solidFill>
                  <a:schemeClr val="tx1"/>
                </a:solidFill>
              </a:rPr>
              <a:t> contact: </a:t>
            </a:r>
            <a:r>
              <a:rPr lang="fr-FR" sz="2000" b="0" dirty="0" smtClean="0">
                <a:hlinkClick r:id="rId5"/>
              </a:rPr>
              <a:t>Sergei.shikalov@universite-paris-saclay.fr</a:t>
            </a:r>
            <a:r>
              <a:rPr lang="fr-FR" sz="2000" b="0" dirty="0" smtClean="0"/>
              <a:t> </a:t>
            </a:r>
            <a:br>
              <a:rPr lang="fr-FR" sz="2000" b="0" dirty="0" smtClean="0"/>
            </a:br>
            <a:endParaRPr lang="fr-FR" sz="2800" b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D9ECA0-2140-0340-B740-A8AA437FE507}"/>
              </a:ext>
            </a:extLst>
          </p:cNvPr>
          <p:cNvSpPr/>
          <p:nvPr/>
        </p:nvSpPr>
        <p:spPr>
          <a:xfrm>
            <a:off x="735340" y="565925"/>
            <a:ext cx="789495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err="1"/>
              <a:t>Thank</a:t>
            </a:r>
            <a:r>
              <a:rPr lang="fr-FR" sz="3200" b="1" dirty="0"/>
              <a:t> </a:t>
            </a:r>
            <a:r>
              <a:rPr lang="fr-FR" sz="3200" b="1" dirty="0" err="1"/>
              <a:t>you</a:t>
            </a:r>
            <a:r>
              <a:rPr lang="fr-FR" sz="3200" b="1" dirty="0"/>
              <a:t> for </a:t>
            </a:r>
            <a:r>
              <a:rPr lang="fr-FR" sz="3200" b="1" dirty="0" err="1"/>
              <a:t>your</a:t>
            </a:r>
            <a:r>
              <a:rPr lang="fr-FR" sz="3200" b="1" dirty="0"/>
              <a:t> attention !</a:t>
            </a:r>
          </a:p>
          <a:p>
            <a:endParaRPr lang="fr-FR" sz="3200" dirty="0"/>
          </a:p>
          <a:p>
            <a:r>
              <a:rPr lang="fr-FR" sz="3200" dirty="0" smtClean="0"/>
              <a:t>ICM Information on </a:t>
            </a:r>
            <a:r>
              <a:rPr lang="fr-FR" sz="3200" dirty="0" err="1" smtClean="0"/>
              <a:t>our</a:t>
            </a:r>
            <a:r>
              <a:rPr lang="fr-FR" sz="3200" dirty="0" smtClean="0"/>
              <a:t> </a:t>
            </a:r>
            <a:r>
              <a:rPr lang="fr-FR" sz="3200" dirty="0" err="1" smtClean="0"/>
              <a:t>website</a:t>
            </a:r>
            <a:r>
              <a:rPr lang="fr-FR" sz="3200" dirty="0" smtClean="0"/>
              <a:t>: </a:t>
            </a:r>
          </a:p>
          <a:p>
            <a:r>
              <a:rPr lang="fr-FR" sz="2000" dirty="0" smtClean="0">
                <a:hlinkClick r:id="rId6"/>
              </a:rPr>
              <a:t>https</a:t>
            </a:r>
            <a:r>
              <a:rPr lang="fr-FR" sz="2000" dirty="0">
                <a:hlinkClick r:id="rId6"/>
              </a:rPr>
              <a:t>://</a:t>
            </a:r>
            <a:r>
              <a:rPr lang="fr-FR" sz="2000" dirty="0" smtClean="0">
                <a:hlinkClick r:id="rId6"/>
              </a:rPr>
              <a:t>www.universite-paris-saclay.fr/en/formation/partir-letranger/international-credit-mobility-erasmus-programme</a:t>
            </a:r>
            <a:r>
              <a:rPr lang="fr-FR" sz="2000" dirty="0" smtClean="0"/>
              <a:t> 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88784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5021" y="185737"/>
            <a:ext cx="7900601" cy="599354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All about Paris-</a:t>
            </a:r>
            <a:r>
              <a:rPr lang="en-GB" dirty="0" err="1"/>
              <a:t>Saclay</a:t>
            </a:r>
            <a:r>
              <a:rPr lang="en-GB" dirty="0"/>
              <a:t> </a:t>
            </a:r>
            <a:r>
              <a:rPr lang="en-GB" dirty="0" smtClean="0"/>
              <a:t>University</a:t>
            </a:r>
            <a:endParaRPr lang="en-GB" dirty="0"/>
          </a:p>
        </p:txBody>
      </p:sp>
      <p:sp>
        <p:nvSpPr>
          <p:cNvPr id="7" name="Oval 6">
            <a:hlinkClick r:id="rId2" action="ppaction://hlinksldjump"/>
            <a:extLst>
              <a:ext uri="{FF2B5EF4-FFF2-40B4-BE49-F238E27FC236}">
                <a16:creationId xmlns:a16="http://schemas.microsoft.com/office/drawing/2014/main" id="{F1575778-2397-4A9F-89F4-CE2860F5E6B0}"/>
              </a:ext>
            </a:extLst>
          </p:cNvPr>
          <p:cNvSpPr/>
          <p:nvPr/>
        </p:nvSpPr>
        <p:spPr>
          <a:xfrm>
            <a:off x="132984" y="6294300"/>
            <a:ext cx="222738" cy="222738"/>
          </a:xfrm>
          <a:prstGeom prst="ellipse">
            <a:avLst/>
          </a:prstGeom>
          <a:solidFill>
            <a:srgbClr val="D6DCD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pic>
        <p:nvPicPr>
          <p:cNvPr id="8" name="Graphic 7">
            <a:hlinkClick r:id="rId2" action="ppaction://hlinksldjump"/>
            <a:extLst>
              <a:ext uri="{FF2B5EF4-FFF2-40B4-BE49-F238E27FC236}">
                <a16:creationId xmlns:a16="http://schemas.microsoft.com/office/drawing/2014/main" id="{A61E56C7-63DB-4899-B971-870884DDA3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12638" y="6353433"/>
            <a:ext cx="63021" cy="110287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27B420A-1878-484C-84D9-81261CBCE6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20993" y="707219"/>
            <a:ext cx="7068655" cy="556050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F2EDEBD-6BCE-4294-A8BE-3AE49D11E20A}"/>
              </a:ext>
            </a:extLst>
          </p:cNvPr>
          <p:cNvGrpSpPr/>
          <p:nvPr/>
        </p:nvGrpSpPr>
        <p:grpSpPr>
          <a:xfrm>
            <a:off x="1122131" y="707219"/>
            <a:ext cx="6435523" cy="3544583"/>
            <a:chOff x="1122131" y="707219"/>
            <a:chExt cx="6435523" cy="3544583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D9E5C2A1-60C3-4F50-8153-3C5479A546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1122131" y="1852246"/>
              <a:ext cx="271486" cy="271486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C624CB83-046F-4F96-96C1-4B2E74C51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091385" y="853568"/>
              <a:ext cx="785415" cy="198904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11E07BF1-F2F0-4FCA-97CA-FC41B8BBD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7259301" y="2416431"/>
              <a:ext cx="228600" cy="314325"/>
            </a:xfrm>
            <a:prstGeom prst="rect">
              <a:avLst/>
            </a:prstGeom>
          </p:spPr>
        </p:pic>
        <p:sp>
          <p:nvSpPr>
            <p:cNvPr id="13" name="ZoneTexte 7">
              <a:extLst>
                <a:ext uri="{FF2B5EF4-FFF2-40B4-BE49-F238E27FC236}">
                  <a16:creationId xmlns:a16="http://schemas.microsoft.com/office/drawing/2014/main" id="{F425AB16-5466-4635-AB5E-E1D0535A0AA8}"/>
                </a:ext>
              </a:extLst>
            </p:cNvPr>
            <p:cNvSpPr txBox="1"/>
            <p:nvPr/>
          </p:nvSpPr>
          <p:spPr>
            <a:xfrm>
              <a:off x="1658790" y="1783774"/>
              <a:ext cx="14668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>
                  <a:solidFill>
                    <a:srgbClr val="62003C"/>
                  </a:solidFill>
                </a:rPr>
                <a:t>Academic faculties</a:t>
              </a:r>
            </a:p>
          </p:txBody>
        </p:sp>
        <p:sp>
          <p:nvSpPr>
            <p:cNvPr id="14" name="ZoneTexte 7">
              <a:extLst>
                <a:ext uri="{FF2B5EF4-FFF2-40B4-BE49-F238E27FC236}">
                  <a16:creationId xmlns:a16="http://schemas.microsoft.com/office/drawing/2014/main" id="{A68553CE-865C-4545-BB26-A91B728F8183}"/>
                </a:ext>
              </a:extLst>
            </p:cNvPr>
            <p:cNvSpPr txBox="1"/>
            <p:nvPr/>
          </p:nvSpPr>
          <p:spPr>
            <a:xfrm>
              <a:off x="1395814" y="1752996"/>
              <a:ext cx="5861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rgbClr val="7B878F"/>
                  </a:solidFill>
                </a:rPr>
                <a:t>9</a:t>
              </a:r>
            </a:p>
          </p:txBody>
        </p:sp>
        <p:sp>
          <p:nvSpPr>
            <p:cNvPr id="15" name="ZoneTexte 7">
              <a:extLst>
                <a:ext uri="{FF2B5EF4-FFF2-40B4-BE49-F238E27FC236}">
                  <a16:creationId xmlns:a16="http://schemas.microsoft.com/office/drawing/2014/main" id="{A66B9548-9B50-4F55-9D21-9AC9C694A7EE}"/>
                </a:ext>
              </a:extLst>
            </p:cNvPr>
            <p:cNvSpPr txBox="1"/>
            <p:nvPr/>
          </p:nvSpPr>
          <p:spPr>
            <a:xfrm>
              <a:off x="3792558" y="707219"/>
              <a:ext cx="4101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>
                  <a:solidFill>
                    <a:srgbClr val="3B1937"/>
                  </a:solidFill>
                </a:rPr>
                <a:t>4</a:t>
              </a:r>
            </a:p>
          </p:txBody>
        </p:sp>
        <p:sp>
          <p:nvSpPr>
            <p:cNvPr id="16" name="ZoneTexte 7">
              <a:extLst>
                <a:ext uri="{FF2B5EF4-FFF2-40B4-BE49-F238E27FC236}">
                  <a16:creationId xmlns:a16="http://schemas.microsoft.com/office/drawing/2014/main" id="{FF20695F-817A-49E4-B4DB-D808636183BD}"/>
                </a:ext>
              </a:extLst>
            </p:cNvPr>
            <p:cNvSpPr txBox="1"/>
            <p:nvPr/>
          </p:nvSpPr>
          <p:spPr>
            <a:xfrm>
              <a:off x="3794213" y="1040291"/>
              <a:ext cx="14668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D44F4A"/>
                  </a:solidFill>
                </a:rPr>
                <a:t>Component</a:t>
              </a:r>
            </a:p>
            <a:p>
              <a:r>
                <a:rPr lang="en-GB" sz="1100" b="1" dirty="0">
                  <a:solidFill>
                    <a:srgbClr val="D44F4A"/>
                  </a:solidFill>
                </a:rPr>
                <a:t>institutions</a:t>
              </a:r>
            </a:p>
          </p:txBody>
        </p:sp>
        <p:sp>
          <p:nvSpPr>
            <p:cNvPr id="17" name="ZoneTexte 7">
              <a:extLst>
                <a:ext uri="{FF2B5EF4-FFF2-40B4-BE49-F238E27FC236}">
                  <a16:creationId xmlns:a16="http://schemas.microsoft.com/office/drawing/2014/main" id="{F14A9365-31DE-44BD-B9D7-8A9F5D39BBAB}"/>
                </a:ext>
              </a:extLst>
            </p:cNvPr>
            <p:cNvSpPr txBox="1"/>
            <p:nvPr/>
          </p:nvSpPr>
          <p:spPr>
            <a:xfrm>
              <a:off x="5381244" y="1168884"/>
              <a:ext cx="4101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>
                  <a:solidFill>
                    <a:srgbClr val="7B878F"/>
                  </a:solidFill>
                </a:rPr>
                <a:t>2</a:t>
              </a:r>
            </a:p>
          </p:txBody>
        </p:sp>
        <p:sp>
          <p:nvSpPr>
            <p:cNvPr id="18" name="ZoneTexte 7">
              <a:extLst>
                <a:ext uri="{FF2B5EF4-FFF2-40B4-BE49-F238E27FC236}">
                  <a16:creationId xmlns:a16="http://schemas.microsoft.com/office/drawing/2014/main" id="{63F21660-C21E-4DCF-810D-474E400873D7}"/>
                </a:ext>
              </a:extLst>
            </p:cNvPr>
            <p:cNvSpPr txBox="1"/>
            <p:nvPr/>
          </p:nvSpPr>
          <p:spPr>
            <a:xfrm>
              <a:off x="5638995" y="1176176"/>
              <a:ext cx="17346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>
                  <a:solidFill>
                    <a:srgbClr val="E61E5C"/>
                  </a:solidFill>
                </a:rPr>
                <a:t>Member-associated</a:t>
              </a:r>
            </a:p>
            <a:p>
              <a:r>
                <a:rPr lang="en-GB" sz="1100" b="1">
                  <a:solidFill>
                    <a:srgbClr val="E61E5C"/>
                  </a:solidFill>
                </a:rPr>
                <a:t>universities</a:t>
              </a:r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06BED9A2-C0D0-4410-9FAE-404071670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5539715" y="1213338"/>
              <a:ext cx="150409" cy="139267"/>
            </a:xfrm>
            <a:prstGeom prst="rect">
              <a:avLst/>
            </a:prstGeom>
          </p:spPr>
        </p:pic>
        <p:sp>
          <p:nvSpPr>
            <p:cNvPr id="20" name="ZoneTexte 7">
              <a:extLst>
                <a:ext uri="{FF2B5EF4-FFF2-40B4-BE49-F238E27FC236}">
                  <a16:creationId xmlns:a16="http://schemas.microsoft.com/office/drawing/2014/main" id="{E66AEDDA-E8E4-4FD5-9491-D602C8DE484D}"/>
                </a:ext>
              </a:extLst>
            </p:cNvPr>
            <p:cNvSpPr txBox="1"/>
            <p:nvPr/>
          </p:nvSpPr>
          <p:spPr>
            <a:xfrm>
              <a:off x="6184455" y="2067397"/>
              <a:ext cx="4101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>
                  <a:solidFill>
                    <a:srgbClr val="EE7322"/>
                  </a:solidFill>
                </a:rPr>
                <a:t>7</a:t>
              </a:r>
            </a:p>
          </p:txBody>
        </p:sp>
        <p:sp>
          <p:nvSpPr>
            <p:cNvPr id="21" name="ZoneTexte 7">
              <a:extLst>
                <a:ext uri="{FF2B5EF4-FFF2-40B4-BE49-F238E27FC236}">
                  <a16:creationId xmlns:a16="http://schemas.microsoft.com/office/drawing/2014/main" id="{0D1CA68B-9D26-475B-9071-2F41B38B35C3}"/>
                </a:ext>
              </a:extLst>
            </p:cNvPr>
            <p:cNvSpPr txBox="1"/>
            <p:nvPr/>
          </p:nvSpPr>
          <p:spPr>
            <a:xfrm>
              <a:off x="6413055" y="1998148"/>
              <a:ext cx="114459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>
                  <a:solidFill>
                    <a:srgbClr val="7B878F"/>
                  </a:solidFill>
                </a:rPr>
                <a:t>National</a:t>
              </a:r>
            </a:p>
            <a:p>
              <a:r>
                <a:rPr lang="en-GB" sz="1100" b="1">
                  <a:solidFill>
                    <a:srgbClr val="7B878F"/>
                  </a:solidFill>
                </a:rPr>
                <a:t>research </a:t>
              </a:r>
            </a:p>
            <a:p>
              <a:r>
                <a:rPr lang="en-GB" sz="1100" b="1">
                  <a:solidFill>
                    <a:srgbClr val="7B878F"/>
                  </a:solidFill>
                </a:rPr>
                <a:t>bodies</a:t>
              </a:r>
            </a:p>
          </p:txBody>
        </p: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C2E16E22-7E9B-4C9C-A508-65BFECFF1B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p:blipFill>
          <p:spPr>
            <a:xfrm>
              <a:off x="3393831" y="2416430"/>
              <a:ext cx="1831686" cy="641091"/>
            </a:xfrm>
            <a:prstGeom prst="rect">
              <a:avLst/>
            </a:prstGeom>
          </p:spPr>
        </p:pic>
        <p:sp>
          <p:nvSpPr>
            <p:cNvPr id="23" name="ZoneTexte 7">
              <a:extLst>
                <a:ext uri="{FF2B5EF4-FFF2-40B4-BE49-F238E27FC236}">
                  <a16:creationId xmlns:a16="http://schemas.microsoft.com/office/drawing/2014/main" id="{3662E7E6-946D-4834-9B63-AD00423DE2AA}"/>
                </a:ext>
              </a:extLst>
            </p:cNvPr>
            <p:cNvSpPr txBox="1"/>
            <p:nvPr/>
          </p:nvSpPr>
          <p:spPr>
            <a:xfrm>
              <a:off x="1721123" y="3310927"/>
              <a:ext cx="8345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1">
                  <a:solidFill>
                    <a:srgbClr val="303F48"/>
                  </a:solidFill>
                  <a:latin typeface="+mj-lt"/>
                </a:rPr>
                <a:t>FACULTY OF</a:t>
              </a:r>
            </a:p>
            <a:p>
              <a:r>
                <a:rPr lang="en-GB" sz="800" b="1">
                  <a:solidFill>
                    <a:srgbClr val="303F48"/>
                  </a:solidFill>
                  <a:latin typeface="+mj-lt"/>
                </a:rPr>
                <a:t>MEDICINE</a:t>
              </a:r>
            </a:p>
          </p:txBody>
        </p:sp>
        <p:sp>
          <p:nvSpPr>
            <p:cNvPr id="24" name="ZoneTexte 7">
              <a:extLst>
                <a:ext uri="{FF2B5EF4-FFF2-40B4-BE49-F238E27FC236}">
                  <a16:creationId xmlns:a16="http://schemas.microsoft.com/office/drawing/2014/main" id="{C2D241F7-B594-4791-8F0A-1B516C667CF4}"/>
                </a:ext>
              </a:extLst>
            </p:cNvPr>
            <p:cNvSpPr txBox="1"/>
            <p:nvPr/>
          </p:nvSpPr>
          <p:spPr>
            <a:xfrm>
              <a:off x="2659279" y="3320393"/>
              <a:ext cx="8345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1">
                  <a:solidFill>
                    <a:srgbClr val="303F48"/>
                  </a:solidFill>
                  <a:latin typeface="+mj-lt"/>
                </a:rPr>
                <a:t>FACULTY OF</a:t>
              </a:r>
            </a:p>
            <a:p>
              <a:r>
                <a:rPr lang="en-GB" sz="800" b="1">
                  <a:solidFill>
                    <a:srgbClr val="303F48"/>
                  </a:solidFill>
                  <a:latin typeface="+mj-lt"/>
                </a:rPr>
                <a:t>PHARMACY</a:t>
              </a:r>
            </a:p>
          </p:txBody>
        </p:sp>
        <p:sp>
          <p:nvSpPr>
            <p:cNvPr id="25" name="ZoneTexte 7">
              <a:extLst>
                <a:ext uri="{FF2B5EF4-FFF2-40B4-BE49-F238E27FC236}">
                  <a16:creationId xmlns:a16="http://schemas.microsoft.com/office/drawing/2014/main" id="{07B2C912-710E-4E69-87EF-92F1D9563E7A}"/>
                </a:ext>
              </a:extLst>
            </p:cNvPr>
            <p:cNvSpPr txBox="1"/>
            <p:nvPr/>
          </p:nvSpPr>
          <p:spPr>
            <a:xfrm>
              <a:off x="3665403" y="3320393"/>
              <a:ext cx="8857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1" dirty="0">
                  <a:solidFill>
                    <a:srgbClr val="303F48"/>
                  </a:solidFill>
                  <a:latin typeface="+mj-lt"/>
                </a:rPr>
                <a:t>FACULTY OF </a:t>
              </a:r>
            </a:p>
            <a:p>
              <a:r>
                <a:rPr lang="en-GB" sz="800" b="1" dirty="0" smtClean="0">
                  <a:solidFill>
                    <a:srgbClr val="303F48"/>
                  </a:solidFill>
                  <a:latin typeface="+mj-lt"/>
                </a:rPr>
                <a:t>SCIENCES</a:t>
              </a:r>
              <a:endParaRPr lang="en-GB" sz="800" b="1" dirty="0">
                <a:solidFill>
                  <a:srgbClr val="303F48"/>
                </a:solidFill>
                <a:latin typeface="+mj-lt"/>
              </a:endParaRPr>
            </a:p>
          </p:txBody>
        </p:sp>
        <p:sp>
          <p:nvSpPr>
            <p:cNvPr id="26" name="ZoneTexte 7">
              <a:extLst>
                <a:ext uri="{FF2B5EF4-FFF2-40B4-BE49-F238E27FC236}">
                  <a16:creationId xmlns:a16="http://schemas.microsoft.com/office/drawing/2014/main" id="{005BF7D4-5C53-43D9-A7D5-DE0EA6F8BB08}"/>
                </a:ext>
              </a:extLst>
            </p:cNvPr>
            <p:cNvSpPr txBox="1"/>
            <p:nvPr/>
          </p:nvSpPr>
          <p:spPr>
            <a:xfrm>
              <a:off x="4753283" y="3338815"/>
              <a:ext cx="8857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1">
                  <a:solidFill>
                    <a:srgbClr val="303F48"/>
                  </a:solidFill>
                  <a:latin typeface="+mj-lt"/>
                </a:rPr>
                <a:t>FACULTY OF </a:t>
              </a:r>
            </a:p>
            <a:p>
              <a:r>
                <a:rPr lang="en-GB" sz="800" b="1">
                  <a:solidFill>
                    <a:srgbClr val="303F48"/>
                  </a:solidFill>
                  <a:latin typeface="+mj-lt"/>
                </a:rPr>
                <a:t>SPORTS SCIENCE</a:t>
              </a:r>
            </a:p>
          </p:txBody>
        </p:sp>
        <p:sp>
          <p:nvSpPr>
            <p:cNvPr id="27" name="ZoneTexte 7">
              <a:extLst>
                <a:ext uri="{FF2B5EF4-FFF2-40B4-BE49-F238E27FC236}">
                  <a16:creationId xmlns:a16="http://schemas.microsoft.com/office/drawing/2014/main" id="{F53A8044-757F-47E0-A5A0-D66C83BFE0C8}"/>
                </a:ext>
              </a:extLst>
            </p:cNvPr>
            <p:cNvSpPr txBox="1"/>
            <p:nvPr/>
          </p:nvSpPr>
          <p:spPr>
            <a:xfrm>
              <a:off x="5899659" y="3320394"/>
              <a:ext cx="1359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1" dirty="0" smtClean="0">
                  <a:solidFill>
                    <a:srgbClr val="303F48"/>
                  </a:solidFill>
                  <a:latin typeface="+mj-lt"/>
                </a:rPr>
                <a:t>FACULTY OF LAW, ECONOMICS AND MANAGEMENT</a:t>
              </a:r>
              <a:endParaRPr lang="en-GB" sz="800" b="1" dirty="0">
                <a:solidFill>
                  <a:srgbClr val="303F48"/>
                </a:solidFill>
                <a:latin typeface="+mj-lt"/>
              </a:endParaRPr>
            </a:p>
          </p:txBody>
        </p:sp>
        <p:sp>
          <p:nvSpPr>
            <p:cNvPr id="28" name="ZoneTexte 7">
              <a:extLst>
                <a:ext uri="{FF2B5EF4-FFF2-40B4-BE49-F238E27FC236}">
                  <a16:creationId xmlns:a16="http://schemas.microsoft.com/office/drawing/2014/main" id="{10A4A31A-1D03-4B2E-BF38-C15581C57956}"/>
                </a:ext>
              </a:extLst>
            </p:cNvPr>
            <p:cNvSpPr txBox="1"/>
            <p:nvPr/>
          </p:nvSpPr>
          <p:spPr>
            <a:xfrm>
              <a:off x="5927105" y="3790137"/>
              <a:ext cx="9797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1" dirty="0">
                  <a:solidFill>
                    <a:srgbClr val="303F48"/>
                  </a:solidFill>
                  <a:latin typeface="+mj-lt"/>
                </a:rPr>
                <a:t>OBSERVATORY</a:t>
              </a:r>
            </a:p>
            <a:p>
              <a:r>
                <a:rPr lang="en-GB" sz="800" b="1" dirty="0">
                  <a:solidFill>
                    <a:srgbClr val="303F48"/>
                  </a:solidFill>
                  <a:latin typeface="+mj-lt"/>
                </a:rPr>
                <a:t>OF THE SCIENCES</a:t>
              </a:r>
            </a:p>
            <a:p>
              <a:r>
                <a:rPr lang="en-GB" sz="800" b="1" dirty="0">
                  <a:solidFill>
                    <a:srgbClr val="303F48"/>
                  </a:solidFill>
                  <a:latin typeface="+mj-lt"/>
                </a:rPr>
                <a:t>OF THE UNIVERSE</a:t>
              </a:r>
            </a:p>
          </p:txBody>
        </p:sp>
        <p:sp>
          <p:nvSpPr>
            <p:cNvPr id="29" name="ZoneTexte 7">
              <a:extLst>
                <a:ext uri="{FF2B5EF4-FFF2-40B4-BE49-F238E27FC236}">
                  <a16:creationId xmlns:a16="http://schemas.microsoft.com/office/drawing/2014/main" id="{5B230D24-1C4D-4735-BC77-9384D0532B68}"/>
                </a:ext>
              </a:extLst>
            </p:cNvPr>
            <p:cNvSpPr txBox="1"/>
            <p:nvPr/>
          </p:nvSpPr>
          <p:spPr>
            <a:xfrm>
              <a:off x="3687856" y="3837483"/>
              <a:ext cx="97975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1" dirty="0" smtClean="0">
                  <a:solidFill>
                    <a:srgbClr val="303F48"/>
                  </a:solidFill>
                  <a:latin typeface="+mj-lt"/>
                </a:rPr>
                <a:t>IUT ORSAY </a:t>
              </a:r>
              <a:endParaRPr lang="en-GB" sz="800" b="1" dirty="0">
                <a:solidFill>
                  <a:srgbClr val="303F48"/>
                </a:solidFill>
                <a:latin typeface="+mj-lt"/>
              </a:endParaRPr>
            </a:p>
          </p:txBody>
        </p:sp>
        <p:sp>
          <p:nvSpPr>
            <p:cNvPr id="30" name="ZoneTexte 7">
              <a:extLst>
                <a:ext uri="{FF2B5EF4-FFF2-40B4-BE49-F238E27FC236}">
                  <a16:creationId xmlns:a16="http://schemas.microsoft.com/office/drawing/2014/main" id="{34A4B58F-CAD7-4FDA-9C85-FB9722D30A01}"/>
                </a:ext>
              </a:extLst>
            </p:cNvPr>
            <p:cNvSpPr txBox="1"/>
            <p:nvPr/>
          </p:nvSpPr>
          <p:spPr>
            <a:xfrm>
              <a:off x="2659279" y="3849108"/>
              <a:ext cx="97975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1" dirty="0" smtClean="0">
                  <a:solidFill>
                    <a:srgbClr val="303F48"/>
                  </a:solidFill>
                  <a:latin typeface="+mj-lt"/>
                </a:rPr>
                <a:t>IUT SCEAUX </a:t>
              </a:r>
              <a:endParaRPr lang="en-GB" sz="800" b="1" dirty="0">
                <a:solidFill>
                  <a:srgbClr val="303F48"/>
                </a:solidFill>
                <a:latin typeface="+mj-lt"/>
              </a:endParaRPr>
            </a:p>
          </p:txBody>
        </p:sp>
        <p:sp>
          <p:nvSpPr>
            <p:cNvPr id="31" name="ZoneTexte 7">
              <a:extLst>
                <a:ext uri="{FF2B5EF4-FFF2-40B4-BE49-F238E27FC236}">
                  <a16:creationId xmlns:a16="http://schemas.microsoft.com/office/drawing/2014/main" id="{EDF3F840-ADD1-474D-9574-FB8A734A907F}"/>
                </a:ext>
              </a:extLst>
            </p:cNvPr>
            <p:cNvSpPr txBox="1"/>
            <p:nvPr/>
          </p:nvSpPr>
          <p:spPr>
            <a:xfrm>
              <a:off x="1720803" y="3837483"/>
              <a:ext cx="97975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1" dirty="0" smtClean="0">
                  <a:solidFill>
                    <a:srgbClr val="303F48"/>
                  </a:solidFill>
                  <a:latin typeface="+mj-lt"/>
                </a:rPr>
                <a:t>IUT CACHAN </a:t>
              </a:r>
              <a:endParaRPr lang="en-GB" sz="800" b="1" dirty="0">
                <a:solidFill>
                  <a:srgbClr val="303F48"/>
                </a:solidFill>
                <a:latin typeface="+mj-lt"/>
              </a:endParaRPr>
            </a:p>
          </p:txBody>
        </p:sp>
      </p:grpSp>
      <p:pic>
        <p:nvPicPr>
          <p:cNvPr id="3" name="Graphic 2">
            <a:extLst>
              <a:ext uri="{FF2B5EF4-FFF2-40B4-BE49-F238E27FC236}">
                <a16:creationId xmlns:a16="http://schemas.microsoft.com/office/drawing/2014/main" id="{7F77E964-6233-4554-A396-D52D22F7880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3293466" y="714308"/>
            <a:ext cx="2381250" cy="1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51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b="1" dirty="0" smtClean="0">
                <a:solidFill>
                  <a:schemeClr val="accent6">
                    <a:lumMod val="75000"/>
                  </a:schemeClr>
                </a:solidFill>
              </a:rPr>
              <a:t>INCLUSIVE</a:t>
            </a:r>
          </a:p>
          <a:p>
            <a:pPr marL="0" indent="0">
              <a:buNone/>
            </a:pPr>
            <a:endParaRPr lang="fr-BE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3"/>
          </p:nvPr>
        </p:nvSpPr>
        <p:spPr>
          <a:xfrm>
            <a:off x="3411957" y="2226469"/>
            <a:ext cx="2518867" cy="2822351"/>
          </a:xfrm>
        </p:spPr>
        <p:txBody>
          <a:bodyPr/>
          <a:lstStyle/>
          <a:p>
            <a:pPr marL="0" indent="0">
              <a:buNone/>
            </a:pPr>
            <a:r>
              <a:rPr lang="en-IE" b="1" dirty="0" smtClean="0">
                <a:solidFill>
                  <a:srgbClr val="FFC000"/>
                </a:solidFill>
              </a:rPr>
              <a:t>DIGITAL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b="1" dirty="0" smtClean="0">
                <a:solidFill>
                  <a:srgbClr val="92D050"/>
                </a:solidFill>
              </a:rPr>
              <a:t>GREEN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2700" dirty="0"/>
              <a:t>Horizontal priorities</a:t>
            </a:r>
            <a:endParaRPr lang="fr-BE" sz="27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953" y="2850255"/>
            <a:ext cx="2394877" cy="18474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647" y="2850255"/>
            <a:ext cx="2415095" cy="18760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041" y="2864549"/>
            <a:ext cx="2370017" cy="184747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707" y="16822"/>
            <a:ext cx="4303293" cy="132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9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2700" dirty="0"/>
              <a:t>Programme Actions (1): Education and Training</a:t>
            </a:r>
            <a:endParaRPr lang="fr-BE" sz="27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225911" y="1390357"/>
            <a:ext cx="8780850" cy="4846146"/>
            <a:chOff x="1198473" y="1285942"/>
            <a:chExt cx="6784190" cy="3581857"/>
          </a:xfrm>
        </p:grpSpPr>
        <p:sp>
          <p:nvSpPr>
            <p:cNvPr id="22" name="Oval 21"/>
            <p:cNvSpPr/>
            <p:nvPr/>
          </p:nvSpPr>
          <p:spPr>
            <a:xfrm>
              <a:off x="5567699" y="1347614"/>
              <a:ext cx="523341" cy="523341"/>
            </a:xfrm>
            <a:prstGeom prst="ellipse">
              <a:avLst/>
            </a:prstGeom>
            <a:solidFill>
              <a:srgbClr val="BBE0E3">
                <a:tint val="4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</p:spPr>
        </p:sp>
        <p:sp>
          <p:nvSpPr>
            <p:cNvPr id="23" name="Chord 22"/>
            <p:cNvSpPr/>
            <p:nvPr/>
          </p:nvSpPr>
          <p:spPr>
            <a:xfrm>
              <a:off x="5620033" y="1407618"/>
              <a:ext cx="418673" cy="418673"/>
            </a:xfrm>
            <a:prstGeom prst="chord">
              <a:avLst>
                <a:gd name="adj1" fmla="val 1168272"/>
                <a:gd name="adj2" fmla="val 9631728"/>
              </a:avLst>
            </a:prstGeom>
            <a:solidFill>
              <a:srgbClr val="BBE0E3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BBE0E3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24" name="Freeform 23"/>
            <p:cNvSpPr/>
            <p:nvPr/>
          </p:nvSpPr>
          <p:spPr>
            <a:xfrm>
              <a:off x="1198473" y="1985119"/>
              <a:ext cx="1861731" cy="2202396"/>
            </a:xfrm>
            <a:custGeom>
              <a:avLst/>
              <a:gdLst>
                <a:gd name="connsiteX0" fmla="*/ 0 w 1548219"/>
                <a:gd name="connsiteY0" fmla="*/ 0 h 2202396"/>
                <a:gd name="connsiteX1" fmla="*/ 1548219 w 1548219"/>
                <a:gd name="connsiteY1" fmla="*/ 0 h 2202396"/>
                <a:gd name="connsiteX2" fmla="*/ 1548219 w 1548219"/>
                <a:gd name="connsiteY2" fmla="*/ 2202396 h 2202396"/>
                <a:gd name="connsiteX3" fmla="*/ 0 w 1548219"/>
                <a:gd name="connsiteY3" fmla="*/ 2202396 h 2202396"/>
                <a:gd name="connsiteX4" fmla="*/ 0 w 1548219"/>
                <a:gd name="connsiteY4" fmla="*/ 0 h 220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8219" h="2202396">
                  <a:moveTo>
                    <a:pt x="0" y="0"/>
                  </a:moveTo>
                  <a:lnTo>
                    <a:pt x="1548219" y="0"/>
                  </a:lnTo>
                  <a:lnTo>
                    <a:pt x="1548219" y="2202396"/>
                  </a:lnTo>
                  <a:lnTo>
                    <a:pt x="0" y="220239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spcFirstLastPara="0" vert="horz" wrap="square" lIns="15240" tIns="15240" rIns="15240" bIns="15240" numCol="1" spcCol="1270" anchor="t" anchorCtr="0">
              <a:noAutofit/>
            </a:bodyPr>
            <a:lstStyle/>
            <a:p>
              <a:pPr marL="128588" indent="-128588" defTabSz="266700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1100" b="1" kern="0" dirty="0">
                  <a:latin typeface="Verdana"/>
                </a:rPr>
                <a:t>mobility of higher education students and staff</a:t>
              </a:r>
            </a:p>
            <a:p>
              <a:pPr marL="128588" indent="-128588" defTabSz="266700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1100" kern="0" dirty="0">
                  <a:solidFill>
                    <a:srgbClr val="0F5494"/>
                  </a:solidFill>
                  <a:latin typeface="Verdana"/>
                </a:rPr>
                <a:t>mobility of VET learners and staff</a:t>
              </a:r>
            </a:p>
            <a:p>
              <a:pPr marL="128588" indent="-128588" defTabSz="266700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1100" kern="0" dirty="0">
                  <a:solidFill>
                    <a:srgbClr val="00B050"/>
                  </a:solidFill>
                  <a:latin typeface="Verdana"/>
                </a:rPr>
                <a:t>mobility of school pupils </a:t>
              </a:r>
              <a:r>
                <a:rPr lang="en-GB" sz="1100" kern="0" dirty="0">
                  <a:solidFill>
                    <a:srgbClr val="0F5494"/>
                  </a:solidFill>
                  <a:latin typeface="Verdana"/>
                </a:rPr>
                <a:t>and staff</a:t>
              </a:r>
            </a:p>
            <a:p>
              <a:pPr marL="128588" indent="-128588" defTabSz="266700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1100" kern="0" dirty="0">
                  <a:solidFill>
                    <a:srgbClr val="0F5494"/>
                  </a:solidFill>
                  <a:latin typeface="Verdana"/>
                </a:rPr>
                <a:t>mobility of adult education </a:t>
              </a:r>
              <a:r>
                <a:rPr lang="en-GB" sz="1100" kern="0" dirty="0">
                  <a:solidFill>
                    <a:srgbClr val="00B050"/>
                  </a:solidFill>
                  <a:latin typeface="Verdana"/>
                </a:rPr>
                <a:t>learners</a:t>
              </a:r>
              <a:r>
                <a:rPr lang="en-GB" sz="1100" kern="0" dirty="0">
                  <a:latin typeface="Verdana"/>
                </a:rPr>
                <a:t> </a:t>
              </a:r>
              <a:r>
                <a:rPr lang="en-GB" sz="1100" kern="0" dirty="0">
                  <a:solidFill>
                    <a:srgbClr val="0F5494"/>
                  </a:solidFill>
                  <a:latin typeface="Verdana"/>
                </a:rPr>
                <a:t>and staff</a:t>
              </a:r>
            </a:p>
            <a:p>
              <a:pPr marL="128588" indent="-128588" defTabSz="266700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1100" kern="0" dirty="0">
                  <a:solidFill>
                    <a:srgbClr val="00B050"/>
                  </a:solidFill>
                  <a:latin typeface="Verdana"/>
                </a:rPr>
                <a:t>language learning opportunities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1721814" y="1456736"/>
              <a:ext cx="1548219" cy="326412"/>
            </a:xfrm>
            <a:custGeom>
              <a:avLst/>
              <a:gdLst>
                <a:gd name="connsiteX0" fmla="*/ 0 w 1548219"/>
                <a:gd name="connsiteY0" fmla="*/ 0 h 523341"/>
                <a:gd name="connsiteX1" fmla="*/ 1548219 w 1548219"/>
                <a:gd name="connsiteY1" fmla="*/ 0 h 523341"/>
                <a:gd name="connsiteX2" fmla="*/ 1548219 w 1548219"/>
                <a:gd name="connsiteY2" fmla="*/ 523341 h 523341"/>
                <a:gd name="connsiteX3" fmla="*/ 0 w 1548219"/>
                <a:gd name="connsiteY3" fmla="*/ 523341 h 523341"/>
                <a:gd name="connsiteX4" fmla="*/ 0 w 1548219"/>
                <a:gd name="connsiteY4" fmla="*/ 0 h 52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8219" h="523341">
                  <a:moveTo>
                    <a:pt x="0" y="0"/>
                  </a:moveTo>
                  <a:lnTo>
                    <a:pt x="1548219" y="0"/>
                  </a:lnTo>
                  <a:lnTo>
                    <a:pt x="1548219" y="523341"/>
                  </a:lnTo>
                  <a:lnTo>
                    <a:pt x="0" y="52334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spcFirstLastPara="0" vert="horz" wrap="square" lIns="28575" tIns="28575" rIns="28575" bIns="28575" numCol="1" spcCol="1270" anchor="b" anchorCtr="0">
              <a:noAutofit/>
            </a:bodyPr>
            <a:lstStyle/>
            <a:p>
              <a:pPr defTabSz="500063">
                <a:lnSpc>
                  <a:spcPct val="90000"/>
                </a:lnSpc>
                <a:spcAft>
                  <a:spcPct val="35000"/>
                </a:spcAft>
              </a:pPr>
              <a:r>
                <a:rPr lang="fr-BE" sz="1500" b="1" dirty="0">
                  <a:solidFill>
                    <a:srgbClr val="FFD15E">
                      <a:lumMod val="50000"/>
                    </a:srgbClr>
                  </a:solidFill>
                  <a:latin typeface="Arial"/>
                </a:rPr>
                <a:t>Mobility</a:t>
              </a:r>
              <a:endParaRPr lang="en-GB" sz="1500" b="1" dirty="0">
                <a:solidFill>
                  <a:srgbClr val="FFD15E">
                    <a:lumMod val="50000"/>
                  </a:srgbClr>
                </a:solidFill>
                <a:latin typeface="Arial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3208116" y="1347614"/>
              <a:ext cx="523341" cy="523341"/>
            </a:xfrm>
            <a:prstGeom prst="ellipse">
              <a:avLst/>
            </a:prstGeom>
            <a:solidFill>
              <a:srgbClr val="BBE0E3">
                <a:tint val="4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</p:spPr>
        </p:sp>
        <p:sp>
          <p:nvSpPr>
            <p:cNvPr id="27" name="Chord 26"/>
            <p:cNvSpPr/>
            <p:nvPr/>
          </p:nvSpPr>
          <p:spPr>
            <a:xfrm>
              <a:off x="3260454" y="1399948"/>
              <a:ext cx="418673" cy="418673"/>
            </a:xfrm>
            <a:prstGeom prst="chord">
              <a:avLst>
                <a:gd name="adj1" fmla="val 20431728"/>
                <a:gd name="adj2" fmla="val 11968272"/>
              </a:avLst>
            </a:prstGeom>
            <a:solidFill>
              <a:srgbClr val="BBE0E3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BBE0E3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28" name="Freeform 27"/>
            <p:cNvSpPr/>
            <p:nvPr/>
          </p:nvSpPr>
          <p:spPr>
            <a:xfrm>
              <a:off x="3145487" y="2020593"/>
              <a:ext cx="2092132" cy="2202396"/>
            </a:xfrm>
            <a:custGeom>
              <a:avLst/>
              <a:gdLst>
                <a:gd name="connsiteX0" fmla="*/ 0 w 1548219"/>
                <a:gd name="connsiteY0" fmla="*/ 0 h 2202396"/>
                <a:gd name="connsiteX1" fmla="*/ 1548219 w 1548219"/>
                <a:gd name="connsiteY1" fmla="*/ 0 h 2202396"/>
                <a:gd name="connsiteX2" fmla="*/ 1548219 w 1548219"/>
                <a:gd name="connsiteY2" fmla="*/ 2202396 h 2202396"/>
                <a:gd name="connsiteX3" fmla="*/ 0 w 1548219"/>
                <a:gd name="connsiteY3" fmla="*/ 2202396 h 2202396"/>
                <a:gd name="connsiteX4" fmla="*/ 0 w 1548219"/>
                <a:gd name="connsiteY4" fmla="*/ 0 h 220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8219" h="2202396">
                  <a:moveTo>
                    <a:pt x="0" y="0"/>
                  </a:moveTo>
                  <a:lnTo>
                    <a:pt x="1548219" y="0"/>
                  </a:lnTo>
                  <a:lnTo>
                    <a:pt x="1548219" y="2202396"/>
                  </a:lnTo>
                  <a:lnTo>
                    <a:pt x="0" y="220239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spcFirstLastPara="0" vert="horz" wrap="square" lIns="15240" tIns="15240" rIns="15240" bIns="15240" numCol="1" spcCol="1270" anchor="t" anchorCtr="0">
              <a:noAutofit/>
            </a:bodyPr>
            <a:lstStyle/>
            <a:p>
              <a:pPr marL="128588" indent="-128588" defTabSz="266700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1100" kern="0" dirty="0">
                  <a:solidFill>
                    <a:srgbClr val="00B050"/>
                  </a:solidFill>
                  <a:latin typeface="Verdana"/>
                </a:rPr>
                <a:t>partnerships for cooperation, including small-scale partnerships</a:t>
              </a:r>
            </a:p>
            <a:p>
              <a:pPr marL="128588" indent="-128588" defTabSz="266700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1100" kern="0" dirty="0">
                  <a:solidFill>
                    <a:srgbClr val="00B050"/>
                  </a:solidFill>
                  <a:latin typeface="Verdana"/>
                </a:rPr>
                <a:t>partnerships for excellence, in particular European universities, Centres of Vocational Excellence,</a:t>
              </a:r>
              <a:r>
                <a:rPr lang="en-GB" sz="1100" kern="0" dirty="0">
                  <a:solidFill>
                    <a:srgbClr val="0F5494"/>
                  </a:solidFill>
                  <a:latin typeface="Verdana"/>
                </a:rPr>
                <a:t> Erasmus Mundus Joint Master Degrees</a:t>
              </a:r>
            </a:p>
            <a:p>
              <a:pPr marL="128588" indent="-128588" defTabSz="266700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1100" kern="0" dirty="0">
                  <a:solidFill>
                    <a:srgbClr val="00B050"/>
                  </a:solidFill>
                  <a:latin typeface="Verdana"/>
                </a:rPr>
                <a:t>partnerships for innovation</a:t>
              </a:r>
            </a:p>
            <a:p>
              <a:pPr marL="128588" indent="-128588" defTabSz="266700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1100" kern="0" dirty="0">
                  <a:solidFill>
                    <a:srgbClr val="0F5494"/>
                  </a:solidFill>
                  <a:latin typeface="Verdana"/>
                </a:rPr>
                <a:t>online platforms and tools for virtual cooperation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3840491" y="1393256"/>
              <a:ext cx="1548219" cy="389892"/>
            </a:xfrm>
            <a:custGeom>
              <a:avLst/>
              <a:gdLst>
                <a:gd name="connsiteX0" fmla="*/ 0 w 1548219"/>
                <a:gd name="connsiteY0" fmla="*/ 0 h 523341"/>
                <a:gd name="connsiteX1" fmla="*/ 1548219 w 1548219"/>
                <a:gd name="connsiteY1" fmla="*/ 0 h 523341"/>
                <a:gd name="connsiteX2" fmla="*/ 1548219 w 1548219"/>
                <a:gd name="connsiteY2" fmla="*/ 523341 h 523341"/>
                <a:gd name="connsiteX3" fmla="*/ 0 w 1548219"/>
                <a:gd name="connsiteY3" fmla="*/ 523341 h 523341"/>
                <a:gd name="connsiteX4" fmla="*/ 0 w 1548219"/>
                <a:gd name="connsiteY4" fmla="*/ 0 h 52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8219" h="523341">
                  <a:moveTo>
                    <a:pt x="0" y="0"/>
                  </a:moveTo>
                  <a:lnTo>
                    <a:pt x="1548219" y="0"/>
                  </a:lnTo>
                  <a:lnTo>
                    <a:pt x="1548219" y="523341"/>
                  </a:lnTo>
                  <a:lnTo>
                    <a:pt x="0" y="52334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spcFirstLastPara="0" vert="horz" wrap="square" lIns="28575" tIns="28575" rIns="28575" bIns="28575" numCol="1" spcCol="1270" anchor="b" anchorCtr="0">
              <a:noAutofit/>
            </a:bodyPr>
            <a:lstStyle/>
            <a:p>
              <a:pPr defTabSz="500063">
                <a:lnSpc>
                  <a:spcPct val="90000"/>
                </a:lnSpc>
                <a:spcAft>
                  <a:spcPct val="35000"/>
                </a:spcAft>
              </a:pPr>
              <a:r>
                <a:rPr lang="fr-BE" sz="1500" b="1" dirty="0">
                  <a:solidFill>
                    <a:srgbClr val="FFD15E">
                      <a:lumMod val="50000"/>
                    </a:srgbClr>
                  </a:solidFill>
                  <a:latin typeface="Arial"/>
                </a:rPr>
                <a:t>Cooperation</a:t>
              </a:r>
              <a:endParaRPr lang="en-GB" sz="1500" b="1" dirty="0">
                <a:solidFill>
                  <a:srgbClr val="FFD15E">
                    <a:lumMod val="50000"/>
                  </a:srgbClr>
                </a:solidFill>
                <a:latin typeface="Arial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5297817" y="1982954"/>
              <a:ext cx="2684846" cy="2884845"/>
            </a:xfrm>
            <a:custGeom>
              <a:avLst/>
              <a:gdLst>
                <a:gd name="connsiteX0" fmla="*/ 0 w 1548219"/>
                <a:gd name="connsiteY0" fmla="*/ 0 h 2202396"/>
                <a:gd name="connsiteX1" fmla="*/ 1548219 w 1548219"/>
                <a:gd name="connsiteY1" fmla="*/ 0 h 2202396"/>
                <a:gd name="connsiteX2" fmla="*/ 1548219 w 1548219"/>
                <a:gd name="connsiteY2" fmla="*/ 2202396 h 2202396"/>
                <a:gd name="connsiteX3" fmla="*/ 0 w 1548219"/>
                <a:gd name="connsiteY3" fmla="*/ 2202396 h 2202396"/>
                <a:gd name="connsiteX4" fmla="*/ 0 w 1548219"/>
                <a:gd name="connsiteY4" fmla="*/ 0 h 220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8219" h="2202396">
                  <a:moveTo>
                    <a:pt x="0" y="0"/>
                  </a:moveTo>
                  <a:lnTo>
                    <a:pt x="1548219" y="0"/>
                  </a:lnTo>
                  <a:lnTo>
                    <a:pt x="1548219" y="2202396"/>
                  </a:lnTo>
                  <a:lnTo>
                    <a:pt x="0" y="220239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spcFirstLastPara="0" vert="horz" wrap="square" lIns="15240" tIns="15240" rIns="15240" bIns="15240" numCol="1" spcCol="1270" anchor="t" anchorCtr="0">
              <a:noAutofit/>
            </a:bodyPr>
            <a:lstStyle/>
            <a:p>
              <a:pPr marL="128588" indent="-128588" defTabSz="266700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1050" kern="0" dirty="0">
                  <a:solidFill>
                    <a:srgbClr val="0F5494"/>
                  </a:solidFill>
                  <a:latin typeface="Verdana"/>
                </a:rPr>
                <a:t>preparation and implementation of the EU general and sectoral policy agenda in education and training</a:t>
              </a:r>
            </a:p>
            <a:p>
              <a:pPr marL="128588" indent="-128588" defTabSz="266700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1050" kern="0" dirty="0">
                  <a:solidFill>
                    <a:srgbClr val="0F5494"/>
                  </a:solidFill>
                  <a:latin typeface="Verdana"/>
                </a:rPr>
                <a:t>quality, transparency and recognition of skills and competences</a:t>
              </a:r>
            </a:p>
            <a:p>
              <a:pPr marL="128588" indent="-128588" defTabSz="266700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1050" kern="0" dirty="0">
                  <a:solidFill>
                    <a:srgbClr val="0F5494"/>
                  </a:solidFill>
                  <a:latin typeface="Verdana"/>
                </a:rPr>
                <a:t>policy dialogue and cooperation with stakeholders</a:t>
              </a:r>
            </a:p>
            <a:p>
              <a:pPr marL="128588" indent="-128588" defTabSz="266700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1050" kern="0" dirty="0">
                  <a:solidFill>
                    <a:srgbClr val="0F5494"/>
                  </a:solidFill>
                  <a:latin typeface="Verdana"/>
                </a:rPr>
                <a:t>qualitative and inclusive implementation of the programme</a:t>
              </a:r>
            </a:p>
            <a:p>
              <a:pPr marL="128588" indent="-128588" defTabSz="266700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1050" kern="0" dirty="0">
                  <a:solidFill>
                    <a:srgbClr val="00B050"/>
                  </a:solidFill>
                  <a:latin typeface="Verdana"/>
                </a:rPr>
                <a:t>cooperation with other EU instruments and support to other policy areas </a:t>
              </a:r>
            </a:p>
            <a:p>
              <a:pPr marL="128588" indent="-128588" defTabSz="266700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1050" kern="0" dirty="0">
                  <a:solidFill>
                    <a:srgbClr val="0F5494"/>
                  </a:solidFill>
                  <a:latin typeface="Verdana"/>
                </a:rPr>
                <a:t>dissemination and awareness-raising activities 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6143374" y="1285942"/>
              <a:ext cx="1548219" cy="477699"/>
            </a:xfrm>
            <a:custGeom>
              <a:avLst/>
              <a:gdLst>
                <a:gd name="connsiteX0" fmla="*/ 0 w 1548219"/>
                <a:gd name="connsiteY0" fmla="*/ 0 h 523341"/>
                <a:gd name="connsiteX1" fmla="*/ 1548219 w 1548219"/>
                <a:gd name="connsiteY1" fmla="*/ 0 h 523341"/>
                <a:gd name="connsiteX2" fmla="*/ 1548219 w 1548219"/>
                <a:gd name="connsiteY2" fmla="*/ 523341 h 523341"/>
                <a:gd name="connsiteX3" fmla="*/ 0 w 1548219"/>
                <a:gd name="connsiteY3" fmla="*/ 523341 h 523341"/>
                <a:gd name="connsiteX4" fmla="*/ 0 w 1548219"/>
                <a:gd name="connsiteY4" fmla="*/ 0 h 52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8219" h="523341">
                  <a:moveTo>
                    <a:pt x="0" y="0"/>
                  </a:moveTo>
                  <a:lnTo>
                    <a:pt x="1548219" y="0"/>
                  </a:lnTo>
                  <a:lnTo>
                    <a:pt x="1548219" y="523341"/>
                  </a:lnTo>
                  <a:lnTo>
                    <a:pt x="0" y="52334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spcFirstLastPara="0" vert="horz" wrap="square" lIns="28575" tIns="28575" rIns="28575" bIns="28575" numCol="1" spcCol="1270" anchor="b" anchorCtr="0">
              <a:noAutofit/>
            </a:bodyPr>
            <a:lstStyle/>
            <a:p>
              <a:pPr defTabSz="500063">
                <a:lnSpc>
                  <a:spcPct val="90000"/>
                </a:lnSpc>
                <a:spcAft>
                  <a:spcPct val="35000"/>
                </a:spcAft>
              </a:pPr>
              <a:r>
                <a:rPr lang="en-GB" sz="1500" b="1" dirty="0">
                  <a:solidFill>
                    <a:srgbClr val="FFD15E">
                      <a:lumMod val="50000"/>
                    </a:srgbClr>
                  </a:solidFill>
                  <a:latin typeface="Arial"/>
                </a:rPr>
                <a:t>Policy development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198473" y="1348121"/>
              <a:ext cx="523341" cy="523341"/>
            </a:xfrm>
            <a:prstGeom prst="ellipse">
              <a:avLst/>
            </a:prstGeom>
            <a:solidFill>
              <a:srgbClr val="BBE0E3">
                <a:tint val="4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</p:spPr>
        </p:sp>
        <p:sp>
          <p:nvSpPr>
            <p:cNvPr id="33" name="Chord 32"/>
            <p:cNvSpPr/>
            <p:nvPr/>
          </p:nvSpPr>
          <p:spPr>
            <a:xfrm>
              <a:off x="1250807" y="1400455"/>
              <a:ext cx="418673" cy="418673"/>
            </a:xfrm>
            <a:prstGeom prst="chord">
              <a:avLst>
                <a:gd name="adj1" fmla="val 16200000"/>
                <a:gd name="adj2" fmla="val 16200000"/>
              </a:avLst>
            </a:prstGeom>
            <a:solidFill>
              <a:srgbClr val="BBE0E3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BBE0E3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</p:grpSp>
      <p:sp>
        <p:nvSpPr>
          <p:cNvPr id="34" name="Content Placeholder 2"/>
          <p:cNvSpPr txBox="1">
            <a:spLocks/>
          </p:cNvSpPr>
          <p:nvPr/>
        </p:nvSpPr>
        <p:spPr bwMode="auto">
          <a:xfrm>
            <a:off x="784026" y="4733976"/>
            <a:ext cx="6380466" cy="107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defTabSz="500063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None/>
            </a:pPr>
            <a:r>
              <a:rPr lang="fr-BE" sz="1400" kern="0" dirty="0"/>
              <a:t>	</a:t>
            </a:r>
            <a:r>
              <a:rPr lang="fr-BE" sz="2000" b="1" dirty="0">
                <a:solidFill>
                  <a:srgbClr val="FFD15E">
                    <a:lumMod val="50000"/>
                  </a:srgbClr>
                </a:solidFill>
              </a:rPr>
              <a:t>Jean Monnet actions</a:t>
            </a:r>
            <a:endParaRPr lang="en-GB" sz="2000" b="1" dirty="0">
              <a:solidFill>
                <a:srgbClr val="FFD15E">
                  <a:lumMod val="50000"/>
                </a:srgbClr>
              </a:solidFill>
            </a:endParaRPr>
          </a:p>
          <a:p>
            <a:pPr marL="342900" lvl="1" indent="0">
              <a:buNone/>
            </a:pPr>
            <a:r>
              <a:rPr lang="fr-BE" sz="1100" b="0" kern="0" dirty="0">
                <a:latin typeface="Verdana"/>
              </a:rPr>
              <a:t>Jean Monnet in the field of higher education</a:t>
            </a:r>
          </a:p>
          <a:p>
            <a:pPr marL="342900" lvl="1" indent="0">
              <a:buNone/>
            </a:pPr>
            <a:r>
              <a:rPr lang="fr-BE" sz="1100" b="0" kern="0" dirty="0">
                <a:solidFill>
                  <a:srgbClr val="00B050"/>
                </a:solidFill>
                <a:latin typeface="Verdana"/>
              </a:rPr>
              <a:t>Jean Monnet in other fields of education and training</a:t>
            </a:r>
            <a:endParaRPr lang="en-GB" sz="1100" b="0" kern="0" dirty="0">
              <a:solidFill>
                <a:srgbClr val="00B05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94844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2700" dirty="0"/>
              <a:t>Programme Actions (2</a:t>
            </a:r>
            <a:r>
              <a:rPr lang="en-IE" sz="2700" dirty="0" smtClean="0"/>
              <a:t>) : Youth</a:t>
            </a:r>
            <a:endParaRPr lang="fr-BE" sz="2700" dirty="0"/>
          </a:p>
        </p:txBody>
      </p:sp>
      <p:grpSp>
        <p:nvGrpSpPr>
          <p:cNvPr id="4" name="Group 3"/>
          <p:cNvGrpSpPr/>
          <p:nvPr/>
        </p:nvGrpSpPr>
        <p:grpSpPr>
          <a:xfrm>
            <a:off x="161365" y="1495313"/>
            <a:ext cx="8982635" cy="4507454"/>
            <a:chOff x="1198473" y="1305449"/>
            <a:chExt cx="6723992" cy="3564516"/>
          </a:xfrm>
        </p:grpSpPr>
        <p:sp>
          <p:nvSpPr>
            <p:cNvPr id="5" name="Oval 4"/>
            <p:cNvSpPr/>
            <p:nvPr/>
          </p:nvSpPr>
          <p:spPr>
            <a:xfrm>
              <a:off x="5567699" y="1347614"/>
              <a:ext cx="523341" cy="523341"/>
            </a:xfrm>
            <a:prstGeom prst="ellipse">
              <a:avLst/>
            </a:prstGeom>
            <a:solidFill>
              <a:srgbClr val="BBE0E3">
                <a:tint val="4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</p:spPr>
        </p:sp>
        <p:sp>
          <p:nvSpPr>
            <p:cNvPr id="6" name="Chord 5"/>
            <p:cNvSpPr/>
            <p:nvPr/>
          </p:nvSpPr>
          <p:spPr>
            <a:xfrm>
              <a:off x="5620033" y="1407618"/>
              <a:ext cx="418673" cy="418673"/>
            </a:xfrm>
            <a:prstGeom prst="chord">
              <a:avLst>
                <a:gd name="adj1" fmla="val 1168272"/>
                <a:gd name="adj2" fmla="val 9631728"/>
              </a:avLst>
            </a:prstGeom>
            <a:solidFill>
              <a:srgbClr val="BBE0E3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BBE0E3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7" name="Freeform 6"/>
            <p:cNvSpPr/>
            <p:nvPr/>
          </p:nvSpPr>
          <p:spPr>
            <a:xfrm>
              <a:off x="1229169" y="2139174"/>
              <a:ext cx="1861731" cy="2202396"/>
            </a:xfrm>
            <a:custGeom>
              <a:avLst/>
              <a:gdLst>
                <a:gd name="connsiteX0" fmla="*/ 0 w 1548219"/>
                <a:gd name="connsiteY0" fmla="*/ 0 h 2202396"/>
                <a:gd name="connsiteX1" fmla="*/ 1548219 w 1548219"/>
                <a:gd name="connsiteY1" fmla="*/ 0 h 2202396"/>
                <a:gd name="connsiteX2" fmla="*/ 1548219 w 1548219"/>
                <a:gd name="connsiteY2" fmla="*/ 2202396 h 2202396"/>
                <a:gd name="connsiteX3" fmla="*/ 0 w 1548219"/>
                <a:gd name="connsiteY3" fmla="*/ 2202396 h 2202396"/>
                <a:gd name="connsiteX4" fmla="*/ 0 w 1548219"/>
                <a:gd name="connsiteY4" fmla="*/ 0 h 220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8219" h="2202396">
                  <a:moveTo>
                    <a:pt x="0" y="0"/>
                  </a:moveTo>
                  <a:lnTo>
                    <a:pt x="1548219" y="0"/>
                  </a:lnTo>
                  <a:lnTo>
                    <a:pt x="1548219" y="2202396"/>
                  </a:lnTo>
                  <a:lnTo>
                    <a:pt x="0" y="220239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spcFirstLastPara="0" vert="horz" wrap="square" lIns="15240" tIns="15240" rIns="15240" bIns="15240" numCol="1" spcCol="1270" anchor="t" anchorCtr="0">
              <a:noAutofit/>
            </a:bodyPr>
            <a:lstStyle/>
            <a:p>
              <a:pPr marL="128588" indent="-128588" defTabSz="266700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1100" kern="0" dirty="0">
                  <a:solidFill>
                    <a:srgbClr val="0F5494"/>
                  </a:solidFill>
                  <a:latin typeface="Verdana"/>
                </a:rPr>
                <a:t>mobility of young people</a:t>
              </a:r>
            </a:p>
            <a:p>
              <a:pPr marL="128588" indent="-128588" defTabSz="266700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1100" kern="0" dirty="0">
                  <a:solidFill>
                    <a:srgbClr val="00B050"/>
                  </a:solidFill>
                </a:rPr>
                <a:t>Youth participation activities</a:t>
              </a:r>
            </a:p>
            <a:p>
              <a:pPr marL="128588" indent="-128588" defTabSz="266700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1100" kern="0" dirty="0" err="1">
                  <a:solidFill>
                    <a:srgbClr val="00B050"/>
                  </a:solidFill>
                </a:rPr>
                <a:t>DiscoverEU</a:t>
              </a:r>
              <a:r>
                <a:rPr lang="en-GB" sz="1100" kern="0" dirty="0">
                  <a:solidFill>
                    <a:srgbClr val="0F5494"/>
                  </a:solidFill>
                </a:rPr>
                <a:t> </a:t>
              </a:r>
              <a:r>
                <a:rPr lang="en-GB" sz="1100" kern="0" dirty="0">
                  <a:solidFill>
                    <a:srgbClr val="00B050"/>
                  </a:solidFill>
                </a:rPr>
                <a:t>activities</a:t>
              </a:r>
            </a:p>
            <a:p>
              <a:pPr marL="128588" indent="-128588" defTabSz="266700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1100" kern="0" dirty="0">
                  <a:solidFill>
                    <a:srgbClr val="0F5494"/>
                  </a:solidFill>
                </a:rPr>
                <a:t>mobility of youth workers</a:t>
              </a:r>
            </a:p>
            <a:p>
              <a:pPr marL="128588" indent="-128588" defTabSz="266700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n-GB" sz="900" kern="0" dirty="0">
                <a:solidFill>
                  <a:srgbClr val="00B050"/>
                </a:solidFill>
                <a:latin typeface="Verdana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1721814" y="1456736"/>
              <a:ext cx="1548219" cy="326412"/>
            </a:xfrm>
            <a:custGeom>
              <a:avLst/>
              <a:gdLst>
                <a:gd name="connsiteX0" fmla="*/ 0 w 1548219"/>
                <a:gd name="connsiteY0" fmla="*/ 0 h 523341"/>
                <a:gd name="connsiteX1" fmla="*/ 1548219 w 1548219"/>
                <a:gd name="connsiteY1" fmla="*/ 0 h 523341"/>
                <a:gd name="connsiteX2" fmla="*/ 1548219 w 1548219"/>
                <a:gd name="connsiteY2" fmla="*/ 523341 h 523341"/>
                <a:gd name="connsiteX3" fmla="*/ 0 w 1548219"/>
                <a:gd name="connsiteY3" fmla="*/ 523341 h 523341"/>
                <a:gd name="connsiteX4" fmla="*/ 0 w 1548219"/>
                <a:gd name="connsiteY4" fmla="*/ 0 h 52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8219" h="523341">
                  <a:moveTo>
                    <a:pt x="0" y="0"/>
                  </a:moveTo>
                  <a:lnTo>
                    <a:pt x="1548219" y="0"/>
                  </a:lnTo>
                  <a:lnTo>
                    <a:pt x="1548219" y="523341"/>
                  </a:lnTo>
                  <a:lnTo>
                    <a:pt x="0" y="52334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spcFirstLastPara="0" vert="horz" wrap="square" lIns="28575" tIns="28575" rIns="28575" bIns="28575" numCol="1" spcCol="1270" anchor="b" anchorCtr="0">
              <a:noAutofit/>
            </a:bodyPr>
            <a:lstStyle/>
            <a:p>
              <a:pPr defTabSz="500063">
                <a:lnSpc>
                  <a:spcPct val="90000"/>
                </a:lnSpc>
                <a:spcAft>
                  <a:spcPct val="35000"/>
                </a:spcAft>
              </a:pPr>
              <a:r>
                <a:rPr lang="fr-BE" sz="1500" b="1" dirty="0">
                  <a:solidFill>
                    <a:srgbClr val="FFD15E">
                      <a:lumMod val="50000"/>
                    </a:srgbClr>
                  </a:solidFill>
                  <a:latin typeface="Arial"/>
                </a:rPr>
                <a:t>Mobility</a:t>
              </a:r>
              <a:endParaRPr lang="en-GB" sz="1500" b="1" dirty="0">
                <a:solidFill>
                  <a:srgbClr val="FFD15E">
                    <a:lumMod val="50000"/>
                  </a:srgbClr>
                </a:solidFill>
                <a:latin typeface="Arial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208116" y="1347614"/>
              <a:ext cx="523341" cy="523341"/>
            </a:xfrm>
            <a:prstGeom prst="ellipse">
              <a:avLst/>
            </a:prstGeom>
            <a:solidFill>
              <a:srgbClr val="BBE0E3">
                <a:tint val="4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</p:spPr>
        </p:sp>
        <p:sp>
          <p:nvSpPr>
            <p:cNvPr id="10" name="Chord 9"/>
            <p:cNvSpPr/>
            <p:nvPr/>
          </p:nvSpPr>
          <p:spPr>
            <a:xfrm>
              <a:off x="3260454" y="1399948"/>
              <a:ext cx="418673" cy="418673"/>
            </a:xfrm>
            <a:prstGeom prst="chord">
              <a:avLst>
                <a:gd name="adj1" fmla="val 20431728"/>
                <a:gd name="adj2" fmla="val 11968272"/>
              </a:avLst>
            </a:prstGeom>
            <a:solidFill>
              <a:srgbClr val="BBE0E3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BBE0E3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11" name="Freeform 10"/>
            <p:cNvSpPr/>
            <p:nvPr/>
          </p:nvSpPr>
          <p:spPr>
            <a:xfrm>
              <a:off x="3053724" y="1985119"/>
              <a:ext cx="2092132" cy="2202396"/>
            </a:xfrm>
            <a:custGeom>
              <a:avLst/>
              <a:gdLst>
                <a:gd name="connsiteX0" fmla="*/ 0 w 1548219"/>
                <a:gd name="connsiteY0" fmla="*/ 0 h 2202396"/>
                <a:gd name="connsiteX1" fmla="*/ 1548219 w 1548219"/>
                <a:gd name="connsiteY1" fmla="*/ 0 h 2202396"/>
                <a:gd name="connsiteX2" fmla="*/ 1548219 w 1548219"/>
                <a:gd name="connsiteY2" fmla="*/ 2202396 h 2202396"/>
                <a:gd name="connsiteX3" fmla="*/ 0 w 1548219"/>
                <a:gd name="connsiteY3" fmla="*/ 2202396 h 2202396"/>
                <a:gd name="connsiteX4" fmla="*/ 0 w 1548219"/>
                <a:gd name="connsiteY4" fmla="*/ 0 h 220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8219" h="2202396">
                  <a:moveTo>
                    <a:pt x="0" y="0"/>
                  </a:moveTo>
                  <a:lnTo>
                    <a:pt x="1548219" y="0"/>
                  </a:lnTo>
                  <a:lnTo>
                    <a:pt x="1548219" y="2202396"/>
                  </a:lnTo>
                  <a:lnTo>
                    <a:pt x="0" y="220239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spcFirstLastPara="0" vert="horz" wrap="square" lIns="15240" tIns="15240" rIns="15240" bIns="15240" numCol="1" spcCol="1270" anchor="t" anchorCtr="0">
              <a:noAutofit/>
            </a:bodyPr>
            <a:lstStyle/>
            <a:p>
              <a:pPr marL="128588" indent="-128588" defTabSz="266700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1100" kern="0" dirty="0">
                  <a:solidFill>
                    <a:srgbClr val="00B050"/>
                  </a:solidFill>
                  <a:latin typeface="Verdana"/>
                </a:rPr>
                <a:t>partnerships for cooperation, including small-scale partnerships</a:t>
              </a:r>
            </a:p>
            <a:p>
              <a:pPr marL="128588" indent="-128588" defTabSz="266700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1100" kern="0" dirty="0">
                  <a:solidFill>
                    <a:srgbClr val="00B050"/>
                  </a:solidFill>
                  <a:latin typeface="Verdana"/>
                </a:rPr>
                <a:t>partnerships for innovation</a:t>
              </a:r>
            </a:p>
            <a:p>
              <a:pPr marL="128588" indent="-128588" defTabSz="266700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1100" kern="0" dirty="0">
                  <a:solidFill>
                    <a:srgbClr val="0F5494"/>
                  </a:solidFill>
                  <a:latin typeface="Verdana"/>
                </a:rPr>
                <a:t>online platforms and tools for virtual cooperation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3840491" y="1393256"/>
              <a:ext cx="1548219" cy="389892"/>
            </a:xfrm>
            <a:custGeom>
              <a:avLst/>
              <a:gdLst>
                <a:gd name="connsiteX0" fmla="*/ 0 w 1548219"/>
                <a:gd name="connsiteY0" fmla="*/ 0 h 523341"/>
                <a:gd name="connsiteX1" fmla="*/ 1548219 w 1548219"/>
                <a:gd name="connsiteY1" fmla="*/ 0 h 523341"/>
                <a:gd name="connsiteX2" fmla="*/ 1548219 w 1548219"/>
                <a:gd name="connsiteY2" fmla="*/ 523341 h 523341"/>
                <a:gd name="connsiteX3" fmla="*/ 0 w 1548219"/>
                <a:gd name="connsiteY3" fmla="*/ 523341 h 523341"/>
                <a:gd name="connsiteX4" fmla="*/ 0 w 1548219"/>
                <a:gd name="connsiteY4" fmla="*/ 0 h 52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8219" h="523341">
                  <a:moveTo>
                    <a:pt x="0" y="0"/>
                  </a:moveTo>
                  <a:lnTo>
                    <a:pt x="1548219" y="0"/>
                  </a:lnTo>
                  <a:lnTo>
                    <a:pt x="1548219" y="523341"/>
                  </a:lnTo>
                  <a:lnTo>
                    <a:pt x="0" y="52334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spcFirstLastPara="0" vert="horz" wrap="square" lIns="28575" tIns="28575" rIns="28575" bIns="28575" numCol="1" spcCol="1270" anchor="b" anchorCtr="0">
              <a:noAutofit/>
            </a:bodyPr>
            <a:lstStyle/>
            <a:p>
              <a:pPr defTabSz="500063">
                <a:lnSpc>
                  <a:spcPct val="90000"/>
                </a:lnSpc>
                <a:spcAft>
                  <a:spcPct val="35000"/>
                </a:spcAft>
              </a:pPr>
              <a:r>
                <a:rPr lang="fr-BE" sz="1500" b="1" dirty="0">
                  <a:solidFill>
                    <a:srgbClr val="FFD15E">
                      <a:lumMod val="50000"/>
                    </a:srgbClr>
                  </a:solidFill>
                  <a:latin typeface="Arial"/>
                </a:rPr>
                <a:t>Cooperation</a:t>
              </a:r>
              <a:endParaRPr lang="en-GB" sz="1500" b="1" dirty="0">
                <a:solidFill>
                  <a:srgbClr val="FFD15E">
                    <a:lumMod val="50000"/>
                  </a:srgbClr>
                </a:solidFill>
                <a:latin typeface="Arial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5237619" y="1985120"/>
              <a:ext cx="2684846" cy="2884845"/>
            </a:xfrm>
            <a:custGeom>
              <a:avLst/>
              <a:gdLst>
                <a:gd name="connsiteX0" fmla="*/ 0 w 1548219"/>
                <a:gd name="connsiteY0" fmla="*/ 0 h 2202396"/>
                <a:gd name="connsiteX1" fmla="*/ 1548219 w 1548219"/>
                <a:gd name="connsiteY1" fmla="*/ 0 h 2202396"/>
                <a:gd name="connsiteX2" fmla="*/ 1548219 w 1548219"/>
                <a:gd name="connsiteY2" fmla="*/ 2202396 h 2202396"/>
                <a:gd name="connsiteX3" fmla="*/ 0 w 1548219"/>
                <a:gd name="connsiteY3" fmla="*/ 2202396 h 2202396"/>
                <a:gd name="connsiteX4" fmla="*/ 0 w 1548219"/>
                <a:gd name="connsiteY4" fmla="*/ 0 h 220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8219" h="2202396">
                  <a:moveTo>
                    <a:pt x="0" y="0"/>
                  </a:moveTo>
                  <a:lnTo>
                    <a:pt x="1548219" y="0"/>
                  </a:lnTo>
                  <a:lnTo>
                    <a:pt x="1548219" y="2202396"/>
                  </a:lnTo>
                  <a:lnTo>
                    <a:pt x="0" y="220239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spcFirstLastPara="0" vert="horz" wrap="square" lIns="15240" tIns="15240" rIns="15240" bIns="15240" numCol="1" spcCol="1270" anchor="t" anchorCtr="0">
              <a:noAutofit/>
            </a:bodyPr>
            <a:lstStyle/>
            <a:p>
              <a:pPr marL="128588" indent="-128588" defTabSz="266700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1100" kern="0" dirty="0">
                  <a:solidFill>
                    <a:srgbClr val="0F5494"/>
                  </a:solidFill>
                  <a:latin typeface="Verdana"/>
                </a:rPr>
                <a:t>preparation and implementation of the EU general and sectoral policy agenda in education and training</a:t>
              </a:r>
            </a:p>
            <a:p>
              <a:pPr marL="128588" indent="-128588" defTabSz="266700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1100" kern="0" dirty="0">
                  <a:solidFill>
                    <a:srgbClr val="0F5494"/>
                  </a:solidFill>
                  <a:latin typeface="Verdana"/>
                </a:rPr>
                <a:t>quality, transparency and recognition of skills and competences</a:t>
              </a:r>
            </a:p>
            <a:p>
              <a:pPr marL="128588" indent="-128588" defTabSz="266700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1100" kern="0" dirty="0">
                  <a:solidFill>
                    <a:srgbClr val="0F5494"/>
                  </a:solidFill>
                  <a:latin typeface="Verdana"/>
                </a:rPr>
                <a:t>policy dialogue and cooperation with stakeholders</a:t>
              </a:r>
            </a:p>
            <a:p>
              <a:pPr marL="128588" indent="-128588" defTabSz="266700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1100" kern="0" dirty="0">
                  <a:solidFill>
                    <a:srgbClr val="0F5494"/>
                  </a:solidFill>
                  <a:latin typeface="Verdana"/>
                </a:rPr>
                <a:t>qualitative and inclusive implementation of the programme</a:t>
              </a:r>
            </a:p>
            <a:p>
              <a:pPr marL="128588" indent="-128588" defTabSz="266700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1100" kern="0" dirty="0">
                  <a:solidFill>
                    <a:srgbClr val="00B050"/>
                  </a:solidFill>
                  <a:latin typeface="Verdana"/>
                </a:rPr>
                <a:t>cooperation with other EU instruments and support to other policy areas</a:t>
              </a:r>
            </a:p>
            <a:p>
              <a:pPr marL="128588" indent="-128588" defTabSz="266700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1100" kern="0" dirty="0">
                  <a:solidFill>
                    <a:srgbClr val="0F5494"/>
                  </a:solidFill>
                  <a:latin typeface="Verdana"/>
                </a:rPr>
                <a:t>dissemination and awareness-raising activities 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6143374" y="1305449"/>
              <a:ext cx="1548219" cy="477699"/>
            </a:xfrm>
            <a:custGeom>
              <a:avLst/>
              <a:gdLst>
                <a:gd name="connsiteX0" fmla="*/ 0 w 1548219"/>
                <a:gd name="connsiteY0" fmla="*/ 0 h 523341"/>
                <a:gd name="connsiteX1" fmla="*/ 1548219 w 1548219"/>
                <a:gd name="connsiteY1" fmla="*/ 0 h 523341"/>
                <a:gd name="connsiteX2" fmla="*/ 1548219 w 1548219"/>
                <a:gd name="connsiteY2" fmla="*/ 523341 h 523341"/>
                <a:gd name="connsiteX3" fmla="*/ 0 w 1548219"/>
                <a:gd name="connsiteY3" fmla="*/ 523341 h 523341"/>
                <a:gd name="connsiteX4" fmla="*/ 0 w 1548219"/>
                <a:gd name="connsiteY4" fmla="*/ 0 h 52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8219" h="523341">
                  <a:moveTo>
                    <a:pt x="0" y="0"/>
                  </a:moveTo>
                  <a:lnTo>
                    <a:pt x="1548219" y="0"/>
                  </a:lnTo>
                  <a:lnTo>
                    <a:pt x="1548219" y="523341"/>
                  </a:lnTo>
                  <a:lnTo>
                    <a:pt x="0" y="52334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spcFirstLastPara="0" vert="horz" wrap="square" lIns="28575" tIns="28575" rIns="28575" bIns="28575" numCol="1" spcCol="1270" anchor="b" anchorCtr="0">
              <a:noAutofit/>
            </a:bodyPr>
            <a:lstStyle/>
            <a:p>
              <a:pPr defTabSz="500063">
                <a:lnSpc>
                  <a:spcPct val="90000"/>
                </a:lnSpc>
                <a:spcAft>
                  <a:spcPct val="35000"/>
                </a:spcAft>
              </a:pPr>
              <a:r>
                <a:rPr lang="en-GB" sz="1500" b="1" dirty="0">
                  <a:solidFill>
                    <a:srgbClr val="FFD15E">
                      <a:lumMod val="50000"/>
                    </a:srgbClr>
                  </a:solidFill>
                  <a:latin typeface="Arial"/>
                </a:rPr>
                <a:t>Policy development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1198473" y="1348121"/>
              <a:ext cx="523341" cy="523341"/>
            </a:xfrm>
            <a:prstGeom prst="ellipse">
              <a:avLst/>
            </a:prstGeom>
            <a:solidFill>
              <a:srgbClr val="BBE0E3">
                <a:tint val="4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</p:spPr>
        </p:sp>
        <p:sp>
          <p:nvSpPr>
            <p:cNvPr id="16" name="Chord 15"/>
            <p:cNvSpPr/>
            <p:nvPr/>
          </p:nvSpPr>
          <p:spPr>
            <a:xfrm>
              <a:off x="1250807" y="1400455"/>
              <a:ext cx="418673" cy="418673"/>
            </a:xfrm>
            <a:prstGeom prst="chord">
              <a:avLst>
                <a:gd name="adj1" fmla="val 16200000"/>
                <a:gd name="adj2" fmla="val 16200000"/>
              </a:avLst>
            </a:prstGeom>
            <a:solidFill>
              <a:srgbClr val="BBE0E3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BBE0E3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203735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5551" y="649239"/>
            <a:ext cx="7886700" cy="586768"/>
          </a:xfrm>
        </p:spPr>
        <p:txBody>
          <a:bodyPr/>
          <a:lstStyle/>
          <a:p>
            <a:r>
              <a:rPr lang="en-IE" sz="2700" dirty="0"/>
              <a:t>Programme Actions (3): Sport</a:t>
            </a:r>
            <a:endParaRPr lang="fr-BE" sz="2700" dirty="0"/>
          </a:p>
        </p:txBody>
      </p:sp>
      <p:grpSp>
        <p:nvGrpSpPr>
          <p:cNvPr id="4" name="Group 3"/>
          <p:cNvGrpSpPr/>
          <p:nvPr/>
        </p:nvGrpSpPr>
        <p:grpSpPr>
          <a:xfrm>
            <a:off x="107576" y="1409252"/>
            <a:ext cx="9036424" cy="4582757"/>
            <a:chOff x="1198473" y="1305449"/>
            <a:chExt cx="6875083" cy="3712425"/>
          </a:xfrm>
        </p:grpSpPr>
        <p:sp>
          <p:nvSpPr>
            <p:cNvPr id="5" name="Oval 4"/>
            <p:cNvSpPr/>
            <p:nvPr/>
          </p:nvSpPr>
          <p:spPr>
            <a:xfrm>
              <a:off x="5567699" y="1347614"/>
              <a:ext cx="523341" cy="523341"/>
            </a:xfrm>
            <a:prstGeom prst="ellipse">
              <a:avLst/>
            </a:prstGeom>
            <a:solidFill>
              <a:srgbClr val="BBE0E3">
                <a:tint val="4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</p:spPr>
        </p:sp>
        <p:sp>
          <p:nvSpPr>
            <p:cNvPr id="6" name="Chord 5"/>
            <p:cNvSpPr/>
            <p:nvPr/>
          </p:nvSpPr>
          <p:spPr>
            <a:xfrm>
              <a:off x="5620033" y="1407618"/>
              <a:ext cx="418673" cy="418673"/>
            </a:xfrm>
            <a:prstGeom prst="chord">
              <a:avLst>
                <a:gd name="adj1" fmla="val 1168272"/>
                <a:gd name="adj2" fmla="val 9631728"/>
              </a:avLst>
            </a:prstGeom>
            <a:solidFill>
              <a:srgbClr val="BBE0E3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BBE0E3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7" name="Freeform 6"/>
            <p:cNvSpPr/>
            <p:nvPr/>
          </p:nvSpPr>
          <p:spPr>
            <a:xfrm>
              <a:off x="1250807" y="2163092"/>
              <a:ext cx="1861731" cy="2202396"/>
            </a:xfrm>
            <a:custGeom>
              <a:avLst/>
              <a:gdLst>
                <a:gd name="connsiteX0" fmla="*/ 0 w 1548219"/>
                <a:gd name="connsiteY0" fmla="*/ 0 h 2202396"/>
                <a:gd name="connsiteX1" fmla="*/ 1548219 w 1548219"/>
                <a:gd name="connsiteY1" fmla="*/ 0 h 2202396"/>
                <a:gd name="connsiteX2" fmla="*/ 1548219 w 1548219"/>
                <a:gd name="connsiteY2" fmla="*/ 2202396 h 2202396"/>
                <a:gd name="connsiteX3" fmla="*/ 0 w 1548219"/>
                <a:gd name="connsiteY3" fmla="*/ 2202396 h 2202396"/>
                <a:gd name="connsiteX4" fmla="*/ 0 w 1548219"/>
                <a:gd name="connsiteY4" fmla="*/ 0 h 220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8219" h="2202396">
                  <a:moveTo>
                    <a:pt x="0" y="0"/>
                  </a:moveTo>
                  <a:lnTo>
                    <a:pt x="1548219" y="0"/>
                  </a:lnTo>
                  <a:lnTo>
                    <a:pt x="1548219" y="2202396"/>
                  </a:lnTo>
                  <a:lnTo>
                    <a:pt x="0" y="220239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spcFirstLastPara="0" vert="horz" wrap="square" lIns="15240" tIns="15240" rIns="15240" bIns="15240" numCol="1" spcCol="1270" anchor="t" anchorCtr="0">
              <a:noAutofit/>
            </a:bodyPr>
            <a:lstStyle/>
            <a:p>
              <a:pPr marL="128588" indent="-128588" defTabSz="266700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1100" kern="0" dirty="0">
                  <a:solidFill>
                    <a:srgbClr val="00B050"/>
                  </a:solidFill>
                  <a:latin typeface="Verdana"/>
                </a:rPr>
                <a:t>mobility of sport staff</a:t>
              </a:r>
            </a:p>
            <a:p>
              <a:pPr marL="128588" indent="-128588" defTabSz="266700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n-GB" sz="900" kern="0" dirty="0">
                <a:solidFill>
                  <a:srgbClr val="00B050"/>
                </a:solidFill>
                <a:latin typeface="Verdana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1721814" y="1456736"/>
              <a:ext cx="1548219" cy="326412"/>
            </a:xfrm>
            <a:custGeom>
              <a:avLst/>
              <a:gdLst>
                <a:gd name="connsiteX0" fmla="*/ 0 w 1548219"/>
                <a:gd name="connsiteY0" fmla="*/ 0 h 523341"/>
                <a:gd name="connsiteX1" fmla="*/ 1548219 w 1548219"/>
                <a:gd name="connsiteY1" fmla="*/ 0 h 523341"/>
                <a:gd name="connsiteX2" fmla="*/ 1548219 w 1548219"/>
                <a:gd name="connsiteY2" fmla="*/ 523341 h 523341"/>
                <a:gd name="connsiteX3" fmla="*/ 0 w 1548219"/>
                <a:gd name="connsiteY3" fmla="*/ 523341 h 523341"/>
                <a:gd name="connsiteX4" fmla="*/ 0 w 1548219"/>
                <a:gd name="connsiteY4" fmla="*/ 0 h 52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8219" h="523341">
                  <a:moveTo>
                    <a:pt x="0" y="0"/>
                  </a:moveTo>
                  <a:lnTo>
                    <a:pt x="1548219" y="0"/>
                  </a:lnTo>
                  <a:lnTo>
                    <a:pt x="1548219" y="523341"/>
                  </a:lnTo>
                  <a:lnTo>
                    <a:pt x="0" y="52334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spcFirstLastPara="0" vert="horz" wrap="square" lIns="28575" tIns="28575" rIns="28575" bIns="28575" numCol="1" spcCol="1270" anchor="b" anchorCtr="0">
              <a:noAutofit/>
            </a:bodyPr>
            <a:lstStyle/>
            <a:p>
              <a:pPr defTabSz="500063">
                <a:lnSpc>
                  <a:spcPct val="90000"/>
                </a:lnSpc>
                <a:spcAft>
                  <a:spcPct val="35000"/>
                </a:spcAft>
              </a:pPr>
              <a:r>
                <a:rPr lang="fr-BE" sz="1500" dirty="0">
                  <a:solidFill>
                    <a:srgbClr val="FFD15E">
                      <a:lumMod val="50000"/>
                    </a:srgbClr>
                  </a:solidFill>
                  <a:latin typeface="Arial"/>
                </a:rPr>
                <a:t>Mobility</a:t>
              </a:r>
              <a:endParaRPr lang="en-GB" sz="1500" dirty="0">
                <a:solidFill>
                  <a:srgbClr val="FFD15E">
                    <a:lumMod val="50000"/>
                  </a:srgbClr>
                </a:solidFill>
                <a:latin typeface="Arial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208116" y="1347614"/>
              <a:ext cx="523341" cy="523341"/>
            </a:xfrm>
            <a:prstGeom prst="ellipse">
              <a:avLst/>
            </a:prstGeom>
            <a:solidFill>
              <a:srgbClr val="BBE0E3">
                <a:tint val="4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</p:spPr>
        </p:sp>
        <p:sp>
          <p:nvSpPr>
            <p:cNvPr id="10" name="Chord 9"/>
            <p:cNvSpPr/>
            <p:nvPr/>
          </p:nvSpPr>
          <p:spPr>
            <a:xfrm>
              <a:off x="3260454" y="1399948"/>
              <a:ext cx="418673" cy="418673"/>
            </a:xfrm>
            <a:prstGeom prst="chord">
              <a:avLst>
                <a:gd name="adj1" fmla="val 20431728"/>
                <a:gd name="adj2" fmla="val 11968272"/>
              </a:avLst>
            </a:prstGeom>
            <a:solidFill>
              <a:srgbClr val="BBE0E3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BBE0E3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11" name="Freeform 10"/>
            <p:cNvSpPr/>
            <p:nvPr/>
          </p:nvSpPr>
          <p:spPr>
            <a:xfrm>
              <a:off x="3180059" y="2139174"/>
              <a:ext cx="2092132" cy="2202396"/>
            </a:xfrm>
            <a:custGeom>
              <a:avLst/>
              <a:gdLst>
                <a:gd name="connsiteX0" fmla="*/ 0 w 1548219"/>
                <a:gd name="connsiteY0" fmla="*/ 0 h 2202396"/>
                <a:gd name="connsiteX1" fmla="*/ 1548219 w 1548219"/>
                <a:gd name="connsiteY1" fmla="*/ 0 h 2202396"/>
                <a:gd name="connsiteX2" fmla="*/ 1548219 w 1548219"/>
                <a:gd name="connsiteY2" fmla="*/ 2202396 h 2202396"/>
                <a:gd name="connsiteX3" fmla="*/ 0 w 1548219"/>
                <a:gd name="connsiteY3" fmla="*/ 2202396 h 2202396"/>
                <a:gd name="connsiteX4" fmla="*/ 0 w 1548219"/>
                <a:gd name="connsiteY4" fmla="*/ 0 h 220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8219" h="2202396">
                  <a:moveTo>
                    <a:pt x="0" y="0"/>
                  </a:moveTo>
                  <a:lnTo>
                    <a:pt x="1548219" y="0"/>
                  </a:lnTo>
                  <a:lnTo>
                    <a:pt x="1548219" y="2202396"/>
                  </a:lnTo>
                  <a:lnTo>
                    <a:pt x="0" y="220239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spcFirstLastPara="0" vert="horz" wrap="square" lIns="15240" tIns="15240" rIns="15240" bIns="15240" numCol="1" spcCol="1270" anchor="t" anchorCtr="0">
              <a:noAutofit/>
            </a:bodyPr>
            <a:lstStyle/>
            <a:p>
              <a:pPr marL="128588" indent="-128588" defTabSz="266700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1100" kern="0" dirty="0">
                  <a:solidFill>
                    <a:srgbClr val="00B050"/>
                  </a:solidFill>
                  <a:latin typeface="Verdana"/>
                </a:rPr>
                <a:t>partnerships for cooperation, including small-scale partnerships</a:t>
              </a:r>
            </a:p>
            <a:p>
              <a:pPr marL="128588" indent="-128588" defTabSz="266700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1100" kern="0" dirty="0">
                  <a:solidFill>
                    <a:srgbClr val="0F5494"/>
                  </a:solidFill>
                </a:rPr>
                <a:t>not-for-profit sport events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3840491" y="1393256"/>
              <a:ext cx="1548219" cy="389892"/>
            </a:xfrm>
            <a:custGeom>
              <a:avLst/>
              <a:gdLst>
                <a:gd name="connsiteX0" fmla="*/ 0 w 1548219"/>
                <a:gd name="connsiteY0" fmla="*/ 0 h 523341"/>
                <a:gd name="connsiteX1" fmla="*/ 1548219 w 1548219"/>
                <a:gd name="connsiteY1" fmla="*/ 0 h 523341"/>
                <a:gd name="connsiteX2" fmla="*/ 1548219 w 1548219"/>
                <a:gd name="connsiteY2" fmla="*/ 523341 h 523341"/>
                <a:gd name="connsiteX3" fmla="*/ 0 w 1548219"/>
                <a:gd name="connsiteY3" fmla="*/ 523341 h 523341"/>
                <a:gd name="connsiteX4" fmla="*/ 0 w 1548219"/>
                <a:gd name="connsiteY4" fmla="*/ 0 h 52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8219" h="523341">
                  <a:moveTo>
                    <a:pt x="0" y="0"/>
                  </a:moveTo>
                  <a:lnTo>
                    <a:pt x="1548219" y="0"/>
                  </a:lnTo>
                  <a:lnTo>
                    <a:pt x="1548219" y="523341"/>
                  </a:lnTo>
                  <a:lnTo>
                    <a:pt x="0" y="52334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spcFirstLastPara="0" vert="horz" wrap="square" lIns="28575" tIns="28575" rIns="28575" bIns="28575" numCol="1" spcCol="1270" anchor="b" anchorCtr="0">
              <a:noAutofit/>
            </a:bodyPr>
            <a:lstStyle/>
            <a:p>
              <a:pPr defTabSz="500063">
                <a:lnSpc>
                  <a:spcPct val="90000"/>
                </a:lnSpc>
                <a:spcAft>
                  <a:spcPct val="35000"/>
                </a:spcAft>
              </a:pPr>
              <a:r>
                <a:rPr lang="fr-BE" sz="1500" dirty="0">
                  <a:solidFill>
                    <a:srgbClr val="FFD15E">
                      <a:lumMod val="50000"/>
                    </a:srgbClr>
                  </a:solidFill>
                  <a:latin typeface="Arial"/>
                </a:rPr>
                <a:t>Cooperation</a:t>
              </a:r>
              <a:endParaRPr lang="en-GB" sz="1500" dirty="0">
                <a:solidFill>
                  <a:srgbClr val="FFD15E">
                    <a:lumMod val="50000"/>
                  </a:srgbClr>
                </a:solidFill>
                <a:latin typeface="Arial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5388710" y="2133029"/>
              <a:ext cx="2684846" cy="2884845"/>
            </a:xfrm>
            <a:custGeom>
              <a:avLst/>
              <a:gdLst>
                <a:gd name="connsiteX0" fmla="*/ 0 w 1548219"/>
                <a:gd name="connsiteY0" fmla="*/ 0 h 2202396"/>
                <a:gd name="connsiteX1" fmla="*/ 1548219 w 1548219"/>
                <a:gd name="connsiteY1" fmla="*/ 0 h 2202396"/>
                <a:gd name="connsiteX2" fmla="*/ 1548219 w 1548219"/>
                <a:gd name="connsiteY2" fmla="*/ 2202396 h 2202396"/>
                <a:gd name="connsiteX3" fmla="*/ 0 w 1548219"/>
                <a:gd name="connsiteY3" fmla="*/ 2202396 h 2202396"/>
                <a:gd name="connsiteX4" fmla="*/ 0 w 1548219"/>
                <a:gd name="connsiteY4" fmla="*/ 0 h 220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8219" h="2202396">
                  <a:moveTo>
                    <a:pt x="0" y="0"/>
                  </a:moveTo>
                  <a:lnTo>
                    <a:pt x="1548219" y="0"/>
                  </a:lnTo>
                  <a:lnTo>
                    <a:pt x="1548219" y="2202396"/>
                  </a:lnTo>
                  <a:lnTo>
                    <a:pt x="0" y="220239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spcFirstLastPara="0" vert="horz" wrap="square" lIns="15240" tIns="15240" rIns="15240" bIns="15240" numCol="1" spcCol="1270" anchor="t" anchorCtr="0">
              <a:noAutofit/>
            </a:bodyPr>
            <a:lstStyle/>
            <a:p>
              <a:pPr marL="128588" indent="-128588" defTabSz="266700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1100" kern="0" dirty="0">
                  <a:solidFill>
                    <a:srgbClr val="0F5494"/>
                  </a:solidFill>
                  <a:latin typeface="Verdana"/>
                </a:rPr>
                <a:t>preparation and implementation of the EU policy agenda on sport and physical activity</a:t>
              </a:r>
            </a:p>
            <a:p>
              <a:pPr marL="128588" indent="-128588" defTabSz="266700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1100" kern="0" dirty="0">
                  <a:solidFill>
                    <a:srgbClr val="0F5494"/>
                  </a:solidFill>
                  <a:latin typeface="Verdana"/>
                </a:rPr>
                <a:t>policy dialogue and cooperation with relevant stakeholders</a:t>
              </a:r>
            </a:p>
            <a:p>
              <a:pPr marL="128588" indent="-128588" defTabSz="266700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1100" kern="0" dirty="0">
                  <a:solidFill>
                    <a:srgbClr val="00B050"/>
                  </a:solidFill>
                  <a:latin typeface="Verdana"/>
                </a:rPr>
                <a:t>qualitative and inclusive implementation of the programme</a:t>
              </a:r>
            </a:p>
            <a:p>
              <a:pPr marL="128588" indent="-128588" defTabSz="266700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1100" kern="0" dirty="0">
                  <a:solidFill>
                    <a:srgbClr val="00B050"/>
                  </a:solidFill>
                  <a:latin typeface="Verdana"/>
                </a:rPr>
                <a:t>cooperation with other EU instruments and support to other policy areas</a:t>
              </a:r>
            </a:p>
            <a:p>
              <a:pPr marL="128588" indent="-128588" defTabSz="266700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1100" kern="0" dirty="0">
                  <a:solidFill>
                    <a:srgbClr val="0F5494"/>
                  </a:solidFill>
                  <a:latin typeface="Verdana"/>
                </a:rPr>
                <a:t>dissemination and awareness-raising activities </a:t>
              </a:r>
            </a:p>
            <a:p>
              <a:pPr marL="128588" indent="-128588" defTabSz="266700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n-GB" sz="900" kern="0" dirty="0">
                <a:solidFill>
                  <a:srgbClr val="0F5494"/>
                </a:solidFill>
                <a:latin typeface="Verdana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6143374" y="1305449"/>
              <a:ext cx="1548219" cy="477699"/>
            </a:xfrm>
            <a:custGeom>
              <a:avLst/>
              <a:gdLst>
                <a:gd name="connsiteX0" fmla="*/ 0 w 1548219"/>
                <a:gd name="connsiteY0" fmla="*/ 0 h 523341"/>
                <a:gd name="connsiteX1" fmla="*/ 1548219 w 1548219"/>
                <a:gd name="connsiteY1" fmla="*/ 0 h 523341"/>
                <a:gd name="connsiteX2" fmla="*/ 1548219 w 1548219"/>
                <a:gd name="connsiteY2" fmla="*/ 523341 h 523341"/>
                <a:gd name="connsiteX3" fmla="*/ 0 w 1548219"/>
                <a:gd name="connsiteY3" fmla="*/ 523341 h 523341"/>
                <a:gd name="connsiteX4" fmla="*/ 0 w 1548219"/>
                <a:gd name="connsiteY4" fmla="*/ 0 h 52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8219" h="523341">
                  <a:moveTo>
                    <a:pt x="0" y="0"/>
                  </a:moveTo>
                  <a:lnTo>
                    <a:pt x="1548219" y="0"/>
                  </a:lnTo>
                  <a:lnTo>
                    <a:pt x="1548219" y="523341"/>
                  </a:lnTo>
                  <a:lnTo>
                    <a:pt x="0" y="52334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spcFirstLastPara="0" vert="horz" wrap="square" lIns="28575" tIns="28575" rIns="28575" bIns="28575" numCol="1" spcCol="1270" anchor="b" anchorCtr="0">
              <a:noAutofit/>
            </a:bodyPr>
            <a:lstStyle/>
            <a:p>
              <a:pPr defTabSz="500063">
                <a:lnSpc>
                  <a:spcPct val="90000"/>
                </a:lnSpc>
                <a:spcAft>
                  <a:spcPct val="35000"/>
                </a:spcAft>
              </a:pPr>
              <a:r>
                <a:rPr lang="en-GB" sz="1500" dirty="0">
                  <a:solidFill>
                    <a:srgbClr val="FFD15E">
                      <a:lumMod val="50000"/>
                    </a:srgbClr>
                  </a:solidFill>
                  <a:latin typeface="Arial"/>
                </a:rPr>
                <a:t>Policy development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1198473" y="1348121"/>
              <a:ext cx="523341" cy="523341"/>
            </a:xfrm>
            <a:prstGeom prst="ellipse">
              <a:avLst/>
            </a:prstGeom>
            <a:solidFill>
              <a:srgbClr val="BBE0E3">
                <a:tint val="4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</p:spPr>
        </p:sp>
        <p:sp>
          <p:nvSpPr>
            <p:cNvPr id="16" name="Chord 15"/>
            <p:cNvSpPr/>
            <p:nvPr/>
          </p:nvSpPr>
          <p:spPr>
            <a:xfrm>
              <a:off x="1250807" y="1400455"/>
              <a:ext cx="418673" cy="418673"/>
            </a:xfrm>
            <a:prstGeom prst="chord">
              <a:avLst>
                <a:gd name="adj1" fmla="val 16200000"/>
                <a:gd name="adj2" fmla="val 16200000"/>
              </a:avLst>
            </a:prstGeom>
            <a:solidFill>
              <a:srgbClr val="BBE0E3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BBE0E3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308073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569" y="83826"/>
            <a:ext cx="8229600" cy="1143000"/>
          </a:xfrm>
        </p:spPr>
        <p:txBody>
          <a:bodyPr>
            <a:normAutofit/>
          </a:bodyPr>
          <a:lstStyle/>
          <a:p>
            <a:r>
              <a:rPr lang="fr-FR" sz="3100" dirty="0"/>
              <a:t>ICM </a:t>
            </a:r>
            <a:r>
              <a:rPr lang="fr-FR" sz="3100" dirty="0" err="1"/>
              <a:t>Projects</a:t>
            </a:r>
            <a:r>
              <a:rPr lang="fr-FR" sz="3100" dirty="0"/>
              <a:t> at Paris-Saclay </a:t>
            </a:r>
            <a:r>
              <a:rPr lang="fr-FR" sz="3100" dirty="0" err="1"/>
              <a:t>University</a:t>
            </a:r>
            <a:r>
              <a:rPr lang="fr-FR" sz="3100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494307" y="2029809"/>
            <a:ext cx="2100942" cy="4036110"/>
          </a:xfrm>
        </p:spPr>
        <p:txBody>
          <a:bodyPr>
            <a:noAutofit/>
          </a:bodyPr>
          <a:lstStyle/>
          <a:p>
            <a:r>
              <a:rPr lang="fr-FR" sz="1600" dirty="0" err="1"/>
              <a:t>Algeria</a:t>
            </a:r>
            <a:r>
              <a:rPr lang="fr-FR" sz="1600" dirty="0"/>
              <a:t> (1)</a:t>
            </a:r>
          </a:p>
          <a:p>
            <a:r>
              <a:rPr lang="fr-FR" sz="1600" dirty="0" err="1"/>
              <a:t>Cambodia</a:t>
            </a:r>
            <a:r>
              <a:rPr lang="fr-FR" sz="1600" dirty="0"/>
              <a:t> (2)</a:t>
            </a:r>
          </a:p>
          <a:p>
            <a:r>
              <a:rPr lang="fr-FR" sz="1600" dirty="0"/>
              <a:t>Cameroun (2)</a:t>
            </a:r>
          </a:p>
          <a:p>
            <a:r>
              <a:rPr lang="fr-FR" sz="1600" dirty="0" err="1"/>
              <a:t>Colombia</a:t>
            </a:r>
            <a:r>
              <a:rPr lang="fr-FR" sz="1600" dirty="0"/>
              <a:t> (3)</a:t>
            </a:r>
          </a:p>
          <a:p>
            <a:r>
              <a:rPr lang="fr-FR" sz="1600" dirty="0"/>
              <a:t>Georgia (3)</a:t>
            </a:r>
          </a:p>
          <a:p>
            <a:r>
              <a:rPr lang="fr-FR" sz="1600" dirty="0" err="1"/>
              <a:t>Egypt</a:t>
            </a:r>
            <a:r>
              <a:rPr lang="fr-FR" sz="1600" dirty="0"/>
              <a:t> (1)</a:t>
            </a:r>
          </a:p>
          <a:p>
            <a:r>
              <a:rPr lang="fr-FR" sz="1600" dirty="0"/>
              <a:t>Kenya (2)</a:t>
            </a:r>
          </a:p>
          <a:p>
            <a:r>
              <a:rPr lang="fr-FR" sz="1600" dirty="0"/>
              <a:t>Palestine (1)</a:t>
            </a:r>
          </a:p>
          <a:p>
            <a:r>
              <a:rPr lang="fr-FR" sz="1600" b="1" dirty="0"/>
              <a:t>Ukraine (4)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sz="half" idx="1"/>
          </p:nvPr>
        </p:nvSpPr>
        <p:spPr>
          <a:xfrm>
            <a:off x="222906" y="4896763"/>
            <a:ext cx="2100942" cy="443345"/>
          </a:xfrm>
        </p:spPr>
        <p:txBody>
          <a:bodyPr>
            <a:noAutofit/>
          </a:bodyPr>
          <a:lstStyle/>
          <a:p>
            <a:r>
              <a:rPr lang="fr-FR" sz="1600" b="1" dirty="0"/>
              <a:t>Ukraine (4)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sz="half" idx="1"/>
          </p:nvPr>
        </p:nvSpPr>
        <p:spPr>
          <a:xfrm>
            <a:off x="303065" y="2029809"/>
            <a:ext cx="2100942" cy="1818291"/>
          </a:xfrm>
        </p:spPr>
        <p:txBody>
          <a:bodyPr>
            <a:noAutofit/>
          </a:bodyPr>
          <a:lstStyle/>
          <a:p>
            <a:r>
              <a:rPr lang="fr-FR" sz="1600" dirty="0" err="1"/>
              <a:t>Algeria</a:t>
            </a:r>
            <a:r>
              <a:rPr lang="fr-FR" sz="1600" dirty="0"/>
              <a:t> (1)</a:t>
            </a:r>
          </a:p>
          <a:p>
            <a:r>
              <a:rPr lang="fr-FR" sz="1600" dirty="0" err="1"/>
              <a:t>Cambodia</a:t>
            </a:r>
            <a:r>
              <a:rPr lang="fr-FR" sz="1600" dirty="0"/>
              <a:t> (2)</a:t>
            </a:r>
          </a:p>
          <a:p>
            <a:r>
              <a:rPr lang="fr-FR" sz="1600" dirty="0"/>
              <a:t>Lebanon (1)</a:t>
            </a:r>
          </a:p>
          <a:p>
            <a:r>
              <a:rPr lang="fr-FR" sz="1600" dirty="0"/>
              <a:t>Palestine (1)</a:t>
            </a:r>
          </a:p>
          <a:p>
            <a:r>
              <a:rPr lang="fr-FR" sz="1600" b="1" dirty="0"/>
              <a:t>Ukraine (4)</a:t>
            </a:r>
          </a:p>
        </p:txBody>
      </p:sp>
      <p:sp>
        <p:nvSpPr>
          <p:cNvPr id="6" name="Ellipse 5"/>
          <p:cNvSpPr/>
          <p:nvPr/>
        </p:nvSpPr>
        <p:spPr>
          <a:xfrm>
            <a:off x="457200" y="1226826"/>
            <a:ext cx="1284515" cy="620486"/>
          </a:xfrm>
          <a:prstGeom prst="ellipse">
            <a:avLst/>
          </a:prstGeom>
          <a:solidFill>
            <a:srgbClr val="63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2018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2537360" y="1226826"/>
            <a:ext cx="1284515" cy="620486"/>
          </a:xfrm>
          <a:prstGeom prst="ellipse">
            <a:avLst/>
          </a:prstGeom>
          <a:solidFill>
            <a:srgbClr val="63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2020</a:t>
            </a:r>
            <a:endParaRPr lang="fr-FR" dirty="0"/>
          </a:p>
        </p:txBody>
      </p:sp>
      <p:sp>
        <p:nvSpPr>
          <p:cNvPr id="8" name="Ellipse 7"/>
          <p:cNvSpPr/>
          <p:nvPr/>
        </p:nvSpPr>
        <p:spPr>
          <a:xfrm>
            <a:off x="393365" y="3993812"/>
            <a:ext cx="1284515" cy="620486"/>
          </a:xfrm>
          <a:prstGeom prst="ellipse">
            <a:avLst/>
          </a:prstGeom>
          <a:solidFill>
            <a:srgbClr val="63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2019</a:t>
            </a:r>
            <a:endParaRPr lang="fr-FR" dirty="0"/>
          </a:p>
        </p:txBody>
      </p:sp>
      <p:sp>
        <p:nvSpPr>
          <p:cNvPr id="10" name="Ellipse 9"/>
          <p:cNvSpPr/>
          <p:nvPr/>
        </p:nvSpPr>
        <p:spPr>
          <a:xfrm>
            <a:off x="5706588" y="1226826"/>
            <a:ext cx="1553194" cy="1003756"/>
          </a:xfrm>
          <a:prstGeom prst="ellipse">
            <a:avLst/>
          </a:prstGeom>
          <a:solidFill>
            <a:srgbClr val="63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Areas of </a:t>
            </a:r>
            <a:r>
              <a:rPr lang="fr-FR" dirty="0" err="1" smtClean="0"/>
              <a:t>study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430982" y="2355273"/>
            <a:ext cx="281247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err="1" smtClean="0"/>
              <a:t>Nuclear</a:t>
            </a:r>
            <a:r>
              <a:rPr lang="fr-FR" dirty="0" smtClean="0"/>
              <a:t> </a:t>
            </a:r>
            <a:r>
              <a:rPr lang="fr-FR" dirty="0" err="1" smtClean="0"/>
              <a:t>Physics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 smtClean="0"/>
              <a:t>Medical</a:t>
            </a:r>
            <a:r>
              <a:rPr lang="fr-FR" dirty="0" smtClean="0"/>
              <a:t> </a:t>
            </a:r>
            <a:r>
              <a:rPr lang="fr-FR" dirty="0" err="1" smtClean="0"/>
              <a:t>physics</a:t>
            </a:r>
            <a:r>
              <a:rPr lang="fr-FR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fr-FR" dirty="0" err="1" smtClean="0"/>
              <a:t>Applied</a:t>
            </a:r>
            <a:r>
              <a:rPr lang="fr-FR" dirty="0" smtClean="0"/>
              <a:t> </a:t>
            </a:r>
            <a:r>
              <a:rPr lang="fr-FR" dirty="0" err="1" smtClean="0"/>
              <a:t>physics</a:t>
            </a:r>
            <a:r>
              <a:rPr lang="fr-FR" dirty="0" smtClean="0"/>
              <a:t> &amp; </a:t>
            </a:r>
            <a:r>
              <a:rPr lang="fr-FR" dirty="0" err="1" smtClean="0"/>
              <a:t>measures</a:t>
            </a:r>
            <a:r>
              <a:rPr lang="fr-FR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fr-FR" dirty="0" err="1" smtClean="0"/>
              <a:t>Pharmacy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 smtClean="0"/>
              <a:t>Microbiology</a:t>
            </a:r>
            <a:r>
              <a:rPr lang="fr-FR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fr-FR" dirty="0" err="1" smtClean="0"/>
              <a:t>Material</a:t>
            </a:r>
            <a:r>
              <a:rPr lang="fr-FR" dirty="0" smtClean="0"/>
              <a:t> Sciences (</a:t>
            </a:r>
            <a:r>
              <a:rPr lang="fr-FR" dirty="0" err="1" smtClean="0"/>
              <a:t>chemistry</a:t>
            </a:r>
            <a:r>
              <a:rPr lang="fr-FR" dirty="0" smtClean="0"/>
              <a:t>)  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Automation 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Engineering 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 smtClean="0"/>
          </a:p>
        </p:txBody>
      </p:sp>
      <p:sp>
        <p:nvSpPr>
          <p:cNvPr id="11" name="ZoneTexte 10"/>
          <p:cNvSpPr txBox="1"/>
          <p:nvPr/>
        </p:nvSpPr>
        <p:spPr>
          <a:xfrm>
            <a:off x="222906" y="5679260"/>
            <a:ext cx="854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Countris</a:t>
            </a:r>
            <a:r>
              <a:rPr lang="fr-FR" dirty="0" smtClean="0"/>
              <a:t> </a:t>
            </a:r>
            <a:r>
              <a:rPr lang="fr-FR" dirty="0" err="1" smtClean="0"/>
              <a:t>working</a:t>
            </a:r>
            <a:r>
              <a:rPr lang="fr-FR" dirty="0" smtClean="0"/>
              <a:t> in the </a:t>
            </a:r>
            <a:r>
              <a:rPr lang="fr-FR" dirty="0" err="1" smtClean="0"/>
              <a:t>field</a:t>
            </a:r>
            <a:r>
              <a:rPr lang="fr-FR" dirty="0" smtClean="0"/>
              <a:t> of </a:t>
            </a:r>
            <a:r>
              <a:rPr lang="fr-FR" dirty="0" err="1" smtClean="0"/>
              <a:t>Physics</a:t>
            </a:r>
            <a:r>
              <a:rPr lang="fr-FR" dirty="0" smtClean="0"/>
              <a:t> : Ukraine, Georgia, Palestine, Columbia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632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Image 3" descr="logo-blanc-b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765175"/>
            <a:ext cx="8890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itre 1"/>
          <p:cNvSpPr>
            <a:spLocks noGrp="1"/>
          </p:cNvSpPr>
          <p:nvPr>
            <p:ph type="title"/>
          </p:nvPr>
        </p:nvSpPr>
        <p:spPr bwMode="auto">
          <a:xfrm>
            <a:off x="576263" y="234950"/>
            <a:ext cx="8172450" cy="6685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l" eaLnBrk="1" hangingPunct="1"/>
            <a:r>
              <a:rPr lang="fr-FR" altLang="fr-FR" sz="3100" dirty="0"/>
              <a:t>Ukraine and Paris-Saclay </a:t>
            </a:r>
            <a:r>
              <a:rPr lang="fr-FR" altLang="fr-FR" sz="3100" dirty="0" err="1"/>
              <a:t>University</a:t>
            </a:r>
            <a:endParaRPr lang="fr-FR" altLang="fr-FR" sz="3100" dirty="0"/>
          </a:p>
        </p:txBody>
      </p:sp>
      <p:sp>
        <p:nvSpPr>
          <p:cNvPr id="2" name="Rectangle 1"/>
          <p:cNvSpPr/>
          <p:nvPr/>
        </p:nvSpPr>
        <p:spPr>
          <a:xfrm>
            <a:off x="439738" y="1628775"/>
            <a:ext cx="82296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dirty="0"/>
          </a:p>
          <a:p>
            <a:pPr algn="just">
              <a:defRPr/>
            </a:pPr>
            <a:r>
              <a:rPr lang="fr-FR" b="1" dirty="0"/>
              <a:t>         </a:t>
            </a:r>
            <a:endParaRPr lang="fr-FR" dirty="0"/>
          </a:p>
          <a:p>
            <a:pPr marL="285750" indent="-285750" eaLnBrk="1" hangingPunct="1">
              <a:buFontTx/>
              <a:buChar char="-"/>
              <a:defRPr/>
            </a:pPr>
            <a:endParaRPr lang="fr-FR" dirty="0"/>
          </a:p>
        </p:txBody>
      </p:sp>
      <p:sp>
        <p:nvSpPr>
          <p:cNvPr id="45063" name="ZoneTexte 2"/>
          <p:cNvSpPr txBox="1">
            <a:spLocks noChangeArrowheads="1"/>
          </p:cNvSpPr>
          <p:nvPr/>
        </p:nvSpPr>
        <p:spPr bwMode="auto">
          <a:xfrm>
            <a:off x="97972" y="903514"/>
            <a:ext cx="8560254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>
              <a:defRPr/>
            </a:pPr>
            <a:r>
              <a:rPr lang="fr-FR" altLang="fr-FR" sz="2000" b="1" dirty="0" err="1" smtClean="0">
                <a:latin typeface="+mn-lt"/>
                <a:ea typeface="+mn-ea"/>
              </a:rPr>
              <a:t>Partners</a:t>
            </a:r>
            <a:r>
              <a:rPr lang="fr-FR" altLang="fr-FR" sz="2000" b="1" dirty="0" smtClean="0">
                <a:latin typeface="+mn-lt"/>
                <a:ea typeface="+mn-ea"/>
              </a:rPr>
              <a:t> </a:t>
            </a:r>
            <a:endParaRPr lang="fr-FR" altLang="fr-FR" sz="2000" b="1" dirty="0">
              <a:latin typeface="+mn-lt"/>
              <a:ea typeface="+mn-ea"/>
            </a:endParaRP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nn-NO" sz="2000" dirty="0">
                <a:latin typeface="+mn-lt"/>
                <a:ea typeface="+mn-ea"/>
              </a:rPr>
              <a:t>V. N. Karazin Kharkiv National University (2018)</a:t>
            </a:r>
            <a:endParaRPr lang="nn-NO" altLang="fr-FR" sz="2000" dirty="0">
              <a:latin typeface="+mn-lt"/>
              <a:ea typeface="+mn-ea"/>
            </a:endParaRP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fr-FR" altLang="fr-FR" sz="2000" dirty="0">
                <a:latin typeface="+mn-lt"/>
                <a:ea typeface="+mn-ea"/>
              </a:rPr>
              <a:t>Taras </a:t>
            </a:r>
            <a:r>
              <a:rPr lang="fr-FR" altLang="fr-FR" sz="2000" dirty="0" err="1">
                <a:latin typeface="+mn-lt"/>
                <a:ea typeface="+mn-ea"/>
              </a:rPr>
              <a:t>Shevchenko</a:t>
            </a:r>
            <a:r>
              <a:rPr lang="fr-FR" altLang="fr-FR" sz="2000" dirty="0">
                <a:latin typeface="+mn-lt"/>
                <a:ea typeface="+mn-ea"/>
              </a:rPr>
              <a:t> National </a:t>
            </a:r>
            <a:r>
              <a:rPr lang="fr-FR" altLang="fr-FR" sz="2000" dirty="0" err="1">
                <a:latin typeface="+mn-lt"/>
                <a:ea typeface="+mn-ea"/>
              </a:rPr>
              <a:t>University</a:t>
            </a:r>
            <a:r>
              <a:rPr lang="fr-FR" altLang="fr-FR" sz="2000" dirty="0">
                <a:latin typeface="+mn-lt"/>
                <a:ea typeface="+mn-ea"/>
              </a:rPr>
              <a:t> of </a:t>
            </a:r>
            <a:r>
              <a:rPr lang="fr-FR" altLang="fr-FR" sz="2000" dirty="0" err="1">
                <a:latin typeface="+mn-lt"/>
                <a:ea typeface="+mn-ea"/>
              </a:rPr>
              <a:t>Kiyv</a:t>
            </a:r>
            <a:r>
              <a:rPr lang="fr-FR" altLang="fr-FR" sz="2000" dirty="0">
                <a:latin typeface="+mn-lt"/>
                <a:ea typeface="+mn-ea"/>
              </a:rPr>
              <a:t> (2019) 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fr-FR" altLang="fr-FR" sz="2000" dirty="0" err="1">
                <a:latin typeface="+mn-lt"/>
                <a:ea typeface="+mn-ea"/>
              </a:rPr>
              <a:t>Kyiv</a:t>
            </a:r>
            <a:r>
              <a:rPr lang="fr-FR" altLang="fr-FR" sz="2000" dirty="0">
                <a:latin typeface="+mn-lt"/>
                <a:ea typeface="+mn-ea"/>
              </a:rPr>
              <a:t> </a:t>
            </a:r>
            <a:r>
              <a:rPr lang="fr-FR" altLang="fr-FR" sz="2000" dirty="0" err="1">
                <a:latin typeface="+mn-lt"/>
                <a:ea typeface="+mn-ea"/>
              </a:rPr>
              <a:t>Academic</a:t>
            </a:r>
            <a:r>
              <a:rPr lang="fr-FR" altLang="fr-FR" sz="2000" dirty="0">
                <a:latin typeface="+mn-lt"/>
                <a:ea typeface="+mn-ea"/>
              </a:rPr>
              <a:t> </a:t>
            </a:r>
            <a:r>
              <a:rPr lang="fr-FR" altLang="fr-FR" sz="2000" dirty="0" err="1">
                <a:latin typeface="+mn-lt"/>
                <a:ea typeface="+mn-ea"/>
              </a:rPr>
              <a:t>University</a:t>
            </a:r>
            <a:r>
              <a:rPr lang="fr-FR" altLang="fr-FR" sz="2000" dirty="0">
                <a:latin typeface="+mn-lt"/>
                <a:ea typeface="+mn-ea"/>
              </a:rPr>
              <a:t> (2019)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fr-FR" altLang="fr-FR" sz="2000" dirty="0" err="1">
                <a:latin typeface="+mn-lt"/>
                <a:ea typeface="+mn-ea"/>
              </a:rPr>
              <a:t>Oles</a:t>
            </a:r>
            <a:r>
              <a:rPr lang="fr-FR" altLang="fr-FR" sz="2000" dirty="0">
                <a:latin typeface="+mn-lt"/>
                <a:ea typeface="+mn-ea"/>
              </a:rPr>
              <a:t> </a:t>
            </a:r>
            <a:r>
              <a:rPr lang="fr-FR" altLang="fr-FR" sz="2000" dirty="0" err="1">
                <a:latin typeface="+mn-lt"/>
                <a:ea typeface="+mn-ea"/>
              </a:rPr>
              <a:t>Honchar</a:t>
            </a:r>
            <a:r>
              <a:rPr lang="fr-FR" altLang="fr-FR" sz="2000" dirty="0">
                <a:latin typeface="+mn-lt"/>
                <a:ea typeface="+mn-ea"/>
              </a:rPr>
              <a:t> </a:t>
            </a:r>
            <a:r>
              <a:rPr lang="fr-FR" altLang="fr-FR" sz="2000" dirty="0" err="1">
                <a:latin typeface="+mn-lt"/>
                <a:ea typeface="+mn-ea"/>
              </a:rPr>
              <a:t>Dnipro</a:t>
            </a:r>
            <a:r>
              <a:rPr lang="fr-FR" altLang="fr-FR" sz="2000" dirty="0">
                <a:latin typeface="+mn-lt"/>
                <a:ea typeface="+mn-ea"/>
              </a:rPr>
              <a:t> National </a:t>
            </a:r>
            <a:r>
              <a:rPr lang="fr-FR" altLang="fr-FR" sz="2000" dirty="0" err="1">
                <a:latin typeface="+mn-lt"/>
                <a:ea typeface="+mn-ea"/>
              </a:rPr>
              <a:t>University</a:t>
            </a:r>
            <a:r>
              <a:rPr lang="fr-FR" altLang="fr-FR" sz="2000" dirty="0">
                <a:latin typeface="+mn-lt"/>
                <a:ea typeface="+mn-ea"/>
              </a:rPr>
              <a:t> (2019)</a:t>
            </a:r>
          </a:p>
          <a:p>
            <a:pPr marL="457200" lvl="1" indent="0">
              <a:defRPr/>
            </a:pPr>
            <a:endParaRPr lang="fr-FR" altLang="fr-FR" dirty="0" smtClean="0"/>
          </a:p>
          <a:p>
            <a:pPr lvl="1">
              <a:buFont typeface="Wingdings" panose="05000000000000000000" pitchFamily="2" charset="2"/>
              <a:buChar char="v"/>
              <a:defRPr/>
            </a:pPr>
            <a:endParaRPr lang="fr-FR" altLang="fr-FR" dirty="0" smtClean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1597186"/>
              </p:ext>
            </p:extLst>
          </p:nvPr>
        </p:nvGraphicFramePr>
        <p:xfrm>
          <a:off x="439738" y="2721685"/>
          <a:ext cx="8467594" cy="3388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2438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100" dirty="0" err="1" smtClean="0"/>
              <a:t>Undertaken</a:t>
            </a:r>
            <a:r>
              <a:rPr lang="fr-FR" sz="3100" dirty="0" smtClean="0"/>
              <a:t> </a:t>
            </a:r>
            <a:r>
              <a:rPr lang="fr-FR" sz="3100" dirty="0" err="1" smtClean="0"/>
              <a:t>activities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8360229" cy="5279570"/>
          </a:xfrm>
        </p:spPr>
        <p:txBody>
          <a:bodyPr>
            <a:noAutofit/>
          </a:bodyPr>
          <a:lstStyle/>
          <a:p>
            <a:r>
              <a:rPr lang="fr-FR" sz="2000" u="sng" dirty="0" err="1"/>
              <a:t>Teaching</a:t>
            </a:r>
            <a:r>
              <a:rPr lang="fr-FR" sz="2000" u="sng" dirty="0"/>
              <a:t> </a:t>
            </a:r>
            <a:r>
              <a:rPr lang="fr-FR" sz="2000" u="sng" dirty="0" err="1"/>
              <a:t>activities</a:t>
            </a:r>
            <a:r>
              <a:rPr lang="fr-FR" sz="2000" u="sng" dirty="0"/>
              <a:t> </a:t>
            </a:r>
            <a:r>
              <a:rPr lang="fr-FR" sz="2000" dirty="0" err="1"/>
              <a:t>during</a:t>
            </a:r>
            <a:r>
              <a:rPr lang="fr-FR" sz="2000" dirty="0"/>
              <a:t> </a:t>
            </a:r>
            <a:r>
              <a:rPr lang="fr-FR" sz="2000" dirty="0" err="1"/>
              <a:t>summer</a:t>
            </a:r>
            <a:r>
              <a:rPr lang="fr-FR" sz="2000" dirty="0"/>
              <a:t> </a:t>
            </a:r>
            <a:r>
              <a:rPr lang="fr-FR" sz="2000" dirty="0" err="1"/>
              <a:t>schools</a:t>
            </a:r>
            <a:r>
              <a:rPr lang="fr-FR" sz="2000" dirty="0"/>
              <a:t> and </a:t>
            </a:r>
            <a:r>
              <a:rPr lang="fr-FR" sz="2000" dirty="0" err="1"/>
              <a:t>winter</a:t>
            </a:r>
            <a:r>
              <a:rPr lang="fr-FR" sz="2000" dirty="0"/>
              <a:t> </a:t>
            </a:r>
            <a:r>
              <a:rPr lang="fr-FR" sz="2000" dirty="0" err="1"/>
              <a:t>shools</a:t>
            </a:r>
            <a:r>
              <a:rPr lang="fr-FR" sz="2000" dirty="0"/>
              <a:t> in Ukraine</a:t>
            </a:r>
          </a:p>
          <a:p>
            <a:r>
              <a:rPr lang="fr-FR" sz="2000" u="sng" dirty="0"/>
              <a:t>Training </a:t>
            </a:r>
            <a:r>
              <a:rPr lang="fr-FR" sz="2000" u="sng" dirty="0" err="1"/>
              <a:t>activities</a:t>
            </a:r>
            <a:r>
              <a:rPr lang="fr-FR" sz="2000" u="sng" dirty="0"/>
              <a:t> </a:t>
            </a:r>
            <a:r>
              <a:rPr lang="fr-FR" sz="2000" dirty="0"/>
              <a:t>for </a:t>
            </a:r>
            <a:r>
              <a:rPr lang="fr-FR" sz="2000" dirty="0" err="1" smtClean="0"/>
              <a:t>teachers</a:t>
            </a:r>
            <a:r>
              <a:rPr lang="fr-FR" sz="2000" dirty="0" smtClean="0"/>
              <a:t>, </a:t>
            </a:r>
            <a:r>
              <a:rPr lang="fr-FR" sz="2000" dirty="0" err="1" smtClean="0"/>
              <a:t>researchers</a:t>
            </a:r>
            <a:r>
              <a:rPr lang="fr-FR" sz="2000" dirty="0" smtClean="0"/>
              <a:t> in </a:t>
            </a:r>
            <a:r>
              <a:rPr lang="fr-FR" sz="2000" dirty="0"/>
              <a:t>Orsay </a:t>
            </a:r>
            <a:endParaRPr lang="fr-FR" sz="2000" dirty="0" smtClean="0"/>
          </a:p>
          <a:p>
            <a:r>
              <a:rPr lang="fr-FR" sz="2000" u="sng" dirty="0" smtClean="0"/>
              <a:t>Training </a:t>
            </a:r>
            <a:r>
              <a:rPr lang="fr-FR" sz="2000" u="sng" dirty="0" err="1" smtClean="0"/>
              <a:t>activities</a:t>
            </a:r>
            <a:r>
              <a:rPr lang="fr-FR" sz="2000" dirty="0" smtClean="0"/>
              <a:t> for administrative staff </a:t>
            </a:r>
            <a:r>
              <a:rPr lang="fr-FR" sz="2000" dirty="0" err="1" smtClean="0"/>
              <a:t>members</a:t>
            </a:r>
            <a:r>
              <a:rPr lang="fr-FR" sz="2000" dirty="0" smtClean="0"/>
              <a:t> of </a:t>
            </a:r>
            <a:r>
              <a:rPr lang="fr-FR" sz="2000" dirty="0" err="1" smtClean="0"/>
              <a:t>both</a:t>
            </a:r>
            <a:r>
              <a:rPr lang="fr-FR" sz="2000" dirty="0" smtClean="0"/>
              <a:t> countries</a:t>
            </a:r>
            <a:endParaRPr lang="fr-FR" sz="2000" dirty="0"/>
          </a:p>
          <a:p>
            <a:r>
              <a:rPr lang="fr-FR" sz="2000" u="sng" dirty="0" err="1"/>
              <a:t>Intership</a:t>
            </a:r>
            <a:r>
              <a:rPr lang="fr-FR" sz="2000" dirty="0"/>
              <a:t> placements for </a:t>
            </a:r>
            <a:r>
              <a:rPr lang="fr-FR" sz="2000" dirty="0" err="1"/>
              <a:t>bachelor</a:t>
            </a:r>
            <a:r>
              <a:rPr lang="fr-FR" sz="2000" dirty="0"/>
              <a:t> and master </a:t>
            </a:r>
            <a:r>
              <a:rPr lang="fr-FR" sz="2000" dirty="0" err="1"/>
              <a:t>students</a:t>
            </a:r>
            <a:r>
              <a:rPr lang="fr-FR" sz="2000" dirty="0"/>
              <a:t> in </a:t>
            </a:r>
            <a:r>
              <a:rPr lang="fr-FR" sz="2000" dirty="0" smtClean="0"/>
              <a:t>Orsay </a:t>
            </a:r>
            <a:r>
              <a:rPr lang="fr-FR" sz="2000" dirty="0" err="1"/>
              <a:t>laboratories</a:t>
            </a:r>
            <a:r>
              <a:rPr lang="fr-FR" sz="2000" dirty="0"/>
              <a:t> (</a:t>
            </a:r>
            <a:r>
              <a:rPr lang="fr-FR" sz="2000" dirty="0" err="1"/>
              <a:t>IJClab</a:t>
            </a:r>
            <a:r>
              <a:rPr lang="fr-FR" sz="2000" dirty="0"/>
              <a:t>, CNRS, CEA) </a:t>
            </a:r>
          </a:p>
          <a:p>
            <a:r>
              <a:rPr lang="fr-FR" sz="2000" u="sng" dirty="0" err="1"/>
              <a:t>Study</a:t>
            </a:r>
            <a:r>
              <a:rPr lang="fr-FR" sz="2000" u="sng" dirty="0"/>
              <a:t> exchanges </a:t>
            </a:r>
            <a:r>
              <a:rPr lang="fr-FR" sz="2000" dirty="0"/>
              <a:t>in </a:t>
            </a:r>
            <a:r>
              <a:rPr lang="fr-FR" sz="2000" dirty="0" err="1" smtClean="0"/>
              <a:t>selective</a:t>
            </a:r>
            <a:r>
              <a:rPr lang="fr-FR" sz="2000" dirty="0" smtClean="0"/>
              <a:t> </a:t>
            </a:r>
            <a:r>
              <a:rPr lang="fr-FR" sz="2000" dirty="0" err="1" smtClean="0"/>
              <a:t>master’s</a:t>
            </a:r>
            <a:r>
              <a:rPr lang="fr-FR" sz="2000" dirty="0" smtClean="0"/>
              <a:t> programmes </a:t>
            </a:r>
            <a:endParaRPr lang="fr-FR" sz="2000" dirty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r>
              <a:rPr lang="fr-FR" sz="2000" dirty="0" err="1" smtClean="0"/>
              <a:t>Results</a:t>
            </a:r>
            <a:r>
              <a:rPr lang="fr-FR" sz="2000" dirty="0"/>
              <a:t>: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US" sz="2000" dirty="0" smtClean="0">
                <a:sym typeface="Wingdings" panose="05000000000000000000" pitchFamily="2" charset="2"/>
              </a:rPr>
              <a:t> Strengthened </a:t>
            </a:r>
            <a:r>
              <a:rPr lang="en-US" sz="2000" dirty="0">
                <a:sym typeface="Wingdings" panose="05000000000000000000" pitchFamily="2" charset="2"/>
              </a:rPr>
              <a:t>cooperation through increased </a:t>
            </a:r>
            <a:r>
              <a:rPr lang="en-US" sz="2000" dirty="0" smtClean="0">
                <a:sym typeface="Wingdings" panose="05000000000000000000" pitchFamily="2" charset="2"/>
              </a:rPr>
              <a:t>exchanges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US" sz="2000" dirty="0" smtClean="0"/>
              <a:t> Planning to expand </a:t>
            </a:r>
            <a:r>
              <a:rPr lang="en-US" sz="2000" dirty="0"/>
              <a:t>our cooperation with Ukraine through further actions funded by the Erasmus </a:t>
            </a:r>
            <a:r>
              <a:rPr lang="en-US" sz="2000" dirty="0" err="1"/>
              <a:t>programme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678536944"/>
      </p:ext>
    </p:extLst>
  </p:cSld>
  <p:clrMapOvr>
    <a:masterClrMapping/>
  </p:clrMapOvr>
</p:sld>
</file>

<file path=ppt/theme/theme1.xml><?xml version="1.0" encoding="utf-8"?>
<a:theme xmlns:a="http://schemas.openxmlformats.org/drawingml/2006/main" name="1_UPSACLAY">
  <a:themeElements>
    <a:clrScheme name="UPSACLAY 1">
      <a:dk1>
        <a:srgbClr val="63003C"/>
      </a:dk1>
      <a:lt1>
        <a:srgbClr val="FFFFFF"/>
      </a:lt1>
      <a:dk2>
        <a:srgbClr val="303E48"/>
      </a:dk2>
      <a:lt2>
        <a:srgbClr val="BDC4BC"/>
      </a:lt2>
      <a:accent1>
        <a:srgbClr val="DA5200"/>
      </a:accent1>
      <a:accent2>
        <a:srgbClr val="006996"/>
      </a:accent2>
      <a:accent3>
        <a:srgbClr val="FFFFFF"/>
      </a:accent3>
      <a:accent4>
        <a:srgbClr val="86B700"/>
      </a:accent4>
      <a:accent5>
        <a:srgbClr val="464595"/>
      </a:accent5>
      <a:accent6>
        <a:srgbClr val="80143C"/>
      </a:accent6>
      <a:hlink>
        <a:srgbClr val="63003C"/>
      </a:hlink>
      <a:folHlink>
        <a:srgbClr val="B8ACD7"/>
      </a:folHlink>
    </a:clrScheme>
    <a:fontScheme name="Université Paris-Saclay">
      <a:majorFont>
        <a:latin typeface="Open Sans"/>
        <a:ea typeface=""/>
        <a:cs typeface="Arial Unicode MS"/>
      </a:majorFont>
      <a:minorFont>
        <a:latin typeface="Open Sans"/>
        <a:ea typeface=""/>
        <a:cs typeface="Arial Unicode MS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 refaire" id="{94AEBCF8-AF65-4DB5-B259-1F3F1BE73777}" vid="{6FB0EB57-A501-4BEC-859A-9BC2B4F2B6C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</TotalTime>
  <Words>817</Words>
  <Application>Microsoft Office PowerPoint</Application>
  <PresentationFormat>Affichage à l'écran (4:3)</PresentationFormat>
  <Paragraphs>180</Paragraphs>
  <Slides>13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MS PGothic</vt:lpstr>
      <vt:lpstr>Arial</vt:lpstr>
      <vt:lpstr>Arial Unicode MS</vt:lpstr>
      <vt:lpstr>Calibri</vt:lpstr>
      <vt:lpstr>Open Sans</vt:lpstr>
      <vt:lpstr>Verdana</vt:lpstr>
      <vt:lpstr>Wingdings</vt:lpstr>
      <vt:lpstr>1_UPSACLAY</vt:lpstr>
      <vt:lpstr>Scientific cooperation between Ukraine and Paris-Saclay University within the framework of ICM Erasmus + projects</vt:lpstr>
      <vt:lpstr>All about Paris-Saclay University</vt:lpstr>
      <vt:lpstr>Horizontal priorities</vt:lpstr>
      <vt:lpstr>Programme Actions (1): Education and Training</vt:lpstr>
      <vt:lpstr>Programme Actions (2) : Youth</vt:lpstr>
      <vt:lpstr>Programme Actions (3): Sport</vt:lpstr>
      <vt:lpstr>ICM Projects at Paris-Saclay University </vt:lpstr>
      <vt:lpstr>Ukraine and Paris-Saclay University</vt:lpstr>
      <vt:lpstr>Undertaken activities </vt:lpstr>
      <vt:lpstr>Présentation PowerPoint</vt:lpstr>
      <vt:lpstr>Présentation PowerPoint</vt:lpstr>
      <vt:lpstr>Examples of activities implemented:</vt:lpstr>
      <vt:lpstr>International Credits Mobility contacts: anne-lise.braesch@universite-paris-saclay.fr  Celia.fernandez1@universite-paris-saclay.fr   Cooperation contact: Sergei.shikalov@universite-paris-saclay.fr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new institution,  a world-class university</dc:title>
  <dc:creator>Sergei Shikalov</dc:creator>
  <cp:lastModifiedBy>Anne-Lise Braesch</cp:lastModifiedBy>
  <cp:revision>47</cp:revision>
  <dcterms:created xsi:type="dcterms:W3CDTF">2021-03-16T07:08:06Z</dcterms:created>
  <dcterms:modified xsi:type="dcterms:W3CDTF">2021-10-28T09:43:28Z</dcterms:modified>
</cp:coreProperties>
</file>