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  <p:sldMasterId id="2147483651" r:id="rId2"/>
  </p:sldMasterIdLst>
  <p:notesMasterIdLst>
    <p:notesMasterId r:id="rId11"/>
  </p:notesMasterIdLst>
  <p:sldIdLst>
    <p:sldId id="256" r:id="rId3"/>
    <p:sldId id="257" r:id="rId4"/>
    <p:sldId id="260" r:id="rId5"/>
    <p:sldId id="264" r:id="rId6"/>
    <p:sldId id="258" r:id="rId7"/>
    <p:sldId id="265" r:id="rId8"/>
    <p:sldId id="261" r:id="rId9"/>
    <p:sldId id="263" r:id="rId10"/>
  </p:sldIdLst>
  <p:sldSz cx="9144000" cy="6858000" type="screen4x3"/>
  <p:notesSz cx="6804025" cy="99393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090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sldNum" idx="12"/>
          </p:nvPr>
        </p:nvSpPr>
        <p:spPr>
          <a:xfrm>
            <a:off x="3854450" y="9440862"/>
            <a:ext cx="2935287" cy="48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‹N°›</a:t>
            </a:fld>
            <a:endParaRPr/>
          </a:p>
        </p:txBody>
      </p:sp>
      <p:sp>
        <p:nvSpPr>
          <p:cNvPr id="4" name="Google Shape;4;n"/>
          <p:cNvSpPr/>
          <p:nvPr/>
        </p:nvSpPr>
        <p:spPr>
          <a:xfrm>
            <a:off x="0" y="0"/>
            <a:ext cx="6804025" cy="9939337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" name="Google Shape;5;n"/>
          <p:cNvSpPr/>
          <p:nvPr/>
        </p:nvSpPr>
        <p:spPr>
          <a:xfrm>
            <a:off x="0" y="0"/>
            <a:ext cx="6804025" cy="9939337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" name="Google Shape;6;n"/>
          <p:cNvSpPr/>
          <p:nvPr/>
        </p:nvSpPr>
        <p:spPr>
          <a:xfrm>
            <a:off x="0" y="0"/>
            <a:ext cx="6804025" cy="9939337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" name="Google Shape;7;n"/>
          <p:cNvSpPr/>
          <p:nvPr/>
        </p:nvSpPr>
        <p:spPr>
          <a:xfrm>
            <a:off x="0" y="0"/>
            <a:ext cx="6804025" cy="9939337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" name="Google Shape;8;n"/>
          <p:cNvSpPr/>
          <p:nvPr/>
        </p:nvSpPr>
        <p:spPr>
          <a:xfrm>
            <a:off x="0" y="0"/>
            <a:ext cx="6804025" cy="9939337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" name="Google Shape;9;n"/>
          <p:cNvSpPr/>
          <p:nvPr/>
        </p:nvSpPr>
        <p:spPr>
          <a:xfrm>
            <a:off x="0" y="0"/>
            <a:ext cx="6804025" cy="9939337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" name="Google Shape;10;n"/>
          <p:cNvSpPr/>
          <p:nvPr/>
        </p:nvSpPr>
        <p:spPr>
          <a:xfrm>
            <a:off x="0" y="0"/>
            <a:ext cx="6804025" cy="9939337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1" name="Google Shape;11;n"/>
          <p:cNvSpPr/>
          <p:nvPr/>
        </p:nvSpPr>
        <p:spPr>
          <a:xfrm>
            <a:off x="0" y="0"/>
            <a:ext cx="6804025" cy="9939337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" name="Google Shape;12;n"/>
          <p:cNvSpPr/>
          <p:nvPr/>
        </p:nvSpPr>
        <p:spPr>
          <a:xfrm>
            <a:off x="0" y="0"/>
            <a:ext cx="6804025" cy="9939337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3" name="Google Shape;13;n"/>
          <p:cNvSpPr/>
          <p:nvPr/>
        </p:nvSpPr>
        <p:spPr>
          <a:xfrm>
            <a:off x="0" y="0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4" name="Google Shape;14;n"/>
          <p:cNvSpPr/>
          <p:nvPr/>
        </p:nvSpPr>
        <p:spPr>
          <a:xfrm>
            <a:off x="3854450" y="0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5" name="Google Shape;15;n"/>
          <p:cNvSpPr>
            <a:spLocks noGrp="1" noRot="1" noChangeAspect="1"/>
          </p:cNvSpPr>
          <p:nvPr>
            <p:ph type="sldImg" idx="2"/>
          </p:nvPr>
        </p:nvSpPr>
        <p:spPr>
          <a:xfrm>
            <a:off x="922337" y="746125"/>
            <a:ext cx="4951412" cy="3711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6" name="Google Shape;16;n"/>
          <p:cNvSpPr txBox="1">
            <a:spLocks noGrp="1"/>
          </p:cNvSpPr>
          <p:nvPr>
            <p:ph type="body" idx="1"/>
          </p:nvPr>
        </p:nvSpPr>
        <p:spPr>
          <a:xfrm>
            <a:off x="681037" y="4719637"/>
            <a:ext cx="5429250" cy="445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7" name="Google Shape;17;n"/>
          <p:cNvSpPr/>
          <p:nvPr/>
        </p:nvSpPr>
        <p:spPr>
          <a:xfrm>
            <a:off x="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8" name="Google Shape;18;n"/>
          <p:cNvSpPr txBox="1">
            <a:spLocks noGrp="1"/>
          </p:cNvSpPr>
          <p:nvPr>
            <p:ph type="sldNum" idx="3"/>
          </p:nvPr>
        </p:nvSpPr>
        <p:spPr>
          <a:xfrm>
            <a:off x="3854450" y="9440862"/>
            <a:ext cx="2935287" cy="48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4464860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:notes"/>
          <p:cNvSpPr txBox="1"/>
          <p:nvPr/>
        </p:nvSpPr>
        <p:spPr>
          <a:xfrm>
            <a:off x="385445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/>
          </a:p>
        </p:txBody>
      </p:sp>
      <p:sp>
        <p:nvSpPr>
          <p:cNvPr id="40" name="Google Shape;4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570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41" name="Google Shape;41;p1:notes"/>
          <p:cNvSpPr/>
          <p:nvPr/>
        </p:nvSpPr>
        <p:spPr>
          <a:xfrm>
            <a:off x="681037" y="4719637"/>
            <a:ext cx="5443537" cy="447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2" name="Google Shape;42;p1:notes"/>
          <p:cNvSpPr/>
          <p:nvPr/>
        </p:nvSpPr>
        <p:spPr>
          <a:xfrm>
            <a:off x="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3" name="Google Shape;43;p1:notes"/>
          <p:cNvSpPr txBox="1">
            <a:spLocks noGrp="1"/>
          </p:cNvSpPr>
          <p:nvPr>
            <p:ph type="body" idx="1"/>
          </p:nvPr>
        </p:nvSpPr>
        <p:spPr>
          <a:xfrm>
            <a:off x="681037" y="4719637"/>
            <a:ext cx="5429250" cy="44592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570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51" name="Google Shape;51;p2:notes"/>
          <p:cNvSpPr/>
          <p:nvPr/>
        </p:nvSpPr>
        <p:spPr>
          <a:xfrm>
            <a:off x="681037" y="4719637"/>
            <a:ext cx="5443537" cy="447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2" name="Google Shape;52;p2:notes"/>
          <p:cNvSpPr txBox="1"/>
          <p:nvPr/>
        </p:nvSpPr>
        <p:spPr>
          <a:xfrm>
            <a:off x="385445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/>
          </a:p>
        </p:txBody>
      </p:sp>
      <p:sp>
        <p:nvSpPr>
          <p:cNvPr id="53" name="Google Shape;53;p2:notes"/>
          <p:cNvSpPr txBox="1"/>
          <p:nvPr/>
        </p:nvSpPr>
        <p:spPr>
          <a:xfrm>
            <a:off x="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Groupe          Evaluation AERES          13-14 janvier 2011</a:t>
            </a:r>
            <a:endParaRPr/>
          </a:p>
        </p:txBody>
      </p:sp>
      <p:sp>
        <p:nvSpPr>
          <p:cNvPr id="54" name="Google Shape;54;p2:notes"/>
          <p:cNvSpPr txBox="1">
            <a:spLocks noGrp="1"/>
          </p:cNvSpPr>
          <p:nvPr>
            <p:ph type="body" idx="1"/>
          </p:nvPr>
        </p:nvSpPr>
        <p:spPr>
          <a:xfrm>
            <a:off x="681037" y="4719637"/>
            <a:ext cx="5429250" cy="44592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570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1" name="Google Shape;81;p5:notes"/>
          <p:cNvSpPr/>
          <p:nvPr/>
        </p:nvSpPr>
        <p:spPr>
          <a:xfrm>
            <a:off x="681037" y="4719637"/>
            <a:ext cx="5443537" cy="447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2" name="Google Shape;82;p5:notes"/>
          <p:cNvSpPr txBox="1"/>
          <p:nvPr/>
        </p:nvSpPr>
        <p:spPr>
          <a:xfrm>
            <a:off x="385445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/>
          </a:p>
        </p:txBody>
      </p:sp>
      <p:sp>
        <p:nvSpPr>
          <p:cNvPr id="83" name="Google Shape;83;p5:notes"/>
          <p:cNvSpPr txBox="1"/>
          <p:nvPr/>
        </p:nvSpPr>
        <p:spPr>
          <a:xfrm>
            <a:off x="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Groupe          Evaluation AERES          13-14 janvier 2011</a:t>
            </a:r>
            <a:endParaRPr/>
          </a:p>
        </p:txBody>
      </p:sp>
      <p:sp>
        <p:nvSpPr>
          <p:cNvPr id="84" name="Google Shape;84;p5:notes"/>
          <p:cNvSpPr txBox="1">
            <a:spLocks noGrp="1"/>
          </p:cNvSpPr>
          <p:nvPr>
            <p:ph type="body" idx="1"/>
          </p:nvPr>
        </p:nvSpPr>
        <p:spPr>
          <a:xfrm>
            <a:off x="681037" y="4719637"/>
            <a:ext cx="5429250" cy="44592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570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1" name="Google Shape;81;p5:notes"/>
          <p:cNvSpPr/>
          <p:nvPr/>
        </p:nvSpPr>
        <p:spPr>
          <a:xfrm>
            <a:off x="681037" y="4719637"/>
            <a:ext cx="5443537" cy="447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2" name="Google Shape;82;p5:notes"/>
          <p:cNvSpPr txBox="1"/>
          <p:nvPr/>
        </p:nvSpPr>
        <p:spPr>
          <a:xfrm>
            <a:off x="385445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/>
          </a:p>
        </p:txBody>
      </p:sp>
      <p:sp>
        <p:nvSpPr>
          <p:cNvPr id="83" name="Google Shape;83;p5:notes"/>
          <p:cNvSpPr txBox="1"/>
          <p:nvPr/>
        </p:nvSpPr>
        <p:spPr>
          <a:xfrm>
            <a:off x="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Groupe          Evaluation AERES          13-14 janvier 2011</a:t>
            </a:r>
            <a:endParaRPr/>
          </a:p>
        </p:txBody>
      </p:sp>
      <p:sp>
        <p:nvSpPr>
          <p:cNvPr id="84" name="Google Shape;84;p5:notes"/>
          <p:cNvSpPr txBox="1">
            <a:spLocks noGrp="1"/>
          </p:cNvSpPr>
          <p:nvPr>
            <p:ph type="body" idx="1"/>
          </p:nvPr>
        </p:nvSpPr>
        <p:spPr>
          <a:xfrm>
            <a:off x="681037" y="4719637"/>
            <a:ext cx="5429250" cy="44592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93593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570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1" name="Google Shape;61;p3:notes"/>
          <p:cNvSpPr/>
          <p:nvPr/>
        </p:nvSpPr>
        <p:spPr>
          <a:xfrm>
            <a:off x="681037" y="4719637"/>
            <a:ext cx="5443537" cy="447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2" name="Google Shape;62;p3:notes"/>
          <p:cNvSpPr txBox="1"/>
          <p:nvPr/>
        </p:nvSpPr>
        <p:spPr>
          <a:xfrm>
            <a:off x="385445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/>
          </a:p>
        </p:txBody>
      </p:sp>
      <p:sp>
        <p:nvSpPr>
          <p:cNvPr id="63" name="Google Shape;63;p3:notes"/>
          <p:cNvSpPr txBox="1"/>
          <p:nvPr/>
        </p:nvSpPr>
        <p:spPr>
          <a:xfrm>
            <a:off x="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Groupe          Evaluation AERES          13-14 janvier 2011</a:t>
            </a:r>
            <a:endParaRPr/>
          </a:p>
        </p:txBody>
      </p:sp>
      <p:sp>
        <p:nvSpPr>
          <p:cNvPr id="64" name="Google Shape;64;p3:notes"/>
          <p:cNvSpPr txBox="1">
            <a:spLocks noGrp="1"/>
          </p:cNvSpPr>
          <p:nvPr>
            <p:ph type="body" idx="1"/>
          </p:nvPr>
        </p:nvSpPr>
        <p:spPr>
          <a:xfrm>
            <a:off x="681037" y="4719637"/>
            <a:ext cx="5429250" cy="44592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570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71" name="Google Shape;71;p4:notes"/>
          <p:cNvSpPr/>
          <p:nvPr/>
        </p:nvSpPr>
        <p:spPr>
          <a:xfrm>
            <a:off x="681037" y="4719637"/>
            <a:ext cx="5443537" cy="447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2" name="Google Shape;72;p4:notes"/>
          <p:cNvSpPr txBox="1"/>
          <p:nvPr/>
        </p:nvSpPr>
        <p:spPr>
          <a:xfrm>
            <a:off x="385445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/>
          </a:p>
        </p:txBody>
      </p:sp>
      <p:sp>
        <p:nvSpPr>
          <p:cNvPr id="73" name="Google Shape;73;p4:notes"/>
          <p:cNvSpPr txBox="1"/>
          <p:nvPr/>
        </p:nvSpPr>
        <p:spPr>
          <a:xfrm>
            <a:off x="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Groupe          Evaluation AERES          13-14 janvier 2011</a:t>
            </a:r>
            <a:endParaRPr/>
          </a:p>
        </p:txBody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1037" y="4719637"/>
            <a:ext cx="5429250" cy="44592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98999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570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" name="Google Shape;91;p6:notes"/>
          <p:cNvSpPr/>
          <p:nvPr/>
        </p:nvSpPr>
        <p:spPr>
          <a:xfrm>
            <a:off x="681037" y="4719637"/>
            <a:ext cx="5443537" cy="447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2" name="Google Shape;92;p6:notes"/>
          <p:cNvSpPr txBox="1"/>
          <p:nvPr/>
        </p:nvSpPr>
        <p:spPr>
          <a:xfrm>
            <a:off x="385445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/>
          </a:p>
        </p:txBody>
      </p:sp>
      <p:sp>
        <p:nvSpPr>
          <p:cNvPr id="93" name="Google Shape;93;p6:notes"/>
          <p:cNvSpPr txBox="1"/>
          <p:nvPr/>
        </p:nvSpPr>
        <p:spPr>
          <a:xfrm>
            <a:off x="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Groupe          Evaluation AERES          13-14 janvier 2011</a:t>
            </a:r>
            <a:endParaRPr/>
          </a:p>
        </p:txBody>
      </p:sp>
      <p:sp>
        <p:nvSpPr>
          <p:cNvPr id="94" name="Google Shape;94;p6:notes"/>
          <p:cNvSpPr txBox="1">
            <a:spLocks noGrp="1"/>
          </p:cNvSpPr>
          <p:nvPr>
            <p:ph type="body" idx="1"/>
          </p:nvPr>
        </p:nvSpPr>
        <p:spPr>
          <a:xfrm>
            <a:off x="681037" y="4719637"/>
            <a:ext cx="5429250" cy="44592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570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11" name="Google Shape;111;p8:notes"/>
          <p:cNvSpPr/>
          <p:nvPr/>
        </p:nvSpPr>
        <p:spPr>
          <a:xfrm>
            <a:off x="681037" y="4719637"/>
            <a:ext cx="5443537" cy="447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12" name="Google Shape;112;p8:notes"/>
          <p:cNvSpPr txBox="1"/>
          <p:nvPr/>
        </p:nvSpPr>
        <p:spPr>
          <a:xfrm>
            <a:off x="385445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/>
          </a:p>
        </p:txBody>
      </p:sp>
      <p:sp>
        <p:nvSpPr>
          <p:cNvPr id="113" name="Google Shape;113;p8:notes"/>
          <p:cNvSpPr txBox="1"/>
          <p:nvPr/>
        </p:nvSpPr>
        <p:spPr>
          <a:xfrm>
            <a:off x="0" y="9440862"/>
            <a:ext cx="2949575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Groupe          Evaluation AERES          13-14 janvier 2011</a:t>
            </a:r>
            <a:endParaRPr/>
          </a:p>
        </p:txBody>
      </p:sp>
      <p:sp>
        <p:nvSpPr>
          <p:cNvPr id="114" name="Google Shape;114;p8:notes"/>
          <p:cNvSpPr txBox="1">
            <a:spLocks noGrp="1"/>
          </p:cNvSpPr>
          <p:nvPr>
            <p:ph type="body" idx="1"/>
          </p:nvPr>
        </p:nvSpPr>
        <p:spPr>
          <a:xfrm>
            <a:off x="681037" y="4719637"/>
            <a:ext cx="5429250" cy="44592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19312" cy="350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" name="Google Shape;28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19312" cy="350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15312" cy="1128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15312" cy="451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19312" cy="350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3" name="Google Shape;23;p1"/>
          <p:cNvSpPr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4" name="Google Shape;2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19312" cy="350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"/>
          <p:cNvSpPr txBox="1"/>
          <p:nvPr/>
        </p:nvSpPr>
        <p:spPr>
          <a:xfrm>
            <a:off x="6877050" y="64928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Verdana"/>
              <a:buNone/>
            </a:pPr>
            <a:fld id="{00000000-1234-1234-1234-123412341234}" type="slidenum">
              <a:rPr lang="en-US" sz="1200" b="0" i="0" u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rPr>
              <a:t>‹N°›</a:t>
            </a:fld>
            <a:endParaRPr/>
          </a:p>
        </p:txBody>
      </p:sp>
      <p:cxnSp>
        <p:nvCxnSpPr>
          <p:cNvPr id="31" name="Google Shape;31;p3"/>
          <p:cNvCxnSpPr/>
          <p:nvPr/>
        </p:nvCxnSpPr>
        <p:spPr>
          <a:xfrm>
            <a:off x="1587" y="692150"/>
            <a:ext cx="9142412" cy="1587"/>
          </a:xfrm>
          <a:prstGeom prst="straightConnector1">
            <a:avLst/>
          </a:prstGeom>
          <a:noFill/>
          <a:ln w="9525" cap="sq" cmpd="sng">
            <a:solidFill>
              <a:srgbClr val="E75112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32" name="Google Shape;32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15312" cy="1128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15312" cy="451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5"/>
          <p:cNvSpPr txBox="1"/>
          <p:nvPr/>
        </p:nvSpPr>
        <p:spPr>
          <a:xfrm>
            <a:off x="6790748" y="6078018"/>
            <a:ext cx="1979612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Verdana"/>
              <a:buNone/>
            </a:pPr>
            <a:r>
              <a:rPr lang="en-US" b="0" i="0" u="none" dirty="0" smtClean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2021/07/13</a:t>
            </a:r>
            <a:endParaRPr sz="1100" dirty="0"/>
          </a:p>
        </p:txBody>
      </p:sp>
      <p:sp>
        <p:nvSpPr>
          <p:cNvPr id="6" name="ZoneTexte 3"/>
          <p:cNvSpPr txBox="1">
            <a:spLocks noChangeArrowheads="1"/>
          </p:cNvSpPr>
          <p:nvPr/>
        </p:nvSpPr>
        <p:spPr bwMode="auto">
          <a:xfrm>
            <a:off x="239225" y="6151672"/>
            <a:ext cx="282801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fr-FR" sz="1400" dirty="0" err="1" smtClean="0"/>
              <a:t>Accélérateurs</a:t>
            </a:r>
            <a:r>
              <a:rPr lang="en-US" altLang="fr-FR" sz="1400" dirty="0" smtClean="0"/>
              <a:t> &amp; Technologies</a:t>
            </a:r>
            <a:endParaRPr lang="en-US" altLang="fr-FR" sz="140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511561" y="1921669"/>
            <a:ext cx="4320381" cy="301466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fr-FR" altLang="fr-FR" sz="3600" b="1" dirty="0" smtClean="0">
                <a:solidFill>
                  <a:srgbClr val="E75112"/>
                </a:solidFill>
                <a:latin typeface="Verdana" pitchFamily="34" charset="0"/>
              </a:rPr>
              <a:t>Service RF</a:t>
            </a:r>
            <a:br>
              <a:rPr lang="fr-FR" altLang="fr-FR" sz="3600" b="1" dirty="0" smtClean="0">
                <a:solidFill>
                  <a:srgbClr val="E75112"/>
                </a:solidFill>
                <a:latin typeface="Verdana" pitchFamily="34" charset="0"/>
              </a:rPr>
            </a:br>
            <a:r>
              <a:rPr lang="fr-FR" altLang="fr-FR" sz="3600" b="1" dirty="0" smtClean="0">
                <a:solidFill>
                  <a:srgbClr val="E75112"/>
                </a:solidFill>
                <a:latin typeface="Verdana" pitchFamily="34" charset="0"/>
              </a:rPr>
              <a:t/>
            </a:r>
            <a:br>
              <a:rPr lang="fr-FR" altLang="fr-FR" sz="3600" b="1" dirty="0" smtClean="0">
                <a:solidFill>
                  <a:srgbClr val="E75112"/>
                </a:solidFill>
                <a:latin typeface="Verdana" pitchFamily="34" charset="0"/>
              </a:rPr>
            </a:br>
            <a:r>
              <a:rPr lang="fr-FR" altLang="fr-FR" sz="3600" b="1" dirty="0" smtClean="0">
                <a:solidFill>
                  <a:srgbClr val="E75112"/>
                </a:solidFill>
                <a:latin typeface="Verdana" pitchFamily="34" charset="0"/>
              </a:rPr>
              <a:t/>
            </a:r>
            <a:br>
              <a:rPr lang="fr-FR" altLang="fr-FR" sz="3600" b="1" dirty="0" smtClean="0">
                <a:solidFill>
                  <a:srgbClr val="E75112"/>
                </a:solidFill>
                <a:latin typeface="Verdana" pitchFamily="34" charset="0"/>
              </a:rPr>
            </a:br>
            <a:r>
              <a:rPr lang="fr-FR" altLang="fr-FR" sz="3600" b="1" dirty="0" err="1" smtClean="0">
                <a:latin typeface="Verdana" pitchFamily="34" charset="0"/>
              </a:rPr>
              <a:t>IJCLab</a:t>
            </a:r>
            <a:endParaRPr lang="fr-FR" altLang="fr-FR" sz="3600" b="1" dirty="0" smtClean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6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5112"/>
              </a:buClr>
              <a:buSzPts val="2800"/>
              <a:buFont typeface="Verdana"/>
              <a:buNone/>
            </a:pPr>
            <a:r>
              <a:rPr lang="en-US" sz="2800" b="1" i="0" u="none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Composition de </a:t>
            </a:r>
            <a:r>
              <a:rPr lang="en-US" sz="2800" b="1" i="0" u="none" dirty="0" err="1" smtClean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l’Equipe</a:t>
            </a:r>
            <a:endParaRPr dirty="0"/>
          </a:p>
        </p:txBody>
      </p:sp>
      <p:sp>
        <p:nvSpPr>
          <p:cNvPr id="57" name="Google Shape;57;p6"/>
          <p:cNvSpPr txBox="1"/>
          <p:nvPr/>
        </p:nvSpPr>
        <p:spPr>
          <a:xfrm>
            <a:off x="34925" y="908049"/>
            <a:ext cx="9001125" cy="4503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Verdana"/>
              <a:buAutoNum type="arabicPeriod"/>
            </a:pP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Responsable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b="1" i="0" u="none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scientifique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de </a:t>
            </a:r>
            <a:r>
              <a:rPr lang="en-US" sz="1200" b="1" i="0" u="none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l’équipe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G.Olry</a:t>
            </a:r>
            <a:endParaRPr lang="en-US" sz="1200" b="1" i="0" u="none" dirty="0" smtClean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Verdana"/>
              <a:buAutoNum type="arabicPeriod"/>
            </a:pPr>
            <a:endParaRPr lang="en-US" sz="1200" b="1" i="0" u="none" dirty="0" smtClean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Verdana"/>
              <a:buNone/>
            </a:pP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Verdana"/>
              <a:buNone/>
            </a:pP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2. Budget </a:t>
            </a:r>
            <a:r>
              <a:rPr lang="en-US" sz="1200" b="1" i="0" u="none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Annuel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b="1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Soutien</a:t>
            </a:r>
            <a:r>
              <a:rPr lang="en-US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Equipe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(hors budget </a:t>
            </a: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projets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): 50 k€ (60k€ </a:t>
            </a: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en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2020)</a:t>
            </a:r>
          </a:p>
          <a:p>
            <a:pPr marL="0" marR="0" lvl="0" indent="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Verdana"/>
              <a:buNone/>
            </a:pP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Verdana"/>
              <a:buNone/>
            </a:pPr>
            <a:r>
              <a:rPr lang="en-US" sz="1200" b="1" i="0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3. </a:t>
            </a:r>
            <a:r>
              <a:rPr lang="en-US" sz="1200" b="1" i="0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Liste</a:t>
            </a:r>
            <a:r>
              <a:rPr lang="en-US" sz="1200" b="1" i="0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des agents </a:t>
            </a:r>
            <a:r>
              <a:rPr lang="en-US" sz="1200" b="1" i="0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de </a:t>
            </a:r>
            <a:r>
              <a:rPr lang="en-US" sz="1200" b="1" i="0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l’équipe</a:t>
            </a:r>
            <a:r>
              <a:rPr lang="en-US" sz="1200" b="1" i="0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</a:p>
          <a:p>
            <a:pPr marL="0" marR="0" lvl="0" indent="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sng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1200" b="1" i="0" u="sng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14 </a:t>
            </a:r>
            <a:r>
              <a:rPr lang="en-US" sz="1200" b="1" i="0" u="sng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permanents </a:t>
            </a:r>
            <a:r>
              <a:rPr lang="en-US" sz="1200" b="1" i="0" u="sng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dont</a:t>
            </a:r>
            <a:r>
              <a:rPr lang="en-US" sz="1200" b="1" i="0" u="sng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8 IR</a:t>
            </a:r>
            <a:endParaRPr lang="en-US" sz="1200" b="1" u="sng" dirty="0">
              <a:latin typeface="Verdana"/>
              <a:ea typeface="Verdana"/>
              <a:cs typeface="Verdana"/>
              <a:sym typeface="Verdana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Arial" panose="020B0604020202020204" pitchFamily="34" charset="0"/>
              <a:buChar char="•"/>
            </a:pPr>
            <a:endParaRPr lang="en-US" sz="1200" b="1" i="0" u="sng" dirty="0" smtClean="0">
              <a:solidFill>
                <a:srgbClr val="4D4D4D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indent="-171450">
              <a:lnSpc>
                <a:spcPct val="90000"/>
              </a:lnSpc>
              <a:spcBef>
                <a:spcPts val="300"/>
              </a:spcBef>
              <a:buClr>
                <a:srgbClr val="0070C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1200" b="1" u="sng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r>
              <a:rPr lang="en-US" sz="1200" b="1" u="sng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non-permanents </a:t>
            </a:r>
            <a:r>
              <a:rPr lang="en-US" sz="1200" b="1" u="sng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(</a:t>
            </a:r>
            <a:r>
              <a:rPr lang="en-US" sz="1200" b="1" u="sng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3 CDD </a:t>
            </a:r>
            <a:r>
              <a:rPr lang="en-US" sz="1200" b="1" u="sng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projet</a:t>
            </a:r>
            <a:r>
              <a:rPr lang="en-US" sz="1200" b="1" u="sng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ESS)</a:t>
            </a:r>
          </a:p>
          <a:p>
            <a:pPr>
              <a:lnSpc>
                <a:spcPct val="90000"/>
              </a:lnSpc>
              <a:spcBef>
                <a:spcPts val="300"/>
              </a:spcBef>
              <a:buClr>
                <a:srgbClr val="0070C0"/>
              </a:buClr>
              <a:buSzPts val="1200"/>
            </a:pPr>
            <a:endParaRPr sz="1200" b="0" i="0" u="none" dirty="0">
              <a:solidFill>
                <a:srgbClr val="4D4D4D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1200" b="1" u="sng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en-US" sz="1200" b="1" i="0" u="sng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b="1" i="0" u="sng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apprentie-ingénieur</a:t>
            </a:r>
            <a:endParaRPr lang="en-US" sz="1200" b="1" i="0" u="sng" dirty="0" smtClean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Arial" panose="020B0604020202020204" pitchFamily="34" charset="0"/>
              <a:buChar char="•"/>
            </a:pPr>
            <a:endParaRPr sz="1200" b="0" i="0" u="none" dirty="0">
              <a:solidFill>
                <a:srgbClr val="4D4D4D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1200" b="1" u="sng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en-US" sz="1200" b="1" i="0" u="sng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b="1" i="0" u="sng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Doctorant</a:t>
            </a:r>
            <a:endParaRPr lang="en-US" sz="1200" b="1" i="0" u="sng" dirty="0" smtClean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Arial" panose="020B0604020202020204" pitchFamily="34" charset="0"/>
              <a:buChar char="•"/>
            </a:pPr>
            <a:endParaRPr lang="en-US" sz="1200" b="1" u="sng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buSzPts val="1200"/>
            </a:pPr>
            <a:endParaRPr lang="fr-FR" sz="1200" b="1" dirty="0" smtClean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buSzPts val="1200"/>
            </a:pPr>
            <a:r>
              <a:rPr lang="fr-FR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4. Les thématiques </a:t>
            </a:r>
            <a:r>
              <a:rPr lang="fr-FR" sz="1200" b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de R&amp;D:</a:t>
            </a:r>
          </a:p>
          <a:p>
            <a:pPr marL="228600" lvl="0" indent="-228600">
              <a:lnSpc>
                <a:spcPct val="90000"/>
              </a:lnSpc>
              <a:buSzPts val="1200"/>
              <a:buFont typeface="+mj-lt"/>
              <a:buAutoNum type="arabicPeriod"/>
            </a:pPr>
            <a:r>
              <a:rPr lang="fr-FR" sz="12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Structures </a:t>
            </a:r>
            <a:r>
              <a:rPr lang="fr-FR" sz="12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RF : canons, cavités, coupleurs, SAF</a:t>
            </a:r>
          </a:p>
          <a:p>
            <a:pPr marL="228600" lvl="0" indent="-228600">
              <a:lnSpc>
                <a:spcPct val="90000"/>
              </a:lnSpc>
              <a:buSzPts val="1200"/>
              <a:buFont typeface="+mj-lt"/>
              <a:buAutoNum type="arabicPeriod"/>
            </a:pPr>
            <a:r>
              <a:rPr lang="fr-FR" sz="12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LLRF</a:t>
            </a:r>
          </a:p>
          <a:p>
            <a:pPr marL="228600" indent="-228600">
              <a:lnSpc>
                <a:spcPct val="90000"/>
              </a:lnSpc>
              <a:buSzPts val="1200"/>
              <a:buFont typeface="+mj-lt"/>
              <a:buAutoNum type="arabicPeriod"/>
            </a:pPr>
            <a:r>
              <a:rPr lang="fr-FR" sz="12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Sources de </a:t>
            </a:r>
            <a:r>
              <a:rPr lang="fr-FR" sz="12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puissance RF/stations </a:t>
            </a:r>
            <a:r>
              <a:rPr lang="fr-FR" sz="12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de </a:t>
            </a:r>
            <a:r>
              <a:rPr lang="fr-FR" sz="12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test</a:t>
            </a:r>
            <a:endParaRPr sz="1200" b="0" i="0" u="none" dirty="0">
              <a:solidFill>
                <a:srgbClr val="4D4D4D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0" i="0" u="none" dirty="0">
              <a:solidFill>
                <a:srgbClr val="4D4D4D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4D4D4D"/>
              </a:buClr>
              <a:buSzPts val="1200"/>
              <a:buFont typeface="Verdana"/>
              <a:buNone/>
            </a:pPr>
            <a:r>
              <a:rPr lang="en-US" sz="1200" b="0" i="0" u="none" dirty="0">
                <a:solidFill>
                  <a:srgbClr val="4D4D4D"/>
                </a:solidFill>
                <a:latin typeface="Verdana"/>
                <a:ea typeface="Verdana"/>
                <a:cs typeface="Verdana"/>
                <a:sym typeface="Verdana"/>
              </a:rPr>
              <a:t>	</a:t>
            </a:r>
            <a:endParaRPr sz="1200" b="0" i="0" u="none" dirty="0">
              <a:solidFill>
                <a:srgbClr val="4D4D4D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dirty="0">
              <a:solidFill>
                <a:srgbClr val="4D4D4D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58" name="Google Shape;58;p6"/>
          <p:cNvCxnSpPr/>
          <p:nvPr/>
        </p:nvCxnSpPr>
        <p:spPr>
          <a:xfrm>
            <a:off x="1587" y="692150"/>
            <a:ext cx="9142412" cy="1587"/>
          </a:xfrm>
          <a:prstGeom prst="straightConnector1">
            <a:avLst/>
          </a:prstGeom>
          <a:noFill/>
          <a:ln w="9525" cap="sq" cmpd="sng">
            <a:solidFill>
              <a:srgbClr val="E75112"/>
            </a:solidFill>
            <a:prstDash val="solid"/>
            <a:miter lim="800000"/>
            <a:headEnd type="none" w="med" len="med"/>
            <a:tailEnd type="none" w="med" len="med"/>
          </a:ln>
        </p:spPr>
      </p:cxn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3681" y="2286735"/>
            <a:ext cx="1914310" cy="39322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9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5112"/>
              </a:buClr>
              <a:buSzPts val="2800"/>
              <a:buFont typeface="Verdana"/>
              <a:buNone/>
            </a:pPr>
            <a:r>
              <a:rPr lang="en-US" sz="2800" b="1" i="0" u="none" dirty="0" err="1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Activités</a:t>
            </a:r>
            <a:r>
              <a:rPr lang="en-US" sz="2800" b="1" i="0" u="none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1" i="0" u="none" dirty="0" smtClean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de </a:t>
            </a:r>
            <a:r>
              <a:rPr lang="en-US" sz="2800" b="1" i="0" u="none" dirty="0" err="1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l’Equipe</a:t>
            </a:r>
            <a:endParaRPr dirty="0"/>
          </a:p>
        </p:txBody>
      </p:sp>
      <p:cxnSp>
        <p:nvCxnSpPr>
          <p:cNvPr id="87" name="Google Shape;87;p9"/>
          <p:cNvCxnSpPr/>
          <p:nvPr/>
        </p:nvCxnSpPr>
        <p:spPr>
          <a:xfrm>
            <a:off x="1587" y="692150"/>
            <a:ext cx="9142412" cy="1587"/>
          </a:xfrm>
          <a:prstGeom prst="straightConnector1">
            <a:avLst/>
          </a:prstGeom>
          <a:noFill/>
          <a:ln w="9525" cap="sq" cmpd="sng">
            <a:solidFill>
              <a:srgbClr val="E75112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88" name="Google Shape;88;p9"/>
          <p:cNvSpPr txBox="1"/>
          <p:nvPr/>
        </p:nvSpPr>
        <p:spPr>
          <a:xfrm>
            <a:off x="34925" y="908050"/>
            <a:ext cx="9109075" cy="561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lang="fr-FR" sz="1200" b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indent="-7620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  <a:buFont typeface="Arial"/>
              <a:buChar char="•"/>
            </a:pPr>
            <a:r>
              <a:rPr lang="en-US" sz="1200" b="1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Coopérations</a:t>
            </a:r>
            <a:r>
              <a:rPr lang="en-US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/collaborations </a:t>
            </a:r>
            <a:r>
              <a:rPr lang="en-US" sz="1200" b="1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principales</a:t>
            </a:r>
            <a:r>
              <a:rPr lang="en-US" sz="1200" b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avec </a:t>
            </a:r>
            <a:r>
              <a:rPr lang="en-US" sz="1200" b="1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l’intérieur</a:t>
            </a:r>
            <a:endParaRPr lang="en-US" sz="1200" b="1" i="0" u="none" dirty="0" smtClean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Pôle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Ingéniérie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Dpts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Méca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et </a:t>
            </a: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Electronique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sur les </a:t>
            </a: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projets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MYRRHA, PIP-II, ESS, </a:t>
            </a: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ThomX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...</a:t>
            </a:r>
          </a:p>
          <a:p>
            <a:pPr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Pôle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Accélérateurs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équipes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MAVERICS et 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BIMP: R&amp;D SRF, R&amp;D HELOISE, simulations MP, BPM... </a:t>
            </a:r>
          </a:p>
          <a:p>
            <a:pPr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Plateforme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Supratech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et ALTO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endParaRPr lang="en-US" sz="1200" b="1" dirty="0" smtClean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Arial"/>
              <a:buChar char="•"/>
            </a:pP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Coopérations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/collaborations </a:t>
            </a: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principales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avec </a:t>
            </a: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l’extérieur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(avec </a:t>
            </a: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équipes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locales, </a:t>
            </a: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nationales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internationales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)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en-US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SCK-CEN 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(MYRRHA</a:t>
            </a:r>
            <a:r>
              <a:rPr lang="en-US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Uppsala et Lund (ESS)</a:t>
            </a:r>
            <a:endParaRPr lang="en-US" sz="12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en-US" sz="1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Fermilab</a:t>
            </a:r>
            <a:r>
              <a:rPr lang="en-US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(PIPII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JLAB (PERLE)</a:t>
            </a:r>
          </a:p>
          <a:p>
            <a:pPr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en-US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GANIL (SPIRAL2, S3)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SOLEIL (</a:t>
            </a: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ThomX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LPSC et CEA </a:t>
            </a: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Cadarache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Multipacting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</a:t>
            </a:r>
          </a:p>
          <a:p>
            <a:pPr marR="0" lvl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</a:pP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</a:br>
            <a:endParaRPr sz="1200" b="1" i="0" u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-7620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  <a:buFont typeface="Arial"/>
              <a:buChar char="•"/>
            </a:pP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Participations à </a:t>
            </a: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l’enseignement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, à la communication, à la </a:t>
            </a: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vulgarisation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en-US" sz="120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C</a:t>
            </a: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ours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sur </a:t>
            </a: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l’ingénierie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des cryomodules + introduction à la </a:t>
            </a: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cryogénie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à </a:t>
            </a: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l’école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des </a:t>
            </a: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accélérateurs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de l’IN2P3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en-US" sz="1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Travaux</a:t>
            </a:r>
            <a:r>
              <a:rPr lang="en-US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Dirigés</a:t>
            </a:r>
            <a:r>
              <a:rPr lang="en-US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à </a:t>
            </a:r>
            <a:r>
              <a:rPr lang="en-US" sz="1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l’IUT</a:t>
            </a:r>
            <a:r>
              <a:rPr lang="en-US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d’orsay</a:t>
            </a:r>
            <a:r>
              <a:rPr lang="en-US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en-US" sz="1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Travaux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Pratiques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à </a:t>
            </a: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l’ED</a:t>
            </a:r>
            <a:r>
              <a:rPr lang="en-US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Pheniics</a:t>
            </a:r>
            <a:endParaRPr lang="en-US" sz="1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en-US" sz="1200" dirty="0" smtClean="0">
                <a:solidFill>
                  <a:schemeClr val="bg2"/>
                </a:solidFill>
                <a:latin typeface="Verdana"/>
                <a:ea typeface="Verdana"/>
                <a:cs typeface="Verdana"/>
                <a:sym typeface="Verdana"/>
              </a:rPr>
              <a:t>1 maître </a:t>
            </a:r>
            <a:r>
              <a:rPr lang="en-US" sz="1200" dirty="0" err="1">
                <a:solidFill>
                  <a:schemeClr val="bg2"/>
                </a:solidFill>
                <a:latin typeface="Verdana"/>
                <a:ea typeface="Verdana"/>
                <a:cs typeface="Verdana"/>
                <a:sym typeface="Verdana"/>
              </a:rPr>
              <a:t>d’apprentissage</a:t>
            </a:r>
            <a:r>
              <a:rPr lang="en-US" sz="1200" dirty="0">
                <a:solidFill>
                  <a:schemeClr val="bg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dirty="0" smtClean="0">
                <a:solidFill>
                  <a:schemeClr val="bg2"/>
                </a:solidFill>
                <a:latin typeface="Verdana"/>
                <a:ea typeface="Verdana"/>
                <a:cs typeface="Verdana"/>
                <a:sym typeface="Verdana"/>
              </a:rPr>
              <a:t>(</a:t>
            </a:r>
            <a:r>
              <a:rPr lang="en-US" sz="1200" dirty="0" err="1" smtClean="0">
                <a:solidFill>
                  <a:schemeClr val="bg2"/>
                </a:solidFill>
                <a:latin typeface="Verdana"/>
                <a:ea typeface="Verdana"/>
                <a:cs typeface="Verdana"/>
                <a:sym typeface="Verdana"/>
              </a:rPr>
              <a:t>apprentie-ingénieur</a:t>
            </a:r>
            <a:r>
              <a:rPr lang="en-US" sz="1200" dirty="0" smtClean="0">
                <a:solidFill>
                  <a:schemeClr val="bg2"/>
                </a:solidFill>
                <a:latin typeface="Verdana"/>
                <a:ea typeface="Verdana"/>
                <a:cs typeface="Verdana"/>
                <a:sym typeface="Verdana"/>
              </a:rPr>
              <a:t> 3 </a:t>
            </a:r>
            <a:r>
              <a:rPr lang="en-US" sz="1200" dirty="0" err="1" smtClean="0">
                <a:solidFill>
                  <a:schemeClr val="bg2"/>
                </a:solidFill>
                <a:latin typeface="Verdana"/>
                <a:ea typeface="Verdana"/>
                <a:cs typeface="Verdana"/>
                <a:sym typeface="Verdana"/>
              </a:rPr>
              <a:t>ans</a:t>
            </a:r>
            <a:r>
              <a:rPr lang="en-US" sz="1200" dirty="0" smtClean="0">
                <a:solidFill>
                  <a:schemeClr val="bg2"/>
                </a:solidFill>
                <a:latin typeface="Verdana"/>
                <a:ea typeface="Verdana"/>
                <a:cs typeface="Verdana"/>
                <a:sym typeface="Verdana"/>
              </a:rPr>
              <a:t>)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en-US" sz="1200" dirty="0" smtClean="0">
                <a:solidFill>
                  <a:schemeClr val="bg2"/>
                </a:solidFill>
                <a:latin typeface="Verdana"/>
                <a:ea typeface="Verdana"/>
                <a:cs typeface="Verdana"/>
                <a:sym typeface="Verdana"/>
              </a:rPr>
              <a:t>Participation à la fête de la science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en-US" sz="1200" dirty="0" err="1" smtClean="0">
                <a:solidFill>
                  <a:schemeClr val="bg2"/>
                </a:solidFill>
                <a:latin typeface="Verdana"/>
                <a:ea typeface="Verdana"/>
                <a:cs typeface="Verdana"/>
                <a:sym typeface="Verdana"/>
              </a:rPr>
              <a:t>Projet</a:t>
            </a:r>
            <a:r>
              <a:rPr lang="en-US" sz="1200" dirty="0" smtClean="0">
                <a:solidFill>
                  <a:schemeClr val="bg2"/>
                </a:solidFill>
                <a:latin typeface="Verdana"/>
                <a:ea typeface="Verdana"/>
                <a:cs typeface="Verdana"/>
                <a:sym typeface="Verdana"/>
              </a:rPr>
              <a:t> de </a:t>
            </a:r>
            <a:r>
              <a:rPr lang="en-US" sz="1200" dirty="0" err="1" smtClean="0">
                <a:solidFill>
                  <a:schemeClr val="bg2"/>
                </a:solidFill>
                <a:latin typeface="Verdana"/>
                <a:ea typeface="Verdana"/>
                <a:cs typeface="Verdana"/>
                <a:sym typeface="Verdana"/>
              </a:rPr>
              <a:t>valorisation</a:t>
            </a:r>
            <a:r>
              <a:rPr lang="en-US" sz="1200" dirty="0" smtClean="0">
                <a:solidFill>
                  <a:schemeClr val="bg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dirty="0" err="1" smtClean="0">
                <a:solidFill>
                  <a:schemeClr val="bg2"/>
                </a:solidFill>
                <a:latin typeface="Verdana"/>
                <a:ea typeface="Verdana"/>
                <a:cs typeface="Verdana"/>
                <a:sym typeface="Verdana"/>
              </a:rPr>
              <a:t>transfert</a:t>
            </a:r>
            <a:r>
              <a:rPr lang="en-US" sz="1200" dirty="0" smtClean="0">
                <a:solidFill>
                  <a:schemeClr val="bg2"/>
                </a:solidFill>
                <a:latin typeface="Verdana"/>
                <a:ea typeface="Verdana"/>
                <a:cs typeface="Verdana"/>
                <a:sym typeface="Verdana"/>
              </a:rPr>
              <a:t> de savoir-faire Cryomodule: formations </a:t>
            </a:r>
            <a:r>
              <a:rPr lang="en-US" sz="1200" dirty="0" err="1" smtClean="0">
                <a:solidFill>
                  <a:schemeClr val="bg2"/>
                </a:solidFill>
                <a:latin typeface="Verdana"/>
                <a:ea typeface="Verdana"/>
                <a:cs typeface="Verdana"/>
                <a:sym typeface="Verdana"/>
              </a:rPr>
              <a:t>dispensées</a:t>
            </a:r>
            <a:r>
              <a:rPr lang="en-US" sz="1200" dirty="0" smtClean="0">
                <a:solidFill>
                  <a:schemeClr val="bg2"/>
                </a:solidFill>
                <a:latin typeface="Verdana"/>
                <a:ea typeface="Verdana"/>
                <a:cs typeface="Verdana"/>
                <a:sym typeface="Verdana"/>
              </a:rPr>
              <a:t> à la CNIM (</a:t>
            </a:r>
            <a:r>
              <a:rPr lang="en-US" sz="1200" dirty="0" err="1" smtClean="0">
                <a:solidFill>
                  <a:schemeClr val="bg2"/>
                </a:solidFill>
                <a:latin typeface="Verdana"/>
                <a:ea typeface="Verdana"/>
                <a:cs typeface="Verdana"/>
                <a:sym typeface="Verdana"/>
              </a:rPr>
              <a:t>cours</a:t>
            </a:r>
            <a:r>
              <a:rPr lang="en-US" sz="1200" dirty="0" smtClean="0">
                <a:solidFill>
                  <a:schemeClr val="bg2"/>
                </a:solidFill>
                <a:latin typeface="Verdana"/>
                <a:ea typeface="Verdana"/>
                <a:cs typeface="Verdana"/>
                <a:sym typeface="Verdana"/>
              </a:rPr>
              <a:t> cryomodules et RF et TP SAF)</a:t>
            </a:r>
            <a:r>
              <a:rPr lang="en-US" sz="1200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1200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</a:br>
            <a:endParaRPr sz="1200" i="0" u="none" dirty="0" smtClean="0">
              <a:solidFill>
                <a:srgbClr val="3399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dirty="0">
              <a:solidFill>
                <a:srgbClr val="3399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736600" marR="0" lvl="1" indent="-27146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strike="noStrike" cap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736600" marR="0" lvl="1" indent="-27146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strike="noStrike" cap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endParaRPr sz="1200" b="1" i="0" u="none" strike="noStrike" cap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9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5112"/>
              </a:buClr>
              <a:buSzPts val="2800"/>
              <a:buFont typeface="Verdana"/>
              <a:buNone/>
            </a:pPr>
            <a:r>
              <a:rPr lang="en-US" sz="2800" b="1" i="0" u="none" dirty="0" err="1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Activités</a:t>
            </a:r>
            <a:r>
              <a:rPr lang="en-US" sz="2800" b="1" i="0" u="none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800" b="1" i="0" u="none" dirty="0" smtClean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de </a:t>
            </a:r>
            <a:r>
              <a:rPr lang="en-US" sz="2800" b="1" i="0" u="none" dirty="0" err="1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l’Equipe</a:t>
            </a:r>
            <a:endParaRPr dirty="0"/>
          </a:p>
        </p:txBody>
      </p:sp>
      <p:cxnSp>
        <p:nvCxnSpPr>
          <p:cNvPr id="87" name="Google Shape;87;p9"/>
          <p:cNvCxnSpPr/>
          <p:nvPr/>
        </p:nvCxnSpPr>
        <p:spPr>
          <a:xfrm>
            <a:off x="1587" y="692150"/>
            <a:ext cx="9142412" cy="1587"/>
          </a:xfrm>
          <a:prstGeom prst="straightConnector1">
            <a:avLst/>
          </a:prstGeom>
          <a:noFill/>
          <a:ln w="9525" cap="sq" cmpd="sng">
            <a:solidFill>
              <a:srgbClr val="E75112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88" name="Google Shape;88;p9"/>
          <p:cNvSpPr txBox="1"/>
          <p:nvPr/>
        </p:nvSpPr>
        <p:spPr>
          <a:xfrm>
            <a:off x="34925" y="908050"/>
            <a:ext cx="9109075" cy="561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Responsabilités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hors </a:t>
            </a:r>
            <a:r>
              <a:rPr lang="en-US" sz="1200" b="1" i="0" u="none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projets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(</a:t>
            </a:r>
            <a:r>
              <a:rPr lang="en-US" sz="1200" b="1" i="0" u="none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laboratoire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1200" b="1" i="0" u="none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université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, sites, </a:t>
            </a:r>
            <a:r>
              <a:rPr lang="en-US" sz="1200" b="1" i="0" u="none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comités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, ..)</a:t>
            </a:r>
            <a:b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Membres élus 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du Conseil du 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laboratoire</a:t>
            </a:r>
          </a:p>
          <a:p>
            <a:pPr lvl="5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Membre élu à la CPL</a:t>
            </a:r>
            <a:endParaRPr lang="fr-FR" sz="12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endParaRPr sz="1200" b="1" i="0" u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indent="-7620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  <a:buFont typeface="Arial"/>
              <a:buChar char="•"/>
            </a:pPr>
            <a:r>
              <a:rPr lang="en-US" sz="1200" b="1" i="0" u="none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Organisations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b="1" i="0" u="none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d’écoles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, de workshops, </a:t>
            </a:r>
            <a:r>
              <a:rPr lang="en-US" sz="1200" b="1" i="0" u="none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conférences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, .. (2017-2019) </a:t>
            </a:r>
            <a:b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</a:br>
            <a:endParaRPr sz="1200" b="1" i="0" u="none" dirty="0">
              <a:solidFill>
                <a:srgbClr val="3399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dirty="0">
              <a:solidFill>
                <a:srgbClr val="3399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736600" marR="0" lvl="1" indent="-27146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strike="noStrike" cap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736600" marR="0" lvl="1" indent="-27146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strike="noStrike" cap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endParaRPr sz="1200" b="1" i="0" u="none" strike="noStrike" cap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42511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7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5112"/>
              </a:buClr>
              <a:buSzPts val="2800"/>
              <a:buFont typeface="Verdana"/>
              <a:buNone/>
            </a:pPr>
            <a:r>
              <a:rPr lang="en-US" sz="2800" b="1" i="1" u="none" dirty="0" smtClean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Implication </a:t>
            </a:r>
            <a:r>
              <a:rPr lang="en-US" sz="2800" b="1" i="1" u="none" dirty="0" err="1" smtClean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dans</a:t>
            </a:r>
            <a:r>
              <a:rPr lang="en-US" sz="2800" b="1" i="1" u="none" dirty="0" smtClean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 les </a:t>
            </a:r>
            <a:r>
              <a:rPr lang="en-US" sz="2800" b="1" i="1" u="none" dirty="0" err="1" smtClean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projets</a:t>
            </a:r>
            <a:r>
              <a:rPr lang="en-US" sz="2800" b="1" i="1" u="none" dirty="0" smtClean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 2020-2021</a:t>
            </a:r>
            <a:endParaRPr dirty="0"/>
          </a:p>
        </p:txBody>
      </p:sp>
      <p:sp>
        <p:nvSpPr>
          <p:cNvPr id="67" name="Google Shape;67;p7"/>
          <p:cNvSpPr txBox="1"/>
          <p:nvPr/>
        </p:nvSpPr>
        <p:spPr>
          <a:xfrm>
            <a:off x="99588" y="899736"/>
            <a:ext cx="8901537" cy="5783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lnSpc>
                <a:spcPct val="90000"/>
              </a:lnSpc>
              <a:spcBef>
                <a:spcPts val="300"/>
              </a:spcBef>
              <a:buClr>
                <a:srgbClr val="0070C0"/>
              </a:buClr>
              <a:buSzPts val="1200"/>
            </a:pPr>
            <a:r>
              <a:rPr lang="en-US" sz="1200" b="1" i="1" dirty="0" err="1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Projet</a:t>
            </a:r>
            <a:r>
              <a:rPr lang="en-US" sz="1200" b="1" i="1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 #ESS</a:t>
            </a:r>
            <a:endParaRPr lang="en-US" sz="1200" b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Clr>
                <a:srgbClr val="0070C0"/>
              </a:buClr>
              <a:buSzPts val="1200"/>
            </a:pP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Responsabilité(s) dans le projet: </a:t>
            </a:r>
            <a:endParaRPr lang="fr-FR" sz="1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indent="-171450">
              <a:lnSpc>
                <a:spcPct val="90000"/>
              </a:lnSpc>
              <a:spcBef>
                <a:spcPts val="300"/>
              </a:spcBef>
              <a:buClrTx/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WP4 </a:t>
            </a: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Spoke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cryomodule</a:t>
            </a:r>
          </a:p>
          <a:p>
            <a:pPr marL="171450" indent="-171450">
              <a:lnSpc>
                <a:spcPct val="90000"/>
              </a:lnSpc>
              <a:spcBef>
                <a:spcPts val="300"/>
              </a:spcBef>
              <a:buClrTx/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Calculs distribution cryogénique WP11</a:t>
            </a:r>
          </a:p>
          <a:p>
            <a:pPr marL="171450" indent="-171450">
              <a:lnSpc>
                <a:spcPct val="90000"/>
              </a:lnSpc>
              <a:spcBef>
                <a:spcPts val="300"/>
              </a:spcBef>
              <a:buClrTx/>
              <a:buSzPts val="1200"/>
              <a:buFont typeface="Arial" panose="020B0604020202020204" pitchFamily="34" charset="0"/>
              <a:buChar char="•"/>
            </a:pPr>
            <a:endParaRPr lang="fr-FR" sz="1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Clr>
                <a:srgbClr val="0070C0"/>
              </a:buClr>
              <a:buSzPts val="1200"/>
            </a:pPr>
            <a:r>
              <a:rPr lang="fr-FR" sz="1200" b="1" i="1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Projet #PIP-II</a:t>
            </a:r>
            <a:endParaRPr lang="fr-FR" sz="1200" b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Responsabilité(s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 dans le projet: </a:t>
            </a:r>
            <a:endParaRPr lang="fr-FR" sz="1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Lot 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cavité 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SSR2 (calculs RF/</a:t>
            </a: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méca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</a:t>
            </a: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Test des SAF SSR2</a:t>
            </a:r>
            <a:endParaRPr lang="fr-FR" sz="12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Clr>
                <a:srgbClr val="0070C0"/>
              </a:buClr>
              <a:buSzPts val="1200"/>
            </a:pPr>
            <a:endParaRPr lang="fr-FR" sz="1200" i="1" dirty="0" smtClean="0">
              <a:solidFill>
                <a:srgbClr val="E75112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Clr>
                <a:srgbClr val="0070C0"/>
              </a:buClr>
              <a:buSzPts val="1200"/>
            </a:pPr>
            <a:r>
              <a:rPr lang="fr-FR" sz="1200" b="1" i="1" dirty="0" smtClean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Projet </a:t>
            </a:r>
            <a:r>
              <a:rPr lang="fr-FR" sz="1200" b="1" i="1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#MYRRHA (MINERVA)</a:t>
            </a:r>
            <a:endParaRPr lang="fr-FR" sz="1200" b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Responsabilité(s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 dans le projet: </a:t>
            </a:r>
            <a:endParaRPr lang="fr-FR" sz="1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Coordinateur 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au niveau 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Laboratoire</a:t>
            </a: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Responsable LLRF</a:t>
            </a: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Station RF de test du cryomodule prototype</a:t>
            </a: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Station RF de test des coupleurs prototypes</a:t>
            </a: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Calculs RF/</a:t>
            </a: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méca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des cavités</a:t>
            </a:r>
            <a:endParaRPr lang="fr-FR" sz="12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Clr>
                <a:srgbClr val="0070C0"/>
              </a:buClr>
              <a:buSzPts val="1200"/>
            </a:pPr>
            <a:endParaRPr lang="fr-FR" sz="1200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Clr>
                <a:srgbClr val="0070C0"/>
              </a:buClr>
              <a:buSzPts val="1200"/>
            </a:pPr>
            <a:r>
              <a:rPr lang="fr-FR" sz="1200" b="1" i="1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Projet #THOMX</a:t>
            </a:r>
            <a:endParaRPr lang="fr-FR" sz="1200" b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Responsabilité(s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) dans le projet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Resp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technique du </a:t>
            </a: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linac</a:t>
            </a:r>
            <a:endParaRPr lang="fr-FR" sz="1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Resp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canon</a:t>
            </a: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Resp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du système 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de sécurité 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matérielle et humaine</a:t>
            </a: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Resp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aimants</a:t>
            </a: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SzPts val="1200"/>
            </a:pPr>
            <a:r>
              <a:rPr lang="fr-FR" sz="1200" b="1" i="1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Projet </a:t>
            </a:r>
            <a:r>
              <a:rPr lang="fr-FR" sz="1200" b="1" i="1" dirty="0" smtClean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#PERLE</a:t>
            </a: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Thèse de Carmelo </a:t>
            </a: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Barbagallo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 études des HOM pour les cavités elliptiques</a:t>
            </a:r>
            <a:endParaRPr lang="fr-FR" sz="1200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SzPts val="1200"/>
            </a:pPr>
            <a:endParaRPr lang="fr-FR" sz="1200" b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buSzPts val="1200"/>
              <a:buFont typeface="Arial" panose="020B0604020202020204" pitchFamily="34" charset="0"/>
              <a:buChar char="•"/>
            </a:pPr>
            <a:endParaRPr lang="fr-FR" sz="1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SzPts val="1200"/>
            </a:pPr>
            <a:endParaRPr lang="fr-FR" sz="1200" dirty="0">
              <a:solidFill>
                <a:srgbClr val="4D4D4D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SzPts val="1200"/>
            </a:pPr>
            <a:endParaRPr lang="fr-FR" sz="1200" b="1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SzPts val="1200"/>
            </a:pPr>
            <a:endParaRPr lang="fr-FR" sz="1200" b="1" dirty="0" smtClean="0"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spcBef>
                <a:spcPts val="300"/>
              </a:spcBef>
              <a:buSzPts val="1200"/>
            </a:pPr>
            <a:endParaRPr lang="fr-FR" sz="1200" b="1" dirty="0" smtClean="0">
              <a:latin typeface="Verdana"/>
              <a:ea typeface="Verdana"/>
              <a:cs typeface="Verdana"/>
              <a:sym typeface="Verdana"/>
            </a:endParaRPr>
          </a:p>
          <a:p>
            <a:pPr lvl="0">
              <a:lnSpc>
                <a:spcPct val="90000"/>
              </a:lnSpc>
              <a:buClr>
                <a:srgbClr val="FF8000"/>
              </a:buClr>
              <a:buSzPts val="1200"/>
            </a:pPr>
            <a:endParaRPr sz="1200" b="0" i="0" u="none" dirty="0">
              <a:solidFill>
                <a:srgbClr val="4D4D4D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68" name="Google Shape;68;p7"/>
          <p:cNvCxnSpPr/>
          <p:nvPr/>
        </p:nvCxnSpPr>
        <p:spPr>
          <a:xfrm>
            <a:off x="1587" y="692150"/>
            <a:ext cx="9142412" cy="1587"/>
          </a:xfrm>
          <a:prstGeom prst="straightConnector1">
            <a:avLst/>
          </a:prstGeom>
          <a:noFill/>
          <a:ln w="9525" cap="sq" cmpd="sng">
            <a:solidFill>
              <a:srgbClr val="E75112"/>
            </a:solidFill>
            <a:prstDash val="solid"/>
            <a:miter lim="800000"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8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5112"/>
              </a:buClr>
              <a:buSzPts val="2800"/>
              <a:buFont typeface="Verdana"/>
              <a:buNone/>
            </a:pPr>
            <a:r>
              <a:rPr lang="en-US" sz="2800" b="1" i="0" u="none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Production scientifique</a:t>
            </a:r>
            <a:endParaRPr/>
          </a:p>
        </p:txBody>
      </p:sp>
      <p:cxnSp>
        <p:nvCxnSpPr>
          <p:cNvPr id="77" name="Google Shape;77;p8"/>
          <p:cNvCxnSpPr/>
          <p:nvPr/>
        </p:nvCxnSpPr>
        <p:spPr>
          <a:xfrm>
            <a:off x="1587" y="692150"/>
            <a:ext cx="9142412" cy="1587"/>
          </a:xfrm>
          <a:prstGeom prst="straightConnector1">
            <a:avLst/>
          </a:prstGeom>
          <a:noFill/>
          <a:ln w="9525" cap="sq" cmpd="sng">
            <a:solidFill>
              <a:srgbClr val="E75112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78" name="Google Shape;78;p8"/>
          <p:cNvSpPr txBox="1"/>
          <p:nvPr/>
        </p:nvSpPr>
        <p:spPr>
          <a:xfrm>
            <a:off x="0" y="908050"/>
            <a:ext cx="9003323" cy="561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1200" b="1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Résultat</a:t>
            </a: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s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scientifiques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b="1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m</a:t>
            </a: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arquants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(2020-2021) </a:t>
            </a:r>
          </a:p>
          <a:p>
            <a:pPr marL="728662" lvl="1" indent="-271462">
              <a:lnSpc>
                <a:spcPct val="90000"/>
              </a:lnSpc>
              <a:spcBef>
                <a:spcPts val="500"/>
              </a:spcBef>
              <a:buSzPts val="1200"/>
              <a:buFont typeface="Arial"/>
              <a:buChar char="–"/>
            </a:pPr>
            <a:r>
              <a:rPr lang="fr-FR" sz="1200" b="1" dirty="0" smtClean="0">
                <a:latin typeface="Verdana"/>
                <a:ea typeface="Verdana"/>
                <a:cs typeface="Verdana"/>
                <a:sym typeface="Verdana"/>
              </a:rPr>
              <a:t>MYRRHA: démarrage du conditionnement des coupleurs prototypes </a:t>
            </a:r>
          </a:p>
          <a:p>
            <a:pPr marL="728662" lvl="1" indent="-271462">
              <a:lnSpc>
                <a:spcPct val="90000"/>
              </a:lnSpc>
              <a:spcBef>
                <a:spcPts val="500"/>
              </a:spcBef>
              <a:buSzPts val="1200"/>
              <a:buFont typeface="Arial"/>
              <a:buChar char="–"/>
            </a:pPr>
            <a:r>
              <a:rPr lang="fr-FR" sz="1200" b="1" dirty="0" smtClean="0">
                <a:latin typeface="Verdana"/>
                <a:ea typeface="Verdana"/>
                <a:cs typeface="Verdana"/>
                <a:sym typeface="Verdana"/>
              </a:rPr>
              <a:t>ESS: validation/livraison des 2 premiers cryomodule </a:t>
            </a:r>
            <a:r>
              <a:rPr lang="fr-FR" sz="1200" b="1" dirty="0" err="1" smtClean="0">
                <a:latin typeface="Verdana"/>
                <a:ea typeface="Verdana"/>
                <a:cs typeface="Verdana"/>
                <a:sym typeface="Verdana"/>
              </a:rPr>
              <a:t>Spoke</a:t>
            </a:r>
            <a:r>
              <a:rPr lang="fr-FR" sz="1200" b="1" dirty="0" smtClean="0">
                <a:latin typeface="Verdana"/>
                <a:ea typeface="Verdana"/>
                <a:cs typeface="Verdana"/>
                <a:sym typeface="Verdana"/>
              </a:rPr>
              <a:t> à Lund</a:t>
            </a:r>
          </a:p>
          <a:p>
            <a:pPr marL="728662" lvl="1" indent="-271462">
              <a:lnSpc>
                <a:spcPct val="90000"/>
              </a:lnSpc>
              <a:spcBef>
                <a:spcPts val="500"/>
              </a:spcBef>
              <a:buSzPts val="1200"/>
              <a:buFont typeface="Arial"/>
              <a:buChar char="–"/>
            </a:pPr>
            <a:r>
              <a:rPr lang="fr-FR" sz="1200" b="1" dirty="0" err="1" smtClean="0">
                <a:latin typeface="Verdana"/>
                <a:ea typeface="Verdana"/>
                <a:cs typeface="Verdana"/>
                <a:sym typeface="Verdana"/>
              </a:rPr>
              <a:t>ThomX</a:t>
            </a:r>
            <a:r>
              <a:rPr lang="fr-FR" sz="1200" b="1" dirty="0" smtClean="0">
                <a:latin typeface="Verdana"/>
                <a:ea typeface="Verdana"/>
                <a:cs typeface="Verdana"/>
                <a:sym typeface="Verdana"/>
              </a:rPr>
              <a:t>: démarrage du </a:t>
            </a:r>
            <a:r>
              <a:rPr lang="fr-FR" sz="1200" b="1" dirty="0" err="1" smtClean="0">
                <a:latin typeface="Verdana"/>
                <a:ea typeface="Verdana"/>
                <a:cs typeface="Verdana"/>
                <a:sym typeface="Verdana"/>
              </a:rPr>
              <a:t>linac</a:t>
            </a:r>
            <a:endParaRPr lang="fr-FR" sz="1200" b="1" dirty="0" smtClean="0">
              <a:latin typeface="Verdana"/>
              <a:ea typeface="Verdana"/>
              <a:cs typeface="Verdana"/>
              <a:sym typeface="Verdana"/>
            </a:endParaRPr>
          </a:p>
          <a:p>
            <a:pPr marL="728662" lvl="1" indent="-271462">
              <a:lnSpc>
                <a:spcPct val="90000"/>
              </a:lnSpc>
              <a:spcBef>
                <a:spcPts val="500"/>
              </a:spcBef>
              <a:buSzPts val="1200"/>
              <a:buFont typeface="Arial"/>
              <a:buChar char="–"/>
            </a:pPr>
            <a:r>
              <a:rPr lang="fr-FR" sz="1200" b="1" dirty="0" smtClean="0">
                <a:latin typeface="Verdana"/>
                <a:ea typeface="Verdana"/>
                <a:cs typeface="Verdana"/>
                <a:sym typeface="Verdana"/>
              </a:rPr>
              <a:t>PIPII: réception des systèmes d’accord en fréquence</a:t>
            </a:r>
          </a:p>
          <a:p>
            <a:pPr marL="728662" lvl="1" indent="-271462">
              <a:lnSpc>
                <a:spcPct val="90000"/>
              </a:lnSpc>
              <a:spcBef>
                <a:spcPts val="500"/>
              </a:spcBef>
              <a:buSzPts val="1200"/>
              <a:buFont typeface="Arial"/>
              <a:buChar char="–"/>
            </a:pPr>
            <a:endParaRPr lang="fr-FR" sz="1200" dirty="0" smtClean="0">
              <a:latin typeface="Verdana"/>
              <a:ea typeface="Verdana"/>
              <a:cs typeface="Verdana"/>
              <a:sym typeface="Verdana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Arial" panose="020B0604020202020204" pitchFamily="34" charset="0"/>
              <a:buChar char="•"/>
            </a:pPr>
            <a:r>
              <a:rPr lang="en-US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P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ublications </a:t>
            </a:r>
            <a:r>
              <a:rPr lang="en-US" sz="1200" b="1" i="0" u="none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récentes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1200" b="1" i="0" u="none" dirty="0" err="1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dans</a:t>
            </a:r>
            <a:r>
              <a:rPr lang="en-US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des conferences/workshops... (2020-2021) </a:t>
            </a:r>
            <a:r>
              <a:rPr lang="en-US" sz="1200" b="1" i="0" u="none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endParaRPr dirty="0"/>
          </a:p>
          <a:p>
            <a:endParaRPr lang="en-GB" dirty="0"/>
          </a:p>
          <a:p>
            <a:r>
              <a:rPr lang="fr-FR" dirty="0" smtClean="0"/>
              <a:t>SRF2021</a:t>
            </a:r>
            <a:r>
              <a:rPr lang="fr-FR" dirty="0"/>
              <a:t> : </a:t>
            </a:r>
            <a:endParaRPr lang="en-US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Improvement </a:t>
            </a:r>
            <a:r>
              <a:rPr lang="en-US" dirty="0"/>
              <a:t>of chemical etching capabilities (BCP) for SRF Spoke Resonators at </a:t>
            </a:r>
            <a:r>
              <a:rPr lang="en-US" dirty="0" err="1"/>
              <a:t>IJCLab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err="1"/>
              <a:t>Spoke</a:t>
            </a:r>
            <a:r>
              <a:rPr lang="fr-FR" dirty="0"/>
              <a:t> Tuner for MINERVA Project</a:t>
            </a:r>
          </a:p>
          <a:p>
            <a:endParaRPr lang="fr-FR" dirty="0"/>
          </a:p>
          <a:p>
            <a:r>
              <a:rPr lang="fr-FR" dirty="0" smtClean="0"/>
              <a:t>IPAC21</a:t>
            </a:r>
            <a:endParaRPr lang="en-US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Multipactor</a:t>
            </a:r>
            <a:r>
              <a:rPr lang="en-US" dirty="0" smtClean="0"/>
              <a:t> </a:t>
            </a:r>
            <a:r>
              <a:rPr lang="en-US" dirty="0"/>
              <a:t>simulations for MYRRHA Spoke Cavity : Comparison between SPARK3D, MUSICC3D, CST PIC and </a:t>
            </a:r>
            <a:r>
              <a:rPr lang="en-US" dirty="0" smtClean="0"/>
              <a:t>measurement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Alternative RF tuning methods performed on spoke cavities for ESS and Myrrha </a:t>
            </a:r>
            <a:r>
              <a:rPr lang="en-US" dirty="0" smtClean="0"/>
              <a:t>projects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Minerva (Myrrha Phase 1) RFQ Beam </a:t>
            </a:r>
            <a:r>
              <a:rPr lang="en-US" dirty="0" smtClean="0"/>
              <a:t>Commissioning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Transverse Impedance Coaxial Wire Measurement in an Extended Frequency Range</a:t>
            </a:r>
            <a:endParaRPr i="0" u="none" strike="noStrike" cap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dirty="0">
              <a:solidFill>
                <a:srgbClr val="3399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dirty="0">
              <a:solidFill>
                <a:srgbClr val="3399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728662" marR="0" lvl="1" indent="-27146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strike="noStrike" cap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728662" marR="0" lvl="1" indent="-27146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endParaRPr sz="1200" b="1" i="0" u="none" strike="noStrike" cap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endParaRPr sz="1200" b="1" i="0" u="none" strike="noStrike" cap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11267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0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5112"/>
              </a:buClr>
              <a:buSzPts val="2800"/>
              <a:buFont typeface="Verdana"/>
              <a:buNone/>
            </a:pPr>
            <a:r>
              <a:rPr lang="en-US" sz="2800" b="1" i="0" u="none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Evolution </a:t>
            </a:r>
            <a:r>
              <a:rPr lang="en-US" sz="2800" b="1" i="0" u="none" dirty="0" err="1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anticipée</a:t>
            </a:r>
            <a:r>
              <a:rPr lang="en-US" sz="2800" b="1" i="0" u="none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 de </a:t>
            </a:r>
            <a:r>
              <a:rPr lang="en-US" sz="2800" b="1" i="0" u="none" dirty="0" err="1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l’Equipe</a:t>
            </a:r>
            <a:r>
              <a:rPr lang="en-US" sz="2800" b="1" i="0" u="none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 (3-5 </a:t>
            </a:r>
            <a:r>
              <a:rPr lang="en-US" sz="2800" b="1" i="0" u="none" dirty="0" err="1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ans</a:t>
            </a:r>
            <a:r>
              <a:rPr lang="en-US" sz="2800" b="1" i="0" u="none" dirty="0">
                <a:solidFill>
                  <a:srgbClr val="E75112"/>
                </a:solidFill>
                <a:latin typeface="Verdana"/>
                <a:ea typeface="Verdana"/>
                <a:cs typeface="Verdana"/>
                <a:sym typeface="Verdana"/>
              </a:rPr>
              <a:t>)</a:t>
            </a:r>
            <a:endParaRPr dirty="0"/>
          </a:p>
        </p:txBody>
      </p:sp>
      <p:cxnSp>
        <p:nvCxnSpPr>
          <p:cNvPr id="97" name="Google Shape;97;p10"/>
          <p:cNvCxnSpPr/>
          <p:nvPr/>
        </p:nvCxnSpPr>
        <p:spPr>
          <a:xfrm>
            <a:off x="1587" y="692150"/>
            <a:ext cx="9142412" cy="1587"/>
          </a:xfrm>
          <a:prstGeom prst="straightConnector1">
            <a:avLst/>
          </a:prstGeom>
          <a:noFill/>
          <a:ln w="9525" cap="sq" cmpd="sng">
            <a:solidFill>
              <a:srgbClr val="E75112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98" name="Google Shape;98;p10"/>
          <p:cNvSpPr txBox="1"/>
          <p:nvPr/>
        </p:nvSpPr>
        <p:spPr>
          <a:xfrm>
            <a:off x="0" y="790355"/>
            <a:ext cx="9001125" cy="6067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lvl="0">
              <a:lnSpc>
                <a:spcPct val="90000"/>
              </a:lnSpc>
              <a:buSzPts val="1200"/>
            </a:pPr>
            <a:r>
              <a:rPr lang="fr-FR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Jusqu’à mi 2021...</a:t>
            </a:r>
            <a:endParaRPr lang="fr-FR" sz="1200" b="1" i="0" u="none" dirty="0" smtClean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R="0" lvl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</a:pPr>
            <a:r>
              <a:rPr lang="fr-FR" sz="120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Objectif principal de faire “prendre la mayonnaise” entre les différentes personnes du service venant du LAL et l’IPNO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autour des 3 thématiques de R&amp;D: </a:t>
            </a:r>
            <a:r>
              <a:rPr lang="fr-FR" sz="12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en bonne voie...</a:t>
            </a:r>
          </a:p>
          <a:p>
            <a:pPr marL="171450" marR="0" lvl="0" indent="-171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Wingdings" panose="05000000000000000000" pitchFamily="2" charset="2"/>
              <a:buChar char="Ø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Compliqué par la situation sanitaire mais </a:t>
            </a:r>
            <a:r>
              <a:rPr lang="fr-FR" sz="1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d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es avancées positives.</a:t>
            </a:r>
          </a:p>
          <a:p>
            <a:pPr marL="171450" marR="0" lvl="0" indent="-171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Wingdings" panose="05000000000000000000" pitchFamily="2" charset="2"/>
              <a:buChar char="Ø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Mise en place de réunions de réflexion sur les prospectives du service RF à la rentrée de Septembre.</a:t>
            </a:r>
          </a:p>
          <a:p>
            <a:pPr marL="171450" marR="0" lvl="0" indent="-171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Wingdings" panose="05000000000000000000" pitchFamily="2" charset="2"/>
              <a:buChar char="à"/>
            </a:pPr>
            <a:endParaRPr lang="fr-FR" sz="1200" b="1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R="0" lvl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</a:pPr>
            <a:r>
              <a:rPr lang="fr-FR" sz="120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Groupes de travail à mettre en place autour des calculs/simulations (MP, optimisation de structures...) et sources de puissance pour proposer de nouveaux projets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lang="fr-FR" sz="12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démarrer en avril mais à consolider en septembre</a:t>
            </a:r>
            <a:endParaRPr lang="fr-FR" sz="1200" b="1" i="0" u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Wingdings" panose="05000000000000000000" pitchFamily="2" charset="2"/>
              <a:buChar char="Ø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Cf.</a:t>
            </a:r>
            <a:r>
              <a:rPr lang="fr-FR" sz="120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se servir des réflexions sur les prospectives pour faire émerger 1 projet par thématique/axe de R&amp;D</a:t>
            </a:r>
          </a:p>
          <a:p>
            <a:pPr marR="0" lvl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</a:pPr>
            <a:endParaRPr lang="fr-FR" sz="1200" i="0" u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R="0" lvl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</a:pPr>
            <a:r>
              <a:rPr lang="fr-FR" sz="120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Faire émerger un sujet de </a:t>
            </a:r>
            <a:r>
              <a:rPr lang="fr-FR" sz="120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thèse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lang="fr-FR" sz="12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OK pour les cavités...à poursuivre sur d’autres thèmes.</a:t>
            </a:r>
            <a:endParaRPr lang="fr-FR" sz="1200" b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71450" lvl="0" indent="-17145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  <a:buFont typeface="Wingdings" panose="05000000000000000000" pitchFamily="2" charset="2"/>
              <a:buChar char="Ø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Démarrage en Février 2021 de la thèse Carmelo </a:t>
            </a:r>
            <a:r>
              <a:rPr lang="fr-FR" sz="1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Barbagallo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 sur les HOM (cavité elliptique) pour PERLE</a:t>
            </a:r>
            <a:endParaRPr lang="fr-FR" sz="1200" i="0" u="none" dirty="0" smtClean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R="0" lvl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</a:pPr>
            <a:endParaRPr lang="fr-FR" sz="1200" b="1" i="0" u="none" dirty="0" smtClean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indent="-7620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  <a:buFont typeface="Arial"/>
              <a:buChar char="•"/>
            </a:pPr>
            <a:r>
              <a:rPr lang="fr-FR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Evolution de la composition de l’équipe (départs/arrivées permanents, docs, post-docs…)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Dans les 3 ans: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Départs: </a:t>
            </a:r>
            <a:r>
              <a:rPr lang="fr-FR" sz="12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1 AI (Janvier 2021), 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1 T (retraite en 2022)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Besoins: </a:t>
            </a:r>
            <a:r>
              <a:rPr lang="fr-FR" sz="12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1 IR simulation, 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1 Thésard et/ou 1 apprenti-ingénieur par thématique en 2023 (LLRF? Sources de puissance?), 1 IR (ou IE?) sources de </a:t>
            </a: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puissance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Arrivée: 1 post-doc PERLE en septembre/octobre 2021</a:t>
            </a:r>
            <a:endParaRPr lang="fr-FR" sz="1200" b="1" dirty="0" smtClean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Arial"/>
              <a:buChar char="•"/>
            </a:pPr>
            <a:r>
              <a:rPr lang="fr-FR" sz="1200" b="1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Evolution des e</a:t>
            </a:r>
            <a:r>
              <a:rPr lang="fr-FR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xpertises, compétences</a:t>
            </a:r>
            <a:br>
              <a:rPr lang="fr-FR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Renforcer l’expertise sur les sources de puissance</a:t>
            </a:r>
            <a:endParaRPr lang="fr-FR" sz="1200" dirty="0" smtClean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R="0" lvl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Pérenniser l’expertise</a:t>
            </a:r>
            <a:r>
              <a:rPr lang="fr-FR" sz="120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dans les simulations (CST, ANSYS </a:t>
            </a:r>
            <a:r>
              <a:rPr lang="fr-FR" sz="1200" i="0" u="none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electromagnetics</a:t>
            </a:r>
            <a:r>
              <a:rPr lang="fr-FR" sz="1200" i="0" u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...)</a:t>
            </a:r>
          </a:p>
          <a:p>
            <a:pPr marR="0" lvl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</a:pPr>
            <a:endParaRPr lang="fr-FR" sz="1200" b="1" i="0" u="none" dirty="0" smtClean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  <a:buFont typeface="Arial"/>
              <a:buChar char="•"/>
            </a:pPr>
            <a:r>
              <a:rPr lang="fr-FR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Attente vis-à-vis de l’IN2P3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Court terme: </a:t>
            </a:r>
            <a:r>
              <a:rPr lang="fr-FR" sz="12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p</a:t>
            </a:r>
            <a:r>
              <a:rPr lang="fr-FR" sz="12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oste IR simulation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Moyen terme: poste IR/IE sources de puissance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ts val="1200"/>
            </a:pPr>
            <a:r>
              <a:rPr lang="fr-FR" sz="1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Sur le long terme: </a:t>
            </a:r>
            <a:r>
              <a:rPr lang="fr-FR" sz="12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soutien financier sur les codes de calcul (</a:t>
            </a:r>
            <a:r>
              <a:rPr lang="fr-FR" sz="12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Wingdings" panose="05000000000000000000" pitchFamily="2" charset="2"/>
              </a:rPr>
              <a:t> </a:t>
            </a:r>
            <a:r>
              <a:rPr lang="fr-FR" sz="12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déjà initié cette année avec CST)</a:t>
            </a:r>
            <a:endParaRPr lang="fr-FR" sz="1200" b="1" dirty="0" smtClean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R="0" lvl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70C0"/>
              </a:buClr>
              <a:buSzPts val="1200"/>
            </a:pPr>
            <a:r>
              <a:rPr lang="fr-FR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fr-FR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fr-FR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fr-FR" sz="1200" b="1" i="0" u="none" dirty="0" smtClean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</a:br>
            <a:endParaRPr lang="fr-FR" sz="1200" b="1" i="0" u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2"/>
          <p:cNvSpPr/>
          <p:nvPr/>
        </p:nvSpPr>
        <p:spPr>
          <a:xfrm>
            <a:off x="0" y="0"/>
            <a:ext cx="9144000" cy="692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117" name="Google Shape;117;p12"/>
          <p:cNvCxnSpPr/>
          <p:nvPr/>
        </p:nvCxnSpPr>
        <p:spPr>
          <a:xfrm>
            <a:off x="1587" y="692150"/>
            <a:ext cx="9142412" cy="1587"/>
          </a:xfrm>
          <a:prstGeom prst="straightConnector1">
            <a:avLst/>
          </a:prstGeom>
          <a:noFill/>
          <a:ln w="9525" cap="sq" cmpd="sng">
            <a:solidFill>
              <a:srgbClr val="E75112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18" name="Google Shape;118;p12"/>
          <p:cNvSpPr txBox="1"/>
          <p:nvPr/>
        </p:nvSpPr>
        <p:spPr>
          <a:xfrm>
            <a:off x="1582737" y="2708275"/>
            <a:ext cx="6013450" cy="129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0400"/>
              <a:buFont typeface="Verdana"/>
              <a:buNone/>
            </a:pPr>
            <a:r>
              <a:rPr lang="en-US" sz="10400" b="0" i="0" u="none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BACKUP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Verdana"/>
              <a:buNone/>
            </a:pPr>
            <a:r>
              <a:rPr lang="en-US" sz="1200" b="1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[ + Tous les documents jugés utiles pour la discussion]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8744</TotalTime>
  <Words>664</Words>
  <Application>Microsoft Office PowerPoint</Application>
  <PresentationFormat>Affichage à l'écran (4:3)</PresentationFormat>
  <Paragraphs>158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MS PGothic</vt:lpstr>
      <vt:lpstr>Arial</vt:lpstr>
      <vt:lpstr>Calibri</vt:lpstr>
      <vt:lpstr>Times New Roman</vt:lpstr>
      <vt:lpstr>Verdana</vt:lpstr>
      <vt:lpstr>Wingdings</vt:lpstr>
      <vt:lpstr>POI_THEME_TEMPLATE_DESIGN</vt:lpstr>
      <vt:lpstr>POI_THEME_TEMPLATE_DESIGN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$biarrott</dc:creator>
  <cp:lastModifiedBy>IPN</cp:lastModifiedBy>
  <cp:revision>88</cp:revision>
  <dcterms:modified xsi:type="dcterms:W3CDTF">2021-07-13T08:59:57Z</dcterms:modified>
</cp:coreProperties>
</file>