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1021" r:id="rId3"/>
    <p:sldId id="1352" r:id="rId4"/>
    <p:sldId id="1353" r:id="rId5"/>
    <p:sldId id="1354" r:id="rId6"/>
    <p:sldId id="1355" r:id="rId7"/>
    <p:sldId id="1356" r:id="rId8"/>
    <p:sldId id="1357" r:id="rId9"/>
    <p:sldId id="1340" r:id="rId10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xi Duthil" initials="PD" lastIdx="1" clrIdx="0">
    <p:extLst>
      <p:ext uri="{19B8F6BF-5375-455C-9EA6-DF929625EA0E}">
        <p15:presenceInfo xmlns:p15="http://schemas.microsoft.com/office/powerpoint/2012/main" userId="S-1-5-21-4087870506-3340583420-3770169302-31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5888"/>
    <a:srgbClr val="046EC0"/>
    <a:srgbClr val="4A618E"/>
    <a:srgbClr val="6E81A5"/>
    <a:srgbClr val="BAC3D4"/>
    <a:srgbClr val="015290"/>
    <a:srgbClr val="ED6C0F"/>
    <a:srgbClr val="52BAF3"/>
    <a:srgbClr val="000000"/>
    <a:srgbClr val="01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73" autoAdjust="0"/>
    <p:restoredTop sz="96374" autoAdjust="0"/>
  </p:normalViewPr>
  <p:slideViewPr>
    <p:cSldViewPr snapToGrid="0" snapToObjects="1">
      <p:cViewPr varScale="1">
        <p:scale>
          <a:sx n="111" d="100"/>
          <a:sy n="111" d="100"/>
        </p:scale>
        <p:origin x="98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578"/>
    </p:cViewPr>
  </p:sorterViewPr>
  <p:notesViewPr>
    <p:cSldViewPr snapToGrid="0" snapToObjects="1">
      <p:cViewPr varScale="1">
        <p:scale>
          <a:sx n="85" d="100"/>
          <a:sy n="85" d="100"/>
        </p:scale>
        <p:origin x="314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18DD4-0F7F-5140-A383-868739932F3D}" type="datetimeFigureOut">
              <a:rPr lang="fr-FR" smtClean="0"/>
              <a:t>13/07/2021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FE47A-7706-AD4A-9A5D-D2568D9C18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911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AEBE0-4031-724D-83CE-49E4E6FDC85D}" type="datetimeFigureOut">
              <a:rPr lang="fr-FR" smtClean="0"/>
              <a:t>13/07/2021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C304E-78C1-AC4B-90CB-C410081E4E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97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D55F5-7B08-40E3-99B0-A0BA3FE5223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485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-2-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" y="0"/>
            <a:ext cx="12191595" cy="685799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23950" y="169116"/>
            <a:ext cx="10737850" cy="488983"/>
          </a:xfrm>
        </p:spPr>
        <p:txBody>
          <a:bodyPr>
            <a:normAutofit/>
          </a:bodyPr>
          <a:lstStyle>
            <a:lvl1pPr>
              <a:defRPr sz="2716" b="1">
                <a:solidFill>
                  <a:srgbClr val="00294B"/>
                </a:solidFill>
                <a:latin typeface="+mn-lt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FCE48446-3CD4-4DEB-AFE7-35EA5823D6F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5600" y="770065"/>
            <a:ext cx="11506200" cy="5349748"/>
          </a:xfrm>
        </p:spPr>
        <p:txBody>
          <a:bodyPr anchor="t"/>
          <a:lstStyle>
            <a:lvl1pPr marL="180975" indent="266700">
              <a:spcBef>
                <a:spcPts val="600"/>
              </a:spcBef>
              <a:buFont typeface="Wingdings" panose="05000000000000000000" pitchFamily="2" charset="2"/>
              <a:buChar char="v"/>
              <a:tabLst>
                <a:tab pos="1162050" algn="l"/>
              </a:tabLst>
              <a:defRPr sz="2500">
                <a:solidFill>
                  <a:srgbClr val="002060"/>
                </a:solidFill>
              </a:defRPr>
            </a:lvl1pPr>
            <a:lvl2pPr marL="685800" indent="-228600"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>
                <a:solidFill>
                  <a:srgbClr val="ED6C0F"/>
                </a:solidFill>
              </a:defRPr>
            </a:lvl2pPr>
            <a:lvl3pPr marL="1143000" indent="-228600">
              <a:buSzPct val="150000"/>
              <a:buFont typeface="Arial" panose="020B0604020202020204" pitchFamily="34" charset="0"/>
              <a:buChar char="•"/>
              <a:defRPr>
                <a:solidFill>
                  <a:schemeClr val="accent5">
                    <a:lumMod val="50000"/>
                  </a:schemeClr>
                </a:solidFill>
              </a:defRPr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  <a:lvl5pPr marL="2057400" indent="-228600">
              <a:buFont typeface="Wingdings" panose="05000000000000000000" pitchFamily="2" charset="2"/>
              <a:buChar char="ü"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2" name="Espace réservé du pied de page 21">
            <a:extLst>
              <a:ext uri="{FF2B5EF4-FFF2-40B4-BE49-F238E27FC236}">
                <a16:creationId xmlns:a16="http://schemas.microsoft.com/office/drawing/2014/main" id="{AC3A37A5-3B4E-4EB1-878F-133D4F675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Rencontres DAS Accélérateurs</a:t>
            </a:r>
            <a:endParaRPr lang="en-GB" dirty="0"/>
          </a:p>
        </p:txBody>
      </p:sp>
      <p:sp>
        <p:nvSpPr>
          <p:cNvPr id="23" name="Espace réservé du numéro de diapositive 22">
            <a:extLst>
              <a:ext uri="{FF2B5EF4-FFF2-40B4-BE49-F238E27FC236}">
                <a16:creationId xmlns:a16="http://schemas.microsoft.com/office/drawing/2014/main" id="{4D9CD62B-0730-4553-A662-0AF3DB56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3050" y="6470652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1BE48F-A7D6-8A4D-99CA-582EB3456AD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6" name="Espace réservé de la date 20">
            <a:extLst>
              <a:ext uri="{FF2B5EF4-FFF2-40B4-BE49-F238E27FC236}">
                <a16:creationId xmlns:a16="http://schemas.microsoft.com/office/drawing/2014/main" id="{7C04416E-D709-40E7-AF85-A557C262F6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13/07/2021</a:t>
            </a:r>
          </a:p>
        </p:txBody>
      </p:sp>
    </p:spTree>
    <p:extLst>
      <p:ext uri="{BB962C8B-B14F-4D97-AF65-F5344CB8AC3E}">
        <p14:creationId xmlns:p14="http://schemas.microsoft.com/office/powerpoint/2010/main" val="171558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1791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>
            <a:off x="0" y="1800719"/>
            <a:ext cx="6096000" cy="139968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40523" y="236846"/>
            <a:ext cx="9144000" cy="12559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506571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22/06/2021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Projet C3 IJCLab / CNIM - Formation Cryomodule – La cryogénie appliquée au cryomodule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0" y="4712679"/>
            <a:ext cx="12192000" cy="2145323"/>
          </a:xfrm>
          <a:prstGeom prst="rect">
            <a:avLst/>
          </a:prstGeom>
          <a:solidFill>
            <a:srgbClr val="ED6C0F"/>
          </a:solidFill>
          <a:ln>
            <a:solidFill>
              <a:srgbClr val="ED6C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space réservé du pied de page 21">
            <a:extLst>
              <a:ext uri="{FF2B5EF4-FFF2-40B4-BE49-F238E27FC236}">
                <a16:creationId xmlns:a16="http://schemas.microsoft.com/office/drawing/2014/main" id="{067DCC8E-5559-4009-8CEF-AB4A283D8E10}"/>
              </a:ext>
            </a:extLst>
          </p:cNvPr>
          <p:cNvSpPr txBox="1">
            <a:spLocks/>
          </p:cNvSpPr>
          <p:nvPr userDrawn="1"/>
        </p:nvSpPr>
        <p:spPr>
          <a:xfrm>
            <a:off x="3114674" y="6470652"/>
            <a:ext cx="59626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i="1"/>
              <a:t>Projet C3 </a:t>
            </a:r>
            <a:r>
              <a:rPr lang="fr-FR"/>
              <a:t>IJCLab / CNIM - </a:t>
            </a:r>
            <a:r>
              <a:rPr lang="fr-FR" i="1"/>
              <a:t>Formation Cryomodule – </a:t>
            </a:r>
            <a:r>
              <a:rPr lang="fr-FR"/>
              <a:t>La cryogénie appliquée au cryomodule</a:t>
            </a:r>
            <a:endParaRPr lang="en-GB" dirty="0"/>
          </a:p>
        </p:txBody>
      </p:sp>
      <p:sp>
        <p:nvSpPr>
          <p:cNvPr id="11" name="Espace réservé du numéro de diapositive 22">
            <a:extLst>
              <a:ext uri="{FF2B5EF4-FFF2-40B4-BE49-F238E27FC236}">
                <a16:creationId xmlns:a16="http://schemas.microsoft.com/office/drawing/2014/main" id="{6C054A96-DC35-4E98-8D7B-A3887A173A23}"/>
              </a:ext>
            </a:extLst>
          </p:cNvPr>
          <p:cNvSpPr txBox="1">
            <a:spLocks/>
          </p:cNvSpPr>
          <p:nvPr userDrawn="1"/>
        </p:nvSpPr>
        <p:spPr>
          <a:xfrm>
            <a:off x="9163050" y="64706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1BE48F-A7D6-8A4D-99CA-582EB3456AD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e la date 20">
            <a:extLst>
              <a:ext uri="{FF2B5EF4-FFF2-40B4-BE49-F238E27FC236}">
                <a16:creationId xmlns:a16="http://schemas.microsoft.com/office/drawing/2014/main" id="{971006F2-A717-4D92-8FB2-19B11CFA2523}"/>
              </a:ext>
            </a:extLst>
          </p:cNvPr>
          <p:cNvSpPr txBox="1">
            <a:spLocks/>
          </p:cNvSpPr>
          <p:nvPr userDrawn="1"/>
        </p:nvSpPr>
        <p:spPr>
          <a:xfrm>
            <a:off x="371475" y="6470652"/>
            <a:ext cx="2000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22/06/2021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459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tro-slide-p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" y="0"/>
            <a:ext cx="12191598" cy="6857998"/>
          </a:xfrm>
          <a:prstGeom prst="rect">
            <a:avLst/>
          </a:prstGeom>
          <a:solidFill>
            <a:srgbClr val="01528F"/>
          </a:solidFill>
          <a:ln>
            <a:noFill/>
          </a:ln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01F592B-24D0-4FD8-9BD3-D38C635FCA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21" b="76299"/>
          <a:stretch/>
        </p:blipFill>
        <p:spPr>
          <a:xfrm>
            <a:off x="1" y="3071"/>
            <a:ext cx="10382249" cy="1625428"/>
          </a:xfrm>
          <a:prstGeom prst="rect">
            <a:avLst/>
          </a:prstGeom>
        </p:spPr>
      </p:pic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2591738" y="169116"/>
            <a:ext cx="6438063" cy="488983"/>
          </a:xfrm>
        </p:spPr>
        <p:txBody>
          <a:bodyPr>
            <a:normAutofit/>
          </a:bodyPr>
          <a:lstStyle>
            <a:lvl1pPr>
              <a:defRPr lang="fr-FR" sz="2716" b="1" kern="1200" dirty="0" smtClean="0">
                <a:solidFill>
                  <a:srgbClr val="00294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C061D635-3192-4E73-9AF4-6D8934744DF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5600" y="827215"/>
            <a:ext cx="11506200" cy="5349748"/>
          </a:xfrm>
        </p:spPr>
        <p:txBody>
          <a:bodyPr anchor="t"/>
          <a:lstStyle>
            <a:lvl1pPr marL="1257300" indent="361950">
              <a:buFont typeface="Wingdings" panose="05000000000000000000" pitchFamily="2" charset="2"/>
              <a:buChar char="v"/>
              <a:tabLst>
                <a:tab pos="1162050" algn="l"/>
              </a:tabLst>
              <a:defRPr sz="2500">
                <a:solidFill>
                  <a:srgbClr val="002060"/>
                </a:solidFill>
              </a:defRPr>
            </a:lvl1pPr>
            <a:lvl2pPr marL="685800" indent="-228600">
              <a:buSzPct val="100000"/>
              <a:buFont typeface="Wingdings" panose="05000000000000000000" pitchFamily="2" charset="2"/>
              <a:buChar char="Ø"/>
              <a:defRPr>
                <a:solidFill>
                  <a:srgbClr val="ED6C0F"/>
                </a:solidFill>
              </a:defRPr>
            </a:lvl2pPr>
            <a:lvl3pPr marL="1143000" indent="-228600">
              <a:buSzPct val="150000"/>
              <a:buFont typeface="Arial" panose="020B0604020202020204" pitchFamily="34" charset="0"/>
              <a:buChar char="•"/>
              <a:defRPr>
                <a:solidFill>
                  <a:schemeClr val="accent5">
                    <a:lumMod val="50000"/>
                  </a:schemeClr>
                </a:solidFill>
              </a:defRPr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  <a:lvl5pPr marL="2057400" indent="-228600">
              <a:buFont typeface="Wingdings" panose="05000000000000000000" pitchFamily="2" charset="2"/>
              <a:buChar char="ü"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9EB46316-5D97-466D-8452-8D662DA920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0" y="3071"/>
            <a:ext cx="6101311" cy="806413"/>
          </a:xfrm>
          <a:prstGeom prst="rect">
            <a:avLst/>
          </a:prstGeom>
          <a:solidFill>
            <a:srgbClr val="01528F"/>
          </a:solidFill>
          <a:ln>
            <a:noFill/>
          </a:ln>
        </p:spPr>
      </p:pic>
      <p:sp>
        <p:nvSpPr>
          <p:cNvPr id="13" name="Espace réservé du pied de page 21">
            <a:extLst>
              <a:ext uri="{FF2B5EF4-FFF2-40B4-BE49-F238E27FC236}">
                <a16:creationId xmlns:a16="http://schemas.microsoft.com/office/drawing/2014/main" id="{24DC1C3D-A0ED-4380-A695-25E3F4B47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Projet C3 </a:t>
            </a:r>
            <a:r>
              <a:rPr lang="fr-FR" dirty="0" err="1"/>
              <a:t>IJCLab</a:t>
            </a:r>
            <a:r>
              <a:rPr lang="fr-FR" dirty="0"/>
              <a:t> / CNIM - </a:t>
            </a:r>
            <a:r>
              <a:rPr lang="fr-FR" i="1" dirty="0"/>
              <a:t>Formation </a:t>
            </a:r>
            <a:r>
              <a:rPr lang="fr-FR" i="1" dirty="0" err="1"/>
              <a:t>Cryomodule</a:t>
            </a:r>
            <a:r>
              <a:rPr lang="fr-FR" i="1" dirty="0"/>
              <a:t> – </a:t>
            </a:r>
            <a:r>
              <a:rPr lang="fr-FR" dirty="0"/>
              <a:t>La cryogénie appliquée au </a:t>
            </a:r>
            <a:r>
              <a:rPr lang="fr-FR" dirty="0" err="1"/>
              <a:t>cryomodule</a:t>
            </a:r>
            <a:endParaRPr lang="en-GB" dirty="0"/>
          </a:p>
        </p:txBody>
      </p:sp>
      <p:sp>
        <p:nvSpPr>
          <p:cNvPr id="14" name="Espace réservé du numéro de diapositive 22">
            <a:extLst>
              <a:ext uri="{FF2B5EF4-FFF2-40B4-BE49-F238E27FC236}">
                <a16:creationId xmlns:a16="http://schemas.microsoft.com/office/drawing/2014/main" id="{73994D85-6BD7-475A-814B-7A700865C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3050" y="6470652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1BE48F-A7D6-8A4D-99CA-582EB3456AD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Espace réservé de la date 20">
            <a:extLst>
              <a:ext uri="{FF2B5EF4-FFF2-40B4-BE49-F238E27FC236}">
                <a16:creationId xmlns:a16="http://schemas.microsoft.com/office/drawing/2014/main" id="{A8336A47-E200-4259-A59A-0488FE86F5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22/06/2021</a:t>
            </a:r>
          </a:p>
        </p:txBody>
      </p:sp>
    </p:spTree>
    <p:extLst>
      <p:ext uri="{BB962C8B-B14F-4D97-AF65-F5344CB8AC3E}">
        <p14:creationId xmlns:p14="http://schemas.microsoft.com/office/powerpoint/2010/main" val="149158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" y="0"/>
            <a:ext cx="12191596" cy="6857997"/>
          </a:xfrm>
          <a:prstGeom prst="rect">
            <a:avLst/>
          </a:prstGeom>
        </p:spPr>
      </p:pic>
      <p:sp>
        <p:nvSpPr>
          <p:cNvPr id="19" name="Titre 1">
            <a:extLst>
              <a:ext uri="{FF2B5EF4-FFF2-40B4-BE49-F238E27FC236}">
                <a16:creationId xmlns:a16="http://schemas.microsoft.com/office/drawing/2014/main" id="{5542148F-7FF7-438D-8FD3-22B06C662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1738" y="169116"/>
            <a:ext cx="6438063" cy="488983"/>
          </a:xfrm>
        </p:spPr>
        <p:txBody>
          <a:bodyPr>
            <a:normAutofit/>
          </a:bodyPr>
          <a:lstStyle>
            <a:lvl1pPr>
              <a:defRPr lang="fr-FR" sz="2716" b="1" kern="1200" dirty="0" smtClean="0">
                <a:solidFill>
                  <a:srgbClr val="00294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Espace réservé du contenu 2">
            <a:extLst>
              <a:ext uri="{FF2B5EF4-FFF2-40B4-BE49-F238E27FC236}">
                <a16:creationId xmlns:a16="http://schemas.microsoft.com/office/drawing/2014/main" id="{565EBF68-1323-440C-8F40-330AB0B5F13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5600" y="827215"/>
            <a:ext cx="11506200" cy="5349748"/>
          </a:xfrm>
        </p:spPr>
        <p:txBody>
          <a:bodyPr anchor="t"/>
          <a:lstStyle>
            <a:lvl1pPr marL="1879600" indent="368300">
              <a:buFont typeface="Wingdings" panose="05000000000000000000" pitchFamily="2" charset="2"/>
              <a:buChar char="v"/>
              <a:defRPr>
                <a:solidFill>
                  <a:srgbClr val="002060"/>
                </a:solidFill>
              </a:defRPr>
            </a:lvl1pPr>
            <a:lvl2pPr marL="685800" indent="-228600">
              <a:buSzPct val="100000"/>
              <a:buFont typeface="Wingdings" panose="05000000000000000000" pitchFamily="2" charset="2"/>
              <a:buChar char="Ø"/>
              <a:defRPr>
                <a:solidFill>
                  <a:srgbClr val="ED6C0F"/>
                </a:solidFill>
              </a:defRPr>
            </a:lvl2pPr>
            <a:lvl3pPr marL="1143000" indent="-228600">
              <a:buSzPct val="150000"/>
              <a:buFont typeface="Arial" panose="020B0604020202020204" pitchFamily="34" charset="0"/>
              <a:buChar char="•"/>
              <a:defRPr>
                <a:solidFill>
                  <a:schemeClr val="accent5">
                    <a:lumMod val="50000"/>
                  </a:schemeClr>
                </a:solidFill>
              </a:defRPr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  <a:lvl5pPr marL="2057400" indent="-228600">
              <a:buFont typeface="Wingdings" panose="05000000000000000000" pitchFamily="2" charset="2"/>
              <a:buChar char="ü"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2" name="Espace réservé du pied de page 21">
            <a:extLst>
              <a:ext uri="{FF2B5EF4-FFF2-40B4-BE49-F238E27FC236}">
                <a16:creationId xmlns:a16="http://schemas.microsoft.com/office/drawing/2014/main" id="{1BD60475-952D-4C27-90E1-723F7F6C9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Projet C3 </a:t>
            </a:r>
            <a:r>
              <a:rPr lang="fr-FR" dirty="0" err="1"/>
              <a:t>IJCLab</a:t>
            </a:r>
            <a:r>
              <a:rPr lang="fr-FR" dirty="0"/>
              <a:t> / CNIM - </a:t>
            </a:r>
            <a:r>
              <a:rPr lang="fr-FR" i="1" dirty="0"/>
              <a:t>Formation </a:t>
            </a:r>
            <a:r>
              <a:rPr lang="fr-FR" i="1" dirty="0" err="1"/>
              <a:t>Cryomodule</a:t>
            </a:r>
            <a:r>
              <a:rPr lang="fr-FR" i="1" dirty="0"/>
              <a:t> – </a:t>
            </a:r>
            <a:r>
              <a:rPr lang="fr-FR" dirty="0"/>
              <a:t>La cryogénie appliquée au </a:t>
            </a:r>
            <a:r>
              <a:rPr lang="fr-FR" dirty="0" err="1"/>
              <a:t>cryomodule</a:t>
            </a:r>
            <a:endParaRPr lang="en-GB" dirty="0"/>
          </a:p>
        </p:txBody>
      </p:sp>
      <p:sp>
        <p:nvSpPr>
          <p:cNvPr id="13" name="Espace réservé du numéro de diapositive 22">
            <a:extLst>
              <a:ext uri="{FF2B5EF4-FFF2-40B4-BE49-F238E27FC236}">
                <a16:creationId xmlns:a16="http://schemas.microsoft.com/office/drawing/2014/main" id="{76485440-F472-4C02-9653-85D532542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3050" y="6470652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1BE48F-A7D6-8A4D-99CA-582EB3456AD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e la date 20">
            <a:extLst>
              <a:ext uri="{FF2B5EF4-FFF2-40B4-BE49-F238E27FC236}">
                <a16:creationId xmlns:a16="http://schemas.microsoft.com/office/drawing/2014/main" id="{088165EE-3D99-41D9-880A-1FA2AB4318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22/06/2021</a:t>
            </a:r>
          </a:p>
        </p:txBody>
      </p:sp>
    </p:spTree>
    <p:extLst>
      <p:ext uri="{BB962C8B-B14F-4D97-AF65-F5344CB8AC3E}">
        <p14:creationId xmlns:p14="http://schemas.microsoft.com/office/powerpoint/2010/main" val="346144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762004"/>
          </a:xfrm>
          <a:prstGeom prst="rect">
            <a:avLst/>
          </a:prstGeom>
          <a:solidFill>
            <a:srgbClr val="ED6C0F"/>
          </a:solidFill>
          <a:ln>
            <a:solidFill>
              <a:srgbClr val="ED6C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861" y="94199"/>
            <a:ext cx="10122945" cy="600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0200" y="786451"/>
            <a:ext cx="11531600" cy="5390512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v"/>
              <a:defRPr/>
            </a:lvl1pPr>
            <a:lvl2pPr marL="685800" indent="-228600">
              <a:buSzPct val="100000"/>
              <a:buFont typeface="Wingdings" panose="05000000000000000000" pitchFamily="2" charset="2"/>
              <a:buChar char="Ø"/>
              <a:defRPr/>
            </a:lvl2pPr>
            <a:lvl3pPr marL="1143000" indent="-228600">
              <a:buSzPct val="150000"/>
              <a:buFont typeface="Arial" panose="020B0604020202020204" pitchFamily="34" charset="0"/>
              <a:buChar char="•"/>
              <a:defRPr/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  <a:lvl5pPr marL="2057400" indent="-228600">
              <a:buFont typeface="Wingdings" panose="05000000000000000000" pitchFamily="2" charset="2"/>
              <a:buChar char="ü"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43" y="24447"/>
            <a:ext cx="1025566" cy="726100"/>
          </a:xfrm>
          <a:prstGeom prst="rect">
            <a:avLst/>
          </a:prstGeom>
        </p:spPr>
      </p:pic>
      <p:sp>
        <p:nvSpPr>
          <p:cNvPr id="11" name="Espace réservé du pied de page 21">
            <a:extLst>
              <a:ext uri="{FF2B5EF4-FFF2-40B4-BE49-F238E27FC236}">
                <a16:creationId xmlns:a16="http://schemas.microsoft.com/office/drawing/2014/main" id="{995DBF48-599A-4366-BD42-25989D0DB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Projet C3 </a:t>
            </a:r>
            <a:r>
              <a:rPr lang="fr-FR" dirty="0" err="1"/>
              <a:t>IJCLab</a:t>
            </a:r>
            <a:r>
              <a:rPr lang="fr-FR" dirty="0"/>
              <a:t> / CNIM - </a:t>
            </a:r>
            <a:r>
              <a:rPr lang="fr-FR" i="1" dirty="0"/>
              <a:t>Formation </a:t>
            </a:r>
            <a:r>
              <a:rPr lang="fr-FR" i="1" dirty="0" err="1"/>
              <a:t>Cryomodule</a:t>
            </a:r>
            <a:r>
              <a:rPr lang="fr-FR" i="1" dirty="0"/>
              <a:t> – </a:t>
            </a:r>
            <a:r>
              <a:rPr lang="fr-FR" dirty="0"/>
              <a:t>La cryogénie appliquée au </a:t>
            </a:r>
            <a:r>
              <a:rPr lang="fr-FR" dirty="0" err="1"/>
              <a:t>cryomodule</a:t>
            </a:r>
            <a:endParaRPr lang="en-GB" dirty="0"/>
          </a:p>
        </p:txBody>
      </p:sp>
      <p:sp>
        <p:nvSpPr>
          <p:cNvPr id="12" name="Espace réservé du numéro de diapositive 22">
            <a:extLst>
              <a:ext uri="{FF2B5EF4-FFF2-40B4-BE49-F238E27FC236}">
                <a16:creationId xmlns:a16="http://schemas.microsoft.com/office/drawing/2014/main" id="{2BD679EB-3E7D-4603-8A87-1563BECF7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3050" y="6470652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1BE48F-A7D6-8A4D-99CA-582EB3456AD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3" name="Espace réservé de la date 20">
            <a:extLst>
              <a:ext uri="{FF2B5EF4-FFF2-40B4-BE49-F238E27FC236}">
                <a16:creationId xmlns:a16="http://schemas.microsoft.com/office/drawing/2014/main" id="{EC4CDA5C-CAA4-47B5-B5B9-48BEF28B8E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22/06/2021</a:t>
            </a:r>
          </a:p>
        </p:txBody>
      </p:sp>
    </p:spTree>
    <p:extLst>
      <p:ext uri="{BB962C8B-B14F-4D97-AF65-F5344CB8AC3E}">
        <p14:creationId xmlns:p14="http://schemas.microsoft.com/office/powerpoint/2010/main" val="6534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-slide-p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" y="0"/>
            <a:ext cx="12191598" cy="6857998"/>
          </a:xfrm>
          <a:prstGeom prst="rect">
            <a:avLst/>
          </a:prstGeom>
        </p:spPr>
      </p:pic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032" y="1681711"/>
            <a:ext cx="5158153" cy="822888"/>
          </a:xfrm>
        </p:spPr>
        <p:txBody>
          <a:bodyPr anchor="b"/>
          <a:lstStyle>
            <a:lvl1pPr marL="0" indent="0">
              <a:buNone/>
              <a:defRPr sz="2716" b="1">
                <a:solidFill>
                  <a:srgbClr val="00294B"/>
                </a:solidFill>
              </a:defRPr>
            </a:lvl1pPr>
            <a:lvl2pPr marL="517413" indent="0">
              <a:buNone/>
              <a:defRPr sz="2263" b="1"/>
            </a:lvl2pPr>
            <a:lvl3pPr marL="1034826" indent="0">
              <a:buNone/>
              <a:defRPr sz="2037" b="1"/>
            </a:lvl3pPr>
            <a:lvl4pPr marL="1552240" indent="0">
              <a:buNone/>
              <a:defRPr sz="1811" b="1"/>
            </a:lvl4pPr>
            <a:lvl5pPr marL="2069653" indent="0">
              <a:buNone/>
              <a:defRPr sz="1811" b="1"/>
            </a:lvl5pPr>
            <a:lvl6pPr marL="2587066" indent="0">
              <a:buNone/>
              <a:defRPr sz="1811" b="1"/>
            </a:lvl6pPr>
            <a:lvl7pPr marL="3104479" indent="0">
              <a:buNone/>
              <a:defRPr sz="1811" b="1"/>
            </a:lvl7pPr>
            <a:lvl8pPr marL="3621893" indent="0">
              <a:buNone/>
              <a:defRPr sz="1811" b="1"/>
            </a:lvl8pPr>
            <a:lvl9pPr marL="4139306" indent="0">
              <a:buNone/>
              <a:defRPr sz="1811" b="1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9032" y="2504599"/>
            <a:ext cx="5158153" cy="3685030"/>
          </a:xfrm>
        </p:spPr>
        <p:txBody>
          <a:bodyPr/>
          <a:lstStyle>
            <a:lvl1pPr>
              <a:defRPr>
                <a:solidFill>
                  <a:srgbClr val="FF6700"/>
                </a:solidFill>
              </a:defRPr>
            </a:lvl1pPr>
            <a:lvl2pPr>
              <a:defRPr>
                <a:solidFill>
                  <a:srgbClr val="00294B"/>
                </a:solidFill>
              </a:defRPr>
            </a:lvl2pPr>
            <a:lvl3pPr>
              <a:defRPr>
                <a:solidFill>
                  <a:srgbClr val="456487"/>
                </a:solidFill>
              </a:defRPr>
            </a:lvl3pPr>
            <a:lvl4pPr>
              <a:defRPr>
                <a:solidFill>
                  <a:srgbClr val="456487"/>
                </a:solidFill>
              </a:defRPr>
            </a:lvl4pPr>
            <a:lvl5pPr>
              <a:defRPr>
                <a:solidFill>
                  <a:srgbClr val="456487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1460" y="1681711"/>
            <a:ext cx="5183306" cy="822888"/>
          </a:xfrm>
        </p:spPr>
        <p:txBody>
          <a:bodyPr anchor="b"/>
          <a:lstStyle>
            <a:lvl1pPr marL="0" indent="0">
              <a:buNone/>
              <a:defRPr sz="2716" b="1">
                <a:solidFill>
                  <a:srgbClr val="00294B"/>
                </a:solidFill>
              </a:defRPr>
            </a:lvl1pPr>
            <a:lvl2pPr marL="517413" indent="0">
              <a:buNone/>
              <a:defRPr sz="2263" b="1"/>
            </a:lvl2pPr>
            <a:lvl3pPr marL="1034826" indent="0">
              <a:buNone/>
              <a:defRPr sz="2037" b="1"/>
            </a:lvl3pPr>
            <a:lvl4pPr marL="1552240" indent="0">
              <a:buNone/>
              <a:defRPr sz="1811" b="1"/>
            </a:lvl4pPr>
            <a:lvl5pPr marL="2069653" indent="0">
              <a:buNone/>
              <a:defRPr sz="1811" b="1"/>
            </a:lvl5pPr>
            <a:lvl6pPr marL="2587066" indent="0">
              <a:buNone/>
              <a:defRPr sz="1811" b="1"/>
            </a:lvl6pPr>
            <a:lvl7pPr marL="3104479" indent="0">
              <a:buNone/>
              <a:defRPr sz="1811" b="1"/>
            </a:lvl7pPr>
            <a:lvl8pPr marL="3621893" indent="0">
              <a:buNone/>
              <a:defRPr sz="1811" b="1"/>
            </a:lvl8pPr>
            <a:lvl9pPr marL="4139306" indent="0">
              <a:buNone/>
              <a:defRPr sz="1811" b="1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71460" y="2504599"/>
            <a:ext cx="5183306" cy="3685030"/>
          </a:xfrm>
        </p:spPr>
        <p:txBody>
          <a:bodyPr/>
          <a:lstStyle>
            <a:lvl1pPr marL="258707" indent="-258707">
              <a:defRPr lang="fr-FR" sz="3169" kern="1200" dirty="0" smtClean="0">
                <a:solidFill>
                  <a:srgbClr val="FF6700"/>
                </a:solidFill>
                <a:latin typeface="+mn-lt"/>
                <a:ea typeface="+mn-ea"/>
                <a:cs typeface="+mn-cs"/>
              </a:defRPr>
            </a:lvl1pPr>
            <a:lvl2pPr marL="776120" indent="-258707">
              <a:defRPr lang="fr-FR" sz="2716" kern="1200" dirty="0" smtClean="0">
                <a:solidFill>
                  <a:srgbClr val="00294B"/>
                </a:solidFill>
                <a:latin typeface="+mn-lt"/>
                <a:ea typeface="+mn-ea"/>
                <a:cs typeface="+mn-cs"/>
              </a:defRPr>
            </a:lvl2pPr>
            <a:lvl3pPr marL="1293533" indent="-258707">
              <a:defRPr lang="fr-FR" sz="2263" kern="1200" dirty="0" smtClean="0">
                <a:solidFill>
                  <a:srgbClr val="456487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rgbClr val="456487"/>
                </a:solidFill>
              </a:defRPr>
            </a:lvl4pPr>
            <a:lvl5pPr>
              <a:defRPr>
                <a:solidFill>
                  <a:srgbClr val="456487"/>
                </a:solidFill>
              </a:defRPr>
            </a:lvl5pPr>
          </a:lstStyle>
          <a:p>
            <a:pPr marL="258707" lvl="0" indent="-258707" algn="l" defTabSz="1034826" rtl="0" eaLnBrk="1" latinLnBrk="0" hangingPunct="1">
              <a:lnSpc>
                <a:spcPct val="90000"/>
              </a:lnSpc>
              <a:spcBef>
                <a:spcPts val="1132"/>
              </a:spcBef>
              <a:buFont typeface="Arial" panose="020B0604020202020204" pitchFamily="34" charset="0"/>
              <a:buChar char="•"/>
            </a:pPr>
            <a:r>
              <a:rPr lang="fr-FR" dirty="0"/>
              <a:t>Modifier les styles du texte du masque</a:t>
            </a:r>
          </a:p>
          <a:p>
            <a:pPr marL="776120" lvl="1" indent="-258707" algn="l" defTabSz="1034826" rtl="0" eaLnBrk="1" latinLnBrk="0" hangingPunct="1">
              <a:lnSpc>
                <a:spcPct val="90000"/>
              </a:lnSpc>
              <a:spcBef>
                <a:spcPts val="566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293533" lvl="2" indent="-258707" algn="l" defTabSz="1034826" rtl="0" eaLnBrk="1" latinLnBrk="0" hangingPunct="1">
              <a:lnSpc>
                <a:spcPct val="90000"/>
              </a:lnSpc>
              <a:spcBef>
                <a:spcPts val="566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2591738" y="169116"/>
            <a:ext cx="6438063" cy="488983"/>
          </a:xfrm>
        </p:spPr>
        <p:txBody>
          <a:bodyPr>
            <a:normAutofit/>
          </a:bodyPr>
          <a:lstStyle>
            <a:lvl1pPr>
              <a:defRPr lang="fr-FR" sz="2716" b="1" kern="1200" dirty="0" smtClean="0">
                <a:solidFill>
                  <a:srgbClr val="00294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23431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-logo-p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" y="0"/>
            <a:ext cx="12191596" cy="685799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28572" y="169116"/>
            <a:ext cx="9534855" cy="488983"/>
          </a:xfrm>
        </p:spPr>
        <p:txBody>
          <a:bodyPr>
            <a:normAutofit/>
          </a:bodyPr>
          <a:lstStyle>
            <a:lvl1pPr algn="ctr">
              <a:defRPr sz="2716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228399" y="6467913"/>
            <a:ext cx="2729259" cy="36473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22/06/2021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325189" y="6467913"/>
            <a:ext cx="5541624" cy="36473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Projet C3 IJCLab / CNIM - Formation Cryomodule – La cryogénie appliquée au cryomodule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9234343" y="6467913"/>
            <a:ext cx="2741673" cy="36473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E71596-5F9D-49C5-9701-16B3CA54319D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684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22/06/2021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Projet C3 IJCLab / CNIM - Formation Cryomodule – La cryogénie appliquée au cryomodule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BE48F-A7D6-8A4D-99CA-582EB3456A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157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49" r:id="rId2"/>
    <p:sldLayoutId id="2147483659" r:id="rId3"/>
    <p:sldLayoutId id="2147483657" r:id="rId4"/>
    <p:sldLayoutId id="2147483650" r:id="rId5"/>
    <p:sldLayoutId id="2147483656" r:id="rId6"/>
    <p:sldLayoutId id="2147483658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2">
            <a:extLst>
              <a:ext uri="{FF2B5EF4-FFF2-40B4-BE49-F238E27FC236}">
                <a16:creationId xmlns:a16="http://schemas.microsoft.com/office/drawing/2014/main" id="{3D1FEA0E-D6BB-4644-B2DE-62A7DDDFC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827215"/>
            <a:ext cx="11506200" cy="53497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sz="4400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fr-FR" sz="4300" i="1" dirty="0"/>
              <a:t>Rencontre DAS Accélérateurs et </a:t>
            </a:r>
            <a:r>
              <a:rPr lang="fr-FR" sz="4300" i="1" dirty="0" err="1"/>
              <a:t>tecnologie</a:t>
            </a:r>
            <a:endParaRPr lang="fr-FR" sz="4300" i="1" dirty="0"/>
          </a:p>
          <a:p>
            <a:pPr marL="0" indent="0" algn="ctr">
              <a:buNone/>
            </a:pPr>
            <a:r>
              <a:rPr lang="en-GB" sz="4800" dirty="0"/>
              <a:t>-</a:t>
            </a:r>
            <a:endParaRPr lang="en-GB" sz="4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4800" dirty="0">
                <a:solidFill>
                  <a:schemeClr val="accent2">
                    <a:lumMod val="75000"/>
                  </a:schemeClr>
                </a:solidFill>
              </a:rPr>
              <a:t>Service Cryogénie</a:t>
            </a:r>
          </a:p>
          <a:p>
            <a:pPr marL="449263" indent="0">
              <a:buNone/>
            </a:pPr>
            <a:endParaRPr lang="en-GB" sz="4400" dirty="0">
              <a:solidFill>
                <a:schemeClr val="tx1"/>
              </a:solidFill>
            </a:endParaRPr>
          </a:p>
          <a:p>
            <a:pPr marL="449263" indent="0">
              <a:buNone/>
            </a:pPr>
            <a:endParaRPr lang="en-GB" sz="4400" dirty="0">
              <a:solidFill>
                <a:schemeClr val="tx1"/>
              </a:solidFill>
            </a:endParaRPr>
          </a:p>
          <a:p>
            <a:pPr marL="449263" indent="0">
              <a:buNone/>
            </a:pPr>
            <a:endParaRPr lang="en-GB" sz="4400" dirty="0">
              <a:solidFill>
                <a:schemeClr val="tx1"/>
              </a:solidFill>
            </a:endParaRPr>
          </a:p>
          <a:p>
            <a:pPr marL="449263" indent="0">
              <a:buNone/>
            </a:pPr>
            <a:endParaRPr lang="en-GB" sz="4400" dirty="0">
              <a:solidFill>
                <a:schemeClr val="tx1"/>
              </a:solidFill>
            </a:endParaRPr>
          </a:p>
          <a:p>
            <a:pPr marL="449263" indent="0">
              <a:buNone/>
            </a:pPr>
            <a:endParaRPr lang="en-GB" sz="4400" dirty="0">
              <a:solidFill>
                <a:schemeClr val="tx1"/>
              </a:solidFill>
            </a:endParaRPr>
          </a:p>
          <a:p>
            <a:pPr indent="0">
              <a:spcBef>
                <a:spcPts val="0"/>
              </a:spcBef>
              <a:buNone/>
            </a:pPr>
            <a:r>
              <a:rPr lang="en-GB" sz="3400" dirty="0">
                <a:solidFill>
                  <a:schemeClr val="tx1"/>
                </a:solidFill>
              </a:rPr>
              <a:t>P. DUTHIL (pour le Service </a:t>
            </a:r>
            <a:r>
              <a:rPr lang="en-GB" sz="3400" dirty="0" err="1">
                <a:solidFill>
                  <a:schemeClr val="tx1"/>
                </a:solidFill>
              </a:rPr>
              <a:t>Cryo</a:t>
            </a:r>
            <a:r>
              <a:rPr lang="en-GB" sz="3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B1C657E-C866-4387-A7A6-F1557DF9CB81}"/>
              </a:ext>
            </a:extLst>
          </p:cNvPr>
          <p:cNvSpPr txBox="1"/>
          <p:nvPr/>
        </p:nvSpPr>
        <p:spPr>
          <a:xfrm>
            <a:off x="9694174" y="5520169"/>
            <a:ext cx="2142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13 Juillet 2021</a:t>
            </a:r>
          </a:p>
        </p:txBody>
      </p:sp>
      <p:sp>
        <p:nvSpPr>
          <p:cNvPr id="10" name="AutoShape 2" descr="http://wpwww.ijclab.in2p3.fr/portail-ijclab/wp-content/uploads/sites/12/2020/01/logo-provisoire@0.5x.png">
            <a:extLst>
              <a:ext uri="{FF2B5EF4-FFF2-40B4-BE49-F238E27FC236}">
                <a16:creationId xmlns:a16="http://schemas.microsoft.com/office/drawing/2014/main" id="{74FD3900-71B1-4F81-AFF3-9FACF5DACE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EADDF10-9DDA-4534-B718-BCEB896EC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34343" y="6479056"/>
            <a:ext cx="2741673" cy="364730"/>
          </a:xfrm>
        </p:spPr>
        <p:txBody>
          <a:bodyPr/>
          <a:lstStyle/>
          <a:p>
            <a:fld id="{77E71596-5F9D-49C5-9701-16B3CA54319D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1233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Activités d’équipe : </a:t>
            </a:r>
            <a:r>
              <a:rPr lang="fr-FR" dirty="0" err="1"/>
              <a:t>OPérations</a:t>
            </a:r>
            <a:r>
              <a:rPr lang="fr-FR" dirty="0"/>
              <a:t> Intérieures </a:t>
            </a:r>
            <a:endParaRPr lang="en-US" dirty="0"/>
          </a:p>
        </p:txBody>
      </p:sp>
      <p:sp>
        <p:nvSpPr>
          <p:cNvPr id="76" name="Espace réservé du pied de page 21">
            <a:extLst>
              <a:ext uri="{FF2B5EF4-FFF2-40B4-BE49-F238E27FC236}">
                <a16:creationId xmlns:a16="http://schemas.microsoft.com/office/drawing/2014/main" id="{8797D36A-D86C-4A91-AA83-CAD307BD1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DAS Accélérateurs</a:t>
            </a:r>
            <a:endParaRPr lang="en-GB" dirty="0"/>
          </a:p>
        </p:txBody>
      </p:sp>
      <p:sp>
        <p:nvSpPr>
          <p:cNvPr id="77" name="Espace réservé du numéro de diapositive 22">
            <a:extLst>
              <a:ext uri="{FF2B5EF4-FFF2-40B4-BE49-F238E27FC236}">
                <a16:creationId xmlns:a16="http://schemas.microsoft.com/office/drawing/2014/main" id="{F3BCBAD2-EBB9-490B-AD87-CB13F770E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3050" y="6470652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1BE48F-A7D6-8A4D-99CA-582EB3456AD8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79" name="Espace réservé de la date 20">
            <a:extLst>
              <a:ext uri="{FF2B5EF4-FFF2-40B4-BE49-F238E27FC236}">
                <a16:creationId xmlns:a16="http://schemas.microsoft.com/office/drawing/2014/main" id="{3F65DCE7-E53D-4D83-BA84-C4DAB49D14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13/07/2021</a:t>
            </a:r>
          </a:p>
        </p:txBody>
      </p:sp>
      <p:sp>
        <p:nvSpPr>
          <p:cNvPr id="83" name="Rectangle à coins arrondis 13">
            <a:extLst>
              <a:ext uri="{FF2B5EF4-FFF2-40B4-BE49-F238E27FC236}">
                <a16:creationId xmlns:a16="http://schemas.microsoft.com/office/drawing/2014/main" id="{099CD4B0-6171-4F01-8EAD-42494C17A04E}"/>
              </a:ext>
            </a:extLst>
          </p:cNvPr>
          <p:cNvSpPr/>
          <p:nvPr/>
        </p:nvSpPr>
        <p:spPr>
          <a:xfrm>
            <a:off x="6452558" y="827215"/>
            <a:ext cx="5523458" cy="2432669"/>
          </a:xfrm>
          <a:prstGeom prst="roundRect">
            <a:avLst>
              <a:gd name="adj" fmla="val 37837"/>
            </a:avLst>
          </a:prstGeom>
          <a:solidFill>
            <a:schemeClr val="accent1">
              <a:lumMod val="40000"/>
              <a:lumOff val="60000"/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300"/>
              </a:lnSpc>
              <a:spcAft>
                <a:spcPts val="600"/>
              </a:spcAft>
            </a:pPr>
            <a:r>
              <a:rPr lang="fr-FR" b="1" cap="small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AXES DE RECHERCHE</a:t>
            </a:r>
          </a:p>
          <a:p>
            <a:pPr marL="285750" indent="-285750" algn="just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Développement en instrumentation cryogénique</a:t>
            </a:r>
          </a:p>
          <a:p>
            <a:pPr marL="285750" lvl="0" indent="-285750" algn="just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Réfrigération compacte et sans </a:t>
            </a:r>
            <a:r>
              <a:rPr lang="fr-FR" sz="1500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cryofluide</a:t>
            </a:r>
            <a:endParaRPr lang="fr-FR" sz="15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Caractérisation des transferts thermiques à basse température</a:t>
            </a:r>
          </a:p>
          <a:p>
            <a:pPr marL="285750" indent="-285750" algn="just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Caractérisation des matériaux à basse température</a:t>
            </a:r>
          </a:p>
          <a:p>
            <a:pPr algn="just">
              <a:lnSpc>
                <a:spcPts val="2300"/>
              </a:lnSpc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(</a:t>
            </a:r>
            <a:r>
              <a:rPr lang="fr-FR" sz="1500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Supratech</a:t>
            </a: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0" algn="just">
              <a:lnSpc>
                <a:spcPts val="2300"/>
              </a:lnSpc>
            </a:pPr>
            <a:endParaRPr lang="fr-FR" sz="15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à coins arrondis 15">
            <a:extLst>
              <a:ext uri="{FF2B5EF4-FFF2-40B4-BE49-F238E27FC236}">
                <a16:creationId xmlns:a16="http://schemas.microsoft.com/office/drawing/2014/main" id="{AE12FCC7-A24D-4212-8B92-0023B0C7D147}"/>
              </a:ext>
            </a:extLst>
          </p:cNvPr>
          <p:cNvSpPr/>
          <p:nvPr/>
        </p:nvSpPr>
        <p:spPr>
          <a:xfrm>
            <a:off x="63500" y="1457864"/>
            <a:ext cx="6008141" cy="4011283"/>
          </a:xfrm>
          <a:prstGeom prst="roundRect">
            <a:avLst>
              <a:gd name="adj" fmla="val 18173"/>
            </a:avLst>
          </a:prstGeom>
          <a:solidFill>
            <a:srgbClr val="99CC00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ts val="23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FR" b="1" cap="small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EXPERTISE</a:t>
            </a:r>
          </a:p>
          <a:p>
            <a:pPr marL="285750" indent="-285750">
              <a:lnSpc>
                <a:spcPts val="2200"/>
              </a:lnSpc>
              <a:buFont typeface="Wingdings" panose="05000000000000000000" pitchFamily="2" charset="2"/>
              <a:buChar char="Ø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Etude, conception et développement d’ensembles cryogéniques (cryostats, inserts cryogéniques, cryomodules, boîtes froides, lignes cryogéniques, cibles, </a:t>
            </a:r>
            <a:r>
              <a:rPr lang="fr-FR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,)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 en œuvre et réglage de systèmes cryogéniques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Définition et mise en œuvre d’instrumentation cryogénique et </a:t>
            </a:r>
            <a:r>
              <a:rPr lang="fr-FR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endParaRPr lang="fr-FR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Modélisation et simulation numérique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Ø"/>
            </a:pPr>
            <a:endParaRPr lang="fr-FR" sz="15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Amélioration des performances et fiabilité fonctionnelle des cavités SRF et des systèmes de refroidissement cryogénique des </a:t>
            </a:r>
            <a:r>
              <a:rPr lang="fr-FR" sz="1500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cryomodules</a:t>
            </a: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supraconducteurs 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Répondre aux problématiques cryogéniques récurrentes, immédiates et/ou futures de ces systèmes.</a:t>
            </a:r>
            <a:endParaRPr lang="fr-FR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Rectangle à coins arrondis 17">
            <a:extLst>
              <a:ext uri="{FF2B5EF4-FFF2-40B4-BE49-F238E27FC236}">
                <a16:creationId xmlns:a16="http://schemas.microsoft.com/office/drawing/2014/main" id="{0CE417F2-1A89-4627-81A0-74C2F7FDD896}"/>
              </a:ext>
            </a:extLst>
          </p:cNvPr>
          <p:cNvSpPr/>
          <p:nvPr/>
        </p:nvSpPr>
        <p:spPr>
          <a:xfrm>
            <a:off x="6408918" y="3429000"/>
            <a:ext cx="5452882" cy="2880880"/>
          </a:xfrm>
          <a:prstGeom prst="roundRect">
            <a:avLst>
              <a:gd name="adj" fmla="val 3492"/>
            </a:avLst>
          </a:prstGeom>
          <a:solidFill>
            <a:srgbClr val="FF9966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300"/>
              </a:lnSpc>
            </a:pPr>
            <a:endParaRPr lang="fr-FR" sz="1600" b="1" cap="small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2300"/>
              </a:lnSpc>
              <a:spcAft>
                <a:spcPts val="600"/>
              </a:spcAft>
            </a:pPr>
            <a:r>
              <a:rPr lang="fr-FR" b="1" cap="small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MISSIONS OPERATIONNELLES (au sein de </a:t>
            </a:r>
            <a:r>
              <a:rPr lang="fr-FR" b="1" cap="small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Supratech</a:t>
            </a:r>
            <a:r>
              <a:rPr lang="fr-FR" b="1" cap="small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Production d’hélium liquide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, maintenance et développement des infrastructures cryogéniques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Etalonnage de thermomètres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Assistance technique aux expériences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 en œuvre des bancs d’essais (production)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Développement de nouveaux bancs de tests</a:t>
            </a:r>
          </a:p>
          <a:p>
            <a:pPr marL="285750" indent="-285750" algn="just">
              <a:lnSpc>
                <a:spcPts val="2300"/>
              </a:lnSpc>
              <a:buFont typeface="Wingdings" panose="05000000000000000000" pitchFamily="2" charset="2"/>
              <a:buChar char="ü"/>
            </a:pPr>
            <a:endParaRPr lang="fr-FR" sz="16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83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A65ED24-4E29-4D14-B8BB-D5594DEC1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Activités d’équipe : </a:t>
            </a:r>
            <a:r>
              <a:rPr lang="fr-FR" dirty="0" err="1"/>
              <a:t>OPérations</a:t>
            </a:r>
            <a:r>
              <a:rPr lang="fr-FR" dirty="0"/>
              <a:t> </a:t>
            </a:r>
            <a:r>
              <a:rPr lang="fr-FR" dirty="0" err="1"/>
              <a:t>EXtérieures</a:t>
            </a:r>
            <a:r>
              <a:rPr lang="fr-FR" dirty="0"/>
              <a:t> 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B013B9-5E87-4AE6-8391-479E3B363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Coopérations/collaborations principales avec l’extérieur (avec équipes locales, nationales, internationales)</a:t>
            </a:r>
          </a:p>
          <a:p>
            <a:pPr lvl="2"/>
            <a:r>
              <a:rPr lang="fr-FR" dirty="0"/>
              <a:t>Nationales : </a:t>
            </a:r>
            <a:r>
              <a:rPr lang="fr-FR" dirty="0" err="1"/>
              <a:t>IJCLab</a:t>
            </a:r>
            <a:r>
              <a:rPr lang="fr-FR" dirty="0"/>
              <a:t> (</a:t>
            </a:r>
            <a:r>
              <a:rPr lang="fr-FR" dirty="0" err="1"/>
              <a:t>Supratech</a:t>
            </a:r>
            <a:r>
              <a:rPr lang="fr-FR" dirty="0"/>
              <a:t>, Pôle Physique Nucléaire), IN2P3 (APC), CEA (IRFU/DACM), GANIL, CEA (DSBT) en cours</a:t>
            </a:r>
          </a:p>
          <a:p>
            <a:pPr lvl="2"/>
            <a:r>
              <a:rPr lang="fr-FR" dirty="0"/>
              <a:t>Internationales (projets d’accélérateurs) : ESS Lund, SCK </a:t>
            </a:r>
            <a:r>
              <a:rPr lang="fr-FR" dirty="0" err="1"/>
              <a:t>Molh</a:t>
            </a:r>
            <a:r>
              <a:rPr lang="fr-FR" dirty="0"/>
              <a:t> (</a:t>
            </a:r>
            <a:r>
              <a:rPr lang="fr-FR" dirty="0" err="1"/>
              <a:t>Myrrha</a:t>
            </a:r>
            <a:r>
              <a:rPr lang="fr-FR" dirty="0"/>
              <a:t>)</a:t>
            </a:r>
          </a:p>
          <a:p>
            <a:pPr lvl="2"/>
            <a:r>
              <a:rPr lang="fr-FR" dirty="0"/>
              <a:t>Industrie : ACS (thèse CIFRE en cours)</a:t>
            </a:r>
          </a:p>
          <a:p>
            <a:r>
              <a:rPr lang="fr-FR" dirty="0"/>
              <a:t>Participations à l’enseignement, à la communication, à la vulgarisation</a:t>
            </a:r>
          </a:p>
          <a:p>
            <a:pPr lvl="2"/>
            <a:r>
              <a:rPr lang="fr-FR" dirty="0"/>
              <a:t>Universitaire : IUT Orsay, UFR Mécanique (2/3 personnes)</a:t>
            </a:r>
          </a:p>
          <a:p>
            <a:pPr lvl="2"/>
            <a:r>
              <a:rPr lang="fr-FR" dirty="0"/>
              <a:t>Formation professionnelle : </a:t>
            </a:r>
          </a:p>
          <a:p>
            <a:pPr lvl="3"/>
            <a:r>
              <a:rPr lang="fr-FR" dirty="0"/>
              <a:t>Société Française du vide : connaissance et pratique de la cryogénie (1 ou 2 /an) (3 personnes)</a:t>
            </a:r>
          </a:p>
          <a:p>
            <a:pPr lvl="3"/>
            <a:r>
              <a:rPr lang="fr-FR" dirty="0"/>
              <a:t>CNRS-IN2P3 : Ecole des Accélérateurs (cf. cours P. Duchesne, ANF 2020 sur Refroidissement des expériences (1 personne)</a:t>
            </a:r>
          </a:p>
          <a:p>
            <a:pPr lvl="3"/>
            <a:r>
              <a:rPr lang="fr-FR" dirty="0"/>
              <a:t>Réseau CEA/CERN : </a:t>
            </a:r>
            <a:r>
              <a:rPr lang="fr-FR" dirty="0" err="1"/>
              <a:t>Easytrain</a:t>
            </a:r>
            <a:r>
              <a:rPr lang="fr-FR" dirty="0"/>
              <a:t>, CAS (1 personne)</a:t>
            </a:r>
          </a:p>
          <a:p>
            <a:r>
              <a:rPr lang="fr-FR" dirty="0"/>
              <a:t>Responsabilités hors projets (laboratoire, université, sites, comités, ..)</a:t>
            </a:r>
          </a:p>
          <a:p>
            <a:pPr lvl="2"/>
            <a:r>
              <a:rPr lang="fr-FR" dirty="0"/>
              <a:t>1 membre au bureau de l’Association Française du Froid (Commission Cryo et Supra) </a:t>
            </a:r>
          </a:p>
          <a:p>
            <a:r>
              <a:rPr lang="fr-FR" dirty="0"/>
              <a:t>Organisations d’écoles, de workshops, conférences, .. (2017-2019) </a:t>
            </a:r>
          </a:p>
          <a:p>
            <a:pPr lvl="2"/>
            <a:r>
              <a:rPr lang="fr-FR" dirty="0"/>
              <a:t>Organisation de l’Ecole thématique AFF-CCS « Conception de cryostat : refroidissement par </a:t>
            </a:r>
            <a:r>
              <a:rPr lang="fr-FR" dirty="0" err="1"/>
              <a:t>cryogénérateur</a:t>
            </a:r>
            <a:r>
              <a:rPr lang="fr-FR" dirty="0"/>
              <a:t> »  (initialement prévue en Novembre 2020 et reportée COVID en Novembre 2021 puis reportée à nouveau)</a:t>
            </a:r>
            <a:br>
              <a:rPr lang="fr-FR" dirty="0"/>
            </a:br>
            <a:endParaRPr lang="fr-FR" dirty="0"/>
          </a:p>
          <a:p>
            <a:pPr marL="914400" lvl="2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D6ABE1-50A4-4DEC-A82F-AD2F14BC4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3</a:t>
            </a:fld>
            <a:endParaRPr lang="fr-FR"/>
          </a:p>
        </p:txBody>
      </p:sp>
      <p:sp>
        <p:nvSpPr>
          <p:cNvPr id="7" name="Espace réservé du pied de page 21">
            <a:extLst>
              <a:ext uri="{FF2B5EF4-FFF2-40B4-BE49-F238E27FC236}">
                <a16:creationId xmlns:a16="http://schemas.microsoft.com/office/drawing/2014/main" id="{1A51CB8B-A9A2-45F1-A675-BDF5CD12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DAS Accélérateurs</a:t>
            </a:r>
            <a:endParaRPr lang="en-GB" dirty="0"/>
          </a:p>
        </p:txBody>
      </p:sp>
      <p:sp>
        <p:nvSpPr>
          <p:cNvPr id="8" name="Espace réservé de la date 20">
            <a:extLst>
              <a:ext uri="{FF2B5EF4-FFF2-40B4-BE49-F238E27FC236}">
                <a16:creationId xmlns:a16="http://schemas.microsoft.com/office/drawing/2014/main" id="{5ED09C40-8875-4A7F-8566-8F5132416D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13/07/2021</a:t>
            </a:r>
          </a:p>
        </p:txBody>
      </p:sp>
    </p:spTree>
    <p:extLst>
      <p:ext uri="{BB962C8B-B14F-4D97-AF65-F5344CB8AC3E}">
        <p14:creationId xmlns:p14="http://schemas.microsoft.com/office/powerpoint/2010/main" val="4151474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908B1C4-6E0E-41EF-A507-D4C9FE221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ressources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6719AB5-C7CD-4573-BC5D-A3F491839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770064"/>
            <a:ext cx="11506200" cy="5700587"/>
          </a:xfrm>
        </p:spPr>
        <p:txBody>
          <a:bodyPr>
            <a:normAutofit/>
          </a:bodyPr>
          <a:lstStyle/>
          <a:p>
            <a:r>
              <a:rPr lang="fr-FR" dirty="0"/>
              <a:t>Composition de l’équipe (9 agents dont 2 </a:t>
            </a:r>
            <a:r>
              <a:rPr lang="fr-FR" dirty="0" err="1"/>
              <a:t>CDDs</a:t>
            </a:r>
            <a:r>
              <a:rPr lang="fr-FR" dirty="0"/>
              <a:t>) :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r>
              <a:rPr lang="fr-FR" dirty="0"/>
              <a:t>Budget Annuel Soutien Equipe (hors budget projets) : </a:t>
            </a:r>
          </a:p>
          <a:p>
            <a:pPr indent="0">
              <a:buNone/>
            </a:pPr>
            <a:r>
              <a:rPr lang="fr-FR" dirty="0"/>
              <a:t>	~13 à 15 </a:t>
            </a:r>
            <a:r>
              <a:rPr lang="fr-FR" dirty="0" err="1"/>
              <a:t>keuros</a:t>
            </a:r>
            <a:endParaRPr lang="fr-FR" sz="20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36AFED4-7C53-4056-B6CE-9F70F70D4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D658D27A-DB51-4FD0-B2B3-3ECA5D5E7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20460"/>
              </p:ext>
            </p:extLst>
          </p:nvPr>
        </p:nvGraphicFramePr>
        <p:xfrm>
          <a:off x="3216989" y="1193121"/>
          <a:ext cx="4946019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443">
                  <a:extLst>
                    <a:ext uri="{9D8B030D-6E8A-4147-A177-3AD203B41FA5}">
                      <a16:colId xmlns:a16="http://schemas.microsoft.com/office/drawing/2014/main" val="963008176"/>
                    </a:ext>
                  </a:extLst>
                </a:gridCol>
                <a:gridCol w="1590458">
                  <a:extLst>
                    <a:ext uri="{9D8B030D-6E8A-4147-A177-3AD203B41FA5}">
                      <a16:colId xmlns:a16="http://schemas.microsoft.com/office/drawing/2014/main" val="312714277"/>
                    </a:ext>
                  </a:extLst>
                </a:gridCol>
                <a:gridCol w="1212118">
                  <a:extLst>
                    <a:ext uri="{9D8B030D-6E8A-4147-A177-3AD203B41FA5}">
                      <a16:colId xmlns:a16="http://schemas.microsoft.com/office/drawing/2014/main" val="1892389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Statut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Prénom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83685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IR, resp. du 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DUTHIL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Patxi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00668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GASSOT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Hui Min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246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PIERENS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Matthieu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5850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SAUGNAC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Hervé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1928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CHATELET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Frédéric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2272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 (CDD)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DELPECH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Vincent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30502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MAVILLA 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Guillaume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7224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François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61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strike="sng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 (CDD)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trike="sng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DELACOUX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trike="sng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Jeremy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8086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strike="noStrik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Doctorant</a:t>
                      </a:r>
                      <a:endParaRPr lang="en-US" sz="1700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LHOMME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Cédric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2766305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6679823-8FFD-4AA6-8E9E-4E2F7FAB6302}"/>
              </a:ext>
            </a:extLst>
          </p:cNvPr>
          <p:cNvSpPr/>
          <p:nvPr/>
        </p:nvSpPr>
        <p:spPr>
          <a:xfrm>
            <a:off x="8181427" y="4539734"/>
            <a:ext cx="16305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départ fin 2020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0A56CF-5C2E-4A14-96B7-3F9AC7D61C62}"/>
              </a:ext>
            </a:extLst>
          </p:cNvPr>
          <p:cNvSpPr/>
          <p:nvPr/>
        </p:nvSpPr>
        <p:spPr>
          <a:xfrm>
            <a:off x="8214513" y="4914900"/>
            <a:ext cx="1544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arrivé fin 2020</a:t>
            </a:r>
          </a:p>
        </p:txBody>
      </p:sp>
      <p:sp>
        <p:nvSpPr>
          <p:cNvPr id="11" name="Espace réservé du pied de page 21">
            <a:extLst>
              <a:ext uri="{FF2B5EF4-FFF2-40B4-BE49-F238E27FC236}">
                <a16:creationId xmlns:a16="http://schemas.microsoft.com/office/drawing/2014/main" id="{281E0A9C-7C64-4400-9FE6-21DE6941B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DAS Accélérateurs</a:t>
            </a:r>
            <a:endParaRPr lang="en-GB" dirty="0"/>
          </a:p>
        </p:txBody>
      </p:sp>
      <p:sp>
        <p:nvSpPr>
          <p:cNvPr id="12" name="Espace réservé de la date 20">
            <a:extLst>
              <a:ext uri="{FF2B5EF4-FFF2-40B4-BE49-F238E27FC236}">
                <a16:creationId xmlns:a16="http://schemas.microsoft.com/office/drawing/2014/main" id="{164CB9CD-E711-46BD-BA79-9C162886E0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13/07/2021</a:t>
            </a:r>
          </a:p>
        </p:txBody>
      </p:sp>
    </p:spTree>
    <p:extLst>
      <p:ext uri="{BB962C8B-B14F-4D97-AF65-F5344CB8AC3E}">
        <p14:creationId xmlns:p14="http://schemas.microsoft.com/office/powerpoint/2010/main" val="610933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049A0AD-AE08-45D9-A831-9F89C829A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Implication dans les projets (2020-2021)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9BA4ACC-7C17-43B0-A211-7E25BCFA6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770065"/>
            <a:ext cx="11506200" cy="5349748"/>
          </a:xfrm>
        </p:spPr>
        <p:txBody>
          <a:bodyPr/>
          <a:lstStyle/>
          <a:p>
            <a:r>
              <a:rPr lang="fr-FR" dirty="0"/>
              <a:t>Projets avec responsabilité de tâches pour les personnes du Service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349E5A-B887-47D0-8CD3-031C0FD39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5</a:t>
            </a:fld>
            <a:endParaRPr lang="fr-FR"/>
          </a:p>
        </p:txBody>
      </p:sp>
      <p:sp>
        <p:nvSpPr>
          <p:cNvPr id="7" name="Espace réservé du contenu 3">
            <a:extLst>
              <a:ext uri="{FF2B5EF4-FFF2-40B4-BE49-F238E27FC236}">
                <a16:creationId xmlns:a16="http://schemas.microsoft.com/office/drawing/2014/main" id="{27A0CD05-742D-42DC-ACD3-61EAD9DAF743}"/>
              </a:ext>
            </a:extLst>
          </p:cNvPr>
          <p:cNvSpPr txBox="1">
            <a:spLocks/>
          </p:cNvSpPr>
          <p:nvPr/>
        </p:nvSpPr>
        <p:spPr>
          <a:xfrm>
            <a:off x="-292347" y="1211783"/>
            <a:ext cx="6143107" cy="5499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0975" indent="2667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v"/>
              <a:tabLst>
                <a:tab pos="1162050" algn="l"/>
              </a:tabLst>
              <a:defRPr sz="25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 sz="2400" kern="1200">
                <a:solidFill>
                  <a:srgbClr val="ED6C0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50000"/>
              <a:buFont typeface="Arial" panose="020B0604020202020204" pitchFamily="34" charset="0"/>
              <a:buChar char="•"/>
              <a:defRPr sz="20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96938" lvl="1" indent="361950"/>
            <a:r>
              <a:rPr lang="fr-FR" dirty="0"/>
              <a:t>ESS (Construction)</a:t>
            </a:r>
          </a:p>
          <a:p>
            <a:pPr lvl="3"/>
            <a:r>
              <a:rPr lang="fr-FR" dirty="0"/>
              <a:t>Patxi DUTHIL (IR) </a:t>
            </a:r>
            <a:r>
              <a:rPr lang="fr-FR" sz="1200" dirty="0"/>
              <a:t>(</a:t>
            </a:r>
            <a:r>
              <a:rPr lang="fr-FR" sz="1400" dirty="0"/>
              <a:t>resp. AIK 11.2 distrib </a:t>
            </a:r>
            <a:r>
              <a:rPr lang="fr-FR" sz="1400" dirty="0" err="1"/>
              <a:t>cryo</a:t>
            </a:r>
            <a:r>
              <a:rPr lang="fr-FR" sz="1400" dirty="0"/>
              <a:t>)</a:t>
            </a:r>
          </a:p>
          <a:p>
            <a:pPr lvl="3"/>
            <a:r>
              <a:rPr lang="fr-FR" dirty="0"/>
              <a:t>Matthieu PIERENS (IR)</a:t>
            </a:r>
          </a:p>
          <a:p>
            <a:pPr lvl="3"/>
            <a:r>
              <a:rPr lang="fr-FR" dirty="0"/>
              <a:t>Frédéric CHATELET (IE)</a:t>
            </a:r>
          </a:p>
          <a:p>
            <a:pPr lvl="3"/>
            <a:r>
              <a:rPr lang="fr-FR" dirty="0"/>
              <a:t>Vincent DELPECH (IE CDD)</a:t>
            </a:r>
          </a:p>
          <a:p>
            <a:pPr lvl="3"/>
            <a:r>
              <a:rPr lang="fr-FR" dirty="0"/>
              <a:t>Guillaume MAVILLA (IE)</a:t>
            </a:r>
          </a:p>
          <a:p>
            <a:pPr lvl="3"/>
            <a:r>
              <a:rPr lang="fr-FR" dirty="0"/>
              <a:t>Jérémy DELACOUX (AI CDD)</a:t>
            </a:r>
          </a:p>
          <a:p>
            <a:pPr lvl="3"/>
            <a:r>
              <a:rPr lang="fr-FR" b="1" dirty="0"/>
              <a:t>Total ETP : 2,8</a:t>
            </a:r>
          </a:p>
          <a:p>
            <a:pPr lvl="2"/>
            <a:endParaRPr lang="fr-FR" b="1" dirty="0"/>
          </a:p>
          <a:p>
            <a:pPr marL="896938" lvl="1" indent="361950"/>
            <a:r>
              <a:rPr lang="fr-FR" dirty="0"/>
              <a:t>MYRRHA (R&amp;D + Construction)</a:t>
            </a:r>
          </a:p>
          <a:p>
            <a:pPr lvl="3"/>
            <a:r>
              <a:rPr lang="fr-FR" dirty="0"/>
              <a:t>Hervé SAUGNAC (IR) </a:t>
            </a:r>
            <a:r>
              <a:rPr lang="fr-FR" sz="1400" dirty="0"/>
              <a:t>(resp. tech. Labo)</a:t>
            </a:r>
          </a:p>
          <a:p>
            <a:pPr lvl="3"/>
            <a:r>
              <a:rPr lang="fr-FR" dirty="0"/>
              <a:t>Matthieu PIERENS (IR) </a:t>
            </a:r>
            <a:r>
              <a:rPr lang="fr-FR" sz="1400" dirty="0"/>
              <a:t>(resp. site de test)</a:t>
            </a:r>
          </a:p>
          <a:p>
            <a:pPr lvl="3"/>
            <a:r>
              <a:rPr lang="fr-FR" dirty="0"/>
              <a:t>Vincent DELPECH (IE)</a:t>
            </a:r>
          </a:p>
          <a:p>
            <a:pPr lvl="3"/>
            <a:r>
              <a:rPr lang="fr-FR" dirty="0"/>
              <a:t>Guillaume MAVILLA (IE)</a:t>
            </a:r>
          </a:p>
          <a:p>
            <a:pPr lvl="3"/>
            <a:r>
              <a:rPr lang="fr-FR" dirty="0"/>
              <a:t>Cédric LHOMME (Doc)</a:t>
            </a:r>
          </a:p>
          <a:p>
            <a:pPr lvl="3"/>
            <a:r>
              <a:rPr lang="fr-FR" b="1" dirty="0"/>
              <a:t>Total ETP : 3,5 </a:t>
            </a:r>
          </a:p>
          <a:p>
            <a:endParaRPr lang="fr-FR" b="1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CEC762B5-B937-4241-B5AF-65C5BE1720F6}"/>
              </a:ext>
            </a:extLst>
          </p:cNvPr>
          <p:cNvSpPr txBox="1">
            <a:spLocks/>
          </p:cNvSpPr>
          <p:nvPr/>
        </p:nvSpPr>
        <p:spPr>
          <a:xfrm>
            <a:off x="4642202" y="1211783"/>
            <a:ext cx="6143107" cy="50642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79600" indent="3683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  <a:defRPr sz="2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 typeface="Wingdings" panose="05000000000000000000" pitchFamily="2" charset="2"/>
              <a:buChar char="Ø"/>
              <a:defRPr sz="2400" kern="1200">
                <a:solidFill>
                  <a:srgbClr val="ED6C0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50000"/>
              <a:buFont typeface="Arial" panose="020B0604020202020204" pitchFamily="34" charset="0"/>
              <a:buChar char="•"/>
              <a:defRPr sz="20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96938" lvl="1" indent="361950"/>
            <a:r>
              <a:rPr lang="fr-FR" dirty="0"/>
              <a:t>MUGAST (R&amp;D)</a:t>
            </a:r>
          </a:p>
          <a:p>
            <a:pPr lvl="3"/>
            <a:r>
              <a:rPr lang="fr-FR" sz="1600" dirty="0"/>
              <a:t>Matthieu PIERENS (IR)</a:t>
            </a:r>
          </a:p>
          <a:p>
            <a:pPr lvl="3"/>
            <a:r>
              <a:rPr lang="fr-FR" sz="1200" dirty="0"/>
              <a:t>Hervé SAUGNAC (IR)</a:t>
            </a:r>
          </a:p>
          <a:p>
            <a:pPr lvl="3"/>
            <a:r>
              <a:rPr lang="fr-FR" sz="1200" dirty="0"/>
              <a:t>François GALET (AI)</a:t>
            </a:r>
          </a:p>
          <a:p>
            <a:pPr lvl="3"/>
            <a:r>
              <a:rPr lang="fr-FR" sz="1200" dirty="0"/>
              <a:t>Hui Min GASSOT (IR)</a:t>
            </a:r>
          </a:p>
          <a:p>
            <a:pPr lvl="3"/>
            <a:r>
              <a:rPr lang="fr-FR" sz="1200" dirty="0"/>
              <a:t>Patxi DUTHIL (IR)</a:t>
            </a:r>
          </a:p>
          <a:p>
            <a:pPr lvl="3"/>
            <a:r>
              <a:rPr lang="fr-FR" b="1" dirty="0"/>
              <a:t>Total ETP : 0,05</a:t>
            </a:r>
          </a:p>
          <a:p>
            <a:pPr lvl="2"/>
            <a:endParaRPr lang="fr-FR" b="1" dirty="0"/>
          </a:p>
          <a:p>
            <a:pPr marL="896938" lvl="1" indent="361950"/>
            <a:r>
              <a:rPr lang="fr-FR" dirty="0" err="1"/>
              <a:t>NGCryo</a:t>
            </a:r>
            <a:r>
              <a:rPr lang="fr-FR" dirty="0"/>
              <a:t> (R&amp;D)</a:t>
            </a:r>
          </a:p>
          <a:p>
            <a:pPr lvl="3"/>
            <a:r>
              <a:rPr lang="fr-FR" dirty="0"/>
              <a:t>Patxi DUTHIL (IE) </a:t>
            </a:r>
            <a:r>
              <a:rPr lang="fr-FR" sz="1400" dirty="0"/>
              <a:t>(resp. thème 2 : insert d’étalonnage)</a:t>
            </a:r>
          </a:p>
          <a:p>
            <a:pPr lvl="3"/>
            <a:r>
              <a:rPr lang="fr-FR" sz="1600" dirty="0"/>
              <a:t>Hui Min GASSOT (IR)</a:t>
            </a:r>
          </a:p>
          <a:p>
            <a:pPr lvl="3"/>
            <a:r>
              <a:rPr lang="fr-FR" sz="1200" dirty="0"/>
              <a:t>Matthieu PIERENS (IR)</a:t>
            </a:r>
          </a:p>
          <a:p>
            <a:pPr lvl="3"/>
            <a:r>
              <a:rPr lang="fr-FR" sz="1200" dirty="0"/>
              <a:t>Frédéric CHATELET (IE)</a:t>
            </a:r>
          </a:p>
          <a:p>
            <a:pPr lvl="3"/>
            <a:r>
              <a:rPr lang="fr-FR" sz="1200" dirty="0"/>
              <a:t>François GALET (AI)</a:t>
            </a:r>
          </a:p>
          <a:p>
            <a:pPr lvl="3"/>
            <a:r>
              <a:rPr lang="fr-FR" b="1" dirty="0"/>
              <a:t>Total ETP : 0,5</a:t>
            </a:r>
          </a:p>
        </p:txBody>
      </p:sp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F8D764A3-6921-4AB1-B788-250DFF6671C7}"/>
              </a:ext>
            </a:extLst>
          </p:cNvPr>
          <p:cNvSpPr txBox="1">
            <a:spLocks/>
          </p:cNvSpPr>
          <p:nvPr/>
        </p:nvSpPr>
        <p:spPr>
          <a:xfrm>
            <a:off x="7769858" y="1211783"/>
            <a:ext cx="4307123" cy="33407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79600" indent="3683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  <a:defRPr sz="2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 typeface="Wingdings" panose="05000000000000000000" pitchFamily="2" charset="2"/>
              <a:buChar char="Ø"/>
              <a:defRPr sz="2400" kern="1200">
                <a:solidFill>
                  <a:srgbClr val="ED6C0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50000"/>
              <a:buFont typeface="Arial" panose="020B0604020202020204" pitchFamily="34" charset="0"/>
              <a:buChar char="•"/>
              <a:defRPr sz="20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96938" lvl="1" indent="268288"/>
            <a:r>
              <a:rPr lang="fr-FR" dirty="0"/>
              <a:t>FABACC (R&amp;D)</a:t>
            </a:r>
          </a:p>
          <a:p>
            <a:pPr lvl="3"/>
            <a:r>
              <a:rPr lang="fr-FR" dirty="0"/>
              <a:t>Patxi DUTHIL (IR)</a:t>
            </a:r>
          </a:p>
          <a:p>
            <a:pPr lvl="3"/>
            <a:r>
              <a:rPr lang="fr-FR" sz="1200" dirty="0"/>
              <a:t>Hui Min GASSOT (IR)</a:t>
            </a:r>
          </a:p>
          <a:p>
            <a:pPr lvl="3"/>
            <a:r>
              <a:rPr lang="fr-FR" sz="1200" dirty="0"/>
              <a:t>Frédéric CHATELET (IE)</a:t>
            </a:r>
          </a:p>
          <a:p>
            <a:pPr lvl="3"/>
            <a:r>
              <a:rPr lang="fr-FR" b="1" dirty="0"/>
              <a:t>Total ETP : 0,15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65E166-8127-4720-9658-EE6B2D5FB02B}"/>
              </a:ext>
            </a:extLst>
          </p:cNvPr>
          <p:cNvSpPr/>
          <p:nvPr/>
        </p:nvSpPr>
        <p:spPr>
          <a:xfrm>
            <a:off x="8684009" y="4465220"/>
            <a:ext cx="2478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55600" lvl="2" indent="-173038" algn="ctr"/>
            <a:r>
              <a:rPr lang="fr-FR" b="1" dirty="0"/>
              <a:t>Total ETP : 6,5 environ</a:t>
            </a:r>
          </a:p>
        </p:txBody>
      </p:sp>
      <p:sp>
        <p:nvSpPr>
          <p:cNvPr id="11" name="Espace réservé du pied de page 21">
            <a:extLst>
              <a:ext uri="{FF2B5EF4-FFF2-40B4-BE49-F238E27FC236}">
                <a16:creationId xmlns:a16="http://schemas.microsoft.com/office/drawing/2014/main" id="{14A57BA8-68AE-404A-98E2-309B9D7C6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DAS Accélérateurs</a:t>
            </a:r>
            <a:endParaRPr lang="en-GB" dirty="0"/>
          </a:p>
        </p:txBody>
      </p:sp>
      <p:sp>
        <p:nvSpPr>
          <p:cNvPr id="12" name="Espace réservé de la date 20">
            <a:extLst>
              <a:ext uri="{FF2B5EF4-FFF2-40B4-BE49-F238E27FC236}">
                <a16:creationId xmlns:a16="http://schemas.microsoft.com/office/drawing/2014/main" id="{A2113309-1F70-40E1-A6B1-FBAB54022B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13/07/2021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E65998-D8C2-46A6-BC9B-85D181D20B22}"/>
              </a:ext>
            </a:extLst>
          </p:cNvPr>
          <p:cNvSpPr/>
          <p:nvPr/>
        </p:nvSpPr>
        <p:spPr>
          <a:xfrm>
            <a:off x="9276142" y="5819346"/>
            <a:ext cx="27873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55600" lvl="2" indent="-173038" algn="ctr"/>
            <a:r>
              <a:rPr lang="fr-FR" b="1" dirty="0"/>
              <a:t>SUPRATECH = 2,2 environ</a:t>
            </a:r>
          </a:p>
        </p:txBody>
      </p:sp>
    </p:spTree>
    <p:extLst>
      <p:ext uri="{BB962C8B-B14F-4D97-AF65-F5344CB8AC3E}">
        <p14:creationId xmlns:p14="http://schemas.microsoft.com/office/powerpoint/2010/main" val="3580329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0A83805-C9D0-4BCB-82F4-427591783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Faits marquants 2020-2021 (à partager avec le labo)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44A3B00-95EC-4C47-A4C0-F73D56976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770064"/>
            <a:ext cx="11506200" cy="5630735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ESS</a:t>
            </a:r>
          </a:p>
          <a:p>
            <a:pPr lvl="2"/>
            <a:r>
              <a:rPr lang="fr-FR" dirty="0"/>
              <a:t>5x </a:t>
            </a:r>
            <a:r>
              <a:rPr lang="fr-FR" dirty="0" err="1"/>
              <a:t>CMs</a:t>
            </a:r>
            <a:r>
              <a:rPr lang="fr-FR" dirty="0"/>
              <a:t> montés et envoyés à UU (dont 1 deux fois) ; 2x </a:t>
            </a:r>
            <a:r>
              <a:rPr lang="fr-FR" dirty="0" err="1"/>
              <a:t>CMs</a:t>
            </a:r>
            <a:r>
              <a:rPr lang="fr-FR" dirty="0"/>
              <a:t> en cours</a:t>
            </a:r>
          </a:p>
          <a:p>
            <a:pPr lvl="2"/>
            <a:r>
              <a:rPr lang="fr-FR" dirty="0"/>
              <a:t>2x </a:t>
            </a:r>
            <a:r>
              <a:rPr lang="fr-FR" dirty="0" err="1"/>
              <a:t>CMs</a:t>
            </a:r>
            <a:r>
              <a:rPr lang="fr-FR" dirty="0"/>
              <a:t> acceptés par ESS</a:t>
            </a:r>
          </a:p>
          <a:p>
            <a:pPr lvl="2"/>
            <a:r>
              <a:rPr lang="fr-FR" dirty="0"/>
              <a:t>13 </a:t>
            </a:r>
            <a:r>
              <a:rPr lang="fr-FR" dirty="0" err="1"/>
              <a:t>BVs</a:t>
            </a:r>
            <a:r>
              <a:rPr lang="fr-FR" dirty="0"/>
              <a:t> + 1 End Box réparées puis validées en usine ; 10 </a:t>
            </a:r>
            <a:r>
              <a:rPr lang="fr-FR" dirty="0" err="1"/>
              <a:t>BVs</a:t>
            </a:r>
            <a:r>
              <a:rPr lang="fr-FR" dirty="0"/>
              <a:t> à Lund</a:t>
            </a:r>
          </a:p>
          <a:p>
            <a:pPr lvl="2"/>
            <a:r>
              <a:rPr lang="fr-FR" dirty="0"/>
              <a:t>13 </a:t>
            </a:r>
            <a:r>
              <a:rPr lang="fr-FR" dirty="0" err="1"/>
              <a:t>HUs</a:t>
            </a:r>
            <a:r>
              <a:rPr lang="fr-FR" dirty="0"/>
              <a:t> refabriqués, testés et livrés à Lund </a:t>
            </a:r>
          </a:p>
          <a:p>
            <a:pPr lvl="2"/>
            <a:r>
              <a:rPr lang="fr-FR" dirty="0"/>
              <a:t>8 tests de cavités SRF</a:t>
            </a:r>
          </a:p>
          <a:p>
            <a:pPr lvl="2"/>
            <a:endParaRPr lang="fr-FR" b="1" dirty="0"/>
          </a:p>
          <a:p>
            <a:r>
              <a:rPr lang="fr-FR" dirty="0"/>
              <a:t>MYRRHA:</a:t>
            </a:r>
          </a:p>
          <a:p>
            <a:pPr lvl="2"/>
            <a:r>
              <a:rPr lang="fr-FR" dirty="0"/>
              <a:t>1 CM réceptionné en usine, livré et (quasi)installé au labo</a:t>
            </a:r>
          </a:p>
          <a:p>
            <a:pPr lvl="2"/>
            <a:r>
              <a:rPr lang="fr-FR" dirty="0"/>
              <a:t>Fabrication du C&amp;C internalisée : 4 baies de C&amp;C fabriquées et câblées</a:t>
            </a:r>
          </a:p>
          <a:p>
            <a:pPr lvl="2"/>
            <a:r>
              <a:rPr lang="fr-FR" dirty="0"/>
              <a:t>Déploiement du site de test (dont C&amp;C) </a:t>
            </a:r>
          </a:p>
          <a:p>
            <a:pPr lvl="2"/>
            <a:r>
              <a:rPr lang="fr-FR" dirty="0"/>
              <a:t>1 BV livrée et en cours de réception</a:t>
            </a:r>
            <a:endParaRPr lang="fr-FR" b="1" dirty="0"/>
          </a:p>
          <a:p>
            <a:pPr lvl="2"/>
            <a:r>
              <a:rPr lang="fr-FR" dirty="0"/>
              <a:t>2 tests de cavités SRF</a:t>
            </a:r>
          </a:p>
          <a:p>
            <a:r>
              <a:rPr lang="fr-FR" dirty="0"/>
              <a:t>MUGAST</a:t>
            </a:r>
          </a:p>
          <a:p>
            <a:pPr lvl="2"/>
            <a:r>
              <a:rPr lang="fr-FR" dirty="0"/>
              <a:t>1 papier soumis</a:t>
            </a:r>
          </a:p>
          <a:p>
            <a:r>
              <a:rPr lang="fr-FR" dirty="0" err="1"/>
              <a:t>NGCryo</a:t>
            </a:r>
            <a:r>
              <a:rPr lang="fr-FR" dirty="0"/>
              <a:t> : lancement en fabrication des composants</a:t>
            </a:r>
          </a:p>
          <a:p>
            <a:r>
              <a:rPr lang="fr-FR" dirty="0"/>
              <a:t>FABACC : Démarrage du projet</a:t>
            </a:r>
          </a:p>
          <a:p>
            <a:r>
              <a:rPr lang="fr-FR" dirty="0"/>
              <a:t>PACIFCS : Demande </a:t>
            </a:r>
            <a:r>
              <a:rPr lang="fr-FR" dirty="0" err="1"/>
              <a:t>Equipex</a:t>
            </a:r>
            <a:r>
              <a:rPr lang="fr-FR" dirty="0"/>
              <a:t> approuvée </a:t>
            </a:r>
          </a:p>
          <a:p>
            <a:r>
              <a:rPr lang="fr-FR" dirty="0" err="1"/>
              <a:t>Supratech</a:t>
            </a:r>
            <a:r>
              <a:rPr lang="fr-FR" dirty="0"/>
              <a:t> : Révision 16 000 h </a:t>
            </a:r>
            <a:r>
              <a:rPr lang="fr-FR" dirty="0" err="1"/>
              <a:t>liqué</a:t>
            </a:r>
            <a:r>
              <a:rPr lang="fr-FR" dirty="0"/>
              <a:t> (avec changement d’une turbine)</a:t>
            </a:r>
          </a:p>
          <a:p>
            <a:endParaRPr lang="fr-FR" b="1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EAC8865-44B4-4F18-BED5-F269C89D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6</a:t>
            </a:fld>
            <a:endParaRPr lang="fr-FR"/>
          </a:p>
        </p:txBody>
      </p:sp>
      <p:sp>
        <p:nvSpPr>
          <p:cNvPr id="7" name="Espace réservé du pied de page 21">
            <a:extLst>
              <a:ext uri="{FF2B5EF4-FFF2-40B4-BE49-F238E27FC236}">
                <a16:creationId xmlns:a16="http://schemas.microsoft.com/office/drawing/2014/main" id="{2B5C43AA-5490-42A7-B088-EF639286C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DAS Accélérateurs</a:t>
            </a:r>
            <a:endParaRPr lang="en-GB" dirty="0"/>
          </a:p>
        </p:txBody>
      </p:sp>
      <p:sp>
        <p:nvSpPr>
          <p:cNvPr id="8" name="Espace réservé de la date 20">
            <a:extLst>
              <a:ext uri="{FF2B5EF4-FFF2-40B4-BE49-F238E27FC236}">
                <a16:creationId xmlns:a16="http://schemas.microsoft.com/office/drawing/2014/main" id="{FDE8A998-F6D7-4807-AB72-974D8802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13/07/2021</a:t>
            </a:r>
          </a:p>
        </p:txBody>
      </p:sp>
    </p:spTree>
    <p:extLst>
      <p:ext uri="{BB962C8B-B14F-4D97-AF65-F5344CB8AC3E}">
        <p14:creationId xmlns:p14="http://schemas.microsoft.com/office/powerpoint/2010/main" val="1764624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EB674291-961F-44ED-A0AA-451DDEFE9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anticipée de l’Equipe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F5DA9E3-FFEF-49EE-B686-F00C64F78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 Evolution thématique / nouveaux projets en vue (inclut réponses aux calls ANR, EU, AO locaux…) </a:t>
            </a:r>
          </a:p>
          <a:p>
            <a:pPr lvl="1"/>
            <a:r>
              <a:rPr lang="fr-FR" dirty="0"/>
              <a:t>Infras </a:t>
            </a:r>
            <a:r>
              <a:rPr lang="fr-FR" dirty="0" err="1"/>
              <a:t>Supratech</a:t>
            </a:r>
            <a:r>
              <a:rPr lang="fr-FR" dirty="0"/>
              <a:t> :</a:t>
            </a:r>
          </a:p>
          <a:p>
            <a:pPr lvl="2"/>
            <a:r>
              <a:rPr lang="fr-FR" dirty="0"/>
              <a:t>Fiabiliser la production et la distribution d’hélium (disponibilité vs coûts euros et RH) </a:t>
            </a:r>
            <a:r>
              <a:rPr lang="fr-FR" dirty="0">
                <a:sym typeface="Symbol" panose="05050102010706020507" pitchFamily="18" charset="2"/>
              </a:rPr>
              <a:t></a:t>
            </a:r>
            <a:r>
              <a:rPr lang="fr-FR" dirty="0"/>
              <a:t> Gestion de la Maintenance + </a:t>
            </a:r>
            <a:r>
              <a:rPr lang="fr-FR" dirty="0" err="1"/>
              <a:t>PAQp</a:t>
            </a:r>
            <a:r>
              <a:rPr lang="fr-FR" dirty="0"/>
              <a:t> + extension des stockages </a:t>
            </a:r>
            <a:r>
              <a:rPr lang="fr-FR" dirty="0" err="1"/>
              <a:t>gas</a:t>
            </a:r>
            <a:r>
              <a:rPr lang="fr-FR" dirty="0"/>
              <a:t> et liquides (besoin de $$$)</a:t>
            </a:r>
          </a:p>
          <a:p>
            <a:pPr lvl="2"/>
            <a:r>
              <a:rPr lang="fr-FR" dirty="0"/>
              <a:t>Fiabiliser les bancs </a:t>
            </a:r>
            <a:r>
              <a:rPr lang="fr-FR" dirty="0" err="1"/>
              <a:t>cryos</a:t>
            </a:r>
            <a:r>
              <a:rPr lang="fr-FR" dirty="0"/>
              <a:t> de </a:t>
            </a:r>
            <a:r>
              <a:rPr lang="fr-FR" dirty="0" err="1"/>
              <a:t>Supratech</a:t>
            </a:r>
            <a:r>
              <a:rPr lang="fr-FR" dirty="0"/>
              <a:t> (station d’étalonnage) </a:t>
            </a:r>
            <a:r>
              <a:rPr lang="fr-FR" dirty="0">
                <a:sym typeface="Symbol" panose="05050102010706020507" pitchFamily="18" charset="2"/>
              </a:rPr>
              <a:t></a:t>
            </a:r>
            <a:r>
              <a:rPr lang="fr-FR" dirty="0"/>
              <a:t> upgrade des équipements + maj </a:t>
            </a:r>
            <a:r>
              <a:rPr lang="fr-FR" dirty="0" err="1"/>
              <a:t>PAQp</a:t>
            </a:r>
            <a:endParaRPr lang="fr-FR" dirty="0"/>
          </a:p>
          <a:p>
            <a:pPr lvl="2"/>
            <a:r>
              <a:rPr lang="fr-FR" dirty="0"/>
              <a:t>Modifications des infras cryogéniques : mise en service CV1250 pour PIP2 et </a:t>
            </a:r>
            <a:r>
              <a:rPr lang="fr-FR" dirty="0" err="1"/>
              <a:t>Myrrha</a:t>
            </a:r>
            <a:r>
              <a:rPr lang="fr-FR" dirty="0"/>
              <a:t> vs cryostats </a:t>
            </a:r>
            <a:r>
              <a:rPr lang="fr-FR" dirty="0" err="1"/>
              <a:t>Supratech</a:t>
            </a:r>
            <a:r>
              <a:rPr lang="fr-FR" dirty="0"/>
              <a:t> et R&amp;D </a:t>
            </a:r>
            <a:r>
              <a:rPr lang="fr-FR" dirty="0">
                <a:sym typeface="Symbol" panose="05050102010706020507" pitchFamily="18" charset="2"/>
              </a:rPr>
              <a:t></a:t>
            </a:r>
            <a:r>
              <a:rPr lang="fr-FR" dirty="0"/>
              <a:t> réaménagement et équipement des espaces nécessaires (besoin de $$$)</a:t>
            </a:r>
          </a:p>
          <a:p>
            <a:pPr lvl="1"/>
            <a:r>
              <a:rPr lang="fr-FR" dirty="0"/>
              <a:t>R&amp;D :</a:t>
            </a:r>
          </a:p>
          <a:p>
            <a:pPr lvl="2"/>
            <a:r>
              <a:rPr lang="fr-FR" dirty="0"/>
              <a:t>Développement de l’activité modélisation des dynamiques (cryogéniques) des accélérateurs avec ACS (et CEA/DSBT)</a:t>
            </a:r>
          </a:p>
          <a:p>
            <a:pPr lvl="2"/>
            <a:r>
              <a:rPr lang="fr-FR" dirty="0"/>
              <a:t>Développement de l’activité « Mesure de conductivité thermique et Caractérisation des résistances thermiques de contact » avec </a:t>
            </a:r>
            <a:r>
              <a:rPr lang="fr-FR" dirty="0" err="1"/>
              <a:t>IJCLab</a:t>
            </a:r>
            <a:r>
              <a:rPr lang="fr-FR" dirty="0"/>
              <a:t> (</a:t>
            </a:r>
            <a:r>
              <a:rPr lang="fr-FR" dirty="0" err="1"/>
              <a:t>Maverics</a:t>
            </a:r>
            <a:r>
              <a:rPr lang="fr-FR" dirty="0"/>
              <a:t> et </a:t>
            </a:r>
            <a:r>
              <a:rPr lang="fr-FR" dirty="0" err="1"/>
              <a:t>Supratech</a:t>
            </a:r>
            <a:r>
              <a:rPr lang="fr-FR" dirty="0"/>
              <a:t>), APC et CEA/IRFU/DACM </a:t>
            </a:r>
            <a:r>
              <a:rPr lang="fr-FR" dirty="0">
                <a:sym typeface="Symbol" panose="05050102010706020507" pitchFamily="18" charset="2"/>
              </a:rPr>
              <a:t></a:t>
            </a:r>
            <a:r>
              <a:rPr lang="fr-FR" dirty="0"/>
              <a:t> </a:t>
            </a:r>
            <a:r>
              <a:rPr lang="fr-FR" dirty="0" err="1"/>
              <a:t>NGCryo</a:t>
            </a:r>
            <a:r>
              <a:rPr lang="fr-FR" dirty="0"/>
              <a:t> en cours + FABACC</a:t>
            </a:r>
          </a:p>
          <a:p>
            <a:pPr lvl="2"/>
            <a:r>
              <a:rPr lang="fr-FR" dirty="0"/>
              <a:t>Développement de l’activité cibles cryogéniques et le Pôle Phys Nucléaire d’</a:t>
            </a:r>
            <a:r>
              <a:rPr lang="fr-FR" dirty="0" err="1"/>
              <a:t>IJCLab</a:t>
            </a:r>
            <a:endParaRPr lang="fr-FR" dirty="0"/>
          </a:p>
          <a:p>
            <a:pPr lvl="2"/>
            <a:r>
              <a:rPr lang="fr-FR" dirty="0"/>
              <a:t>Développement de l’activité « Cryogénie sèche » et basse T° APC, CEA/IRFU/DACM et CEA/IRAMIS/SPEC</a:t>
            </a:r>
          </a:p>
          <a:p>
            <a:pPr lvl="2"/>
            <a:r>
              <a:rPr lang="fr-FR" dirty="0"/>
              <a:t>Transport de chaleur dans les </a:t>
            </a:r>
            <a:r>
              <a:rPr lang="fr-FR" dirty="0" err="1"/>
              <a:t>cryofluides</a:t>
            </a:r>
            <a:r>
              <a:rPr lang="fr-FR" dirty="0"/>
              <a:t> et instabilités thermo-hydrauliques (Ganil, APC) (demande de thèse Ganil)</a:t>
            </a:r>
          </a:p>
          <a:p>
            <a:pPr lvl="2"/>
            <a:r>
              <a:rPr lang="fr-FR" dirty="0"/>
              <a:t>Caractérisation de matériaux à basse ou très basse T°</a:t>
            </a:r>
          </a:p>
          <a:p>
            <a:r>
              <a:rPr lang="fr-FR" dirty="0"/>
              <a:t>Expertises, compétences à acquérir</a:t>
            </a:r>
          </a:p>
          <a:p>
            <a:pPr lvl="2"/>
            <a:r>
              <a:rPr lang="fr-FR" dirty="0"/>
              <a:t>Modélisation des dynamiques cryogéniques (des accélérateurs)</a:t>
            </a:r>
          </a:p>
          <a:p>
            <a:pPr lvl="2"/>
            <a:r>
              <a:rPr lang="fr-FR" dirty="0"/>
              <a:t>Cryogénie basse température</a:t>
            </a:r>
          </a:p>
          <a:p>
            <a:pPr lvl="2"/>
            <a:r>
              <a:rPr lang="fr-FR" dirty="0"/>
              <a:t>Cible cryogéniques gazeuses (3He, H2) </a:t>
            </a:r>
          </a:p>
          <a:p>
            <a:pPr lvl="2"/>
            <a:r>
              <a:rPr lang="fr-FR" dirty="0"/>
              <a:t>Gestion de la maintenance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35DE3E8-96C4-4B34-A97D-A000DF425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7</a:t>
            </a:fld>
            <a:endParaRPr lang="fr-FR"/>
          </a:p>
        </p:txBody>
      </p:sp>
      <p:sp>
        <p:nvSpPr>
          <p:cNvPr id="7" name="Espace réservé du pied de page 21">
            <a:extLst>
              <a:ext uri="{FF2B5EF4-FFF2-40B4-BE49-F238E27FC236}">
                <a16:creationId xmlns:a16="http://schemas.microsoft.com/office/drawing/2014/main" id="{F4F2BB83-E617-4F57-B459-1E56C5AA3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DAS Accélérateurs</a:t>
            </a:r>
            <a:endParaRPr lang="en-GB" dirty="0"/>
          </a:p>
        </p:txBody>
      </p:sp>
      <p:sp>
        <p:nvSpPr>
          <p:cNvPr id="8" name="Espace réservé de la date 20">
            <a:extLst>
              <a:ext uri="{FF2B5EF4-FFF2-40B4-BE49-F238E27FC236}">
                <a16:creationId xmlns:a16="http://schemas.microsoft.com/office/drawing/2014/main" id="{D2D0899F-9D78-46C3-80A3-EFD068D6CD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13/07/2021</a:t>
            </a:r>
          </a:p>
        </p:txBody>
      </p:sp>
    </p:spTree>
    <p:extLst>
      <p:ext uri="{BB962C8B-B14F-4D97-AF65-F5344CB8AC3E}">
        <p14:creationId xmlns:p14="http://schemas.microsoft.com/office/powerpoint/2010/main" val="1622442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1F70038-42E2-4AEF-A3F4-65CC52672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anticipée de l’Equipe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D90332-6325-4044-B267-C21DC96C6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770064"/>
            <a:ext cx="11506200" cy="5622109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Evolution de la composition de l’équipe (départs/arrivées permanents, docs, post-docs…)</a:t>
            </a:r>
          </a:p>
          <a:p>
            <a:pPr lvl="1"/>
            <a:r>
              <a:rPr lang="fr-FR" dirty="0"/>
              <a:t>Contexte :</a:t>
            </a:r>
          </a:p>
          <a:p>
            <a:pPr lvl="2"/>
            <a:r>
              <a:rPr lang="fr-FR" dirty="0"/>
              <a:t>Départ de nombreux cryogénistes ces 10 dernières années + assèchement des thématiques de R&amp;D </a:t>
            </a:r>
          </a:p>
          <a:p>
            <a:pPr lvl="2"/>
            <a:r>
              <a:rPr lang="fr-FR" dirty="0"/>
              <a:t>Création d’un nouveau Service pour redynamiser les activités cryogéniques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1 CDD parti mais 1 CDD en contrat jusqu’à fin 2021 (support à </a:t>
            </a:r>
            <a:r>
              <a:rPr lang="fr-FR" dirty="0" err="1"/>
              <a:t>Myrrha</a:t>
            </a:r>
            <a:r>
              <a:rPr lang="fr-FR" dirty="0"/>
              <a:t>) ; et ensuite ?</a:t>
            </a:r>
          </a:p>
          <a:p>
            <a:pPr lvl="1"/>
            <a:r>
              <a:rPr lang="fr-FR" dirty="0"/>
              <a:t>Arrivées :</a:t>
            </a:r>
          </a:p>
          <a:p>
            <a:pPr lvl="2"/>
            <a:r>
              <a:rPr lang="fr-FR" dirty="0"/>
              <a:t>Doctorant : Cédric Lhomme (demande de financement CIFRE en cours) (direction thèse G. Sattonnay)</a:t>
            </a:r>
          </a:p>
          <a:p>
            <a:pPr lvl="2"/>
            <a:r>
              <a:rPr lang="fr-FR" dirty="0"/>
              <a:t>Poste AI en Techniques Expérimentales ouvert au concours en 2021 :</a:t>
            </a:r>
          </a:p>
          <a:p>
            <a:pPr lvl="3"/>
            <a:r>
              <a:rPr lang="fr-FR" dirty="0"/>
              <a:t>Besoin pour les activités en cours et à venir (Service, </a:t>
            </a:r>
            <a:r>
              <a:rPr lang="fr-FR" dirty="0" err="1"/>
              <a:t>Supratech</a:t>
            </a:r>
            <a:r>
              <a:rPr lang="fr-FR" dirty="0"/>
              <a:t>, projets) ; pas d’AI en Tech </a:t>
            </a:r>
            <a:r>
              <a:rPr lang="fr-FR" dirty="0" err="1"/>
              <a:t>Exp</a:t>
            </a:r>
            <a:r>
              <a:rPr lang="fr-FR" dirty="0"/>
              <a:t> dans le Service</a:t>
            </a:r>
          </a:p>
          <a:p>
            <a:pPr lvl="3"/>
            <a:r>
              <a:rPr lang="fr-FR" dirty="0"/>
              <a:t>Il y a un candidat local</a:t>
            </a:r>
          </a:p>
          <a:p>
            <a:pPr lvl="1"/>
            <a:r>
              <a:rPr lang="fr-FR" dirty="0"/>
              <a:t>Demande de Post-Doc en cours</a:t>
            </a:r>
          </a:p>
          <a:p>
            <a:pPr lvl="2"/>
            <a:r>
              <a:rPr lang="fr-FR" dirty="0"/>
              <a:t>Besoin pour les activités très basses T° en cours et à venir (projets </a:t>
            </a:r>
            <a:r>
              <a:rPr lang="fr-FR" dirty="0" err="1"/>
              <a:t>NGCryo</a:t>
            </a:r>
            <a:r>
              <a:rPr lang="fr-FR" dirty="0"/>
              <a:t> et POLAREX, </a:t>
            </a:r>
            <a:r>
              <a:rPr lang="fr-FR" dirty="0" err="1"/>
              <a:t>Supratech</a:t>
            </a:r>
            <a:r>
              <a:rPr lang="fr-FR" dirty="0"/>
              <a:t>) ;</a:t>
            </a:r>
          </a:p>
          <a:p>
            <a:pPr lvl="2"/>
            <a:r>
              <a:rPr lang="fr-FR" dirty="0"/>
              <a:t>Il y a un candidat local</a:t>
            </a:r>
          </a:p>
          <a:p>
            <a:r>
              <a:rPr lang="fr-FR" dirty="0"/>
              <a:t>Sollicitations nombreuses du Service Cryo au niveau du labo:</a:t>
            </a:r>
          </a:p>
          <a:p>
            <a:pPr lvl="2"/>
            <a:r>
              <a:rPr lang="fr-FR" dirty="0"/>
              <a:t>PERLE, fabrication additive, Einstein </a:t>
            </a:r>
            <a:r>
              <a:rPr lang="fr-FR" dirty="0" err="1"/>
              <a:t>Telescop</a:t>
            </a:r>
            <a:r>
              <a:rPr lang="fr-FR"/>
              <a:t>, </a:t>
            </a:r>
            <a:r>
              <a:rPr lang="fr-FR" dirty="0" err="1"/>
              <a:t>Litebird</a:t>
            </a:r>
            <a:r>
              <a:rPr lang="fr-FR" dirty="0"/>
              <a:t>, Dune, </a:t>
            </a:r>
            <a:r>
              <a:rPr lang="fr-FR" dirty="0" err="1"/>
              <a:t>etc</a:t>
            </a:r>
            <a:endParaRPr lang="fr-FR" dirty="0"/>
          </a:p>
          <a:p>
            <a:pPr lvl="2"/>
            <a:r>
              <a:rPr lang="fr-FR" dirty="0" err="1"/>
              <a:t>Supratech</a:t>
            </a:r>
            <a:r>
              <a:rPr lang="fr-FR" dirty="0"/>
              <a:t> : caractérisation de matériaux (cf. transition énergétique et sollicitations indus)</a:t>
            </a:r>
          </a:p>
          <a:p>
            <a:pPr marL="914400" lvl="2" indent="0">
              <a:buNone/>
            </a:pPr>
            <a:endParaRPr lang="fr-FR" dirty="0">
              <a:sym typeface="Symbol" panose="05050102010706020507" pitchFamily="18" charset="2"/>
            </a:endParaRPr>
          </a:p>
          <a:p>
            <a:pPr marL="914400" lvl="2" indent="0">
              <a:buNone/>
            </a:pPr>
            <a:r>
              <a:rPr lang="fr-FR" dirty="0">
                <a:sym typeface="Symbol" panose="05050102010706020507" pitchFamily="18" charset="2"/>
              </a:rPr>
              <a:t> besoin de consolider (ou développer) l’expertise </a:t>
            </a:r>
            <a:r>
              <a:rPr lang="fr-FR" dirty="0" err="1">
                <a:sym typeface="Symbol" panose="05050102010706020507" pitchFamily="18" charset="2"/>
              </a:rPr>
              <a:t>cryo</a:t>
            </a:r>
            <a:r>
              <a:rPr lang="fr-FR" dirty="0">
                <a:sym typeface="Symbol" panose="05050102010706020507" pitchFamily="18" charset="2"/>
              </a:rPr>
              <a:t> </a:t>
            </a:r>
          </a:p>
          <a:p>
            <a:pPr marL="914400" lvl="2" indent="0">
              <a:buNone/>
            </a:pPr>
            <a:r>
              <a:rPr lang="fr-FR" dirty="0">
                <a:sym typeface="Symbol" panose="05050102010706020507" pitchFamily="18" charset="2"/>
              </a:rPr>
              <a:t> recrutement d’un IR envisagé à court terme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A5ECD74-B2E5-44E3-8523-8AD3973A1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8</a:t>
            </a:fld>
            <a:endParaRPr lang="fr-FR"/>
          </a:p>
        </p:txBody>
      </p:sp>
      <p:sp>
        <p:nvSpPr>
          <p:cNvPr id="7" name="Espace réservé du pied de page 21">
            <a:extLst>
              <a:ext uri="{FF2B5EF4-FFF2-40B4-BE49-F238E27FC236}">
                <a16:creationId xmlns:a16="http://schemas.microsoft.com/office/drawing/2014/main" id="{68F6AC6B-6F01-442C-BD64-38610CEA9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DAS Accélérateurs</a:t>
            </a:r>
            <a:endParaRPr lang="en-GB" dirty="0"/>
          </a:p>
        </p:txBody>
      </p:sp>
      <p:sp>
        <p:nvSpPr>
          <p:cNvPr id="8" name="Espace réservé de la date 20">
            <a:extLst>
              <a:ext uri="{FF2B5EF4-FFF2-40B4-BE49-F238E27FC236}">
                <a16:creationId xmlns:a16="http://schemas.microsoft.com/office/drawing/2014/main" id="{5D869A4F-FFFD-4D64-B060-A7EE912F7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13/07/2021</a:t>
            </a:r>
          </a:p>
        </p:txBody>
      </p:sp>
    </p:spTree>
    <p:extLst>
      <p:ext uri="{BB962C8B-B14F-4D97-AF65-F5344CB8AC3E}">
        <p14:creationId xmlns:p14="http://schemas.microsoft.com/office/powerpoint/2010/main" val="1016936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2" descr="http://wpwww.ijclab.in2p3.fr/portail-ijclab/wp-content/uploads/sites/12/2020/01/logo-provisoire@0.5x.png">
            <a:extLst>
              <a:ext uri="{FF2B5EF4-FFF2-40B4-BE49-F238E27FC236}">
                <a16:creationId xmlns:a16="http://schemas.microsoft.com/office/drawing/2014/main" id="{74FD3900-71B1-4F81-AFF3-9FACF5DACE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EADDF10-9DDA-4534-B718-BCEB896EC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34343" y="6479056"/>
            <a:ext cx="2741673" cy="364730"/>
          </a:xfrm>
        </p:spPr>
        <p:txBody>
          <a:bodyPr/>
          <a:lstStyle/>
          <a:p>
            <a:fld id="{77E71596-5F9D-49C5-9701-16B3CA54319D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D119B3-BAE6-472C-B1B6-FC04AAC84DB6}"/>
              </a:ext>
            </a:extLst>
          </p:cNvPr>
          <p:cNvSpPr/>
          <p:nvPr/>
        </p:nvSpPr>
        <p:spPr>
          <a:xfrm>
            <a:off x="3768944" y="2967335"/>
            <a:ext cx="434548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000" dirty="0">
                <a:solidFill>
                  <a:srgbClr val="015290"/>
                </a:solidFill>
              </a:rPr>
              <a:t>Merci pour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14179739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30085</TotalTime>
  <Words>1386</Words>
  <Application>Microsoft Office PowerPoint</Application>
  <PresentationFormat>Grand écran</PresentationFormat>
  <Paragraphs>223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Symbol</vt:lpstr>
      <vt:lpstr>Wingdings</vt:lpstr>
      <vt:lpstr>Thème Office</vt:lpstr>
      <vt:lpstr>Présentation PowerPoint</vt:lpstr>
      <vt:lpstr>Activités d’équipe : OPérations Intérieures </vt:lpstr>
      <vt:lpstr>Activités d’équipe : OPérations EXtérieures </vt:lpstr>
      <vt:lpstr>Les ressources</vt:lpstr>
      <vt:lpstr>Implication dans les projets (2020-2021)</vt:lpstr>
      <vt:lpstr>Faits marquants 2020-2021 (à partager avec le labo)</vt:lpstr>
      <vt:lpstr>Evolution anticipée de l’Equipe</vt:lpstr>
      <vt:lpstr>Evolution anticipée de l’Equipe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 massacrier</dc:creator>
  <cp:lastModifiedBy>Patxi Duthil</cp:lastModifiedBy>
  <cp:revision>1031</cp:revision>
  <cp:lastPrinted>2020-02-05T07:53:30Z</cp:lastPrinted>
  <dcterms:created xsi:type="dcterms:W3CDTF">2018-12-09T14:10:51Z</dcterms:created>
  <dcterms:modified xsi:type="dcterms:W3CDTF">2021-07-13T18:17:19Z</dcterms:modified>
</cp:coreProperties>
</file>