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50320a16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50320a16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50320a16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e50320a16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3b17f932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3b17f932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41e4b33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41e4b33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41e4b338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41e4b338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41e4b338f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41e4b338f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41e4b338f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d41e4b338f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2e4a4668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2e4a4668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d53a40f7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cd53a40f7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cd53a40f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cd53a40f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2e78c20f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2e78c20f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d53a40f78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d53a40f78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50320a16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50320a16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d53a40f7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d53a40f7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d53a40f7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d53a40f7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a4f52e3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a4f52e3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2e4a466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2e4a466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2a8ec85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2a8ec85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1f1e69f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e1f1e69f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50320a16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50320a16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mm.cern.ch/owa/redir.aspx?C=OTjS1Tx_lmSbzGqDA--eNVrDW-Y27_73Ii_2B3Z7w_tbX5k8mkfZCA..&amp;URL=https%3a%2f%2findico.ijclab.in2p3.fr%2fevent%2f7444%2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34500"/>
            <a:ext cx="8520600" cy="16713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Single and multi-bunch tracking for PERLE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4613100"/>
            <a:ext cx="91440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PERLE collaboration meeting - 16/07/21 - </a:t>
            </a:r>
            <a:r>
              <a:rPr lang="fr" sz="1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https://indico.ijclab.in2p3.fr/event/7444/</a:t>
            </a:r>
            <a:endParaRPr sz="1600"/>
          </a:p>
        </p:txBody>
      </p:sp>
      <p:sp>
        <p:nvSpPr>
          <p:cNvPr id="56" name="Google Shape;56;p13"/>
          <p:cNvSpPr txBox="1"/>
          <p:nvPr/>
        </p:nvSpPr>
        <p:spPr>
          <a:xfrm>
            <a:off x="115475" y="2347525"/>
            <a:ext cx="3034500" cy="212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Outline 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ERL lattice splitting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Optics design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RF curvature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Tracking including CSR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Multi bunch tracking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Effect of LRW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Combined with bunch recombination pattern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394300" y="1876563"/>
            <a:ext cx="435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K. André - k.andre@cern.ch</a:t>
            </a:r>
            <a:endParaRPr sz="16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763" y="2499075"/>
            <a:ext cx="2640826" cy="18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9167" y="2382926"/>
            <a:ext cx="3232483" cy="21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349000" cy="1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CSR effects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with binning</a:t>
            </a:r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5" y="1647522"/>
            <a:ext cx="2225167" cy="157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039" y="1631525"/>
            <a:ext cx="2270319" cy="16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4798" y="1647521"/>
            <a:ext cx="2225183" cy="157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894" y="3279219"/>
            <a:ext cx="2225176" cy="176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5249" y="3279241"/>
            <a:ext cx="2225176" cy="176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50427" y="3279241"/>
            <a:ext cx="2225176" cy="176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0425" y="1647523"/>
            <a:ext cx="2225175" cy="157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00086" y="3279241"/>
            <a:ext cx="2225176" cy="1760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CSR with beam current</a:t>
            </a:r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311700" y="275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CSR with initial energy spread (and 20 mA)</a:t>
            </a:r>
            <a:endParaRPr/>
          </a:p>
        </p:txBody>
      </p:sp>
      <p:grpSp>
        <p:nvGrpSpPr>
          <p:cNvPr id="172" name="Google Shape;172;p23"/>
          <p:cNvGrpSpPr/>
          <p:nvPr/>
        </p:nvGrpSpPr>
        <p:grpSpPr>
          <a:xfrm>
            <a:off x="140456" y="3330400"/>
            <a:ext cx="8863095" cy="1745300"/>
            <a:chOff x="140456" y="3330400"/>
            <a:chExt cx="8863095" cy="1745300"/>
          </a:xfrm>
        </p:grpSpPr>
        <p:pic>
          <p:nvPicPr>
            <p:cNvPr id="173" name="Google Shape;17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0456" y="3330400"/>
              <a:ext cx="2206011" cy="174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46481" y="3330400"/>
              <a:ext cx="2206011" cy="174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52506" y="3330400"/>
              <a:ext cx="2206011" cy="174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58522" y="3330400"/>
              <a:ext cx="2245029" cy="1745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7" name="Google Shape;17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450" y="1017719"/>
            <a:ext cx="2206025" cy="174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6475" y="1017719"/>
            <a:ext cx="2206025" cy="174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52500" y="1017719"/>
            <a:ext cx="2206025" cy="174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78027" y="1017717"/>
            <a:ext cx="2206025" cy="174530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>
            <a:off x="5143500" y="224125"/>
            <a:ext cx="206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256 bins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CSR with beam current</a:t>
            </a:r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311700" y="275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CSR with initial energy spread (and 20 mA)</a:t>
            </a:r>
            <a:endParaRPr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6475" y="1017719"/>
            <a:ext cx="2206025" cy="174530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/>
        </p:nvSpPr>
        <p:spPr>
          <a:xfrm>
            <a:off x="5143500" y="224125"/>
            <a:ext cx="206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64 bins</a:t>
            </a:r>
            <a:endParaRPr/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017717"/>
            <a:ext cx="2206025" cy="17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7524" y="1017717"/>
            <a:ext cx="2206025" cy="1745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24"/>
          <p:cNvGrpSpPr/>
          <p:nvPr/>
        </p:nvGrpSpPr>
        <p:grpSpPr>
          <a:xfrm>
            <a:off x="140449" y="3330392"/>
            <a:ext cx="8843600" cy="1745308"/>
            <a:chOff x="140449" y="3330392"/>
            <a:chExt cx="8843600" cy="1745308"/>
          </a:xfrm>
        </p:grpSpPr>
        <p:pic>
          <p:nvPicPr>
            <p:cNvPr id="193" name="Google Shape;193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46474" y="3330392"/>
              <a:ext cx="2206025" cy="1745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571999" y="3330392"/>
              <a:ext cx="2206025" cy="1745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778024" y="3330392"/>
              <a:ext cx="2206025" cy="1745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0449" y="3330392"/>
              <a:ext cx="2206025" cy="17453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7" name="Google Shape;197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0461" y="1017717"/>
            <a:ext cx="2206025" cy="1745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Plain tracking - bunch length of 3.0 mm - 20 mA</a:t>
            </a:r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27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Normalised emittance at injection is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 b="1"/>
              <a:t>6 mm.mrad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longitudinal emittance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is </a:t>
            </a:r>
            <a:r>
              <a:rPr lang="fr" sz="1700" b="1"/>
              <a:t>25 keV.mm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≣ δ</a:t>
            </a:r>
            <a:r>
              <a:rPr lang="fr" sz="1700" baseline="-25000"/>
              <a:t>ini </a:t>
            </a:r>
            <a:r>
              <a:rPr lang="fr" sz="1700"/>
              <a:t>= 1.2 10</a:t>
            </a:r>
            <a:r>
              <a:rPr lang="fr" sz="1700" baseline="30000"/>
              <a:t>-3</a:t>
            </a:r>
            <a:r>
              <a:rPr lang="fr" sz="1700"/>
              <a:t>  σ</a:t>
            </a:r>
            <a:r>
              <a:rPr lang="fr" sz="1700" baseline="-25000"/>
              <a:t>s</a:t>
            </a:r>
            <a:r>
              <a:rPr lang="fr" sz="1700"/>
              <a:t>= 3 mm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700" b="1"/>
              <a:t>99.49% transmission without CSR</a:t>
            </a:r>
            <a:endParaRPr sz="1700" b="1"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275" y="959550"/>
            <a:ext cx="6164577" cy="418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Tracking including CSR - bunch length of 3.0 mm - 20 mA</a:t>
            </a:r>
            <a:endParaRPr/>
          </a:p>
        </p:txBody>
      </p:sp>
      <p:sp>
        <p:nvSpPr>
          <p:cNvPr id="210" name="Google Shape;21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27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Normalised emittance at injection is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 b="1"/>
              <a:t>6 mm.mrad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longitudinal emittance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is </a:t>
            </a:r>
            <a:r>
              <a:rPr lang="fr" sz="1700" b="1"/>
              <a:t>25 keV.mm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≣ δ</a:t>
            </a:r>
            <a:r>
              <a:rPr lang="fr" sz="1700" baseline="-25000"/>
              <a:t>ini </a:t>
            </a:r>
            <a:r>
              <a:rPr lang="fr" sz="1700"/>
              <a:t>= 1.2 10</a:t>
            </a:r>
            <a:r>
              <a:rPr lang="fr" sz="1700" baseline="30000"/>
              <a:t>-3</a:t>
            </a:r>
            <a:r>
              <a:rPr lang="fr" sz="1700"/>
              <a:t>  σ</a:t>
            </a:r>
            <a:r>
              <a:rPr lang="fr" sz="1700" baseline="-25000"/>
              <a:t>s</a:t>
            </a:r>
            <a:r>
              <a:rPr lang="fr" sz="1700"/>
              <a:t>= 3 mm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700" b="1"/>
              <a:t>99.54% transmission with CSR</a:t>
            </a:r>
            <a:endParaRPr sz="1700" b="1"/>
          </a:p>
        </p:txBody>
      </p:sp>
      <p:pic>
        <p:nvPicPr>
          <p:cNvPr id="211" name="Google Shape;2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1450" y="976125"/>
            <a:ext cx="6140150" cy="416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Tracking including CSR - bunch length of 1.4 mm - 20 mA</a:t>
            </a:r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421300" cy="3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Normalised emittance at injection is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 b="1"/>
              <a:t>6 mm.mrad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longitudinal emittance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is </a:t>
            </a:r>
            <a:r>
              <a:rPr lang="fr" sz="1700" b="1"/>
              <a:t>25 keV.mm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≣ δ</a:t>
            </a:r>
            <a:r>
              <a:rPr lang="fr" sz="1700" baseline="-25000"/>
              <a:t>ini </a:t>
            </a:r>
            <a:r>
              <a:rPr lang="fr" sz="1700"/>
              <a:t>= 2.6 10</a:t>
            </a:r>
            <a:r>
              <a:rPr lang="fr" sz="1700" baseline="30000"/>
              <a:t>-3</a:t>
            </a:r>
            <a:r>
              <a:rPr lang="fr" sz="1700"/>
              <a:t>  σ</a:t>
            </a:r>
            <a:r>
              <a:rPr lang="fr" sz="1700" baseline="-25000"/>
              <a:t>s</a:t>
            </a:r>
            <a:r>
              <a:rPr lang="fr" sz="1700"/>
              <a:t>= 1.4 mm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256 bins</a:t>
            </a:r>
            <a:endParaRPr sz="1700" b="1"/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159" y="1017725"/>
            <a:ext cx="6078843" cy="41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Tracking including CSR - bunch length of 1.4 mm - 20 mA</a:t>
            </a:r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44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Normalised emittance at injection is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 b="1"/>
              <a:t>6 mm.mrad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longitudinal emittance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is </a:t>
            </a:r>
            <a:r>
              <a:rPr lang="fr" sz="1700" b="1"/>
              <a:t>25 keV.mm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δ</a:t>
            </a:r>
            <a:r>
              <a:rPr lang="fr" sz="1700" baseline="-25000"/>
              <a:t>ini </a:t>
            </a:r>
            <a:r>
              <a:rPr lang="fr" sz="1700"/>
              <a:t>= 2.6 10</a:t>
            </a:r>
            <a:r>
              <a:rPr lang="fr" sz="1700" baseline="30000"/>
              <a:t>-3</a:t>
            </a:r>
            <a:r>
              <a:rPr lang="fr" sz="1700"/>
              <a:t>, σ</a:t>
            </a:r>
            <a:r>
              <a:rPr lang="fr" sz="1700" baseline="-25000"/>
              <a:t>s</a:t>
            </a:r>
            <a:r>
              <a:rPr lang="fr" sz="1700"/>
              <a:t>= 1.4 mm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fr" sz="1700"/>
              <a:t>64 bins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4705"/>
              <a:buFont typeface="Arial"/>
              <a:buNone/>
            </a:pPr>
            <a:endParaRPr sz="1700"/>
          </a:p>
        </p:txBody>
      </p:sp>
      <p:pic>
        <p:nvPicPr>
          <p:cNvPr id="225" name="Google Shape;2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494" y="1017725"/>
            <a:ext cx="6217508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Plain tracking - bunch length of 1.4 mm - 20 mA</a:t>
            </a:r>
            <a:endParaRPr/>
          </a:p>
        </p:txBody>
      </p:sp>
      <p:sp>
        <p:nvSpPr>
          <p:cNvPr id="231" name="Google Shape;23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44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Normalised emittance at injection is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 b="1"/>
              <a:t>6 mm.mrad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700"/>
              <a:t>longitudinal emittance 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700"/>
              <a:t>is </a:t>
            </a:r>
            <a:r>
              <a:rPr lang="fr" sz="1700" b="1"/>
              <a:t>25 keV.mm</a:t>
            </a: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700"/>
              <a:t>δ</a:t>
            </a:r>
            <a:r>
              <a:rPr lang="fr" sz="1700" baseline="-25000"/>
              <a:t>ini </a:t>
            </a:r>
            <a:r>
              <a:rPr lang="fr" sz="1700"/>
              <a:t>= 10</a:t>
            </a:r>
            <a:r>
              <a:rPr lang="fr" sz="1700" baseline="30000"/>
              <a:t>-2</a:t>
            </a:r>
            <a:r>
              <a:rPr lang="fr" sz="1700"/>
              <a:t>, σ</a:t>
            </a:r>
            <a:r>
              <a:rPr lang="fr" sz="1700" baseline="-25000"/>
              <a:t>s</a:t>
            </a:r>
            <a:r>
              <a:rPr lang="fr" sz="1700"/>
              <a:t>= 1.4 mm</a:t>
            </a: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079" y="1017725"/>
            <a:ext cx="5935923" cy="408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 l="23885" t="38986" r="20295" b="6813"/>
          <a:stretch/>
        </p:blipFill>
        <p:spPr>
          <a:xfrm>
            <a:off x="326157" y="506563"/>
            <a:ext cx="6382065" cy="413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4">
            <a:alphaModFix/>
          </a:blip>
          <a:srcRect l="61136" t="29171" r="20391" b="16566"/>
          <a:stretch/>
        </p:blipFill>
        <p:spPr>
          <a:xfrm>
            <a:off x="6708217" y="506562"/>
            <a:ext cx="2109614" cy="413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0"/>
          <p:cNvSpPr txBox="1"/>
          <p:nvPr/>
        </p:nvSpPr>
        <p:spPr>
          <a:xfrm>
            <a:off x="1184375" y="106350"/>
            <a:ext cx="4872600" cy="40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No CSR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7234275" y="106350"/>
            <a:ext cx="1057500" cy="40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CSR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3468000" y="4636950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Transmission of 97.8 %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30"/>
          <p:cNvSpPr/>
          <p:nvPr/>
        </p:nvSpPr>
        <p:spPr>
          <a:xfrm>
            <a:off x="2310450" y="1299875"/>
            <a:ext cx="4523100" cy="227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Run with Ben’s distribution (after the merger) in the ERL in order to see the possible additional issues.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So far the issue is the RF curvature for 3 mm bunch length more than the CSR even for 1.4 mm bunch length.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Multi bunch tracking - PERLE studies from Dario’s PhD</a:t>
            </a:r>
            <a:endParaRPr/>
          </a:p>
        </p:txBody>
      </p:sp>
      <p:pic>
        <p:nvPicPr>
          <p:cNvPr id="248" name="Google Shape;248;p31"/>
          <p:cNvPicPr preferRelativeResize="0"/>
          <p:nvPr/>
        </p:nvPicPr>
        <p:blipFill rotWithShape="1">
          <a:blip r:embed="rId3">
            <a:alphaModFix/>
          </a:blip>
          <a:srcRect l="4080" t="31990" r="6425" b="26661"/>
          <a:stretch/>
        </p:blipFill>
        <p:spPr>
          <a:xfrm>
            <a:off x="1027113" y="1017725"/>
            <a:ext cx="6722227" cy="20700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 txBox="1"/>
          <p:nvPr/>
        </p:nvSpPr>
        <p:spPr>
          <a:xfrm>
            <a:off x="975210" y="3247110"/>
            <a:ext cx="3325200" cy="1477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Roboto"/>
                <a:ea typeface="Roboto"/>
                <a:cs typeface="Roboto"/>
                <a:sym typeface="Roboto"/>
              </a:rPr>
              <a:t>Study from Dario on PERLE, no CSR, only long range wakefields and BBU threshold appears at around </a:t>
            </a:r>
            <a:r>
              <a:rPr lang="fr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12e9 electrons per bunch ≣ 77mA</a:t>
            </a:r>
            <a:r>
              <a:rPr lang="fr" sz="120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Roboto"/>
                <a:ea typeface="Roboto"/>
                <a:cs typeface="Roboto"/>
                <a:sym typeface="Roboto"/>
              </a:rPr>
              <a:t>Detuning in the cavities of 0.001 .. seems very large since the modes are around the GHz it means a std variation of the order of the MHz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225" y="3118550"/>
            <a:ext cx="3780575" cy="19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l="15225" t="23960" r="6497" b="14253"/>
          <a:stretch/>
        </p:blipFill>
        <p:spPr>
          <a:xfrm>
            <a:off x="311700" y="1421200"/>
            <a:ext cx="2783250" cy="21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6375" y="1433325"/>
            <a:ext cx="5793700" cy="227685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71025" y="3864875"/>
            <a:ext cx="4104300" cy="104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The linac is 27 λ</a:t>
            </a:r>
            <a:r>
              <a:rPr lang="fr" baseline="-25000">
                <a:latin typeface="Roboto"/>
                <a:ea typeface="Roboto"/>
                <a:cs typeface="Roboto"/>
                <a:sym typeface="Roboto"/>
              </a:rPr>
              <a:t>RF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 including the injection chicane, the injection chicane was included into arc 2, 4, 6 such that only the cryomodule and the doublet of quadrupole are in the “linac lattice” like LHeC.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668675" y="3864875"/>
            <a:ext cx="4104300" cy="104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The linac is now 24 λ</a:t>
            </a:r>
            <a:r>
              <a:rPr lang="fr" baseline="-25000">
                <a:latin typeface="Roboto"/>
                <a:ea typeface="Roboto"/>
                <a:cs typeface="Roboto"/>
                <a:sym typeface="Roboto"/>
              </a:rPr>
              <a:t>RF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 long,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The injection chicane is 3 λ</a:t>
            </a:r>
            <a:r>
              <a:rPr lang="fr" baseline="-25000">
                <a:latin typeface="Roboto"/>
                <a:ea typeface="Roboto"/>
                <a:cs typeface="Roboto"/>
                <a:sym typeface="Roboto"/>
              </a:rPr>
              <a:t>RF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 (merged in the arcs)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The arcs 2, 4, 6 are respectively 63, 63, 66.5 λ</a:t>
            </a:r>
            <a:r>
              <a:rPr lang="fr" baseline="-25000">
                <a:latin typeface="Roboto"/>
                <a:ea typeface="Roboto"/>
                <a:cs typeface="Roboto"/>
                <a:sym typeface="Roboto"/>
              </a:rPr>
              <a:t>RF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Roboto"/>
                <a:ea typeface="Roboto"/>
                <a:cs typeface="Roboto"/>
                <a:sym typeface="Roboto"/>
              </a:rPr>
              <a:t>while arcs 1, 3 &amp; 5 are all 56 λ</a:t>
            </a:r>
            <a:r>
              <a:rPr lang="fr" baseline="-25000">
                <a:latin typeface="Roboto"/>
                <a:ea typeface="Roboto"/>
                <a:cs typeface="Roboto"/>
                <a:sym typeface="Roboto"/>
              </a:rPr>
              <a:t>RF</a:t>
            </a:r>
            <a:r>
              <a:rPr lang="fr"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ERL construction - Lattice splitting for the timing in PLACET2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BBU tracking with the current recombination pattern</a:t>
            </a:r>
            <a:endParaRPr/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3">
            <a:alphaModFix/>
          </a:blip>
          <a:srcRect l="2961" t="4337" r="6186" b="6040"/>
          <a:stretch/>
        </p:blipFill>
        <p:spPr>
          <a:xfrm>
            <a:off x="4357100" y="1103975"/>
            <a:ext cx="4475199" cy="15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 rotWithShape="1">
          <a:blip r:embed="rId4">
            <a:alphaModFix/>
          </a:blip>
          <a:srcRect l="22103" t="11346" r="6201" b="8066"/>
          <a:stretch/>
        </p:blipFill>
        <p:spPr>
          <a:xfrm>
            <a:off x="311700" y="1103975"/>
            <a:ext cx="3601874" cy="2698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32"/>
          <p:cNvCxnSpPr>
            <a:stCxn id="259" idx="2"/>
          </p:cNvCxnSpPr>
          <p:nvPr/>
        </p:nvCxnSpPr>
        <p:spPr>
          <a:xfrm rot="10800000" flipH="1">
            <a:off x="4821824" y="2883500"/>
            <a:ext cx="3850200" cy="9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32"/>
          <p:cNvSpPr/>
          <p:nvPr/>
        </p:nvSpPr>
        <p:spPr>
          <a:xfrm>
            <a:off x="4821824" y="2798750"/>
            <a:ext cx="187500" cy="1875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60" name="Google Shape;260;p32"/>
          <p:cNvSpPr/>
          <p:nvPr/>
        </p:nvSpPr>
        <p:spPr>
          <a:xfrm>
            <a:off x="6128728" y="2798750"/>
            <a:ext cx="187500" cy="187500"/>
          </a:xfrm>
          <a:prstGeom prst="ellipse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2"/>
          <p:cNvSpPr/>
          <p:nvPr/>
        </p:nvSpPr>
        <p:spPr>
          <a:xfrm>
            <a:off x="7428944" y="2799800"/>
            <a:ext cx="187500" cy="18750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2"/>
          <p:cNvSpPr/>
          <p:nvPr/>
        </p:nvSpPr>
        <p:spPr>
          <a:xfrm>
            <a:off x="8555836" y="2798750"/>
            <a:ext cx="187500" cy="1875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2"/>
          <p:cNvSpPr/>
          <p:nvPr/>
        </p:nvSpPr>
        <p:spPr>
          <a:xfrm>
            <a:off x="5673203" y="2799800"/>
            <a:ext cx="187500" cy="187500"/>
          </a:xfrm>
          <a:prstGeom prst="ellipse">
            <a:avLst/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2"/>
          <p:cNvSpPr/>
          <p:nvPr/>
        </p:nvSpPr>
        <p:spPr>
          <a:xfrm>
            <a:off x="8266158" y="2799800"/>
            <a:ext cx="187500" cy="187500"/>
          </a:xfrm>
          <a:prstGeom prst="ellipse">
            <a:avLst/>
          </a:prstGeom>
          <a:solidFill>
            <a:srgbClr val="BF9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2"/>
          <p:cNvSpPr/>
          <p:nvPr/>
        </p:nvSpPr>
        <p:spPr>
          <a:xfrm>
            <a:off x="6969670" y="2799800"/>
            <a:ext cx="187500" cy="1875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2"/>
          <p:cNvSpPr txBox="1"/>
          <p:nvPr/>
        </p:nvSpPr>
        <p:spPr>
          <a:xfrm>
            <a:off x="6079369" y="269345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2</a:t>
            </a:r>
            <a:endParaRPr sz="800"/>
          </a:p>
        </p:txBody>
      </p:sp>
      <p:sp>
        <p:nvSpPr>
          <p:cNvPr id="267" name="Google Shape;267;p32"/>
          <p:cNvSpPr txBox="1"/>
          <p:nvPr/>
        </p:nvSpPr>
        <p:spPr>
          <a:xfrm>
            <a:off x="4768723" y="269345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1</a:t>
            </a:r>
            <a:endParaRPr sz="800"/>
          </a:p>
        </p:txBody>
      </p:sp>
      <p:sp>
        <p:nvSpPr>
          <p:cNvPr id="268" name="Google Shape;268;p32"/>
          <p:cNvSpPr txBox="1"/>
          <p:nvPr/>
        </p:nvSpPr>
        <p:spPr>
          <a:xfrm>
            <a:off x="8502723" y="268790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1</a:t>
            </a:r>
            <a:endParaRPr sz="800"/>
          </a:p>
        </p:txBody>
      </p:sp>
      <p:sp>
        <p:nvSpPr>
          <p:cNvPr id="269" name="Google Shape;269;p32"/>
          <p:cNvSpPr txBox="1"/>
          <p:nvPr/>
        </p:nvSpPr>
        <p:spPr>
          <a:xfrm>
            <a:off x="8213048" y="268790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6</a:t>
            </a:r>
            <a:endParaRPr sz="800"/>
          </a:p>
        </p:txBody>
      </p:sp>
      <p:sp>
        <p:nvSpPr>
          <p:cNvPr id="270" name="Google Shape;270;p32"/>
          <p:cNvSpPr txBox="1"/>
          <p:nvPr/>
        </p:nvSpPr>
        <p:spPr>
          <a:xfrm>
            <a:off x="7390023" y="269345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3</a:t>
            </a:r>
            <a:endParaRPr sz="800"/>
          </a:p>
        </p:txBody>
      </p:sp>
      <p:sp>
        <p:nvSpPr>
          <p:cNvPr id="271" name="Google Shape;271;p32"/>
          <p:cNvSpPr txBox="1"/>
          <p:nvPr/>
        </p:nvSpPr>
        <p:spPr>
          <a:xfrm>
            <a:off x="5620098" y="268790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4</a:t>
            </a:r>
            <a:endParaRPr sz="800"/>
          </a:p>
        </p:txBody>
      </p:sp>
      <p:sp>
        <p:nvSpPr>
          <p:cNvPr id="272" name="Google Shape;272;p32"/>
          <p:cNvSpPr txBox="1"/>
          <p:nvPr/>
        </p:nvSpPr>
        <p:spPr>
          <a:xfrm>
            <a:off x="6916573" y="268790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5</a:t>
            </a:r>
            <a:endParaRPr sz="800"/>
          </a:p>
        </p:txBody>
      </p:sp>
      <p:cxnSp>
        <p:nvCxnSpPr>
          <p:cNvPr id="273" name="Google Shape;273;p32"/>
          <p:cNvCxnSpPr>
            <a:stCxn id="274" idx="2"/>
          </p:cNvCxnSpPr>
          <p:nvPr/>
        </p:nvCxnSpPr>
        <p:spPr>
          <a:xfrm rot="10800000" flipH="1">
            <a:off x="4821824" y="3247500"/>
            <a:ext cx="3850200" cy="9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32"/>
          <p:cNvSpPr/>
          <p:nvPr/>
        </p:nvSpPr>
        <p:spPr>
          <a:xfrm>
            <a:off x="4821824" y="3162750"/>
            <a:ext cx="187500" cy="1875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75" name="Google Shape;275;p32"/>
          <p:cNvSpPr/>
          <p:nvPr/>
        </p:nvSpPr>
        <p:spPr>
          <a:xfrm>
            <a:off x="6128728" y="3162750"/>
            <a:ext cx="187500" cy="187500"/>
          </a:xfrm>
          <a:prstGeom prst="ellipse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2"/>
          <p:cNvSpPr/>
          <p:nvPr/>
        </p:nvSpPr>
        <p:spPr>
          <a:xfrm>
            <a:off x="7249194" y="3164325"/>
            <a:ext cx="187500" cy="18750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2"/>
          <p:cNvSpPr/>
          <p:nvPr/>
        </p:nvSpPr>
        <p:spPr>
          <a:xfrm>
            <a:off x="8555836" y="3162750"/>
            <a:ext cx="187500" cy="1875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2"/>
          <p:cNvSpPr/>
          <p:nvPr/>
        </p:nvSpPr>
        <p:spPr>
          <a:xfrm>
            <a:off x="5477153" y="3169875"/>
            <a:ext cx="187500" cy="187500"/>
          </a:xfrm>
          <a:prstGeom prst="ellipse">
            <a:avLst/>
          </a:prstGeom>
          <a:solidFill>
            <a:srgbClr val="FFD96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2"/>
          <p:cNvSpPr/>
          <p:nvPr/>
        </p:nvSpPr>
        <p:spPr>
          <a:xfrm>
            <a:off x="7909608" y="3163800"/>
            <a:ext cx="187500" cy="187500"/>
          </a:xfrm>
          <a:prstGeom prst="ellipse">
            <a:avLst/>
          </a:prstGeom>
          <a:solidFill>
            <a:srgbClr val="BF9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2"/>
          <p:cNvSpPr/>
          <p:nvPr/>
        </p:nvSpPr>
        <p:spPr>
          <a:xfrm>
            <a:off x="6591745" y="3169875"/>
            <a:ext cx="187500" cy="1875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2"/>
          <p:cNvSpPr txBox="1"/>
          <p:nvPr/>
        </p:nvSpPr>
        <p:spPr>
          <a:xfrm>
            <a:off x="6079369" y="305745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2</a:t>
            </a:r>
            <a:endParaRPr sz="800"/>
          </a:p>
        </p:txBody>
      </p:sp>
      <p:sp>
        <p:nvSpPr>
          <p:cNvPr id="282" name="Google Shape;282;p32"/>
          <p:cNvSpPr txBox="1"/>
          <p:nvPr/>
        </p:nvSpPr>
        <p:spPr>
          <a:xfrm>
            <a:off x="4768723" y="305745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1</a:t>
            </a:r>
            <a:endParaRPr sz="800"/>
          </a:p>
        </p:txBody>
      </p:sp>
      <p:sp>
        <p:nvSpPr>
          <p:cNvPr id="283" name="Google Shape;283;p32"/>
          <p:cNvSpPr txBox="1"/>
          <p:nvPr/>
        </p:nvSpPr>
        <p:spPr>
          <a:xfrm>
            <a:off x="8502723" y="305190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1</a:t>
            </a:r>
            <a:endParaRPr sz="800"/>
          </a:p>
        </p:txBody>
      </p:sp>
      <p:sp>
        <p:nvSpPr>
          <p:cNvPr id="284" name="Google Shape;284;p32"/>
          <p:cNvSpPr txBox="1"/>
          <p:nvPr/>
        </p:nvSpPr>
        <p:spPr>
          <a:xfrm>
            <a:off x="7856498" y="3051900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6</a:t>
            </a:r>
            <a:endParaRPr sz="800"/>
          </a:p>
        </p:txBody>
      </p:sp>
      <p:sp>
        <p:nvSpPr>
          <p:cNvPr id="285" name="Google Shape;285;p32"/>
          <p:cNvSpPr txBox="1"/>
          <p:nvPr/>
        </p:nvSpPr>
        <p:spPr>
          <a:xfrm>
            <a:off x="7210273" y="3057975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3</a:t>
            </a:r>
            <a:endParaRPr sz="800"/>
          </a:p>
        </p:txBody>
      </p:sp>
      <p:sp>
        <p:nvSpPr>
          <p:cNvPr id="286" name="Google Shape;286;p32"/>
          <p:cNvSpPr txBox="1"/>
          <p:nvPr/>
        </p:nvSpPr>
        <p:spPr>
          <a:xfrm>
            <a:off x="5424048" y="3057975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4</a:t>
            </a:r>
            <a:endParaRPr sz="800"/>
          </a:p>
        </p:txBody>
      </p:sp>
      <p:sp>
        <p:nvSpPr>
          <p:cNvPr id="287" name="Google Shape;287;p32"/>
          <p:cNvSpPr txBox="1"/>
          <p:nvPr/>
        </p:nvSpPr>
        <p:spPr>
          <a:xfrm>
            <a:off x="6538648" y="3057975"/>
            <a:ext cx="2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5</a:t>
            </a:r>
            <a:endParaRPr sz="800"/>
          </a:p>
        </p:txBody>
      </p:sp>
      <p:sp>
        <p:nvSpPr>
          <p:cNvPr id="288" name="Google Shape;288;p32"/>
          <p:cNvSpPr txBox="1"/>
          <p:nvPr/>
        </p:nvSpPr>
        <p:spPr>
          <a:xfrm>
            <a:off x="4136800" y="1103975"/>
            <a:ext cx="631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LHeC :</a:t>
            </a:r>
            <a:endParaRPr sz="900"/>
          </a:p>
        </p:txBody>
      </p:sp>
      <p:sp>
        <p:nvSpPr>
          <p:cNvPr id="289" name="Google Shape;289;p32"/>
          <p:cNvSpPr txBox="1"/>
          <p:nvPr/>
        </p:nvSpPr>
        <p:spPr>
          <a:xfrm>
            <a:off x="4136800" y="2726450"/>
            <a:ext cx="631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</a:rPr>
              <a:t>PERLE :</a:t>
            </a:r>
            <a:endParaRPr/>
          </a:p>
        </p:txBody>
      </p:sp>
      <p:sp>
        <p:nvSpPr>
          <p:cNvPr id="290" name="Google Shape;290;p32"/>
          <p:cNvSpPr txBox="1"/>
          <p:nvPr/>
        </p:nvSpPr>
        <p:spPr>
          <a:xfrm>
            <a:off x="4136800" y="3098975"/>
            <a:ext cx="631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</a:rPr>
              <a:t>PERLE :</a:t>
            </a:r>
            <a:endParaRPr/>
          </a:p>
        </p:txBody>
      </p:sp>
      <p:sp>
        <p:nvSpPr>
          <p:cNvPr id="291" name="Google Shape;291;p32"/>
          <p:cNvSpPr txBox="1"/>
          <p:nvPr/>
        </p:nvSpPr>
        <p:spPr>
          <a:xfrm>
            <a:off x="171338" y="3888875"/>
            <a:ext cx="3882600" cy="11853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/>
              <a:t>The current recombination pattern is</a:t>
            </a:r>
            <a:r>
              <a:rPr lang="fr" sz="1300" b="1"/>
              <a:t> 7-7-10.5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/>
              <a:t>and not </a:t>
            </a:r>
            <a:r>
              <a:rPr lang="fr" sz="1300" b="1"/>
              <a:t>7-6-10.5.</a:t>
            </a:r>
            <a:r>
              <a:rPr lang="fr" sz="1300"/>
              <a:t>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/>
              <a:t>The last decelerated bunch needs to be in the middle for long range wakefields mitigation (cf. Dario’s PhD) need to re-tune the arc path-lengths.</a:t>
            </a:r>
            <a:endParaRPr sz="1300"/>
          </a:p>
        </p:txBody>
      </p:sp>
      <p:pic>
        <p:nvPicPr>
          <p:cNvPr id="292" name="Google Shape;292;p32"/>
          <p:cNvPicPr preferRelativeResize="0"/>
          <p:nvPr/>
        </p:nvPicPr>
        <p:blipFill rotWithShape="1">
          <a:blip r:embed="rId5">
            <a:alphaModFix/>
          </a:blip>
          <a:srcRect l="16997" t="28669" r="18932" b="35747"/>
          <a:stretch/>
        </p:blipFill>
        <p:spPr>
          <a:xfrm>
            <a:off x="4710950" y="3528858"/>
            <a:ext cx="4071951" cy="150731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/>
          <p:nvPr/>
        </p:nvSpPr>
        <p:spPr>
          <a:xfrm>
            <a:off x="7617800" y="3965675"/>
            <a:ext cx="474600" cy="254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4" name="Google Shape;294;p32"/>
          <p:cNvCxnSpPr/>
          <p:nvPr/>
        </p:nvCxnSpPr>
        <p:spPr>
          <a:xfrm rot="10800000">
            <a:off x="7774125" y="4592700"/>
            <a:ext cx="6402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BBU tracking with the current recombination pattern</a:t>
            </a:r>
            <a:endParaRPr/>
          </a:p>
        </p:txBody>
      </p:sp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1411700" y="1244650"/>
            <a:ext cx="24951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1e11 ppb = 645 mA</a:t>
            </a:r>
            <a:endParaRPr/>
          </a:p>
        </p:txBody>
      </p:sp>
      <p:pic>
        <p:nvPicPr>
          <p:cNvPr id="301" name="Google Shape;3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1613" y="1842250"/>
            <a:ext cx="4270249" cy="25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132" y="1842250"/>
            <a:ext cx="4282226" cy="259214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>
            <a:spLocks noGrp="1"/>
          </p:cNvSpPr>
          <p:nvPr>
            <p:ph type="body" idx="1"/>
          </p:nvPr>
        </p:nvSpPr>
        <p:spPr>
          <a:xfrm>
            <a:off x="5783975" y="1244650"/>
            <a:ext cx="24951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1.5e11 ppb = 968 mA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Optics - individual arcs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28920" t="25915" r="21498" b="17488"/>
          <a:stretch/>
        </p:blipFill>
        <p:spPr>
          <a:xfrm>
            <a:off x="219950" y="1017725"/>
            <a:ext cx="4466724" cy="33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l="29128" t="25790" r="21165" b="17465"/>
          <a:stretch/>
        </p:blipFill>
        <p:spPr>
          <a:xfrm>
            <a:off x="4686675" y="1017725"/>
            <a:ext cx="4466724" cy="339822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1235100" y="4475175"/>
            <a:ext cx="725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38761D"/>
                </a:solidFill>
              </a:rPr>
              <a:t>Momentum compaction factor is &lt; 2e-5 in all 6 arcs according to Optim,</a:t>
            </a:r>
            <a:endParaRPr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but it doesn’t take into account the injection/extraction chicane contributions 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Optics - multi turn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5143500" y="445025"/>
            <a:ext cx="36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Magnets apertures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5295775" y="1372725"/>
            <a:ext cx="3536700" cy="24234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Q</a:t>
            </a:r>
            <a:r>
              <a:rPr lang="fr" sz="1800">
                <a:solidFill>
                  <a:srgbClr val="000000"/>
                </a:solidFill>
              </a:rPr>
              <a:t>uadrupoles : 40 mm diameter aperture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Cavities : 130 mm diameter aperture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0000"/>
                </a:solidFill>
              </a:rPr>
              <a:t>H/V dipoles : 40 mm aperture for the smallest direction</a:t>
            </a:r>
            <a:r>
              <a:rPr lang="fr">
                <a:solidFill>
                  <a:srgbClr val="000000"/>
                </a:solidFill>
              </a:rPr>
              <a:t> &amp;</a:t>
            </a:r>
            <a:r>
              <a:rPr lang="fr" sz="1800">
                <a:solidFill>
                  <a:srgbClr val="000000"/>
                </a:solidFill>
              </a:rPr>
              <a:t> </a:t>
            </a:r>
            <a:r>
              <a:rPr lang="fr">
                <a:solidFill>
                  <a:srgbClr val="000000"/>
                </a:solidFill>
              </a:rPr>
              <a:t>90 mm aperture for the other one.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507575" y="4263700"/>
            <a:ext cx="753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PLACET2 tracking code has been used, since it features CSR and wakefields</a:t>
            </a:r>
            <a:endParaRPr sz="160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96" y="1248563"/>
            <a:ext cx="4639178" cy="29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RF curvature effects with bunch length ẟ</a:t>
            </a:r>
            <a:r>
              <a:rPr lang="fr" baseline="-25000"/>
              <a:t>ini</a:t>
            </a:r>
            <a:r>
              <a:rPr lang="fr"/>
              <a:t> = 2 10</a:t>
            </a:r>
            <a:r>
              <a:rPr lang="fr" baseline="30000"/>
              <a:t>-4</a:t>
            </a:r>
            <a:endParaRPr baseline="30000"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The hook and bunch elongation are visible as Gustavo showed last time.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50" y="1727113"/>
            <a:ext cx="2063874" cy="16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750" y="1738913"/>
            <a:ext cx="2019209" cy="161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6825" y="1727120"/>
            <a:ext cx="2063874" cy="161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5850" y="3416387"/>
            <a:ext cx="2063874" cy="16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2650" y="3416368"/>
            <a:ext cx="2063874" cy="1611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9449" y="3416364"/>
            <a:ext cx="2063874" cy="161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78008" y="1729336"/>
            <a:ext cx="2063874" cy="1630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RF curvature effects with conserved longitudinal emittance 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The hook and bunch elongation are visible as Gustavo showed last time.</a:t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06" y="1758347"/>
            <a:ext cx="1996630" cy="162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4191" y="1731122"/>
            <a:ext cx="1974059" cy="162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316" y="1758347"/>
            <a:ext cx="1974059" cy="162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6821" y="1719309"/>
            <a:ext cx="2019201" cy="162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171" y="3392759"/>
            <a:ext cx="2019201" cy="162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2413" y="3392750"/>
            <a:ext cx="2019201" cy="16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3667" y="3392759"/>
            <a:ext cx="2019201" cy="1626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RF phase effects &amp; solution ?</a:t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34"/>
            <a:ext cx="2213093" cy="178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716" y="1017744"/>
            <a:ext cx="2213099" cy="178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9434" y="1017743"/>
            <a:ext cx="2146471" cy="178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7524" y="1017744"/>
            <a:ext cx="2146477" cy="17830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9"/>
          <p:cNvGrpSpPr/>
          <p:nvPr/>
        </p:nvGrpSpPr>
        <p:grpSpPr>
          <a:xfrm>
            <a:off x="491475" y="2885000"/>
            <a:ext cx="8101725" cy="2216400"/>
            <a:chOff x="491475" y="2885000"/>
            <a:chExt cx="8101725" cy="2216400"/>
          </a:xfrm>
        </p:grpSpPr>
        <p:sp>
          <p:nvSpPr>
            <p:cNvPr id="122" name="Google Shape;122;p19"/>
            <p:cNvSpPr txBox="1"/>
            <p:nvPr/>
          </p:nvSpPr>
          <p:spPr>
            <a:xfrm>
              <a:off x="491475" y="3385825"/>
              <a:ext cx="1770000" cy="10467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595959"/>
                  </a:solidFill>
                </a:rPr>
                <a:t>Need to modify T566 in arc 1 and 4 (c.f. last Gustavo’s presentation)</a:t>
              </a:r>
              <a:endParaRPr>
                <a:solidFill>
                  <a:srgbClr val="595959"/>
                </a:solidFill>
              </a:endParaRPr>
            </a:p>
          </p:txBody>
        </p:sp>
        <p:pic>
          <p:nvPicPr>
            <p:cNvPr id="123" name="Google Shape;123;p19"/>
            <p:cNvPicPr preferRelativeResize="0"/>
            <p:nvPr/>
          </p:nvPicPr>
          <p:blipFill rotWithShape="1">
            <a:blip r:embed="rId7">
              <a:alphaModFix/>
            </a:blip>
            <a:srcRect l="24793" t="37070" r="20085" b="18174"/>
            <a:stretch/>
          </p:blipFill>
          <p:spPr>
            <a:xfrm>
              <a:off x="2585775" y="2885000"/>
              <a:ext cx="3972449" cy="2149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9"/>
            <p:cNvSpPr txBox="1"/>
            <p:nvPr/>
          </p:nvSpPr>
          <p:spPr>
            <a:xfrm>
              <a:off x="7091400" y="2885000"/>
              <a:ext cx="1501800" cy="11082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/>
                <a:t>Arc 1: T566 = 2.6</a:t>
              </a:r>
              <a:endParaRPr sz="12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/>
                <a:t>'k2_1': 136.84 m</a:t>
              </a:r>
              <a:r>
                <a:rPr lang="fr" sz="1200" baseline="30000"/>
                <a:t>-3</a:t>
              </a:r>
              <a:r>
                <a:rPr lang="fr" sz="1200"/>
                <a:t> 'k2_2': 281.04 </a:t>
              </a:r>
              <a:r>
                <a:rPr lang="fr" sz="1200">
                  <a:solidFill>
                    <a:schemeClr val="dk1"/>
                  </a:solidFill>
                </a:rPr>
                <a:t>m</a:t>
              </a:r>
              <a:r>
                <a:rPr lang="fr" sz="1200" baseline="30000">
                  <a:solidFill>
                    <a:schemeClr val="dk1"/>
                  </a:solidFill>
                </a:rPr>
                <a:t>-3</a:t>
              </a:r>
              <a:r>
                <a:rPr lang="fr" sz="1200">
                  <a:solidFill>
                    <a:schemeClr val="dk1"/>
                  </a:solidFill>
                </a:rPr>
                <a:t> </a:t>
              </a:r>
              <a:r>
                <a:rPr lang="fr" sz="1200"/>
                <a:t>'k2_3': 118.11 </a:t>
              </a:r>
              <a:r>
                <a:rPr lang="fr" sz="1200">
                  <a:solidFill>
                    <a:schemeClr val="dk1"/>
                  </a:solidFill>
                </a:rPr>
                <a:t>m</a:t>
              </a:r>
              <a:r>
                <a:rPr lang="fr" sz="1200" baseline="30000">
                  <a:solidFill>
                    <a:schemeClr val="dk1"/>
                  </a:solidFill>
                </a:rPr>
                <a:t>-3</a:t>
              </a:r>
              <a:r>
                <a:rPr lang="fr" sz="1200">
                  <a:solidFill>
                    <a:schemeClr val="dk1"/>
                  </a:solidFill>
                </a:rPr>
                <a:t> </a:t>
              </a:r>
              <a:endParaRPr sz="1200"/>
            </a:p>
          </p:txBody>
        </p:sp>
        <p:sp>
          <p:nvSpPr>
            <p:cNvPr id="125" name="Google Shape;125;p19"/>
            <p:cNvSpPr txBox="1"/>
            <p:nvPr/>
          </p:nvSpPr>
          <p:spPr>
            <a:xfrm>
              <a:off x="7091400" y="3993200"/>
              <a:ext cx="1501800" cy="11082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/>
                <a:t>Arc 4: T566 = -13.4</a:t>
              </a:r>
              <a:endParaRPr sz="12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/>
                <a:t>'k2_1': 536.97 </a:t>
              </a:r>
              <a:r>
                <a:rPr lang="fr" sz="1200">
                  <a:solidFill>
                    <a:schemeClr val="dk1"/>
                  </a:solidFill>
                </a:rPr>
                <a:t>m</a:t>
              </a:r>
              <a:r>
                <a:rPr lang="fr" sz="1200" baseline="30000">
                  <a:solidFill>
                    <a:schemeClr val="dk1"/>
                  </a:solidFill>
                </a:rPr>
                <a:t>-3</a:t>
              </a:r>
              <a:r>
                <a:rPr lang="fr" sz="1200"/>
                <a:t> ‘k2_2':-1459.68 </a:t>
              </a:r>
              <a:r>
                <a:rPr lang="fr" sz="1200">
                  <a:solidFill>
                    <a:schemeClr val="dk1"/>
                  </a:solidFill>
                </a:rPr>
                <a:t>m</a:t>
              </a:r>
              <a:r>
                <a:rPr lang="fr" sz="1200" baseline="30000">
                  <a:solidFill>
                    <a:schemeClr val="dk1"/>
                  </a:solidFill>
                </a:rPr>
                <a:t>-3 </a:t>
              </a:r>
              <a:r>
                <a:rPr lang="fr" sz="1200"/>
                <a:t>'k2_3':-180.66 </a:t>
              </a:r>
              <a:r>
                <a:rPr lang="fr" sz="1200">
                  <a:solidFill>
                    <a:schemeClr val="dk1"/>
                  </a:solidFill>
                </a:rPr>
                <a:t>m</a:t>
              </a:r>
              <a:r>
                <a:rPr lang="fr" sz="1200" baseline="30000">
                  <a:solidFill>
                    <a:schemeClr val="dk1"/>
                  </a:solidFill>
                </a:rPr>
                <a:t>-3</a:t>
              </a:r>
              <a:endParaRPr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225" y="2753951"/>
            <a:ext cx="2831526" cy="227939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349000" cy="1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CSR effects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with binning</a:t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8575" y="187333"/>
            <a:ext cx="2831526" cy="227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325" y="187334"/>
            <a:ext cx="2831526" cy="227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8574" y="2753958"/>
            <a:ext cx="2831526" cy="227939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466050" y="1898100"/>
            <a:ext cx="1862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number of nodes in the dipole doesn’t change the behavior.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However the binning of the beam along the longitudinal axis does.</a:t>
            </a:r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3211500" y="1220200"/>
            <a:ext cx="777900" cy="400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50 bins</a:t>
            </a:r>
            <a:endParaRPr/>
          </a:p>
        </p:txBody>
      </p:sp>
      <p:sp>
        <p:nvSpPr>
          <p:cNvPr id="137" name="Google Shape;137;p20"/>
          <p:cNvSpPr txBox="1"/>
          <p:nvPr/>
        </p:nvSpPr>
        <p:spPr>
          <a:xfrm>
            <a:off x="3211500" y="3846925"/>
            <a:ext cx="856200" cy="400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128 bins</a:t>
            </a:r>
            <a:endParaRPr/>
          </a:p>
        </p:txBody>
      </p:sp>
      <p:sp>
        <p:nvSpPr>
          <p:cNvPr id="138" name="Google Shape;138;p20"/>
          <p:cNvSpPr txBox="1"/>
          <p:nvPr/>
        </p:nvSpPr>
        <p:spPr>
          <a:xfrm>
            <a:off x="6431375" y="1220200"/>
            <a:ext cx="856200" cy="400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256 bins</a:t>
            </a:r>
            <a:endParaRPr/>
          </a:p>
        </p:txBody>
      </p:sp>
      <p:sp>
        <p:nvSpPr>
          <p:cNvPr id="139" name="Google Shape;139;p20"/>
          <p:cNvSpPr txBox="1"/>
          <p:nvPr/>
        </p:nvSpPr>
        <p:spPr>
          <a:xfrm>
            <a:off x="6431375" y="3846925"/>
            <a:ext cx="856200" cy="400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512 bins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349000" cy="1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CSR effects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with binning</a:t>
            </a:r>
            <a:endParaRPr/>
          </a:p>
        </p:txBody>
      </p:sp>
      <p:sp>
        <p:nvSpPr>
          <p:cNvPr id="145" name="Google Shape;145;p21"/>
          <p:cNvSpPr txBox="1"/>
          <p:nvPr/>
        </p:nvSpPr>
        <p:spPr>
          <a:xfrm>
            <a:off x="466050" y="1898100"/>
            <a:ext cx="1862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number of nodes in the dipole doesn’t change the behavior.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However the binning of the beam along the longitudinal axis does.</a:t>
            </a:r>
            <a:endParaRPr/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950" y="0"/>
            <a:ext cx="2402452" cy="170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6575" y="1702979"/>
            <a:ext cx="2451198" cy="173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0941" y="3440512"/>
            <a:ext cx="2402468" cy="1702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1"/>
          <p:cNvGrpSpPr/>
          <p:nvPr/>
        </p:nvGrpSpPr>
        <p:grpSpPr>
          <a:xfrm>
            <a:off x="5583644" y="-2"/>
            <a:ext cx="2402458" cy="5143489"/>
            <a:chOff x="5583644" y="-2"/>
            <a:chExt cx="2402458" cy="5143489"/>
          </a:xfrm>
        </p:grpSpPr>
        <p:pic>
          <p:nvPicPr>
            <p:cNvPr id="150" name="Google Shape;150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83648" y="-2"/>
              <a:ext cx="2402452" cy="170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83650" y="1720245"/>
              <a:ext cx="2402452" cy="17029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83644" y="3440518"/>
              <a:ext cx="2402452" cy="17029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Microsoft Macintosh PowerPoint</Application>
  <PresentationFormat>Affichage à l'écran (16:9)</PresentationFormat>
  <Paragraphs>142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Roboto</vt:lpstr>
      <vt:lpstr>Arial</vt:lpstr>
      <vt:lpstr>Simple Light</vt:lpstr>
      <vt:lpstr>Single and multi-bunch tracking for PERLE</vt:lpstr>
      <vt:lpstr>ERL construction - Lattice splitting for the timing in PLACET2</vt:lpstr>
      <vt:lpstr>Optics - individual arcs</vt:lpstr>
      <vt:lpstr>Optics - multi turn</vt:lpstr>
      <vt:lpstr>RF curvature effects with bunch length ẟini = 2 10-4</vt:lpstr>
      <vt:lpstr>RF curvature effects with conserved longitudinal emittance </vt:lpstr>
      <vt:lpstr>RF phase effects &amp; solution ?</vt:lpstr>
      <vt:lpstr>CSR effects  with binning</vt:lpstr>
      <vt:lpstr>CSR effects  with binning</vt:lpstr>
      <vt:lpstr>CSR effects  with binning</vt:lpstr>
      <vt:lpstr>CSR with beam current</vt:lpstr>
      <vt:lpstr>CSR with beam current</vt:lpstr>
      <vt:lpstr>Plain tracking - bunch length of 3.0 mm - 20 mA</vt:lpstr>
      <vt:lpstr>Tracking including CSR - bunch length of 3.0 mm - 20 mA</vt:lpstr>
      <vt:lpstr>Tracking including CSR - bunch length of 1.4 mm - 20 mA</vt:lpstr>
      <vt:lpstr>Tracking including CSR - bunch length of 1.4 mm - 20 mA</vt:lpstr>
      <vt:lpstr>Plain tracking - bunch length of 1.4 mm - 20 mA</vt:lpstr>
      <vt:lpstr>Présentation PowerPoint</vt:lpstr>
      <vt:lpstr>Multi bunch tracking - PERLE studies from Dario’s PhD</vt:lpstr>
      <vt:lpstr>BBU tracking with the current recombination pattern</vt:lpstr>
      <vt:lpstr>BBU tracking with the current recombination pattern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and multi-bunch tracking for PERLE</dc:title>
  <cp:lastModifiedBy>Walid Kaabi</cp:lastModifiedBy>
  <cp:revision>1</cp:revision>
  <dcterms:modified xsi:type="dcterms:W3CDTF">2021-07-16T16:55:20Z</dcterms:modified>
</cp:coreProperties>
</file>