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6"/>
  </p:notesMasterIdLst>
  <p:sldIdLst>
    <p:sldId id="256" r:id="rId2"/>
    <p:sldId id="261" r:id="rId3"/>
    <p:sldId id="262" r:id="rId4"/>
    <p:sldId id="263" r:id="rId5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86A"/>
    <a:srgbClr val="FF6700"/>
    <a:srgbClr val="00294B"/>
    <a:srgbClr val="456487"/>
    <a:srgbClr val="E05314"/>
    <a:srgbClr val="6600CC"/>
    <a:srgbClr val="511F74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50" autoAdjust="0"/>
    <p:restoredTop sz="96291" autoAdjust="0"/>
  </p:normalViewPr>
  <p:slideViewPr>
    <p:cSldViewPr>
      <p:cViewPr varScale="1">
        <p:scale>
          <a:sx n="149" d="100"/>
          <a:sy n="149" d="100"/>
        </p:scale>
        <p:origin x="816" y="168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Relationship Id="rId4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16/07/2021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logo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9025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7070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-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73918" y="149425"/>
            <a:ext cx="8424938" cy="432048"/>
          </a:xfrm>
        </p:spPr>
        <p:txBody>
          <a:bodyPr>
            <a:normAutofit/>
          </a:bodyPr>
          <a:lstStyle>
            <a:lvl1pPr algn="ctr"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2562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-ijcla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3" y="149425"/>
            <a:ext cx="8208911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3263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slide-fili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7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0620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ro-slide-per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4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680099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tutel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591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065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lide-2-fili-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485900"/>
            <a:ext cx="4557712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741363" y="2212975"/>
            <a:ext cx="4557712" cy="3255963"/>
          </a:xfrm>
        </p:spPr>
        <p:txBody>
          <a:bodyPr/>
          <a:lstStyle>
            <a:lvl1pPr>
              <a:defRPr>
                <a:solidFill>
                  <a:srgbClr val="FF6700"/>
                </a:solidFill>
              </a:defRPr>
            </a:lvl1pPr>
            <a:lvl2pPr>
              <a:defRPr>
                <a:solidFill>
                  <a:srgbClr val="00294B"/>
                </a:solidFill>
              </a:defRPr>
            </a:lvl2pPr>
            <a:lvl3pPr>
              <a:defRPr>
                <a:solidFill>
                  <a:srgbClr val="456487"/>
                </a:solidFill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453063" y="1485900"/>
            <a:ext cx="4579937" cy="7270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294B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5453063" y="2212975"/>
            <a:ext cx="4579937" cy="3255963"/>
          </a:xfrm>
        </p:spPr>
        <p:txBody>
          <a:bodyPr/>
          <a:lstStyle>
            <a:lvl1pPr marL="228600" indent="-228600">
              <a:defRPr lang="fr-FR" sz="2800" kern="1200" dirty="0" smtClean="0">
                <a:solidFill>
                  <a:srgbClr val="FF6700"/>
                </a:solidFill>
                <a:latin typeface="+mn-lt"/>
                <a:ea typeface="+mn-ea"/>
                <a:cs typeface="+mn-cs"/>
              </a:defRPr>
            </a:lvl1pPr>
            <a:lvl2pPr marL="685800" indent="-228600">
              <a:defRPr lang="fr-FR" sz="2400" kern="1200" dirty="0" smtClean="0">
                <a:solidFill>
                  <a:srgbClr val="00294B"/>
                </a:solidFill>
                <a:latin typeface="+mn-lt"/>
                <a:ea typeface="+mn-ea"/>
                <a:cs typeface="+mn-cs"/>
              </a:defRPr>
            </a:lvl2pPr>
            <a:lvl3pPr marL="1143000" indent="-228600">
              <a:defRPr lang="fr-FR" sz="2000" kern="1200" dirty="0" smtClean="0">
                <a:solidFill>
                  <a:srgbClr val="456487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rgbClr val="456487"/>
                </a:solidFill>
              </a:defRPr>
            </a:lvl4pPr>
            <a:lvl5pPr>
              <a:defRPr>
                <a:solidFill>
                  <a:srgbClr val="456487"/>
                </a:solidFill>
              </a:defRPr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fr-FR" dirty="0"/>
              <a:t>Modifier les styles du texte du masque</a:t>
            </a:r>
          </a:p>
          <a:p>
            <a:pPr marL="685800" lvl="1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Deuxième niveau</a:t>
            </a:r>
          </a:p>
          <a:p>
            <a:pPr marL="1143000" lvl="2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01/03/2020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610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01/03/2020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Mon exposé - Lieu - Titre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1596-5F9D-49C5-9701-16B3CA54319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6465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1" r:id="rId3"/>
    <p:sldLayoutId id="2147483708" r:id="rId4"/>
    <p:sldLayoutId id="2147483709" r:id="rId5"/>
    <p:sldLayoutId id="2147483702" r:id="rId6"/>
    <p:sldLayoutId id="2147483703" r:id="rId7"/>
    <p:sldLayoutId id="2147483704" r:id="rId8"/>
    <p:sldLayoutId id="2147483710" r:id="rId9"/>
    <p:sldLayoutId id="2147483711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3"/>
          </p:nvPr>
        </p:nvSpPr>
        <p:spPr>
          <a:xfrm>
            <a:off x="1713979" y="1440169"/>
            <a:ext cx="7416824" cy="3029735"/>
          </a:xfrm>
        </p:spPr>
        <p:txBody>
          <a:bodyPr>
            <a:noAutofit/>
          </a:bodyPr>
          <a:lstStyle/>
          <a:p>
            <a:pPr algn="ctr"/>
            <a:r>
              <a:rPr lang="en-GB" sz="2800" dirty="0">
                <a:solidFill>
                  <a:schemeClr val="accent5">
                    <a:lumMod val="75000"/>
                  </a:schemeClr>
                </a:solidFill>
              </a:rPr>
              <a:t>PERLE Collaboration Board Meeting</a:t>
            </a:r>
            <a:endParaRPr lang="en-GB" sz="18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Meeting Agenda: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/>
              <a:t>Minutes Approval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/>
              <a:t>Status of Collaboration Agreement and Composition (Oliver </a:t>
            </a:r>
            <a:r>
              <a:rPr lang="en-GB" sz="1500" dirty="0" err="1"/>
              <a:t>Bruening</a:t>
            </a:r>
            <a:r>
              <a:rPr lang="en-GB" sz="1500" dirty="0"/>
              <a:t>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/>
              <a:t>Status of Funding Opportunities (Achille </a:t>
            </a:r>
            <a:r>
              <a:rPr lang="en-GB" sz="1500" dirty="0" err="1"/>
              <a:t>Stocchi</a:t>
            </a:r>
            <a:r>
              <a:rPr lang="en-GB" sz="1500" dirty="0"/>
              <a:t>, Carsten Welsch)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/>
              <a:t>News on PERLE Development (Walid Kaabi)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/>
              <a:t>News from ERL Roadmap (Max Klein and Andrew Hutton)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sz="1500" dirty="0" err="1"/>
              <a:t>AoB</a:t>
            </a:r>
            <a:endParaRPr lang="en-GB" sz="1500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/>
              <a:t>16/07/2021</a:t>
            </a:r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W. KAABI - IJCLab – PERLE Collaboration </a:t>
            </a:r>
            <a:r>
              <a:rPr lang="fr-FR" dirty="0" err="1"/>
              <a:t>Board</a:t>
            </a:r>
            <a:r>
              <a:rPr lang="fr-FR" dirty="0"/>
              <a:t> Meeting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3E006C54-BB0B-2547-9AE5-CF54732EF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4779" y="713524"/>
            <a:ext cx="1688697" cy="1020076"/>
          </a:xfrm>
          <a:prstGeom prst="rect">
            <a:avLst/>
          </a:prstGeom>
        </p:spPr>
      </p:pic>
      <p:pic>
        <p:nvPicPr>
          <p:cNvPr id="17" name="image16.png">
            <a:extLst>
              <a:ext uri="{FF2B5EF4-FFF2-40B4-BE49-F238E27FC236}">
                <a16:creationId xmlns:a16="http://schemas.microsoft.com/office/drawing/2014/main" id="{D6100B59-55BD-0049-81EB-0360C0D3286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8355" y="4782614"/>
            <a:ext cx="1857304" cy="485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age19.png">
            <a:extLst>
              <a:ext uri="{FF2B5EF4-FFF2-40B4-BE49-F238E27FC236}">
                <a16:creationId xmlns:a16="http://schemas.microsoft.com/office/drawing/2014/main" id="{14D02C9C-A5D0-9D47-B355-201CA555E1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123" y="4830008"/>
            <a:ext cx="1842498" cy="438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2" descr="Fichier:Logo CERN.jpg">
            <a:extLst>
              <a:ext uri="{FF2B5EF4-FFF2-40B4-BE49-F238E27FC236}">
                <a16:creationId xmlns:a16="http://schemas.microsoft.com/office/drawing/2014/main" id="{4A38EEF4-00B0-6B49-8B75-4774BAB4F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7982" y="4648566"/>
            <a:ext cx="779368" cy="77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Résultat de recherche d'images pour &quot;Liverpool university logo&quot;">
            <a:extLst>
              <a:ext uri="{FF2B5EF4-FFF2-40B4-BE49-F238E27FC236}">
                <a16:creationId xmlns:a16="http://schemas.microsoft.com/office/drawing/2014/main" id="{4564D4DB-2970-4840-9572-D914E47F4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8755" y="4613920"/>
            <a:ext cx="1828055" cy="74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Résultat de recherche d'images pour &quot;Budker institute novosibirsk logo&quot;">
            <a:extLst>
              <a:ext uri="{FF2B5EF4-FFF2-40B4-BE49-F238E27FC236}">
                <a16:creationId xmlns:a16="http://schemas.microsoft.com/office/drawing/2014/main" id="{8EA38C9E-DF34-024E-BB5D-EE26A899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6587" y="4635216"/>
            <a:ext cx="1408365" cy="704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Résultat de recherche d'images pour &quot;logo in2p3&quot;">
            <a:extLst>
              <a:ext uri="{FF2B5EF4-FFF2-40B4-BE49-F238E27FC236}">
                <a16:creationId xmlns:a16="http://schemas.microsoft.com/office/drawing/2014/main" id="{8E744C06-E436-6846-92E0-AA1D71EEB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050" y="4648565"/>
            <a:ext cx="1356944" cy="75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56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on PERLE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6C3909-20ED-E049-B113-AEAD564E38B5}"/>
              </a:ext>
            </a:extLst>
          </p:cNvPr>
          <p:cNvSpPr txBox="1"/>
          <p:nvPr/>
        </p:nvSpPr>
        <p:spPr>
          <a:xfrm>
            <a:off x="129803" y="1351477"/>
            <a:ext cx="10570963" cy="25423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1800" dirty="0">
                <a:latin typeface="+mn-lt"/>
              </a:rPr>
              <a:t>PERLE collaboration Meetings are organized to present the progress on PERLE studies:</a:t>
            </a: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>
                <a:latin typeface="+mn-lt"/>
              </a:rPr>
              <a:t>Updated version of PERLE Lattice proposed by Alex </a:t>
            </a:r>
            <a:r>
              <a:rPr lang="en-GB" sz="1800" dirty="0" err="1">
                <a:latin typeface="+mn-lt"/>
              </a:rPr>
              <a:t>Bogacz</a:t>
            </a:r>
            <a:endParaRPr lang="en-GB" sz="1800" dirty="0">
              <a:latin typeface="+mn-lt"/>
            </a:endParaRP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>
                <a:latin typeface="+mn-lt"/>
              </a:rPr>
              <a:t>Momentum acceptance and longitudinal match in PERLE Lattice (Gustavo Perez- Lancaster </a:t>
            </a:r>
            <a:r>
              <a:rPr lang="en-GB" sz="1800" dirty="0" err="1">
                <a:latin typeface="+mn-lt"/>
              </a:rPr>
              <a:t>Univ</a:t>
            </a:r>
            <a:r>
              <a:rPr lang="en-GB" sz="1800" dirty="0">
                <a:latin typeface="+mn-lt"/>
              </a:rPr>
              <a:t>- STFC). </a:t>
            </a: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>
                <a:latin typeface="+mn-lt"/>
              </a:rPr>
              <a:t>Single and multi-bunch tracking for PERLE- CSR study (Kevin André- </a:t>
            </a:r>
            <a:r>
              <a:rPr lang="en-GB" sz="1800" dirty="0" err="1">
                <a:latin typeface="+mn-lt"/>
              </a:rPr>
              <a:t>UoL</a:t>
            </a:r>
            <a:r>
              <a:rPr lang="en-GB" sz="1800" dirty="0">
                <a:latin typeface="+mn-lt"/>
              </a:rPr>
              <a:t> and CERN).</a:t>
            </a: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>
                <a:latin typeface="+mn-lt"/>
              </a:rPr>
              <a:t>Optimisation of PERLE injector physical design (Ben Hounsell- </a:t>
            </a:r>
            <a:r>
              <a:rPr lang="en-GB" sz="1800" dirty="0" err="1">
                <a:latin typeface="+mn-lt"/>
              </a:rPr>
              <a:t>UoL</a:t>
            </a:r>
            <a:r>
              <a:rPr lang="en-GB" sz="1800" dirty="0">
                <a:latin typeface="+mn-lt"/>
              </a:rPr>
              <a:t> and IJCLab). </a:t>
            </a:r>
          </a:p>
          <a:p>
            <a:pPr marL="78740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>
                <a:latin typeface="+mn-lt"/>
              </a:rPr>
              <a:t>Progress on HOM study for PERLE Cavity (Carmelo </a:t>
            </a:r>
            <a:r>
              <a:rPr lang="en-GB" sz="1800" dirty="0" err="1">
                <a:latin typeface="+mn-lt"/>
              </a:rPr>
              <a:t>Barbagallo</a:t>
            </a:r>
            <a:r>
              <a:rPr lang="en-GB" sz="1800" dirty="0">
                <a:latin typeface="+mn-lt"/>
              </a:rPr>
              <a:t>- IJCLab).</a:t>
            </a:r>
          </a:p>
        </p:txBody>
      </p:sp>
      <p:sp>
        <p:nvSpPr>
          <p:cNvPr id="7" name="Espace réservé de la date 5">
            <a:extLst>
              <a:ext uri="{FF2B5EF4-FFF2-40B4-BE49-F238E27FC236}">
                <a16:creationId xmlns:a16="http://schemas.microsoft.com/office/drawing/2014/main" id="{2194DCEC-BD27-FD48-A6FF-EAEF435F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16/07/2021</a:t>
            </a: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B4CEC8CA-C5F3-204B-B635-74263D8C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W. KAABI - IJCLab – PERLE Collaboration </a:t>
            </a:r>
            <a:r>
              <a:rPr lang="fr-FR" dirty="0" err="1"/>
              <a:t>Board</a:t>
            </a:r>
            <a:r>
              <a:rPr lang="fr-FR" dirty="0"/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1304245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on PERLE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D6C3909-20ED-E049-B113-AEAD564E38B5}"/>
              </a:ext>
            </a:extLst>
          </p:cNvPr>
          <p:cNvSpPr txBox="1"/>
          <p:nvPr/>
        </p:nvSpPr>
        <p:spPr>
          <a:xfrm>
            <a:off x="417836" y="1351477"/>
            <a:ext cx="10009112" cy="212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>
                <a:latin typeface="+mn-lt"/>
              </a:rPr>
              <a:t>A new PhD student at IJCLab will start on October 2012 working on collective effects.  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>
                <a:latin typeface="+mn-lt"/>
              </a:rPr>
              <a:t>2 post-doc positions will be published soon for a hiring in October 2021:</a:t>
            </a:r>
          </a:p>
          <a:p>
            <a:pPr marL="7874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1</a:t>
            </a:r>
            <a:r>
              <a:rPr lang="en-GB" sz="1800" baseline="30000" dirty="0">
                <a:latin typeface="+mn-lt"/>
              </a:rPr>
              <a:t>st</a:t>
            </a:r>
            <a:r>
              <a:rPr lang="en-GB" sz="1800" dirty="0">
                <a:latin typeface="+mn-lt"/>
              </a:rPr>
              <a:t> profile: DC- gun installation and RF design.</a:t>
            </a:r>
          </a:p>
          <a:p>
            <a:pPr marL="78740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+mn-lt"/>
              </a:rPr>
              <a:t>2</a:t>
            </a:r>
            <a:r>
              <a:rPr lang="en-GB" sz="1800" baseline="30000" dirty="0">
                <a:latin typeface="+mn-lt"/>
              </a:rPr>
              <a:t>nd</a:t>
            </a:r>
            <a:r>
              <a:rPr lang="en-GB" sz="1800" dirty="0">
                <a:latin typeface="+mn-lt"/>
              </a:rPr>
              <a:t> profile: Optics and beam dynamics. </a:t>
            </a:r>
          </a:p>
          <a:p>
            <a:pPr lvl="1" indent="0">
              <a:lnSpc>
                <a:spcPct val="150000"/>
              </a:lnSpc>
            </a:pPr>
            <a:r>
              <a:rPr lang="en-GB" sz="1800" dirty="0">
                <a:latin typeface="+mn-lt"/>
              </a:rPr>
              <a:t>    </a:t>
            </a:r>
          </a:p>
        </p:txBody>
      </p:sp>
      <p:sp>
        <p:nvSpPr>
          <p:cNvPr id="7" name="Espace réservé de la date 5">
            <a:extLst>
              <a:ext uri="{FF2B5EF4-FFF2-40B4-BE49-F238E27FC236}">
                <a16:creationId xmlns:a16="http://schemas.microsoft.com/office/drawing/2014/main" id="{2194DCEC-BD27-FD48-A6FF-EAEF435F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16/07/2021</a:t>
            </a: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B4CEC8CA-C5F3-204B-B635-74263D8C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W. KAABI - IJCLab – PERLE Collaboration </a:t>
            </a:r>
            <a:r>
              <a:rPr lang="fr-FR" dirty="0" err="1"/>
              <a:t>Board</a:t>
            </a:r>
            <a:r>
              <a:rPr lang="fr-FR" dirty="0"/>
              <a:t> Meeting</a:t>
            </a:r>
          </a:p>
        </p:txBody>
      </p:sp>
    </p:spTree>
    <p:extLst>
      <p:ext uri="{BB962C8B-B14F-4D97-AF65-F5344CB8AC3E}">
        <p14:creationId xmlns:p14="http://schemas.microsoft.com/office/powerpoint/2010/main" val="2763489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on PERLE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7" name="Espace réservé de la date 5">
            <a:extLst>
              <a:ext uri="{FF2B5EF4-FFF2-40B4-BE49-F238E27FC236}">
                <a16:creationId xmlns:a16="http://schemas.microsoft.com/office/drawing/2014/main" id="{2194DCEC-BD27-FD48-A6FF-EAEF435F0D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/>
          <a:p>
            <a:r>
              <a:rPr lang="fr-FR" dirty="0"/>
              <a:t>16/07/2021</a:t>
            </a:r>
          </a:p>
        </p:txBody>
      </p:sp>
      <p:sp>
        <p:nvSpPr>
          <p:cNvPr id="11" name="Espace réservé du pied de page 6">
            <a:extLst>
              <a:ext uri="{FF2B5EF4-FFF2-40B4-BE49-F238E27FC236}">
                <a16:creationId xmlns:a16="http://schemas.microsoft.com/office/drawing/2014/main" id="{B4CEC8CA-C5F3-204B-B635-74263D8C8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/>
          <a:p>
            <a:r>
              <a:rPr lang="fr-FR" dirty="0"/>
              <a:t>W. KAABI - IJCLab – PERLE Collaboration </a:t>
            </a:r>
            <a:r>
              <a:rPr lang="fr-FR" dirty="0" err="1"/>
              <a:t>Board</a:t>
            </a:r>
            <a:r>
              <a:rPr lang="fr-FR" dirty="0"/>
              <a:t> Meeting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13B381-C11D-F04B-9CEF-1DD4867E1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80099"/>
            <a:ext cx="10772775" cy="502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87316"/>
      </p:ext>
    </p:extLst>
  </p:cSld>
  <p:clrMapOvr>
    <a:masterClrMapping/>
  </p:clrMapOvr>
</p:sld>
</file>

<file path=ppt/theme/theme1.xml><?xml version="1.0" encoding="utf-8"?>
<a:theme xmlns:a="http://schemas.openxmlformats.org/drawingml/2006/main" name="1_modele-IJCLAb-powerpoi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19439</TotalTime>
  <Words>233</Words>
  <Application>Microsoft Macintosh PowerPoint</Application>
  <PresentationFormat>Personnalisé</PresentationFormat>
  <Paragraphs>34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Courier New</vt:lpstr>
      <vt:lpstr>Wingdings</vt:lpstr>
      <vt:lpstr>1_modele-IJCLAb-powerpoint</vt:lpstr>
      <vt:lpstr>Présentation PowerPoint</vt:lpstr>
      <vt:lpstr>Progress on PERLE</vt:lpstr>
      <vt:lpstr>Progress on PERLE</vt:lpstr>
      <vt:lpstr>Progress on PERLE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Walid Kaabi</cp:lastModifiedBy>
  <cp:revision>1577</cp:revision>
  <dcterms:created xsi:type="dcterms:W3CDTF">2011-03-09T16:37:49Z</dcterms:created>
  <dcterms:modified xsi:type="dcterms:W3CDTF">2021-07-16T16:51:26Z</dcterms:modified>
</cp:coreProperties>
</file>