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82" r:id="rId4"/>
    <p:sldId id="283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6416-424D-449D-9184-1ADF2A085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34A9C-51D5-47B5-96BB-8D0B2F92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AEAE-3343-4711-958E-1B2FCF8D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B9624-7B0F-4330-9FD3-5D32F656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BCB63-7ACF-4AB8-9C50-829228E3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D9B2-71F2-4548-BC8B-A5BDBD82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A1CE0-1487-4BCA-A016-812CABC88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9D6EC-906A-4FCF-96D8-37BCE1B5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8FE5-1578-44DD-A1AB-B7B8AEB3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42BA-9764-407A-BEEB-3E09345A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33733-BED0-4F9F-9B19-A54DA23E4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7005-EA66-429A-85CA-8120A803D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AD766-F5EE-4263-A7BA-E2E4F670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CFAC-1E95-4DF8-A857-BF79EAC6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2A13F-5647-4CA8-8F95-7DFAD2FA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30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8572" y="169116"/>
            <a:ext cx="9534855" cy="488983"/>
          </a:xfrm>
        </p:spPr>
        <p:txBody>
          <a:bodyPr>
            <a:normAutofit/>
          </a:bodyPr>
          <a:lstStyle>
            <a:lvl1pPr algn="ctr">
              <a:defRPr sz="2716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52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9290368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60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1"/>
            <a:ext cx="12191598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3567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716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328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17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14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" y="0"/>
            <a:ext cx="12191596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59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2C86-8CD9-4D85-900D-343E9574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DBA2-A8DB-496E-957E-D84362997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8D3E-54A8-406B-96AE-84248827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248A9-30B2-46AA-A06D-527F5A8A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50264-3362-45B9-B7C0-8731648E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079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" y="0"/>
            <a:ext cx="12191595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sz="2716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032" y="2504599"/>
            <a:ext cx="5158153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716" b="1">
                <a:solidFill>
                  <a:srgbClr val="00294B"/>
                </a:solidFill>
              </a:defRPr>
            </a:lvl1pPr>
            <a:lvl2pPr marL="517413" indent="0">
              <a:buNone/>
              <a:defRPr sz="2263" b="1"/>
            </a:lvl2pPr>
            <a:lvl3pPr marL="1034826" indent="0">
              <a:buNone/>
              <a:defRPr sz="2037" b="1"/>
            </a:lvl3pPr>
            <a:lvl4pPr marL="1552240" indent="0">
              <a:buNone/>
              <a:defRPr sz="1811" b="1"/>
            </a:lvl4pPr>
            <a:lvl5pPr marL="2069653" indent="0">
              <a:buNone/>
              <a:defRPr sz="1811" b="1"/>
            </a:lvl5pPr>
            <a:lvl6pPr marL="2587066" indent="0">
              <a:buNone/>
              <a:defRPr sz="1811" b="1"/>
            </a:lvl6pPr>
            <a:lvl7pPr marL="3104479" indent="0">
              <a:buNone/>
              <a:defRPr sz="1811" b="1"/>
            </a:lvl7pPr>
            <a:lvl8pPr marL="3621893" indent="0">
              <a:buNone/>
              <a:defRPr sz="1811" b="1"/>
            </a:lvl8pPr>
            <a:lvl9pPr marL="4139306" indent="0">
              <a:buNone/>
              <a:defRPr sz="1811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1460" y="2504599"/>
            <a:ext cx="5183306" cy="3685030"/>
          </a:xfrm>
        </p:spPr>
        <p:txBody>
          <a:bodyPr/>
          <a:lstStyle>
            <a:lvl1pPr marL="258707" indent="-258707">
              <a:defRPr lang="fr-FR" sz="3169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776120" indent="-258707">
              <a:defRPr lang="fr-FR" sz="2716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293533" indent="-258707">
              <a:defRPr lang="fr-FR" sz="2263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58707" lvl="0" indent="-258707" algn="l" defTabSz="1034826" rtl="0" eaLnBrk="1" latinLnBrk="0" hangingPunct="1">
              <a:lnSpc>
                <a:spcPct val="90000"/>
              </a:lnSpc>
              <a:spcBef>
                <a:spcPts val="1132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776120" lvl="1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293533" lvl="2" indent="-258707" algn="l" defTabSz="1034826" rtl="0" eaLnBrk="1" latinLnBrk="0" hangingPunct="1">
              <a:lnSpc>
                <a:spcPct val="90000"/>
              </a:lnSpc>
              <a:spcBef>
                <a:spcPts val="566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40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75F5-02FE-49AA-A411-87617D3F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71383-48A9-462B-8B5E-2A6A2C88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511A1-858B-42ED-8088-170664CB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4AE6-AD6F-43D6-86FD-E846B8D7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458E0-DA7D-4F48-B612-43561D90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CC83-3053-4AAD-B5CA-0AEEDF22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B16D-CE1B-488A-9AAB-719283CD3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98F68-C0BD-4F42-B486-D6A89EA98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80A0C-7B7E-436E-8E53-B53F6D29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33EC9-34F9-43CC-80DB-48F4F7D8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9ADF3-B27A-4704-AC95-6337EA97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B7D0-8D00-4DDB-9CB6-5AE88793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CC99-9964-4A47-A629-2B4C75AF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57716-9EF7-448F-95F9-8FA166CE1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AA97B-686E-46AD-AE28-238108A04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A5F55-3F0C-44C2-8A38-21793821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3276-2155-4A2A-B8B0-44632160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D0D16-41CF-432D-9130-0C89C8B8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242C6-B02C-42DF-BDD6-67944505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FAEF-A92A-4AE7-BDA8-B3FA9BEC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F92CD-20DF-497D-A817-4147C7C4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A361E-B111-48ED-A3BE-08C4C069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159A7-AFE2-4DAC-AF57-B9FFAA9C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06434-227A-41D6-806F-57243883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63C8E-5CD3-41EC-B073-057723C9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9411D-40A7-4943-9D08-C03D6B1F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2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5D91-CFFA-4D73-A4E5-DDEB73EF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9DD1-8BDC-4E1E-A877-93154A52B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99088-6D41-4837-B4F5-42A9AC1CB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BE272-3181-4EC8-A4BD-554BE668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01759-ED3A-4A90-A601-FE348733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8C185-C59F-4048-94FF-08B0EE04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CA3C-5418-4381-80B9-7FCE8E01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A25BE-6744-453B-8FA2-FCA292278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9D1C-DF8B-473E-AB44-5BD34057C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5DEA1-43FE-4EFD-8E74-D940A2F9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8AA5F-C7FB-408A-829B-52F8B6C1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25293-4B63-4FDB-82BB-DEFA5251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227FAD-FAC6-48EB-B5BF-036819DF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B0ED-87A7-4970-A37B-D1A8C3FE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7E10F-4FC6-4EE7-919B-D5D949EBF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F681-3D6B-49D7-AEAF-85D5056BC601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19FA-31A9-4715-8294-C734B0780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756E8-60DC-4C24-A7DF-86D6DA2FC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0E00-774D-44E7-8B9C-0D79B435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8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1034826" rtl="0" eaLnBrk="1" latinLnBrk="0" hangingPunct="1">
        <a:lnSpc>
          <a:spcPct val="90000"/>
        </a:lnSpc>
        <a:spcBef>
          <a:spcPct val="0"/>
        </a:spcBef>
        <a:buNone/>
        <a:defRPr sz="4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07" indent="-258707" algn="l" defTabSz="1034826" rtl="0" eaLnBrk="1" latinLnBrk="0" hangingPunct="1">
        <a:lnSpc>
          <a:spcPct val="90000"/>
        </a:lnSpc>
        <a:spcBef>
          <a:spcPts val="1132"/>
        </a:spcBef>
        <a:buFont typeface="Arial" panose="020B0604020202020204" pitchFamily="34" charset="0"/>
        <a:buChar char="•"/>
        <a:defRPr sz="3169" kern="1200">
          <a:solidFill>
            <a:schemeClr val="tx1"/>
          </a:solidFill>
          <a:latin typeface="+mn-lt"/>
          <a:ea typeface="+mn-ea"/>
          <a:cs typeface="+mn-cs"/>
        </a:defRPr>
      </a:lvl1pPr>
      <a:lvl2pPr marL="77612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2pPr>
      <a:lvl3pPr marL="129353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81094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328360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84577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363186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880599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398013" indent="-258707" algn="l" defTabSz="1034826" rtl="0" eaLnBrk="1" latinLnBrk="0" hangingPunct="1">
        <a:lnSpc>
          <a:spcPct val="90000"/>
        </a:lnSpc>
        <a:spcBef>
          <a:spcPts val="566"/>
        </a:spcBef>
        <a:buFont typeface="Arial" panose="020B0604020202020204" pitchFamily="34" charset="0"/>
        <a:buChar char="•"/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51741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2pPr>
      <a:lvl3pPr marL="103482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3pPr>
      <a:lvl4pPr marL="1552240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4pPr>
      <a:lvl5pPr marL="206965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5pPr>
      <a:lvl6pPr marL="258706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6pPr>
      <a:lvl7pPr marL="3104479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7pPr>
      <a:lvl8pPr marL="3621893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8pPr>
      <a:lvl9pPr marL="4139306" algn="l" defTabSz="1034826" rtl="0" eaLnBrk="1" latinLnBrk="0" hangingPunct="1">
        <a:defRPr sz="20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777B1-42DB-4C3E-8AE4-8CC779FD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F48CC3-29C8-4099-B261-DD2B1F53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43" y="161251"/>
            <a:ext cx="6437361" cy="488686"/>
          </a:xfrm>
        </p:spPr>
        <p:txBody>
          <a:bodyPr/>
          <a:lstStyle/>
          <a:p>
            <a:r>
              <a:rPr lang="en-US" dirty="0"/>
              <a:t>Updates- Fahad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E09B92D-1040-4E25-9E22-01FD8418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860" y="1391638"/>
            <a:ext cx="10105314" cy="44821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69" dirty="0"/>
              <a:t>1)CNRS website : Translation of the documents : Done</a:t>
            </a:r>
          </a:p>
          <a:p>
            <a:pPr>
              <a:lnSpc>
                <a:spcPct val="120000"/>
              </a:lnSpc>
            </a:pPr>
            <a:r>
              <a:rPr lang="en-US" sz="3169" dirty="0"/>
              <a:t>2)Finishing the internship letter : Done</a:t>
            </a:r>
          </a:p>
          <a:p>
            <a:pPr>
              <a:lnSpc>
                <a:spcPct val="120000"/>
              </a:lnSpc>
            </a:pPr>
            <a:r>
              <a:rPr lang="en-US" sz="3169" dirty="0"/>
              <a:t>3) Apply for the PhD on Saudi</a:t>
            </a:r>
            <a:r>
              <a:rPr lang="ar-SA" sz="3169" dirty="0"/>
              <a:t> </a:t>
            </a:r>
            <a:r>
              <a:rPr lang="en-US" sz="3169" dirty="0"/>
              <a:t>Cultural bureau: DONE</a:t>
            </a:r>
          </a:p>
          <a:p>
            <a:pPr>
              <a:lnSpc>
                <a:spcPct val="120000"/>
              </a:lnSpc>
            </a:pPr>
            <a:r>
              <a:rPr lang="en-US" sz="3169" dirty="0"/>
              <a:t>4) Submit my application to KACST : DONE, Scientific committee.</a:t>
            </a:r>
          </a:p>
          <a:p>
            <a:pPr>
              <a:lnSpc>
                <a:spcPct val="120000"/>
              </a:lnSpc>
            </a:pPr>
            <a:r>
              <a:rPr lang="en-US" sz="3169" dirty="0"/>
              <a:t>5) </a:t>
            </a:r>
            <a:r>
              <a:rPr lang="en-US" sz="3169" dirty="0" err="1"/>
              <a:t>diplôme</a:t>
            </a:r>
            <a:r>
              <a:rPr lang="en-US" sz="3169" dirty="0"/>
              <a:t>/attestation de </a:t>
            </a:r>
            <a:r>
              <a:rPr lang="en-US" sz="3169" dirty="0" err="1"/>
              <a:t>réussite</a:t>
            </a:r>
            <a:r>
              <a:rPr lang="en-US" sz="3169" dirty="0"/>
              <a:t> :Done</a:t>
            </a:r>
          </a:p>
          <a:p>
            <a:endParaRPr lang="en-US" sz="3169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4C42CEA6-03BA-404B-ADE7-6300280D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>03/08/2021</a:t>
            </a:r>
          </a:p>
        </p:txBody>
      </p:sp>
    </p:spTree>
    <p:extLst>
      <p:ext uri="{BB962C8B-B14F-4D97-AF65-F5344CB8AC3E}">
        <p14:creationId xmlns:p14="http://schemas.microsoft.com/office/powerpoint/2010/main" val="41259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AB61-8380-44C0-9FC9-69D4ADCF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49" y="179495"/>
            <a:ext cx="6438063" cy="488967"/>
          </a:xfrm>
        </p:spPr>
        <p:txBody>
          <a:bodyPr/>
          <a:lstStyle/>
          <a:p>
            <a:r>
              <a:rPr lang="en-US" dirty="0"/>
              <a:t>New G4 geometry without rotations: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A2C6E-297C-4CB6-B3DD-4B961EA0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0E6BA1-57AC-4B8C-9B92-81A5F60BD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t="10805" r="1097" b="30685"/>
          <a:stretch/>
        </p:blipFill>
        <p:spPr>
          <a:xfrm>
            <a:off x="717366" y="1187902"/>
            <a:ext cx="10288677" cy="49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E8E7-1F3D-4AC3-8490-FBB19A16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49" y="179495"/>
            <a:ext cx="6438063" cy="488967"/>
          </a:xfrm>
        </p:spPr>
        <p:txBody>
          <a:bodyPr/>
          <a:lstStyle/>
          <a:p>
            <a:r>
              <a:rPr lang="en-US" dirty="0"/>
              <a:t>PEDD results: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94493-F4C7-4037-BC2B-43CC33E6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860" y="1152282"/>
            <a:ext cx="6030590" cy="22712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6GeV electron beam with sigma = 0.5mm</a:t>
            </a:r>
          </a:p>
          <a:p>
            <a:r>
              <a:rPr lang="en-US" dirty="0"/>
              <a:t>Ne- =10000</a:t>
            </a:r>
          </a:p>
          <a:p>
            <a:r>
              <a:rPr lang="en-US" dirty="0"/>
              <a:t>Beam position (0, 0, -130*cm)</a:t>
            </a:r>
          </a:p>
          <a:p>
            <a:r>
              <a:rPr lang="en-US" dirty="0"/>
              <a:t>N bunch = 2</a:t>
            </a:r>
          </a:p>
          <a:p>
            <a:r>
              <a:rPr lang="en-US" dirty="0"/>
              <a:t>f = 100 Hz</a:t>
            </a:r>
          </a:p>
          <a:p>
            <a:r>
              <a:rPr lang="en-US" dirty="0"/>
              <a:t>Ne- /bunch = 1.8e10</a:t>
            </a:r>
          </a:p>
          <a:p>
            <a:r>
              <a:rPr lang="en-US" dirty="0"/>
              <a:t>1GeV*cm^-3 = 8.30e-12 J/g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384A6D-6D77-4CBC-A4C8-B930C532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F29095D-2CE3-465D-A3FE-FA593D77D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11910"/>
              </p:ext>
            </p:extLst>
          </p:nvPr>
        </p:nvGraphicFramePr>
        <p:xfrm>
          <a:off x="867101" y="3362404"/>
          <a:ext cx="10111808" cy="297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635">
                  <a:extLst>
                    <a:ext uri="{9D8B030D-6E8A-4147-A177-3AD203B41FA5}">
                      <a16:colId xmlns:a16="http://schemas.microsoft.com/office/drawing/2014/main" val="3679357131"/>
                    </a:ext>
                  </a:extLst>
                </a:gridCol>
                <a:gridCol w="1466900">
                  <a:extLst>
                    <a:ext uri="{9D8B030D-6E8A-4147-A177-3AD203B41FA5}">
                      <a16:colId xmlns:a16="http://schemas.microsoft.com/office/drawing/2014/main" val="1063365263"/>
                    </a:ext>
                  </a:extLst>
                </a:gridCol>
                <a:gridCol w="1828000">
                  <a:extLst>
                    <a:ext uri="{9D8B030D-6E8A-4147-A177-3AD203B41FA5}">
                      <a16:colId xmlns:a16="http://schemas.microsoft.com/office/drawing/2014/main" val="3794212553"/>
                    </a:ext>
                  </a:extLst>
                </a:gridCol>
                <a:gridCol w="1792878">
                  <a:extLst>
                    <a:ext uri="{9D8B030D-6E8A-4147-A177-3AD203B41FA5}">
                      <a16:colId xmlns:a16="http://schemas.microsoft.com/office/drawing/2014/main" val="1363107589"/>
                    </a:ext>
                  </a:extLst>
                </a:gridCol>
                <a:gridCol w="1548395">
                  <a:extLst>
                    <a:ext uri="{9D8B030D-6E8A-4147-A177-3AD203B41FA5}">
                      <a16:colId xmlns:a16="http://schemas.microsoft.com/office/drawing/2014/main" val="2651716781"/>
                    </a:ext>
                  </a:extLst>
                </a:gridCol>
              </a:tblGrid>
              <a:tr h="85841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Mesh Size</a:t>
                      </a:r>
                    </a:p>
                    <a:p>
                      <a:pPr algn="ctr"/>
                      <a:r>
                        <a:rPr lang="en-US" sz="1600" dirty="0"/>
                        <a:t>[mm]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Max </a:t>
                      </a:r>
                      <a:r>
                        <a:rPr lang="en-US" sz="2300" dirty="0" err="1"/>
                        <a:t>Edep</a:t>
                      </a:r>
                      <a:r>
                        <a:rPr lang="en-US" sz="2300" dirty="0"/>
                        <a:t> </a:t>
                      </a:r>
                      <a:r>
                        <a:rPr lang="en-US" sz="1600" dirty="0"/>
                        <a:t>[MeV]</a:t>
                      </a:r>
                      <a:endParaRPr lang="en-US" sz="2300" dirty="0"/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Max </a:t>
                      </a:r>
                      <a:r>
                        <a:rPr lang="en-US" sz="2300" dirty="0" err="1"/>
                        <a:t>Edep</a:t>
                      </a:r>
                      <a:r>
                        <a:rPr lang="en-US" sz="2300" dirty="0"/>
                        <a:t>/e-</a:t>
                      </a:r>
                    </a:p>
                    <a:p>
                      <a:pPr algn="ctr"/>
                      <a:r>
                        <a:rPr lang="en-US" sz="1600" dirty="0"/>
                        <a:t>[MeV/e-]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PEDD/e-</a:t>
                      </a:r>
                    </a:p>
                    <a:p>
                      <a:pPr algn="ctr"/>
                      <a:r>
                        <a:rPr lang="en-US" sz="1600" dirty="0"/>
                        <a:t> [GeV/cm3/e-]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PEDD</a:t>
                      </a:r>
                    </a:p>
                    <a:p>
                      <a:pPr algn="ctr"/>
                      <a:r>
                        <a:rPr lang="en-US" sz="1600" dirty="0"/>
                        <a:t> [J/g]</a:t>
                      </a:r>
                    </a:p>
                  </a:txBody>
                  <a:tcPr marL="103486" marR="103486" marT="51743" marB="51743"/>
                </a:tc>
                <a:extLst>
                  <a:ext uri="{0D108BD9-81ED-4DB2-BD59-A6C34878D82A}">
                    <a16:rowId xmlns:a16="http://schemas.microsoft.com/office/drawing/2014/main" val="1320012858"/>
                  </a:ext>
                </a:extLst>
              </a:tr>
              <a:tr h="554197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(0.5, 0.5, 0.5)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39053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3.9053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31.2424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9.3611</a:t>
                      </a:r>
                    </a:p>
                  </a:txBody>
                  <a:tcPr marL="103486" marR="103486" marT="51743" marB="51743"/>
                </a:tc>
                <a:extLst>
                  <a:ext uri="{0D108BD9-81ED-4DB2-BD59-A6C34878D82A}">
                    <a16:rowId xmlns:a16="http://schemas.microsoft.com/office/drawing/2014/main" val="169060839"/>
                  </a:ext>
                </a:extLst>
              </a:tr>
              <a:tr h="50523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(0.25, 0.25, 0.25) [sigma/2]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5702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0.57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36.4933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10.9344</a:t>
                      </a:r>
                    </a:p>
                  </a:txBody>
                  <a:tcPr marL="103486" marR="103486" marT="51743" marB="51743"/>
                </a:tc>
                <a:extLst>
                  <a:ext uri="{0D108BD9-81ED-4DB2-BD59-A6C34878D82A}">
                    <a16:rowId xmlns:a16="http://schemas.microsoft.com/office/drawing/2014/main" val="3084195771"/>
                  </a:ext>
                </a:extLst>
              </a:tr>
              <a:tr h="554197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(0.16, 0.16, 0.16) [sigma/3]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1530.97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0.153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37.3772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11.1993</a:t>
                      </a:r>
                    </a:p>
                  </a:txBody>
                  <a:tcPr marL="103486" marR="103486" marT="51743" marB="51743"/>
                </a:tc>
                <a:extLst>
                  <a:ext uri="{0D108BD9-81ED-4DB2-BD59-A6C34878D82A}">
                    <a16:rowId xmlns:a16="http://schemas.microsoft.com/office/drawing/2014/main" val="187926104"/>
                  </a:ext>
                </a:extLst>
              </a:tr>
              <a:tr h="505231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(0.04, 0.04, 0.8750) 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588.08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0.0588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42.0057</a:t>
                      </a:r>
                    </a:p>
                  </a:txBody>
                  <a:tcPr marL="103486" marR="103486" marT="51743" marB="517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12.5861</a:t>
                      </a:r>
                    </a:p>
                  </a:txBody>
                  <a:tcPr marL="103486" marR="103486" marT="51743" marB="51743"/>
                </a:tc>
                <a:extLst>
                  <a:ext uri="{0D108BD9-81ED-4DB2-BD59-A6C34878D82A}">
                    <a16:rowId xmlns:a16="http://schemas.microsoft.com/office/drawing/2014/main" val="2606495387"/>
                  </a:ext>
                </a:extLst>
              </a:tr>
            </a:tbl>
          </a:graphicData>
        </a:graphic>
      </p:graphicFrame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FA69E04-BADD-4A7D-BEFB-1D16CDF9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461" y="825959"/>
            <a:ext cx="3684478" cy="2440052"/>
          </a:xfrm>
          <a:prstGeom prst="rect">
            <a:avLst/>
          </a:prstGeom>
        </p:spPr>
      </p:pic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1DD0C09-713A-4008-8E63-66F66C00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400" y="6467813"/>
            <a:ext cx="2729259" cy="364719"/>
          </a:xfrm>
        </p:spPr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>03/08/2021</a:t>
            </a:r>
          </a:p>
        </p:txBody>
      </p:sp>
    </p:spTree>
    <p:extLst>
      <p:ext uri="{BB962C8B-B14F-4D97-AF65-F5344CB8AC3E}">
        <p14:creationId xmlns:p14="http://schemas.microsoft.com/office/powerpoint/2010/main" val="221024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E18D-5982-4A75-9F4F-22253490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54" y="143749"/>
            <a:ext cx="6438063" cy="488967"/>
          </a:xfrm>
        </p:spPr>
        <p:txBody>
          <a:bodyPr/>
          <a:lstStyle/>
          <a:p>
            <a:r>
              <a:rPr lang="en-US" dirty="0"/>
              <a:t>Positron production simulation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37325-049E-44E9-81D1-BF26EFE4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white"/>
                </a:solidFill>
                <a:latin typeface="Arial" charset="0"/>
                <a:cs typeface="Arial" charset="0"/>
              </a:rPr>
              <a:t>03/08/2021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4B91A-2821-4F75-BF0E-98E89345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37232" fontAlgn="base">
              <a:spcBef>
                <a:spcPct val="0"/>
              </a:spcBef>
              <a:spcAft>
                <a:spcPct val="0"/>
              </a:spcAft>
            </a:pPr>
            <a:fld id="{77E71596-5F9D-49C5-9701-16B3CA54319D}" type="slidenum">
              <a:rPr lang="fr-FR">
                <a:solidFill>
                  <a:prstClr val="white"/>
                </a:solidFill>
                <a:latin typeface="Arial" charset="0"/>
                <a:cs typeface="Arial" charset="0"/>
              </a:rPr>
              <a:pPr defTabSz="1137232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0F06D-7994-4A2C-A8E0-4440A8AC9E4F}"/>
              </a:ext>
            </a:extLst>
          </p:cNvPr>
          <p:cNvSpPr txBox="1"/>
          <p:nvPr/>
        </p:nvSpPr>
        <p:spPr>
          <a:xfrm>
            <a:off x="4792089" y="4610733"/>
            <a:ext cx="7008524" cy="1769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34826">
              <a:lnSpc>
                <a:spcPct val="90000"/>
              </a:lnSpc>
              <a:spcBef>
                <a:spcPts val="1132"/>
              </a:spcBef>
              <a:defRPr/>
            </a:pPr>
            <a:r>
              <a:rPr lang="en-US" sz="2263" b="1" dirty="0">
                <a:solidFill>
                  <a:srgbClr val="00294B"/>
                </a:solidFill>
                <a:latin typeface="Calibri" panose="020F0502020204030204"/>
                <a:cs typeface="Arial" charset="0"/>
              </a:rPr>
              <a:t>6GeV electron beam with sigma = 0.5mm</a:t>
            </a:r>
          </a:p>
          <a:p>
            <a:pPr defTabSz="1034826">
              <a:lnSpc>
                <a:spcPct val="90000"/>
              </a:lnSpc>
              <a:spcBef>
                <a:spcPts val="1132"/>
              </a:spcBef>
              <a:defRPr/>
            </a:pPr>
            <a:r>
              <a:rPr lang="en-US" sz="2263" b="1" dirty="0">
                <a:solidFill>
                  <a:srgbClr val="00294B"/>
                </a:solidFill>
                <a:latin typeface="Calibri" panose="020F0502020204030204"/>
                <a:cs typeface="Arial" charset="0"/>
              </a:rPr>
              <a:t>Ne- =10000</a:t>
            </a:r>
          </a:p>
          <a:p>
            <a:pPr defTabSz="1034826">
              <a:lnSpc>
                <a:spcPct val="90000"/>
              </a:lnSpc>
              <a:spcBef>
                <a:spcPts val="1132"/>
              </a:spcBef>
              <a:defRPr/>
            </a:pPr>
            <a:r>
              <a:rPr lang="en-US" sz="2263" b="1" dirty="0">
                <a:solidFill>
                  <a:srgbClr val="00294B"/>
                </a:solidFill>
                <a:latin typeface="Calibri" panose="020F0502020204030204"/>
                <a:cs typeface="Arial" charset="0"/>
              </a:rPr>
              <a:t>Beam position (0, 0, -130*cm)</a:t>
            </a:r>
          </a:p>
          <a:p>
            <a:pPr defTabSz="1034826">
              <a:lnSpc>
                <a:spcPct val="90000"/>
              </a:lnSpc>
              <a:spcBef>
                <a:spcPts val="1132"/>
              </a:spcBef>
              <a:defRPr/>
            </a:pPr>
            <a:r>
              <a:rPr lang="en-US" sz="2263" b="1" dirty="0">
                <a:solidFill>
                  <a:srgbClr val="00294B"/>
                </a:solidFill>
                <a:latin typeface="Calibri" panose="020F0502020204030204"/>
                <a:cs typeface="Arial" charset="0"/>
              </a:rPr>
              <a:t>89% of positrons have energy  &lt; 100MeV, ~14positron/e-</a:t>
            </a:r>
          </a:p>
        </p:txBody>
      </p:sp>
      <p:pic>
        <p:nvPicPr>
          <p:cNvPr id="17" name="Picture 16" descr="Chart, histogram&#10;&#10;Description automatically generated">
            <a:extLst>
              <a:ext uri="{FF2B5EF4-FFF2-40B4-BE49-F238E27FC236}">
                <a16:creationId xmlns:a16="http://schemas.microsoft.com/office/drawing/2014/main" id="{379ABE0E-431F-47AD-BD4E-60EBB5C2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40" y="3527506"/>
            <a:ext cx="4097166" cy="2978834"/>
          </a:xfrm>
          <a:prstGeom prst="rect">
            <a:avLst/>
          </a:prstGeom>
        </p:spPr>
      </p:pic>
      <p:pic>
        <p:nvPicPr>
          <p:cNvPr id="19" name="Picture 18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BB6D808-9BD1-427F-B8D7-F1B08AFC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989" y="801524"/>
            <a:ext cx="4889668" cy="3809208"/>
          </a:xfrm>
          <a:prstGeom prst="rect">
            <a:avLst/>
          </a:prstGeom>
        </p:spPr>
      </p:pic>
      <p:pic>
        <p:nvPicPr>
          <p:cNvPr id="21" name="Picture 20" descr="Chart, histogram&#10;&#10;Description automatically generated">
            <a:extLst>
              <a:ext uri="{FF2B5EF4-FFF2-40B4-BE49-F238E27FC236}">
                <a16:creationId xmlns:a16="http://schemas.microsoft.com/office/drawing/2014/main" id="{E14E9886-51FF-49E6-A62A-1F547AC6E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51" y="767355"/>
            <a:ext cx="4260155" cy="28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246</Words>
  <Application>Microsoft Office PowerPoint</Application>
  <PresentationFormat>Widescreen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1_modele-IJCLAb-powerpoint</vt:lpstr>
      <vt:lpstr>Updates- Fahad</vt:lpstr>
      <vt:lpstr>New G4 geometry without rotations:</vt:lpstr>
      <vt:lpstr>PEDD results: </vt:lpstr>
      <vt:lpstr>Positron production simulation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</dc:title>
  <dc:creator>Fahad Alharthi</dc:creator>
  <cp:lastModifiedBy>Fahad Alharthi</cp:lastModifiedBy>
  <cp:revision>2</cp:revision>
  <dcterms:created xsi:type="dcterms:W3CDTF">2021-08-03T09:17:35Z</dcterms:created>
  <dcterms:modified xsi:type="dcterms:W3CDTF">2021-08-03T09:19:52Z</dcterms:modified>
</cp:coreProperties>
</file>