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8"/>
  </p:notesMasterIdLst>
  <p:sldIdLst>
    <p:sldId id="256" r:id="rId5"/>
    <p:sldId id="257" r:id="rId6"/>
    <p:sldId id="286" r:id="rId7"/>
    <p:sldId id="258" r:id="rId8"/>
    <p:sldId id="259" r:id="rId9"/>
    <p:sldId id="285" r:id="rId10"/>
    <p:sldId id="261" r:id="rId11"/>
    <p:sldId id="279" r:id="rId12"/>
    <p:sldId id="266" r:id="rId13"/>
    <p:sldId id="262" r:id="rId14"/>
    <p:sldId id="263" r:id="rId15"/>
    <p:sldId id="265" r:id="rId16"/>
    <p:sldId id="267" r:id="rId17"/>
    <p:sldId id="268" r:id="rId18"/>
    <p:sldId id="270" r:id="rId19"/>
    <p:sldId id="272" r:id="rId20"/>
    <p:sldId id="273" r:id="rId21"/>
    <p:sldId id="274" r:id="rId22"/>
    <p:sldId id="264" r:id="rId23"/>
    <p:sldId id="275" r:id="rId24"/>
    <p:sldId id="276" r:id="rId25"/>
    <p:sldId id="277" r:id="rId26"/>
    <p:sldId id="278" r:id="rId27"/>
  </p:sldIdLst>
  <p:sldSz cx="10772775" cy="6059488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>
      <p:cViewPr varScale="1">
        <p:scale>
          <a:sx n="130" d="100"/>
          <a:sy n="130" d="100"/>
        </p:scale>
        <p:origin x="414" y="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696E46E2-7042-404E-AF0E-A71DB42E989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03ACDF34-7FD4-6545-9471-A1CA648EA07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9E12191-6BCB-4347-B024-39493130CD1E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endParaRPr lang="fr-FR" altLang="fr-FR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894FF8C7-F2A9-CE4C-B753-188CF167D7D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r-FR" altLang="fr-FR"/>
              <a:t>18/03/2021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A0E851B-E03E-F348-B002-44F799D6712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r-FR" altLang="fr-FR"/>
              <a:t>ISOL France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A5E5C84E-A907-E549-97F4-D3812A56E2D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A274234E-76D7-434D-8535-996868A1D81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D1BF68-D90A-AF4E-965F-63354C07E6A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6111B-29C9-F249-8E5C-BD5BDB7D540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69A2B4-3CCD-054E-9D3F-FEAD92BE35D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38B3E0-3BD8-EC44-A867-C209BF14401F}" type="slidenum">
              <a:rPr lang="fr-FR" altLang="fr-FR"/>
              <a:pPr/>
              <a:t>1</a:t>
            </a:fld>
            <a:endParaRPr lang="fr-FR" altLang="fr-FR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706A4ECC-70EB-5340-92C5-61D86C2D053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11C1C0C9-994C-CB46-857B-89B1DB3CA70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E6E0E2-A0BE-7742-BD16-FB1DBB12AC9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B4C7F3-237C-8649-AC9B-427988F17EC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71388C-FE90-724F-BAC3-52993407911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24C1BD-FD84-9D4D-A350-4077AB1E09D0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36865" name="Text Box 1">
            <a:extLst>
              <a:ext uri="{FF2B5EF4-FFF2-40B4-BE49-F238E27FC236}">
                <a16:creationId xmlns:a16="http://schemas.microsoft.com/office/drawing/2014/main" id="{885DEF90-0DDE-8041-943C-7D68687711A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36F9FCE0-9ECF-5145-91B4-4F3ABF50517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3317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A873DF-081D-264B-B961-C064AF25AC4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B6538E-8957-6F4C-908F-06B23A44032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5BCCE-5568-0C43-B1BF-D773AF668D6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744C26-ED25-F04B-9D68-51B3438F012F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38913" name="Text Box 1">
            <a:extLst>
              <a:ext uri="{FF2B5EF4-FFF2-40B4-BE49-F238E27FC236}">
                <a16:creationId xmlns:a16="http://schemas.microsoft.com/office/drawing/2014/main" id="{C2406C60-4568-8E4B-8153-9AC6831FBD9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Text Box 2">
            <a:extLst>
              <a:ext uri="{FF2B5EF4-FFF2-40B4-BE49-F238E27FC236}">
                <a16:creationId xmlns:a16="http://schemas.microsoft.com/office/drawing/2014/main" id="{846FA987-389B-CE43-AAD2-AC273CD86A2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8047B4-A4F7-E74C-82DD-D5F26F5312B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B3294-3E79-1A47-A9D7-34C4298FAFB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8BFC8-5CF1-4F4A-B868-074EDD619AE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613F219-4BC2-E947-9B18-C8EC5840557B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40961" name="Text Box 1">
            <a:extLst>
              <a:ext uri="{FF2B5EF4-FFF2-40B4-BE49-F238E27FC236}">
                <a16:creationId xmlns:a16="http://schemas.microsoft.com/office/drawing/2014/main" id="{D096E9D2-5FD8-134A-B919-6FFCF1F8B553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Text Box 2">
            <a:extLst>
              <a:ext uri="{FF2B5EF4-FFF2-40B4-BE49-F238E27FC236}">
                <a16:creationId xmlns:a16="http://schemas.microsoft.com/office/drawing/2014/main" id="{19B67B6C-CF9D-DE47-B5C6-49C958A5A32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EF402B5-39CA-8B4D-AAE1-D6EDE7411EB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62AB27-7BEB-7644-B853-497EB514CE6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061AE-D56B-7B48-8735-D57385E8431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147686-603B-FE40-8341-B80392DF5C18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41985" name="Text Box 1">
            <a:extLst>
              <a:ext uri="{FF2B5EF4-FFF2-40B4-BE49-F238E27FC236}">
                <a16:creationId xmlns:a16="http://schemas.microsoft.com/office/drawing/2014/main" id="{A50051F6-BE32-4B43-A82B-9CE3DAE070C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Text Box 2">
            <a:extLst>
              <a:ext uri="{FF2B5EF4-FFF2-40B4-BE49-F238E27FC236}">
                <a16:creationId xmlns:a16="http://schemas.microsoft.com/office/drawing/2014/main" id="{1CBD3D11-0CC9-7746-9B4A-9B5E01A316F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4615C1E-97F7-824B-A602-60E8F98E85F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DE3B4-5084-A947-84EF-C5B050CB4CE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C4C183-C49C-0644-ABCE-2CD59C9B313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226A2-6962-3144-A6CF-3720D9A6A3E8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44033" name="Text Box 1">
            <a:extLst>
              <a:ext uri="{FF2B5EF4-FFF2-40B4-BE49-F238E27FC236}">
                <a16:creationId xmlns:a16="http://schemas.microsoft.com/office/drawing/2014/main" id="{4DF95258-3CB0-1044-BCF1-30995439467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Text Box 2">
            <a:extLst>
              <a:ext uri="{FF2B5EF4-FFF2-40B4-BE49-F238E27FC236}">
                <a16:creationId xmlns:a16="http://schemas.microsoft.com/office/drawing/2014/main" id="{DEE061E3-4B47-6A48-998F-FFD3C44EBAC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7EB6FA-F5E0-7747-ADEA-93929D7FBE9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177978-52AD-5B4A-9AAD-28EC143086F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B7DD25-9836-8544-AB1E-045B2415A86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12FA50-5010-D745-BB78-743BF9A0EDFF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B2F38C35-49F2-0945-9F58-B15701C9C6F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89F6A6E1-BA03-6145-B4CD-69533F6AA1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1E91AC-ABDE-354B-AABD-19AC203086E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510AE2-8892-EC4B-A54B-69AD97F1E44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E4B192-7371-F048-AEA2-B62F1F9B878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0FFAF1-5CEF-774C-89D9-04C64323550C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47105" name="Text Box 1">
            <a:extLst>
              <a:ext uri="{FF2B5EF4-FFF2-40B4-BE49-F238E27FC236}">
                <a16:creationId xmlns:a16="http://schemas.microsoft.com/office/drawing/2014/main" id="{FF90842F-C6FD-CB47-8AD5-DD8B29DB8C3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29955693-7665-7C4C-902C-E12F5596C2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2BEF6E-9E2A-0140-B809-11FAC1D7EF8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D775AE-E00D-4A4C-A168-58CAA268584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460BF-AA04-404B-AC39-596B76CBBD0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C775D2-99AE-324C-98A7-09104D7628DE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9A92BBA0-A3BD-944B-A1A9-7106C69DF8A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7600D3D1-0217-EF4D-9BC8-C4F5C0ACE12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415685-4445-D24F-97BB-9042D614585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E15946-739D-5B47-8DED-A09D5A267D6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BD57B7-F0D0-7B40-BAB0-02A79EDBDFB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E34B9B0-8A39-4847-BB76-303C312729C0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37889" name="Text Box 1">
            <a:extLst>
              <a:ext uri="{FF2B5EF4-FFF2-40B4-BE49-F238E27FC236}">
                <a16:creationId xmlns:a16="http://schemas.microsoft.com/office/drawing/2014/main" id="{EB784BF6-30DE-7440-9C3E-5080F4E4EFE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Text Box 2">
            <a:extLst>
              <a:ext uri="{FF2B5EF4-FFF2-40B4-BE49-F238E27FC236}">
                <a16:creationId xmlns:a16="http://schemas.microsoft.com/office/drawing/2014/main" id="{B0DE65C6-E609-5C44-9218-6498EE60BA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1340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EB80D0-D57F-9F4E-9927-25A5917B097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0E3A63-7BD5-084E-AB76-9B20C2226A2A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C6CE0F-485A-6E4B-816B-0AA2B2FB76A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CD9C80-DBC4-8F4E-BA74-3DE5991DD6EB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6646C13B-A6BE-8A44-A661-F763A3C74B7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DD7CA274-2E94-DA43-BD9D-201407C2320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A3C206-A2E3-2849-B004-525B22BCF1A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9E1DE6-2EF9-B544-BAA1-BACE5290982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C8F95-B211-AE42-B440-ED8C4392A3A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DDEE62-AEAB-4E4E-A103-3B76156E6B65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30721" name="Text Box 1">
            <a:extLst>
              <a:ext uri="{FF2B5EF4-FFF2-40B4-BE49-F238E27FC236}">
                <a16:creationId xmlns:a16="http://schemas.microsoft.com/office/drawing/2014/main" id="{2FED1F37-ECCB-2B4B-A8E1-3FE49CB9587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B2CDAE3D-1461-AE44-A47E-45553A1D992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BD6E5BD-20E5-3944-9DE8-2B0BBA826E6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A96137-2DAD-C046-AD18-D0BB26369A5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781BA7-DC20-F442-BC1C-ED5B40F699A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FDF60-BC2A-0A4A-8697-544CCEF2B6DD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8F311611-ADBE-CA48-AE22-2B774B5111F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611ADC60-63FE-534B-843F-15A0FD5AE08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47B51E-F727-8947-BFF0-DB0FB671F17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C5F02-996A-E541-A8E9-F59D2D19C8BC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48020D-F196-9845-9F8E-02BC958DD79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A28FB3-B163-2D48-96B8-185BE0465AE6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731C3C71-0C07-EA43-AA4F-A0E4E9FD6D0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5A4FBFD2-59CF-4B46-9444-828393A515D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9103850-8296-384D-A67A-3A1EEF7E2A0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9FF27-DBC8-9C4C-A530-DCBD33EDFB8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A13541-DDD7-4840-B73E-64568B9AA54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9C93B4-BFB9-5D47-933E-D1C550464B9D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25BD9829-9303-A64F-8506-E5795646E53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6C05409A-B3AB-5F48-A962-3E65B598BC7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ADDD1F-CC56-8342-B7A4-C30BFFC39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8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8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8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8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8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145D738-7CD4-424E-BC78-8793E60FD9BF}" type="slidenum">
              <a:rPr lang="fr-FR" altLang="fr-FR" sz="1300"/>
              <a:pPr/>
              <a:t>3</a:t>
            </a:fld>
            <a:endParaRPr lang="fr-FR" altLang="fr-FR" sz="13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3C9ABF7C-B42A-3945-A86B-CE7197439B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988" y="763588"/>
            <a:ext cx="6700837" cy="3770312"/>
          </a:xfrm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75A919C-8DE5-1748-AC67-D80E11A70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fr-FR" dirty="0"/>
              <a:t>ALTO is an accelerator based on uranium fission that produces neutron rich nuclei.</a:t>
            </a:r>
          </a:p>
          <a:p>
            <a:pPr eaLnBrk="1" hangingPunct="1">
              <a:defRPr/>
            </a:pPr>
            <a:r>
              <a:rPr lang="en-US" altLang="fr-FR" dirty="0"/>
              <a:t>They can be well separated in mass thanks to the magnet but</a:t>
            </a:r>
          </a:p>
          <a:p>
            <a:pPr eaLnBrk="1" hangingPunct="1">
              <a:defRPr/>
            </a:pPr>
            <a:r>
              <a:rPr lang="en-US" altLang="fr-FR" dirty="0"/>
              <a:t>To avoid isobaric contaminations a laser ion source is more appropriate to produce pure beams. </a:t>
            </a:r>
          </a:p>
          <a:p>
            <a:pPr eaLnBrk="1" hangingPunct="1">
              <a:defRPr/>
            </a:pPr>
            <a:endParaRPr lang="en-US" altLang="fr-FR" dirty="0"/>
          </a:p>
          <a:p>
            <a:pPr eaLnBrk="1" hangingPunct="1">
              <a:defRPr/>
            </a:pPr>
            <a:r>
              <a:rPr lang="en-US" altLang="fr-FR" dirty="0"/>
              <a:t>The ion beams produced by a laser combination adapted to the element under study is of high purity,</a:t>
            </a:r>
          </a:p>
          <a:p>
            <a:pPr eaLnBrk="1" hangingPunct="1">
              <a:defRPr/>
            </a:pPr>
            <a:r>
              <a:rPr lang="en-US" altLang="fr-FR" dirty="0"/>
              <a:t>High selectivity with a reasonable efficiency : some 10%</a:t>
            </a:r>
          </a:p>
          <a:p>
            <a:pPr eaLnBrk="1" hangingPunct="1">
              <a:defRPr/>
            </a:pPr>
            <a:endParaRPr lang="en-US" alt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A82028C-35EE-0142-837D-6DAEE5073E4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D447D4-6110-9D4D-AB59-6899B48B4CB2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63DC6B-9D7D-D149-A26D-78B575DFA8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119C59-4F9C-AA4D-A3C1-3D4D7CCFBE34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31745" name="Text Box 1">
            <a:extLst>
              <a:ext uri="{FF2B5EF4-FFF2-40B4-BE49-F238E27FC236}">
                <a16:creationId xmlns:a16="http://schemas.microsoft.com/office/drawing/2014/main" id="{E5AA2C86-6847-F848-A63B-146ED471A25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AAEBA4F6-DB91-7743-B895-2196103FF05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altLang="fr-FR" sz="2000">
                <a:latin typeface="Arial" panose="020B0604020202020204" pitchFamily="34" charset="0"/>
                <a:ea typeface="Noto Sans CJK SC Regular" charset="0"/>
                <a:cs typeface="Noto Sans CJK SC Regular" charset="0"/>
              </a:rPr>
              <a:t>Pure ion beams</a:t>
            </a:r>
          </a:p>
          <a:p>
            <a:pPr marL="215900" indent="-214313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fr-FR" altLang="fr-FR" sz="2000">
                <a:latin typeface="Arial" panose="020B0604020202020204" pitchFamily="34" charset="0"/>
                <a:ea typeface="Noto Sans CJK SC Regular" charset="0"/>
                <a:cs typeface="Noto Sans CJK SC Regular" charset="0"/>
              </a:rPr>
              <a:t>Efficient and selective way to ionize exotic isotopes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06163A-3794-2341-BB3C-0FB51606034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14092-8CAC-6244-AA3B-2258E44DEB7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A4362-07DC-E146-A3F8-C16E36AB7E6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F768C8-BB9D-4440-AC10-055AA5952EE2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32769" name="Text Box 1">
            <a:extLst>
              <a:ext uri="{FF2B5EF4-FFF2-40B4-BE49-F238E27FC236}">
                <a16:creationId xmlns:a16="http://schemas.microsoft.com/office/drawing/2014/main" id="{A5293EE7-8455-8A49-9EAA-8716C9B3F0A0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683C82E2-AE38-6E4F-99E6-24F2AC65D8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018F648B-2FBD-5C4D-9751-44C2DA91B2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7F2D852-7BDE-A347-9BB7-28146F329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At ALTO </a:t>
            </a:r>
            <a:r>
              <a:rPr lang="fr-FR" dirty="0" err="1"/>
              <a:t>now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have a laser setup </a:t>
            </a:r>
            <a:r>
              <a:rPr lang="fr-FR" dirty="0" err="1"/>
              <a:t>composed</a:t>
            </a:r>
            <a:r>
              <a:rPr lang="fr-FR" dirty="0"/>
              <a:t> of a </a:t>
            </a:r>
            <a:r>
              <a:rPr lang="fr-FR" dirty="0" err="1"/>
              <a:t>pumping</a:t>
            </a:r>
            <a:r>
              <a:rPr lang="fr-FR" dirty="0"/>
              <a:t> YAG laser, …..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9C35E1-C8D1-944A-939D-04DE6B76E1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58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8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8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8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88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7F93DF-9364-514B-9E4F-977E6A54ACC4}" type="slidenum">
              <a:rPr lang="fr-FR" altLang="fr-FR" sz="1300"/>
              <a:pPr/>
              <a:t>6</a:t>
            </a:fld>
            <a:endParaRPr lang="fr-FR" altLang="fr-FR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F71878-71E8-D748-A2D6-1BD468698F0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7DA10-43A8-034F-A5E6-B135182DD72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A1E962-D747-3B41-9917-D8FEB3306B0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83DF44-EDC5-424C-A2FD-E602119D27C3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34817" name="Text Box 1">
            <a:extLst>
              <a:ext uri="{FF2B5EF4-FFF2-40B4-BE49-F238E27FC236}">
                <a16:creationId xmlns:a16="http://schemas.microsoft.com/office/drawing/2014/main" id="{2DD16DB4-59F4-F946-B261-E2188645A1E2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D89E13F5-B74B-7641-B6E3-5E6D4CD9A9B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73256E-F768-EB41-94AE-25AFAFA2B77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5A14A4-EEB4-A14D-9367-E22AD59CFAF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617F5-8548-5A40-92A0-6FACA129DD3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AAA74A-D26F-7F4C-8881-CBADFB746160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39937" name="Text Box 1">
            <a:extLst>
              <a:ext uri="{FF2B5EF4-FFF2-40B4-BE49-F238E27FC236}">
                <a16:creationId xmlns:a16="http://schemas.microsoft.com/office/drawing/2014/main" id="{07950392-8C35-5C44-965B-95DEFF2756D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>
            <a:extLst>
              <a:ext uri="{FF2B5EF4-FFF2-40B4-BE49-F238E27FC236}">
                <a16:creationId xmlns:a16="http://schemas.microsoft.com/office/drawing/2014/main" id="{472E091A-DEDF-EC42-9E71-8E854DE6961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6404877-5C3D-174F-B525-7A97883B3B1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fr-FR" altLang="fr-FR"/>
              <a:t>18/03/2021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47DC9-9588-C540-A24E-DF8E576D9CA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fr-FR" altLang="fr-FR"/>
              <a:t>ISOL France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8D0A9-538C-7D47-9B66-CF07ABA8D5A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0B289B-049E-F54C-B05D-B99961097B4F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35841" name="Text Box 1">
            <a:extLst>
              <a:ext uri="{FF2B5EF4-FFF2-40B4-BE49-F238E27FC236}">
                <a16:creationId xmlns:a16="http://schemas.microsoft.com/office/drawing/2014/main" id="{18C38151-D58A-CF43-A791-A50EABF2075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BE834A7E-2D42-8D4A-AE3D-268B9C169F3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263849-EBC8-B147-AE9D-D5A6FA052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200" y="992188"/>
            <a:ext cx="8080375" cy="21097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28BDC2-BA0C-2148-B79D-EF7DF768F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0" y="3182938"/>
            <a:ext cx="8080375" cy="14620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5C75C8-0843-234D-9323-1398C458D3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9778EC-12DA-9540-8CCA-880A178B531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B9A203-9B56-584D-BB10-CB149298CE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9AD05D-0B09-734C-BD3D-BB371B86CAB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4130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18CBE3-B23D-1341-A52D-E5F973C42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3B7B7C-10CD-A34E-9B95-49CC926BDC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2517FF-56FC-EC44-9556-C083E138524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8E3D7D-1DE7-7C49-9A56-A8EA81570A7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0CC183-AC04-464B-A038-2D0DB8B322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8B8DC25-189A-354E-965C-0E879F90A66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479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95D0962-82D6-AB49-B00E-3115D3871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67438" y="149225"/>
            <a:ext cx="1808162" cy="20621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73CAB2-62C0-3E43-89C5-37BB75CF2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9775" y="149225"/>
            <a:ext cx="5275263" cy="20621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6622EF-B2A2-1347-A5EB-188F5715A7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87DD28-D93A-E74D-A39A-6028F449BD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F87F76-1C5B-A04A-ABEB-CE42E456CB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9B5765-4E31-5C4E-B340-C995313965B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107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8F9527-D013-4F41-9927-EAC86445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175" y="149225"/>
            <a:ext cx="5686425" cy="43021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229E0-A855-1E43-AF70-F2A5E6335B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39775" y="1485900"/>
            <a:ext cx="2201863" cy="285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FEB57A-7A99-0544-8B51-9FC3B6E8311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739775" y="1924050"/>
            <a:ext cx="2201863" cy="287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B57331-F9A3-334C-9ECB-F0FCB93570BF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3094038" y="1485900"/>
            <a:ext cx="2201862" cy="72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F28026E5-126C-D848-A4B1-605432F4534E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201613" y="5715000"/>
            <a:ext cx="2409825" cy="32067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6F53C2B-9FBB-D443-A445-912B89FA721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936875" y="5715000"/>
            <a:ext cx="4894263" cy="32067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FBE4A822-865D-8E4D-8EC5-564EE2828CE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59750" y="5715000"/>
            <a:ext cx="2419350" cy="320675"/>
          </a:xfrm>
        </p:spPr>
        <p:txBody>
          <a:bodyPr/>
          <a:lstStyle>
            <a:lvl1pPr>
              <a:defRPr/>
            </a:lvl1pPr>
          </a:lstStyle>
          <a:p>
            <a:fld id="{9344D6BD-234D-DB45-8D55-F6D23E7A2C0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18906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3627AF-BCD7-2C42-9395-8A3A89978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200" y="992188"/>
            <a:ext cx="8080375" cy="21097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4CC766-E8E6-F441-A25B-EE4497DFE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0" y="3182938"/>
            <a:ext cx="8080375" cy="14620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42454C-D78D-2644-8C07-58D88750756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A17ED8-1DEF-174A-BD82-7E3ED18F850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23B8D2-86DB-3E46-A6B4-01CEF3E888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47FF52-3A42-494C-AE86-6BAC152E47C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3715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8008A-F4B7-6D4C-A850-FFA939CF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0AA83F-B273-EC43-A632-03118166B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CD68A3-F192-A744-8E13-EB3483656B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346EDC-0EA0-AF48-B04E-57DFCED31B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C8A1EF-36B5-C744-81C4-980DE67AFC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824BEF-A66E-0146-B5FA-B4DBF16A51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7016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AE3381-7DAE-8F49-A14A-51A398BCB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6626D4-D64F-224C-9133-4274CBC0F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2EE190-8953-124C-93CE-98F901E8BAA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DD6588-AA32-3C42-A78C-66A2C2B57C4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CDFDD9-CBCC-B042-99EE-76183DE756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163B282-8CAA-2A4A-9410-05B71FFFD8B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9688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2BCAB9-9AF3-7D41-9F87-039DABC2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44A29C-A455-9545-9A91-4728ABBF8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775" y="1485900"/>
            <a:ext cx="2201863" cy="72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A8CEEF-4129-8147-966D-C47DA5D7D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4038" y="1485900"/>
            <a:ext cx="2201862" cy="72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E13FA0-B1C8-3D48-9024-CCFA8A55DF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FB7939-CBB7-F74C-B454-B152F0539C4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B9C677-3526-8B47-A709-8F8C1D3DB4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8C3E5C-EE05-0446-AE23-3E7CBBB195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21122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A599C8-2C9E-3440-BE6F-81855BFC0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322263"/>
            <a:ext cx="9291637" cy="11715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5E2B99-5EE5-2840-B732-CCD32C46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BE9AB-70AC-2349-86F0-EDD5A593C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350A63-8A9E-4C4A-A6D3-5A02E6EE0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8183CE7-F020-E341-BF0F-B835BFDE4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3ECFB0-572F-E244-98A4-01BDB48D181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417489-A2FD-7944-9D62-D911B727034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1F442C-3274-9C49-B41A-795255D61A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8BE889-E38A-9B44-84A0-382839A3653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6209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F0A5A-5C69-DC40-9C56-32EE2DECF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C8CBFDB-566A-634C-8C82-B0BBF9A0916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19CB2B-C117-9B41-81E3-9E9A8AED10C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7A8D83D-EE28-8F4D-986F-D40B8A90AE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3CE266-4DDE-C142-B63C-862646BCD47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32964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D33132-841A-254D-9BDF-CB5A8CE5ED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FD8AC77-4ED8-194D-9C96-DCE550AEF17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1152A0-DB49-1C44-A989-728C6F6F84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6D11798-4E87-4741-92C0-9831D87958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6142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2D3110-F188-7F46-BB99-9A1B15BB5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D2BCB3-46A1-4B45-A2B4-1E7AABA1E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A41974-E493-6B4B-A596-E438D793742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0B7068-6551-4847-8189-B825302DC0C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A91E2D-25AA-7748-8A2B-1B6F6238FF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64D8BF-3993-464A-ACAB-5D1DE85C28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0361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7BE878-56AA-5047-A7AF-375642590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EF8D20-17AB-1942-843B-C8C9EAC31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AD40E9-16A6-884C-8506-EF28FAD4D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1D1853-0EC3-C640-B700-EAD30872CE1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C3EA130-8666-6647-A6DC-8A5EF1801A0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94D18AA-679A-4D40-A6C3-4662C20F3D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1EAEA3-A354-4B4B-9134-CC08590D3C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362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F1CB5B-9A1C-EA41-AD6F-9F6CF725E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46DCF5-AC83-C142-AB20-002C79031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EA55D6-2B92-764C-9280-7B7529CF0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92D000-F538-864A-A9EF-39F17365D4B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9063B2-FDF9-DE4F-BD6B-67FE6C9C00F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B1EE39-C868-014F-B1D6-B4BDAC75F9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1BA4E35-5DC8-1346-915F-DFB4B061A96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9653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320D81-88C6-7D4E-9986-C766AC31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C4599C3-0609-2743-8DC2-FEA4C6E19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888FBF-D7A2-B540-AD8B-7C9EB315D01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4F78D3-DE32-F747-8B69-2A660EA13EF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2EA160-0707-7D46-B868-D2CD8C41EA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44018B4-8CD4-3740-888F-592A42C1B3D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70386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AB16E41-3518-4E4A-89B8-E6F9B26124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67438" y="149225"/>
            <a:ext cx="1808162" cy="20621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671001F-96CE-A74C-BB4C-73E55FC10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9775" y="149225"/>
            <a:ext cx="5275263" cy="20621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A6923B-1DB2-8149-9262-3726F22ED3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916B9B-2A6A-3447-9A20-F502D8A19B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5D96B0-3FD0-B747-A9EE-E52A4AAF78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E2859EE-D84C-6340-B4E9-4A14DA3CD76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2749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922C6-FA48-B04A-9AC7-0824214CF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200" y="992188"/>
            <a:ext cx="8080375" cy="21097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DEAE12-3460-C24A-B248-7FD95B371A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0" y="3182938"/>
            <a:ext cx="8080375" cy="14620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AD04B1-8A06-5342-85BA-1B271C07E3E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1F0492-4A46-3A45-9CD5-69367B64CA4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5B1B4FE-AB56-564D-9CA9-7E7B2EE317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E1AB49-D43E-6A48-900F-5E27F264C2C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94228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739B3-998C-C44A-A0CC-1685EECD7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2FDC3D-07ED-0241-952B-014FF777B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BA6FB2-A4BF-2F4B-A0BC-B041E08BEEA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F83D53-C51E-4E4D-9643-D3C7431267C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20E49E-8740-8144-8021-27C74D59B8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9E876E-2972-D349-B63D-667FC875E0A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7968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F121F3-287E-7B49-B40E-991D0EF3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DB32C5-2F4E-A941-BE86-A927E2C53B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A6B1F2-40D4-B64C-9EFE-0FCDACB931C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C80065-3ACE-CC4E-9815-535D743C49E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29396F-37EB-F046-87FA-779E92A14A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C89C16-A03F-0D4A-B5CE-32E427252C1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4491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0BA087-1042-654A-A1A1-1D3BDB2B7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7022A9-DF24-0544-B40A-99317CFDF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775" y="1485900"/>
            <a:ext cx="2201863" cy="72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C6A4E4-C995-6E44-98DE-D15B2400C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4038" y="1485900"/>
            <a:ext cx="2201862" cy="72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571E0E-5B28-EE41-98BF-2DA99AD9674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0073BA-7957-0D4C-9CE9-CC7836175F0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C6E4DC-2262-C24F-92A9-4EA56326FE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7470D98-53B6-2C45-90A6-1AA5AD96DE1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88878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14F5D1-8CE2-864E-95B4-2240595D0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322263"/>
            <a:ext cx="9291637" cy="11715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2C3FB3-9F15-C340-B269-EF891F57B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1194EED-CCDF-DF48-9E33-3116D7CF0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31A47E-4D5E-E94E-B02D-9A187F6C2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F37133-3E97-5C4C-88A7-74ABDBFAAE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4772B1C-90CF-5F4E-B781-AABFA844E1E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1FE4893-BDAE-A94A-A466-A1F24F75D1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FE2507D-6D8A-2E48-8928-7DEF3134FE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CFA510-E673-3F43-B63C-00BD91F41EF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4845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30CC02-4998-AB48-BD1E-852CD8F7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A95310-AA8C-9447-9CD6-62B962189E1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5A1925-D940-F24D-86C0-9CB9E604A24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D16963-A59C-BD4A-9CA9-11DB17C6D7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11B00C-DD94-144A-96C2-0D6AD563E0E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7387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EA0607-6414-9149-8F9F-FF7DD1A15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78899A-1E96-2546-B2DB-C2C315FB9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6AE027-D0A8-604F-B022-0CA7AB1DE3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681240-0BFF-AA48-A017-95832E32F50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91F585-BB74-AF42-A0E3-360F4743F3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9096412-378F-7F4F-AC0F-4C544030BD5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5582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2CABE76-36C4-E541-8980-B3CF4F3C3F2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4D42189-A735-4945-AC59-9A948CFBE2B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9D3CD65-C220-B645-A841-A7E0E9DB61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CEB2EA-A1C8-1348-A332-D8565D56186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2407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882E49-DBC7-774F-A22B-3828DECC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A11E52-3D06-4B44-8DDA-411442915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F76CEF-B755-2F49-899D-4BC016A8B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990DFB-EBB9-0E41-84F4-21FBF1F49E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4D15D11-BA8A-1743-B71F-8957B183B42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2DCFE6-830B-034E-A810-4E99F6E328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D6D15A7-4B9E-0E40-B1A3-8F732007A83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3556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B1662-FC96-7A48-936A-008456ED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6A4B65A-775A-B642-BD36-8B16EAC93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D8251C-85E2-0A4B-B1B6-CEE333A20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DD3CC0-3115-1644-9BC1-8E73D7EE541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7DB013-2407-5D44-9636-0F0DDC8A184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043283E-6B2A-3F49-BB04-C44625ADF2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71F08B-CEB8-2B41-ABFC-6F914E1EC89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91706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C1C98-DE1A-7245-AB38-FE487BD9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F0720B6-78D5-8D41-B52E-16E6A139C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21D225-9EAD-DE48-89A9-C6D4033872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C2AF46-A8F7-8848-B251-6C30D738FB5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FEDFCA-F0E7-9F42-A147-5AB9010A6B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AF0FD5C-C343-BC42-8B8C-B8190B77E90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2326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E0E29AF-E5F9-E644-87FE-6CD05E5FE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67438" y="149225"/>
            <a:ext cx="1808162" cy="20621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DB99D47-EBAB-9047-B49C-B24E78226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9775" y="149225"/>
            <a:ext cx="5275263" cy="20621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92780A-2225-5244-B6AB-F2852AB9AA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BA6ABD-6B58-554C-A199-76D08E84CFA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43DF9C-2F17-584C-AA4B-2941D25455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76CBE92-1447-AF4F-972C-D736D091217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5685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05D66-81A2-E04A-B6EE-ABF20CA90E7C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289175" y="149225"/>
            <a:ext cx="5686425" cy="43021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AD406D-9190-7A46-8F2B-68C57D51F4C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39775" y="1485900"/>
            <a:ext cx="2201863" cy="285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97351F8-80C2-C647-B192-7F896CFA725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094038" y="1485900"/>
            <a:ext cx="2201862" cy="285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15F41F0-07E1-F848-A199-E5AAA245B4B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739775" y="1924050"/>
            <a:ext cx="2201863" cy="287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8E776D5-B656-EB46-B786-3A46C2F2F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94038" y="1924050"/>
            <a:ext cx="2201862" cy="287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60BBEF2-1914-4B49-B9D3-E9AA4E8A9D3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201613" y="5715000"/>
            <a:ext cx="2409825" cy="32067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515A9C-77AB-1741-A3CC-D8B970F34EA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936875" y="5715000"/>
            <a:ext cx="4894263" cy="32067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27375CB-B83D-5240-9551-004CC1EFDF2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59750" y="5715000"/>
            <a:ext cx="2419350" cy="320675"/>
          </a:xfrm>
        </p:spPr>
        <p:txBody>
          <a:bodyPr/>
          <a:lstStyle>
            <a:lvl1pPr>
              <a:defRPr/>
            </a:lvl1pPr>
          </a:lstStyle>
          <a:p>
            <a:fld id="{BCDE0A95-3CE5-5D46-81E5-C1F5ABE8441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0243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CE799A-F87B-8B41-8B3D-B332B7AF2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200" y="992188"/>
            <a:ext cx="8080375" cy="21097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414FA4B-A787-C04A-A116-7C9A6619DE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200" y="3182938"/>
            <a:ext cx="8080375" cy="14620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5BEAC4-086B-9147-A442-68FFCB85E69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AB5E1D-9451-0042-91B6-7F62E6A1E22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C98C09-D2F7-8946-BA91-4AA02B25F7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FC2E5A-589B-3041-A3D8-7F07E2EE2B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687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02907C-4F8D-654F-B39F-C0A58348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28F6B1-3B40-0246-B29A-10F183623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E9AADA-98F2-5C42-9109-3EDFDD20928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7585FC-A3DE-1547-B729-75CEB32C1A1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0896F9-624D-B041-A6CE-1F16E2C56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93A64F-E900-4D41-BCE5-8E164CD2408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4870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7D88-B19F-3F4D-B777-7A7F96358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13" y="1511300"/>
            <a:ext cx="9291637" cy="25193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C4522C-D5F3-E749-B394-DD70AD0BB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13" y="4054475"/>
            <a:ext cx="9291637" cy="13255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528882-80F0-E740-8893-4DCE5510AF3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DB2CE6-2DFC-1348-902D-E39DD7CD333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ABE5DB-EF88-0243-A2D5-9942A228F3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6CADB-AFC2-2B44-8BD2-850C0AF70B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93775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E5C38-27CA-1141-A664-D7DA0721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CE40CD4-A609-1041-B150-23DFABF7D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775" y="1485900"/>
            <a:ext cx="2201863" cy="72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85B15F-500A-0047-BA89-1897D36D6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4038" y="1485900"/>
            <a:ext cx="2201862" cy="72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74DFCD-61F1-3C4F-A38F-BBD20C58AA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F7D5C7-87F1-D946-B0E4-D645EA7631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67C872-A2F1-4149-9CCF-8BA51B5C41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63016D-C586-E84C-AB60-778ACA57519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3197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689555-342F-374C-BA23-3BFEE926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03A4D1-E4D8-1D4F-B237-2C7D97DAB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9775" y="1485900"/>
            <a:ext cx="2201863" cy="72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2D43FD-4DB4-0140-96B3-E3E10CA2B2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4038" y="1485900"/>
            <a:ext cx="2201862" cy="7254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AA5628A-0DEB-834F-88B2-9F42666F5B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59C94B-D60D-E24C-8E7A-E9FCCB6767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C6EB25-4226-B947-AB0B-8AE7298B80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A5D139E-1A68-AB45-BB2A-42048A4A3DB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1868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92A0A0-2557-494B-8B04-40AC08155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322263"/>
            <a:ext cx="9291637" cy="11715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52888D-1F86-9546-98B8-E3C590287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D1CB59-A2B0-094D-B7CA-68EED5E9C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607315-224E-F341-BAD8-E5FAA7632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D5B115C-4B90-2A4A-98D9-6F80CC33E6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7A0E4E7-304A-B94B-BB0F-6E4FE0E003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66CA654-BE93-4E4D-BA75-3EC32C3D96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E66F51-00DC-E54D-97E2-ABBE37469A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09344E1-8703-1446-A520-96B72FB751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96568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2190ED-661D-5C44-9437-18D2B1921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FE142E6-725F-374D-ABBC-CF0BB1202B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528E63E-DAB8-C447-BA2D-B79A92BC2E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A6B4B0-5679-4B4C-A60D-981C13B0FA3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B0A7DB-E103-9346-B71C-501A37E4E29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4420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31B9C8F-33E1-B942-94C0-6476E3F14B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94860F-5993-B645-ACFB-6CE48D38D81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B26BD2-C610-3D47-9310-A0BDF24EC4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8698D8-4829-B54E-9946-CA9A026ECB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40707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16112A-5FCA-5D49-836C-6B2022C25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2B4793-C61B-134D-9D03-40E2AE8BD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D0C59D-7FE4-8F4A-B29C-A7F506F67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887FD5-13DF-E64E-9210-501CBFF1561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545EF8-836B-E44B-AC46-533ED950023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6870F2-212C-804B-8912-02988C1E6B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4062EB-599A-4747-82C0-CABE4C5AF81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9701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3E5CFE-0AA5-6A47-872A-A585DBA6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3D5B9A1-13B7-DB44-9552-54A42F870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E36B9F-987D-5944-B205-5ABFC4D05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38C2170-8A02-AF4D-ADD4-9910387C1CF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8A7ED4-DEAD-774C-B330-BC76D40C8CC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F010B4-36F4-0544-9CD7-10D141E3A3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D0F621-9861-434A-96FF-C2B03AC8020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5871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5365F-9003-6848-B373-CD261899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62B24B-EDD7-DF45-8B3B-9BA1201D3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BB9C00-4F80-914D-B29E-9D0292DA79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72B09C-5E38-234E-8DB7-D7A445FBC96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42A633-2453-C74D-A6A3-5E22FBDD08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205A65-027B-0A41-B0F6-12A10604A6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0134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0F28C41-D60B-D346-9956-B200C4C0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67438" y="149225"/>
            <a:ext cx="1808162" cy="20621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ACC950-0610-9148-8C38-87EA23756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9775" y="149225"/>
            <a:ext cx="5275263" cy="20621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B17EBA-F64A-6747-8361-35987C568B2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4B35A3-AB1C-254C-91B3-4EE7E5A88C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5F67BE-6462-AE4B-8DCA-8D3B0730F3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9C43AD8-F587-8842-9438-6EC388C4BA0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0694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35A468-4A0A-0649-9EDD-3EB764B88B32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2289175" y="149225"/>
            <a:ext cx="5686425" cy="43021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F1B9FD-470E-724B-BCE2-2F4BC01ACBE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39775" y="1485900"/>
            <a:ext cx="2201863" cy="285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C46473C-5977-1A42-A51A-1961BAA4773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094038" y="1485900"/>
            <a:ext cx="2201862" cy="2857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E28EB122-47E3-0047-AB33-7AE374803C0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739775" y="1924050"/>
            <a:ext cx="2201863" cy="287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3FECBC-9632-E34B-BC5C-0E685D9E5D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094038" y="1924050"/>
            <a:ext cx="2201862" cy="287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72080A-024E-114D-B9A6-3F9A9C52FEA7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201613" y="5715000"/>
            <a:ext cx="2409825" cy="32067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CAE8BE-C0BD-734E-AA5C-55E2492849F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936875" y="5715000"/>
            <a:ext cx="4894263" cy="320675"/>
          </a:xfrm>
        </p:spPr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DE03BAC-3031-E04D-BB1A-967C05FE5B9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159750" y="5715000"/>
            <a:ext cx="2419350" cy="320675"/>
          </a:xfrm>
        </p:spPr>
        <p:txBody>
          <a:bodyPr/>
          <a:lstStyle>
            <a:lvl1pPr>
              <a:defRPr/>
            </a:lvl1pPr>
          </a:lstStyle>
          <a:p>
            <a:fld id="{1C8842D5-7A75-0747-A4B2-4D5FC8C3CB0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850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C3F54-1374-674A-B1B6-AD0D2F289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322263"/>
            <a:ext cx="9291637" cy="11715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DA1FB7-EAD7-5E47-A53E-17397F7D3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15C8E7-FE53-8D4F-931D-D2548D64E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363" y="2212975"/>
            <a:ext cx="4557712" cy="325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8774655-3016-394D-9830-3FFF02894D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F0A5EE-38C5-1F4E-8828-12CD6AD60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53063" y="2212975"/>
            <a:ext cx="4579937" cy="325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B45AE0-29BF-2246-83FC-B929BA6132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6F1DCFF-DA31-B44E-AB31-DDE3C2A2955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34A2802-3316-A34A-A519-691F1D83D0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C7169E-785D-AB43-98CA-5EC6021CF24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550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97D4E3-08DB-3242-8B3F-69BD0B507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37A3851-55F5-2B48-ACE9-C9F8E9EB68A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1BE7914-A263-7A46-9E78-11CEC2F1061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51B5FE-9388-C54B-AB18-AB13399297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54DBB24-4D9C-2448-9FC3-19C632455F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29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E5A24A8-CF91-2D4B-B76D-2564374909D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41A2DF1-D019-D549-9EE3-C386C65BE36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A1A942-A55B-1042-95F0-9EDC4A399C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C53351-7786-0B44-8357-4C8EC0E1634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476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60BF85-2F8B-A74F-B930-5CAB7F5D4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731A1C-800C-EC46-9587-5BA23DC19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79032A-32F3-D747-81E2-D2392442F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939883-DF12-4042-A37E-1DEC5904AB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A2AC0C8-9E62-BB48-AD03-731777775F2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C0921E-DF27-AE49-8997-2B06692808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AD59E3-2F58-464D-B84C-8BC526B9FBC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965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D1A70D-29DA-A848-A0D3-CED48CD5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51D35D4-4F9C-FF46-BDEE-A16D19F3E5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D03D10-A49B-724C-A4F1-58A246E1B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555A24-52D9-1348-82CC-63312267C3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01853D-700E-A14D-89DC-607B2469456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057A34-E917-E241-854F-D4AAECE320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2CB915-0B36-4744-91D9-FB063D1ADA4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86998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1D6C87BB-FF18-B446-A642-1D4FB8678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71188" cy="60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A2C0F9F2-26B7-2E4B-B960-6B0B30B723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1485900"/>
            <a:ext cx="45561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planModifiez les styles du texte du masque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1D8057F-19B8-7741-8886-DE722114070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201613" y="5715000"/>
            <a:ext cx="24098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AF2501-265A-6A4B-B2B5-46C9D7DF893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936875" y="5715000"/>
            <a:ext cx="4894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DE6187-0127-FE4B-B4B9-A53F6C3ADB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59750" y="5715000"/>
            <a:ext cx="2419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D13C64C1-249B-F346-BD37-D9B995DC639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5098BD3-8663-414A-B712-B63C5399A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9175" y="149225"/>
            <a:ext cx="56864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Modifiez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96" r:id="rId12"/>
  </p:sldLayoutIdLst>
  <p:hf hd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2D4B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eaLnBrk="1" fontAlgn="base" hangingPunct="1">
        <a:lnSpc>
          <a:spcPct val="84000"/>
        </a:lnSpc>
        <a:spcBef>
          <a:spcPts val="1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2D4B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84000"/>
        </a:lnSpc>
        <a:spcBef>
          <a:spcPts val="11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2D4B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84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2D4B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84000"/>
        </a:lnSpc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2D4B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8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2D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>
            <a:extLst>
              <a:ext uri="{FF2B5EF4-FFF2-40B4-BE49-F238E27FC236}">
                <a16:creationId xmlns:a16="http://schemas.microsoft.com/office/drawing/2014/main" id="{5F7EC49C-95B9-A740-B070-11C877802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71188" cy="60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7290EB06-73F0-6C4A-B87C-00CBB33F6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1485900"/>
            <a:ext cx="45561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planModifiez les styles du texte du masque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7F01BAD-48FA-294B-A0F9-5268B7B2E76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201613" y="5715000"/>
            <a:ext cx="24098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4D80CA9-B6C1-C249-A333-0F3B45C8C4D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936875" y="5715000"/>
            <a:ext cx="4894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D37FE16-FE1E-DE45-BAB9-8323C5C6012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59750" y="5715000"/>
            <a:ext cx="2419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EF122FB5-0B72-274C-B7FD-E02DE1B7006D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8496408E-3AC8-F546-B20A-A34F08348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9175" y="149225"/>
            <a:ext cx="56864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Modifiez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2D4B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fontAlgn="base">
        <a:lnSpc>
          <a:spcPct val="84000"/>
        </a:lnSpc>
        <a:spcBef>
          <a:spcPts val="1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2D4B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4000"/>
        </a:lnSpc>
        <a:spcBef>
          <a:spcPts val="11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2D4B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4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2D4B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4000"/>
        </a:lnSpc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2D4B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2D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D8CD0D0F-94C4-BA45-814F-B7771836F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72775" cy="60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FD18CC6C-DCCF-A443-B984-044DFB44D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9175" y="149225"/>
            <a:ext cx="56864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Modifiez le style du titre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C2CA47D-1541-FC40-A60D-147F1DDC5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1485900"/>
            <a:ext cx="45561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planModifiez les styles du texte du masque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3763C5FC-8E6A-B744-8B36-B3F425822BB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201613" y="5715000"/>
            <a:ext cx="24098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37E93509-6F83-1244-9FD0-7242200A50CB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936875" y="5715000"/>
            <a:ext cx="4894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B859D68F-C4EA-5E4F-BCE0-202A0353968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59750" y="5715000"/>
            <a:ext cx="2419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D28695B0-B1C3-154B-BB28-94B2F587B96B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8" r:id="rId12"/>
  </p:sldLayoutIdLst>
  <p:hf hdr="0"/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2D4B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fontAlgn="base">
        <a:lnSpc>
          <a:spcPct val="84000"/>
        </a:lnSpc>
        <a:spcBef>
          <a:spcPts val="1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2D4B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4000"/>
        </a:lnSpc>
        <a:spcBef>
          <a:spcPts val="11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2D4B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4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2D4B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4000"/>
        </a:lnSpc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2D4B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2D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>
            <a:extLst>
              <a:ext uri="{FF2B5EF4-FFF2-40B4-BE49-F238E27FC236}">
                <a16:creationId xmlns:a16="http://schemas.microsoft.com/office/drawing/2014/main" id="{A9034F7B-C6CC-9741-9859-73110C953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72775" cy="60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81EE0CEB-9D4D-5146-B696-751B55CC4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9175" y="149225"/>
            <a:ext cx="56864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Modifiez le style du titre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7E61CF1-53A9-C84E-8FD0-970027CAD2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1485900"/>
            <a:ext cx="4556125" cy="72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planModifiez les styles du texte du masque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BAC19E0B-6EC7-3248-B096-19DB803131C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201613" y="5715000"/>
            <a:ext cx="240982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r-FR" altLang="fr-FR"/>
              <a:t>16/9/21 Réunion Laser IJCLab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4AD9356-AA5B-5247-AA48-CC8E842BCD65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2936875" y="5715000"/>
            <a:ext cx="4894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2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r>
              <a:rPr lang="fr-FR" altLang="fr-FR"/>
              <a:t>F. Le Blanc 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BE4F077-7BE1-604C-8F63-776A8BCC83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159750" y="5715000"/>
            <a:ext cx="24193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FFFF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567C7FBA-5EB5-DF43-8A58-47331CDDCA5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hf hdr="0"/>
  <p:txStyles>
    <p:titleStyle>
      <a:lvl1pPr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002D4B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marL="1143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marL="1600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marL="20574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002D4B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42900" indent="-342900" algn="l" defTabSz="449263" rtl="0" fontAlgn="base">
        <a:lnSpc>
          <a:spcPct val="84000"/>
        </a:lnSpc>
        <a:spcBef>
          <a:spcPts val="141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2D4B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84000"/>
        </a:lnSpc>
        <a:spcBef>
          <a:spcPts val="11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002D4B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84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2D4B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84000"/>
        </a:lnSpc>
        <a:spcBef>
          <a:spcPts val="563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2D4B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8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2D4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7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EBA1A6BB-92A0-6B4F-A3CE-202FE941CFD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60363" y="1655763"/>
            <a:ext cx="5111750" cy="792162"/>
          </a:xfrm>
          <a:ln/>
        </p:spPr>
        <p:txBody>
          <a:bodyPr lIns="0" tIns="80640" rIns="0" bIns="0" anchor="t"/>
          <a:lstStyle/>
          <a:p>
            <a:pPr marL="431800" indent="-323850" algn="ctr">
              <a:buClr>
                <a:srgbClr val="FF67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 sz="4000" b="1" dirty="0">
                <a:solidFill>
                  <a:srgbClr val="000000"/>
                </a:solidFill>
              </a:rPr>
              <a:t>RIALTO : the laser ion source for ALTO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DC4F1C7-21D7-BF45-A3BA-3DA6A76F3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238" y="5400675"/>
            <a:ext cx="10302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51660A86-FD9A-AC4D-8AD7-495FBE93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0" b="2007"/>
          <a:stretch>
            <a:fillRect/>
          </a:stretch>
        </p:blipFill>
        <p:spPr bwMode="auto">
          <a:xfrm>
            <a:off x="5724525" y="739775"/>
            <a:ext cx="4868863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10000"/>
                  </a:blip>
                  <a:srcRect r="26480" b="200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B6F955-A2B2-0043-8079-F13D8F59571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23F7E5-E42D-9241-A7F4-FFDE2175F4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6C9F02-554F-7341-85AE-9EFFC19AC85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344D6BD-234D-DB45-8D55-F6D23E7A2C0F}" type="slidenum">
              <a:rPr lang="fr-FR" altLang="fr-FR" smtClean="0"/>
              <a:pPr/>
              <a:t>1</a:t>
            </a:fld>
            <a:endParaRPr lang="fr-FR" altLang="fr-FR"/>
          </a:p>
        </p:txBody>
      </p:sp>
      <p:pic>
        <p:nvPicPr>
          <p:cNvPr id="9" name="Image 17">
            <a:extLst>
              <a:ext uri="{FF2B5EF4-FFF2-40B4-BE49-F238E27FC236}">
                <a16:creationId xmlns:a16="http://schemas.microsoft.com/office/drawing/2014/main" id="{FECE1B8D-E0B3-3140-B514-5E7F780E4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6394499" y="-10027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du numéro de diapositive 8">
            <a:extLst>
              <a:ext uri="{FF2B5EF4-FFF2-40B4-BE49-F238E27FC236}">
                <a16:creationId xmlns:a16="http://schemas.microsoft.com/office/drawing/2014/main" id="{A77CA6AC-1436-4A49-915F-54EA6849DB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52D0773-2186-8941-98B8-0DCC6780FD87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FE15258C-AD17-664A-8DB0-0298E9C69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95625" y="134683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 dirty="0"/>
              <a:t>RIALTO </a:t>
            </a:r>
            <a:r>
              <a:rPr lang="fr-FR" altLang="fr-FR" dirty="0" err="1"/>
              <a:t>upgraded</a:t>
            </a:r>
            <a:r>
              <a:rPr lang="fr-FR" altLang="fr-FR" dirty="0"/>
              <a:t> </a:t>
            </a:r>
            <a:r>
              <a:rPr lang="fr-FR" altLang="fr-FR" dirty="0" err="1"/>
              <a:t>layout</a:t>
            </a:r>
            <a:endParaRPr lang="fr-FR" altLang="fr-FR" dirty="0"/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EA5B7647-25FE-C347-BDF7-327B81FF8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4968875"/>
            <a:ext cx="23034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255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r>
              <a:rPr lang="fr-FR" altLang="fr-FR" sz="1600">
                <a:solidFill>
                  <a:srgbClr val="002D4B"/>
                </a:solidFill>
                <a:latin typeface="Calibri" panose="020F0502020204030204" pitchFamily="34" charset="0"/>
              </a:rPr>
              <a:t>Nd:YAG 100W max</a:t>
            </a:r>
          </a:p>
        </p:txBody>
      </p:sp>
      <p:sp>
        <p:nvSpPr>
          <p:cNvPr id="12291" name="Text Box 3">
            <a:extLst>
              <a:ext uri="{FF2B5EF4-FFF2-40B4-BE49-F238E27FC236}">
                <a16:creationId xmlns:a16="http://schemas.microsoft.com/office/drawing/2014/main" id="{5C4817D3-5DA2-4842-858A-3BCD81041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060700"/>
            <a:ext cx="23034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255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r>
              <a:rPr lang="fr-FR" altLang="fr-FR" sz="1600">
                <a:solidFill>
                  <a:srgbClr val="002D4B"/>
                </a:solidFill>
                <a:latin typeface="Calibri" panose="020F0502020204030204" pitchFamily="34" charset="0"/>
              </a:rPr>
              <a:t>Nd:YAG 35W max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106C35D3-ADBA-3E44-A66B-218054D63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6"/>
          <a:stretch>
            <a:fillRect/>
          </a:stretch>
        </p:blipFill>
        <p:spPr bwMode="auto">
          <a:xfrm rot="16200000">
            <a:off x="3469481" y="-1502568"/>
            <a:ext cx="3713163" cy="941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1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2293" name="Group 5">
            <a:extLst>
              <a:ext uri="{FF2B5EF4-FFF2-40B4-BE49-F238E27FC236}">
                <a16:creationId xmlns:a16="http://schemas.microsoft.com/office/drawing/2014/main" id="{4FADC826-4443-0E4E-B0DA-AF53AB814858}"/>
              </a:ext>
            </a:extLst>
          </p:cNvPr>
          <p:cNvGrpSpPr>
            <a:grpSpLocks/>
          </p:cNvGrpSpPr>
          <p:nvPr/>
        </p:nvGrpSpPr>
        <p:grpSpPr bwMode="auto">
          <a:xfrm>
            <a:off x="131763" y="2125663"/>
            <a:ext cx="2890838" cy="2228850"/>
            <a:chOff x="83" y="1339"/>
            <a:chExt cx="1821" cy="1404"/>
          </a:xfrm>
        </p:grpSpPr>
        <p:grpSp>
          <p:nvGrpSpPr>
            <p:cNvPr id="12294" name="Group 6">
              <a:extLst>
                <a:ext uri="{FF2B5EF4-FFF2-40B4-BE49-F238E27FC236}">
                  <a16:creationId xmlns:a16="http://schemas.microsoft.com/office/drawing/2014/main" id="{FE882D16-ED9C-EE44-B375-541C00A241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1519"/>
              <a:ext cx="1700" cy="1224"/>
              <a:chOff x="204" y="1519"/>
              <a:chExt cx="1700" cy="1224"/>
            </a:xfrm>
          </p:grpSpPr>
          <p:sp>
            <p:nvSpPr>
              <p:cNvPr id="12295" name="Oval 7">
                <a:extLst>
                  <a:ext uri="{FF2B5EF4-FFF2-40B4-BE49-F238E27FC236}">
                    <a16:creationId xmlns:a16="http://schemas.microsoft.com/office/drawing/2014/main" id="{9A3E0B27-23C2-CF4F-B3C9-37D23357C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" y="1973"/>
                <a:ext cx="838" cy="543"/>
              </a:xfrm>
              <a:prstGeom prst="ellipse">
                <a:avLst/>
              </a:prstGeom>
              <a:noFill/>
              <a:ln w="19080" cap="flat">
                <a:solidFill>
                  <a:srgbClr val="CE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6" name="Oval 8">
                <a:extLst>
                  <a:ext uri="{FF2B5EF4-FFF2-40B4-BE49-F238E27FC236}">
                    <a16:creationId xmlns:a16="http://schemas.microsoft.com/office/drawing/2014/main" id="{54038908-0F5C-484A-925E-032DBA53BD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" y="2336"/>
                <a:ext cx="612" cy="407"/>
              </a:xfrm>
              <a:prstGeom prst="ellipse">
                <a:avLst/>
              </a:prstGeom>
              <a:noFill/>
              <a:ln w="19080" cap="flat">
                <a:solidFill>
                  <a:srgbClr val="CE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297" name="Line 9">
                <a:extLst>
                  <a:ext uri="{FF2B5EF4-FFF2-40B4-BE49-F238E27FC236}">
                    <a16:creationId xmlns:a16="http://schemas.microsoft.com/office/drawing/2014/main" id="{E87CF264-2FB7-4744-A3C0-D86413381F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4" y="1519"/>
                <a:ext cx="180" cy="817"/>
              </a:xfrm>
              <a:prstGeom prst="line">
                <a:avLst/>
              </a:prstGeom>
              <a:noFill/>
              <a:ln w="19080" cap="flat">
                <a:solidFill>
                  <a:srgbClr val="CE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98" name="Line 10">
                <a:extLst>
                  <a:ext uri="{FF2B5EF4-FFF2-40B4-BE49-F238E27FC236}">
                    <a16:creationId xmlns:a16="http://schemas.microsoft.com/office/drawing/2014/main" id="{3C40C7B7-7B2B-E244-BF36-9BA7C1B87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35" y="1519"/>
                <a:ext cx="634" cy="498"/>
              </a:xfrm>
              <a:prstGeom prst="line">
                <a:avLst/>
              </a:prstGeom>
              <a:noFill/>
              <a:ln w="19080" cap="flat">
                <a:solidFill>
                  <a:srgbClr val="CE181E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2299" name="Text Box 11">
              <a:extLst>
                <a:ext uri="{FF2B5EF4-FFF2-40B4-BE49-F238E27FC236}">
                  <a16:creationId xmlns:a16="http://schemas.microsoft.com/office/drawing/2014/main" id="{7619100F-AB54-5D43-8AF6-8450443F1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" y="1339"/>
              <a:ext cx="1677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2255" rIns="0" bIns="0"/>
            <a:lstStyle>
              <a:lvl1pPr marL="431800" indent="-32385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9pPr>
            </a:lstStyle>
            <a:p>
              <a:pPr hangingPunct="1">
                <a:lnSpc>
                  <a:spcPct val="84000"/>
                </a:lnSpc>
                <a:spcBef>
                  <a:spcPts val="1413"/>
                </a:spcBef>
                <a:buClr>
                  <a:srgbClr val="FF6700"/>
                </a:buClr>
                <a:buSzPct val="45000"/>
                <a:buFont typeface="Wingdings" pitchFamily="2" charset="2"/>
                <a:buNone/>
              </a:pPr>
              <a:r>
                <a:rPr lang="fr-FR" altLang="fr-FR" sz="1600" dirty="0" err="1">
                  <a:solidFill>
                    <a:srgbClr val="002D4B"/>
                  </a:solidFill>
                  <a:latin typeface="Calibri" panose="020F0502020204030204" pitchFamily="34" charset="0"/>
                </a:rPr>
                <a:t>Improving</a:t>
              </a:r>
              <a:r>
                <a:rPr lang="fr-FR" altLang="fr-FR" sz="1600" dirty="0">
                  <a:solidFill>
                    <a:srgbClr val="002D4B"/>
                  </a:solidFill>
                  <a:latin typeface="Calibri" panose="020F0502020204030204" pitchFamily="34" charset="0"/>
                </a:rPr>
                <a:t> non </a:t>
              </a:r>
              <a:r>
                <a:rPr lang="fr-FR" altLang="fr-FR" sz="1600" dirty="0" err="1">
                  <a:solidFill>
                    <a:srgbClr val="002D4B"/>
                  </a:solidFill>
                  <a:latin typeface="Calibri" panose="020F0502020204030204" pitchFamily="34" charset="0"/>
                </a:rPr>
                <a:t>resonant</a:t>
              </a:r>
              <a:r>
                <a:rPr lang="fr-FR" altLang="fr-FR" sz="1600" dirty="0">
                  <a:solidFill>
                    <a:srgbClr val="002D4B"/>
                  </a:solidFill>
                  <a:latin typeface="Calibri" panose="020F0502020204030204" pitchFamily="34" charset="0"/>
                </a:rPr>
                <a:t> </a:t>
              </a:r>
              <a:r>
                <a:rPr lang="fr-FR" altLang="fr-FR" sz="1600" dirty="0" err="1">
                  <a:solidFill>
                    <a:srgbClr val="002D4B"/>
                  </a:solidFill>
                  <a:latin typeface="Calibri" panose="020F0502020204030204" pitchFamily="34" charset="0"/>
                </a:rPr>
                <a:t>step</a:t>
              </a:r>
              <a:endParaRPr lang="fr-FR" altLang="fr-FR" sz="1600" dirty="0">
                <a:solidFill>
                  <a:srgbClr val="002D4B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2300" name="Group 12">
            <a:extLst>
              <a:ext uri="{FF2B5EF4-FFF2-40B4-BE49-F238E27FC236}">
                <a16:creationId xmlns:a16="http://schemas.microsoft.com/office/drawing/2014/main" id="{6FF4D50E-1395-CF44-BE05-F28B5338D793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2160588"/>
            <a:ext cx="3382963" cy="3275012"/>
            <a:chOff x="1950" y="1361"/>
            <a:chExt cx="2131" cy="2063"/>
          </a:xfrm>
        </p:grpSpPr>
        <p:sp>
          <p:nvSpPr>
            <p:cNvPr id="12301" name="Line 13">
              <a:extLst>
                <a:ext uri="{FF2B5EF4-FFF2-40B4-BE49-F238E27FC236}">
                  <a16:creationId xmlns:a16="http://schemas.microsoft.com/office/drawing/2014/main" id="{64F0C7D4-C636-1349-A573-BF775C612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2789"/>
              <a:ext cx="430" cy="407"/>
            </a:xfrm>
            <a:prstGeom prst="line">
              <a:avLst/>
            </a:prstGeom>
            <a:noFill/>
            <a:ln w="19080" cap="flat">
              <a:solidFill>
                <a:srgbClr val="D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2302" name="Group 14">
              <a:extLst>
                <a:ext uri="{FF2B5EF4-FFF2-40B4-BE49-F238E27FC236}">
                  <a16:creationId xmlns:a16="http://schemas.microsoft.com/office/drawing/2014/main" id="{4D62E6B1-9682-A44A-BE50-FFE2C6CB9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0" y="1361"/>
              <a:ext cx="2131" cy="2063"/>
              <a:chOff x="1950" y="1361"/>
              <a:chExt cx="2131" cy="2063"/>
            </a:xfrm>
          </p:grpSpPr>
          <p:sp>
            <p:nvSpPr>
              <p:cNvPr id="12303" name="Rectangle 15">
                <a:extLst>
                  <a:ext uri="{FF2B5EF4-FFF2-40B4-BE49-F238E27FC236}">
                    <a16:creationId xmlns:a16="http://schemas.microsoft.com/office/drawing/2014/main" id="{EF5D1F6A-059D-294F-AE51-D3B9788F9B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0" y="1361"/>
                <a:ext cx="453" cy="407"/>
              </a:xfrm>
              <a:prstGeom prst="rect">
                <a:avLst/>
              </a:prstGeom>
              <a:noFill/>
              <a:ln w="19080" cap="flat">
                <a:solidFill>
                  <a:srgbClr val="D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04" name="Rectangle 16">
                <a:extLst>
                  <a:ext uri="{FF2B5EF4-FFF2-40B4-BE49-F238E27FC236}">
                    <a16:creationId xmlns:a16="http://schemas.microsoft.com/office/drawing/2014/main" id="{DA0BC223-D7F7-DE41-9124-78F06C8E4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2381"/>
                <a:ext cx="453" cy="407"/>
              </a:xfrm>
              <a:prstGeom prst="rect">
                <a:avLst/>
              </a:prstGeom>
              <a:noFill/>
              <a:ln w="19080" cap="flat">
                <a:solidFill>
                  <a:srgbClr val="D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2305" name="Line 17">
                <a:extLst>
                  <a:ext uri="{FF2B5EF4-FFF2-40B4-BE49-F238E27FC236}">
                    <a16:creationId xmlns:a16="http://schemas.microsoft.com/office/drawing/2014/main" id="{C160BAFE-201B-A84E-846F-137259155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4" y="1769"/>
                <a:ext cx="453" cy="1428"/>
              </a:xfrm>
              <a:prstGeom prst="line">
                <a:avLst/>
              </a:prstGeom>
              <a:noFill/>
              <a:ln w="19080" cap="flat">
                <a:solidFill>
                  <a:srgbClr val="D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306" name="Text Box 18">
                <a:extLst>
                  <a:ext uri="{FF2B5EF4-FFF2-40B4-BE49-F238E27FC236}">
                    <a16:creationId xmlns:a16="http://schemas.microsoft.com/office/drawing/2014/main" id="{B4D78CDA-7D8F-C64B-AD68-BEAB0B8BFA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6" y="3221"/>
                <a:ext cx="2085" cy="2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32255" rIns="0" bIns="0"/>
              <a:lstStyle>
                <a:lvl1pPr marL="431800" indent="-323850"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Noto Sans CJK SC Regular" charset="0"/>
                    <a:cs typeface="Noto Sans CJK SC Regular" charset="0"/>
                  </a:defRPr>
                </a:lvl9pPr>
              </a:lstStyle>
              <a:p>
                <a:pPr hangingPunct="1">
                  <a:lnSpc>
                    <a:spcPct val="84000"/>
                  </a:lnSpc>
                  <a:spcBef>
                    <a:spcPts val="1413"/>
                  </a:spcBef>
                  <a:buClr>
                    <a:srgbClr val="FF6700"/>
                  </a:buClr>
                  <a:buSzPct val="45000"/>
                  <a:buFont typeface="Wingdings" pitchFamily="2" charset="2"/>
                  <a:buNone/>
                </a:pPr>
                <a:r>
                  <a:rPr lang="fr-FR" altLang="fr-FR" sz="1600">
                    <a:solidFill>
                      <a:srgbClr val="002D4B"/>
                    </a:solidFill>
                    <a:latin typeface="Calibri" panose="020F0502020204030204" pitchFamily="34" charset="0"/>
                  </a:rPr>
                  <a:t>Improving beam distribution</a:t>
                </a:r>
              </a:p>
            </p:txBody>
          </p:sp>
        </p:grpSp>
      </p:grpSp>
      <p:grpSp>
        <p:nvGrpSpPr>
          <p:cNvPr id="12307" name="Group 19">
            <a:extLst>
              <a:ext uri="{FF2B5EF4-FFF2-40B4-BE49-F238E27FC236}">
                <a16:creationId xmlns:a16="http://schemas.microsoft.com/office/drawing/2014/main" id="{5823CC2E-A632-8044-9E56-17511D2A464C}"/>
              </a:ext>
            </a:extLst>
          </p:cNvPr>
          <p:cNvGrpSpPr>
            <a:grpSpLocks/>
          </p:cNvGrpSpPr>
          <p:nvPr/>
        </p:nvGrpSpPr>
        <p:grpSpPr bwMode="auto">
          <a:xfrm>
            <a:off x="7775575" y="1223963"/>
            <a:ext cx="2673350" cy="4010025"/>
            <a:chOff x="4898" y="771"/>
            <a:chExt cx="1684" cy="2526"/>
          </a:xfrm>
        </p:grpSpPr>
        <p:sp>
          <p:nvSpPr>
            <p:cNvPr id="12308" name="AutoShape 20">
              <a:extLst>
                <a:ext uri="{FF2B5EF4-FFF2-40B4-BE49-F238E27FC236}">
                  <a16:creationId xmlns:a16="http://schemas.microsoft.com/office/drawing/2014/main" id="{49E53F21-0CB4-9A49-BC32-070B01BB2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8" y="2404"/>
              <a:ext cx="453" cy="453"/>
            </a:xfrm>
            <a:prstGeom prst="diamond">
              <a:avLst/>
            </a:prstGeom>
            <a:noFill/>
            <a:ln w="19080" cap="flat">
              <a:solidFill>
                <a:srgbClr val="FF00B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09" name="AutoShape 21">
              <a:extLst>
                <a:ext uri="{FF2B5EF4-FFF2-40B4-BE49-F238E27FC236}">
                  <a16:creationId xmlns:a16="http://schemas.microsoft.com/office/drawing/2014/main" id="{55C0FD20-DF88-7C45-9F00-D33973764F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0" y="771"/>
              <a:ext cx="453" cy="453"/>
            </a:xfrm>
            <a:prstGeom prst="diamond">
              <a:avLst/>
            </a:prstGeom>
            <a:noFill/>
            <a:ln w="19080" cap="flat">
              <a:solidFill>
                <a:srgbClr val="FF00B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310" name="Line 22">
              <a:extLst>
                <a:ext uri="{FF2B5EF4-FFF2-40B4-BE49-F238E27FC236}">
                  <a16:creationId xmlns:a16="http://schemas.microsoft.com/office/drawing/2014/main" id="{D0839346-1236-1048-B1E1-8D419FD76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41" y="1225"/>
              <a:ext cx="46" cy="1859"/>
            </a:xfrm>
            <a:prstGeom prst="line">
              <a:avLst/>
            </a:prstGeom>
            <a:noFill/>
            <a:ln w="19080" cap="flat">
              <a:solidFill>
                <a:srgbClr val="FF00B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11" name="Line 23">
              <a:extLst>
                <a:ext uri="{FF2B5EF4-FFF2-40B4-BE49-F238E27FC236}">
                  <a16:creationId xmlns:a16="http://schemas.microsoft.com/office/drawing/2014/main" id="{E1F2A64E-D099-A048-ABCF-38460DF0E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1" y="2721"/>
              <a:ext cx="679" cy="362"/>
            </a:xfrm>
            <a:prstGeom prst="line">
              <a:avLst/>
            </a:prstGeom>
            <a:noFill/>
            <a:ln w="19080" cap="flat">
              <a:solidFill>
                <a:srgbClr val="FF00B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312" name="Text Box 24">
              <a:extLst>
                <a:ext uri="{FF2B5EF4-FFF2-40B4-BE49-F238E27FC236}">
                  <a16:creationId xmlns:a16="http://schemas.microsoft.com/office/drawing/2014/main" id="{01E97CE1-13E4-9B40-B96F-42BAC7906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2" y="3095"/>
              <a:ext cx="145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32255" rIns="0" bIns="0"/>
            <a:lstStyle>
              <a:lvl1pPr marL="431800" indent="-323850"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5pPr>
              <a:lvl6pPr marL="25146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6pPr>
              <a:lvl7pPr marL="29718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7pPr>
              <a:lvl8pPr marL="34290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8pPr>
              <a:lvl9pPr marL="3886200" indent="-228600" defTabSz="449263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panose="020B0604020202020204" pitchFamily="34" charset="0"/>
                  <a:ea typeface="Noto Sans CJK SC Regular" charset="0"/>
                  <a:cs typeface="Noto Sans CJK SC Regular" charset="0"/>
                </a:defRPr>
              </a:lvl9pPr>
            </a:lstStyle>
            <a:p>
              <a:pPr hangingPunct="1">
                <a:lnSpc>
                  <a:spcPct val="84000"/>
                </a:lnSpc>
                <a:spcBef>
                  <a:spcPts val="1413"/>
                </a:spcBef>
                <a:buClr>
                  <a:srgbClr val="FF6700"/>
                </a:buClr>
                <a:buSzPct val="45000"/>
                <a:buFont typeface="Wingdings" pitchFamily="2" charset="2"/>
                <a:buNone/>
              </a:pPr>
              <a:r>
                <a:rPr lang="fr-FR" altLang="fr-FR" sz="1600" dirty="0" err="1">
                  <a:solidFill>
                    <a:srgbClr val="002D4B"/>
                  </a:solidFill>
                  <a:latin typeface="Calibri" panose="020F0502020204030204" pitchFamily="34" charset="0"/>
                </a:rPr>
                <a:t>Beam</a:t>
              </a:r>
              <a:r>
                <a:rPr lang="fr-FR" altLang="fr-FR" sz="1600" dirty="0">
                  <a:solidFill>
                    <a:srgbClr val="002D4B"/>
                  </a:solidFill>
                  <a:latin typeface="Calibri" panose="020F0502020204030204" pitchFamily="34" charset="0"/>
                </a:rPr>
                <a:t> </a:t>
              </a:r>
              <a:r>
                <a:rPr lang="fr-FR" altLang="fr-FR" sz="1600" dirty="0" err="1">
                  <a:solidFill>
                    <a:srgbClr val="002D4B"/>
                  </a:solidFill>
                  <a:latin typeface="Calibri" panose="020F0502020204030204" pitchFamily="34" charset="0"/>
                </a:rPr>
                <a:t>Stabilization</a:t>
              </a:r>
              <a:r>
                <a:rPr lang="fr-FR" altLang="fr-FR" sz="1600" dirty="0">
                  <a:solidFill>
                    <a:srgbClr val="002D4B"/>
                  </a:solidFill>
                  <a:latin typeface="Calibri" panose="020F0502020204030204" pitchFamily="34" charset="0"/>
                </a:rPr>
                <a:t> system</a:t>
              </a:r>
            </a:p>
          </p:txBody>
        </p:sp>
      </p:grp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E1D15F0-0613-C749-BCAE-2E864A218E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26CBC64-EAA1-D14A-83A2-A4D8C99F899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pic>
        <p:nvPicPr>
          <p:cNvPr id="29" name="Image 17">
            <a:extLst>
              <a:ext uri="{FF2B5EF4-FFF2-40B4-BE49-F238E27FC236}">
                <a16:creationId xmlns:a16="http://schemas.microsoft.com/office/drawing/2014/main" id="{8D8B81D1-6646-A648-9DC0-9C7685C33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C3F61151-8955-5B48-81D1-74FC39A31F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D56ABA2-3818-1541-B7C4-D71825DE6A16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1227F551-2609-CD4A-8832-B0D2A66CF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9000" y="3175"/>
            <a:ext cx="7127875" cy="67945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fr-FR" altLang="fr-FR"/>
              <a:t>RIALTO Upgrades. YAG laser and trigger unit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0784E614-DC79-A649-9602-EC6B362E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295400"/>
            <a:ext cx="4719638" cy="353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F6EDF859-0A24-9E42-A112-AB1A64362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1044575"/>
            <a:ext cx="5091113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8304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Char char=""/>
            </a:pPr>
            <a:r>
              <a:rPr lang="fr-FR" altLang="fr-FR" sz="1900">
                <a:latin typeface="Calibri" panose="020F0502020204030204" pitchFamily="34" charset="0"/>
              </a:rPr>
              <a:t>Up to 35 W (63 A)</a:t>
            </a: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Char char=""/>
            </a:pPr>
            <a:r>
              <a:rPr lang="fr-FR" altLang="fr-FR" sz="1900">
                <a:latin typeface="Calibri" panose="020F0502020204030204" pitchFamily="34" charset="0"/>
              </a:rPr>
              <a:t>Gaussian profile for ionization step</a:t>
            </a: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Char char=""/>
            </a:pPr>
            <a:r>
              <a:rPr lang="fr-FR" altLang="fr-FR" sz="1900">
                <a:latin typeface="Calibri" panose="020F0502020204030204" pitchFamily="34" charset="0"/>
              </a:rPr>
              <a:t>Temporal synchronization with </a:t>
            </a: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r>
              <a:rPr lang="fr-FR" altLang="fr-FR" sz="1900">
                <a:latin typeface="Calibri" panose="020F0502020204030204" pitchFamily="34" charset="0"/>
              </a:rPr>
              <a:t>new trigger unit</a:t>
            </a: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endParaRPr lang="fr-FR" altLang="fr-FR" sz="2200">
              <a:solidFill>
                <a:srgbClr val="CE181E"/>
              </a:solidFill>
              <a:latin typeface="Calibri" panose="020F0502020204030204" pitchFamily="34" charset="0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5FF42E9F-579A-8243-A0C0-BD3E87689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06" b="33719"/>
          <a:stretch>
            <a:fillRect/>
          </a:stretch>
        </p:blipFill>
        <p:spPr bwMode="auto">
          <a:xfrm>
            <a:off x="6188075" y="2592388"/>
            <a:ext cx="3532188" cy="26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5606" b="337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981121B-45C7-274B-884E-82DE62DE403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79DFE7E-0F14-F945-AB35-9F1EFE4374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pic>
        <p:nvPicPr>
          <p:cNvPr id="9" name="Image 17">
            <a:extLst>
              <a:ext uri="{FF2B5EF4-FFF2-40B4-BE49-F238E27FC236}">
                <a16:creationId xmlns:a16="http://schemas.microsoft.com/office/drawing/2014/main" id="{7C72513E-483E-AC48-A321-708522750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679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B2ED387A-6907-0E41-96BB-5E71EA5153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4C4829D-53D0-C346-BBEB-B44A9EF46395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DE573FEE-A5D5-6E4F-8452-FDB114FC90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/>
              <a:t>Beam Stabilization System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ED2BAFCB-B74A-B148-B09A-6DB6489FD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 t="12222" r="5830"/>
          <a:stretch>
            <a:fillRect/>
          </a:stretch>
        </p:blipFill>
        <p:spPr bwMode="auto">
          <a:xfrm>
            <a:off x="6440488" y="3168650"/>
            <a:ext cx="3351212" cy="245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613" t="12222" r="58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A6A2DDA2-3925-5440-B396-DEC584C1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3" b="1755"/>
          <a:stretch>
            <a:fillRect/>
          </a:stretch>
        </p:blipFill>
        <p:spPr bwMode="auto">
          <a:xfrm>
            <a:off x="6346825" y="647700"/>
            <a:ext cx="3598863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4133" b="17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60E3FBCF-D0B2-5C49-9252-7F1697371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80"/>
          <a:stretch>
            <a:fillRect/>
          </a:stretch>
        </p:blipFill>
        <p:spPr bwMode="auto">
          <a:xfrm>
            <a:off x="1243013" y="647700"/>
            <a:ext cx="3868737" cy="484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298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5">
            <a:extLst>
              <a:ext uri="{FF2B5EF4-FFF2-40B4-BE49-F238E27FC236}">
                <a16:creationId xmlns:a16="http://schemas.microsoft.com/office/drawing/2014/main" id="{B683450E-21FE-654F-9A6F-552DEAF95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5508625"/>
            <a:ext cx="27860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fr-FR" altLang="fr-FR" sz="1100"/>
              <a:t>YAG position with stabilization system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A4DB5C33-FABF-9D43-BA57-88BC26E65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2952750"/>
            <a:ext cx="2786062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fr-FR" altLang="fr-FR" sz="1100"/>
              <a:t>YAG position without stabilization system</a:t>
            </a:r>
          </a:p>
        </p:txBody>
      </p:sp>
      <p:sp>
        <p:nvSpPr>
          <p:cNvPr id="15367" name="Text Box 7">
            <a:extLst>
              <a:ext uri="{FF2B5EF4-FFF2-40B4-BE49-F238E27FC236}">
                <a16:creationId xmlns:a16="http://schemas.microsoft.com/office/drawing/2014/main" id="{BFCB0604-0FA9-9142-BBF9-9B7C2444E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350" y="4103688"/>
            <a:ext cx="9366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fr-FR" altLang="fr-FR" sz="1200"/>
              <a:t>Position</a:t>
            </a:r>
          </a:p>
        </p:txBody>
      </p:sp>
      <p:sp>
        <p:nvSpPr>
          <p:cNvPr id="15368" name="Text Box 8">
            <a:extLst>
              <a:ext uri="{FF2B5EF4-FFF2-40B4-BE49-F238E27FC236}">
                <a16:creationId xmlns:a16="http://schemas.microsoft.com/office/drawing/2014/main" id="{D3426119-178A-3341-882D-511396077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4751388"/>
            <a:ext cx="9366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4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fr-FR" altLang="fr-FR" sz="1200"/>
              <a:t>Angle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0528ED-BF45-234C-AA63-B8ABC555335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BAC2DC-F205-2A4B-8C4F-D288FFA175C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B2118B4-E8E9-2048-9EF6-31A742EBD69A}"/>
              </a:ext>
            </a:extLst>
          </p:cNvPr>
          <p:cNvSpPr txBox="1"/>
          <p:nvPr/>
        </p:nvSpPr>
        <p:spPr>
          <a:xfrm>
            <a:off x="3586187" y="673480"/>
            <a:ext cx="915635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D7DBD64-095D-994D-B34D-A2A8659E8FB8}"/>
              </a:ext>
            </a:extLst>
          </p:cNvPr>
          <p:cNvSpPr txBox="1"/>
          <p:nvPr/>
        </p:nvSpPr>
        <p:spPr>
          <a:xfrm>
            <a:off x="5059240" y="5206282"/>
            <a:ext cx="126188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Salle laser</a:t>
            </a:r>
          </a:p>
        </p:txBody>
      </p:sp>
      <p:pic>
        <p:nvPicPr>
          <p:cNvPr id="15" name="Image 17">
            <a:extLst>
              <a:ext uri="{FF2B5EF4-FFF2-40B4-BE49-F238E27FC236}">
                <a16:creationId xmlns:a16="http://schemas.microsoft.com/office/drawing/2014/main" id="{274DA203-6F9D-154C-AAC9-865888CF3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A02820AD-60C0-7B46-8142-43D640A3B8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D33DF6C-DD5D-7F44-BB46-0E0D1832F131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F177D0D9-A7B1-2648-A7D2-72175A81D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66563" y="114781"/>
            <a:ext cx="8353796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 dirty="0"/>
              <a:t>Right </a:t>
            </a:r>
            <a:r>
              <a:rPr lang="fr-FR" altLang="fr-FR" dirty="0" err="1"/>
              <a:t>now</a:t>
            </a:r>
            <a:r>
              <a:rPr lang="fr-FR" altLang="fr-FR" dirty="0"/>
              <a:t> : </a:t>
            </a:r>
            <a:r>
              <a:rPr lang="fr-FR" altLang="fr-FR" dirty="0" err="1"/>
              <a:t>development</a:t>
            </a:r>
            <a:r>
              <a:rPr lang="fr-FR" altLang="fr-FR" dirty="0"/>
              <a:t> of a </a:t>
            </a:r>
            <a:r>
              <a:rPr lang="fr-FR" altLang="fr-FR" dirty="0" err="1"/>
              <a:t>Silver</a:t>
            </a:r>
            <a:r>
              <a:rPr lang="fr-FR" altLang="fr-FR" dirty="0"/>
              <a:t> </a:t>
            </a:r>
            <a:r>
              <a:rPr lang="fr-FR" altLang="fr-FR" dirty="0" err="1"/>
              <a:t>Ionization</a:t>
            </a:r>
            <a:r>
              <a:rPr lang="fr-FR" altLang="fr-FR" dirty="0"/>
              <a:t> </a:t>
            </a:r>
            <a:r>
              <a:rPr lang="fr-FR" altLang="fr-FR" dirty="0" err="1"/>
              <a:t>Scheme</a:t>
            </a:r>
            <a:endParaRPr lang="fr-FR" altLang="fr-FR" dirty="0"/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D72A69C1-2ECE-2743-8ACF-01B9FC988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587" y="912322"/>
            <a:ext cx="2376487" cy="44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1" name="Text Box 3">
            <a:extLst>
              <a:ext uri="{FF2B5EF4-FFF2-40B4-BE49-F238E27FC236}">
                <a16:creationId xmlns:a16="http://schemas.microsoft.com/office/drawing/2014/main" id="{3EEF5294-1CF8-4544-8063-73A6D49C3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9088" y="1871663"/>
            <a:ext cx="2619376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288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endParaRPr lang="fr-FR" altLang="fr-FR">
              <a:solidFill>
                <a:srgbClr val="002D4B"/>
              </a:solidFill>
              <a:latin typeface="Calibri" panose="020F0502020204030204" pitchFamily="34" charset="0"/>
              <a:ea typeface="Ubuntu" charset="0"/>
              <a:cs typeface="Ubuntu" charset="0"/>
            </a:endParaRP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endParaRPr lang="fr-FR" altLang="fr-FR" sz="2800">
              <a:solidFill>
                <a:srgbClr val="002D4B"/>
              </a:solidFill>
              <a:latin typeface="Calibri" panose="020F0502020204030204" pitchFamily="34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E8F37AC1-9182-C449-BBA8-98FBB2871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536" y="912322"/>
            <a:ext cx="5975350" cy="4708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2416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just"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Char char=""/>
            </a:pPr>
            <a:r>
              <a:rPr lang="fr-FR" altLang="fr-FR" sz="2600" b="1" dirty="0" err="1">
                <a:solidFill>
                  <a:srgbClr val="002D4B"/>
                </a:solidFill>
                <a:latin typeface="Calibri" panose="020F0502020204030204" pitchFamily="34" charset="0"/>
              </a:rPr>
              <a:t>Challenging</a:t>
            </a:r>
            <a:r>
              <a:rPr lang="fr-FR" altLang="fr-FR" sz="2600" b="1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600" b="1" dirty="0" err="1">
                <a:solidFill>
                  <a:srgbClr val="002D4B"/>
                </a:solidFill>
                <a:latin typeface="Calibri" panose="020F0502020204030204" pitchFamily="34" charset="0"/>
              </a:rPr>
              <a:t>Scheme</a:t>
            </a:r>
            <a:endParaRPr lang="fr-FR" altLang="fr-FR" sz="2600" b="1" dirty="0">
              <a:solidFill>
                <a:srgbClr val="002D4B"/>
              </a:solidFill>
              <a:latin typeface="Calibri" panose="020F0502020204030204" pitchFamily="34" charset="0"/>
            </a:endParaRPr>
          </a:p>
          <a:p>
            <a:pPr lvl="1" algn="just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Wingdings" pitchFamily="2" charset="2"/>
              <a:buChar char=""/>
            </a:pPr>
            <a:r>
              <a:rPr lang="fr-FR" altLang="fr-FR" sz="2600" dirty="0">
                <a:solidFill>
                  <a:srgbClr val="002D4B"/>
                </a:solidFill>
                <a:latin typeface="Calibri" panose="020F0502020204030204" pitchFamily="34" charset="0"/>
              </a:rPr>
              <a:t>3 step-3 </a:t>
            </a:r>
            <a:r>
              <a:rPr lang="fr-FR" altLang="fr-FR" sz="2600" dirty="0" err="1">
                <a:solidFill>
                  <a:srgbClr val="002D4B"/>
                </a:solidFill>
                <a:latin typeface="Calibri" panose="020F0502020204030204" pitchFamily="34" charset="0"/>
              </a:rPr>
              <a:t>color</a:t>
            </a:r>
            <a:r>
              <a:rPr lang="fr-FR" altLang="fr-FR" sz="2600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600" dirty="0" err="1">
                <a:solidFill>
                  <a:srgbClr val="002D4B"/>
                </a:solidFill>
                <a:latin typeface="Calibri" panose="020F0502020204030204" pitchFamily="34" charset="0"/>
              </a:rPr>
              <a:t>scheme</a:t>
            </a:r>
            <a:r>
              <a:rPr lang="fr-FR" altLang="fr-FR" sz="2600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</a:p>
          <a:p>
            <a:pPr lvl="1" algn="just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Symbol" pitchFamily="2" charset="2"/>
              <a:buNone/>
            </a:pPr>
            <a:r>
              <a:rPr lang="fr-FR" altLang="fr-FR" sz="2600" dirty="0" err="1">
                <a:solidFill>
                  <a:srgbClr val="002D4B"/>
                </a:solidFill>
                <a:latin typeface="Calibri" panose="020F0502020204030204" pitchFamily="34" charset="0"/>
              </a:rPr>
              <a:t>with</a:t>
            </a:r>
            <a:r>
              <a:rPr lang="fr-FR" altLang="fr-FR" sz="2600" dirty="0">
                <a:solidFill>
                  <a:srgbClr val="002D4B"/>
                </a:solidFill>
                <a:latin typeface="Calibri" panose="020F0502020204030204" pitchFamily="34" charset="0"/>
              </a:rPr>
              <a:t> non </a:t>
            </a:r>
            <a:r>
              <a:rPr lang="fr-FR" altLang="fr-FR" sz="2600" dirty="0" err="1">
                <a:solidFill>
                  <a:srgbClr val="002D4B"/>
                </a:solidFill>
                <a:latin typeface="Calibri" panose="020F0502020204030204" pitchFamily="34" charset="0"/>
              </a:rPr>
              <a:t>resonant</a:t>
            </a:r>
            <a:r>
              <a:rPr lang="fr-FR" altLang="fr-FR" sz="2600" dirty="0">
                <a:solidFill>
                  <a:srgbClr val="002D4B"/>
                </a:solidFill>
                <a:latin typeface="Calibri" panose="020F0502020204030204" pitchFamily="34" charset="0"/>
              </a:rPr>
              <a:t> last </a:t>
            </a:r>
            <a:r>
              <a:rPr lang="fr-FR" altLang="fr-FR" sz="2600" dirty="0" err="1">
                <a:solidFill>
                  <a:srgbClr val="002D4B"/>
                </a:solidFill>
                <a:latin typeface="Calibri" panose="020F0502020204030204" pitchFamily="34" charset="0"/>
              </a:rPr>
              <a:t>step</a:t>
            </a:r>
            <a:endParaRPr lang="fr-FR" altLang="fr-FR" sz="2600" dirty="0">
              <a:solidFill>
                <a:srgbClr val="002D4B"/>
              </a:solidFill>
              <a:latin typeface="Calibri" panose="020F0502020204030204" pitchFamily="34" charset="0"/>
            </a:endParaRPr>
          </a:p>
          <a:p>
            <a:pPr lvl="1" algn="just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Wingdings" pitchFamily="2" charset="2"/>
              <a:buChar char=""/>
            </a:pPr>
            <a:r>
              <a:rPr lang="fr-FR" altLang="fr-FR" sz="2600" dirty="0">
                <a:solidFill>
                  <a:srgbClr val="002D4B"/>
                </a:solidFill>
                <a:latin typeface="Calibri" panose="020F0502020204030204" pitchFamily="34" charset="0"/>
              </a:rPr>
              <a:t>Green laser (second </a:t>
            </a:r>
            <a:r>
              <a:rPr lang="fr-FR" altLang="fr-FR" sz="2600" dirty="0" err="1">
                <a:solidFill>
                  <a:srgbClr val="002D4B"/>
                </a:solidFill>
                <a:latin typeface="Calibri" panose="020F0502020204030204" pitchFamily="34" charset="0"/>
              </a:rPr>
              <a:t>step</a:t>
            </a:r>
            <a:r>
              <a:rPr lang="fr-FR" altLang="fr-FR" sz="2600" dirty="0">
                <a:solidFill>
                  <a:srgbClr val="002D4B"/>
                </a:solidFill>
                <a:latin typeface="Calibri" panose="020F0502020204030204" pitchFamily="34" charset="0"/>
              </a:rPr>
              <a:t>)</a:t>
            </a:r>
          </a:p>
          <a:p>
            <a:pPr lvl="1" algn="just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Wingdings" pitchFamily="2" charset="2"/>
              <a:buChar char=""/>
            </a:pPr>
            <a:r>
              <a:rPr lang="fr-FR" altLang="fr-FR" sz="2600" dirty="0">
                <a:solidFill>
                  <a:srgbClr val="002D4B"/>
                </a:solidFill>
                <a:latin typeface="Calibri" panose="020F0502020204030204" pitchFamily="34" charset="0"/>
              </a:rPr>
              <a:t>UV first </a:t>
            </a:r>
            <a:r>
              <a:rPr lang="fr-FR" altLang="fr-FR" sz="2600" dirty="0" err="1">
                <a:solidFill>
                  <a:srgbClr val="002D4B"/>
                </a:solidFill>
                <a:latin typeface="Calibri" panose="020F0502020204030204" pitchFamily="34" charset="0"/>
              </a:rPr>
              <a:t>step</a:t>
            </a:r>
            <a:endParaRPr lang="fr-FR" altLang="fr-FR" sz="2600" b="1" dirty="0">
              <a:solidFill>
                <a:srgbClr val="002D4B"/>
              </a:solidFill>
              <a:latin typeface="Calibri" panose="020F0502020204030204" pitchFamily="34" charset="0"/>
            </a:endParaRPr>
          </a:p>
          <a:p>
            <a:pPr algn="just"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Char char=""/>
            </a:pPr>
            <a:r>
              <a:rPr lang="fr-FR" altLang="fr-FR" sz="2600" b="1" dirty="0">
                <a:solidFill>
                  <a:srgbClr val="002D4B"/>
                </a:solidFill>
                <a:latin typeface="Calibri" panose="020F0502020204030204" pitchFamily="34" charset="0"/>
              </a:rPr>
              <a:t>Motivation</a:t>
            </a:r>
          </a:p>
          <a:p>
            <a:pPr lvl="1" algn="just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Wingdings" pitchFamily="2" charset="2"/>
              <a:buChar char=""/>
            </a:pPr>
            <a:r>
              <a:rPr lang="fr-FR" altLang="fr-FR" sz="2600" dirty="0">
                <a:solidFill>
                  <a:srgbClr val="002D4B"/>
                </a:solidFill>
                <a:latin typeface="Calibri" panose="020F0502020204030204" pitchFamily="34" charset="0"/>
              </a:rPr>
              <a:t>POLAREX (LTNO)</a:t>
            </a:r>
          </a:p>
          <a:p>
            <a:pPr lvl="1" algn="just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Wingdings" pitchFamily="2" charset="2"/>
              <a:buChar char=""/>
            </a:pPr>
            <a:r>
              <a:rPr lang="fr-FR" altLang="fr-FR" sz="2600" dirty="0" err="1">
                <a:solidFill>
                  <a:srgbClr val="002D4B"/>
                </a:solidFill>
                <a:latin typeface="Calibri" panose="020F0502020204030204" pitchFamily="34" charset="0"/>
              </a:rPr>
              <a:t>MLLTrap</a:t>
            </a:r>
            <a:r>
              <a:rPr lang="fr-FR" altLang="fr-FR" sz="2600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</a:p>
          <a:p>
            <a:pPr lvl="1" algn="just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Wingdings" pitchFamily="2" charset="2"/>
              <a:buChar char=""/>
            </a:pPr>
            <a:r>
              <a:rPr lang="fr-FR" altLang="fr-FR" sz="2600" dirty="0">
                <a:solidFill>
                  <a:srgbClr val="002D4B"/>
                </a:solidFill>
                <a:latin typeface="Calibri" panose="020F0502020204030204" pitchFamily="34" charset="0"/>
              </a:rPr>
              <a:t>LINO</a:t>
            </a:r>
          </a:p>
          <a:p>
            <a:pPr lvl="1" algn="just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Wingdings" pitchFamily="2" charset="2"/>
              <a:buChar char=""/>
            </a:pPr>
            <a:r>
              <a:rPr lang="fr-FR" altLang="fr-FR" sz="2600" dirty="0">
                <a:solidFill>
                  <a:srgbClr val="002D4B"/>
                </a:solidFill>
                <a:latin typeface="Calibri" panose="020F0502020204030204" pitchFamily="34" charset="0"/>
              </a:rPr>
              <a:t>BEDO</a:t>
            </a:r>
          </a:p>
          <a:p>
            <a:pPr lvl="1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endParaRPr lang="fr-FR" altLang="fr-FR" sz="2200" dirty="0">
              <a:solidFill>
                <a:srgbClr val="002D4B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endParaRPr lang="fr-FR" altLang="fr-FR" sz="2800" dirty="0">
              <a:solidFill>
                <a:srgbClr val="002D4B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FE0749E-D272-D445-8FB9-E85F7EF3C5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C10782-7642-4840-B184-0520FB7D45E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pic>
        <p:nvPicPr>
          <p:cNvPr id="9" name="Image 17">
            <a:extLst>
              <a:ext uri="{FF2B5EF4-FFF2-40B4-BE49-F238E27FC236}">
                <a16:creationId xmlns:a16="http://schemas.microsoft.com/office/drawing/2014/main" id="{DA9F6D82-A11A-6645-824F-4F659DDE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438AB51F-465A-CD4D-A656-C725C30F20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63393AE8-D795-1642-BED4-61DC1E7256EC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B1BD2349-659A-4740-81D2-84193399BD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/>
              <a:t>Atomic Beam Unit (ABU)</a:t>
            </a:r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A00DAC14-A8F3-FC41-A6AE-44CB2CF5C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"/>
          <a:stretch>
            <a:fillRect/>
          </a:stretch>
        </p:blipFill>
        <p:spPr bwMode="auto">
          <a:xfrm>
            <a:off x="4895850" y="1558925"/>
            <a:ext cx="5759450" cy="335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611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6D156563-E807-B247-AD06-2CA0B6ADA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7" r="11703"/>
          <a:stretch>
            <a:fillRect/>
          </a:stretch>
        </p:blipFill>
        <p:spPr bwMode="auto">
          <a:xfrm>
            <a:off x="333375" y="1446213"/>
            <a:ext cx="43465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7927" r="117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AA0A86A-4423-9840-A4FB-07F7EECD865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787D9CC-BC89-BE4F-9C0B-3F58B6A3DC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pic>
        <p:nvPicPr>
          <p:cNvPr id="8" name="Image 17">
            <a:extLst>
              <a:ext uri="{FF2B5EF4-FFF2-40B4-BE49-F238E27FC236}">
                <a16:creationId xmlns:a16="http://schemas.microsoft.com/office/drawing/2014/main" id="{C31EF994-98A3-7B4C-B3B0-FFD813187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B9204366-E4CC-D643-B4E1-2A13B986DF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E37EA04-4C1A-9340-9FBF-00D1C07ACFD9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9634B2FC-C6EE-CE43-A3CB-D8178C211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/>
              <a:t>Wavelength scan and saturation power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F10FF926-BB55-DF4D-81DB-E3E1443EB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t="11229" r="6750"/>
          <a:stretch>
            <a:fillRect/>
          </a:stretch>
        </p:blipFill>
        <p:spPr bwMode="auto">
          <a:xfrm>
            <a:off x="5903913" y="3203575"/>
            <a:ext cx="3335337" cy="213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99" t="11229" r="675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>
            <a:extLst>
              <a:ext uri="{FF2B5EF4-FFF2-40B4-BE49-F238E27FC236}">
                <a16:creationId xmlns:a16="http://schemas.microsoft.com/office/drawing/2014/main" id="{01684332-0B8B-904B-AD7F-DF7F8A3D7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0400" y="2916238"/>
            <a:ext cx="36496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fr-FR" altLang="fr-FR" sz="1100"/>
              <a:t>Wavelength scan for the first excitation step.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EAE735D5-410B-4242-9E70-DD4C4F6F3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5292725"/>
            <a:ext cx="42481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fr-FR" altLang="fr-FR" sz="1100"/>
              <a:t>Second step saturation curve. Saturation power 3.28 mW ± 0.81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6CB646A5-13EE-9C4A-96D4-D11A71986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" r="6010"/>
          <a:stretch>
            <a:fillRect/>
          </a:stretch>
        </p:blipFill>
        <p:spPr bwMode="auto">
          <a:xfrm>
            <a:off x="5868988" y="755650"/>
            <a:ext cx="3382962" cy="217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9183" r="60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Text Box 6">
            <a:extLst>
              <a:ext uri="{FF2B5EF4-FFF2-40B4-BE49-F238E27FC236}">
                <a16:creationId xmlns:a16="http://schemas.microsoft.com/office/drawing/2014/main" id="{8A644A12-F015-674F-9195-A003C5B8F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75" y="2879725"/>
            <a:ext cx="38862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fr-FR" altLang="fr-FR" sz="1100"/>
              <a:t>First step saturation curve. Saturation power .83 mW ± 0.12</a:t>
            </a: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5E0715A5-45BF-9840-925C-3FD244096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5437188"/>
            <a:ext cx="364966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fr-FR" altLang="fr-FR" sz="1100"/>
              <a:t>Wavelength scan for the second excitation step.</a:t>
            </a:r>
          </a:p>
        </p:txBody>
      </p:sp>
      <p:pic>
        <p:nvPicPr>
          <p:cNvPr id="20488" name="Picture 8">
            <a:extLst>
              <a:ext uri="{FF2B5EF4-FFF2-40B4-BE49-F238E27FC236}">
                <a16:creationId xmlns:a16="http://schemas.microsoft.com/office/drawing/2014/main" id="{FFD3B320-3F92-AA43-9CC5-A9FA2ADE9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9" r="8510"/>
          <a:stretch>
            <a:fillRect/>
          </a:stretch>
        </p:blipFill>
        <p:spPr bwMode="auto">
          <a:xfrm>
            <a:off x="1368425" y="604838"/>
            <a:ext cx="3563938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619" r="851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9" name="Picture 9">
            <a:extLst>
              <a:ext uri="{FF2B5EF4-FFF2-40B4-BE49-F238E27FC236}">
                <a16:creationId xmlns:a16="http://schemas.microsoft.com/office/drawing/2014/main" id="{375A74A3-6207-F242-B529-A2FE0381C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78" r="8327"/>
          <a:stretch>
            <a:fillRect/>
          </a:stretch>
        </p:blipFill>
        <p:spPr bwMode="auto">
          <a:xfrm>
            <a:off x="1427163" y="3203575"/>
            <a:ext cx="3487737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078" r="83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3A01713-155B-6948-88B8-F3144F834FF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40A6A9E-6970-6F48-BBDC-EB8C03AE90B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pic>
        <p:nvPicPr>
          <p:cNvPr id="14" name="Image 17">
            <a:extLst>
              <a:ext uri="{FF2B5EF4-FFF2-40B4-BE49-F238E27FC236}">
                <a16:creationId xmlns:a16="http://schemas.microsoft.com/office/drawing/2014/main" id="{E2002FEF-ED98-8F47-8C5B-8FF2EB518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numéro de diapositive 8">
            <a:extLst>
              <a:ext uri="{FF2B5EF4-FFF2-40B4-BE49-F238E27FC236}">
                <a16:creationId xmlns:a16="http://schemas.microsoft.com/office/drawing/2014/main" id="{E8ADDFC4-C492-EF4D-96F4-49F792550E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406669D-D4B9-5E4D-8716-B18A62E7C806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22529" name="Rectangle 1">
            <a:extLst>
              <a:ext uri="{FF2B5EF4-FFF2-40B4-BE49-F238E27FC236}">
                <a16:creationId xmlns:a16="http://schemas.microsoft.com/office/drawing/2014/main" id="{54525386-4CB2-DB47-9807-6A23DA81B0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/>
              <a:t>Summary 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05CCE5D9-8C03-184C-8DF2-4C38C1F5D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931" y="1165225"/>
            <a:ext cx="8568952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6448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Char char=""/>
            </a:pP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RIALTO : </a:t>
            </a:r>
            <a:r>
              <a:rPr lang="fr-FR" altLang="fr-FR" sz="2800" dirty="0" err="1">
                <a:solidFill>
                  <a:srgbClr val="002D4B"/>
                </a:solidFill>
                <a:latin typeface="Calibri" panose="020F0502020204030204" pitchFamily="34" charset="0"/>
              </a:rPr>
              <a:t>powerful</a:t>
            </a: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800" dirty="0" err="1">
                <a:solidFill>
                  <a:srgbClr val="002D4B"/>
                </a:solidFill>
                <a:latin typeface="Calibri" panose="020F0502020204030204" pitchFamily="34" charset="0"/>
              </a:rPr>
              <a:t>tool</a:t>
            </a: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 for </a:t>
            </a:r>
            <a:r>
              <a:rPr lang="fr-FR" altLang="fr-FR" sz="2800" dirty="0" err="1">
                <a:solidFill>
                  <a:srgbClr val="002D4B"/>
                </a:solidFill>
                <a:latin typeface="Calibri" panose="020F0502020204030204" pitchFamily="34" charset="0"/>
              </a:rPr>
              <a:t>nuclear</a:t>
            </a: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800" dirty="0" err="1">
                <a:solidFill>
                  <a:srgbClr val="002D4B"/>
                </a:solidFill>
                <a:latin typeface="Calibri" panose="020F0502020204030204" pitchFamily="34" charset="0"/>
              </a:rPr>
              <a:t>beam</a:t>
            </a: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 production and  purification (</a:t>
            </a:r>
            <a:r>
              <a:rPr lang="fr-FR" altLang="fr-FR" sz="2800" i="1" dirty="0" err="1">
                <a:solidFill>
                  <a:srgbClr val="002D4B"/>
                </a:solidFill>
                <a:latin typeface="Calibri" panose="020F0502020204030204" pitchFamily="34" charset="0"/>
              </a:rPr>
              <a:t>cf</a:t>
            </a: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 In and Ga)</a:t>
            </a: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Char char=""/>
            </a:pP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Upgrade of RIALTO</a:t>
            </a:r>
          </a:p>
          <a:p>
            <a:pPr lvl="1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Symbol" pitchFamily="2" charset="2"/>
              <a:buChar char=""/>
            </a:pPr>
            <a:r>
              <a:rPr lang="fr-FR" altLang="fr-FR" sz="2200" dirty="0">
                <a:solidFill>
                  <a:srgbClr val="002D4B"/>
                </a:solidFill>
                <a:latin typeface="Calibri" panose="020F0502020204030204" pitchFamily="34" charset="0"/>
              </a:rPr>
              <a:t>New YAG </a:t>
            </a:r>
            <a:r>
              <a:rPr lang="fr-FR" altLang="fr-FR" sz="2200" dirty="0" err="1">
                <a:solidFill>
                  <a:srgbClr val="002D4B"/>
                </a:solidFill>
                <a:latin typeface="Calibri" panose="020F0502020204030204" pitchFamily="34" charset="0"/>
              </a:rPr>
              <a:t>with</a:t>
            </a:r>
            <a:r>
              <a:rPr lang="fr-FR" altLang="fr-FR" sz="2200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200" dirty="0" err="1">
                <a:solidFill>
                  <a:srgbClr val="002D4B"/>
                </a:solidFill>
                <a:latin typeface="Calibri" panose="020F0502020204030204" pitchFamily="34" charset="0"/>
              </a:rPr>
              <a:t>external</a:t>
            </a:r>
            <a:r>
              <a:rPr lang="fr-FR" altLang="fr-FR" sz="2200" dirty="0">
                <a:solidFill>
                  <a:srgbClr val="002D4B"/>
                </a:solidFill>
                <a:latin typeface="Calibri" panose="020F0502020204030204" pitchFamily="34" charset="0"/>
              </a:rPr>
              <a:t> trigger unit</a:t>
            </a:r>
          </a:p>
          <a:p>
            <a:pPr lvl="1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Symbol" pitchFamily="2" charset="2"/>
              <a:buChar char=""/>
            </a:pPr>
            <a:r>
              <a:rPr lang="fr-FR" altLang="fr-FR" sz="2200" dirty="0" err="1">
                <a:solidFill>
                  <a:srgbClr val="002D4B"/>
                </a:solidFill>
                <a:latin typeface="Calibri" panose="020F0502020204030204" pitchFamily="34" charset="0"/>
              </a:rPr>
              <a:t>Beam</a:t>
            </a:r>
            <a:r>
              <a:rPr lang="fr-FR" altLang="fr-FR" sz="2200" dirty="0">
                <a:solidFill>
                  <a:srgbClr val="002D4B"/>
                </a:solidFill>
                <a:latin typeface="Calibri" panose="020F0502020204030204" pitchFamily="34" charset="0"/>
              </a:rPr>
              <a:t> distribution</a:t>
            </a:r>
          </a:p>
          <a:p>
            <a:pPr lvl="1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Symbol" pitchFamily="2" charset="2"/>
              <a:buChar char=""/>
            </a:pPr>
            <a:r>
              <a:rPr lang="fr-FR" altLang="fr-FR" sz="2200" dirty="0" err="1">
                <a:solidFill>
                  <a:srgbClr val="002D4B"/>
                </a:solidFill>
                <a:latin typeface="Calibri" panose="020F0502020204030204" pitchFamily="34" charset="0"/>
              </a:rPr>
              <a:t>Stabilization</a:t>
            </a:r>
            <a:r>
              <a:rPr lang="fr-FR" altLang="fr-FR" sz="2200" dirty="0">
                <a:solidFill>
                  <a:srgbClr val="002D4B"/>
                </a:solidFill>
                <a:latin typeface="Calibri" panose="020F0502020204030204" pitchFamily="34" charset="0"/>
              </a:rPr>
              <a:t> System</a:t>
            </a: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Char char=""/>
            </a:pP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Ag </a:t>
            </a:r>
            <a:r>
              <a:rPr lang="fr-FR" altLang="fr-FR" sz="2800" dirty="0" err="1">
                <a:solidFill>
                  <a:srgbClr val="002D4B"/>
                </a:solidFill>
                <a:latin typeface="Calibri" panose="020F0502020204030204" pitchFamily="34" charset="0"/>
              </a:rPr>
              <a:t>off-line</a:t>
            </a: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 production (part of </a:t>
            </a:r>
            <a:r>
              <a:rPr lang="fr-FR" altLang="fr-FR" sz="2800" dirty="0" err="1">
                <a:solidFill>
                  <a:srgbClr val="002D4B"/>
                </a:solidFill>
                <a:latin typeface="Calibri" panose="020F0502020204030204" pitchFamily="34" charset="0"/>
              </a:rPr>
              <a:t>thesis</a:t>
            </a: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 of A. Segovia-Miranda)</a:t>
            </a:r>
          </a:p>
          <a:p>
            <a:pPr lvl="1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Symbol" pitchFamily="2" charset="2"/>
              <a:buChar char=""/>
            </a:pPr>
            <a:r>
              <a:rPr lang="fr-FR" altLang="fr-FR" sz="2200" dirty="0" err="1">
                <a:solidFill>
                  <a:srgbClr val="002D4B"/>
                </a:solidFill>
                <a:latin typeface="Calibri" panose="020F0502020204030204" pitchFamily="34" charset="0"/>
              </a:rPr>
              <a:t>Wavelength</a:t>
            </a:r>
            <a:r>
              <a:rPr lang="fr-FR" altLang="fr-FR" sz="2200" dirty="0">
                <a:solidFill>
                  <a:srgbClr val="002D4B"/>
                </a:solidFill>
                <a:latin typeface="Calibri" panose="020F0502020204030204" pitchFamily="34" charset="0"/>
              </a:rPr>
              <a:t> scan</a:t>
            </a:r>
          </a:p>
          <a:p>
            <a:pPr lvl="1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Symbol" pitchFamily="2" charset="2"/>
              <a:buChar char=""/>
            </a:pPr>
            <a:r>
              <a:rPr lang="fr-FR" altLang="fr-FR" sz="2200" dirty="0">
                <a:solidFill>
                  <a:srgbClr val="002D4B"/>
                </a:solidFill>
                <a:latin typeface="Calibri" panose="020F0502020204030204" pitchFamily="34" charset="0"/>
              </a:rPr>
              <a:t>Saturation </a:t>
            </a:r>
            <a:r>
              <a:rPr lang="fr-FR" altLang="fr-FR" sz="2200" dirty="0" err="1">
                <a:solidFill>
                  <a:srgbClr val="002D4B"/>
                </a:solidFill>
                <a:latin typeface="Calibri" panose="020F0502020204030204" pitchFamily="34" charset="0"/>
              </a:rPr>
              <a:t>curves</a:t>
            </a:r>
            <a:endParaRPr lang="fr-FR" altLang="fr-FR" sz="2200" dirty="0">
              <a:solidFill>
                <a:srgbClr val="002D4B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endParaRPr lang="fr-FR" altLang="fr-FR" sz="2800" dirty="0">
              <a:solidFill>
                <a:srgbClr val="002D4B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2DE6CA1-DB1B-934D-9739-E25A1EE4EAC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CA0406-E8A8-EC4C-869E-4643C7F3A27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pic>
        <p:nvPicPr>
          <p:cNvPr id="28" name="Image 17">
            <a:extLst>
              <a:ext uri="{FF2B5EF4-FFF2-40B4-BE49-F238E27FC236}">
                <a16:creationId xmlns:a16="http://schemas.microsoft.com/office/drawing/2014/main" id="{F9B2298E-0FDE-1A4B-BC09-198CA201B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4127D7A9-B8FC-8143-9C06-A285EFBD05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A3D2DB8-4CE0-1848-9640-E50740EEA81E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23553" name="Rectangle 1">
            <a:extLst>
              <a:ext uri="{FF2B5EF4-FFF2-40B4-BE49-F238E27FC236}">
                <a16:creationId xmlns:a16="http://schemas.microsoft.com/office/drawing/2014/main" id="{F1800005-1943-4244-8D97-55C05122EAA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/>
              <a:t>Outlook</a:t>
            </a:r>
          </a:p>
        </p:txBody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7EC533A2-6D72-534A-8D1C-137E56632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923" y="725488"/>
            <a:ext cx="9040813" cy="396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6448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Char char=""/>
            </a:pPr>
            <a:r>
              <a:rPr lang="fr-FR" altLang="fr-FR" sz="2800" dirty="0" err="1">
                <a:solidFill>
                  <a:srgbClr val="002D4B"/>
                </a:solidFill>
                <a:latin typeface="Calibri" panose="020F0502020204030204" pitchFamily="34" charset="0"/>
              </a:rPr>
              <a:t>Beam</a:t>
            </a: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 production</a:t>
            </a:r>
          </a:p>
          <a:p>
            <a:pPr marL="800100" lvl="1" indent="-342900"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Tx/>
              <a:buChar char="-"/>
            </a:pP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Online Ag and Ga </a:t>
            </a: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beams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.</a:t>
            </a:r>
          </a:p>
          <a:p>
            <a:pPr marL="800100" lvl="1" indent="-342900"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Tx/>
              <a:buChar char="-"/>
            </a:pP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Stabilisation system for UV</a:t>
            </a:r>
          </a:p>
          <a:p>
            <a:pPr marL="800100" lvl="1" indent="-342900"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Tx/>
              <a:buChar char="-"/>
            </a:pP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Tripling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frequency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 for Sb</a:t>
            </a:r>
          </a:p>
          <a:p>
            <a:pPr marL="800100" lvl="1" indent="-342900"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Tx/>
              <a:buChar char="-"/>
            </a:pP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Sb production in ABU</a:t>
            </a:r>
          </a:p>
          <a:p>
            <a:pPr marL="800100" lvl="1" indent="-342900"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Tx/>
              <a:buChar char="-"/>
            </a:pP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Zn, Cu, </a:t>
            </a: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beams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...</a:t>
            </a:r>
            <a:endParaRPr lang="fr-FR" altLang="fr-FR" sz="2800" dirty="0">
              <a:solidFill>
                <a:srgbClr val="002D4B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Char char=""/>
            </a:pPr>
            <a:r>
              <a:rPr lang="fr-FR" altLang="fr-FR" sz="2800" dirty="0" err="1">
                <a:solidFill>
                  <a:srgbClr val="002D4B"/>
                </a:solidFill>
                <a:latin typeface="Calibri" panose="020F0502020204030204" pitchFamily="34" charset="0"/>
              </a:rPr>
              <a:t>Next</a:t>
            </a: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 upgrade</a:t>
            </a:r>
          </a:p>
          <a:p>
            <a:pPr marL="800100" lvl="1" indent="-342900"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Tx/>
              <a:buChar char="-"/>
            </a:pP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Request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 to P2IO for the replacement of the </a:t>
            </a: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old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 100 W </a:t>
            </a: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with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 an UV </a:t>
            </a: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outing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 at 355nm (100 k€)</a:t>
            </a:r>
          </a:p>
          <a:p>
            <a:pPr marL="800100" lvl="1" indent="-342900"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Tx/>
              <a:buChar char="-"/>
            </a:pP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-&gt; </a:t>
            </a: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pumping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 of green </a:t>
            </a: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dye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 for </a:t>
            </a: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frequency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doubling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instead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 of </a:t>
            </a:r>
            <a:r>
              <a:rPr lang="fr-FR" altLang="fr-FR" sz="2000" dirty="0" err="1">
                <a:solidFill>
                  <a:srgbClr val="002D4B"/>
                </a:solidFill>
                <a:latin typeface="Calibri" panose="020F0502020204030204" pitchFamily="34" charset="0"/>
              </a:rPr>
              <a:t>tripling</a:t>
            </a: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 (more power)</a:t>
            </a:r>
          </a:p>
          <a:p>
            <a:pPr marL="800100" lvl="1" indent="-342900"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Tx/>
              <a:buChar char="-"/>
            </a:pPr>
            <a:r>
              <a:rPr lang="fr-FR" altLang="fr-FR" sz="2000" dirty="0">
                <a:solidFill>
                  <a:srgbClr val="002D4B"/>
                </a:solidFill>
                <a:latin typeface="Calibri" panose="020F0502020204030204" pitchFamily="34" charset="0"/>
              </a:rPr>
              <a:t>Stabilisation system for UV</a:t>
            </a:r>
          </a:p>
          <a:p>
            <a:pPr marL="107950" indent="0"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</a:pPr>
            <a:endParaRPr lang="fr-FR" altLang="fr-FR" sz="2800" dirty="0">
              <a:solidFill>
                <a:srgbClr val="002D4B"/>
              </a:solidFill>
              <a:latin typeface="Calibri" panose="020F0502020204030204" pitchFamily="34" charset="0"/>
            </a:endParaRPr>
          </a:p>
          <a:p>
            <a:pPr marL="457200" lvl="1" indent="0"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</a:pPr>
            <a:endParaRPr lang="fr-FR" altLang="fr-FR" sz="2000" dirty="0">
              <a:solidFill>
                <a:srgbClr val="002D4B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8BD90E3-1D0B-CD48-BFAE-89BCDB4FE8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094352-C417-F248-A1AC-D39604DB9AB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pic>
        <p:nvPicPr>
          <p:cNvPr id="7" name="Image 17">
            <a:extLst>
              <a:ext uri="{FF2B5EF4-FFF2-40B4-BE49-F238E27FC236}">
                <a16:creationId xmlns:a16="http://schemas.microsoft.com/office/drawing/2014/main" id="{034E1245-2EAA-3049-9D28-B3616E8A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8">
            <a:extLst>
              <a:ext uri="{FF2B5EF4-FFF2-40B4-BE49-F238E27FC236}">
                <a16:creationId xmlns:a16="http://schemas.microsoft.com/office/drawing/2014/main" id="{2D5B272C-8ACF-6042-B634-63642A07D8B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9006B39-20FB-B447-860F-85F08B198E5D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24577" name="Text Box 1">
            <a:extLst>
              <a:ext uri="{FF2B5EF4-FFF2-40B4-BE49-F238E27FC236}">
                <a16:creationId xmlns:a16="http://schemas.microsoft.com/office/drawing/2014/main" id="{EAED0A70-3F5C-9340-AC85-9A0232310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211" y="3211079"/>
            <a:ext cx="2466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6448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r>
              <a:rPr lang="fr-FR" altLang="fr-FR" sz="2800" dirty="0" err="1">
                <a:solidFill>
                  <a:srgbClr val="002D4B"/>
                </a:solidFill>
                <a:latin typeface="Calibri" panose="020F0502020204030204" pitchFamily="34" charset="0"/>
              </a:rPr>
              <a:t>Thank</a:t>
            </a: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800" dirty="0" err="1">
                <a:solidFill>
                  <a:srgbClr val="002D4B"/>
                </a:solidFill>
                <a:latin typeface="Calibri" panose="020F0502020204030204" pitchFamily="34" charset="0"/>
              </a:rPr>
              <a:t>you</a:t>
            </a: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 !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A614B5-F155-5F4A-888C-120B937DDA8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8C0542-26FB-5B48-BF88-A14BA0DA542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pic>
        <p:nvPicPr>
          <p:cNvPr id="6" name="Image 17">
            <a:extLst>
              <a:ext uri="{FF2B5EF4-FFF2-40B4-BE49-F238E27FC236}">
                <a16:creationId xmlns:a16="http://schemas.microsoft.com/office/drawing/2014/main" id="{5BC60D10-3DB3-E148-B31A-82379628E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062CFE32-5CED-F04B-860A-24C7B0BEE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83" y="1661591"/>
            <a:ext cx="9236446" cy="118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56448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RIALTO team : A. Segovia-Miranda (PhD), V. </a:t>
            </a:r>
            <a:r>
              <a:rPr lang="fr-FR" altLang="fr-FR" sz="2800" dirty="0" err="1">
                <a:solidFill>
                  <a:srgbClr val="002D4B"/>
                </a:solidFill>
                <a:latin typeface="Calibri" panose="020F0502020204030204" pitchFamily="34" charset="0"/>
              </a:rPr>
              <a:t>Manea</a:t>
            </a: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, FLB</a:t>
            </a: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r>
              <a:rPr lang="fr-FR" altLang="fr-FR" sz="2800" dirty="0">
                <a:solidFill>
                  <a:srgbClr val="002D4B"/>
                </a:solidFill>
                <a:latin typeface="Calibri" panose="020F0502020204030204" pitchFamily="34" charset="0"/>
              </a:rPr>
              <a:t>Demande d’IR Laser depuis 5 ans.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E6E08A-65E0-9543-B864-B885F61A07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F2E7552-1963-444D-8974-863B2509812E}" type="slidenum">
              <a:rPr lang="fr-FR" altLang="fr-FR"/>
              <a:pPr/>
              <a:t>19</a:t>
            </a:fld>
            <a:endParaRPr lang="fr-FR" altLang="fr-FR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A78912D9-E6FF-2B4B-94CC-1FB45DA91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/>
              <a:t>RIALTO Upgrades. Beam Distribution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AB9026D-B583-7041-AEA8-42E620D1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5" t="15714" r="49388" b="67653"/>
          <a:stretch>
            <a:fillRect/>
          </a:stretch>
        </p:blipFill>
        <p:spPr bwMode="auto">
          <a:xfrm rot="10860000">
            <a:off x="7196138" y="1860550"/>
            <a:ext cx="3160712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145" t="15714" r="49388" b="6765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BD97954B-0A02-6343-8232-AC0110AB8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1217613"/>
            <a:ext cx="30480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58CC23FB-F719-2D40-A776-9AE21B73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103688"/>
            <a:ext cx="26606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5D35C497-D1B4-4948-B4EA-42A1072D2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0" b="45717"/>
          <a:stretch>
            <a:fillRect/>
          </a:stretch>
        </p:blipFill>
        <p:spPr bwMode="auto">
          <a:xfrm rot="16200000">
            <a:off x="323057" y="1839119"/>
            <a:ext cx="2374900" cy="273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8870" b="4571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6">
            <a:extLst>
              <a:ext uri="{FF2B5EF4-FFF2-40B4-BE49-F238E27FC236}">
                <a16:creationId xmlns:a16="http://schemas.microsoft.com/office/drawing/2014/main" id="{C44C334C-5724-9947-A88C-97FF57620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936625"/>
            <a:ext cx="29527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fr-FR" altLang="fr-FR" sz="1500"/>
              <a:t>Polarazing Beam Splitter (PBS)</a:t>
            </a:r>
          </a:p>
        </p:txBody>
      </p:sp>
      <p:sp>
        <p:nvSpPr>
          <p:cNvPr id="14343" name="Text Box 7">
            <a:extLst>
              <a:ext uri="{FF2B5EF4-FFF2-40B4-BE49-F238E27FC236}">
                <a16:creationId xmlns:a16="http://schemas.microsoft.com/office/drawing/2014/main" id="{47DCB2E2-D34E-3F4F-92AC-6630DFC52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588" y="3743325"/>
            <a:ext cx="22320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fr-FR" altLang="fr-FR" sz="1500"/>
              <a:t>Waveplate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BA4610-AC80-9644-B5FA-867B267767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D902DB-07C1-FA41-BC6B-20BF627EBD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</p:spTree>
    <p:extLst>
      <p:ext uri="{BB962C8B-B14F-4D97-AF65-F5344CB8AC3E}">
        <p14:creationId xmlns:p14="http://schemas.microsoft.com/office/powerpoint/2010/main" val="445076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30A4D93-51F9-224C-B2DC-51B6D03983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4430FDA-DDDA-CC41-9E8F-9025F7C77E90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7169" name="Rectangle 1">
            <a:extLst>
              <a:ext uri="{FF2B5EF4-FFF2-40B4-BE49-F238E27FC236}">
                <a16:creationId xmlns:a16="http://schemas.microsoft.com/office/drawing/2014/main" id="{794DFCDD-6AEC-9548-813C-A0C95794A73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/>
              <a:t>Outline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42A3C4FC-2B4C-0D43-9AEA-144241A609E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25575" y="1728788"/>
            <a:ext cx="6962775" cy="3841750"/>
          </a:xfrm>
          <a:ln/>
        </p:spPr>
        <p:txBody>
          <a:bodyPr lIns="0" tIns="56448" rIns="0" bIns="0" anchor="t"/>
          <a:lstStyle/>
          <a:p>
            <a:pPr marL="431800" indent="-323850">
              <a:buClr>
                <a:srgbClr val="FF67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fr-FR" altLang="fr-FR" dirty="0"/>
              <a:t>Laser </a:t>
            </a:r>
            <a:r>
              <a:rPr lang="fr-FR" altLang="fr-FR" dirty="0" err="1"/>
              <a:t>Resonance</a:t>
            </a:r>
            <a:r>
              <a:rPr lang="fr-FR" altLang="fr-FR" dirty="0"/>
              <a:t> </a:t>
            </a:r>
            <a:r>
              <a:rPr lang="fr-FR" altLang="fr-FR" dirty="0" err="1"/>
              <a:t>Ionization</a:t>
            </a:r>
            <a:r>
              <a:rPr lang="fr-FR" altLang="fr-FR" dirty="0"/>
              <a:t> Technique</a:t>
            </a:r>
          </a:p>
          <a:p>
            <a:pPr marL="431800" indent="-323850">
              <a:buClr>
                <a:srgbClr val="FF67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fr-FR" altLang="fr-FR" dirty="0"/>
              <a:t>RIALTO </a:t>
            </a:r>
            <a:r>
              <a:rPr lang="fr-FR" altLang="fr-FR" dirty="0" err="1"/>
              <a:t>facility</a:t>
            </a:r>
            <a:endParaRPr lang="fr-FR" altLang="fr-FR" dirty="0"/>
          </a:p>
          <a:p>
            <a:pPr marL="431800" indent="-323850">
              <a:buClr>
                <a:srgbClr val="FF67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fr-FR" altLang="fr-FR" dirty="0" err="1"/>
              <a:t>Recent</a:t>
            </a:r>
            <a:r>
              <a:rPr lang="fr-FR" altLang="fr-FR" dirty="0"/>
              <a:t> upgrade</a:t>
            </a:r>
          </a:p>
          <a:p>
            <a:pPr marL="431800" indent="-323850">
              <a:buClr>
                <a:srgbClr val="FF67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fr-FR" altLang="fr-FR" dirty="0"/>
              <a:t>Future upgrade</a:t>
            </a:r>
          </a:p>
          <a:p>
            <a:pPr marL="431800" indent="-323850">
              <a:buClr>
                <a:srgbClr val="FF670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fr-FR" alt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24BB6E-C189-B74D-93ED-84F0E1E193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317ADD-4E75-D749-ABD0-D52D3C44B68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pic>
        <p:nvPicPr>
          <p:cNvPr id="7" name="Image 17">
            <a:extLst>
              <a:ext uri="{FF2B5EF4-FFF2-40B4-BE49-F238E27FC236}">
                <a16:creationId xmlns:a16="http://schemas.microsoft.com/office/drawing/2014/main" id="{6857EE3D-3306-7F44-8DBE-FF001C99B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9709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983AA007-FFBE-3E47-A487-0C62955DFF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87915524-CA94-0E4D-82D9-15A36E109577}" type="slidenum">
              <a:rPr lang="fr-FR" altLang="fr-FR"/>
              <a:pPr/>
              <a:t>20</a:t>
            </a:fld>
            <a:endParaRPr lang="fr-FR" altLang="fr-FR"/>
          </a:p>
        </p:txBody>
      </p:sp>
      <p:sp>
        <p:nvSpPr>
          <p:cNvPr id="25601" name="Rectangle 1">
            <a:extLst>
              <a:ext uri="{FF2B5EF4-FFF2-40B4-BE49-F238E27FC236}">
                <a16:creationId xmlns:a16="http://schemas.microsoft.com/office/drawing/2014/main" id="{D8AEF4BF-A3D6-774C-9CF4-F57279CAEA2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/>
              <a:t>Back-up</a:t>
            </a:r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C8869D3C-0682-624A-B03C-651AA329C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511300"/>
            <a:ext cx="7920038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26537FC9-8712-8440-83C7-22B9EA927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646113"/>
            <a:ext cx="2592388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848814-4699-5B4C-A3DE-90A9ED64941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5F0B208-401A-7949-AD9C-FDE7AB694CA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9BB3DB5D-48A4-C647-8337-F9CA2C7E9E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904731E-8F01-C740-B87F-16B3611EBFFC}" type="slidenum">
              <a:rPr lang="fr-FR" altLang="fr-FR"/>
              <a:pPr/>
              <a:t>21</a:t>
            </a:fld>
            <a:endParaRPr lang="fr-FR" altLang="fr-FR"/>
          </a:p>
        </p:txBody>
      </p:sp>
      <p:sp>
        <p:nvSpPr>
          <p:cNvPr id="26625" name="Rectangle 1">
            <a:extLst>
              <a:ext uri="{FF2B5EF4-FFF2-40B4-BE49-F238E27FC236}">
                <a16:creationId xmlns:a16="http://schemas.microsoft.com/office/drawing/2014/main" id="{11E7F588-37B1-3849-BAFF-5174703302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/>
              <a:t>Heating Cycle and YAG heating</a:t>
            </a: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23389F36-FB58-7848-9383-2D915906A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1860" r="1660"/>
          <a:stretch>
            <a:fillRect/>
          </a:stretch>
        </p:blipFill>
        <p:spPr bwMode="auto">
          <a:xfrm>
            <a:off x="0" y="1439863"/>
            <a:ext cx="5256213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324" t="1860" r="16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BC95F73D-4397-0540-AF16-665E1AC6E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4" r="8130"/>
          <a:stretch>
            <a:fillRect/>
          </a:stretch>
        </p:blipFill>
        <p:spPr bwMode="auto">
          <a:xfrm>
            <a:off x="5513388" y="1295400"/>
            <a:ext cx="5249862" cy="35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894" r="81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F997C8-92A0-6941-9D5E-FE8E32CE78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663D2B-1400-E743-9EB6-F644B40EDBD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F286FD6B-E422-554B-B430-9A4EE8BEB4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0CDF9BA-A58A-2C41-8999-9A07F8BB0BB6}" type="slidenum">
              <a:rPr lang="fr-FR" altLang="fr-FR"/>
              <a:pPr/>
              <a:t>22</a:t>
            </a:fld>
            <a:endParaRPr lang="fr-FR" altLang="fr-FR"/>
          </a:p>
        </p:txBody>
      </p:sp>
      <p:sp>
        <p:nvSpPr>
          <p:cNvPr id="27649" name="Rectangle 1">
            <a:extLst>
              <a:ext uri="{FF2B5EF4-FFF2-40B4-BE49-F238E27FC236}">
                <a16:creationId xmlns:a16="http://schemas.microsoft.com/office/drawing/2014/main" id="{D41B0492-2FB8-954C-98EE-E7B0993C9B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endParaRPr lang="fr-FR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394D371C-5D99-8D42-B5CD-A91C8FDAB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1260475"/>
            <a:ext cx="4967287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F831CBB8-85FA-ED45-8507-AE196F450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13" y="4535488"/>
            <a:ext cx="417988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55584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r>
              <a:rPr lang="fr-FR" altLang="fr-FR" sz="1200" b="1"/>
              <a:t>First step saturation curve. Saturation power 4.74 mW  </a:t>
            </a:r>
          </a:p>
          <a:p>
            <a:endParaRPr lang="fr-FR" altLang="fr-FR" sz="1200" b="1"/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1D934FF6-88BE-9549-B9D8-D7FC6EE25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9428" r="6824"/>
          <a:stretch>
            <a:fillRect/>
          </a:stretch>
        </p:blipFill>
        <p:spPr bwMode="auto">
          <a:xfrm>
            <a:off x="360363" y="1455738"/>
            <a:ext cx="4608512" cy="311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929" t="9428" r="68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9FE0DD-8E5E-0C4B-9F9A-5DAACB37E1A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DB588F-B15F-4044-929C-E3D01456B46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02E1271B-2D93-C543-9E22-BEFC92F2B7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84362A-E918-AE49-B52A-9535CD0613B8}" type="slidenum">
              <a:rPr lang="fr-FR" altLang="fr-FR"/>
              <a:pPr/>
              <a:t>23</a:t>
            </a:fld>
            <a:endParaRPr lang="fr-FR" altLang="fr-FR"/>
          </a:p>
        </p:txBody>
      </p:sp>
      <p:sp>
        <p:nvSpPr>
          <p:cNvPr id="28673" name="Rectangle 1">
            <a:extLst>
              <a:ext uri="{FF2B5EF4-FFF2-40B4-BE49-F238E27FC236}">
                <a16:creationId xmlns:a16="http://schemas.microsoft.com/office/drawing/2014/main" id="{DB7A5F14-2AF1-DE4E-8220-4F370F6DB9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endParaRPr lang="fr-FR"/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B212EB9B-A753-5549-9ED3-90F93E843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1819275"/>
            <a:ext cx="395922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5" name="Picture 3">
            <a:extLst>
              <a:ext uri="{FF2B5EF4-FFF2-40B4-BE49-F238E27FC236}">
                <a16:creationId xmlns:a16="http://schemas.microsoft.com/office/drawing/2014/main" id="{F23D430D-D77C-C046-B538-8FE28E9B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79613"/>
            <a:ext cx="4711700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6423CD5-BE69-514B-81A4-CE051500598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55C07E-4B66-254C-9EC5-46D0126AEE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F2DFC2E3-6091-3542-8664-22A2B0CE203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7/2/2018   Workshop ALTO 2.0</a:t>
            </a:r>
          </a:p>
        </p:txBody>
      </p:sp>
      <p:sp>
        <p:nvSpPr>
          <p:cNvPr id="16" name="Espace réservé du pied de page 2">
            <a:extLst>
              <a:ext uri="{FF2B5EF4-FFF2-40B4-BE49-F238E27FC236}">
                <a16:creationId xmlns:a16="http://schemas.microsoft.com/office/drawing/2014/main" id="{EAC3F5D5-BEC2-004D-9A8A-892614623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F. Le Blanc </a:t>
            </a:r>
          </a:p>
        </p:txBody>
      </p:sp>
      <p:sp>
        <p:nvSpPr>
          <p:cNvPr id="17" name="Espace réservé du numéro de diapositive 3">
            <a:extLst>
              <a:ext uri="{FF2B5EF4-FFF2-40B4-BE49-F238E27FC236}">
                <a16:creationId xmlns:a16="http://schemas.microsoft.com/office/drawing/2014/main" id="{FE559E66-C919-754B-A50D-90E7A0AAD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6471" indent="-252489"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9955" indent="-201991"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13937" indent="-201991"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17919" indent="-201991"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1901" indent="-201991" eaLnBrk="0" fontAlgn="base" hangingPunct="0">
              <a:spcBef>
                <a:spcPct val="0"/>
              </a:spcBef>
              <a:spcAft>
                <a:spcPct val="0"/>
              </a:spcAft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25882" indent="-201991" eaLnBrk="0" fontAlgn="base" hangingPunct="0">
              <a:spcBef>
                <a:spcPct val="0"/>
              </a:spcBef>
              <a:spcAft>
                <a:spcPct val="0"/>
              </a:spcAft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29864" indent="-201991" eaLnBrk="0" fontAlgn="base" hangingPunct="0">
              <a:spcBef>
                <a:spcPct val="0"/>
              </a:spcBef>
              <a:spcAft>
                <a:spcPct val="0"/>
              </a:spcAft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33846" indent="-201991" eaLnBrk="0" fontAlgn="base" hangingPunct="0">
              <a:spcBef>
                <a:spcPct val="0"/>
              </a:spcBef>
              <a:spcAft>
                <a:spcPct val="0"/>
              </a:spcAft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44C708-3AF8-214E-BCA7-6F582CEFE131}" type="slidenum">
              <a:rPr lang="fr-FR" altLang="fr-FR" sz="884">
                <a:latin typeface="Tahoma" panose="020B0604030504040204" pitchFamily="34" charset="0"/>
              </a:rPr>
              <a:pPr/>
              <a:t>3</a:t>
            </a:fld>
            <a:endParaRPr lang="fr-FR" altLang="fr-FR" sz="884">
              <a:latin typeface="Tahoma" panose="020B0604030504040204" pitchFamily="34" charset="0"/>
            </a:endParaRPr>
          </a:p>
        </p:txBody>
      </p:sp>
      <p:pic>
        <p:nvPicPr>
          <p:cNvPr id="19461" name="Image 17">
            <a:extLst>
              <a:ext uri="{FF2B5EF4-FFF2-40B4-BE49-F238E27FC236}">
                <a16:creationId xmlns:a16="http://schemas.microsoft.com/office/drawing/2014/main" id="{4FEB65AF-0C40-9B4C-93FA-156CA224B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7B8F3EEE-D9FA-5A4A-8B1E-8B86C76474AE}"/>
              </a:ext>
            </a:extLst>
          </p:cNvPr>
          <p:cNvGrpSpPr/>
          <p:nvPr/>
        </p:nvGrpSpPr>
        <p:grpSpPr>
          <a:xfrm>
            <a:off x="1101881" y="1267976"/>
            <a:ext cx="8749002" cy="4092160"/>
            <a:chOff x="317230" y="1267976"/>
            <a:chExt cx="8749002" cy="4092160"/>
          </a:xfrm>
        </p:grpSpPr>
        <p:pic>
          <p:nvPicPr>
            <p:cNvPr id="19463" name="Picture 4" descr="surface">
              <a:extLst>
                <a:ext uri="{FF2B5EF4-FFF2-40B4-BE49-F238E27FC236}">
                  <a16:creationId xmlns:a16="http://schemas.microsoft.com/office/drawing/2014/main" id="{00F4B056-3CEC-C64C-86F9-799A1A4F8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447"/>
            <a:stretch>
              <a:fillRect/>
            </a:stretch>
          </p:blipFill>
          <p:spPr bwMode="auto">
            <a:xfrm>
              <a:off x="5287468" y="1706208"/>
              <a:ext cx="3778764" cy="318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3" name="Line 5">
              <a:extLst>
                <a:ext uri="{FF2B5EF4-FFF2-40B4-BE49-F238E27FC236}">
                  <a16:creationId xmlns:a16="http://schemas.microsoft.com/office/drawing/2014/main" id="{E22E1F3B-1CF4-E841-A57F-517598826D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28557" y="3324877"/>
              <a:ext cx="162007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9521" tIns="41351" rIns="79521" bIns="41351" anchor="ctr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17414" name="Line 6">
              <a:extLst>
                <a:ext uri="{FF2B5EF4-FFF2-40B4-BE49-F238E27FC236}">
                  <a16:creationId xmlns:a16="http://schemas.microsoft.com/office/drawing/2014/main" id="{D263919E-B9CD-9A42-B24E-5D38D495A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01326" y="3277187"/>
              <a:ext cx="1620071" cy="0"/>
            </a:xfrm>
            <a:prstGeom prst="line">
              <a:avLst/>
            </a:prstGeom>
            <a:noFill/>
            <a:ln w="28575">
              <a:solidFill>
                <a:srgbClr val="00FF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9521" tIns="41351" rIns="79521" bIns="41351" anchor="ctr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17415" name="Line 7">
              <a:extLst>
                <a:ext uri="{FF2B5EF4-FFF2-40B4-BE49-F238E27FC236}">
                  <a16:creationId xmlns:a16="http://schemas.microsoft.com/office/drawing/2014/main" id="{AC8AC597-85AC-E449-A2E3-45A2907E8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7759" y="3358541"/>
              <a:ext cx="162007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79521" tIns="41351" rIns="79521" bIns="41351" anchor="ctr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17420" name="AutoShape 12">
              <a:extLst>
                <a:ext uri="{FF2B5EF4-FFF2-40B4-BE49-F238E27FC236}">
                  <a16:creationId xmlns:a16="http://schemas.microsoft.com/office/drawing/2014/main" id="{75FCBD96-BFDB-7944-B721-683B7A583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7615" y="4338295"/>
              <a:ext cx="253882" cy="509166"/>
            </a:xfrm>
            <a:prstGeom prst="downArrow">
              <a:avLst>
                <a:gd name="adj1" fmla="val 50000"/>
                <a:gd name="adj2" fmla="val 5013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17421" name="Text Box 13">
              <a:extLst>
                <a:ext uri="{FF2B5EF4-FFF2-40B4-BE49-F238E27FC236}">
                  <a16:creationId xmlns:a16="http://schemas.microsoft.com/office/drawing/2014/main" id="{AD813B7A-2E49-2048-B535-79D6CA4C8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566" y="5010168"/>
              <a:ext cx="5184228" cy="34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fr-FR" dirty="0">
                  <a:solidFill>
                    <a:srgbClr val="FF0000"/>
                  </a:solidFill>
                  <a:latin typeface="Times New Roman" charset="0"/>
                </a:rPr>
                <a:t>Beams of high purity and high selectivity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2CD06988-703B-A04F-8AF5-C7B1AC6F6689}"/>
                </a:ext>
              </a:extLst>
            </p:cNvPr>
            <p:cNvGrpSpPr/>
            <p:nvPr/>
          </p:nvGrpSpPr>
          <p:grpSpPr>
            <a:xfrm>
              <a:off x="1905529" y="1267976"/>
              <a:ext cx="2799708" cy="1077242"/>
              <a:chOff x="1417008" y="1094649"/>
              <a:chExt cx="2799708" cy="1077242"/>
            </a:xfrm>
          </p:grpSpPr>
          <p:sp>
            <p:nvSpPr>
              <p:cNvPr id="17438" name="AutoShape 30">
                <a:extLst>
                  <a:ext uri="{FF2B5EF4-FFF2-40B4-BE49-F238E27FC236}">
                    <a16:creationId xmlns:a16="http://schemas.microsoft.com/office/drawing/2014/main" id="{042D7EBB-6D62-B243-A1A0-E9699DC50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585" y="1094649"/>
                <a:ext cx="2154484" cy="1077242"/>
              </a:xfrm>
              <a:prstGeom prst="downArrowCallout">
                <a:avLst>
                  <a:gd name="adj1" fmla="val 50000"/>
                  <a:gd name="adj2" fmla="val 50000"/>
                  <a:gd name="adj3" fmla="val 16667"/>
                  <a:gd name="adj4" fmla="val 66667"/>
                </a:avLst>
              </a:prstGeom>
              <a:solidFill>
                <a:srgbClr val="CC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fr-FR">
                  <a:latin typeface="Times New Roman" charset="0"/>
                </a:endParaRPr>
              </a:p>
            </p:txBody>
          </p:sp>
          <p:sp>
            <p:nvSpPr>
              <p:cNvPr id="17423" name="Text Box 15">
                <a:extLst>
                  <a:ext uri="{FF2B5EF4-FFF2-40B4-BE49-F238E27FC236}">
                    <a16:creationId xmlns:a16="http://schemas.microsoft.com/office/drawing/2014/main" id="{A8F84A1D-23DC-EE49-AF91-EBA871F8EE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17008" y="1283302"/>
                <a:ext cx="2799708" cy="3499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  <a:defRPr/>
                </a:pPr>
                <a:r>
                  <a:rPr lang="en-US" altLang="fr-FR">
                    <a:latin typeface="Times New Roman" charset="0"/>
                  </a:rPr>
                  <a:t>Uranium fission </a:t>
                </a:r>
              </a:p>
            </p:txBody>
          </p:sp>
        </p:grpSp>
        <p:sp>
          <p:nvSpPr>
            <p:cNvPr id="17429" name="Text Box 21">
              <a:extLst>
                <a:ext uri="{FF2B5EF4-FFF2-40B4-BE49-F238E27FC236}">
                  <a16:creationId xmlns:a16="http://schemas.microsoft.com/office/drawing/2014/main" id="{C3383EE9-5000-4946-B65A-6341F7BE0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5451" y="2497308"/>
              <a:ext cx="3625874" cy="349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endParaRPr lang="en-US" altLang="fr-FR">
                <a:latin typeface="Times New Roman" charset="0"/>
              </a:endParaRPr>
            </a:p>
          </p:txBody>
        </p:sp>
        <p:sp>
          <p:nvSpPr>
            <p:cNvPr id="17433" name="Text Box 25">
              <a:extLst>
                <a:ext uri="{FF2B5EF4-FFF2-40B4-BE49-F238E27FC236}">
                  <a16:creationId xmlns:a16="http://schemas.microsoft.com/office/drawing/2014/main" id="{F36E8495-F0C8-0A48-B53C-CA729F70A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954" y="2589633"/>
              <a:ext cx="4293540" cy="607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fr-FR" b="1" dirty="0">
                  <a:solidFill>
                    <a:schemeClr val="accent2"/>
                  </a:solidFill>
                  <a:latin typeface="Times New Roman" charset="0"/>
                </a:rPr>
                <a:t>Neutron rich radioactive nuclei beams well separated in mass A</a:t>
              </a:r>
            </a:p>
          </p:txBody>
        </p:sp>
        <p:sp>
          <p:nvSpPr>
            <p:cNvPr id="17436" name="AutoShape 28">
              <a:extLst>
                <a:ext uri="{FF2B5EF4-FFF2-40B4-BE49-F238E27FC236}">
                  <a16:creationId xmlns:a16="http://schemas.microsoft.com/office/drawing/2014/main" id="{E0284A76-F428-764E-8832-6DE835089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8279" y="3260355"/>
              <a:ext cx="444643" cy="699927"/>
            </a:xfrm>
            <a:prstGeom prst="curvedLeftArrow">
              <a:avLst>
                <a:gd name="adj1" fmla="val 31483"/>
                <a:gd name="adj2" fmla="val 62965"/>
                <a:gd name="adj3" fmla="val 334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17437" name="Text Box 29">
              <a:extLst>
                <a:ext uri="{FF2B5EF4-FFF2-40B4-BE49-F238E27FC236}">
                  <a16:creationId xmlns:a16="http://schemas.microsoft.com/office/drawing/2014/main" id="{6E00FD12-8265-5F43-B86B-457578123E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3904" y="3669932"/>
              <a:ext cx="2481304" cy="349968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fr-FR">
                  <a:latin typeface="Times New Roman" charset="0"/>
                </a:rPr>
                <a:t>LASER ION SOURCE</a:t>
              </a:r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5A3699AF-80C7-B848-92A8-84C8BE44A1A7}"/>
                </a:ext>
              </a:extLst>
            </p:cNvPr>
            <p:cNvSpPr txBox="1"/>
            <p:nvPr/>
          </p:nvSpPr>
          <p:spPr>
            <a:xfrm>
              <a:off x="317230" y="1399002"/>
              <a:ext cx="1129348" cy="4930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/>
                <a:t>ALTO</a:t>
              </a:r>
            </a:p>
          </p:txBody>
        </p:sp>
        <p:sp>
          <p:nvSpPr>
            <p:cNvPr id="21" name="AutoShape 12">
              <a:extLst>
                <a:ext uri="{FF2B5EF4-FFF2-40B4-BE49-F238E27FC236}">
                  <a16:creationId xmlns:a16="http://schemas.microsoft.com/office/drawing/2014/main" id="{A0AA3A8D-F482-E04C-820A-1CC84B1399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647285" y="1389180"/>
              <a:ext cx="253882" cy="509166"/>
            </a:xfrm>
            <a:prstGeom prst="downArrow">
              <a:avLst>
                <a:gd name="adj1" fmla="val 50000"/>
                <a:gd name="adj2" fmla="val 57341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40CB4BE2-957F-944D-99DD-63F42D99989A}"/>
              </a:ext>
            </a:extLst>
          </p:cNvPr>
          <p:cNvSpPr txBox="1"/>
          <p:nvPr/>
        </p:nvSpPr>
        <p:spPr>
          <a:xfrm>
            <a:off x="3512821" y="114968"/>
            <a:ext cx="4693914" cy="493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latin typeface="Book Antiqua" panose="02040602050305030304" pitchFamily="18" charset="0"/>
              </a:rPr>
              <a:t>Pourquoi une source laser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D7DCFD1-87A2-7A4F-8249-4E8238A9FC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5CEE25C-26ED-5045-A884-2D865EA4AE6C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id="{274F032C-4822-3940-A398-104967E755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/>
              <a:t>Laser Resonance Ionization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EA1F5E2-DE45-9346-9301-6926C91EF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895850" y="3887788"/>
            <a:ext cx="1655763" cy="576262"/>
          </a:xfrm>
          <a:ln/>
        </p:spPr>
        <p:txBody>
          <a:bodyPr lIns="0" tIns="56448" rIns="0" bIns="0" anchor="t"/>
          <a:lstStyle/>
          <a:p>
            <a:pPr marL="431800" indent="-323850">
              <a:buClr>
                <a:srgbClr val="FF67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</a:pPr>
            <a:r>
              <a:rPr lang="fr-FR" altLang="fr-FR"/>
              <a:t> 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89A65667-762F-2D42-A781-38F51F30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28788"/>
            <a:ext cx="10237788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1B5B59B-32DF-964A-8309-C3001FA765F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A59A9D2-B45E-3141-A75F-39A9CC3724C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pic>
        <p:nvPicPr>
          <p:cNvPr id="8" name="Image 17">
            <a:extLst>
              <a:ext uri="{FF2B5EF4-FFF2-40B4-BE49-F238E27FC236}">
                <a16:creationId xmlns:a16="http://schemas.microsoft.com/office/drawing/2014/main" id="{B378AF96-43AF-104F-841A-B229E8C74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9412360-767F-454B-B590-2D23BC7A26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5F255B3-ECA8-ED46-93BB-F48BAB811978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9217" name="Rectangle 1">
            <a:extLst>
              <a:ext uri="{FF2B5EF4-FFF2-40B4-BE49-F238E27FC236}">
                <a16:creationId xmlns:a16="http://schemas.microsoft.com/office/drawing/2014/main" id="{7B48BF3B-EC07-9D49-8E79-F08CDF2DB3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/>
              <a:t>Laser Resonance Ionization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D02C4429-7F15-1241-AACD-EAB03745A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68" y="869504"/>
            <a:ext cx="6956425" cy="466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3D8DAE5-3473-0F4F-8A4E-666FCCFFB6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C82BF0D-48FA-3E44-955F-7B272EFF32E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pic>
        <p:nvPicPr>
          <p:cNvPr id="8" name="Image 17">
            <a:extLst>
              <a:ext uri="{FF2B5EF4-FFF2-40B4-BE49-F238E27FC236}">
                <a16:creationId xmlns:a16="http://schemas.microsoft.com/office/drawing/2014/main" id="{4C841399-3255-AA48-8467-EBC0E0566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BD4886-3785-D643-9C98-471732F7C12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16/9/21 Réunion Laser IJCLab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FF9AF0-E576-2844-90F5-B181AAAF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F. Le Blanc 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F855B5-B3A8-8F4E-BF75-109565299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56471" indent="-252489"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9955" indent="-201991"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13937" indent="-201991"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17919" indent="-201991"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21901" indent="-201991" eaLnBrk="0" fontAlgn="base" hangingPunct="0">
              <a:spcBef>
                <a:spcPct val="0"/>
              </a:spcBef>
              <a:spcAft>
                <a:spcPct val="0"/>
              </a:spcAft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25882" indent="-201991" eaLnBrk="0" fontAlgn="base" hangingPunct="0">
              <a:spcBef>
                <a:spcPct val="0"/>
              </a:spcBef>
              <a:spcAft>
                <a:spcPct val="0"/>
              </a:spcAft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29864" indent="-201991" eaLnBrk="0" fontAlgn="base" hangingPunct="0">
              <a:spcBef>
                <a:spcPct val="0"/>
              </a:spcBef>
              <a:spcAft>
                <a:spcPct val="0"/>
              </a:spcAft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33846" indent="-201991" eaLnBrk="0" fontAlgn="base" hangingPunct="0">
              <a:spcBef>
                <a:spcPct val="0"/>
              </a:spcBef>
              <a:spcAft>
                <a:spcPct val="0"/>
              </a:spcAft>
              <a:defRPr sz="212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7765060-561A-3345-AFBA-40A9EFD9A307}" type="slidenum">
              <a:rPr lang="fr-FR" altLang="fr-FR" sz="884">
                <a:latin typeface="Tahoma" panose="020B0604030504040204" pitchFamily="34" charset="0"/>
              </a:rPr>
              <a:pPr/>
              <a:t>6</a:t>
            </a:fld>
            <a:endParaRPr lang="fr-FR" altLang="fr-FR" sz="884">
              <a:latin typeface="Tahoma" panose="020B0604030504040204" pitchFamily="34" charset="0"/>
            </a:endParaRPr>
          </a:p>
        </p:txBody>
      </p:sp>
      <p:pic>
        <p:nvPicPr>
          <p:cNvPr id="64513" name="Picture 1" descr="age2image1819520">
            <a:extLst>
              <a:ext uri="{FF2B5EF4-FFF2-40B4-BE49-F238E27FC236}">
                <a16:creationId xmlns:a16="http://schemas.microsoft.com/office/drawing/2014/main" id="{877FDD18-9BCB-D647-8328-6FC4086524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478" y="902542"/>
            <a:ext cx="6899680" cy="457547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ZoneTexte 7">
            <a:extLst>
              <a:ext uri="{FF2B5EF4-FFF2-40B4-BE49-F238E27FC236}">
                <a16:creationId xmlns:a16="http://schemas.microsoft.com/office/drawing/2014/main" id="{D4298E53-1406-9C4C-ACA3-0B30598BF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479" y="4142054"/>
            <a:ext cx="4042964" cy="1331583"/>
          </a:xfrm>
          <a:prstGeom prst="rect">
            <a:avLst/>
          </a:prstGeom>
          <a:solidFill>
            <a:schemeClr val="bg1">
              <a:alpha val="7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37" b="1" dirty="0" err="1"/>
              <a:t>Edgewave</a:t>
            </a:r>
            <a:r>
              <a:rPr lang="fr-FR" altLang="fr-FR" sz="1237" b="1" dirty="0"/>
              <a:t> </a:t>
            </a:r>
            <a:r>
              <a:rPr lang="fr-FR" altLang="fr-FR" sz="1237" b="1" dirty="0" err="1"/>
              <a:t>Nd:YAG</a:t>
            </a:r>
            <a:r>
              <a:rPr lang="fr-FR" altLang="fr-FR" sz="1237" b="1" dirty="0"/>
              <a:t> </a:t>
            </a:r>
            <a:r>
              <a:rPr lang="fr-FR" altLang="fr-FR" sz="1237" b="1" dirty="0" err="1"/>
              <a:t>pumping</a:t>
            </a:r>
            <a:r>
              <a:rPr lang="fr-FR" altLang="fr-FR" sz="1237" b="1" dirty="0"/>
              <a:t> laser (532 nm, 100W, 10 kHz </a:t>
            </a:r>
            <a:r>
              <a:rPr lang="fr-FR" altLang="fr-FR" sz="1237" b="1" dirty="0" err="1"/>
              <a:t>rep</a:t>
            </a:r>
            <a:r>
              <a:rPr lang="fr-FR" altLang="fr-FR" sz="1237" b="1" dirty="0"/>
              <a:t> rate, 10 ns pulse </a:t>
            </a:r>
            <a:r>
              <a:rPr lang="fr-FR" altLang="fr-FR" sz="1237" b="1" dirty="0" err="1"/>
              <a:t>width</a:t>
            </a:r>
            <a:r>
              <a:rPr lang="fr-FR" altLang="fr-FR" sz="1237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37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37" b="1" dirty="0"/>
              <a:t>2 Radiant </a:t>
            </a:r>
            <a:r>
              <a:rPr lang="fr-FR" altLang="fr-FR" sz="1237" b="1" dirty="0" err="1"/>
              <a:t>Dyes</a:t>
            </a:r>
            <a:r>
              <a:rPr lang="fr-FR" altLang="fr-FR" sz="1237" b="1" dirty="0"/>
              <a:t> + 1 </a:t>
            </a:r>
            <a:r>
              <a:rPr lang="fr-FR" altLang="fr-FR" sz="1237" b="1" dirty="0" err="1"/>
              <a:t>Lioptec</a:t>
            </a:r>
            <a:r>
              <a:rPr lang="fr-FR" altLang="fr-FR" sz="1237" b="1" dirty="0"/>
              <a:t> </a:t>
            </a:r>
            <a:r>
              <a:rPr lang="fr-FR" altLang="fr-FR" sz="1237" b="1" dirty="0" err="1"/>
              <a:t>dye</a:t>
            </a:r>
            <a:r>
              <a:rPr lang="fr-FR" altLang="fr-FR" sz="1237" b="1" dirty="0"/>
              <a:t> laser (540-850 nm), up to 5 W@20 W </a:t>
            </a:r>
            <a:r>
              <a:rPr lang="fr-FR" altLang="fr-FR" sz="1237" b="1" dirty="0" err="1"/>
              <a:t>pumping</a:t>
            </a:r>
            <a:r>
              <a:rPr lang="fr-FR" altLang="fr-FR" sz="1237" b="1" dirty="0"/>
              <a:t>, 10 ns pulse and 3 GHz </a:t>
            </a:r>
            <a:r>
              <a:rPr lang="fr-FR" altLang="fr-FR" sz="1237" b="1" dirty="0" err="1"/>
              <a:t>linewidth</a:t>
            </a:r>
            <a:endParaRPr lang="fr-FR" altLang="fr-FR" sz="1237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237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237" b="1" dirty="0"/>
              <a:t>2 BBO </a:t>
            </a:r>
            <a:r>
              <a:rPr lang="fr-FR" altLang="fr-FR" sz="1237" b="1" dirty="0" err="1"/>
              <a:t>doubling</a:t>
            </a:r>
            <a:r>
              <a:rPr lang="fr-FR" altLang="fr-FR" sz="1237" b="1" dirty="0"/>
              <a:t> and </a:t>
            </a:r>
            <a:r>
              <a:rPr lang="fr-FR" altLang="fr-FR" sz="1237" b="1" dirty="0" err="1"/>
              <a:t>tripling</a:t>
            </a:r>
            <a:r>
              <a:rPr lang="fr-FR" altLang="fr-FR" sz="1237" b="1" dirty="0"/>
              <a:t> </a:t>
            </a:r>
            <a:r>
              <a:rPr lang="fr-FR" altLang="fr-FR" sz="1237" b="1" dirty="0" err="1"/>
              <a:t>units</a:t>
            </a:r>
            <a:r>
              <a:rPr lang="fr-FR" altLang="fr-FR" sz="1237" b="1" dirty="0"/>
              <a:t> (200- 475 nm), &lt; 1 W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8CF3BD39-0D05-4A4A-872B-4C9917FF7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623" y="88792"/>
            <a:ext cx="5662535" cy="497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fr-FR" sz="282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The laser setup for ALTO</a:t>
            </a:r>
          </a:p>
        </p:txBody>
      </p:sp>
      <p:pic>
        <p:nvPicPr>
          <p:cNvPr id="23559" name="Image 7">
            <a:extLst>
              <a:ext uri="{FF2B5EF4-FFF2-40B4-BE49-F238E27FC236}">
                <a16:creationId xmlns:a16="http://schemas.microsoft.com/office/drawing/2014/main" id="{6D2B2742-68FA-324F-88F7-19387CBB8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65497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F36BE61E-CB4F-F844-B3B3-C2D07E0B54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F58A7C1D-D6E4-C044-A4F1-50643C139C61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11265" name="Rectangle 1">
            <a:extLst>
              <a:ext uri="{FF2B5EF4-FFF2-40B4-BE49-F238E27FC236}">
                <a16:creationId xmlns:a16="http://schemas.microsoft.com/office/drawing/2014/main" id="{47F1A633-D30F-CA4C-8320-3DEC2BC51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 dirty="0"/>
              <a:t>RIALTO first </a:t>
            </a:r>
            <a:r>
              <a:rPr lang="fr-FR" altLang="fr-FR" dirty="0" err="1"/>
              <a:t>layout</a:t>
            </a:r>
            <a:endParaRPr lang="fr-FR" altLang="fr-FR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2BDE3714-8E2F-4C45-80DC-75C26EDA8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237706" y="-1585410"/>
            <a:ext cx="3619500" cy="864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3">
            <a:extLst>
              <a:ext uri="{FF2B5EF4-FFF2-40B4-BE49-F238E27FC236}">
                <a16:creationId xmlns:a16="http://schemas.microsoft.com/office/drawing/2014/main" id="{C7DC1307-8C02-AC4D-9C4E-CAE05EE73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57" y="4569829"/>
            <a:ext cx="1224136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6288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r>
              <a:rPr lang="fr-FR" altLang="fr-FR" dirty="0">
                <a:solidFill>
                  <a:srgbClr val="002D4B"/>
                </a:solidFill>
                <a:latin typeface="Calibri" panose="020F0502020204030204" pitchFamily="34" charset="0"/>
              </a:rPr>
              <a:t>100W max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75E796-F814-4140-84BB-B336338740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324C26E-CBC1-4140-9D1B-A76C8928F3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pic>
        <p:nvPicPr>
          <p:cNvPr id="8" name="Image 17">
            <a:extLst>
              <a:ext uri="{FF2B5EF4-FFF2-40B4-BE49-F238E27FC236}">
                <a16:creationId xmlns:a16="http://schemas.microsoft.com/office/drawing/2014/main" id="{06571ED3-4093-914C-BE90-1533B7C4E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E33A5A7-75ED-4248-B87E-32DBA153DF0C}"/>
              </a:ext>
            </a:extLst>
          </p:cNvPr>
          <p:cNvSpPr txBox="1"/>
          <p:nvPr/>
        </p:nvSpPr>
        <p:spPr>
          <a:xfrm>
            <a:off x="2506067" y="4780714"/>
            <a:ext cx="6641562" cy="607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/>
              <a:t>Distance salle laser – ion source : 16 m dont 8 m sous vide</a:t>
            </a:r>
          </a:p>
          <a:p>
            <a:pPr marL="285750" indent="-285750">
              <a:buFontTx/>
              <a:buChar char="-"/>
            </a:pPr>
            <a:r>
              <a:rPr lang="fr-FR" dirty="0"/>
              <a:t>Taille tube ionisation : 3mm de diamètre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C0A141F4-8FEF-E440-8C96-DBF0B619F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457" y="3045130"/>
            <a:ext cx="3835442" cy="2733900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5E43E6C7-470C-6246-945D-07DAB495E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0467" y="-70243"/>
            <a:ext cx="6644096" cy="85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charset="0"/>
              </a:rPr>
              <a:t>Source Laser On line</a:t>
            </a:r>
            <a:endParaRPr lang="fr-FR" altLang="fr-FR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CD5D0AAD-49DC-C447-B689-F05DD8E68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66641" y="-595633"/>
            <a:ext cx="2631617" cy="4921043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84B94186-1968-5148-B151-7D3A0D8075C5}"/>
              </a:ext>
            </a:extLst>
          </p:cNvPr>
          <p:cNvGrpSpPr/>
          <p:nvPr/>
        </p:nvGrpSpPr>
        <p:grpSpPr>
          <a:xfrm>
            <a:off x="-14213" y="1123234"/>
            <a:ext cx="4643259" cy="2436721"/>
            <a:chOff x="2509774" y="874521"/>
            <a:chExt cx="4487045" cy="2240615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664BE30-D47C-3C43-AE6A-0F10500DF4C7}"/>
                </a:ext>
              </a:extLst>
            </p:cNvPr>
            <p:cNvSpPr txBox="1"/>
            <p:nvPr/>
          </p:nvSpPr>
          <p:spPr>
            <a:xfrm>
              <a:off x="2804796" y="1542286"/>
              <a:ext cx="3813865" cy="607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Novembre 2018</a:t>
              </a:r>
              <a:r>
                <a:rPr lang="fr-FR" dirty="0"/>
                <a:t> : 10 jours de </a:t>
              </a:r>
              <a:r>
                <a:rPr lang="fr-FR" dirty="0" err="1"/>
                <a:t>run</a:t>
              </a:r>
              <a:r>
                <a:rPr lang="fr-FR" dirty="0"/>
                <a:t> à</a:t>
              </a:r>
            </a:p>
            <a:p>
              <a:r>
                <a:rPr lang="fr-FR" dirty="0"/>
                <a:t> ALTO avec un faisceau d’Indium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5D7706E3-08C7-F44D-9399-F904DB3F05BF}"/>
                </a:ext>
              </a:extLst>
            </p:cNvPr>
            <p:cNvSpPr txBox="1"/>
            <p:nvPr/>
          </p:nvSpPr>
          <p:spPr>
            <a:xfrm>
              <a:off x="2509774" y="2319533"/>
              <a:ext cx="4487045" cy="7956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u="sng" dirty="0">
                  <a:solidFill>
                    <a:srgbClr val="FF0000"/>
                  </a:solidFill>
                </a:rPr>
                <a:t>Efficacité</a:t>
              </a:r>
              <a:r>
                <a:rPr lang="fr-FR" dirty="0">
                  <a:solidFill>
                    <a:srgbClr val="FF0000"/>
                  </a:solidFill>
                </a:rPr>
                <a:t> : </a:t>
              </a:r>
              <a:r>
                <a:rPr lang="fr-FR" dirty="0"/>
                <a:t> facteur  </a:t>
              </a:r>
              <a:r>
                <a:rPr lang="fr-FR" b="1" dirty="0">
                  <a:solidFill>
                    <a:srgbClr val="FF0000"/>
                  </a:solidFill>
                </a:rPr>
                <a:t>50</a:t>
              </a:r>
              <a:r>
                <a:rPr lang="fr-FR" dirty="0"/>
                <a:t>/ionisation de surface</a:t>
              </a:r>
            </a:p>
            <a:p>
              <a:endParaRPr lang="fr-FR" i="1" dirty="0"/>
            </a:p>
            <a:p>
              <a:r>
                <a:rPr lang="fr-FR" i="1" dirty="0"/>
                <a:t>Brève</a:t>
              </a:r>
              <a:r>
                <a:rPr lang="fr-FR" dirty="0"/>
                <a:t> IN2P3</a:t>
              </a: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DABC41FE-2091-E448-AB15-49A0208A6E92}"/>
                </a:ext>
              </a:extLst>
            </p:cNvPr>
            <p:cNvSpPr txBox="1"/>
            <p:nvPr/>
          </p:nvSpPr>
          <p:spPr>
            <a:xfrm>
              <a:off x="3781955" y="874521"/>
              <a:ext cx="1273105" cy="497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28" dirty="0">
                  <a:solidFill>
                    <a:srgbClr val="FF0000"/>
                  </a:solidFill>
                </a:rPr>
                <a:t>Indium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29208C3D-3B8F-7B48-9BC2-677234321995}"/>
              </a:ext>
            </a:extLst>
          </p:cNvPr>
          <p:cNvGrpSpPr/>
          <p:nvPr/>
        </p:nvGrpSpPr>
        <p:grpSpPr>
          <a:xfrm>
            <a:off x="-14213" y="3698037"/>
            <a:ext cx="4643259" cy="1878881"/>
            <a:chOff x="2509774" y="3071648"/>
            <a:chExt cx="4643259" cy="1878881"/>
          </a:xfrm>
        </p:grpSpPr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C14EAA3-301B-A14D-B093-DB7D8FBF3FAD}"/>
                </a:ext>
              </a:extLst>
            </p:cNvPr>
            <p:cNvSpPr txBox="1"/>
            <p:nvPr/>
          </p:nvSpPr>
          <p:spPr>
            <a:xfrm>
              <a:off x="2947552" y="3839791"/>
              <a:ext cx="3779817" cy="6076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Juin 2019</a:t>
              </a:r>
              <a:r>
                <a:rPr lang="fr-FR" dirty="0"/>
                <a:t> : 15 jours de </a:t>
              </a:r>
              <a:r>
                <a:rPr lang="fr-FR" dirty="0" err="1"/>
                <a:t>run</a:t>
              </a:r>
              <a:r>
                <a:rPr lang="fr-FR" dirty="0"/>
                <a:t> à</a:t>
              </a:r>
            </a:p>
            <a:p>
              <a:r>
                <a:rPr lang="fr-FR" dirty="0"/>
                <a:t> ALTO avec un faisceau de Gallium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F86312AA-99F7-0D4E-B87B-474EA53C3F3D}"/>
                </a:ext>
              </a:extLst>
            </p:cNvPr>
            <p:cNvSpPr txBox="1"/>
            <p:nvPr/>
          </p:nvSpPr>
          <p:spPr>
            <a:xfrm>
              <a:off x="2509774" y="4600561"/>
              <a:ext cx="4643259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u="sng" dirty="0">
                  <a:solidFill>
                    <a:srgbClr val="FF0000"/>
                  </a:solidFill>
                </a:rPr>
                <a:t>Efficacité</a:t>
              </a:r>
              <a:r>
                <a:rPr lang="fr-FR" dirty="0">
                  <a:solidFill>
                    <a:srgbClr val="FF0000"/>
                  </a:solidFill>
                </a:rPr>
                <a:t> : </a:t>
              </a:r>
              <a:r>
                <a:rPr lang="fr-FR" dirty="0"/>
                <a:t> facteur  </a:t>
              </a:r>
              <a:r>
                <a:rPr lang="fr-FR" b="1" dirty="0">
                  <a:solidFill>
                    <a:srgbClr val="FF0000"/>
                  </a:solidFill>
                </a:rPr>
                <a:t>42</a:t>
              </a:r>
              <a:r>
                <a:rPr lang="fr-FR" dirty="0"/>
                <a:t>/ionisation de surface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A53B4C3-BEE7-8F49-842D-69E7E360231D}"/>
                </a:ext>
              </a:extLst>
            </p:cNvPr>
            <p:cNvSpPr txBox="1"/>
            <p:nvPr/>
          </p:nvSpPr>
          <p:spPr>
            <a:xfrm>
              <a:off x="2949307" y="3071648"/>
              <a:ext cx="1412566" cy="497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28" dirty="0">
                  <a:solidFill>
                    <a:srgbClr val="FF0000"/>
                  </a:solidFill>
                </a:rPr>
                <a:t>Gallium</a:t>
              </a:r>
            </a:p>
          </p:txBody>
        </p:sp>
      </p:grpSp>
      <p:pic>
        <p:nvPicPr>
          <p:cNvPr id="15" name="Image 7">
            <a:extLst>
              <a:ext uri="{FF2B5EF4-FFF2-40B4-BE49-F238E27FC236}">
                <a16:creationId xmlns:a16="http://schemas.microsoft.com/office/drawing/2014/main" id="{A3F55D5A-AD07-C043-ADD4-411FD0AF6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283530" y="5408"/>
            <a:ext cx="147955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4AC16469-C395-7B46-BC06-593E97B8C344}"/>
              </a:ext>
            </a:extLst>
          </p:cNvPr>
          <p:cNvGrpSpPr/>
          <p:nvPr/>
        </p:nvGrpSpPr>
        <p:grpSpPr>
          <a:xfrm>
            <a:off x="4063625" y="1194276"/>
            <a:ext cx="2152650" cy="1230312"/>
            <a:chOff x="5318125" y="3157538"/>
            <a:chExt cx="2152650" cy="1230312"/>
          </a:xfrm>
        </p:grpSpPr>
        <p:sp>
          <p:nvSpPr>
            <p:cNvPr id="20" name="Line 1299">
              <a:extLst>
                <a:ext uri="{FF2B5EF4-FFF2-40B4-BE49-F238E27FC236}">
                  <a16:creationId xmlns:a16="http://schemas.microsoft.com/office/drawing/2014/main" id="{9EE7A133-53DE-724C-B782-C34055E17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26063" y="4384675"/>
              <a:ext cx="1439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21" name="Line 1301">
              <a:extLst>
                <a:ext uri="{FF2B5EF4-FFF2-40B4-BE49-F238E27FC236}">
                  <a16:creationId xmlns:a16="http://schemas.microsoft.com/office/drawing/2014/main" id="{68A951C5-440E-D542-BCFE-6FDC283123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18125" y="3382963"/>
              <a:ext cx="1439863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22" name="Line 1303">
              <a:extLst>
                <a:ext uri="{FF2B5EF4-FFF2-40B4-BE49-F238E27FC236}">
                  <a16:creationId xmlns:a16="http://schemas.microsoft.com/office/drawing/2014/main" id="{669013C4-60A1-924C-9AB1-8EFE045733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375400" y="3157538"/>
              <a:ext cx="0" cy="569912"/>
            </a:xfrm>
            <a:prstGeom prst="line">
              <a:avLst/>
            </a:prstGeom>
            <a:noFill/>
            <a:ln w="857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23" name="Line 1304">
              <a:extLst>
                <a:ext uri="{FF2B5EF4-FFF2-40B4-BE49-F238E27FC236}">
                  <a16:creationId xmlns:a16="http://schemas.microsoft.com/office/drawing/2014/main" id="{33706222-C6B1-EB4B-9B6D-968FD99FA0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18125" y="3738563"/>
              <a:ext cx="1439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24" name="Text Box 1306">
              <a:extLst>
                <a:ext uri="{FF2B5EF4-FFF2-40B4-BE49-F238E27FC236}">
                  <a16:creationId xmlns:a16="http://schemas.microsoft.com/office/drawing/2014/main" id="{6FE30339-55CB-AE43-85D1-06D994586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7800" y="3433763"/>
              <a:ext cx="942975" cy="271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fr-FR" altLang="fr-FR" sz="1200" dirty="0">
                  <a:latin typeface="Times New Roman" charset="0"/>
                </a:rPr>
                <a:t>532 nm</a:t>
              </a:r>
            </a:p>
          </p:txBody>
        </p:sp>
        <p:sp>
          <p:nvSpPr>
            <p:cNvPr id="25" name="Line 1302">
              <a:extLst>
                <a:ext uri="{FF2B5EF4-FFF2-40B4-BE49-F238E27FC236}">
                  <a16:creationId xmlns:a16="http://schemas.microsoft.com/office/drawing/2014/main" id="{C28E6185-85A7-5649-B905-EAE9C2CA4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97600" y="3716338"/>
              <a:ext cx="0" cy="671512"/>
            </a:xfrm>
            <a:prstGeom prst="line">
              <a:avLst/>
            </a:prstGeom>
            <a:noFill/>
            <a:ln w="41275">
              <a:solidFill>
                <a:srgbClr val="CD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26" name="Text Box 1305">
              <a:extLst>
                <a:ext uri="{FF2B5EF4-FFF2-40B4-BE49-F238E27FC236}">
                  <a16:creationId xmlns:a16="http://schemas.microsoft.com/office/drawing/2014/main" id="{F84EEF64-5DC5-AA49-AB0E-8104C448B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1925" y="3848100"/>
              <a:ext cx="942975" cy="27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fr-FR" altLang="fr-FR" sz="1200" dirty="0">
                  <a:latin typeface="Times New Roman" charset="0"/>
                </a:rPr>
                <a:t>304 nm</a:t>
              </a:r>
            </a:p>
          </p:txBody>
        </p:sp>
      </p:grpSp>
      <p:grpSp>
        <p:nvGrpSpPr>
          <p:cNvPr id="27" name="Groupe 6">
            <a:extLst>
              <a:ext uri="{FF2B5EF4-FFF2-40B4-BE49-F238E27FC236}">
                <a16:creationId xmlns:a16="http://schemas.microsoft.com/office/drawing/2014/main" id="{325628BB-6085-3A45-9431-5EEDDC19468A}"/>
              </a:ext>
            </a:extLst>
          </p:cNvPr>
          <p:cNvGrpSpPr>
            <a:grpSpLocks/>
          </p:cNvGrpSpPr>
          <p:nvPr/>
        </p:nvGrpSpPr>
        <p:grpSpPr bwMode="auto">
          <a:xfrm>
            <a:off x="4063625" y="3425377"/>
            <a:ext cx="2152650" cy="1225117"/>
            <a:chOff x="4643438" y="3933296"/>
            <a:chExt cx="2152650" cy="1225292"/>
          </a:xfrm>
        </p:grpSpPr>
        <p:sp>
          <p:nvSpPr>
            <p:cNvPr id="28" name="Line 1299">
              <a:extLst>
                <a:ext uri="{FF2B5EF4-FFF2-40B4-BE49-F238E27FC236}">
                  <a16:creationId xmlns:a16="http://schemas.microsoft.com/office/drawing/2014/main" id="{3254F8A6-1503-214B-A560-7F956747BF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1376" y="5155846"/>
              <a:ext cx="1439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33" name="Line 1301">
              <a:extLst>
                <a:ext uri="{FF2B5EF4-FFF2-40B4-BE49-F238E27FC236}">
                  <a16:creationId xmlns:a16="http://schemas.microsoft.com/office/drawing/2014/main" id="{AF3F1610-FA6A-7141-8C29-B158A49F3F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3438" y="4153991"/>
              <a:ext cx="1439863" cy="0"/>
            </a:xfrm>
            <a:prstGeom prst="line">
              <a:avLst/>
            </a:prstGeom>
            <a:noFill/>
            <a:ln w="57150" cmpd="thickThin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38" name="Line 1303">
              <a:extLst>
                <a:ext uri="{FF2B5EF4-FFF2-40B4-BE49-F238E27FC236}">
                  <a16:creationId xmlns:a16="http://schemas.microsoft.com/office/drawing/2014/main" id="{DE5C5B1A-6773-5641-BC2F-A41EC774E4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684838" y="3933296"/>
              <a:ext cx="0" cy="569994"/>
            </a:xfrm>
            <a:prstGeom prst="line">
              <a:avLst/>
            </a:prstGeom>
            <a:noFill/>
            <a:ln w="85725">
              <a:solidFill>
                <a:srgbClr val="33CC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39" name="Line 1304">
              <a:extLst>
                <a:ext uri="{FF2B5EF4-FFF2-40B4-BE49-F238E27FC236}">
                  <a16:creationId xmlns:a16="http://schemas.microsoft.com/office/drawing/2014/main" id="{F863569C-F274-0E4A-859A-FFFC486EDA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3438" y="4509641"/>
              <a:ext cx="1439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41" name="Text Box 1306">
              <a:extLst>
                <a:ext uri="{FF2B5EF4-FFF2-40B4-BE49-F238E27FC236}">
                  <a16:creationId xmlns:a16="http://schemas.microsoft.com/office/drawing/2014/main" id="{F8F76969-DCEC-4647-AE9E-4D71553287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3113" y="4204798"/>
              <a:ext cx="942975" cy="27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fr-FR" altLang="fr-FR" sz="1200" dirty="0">
                  <a:latin typeface="Times New Roman" charset="0"/>
                </a:rPr>
                <a:t>532 nm</a:t>
              </a:r>
            </a:p>
          </p:txBody>
        </p:sp>
        <p:sp>
          <p:nvSpPr>
            <p:cNvPr id="43" name="Line 1302">
              <a:extLst>
                <a:ext uri="{FF2B5EF4-FFF2-40B4-BE49-F238E27FC236}">
                  <a16:creationId xmlns:a16="http://schemas.microsoft.com/office/drawing/2014/main" id="{52C3D595-FB38-944B-B922-B66C214193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518106" y="4475866"/>
              <a:ext cx="11112" cy="682722"/>
            </a:xfrm>
            <a:prstGeom prst="line">
              <a:avLst/>
            </a:prstGeom>
            <a:noFill/>
            <a:ln w="41275">
              <a:solidFill>
                <a:srgbClr val="CD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1" hangingPunct="1">
                <a:defRPr/>
              </a:pPr>
              <a:endParaRPr lang="fr-FR">
                <a:latin typeface="Times New Roman" charset="0"/>
              </a:endParaRPr>
            </a:p>
          </p:txBody>
        </p:sp>
        <p:sp>
          <p:nvSpPr>
            <p:cNvPr id="44" name="Text Box 1305">
              <a:extLst>
                <a:ext uri="{FF2B5EF4-FFF2-40B4-BE49-F238E27FC236}">
                  <a16:creationId xmlns:a16="http://schemas.microsoft.com/office/drawing/2014/main" id="{2DE437C9-9A97-344F-8F87-12FD628F25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8456" y="4686337"/>
              <a:ext cx="942975" cy="277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fr-FR" altLang="fr-FR" sz="1200" dirty="0">
                  <a:latin typeface="Times New Roman" charset="0"/>
                </a:rPr>
                <a:t>288 nm</a:t>
              </a:r>
            </a:p>
          </p:txBody>
        </p:sp>
      </p:grp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96317924-FB7F-2849-BB84-F0FAF3A561C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3021F975-EE29-3B4D-9FC9-17E31DDC9C4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2EE03FFC-0C2B-1E44-877D-3683F28E49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BFC2E5A-589B-3041-A3D8-7F07E2EE2B41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836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79D7B502-8448-4845-AF44-381E7EDF0D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6FD984C-41AC-1E45-A2E2-6F1D56E7E173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698CB589-A05F-3741-A25E-E31BBFDDC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9175" y="149225"/>
            <a:ext cx="5688013" cy="431800"/>
          </a:xfrm>
          <a:ln/>
        </p:spPr>
        <p:txBody>
          <a:bodyPr lIns="0" tIns="21168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FR" altLang="fr-FR" dirty="0"/>
              <a:t>RIALTO upgrade in 2020</a:t>
            </a:r>
          </a:p>
        </p:txBody>
      </p:sp>
      <p:sp>
        <p:nvSpPr>
          <p:cNvPr id="16386" name="Text Box 2">
            <a:extLst>
              <a:ext uri="{FF2B5EF4-FFF2-40B4-BE49-F238E27FC236}">
                <a16:creationId xmlns:a16="http://schemas.microsoft.com/office/drawing/2014/main" id="{5449DDA4-7B94-3448-91E0-E702CDE2C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909763"/>
            <a:ext cx="8856663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47124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 marL="8636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hangingPunct="1">
              <a:lnSpc>
                <a:spcPct val="83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Char char=""/>
            </a:pPr>
            <a:r>
              <a:rPr lang="fr-FR" altLang="fr-FR" sz="2200" b="1" dirty="0" err="1">
                <a:solidFill>
                  <a:srgbClr val="002D4B"/>
                </a:solidFill>
                <a:latin typeface="Liberation Serif;Times New Roma" pitchFamily="16" charset="0"/>
              </a:rPr>
              <a:t>Improving</a:t>
            </a:r>
            <a:r>
              <a:rPr lang="fr-FR" altLang="fr-FR" sz="2200" b="1" dirty="0">
                <a:solidFill>
                  <a:srgbClr val="002D4B"/>
                </a:solidFill>
                <a:latin typeface="Liberation Serif;Times New Roma" pitchFamily="16" charset="0"/>
              </a:rPr>
              <a:t> the </a:t>
            </a:r>
            <a:r>
              <a:rPr lang="fr-FR" altLang="fr-FR" sz="2200" b="1" dirty="0" err="1">
                <a:solidFill>
                  <a:srgbClr val="002D4B"/>
                </a:solidFill>
                <a:latin typeface="Liberation Serif;Times New Roma" pitchFamily="16" charset="0"/>
              </a:rPr>
              <a:t>quality</a:t>
            </a:r>
            <a:r>
              <a:rPr lang="fr-FR" altLang="fr-FR" sz="2200" b="1" dirty="0">
                <a:solidFill>
                  <a:srgbClr val="002D4B"/>
                </a:solidFill>
                <a:latin typeface="Liberation Serif;Times New Roma" pitchFamily="16" charset="0"/>
              </a:rPr>
              <a:t> of the non </a:t>
            </a:r>
            <a:r>
              <a:rPr lang="fr-FR" altLang="fr-FR" sz="2200" b="1" dirty="0" err="1">
                <a:solidFill>
                  <a:srgbClr val="002D4B"/>
                </a:solidFill>
                <a:latin typeface="Liberation Serif;Times New Roma" pitchFamily="16" charset="0"/>
              </a:rPr>
              <a:t>resonant</a:t>
            </a:r>
            <a:r>
              <a:rPr lang="fr-FR" altLang="fr-FR" sz="2200" b="1" dirty="0">
                <a:solidFill>
                  <a:srgbClr val="002D4B"/>
                </a:solidFill>
                <a:latin typeface="Liberation Serif;Times New Roma" pitchFamily="16" charset="0"/>
              </a:rPr>
              <a:t> </a:t>
            </a:r>
            <a:r>
              <a:rPr lang="fr-FR" altLang="fr-FR" sz="2200" b="1" dirty="0" err="1">
                <a:solidFill>
                  <a:srgbClr val="002D4B"/>
                </a:solidFill>
                <a:latin typeface="Liberation Serif;Times New Roma" pitchFamily="16" charset="0"/>
              </a:rPr>
              <a:t>step</a:t>
            </a:r>
            <a:r>
              <a:rPr lang="fr-FR" altLang="fr-FR" sz="2200" b="1" dirty="0">
                <a:solidFill>
                  <a:srgbClr val="002D4B"/>
                </a:solidFill>
                <a:latin typeface="Liberation Serif;Times New Roma" pitchFamily="16" charset="0"/>
              </a:rPr>
              <a:t> (</a:t>
            </a:r>
            <a:r>
              <a:rPr lang="fr-FR" altLang="fr-FR" sz="2200" b="1" dirty="0" err="1">
                <a:solidFill>
                  <a:srgbClr val="002D4B"/>
                </a:solidFill>
                <a:latin typeface="Liberation Serif;Times New Roma" pitchFamily="16" charset="0"/>
              </a:rPr>
              <a:t>gaussian</a:t>
            </a:r>
            <a:r>
              <a:rPr lang="fr-FR" altLang="fr-FR" sz="2200" b="1" dirty="0">
                <a:solidFill>
                  <a:srgbClr val="002D4B"/>
                </a:solidFill>
                <a:latin typeface="Liberation Serif;Times New Roma" pitchFamily="16" charset="0"/>
              </a:rPr>
              <a:t> </a:t>
            </a:r>
            <a:r>
              <a:rPr lang="fr-FR" altLang="fr-FR" sz="2200" b="1" dirty="0" err="1">
                <a:solidFill>
                  <a:srgbClr val="002D4B"/>
                </a:solidFill>
                <a:latin typeface="Liberation Serif;Times New Roma" pitchFamily="16" charset="0"/>
              </a:rPr>
              <a:t>instead</a:t>
            </a:r>
            <a:r>
              <a:rPr lang="fr-FR" altLang="fr-FR" sz="2200" b="1" dirty="0">
                <a:solidFill>
                  <a:srgbClr val="002D4B"/>
                </a:solidFill>
                <a:latin typeface="Liberation Serif;Times New Roma" pitchFamily="16" charset="0"/>
              </a:rPr>
              <a:t> of top-</a:t>
            </a:r>
            <a:r>
              <a:rPr lang="fr-FR" altLang="fr-FR" sz="2200" b="1" dirty="0" err="1">
                <a:solidFill>
                  <a:srgbClr val="002D4B"/>
                </a:solidFill>
                <a:latin typeface="Liberation Serif;Times New Roma" pitchFamily="16" charset="0"/>
              </a:rPr>
              <a:t>hat</a:t>
            </a:r>
            <a:r>
              <a:rPr lang="fr-FR" altLang="fr-FR" sz="2200" b="1" dirty="0">
                <a:solidFill>
                  <a:srgbClr val="002D4B"/>
                </a:solidFill>
                <a:latin typeface="Liberation Serif;Times New Roma" pitchFamily="16" charset="0"/>
              </a:rPr>
              <a:t>) </a:t>
            </a:r>
          </a:p>
          <a:p>
            <a:pPr lvl="1" hangingPunct="1">
              <a:lnSpc>
                <a:spcPct val="83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Symbol" pitchFamily="2" charset="2"/>
              <a:buChar char=""/>
            </a:pPr>
            <a:r>
              <a:rPr lang="fr-FR" altLang="fr-FR" sz="2200" dirty="0">
                <a:solidFill>
                  <a:srgbClr val="002D4B"/>
                </a:solidFill>
                <a:latin typeface="Liberation Serif;Times New Roma" pitchFamily="16" charset="0"/>
              </a:rPr>
              <a:t>2nd YAG laser and </a:t>
            </a:r>
            <a:r>
              <a:rPr lang="fr-FR" altLang="fr-FR" sz="2200" dirty="0" err="1">
                <a:solidFill>
                  <a:srgbClr val="002D4B"/>
                </a:solidFill>
                <a:latin typeface="Liberation Serif;Times New Roma" pitchFamily="16" charset="0"/>
              </a:rPr>
              <a:t>e</a:t>
            </a:r>
            <a:r>
              <a:rPr lang="fr-FR" altLang="fr-FR" sz="2200" dirty="0" err="1">
                <a:solidFill>
                  <a:srgbClr val="002D4B"/>
                </a:solidFill>
                <a:latin typeface="Calibri" panose="020F0502020204030204" pitchFamily="34" charset="0"/>
              </a:rPr>
              <a:t>xternal</a:t>
            </a:r>
            <a:r>
              <a:rPr lang="fr-FR" altLang="fr-FR" sz="2200" dirty="0">
                <a:solidFill>
                  <a:srgbClr val="002D4B"/>
                </a:solidFill>
                <a:latin typeface="Calibri" panose="020F0502020204030204" pitchFamily="34" charset="0"/>
              </a:rPr>
              <a:t> trigger unit</a:t>
            </a: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Char char=""/>
            </a:pPr>
            <a:r>
              <a:rPr lang="fr-FR" altLang="fr-FR" sz="2200" b="1" dirty="0" err="1">
                <a:solidFill>
                  <a:srgbClr val="002D4B"/>
                </a:solidFill>
                <a:latin typeface="Calibri" panose="020F0502020204030204" pitchFamily="34" charset="0"/>
              </a:rPr>
              <a:t>Beam</a:t>
            </a:r>
            <a:r>
              <a:rPr lang="fr-FR" altLang="fr-FR" sz="2200" b="1" dirty="0">
                <a:solidFill>
                  <a:srgbClr val="002D4B"/>
                </a:solidFill>
                <a:latin typeface="Calibri" panose="020F0502020204030204" pitchFamily="34" charset="0"/>
              </a:rPr>
              <a:t> Distribution System </a:t>
            </a:r>
            <a:r>
              <a:rPr lang="fr-FR" altLang="fr-FR" sz="2200" b="1" dirty="0" err="1">
                <a:solidFill>
                  <a:srgbClr val="002D4B"/>
                </a:solidFill>
                <a:latin typeface="Calibri" panose="020F0502020204030204" pitchFamily="34" charset="0"/>
              </a:rPr>
              <a:t>that</a:t>
            </a:r>
            <a:r>
              <a:rPr lang="fr-FR" altLang="fr-FR" sz="2200" b="1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200" b="1" dirty="0" err="1">
                <a:solidFill>
                  <a:srgbClr val="002D4B"/>
                </a:solidFill>
                <a:latin typeface="Calibri" panose="020F0502020204030204" pitchFamily="34" charset="0"/>
              </a:rPr>
              <a:t>allows</a:t>
            </a:r>
            <a:r>
              <a:rPr lang="fr-FR" altLang="fr-FR" sz="2200" b="1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200" b="1" dirty="0" err="1">
                <a:solidFill>
                  <a:srgbClr val="002D4B"/>
                </a:solidFill>
                <a:latin typeface="Calibri" panose="020F0502020204030204" pitchFamily="34" charset="0"/>
              </a:rPr>
              <a:t>changing</a:t>
            </a:r>
            <a:r>
              <a:rPr lang="fr-FR" altLang="fr-FR" sz="2200" b="1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200" b="1" dirty="0" err="1">
                <a:solidFill>
                  <a:srgbClr val="002D4B"/>
                </a:solidFill>
                <a:latin typeface="Calibri" panose="020F0502020204030204" pitchFamily="34" charset="0"/>
              </a:rPr>
              <a:t>schemes</a:t>
            </a:r>
            <a:r>
              <a:rPr lang="fr-FR" altLang="fr-FR" sz="2200" b="1" dirty="0">
                <a:solidFill>
                  <a:srgbClr val="002D4B"/>
                </a:solidFill>
                <a:latin typeface="Calibri" panose="020F0502020204030204" pitchFamily="34" charset="0"/>
              </a:rPr>
              <a:t>.</a:t>
            </a:r>
          </a:p>
          <a:p>
            <a:pPr lvl="1" hangingPunct="1">
              <a:lnSpc>
                <a:spcPct val="84000"/>
              </a:lnSpc>
              <a:spcBef>
                <a:spcPts val="1125"/>
              </a:spcBef>
              <a:buClr>
                <a:srgbClr val="FF6700"/>
              </a:buClr>
              <a:buSzPct val="45000"/>
              <a:buFont typeface="Symbol" pitchFamily="2" charset="2"/>
              <a:buChar char=""/>
            </a:pPr>
            <a:r>
              <a:rPr lang="fr-FR" altLang="fr-FR" sz="2200" dirty="0">
                <a:solidFill>
                  <a:srgbClr val="002D4B"/>
                </a:solidFill>
                <a:latin typeface="Calibri" panose="020F0502020204030204" pitchFamily="34" charset="0"/>
              </a:rPr>
              <a:t>Cube </a:t>
            </a:r>
            <a:r>
              <a:rPr lang="fr-FR" altLang="fr-FR" sz="2200" dirty="0" err="1">
                <a:solidFill>
                  <a:srgbClr val="002D4B"/>
                </a:solidFill>
                <a:latin typeface="Calibri" panose="020F0502020204030204" pitchFamily="34" charset="0"/>
              </a:rPr>
              <a:t>beam</a:t>
            </a:r>
            <a:r>
              <a:rPr lang="fr-FR" altLang="fr-FR" sz="2200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200" dirty="0" err="1">
                <a:solidFill>
                  <a:srgbClr val="002D4B"/>
                </a:solidFill>
                <a:latin typeface="Calibri" panose="020F0502020204030204" pitchFamily="34" charset="0"/>
              </a:rPr>
              <a:t>splitters</a:t>
            </a:r>
            <a:r>
              <a:rPr lang="fr-FR" altLang="fr-FR" sz="2200" dirty="0">
                <a:solidFill>
                  <a:srgbClr val="002D4B"/>
                </a:solidFill>
                <a:latin typeface="Calibri" panose="020F0502020204030204" pitchFamily="34" charset="0"/>
              </a:rPr>
              <a:t> and </a:t>
            </a:r>
            <a:r>
              <a:rPr lang="fr-FR" altLang="fr-FR" sz="2200" dirty="0" err="1">
                <a:solidFill>
                  <a:srgbClr val="002D4B"/>
                </a:solidFill>
                <a:latin typeface="Calibri" panose="020F0502020204030204" pitchFamily="34" charset="0"/>
              </a:rPr>
              <a:t>waveplates</a:t>
            </a:r>
            <a:r>
              <a:rPr lang="fr-FR" altLang="fr-FR" sz="2200" dirty="0">
                <a:solidFill>
                  <a:srgbClr val="002D4B"/>
                </a:solidFill>
                <a:latin typeface="Calibri" panose="020F0502020204030204" pitchFamily="34" charset="0"/>
              </a:rPr>
              <a:t>.</a:t>
            </a: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Char char=""/>
            </a:pPr>
            <a:r>
              <a:rPr lang="fr-FR" altLang="fr-FR" sz="2200" b="1" dirty="0" err="1">
                <a:solidFill>
                  <a:srgbClr val="002D4B"/>
                </a:solidFill>
                <a:latin typeface="Calibri" panose="020F0502020204030204" pitchFamily="34" charset="0"/>
              </a:rPr>
              <a:t>Beam</a:t>
            </a:r>
            <a:r>
              <a:rPr lang="fr-FR" altLang="fr-FR" sz="2200" b="1" dirty="0">
                <a:solidFill>
                  <a:srgbClr val="002D4B"/>
                </a:solidFill>
                <a:latin typeface="Calibri" panose="020F0502020204030204" pitchFamily="34" charset="0"/>
              </a:rPr>
              <a:t> </a:t>
            </a:r>
            <a:r>
              <a:rPr lang="fr-FR" altLang="fr-FR" sz="2200" b="1" dirty="0" err="1">
                <a:solidFill>
                  <a:srgbClr val="002D4B"/>
                </a:solidFill>
                <a:latin typeface="Calibri" panose="020F0502020204030204" pitchFamily="34" charset="0"/>
              </a:rPr>
              <a:t>Stabilization</a:t>
            </a:r>
            <a:r>
              <a:rPr lang="fr-FR" altLang="fr-FR" sz="2200" b="1" dirty="0">
                <a:solidFill>
                  <a:srgbClr val="002D4B"/>
                </a:solidFill>
                <a:latin typeface="Calibri" panose="020F0502020204030204" pitchFamily="34" charset="0"/>
              </a:rPr>
              <a:t> System. </a:t>
            </a:r>
          </a:p>
          <a:p>
            <a:pPr hangingPunct="1">
              <a:lnSpc>
                <a:spcPct val="84000"/>
              </a:lnSpc>
              <a:spcBef>
                <a:spcPts val="1413"/>
              </a:spcBef>
              <a:buClr>
                <a:srgbClr val="FF6700"/>
              </a:buClr>
              <a:buSzPct val="45000"/>
              <a:buFont typeface="Wingdings" pitchFamily="2" charset="2"/>
              <a:buNone/>
            </a:pPr>
            <a:endParaRPr lang="fr-FR" altLang="fr-FR" sz="2200" b="1" dirty="0">
              <a:solidFill>
                <a:srgbClr val="002D4B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3F8E57-616C-7C4D-9A93-8D9EBE25B61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altLang="fr-FR"/>
              <a:t>16/9/21 Réunion Laser IJCLab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F7BC35-9685-9349-BD16-A1A59E3BA6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 altLang="fr-FR"/>
              <a:t>F. Le Blanc </a:t>
            </a:r>
          </a:p>
        </p:txBody>
      </p:sp>
      <p:pic>
        <p:nvPicPr>
          <p:cNvPr id="7" name="Image 17">
            <a:extLst>
              <a:ext uri="{FF2B5EF4-FFF2-40B4-BE49-F238E27FC236}">
                <a16:creationId xmlns:a16="http://schemas.microsoft.com/office/drawing/2014/main" id="{F886E478-F17A-D64B-B027-422AB4D0F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6940" r="4980" b="6532"/>
          <a:stretch>
            <a:fillRect/>
          </a:stretch>
        </p:blipFill>
        <p:spPr bwMode="auto">
          <a:xfrm>
            <a:off x="9475164" y="0"/>
            <a:ext cx="1307278" cy="50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́union laser IJCLab 9 2021" id="{15736E76-679D-D24B-ADC8-4D2DDDC681BE}" vid="{E312C224-8A88-7A40-8A58-5B296753138F}"/>
    </a:ext>
  </a:ext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́union laser IJCLab 9 2021" id="{15736E76-679D-D24B-ADC8-4D2DDDC681BE}" vid="{3A3F1347-8030-5D4A-9C4C-0B18040BA129}"/>
    </a:ext>
  </a:extLst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́union laser IJCLab 9 2021" id="{15736E76-679D-D24B-ADC8-4D2DDDC681BE}" vid="{76B3F33F-131E-124B-98A6-C346D8276E7D}"/>
    </a:ext>
  </a:extLst>
</a:theme>
</file>

<file path=ppt/theme/theme4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Noto Sans CJK SC Regular"/>
        <a:cs typeface="Noto Sans CJK SC Regular"/>
      </a:majorFont>
      <a:minorFont>
        <a:latin typeface="Calibri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éunion laser IJCLab 9 2021" id="{15736E76-679D-D24B-ADC8-4D2DDDC681BE}" vid="{DE0625B5-6E08-B848-A0BD-4F346285A6AA}"/>
    </a:ext>
  </a:ext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160</TotalTime>
  <Words>950</Words>
  <Application>Microsoft Office PowerPoint</Application>
  <PresentationFormat>Personnalisé</PresentationFormat>
  <Paragraphs>250</Paragraphs>
  <Slides>23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23</vt:i4>
      </vt:variant>
    </vt:vector>
  </HeadingPairs>
  <TitlesOfParts>
    <vt:vector size="38" baseType="lpstr">
      <vt:lpstr>Arial Unicode MS</vt:lpstr>
      <vt:lpstr>Arial</vt:lpstr>
      <vt:lpstr>Book Antiqua</vt:lpstr>
      <vt:lpstr>Calibri</vt:lpstr>
      <vt:lpstr>Liberation Serif;Times New Roma</vt:lpstr>
      <vt:lpstr>Noto Sans CJK SC Regular</vt:lpstr>
      <vt:lpstr>Symbol</vt:lpstr>
      <vt:lpstr>Tahoma</vt:lpstr>
      <vt:lpstr>Times New Roman</vt:lpstr>
      <vt:lpstr>Ubuntu</vt:lpstr>
      <vt:lpstr>Wingdings</vt:lpstr>
      <vt:lpstr>Thème Office</vt:lpstr>
      <vt:lpstr>Thème Office</vt:lpstr>
      <vt:lpstr>Thème Office</vt:lpstr>
      <vt:lpstr>Thème Office</vt:lpstr>
      <vt:lpstr>Présentation PowerPoint</vt:lpstr>
      <vt:lpstr>Outline</vt:lpstr>
      <vt:lpstr>Présentation PowerPoint</vt:lpstr>
      <vt:lpstr>Laser Resonance Ionization</vt:lpstr>
      <vt:lpstr>Laser Resonance Ionization</vt:lpstr>
      <vt:lpstr>Présentation PowerPoint</vt:lpstr>
      <vt:lpstr>RIALTO first layout</vt:lpstr>
      <vt:lpstr>Présentation PowerPoint</vt:lpstr>
      <vt:lpstr>RIALTO upgrade in 2020</vt:lpstr>
      <vt:lpstr>RIALTO upgraded layout</vt:lpstr>
      <vt:lpstr>RIALTO Upgrades. YAG laser and trigger unit</vt:lpstr>
      <vt:lpstr>Beam Stabilization System</vt:lpstr>
      <vt:lpstr>Right now : development of a Silver Ionization Scheme</vt:lpstr>
      <vt:lpstr>Atomic Beam Unit (ABU)</vt:lpstr>
      <vt:lpstr>Wavelength scan and saturation power</vt:lpstr>
      <vt:lpstr>Summary </vt:lpstr>
      <vt:lpstr>Outlook</vt:lpstr>
      <vt:lpstr>Présentation PowerPoint</vt:lpstr>
      <vt:lpstr>RIALTO Upgrades. Beam Distribution</vt:lpstr>
      <vt:lpstr>Back-up</vt:lpstr>
      <vt:lpstr>Heating Cycle and YAG heating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Ibrahim Fadi</cp:lastModifiedBy>
  <cp:revision>5</cp:revision>
  <cp:lastPrinted>1601-01-01T00:00:00Z</cp:lastPrinted>
  <dcterms:created xsi:type="dcterms:W3CDTF">2021-09-06T14:16:48Z</dcterms:created>
  <dcterms:modified xsi:type="dcterms:W3CDTF">2021-09-15T12:11:43Z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6</vt:r8>
  </property>
</Properties>
</file>