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5" r:id="rId3"/>
    <p:sldId id="259" r:id="rId4"/>
    <p:sldId id="260" r:id="rId5"/>
    <p:sldId id="258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6" autoAdjust="0"/>
    <p:restoredTop sz="94660"/>
  </p:normalViewPr>
  <p:slideViewPr>
    <p:cSldViewPr snapToGrid="0">
      <p:cViewPr varScale="1">
        <p:scale>
          <a:sx n="72" d="100"/>
          <a:sy n="72" d="100"/>
        </p:scale>
        <p:origin x="295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8721018315725E-2"/>
          <c:y val="1.3128822096533893E-3"/>
          <c:w val="0.88175550701936656"/>
          <c:h val="0.91181535384957224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Thematiques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9389-4161-BDE2-420AF768D166}"/>
              </c:ext>
            </c:extLst>
          </c:dPt>
          <c:dPt>
            <c:idx val="1"/>
            <c:bubble3D val="0"/>
            <c:spPr>
              <a:solidFill>
                <a:srgbClr val="F392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9389-4161-BDE2-420AF768D166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9389-4161-BDE2-420AF768D166}"/>
              </c:ext>
            </c:extLst>
          </c:dPt>
          <c:dPt>
            <c:idx val="3"/>
            <c:bubble3D val="0"/>
            <c:spPr>
              <a:gradFill rotWithShape="1">
                <a:gsLst>
                  <a:gs pos="100000">
                    <a:srgbClr val="6600CC"/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9389-4161-BDE2-420AF768D166}"/>
              </c:ext>
            </c:extLst>
          </c:dPt>
          <c:dLbls>
            <c:dLbl>
              <c:idx val="0"/>
              <c:layout>
                <c:manualLayout>
                  <c:x val="-0.16982687290095824"/>
                  <c:y val="-1.8403946683930975E-2"/>
                </c:manualLayout>
              </c:layout>
              <c:tx>
                <c:rich>
                  <a:bodyPr/>
                  <a:lstStyle/>
                  <a:p>
                    <a:fld id="{8948F1DA-0BF3-48B3-AF53-653C30B6C785}" type="CATEGORYNAME">
                      <a:rPr lang="en-US" sz="1800" b="1" smtClean="0"/>
                      <a:pPr/>
                      <a:t>[NOM DE CATÉGORIE]</a:t>
                    </a:fld>
                    <a:endParaRPr lang="en-GB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14672484498058"/>
                      <c:h val="0.187713044510205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389-4161-BDE2-420AF768D166}"/>
                </c:ext>
              </c:extLst>
            </c:dLbl>
            <c:dLbl>
              <c:idx val="1"/>
              <c:layout>
                <c:manualLayout>
                  <c:x val="0.15958020823347777"/>
                  <c:y val="-0.106149217691426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lt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74BD4B6-B57B-408C-9C93-70824ACFB63C}" type="CATEGORYNAME">
                      <a:rPr lang="en-US" sz="1800" b="1"/>
                      <a:pPr>
                        <a:defRPr sz="1600"/>
                      </a:pPr>
                      <a:t>[NOM DE CATÉGORIE]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7621216690209"/>
                      <c:h val="0.2462756663401036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389-4161-BDE2-420AF768D166}"/>
                </c:ext>
              </c:extLst>
            </c:dLbl>
            <c:dLbl>
              <c:idx val="2"/>
              <c:layout>
                <c:manualLayout>
                  <c:x val="0"/>
                  <c:y val="5.82876749449647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lt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73261A4-FB4B-43C8-AA00-9AB5660C2060}" type="CATEGORYNAME">
                      <a:rPr lang="en-US" sz="1800" b="1"/>
                      <a:pPr>
                        <a:defRPr/>
                      </a:pPr>
                      <a:t>[NOM DE CATÉGORIE]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7365968000591535"/>
                      <c:h val="0.133158737081788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389-4161-BDE2-420AF768D166}"/>
                </c:ext>
              </c:extLst>
            </c:dLbl>
            <c:dLbl>
              <c:idx val="3"/>
              <c:layout>
                <c:manualLayout>
                  <c:x val="8.9352357606338959E-2"/>
                  <c:y val="1.5914557622289903E-2"/>
                </c:manualLayout>
              </c:layout>
              <c:tx>
                <c:rich>
                  <a:bodyPr/>
                  <a:lstStyle/>
                  <a:p>
                    <a:fld id="{B62745D5-F1D4-489B-BE3A-3EBC97222819}" type="CATEGORYNAME">
                      <a:rPr lang="en-US" sz="1800" b="1" smtClean="0"/>
                      <a:pPr/>
                      <a:t>[NOM DE CATÉGORIE]</a:t>
                    </a:fld>
                    <a:endParaRPr lang="en-GB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33561716585825"/>
                      <c:h val="0.187713044510205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389-4161-BDE2-420AF768D1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Physique Nucleaire</c:v>
                </c:pt>
                <c:pt idx="1">
                  <c:v>Astrophysique Nucleaire</c:v>
                </c:pt>
                <c:pt idx="2">
                  <c:v>Instrumentation/R&amp;D</c:v>
                </c:pt>
                <c:pt idx="3">
                  <c:v>Interdisciplinaire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28</c:v>
                </c:pt>
                <c:pt idx="1">
                  <c:v>8</c:v>
                </c:pt>
                <c:pt idx="2">
                  <c:v>15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389-4161-BDE2-420AF768D166}"/>
            </c:ext>
          </c:extLst>
        </c:ser>
        <c:dLbls>
          <c:dLblPos val="bestFit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solidFill>
        <a:srgbClr val="4F81BD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A4685-BA4E-46A4-826E-5F52434709B0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D19F1-0439-4560-A167-30808F1AE45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6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4801-DEAF-408C-8526-CBC8F70BAE70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7F12-4706-488F-B2C9-621C927E31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080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4801-DEAF-408C-8526-CBC8F70BAE70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7F12-4706-488F-B2C9-621C927E31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62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4801-DEAF-408C-8526-CBC8F70BAE70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7F12-4706-488F-B2C9-621C927E31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438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" y="2"/>
            <a:ext cx="12191598" cy="6857998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05/02/2021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Seminar pole </a:t>
            </a:r>
            <a:r>
              <a:rPr lang="en-GB" dirty="0" err="1" smtClean="0"/>
              <a:t>nucleaire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1959429" y="169116"/>
            <a:ext cx="7576457" cy="488983"/>
          </a:xfrm>
        </p:spPr>
        <p:txBody>
          <a:bodyPr>
            <a:normAutofit/>
          </a:bodyPr>
          <a:lstStyle>
            <a:lvl1pPr>
              <a:defRPr lang="fr-FR" sz="2716" b="1" kern="1200" baseline="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Angular Momentum Generation in Nuclear Fission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0871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" y="0"/>
            <a:ext cx="12191598" cy="6857998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8/03/2021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COPIL ALTO IN2P3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2" b="90191"/>
          <a:stretch/>
        </p:blipFill>
        <p:spPr>
          <a:xfrm>
            <a:off x="2966612" y="1"/>
            <a:ext cx="9225184" cy="67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2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4801-DEAF-408C-8526-CBC8F70BAE70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7F12-4706-488F-B2C9-621C927E31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524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4801-DEAF-408C-8526-CBC8F70BAE70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7F12-4706-488F-B2C9-621C927E31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30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4801-DEAF-408C-8526-CBC8F70BAE70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7F12-4706-488F-B2C9-621C927E31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5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4801-DEAF-408C-8526-CBC8F70BAE70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7F12-4706-488F-B2C9-621C927E31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34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4801-DEAF-408C-8526-CBC8F70BAE70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7F12-4706-488F-B2C9-621C927E31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43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4801-DEAF-408C-8526-CBC8F70BAE70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7F12-4706-488F-B2C9-621C927E31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65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4801-DEAF-408C-8526-CBC8F70BAE70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7F12-4706-488F-B2C9-621C927E31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02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4801-DEAF-408C-8526-CBC8F70BAE70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7F12-4706-488F-B2C9-621C927E31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1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04801-DEAF-408C-8526-CBC8F70BAE70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37F12-4706-488F-B2C9-621C927E31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10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2688030" y="172212"/>
            <a:ext cx="7576457" cy="488983"/>
          </a:xfrm>
        </p:spPr>
        <p:txBody>
          <a:bodyPr>
            <a:noAutofit/>
          </a:bodyPr>
          <a:lstStyle/>
          <a:p>
            <a:r>
              <a:rPr lang="fr-FR" sz="2800" dirty="0" smtClean="0"/>
              <a:t>Introduction: Irradiations at ALTO</a:t>
            </a:r>
            <a:endParaRPr lang="fr-FR" sz="2800" dirty="0"/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2264364" y="2836278"/>
            <a:ext cx="6969979" cy="3414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0" y="2048525"/>
            <a:ext cx="3670440" cy="218314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561" y="1995369"/>
            <a:ext cx="3709780" cy="220721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573685" y="1326141"/>
            <a:ext cx="5274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00294B"/>
                </a:solidFill>
              </a:rPr>
              <a:t>Journée Irradiations IJC </a:t>
            </a:r>
            <a:r>
              <a:rPr lang="fr-FR" b="1" dirty="0" err="1" smtClean="0">
                <a:solidFill>
                  <a:srgbClr val="00294B"/>
                </a:solidFill>
              </a:rPr>
              <a:t>Lab</a:t>
            </a:r>
            <a:r>
              <a:rPr lang="fr-FR" b="1" dirty="0" smtClean="0">
                <a:solidFill>
                  <a:srgbClr val="00294B"/>
                </a:solidFill>
                <a:latin typeface="+mn-lt"/>
              </a:rPr>
              <a:t> </a:t>
            </a:r>
            <a:r>
              <a:rPr lang="fr-FR" b="1" dirty="0" smtClean="0">
                <a:solidFill>
                  <a:srgbClr val="00294B"/>
                </a:solidFill>
              </a:rPr>
              <a:t>17</a:t>
            </a:r>
            <a:r>
              <a:rPr lang="fr-FR" b="1" dirty="0" smtClean="0">
                <a:solidFill>
                  <a:srgbClr val="00294B"/>
                </a:solidFill>
                <a:latin typeface="+mn-lt"/>
              </a:rPr>
              <a:t> novembre </a:t>
            </a:r>
            <a:r>
              <a:rPr lang="fr-FR" b="1" dirty="0">
                <a:solidFill>
                  <a:srgbClr val="00294B"/>
                </a:solidFill>
                <a:latin typeface="+mn-lt"/>
              </a:rPr>
              <a:t>2021</a:t>
            </a:r>
          </a:p>
          <a:p>
            <a:pPr marL="0" indent="0" algn="ctr">
              <a:buNone/>
            </a:pPr>
            <a:r>
              <a:rPr lang="fr-FR" i="1" dirty="0" smtClean="0">
                <a:solidFill>
                  <a:srgbClr val="E05314"/>
                </a:solidFill>
                <a:latin typeface="+mn-lt"/>
              </a:rPr>
              <a:t>J.N</a:t>
            </a:r>
            <a:r>
              <a:rPr lang="fr-FR" i="1" dirty="0">
                <a:solidFill>
                  <a:srgbClr val="E05314"/>
                </a:solidFill>
                <a:latin typeface="+mn-lt"/>
              </a:rPr>
              <a:t>. Wilson </a:t>
            </a:r>
            <a:r>
              <a:rPr lang="fr-FR" i="1" dirty="0" smtClean="0">
                <a:solidFill>
                  <a:srgbClr val="E05314"/>
                </a:solidFill>
              </a:rPr>
              <a:t>and A. </a:t>
            </a:r>
            <a:r>
              <a:rPr lang="fr-FR" i="1" dirty="0" err="1" smtClean="0">
                <a:solidFill>
                  <a:srgbClr val="E05314"/>
                </a:solidFill>
              </a:rPr>
              <a:t>Said</a:t>
            </a:r>
            <a:endParaRPr lang="fr-FR" i="1" dirty="0">
              <a:solidFill>
                <a:srgbClr val="E0531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521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2"/>
          <p:cNvSpPr txBox="1">
            <a:spLocks/>
          </p:cNvSpPr>
          <p:nvPr/>
        </p:nvSpPr>
        <p:spPr>
          <a:xfrm>
            <a:off x="1691519" y="218322"/>
            <a:ext cx="9697841" cy="488967"/>
          </a:xfrm>
          <a:prstGeom prst="rect">
            <a:avLst/>
          </a:prstGeom>
        </p:spPr>
        <p:txBody>
          <a:bodyPr vert="horz" lIns="103486" tIns="51743" rIns="103486" bIns="51743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3169" dirty="0"/>
              <a:t>Bibliométrie ALTO: publications (2017-2020)</a:t>
            </a:r>
          </a:p>
        </p:txBody>
      </p:sp>
      <p:graphicFrame>
        <p:nvGraphicFramePr>
          <p:cNvPr id="9" name="Graphique 8"/>
          <p:cNvGraphicFramePr/>
          <p:nvPr/>
        </p:nvGraphicFramePr>
        <p:xfrm>
          <a:off x="3325190" y="821178"/>
          <a:ext cx="5759046" cy="541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Espace réservé de la date 5">
            <a:extLst>
              <a:ext uri="{FF2B5EF4-FFF2-40B4-BE49-F238E27FC236}">
                <a16:creationId xmlns:a16="http://schemas.microsoft.com/office/drawing/2014/main" id="{B1785CD4-051B-4E27-9F66-92B05153AC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400" y="6467813"/>
            <a:ext cx="2729259" cy="364719"/>
          </a:xfrm>
        </p:spPr>
        <p:txBody>
          <a:bodyPr/>
          <a:lstStyle/>
          <a:p>
            <a:r>
              <a:rPr lang="fr-FR" b="1" dirty="0"/>
              <a:t>8/03/2021</a:t>
            </a:r>
          </a:p>
        </p:txBody>
      </p:sp>
      <p:sp>
        <p:nvSpPr>
          <p:cNvPr id="11" name="Espace réservé du pied de page 6">
            <a:extLst>
              <a:ext uri="{FF2B5EF4-FFF2-40B4-BE49-F238E27FC236}">
                <a16:creationId xmlns:a16="http://schemas.microsoft.com/office/drawing/2014/main" id="{EB455505-128E-44B8-9334-34B93D927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189" y="6467813"/>
            <a:ext cx="5541624" cy="364719"/>
          </a:xfrm>
        </p:spPr>
        <p:txBody>
          <a:bodyPr/>
          <a:lstStyle/>
          <a:p>
            <a:r>
              <a:rPr lang="fr-FR" b="1" dirty="0"/>
              <a:t>COPIL ALTO IN2P3</a:t>
            </a:r>
          </a:p>
        </p:txBody>
      </p:sp>
      <p:sp>
        <p:nvSpPr>
          <p:cNvPr id="13" name="Espace réservé du numéro de diapositive 7">
            <a:extLst>
              <a:ext uri="{FF2B5EF4-FFF2-40B4-BE49-F238E27FC236}">
                <a16:creationId xmlns:a16="http://schemas.microsoft.com/office/drawing/2014/main" id="{20ECA924-7A0F-4F59-8479-DBC94C9B4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343" y="6467813"/>
            <a:ext cx="2741673" cy="364719"/>
          </a:xfrm>
        </p:spPr>
        <p:txBody>
          <a:bodyPr/>
          <a:lstStyle/>
          <a:p>
            <a:r>
              <a:rPr lang="fr-FR" b="1" dirty="0"/>
              <a:t>- </a:t>
            </a:r>
            <a:fld id="{77E71596-5F9D-49C5-9701-16B3CA54319D}" type="slidenum">
              <a:rPr lang="fr-FR" b="1" smtClean="0"/>
              <a:pPr/>
              <a:t>2</a:t>
            </a:fld>
            <a:r>
              <a:rPr lang="fr-FR" b="1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880998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2"/>
          <p:cNvSpPr txBox="1">
            <a:spLocks/>
          </p:cNvSpPr>
          <p:nvPr/>
        </p:nvSpPr>
        <p:spPr>
          <a:xfrm>
            <a:off x="2238428" y="115190"/>
            <a:ext cx="9236207" cy="472466"/>
          </a:xfrm>
          <a:prstGeom prst="rect">
            <a:avLst/>
          </a:prstGeom>
        </p:spPr>
        <p:txBody>
          <a:bodyPr vert="horz" lIns="103486" tIns="51743" rIns="103486" bIns="51743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169" dirty="0">
                <a:solidFill>
                  <a:srgbClr val="00294B"/>
                </a:solidFill>
              </a:rPr>
              <a:t>ALTO </a:t>
            </a:r>
            <a:r>
              <a:rPr lang="en-GB" sz="3169" b="1" dirty="0">
                <a:solidFill>
                  <a:srgbClr val="00294B"/>
                </a:solidFill>
              </a:rPr>
              <a:t>H</a:t>
            </a:r>
            <a:r>
              <a:rPr lang="en-GB" sz="3169" dirty="0">
                <a:solidFill>
                  <a:srgbClr val="00294B"/>
                </a:solidFill>
              </a:rPr>
              <a:t>igh </a:t>
            </a:r>
            <a:r>
              <a:rPr lang="en-GB" sz="3169" b="1" dirty="0">
                <a:solidFill>
                  <a:srgbClr val="00294B"/>
                </a:solidFill>
              </a:rPr>
              <a:t>E</a:t>
            </a:r>
            <a:r>
              <a:rPr lang="en-GB" sz="3169" dirty="0">
                <a:solidFill>
                  <a:srgbClr val="00294B"/>
                </a:solidFill>
              </a:rPr>
              <a:t>nergy stable </a:t>
            </a:r>
            <a:r>
              <a:rPr lang="en-GB" sz="3169" b="1" dirty="0">
                <a:solidFill>
                  <a:srgbClr val="00294B"/>
                </a:solidFill>
              </a:rPr>
              <a:t>B</a:t>
            </a:r>
            <a:r>
              <a:rPr lang="en-GB" sz="3169" dirty="0">
                <a:solidFill>
                  <a:srgbClr val="00294B"/>
                </a:solidFill>
              </a:rPr>
              <a:t>eams (HEB)</a:t>
            </a:r>
            <a:endParaRPr lang="fr-FR" sz="3169" dirty="0">
              <a:solidFill>
                <a:srgbClr val="00294B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E4863E3-7FE2-48A6-90EF-AE8796F07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21" y="864266"/>
            <a:ext cx="7152373" cy="5576425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EF964470-0509-724C-A16D-316836DADB0D}"/>
              </a:ext>
            </a:extLst>
          </p:cNvPr>
          <p:cNvSpPr txBox="1"/>
          <p:nvPr/>
        </p:nvSpPr>
        <p:spPr>
          <a:xfrm>
            <a:off x="1776793" y="696085"/>
            <a:ext cx="9045886" cy="218232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81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Faisceaux standards du Tandem :</a:t>
            </a:r>
          </a:p>
          <a:p>
            <a:pPr>
              <a:lnSpc>
                <a:spcPct val="150000"/>
              </a:lnSpc>
            </a:pPr>
            <a:r>
              <a:rPr lang="fr-FR" sz="181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1811" b="1" dirty="0">
                <a:latin typeface="Arial" panose="020B0604020202020204" pitchFamily="34" charset="0"/>
                <a:cs typeface="Arial" panose="020B0604020202020204" pitchFamily="34" charset="0"/>
              </a:rPr>
              <a:t>H, </a:t>
            </a:r>
            <a:r>
              <a:rPr lang="fr-FR" sz="1811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1811" b="1" dirty="0">
                <a:latin typeface="Arial" panose="020B0604020202020204" pitchFamily="34" charset="0"/>
                <a:cs typeface="Arial" panose="020B0604020202020204" pitchFamily="34" charset="0"/>
              </a:rPr>
              <a:t>He, </a:t>
            </a:r>
            <a:r>
              <a:rPr lang="fr-FR" sz="1811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811" b="1" dirty="0">
                <a:latin typeface="Arial" panose="020B0604020202020204" pitchFamily="34" charset="0"/>
                <a:cs typeface="Arial" panose="020B0604020202020204" pitchFamily="34" charset="0"/>
              </a:rPr>
              <a:t>He, ..., </a:t>
            </a:r>
            <a:r>
              <a:rPr lang="fr-FR" sz="1811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fr-FR" sz="181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1811" b="1" dirty="0">
                <a:latin typeface="Arial" panose="020B0604020202020204" pitchFamily="34" charset="0"/>
                <a:cs typeface="Arial" panose="020B0604020202020204" pitchFamily="34" charset="0"/>
              </a:rPr>
              <a:t>, ...</a:t>
            </a:r>
            <a:r>
              <a:rPr lang="fr-FR" sz="1811" dirty="0">
                <a:latin typeface="Arial" panose="020B0604020202020204" pitchFamily="34" charset="0"/>
                <a:cs typeface="Arial" panose="020B0604020202020204" pitchFamily="34" charset="0"/>
              </a:rPr>
              <a:t> up to </a:t>
            </a:r>
            <a:r>
              <a:rPr lang="fr-FR" sz="1811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127</a:t>
            </a:r>
            <a:r>
              <a:rPr lang="fr-FR" sz="1811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pPr>
              <a:lnSpc>
                <a:spcPct val="150000"/>
              </a:lnSpc>
            </a:pPr>
            <a:r>
              <a:rPr lang="fr-FR" sz="1811" dirty="0">
                <a:latin typeface="Arial" panose="020B0604020202020204" pitchFamily="34" charset="0"/>
                <a:cs typeface="Arial" panose="020B0604020202020204" pitchFamily="34" charset="0"/>
              </a:rPr>
              <a:t>- Tension au terminal entre </a:t>
            </a:r>
            <a:r>
              <a:rPr lang="fr-FR" sz="181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fr-FR" sz="1811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1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MV</a:t>
            </a:r>
            <a:r>
              <a:rPr lang="fr-FR" sz="181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11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181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14.5 MV</a:t>
            </a:r>
          </a:p>
          <a:p>
            <a:pPr>
              <a:lnSpc>
                <a:spcPct val="150000"/>
              </a:lnSpc>
            </a:pPr>
            <a:r>
              <a:rPr lang="fr-FR" sz="1811" dirty="0">
                <a:latin typeface="Arial" panose="020B0604020202020204" pitchFamily="34" charset="0"/>
                <a:cs typeface="Arial" panose="020B0604020202020204" pitchFamily="34" charset="0"/>
              </a:rPr>
              <a:t>- Faisceaux pulsés : largeur d’impulsion </a:t>
            </a:r>
            <a:r>
              <a:rPr lang="fr-FR" sz="181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1 - 2 ns</a:t>
            </a:r>
            <a:r>
              <a:rPr lang="fr-FR" sz="1811" dirty="0">
                <a:latin typeface="Arial" panose="020B0604020202020204" pitchFamily="34" charset="0"/>
                <a:cs typeface="Arial" panose="020B0604020202020204" pitchFamily="34" charset="0"/>
              </a:rPr>
              <a:t>; taux de répétition : </a:t>
            </a:r>
            <a:r>
              <a:rPr lang="fr-FR" sz="181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ns - 100 </a:t>
            </a:r>
            <a:r>
              <a:rPr lang="fr-FR" sz="1811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μs</a:t>
            </a:r>
            <a:endParaRPr lang="fr-FR" sz="1811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81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Nouvelle source d’ion </a:t>
            </a:r>
            <a:r>
              <a:rPr lang="fr-FR" sz="181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intensité x5  faisceaux difficiles (Mg, Ca)</a:t>
            </a: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CFB0CABF-C2D5-48E6-8CBF-6EB68B4822FE}"/>
              </a:ext>
            </a:extLst>
          </p:cNvPr>
          <p:cNvSpPr/>
          <p:nvPr/>
        </p:nvSpPr>
        <p:spPr>
          <a:xfrm>
            <a:off x="8784421" y="759746"/>
            <a:ext cx="1629708" cy="814854"/>
          </a:xfrm>
          <a:prstGeom prst="roundRect">
            <a:avLst/>
          </a:prstGeom>
          <a:solidFill>
            <a:srgbClr val="1A629A"/>
          </a:solidFill>
          <a:ln>
            <a:solidFill>
              <a:srgbClr val="095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37" b="1" dirty="0"/>
              <a:t>ALTO - HEB</a:t>
            </a:r>
            <a:endParaRPr lang="fr-FR" sz="2037" b="1" dirty="0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361" y="3176557"/>
            <a:ext cx="4062014" cy="2708008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95793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2" name="Rectangle : coins arrondis 41">
            <a:extLst>
              <a:ext uri="{FF2B5EF4-FFF2-40B4-BE49-F238E27FC236}">
                <a16:creationId xmlns:a16="http://schemas.microsoft.com/office/drawing/2014/main" id="{06AB839F-6D15-4278-93AE-51EA6B87CA95}"/>
              </a:ext>
            </a:extLst>
          </p:cNvPr>
          <p:cNvSpPr/>
          <p:nvPr/>
        </p:nvSpPr>
        <p:spPr>
          <a:xfrm>
            <a:off x="8784421" y="5937280"/>
            <a:ext cx="2498467" cy="211958"/>
          </a:xfrm>
          <a:prstGeom prst="rect">
            <a:avLst/>
          </a:prstGeom>
          <a:solidFill>
            <a:srgbClr val="0F5B96"/>
          </a:solidFill>
          <a:ln>
            <a:solidFill>
              <a:srgbClr val="095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8" b="1" dirty="0"/>
              <a:t>Tandem</a:t>
            </a:r>
          </a:p>
        </p:txBody>
      </p:sp>
      <p:sp>
        <p:nvSpPr>
          <p:cNvPr id="13" name="Espace réservé de la date 5">
            <a:extLst>
              <a:ext uri="{FF2B5EF4-FFF2-40B4-BE49-F238E27FC236}">
                <a16:creationId xmlns:a16="http://schemas.microsoft.com/office/drawing/2014/main" id="{C2DE8EAF-2EAF-4BB2-8366-2EF5FA9AE2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400" y="6467813"/>
            <a:ext cx="2729259" cy="364719"/>
          </a:xfrm>
        </p:spPr>
        <p:txBody>
          <a:bodyPr/>
          <a:lstStyle/>
          <a:p>
            <a:r>
              <a:rPr lang="fr-FR" b="1" dirty="0"/>
              <a:t>8/03/2021</a:t>
            </a:r>
          </a:p>
        </p:txBody>
      </p:sp>
      <p:sp>
        <p:nvSpPr>
          <p:cNvPr id="14" name="Espace réservé du pied de page 6">
            <a:extLst>
              <a:ext uri="{FF2B5EF4-FFF2-40B4-BE49-F238E27FC236}">
                <a16:creationId xmlns:a16="http://schemas.microsoft.com/office/drawing/2014/main" id="{1D648ABC-7316-45A2-BF24-AE00B6F7B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189" y="6467813"/>
            <a:ext cx="5541624" cy="364719"/>
          </a:xfrm>
        </p:spPr>
        <p:txBody>
          <a:bodyPr/>
          <a:lstStyle/>
          <a:p>
            <a:r>
              <a:rPr lang="fr-FR" b="1" dirty="0"/>
              <a:t>COPIL ALTO IN2P3</a:t>
            </a: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4AF39A08-BDF9-4797-AD1B-B2D7C20B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343" y="6467813"/>
            <a:ext cx="2741673" cy="364719"/>
          </a:xfrm>
        </p:spPr>
        <p:txBody>
          <a:bodyPr/>
          <a:lstStyle/>
          <a:p>
            <a:r>
              <a:rPr lang="fr-FR" b="1" dirty="0"/>
              <a:t>- </a:t>
            </a:r>
            <a:fld id="{77E71596-5F9D-49C5-9701-16B3CA54319D}" type="slidenum">
              <a:rPr lang="fr-FR" b="1" smtClean="0"/>
              <a:pPr/>
              <a:t>3</a:t>
            </a:fld>
            <a:r>
              <a:rPr lang="fr-FR" b="1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14383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2"/>
          <p:cNvSpPr txBox="1">
            <a:spLocks/>
          </p:cNvSpPr>
          <p:nvPr/>
        </p:nvSpPr>
        <p:spPr>
          <a:xfrm>
            <a:off x="2238428" y="115190"/>
            <a:ext cx="9236207" cy="472466"/>
          </a:xfrm>
          <a:prstGeom prst="rect">
            <a:avLst/>
          </a:prstGeom>
        </p:spPr>
        <p:txBody>
          <a:bodyPr vert="horz" lIns="103486" tIns="51743" rIns="103486" bIns="51743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169" dirty="0">
                <a:solidFill>
                  <a:srgbClr val="00294B"/>
                </a:solidFill>
              </a:rPr>
              <a:t>ALTO Neutron production/beams</a:t>
            </a:r>
            <a:endParaRPr lang="fr-FR" sz="3169" dirty="0">
              <a:solidFill>
                <a:srgbClr val="00294B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E4863E3-7FE2-48A6-90EF-AE8796F07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563" y="814966"/>
            <a:ext cx="7152373" cy="5581751"/>
          </a:xfrm>
          <a:prstGeom prst="rect">
            <a:avLst/>
          </a:prstGeom>
        </p:spPr>
      </p:pic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CFB0CABF-C2D5-48E6-8CBF-6EB68B4822FE}"/>
              </a:ext>
            </a:extLst>
          </p:cNvPr>
          <p:cNvSpPr/>
          <p:nvPr/>
        </p:nvSpPr>
        <p:spPr>
          <a:xfrm>
            <a:off x="10511619" y="733481"/>
            <a:ext cx="1629708" cy="814854"/>
          </a:xfrm>
          <a:prstGeom prst="roundRect">
            <a:avLst/>
          </a:prstGeom>
          <a:solidFill>
            <a:srgbClr val="1A629A"/>
          </a:solidFill>
          <a:ln>
            <a:solidFill>
              <a:srgbClr val="095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37" b="1" dirty="0"/>
              <a:t>ALTO - HEB</a:t>
            </a:r>
            <a:endParaRPr lang="fr-FR" sz="2037" b="1" dirty="0"/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6478091" y="3626213"/>
            <a:ext cx="0" cy="577466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 : coins arrondis 41">
            <a:extLst>
              <a:ext uri="{FF2B5EF4-FFF2-40B4-BE49-F238E27FC236}">
                <a16:creationId xmlns:a16="http://schemas.microsoft.com/office/drawing/2014/main" id="{06AB839F-6D15-4278-93AE-51EA6B87CA95}"/>
              </a:ext>
            </a:extLst>
          </p:cNvPr>
          <p:cNvSpPr/>
          <p:nvPr/>
        </p:nvSpPr>
        <p:spPr>
          <a:xfrm>
            <a:off x="8611888" y="5629351"/>
            <a:ext cx="3601620" cy="290757"/>
          </a:xfrm>
          <a:prstGeom prst="rect">
            <a:avLst/>
          </a:prstGeom>
          <a:solidFill>
            <a:srgbClr val="1A629A"/>
          </a:solidFill>
          <a:ln>
            <a:solidFill>
              <a:srgbClr val="09579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8" b="1" dirty="0"/>
              <a:t>LICORNE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91017" y="3630589"/>
            <a:ext cx="3443364" cy="1939269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95793"/>
            </a:solidFill>
            <a:miter lim="800000"/>
          </a:ln>
          <a:effectLst/>
          <a:extLst/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3DCC25DA-5AC2-3044-B870-2E9960A14B34}"/>
              </a:ext>
            </a:extLst>
          </p:cNvPr>
          <p:cNvSpPr txBox="1"/>
          <p:nvPr/>
        </p:nvSpPr>
        <p:spPr>
          <a:xfrm>
            <a:off x="462686" y="4202279"/>
            <a:ext cx="4556477" cy="19732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37" dirty="0"/>
              <a:t>LICORNE: Unique, </a:t>
            </a:r>
            <a:r>
              <a:rPr lang="fr-FR" sz="2037" dirty="0" err="1"/>
              <a:t>naturally</a:t>
            </a:r>
            <a:r>
              <a:rPr lang="fr-FR" sz="2037" dirty="0"/>
              <a:t> </a:t>
            </a:r>
            <a:r>
              <a:rPr lang="fr-FR" sz="2037" dirty="0" err="1"/>
              <a:t>directional</a:t>
            </a:r>
            <a:r>
              <a:rPr lang="fr-FR" sz="2037" dirty="0"/>
              <a:t> quasi-</a:t>
            </a:r>
            <a:r>
              <a:rPr lang="fr-FR" sz="2037" dirty="0" err="1"/>
              <a:t>monoenergetic</a:t>
            </a:r>
            <a:r>
              <a:rPr lang="fr-FR" sz="2037" dirty="0"/>
              <a:t> neutron source neutron source:</a:t>
            </a:r>
            <a:endParaRPr lang="en-GB" sz="2037" dirty="0"/>
          </a:p>
          <a:p>
            <a:pPr marL="323383" indent="-323383">
              <a:buFont typeface="Arial" panose="020B0604020202020204" pitchFamily="34" charset="0"/>
              <a:buChar char="•"/>
            </a:pPr>
            <a:r>
              <a:rPr lang="en-GB" sz="2037" dirty="0"/>
              <a:t>Low background</a:t>
            </a:r>
          </a:p>
          <a:p>
            <a:pPr marL="323383" indent="-323383">
              <a:buFont typeface="Arial" panose="020B0604020202020204" pitchFamily="34" charset="0"/>
              <a:buChar char="•"/>
            </a:pPr>
            <a:r>
              <a:rPr lang="en-GB" sz="2037" dirty="0"/>
              <a:t>High Flux</a:t>
            </a:r>
            <a:r>
              <a:rPr lang="fr-FR" sz="2037" dirty="0"/>
              <a:t>: </a:t>
            </a:r>
            <a:r>
              <a:rPr lang="fr-FR" sz="2037" dirty="0">
                <a:solidFill>
                  <a:srgbClr val="002060"/>
                </a:solidFill>
              </a:rPr>
              <a:t>10</a:t>
            </a:r>
            <a:r>
              <a:rPr lang="fr-FR" sz="2037" baseline="30000" dirty="0">
                <a:solidFill>
                  <a:srgbClr val="002060"/>
                </a:solidFill>
              </a:rPr>
              <a:t>8</a:t>
            </a:r>
            <a:r>
              <a:rPr lang="fr-FR" sz="2037" dirty="0">
                <a:solidFill>
                  <a:srgbClr val="002060"/>
                </a:solidFill>
              </a:rPr>
              <a:t> n/s/</a:t>
            </a:r>
            <a:r>
              <a:rPr lang="fr-FR" sz="2037" dirty="0" err="1">
                <a:solidFill>
                  <a:srgbClr val="002060"/>
                </a:solidFill>
              </a:rPr>
              <a:t>steradian</a:t>
            </a:r>
            <a:endParaRPr lang="fr-FR" sz="2037" dirty="0">
              <a:solidFill>
                <a:srgbClr val="002060"/>
              </a:solidFill>
            </a:endParaRPr>
          </a:p>
          <a:p>
            <a:pPr marL="323383" indent="-323383">
              <a:buFont typeface="Arial" panose="020B0604020202020204" pitchFamily="34" charset="0"/>
              <a:buChar char="•"/>
            </a:pPr>
            <a:r>
              <a:rPr lang="fr-FR" sz="2037" dirty="0">
                <a:solidFill>
                  <a:srgbClr val="002060"/>
                </a:solidFill>
              </a:rPr>
              <a:t>E</a:t>
            </a:r>
            <a:r>
              <a:rPr lang="fr-FR" sz="2037" baseline="-25000" dirty="0">
                <a:solidFill>
                  <a:srgbClr val="002060"/>
                </a:solidFill>
              </a:rPr>
              <a:t>n</a:t>
            </a:r>
            <a:r>
              <a:rPr lang="fr-FR" sz="2037" dirty="0">
                <a:solidFill>
                  <a:srgbClr val="002060"/>
                </a:solidFill>
              </a:rPr>
              <a:t>=0.5 – 4 MeV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11" y="2107100"/>
            <a:ext cx="1720722" cy="581023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186381" y="1324345"/>
            <a:ext cx="2897871" cy="71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37" dirty="0"/>
              <a:t>Permits participation in European TNA Network</a:t>
            </a:r>
            <a:endParaRPr lang="fr-FR" sz="2037" dirty="0"/>
          </a:p>
        </p:txBody>
      </p:sp>
      <p:grpSp>
        <p:nvGrpSpPr>
          <p:cNvPr id="3" name="Groupe 2"/>
          <p:cNvGrpSpPr/>
          <p:nvPr/>
        </p:nvGrpSpPr>
        <p:grpSpPr>
          <a:xfrm>
            <a:off x="3488399" y="687751"/>
            <a:ext cx="5665702" cy="2462955"/>
            <a:chOff x="1417455" y="607593"/>
            <a:chExt cx="5006179" cy="2176252"/>
          </a:xfrm>
        </p:grpSpPr>
        <p:sp>
          <p:nvSpPr>
            <p:cNvPr id="60" name="Flèche droite 7">
              <a:extLst>
                <a:ext uri="{FF2B5EF4-FFF2-40B4-BE49-F238E27FC236}">
                  <a16:creationId xmlns:a16="http://schemas.microsoft.com/office/drawing/2014/main" id="{24978EC8-C01A-4148-8E26-18658A651E5F}"/>
                </a:ext>
              </a:extLst>
            </p:cNvPr>
            <p:cNvSpPr/>
            <p:nvPr/>
          </p:nvSpPr>
          <p:spPr>
            <a:xfrm>
              <a:off x="1507466" y="1529691"/>
              <a:ext cx="1440160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84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E106B9-1239-CB48-A0C4-7B1FDCE5FAA2}"/>
                </a:ext>
              </a:extLst>
            </p:cNvPr>
            <p:cNvSpPr/>
            <p:nvPr/>
          </p:nvSpPr>
          <p:spPr>
            <a:xfrm>
              <a:off x="3289301" y="1259661"/>
              <a:ext cx="72008" cy="86409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84"/>
            </a:p>
          </p:txBody>
        </p:sp>
        <p:cxnSp>
          <p:nvCxnSpPr>
            <p:cNvPr id="62" name="Connecteur droit avec flèche 61">
              <a:extLst>
                <a:ext uri="{FF2B5EF4-FFF2-40B4-BE49-F238E27FC236}">
                  <a16:creationId xmlns:a16="http://schemas.microsoft.com/office/drawing/2014/main" id="{6A68A503-04CA-1149-9D4B-260DA52AD719}"/>
                </a:ext>
              </a:extLst>
            </p:cNvPr>
            <p:cNvCxnSpPr>
              <a:stCxn id="61" idx="3"/>
            </p:cNvCxnSpPr>
            <p:nvPr/>
          </p:nvCxnSpPr>
          <p:spPr>
            <a:xfrm flipV="1">
              <a:off x="3361309" y="1115645"/>
              <a:ext cx="2376264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avec flèche 62">
              <a:extLst>
                <a:ext uri="{FF2B5EF4-FFF2-40B4-BE49-F238E27FC236}">
                  <a16:creationId xmlns:a16="http://schemas.microsoft.com/office/drawing/2014/main" id="{968DAF4B-B54D-BA4C-BE90-E7E4FD1AB92E}"/>
                </a:ext>
              </a:extLst>
            </p:cNvPr>
            <p:cNvCxnSpPr>
              <a:stCxn id="61" idx="3"/>
            </p:cNvCxnSpPr>
            <p:nvPr/>
          </p:nvCxnSpPr>
          <p:spPr>
            <a:xfrm flipV="1">
              <a:off x="3361309" y="1480413"/>
              <a:ext cx="2743587" cy="2112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avec flèche 63">
              <a:extLst>
                <a:ext uri="{FF2B5EF4-FFF2-40B4-BE49-F238E27FC236}">
                  <a16:creationId xmlns:a16="http://schemas.microsoft.com/office/drawing/2014/main" id="{BD21F09D-6205-354A-98DE-40ACDD801F59}"/>
                </a:ext>
              </a:extLst>
            </p:cNvPr>
            <p:cNvCxnSpPr>
              <a:stCxn id="61" idx="3"/>
            </p:cNvCxnSpPr>
            <p:nvPr/>
          </p:nvCxnSpPr>
          <p:spPr>
            <a:xfrm>
              <a:off x="3361309" y="1691709"/>
              <a:ext cx="1440160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avec flèche 64">
              <a:extLst>
                <a:ext uri="{FF2B5EF4-FFF2-40B4-BE49-F238E27FC236}">
                  <a16:creationId xmlns:a16="http://schemas.microsoft.com/office/drawing/2014/main" id="{D4A360B4-CDAF-E24C-BEB7-B23231C42F1F}"/>
                </a:ext>
              </a:extLst>
            </p:cNvPr>
            <p:cNvCxnSpPr>
              <a:stCxn id="61" idx="3"/>
            </p:cNvCxnSpPr>
            <p:nvPr/>
          </p:nvCxnSpPr>
          <p:spPr>
            <a:xfrm>
              <a:off x="3361309" y="1691709"/>
              <a:ext cx="1944216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92D6777B-1B4F-7243-85D3-DA0C1260EA47}"/>
                </a:ext>
              </a:extLst>
            </p:cNvPr>
            <p:cNvSpPr txBox="1"/>
            <p:nvPr/>
          </p:nvSpPr>
          <p:spPr>
            <a:xfrm>
              <a:off x="5809944" y="809611"/>
              <a:ext cx="259485" cy="296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84" b="1" dirty="0"/>
                <a:t>n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85C35AED-8EC6-0340-A2DC-F3E9E50B2519}"/>
                </a:ext>
              </a:extLst>
            </p:cNvPr>
            <p:cNvSpPr txBox="1"/>
            <p:nvPr/>
          </p:nvSpPr>
          <p:spPr>
            <a:xfrm>
              <a:off x="4873840" y="1529691"/>
              <a:ext cx="259485" cy="296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84" b="1" dirty="0"/>
                <a:t>n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B2FBE156-6B5F-AC46-A581-C4F04B633893}"/>
                </a:ext>
              </a:extLst>
            </p:cNvPr>
            <p:cNvSpPr txBox="1"/>
            <p:nvPr/>
          </p:nvSpPr>
          <p:spPr>
            <a:xfrm>
              <a:off x="6164149" y="1322377"/>
              <a:ext cx="259485" cy="296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84" b="1" dirty="0"/>
                <a:t>n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1A552934-1398-EC47-936C-D0939AD47334}"/>
                </a:ext>
              </a:extLst>
            </p:cNvPr>
            <p:cNvSpPr txBox="1"/>
            <p:nvPr/>
          </p:nvSpPr>
          <p:spPr>
            <a:xfrm>
              <a:off x="5305888" y="1889731"/>
              <a:ext cx="259485" cy="296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84" b="1" dirty="0"/>
                <a:t>n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C9EF0C2-E5E7-B044-A950-DD421DB390F9}"/>
                </a:ext>
              </a:extLst>
            </p:cNvPr>
            <p:cNvSpPr/>
            <p:nvPr/>
          </p:nvSpPr>
          <p:spPr>
            <a:xfrm>
              <a:off x="4477796" y="1259661"/>
              <a:ext cx="72008" cy="86409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84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DDAA7C8-F1DC-144D-92B0-A9ADCA1F411D}"/>
                </a:ext>
              </a:extLst>
            </p:cNvPr>
            <p:cNvSpPr/>
            <p:nvPr/>
          </p:nvSpPr>
          <p:spPr>
            <a:xfrm>
              <a:off x="3082643" y="1259661"/>
              <a:ext cx="207023" cy="864096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00B05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84"/>
            </a:p>
          </p:txBody>
        </p:sp>
        <p:sp>
          <p:nvSpPr>
            <p:cNvPr id="72" name="Freeform 41">
              <a:extLst>
                <a:ext uri="{FF2B5EF4-FFF2-40B4-BE49-F238E27FC236}">
                  <a16:creationId xmlns:a16="http://schemas.microsoft.com/office/drawing/2014/main" id="{D6949722-FDE8-8348-83AD-4932B33F2BD5}"/>
                </a:ext>
              </a:extLst>
            </p:cNvPr>
            <p:cNvSpPr>
              <a:spLocks noChangeAspect="1"/>
            </p:cNvSpPr>
            <p:nvPr/>
          </p:nvSpPr>
          <p:spPr bwMode="auto">
            <a:xfrm rot="18302875" flipH="1">
              <a:off x="3689731" y="2319997"/>
              <a:ext cx="864240" cy="63456"/>
            </a:xfrm>
            <a:custGeom>
              <a:avLst/>
              <a:gdLst>
                <a:gd name="T0" fmla="*/ 0 w 1248"/>
                <a:gd name="T1" fmla="*/ 2147483647 h 464"/>
                <a:gd name="T2" fmla="*/ 2147483647 w 1248"/>
                <a:gd name="T3" fmla="*/ 2147483647 h 464"/>
                <a:gd name="T4" fmla="*/ 2147483647 w 1248"/>
                <a:gd name="T5" fmla="*/ 2147483647 h 464"/>
                <a:gd name="T6" fmla="*/ 2147483647 w 1248"/>
                <a:gd name="T7" fmla="*/ 2147483647 h 464"/>
                <a:gd name="T8" fmla="*/ 2147483647 w 1248"/>
                <a:gd name="T9" fmla="*/ 2147483647 h 464"/>
                <a:gd name="T10" fmla="*/ 2147483647 w 1248"/>
                <a:gd name="T11" fmla="*/ 2147483647 h 464"/>
                <a:gd name="T12" fmla="*/ 2147483647 w 1248"/>
                <a:gd name="T13" fmla="*/ 2147483647 h 464"/>
                <a:gd name="T14" fmla="*/ 2147483647 w 1248"/>
                <a:gd name="T15" fmla="*/ 2147483647 h 464"/>
                <a:gd name="T16" fmla="*/ 2147483647 w 1248"/>
                <a:gd name="T17" fmla="*/ 2147483647 h 464"/>
                <a:gd name="T18" fmla="*/ 2147483647 w 1248"/>
                <a:gd name="T19" fmla="*/ 2147483647 h 464"/>
                <a:gd name="T20" fmla="*/ 2147483647 w 1248"/>
                <a:gd name="T21" fmla="*/ 2147483647 h 464"/>
                <a:gd name="T22" fmla="*/ 2147483647 w 1248"/>
                <a:gd name="T23" fmla="*/ 2147483647 h 464"/>
                <a:gd name="T24" fmla="*/ 2147483647 w 1248"/>
                <a:gd name="T25" fmla="*/ 2147483647 h 464"/>
                <a:gd name="T26" fmla="*/ 2147483647 w 1248"/>
                <a:gd name="T27" fmla="*/ 2147483647 h 4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48"/>
                <a:gd name="T43" fmla="*/ 0 h 464"/>
                <a:gd name="T44" fmla="*/ 1248 w 1248"/>
                <a:gd name="T45" fmla="*/ 464 h 4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48" h="464">
                  <a:moveTo>
                    <a:pt x="0" y="464"/>
                  </a:moveTo>
                  <a:cubicBezTo>
                    <a:pt x="32" y="248"/>
                    <a:pt x="64" y="32"/>
                    <a:pt x="96" y="32"/>
                  </a:cubicBezTo>
                  <a:cubicBezTo>
                    <a:pt x="128" y="32"/>
                    <a:pt x="160" y="464"/>
                    <a:pt x="192" y="464"/>
                  </a:cubicBezTo>
                  <a:cubicBezTo>
                    <a:pt x="224" y="464"/>
                    <a:pt x="256" y="32"/>
                    <a:pt x="288" y="32"/>
                  </a:cubicBezTo>
                  <a:cubicBezTo>
                    <a:pt x="320" y="32"/>
                    <a:pt x="352" y="464"/>
                    <a:pt x="384" y="464"/>
                  </a:cubicBezTo>
                  <a:cubicBezTo>
                    <a:pt x="416" y="464"/>
                    <a:pt x="448" y="32"/>
                    <a:pt x="480" y="32"/>
                  </a:cubicBezTo>
                  <a:cubicBezTo>
                    <a:pt x="512" y="32"/>
                    <a:pt x="552" y="464"/>
                    <a:pt x="576" y="464"/>
                  </a:cubicBezTo>
                  <a:cubicBezTo>
                    <a:pt x="600" y="464"/>
                    <a:pt x="600" y="32"/>
                    <a:pt x="624" y="32"/>
                  </a:cubicBezTo>
                  <a:cubicBezTo>
                    <a:pt x="648" y="32"/>
                    <a:pt x="688" y="464"/>
                    <a:pt x="720" y="464"/>
                  </a:cubicBezTo>
                  <a:cubicBezTo>
                    <a:pt x="752" y="464"/>
                    <a:pt x="784" y="32"/>
                    <a:pt x="816" y="32"/>
                  </a:cubicBezTo>
                  <a:cubicBezTo>
                    <a:pt x="848" y="32"/>
                    <a:pt x="880" y="464"/>
                    <a:pt x="912" y="464"/>
                  </a:cubicBezTo>
                  <a:cubicBezTo>
                    <a:pt x="944" y="464"/>
                    <a:pt x="984" y="64"/>
                    <a:pt x="1008" y="32"/>
                  </a:cubicBezTo>
                  <a:cubicBezTo>
                    <a:pt x="1032" y="0"/>
                    <a:pt x="1016" y="224"/>
                    <a:pt x="1056" y="272"/>
                  </a:cubicBezTo>
                  <a:cubicBezTo>
                    <a:pt x="1096" y="320"/>
                    <a:pt x="1216" y="312"/>
                    <a:pt x="1248" y="32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round/>
              <a:headEnd type="none" w="med" len="med"/>
              <a:tailEnd type="arrow" w="sm" len="sm"/>
            </a:ln>
          </p:spPr>
          <p:txBody>
            <a:bodyPr/>
            <a:lstStyle/>
            <a:p>
              <a:endParaRPr lang="fr-FR" sz="1584"/>
            </a:p>
          </p:txBody>
        </p:sp>
        <p:sp>
          <p:nvSpPr>
            <p:cNvPr id="73" name="Text Box 30">
              <a:extLst>
                <a:ext uri="{FF2B5EF4-FFF2-40B4-BE49-F238E27FC236}">
                  <a16:creationId xmlns:a16="http://schemas.microsoft.com/office/drawing/2014/main" id="{CEBC7265-A627-2644-9298-BAA9FFFBC3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7756" y="2249772"/>
              <a:ext cx="797492" cy="32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l-GR" sz="1811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γ</a:t>
              </a:r>
              <a:endParaRPr lang="en-US" sz="1811" b="1" dirty="0">
                <a:solidFill>
                  <a:srgbClr val="00B050"/>
                </a:solidFill>
                <a:latin typeface="Calibri" pitchFamily="34" charset="0"/>
              </a:endParaRPr>
            </a:p>
          </p:txBody>
        </p:sp>
        <p:sp>
          <p:nvSpPr>
            <p:cNvPr id="74" name="Freeform 41">
              <a:extLst>
                <a:ext uri="{FF2B5EF4-FFF2-40B4-BE49-F238E27FC236}">
                  <a16:creationId xmlns:a16="http://schemas.microsoft.com/office/drawing/2014/main" id="{F7D257DC-F82F-5D46-BBF6-B1F874953A49}"/>
                </a:ext>
              </a:extLst>
            </p:cNvPr>
            <p:cNvSpPr>
              <a:spLocks noChangeAspect="1"/>
            </p:cNvSpPr>
            <p:nvPr/>
          </p:nvSpPr>
          <p:spPr bwMode="auto">
            <a:xfrm rot="3193461" flipH="1">
              <a:off x="3609713" y="1007985"/>
              <a:ext cx="864240" cy="63456"/>
            </a:xfrm>
            <a:custGeom>
              <a:avLst/>
              <a:gdLst>
                <a:gd name="T0" fmla="*/ 0 w 1248"/>
                <a:gd name="T1" fmla="*/ 2147483647 h 464"/>
                <a:gd name="T2" fmla="*/ 2147483647 w 1248"/>
                <a:gd name="T3" fmla="*/ 2147483647 h 464"/>
                <a:gd name="T4" fmla="*/ 2147483647 w 1248"/>
                <a:gd name="T5" fmla="*/ 2147483647 h 464"/>
                <a:gd name="T6" fmla="*/ 2147483647 w 1248"/>
                <a:gd name="T7" fmla="*/ 2147483647 h 464"/>
                <a:gd name="T8" fmla="*/ 2147483647 w 1248"/>
                <a:gd name="T9" fmla="*/ 2147483647 h 464"/>
                <a:gd name="T10" fmla="*/ 2147483647 w 1248"/>
                <a:gd name="T11" fmla="*/ 2147483647 h 464"/>
                <a:gd name="T12" fmla="*/ 2147483647 w 1248"/>
                <a:gd name="T13" fmla="*/ 2147483647 h 464"/>
                <a:gd name="T14" fmla="*/ 2147483647 w 1248"/>
                <a:gd name="T15" fmla="*/ 2147483647 h 464"/>
                <a:gd name="T16" fmla="*/ 2147483647 w 1248"/>
                <a:gd name="T17" fmla="*/ 2147483647 h 464"/>
                <a:gd name="T18" fmla="*/ 2147483647 w 1248"/>
                <a:gd name="T19" fmla="*/ 2147483647 h 464"/>
                <a:gd name="T20" fmla="*/ 2147483647 w 1248"/>
                <a:gd name="T21" fmla="*/ 2147483647 h 464"/>
                <a:gd name="T22" fmla="*/ 2147483647 w 1248"/>
                <a:gd name="T23" fmla="*/ 2147483647 h 464"/>
                <a:gd name="T24" fmla="*/ 2147483647 w 1248"/>
                <a:gd name="T25" fmla="*/ 2147483647 h 464"/>
                <a:gd name="T26" fmla="*/ 2147483647 w 1248"/>
                <a:gd name="T27" fmla="*/ 2147483647 h 4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48"/>
                <a:gd name="T43" fmla="*/ 0 h 464"/>
                <a:gd name="T44" fmla="*/ 1248 w 1248"/>
                <a:gd name="T45" fmla="*/ 464 h 4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48" h="464">
                  <a:moveTo>
                    <a:pt x="0" y="464"/>
                  </a:moveTo>
                  <a:cubicBezTo>
                    <a:pt x="32" y="248"/>
                    <a:pt x="64" y="32"/>
                    <a:pt x="96" y="32"/>
                  </a:cubicBezTo>
                  <a:cubicBezTo>
                    <a:pt x="128" y="32"/>
                    <a:pt x="160" y="464"/>
                    <a:pt x="192" y="464"/>
                  </a:cubicBezTo>
                  <a:cubicBezTo>
                    <a:pt x="224" y="464"/>
                    <a:pt x="256" y="32"/>
                    <a:pt x="288" y="32"/>
                  </a:cubicBezTo>
                  <a:cubicBezTo>
                    <a:pt x="320" y="32"/>
                    <a:pt x="352" y="464"/>
                    <a:pt x="384" y="464"/>
                  </a:cubicBezTo>
                  <a:cubicBezTo>
                    <a:pt x="416" y="464"/>
                    <a:pt x="448" y="32"/>
                    <a:pt x="480" y="32"/>
                  </a:cubicBezTo>
                  <a:cubicBezTo>
                    <a:pt x="512" y="32"/>
                    <a:pt x="552" y="464"/>
                    <a:pt x="576" y="464"/>
                  </a:cubicBezTo>
                  <a:cubicBezTo>
                    <a:pt x="600" y="464"/>
                    <a:pt x="600" y="32"/>
                    <a:pt x="624" y="32"/>
                  </a:cubicBezTo>
                  <a:cubicBezTo>
                    <a:pt x="648" y="32"/>
                    <a:pt x="688" y="464"/>
                    <a:pt x="720" y="464"/>
                  </a:cubicBezTo>
                  <a:cubicBezTo>
                    <a:pt x="752" y="464"/>
                    <a:pt x="784" y="32"/>
                    <a:pt x="816" y="32"/>
                  </a:cubicBezTo>
                  <a:cubicBezTo>
                    <a:pt x="848" y="32"/>
                    <a:pt x="880" y="464"/>
                    <a:pt x="912" y="464"/>
                  </a:cubicBezTo>
                  <a:cubicBezTo>
                    <a:pt x="944" y="464"/>
                    <a:pt x="984" y="64"/>
                    <a:pt x="1008" y="32"/>
                  </a:cubicBezTo>
                  <a:cubicBezTo>
                    <a:pt x="1032" y="0"/>
                    <a:pt x="1016" y="224"/>
                    <a:pt x="1056" y="272"/>
                  </a:cubicBezTo>
                  <a:cubicBezTo>
                    <a:pt x="1096" y="320"/>
                    <a:pt x="1216" y="312"/>
                    <a:pt x="1248" y="32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round/>
              <a:headEnd type="none" w="med" len="med"/>
              <a:tailEnd type="arrow" w="sm" len="sm"/>
            </a:ln>
          </p:spPr>
          <p:txBody>
            <a:bodyPr/>
            <a:lstStyle/>
            <a:p>
              <a:endParaRPr lang="fr-FR" sz="1584"/>
            </a:p>
          </p:txBody>
        </p:sp>
        <p:sp>
          <p:nvSpPr>
            <p:cNvPr id="75" name="Text Box 30">
              <a:extLst>
                <a:ext uri="{FF2B5EF4-FFF2-40B4-BE49-F238E27FC236}">
                  <a16:creationId xmlns:a16="http://schemas.microsoft.com/office/drawing/2014/main" id="{82844C16-5BAC-3D46-A783-1628980A66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2751" y="719603"/>
              <a:ext cx="797492" cy="32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l-GR" sz="1811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γ</a:t>
              </a:r>
              <a:endParaRPr lang="en-US" sz="1811" b="1" dirty="0">
                <a:solidFill>
                  <a:srgbClr val="00B050"/>
                </a:solidFill>
                <a:latin typeface="Calibri" pitchFamily="34" charset="0"/>
              </a:endParaRP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7E782C88-E140-0E40-8D1F-1B7FB641D6DC}"/>
                </a:ext>
              </a:extLst>
            </p:cNvPr>
            <p:cNvSpPr txBox="1"/>
            <p:nvPr/>
          </p:nvSpPr>
          <p:spPr>
            <a:xfrm>
              <a:off x="4702822" y="2339781"/>
              <a:ext cx="714151" cy="296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84" b="1" dirty="0" err="1"/>
                <a:t>Sample</a:t>
              </a:r>
              <a:endParaRPr lang="fr-FR" sz="1584" b="1" dirty="0"/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EA832292-C0C5-D548-AD9F-966CA392FD7A}"/>
                </a:ext>
              </a:extLst>
            </p:cNvPr>
            <p:cNvSpPr txBox="1"/>
            <p:nvPr/>
          </p:nvSpPr>
          <p:spPr>
            <a:xfrm>
              <a:off x="1972051" y="619711"/>
              <a:ext cx="1048251" cy="296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84" b="1" dirty="0"/>
                <a:t>H </a:t>
              </a:r>
              <a:r>
                <a:rPr lang="fr-FR" sz="1584" b="1" dirty="0" err="1"/>
                <a:t>gas</a:t>
              </a:r>
              <a:r>
                <a:rPr lang="fr-FR" sz="1584" b="1" dirty="0"/>
                <a:t> </a:t>
              </a:r>
              <a:r>
                <a:rPr lang="fr-FR" sz="1584" b="1" dirty="0" err="1"/>
                <a:t>target</a:t>
              </a:r>
              <a:endParaRPr lang="fr-FR" sz="1584" b="1" dirty="0"/>
            </a:p>
          </p:txBody>
        </p: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BD3B2167-3105-DA43-8755-E0519705344B}"/>
                </a:ext>
              </a:extLst>
            </p:cNvPr>
            <p:cNvCxnSpPr/>
            <p:nvPr/>
          </p:nvCxnSpPr>
          <p:spPr>
            <a:xfrm>
              <a:off x="2947628" y="944627"/>
              <a:ext cx="135015" cy="2250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7327B7E4-C586-ED4E-8105-EB35CAF5F4F5}"/>
                </a:ext>
              </a:extLst>
            </p:cNvPr>
            <p:cNvCxnSpPr>
              <a:endCxn id="73" idx="0"/>
            </p:cNvCxnSpPr>
            <p:nvPr/>
          </p:nvCxnSpPr>
          <p:spPr>
            <a:xfrm flipH="1" flipV="1">
              <a:off x="4516502" y="2249772"/>
              <a:ext cx="240326" cy="2610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61BB4092-3812-454C-B84D-8A194696F821}"/>
                </a:ext>
              </a:extLst>
            </p:cNvPr>
            <p:cNvSpPr txBox="1"/>
            <p:nvPr/>
          </p:nvSpPr>
          <p:spPr>
            <a:xfrm>
              <a:off x="1417455" y="1799722"/>
              <a:ext cx="1352573" cy="512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584" b="1" dirty="0"/>
                <a:t>0.5 µA </a:t>
              </a:r>
              <a:r>
                <a:rPr lang="fr-FR" sz="1584" b="1" baseline="30000" dirty="0"/>
                <a:t>7</a:t>
              </a:r>
              <a:r>
                <a:rPr lang="fr-FR" sz="1584" b="1" dirty="0"/>
                <a:t>Li</a:t>
              </a:r>
            </a:p>
            <a:p>
              <a:r>
                <a:rPr lang="fr-FR" sz="1584" b="1" dirty="0"/>
                <a:t>13-18 MeV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174991" y="2775281"/>
            <a:ext cx="2660527" cy="71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37" dirty="0"/>
              <a:t>High complementarity with NFS@GANIL</a:t>
            </a:r>
            <a:endParaRPr lang="fr-FR" sz="2037" dirty="0"/>
          </a:p>
        </p:txBody>
      </p:sp>
      <p:sp>
        <p:nvSpPr>
          <p:cNvPr id="38" name="Espace réservé de la date 5">
            <a:extLst>
              <a:ext uri="{FF2B5EF4-FFF2-40B4-BE49-F238E27FC236}">
                <a16:creationId xmlns:a16="http://schemas.microsoft.com/office/drawing/2014/main" id="{3158E84B-2BF8-4260-ADD4-2961A97778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400" y="6467813"/>
            <a:ext cx="2729259" cy="364719"/>
          </a:xfrm>
        </p:spPr>
        <p:txBody>
          <a:bodyPr/>
          <a:lstStyle/>
          <a:p>
            <a:r>
              <a:rPr lang="fr-FR" b="1" dirty="0"/>
              <a:t>8/03/2021</a:t>
            </a:r>
          </a:p>
        </p:txBody>
      </p:sp>
      <p:sp>
        <p:nvSpPr>
          <p:cNvPr id="40" name="Espace réservé du pied de page 6">
            <a:extLst>
              <a:ext uri="{FF2B5EF4-FFF2-40B4-BE49-F238E27FC236}">
                <a16:creationId xmlns:a16="http://schemas.microsoft.com/office/drawing/2014/main" id="{8C30AF48-BCD5-44C3-8CFB-86F50E191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189" y="6467813"/>
            <a:ext cx="5541624" cy="364719"/>
          </a:xfrm>
        </p:spPr>
        <p:txBody>
          <a:bodyPr/>
          <a:lstStyle/>
          <a:p>
            <a:r>
              <a:rPr lang="fr-FR" b="1" dirty="0"/>
              <a:t>COPIL ALTO IN2P3</a:t>
            </a:r>
          </a:p>
        </p:txBody>
      </p:sp>
      <p:sp>
        <p:nvSpPr>
          <p:cNvPr id="41" name="Espace réservé du numéro de diapositive 7">
            <a:extLst>
              <a:ext uri="{FF2B5EF4-FFF2-40B4-BE49-F238E27FC236}">
                <a16:creationId xmlns:a16="http://schemas.microsoft.com/office/drawing/2014/main" id="{B853C0C2-8B15-480B-83D6-E8DF051D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343" y="6467813"/>
            <a:ext cx="2741673" cy="364719"/>
          </a:xfrm>
        </p:spPr>
        <p:txBody>
          <a:bodyPr/>
          <a:lstStyle/>
          <a:p>
            <a:r>
              <a:rPr lang="fr-FR" b="1" dirty="0"/>
              <a:t>- </a:t>
            </a:r>
            <a:fld id="{77E71596-5F9D-49C5-9701-16B3CA54319D}" type="slidenum">
              <a:rPr lang="fr-FR" b="1" smtClean="0"/>
              <a:pPr/>
              <a:t>4</a:t>
            </a:fld>
            <a:r>
              <a:rPr lang="fr-FR" b="1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069974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695269" y="169116"/>
            <a:ext cx="7576457" cy="488983"/>
          </a:xfrm>
        </p:spPr>
        <p:txBody>
          <a:bodyPr/>
          <a:lstStyle/>
          <a:p>
            <a:r>
              <a:rPr lang="en-GB" dirty="0" smtClean="0"/>
              <a:t>Energy Applications: Irradiations of nuclear materials</a:t>
            </a:r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5" y="1878811"/>
            <a:ext cx="5931050" cy="459360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551" y="2587836"/>
            <a:ext cx="5669579" cy="38845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57135" y="771436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Xenon migration in UO2 under irradiation studied by SIMS </a:t>
            </a:r>
            <a:r>
              <a:rPr lang="en-GB" b="1" dirty="0" err="1" smtClean="0"/>
              <a:t>profilometry</a:t>
            </a:r>
            <a:endParaRPr lang="en-GB" b="1" dirty="0" smtClean="0"/>
          </a:p>
          <a:p>
            <a:r>
              <a:rPr lang="en-GB" dirty="0" err="1" smtClean="0"/>
              <a:t>B.Marchand</a:t>
            </a:r>
            <a:r>
              <a:rPr lang="en-GB" dirty="0" smtClean="0"/>
              <a:t> </a:t>
            </a:r>
            <a:r>
              <a:rPr lang="en-GB" dirty="0"/>
              <a:t>et </a:t>
            </a:r>
            <a:r>
              <a:rPr lang="en-GB" dirty="0" smtClean="0"/>
              <a:t>al. Journal </a:t>
            </a:r>
            <a:r>
              <a:rPr lang="en-GB" dirty="0"/>
              <a:t>of Nuclear </a:t>
            </a:r>
            <a:r>
              <a:rPr lang="en-GB" dirty="0" smtClean="0"/>
              <a:t>Materials 440</a:t>
            </a:r>
            <a:r>
              <a:rPr lang="en-GB" dirty="0"/>
              <a:t>, </a:t>
            </a:r>
            <a:r>
              <a:rPr lang="en-GB" dirty="0" smtClean="0"/>
              <a:t>p562-567 (2013)</a:t>
            </a:r>
            <a:endParaRPr lang="en-GB" dirty="0"/>
          </a:p>
        </p:txBody>
      </p:sp>
      <p:sp>
        <p:nvSpPr>
          <p:cNvPr id="10" name="ZoneTexte 9"/>
          <p:cNvSpPr txBox="1"/>
          <p:nvPr/>
        </p:nvSpPr>
        <p:spPr>
          <a:xfrm>
            <a:off x="199597" y="1473655"/>
            <a:ext cx="11487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rgbClr val="0070C0"/>
                </a:solidFill>
              </a:rPr>
              <a:t>Xe</a:t>
            </a:r>
            <a:r>
              <a:rPr lang="en-GB" dirty="0" smtClean="0">
                <a:solidFill>
                  <a:srgbClr val="0070C0"/>
                </a:solidFill>
              </a:rPr>
              <a:t> and Kr represent 25% of total fission product yield. Gaseous fission products deform the fuel pellets and cladding. Limit the lifetime of fuel bundles in reactors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6130647" y="2080403"/>
            <a:ext cx="905522" cy="461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ZoneTexte 11"/>
          <p:cNvSpPr txBox="1"/>
          <p:nvPr/>
        </p:nvSpPr>
        <p:spPr>
          <a:xfrm>
            <a:off x="7232046" y="2002801"/>
            <a:ext cx="5203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Understanding of the (implanted) </a:t>
            </a:r>
            <a:r>
              <a:rPr lang="en-GB" dirty="0" err="1" smtClean="0">
                <a:solidFill>
                  <a:srgbClr val="00B050"/>
                </a:solidFill>
              </a:rPr>
              <a:t>Xe</a:t>
            </a:r>
            <a:r>
              <a:rPr lang="en-GB" dirty="0" smtClean="0">
                <a:solidFill>
                  <a:srgbClr val="00B050"/>
                </a:solidFill>
              </a:rPr>
              <a:t> diffusion as a function of temperature and irradiation conditions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39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Applications: Irradiations of nuclear materials</a:t>
            </a:r>
          </a:p>
        </p:txBody>
      </p:sp>
      <p:sp>
        <p:nvSpPr>
          <p:cNvPr id="7" name="Rectangle 6"/>
          <p:cNvSpPr/>
          <p:nvPr/>
        </p:nvSpPr>
        <p:spPr>
          <a:xfrm>
            <a:off x="264160" y="3696561"/>
            <a:ext cx="5293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Ion irradiation to simulate neutron irradiation in model </a:t>
            </a:r>
            <a:r>
              <a:rPr lang="en-GB" b="1" dirty="0" err="1"/>
              <a:t>graphites</a:t>
            </a:r>
            <a:r>
              <a:rPr lang="en-GB" b="1" dirty="0"/>
              <a:t>: Consequences for nuclear </a:t>
            </a:r>
            <a:r>
              <a:rPr lang="en-GB" b="1" dirty="0" smtClean="0"/>
              <a:t>graphite </a:t>
            </a:r>
            <a:r>
              <a:rPr lang="en-GB" dirty="0" err="1" smtClean="0"/>
              <a:t>N.Galy</a:t>
            </a:r>
            <a:r>
              <a:rPr lang="en-GB" dirty="0" smtClean="0"/>
              <a:t> </a:t>
            </a:r>
            <a:r>
              <a:rPr lang="en-GB" dirty="0"/>
              <a:t>et al</a:t>
            </a:r>
            <a:r>
              <a:rPr lang="en-GB" dirty="0" smtClean="0"/>
              <a:t>. </a:t>
            </a:r>
            <a:r>
              <a:rPr lang="en-GB" dirty="0" err="1" smtClean="0"/>
              <a:t>Nucl</a:t>
            </a:r>
            <a:r>
              <a:rPr lang="en-GB" dirty="0" smtClean="0"/>
              <a:t>. </a:t>
            </a:r>
            <a:r>
              <a:rPr lang="en-GB" dirty="0" err="1" smtClean="0"/>
              <a:t>Instrum</a:t>
            </a:r>
            <a:r>
              <a:rPr lang="en-GB" dirty="0" smtClean="0"/>
              <a:t>. </a:t>
            </a:r>
            <a:r>
              <a:rPr lang="en-GB" dirty="0"/>
              <a:t>and </a:t>
            </a:r>
            <a:r>
              <a:rPr lang="en-GB" dirty="0" smtClean="0"/>
              <a:t>Meth. B</a:t>
            </a:r>
            <a:r>
              <a:rPr lang="en-GB" dirty="0"/>
              <a:t>: </a:t>
            </a:r>
            <a:r>
              <a:rPr lang="en-GB" dirty="0" smtClean="0"/>
              <a:t>409</a:t>
            </a:r>
            <a:r>
              <a:rPr lang="en-GB" dirty="0"/>
              <a:t>, </a:t>
            </a:r>
            <a:r>
              <a:rPr lang="en-GB" dirty="0" smtClean="0"/>
              <a:t>p235-240 (2017)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29326" y="5067440"/>
            <a:ext cx="635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Ion irradiation of 37Cl implanted nuclear graphite: Effect of the energy deposition on the chlorine </a:t>
            </a:r>
            <a:r>
              <a:rPr lang="en-GB" b="1" dirty="0" err="1"/>
              <a:t>behavior</a:t>
            </a:r>
            <a:r>
              <a:rPr lang="en-GB" b="1" dirty="0"/>
              <a:t> and consequences for the mobility of 36Cl in irradiated </a:t>
            </a:r>
            <a:r>
              <a:rPr lang="en-GB" b="1" dirty="0" smtClean="0"/>
              <a:t>graphite</a:t>
            </a:r>
          </a:p>
          <a:p>
            <a:r>
              <a:rPr lang="en-GB" dirty="0" err="1" smtClean="0"/>
              <a:t>N.Toulhoat</a:t>
            </a:r>
            <a:r>
              <a:rPr lang="en-GB" dirty="0" smtClean="0"/>
              <a:t> </a:t>
            </a:r>
            <a:r>
              <a:rPr lang="en-GB" dirty="0"/>
              <a:t>et al</a:t>
            </a:r>
            <a:r>
              <a:rPr lang="en-GB" dirty="0" smtClean="0"/>
              <a:t>. Journal </a:t>
            </a:r>
            <a:r>
              <a:rPr lang="en-GB" dirty="0"/>
              <a:t>of Nuclear </a:t>
            </a:r>
            <a:r>
              <a:rPr lang="en-GB" dirty="0" smtClean="0"/>
              <a:t>Materials 464</a:t>
            </a:r>
            <a:r>
              <a:rPr lang="en-GB" dirty="0"/>
              <a:t>, </a:t>
            </a:r>
            <a:r>
              <a:rPr lang="en-GB" dirty="0" smtClean="0"/>
              <a:t>405-410 (2015)</a:t>
            </a:r>
          </a:p>
        </p:txBody>
      </p:sp>
      <p:sp>
        <p:nvSpPr>
          <p:cNvPr id="9" name="Rectangle 8"/>
          <p:cNvSpPr/>
          <p:nvPr/>
        </p:nvSpPr>
        <p:spPr>
          <a:xfrm>
            <a:off x="264160" y="1598801"/>
            <a:ext cx="5445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Structural modifications induced by ion irradiation and temperature in boron carbide </a:t>
            </a:r>
            <a:r>
              <a:rPr lang="en-GB" b="1" dirty="0" smtClean="0"/>
              <a:t>B4C</a:t>
            </a:r>
          </a:p>
          <a:p>
            <a:r>
              <a:rPr lang="en-GB" dirty="0" smtClean="0"/>
              <a:t>G. Victor et al. </a:t>
            </a:r>
            <a:r>
              <a:rPr lang="en-GB" dirty="0" err="1" smtClean="0"/>
              <a:t>Nucl</a:t>
            </a:r>
            <a:r>
              <a:rPr lang="en-GB" dirty="0" smtClean="0"/>
              <a:t>. </a:t>
            </a:r>
            <a:r>
              <a:rPr lang="en-GB" dirty="0" err="1" smtClean="0"/>
              <a:t>Instrum</a:t>
            </a:r>
            <a:r>
              <a:rPr lang="en-GB" dirty="0" smtClean="0"/>
              <a:t>. Meth. B365 p30-34 (2015)</a:t>
            </a:r>
            <a:endParaRPr lang="en-GB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88" y="776038"/>
            <a:ext cx="3472180" cy="191664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28" y="776038"/>
            <a:ext cx="2053187" cy="2345011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579326" y="3259207"/>
            <a:ext cx="5913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Irradiations at ALTO with </a:t>
            </a:r>
            <a:r>
              <a:rPr lang="en-GB" sz="2400" baseline="30000" dirty="0" smtClean="0">
                <a:solidFill>
                  <a:srgbClr val="00B050"/>
                </a:solidFill>
              </a:rPr>
              <a:t>127</a:t>
            </a:r>
            <a:r>
              <a:rPr lang="en-GB" sz="2400" dirty="0" smtClean="0">
                <a:solidFill>
                  <a:srgbClr val="00B050"/>
                </a:solidFill>
              </a:rPr>
              <a:t>I to induce accelerated material damage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13" name="Flèche droite 12"/>
          <p:cNvSpPr/>
          <p:nvPr/>
        </p:nvSpPr>
        <p:spPr>
          <a:xfrm>
            <a:off x="5557520" y="3408876"/>
            <a:ext cx="833120" cy="449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98" y="4149107"/>
            <a:ext cx="1806702" cy="2340682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035524" y="2810620"/>
            <a:ext cx="173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B4C control rods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813278" y="4550649"/>
            <a:ext cx="33787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Graphite is used as a core moderator material </a:t>
            </a:r>
          </a:p>
          <a:p>
            <a:r>
              <a:rPr lang="en-GB" sz="2000" dirty="0" smtClean="0">
                <a:solidFill>
                  <a:srgbClr val="0070C0"/>
                </a:solidFill>
              </a:rPr>
              <a:t>(some reactor designs)</a:t>
            </a:r>
            <a:endParaRPr lang="en-GB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849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613989" y="169116"/>
            <a:ext cx="7576457" cy="488983"/>
          </a:xfrm>
        </p:spPr>
        <p:txBody>
          <a:bodyPr/>
          <a:lstStyle/>
          <a:p>
            <a:r>
              <a:rPr lang="en-GB" dirty="0" smtClean="0"/>
              <a:t>ARIS: Dark Matter Search, Liquid Argon TPC irradiation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478503" y="734547"/>
            <a:ext cx="8222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Measurement of the liquid argon energy response to nuclear and electronic </a:t>
            </a:r>
            <a:r>
              <a:rPr lang="en-GB" b="1" dirty="0" smtClean="0"/>
              <a:t>recoils</a:t>
            </a:r>
          </a:p>
          <a:p>
            <a:r>
              <a:rPr lang="en-GB" dirty="0" smtClean="0"/>
              <a:t>P</a:t>
            </a:r>
            <a:r>
              <a:rPr lang="en-GB" dirty="0"/>
              <a:t>. Agnes, et al</a:t>
            </a:r>
            <a:r>
              <a:rPr lang="en-GB" dirty="0" smtClean="0"/>
              <a:t>. Phys</a:t>
            </a:r>
            <a:r>
              <a:rPr lang="en-GB" dirty="0"/>
              <a:t>. Rev. D 97, 112005 (2018)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2" y="2021690"/>
            <a:ext cx="5091118" cy="437444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1983466"/>
            <a:ext cx="6573718" cy="445088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207363" y="1457326"/>
            <a:ext cx="5297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Dark matter search liquid Argon detector prototype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Neutrons used as a proxy for WIMPS</a:t>
            </a:r>
            <a:endParaRPr lang="en-GB" dirty="0"/>
          </a:p>
        </p:txBody>
      </p:sp>
      <p:sp>
        <p:nvSpPr>
          <p:cNvPr id="11" name="Flèche droite 10"/>
          <p:cNvSpPr/>
          <p:nvPr/>
        </p:nvSpPr>
        <p:spPr>
          <a:xfrm>
            <a:off x="6976634" y="1592187"/>
            <a:ext cx="693673" cy="376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ZoneTexte 11"/>
          <p:cNvSpPr txBox="1"/>
          <p:nvPr/>
        </p:nvSpPr>
        <p:spPr>
          <a:xfrm>
            <a:off x="7885180" y="1453287"/>
            <a:ext cx="4306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Characterisation of the detection properties</a:t>
            </a:r>
          </a:p>
          <a:p>
            <a:r>
              <a:rPr lang="en-GB" dirty="0">
                <a:solidFill>
                  <a:srgbClr val="00B050"/>
                </a:solidFill>
              </a:rPr>
              <a:t>v</a:t>
            </a:r>
            <a:r>
              <a:rPr lang="en-GB" dirty="0" smtClean="0">
                <a:solidFill>
                  <a:srgbClr val="00B050"/>
                </a:solidFill>
              </a:rPr>
              <a:t>ia nuclear recoils and sensitivity limits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11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648710" y="153897"/>
            <a:ext cx="7576457" cy="48898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Geochronology: Measurement of </a:t>
            </a:r>
            <a:r>
              <a:rPr lang="en-GB" baseline="30000" dirty="0" smtClean="0"/>
              <a:t>39</a:t>
            </a:r>
            <a:r>
              <a:rPr lang="en-GB" dirty="0" smtClean="0"/>
              <a:t>K(</a:t>
            </a:r>
            <a:r>
              <a:rPr lang="en-GB" dirty="0" err="1" smtClean="0"/>
              <a:t>n,p</a:t>
            </a:r>
            <a:r>
              <a:rPr lang="en-GB" dirty="0" smtClean="0"/>
              <a:t>)</a:t>
            </a:r>
            <a:r>
              <a:rPr lang="en-GB" baseline="30000" dirty="0" smtClean="0"/>
              <a:t>39</a:t>
            </a:r>
            <a:r>
              <a:rPr lang="en-GB" dirty="0" smtClean="0"/>
              <a:t>Ar cross section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125568" y="907545"/>
            <a:ext cx="10066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Boutique neutrons advance 40Ar/39Ar </a:t>
            </a:r>
            <a:r>
              <a:rPr lang="en-GB" b="1" dirty="0" smtClean="0"/>
              <a:t>geochronology </a:t>
            </a:r>
            <a:r>
              <a:rPr lang="en-GB" dirty="0" smtClean="0"/>
              <a:t>D</a:t>
            </a:r>
            <a:r>
              <a:rPr lang="en-GB" dirty="0"/>
              <a:t>. </a:t>
            </a:r>
            <a:r>
              <a:rPr lang="en-GB" dirty="0" err="1"/>
              <a:t>Rutte</a:t>
            </a:r>
            <a:r>
              <a:rPr lang="en-GB" dirty="0"/>
              <a:t> et al. Science Advances, Vol5. No.9 (2019)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95" y="3125684"/>
            <a:ext cx="3656876" cy="288442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798" y="2399537"/>
            <a:ext cx="5520202" cy="37967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25568" y="1958867"/>
            <a:ext cx="7762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AdvTT99c4c969"/>
              </a:rPr>
              <a:t>Accelerator based neutron irradiations broaden the </a:t>
            </a:r>
            <a:r>
              <a:rPr lang="en-GB" dirty="0">
                <a:solidFill>
                  <a:srgbClr val="00B050"/>
                </a:solidFill>
                <a:latin typeface="AdvTT99c4c969"/>
              </a:rPr>
              <a:t>applicability of the dating method to fine-grained materials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90" y="2875938"/>
            <a:ext cx="3686878" cy="338391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125568" y="1433206"/>
            <a:ext cx="266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</a:t>
            </a:r>
            <a:r>
              <a:rPr lang="en-GB" baseline="-25000" dirty="0" smtClean="0"/>
              <a:t>1/2</a:t>
            </a:r>
            <a:r>
              <a:rPr lang="en-GB" dirty="0" smtClean="0"/>
              <a:t> (</a:t>
            </a:r>
            <a:r>
              <a:rPr lang="en-GB" baseline="30000" dirty="0" smtClean="0"/>
              <a:t>40</a:t>
            </a:r>
            <a:r>
              <a:rPr lang="en-GB" dirty="0" smtClean="0"/>
              <a:t>K) = 1.25 x 10</a:t>
            </a:r>
            <a:r>
              <a:rPr lang="en-GB" baseline="30000" dirty="0" smtClean="0"/>
              <a:t>9 </a:t>
            </a:r>
            <a:r>
              <a:rPr lang="en-GB" dirty="0" smtClean="0"/>
              <a:t>years</a:t>
            </a:r>
            <a:endParaRPr lang="en-GB" dirty="0"/>
          </a:p>
        </p:txBody>
      </p:sp>
      <p:sp>
        <p:nvSpPr>
          <p:cNvPr id="13" name="ZoneTexte 12"/>
          <p:cNvSpPr txBox="1"/>
          <p:nvPr/>
        </p:nvSpPr>
        <p:spPr>
          <a:xfrm>
            <a:off x="5007006" y="1428315"/>
            <a:ext cx="7107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Geochronological dating method for old rocks -&gt; build up of </a:t>
            </a:r>
            <a:r>
              <a:rPr lang="en-GB" baseline="30000" dirty="0" smtClean="0"/>
              <a:t>40</a:t>
            </a:r>
            <a:r>
              <a:rPr lang="en-GB" dirty="0" smtClean="0"/>
              <a:t>Ar daughter</a:t>
            </a:r>
            <a:endParaRPr lang="en-GB" dirty="0"/>
          </a:p>
        </p:txBody>
      </p:sp>
      <p:sp>
        <p:nvSpPr>
          <p:cNvPr id="14" name="Flèche droite 13"/>
          <p:cNvSpPr/>
          <p:nvPr/>
        </p:nvSpPr>
        <p:spPr>
          <a:xfrm>
            <a:off x="852256" y="2017979"/>
            <a:ext cx="985422" cy="447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8896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2962</TotalTime>
  <Words>524</Words>
  <Application>Microsoft Office PowerPoint</Application>
  <PresentationFormat>Grand écran</PresentationFormat>
  <Paragraphs>72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AdvTT99c4c969</vt:lpstr>
      <vt:lpstr>Arial</vt:lpstr>
      <vt:lpstr>Calibri</vt:lpstr>
      <vt:lpstr>Calibri Light</vt:lpstr>
      <vt:lpstr>Times New Roman</vt:lpstr>
      <vt:lpstr>Wingdings</vt:lpstr>
      <vt:lpstr>Thème Office</vt:lpstr>
      <vt:lpstr>Introduction: Irradiations at ALTO</vt:lpstr>
      <vt:lpstr>Présentation PowerPoint</vt:lpstr>
      <vt:lpstr>Présentation PowerPoint</vt:lpstr>
      <vt:lpstr>Présentation PowerPoint</vt:lpstr>
      <vt:lpstr>Energy Applications: Irradiations of nuclear materials</vt:lpstr>
      <vt:lpstr>Energy Applications: Irradiations of nuclear materials</vt:lpstr>
      <vt:lpstr>ARIS: Dark Matter Search, Liquid Argon TPC irradiation </vt:lpstr>
      <vt:lpstr>Geochronology: Measurement of 39K(n,p)39Ar cross section</vt:lpstr>
    </vt:vector>
  </TitlesOfParts>
  <Company>I.P.N.Orsay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 Guillot</dc:creator>
  <cp:lastModifiedBy>$wilson</cp:lastModifiedBy>
  <cp:revision>375</cp:revision>
  <dcterms:created xsi:type="dcterms:W3CDTF">2021-01-07T14:35:48Z</dcterms:created>
  <dcterms:modified xsi:type="dcterms:W3CDTF">2021-11-16T19:44:20Z</dcterms:modified>
</cp:coreProperties>
</file>