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9" r:id="rId3"/>
    <p:sldId id="275" r:id="rId4"/>
    <p:sldId id="257" r:id="rId5"/>
    <p:sldId id="258" r:id="rId6"/>
    <p:sldId id="270" r:id="rId7"/>
    <p:sldId id="267" r:id="rId8"/>
    <p:sldId id="291" r:id="rId9"/>
    <p:sldId id="290" r:id="rId10"/>
    <p:sldId id="289" r:id="rId11"/>
    <p:sldId id="282" r:id="rId12"/>
    <p:sldId id="283" r:id="rId13"/>
    <p:sldId id="285" r:id="rId14"/>
    <p:sldId id="286" r:id="rId15"/>
    <p:sldId id="287" r:id="rId16"/>
    <p:sldId id="288" r:id="rId17"/>
    <p:sldId id="26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A4685-BA4E-46A4-826E-5F52434709B0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19F1-0439-4560-A167-30808F1AE4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8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62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43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" y="2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05/02/2021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Seminar pole </a:t>
            </a:r>
            <a:r>
              <a:rPr lang="en-GB" dirty="0" err="1" smtClean="0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959429" y="169116"/>
            <a:ext cx="7576457" cy="488983"/>
          </a:xfrm>
        </p:spPr>
        <p:txBody>
          <a:bodyPr>
            <a:normAutofit/>
          </a:bodyPr>
          <a:lstStyle>
            <a:lvl1pPr>
              <a:defRPr lang="fr-FR" sz="2716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87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52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30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5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3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4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5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02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1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4801-DEAF-408C-8526-CBC8F70BAE70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10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tiff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Irradiations with neutrons at ALTO</a:t>
            </a:r>
            <a:endParaRPr lang="en-GB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628349" y="719964"/>
            <a:ext cx="6969979" cy="341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2" y="4235492"/>
            <a:ext cx="2495510" cy="1968375"/>
          </a:xfrm>
          <a:prstGeom prst="rect">
            <a:avLst/>
          </a:prstGeom>
        </p:spPr>
      </p:pic>
      <p:pic>
        <p:nvPicPr>
          <p:cNvPr id="9" name="Picture 2" descr="C:\Users\$wilson\Desktop\FNT\20161212_133236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42" y="4269396"/>
            <a:ext cx="1952125" cy="20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$wilson\Desktop\unfolded spectru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66" y="4157650"/>
            <a:ext cx="3146548" cy="21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8695" y="4196571"/>
            <a:ext cx="2954465" cy="210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6" y="2738597"/>
            <a:ext cx="1845438" cy="12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7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irradiations in white source mode</a:t>
            </a:r>
            <a:endParaRPr lang="en-GB" dirty="0"/>
          </a:p>
        </p:txBody>
      </p:sp>
      <p:pic>
        <p:nvPicPr>
          <p:cNvPr id="7" name="Image 3" descr="visuel_ALTO_sanslogos_redimensionner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2146361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79" y="1901952"/>
            <a:ext cx="9144000" cy="4956048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7758545" y="3028209"/>
            <a:ext cx="1033154" cy="9619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8195953" y="3028209"/>
            <a:ext cx="595746" cy="106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8769927" y="3028208"/>
            <a:ext cx="21772" cy="1137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791700" y="3028209"/>
            <a:ext cx="1124197" cy="1213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791699" y="3028208"/>
            <a:ext cx="562098" cy="1213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725392" y="1603169"/>
            <a:ext cx="1768434" cy="2836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484831" y="1252248"/>
            <a:ext cx="11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H</a:t>
            </a:r>
            <a:r>
              <a:rPr lang="fr-FR" baseline="-25000" dirty="0">
                <a:solidFill>
                  <a:prstClr val="black"/>
                </a:solidFill>
              </a:rPr>
              <a:t>2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gas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cell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195953" y="2360726"/>
            <a:ext cx="185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prstClr val="black"/>
                </a:solidFill>
              </a:rPr>
              <a:t>238</a:t>
            </a:r>
            <a:r>
              <a:rPr lang="fr-FR" dirty="0">
                <a:solidFill>
                  <a:prstClr val="black"/>
                </a:solidFill>
              </a:rPr>
              <a:t>U or </a:t>
            </a:r>
            <a:r>
              <a:rPr lang="fr-FR" baseline="30000" dirty="0">
                <a:solidFill>
                  <a:prstClr val="black"/>
                </a:solidFill>
              </a:rPr>
              <a:t>232</a:t>
            </a:r>
            <a:r>
              <a:rPr lang="fr-FR" dirty="0">
                <a:solidFill>
                  <a:prstClr val="black"/>
                </a:solidFill>
              </a:rPr>
              <a:t>Th </a:t>
            </a:r>
            <a:r>
              <a:rPr lang="fr-FR" dirty="0" err="1">
                <a:solidFill>
                  <a:prstClr val="black"/>
                </a:solidFill>
              </a:rPr>
              <a:t>disks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>
                <a:solidFill>
                  <a:prstClr val="black"/>
                </a:solidFill>
              </a:rPr>
              <a:t>(~80 grams total)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062342" y="5871742"/>
            <a:ext cx="1648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Fission rates:</a:t>
            </a:r>
          </a:p>
          <a:p>
            <a:r>
              <a:rPr lang="fr-FR" dirty="0"/>
              <a:t>238U – 100 kHz</a:t>
            </a:r>
          </a:p>
          <a:p>
            <a:r>
              <a:rPr lang="fr-FR" dirty="0"/>
              <a:t>232Th – 20 kHz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37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Irradiations (imaging applications)</a:t>
            </a:r>
            <a:endParaRPr lang="en-GB" dirty="0"/>
          </a:p>
        </p:txBody>
      </p:sp>
      <p:pic>
        <p:nvPicPr>
          <p:cNvPr id="7" name="Picture 2" descr="C:\Users\$wilson\Desktop\LARGE_216_2011_4712_Fig2_HT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90" y="990876"/>
            <a:ext cx="1787677" cy="26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$wilson\Desktop\roeteng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88" y="990876"/>
            <a:ext cx="1934093" cy="25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117869" y="2100040"/>
            <a:ext cx="3523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prstClr val="black"/>
                </a:solidFill>
                <a:latin typeface="Calibri"/>
              </a:rPr>
              <a:t>Willhelm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 Röntgen (1895)</a:t>
            </a:r>
          </a:p>
          <a:p>
            <a:r>
              <a:rPr lang="fr-FR" sz="2400" dirty="0">
                <a:solidFill>
                  <a:prstClr val="black"/>
                </a:solidFill>
                <a:latin typeface="Calibri"/>
              </a:rPr>
              <a:t>1st </a:t>
            </a:r>
            <a:r>
              <a:rPr lang="fr-FR" sz="2400" dirty="0" err="1">
                <a:solidFill>
                  <a:prstClr val="black"/>
                </a:solidFill>
                <a:latin typeface="Calibri"/>
              </a:rPr>
              <a:t>ever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 Nobel </a:t>
            </a:r>
            <a:r>
              <a:rPr lang="fr-FR" sz="2400" dirty="0" err="1">
                <a:solidFill>
                  <a:prstClr val="black"/>
                </a:solidFill>
                <a:latin typeface="Calibri"/>
              </a:rPr>
              <a:t>Prize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 (1901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)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C:\Users\$wilson\Desktop\Imaging Tomography\68918-004-6A572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35" y="3796360"/>
            <a:ext cx="1957546" cy="27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$wilson\Desktop\Imaging Tomography\Head_CT_sc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20" y="3796360"/>
            <a:ext cx="2495095" cy="249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074495" y="1460810"/>
            <a:ext cx="278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prstClr val="black"/>
                </a:solidFill>
                <a:latin typeface="Calibri"/>
              </a:rPr>
              <a:t>First x-ray Images</a:t>
            </a:r>
            <a:endParaRPr lang="fr-FR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7869" y="5203976"/>
            <a:ext cx="3692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Allan M. Cormack &amp;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Godfrey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N. Hounsfield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Nobel Prize in Medicine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(1979)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74495" y="3991726"/>
            <a:ext cx="336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Calibri"/>
              </a:rPr>
              <a:t>First x-ray </a:t>
            </a:r>
            <a:r>
              <a:rPr lang="fr-FR" sz="2800" b="1" dirty="0" err="1" smtClean="0">
                <a:solidFill>
                  <a:prstClr val="black"/>
                </a:solidFill>
                <a:latin typeface="Calibri"/>
              </a:rPr>
              <a:t>Computed</a:t>
            </a:r>
            <a:r>
              <a:rPr lang="fr-FR" sz="2800" b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FR" sz="2800" b="1" dirty="0" err="1" smtClean="0">
                <a:solidFill>
                  <a:prstClr val="black"/>
                </a:solidFill>
                <a:latin typeface="Calibri"/>
              </a:rPr>
              <a:t>Tomographic</a:t>
            </a:r>
            <a:r>
              <a:rPr lang="fr-FR" sz="2800" b="1" dirty="0" smtClean="0">
                <a:solidFill>
                  <a:prstClr val="black"/>
                </a:solidFill>
                <a:latin typeface="Calibri"/>
              </a:rPr>
              <a:t> Images</a:t>
            </a:r>
            <a:endParaRPr lang="fr-FR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60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neutron tomography with LICORNE @ ALTO</a:t>
            </a:r>
            <a:endParaRPr lang="en-GB" dirty="0"/>
          </a:p>
        </p:txBody>
      </p:sp>
      <p:pic>
        <p:nvPicPr>
          <p:cNvPr id="8" name="Picture 4" descr="C:\Users\$wilson\Desktop\20161212_133248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11" y="1202499"/>
            <a:ext cx="8967143" cy="504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neutron tomography with LICORNE @ ALTO</a:t>
            </a:r>
            <a:endParaRPr lang="en-GB" dirty="0"/>
          </a:p>
        </p:txBody>
      </p:sp>
      <p:pic>
        <p:nvPicPr>
          <p:cNvPr id="8" name="Picture 5" descr="C:\Users\$wilson\Desktop\Image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9"/>
          <a:stretch/>
        </p:blipFill>
        <p:spPr bwMode="auto">
          <a:xfrm>
            <a:off x="1940719" y="1188368"/>
            <a:ext cx="8313738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>
            <a:off x="4751294" y="3119717"/>
            <a:ext cx="372931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764741" y="2528045"/>
            <a:ext cx="0" cy="8740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480610" y="2528045"/>
            <a:ext cx="0" cy="8740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346487" y="307937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>
                <a:solidFill>
                  <a:prstClr val="black"/>
                </a:solidFill>
                <a:latin typeface="Calibri"/>
              </a:rPr>
              <a:t>5 m</a:t>
            </a: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85417" y="3596234"/>
            <a:ext cx="30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First Use of 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NEDA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FASTER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024" y="3364805"/>
            <a:ext cx="1244600" cy="647700"/>
          </a:xfrm>
          <a:prstGeom prst="rect">
            <a:avLst/>
          </a:prstGeom>
        </p:spPr>
      </p:pic>
      <p:pic>
        <p:nvPicPr>
          <p:cNvPr id="15" name="Picture 4" descr="C:\Users\$wilson\Desktop\Imag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6488" y="4166880"/>
            <a:ext cx="2466319" cy="25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71" y="845345"/>
            <a:ext cx="717191" cy="71451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648" y="4568351"/>
            <a:ext cx="1815352" cy="161851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301030" y="618686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>
                <a:solidFill>
                  <a:prstClr val="black"/>
                </a:solidFill>
                <a:latin typeface="Calibri"/>
              </a:rPr>
              <a:t>BC501A</a:t>
            </a:r>
            <a:endParaRPr lang="fr-F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3" descr="C:\Users\$wilson\Desktop\Imag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3500" y="3596234"/>
            <a:ext cx="4065700" cy="30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Jon\Bureau\licorne-logo04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903" y="2776980"/>
            <a:ext cx="1129966" cy="680070"/>
          </a:xfrm>
          <a:prstGeom prst="rect">
            <a:avLst/>
          </a:prstGeom>
          <a:noFill/>
        </p:spPr>
      </p:pic>
      <p:grpSp>
        <p:nvGrpSpPr>
          <p:cNvPr id="21" name="Grouper 46"/>
          <p:cNvGrpSpPr/>
          <p:nvPr/>
        </p:nvGrpSpPr>
        <p:grpSpPr>
          <a:xfrm>
            <a:off x="3521851" y="1186970"/>
            <a:ext cx="4161162" cy="3327593"/>
            <a:chOff x="1997851" y="1186969"/>
            <a:chExt cx="4161162" cy="3327593"/>
          </a:xfrm>
        </p:grpSpPr>
        <p:pic>
          <p:nvPicPr>
            <p:cNvPr id="22" name="Picture 3" descr="C:\Users\$wilson\Desktop\20161217_154030smal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490" y="1186969"/>
              <a:ext cx="3211523" cy="18064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003523" y="4208930"/>
              <a:ext cx="1210324" cy="3056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Connecteur droit 23"/>
            <p:cNvCxnSpPr>
              <a:endCxn id="22" idx="1"/>
            </p:cNvCxnSpPr>
            <p:nvPr/>
          </p:nvCxnSpPr>
          <p:spPr>
            <a:xfrm flipV="1">
              <a:off x="1997851" y="2090210"/>
              <a:ext cx="949639" cy="21187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3213847" y="2982752"/>
              <a:ext cx="2945166" cy="12261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90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neutron tomography: Simple objects</a:t>
            </a:r>
            <a:endParaRPr lang="en-GB" dirty="0"/>
          </a:p>
        </p:txBody>
      </p:sp>
      <p:pic>
        <p:nvPicPr>
          <p:cNvPr id="7" name="Picture 2" descr="C:\Users\$wilson\Desktop\20161212_224805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0" y="1696925"/>
            <a:ext cx="61446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$wilson\Desktop\SG-compot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54" y="1046373"/>
            <a:ext cx="4788024" cy="4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891837" y="5815509"/>
            <a:ext cx="270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prstClr val="black"/>
                </a:solidFill>
                <a:latin typeface="Calibri"/>
              </a:rPr>
              <a:t>Courtesty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of B.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Wasilewska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Fast neutron tomography: Reconstruction simple objects</a:t>
            </a:r>
            <a:endParaRPr lang="en-GB" dirty="0"/>
          </a:p>
        </p:txBody>
      </p:sp>
      <p:pic>
        <p:nvPicPr>
          <p:cNvPr id="7" name="Picture 2" descr="C:\Users\$wilson\Desktop\IM-Compo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658099"/>
            <a:ext cx="5810537" cy="57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874394" y="63112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/>
              </a:rPr>
              <a:t>cm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94251" y="320508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/>
              </a:rPr>
              <a:t>cm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738185" y="5549238"/>
            <a:ext cx="270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prstClr val="black"/>
                </a:solidFill>
                <a:latin typeface="Calibri"/>
              </a:rPr>
              <a:t>Courtesty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of B.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Wasilewska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5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Fast neutron tomography: Reconstruction complex objects</a:t>
            </a:r>
            <a:endParaRPr lang="en-GB" dirty="0"/>
          </a:p>
        </p:txBody>
      </p:sp>
      <p:pic>
        <p:nvPicPr>
          <p:cNvPr id="7" name="Picture 3" descr="C:\Users\$wilson\Desktop\20161217_154030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403"/>
          <a:stretch/>
        </p:blipFill>
        <p:spPr bwMode="auto">
          <a:xfrm>
            <a:off x="6849035" y="2030033"/>
            <a:ext cx="3169246" cy="3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r 8"/>
          <p:cNvGrpSpPr/>
          <p:nvPr/>
        </p:nvGrpSpPr>
        <p:grpSpPr>
          <a:xfrm>
            <a:off x="7052304" y="3171795"/>
            <a:ext cx="2716306" cy="2040280"/>
            <a:chOff x="5420728" y="3306265"/>
            <a:chExt cx="2716306" cy="204028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5987" y="3306265"/>
              <a:ext cx="1085788" cy="1085788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>
              <a:off x="5420728" y="5346545"/>
              <a:ext cx="2716306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2545835" y="6037619"/>
            <a:ext cx="270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err="1">
                <a:solidFill>
                  <a:prstClr val="black"/>
                </a:solidFill>
                <a:latin typeface="Calibri"/>
              </a:rPr>
              <a:t>Courtesty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of B.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Wasilewska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er 13"/>
          <p:cNvGrpSpPr/>
          <p:nvPr/>
        </p:nvGrpSpPr>
        <p:grpSpPr>
          <a:xfrm>
            <a:off x="5937764" y="1499511"/>
            <a:ext cx="4730237" cy="4699298"/>
            <a:chOff x="4413763" y="1499511"/>
            <a:chExt cx="4730237" cy="469929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763" y="1499511"/>
              <a:ext cx="4730237" cy="4699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325034" y="1516831"/>
              <a:ext cx="2783542" cy="302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" descr="C:\Users\$wilson\Desktop\FNT\reconstruc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587481" y="2136338"/>
            <a:ext cx="3430800" cy="34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r 12"/>
          <p:cNvGrpSpPr/>
          <p:nvPr/>
        </p:nvGrpSpPr>
        <p:grpSpPr>
          <a:xfrm>
            <a:off x="1521363" y="1660701"/>
            <a:ext cx="4405011" cy="4376918"/>
            <a:chOff x="-2638" y="1660701"/>
            <a:chExt cx="4405011" cy="4376918"/>
          </a:xfrm>
        </p:grpSpPr>
        <p:pic>
          <p:nvPicPr>
            <p:cNvPr id="18" name="Picture 2" descr="C:\Users\$wilson\Desktop\SG-object1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38" y="1660701"/>
              <a:ext cx="4405011" cy="437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250576" y="1660701"/>
              <a:ext cx="184224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7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publications (2013 – 2017)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959429" y="694215"/>
            <a:ext cx="99703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14)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Studies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fission fragment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yields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via high-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resolution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l-G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γ-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ray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spectroscopy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L. Qi, et al.,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Theory-4 international workshop, Varna,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Bulgaria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(2017)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13) Neutron-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isotopes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238U(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n,f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and 232Th(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n,f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studied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nu-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ball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spectrometer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the LICORNE neutron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, and L. Qi,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FISSION-2017 international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conference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Chamrousse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(2017)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12) Anomalies in the charge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yields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fission fragments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238U(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n,f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reaction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L. Qi et al.,, Phys.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Lett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118, 222501 (2017)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11) Production and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study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neutron-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nuclei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using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LICORNE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directional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L. Qi et al., 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Zakopane international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conference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Acta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Polonica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 Vol.48 395 (2017)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Studies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el-G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γ-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ray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emission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the fission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process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LICORNE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J.N. Wilson, et. al 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CNR*15 international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conference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, EPJ Web of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Conferences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122, 01010 (2016)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9) Comparative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measurement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prompt fission gamma-ray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emission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induced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fission of 235U and 238U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J.N. Wilson, et al, Phys.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C 92 034 618 (2015)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8) Prompt Emission in Fission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Induced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P.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Halipré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Procedia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Volume 64, Pages 107–113 (2015)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7) Future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research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program on prompt gamma-ray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emission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nuclear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fission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R.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Billnert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F. -J.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Hambsch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J. N. Wilson 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Eur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Phys. J. A, 51 12 (2015) 178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Development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a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kinematically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focused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 source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p(7Li,n)7Be inverse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reaction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J.N. Wilson, P.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Halipre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B. Leniau, I.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Matea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Verney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Instrum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A 735 46 (2014)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5) The LICORNE neutron source and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measurements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prompt gamma rays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emitted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fission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et al.,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GAMMA-2 International Workshop,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Sremski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Karlovci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Serbia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(2013)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4) Prompt fission gamma-rays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induced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fission of 238U, 232Th and 235U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LICORNE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J.N. Wilson et al.,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GAMMA-2 International Workshop,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Sremski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Karlovci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Serbia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(2013)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Measurements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prompt gamma-rays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-neutron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induced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fission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LICORNE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directional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P.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Halipre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final ERINDA meeting, CERN, Geneva (2013)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The LICORNE neutron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J.N. Wilson,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al.,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International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Conference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FISSION2013, Caen, France (2013)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Nuclear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Research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Quasi Mono-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Energetic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Neutrons at the IPNO LICORNE Facility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J.N. Wilson, R.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Billnert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G.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Georgiev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P.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Halipre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Lebois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B. Leniau, J.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Ljungvall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I.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Matea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Oberstedt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D.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Verney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International Atomic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Agency (IAEA),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Proceedings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technical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meeting IAEA-F1-TM-42752 (2013)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99181" y="6141860"/>
            <a:ext cx="615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95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users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34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different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institutions in 13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different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countries</a:t>
            </a:r>
          </a:p>
        </p:txBody>
      </p:sp>
    </p:spTree>
    <p:extLst>
      <p:ext uri="{BB962C8B-B14F-4D97-AF65-F5344CB8AC3E}">
        <p14:creationId xmlns:p14="http://schemas.microsoft.com/office/powerpoint/2010/main" val="5708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LICORNE neutron convertor at ALTO</a:t>
            </a:r>
            <a:endParaRPr lang="en-GB" dirty="0"/>
          </a:p>
        </p:txBody>
      </p:sp>
      <p:sp>
        <p:nvSpPr>
          <p:cNvPr id="8" name="Flèche droite 7"/>
          <p:cNvSpPr/>
          <p:nvPr/>
        </p:nvSpPr>
        <p:spPr>
          <a:xfrm>
            <a:off x="3045040" y="2574502"/>
            <a:ext cx="1440160" cy="288032"/>
          </a:xfrm>
          <a:prstGeom prst="rightArrow">
            <a:avLst/>
          </a:prstGeom>
          <a:solidFill>
            <a:srgbClr val="4F81BD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7238" y="2286470"/>
            <a:ext cx="72008" cy="864096"/>
          </a:xfrm>
          <a:prstGeom prst="rect">
            <a:avLst/>
          </a:prstGeom>
          <a:gradFill rotWithShape="1">
            <a:gsLst>
              <a:gs pos="0">
                <a:srgbClr val="F79646">
                  <a:shade val="47500"/>
                  <a:satMod val="137000"/>
                </a:srgbClr>
              </a:gs>
              <a:gs pos="55000">
                <a:srgbClr val="F79646">
                  <a:shade val="69000"/>
                  <a:satMod val="137000"/>
                </a:srgbClr>
              </a:gs>
              <a:gs pos="100000">
                <a:srgbClr val="F79646">
                  <a:shade val="98000"/>
                  <a:satMod val="137000"/>
                </a:srgbClr>
              </a:gs>
            </a:gsLst>
            <a:lin ang="16200000" scaled="0"/>
          </a:gradFill>
          <a:ln w="63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0" name="Connecteur droit avec flèche 9"/>
          <p:cNvCxnSpPr>
            <a:stCxn id="9" idx="3"/>
          </p:cNvCxnSpPr>
          <p:nvPr/>
        </p:nvCxnSpPr>
        <p:spPr>
          <a:xfrm flipV="1">
            <a:off x="4899243" y="2142454"/>
            <a:ext cx="2376264" cy="576064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" name="Connecteur droit avec flèche 10"/>
          <p:cNvCxnSpPr>
            <a:stCxn id="9" idx="3"/>
          </p:cNvCxnSpPr>
          <p:nvPr/>
        </p:nvCxnSpPr>
        <p:spPr>
          <a:xfrm flipV="1">
            <a:off x="4899243" y="2430486"/>
            <a:ext cx="3240360" cy="288032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2" name="Connecteur droit avec flèche 11"/>
          <p:cNvCxnSpPr>
            <a:stCxn id="9" idx="3"/>
          </p:cNvCxnSpPr>
          <p:nvPr/>
        </p:nvCxnSpPr>
        <p:spPr>
          <a:xfrm>
            <a:off x="4899246" y="2718518"/>
            <a:ext cx="1440160" cy="72008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3" name="Connecteur droit avec flèche 12"/>
          <p:cNvCxnSpPr>
            <a:stCxn id="9" idx="3"/>
          </p:cNvCxnSpPr>
          <p:nvPr/>
        </p:nvCxnSpPr>
        <p:spPr>
          <a:xfrm>
            <a:off x="4899243" y="2718518"/>
            <a:ext cx="1944216" cy="36004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7347515" y="185442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11411" y="257450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211611" y="221446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43459" y="293454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20217" y="2304478"/>
            <a:ext cx="207023" cy="846095"/>
          </a:xfrm>
          <a:prstGeom prst="rect">
            <a:avLst/>
          </a:prstGeom>
          <a:solidFill>
            <a:srgbClr val="9BBB59"/>
          </a:solidFill>
          <a:ln w="6350" cap="rnd" cmpd="sng" algn="ctr">
            <a:solidFill>
              <a:srgbClr val="00B050"/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40092" y="1629397"/>
            <a:ext cx="10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cs typeface="Calibri"/>
              </a:rPr>
              <a:t>Target H</a:t>
            </a:r>
            <a:r>
              <a:rPr lang="fr-FR" b="1" baseline="-25000" dirty="0" smtClean="0">
                <a:solidFill>
                  <a:prstClr val="black"/>
                </a:solidFill>
                <a:cs typeface="Calibri"/>
              </a:rPr>
              <a:t>2</a:t>
            </a:r>
            <a:endParaRPr lang="fr-FR" b="1" baseline="-25000" dirty="0">
              <a:solidFill>
                <a:prstClr val="black"/>
              </a:solidFill>
              <a:cs typeface="Calibri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485202" y="1989445"/>
            <a:ext cx="135015" cy="225025"/>
          </a:xfrm>
          <a:prstGeom prst="line">
            <a:avLst/>
          </a:prstGeom>
          <a:noFill/>
          <a:ln w="6350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2955028" y="2844539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cs typeface="Calibri"/>
              </a:rPr>
              <a:t>1000 </a:t>
            </a:r>
            <a:r>
              <a:rPr lang="fr-FR" b="1" dirty="0" err="1" smtClean="0">
                <a:solidFill>
                  <a:prstClr val="black"/>
                </a:solidFill>
                <a:cs typeface="Calibri"/>
              </a:rPr>
              <a:t>nA</a:t>
            </a:r>
            <a:r>
              <a:rPr lang="fr-FR" b="1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fr-FR" b="1" baseline="30000" dirty="0" smtClean="0">
                <a:solidFill>
                  <a:prstClr val="black"/>
                </a:solidFill>
                <a:cs typeface="Calibri"/>
              </a:rPr>
              <a:t>7</a:t>
            </a:r>
            <a:r>
              <a:rPr lang="fr-FR" b="1" dirty="0" smtClean="0">
                <a:solidFill>
                  <a:prstClr val="black"/>
                </a:solidFill>
                <a:cs typeface="Calibri"/>
              </a:rPr>
              <a:t>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cs typeface="Calibri"/>
              </a:rPr>
              <a:t>13-17 MeV</a:t>
            </a:r>
            <a:endParaRPr lang="fr-FR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09907" y="4246365"/>
            <a:ext cx="8208912" cy="461665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rPr>
              <a:t>L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ithium 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rPr>
              <a:t>I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nverse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rPr>
              <a:t>C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inematiques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rPr>
              <a:t>OR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say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rPr>
              <a:t>NE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utron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source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275139" y="4894436"/>
            <a:ext cx="620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fr-FR" sz="2400" b="1" dirty="0" err="1">
                <a:solidFill>
                  <a:prstClr val="black"/>
                </a:solidFill>
                <a:cs typeface="Calibri"/>
              </a:rPr>
              <a:t>R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eaction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p(</a:t>
            </a:r>
            <a:r>
              <a:rPr lang="fr-FR" sz="2400" b="1" baseline="30000" dirty="0" smtClean="0">
                <a:solidFill>
                  <a:prstClr val="black"/>
                </a:solidFill>
                <a:cs typeface="Calibri"/>
              </a:rPr>
              <a:t>7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Li,</a:t>
            </a:r>
            <a:r>
              <a:rPr lang="fr-FR" sz="2400" b="1" baseline="30000" dirty="0" smtClean="0">
                <a:solidFill>
                  <a:prstClr val="black"/>
                </a:solidFill>
                <a:cs typeface="Calibri"/>
              </a:rPr>
              <a:t>7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Be)n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using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inverse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kinematics</a:t>
            </a:r>
            <a:endParaRPr lang="fr-FR" sz="24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246589" y="5398492"/>
            <a:ext cx="881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Source of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fast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focused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neutrons (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between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0.5 </a:t>
            </a:r>
            <a:r>
              <a:rPr lang="fr-FR" sz="2400" b="1" dirty="0">
                <a:solidFill>
                  <a:prstClr val="black"/>
                </a:solidFill>
                <a:cs typeface="Calibri"/>
              </a:rPr>
              <a:t>and 4 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MeV 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71356" y="2430487"/>
            <a:ext cx="45719" cy="513348"/>
          </a:xfrm>
          <a:prstGeom prst="rect">
            <a:avLst/>
          </a:prstGeom>
          <a:solidFill>
            <a:srgbClr val="7030A0"/>
          </a:solidFill>
          <a:ln w="48000" cap="flat" cmpd="thickThin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36410" y="1255819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95872" y="3642872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 rot="19026403">
            <a:off x="6508783" y="3443212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rot="2477039" flipH="1">
            <a:off x="6592083" y="1486276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 rot="2424801" flipH="1">
            <a:off x="4920772" y="3411823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19070534">
            <a:off x="4898345" y="1498127"/>
            <a:ext cx="350967" cy="423991"/>
          </a:xfrm>
          <a:prstGeom prst="rect">
            <a:avLst/>
          </a:prstGeom>
          <a:solidFill>
            <a:srgbClr val="C00000"/>
          </a:solidFill>
          <a:ln w="480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 41"/>
          <p:cNvSpPr>
            <a:spLocks noChangeAspect="1"/>
          </p:cNvSpPr>
          <p:nvPr/>
        </p:nvSpPr>
        <p:spPr bwMode="auto">
          <a:xfrm rot="3193461" flipH="1">
            <a:off x="5130131" y="2192026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Freeform 41"/>
          <p:cNvSpPr>
            <a:spLocks noChangeAspect="1"/>
          </p:cNvSpPr>
          <p:nvPr/>
        </p:nvSpPr>
        <p:spPr bwMode="auto">
          <a:xfrm rot="7134491" flipV="1">
            <a:off x="5130130" y="3087481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5649446" y="1854429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5518324" y="3029309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315818" y="76501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solidFill>
                  <a:prstClr val="black"/>
                </a:solidFill>
                <a:cs typeface="Calibri"/>
              </a:rPr>
              <a:t>S</a:t>
            </a:r>
            <a:r>
              <a:rPr lang="fr-FR" b="1" dirty="0" err="1" smtClean="0">
                <a:solidFill>
                  <a:prstClr val="black"/>
                </a:solidFill>
                <a:cs typeface="Calibri"/>
              </a:rPr>
              <a:t>ample</a:t>
            </a:r>
            <a:endParaRPr lang="fr-FR" b="1" dirty="0">
              <a:solidFill>
                <a:prstClr val="black"/>
              </a:solidFill>
              <a:cs typeface="Calibri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5917075" y="1134347"/>
            <a:ext cx="602353" cy="1181641"/>
          </a:xfrm>
          <a:prstGeom prst="line">
            <a:avLst/>
          </a:prstGeom>
          <a:noFill/>
          <a:ln w="6350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2217927" y="5902548"/>
            <a:ext cx="880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Natural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directionality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and high fluxes: 10</a:t>
            </a:r>
            <a:r>
              <a:rPr lang="fr-FR" sz="2400" b="1" baseline="30000" dirty="0">
                <a:solidFill>
                  <a:prstClr val="black"/>
                </a:solidFill>
                <a:cs typeface="Calibri"/>
              </a:rPr>
              <a:t>8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 n/cm</a:t>
            </a:r>
            <a:r>
              <a:rPr lang="fr-FR" sz="2400" b="1" baseline="30000" dirty="0" smtClean="0">
                <a:solidFill>
                  <a:prstClr val="black"/>
                </a:solidFill>
                <a:cs typeface="Calibri"/>
              </a:rPr>
              <a:t>2</a:t>
            </a:r>
            <a:r>
              <a:rPr lang="fr-FR" sz="2400" b="1" dirty="0" smtClean="0">
                <a:solidFill>
                  <a:prstClr val="black"/>
                </a:solidFill>
                <a:cs typeface="Calibri"/>
              </a:rPr>
              <a:t>/s on </a:t>
            </a:r>
            <a:r>
              <a:rPr lang="fr-FR" sz="2400" b="1" dirty="0" err="1" smtClean="0">
                <a:solidFill>
                  <a:prstClr val="black"/>
                </a:solidFill>
                <a:cs typeface="Calibri"/>
              </a:rPr>
              <a:t>target</a:t>
            </a:r>
            <a:endParaRPr lang="fr-FR" sz="2400" b="1" dirty="0" smtClean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3" y="1786619"/>
            <a:ext cx="1845438" cy="1233383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8980919" y="1623589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Kinematic focusing</a:t>
            </a:r>
          </a:p>
          <a:p>
            <a:endParaRPr lang="en-GB" sz="2400" dirty="0" smtClean="0"/>
          </a:p>
          <a:p>
            <a:r>
              <a:rPr lang="en-GB" sz="2400" dirty="0" smtClean="0"/>
              <a:t>Low room background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164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69" y="658099"/>
            <a:ext cx="7763346" cy="5605269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(H</a:t>
            </a:r>
            <a:r>
              <a:rPr lang="en-GB" baseline="-25000" dirty="0" smtClean="0"/>
              <a:t>2</a:t>
            </a:r>
            <a:r>
              <a:rPr lang="en-GB" dirty="0" smtClean="0"/>
              <a:t> gas version) chamber design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443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1032663" y="62647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075137" y="139584"/>
            <a:ext cx="5951367" cy="488983"/>
          </a:xfrm>
        </p:spPr>
        <p:txBody>
          <a:bodyPr>
            <a:noAutofit/>
          </a:bodyPr>
          <a:lstStyle/>
          <a:p>
            <a:r>
              <a:rPr lang="fr-FR" sz="2800" dirty="0" smtClean="0"/>
              <a:t>LICORNE (H</a:t>
            </a:r>
            <a:r>
              <a:rPr lang="fr-FR" sz="2800" baseline="-25000" dirty="0" smtClean="0"/>
              <a:t>2</a:t>
            </a:r>
            <a:r>
              <a:rPr lang="fr-FR" sz="2800" dirty="0" smtClean="0"/>
              <a:t> </a:t>
            </a:r>
            <a:r>
              <a:rPr lang="fr-FR" sz="2800" dirty="0" err="1" smtClean="0"/>
              <a:t>gas</a:t>
            </a:r>
            <a:r>
              <a:rPr lang="fr-FR" sz="2800" dirty="0" smtClean="0"/>
              <a:t> version) </a:t>
            </a:r>
            <a:endParaRPr lang="fr-FR" sz="28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320" y="5664369"/>
            <a:ext cx="2442379" cy="60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3" descr="visuel_ALTO_sanslogos_redimensionner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44" y="1943160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033" y="993553"/>
            <a:ext cx="546854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$wilson\Desktop\PARISWS photos\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716" y="1718580"/>
            <a:ext cx="3539202" cy="265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642128" y="545804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Hydrogen</a:t>
            </a: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gas</a:t>
            </a: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cells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$wilson\Desktop\Gas Target Comissionning\Imag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11" y="5170016"/>
            <a:ext cx="2448893" cy="12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8026504" y="4737968"/>
            <a:ext cx="263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pressure and flow control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fr-F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automatic</a:t>
            </a:r>
            <a:r>
              <a:rPr lang="fr-F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shutdown</a:t>
            </a:r>
            <a:endParaRPr lang="fr-F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development timeline</a:t>
            </a:r>
            <a:endParaRPr lang="en-GB" dirty="0"/>
          </a:p>
        </p:txBody>
      </p:sp>
      <p:sp>
        <p:nvSpPr>
          <p:cNvPr id="7" name="Flèche droite 6"/>
          <p:cNvSpPr/>
          <p:nvPr/>
        </p:nvSpPr>
        <p:spPr>
          <a:xfrm>
            <a:off x="1602026" y="3115280"/>
            <a:ext cx="9920546" cy="410024"/>
          </a:xfrm>
          <a:prstGeom prst="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209268" y="3100976"/>
            <a:ext cx="52144" cy="476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34" y="3080415"/>
            <a:ext cx="54023" cy="4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79" y="3079157"/>
            <a:ext cx="54023" cy="4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84" y="3080647"/>
            <a:ext cx="54023" cy="4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877063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2014</a:t>
            </a:r>
            <a:endParaRPr lang="fr-FR" b="1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009" y="3080647"/>
            <a:ext cx="54023" cy="4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426558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2015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025302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2016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638230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2017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0198743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2018</a:t>
            </a:r>
            <a:endParaRPr lang="fr-FR" b="1" dirty="0"/>
          </a:p>
        </p:txBody>
      </p:sp>
      <p:sp>
        <p:nvSpPr>
          <p:cNvPr id="18" name="Rectangle 17"/>
          <p:cNvSpPr/>
          <p:nvPr/>
        </p:nvSpPr>
        <p:spPr>
          <a:xfrm>
            <a:off x="2644704" y="3081672"/>
            <a:ext cx="50189" cy="476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286428" y="3606620"/>
            <a:ext cx="716551" cy="29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2013</a:t>
            </a:r>
            <a:endParaRPr lang="fr-FR" b="1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2090444" y="1422037"/>
            <a:ext cx="0" cy="1779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332830" y="3455015"/>
            <a:ext cx="1" cy="2435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602025" y="832260"/>
            <a:ext cx="22353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First </a:t>
            </a:r>
            <a:r>
              <a:rPr lang="fr-FR" sz="1600" dirty="0" err="1" smtClean="0"/>
              <a:t>fixed</a:t>
            </a:r>
            <a:r>
              <a:rPr lang="fr-FR" sz="1600" dirty="0" smtClean="0"/>
              <a:t> </a:t>
            </a:r>
            <a:r>
              <a:rPr lang="fr-FR" sz="1600" dirty="0" err="1" smtClean="0"/>
              <a:t>polypropylene</a:t>
            </a:r>
            <a:endParaRPr lang="fr-FR" sz="1600" dirty="0" smtClean="0"/>
          </a:p>
          <a:p>
            <a:r>
              <a:rPr lang="fr-FR" sz="1600" dirty="0" err="1"/>
              <a:t>t</a:t>
            </a:r>
            <a:r>
              <a:rPr lang="fr-FR" sz="1600" dirty="0" err="1" smtClean="0"/>
              <a:t>arget</a:t>
            </a:r>
            <a:r>
              <a:rPr lang="fr-FR" sz="1600" dirty="0" smtClean="0"/>
              <a:t> test </a:t>
            </a:r>
            <a:r>
              <a:rPr lang="fr-FR" sz="1600" dirty="0" err="1" smtClean="0"/>
              <a:t>experiment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602025" y="5890796"/>
            <a:ext cx="26738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Commissioning</a:t>
            </a:r>
            <a:r>
              <a:rPr lang="fr-FR" sz="1600" dirty="0" smtClean="0"/>
              <a:t> of LICORNE I</a:t>
            </a:r>
          </a:p>
          <a:p>
            <a:r>
              <a:rPr lang="fr-FR" sz="1600" dirty="0" err="1" smtClean="0"/>
              <a:t>Rotating</a:t>
            </a:r>
            <a:r>
              <a:rPr lang="fr-FR" sz="1600" dirty="0" smtClean="0"/>
              <a:t> </a:t>
            </a:r>
            <a:r>
              <a:rPr lang="fr-FR" sz="1600" dirty="0" err="1" smtClean="0"/>
              <a:t>polypropylene</a:t>
            </a:r>
            <a:r>
              <a:rPr lang="fr-FR" sz="1600" dirty="0" smtClean="0"/>
              <a:t> </a:t>
            </a:r>
            <a:r>
              <a:rPr lang="fr-FR" sz="1600" dirty="0" err="1" smtClean="0"/>
              <a:t>target</a:t>
            </a:r>
            <a:endParaRPr lang="fr-FR" sz="1600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5620612" y="2184282"/>
            <a:ext cx="0" cy="1022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780102" y="760690"/>
            <a:ext cx="144943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Commissioning</a:t>
            </a:r>
            <a:endParaRPr lang="fr-FR" sz="1600" dirty="0"/>
          </a:p>
          <a:p>
            <a:r>
              <a:rPr lang="fr-FR" sz="1600" dirty="0" smtClean="0"/>
              <a:t>LICORNE II</a:t>
            </a:r>
          </a:p>
          <a:p>
            <a:r>
              <a:rPr lang="fr-FR" sz="1600" dirty="0" smtClean="0"/>
              <a:t>H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</a:t>
            </a:r>
            <a:r>
              <a:rPr lang="fr-FR" sz="1600" dirty="0" err="1" smtClean="0"/>
              <a:t>gas</a:t>
            </a:r>
            <a:r>
              <a:rPr lang="fr-FR" sz="1600" dirty="0" smtClean="0"/>
              <a:t> </a:t>
            </a:r>
            <a:r>
              <a:rPr lang="fr-FR" sz="1600" dirty="0" err="1" smtClean="0"/>
              <a:t>target</a:t>
            </a:r>
            <a:endParaRPr lang="fr-FR" sz="1600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6143109" y="3414169"/>
            <a:ext cx="7816" cy="6488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9690815" y="2830548"/>
            <a:ext cx="0" cy="37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1069775" y="1422037"/>
            <a:ext cx="0" cy="1764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6374670" y="2830548"/>
            <a:ext cx="836" cy="37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8643875" y="3455015"/>
            <a:ext cx="0" cy="737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6817622" y="1612923"/>
            <a:ext cx="0" cy="1611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10187007" y="3455015"/>
            <a:ext cx="0" cy="1734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0050607" y="5206979"/>
            <a:ext cx="110126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/>
                <a:cs typeface="Times New Roman"/>
              </a:rPr>
              <a:t>ν</a:t>
            </a:r>
            <a:r>
              <a:rPr lang="fr-FR" sz="1600" dirty="0" smtClean="0"/>
              <a:t>-</a:t>
            </a:r>
            <a:r>
              <a:rPr lang="fr-FR" sz="1600" dirty="0" err="1" smtClean="0"/>
              <a:t>ball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installation</a:t>
            </a:r>
            <a:endParaRPr lang="fr-FR" sz="1600" dirty="0"/>
          </a:p>
        </p:txBody>
      </p:sp>
      <p:sp>
        <p:nvSpPr>
          <p:cNvPr id="34" name="ZoneTexte 33"/>
          <p:cNvSpPr txBox="1"/>
          <p:nvPr/>
        </p:nvSpPr>
        <p:spPr>
          <a:xfrm>
            <a:off x="9285968" y="903057"/>
            <a:ext cx="185377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First </a:t>
            </a:r>
            <a:r>
              <a:rPr lang="el-GR" sz="1600" dirty="0" smtClean="0">
                <a:latin typeface="Times New Roman"/>
                <a:cs typeface="Times New Roman"/>
              </a:rPr>
              <a:t>ν</a:t>
            </a:r>
            <a:r>
              <a:rPr lang="fr-FR" sz="1600" dirty="0" smtClean="0">
                <a:latin typeface="Times New Roman"/>
                <a:cs typeface="Times New Roman"/>
              </a:rPr>
              <a:t>-</a:t>
            </a:r>
            <a:r>
              <a:rPr lang="fr-FR" sz="1600" dirty="0" err="1" smtClean="0"/>
              <a:t>ball</a:t>
            </a:r>
            <a:r>
              <a:rPr lang="fr-FR" sz="1600" dirty="0" smtClean="0"/>
              <a:t>/LICORNE</a:t>
            </a:r>
          </a:p>
          <a:p>
            <a:r>
              <a:rPr lang="fr-FR" sz="1600" dirty="0" err="1" smtClean="0"/>
              <a:t>experiment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5814460" y="2320753"/>
            <a:ext cx="105727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First in2p3</a:t>
            </a:r>
          </a:p>
          <a:p>
            <a:r>
              <a:rPr lang="fr-FR" sz="1600" dirty="0" err="1" smtClean="0"/>
              <a:t>funding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713515" y="1307128"/>
            <a:ext cx="15590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First Phys. </a:t>
            </a:r>
            <a:r>
              <a:rPr lang="fr-FR" sz="1600" dirty="0" err="1" smtClean="0"/>
              <a:t>Rev</a:t>
            </a:r>
            <a:r>
              <a:rPr lang="fr-FR" sz="1600" dirty="0" smtClean="0"/>
              <a:t>. C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047447" y="2291814"/>
            <a:ext cx="136986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First Phys. </a:t>
            </a:r>
            <a:r>
              <a:rPr lang="fr-FR" sz="1600" dirty="0" err="1" smtClean="0"/>
              <a:t>Rev</a:t>
            </a:r>
            <a:r>
              <a:rPr lang="fr-FR" sz="1600" dirty="0" smtClean="0"/>
              <a:t>. </a:t>
            </a:r>
            <a:r>
              <a:rPr lang="fr-FR" sz="1600" dirty="0" err="1" smtClean="0"/>
              <a:t>Lett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pic>
        <p:nvPicPr>
          <p:cNvPr id="38" name="Picture 12" descr="C:\Users\$wilson\Desktop\Bur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21" y="4228541"/>
            <a:ext cx="1237488" cy="12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5620612" y="4062988"/>
            <a:ext cx="232249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Coupling</a:t>
            </a:r>
            <a:r>
              <a:rPr lang="fr-FR" sz="1600" dirty="0" smtClean="0"/>
              <a:t> LICORNE</a:t>
            </a:r>
          </a:p>
          <a:p>
            <a:r>
              <a:rPr lang="fr-FR" sz="1600" dirty="0" smtClean="0"/>
              <a:t>+ MINIBALL </a:t>
            </a:r>
            <a:r>
              <a:rPr lang="fr-FR" sz="1600" dirty="0" err="1" smtClean="0"/>
              <a:t>spectrometer</a:t>
            </a:r>
            <a:endParaRPr lang="fr-FR" sz="1600" dirty="0" smtClean="0"/>
          </a:p>
        </p:txBody>
      </p:sp>
      <p:sp>
        <p:nvSpPr>
          <p:cNvPr id="40" name="ZoneTexte 39"/>
          <p:cNvSpPr txBox="1"/>
          <p:nvPr/>
        </p:nvSpPr>
        <p:spPr>
          <a:xfrm>
            <a:off x="8097647" y="4192267"/>
            <a:ext cx="122969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First use of </a:t>
            </a:r>
          </a:p>
          <a:p>
            <a:r>
              <a:rPr lang="fr-FR" sz="1600" baseline="30000" dirty="0" smtClean="0"/>
              <a:t>239</a:t>
            </a:r>
            <a:r>
              <a:rPr lang="fr-FR" sz="1600" dirty="0" smtClean="0"/>
              <a:t>Pu</a:t>
            </a:r>
            <a:r>
              <a:rPr lang="fr-FR" sz="1600" dirty="0"/>
              <a:t> </a:t>
            </a:r>
            <a:r>
              <a:rPr lang="fr-FR" sz="1600" dirty="0" err="1" smtClean="0"/>
              <a:t>targets</a:t>
            </a:r>
            <a:endParaRPr lang="fr-FR" sz="1600" dirty="0" smtClean="0"/>
          </a:p>
        </p:txBody>
      </p:sp>
      <p:pic>
        <p:nvPicPr>
          <p:cNvPr id="41" name="Picture 13" descr="C:\Users\$wilson\Desktop\fixe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71" y="1550793"/>
            <a:ext cx="914319" cy="9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C:\Users\$wilson\Desktop\licm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12" y="4790694"/>
            <a:ext cx="2280579" cy="14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4865700" y="1624644"/>
            <a:ext cx="12670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Max flux</a:t>
            </a:r>
          </a:p>
          <a:p>
            <a:r>
              <a:rPr lang="fr-FR" sz="1600" dirty="0" smtClean="0"/>
              <a:t>&gt;10</a:t>
            </a:r>
            <a:r>
              <a:rPr lang="fr-FR" sz="1600" baseline="30000" dirty="0" smtClean="0"/>
              <a:t>7</a:t>
            </a:r>
            <a:r>
              <a:rPr lang="fr-FR" sz="1600" dirty="0" smtClean="0"/>
              <a:t> n/cm</a:t>
            </a:r>
            <a:r>
              <a:rPr lang="fr-FR" sz="1600" baseline="30000" dirty="0" smtClean="0"/>
              <a:t>2</a:t>
            </a:r>
            <a:r>
              <a:rPr lang="fr-FR" sz="1600" dirty="0" smtClean="0"/>
              <a:t>/s</a:t>
            </a:r>
          </a:p>
        </p:txBody>
      </p:sp>
      <p:pic>
        <p:nvPicPr>
          <p:cNvPr id="44" name="Picture 16" descr="C:\Users\$wilson\Desktop\L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32" y="4192267"/>
            <a:ext cx="1420135" cy="137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7" descr="C:\Users\$wilson\Desktop\maxrat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91" y="2243206"/>
            <a:ext cx="1476903" cy="80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/>
          <p:nvPr/>
        </p:nvCxnSpPr>
        <p:spPr>
          <a:xfrm>
            <a:off x="3500132" y="2213890"/>
            <a:ext cx="0" cy="1010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3187941" y="1472490"/>
            <a:ext cx="102132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First </a:t>
            </a:r>
            <a:r>
              <a:rPr lang="fr-FR" sz="1600" dirty="0" err="1" smtClean="0"/>
              <a:t>expt</a:t>
            </a:r>
            <a:r>
              <a:rPr lang="fr-FR" sz="1600" dirty="0" smtClean="0"/>
              <a:t>.</a:t>
            </a:r>
          </a:p>
          <a:p>
            <a:r>
              <a:rPr lang="fr-FR" sz="1600" baseline="30000" dirty="0" smtClean="0"/>
              <a:t>235</a:t>
            </a:r>
            <a:r>
              <a:rPr lang="fr-FR" sz="1600" dirty="0" smtClean="0"/>
              <a:t>U/</a:t>
            </a:r>
            <a:r>
              <a:rPr lang="fr-FR" sz="1600" baseline="30000" dirty="0" smtClean="0"/>
              <a:t>238</a:t>
            </a:r>
            <a:r>
              <a:rPr lang="fr-FR" sz="1600" dirty="0" smtClean="0"/>
              <a:t>U</a:t>
            </a:r>
          </a:p>
          <a:p>
            <a:r>
              <a:rPr lang="fr-FR" sz="1600" dirty="0" smtClean="0"/>
              <a:t>Fission </a:t>
            </a:r>
            <a:r>
              <a:rPr lang="el-GR" sz="1600" dirty="0" smtClean="0"/>
              <a:t>γ</a:t>
            </a:r>
            <a:r>
              <a:rPr lang="fr-FR" sz="1600" dirty="0" smtClean="0"/>
              <a:t>’s</a:t>
            </a:r>
            <a:endParaRPr lang="fr-FR" sz="1600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7248562" y="2289198"/>
            <a:ext cx="4540" cy="943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7159612" y="1677631"/>
            <a:ext cx="196516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Extension to </a:t>
            </a:r>
          </a:p>
          <a:p>
            <a:r>
              <a:rPr lang="fr-FR" sz="1600" dirty="0" smtClean="0"/>
              <a:t>7 MeV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baseline="30000" dirty="0" smtClean="0"/>
              <a:t>11</a:t>
            </a:r>
            <a:r>
              <a:rPr lang="fr-FR" sz="1600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115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45" y="1371600"/>
            <a:ext cx="5806035" cy="5140923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LICORNE: Quasi-</a:t>
            </a:r>
            <a:r>
              <a:rPr lang="en-GB" dirty="0" err="1" smtClean="0"/>
              <a:t>monoenergetic</a:t>
            </a:r>
            <a:r>
              <a:rPr lang="en-GB" dirty="0" smtClean="0"/>
              <a:t> mode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2" y="1531990"/>
            <a:ext cx="6764717" cy="49034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49674" y="909935"/>
            <a:ext cx="3995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2 cm gas cell, 1.1 </a:t>
            </a:r>
            <a:r>
              <a:rPr lang="en-GB" sz="2400" dirty="0" err="1" smtClean="0"/>
              <a:t>atm</a:t>
            </a:r>
            <a:r>
              <a:rPr lang="en-GB" sz="2400" dirty="0" smtClean="0"/>
              <a:t> pressure</a:t>
            </a:r>
            <a:endParaRPr lang="en-GB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906707" y="1171545"/>
            <a:ext cx="375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Neutron spectrum at zero degrees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2194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LICORNE: White source mode</a:t>
            </a:r>
            <a:endParaRPr lang="en-GB" dirty="0"/>
          </a:p>
        </p:txBody>
      </p:sp>
      <p:pic>
        <p:nvPicPr>
          <p:cNvPr id="25" name="Picture 2" descr="C:\Users\$wilson\Desktop\Screenshot from 2016-11-18 20_36_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52" y="2028892"/>
            <a:ext cx="5669835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$wilson\Desktop\nu-ball workshop\neutron_flu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38573"/>
            <a:ext cx="6919052" cy="50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553193" y="912581"/>
            <a:ext cx="4228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3.5 cm </a:t>
            </a:r>
            <a:r>
              <a:rPr lang="en-GB" sz="2400" dirty="0"/>
              <a:t>gas cell, </a:t>
            </a:r>
            <a:r>
              <a:rPr lang="en-GB" sz="2400" dirty="0" smtClean="0"/>
              <a:t>1.6 </a:t>
            </a:r>
            <a:r>
              <a:rPr lang="en-GB" sz="2400" dirty="0" err="1"/>
              <a:t>atm</a:t>
            </a:r>
            <a:r>
              <a:rPr lang="en-GB" sz="2400" dirty="0"/>
              <a:t> pressure</a:t>
            </a:r>
            <a:endParaRPr lang="en-GB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877750" y="1828837"/>
            <a:ext cx="37524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Neutron spectrum at zero degrees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60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irradiation in white source mode</a:t>
            </a:r>
            <a:endParaRPr lang="en-GB" dirty="0"/>
          </a:p>
        </p:txBody>
      </p:sp>
      <p:pic>
        <p:nvPicPr>
          <p:cNvPr id="7" name="Image 3" descr="visuel_ALTO_sanslogos_redimensionner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2146361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79" y="1901952"/>
            <a:ext cx="9144000" cy="4956048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7758545" y="3028209"/>
            <a:ext cx="1033154" cy="9619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8195953" y="3028209"/>
            <a:ext cx="595746" cy="106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8769927" y="3028208"/>
            <a:ext cx="21772" cy="1137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791700" y="3028209"/>
            <a:ext cx="1124197" cy="1213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791699" y="3028208"/>
            <a:ext cx="562098" cy="1213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725392" y="1603169"/>
            <a:ext cx="1768434" cy="2836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7141029" y="5427023"/>
            <a:ext cx="866898" cy="9500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037118" y="1080655"/>
            <a:ext cx="666996" cy="26096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6313713" y="1294410"/>
            <a:ext cx="1295896" cy="30414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761613" y="735074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LICORNE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426036" y="651042"/>
            <a:ext cx="1349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Ultra-</a:t>
            </a:r>
            <a:r>
              <a:rPr lang="fr-FR" dirty="0" err="1"/>
              <a:t>thin</a:t>
            </a:r>
            <a:r>
              <a:rPr lang="fr-FR" dirty="0"/>
              <a:t> Ta</a:t>
            </a:r>
          </a:p>
          <a:p>
            <a:r>
              <a:rPr lang="fr-FR" dirty="0" err="1"/>
              <a:t>window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484831" y="1252248"/>
            <a:ext cx="11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195953" y="2360726"/>
            <a:ext cx="185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238</a:t>
            </a:r>
            <a:r>
              <a:rPr lang="fr-FR" dirty="0"/>
              <a:t>U or </a:t>
            </a:r>
            <a:r>
              <a:rPr lang="fr-FR" baseline="30000" dirty="0"/>
              <a:t>232</a:t>
            </a:r>
            <a:r>
              <a:rPr lang="fr-FR" dirty="0"/>
              <a:t>Th </a:t>
            </a:r>
            <a:r>
              <a:rPr lang="fr-FR" dirty="0" err="1"/>
              <a:t>disks</a:t>
            </a:r>
            <a:endParaRPr lang="fr-FR" dirty="0"/>
          </a:p>
          <a:p>
            <a:r>
              <a:rPr lang="fr-FR" dirty="0"/>
              <a:t>(~80 grams total)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426036" y="6441619"/>
            <a:ext cx="142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Pb </a:t>
            </a:r>
            <a:r>
              <a:rPr lang="fr-FR" dirty="0" err="1"/>
              <a:t>collimator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56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LICORNE irradiations in white source mode</a:t>
            </a:r>
            <a:endParaRPr lang="en-GB" dirty="0"/>
          </a:p>
        </p:txBody>
      </p:sp>
      <p:pic>
        <p:nvPicPr>
          <p:cNvPr id="7" name="Image 3" descr="visuel_ALTO_sanslogos_redimensionner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2146361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79" y="1901952"/>
            <a:ext cx="9144000" cy="4956048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7758545" y="3028209"/>
            <a:ext cx="1033154" cy="9619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8195953" y="3028209"/>
            <a:ext cx="595746" cy="106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8769927" y="3028208"/>
            <a:ext cx="21772" cy="1137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791700" y="3028209"/>
            <a:ext cx="1124197" cy="1213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791699" y="3028208"/>
            <a:ext cx="562098" cy="1213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725392" y="1603169"/>
            <a:ext cx="1768434" cy="2836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4908468" y="1436915"/>
            <a:ext cx="688768" cy="26521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817880" y="685837"/>
            <a:ext cx="220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Up to </a:t>
            </a:r>
            <a:r>
              <a:rPr lang="fr-FR" dirty="0" smtClean="0">
                <a:solidFill>
                  <a:prstClr val="black"/>
                </a:solidFill>
              </a:rPr>
              <a:t>100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nA</a:t>
            </a:r>
            <a:r>
              <a:rPr lang="fr-FR" dirty="0">
                <a:solidFill>
                  <a:prstClr val="black"/>
                </a:solidFill>
              </a:rPr>
              <a:t> 7Li</a:t>
            </a:r>
          </a:p>
          <a:p>
            <a:r>
              <a:rPr lang="fr-FR" dirty="0" err="1">
                <a:solidFill>
                  <a:prstClr val="black"/>
                </a:solidFill>
              </a:rPr>
              <a:t>Primary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Beam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484831" y="1252248"/>
            <a:ext cx="113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H</a:t>
            </a:r>
            <a:r>
              <a:rPr lang="fr-FR" baseline="-25000" dirty="0">
                <a:solidFill>
                  <a:prstClr val="black"/>
                </a:solidFill>
              </a:rPr>
              <a:t>2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gas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cell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195953" y="2360726"/>
            <a:ext cx="185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prstClr val="black"/>
                </a:solidFill>
              </a:rPr>
              <a:t>238</a:t>
            </a:r>
            <a:r>
              <a:rPr lang="fr-FR" dirty="0">
                <a:solidFill>
                  <a:prstClr val="black"/>
                </a:solidFill>
              </a:rPr>
              <a:t>U or </a:t>
            </a:r>
            <a:r>
              <a:rPr lang="fr-FR" baseline="30000" dirty="0">
                <a:solidFill>
                  <a:prstClr val="black"/>
                </a:solidFill>
              </a:rPr>
              <a:t>232</a:t>
            </a:r>
            <a:r>
              <a:rPr lang="fr-FR" dirty="0">
                <a:solidFill>
                  <a:prstClr val="black"/>
                </a:solidFill>
              </a:rPr>
              <a:t>Th </a:t>
            </a:r>
            <a:r>
              <a:rPr lang="fr-FR" dirty="0" err="1">
                <a:solidFill>
                  <a:prstClr val="black"/>
                </a:solidFill>
              </a:rPr>
              <a:t>disks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>
                <a:solidFill>
                  <a:prstClr val="black"/>
                </a:solidFill>
              </a:rPr>
              <a:t>(~80 grams total)</a:t>
            </a:r>
          </a:p>
        </p:txBody>
      </p:sp>
    </p:spTree>
    <p:extLst>
      <p:ext uri="{BB962C8B-B14F-4D97-AF65-F5344CB8AC3E}">
        <p14:creationId xmlns:p14="http://schemas.microsoft.com/office/powerpoint/2010/main" val="17764538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1037</Words>
  <Application>Microsoft Office PowerPoint</Application>
  <PresentationFormat>Grand écran</PresentationFormat>
  <Paragraphs>137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Thème Office</vt:lpstr>
      <vt:lpstr>Irradiations with neutrons at ALTO</vt:lpstr>
      <vt:lpstr>The LICORNE neutron convertor at ALTO</vt:lpstr>
      <vt:lpstr>LICORNE (H2 gas version) chamber design 2014</vt:lpstr>
      <vt:lpstr>LICORNE (H2 gas version) </vt:lpstr>
      <vt:lpstr>LICORNE development timeline</vt:lpstr>
      <vt:lpstr>LICORNE: Quasi-monoenergetic mode</vt:lpstr>
      <vt:lpstr>LICORNE: White source mode</vt:lpstr>
      <vt:lpstr>LICORNE irradiation in white source mode</vt:lpstr>
      <vt:lpstr>LICORNE irradiations in white source mode</vt:lpstr>
      <vt:lpstr>LICORNE irradiations in white source mode</vt:lpstr>
      <vt:lpstr>Irradiations (imaging applications)</vt:lpstr>
      <vt:lpstr>Fast neutron tomography with LICORNE @ ALTO</vt:lpstr>
      <vt:lpstr>Fast neutron tomography with LICORNE @ ALTO</vt:lpstr>
      <vt:lpstr>Fast neutron tomography: Simple objects</vt:lpstr>
      <vt:lpstr>Fast neutron tomography: Reconstruction simple objects</vt:lpstr>
      <vt:lpstr>Fast neutron tomography: Reconstruction complex objects</vt:lpstr>
      <vt:lpstr>LICORNE publications (2013 – 2017)</vt:lpstr>
    </vt:vector>
  </TitlesOfParts>
  <Company>I.P.N.Orsay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Guillot</dc:creator>
  <cp:lastModifiedBy>$wilson</cp:lastModifiedBy>
  <cp:revision>389</cp:revision>
  <dcterms:created xsi:type="dcterms:W3CDTF">2021-01-07T14:35:48Z</dcterms:created>
  <dcterms:modified xsi:type="dcterms:W3CDTF">2021-11-16T19:46:40Z</dcterms:modified>
</cp:coreProperties>
</file>