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302" r:id="rId12"/>
    <p:sldId id="264" r:id="rId13"/>
    <p:sldId id="274" r:id="rId14"/>
    <p:sldId id="280" r:id="rId15"/>
    <p:sldId id="268" r:id="rId16"/>
    <p:sldId id="270" r:id="rId17"/>
    <p:sldId id="995" r:id="rId18"/>
    <p:sldId id="277" r:id="rId19"/>
    <p:sldId id="1008" r:id="rId20"/>
    <p:sldId id="1007" r:id="rId21"/>
    <p:sldId id="1009" r:id="rId22"/>
    <p:sldId id="1011" r:id="rId23"/>
    <p:sldId id="1001" r:id="rId24"/>
    <p:sldId id="273" r:id="rId25"/>
    <p:sldId id="281" r:id="rId26"/>
    <p:sldId id="101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34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 b="0" strike="noStrike" spc="-1">
                <a:latin typeface="Times New Roman"/>
              </a:rPr>
              <a:t> </a:t>
            </a:r>
          </a:p>
        </p:txBody>
      </p:sp>
      <p:sp>
        <p:nvSpPr>
          <p:cNvPr id="16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r-FR" sz="1400" b="0" strike="noStrike" spc="-1">
                <a:latin typeface="Times New Roman"/>
              </a:rPr>
              <a:t> </a:t>
            </a:r>
          </a:p>
        </p:txBody>
      </p:sp>
      <p:sp>
        <p:nvSpPr>
          <p:cNvPr id="16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1400" b="0" strike="noStrike" spc="-1">
                <a:latin typeface="Times New Roman"/>
              </a:rPr>
              <a:t> </a:t>
            </a:r>
          </a:p>
        </p:txBody>
      </p:sp>
      <p:sp>
        <p:nvSpPr>
          <p:cNvPr id="16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D695E0A-C1D2-45F4-8289-9B6A31A187B9}" type="slidenum">
              <a:rPr lang="fr-FR" sz="1400" b="0" strike="noStrike" spc="-1">
                <a:latin typeface="Times New Roman"/>
              </a:rPr>
              <a:t>‹#›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at the last Shanghai </a:t>
            </a:r>
            <a:r>
              <a:rPr lang="fr-FR" dirty="0" err="1"/>
              <a:t>ranking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D695E0A-C1D2-45F4-8289-9B6A31A187B9}" type="slidenum">
              <a:rPr lang="fr-FR" sz="1400" b="0" strike="noStrike" spc="-1" smtClean="0">
                <a:latin typeface="Times New Roman"/>
              </a:rPr>
              <a:t>3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482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Started</a:t>
            </a:r>
            <a:r>
              <a:rPr lang="fr-FR" dirty="0"/>
              <a:t> at the </a:t>
            </a:r>
            <a:r>
              <a:rPr lang="fr-FR" dirty="0" err="1"/>
              <a:t>same</a:t>
            </a:r>
            <a:r>
              <a:rPr lang="fr-FR" dirty="0"/>
              <a:t> time as the gestation of the </a:t>
            </a:r>
            <a:r>
              <a:rPr lang="fr-FR"/>
              <a:t>University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D695E0A-C1D2-45F4-8289-9B6A31A187B9}" type="slidenum">
              <a:rPr lang="fr-FR" sz="1400" b="0" strike="noStrike" spc="-1" smtClean="0">
                <a:latin typeface="Times New Roman"/>
              </a:rPr>
              <a:t>4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272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2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BAC5CEC-6ADC-4046-80EE-012D83B3637B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D695E0A-C1D2-45F4-8289-9B6A31A187B9}" type="slidenum">
              <a:rPr lang="fr-FR" sz="1400" b="0" strike="noStrike" spc="-1" smtClean="0">
                <a:latin typeface="Times New Roman"/>
              </a:rPr>
              <a:t>9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470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/>
          <p:nvPr/>
        </p:nvPicPr>
        <p:blipFill>
          <a:blip r:embed="rId14"/>
          <a:stretch/>
        </p:blipFill>
        <p:spPr>
          <a:xfrm rot="16200000">
            <a:off x="4459680" y="2174400"/>
            <a:ext cx="223920" cy="9143280"/>
          </a:xfrm>
          <a:prstGeom prst="rect">
            <a:avLst/>
          </a:prstGeom>
          <a:ln>
            <a:noFill/>
          </a:ln>
        </p:spPr>
      </p:pic>
      <p:pic>
        <p:nvPicPr>
          <p:cNvPr id="6" name="Picture 7"/>
          <p:cNvPicPr/>
          <p:nvPr/>
        </p:nvPicPr>
        <p:blipFill>
          <a:blip r:embed="rId15"/>
          <a:stretch/>
        </p:blipFill>
        <p:spPr>
          <a:xfrm>
            <a:off x="6833880" y="6122880"/>
            <a:ext cx="2289600" cy="517680"/>
          </a:xfrm>
          <a:prstGeom prst="rect">
            <a:avLst/>
          </a:prstGeom>
          <a:ln>
            <a:noFill/>
          </a:ln>
        </p:spPr>
      </p:pic>
      <p:pic>
        <p:nvPicPr>
          <p:cNvPr id="2" name="Image 6"/>
          <p:cNvPicPr/>
          <p:nvPr/>
        </p:nvPicPr>
        <p:blipFill>
          <a:blip r:embed="rId14"/>
          <a:stretch/>
        </p:blipFill>
        <p:spPr>
          <a:xfrm rot="16200000">
            <a:off x="4459680" y="2174400"/>
            <a:ext cx="223920" cy="9143280"/>
          </a:xfrm>
          <a:prstGeom prst="rect">
            <a:avLst/>
          </a:prstGeom>
          <a:ln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6"/>
          <p:cNvPicPr/>
          <p:nvPr/>
        </p:nvPicPr>
        <p:blipFill>
          <a:blip r:embed="rId14"/>
          <a:stretch/>
        </p:blipFill>
        <p:spPr>
          <a:xfrm rot="16200000">
            <a:off x="4459680" y="2174400"/>
            <a:ext cx="223920" cy="9143280"/>
          </a:xfrm>
          <a:prstGeom prst="rect">
            <a:avLst/>
          </a:prstGeom>
          <a:ln>
            <a:noFill/>
          </a:ln>
        </p:spPr>
      </p:pic>
      <p:pic>
        <p:nvPicPr>
          <p:cNvPr id="42" name="Picture 7"/>
          <p:cNvPicPr/>
          <p:nvPr/>
        </p:nvPicPr>
        <p:blipFill>
          <a:blip r:embed="rId15"/>
          <a:stretch/>
        </p:blipFill>
        <p:spPr>
          <a:xfrm>
            <a:off x="6833880" y="6122880"/>
            <a:ext cx="2289600" cy="51768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 6"/>
          <p:cNvPicPr/>
          <p:nvPr/>
        </p:nvPicPr>
        <p:blipFill>
          <a:blip r:embed="rId14"/>
          <a:stretch/>
        </p:blipFill>
        <p:spPr>
          <a:xfrm rot="16200000">
            <a:off x="4459680" y="2174400"/>
            <a:ext cx="223920" cy="9143280"/>
          </a:xfrm>
          <a:prstGeom prst="rect">
            <a:avLst/>
          </a:prstGeom>
          <a:ln>
            <a:noFill/>
          </a:ln>
        </p:spPr>
      </p:pic>
      <p:pic>
        <p:nvPicPr>
          <p:cNvPr id="82" name="Picture 7"/>
          <p:cNvPicPr/>
          <p:nvPr/>
        </p:nvPicPr>
        <p:blipFill>
          <a:blip r:embed="rId15"/>
          <a:stretch/>
        </p:blipFill>
        <p:spPr>
          <a:xfrm>
            <a:off x="6833880" y="6122880"/>
            <a:ext cx="2289600" cy="51768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67640" y="274680"/>
            <a:ext cx="7632000" cy="5612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67640" y="1556640"/>
            <a:ext cx="7632000" cy="4366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 6"/>
          <p:cNvPicPr/>
          <p:nvPr/>
        </p:nvPicPr>
        <p:blipFill>
          <a:blip r:embed="rId14"/>
          <a:stretch/>
        </p:blipFill>
        <p:spPr>
          <a:xfrm rot="16200000">
            <a:off x="4459680" y="2174400"/>
            <a:ext cx="223920" cy="9143280"/>
          </a:xfrm>
          <a:prstGeom prst="rect">
            <a:avLst/>
          </a:prstGeom>
          <a:ln>
            <a:noFill/>
          </a:ln>
        </p:spPr>
      </p:pic>
      <p:pic>
        <p:nvPicPr>
          <p:cNvPr id="122" name="Picture 7"/>
          <p:cNvPicPr/>
          <p:nvPr/>
        </p:nvPicPr>
        <p:blipFill>
          <a:blip r:embed="rId15"/>
          <a:stretch/>
        </p:blipFill>
        <p:spPr>
          <a:xfrm>
            <a:off x="6833880" y="6122880"/>
            <a:ext cx="2289600" cy="517680"/>
          </a:xfrm>
          <a:prstGeom prst="rect">
            <a:avLst/>
          </a:prstGeom>
          <a:ln>
            <a:noFill/>
          </a:ln>
        </p:spPr>
      </p:pic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67640" y="274680"/>
            <a:ext cx="7632000" cy="5612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642560" y="1398240"/>
            <a:ext cx="4500720" cy="111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90000"/>
              </a:lnSpc>
            </a:pPr>
            <a:r>
              <a:rPr lang="fr-FR" sz="3600" b="1" strike="noStrike" spc="-1">
                <a:solidFill>
                  <a:srgbClr val="63003C"/>
                </a:solidFill>
                <a:latin typeface="Open Sans"/>
                <a:ea typeface="DejaVu Sans"/>
              </a:rPr>
              <a:t>L’Institut Pascal (IPa)</a:t>
            </a:r>
            <a:br/>
            <a:br/>
            <a:endParaRPr lang="fr-FR" sz="3600" b="0" strike="noStrike" spc="-1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5208480" y="3847320"/>
            <a:ext cx="3303360" cy="161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63003C"/>
                </a:solidFill>
                <a:latin typeface="Open Sans"/>
                <a:ea typeface="DejaVu Sans"/>
              </a:rPr>
              <a:t>« </a:t>
            </a:r>
            <a:r>
              <a:rPr lang="fr-FR" sz="1600" b="0" strike="noStrike" spc="-1">
                <a:solidFill>
                  <a:srgbClr val="63003C"/>
                </a:solidFill>
                <a:latin typeface="Open Sans"/>
                <a:ea typeface="DejaVu Sans"/>
              </a:rPr>
              <a:t>Si la recherche ne se planifie pas, elle se nourrit par contre de multiples  rencontres.. </a:t>
            </a:r>
            <a:r>
              <a:rPr lang="fr-FR" sz="1800" b="0" strike="noStrike" spc="-1">
                <a:solidFill>
                  <a:srgbClr val="63003C"/>
                </a:solidFill>
                <a:latin typeface="Open Sans"/>
                <a:ea typeface="DejaVu Sans"/>
              </a:rPr>
              <a:t>»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63003C"/>
                </a:solidFill>
                <a:latin typeface="Open Sans"/>
                <a:ea typeface="DejaVu Sans"/>
              </a:rPr>
              <a:t>[J.P. Aubin, 20</a:t>
            </a:r>
            <a:r>
              <a:rPr lang="fr-FR" sz="1500" b="0" strike="noStrike" spc="-1" baseline="30000">
                <a:solidFill>
                  <a:srgbClr val="63003C"/>
                </a:solidFill>
                <a:latin typeface="Open Sans"/>
                <a:ea typeface="DejaVu Sans"/>
              </a:rPr>
              <a:t>e</a:t>
            </a:r>
            <a:r>
              <a:rPr lang="fr-FR" sz="1500" b="0" strike="noStrike" spc="-1">
                <a:solidFill>
                  <a:srgbClr val="63003C"/>
                </a:solidFill>
                <a:latin typeface="Open Sans"/>
                <a:ea typeface="DejaVu Sans"/>
              </a:rPr>
              <a:t> anniversaire de  l’IHP]</a:t>
            </a:r>
            <a:endParaRPr lang="fr-FR" sz="1500" b="0" strike="noStrike" spc="-1">
              <a:latin typeface="Arial"/>
            </a:endParaRPr>
          </a:p>
        </p:txBody>
      </p:sp>
      <p:pic>
        <p:nvPicPr>
          <p:cNvPr id="169" name="Espace réservé pour une image  4"/>
          <p:cNvPicPr/>
          <p:nvPr/>
        </p:nvPicPr>
        <p:blipFill>
          <a:blip r:embed="rId2"/>
          <a:stretch/>
        </p:blipFill>
        <p:spPr>
          <a:xfrm>
            <a:off x="0" y="0"/>
            <a:ext cx="4627800" cy="6631920"/>
          </a:xfrm>
          <a:prstGeom prst="rect">
            <a:avLst/>
          </a:prstGeom>
          <a:ln>
            <a:noFill/>
          </a:ln>
        </p:spPr>
      </p:pic>
      <p:pic>
        <p:nvPicPr>
          <p:cNvPr id="170" name="Image 5"/>
          <p:cNvPicPr/>
          <p:nvPr/>
        </p:nvPicPr>
        <p:blipFill>
          <a:blip r:embed="rId3"/>
          <a:stretch/>
        </p:blipFill>
        <p:spPr>
          <a:xfrm>
            <a:off x="0" y="-12240"/>
            <a:ext cx="4627800" cy="665964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740ECA-BE5A-40DF-81CF-D27DD46CF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298" y="67320"/>
            <a:ext cx="4375603" cy="96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2"/>
          <p:cNvSpPr/>
          <p:nvPr/>
        </p:nvSpPr>
        <p:spPr>
          <a:xfrm>
            <a:off x="1049823" y="736504"/>
            <a:ext cx="6287400" cy="3644416"/>
          </a:xfrm>
          <a:prstGeom prst="rect">
            <a:avLst/>
          </a:prstGeom>
          <a:noFill/>
          <a:ln w="2844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>
              <a:lnSpc>
                <a:spcPts val="2801"/>
              </a:lnSpc>
              <a:buClr>
                <a:srgbClr val="63003C"/>
              </a:buClr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</a:rPr>
              <a:t>  8 thematic programs</a:t>
            </a:r>
            <a:endParaRPr lang="en-US" sz="1800" b="0" strike="noStrike" spc="-1" dirty="0">
              <a:latin typeface="Arial"/>
            </a:endParaRP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sz="1800" b="0" u="sng" strike="noStrike" spc="-1" dirty="0">
                <a:solidFill>
                  <a:srgbClr val="63003C"/>
                </a:solidFill>
                <a:latin typeface="Open Sans"/>
              </a:rPr>
              <a:t>INDICE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</a:rPr>
              <a:t> : earth and climate science</a:t>
            </a:r>
            <a:endParaRPr lang="en-US" sz="1800" b="0" strike="noStrike" spc="-1" dirty="0">
              <a:latin typeface="Arial"/>
            </a:endParaRP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sz="1800" b="0" u="sng" strike="noStrike" spc="-1" dirty="0">
                <a:solidFill>
                  <a:srgbClr val="63003C"/>
                </a:solidFill>
                <a:latin typeface="Open Sans"/>
              </a:rPr>
              <a:t>Ecosystem Dynamics 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</a:rPr>
              <a:t>: mathematics / genetics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>
                <a:solidFill>
                  <a:srgbClr val="63003C"/>
                </a:solidFill>
                <a:latin typeface="Open Sans"/>
              </a:rPr>
              <a:t>Learning to discover 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: data science / high energy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>
                <a:solidFill>
                  <a:srgbClr val="63003C"/>
                </a:solidFill>
                <a:latin typeface="Open Sans"/>
              </a:rPr>
              <a:t>Urban mobility </a:t>
            </a:r>
            <a:r>
              <a:rPr lang="en-US" b="1" spc="-1" dirty="0">
                <a:solidFill>
                  <a:srgbClr val="63003C"/>
                </a:solidFill>
                <a:latin typeface="Open Sans"/>
              </a:rPr>
              <a:t>: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 data science / engineering science /sociology / geography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 err="1">
                <a:solidFill>
                  <a:srgbClr val="63003C"/>
                </a:solidFill>
                <a:latin typeface="Open Sans"/>
              </a:rPr>
              <a:t>SoStar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 : astrophysics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 err="1">
                <a:solidFill>
                  <a:srgbClr val="63003C"/>
                </a:solidFill>
                <a:latin typeface="Open Sans"/>
              </a:rPr>
              <a:t>APPTh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 : astrophysics / high energy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>
                <a:solidFill>
                  <a:srgbClr val="63003C"/>
                </a:solidFill>
                <a:latin typeface="Open Sans"/>
              </a:rPr>
              <a:t>UPHC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 : high energy 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sz="1800" b="0" u="sng" strike="noStrike" spc="-1" dirty="0">
                <a:solidFill>
                  <a:srgbClr val="63003C"/>
                </a:solidFill>
                <a:latin typeface="Open Sans"/>
              </a:rPr>
              <a:t>DYMCOM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</a:rPr>
              <a:t> : molecular physics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0C7828E1-BB0B-446D-98C3-988599B07768}"/>
              </a:ext>
            </a:extLst>
          </p:cNvPr>
          <p:cNvSpPr/>
          <p:nvPr/>
        </p:nvSpPr>
        <p:spPr>
          <a:xfrm>
            <a:off x="187920" y="149526"/>
            <a:ext cx="4995720" cy="42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100" b="1" strike="noStrike" spc="-1" dirty="0">
                <a:solidFill>
                  <a:srgbClr val="303E48"/>
                </a:solidFill>
                <a:latin typeface="Open Sans"/>
              </a:rPr>
              <a:t>IPa-2019 </a:t>
            </a:r>
            <a:r>
              <a:rPr lang="fr-FR" sz="2100" b="1" strike="noStrike" spc="-1" dirty="0" err="1">
                <a:solidFill>
                  <a:srgbClr val="303E48"/>
                </a:solidFill>
                <a:latin typeface="Open Sans"/>
              </a:rPr>
              <a:t>summary</a:t>
            </a:r>
            <a:endParaRPr lang="en-US" sz="21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2"/>
          <p:cNvSpPr/>
          <p:nvPr/>
        </p:nvSpPr>
        <p:spPr>
          <a:xfrm>
            <a:off x="1049823" y="736504"/>
            <a:ext cx="6287400" cy="3644416"/>
          </a:xfrm>
          <a:prstGeom prst="rect">
            <a:avLst/>
          </a:prstGeom>
          <a:noFill/>
          <a:ln w="2844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>
              <a:lnSpc>
                <a:spcPts val="2801"/>
              </a:lnSpc>
              <a:buClr>
                <a:srgbClr val="63003C"/>
              </a:buClr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</a:rPr>
              <a:t>  8 thematic programs</a:t>
            </a:r>
            <a:endParaRPr lang="en-US" sz="1800" b="0" strike="noStrike" spc="-1" dirty="0">
              <a:latin typeface="Arial"/>
            </a:endParaRP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sz="1800" b="0" u="sng" strike="noStrike" spc="-1" dirty="0">
                <a:solidFill>
                  <a:srgbClr val="63003C"/>
                </a:solidFill>
                <a:latin typeface="Open Sans"/>
              </a:rPr>
              <a:t>INDICE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</a:rPr>
              <a:t> : earth and climate science</a:t>
            </a:r>
            <a:endParaRPr lang="en-US" sz="1800" b="0" strike="noStrike" spc="-1" dirty="0">
              <a:latin typeface="Arial"/>
            </a:endParaRP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sz="1800" b="0" u="sng" strike="noStrike" spc="-1" dirty="0">
                <a:solidFill>
                  <a:srgbClr val="63003C"/>
                </a:solidFill>
                <a:latin typeface="Open Sans"/>
              </a:rPr>
              <a:t>Ecosystem Dynamics 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</a:rPr>
              <a:t>: mathematics / genetics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>
                <a:solidFill>
                  <a:srgbClr val="63003C"/>
                </a:solidFill>
                <a:latin typeface="Open Sans"/>
              </a:rPr>
              <a:t>Learning to discover 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: data science / high energy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>
                <a:solidFill>
                  <a:srgbClr val="63003C"/>
                </a:solidFill>
                <a:latin typeface="Open Sans"/>
              </a:rPr>
              <a:t>Urban mobility 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: data science / engineering science /sociology / geography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 err="1">
                <a:solidFill>
                  <a:srgbClr val="63003C"/>
                </a:solidFill>
                <a:latin typeface="Open Sans"/>
              </a:rPr>
              <a:t>SoStar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 : astrophysics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 err="1">
                <a:solidFill>
                  <a:srgbClr val="63003C"/>
                </a:solidFill>
                <a:latin typeface="Open Sans"/>
              </a:rPr>
              <a:t>APPTh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 : astrophysics / high energy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u="sng" spc="-1" dirty="0">
                <a:solidFill>
                  <a:srgbClr val="63003C"/>
                </a:solidFill>
                <a:latin typeface="Open Sans"/>
              </a:rPr>
              <a:t>UPHC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 : high energy </a:t>
            </a:r>
          </a:p>
          <a:p>
            <a:pPr marL="743040" lvl="1" indent="-285480">
              <a:lnSpc>
                <a:spcPts val="2801"/>
              </a:lnSpc>
              <a:buClr>
                <a:srgbClr val="63003C"/>
              </a:buClr>
              <a:buFont typeface="Courier New"/>
              <a:buChar char="o"/>
            </a:pPr>
            <a:r>
              <a:rPr lang="en-US" sz="1800" b="0" u="sng" strike="noStrike" spc="-1" dirty="0">
                <a:solidFill>
                  <a:srgbClr val="63003C"/>
                </a:solidFill>
                <a:latin typeface="Open Sans"/>
              </a:rPr>
              <a:t>DYMCOM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</a:rPr>
              <a:t> : molecular physics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0C7828E1-BB0B-446D-98C3-988599B07768}"/>
              </a:ext>
            </a:extLst>
          </p:cNvPr>
          <p:cNvSpPr/>
          <p:nvPr/>
        </p:nvSpPr>
        <p:spPr>
          <a:xfrm>
            <a:off x="187920" y="149526"/>
            <a:ext cx="4995720" cy="42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100" b="1" strike="noStrike" spc="-1" dirty="0">
                <a:solidFill>
                  <a:srgbClr val="303E48"/>
                </a:solidFill>
                <a:latin typeface="Open Sans"/>
              </a:rPr>
              <a:t>IPa-2019 </a:t>
            </a:r>
            <a:r>
              <a:rPr lang="fr-FR" sz="2100" b="1" strike="noStrike" spc="-1" dirty="0" err="1">
                <a:solidFill>
                  <a:srgbClr val="303E48"/>
                </a:solidFill>
                <a:latin typeface="Open Sans"/>
              </a:rPr>
              <a:t>summary</a:t>
            </a:r>
            <a:endParaRPr lang="en-US" sz="2100" b="0" strike="noStrike" spc="-1" dirty="0"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318F3D13-C301-44D6-A28D-608888B43E41}"/>
              </a:ext>
            </a:extLst>
          </p:cNvPr>
          <p:cNvSpPr/>
          <p:nvPr/>
        </p:nvSpPr>
        <p:spPr>
          <a:xfrm>
            <a:off x="325248" y="4647856"/>
            <a:ext cx="4995720" cy="42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100" b="1" strike="noStrike" spc="-1" dirty="0">
                <a:solidFill>
                  <a:srgbClr val="303E48"/>
                </a:solidFill>
                <a:latin typeface="Open Sans"/>
              </a:rPr>
              <a:t>IPa-2020 </a:t>
            </a:r>
            <a:r>
              <a:rPr lang="fr-FR" sz="2100" b="1" strike="noStrike" spc="-1" dirty="0" err="1">
                <a:solidFill>
                  <a:srgbClr val="303E48"/>
                </a:solidFill>
                <a:latin typeface="Open Sans"/>
              </a:rPr>
              <a:t>summary</a:t>
            </a:r>
            <a:endParaRPr lang="en-US" sz="2100" b="0" strike="noStrike" spc="-1" dirty="0">
              <a:latin typeface="Arial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7E08EDCF-8F9F-4A8A-AE6E-28ADDEA7D143}"/>
              </a:ext>
            </a:extLst>
          </p:cNvPr>
          <p:cNvSpPr/>
          <p:nvPr/>
        </p:nvSpPr>
        <p:spPr>
          <a:xfrm>
            <a:off x="1056523" y="5234816"/>
            <a:ext cx="6287400" cy="418341"/>
          </a:xfrm>
          <a:prstGeom prst="rect">
            <a:avLst/>
          </a:prstGeom>
          <a:noFill/>
          <a:ln w="2844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>
              <a:lnSpc>
                <a:spcPts val="2801"/>
              </a:lnSpc>
              <a:buClr>
                <a:srgbClr val="63003C"/>
              </a:buClr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</a:rPr>
              <a:t>  Covid-19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47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246959" y="65576"/>
            <a:ext cx="8189961" cy="431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fr-FR" sz="2400" b="1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Equipment for </a:t>
            </a:r>
            <a:r>
              <a:rPr lang="fr-FR" sz="2400" b="1" strike="noStrike" spc="-1" dirty="0" err="1">
                <a:solidFill>
                  <a:srgbClr val="303E48"/>
                </a:solidFill>
                <a:latin typeface="Open Sans"/>
                <a:ea typeface="DejaVu Sans"/>
              </a:rPr>
              <a:t>hybrid</a:t>
            </a:r>
            <a:r>
              <a:rPr lang="fr-FR" sz="2400" b="1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 (</a:t>
            </a:r>
            <a:r>
              <a:rPr lang="fr-FR" sz="2400" b="1" strike="noStrike" spc="-1" dirty="0" err="1">
                <a:solidFill>
                  <a:srgbClr val="303E48"/>
                </a:solidFill>
                <a:latin typeface="Open Sans"/>
                <a:ea typeface="DejaVu Sans"/>
              </a:rPr>
              <a:t>remote</a:t>
            </a:r>
            <a:r>
              <a:rPr lang="fr-FR" sz="2400" b="1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/face-to-face) mode 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556192" y="758651"/>
            <a:ext cx="8031615" cy="5722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20000"/>
              </a:lnSpc>
              <a:spcAft>
                <a:spcPts val="751"/>
              </a:spcAft>
            </a:pP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 :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7880">
              <a:lnSpc>
                <a:spcPct val="120000"/>
              </a:lnSpc>
              <a:spcAft>
                <a:spcPts val="751"/>
              </a:spcAft>
              <a:buClr>
                <a:srgbClr val="63003C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short term : adapt to the Covid-19 pandemic situation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7880">
              <a:lnSpc>
                <a:spcPct val="120000"/>
              </a:lnSpc>
              <a:spcAft>
                <a:spcPts val="751"/>
              </a:spcAft>
              <a:buClr>
                <a:srgbClr val="63003C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medium and long term : « decarbonation » of research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60">
              <a:lnSpc>
                <a:spcPct val="120000"/>
              </a:lnSpc>
              <a:spcAft>
                <a:spcPts val="751"/>
              </a:spcAft>
            </a:pP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</a:t>
            </a: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(installed </a:t>
            </a:r>
            <a:r>
              <a:rPr lang="en-US" sz="1400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year ago</a:t>
            </a: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7880">
              <a:lnSpc>
                <a:spcPct val="120000"/>
              </a:lnSpc>
              <a:spcAft>
                <a:spcPts val="751"/>
              </a:spcAft>
              <a:buClr>
                <a:srgbClr val="63003C"/>
              </a:buClr>
              <a:buFont typeface="Arial"/>
              <a:buChar char="•"/>
            </a:pP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connected amphitheater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7880">
              <a:lnSpc>
                <a:spcPct val="120000"/>
              </a:lnSpc>
              <a:spcAft>
                <a:spcPts val="751"/>
              </a:spcAft>
              <a:buClr>
                <a:srgbClr val="63003C"/>
              </a:buClr>
              <a:buFont typeface="Arial"/>
              <a:buChar char="•"/>
            </a:pP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 connected rooms: </a:t>
            </a: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rooms (</a:t>
            </a:r>
            <a:r>
              <a:rPr lang="en-US" sz="1400" b="0" strike="noStrike" spc="-1" dirty="0">
                <a:solidFill>
                  <a:srgbClr val="A33D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I107, I203, I217</a:t>
            </a: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are both physical rooms (for onsite participants)  and virtual rooms (for remote participant).  They are intended specifically for small group discussions in hybrid mode.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7880">
              <a:lnSpc>
                <a:spcPct val="120000"/>
              </a:lnSpc>
              <a:spcAft>
                <a:spcPts val="751"/>
              </a:spcAft>
              <a:buClr>
                <a:srgbClr val="63003C"/>
              </a:buClr>
              <a:buFont typeface="Arial"/>
              <a:buChar char="•"/>
            </a:pP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connected informal space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7880">
              <a:lnSpc>
                <a:spcPct val="120000"/>
              </a:lnSpc>
              <a:spcAft>
                <a:spcPts val="751"/>
              </a:spcAft>
              <a:buClr>
                <a:srgbClr val="63003C"/>
              </a:buClr>
              <a:buFont typeface="Arial"/>
              <a:buChar char="•"/>
            </a:pP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 </a:t>
            </a:r>
            <a:r>
              <a:rPr lang="en-US" sz="1400" b="1" strike="noStrike" spc="-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DtenMe</a:t>
            </a: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“collaboration device</a:t>
            </a:r>
            <a:r>
              <a:rPr lang="en-US" sz="1400" b="0" strike="noStrike" spc="-1" dirty="0">
                <a:solidFill>
                  <a:srgbClr val="6300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Aft>
                <a:spcPts val="751"/>
              </a:spcAft>
            </a:pP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Aft>
                <a:spcPts val="751"/>
              </a:spcAft>
            </a:pPr>
            <a:r>
              <a:rPr lang="en-US" sz="1400" b="0" strike="noStrike" spc="-1" dirty="0">
                <a:solidFill>
                  <a:srgbClr val="6300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NB 1 : </a:t>
            </a: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Connected Rooms and </a:t>
            </a:r>
            <a:r>
              <a:rPr lang="en-US" sz="1400" b="1" strike="noStrike" spc="-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DtenMe</a:t>
            </a: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more than nice video screens with a good sound and video system.</a:t>
            </a:r>
            <a:b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are </a:t>
            </a:r>
            <a:r>
              <a:rPr lang="en-US" sz="1400" b="1" strike="noStrike" spc="-1" dirty="0">
                <a:solidFill>
                  <a:srgbClr val="0069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electronic white boards </a:t>
            </a: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can be written on both locally or remotely.  They are not intended just as nice “zoom discussion set”, but to make possible </a:t>
            </a:r>
            <a:r>
              <a:rPr lang="en-US" sz="1400" b="1" strike="noStrike" spc="-1" dirty="0">
                <a:solidFill>
                  <a:srgbClr val="0069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hybrid discussion around a white board</a:t>
            </a:r>
            <a:r>
              <a:rPr lang="en-US" sz="1400" b="0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  <a:spcAft>
                <a:spcPts val="751"/>
              </a:spcAft>
            </a:pPr>
            <a:r>
              <a:rPr lang="en-US" sz="1400" b="0" strike="noStrike" spc="-1" dirty="0">
                <a:solidFill>
                  <a:srgbClr val="6300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NB 2 : </a:t>
            </a:r>
            <a:r>
              <a:rPr lang="en-US" sz="1400" b="1" strike="noStrike" spc="-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If you connect your personal computer within one of the connected room or amphitheater, please do not connect to audio.</a:t>
            </a:r>
            <a:endParaRPr lang="en-US" sz="1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4229279" y="3079820"/>
            <a:ext cx="704461" cy="3070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5807159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1553040" y="5875560"/>
            <a:ext cx="1299960" cy="323640"/>
          </a:xfrm>
          <a:prstGeom prst="rect">
            <a:avLst/>
          </a:prstGeom>
          <a:solidFill>
            <a:srgbClr val="FFFFFF">
              <a:alpha val="91000"/>
            </a:srgbClr>
          </a:solidFill>
          <a:ln w="25560">
            <a:solidFill>
              <a:srgbClr val="CA007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050" b="0" strike="noStrike" spc="-1">
                <a:solidFill>
                  <a:srgbClr val="CA007A"/>
                </a:solidFill>
                <a:latin typeface="Open Sans"/>
                <a:ea typeface="DejaVu Sans"/>
              </a:rPr>
              <a:t>Prog. autofinancé</a:t>
            </a:r>
            <a:endParaRPr lang="fr-FR" sz="105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050" b="0" strike="noStrike" spc="-1">
                <a:solidFill>
                  <a:srgbClr val="CA007A"/>
                </a:solidFill>
                <a:latin typeface="Open Sans"/>
                <a:ea typeface="DejaVu Sans"/>
              </a:rPr>
              <a:t>Hybride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92" name="CustomShape 38"/>
          <p:cNvSpPr/>
          <p:nvPr/>
        </p:nvSpPr>
        <p:spPr>
          <a:xfrm>
            <a:off x="98280" y="5875560"/>
            <a:ext cx="1301040" cy="323640"/>
          </a:xfrm>
          <a:prstGeom prst="rect">
            <a:avLst/>
          </a:prstGeom>
          <a:solidFill>
            <a:srgbClr val="CA007A">
              <a:alpha val="91000"/>
            </a:srgbClr>
          </a:solidFill>
          <a:ln w="25560">
            <a:solidFill>
              <a:srgbClr val="CA007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050" b="0" strike="noStrike" spc="-1">
                <a:solidFill>
                  <a:srgbClr val="FFFFFF"/>
                </a:solidFill>
                <a:latin typeface="Open Sans"/>
                <a:ea typeface="DejaVu Sans"/>
              </a:rPr>
              <a:t>Prog. financé IPa</a:t>
            </a:r>
            <a:endParaRPr lang="fr-FR" sz="105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050" b="0" strike="noStrike" spc="-1">
                <a:solidFill>
                  <a:srgbClr val="FFFFFF"/>
                </a:solidFill>
                <a:latin typeface="Open Sans"/>
                <a:ea typeface="DejaVu Sans"/>
              </a:rPr>
              <a:t>Hybride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96" name="CustomShape 42"/>
          <p:cNvSpPr/>
          <p:nvPr/>
        </p:nvSpPr>
        <p:spPr>
          <a:xfrm>
            <a:off x="4461120" y="5875560"/>
            <a:ext cx="1301040" cy="323640"/>
          </a:xfrm>
          <a:prstGeom prst="rect">
            <a:avLst/>
          </a:prstGeom>
          <a:solidFill>
            <a:srgbClr val="FFFFFF">
              <a:alpha val="91000"/>
            </a:srgbClr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050" b="0" strike="noStrike" spc="-1">
                <a:solidFill>
                  <a:srgbClr val="313E48"/>
                </a:solidFill>
                <a:latin typeface="Open Sans"/>
                <a:ea typeface="DejaVu Sans"/>
              </a:rPr>
              <a:t>Formule modifiée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99" name="CustomShape 45"/>
          <p:cNvSpPr/>
          <p:nvPr/>
        </p:nvSpPr>
        <p:spPr>
          <a:xfrm>
            <a:off x="3006720" y="5875560"/>
            <a:ext cx="1301040" cy="323640"/>
          </a:xfrm>
          <a:prstGeom prst="rect">
            <a:avLst/>
          </a:prstGeom>
          <a:solidFill>
            <a:srgbClr val="FFFFFF">
              <a:alpha val="91000"/>
            </a:srgb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050" b="0" i="1" strike="noStrike" spc="-1">
                <a:solidFill>
                  <a:srgbClr val="313E48"/>
                </a:solidFill>
                <a:latin typeface="Open Sans"/>
                <a:ea typeface="DejaVu Sans"/>
              </a:rPr>
              <a:t>Durée écourtée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401" name="CustomShape 47"/>
          <p:cNvSpPr/>
          <p:nvPr/>
        </p:nvSpPr>
        <p:spPr>
          <a:xfrm>
            <a:off x="163440" y="166680"/>
            <a:ext cx="8132040" cy="67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CB5973-A20B-42EC-A83D-A3B0320489E7}"/>
              </a:ext>
            </a:extLst>
          </p:cNvPr>
          <p:cNvGrpSpPr/>
          <p:nvPr/>
        </p:nvGrpSpPr>
        <p:grpSpPr>
          <a:xfrm>
            <a:off x="25920" y="2054616"/>
            <a:ext cx="8767800" cy="2181960"/>
            <a:chOff x="87840" y="2541960"/>
            <a:chExt cx="8767800" cy="2181960"/>
          </a:xfrm>
        </p:grpSpPr>
        <p:grpSp>
          <p:nvGrpSpPr>
            <p:cNvPr id="356" name="Group 2"/>
            <p:cNvGrpSpPr/>
            <p:nvPr/>
          </p:nvGrpSpPr>
          <p:grpSpPr>
            <a:xfrm>
              <a:off x="88920" y="2565720"/>
              <a:ext cx="8359200" cy="1800360"/>
              <a:chOff x="88920" y="2565720"/>
              <a:chExt cx="8359200" cy="1800360"/>
            </a:xfrm>
          </p:grpSpPr>
          <p:grpSp>
            <p:nvGrpSpPr>
              <p:cNvPr id="357" name="Group 3"/>
              <p:cNvGrpSpPr/>
              <p:nvPr/>
            </p:nvGrpSpPr>
            <p:grpSpPr>
              <a:xfrm>
                <a:off x="88920" y="2565720"/>
                <a:ext cx="8359200" cy="878760"/>
                <a:chOff x="88920" y="2565720"/>
                <a:chExt cx="8359200" cy="878760"/>
              </a:xfrm>
            </p:grpSpPr>
            <p:grpSp>
              <p:nvGrpSpPr>
                <p:cNvPr id="358" name="Group 4"/>
                <p:cNvGrpSpPr/>
                <p:nvPr/>
              </p:nvGrpSpPr>
              <p:grpSpPr>
                <a:xfrm>
                  <a:off x="340200" y="2769480"/>
                  <a:ext cx="8107920" cy="675000"/>
                  <a:chOff x="340200" y="2769480"/>
                  <a:chExt cx="8107920" cy="675000"/>
                </a:xfrm>
              </p:grpSpPr>
              <p:sp>
                <p:nvSpPr>
                  <p:cNvPr id="359" name="Line 5"/>
                  <p:cNvSpPr/>
                  <p:nvPr/>
                </p:nvSpPr>
                <p:spPr>
                  <a:xfrm>
                    <a:off x="340200" y="3106440"/>
                    <a:ext cx="8100000" cy="360"/>
                  </a:xfrm>
                  <a:prstGeom prst="line">
                    <a:avLst/>
                  </a:prstGeom>
                  <a:ln w="15840">
                    <a:solidFill>
                      <a:srgbClr val="313E48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60" name="Line 6"/>
                  <p:cNvSpPr/>
                  <p:nvPr/>
                </p:nvSpPr>
                <p:spPr>
                  <a:xfrm>
                    <a:off x="349920" y="2769480"/>
                    <a:ext cx="360" cy="675000"/>
                  </a:xfrm>
                  <a:prstGeom prst="line">
                    <a:avLst/>
                  </a:prstGeom>
                  <a:ln w="19080">
                    <a:solidFill>
                      <a:srgbClr val="313E48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61" name="Line 7"/>
                  <p:cNvSpPr/>
                  <p:nvPr/>
                </p:nvSpPr>
                <p:spPr>
                  <a:xfrm>
                    <a:off x="8447760" y="2769480"/>
                    <a:ext cx="360" cy="675000"/>
                  </a:xfrm>
                  <a:prstGeom prst="line">
                    <a:avLst/>
                  </a:prstGeom>
                  <a:ln w="19080">
                    <a:solidFill>
                      <a:srgbClr val="313E48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62" name="Line 8"/>
                  <p:cNvSpPr/>
                  <p:nvPr/>
                </p:nvSpPr>
                <p:spPr>
                  <a:xfrm>
                    <a:off x="1699560" y="2769480"/>
                    <a:ext cx="360" cy="675000"/>
                  </a:xfrm>
                  <a:prstGeom prst="line">
                    <a:avLst/>
                  </a:prstGeom>
                  <a:ln w="19080">
                    <a:solidFill>
                      <a:srgbClr val="313E48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63" name="Line 9"/>
                  <p:cNvSpPr/>
                  <p:nvPr/>
                </p:nvSpPr>
                <p:spPr>
                  <a:xfrm>
                    <a:off x="3049200" y="2769480"/>
                    <a:ext cx="360" cy="675000"/>
                  </a:xfrm>
                  <a:prstGeom prst="line">
                    <a:avLst/>
                  </a:prstGeom>
                  <a:ln w="19080">
                    <a:solidFill>
                      <a:srgbClr val="313E48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64" name="Line 10"/>
                  <p:cNvSpPr/>
                  <p:nvPr/>
                </p:nvSpPr>
                <p:spPr>
                  <a:xfrm>
                    <a:off x="4398840" y="2769480"/>
                    <a:ext cx="360" cy="675000"/>
                  </a:xfrm>
                  <a:prstGeom prst="line">
                    <a:avLst/>
                  </a:prstGeom>
                  <a:ln w="19080">
                    <a:solidFill>
                      <a:srgbClr val="313E48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65" name="Line 11"/>
                  <p:cNvSpPr/>
                  <p:nvPr/>
                </p:nvSpPr>
                <p:spPr>
                  <a:xfrm>
                    <a:off x="5748480" y="2769480"/>
                    <a:ext cx="360" cy="675000"/>
                  </a:xfrm>
                  <a:prstGeom prst="line">
                    <a:avLst/>
                  </a:prstGeom>
                  <a:ln w="19080">
                    <a:solidFill>
                      <a:srgbClr val="313E48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66" name="Line 12"/>
                  <p:cNvSpPr/>
                  <p:nvPr/>
                </p:nvSpPr>
                <p:spPr>
                  <a:xfrm>
                    <a:off x="7098120" y="2769480"/>
                    <a:ext cx="360" cy="675000"/>
                  </a:xfrm>
                  <a:prstGeom prst="line">
                    <a:avLst/>
                  </a:prstGeom>
                  <a:ln w="19080">
                    <a:solidFill>
                      <a:srgbClr val="313E48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367" name="CustomShape 13"/>
                <p:cNvSpPr/>
                <p:nvPr/>
              </p:nvSpPr>
              <p:spPr>
                <a:xfrm>
                  <a:off x="2817720" y="2565720"/>
                  <a:ext cx="449280" cy="2275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fr-FR" sz="900" b="0" strike="noStrike" spc="-1">
                      <a:solidFill>
                        <a:srgbClr val="313E48"/>
                      </a:solidFill>
                      <a:latin typeface="Open Sans"/>
                      <a:ea typeface="DejaVu Sans"/>
                    </a:rPr>
                    <a:t>Mars</a:t>
                  </a:r>
                  <a:endParaRPr lang="fr-FR" sz="900" b="0" strike="noStrike" spc="-1">
                    <a:latin typeface="Arial"/>
                  </a:endParaRPr>
                </a:p>
              </p:txBody>
            </p:sp>
            <p:sp>
              <p:nvSpPr>
                <p:cNvPr id="368" name="CustomShape 14"/>
                <p:cNvSpPr/>
                <p:nvPr/>
              </p:nvSpPr>
              <p:spPr>
                <a:xfrm>
                  <a:off x="88920" y="2565720"/>
                  <a:ext cx="543960" cy="2275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fr-FR" sz="900" b="0" strike="noStrike" spc="-1">
                      <a:solidFill>
                        <a:srgbClr val="313E48"/>
                      </a:solidFill>
                      <a:latin typeface="Open Sans"/>
                      <a:ea typeface="DejaVu Sans"/>
                    </a:rPr>
                    <a:t>Janvier</a:t>
                  </a:r>
                  <a:endParaRPr lang="fr-FR" sz="900" b="0" strike="noStrike" spc="-1">
                    <a:latin typeface="Arial"/>
                  </a:endParaRPr>
                </a:p>
              </p:txBody>
            </p:sp>
            <p:sp>
              <p:nvSpPr>
                <p:cNvPr id="369" name="CustomShape 15"/>
                <p:cNvSpPr/>
                <p:nvPr/>
              </p:nvSpPr>
              <p:spPr>
                <a:xfrm>
                  <a:off x="5542560" y="2565720"/>
                  <a:ext cx="376200" cy="2275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fr-FR" sz="900" b="0" strike="noStrike" spc="-1">
                      <a:solidFill>
                        <a:srgbClr val="313E48"/>
                      </a:solidFill>
                      <a:latin typeface="Open Sans"/>
                      <a:ea typeface="DejaVu Sans"/>
                    </a:rPr>
                    <a:t>Mai</a:t>
                  </a:r>
                  <a:endParaRPr lang="fr-FR" sz="900" b="0" strike="noStrike" spc="-1">
                    <a:latin typeface="Arial"/>
                  </a:endParaRPr>
                </a:p>
              </p:txBody>
            </p:sp>
          </p:grpSp>
          <p:sp>
            <p:nvSpPr>
              <p:cNvPr id="370" name="CustomShape 16"/>
              <p:cNvSpPr/>
              <p:nvPr/>
            </p:nvSpPr>
            <p:spPr>
              <a:xfrm>
                <a:off x="6433920" y="2786760"/>
                <a:ext cx="661320" cy="323640"/>
              </a:xfrm>
              <a:prstGeom prst="rect">
                <a:avLst/>
              </a:prstGeom>
              <a:solidFill>
                <a:srgbClr val="CA007A">
                  <a:alpha val="91000"/>
                </a:srgbClr>
              </a:solidFill>
              <a:ln w="25560">
                <a:solidFill>
                  <a:srgbClr val="CA007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fr-FR" sz="1050" b="0" i="1" strike="noStrike" spc="-1">
                    <a:solidFill>
                      <a:srgbClr val="FFFFFF"/>
                    </a:solidFill>
                    <a:latin typeface="Open Sans"/>
                    <a:ea typeface="DejaVu Sans"/>
                  </a:rPr>
                  <a:t>Core2Disk</a:t>
                </a:r>
                <a:br/>
                <a:r>
                  <a:rPr lang="fr-FR" sz="1050" b="0" i="1" strike="noStrike" spc="-1">
                    <a:solidFill>
                      <a:srgbClr val="FFFFFF"/>
                    </a:solidFill>
                    <a:latin typeface="Open Sans"/>
                    <a:ea typeface="DejaVu Sans"/>
                  </a:rPr>
                  <a:t>(2 sem)</a:t>
                </a:r>
                <a:endParaRPr lang="fr-FR" sz="1050" b="0" strike="noStrike" spc="-1">
                  <a:latin typeface="Arial"/>
                </a:endParaRPr>
              </a:p>
            </p:txBody>
          </p:sp>
          <p:sp>
            <p:nvSpPr>
              <p:cNvPr id="371" name="CustomShape 17"/>
              <p:cNvSpPr/>
              <p:nvPr/>
            </p:nvSpPr>
            <p:spPr>
              <a:xfrm>
                <a:off x="5758560" y="3116520"/>
                <a:ext cx="1322640" cy="323640"/>
              </a:xfrm>
              <a:prstGeom prst="rect">
                <a:avLst/>
              </a:prstGeom>
              <a:solidFill>
                <a:srgbClr val="CA007A">
                  <a:alpha val="91000"/>
                </a:srgbClr>
              </a:solidFill>
              <a:ln w="25560">
                <a:solidFill>
                  <a:srgbClr val="CA007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fr-FR" sz="1050" b="0" strike="noStrike" spc="-1">
                    <a:solidFill>
                      <a:srgbClr val="FFFFFF"/>
                    </a:solidFill>
                    <a:latin typeface="Open Sans"/>
                    <a:ea typeface="DejaVu Sans"/>
                  </a:rPr>
                  <a:t>BootStat (4 sem)</a:t>
                </a:r>
                <a:endParaRPr lang="fr-FR" sz="1050" b="0" strike="noStrike" spc="-1">
                  <a:latin typeface="Arial"/>
                </a:endParaRPr>
              </a:p>
            </p:txBody>
          </p:sp>
          <p:sp>
            <p:nvSpPr>
              <p:cNvPr id="372" name="CustomShape 18"/>
              <p:cNvSpPr/>
              <p:nvPr/>
            </p:nvSpPr>
            <p:spPr>
              <a:xfrm>
                <a:off x="6455160" y="4062240"/>
                <a:ext cx="829440" cy="303840"/>
              </a:xfrm>
              <a:prstGeom prst="rect">
                <a:avLst/>
              </a:prstGeom>
              <a:solidFill>
                <a:srgbClr val="CA007A">
                  <a:alpha val="91000"/>
                </a:srgbClr>
              </a:solidFill>
              <a:ln w="25560">
                <a:solidFill>
                  <a:srgbClr val="CA007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fr-FR" sz="1050" b="0" strike="noStrike" spc="-1">
                    <a:solidFill>
                      <a:srgbClr val="FFFFFF"/>
                    </a:solidFill>
                    <a:latin typeface="Open Sans"/>
                    <a:ea typeface="DejaVu Sans"/>
                  </a:rPr>
                  <a:t>DISORDER</a:t>
                </a:r>
                <a:endParaRPr lang="fr-FR" sz="105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fr-FR" sz="1050" b="0" strike="noStrike" spc="-1">
                    <a:solidFill>
                      <a:srgbClr val="FFFFFF"/>
                    </a:solidFill>
                    <a:latin typeface="Open Sans"/>
                    <a:ea typeface="DejaVu Sans"/>
                  </a:rPr>
                  <a:t>(3 sem)</a:t>
                </a:r>
                <a:endParaRPr lang="fr-FR" sz="1050" b="0" strike="noStrike" spc="-1">
                  <a:latin typeface="Arial"/>
                </a:endParaRPr>
              </a:p>
            </p:txBody>
          </p:sp>
        </p:grpSp>
        <p:grpSp>
          <p:nvGrpSpPr>
            <p:cNvPr id="373" name="Group 19"/>
            <p:cNvGrpSpPr/>
            <p:nvPr/>
          </p:nvGrpSpPr>
          <p:grpSpPr>
            <a:xfrm>
              <a:off x="118800" y="3831480"/>
              <a:ext cx="8736840" cy="877320"/>
              <a:chOff x="118800" y="3831480"/>
              <a:chExt cx="8736840" cy="877320"/>
            </a:xfrm>
          </p:grpSpPr>
          <p:grpSp>
            <p:nvGrpSpPr>
              <p:cNvPr id="374" name="Group 20"/>
              <p:cNvGrpSpPr/>
              <p:nvPr/>
            </p:nvGrpSpPr>
            <p:grpSpPr>
              <a:xfrm>
                <a:off x="342720" y="4033800"/>
                <a:ext cx="8451000" cy="675000"/>
                <a:chOff x="342720" y="4033800"/>
                <a:chExt cx="8451000" cy="675000"/>
              </a:xfrm>
            </p:grpSpPr>
            <p:sp>
              <p:nvSpPr>
                <p:cNvPr id="375" name="Line 21"/>
                <p:cNvSpPr/>
                <p:nvPr/>
              </p:nvSpPr>
              <p:spPr>
                <a:xfrm>
                  <a:off x="7100640" y="4033800"/>
                  <a:ext cx="360" cy="675000"/>
                </a:xfrm>
                <a:prstGeom prst="line">
                  <a:avLst/>
                </a:prstGeom>
                <a:ln w="19080">
                  <a:solidFill>
                    <a:srgbClr val="313E48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6" name="Line 22"/>
                <p:cNvSpPr/>
                <p:nvPr/>
              </p:nvSpPr>
              <p:spPr>
                <a:xfrm>
                  <a:off x="342720" y="4371120"/>
                  <a:ext cx="8451000" cy="360"/>
                </a:xfrm>
                <a:prstGeom prst="line">
                  <a:avLst/>
                </a:prstGeom>
                <a:ln w="15840">
                  <a:solidFill>
                    <a:srgbClr val="313E48"/>
                  </a:solidFill>
                  <a:miter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7" name="Line 23"/>
                <p:cNvSpPr/>
                <p:nvPr/>
              </p:nvSpPr>
              <p:spPr>
                <a:xfrm>
                  <a:off x="352080" y="4033800"/>
                  <a:ext cx="360" cy="675000"/>
                </a:xfrm>
                <a:prstGeom prst="line">
                  <a:avLst/>
                </a:prstGeom>
                <a:ln w="19080">
                  <a:solidFill>
                    <a:srgbClr val="313E48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8" name="Line 24"/>
                <p:cNvSpPr/>
                <p:nvPr/>
              </p:nvSpPr>
              <p:spPr>
                <a:xfrm>
                  <a:off x="8450280" y="4033800"/>
                  <a:ext cx="360" cy="675000"/>
                </a:xfrm>
                <a:prstGeom prst="line">
                  <a:avLst/>
                </a:prstGeom>
                <a:ln w="19080">
                  <a:solidFill>
                    <a:srgbClr val="313E48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9" name="Line 25"/>
                <p:cNvSpPr/>
                <p:nvPr/>
              </p:nvSpPr>
              <p:spPr>
                <a:xfrm>
                  <a:off x="1702080" y="4033800"/>
                  <a:ext cx="360" cy="675000"/>
                </a:xfrm>
                <a:prstGeom prst="line">
                  <a:avLst/>
                </a:prstGeom>
                <a:ln w="19080">
                  <a:solidFill>
                    <a:srgbClr val="313E48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80" name="Line 26"/>
                <p:cNvSpPr/>
                <p:nvPr/>
              </p:nvSpPr>
              <p:spPr>
                <a:xfrm>
                  <a:off x="3051720" y="4033800"/>
                  <a:ext cx="360" cy="675000"/>
                </a:xfrm>
                <a:prstGeom prst="line">
                  <a:avLst/>
                </a:prstGeom>
                <a:ln w="19080">
                  <a:solidFill>
                    <a:srgbClr val="313E48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81" name="Line 27"/>
                <p:cNvSpPr/>
                <p:nvPr/>
              </p:nvSpPr>
              <p:spPr>
                <a:xfrm>
                  <a:off x="4401360" y="4033800"/>
                  <a:ext cx="360" cy="675000"/>
                </a:xfrm>
                <a:prstGeom prst="line">
                  <a:avLst/>
                </a:prstGeom>
                <a:ln w="19080">
                  <a:solidFill>
                    <a:srgbClr val="313E48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82" name="Line 28"/>
                <p:cNvSpPr/>
                <p:nvPr/>
              </p:nvSpPr>
              <p:spPr>
                <a:xfrm>
                  <a:off x="5751000" y="4033800"/>
                  <a:ext cx="360" cy="675000"/>
                </a:xfrm>
                <a:prstGeom prst="line">
                  <a:avLst/>
                </a:prstGeom>
                <a:ln w="19080">
                  <a:solidFill>
                    <a:srgbClr val="313E48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sp>
            <p:nvSpPr>
              <p:cNvPr id="383" name="CustomShape 29"/>
              <p:cNvSpPr/>
              <p:nvPr/>
            </p:nvSpPr>
            <p:spPr>
              <a:xfrm>
                <a:off x="5070240" y="4381200"/>
                <a:ext cx="2024640" cy="3236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CA007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fr-FR" sz="1050" b="0" i="1" strike="noStrike" spc="-1">
                    <a:solidFill>
                      <a:srgbClr val="CA007A"/>
                    </a:solidFill>
                    <a:latin typeface="Open Sans"/>
                    <a:ea typeface="DejaVu Sans"/>
                  </a:rPr>
                  <a:t>Astroparticles  (6 sem)</a:t>
                </a:r>
                <a:endParaRPr lang="fr-FR" sz="1050" b="0" strike="noStrike" spc="-1">
                  <a:latin typeface="Arial"/>
                </a:endParaRPr>
              </a:p>
            </p:txBody>
          </p:sp>
          <p:sp>
            <p:nvSpPr>
              <p:cNvPr id="384" name="CustomShape 30"/>
              <p:cNvSpPr/>
              <p:nvPr/>
            </p:nvSpPr>
            <p:spPr>
              <a:xfrm>
                <a:off x="118800" y="3831480"/>
                <a:ext cx="456840" cy="227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fr-FR" sz="900" b="0" i="1" strike="noStrike" spc="-1">
                    <a:solidFill>
                      <a:srgbClr val="313E48"/>
                    </a:solidFill>
                    <a:latin typeface="Open Sans"/>
                    <a:ea typeface="DejaVu Sans"/>
                  </a:rPr>
                  <a:t>Juillet</a:t>
                </a:r>
                <a:endParaRPr lang="fr-FR" sz="900" b="0" strike="noStrike" spc="-1">
                  <a:latin typeface="Arial"/>
                </a:endParaRPr>
              </a:p>
            </p:txBody>
          </p:sp>
          <p:sp>
            <p:nvSpPr>
              <p:cNvPr id="385" name="CustomShape 31"/>
              <p:cNvSpPr/>
              <p:nvPr/>
            </p:nvSpPr>
            <p:spPr>
              <a:xfrm>
                <a:off x="2695680" y="3831480"/>
                <a:ext cx="720720" cy="227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fr-FR" sz="900" b="0" i="1" strike="noStrike" spc="-1">
                    <a:solidFill>
                      <a:srgbClr val="313E48"/>
                    </a:solidFill>
                    <a:latin typeface="Open Sans"/>
                    <a:ea typeface="DejaVu Sans"/>
                  </a:rPr>
                  <a:t>Septembre</a:t>
                </a:r>
                <a:endParaRPr lang="fr-FR" sz="900" b="0" strike="noStrike" spc="-1">
                  <a:latin typeface="Arial"/>
                </a:endParaRPr>
              </a:p>
            </p:txBody>
          </p:sp>
          <p:sp>
            <p:nvSpPr>
              <p:cNvPr id="386" name="CustomShape 32"/>
              <p:cNvSpPr/>
              <p:nvPr/>
            </p:nvSpPr>
            <p:spPr>
              <a:xfrm>
                <a:off x="5396040" y="3831480"/>
                <a:ext cx="702360" cy="227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fr-FR" sz="900" b="0" i="1" strike="noStrike" spc="-1">
                    <a:solidFill>
                      <a:srgbClr val="313E48"/>
                    </a:solidFill>
                    <a:latin typeface="Open Sans"/>
                    <a:ea typeface="DejaVu Sans"/>
                  </a:rPr>
                  <a:t>Novembre</a:t>
                </a:r>
                <a:endParaRPr lang="fr-FR" sz="900" b="0" strike="noStrike" spc="-1">
                  <a:latin typeface="Arial"/>
                </a:endParaRPr>
              </a:p>
            </p:txBody>
          </p:sp>
          <p:sp>
            <p:nvSpPr>
              <p:cNvPr id="387" name="CustomShape 33"/>
              <p:cNvSpPr/>
              <p:nvPr/>
            </p:nvSpPr>
            <p:spPr>
              <a:xfrm>
                <a:off x="8051400" y="3831480"/>
                <a:ext cx="804240" cy="227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fr-FR" sz="900" b="0" i="1" strike="noStrike" spc="-1">
                    <a:solidFill>
                      <a:srgbClr val="313E48"/>
                    </a:solidFill>
                    <a:latin typeface="Open Sans"/>
                    <a:ea typeface="DejaVu Sans"/>
                  </a:rPr>
                  <a:t>Janvier 2022</a:t>
                </a:r>
                <a:endParaRPr lang="fr-FR" sz="900" b="0" strike="noStrike" spc="-1">
                  <a:latin typeface="Arial"/>
                </a:endParaRPr>
              </a:p>
            </p:txBody>
          </p:sp>
          <p:sp>
            <p:nvSpPr>
              <p:cNvPr id="388" name="CustomShape 34"/>
              <p:cNvSpPr/>
              <p:nvPr/>
            </p:nvSpPr>
            <p:spPr>
              <a:xfrm>
                <a:off x="2641680" y="4385160"/>
                <a:ext cx="1214640" cy="323640"/>
              </a:xfrm>
              <a:prstGeom prst="rect">
                <a:avLst/>
              </a:prstGeom>
              <a:solidFill>
                <a:srgbClr val="CA007A">
                  <a:alpha val="91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fr-FR" sz="1050" b="0" i="1" strike="noStrike" spc="-1">
                    <a:solidFill>
                      <a:srgbClr val="FFFFFF"/>
                    </a:solidFill>
                    <a:latin typeface="Open Sans"/>
                    <a:ea typeface="DejaVu Sans"/>
                  </a:rPr>
                  <a:t>QUANTUM (4 sem)</a:t>
                </a:r>
                <a:endParaRPr lang="fr-FR" sz="1050" b="0" strike="noStrike" spc="-1">
                  <a:latin typeface="Arial"/>
                </a:endParaRPr>
              </a:p>
            </p:txBody>
          </p:sp>
          <p:sp>
            <p:nvSpPr>
              <p:cNvPr id="389" name="CustomShape 35"/>
              <p:cNvSpPr/>
              <p:nvPr/>
            </p:nvSpPr>
            <p:spPr>
              <a:xfrm>
                <a:off x="4455000" y="4032360"/>
                <a:ext cx="904680" cy="335880"/>
              </a:xfrm>
              <a:prstGeom prst="rect">
                <a:avLst/>
              </a:prstGeom>
              <a:solidFill>
                <a:srgbClr val="CA007A">
                  <a:alpha val="91000"/>
                </a:srgbClr>
              </a:solidFill>
              <a:ln w="381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fr-FR" sz="1050" b="0" i="1" strike="noStrike" spc="-1">
                    <a:solidFill>
                      <a:srgbClr val="FFFFFF"/>
                    </a:solidFill>
                    <a:latin typeface="Open Sans"/>
                    <a:ea typeface="DejaVu Sans"/>
                  </a:rPr>
                  <a:t>Tagged</a:t>
                </a:r>
                <a:br/>
                <a:r>
                  <a:rPr lang="fr-FR" sz="1050" b="0" i="1" strike="noStrike" spc="-1">
                    <a:solidFill>
                      <a:srgbClr val="FFFFFF"/>
                    </a:solidFill>
                    <a:latin typeface="Open Sans"/>
                    <a:ea typeface="DejaVu Sans"/>
                  </a:rPr>
                  <a:t>(3 sem)</a:t>
                </a:r>
                <a:endParaRPr lang="fr-FR" sz="1050" b="0" strike="noStrike" spc="-1">
                  <a:latin typeface="Arial"/>
                </a:endParaRPr>
              </a:p>
            </p:txBody>
          </p:sp>
          <p:sp>
            <p:nvSpPr>
              <p:cNvPr id="391" name="CustomShape 37"/>
              <p:cNvSpPr/>
              <p:nvPr/>
            </p:nvSpPr>
            <p:spPr>
              <a:xfrm>
                <a:off x="829080" y="4051440"/>
                <a:ext cx="863640" cy="323640"/>
              </a:xfrm>
              <a:prstGeom prst="rect">
                <a:avLst/>
              </a:prstGeom>
              <a:noFill/>
              <a:ln w="25560">
                <a:solidFill>
                  <a:srgbClr val="CA007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fr-FR" sz="1050" b="0" i="1" strike="noStrike" spc="-1">
                    <a:solidFill>
                      <a:srgbClr val="CA007A"/>
                    </a:solidFill>
                    <a:latin typeface="Open Sans"/>
                    <a:ea typeface="DejaVu Sans"/>
                  </a:rPr>
                  <a:t>Interstellar</a:t>
                </a:r>
                <a:br/>
                <a:r>
                  <a:rPr lang="fr-FR" sz="900" b="0" i="1" strike="noStrike" spc="-1">
                    <a:solidFill>
                      <a:srgbClr val="CA007A"/>
                    </a:solidFill>
                    <a:latin typeface="Open Sans"/>
                    <a:ea typeface="DejaVu Sans"/>
                  </a:rPr>
                  <a:t>(3 sem)</a:t>
                </a:r>
                <a:endParaRPr lang="fr-FR" sz="900" b="0" strike="noStrike" spc="-1">
                  <a:latin typeface="Arial"/>
                </a:endParaRPr>
              </a:p>
            </p:txBody>
          </p:sp>
        </p:grpSp>
        <p:sp>
          <p:nvSpPr>
            <p:cNvPr id="393" name="CustomShape 39"/>
            <p:cNvSpPr/>
            <p:nvPr/>
          </p:nvSpPr>
          <p:spPr>
            <a:xfrm>
              <a:off x="8211240" y="2541960"/>
              <a:ext cx="472320" cy="227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900" b="0" strike="noStrike" spc="-1">
                  <a:solidFill>
                    <a:srgbClr val="313E48"/>
                  </a:solidFill>
                  <a:latin typeface="Open Sans"/>
                  <a:ea typeface="DejaVu Sans"/>
                </a:rPr>
                <a:t>Juillet</a:t>
              </a:r>
              <a:endParaRPr lang="fr-FR" sz="900" b="0" strike="noStrike" spc="-1">
                <a:latin typeface="Arial"/>
              </a:endParaRPr>
            </a:p>
          </p:txBody>
        </p:sp>
        <p:sp>
          <p:nvSpPr>
            <p:cNvPr id="394" name="CustomShape 40"/>
            <p:cNvSpPr/>
            <p:nvPr/>
          </p:nvSpPr>
          <p:spPr>
            <a:xfrm>
              <a:off x="4449600" y="4386960"/>
              <a:ext cx="596160" cy="323640"/>
            </a:xfrm>
            <a:prstGeom prst="rect">
              <a:avLst/>
            </a:prstGeom>
            <a:solidFill>
              <a:srgbClr val="FFFFFF">
                <a:alpha val="91000"/>
              </a:srgbClr>
            </a:solidFill>
            <a:ln w="25560">
              <a:solidFill>
                <a:srgbClr val="CA007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fr-FR" sz="1050" b="0" strike="noStrike" spc="-1">
                  <a:solidFill>
                    <a:srgbClr val="CA007A"/>
                  </a:solidFill>
                  <a:latin typeface="Open Sans"/>
                  <a:ea typeface="DejaVu Sans"/>
                </a:rPr>
                <a:t>ECOGAL</a:t>
              </a:r>
              <a:br/>
              <a:r>
                <a:rPr lang="fr-FR" sz="1050" b="0" strike="noStrike" spc="-1">
                  <a:solidFill>
                    <a:srgbClr val="CA007A"/>
                  </a:solidFill>
                  <a:latin typeface="Open Sans"/>
                  <a:ea typeface="DejaVu Sans"/>
                </a:rPr>
                <a:t>(2 </a:t>
              </a:r>
              <a:r>
                <a:rPr lang="fr-FR" sz="1050" b="0" i="1" strike="noStrike" spc="-1">
                  <a:solidFill>
                    <a:srgbClr val="CA007A"/>
                  </a:solidFill>
                  <a:latin typeface="Open Sans"/>
                  <a:ea typeface="DejaVu Sans"/>
                </a:rPr>
                <a:t>sem</a:t>
              </a:r>
              <a:r>
                <a:rPr lang="fr-FR" sz="1050" b="0" strike="noStrike" spc="-1">
                  <a:solidFill>
                    <a:srgbClr val="CA007A"/>
                  </a:solidFill>
                  <a:latin typeface="Open Sans"/>
                  <a:ea typeface="DejaVu Sans"/>
                </a:rPr>
                <a:t>)</a:t>
              </a:r>
              <a:endParaRPr lang="fr-FR" sz="1050" b="0" strike="noStrike" spc="-1">
                <a:latin typeface="Arial"/>
              </a:endParaRPr>
            </a:p>
          </p:txBody>
        </p:sp>
        <p:sp>
          <p:nvSpPr>
            <p:cNvPr id="395" name="CustomShape 41"/>
            <p:cNvSpPr/>
            <p:nvPr/>
          </p:nvSpPr>
          <p:spPr>
            <a:xfrm>
              <a:off x="2747520" y="3531600"/>
              <a:ext cx="1301040" cy="323640"/>
            </a:xfrm>
            <a:prstGeom prst="rect">
              <a:avLst/>
            </a:prstGeom>
            <a:solidFill>
              <a:srgbClr val="FFFFFF">
                <a:alpha val="91000"/>
              </a:srgb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fr-FR" sz="1050" b="0" i="1" strike="noStrike" spc="-1">
                  <a:solidFill>
                    <a:srgbClr val="313E48"/>
                  </a:solidFill>
                  <a:latin typeface="Open Sans"/>
                  <a:ea typeface="DejaVu Sans"/>
                </a:rPr>
                <a:t>AI (1 jour)</a:t>
              </a:r>
              <a:endParaRPr lang="fr-FR" sz="1050" b="0" strike="noStrike" spc="-1">
                <a:latin typeface="Arial"/>
              </a:endParaRPr>
            </a:p>
          </p:txBody>
        </p:sp>
        <p:sp>
          <p:nvSpPr>
            <p:cNvPr id="397" name="CustomShape 43"/>
            <p:cNvSpPr/>
            <p:nvPr/>
          </p:nvSpPr>
          <p:spPr>
            <a:xfrm>
              <a:off x="3321000" y="4198680"/>
              <a:ext cx="154080" cy="154080"/>
            </a:xfrm>
            <a:prstGeom prst="diamond">
              <a:avLst/>
            </a:prstGeom>
            <a:solidFill>
              <a:srgbClr val="CA007A"/>
            </a:solidFill>
            <a:ln w="12600">
              <a:solidFill>
                <a:srgbClr val="A13C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8" name="CustomShape 44"/>
            <p:cNvSpPr/>
            <p:nvPr/>
          </p:nvSpPr>
          <p:spPr>
            <a:xfrm>
              <a:off x="3403800" y="3831480"/>
              <a:ext cx="360" cy="293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solidFill>
                <a:srgbClr val="CA007A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0" name="CustomShape 46"/>
            <p:cNvSpPr/>
            <p:nvPr/>
          </p:nvSpPr>
          <p:spPr>
            <a:xfrm>
              <a:off x="7588080" y="4386240"/>
              <a:ext cx="356040" cy="317880"/>
            </a:xfrm>
            <a:prstGeom prst="rect">
              <a:avLst/>
            </a:prstGeom>
            <a:solidFill>
              <a:srgbClr val="0070C0"/>
            </a:solidFill>
            <a:ln w="2556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fr-FR" sz="800" b="0" i="1" strike="noStrike" spc="-1">
                  <a:solidFill>
                    <a:srgbClr val="FFFFFF"/>
                  </a:solidFill>
                  <a:latin typeface="Open Sans"/>
                  <a:ea typeface="DejaVu Sans"/>
                </a:rPr>
                <a:t>Innov.</a:t>
              </a:r>
              <a:endParaRPr lang="fr-FR" sz="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800" b="0" i="1" strike="noStrike" spc="-1">
                  <a:solidFill>
                    <a:srgbClr val="FFFFFF"/>
                  </a:solidFill>
                  <a:latin typeface="Open Sans"/>
                  <a:ea typeface="DejaVu Sans"/>
                </a:rPr>
                <a:t>Pédagoq</a:t>
              </a:r>
              <a:endParaRPr lang="fr-FR" sz="800" b="0" strike="noStrike" spc="-1">
                <a:latin typeface="Arial"/>
              </a:endParaRPr>
            </a:p>
          </p:txBody>
        </p:sp>
        <p:sp>
          <p:nvSpPr>
            <p:cNvPr id="403" name="CustomShape 49"/>
            <p:cNvSpPr/>
            <p:nvPr/>
          </p:nvSpPr>
          <p:spPr>
            <a:xfrm>
              <a:off x="664200" y="4199400"/>
              <a:ext cx="154080" cy="154080"/>
            </a:xfrm>
            <a:prstGeom prst="diamond">
              <a:avLst/>
            </a:prstGeom>
            <a:solidFill>
              <a:srgbClr val="0070C0"/>
            </a:solidFill>
            <a:ln w="12600">
              <a:solidFill>
                <a:srgbClr val="0070C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4" name="CustomShape 50"/>
            <p:cNvSpPr/>
            <p:nvPr/>
          </p:nvSpPr>
          <p:spPr>
            <a:xfrm>
              <a:off x="87840" y="3556080"/>
              <a:ext cx="1301040" cy="323640"/>
            </a:xfrm>
            <a:prstGeom prst="rect">
              <a:avLst/>
            </a:prstGeom>
            <a:solidFill>
              <a:srgbClr val="FFFFFF">
                <a:alpha val="91000"/>
              </a:srgb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fr-FR" sz="1050" b="0" strike="noStrike" spc="-1">
                  <a:solidFill>
                    <a:srgbClr val="313E48"/>
                  </a:solidFill>
                  <a:latin typeface="Open Sans"/>
                  <a:ea typeface="DejaVu Sans"/>
                </a:rPr>
                <a:t>Réseau Biblio</a:t>
              </a:r>
              <a:endParaRPr lang="fr-FR" sz="105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050" b="0" strike="noStrike" spc="-1">
                  <a:solidFill>
                    <a:srgbClr val="313E48"/>
                  </a:solidFill>
                  <a:latin typeface="Open Sans"/>
                  <a:ea typeface="DejaVu Sans"/>
                </a:rPr>
                <a:t>UPSaclay (2 jr)</a:t>
              </a:r>
              <a:endParaRPr lang="fr-FR" sz="1050" b="0" strike="noStrike" spc="-1">
                <a:latin typeface="Arial"/>
              </a:endParaRPr>
            </a:p>
          </p:txBody>
        </p:sp>
        <p:sp>
          <p:nvSpPr>
            <p:cNvPr id="405" name="CustomShape 51"/>
            <p:cNvSpPr/>
            <p:nvPr/>
          </p:nvSpPr>
          <p:spPr>
            <a:xfrm>
              <a:off x="734040" y="3875760"/>
              <a:ext cx="360" cy="293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solidFill>
                <a:srgbClr val="0070C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6" name="CustomShape 52"/>
            <p:cNvSpPr/>
            <p:nvPr/>
          </p:nvSpPr>
          <p:spPr>
            <a:xfrm>
              <a:off x="87840" y="3556080"/>
              <a:ext cx="1301040" cy="323640"/>
            </a:xfrm>
            <a:prstGeom prst="rect">
              <a:avLst/>
            </a:prstGeom>
            <a:solidFill>
              <a:srgbClr val="FFFFFF">
                <a:alpha val="91000"/>
              </a:srgb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fr-FR" sz="1050" b="0" i="1" strike="noStrike" spc="-1">
                  <a:solidFill>
                    <a:srgbClr val="313E48"/>
                  </a:solidFill>
                  <a:latin typeface="Open Sans"/>
                  <a:ea typeface="DejaVu Sans"/>
                </a:rPr>
                <a:t>Réseau Biblio</a:t>
              </a:r>
              <a:endParaRPr lang="fr-FR" sz="105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050" b="0" i="1" strike="noStrike" spc="-1">
                  <a:solidFill>
                    <a:srgbClr val="313E48"/>
                  </a:solidFill>
                  <a:latin typeface="Open Sans"/>
                  <a:ea typeface="DejaVu Sans"/>
                </a:rPr>
                <a:t>UPSaclay (2 jr)</a:t>
              </a:r>
              <a:endParaRPr lang="fr-FR" sz="1050" b="0" strike="noStrike" spc="-1">
                <a:latin typeface="Arial"/>
              </a:endParaRPr>
            </a:p>
          </p:txBody>
        </p:sp>
        <p:sp>
          <p:nvSpPr>
            <p:cNvPr id="407" name="CustomShape 53"/>
            <p:cNvSpPr/>
            <p:nvPr/>
          </p:nvSpPr>
          <p:spPr>
            <a:xfrm>
              <a:off x="734040" y="3905280"/>
              <a:ext cx="360" cy="293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solidFill>
                <a:srgbClr val="0070C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8" name="CustomShape 54"/>
            <p:cNvSpPr/>
            <p:nvPr/>
          </p:nvSpPr>
          <p:spPr>
            <a:xfrm>
              <a:off x="4134240" y="4370760"/>
              <a:ext cx="295920" cy="353160"/>
            </a:xfrm>
            <a:prstGeom prst="rect">
              <a:avLst/>
            </a:prstGeom>
            <a:solidFill>
              <a:srgbClr val="0070C0">
                <a:alpha val="91000"/>
              </a:srgbClr>
            </a:solidFill>
            <a:ln w="2556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fr-FR" sz="800" b="0" strike="noStrike" spc="-1">
                  <a:solidFill>
                    <a:srgbClr val="FFFFFF"/>
                  </a:solidFill>
                  <a:latin typeface="Open Sans"/>
                  <a:ea typeface="DejaVu Sans"/>
                </a:rPr>
                <a:t>IRN</a:t>
              </a:r>
              <a:br/>
              <a:r>
                <a:rPr lang="fr-FR" sz="800" b="0" strike="noStrike" spc="-1">
                  <a:solidFill>
                    <a:srgbClr val="FFFFFF"/>
                  </a:solidFill>
                  <a:latin typeface="Open Sans"/>
                  <a:ea typeface="DejaVu Sans"/>
                </a:rPr>
                <a:t>(1 sem)</a:t>
              </a:r>
              <a:endParaRPr lang="fr-FR" sz="800" b="0" strike="noStrike" spc="-1">
                <a:latin typeface="Arial"/>
              </a:endParaRPr>
            </a:p>
          </p:txBody>
        </p:sp>
        <p:sp>
          <p:nvSpPr>
            <p:cNvPr id="409" name="CustomShape 55"/>
            <p:cNvSpPr/>
            <p:nvPr/>
          </p:nvSpPr>
          <p:spPr>
            <a:xfrm>
              <a:off x="5473800" y="4040640"/>
              <a:ext cx="248760" cy="314280"/>
            </a:xfrm>
            <a:prstGeom prst="rect">
              <a:avLst/>
            </a:prstGeom>
            <a:solidFill>
              <a:srgbClr val="0070C0">
                <a:alpha val="91000"/>
              </a:srgbClr>
            </a:solidFill>
            <a:ln w="2556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fr-FR" sz="800" b="0" strike="noStrike" spc="-1">
                  <a:solidFill>
                    <a:srgbClr val="FFFFFF"/>
                  </a:solidFill>
                  <a:latin typeface="Open Sans"/>
                  <a:ea typeface="DejaVu Sans"/>
                </a:rPr>
                <a:t>GDR</a:t>
              </a:r>
              <a:br/>
              <a:r>
                <a:rPr lang="fr-FR" sz="800" b="0" strike="noStrike" spc="-1">
                  <a:solidFill>
                    <a:srgbClr val="FFFFFF"/>
                  </a:solidFill>
                  <a:latin typeface="Open Sans"/>
                  <a:ea typeface="DejaVu Sans"/>
                </a:rPr>
                <a:t>(3j)</a:t>
              </a:r>
              <a:endParaRPr lang="fr-FR" sz="800" b="0" strike="noStrike" spc="-1">
                <a:latin typeface="Arial"/>
              </a:endParaRPr>
            </a:p>
          </p:txBody>
        </p:sp>
      </p:grpSp>
      <p:sp>
        <p:nvSpPr>
          <p:cNvPr id="410" name="CustomShape 56"/>
          <p:cNvSpPr/>
          <p:nvPr/>
        </p:nvSpPr>
        <p:spPr>
          <a:xfrm>
            <a:off x="5915880" y="5875560"/>
            <a:ext cx="1301040" cy="323640"/>
          </a:xfrm>
          <a:prstGeom prst="rect">
            <a:avLst/>
          </a:prstGeom>
          <a:solidFill>
            <a:srgbClr val="0070C0">
              <a:alpha val="91000"/>
            </a:srgbClr>
          </a:solidFill>
          <a:ln w="2844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050" b="0" strike="noStrike" spc="-1">
                <a:solidFill>
                  <a:srgbClr val="FFFFFF"/>
                </a:solidFill>
                <a:latin typeface="Open Sans"/>
                <a:ea typeface="DejaVu Sans"/>
              </a:rPr>
              <a:t>Short Event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57" name="CustomShape 49">
            <a:extLst>
              <a:ext uri="{FF2B5EF4-FFF2-40B4-BE49-F238E27FC236}">
                <a16:creationId xmlns:a16="http://schemas.microsoft.com/office/drawing/2014/main" id="{B4695589-2C92-4E32-BCC3-C0B168E0F511}"/>
              </a:ext>
            </a:extLst>
          </p:cNvPr>
          <p:cNvSpPr/>
          <p:nvPr/>
        </p:nvSpPr>
        <p:spPr>
          <a:xfrm>
            <a:off x="240840" y="167400"/>
            <a:ext cx="8552880" cy="67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fr-FR" sz="2800" b="1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IPa programmes 2021 </a:t>
            </a:r>
            <a:endParaRPr lang="fr-FR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Texte 54"/>
          <p:cNvSpPr txBox="1">
            <a:spLocks/>
          </p:cNvSpPr>
          <p:nvPr/>
        </p:nvSpPr>
        <p:spPr>
          <a:xfrm>
            <a:off x="77877" y="5483449"/>
            <a:ext cx="1300417" cy="324000"/>
          </a:xfrm>
          <a:prstGeom prst="rect">
            <a:avLst/>
          </a:prstGeom>
          <a:solidFill>
            <a:srgbClr val="FFFFFF">
              <a:alpha val="91000"/>
            </a:srgbClr>
          </a:solidFill>
          <a:ln w="25400">
            <a:solidFill>
              <a:schemeClr val="accent2"/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63003C">
                    <a:lumMod val="75000"/>
                    <a:lumOff val="25000"/>
                  </a:srgbClr>
                </a:solidFill>
                <a:effectLst/>
                <a:uLnTx/>
                <a:uFillTx/>
                <a:latin typeface="Open Sans"/>
              </a:rPr>
              <a:t>Prog. autofinancé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0D0EA167-19CE-4A60-85CD-413E87A7DE09}"/>
              </a:ext>
            </a:extLst>
          </p:cNvPr>
          <p:cNvSpPr txBox="1">
            <a:spLocks/>
          </p:cNvSpPr>
          <p:nvPr/>
        </p:nvSpPr>
        <p:spPr>
          <a:xfrm>
            <a:off x="98198" y="5875503"/>
            <a:ext cx="1301400" cy="324000"/>
          </a:xfrm>
          <a:prstGeom prst="rect">
            <a:avLst/>
          </a:prstGeom>
          <a:solidFill>
            <a:schemeClr val="accent2">
              <a:alpha val="91000"/>
            </a:schemeClr>
          </a:solidFill>
          <a:ln w="25400">
            <a:solidFill>
              <a:srgbClr val="63003C">
                <a:lumMod val="75000"/>
                <a:lumOff val="25000"/>
              </a:srgb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</a:rPr>
              <a:t>Prog. financé IPa</a:t>
            </a:r>
          </a:p>
        </p:txBody>
      </p:sp>
      <p:sp>
        <p:nvSpPr>
          <p:cNvPr id="53" name="TextShape 1"/>
          <p:cNvSpPr txBox="1"/>
          <p:nvPr/>
        </p:nvSpPr>
        <p:spPr>
          <a:xfrm>
            <a:off x="163263" y="166788"/>
            <a:ext cx="8132438" cy="67253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2700" b="1" spc="-1" dirty="0" err="1">
                <a:solidFill>
                  <a:srgbClr val="303E48"/>
                </a:solidFill>
                <a:latin typeface="Open Sans"/>
              </a:rPr>
              <a:t>Thematic</a:t>
            </a:r>
            <a:r>
              <a:rPr lang="fr-FR" sz="2700" b="1" spc="-1" dirty="0">
                <a:solidFill>
                  <a:srgbClr val="303E48"/>
                </a:solidFill>
                <a:latin typeface="Open Sans"/>
              </a:rPr>
              <a:t> Programs 2022 </a:t>
            </a:r>
            <a:endParaRPr lang="fr-FR" sz="2700" spc="-1" dirty="0">
              <a:solidFill>
                <a:srgbClr val="303E48"/>
              </a:solidFill>
              <a:latin typeface="Open San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98F1041-D4C9-465D-80E1-45D041BDC6C5}"/>
              </a:ext>
            </a:extLst>
          </p:cNvPr>
          <p:cNvGrpSpPr/>
          <p:nvPr/>
        </p:nvGrpSpPr>
        <p:grpSpPr>
          <a:xfrm>
            <a:off x="98198" y="2542473"/>
            <a:ext cx="8785928" cy="2188973"/>
            <a:chOff x="82915" y="2541864"/>
            <a:chExt cx="8785928" cy="218897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8D8AE6C1-B619-4004-8B5E-F87506C69BCC}"/>
                </a:ext>
              </a:extLst>
            </p:cNvPr>
            <p:cNvGrpSpPr/>
            <p:nvPr/>
          </p:nvGrpSpPr>
          <p:grpSpPr>
            <a:xfrm>
              <a:off x="82915" y="2565638"/>
              <a:ext cx="8364938" cy="1800888"/>
              <a:chOff x="110553" y="1441270"/>
              <a:chExt cx="11153250" cy="2401183"/>
            </a:xfrm>
          </p:grpSpPr>
          <p:grpSp>
            <p:nvGrpSpPr>
              <p:cNvPr id="57" name="Groupe 56"/>
              <p:cNvGrpSpPr/>
              <p:nvPr/>
            </p:nvGrpSpPr>
            <p:grpSpPr>
              <a:xfrm>
                <a:off x="110553" y="1441270"/>
                <a:ext cx="11153250" cy="1171822"/>
                <a:chOff x="110553" y="1090291"/>
                <a:chExt cx="11153250" cy="1171822"/>
              </a:xfrm>
            </p:grpSpPr>
            <p:grpSp>
              <p:nvGrpSpPr>
                <p:cNvPr id="63" name="Groupe 62"/>
                <p:cNvGrpSpPr/>
                <p:nvPr/>
              </p:nvGrpSpPr>
              <p:grpSpPr>
                <a:xfrm>
                  <a:off x="453887" y="1362113"/>
                  <a:ext cx="10809916" cy="900000"/>
                  <a:chOff x="453887" y="1362113"/>
                  <a:chExt cx="10809916" cy="900000"/>
                </a:xfrm>
              </p:grpSpPr>
              <p:cxnSp>
                <p:nvCxnSpPr>
                  <p:cNvPr id="67" name="Connecteur droit 66"/>
                  <p:cNvCxnSpPr/>
                  <p:nvPr/>
                </p:nvCxnSpPr>
                <p:spPr>
                  <a:xfrm>
                    <a:off x="453887" y="1811677"/>
                    <a:ext cx="10800000" cy="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rgbClr val="313E48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8" name="Connecteur droit 67"/>
                  <p:cNvCxnSpPr/>
                  <p:nvPr/>
                </p:nvCxnSpPr>
                <p:spPr>
                  <a:xfrm>
                    <a:off x="466593" y="1362113"/>
                    <a:ext cx="0" cy="90000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313E48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9" name="Connecteur droit 68"/>
                  <p:cNvCxnSpPr/>
                  <p:nvPr/>
                </p:nvCxnSpPr>
                <p:spPr>
                  <a:xfrm>
                    <a:off x="11263803" y="1362113"/>
                    <a:ext cx="0" cy="90000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313E48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0" name="Connecteur droit 69"/>
                  <p:cNvCxnSpPr/>
                  <p:nvPr/>
                </p:nvCxnSpPr>
                <p:spPr>
                  <a:xfrm>
                    <a:off x="2266128" y="1362113"/>
                    <a:ext cx="0" cy="90000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313E48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1" name="Connecteur droit 70"/>
                  <p:cNvCxnSpPr/>
                  <p:nvPr/>
                </p:nvCxnSpPr>
                <p:spPr>
                  <a:xfrm>
                    <a:off x="4065663" y="1362113"/>
                    <a:ext cx="0" cy="90000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313E48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2" name="Connecteur droit 71"/>
                  <p:cNvCxnSpPr/>
                  <p:nvPr/>
                </p:nvCxnSpPr>
                <p:spPr>
                  <a:xfrm>
                    <a:off x="5865198" y="1362113"/>
                    <a:ext cx="0" cy="90000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313E48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3" name="Connecteur droit 72"/>
                  <p:cNvCxnSpPr/>
                  <p:nvPr/>
                </p:nvCxnSpPr>
                <p:spPr>
                  <a:xfrm>
                    <a:off x="7664733" y="1362113"/>
                    <a:ext cx="0" cy="90000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313E48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4" name="Connecteur droit 73"/>
                  <p:cNvCxnSpPr/>
                  <p:nvPr/>
                </p:nvCxnSpPr>
                <p:spPr>
                  <a:xfrm>
                    <a:off x="9464268" y="1362113"/>
                    <a:ext cx="0" cy="90000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313E48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64" name="ZoneTexte 63"/>
                <p:cNvSpPr txBox="1"/>
                <p:nvPr/>
              </p:nvSpPr>
              <p:spPr>
                <a:xfrm>
                  <a:off x="3762525" y="1090291"/>
                  <a:ext cx="588196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13E48"/>
                      </a:solidFill>
                      <a:effectLst/>
                      <a:uLnTx/>
                      <a:uFillTx/>
                      <a:latin typeface="Open Sans"/>
                    </a:rPr>
                    <a:t>Mars</a:t>
                  </a:r>
                </a:p>
              </p:txBody>
            </p:sp>
            <p:sp>
              <p:nvSpPr>
                <p:cNvPr id="65" name="ZoneTexte 64"/>
                <p:cNvSpPr txBox="1"/>
                <p:nvPr/>
              </p:nvSpPr>
              <p:spPr>
                <a:xfrm>
                  <a:off x="110553" y="1090291"/>
                  <a:ext cx="742084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13E48"/>
                      </a:solidFill>
                      <a:effectLst/>
                      <a:uLnTx/>
                      <a:uFillTx/>
                      <a:latin typeface="Open Sans"/>
                    </a:rPr>
                    <a:t>Janvier</a:t>
                  </a:r>
                </a:p>
              </p:txBody>
            </p:sp>
            <p:sp>
              <p:nvSpPr>
                <p:cNvPr id="66" name="ZoneTexte 65"/>
                <p:cNvSpPr txBox="1"/>
                <p:nvPr/>
              </p:nvSpPr>
              <p:spPr>
                <a:xfrm>
                  <a:off x="7393685" y="1090291"/>
                  <a:ext cx="494152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13E48"/>
                      </a:solidFill>
                      <a:effectLst/>
                      <a:uLnTx/>
                      <a:uFillTx/>
                      <a:latin typeface="Open Sans"/>
                    </a:rPr>
                    <a:t>Mai</a:t>
                  </a:r>
                </a:p>
              </p:txBody>
            </p:sp>
          </p:grpSp>
          <p:sp>
            <p:nvSpPr>
              <p:cNvPr id="58" name="ZoneTexte 57"/>
              <p:cNvSpPr txBox="1">
                <a:spLocks/>
              </p:cNvSpPr>
              <p:nvPr/>
            </p:nvSpPr>
            <p:spPr>
              <a:xfrm>
                <a:off x="6708337" y="1716219"/>
                <a:ext cx="882000" cy="4320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5400000" scaled="1"/>
              </a:gradFill>
              <a:ln w="25400">
                <a:solidFill>
                  <a:srgbClr val="63003C">
                    <a:lumMod val="75000"/>
                    <a:lumOff val="25000"/>
                  </a:srgbClr>
                </a:solidFill>
              </a:ln>
            </p:spPr>
            <p:txBody>
              <a:bodyPr wrap="none" rtlCol="0" anchor="ctr">
                <a:noAutofit/>
              </a:bodyPr>
              <a:lstStyle>
                <a:defPPr>
                  <a:defRPr lang="fr-FR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Learning 3</a:t>
                </a:r>
                <a:br>
                  <a:rPr kumimoji="0" lang="fr-FR" sz="1050" b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</a:br>
                <a:r>
                  <a:rPr kumimoji="0" lang="fr-FR" sz="1050" b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(2 </a:t>
                </a:r>
                <a:r>
                  <a:rPr kumimoji="0" lang="fr-FR" sz="1050" b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sem</a:t>
                </a:r>
                <a:r>
                  <a:rPr kumimoji="0" lang="fr-FR" sz="1050" b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)</a:t>
                </a:r>
              </a:p>
            </p:txBody>
          </p:sp>
          <p:sp>
            <p:nvSpPr>
              <p:cNvPr id="61" name="ZoneTexte 60"/>
              <p:cNvSpPr txBox="1">
                <a:spLocks/>
              </p:cNvSpPr>
              <p:nvPr/>
            </p:nvSpPr>
            <p:spPr>
              <a:xfrm>
                <a:off x="7678190" y="2175778"/>
                <a:ext cx="883200" cy="432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91000"/>
                </a:schemeClr>
              </a:solidFill>
              <a:ln w="25400">
                <a:solidFill>
                  <a:srgbClr val="63003C">
                    <a:lumMod val="75000"/>
                    <a:lumOff val="25000"/>
                  </a:srgbClr>
                </a:solidFill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Reimagine</a:t>
                </a:r>
                <a:br>
                  <a:rPr lang="fr-FR" sz="1050" kern="0" dirty="0">
                    <a:solidFill>
                      <a:srgbClr val="FFFFFF"/>
                    </a:solidFill>
                    <a:latin typeface="Open Sans"/>
                  </a:rPr>
                </a:br>
                <a:r>
                  <a: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(2 </a:t>
                </a:r>
                <a:r>
                  <a:rPr kumimoji="0" lang="fr-FR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sem</a:t>
                </a:r>
                <a:r>
                  <a: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)</a:t>
                </a:r>
              </a:p>
            </p:txBody>
          </p:sp>
          <p:sp>
            <p:nvSpPr>
              <p:cNvPr id="62" name="ZoneTexte 61"/>
              <p:cNvSpPr txBox="1">
                <a:spLocks/>
              </p:cNvSpPr>
              <p:nvPr/>
            </p:nvSpPr>
            <p:spPr>
              <a:xfrm>
                <a:off x="5893402" y="3436780"/>
                <a:ext cx="1324800" cy="405673"/>
              </a:xfrm>
              <a:prstGeom prst="rect">
                <a:avLst/>
              </a:prstGeom>
              <a:solidFill>
                <a:schemeClr val="accent5">
                  <a:alpha val="91000"/>
                </a:schemeClr>
              </a:solidFill>
              <a:ln w="25400">
                <a:solidFill>
                  <a:srgbClr val="63003C">
                    <a:lumMod val="75000"/>
                    <a:lumOff val="25000"/>
                  </a:srgbClr>
                </a:solidFill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Heavy </a:t>
                </a:r>
                <a:r>
                  <a:rPr kumimoji="0" lang="fr-FR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Flavors</a:t>
                </a:r>
                <a:endPara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endParaRPr>
              </a:p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(3 </a:t>
                </a:r>
                <a:r>
                  <a:rPr kumimoji="0" lang="fr-FR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sem</a:t>
                </a:r>
                <a:r>
                  <a: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</a:rPr>
                  <a:t>)</a:t>
                </a:r>
              </a:p>
            </p:txBody>
          </p:sp>
        </p:grp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87083E31-EDB5-4550-B57E-8F6D85D3379F}"/>
                </a:ext>
              </a:extLst>
            </p:cNvPr>
            <p:cNvGrpSpPr/>
            <p:nvPr/>
          </p:nvGrpSpPr>
          <p:grpSpPr>
            <a:xfrm>
              <a:off x="100016" y="3827065"/>
              <a:ext cx="8768827" cy="903772"/>
              <a:chOff x="143379" y="4335233"/>
              <a:chExt cx="11691769" cy="1205029"/>
            </a:xfrm>
          </p:grpSpPr>
          <p:grpSp>
            <p:nvGrpSpPr>
              <p:cNvPr id="76" name="Groupe 75"/>
              <p:cNvGrpSpPr/>
              <p:nvPr/>
            </p:nvGrpSpPr>
            <p:grpSpPr>
              <a:xfrm>
                <a:off x="457202" y="4605277"/>
                <a:ext cx="11268035" cy="900000"/>
                <a:chOff x="453887" y="1362113"/>
                <a:chExt cx="11268035" cy="900000"/>
              </a:xfrm>
            </p:grpSpPr>
            <p:cxnSp>
              <p:nvCxnSpPr>
                <p:cNvPr id="86" name="Connecteur droit 85"/>
                <p:cNvCxnSpPr/>
                <p:nvPr/>
              </p:nvCxnSpPr>
              <p:spPr>
                <a:xfrm>
                  <a:off x="9464268" y="1362113"/>
                  <a:ext cx="0" cy="90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13E48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7" name="Connecteur droit 86"/>
                <p:cNvCxnSpPr/>
                <p:nvPr/>
              </p:nvCxnSpPr>
              <p:spPr>
                <a:xfrm>
                  <a:off x="453887" y="1811677"/>
                  <a:ext cx="11268035" cy="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rgbClr val="313E48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88" name="Connecteur droit 87"/>
                <p:cNvCxnSpPr/>
                <p:nvPr/>
              </p:nvCxnSpPr>
              <p:spPr>
                <a:xfrm>
                  <a:off x="466593" y="1362113"/>
                  <a:ext cx="0" cy="90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13E48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9" name="Connecteur droit 88"/>
                <p:cNvCxnSpPr/>
                <p:nvPr/>
              </p:nvCxnSpPr>
              <p:spPr>
                <a:xfrm>
                  <a:off x="11263803" y="1362113"/>
                  <a:ext cx="0" cy="90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13E48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0" name="Connecteur droit 89"/>
                <p:cNvCxnSpPr/>
                <p:nvPr/>
              </p:nvCxnSpPr>
              <p:spPr>
                <a:xfrm>
                  <a:off x="2266128" y="1362113"/>
                  <a:ext cx="0" cy="90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13E48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1" name="Connecteur droit 90"/>
                <p:cNvCxnSpPr/>
                <p:nvPr/>
              </p:nvCxnSpPr>
              <p:spPr>
                <a:xfrm>
                  <a:off x="4065663" y="1362113"/>
                  <a:ext cx="0" cy="90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13E48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2" name="Connecteur droit 91"/>
                <p:cNvCxnSpPr/>
                <p:nvPr/>
              </p:nvCxnSpPr>
              <p:spPr>
                <a:xfrm>
                  <a:off x="5865198" y="1362113"/>
                  <a:ext cx="0" cy="90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13E48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3" name="Connecteur droit 92"/>
                <p:cNvCxnSpPr/>
                <p:nvPr/>
              </p:nvCxnSpPr>
              <p:spPr>
                <a:xfrm>
                  <a:off x="7664733" y="1362113"/>
                  <a:ext cx="0" cy="9000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13E48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77" name="ZoneTexte 76"/>
              <p:cNvSpPr txBox="1">
                <a:spLocks/>
              </p:cNvSpPr>
              <p:nvPr/>
            </p:nvSpPr>
            <p:spPr>
              <a:xfrm>
                <a:off x="7687459" y="5108262"/>
                <a:ext cx="1766400" cy="432000"/>
              </a:xfrm>
              <a:prstGeom prst="rect">
                <a:avLst/>
              </a:prstGeom>
              <a:solidFill>
                <a:srgbClr val="FFFFFF"/>
              </a:solidFill>
              <a:ln w="38100">
                <a:gradFill>
                  <a:gsLst>
                    <a:gs pos="0">
                      <a:schemeClr val="accent6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  <a:t>Astroparticles</a:t>
                </a:r>
                <a:r>
                  <a:rPr kumimoji="0" lang="fr-FR" sz="1050" b="0" u="none" strike="noStrike" kern="0" cap="none" spc="0" normalizeH="0" baseline="0" noProof="0" dirty="0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  <a:t> (4 </a:t>
                </a:r>
                <a:r>
                  <a:rPr kumimoji="0" lang="fr-FR" sz="1050" b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  <a:t>sem</a:t>
                </a:r>
                <a:r>
                  <a:rPr kumimoji="0" lang="fr-FR" sz="1050" b="0" u="none" strike="noStrike" kern="0" cap="none" spc="0" normalizeH="0" baseline="0" noProof="0" dirty="0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  <a:t>)</a:t>
                </a:r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143379" y="4335233"/>
                <a:ext cx="639491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313E48"/>
                    </a:solidFill>
                    <a:effectLst/>
                    <a:uLnTx/>
                    <a:uFillTx/>
                    <a:latin typeface="Open Sans"/>
                  </a:rPr>
                  <a:t>Juillet</a:t>
                </a: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3575812" y="4335233"/>
                <a:ext cx="998565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313E48"/>
                    </a:solidFill>
                    <a:effectLst/>
                    <a:uLnTx/>
                    <a:uFillTx/>
                    <a:latin typeface="Open Sans"/>
                  </a:rPr>
                  <a:t>Septembre</a:t>
                </a:r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7185513" y="4335233"/>
                <a:ext cx="955817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313E48"/>
                    </a:solidFill>
                    <a:effectLst/>
                    <a:uLnTx/>
                    <a:uFillTx/>
                    <a:latin typeface="Open Sans"/>
                  </a:rPr>
                  <a:t>Novembre</a:t>
                </a:r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10708344" y="4335233"/>
                <a:ext cx="1126804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313E48"/>
                    </a:solidFill>
                    <a:effectLst/>
                    <a:uLnTx/>
                    <a:uFillTx/>
                    <a:latin typeface="Open Sans"/>
                  </a:rPr>
                  <a:t>Janvier 2022</a:t>
                </a:r>
              </a:p>
            </p:txBody>
          </p:sp>
          <p:sp>
            <p:nvSpPr>
              <p:cNvPr id="85" name="ZoneTexte 84"/>
              <p:cNvSpPr txBox="1">
                <a:spLocks/>
              </p:cNvSpPr>
              <p:nvPr/>
            </p:nvSpPr>
            <p:spPr>
              <a:xfrm>
                <a:off x="902624" y="4642908"/>
                <a:ext cx="1324800" cy="432000"/>
              </a:xfrm>
              <a:prstGeom prst="rect">
                <a:avLst/>
              </a:prstGeom>
              <a:noFill/>
              <a:ln w="38100">
                <a:solidFill>
                  <a:srgbClr val="63003C">
                    <a:lumMod val="75000"/>
                    <a:lumOff val="25000"/>
                  </a:srgbClr>
                </a:solidFill>
              </a:ln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  <a:t>Interstellar</a:t>
                </a:r>
                <a:b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</a:b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  <a:t>(3 </a:t>
                </a: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  <a:t>sem</a:t>
                </a: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63003C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Open Sans"/>
                  </a:rPr>
                  <a:t>)</a:t>
                </a:r>
              </a:p>
            </p:txBody>
          </p:sp>
        </p:grpSp>
        <p:sp>
          <p:nvSpPr>
            <p:cNvPr id="96" name="ZoneTexte 95"/>
            <p:cNvSpPr txBox="1"/>
            <p:nvPr/>
          </p:nvSpPr>
          <p:spPr>
            <a:xfrm>
              <a:off x="8208044" y="2541864"/>
              <a:ext cx="4796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fr-FR" sz="900" dirty="0">
                  <a:solidFill>
                    <a:srgbClr val="313E48"/>
                  </a:solidFill>
                  <a:latin typeface="Open Sans"/>
                </a:rPr>
                <a:t>Juillet</a:t>
              </a:r>
            </a:p>
          </p:txBody>
        </p:sp>
        <p:sp>
          <p:nvSpPr>
            <p:cNvPr id="59" name="ZoneTexte 58"/>
            <p:cNvSpPr txBox="1">
              <a:spLocks/>
            </p:cNvSpPr>
            <p:nvPr/>
          </p:nvSpPr>
          <p:spPr>
            <a:xfrm>
              <a:off x="3203436" y="3102470"/>
              <a:ext cx="993600" cy="324000"/>
            </a:xfrm>
            <a:prstGeom prst="rect">
              <a:avLst/>
            </a:prstGeom>
            <a:noFill/>
            <a:ln w="381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u="none" strike="noStrike" kern="0" cap="none" spc="0" normalizeH="0" baseline="0" noProof="0" dirty="0" err="1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WholeSun</a:t>
              </a:r>
              <a:br>
                <a:rPr kumimoji="0" lang="fr-FR" sz="900" b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</a:br>
              <a:r>
                <a:rPr kumimoji="0" lang="fr-FR" sz="900" b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(3 </a:t>
              </a:r>
              <a:r>
                <a:rPr kumimoji="0" lang="fr-FR" sz="900" b="0" u="none" strike="noStrike" kern="0" cap="none" spc="0" normalizeH="0" baseline="0" noProof="0" dirty="0" err="1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sem</a:t>
              </a:r>
              <a:r>
                <a:rPr kumimoji="0" lang="fr-FR" sz="900" b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)</a:t>
              </a:r>
            </a:p>
          </p:txBody>
        </p:sp>
        <p:sp>
          <p:nvSpPr>
            <p:cNvPr id="60" name="ZoneTexte 59"/>
            <p:cNvSpPr txBox="1">
              <a:spLocks/>
            </p:cNvSpPr>
            <p:nvPr/>
          </p:nvSpPr>
          <p:spPr>
            <a:xfrm>
              <a:off x="4208450" y="3105678"/>
              <a:ext cx="662400" cy="324000"/>
            </a:xfrm>
            <a:prstGeom prst="rect">
              <a:avLst/>
            </a:prstGeom>
            <a:solidFill>
              <a:srgbClr val="FFFFFF">
                <a:alpha val="91000"/>
              </a:srgbClr>
            </a:solidFill>
            <a:ln w="38100">
              <a:gradFill>
                <a:gsLst>
                  <a:gs pos="0">
                    <a:schemeClr val="accent1"/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ISAPP</a:t>
              </a:r>
              <a:b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</a:b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(2 </a:t>
              </a:r>
              <a:r>
                <a:rPr kumimoji="0" lang="fr-FR" sz="105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sem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)</a:t>
              </a:r>
            </a:p>
          </p:txBody>
        </p:sp>
        <p:sp>
          <p:nvSpPr>
            <p:cNvPr id="84" name="ZoneTexte 83"/>
            <p:cNvSpPr txBox="1">
              <a:spLocks/>
            </p:cNvSpPr>
            <p:nvPr/>
          </p:nvSpPr>
          <p:spPr>
            <a:xfrm>
              <a:off x="6452641" y="3120726"/>
              <a:ext cx="864000" cy="3240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254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>
              <a:defPPr>
                <a:defRPr lang="fr-FR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defRPr>
              </a:lvl1pPr>
            </a:lstStyle>
            <a:p>
              <a:r>
                <a:rPr lang="fr-FR" dirty="0" err="1"/>
                <a:t>Mobility</a:t>
              </a:r>
              <a:r>
                <a:rPr lang="fr-FR" dirty="0"/>
                <a:t> 2</a:t>
              </a:r>
              <a:br>
                <a:rPr lang="fr-FR" dirty="0"/>
              </a:br>
              <a:r>
                <a:rPr lang="fr-FR" dirty="0"/>
                <a:t>(3 </a:t>
              </a:r>
              <a:r>
                <a:rPr lang="fr-FR" dirty="0" err="1"/>
                <a:t>sem</a:t>
              </a:r>
              <a:r>
                <a:rPr lang="fr-FR" dirty="0"/>
                <a:t>)</a:t>
              </a:r>
            </a:p>
          </p:txBody>
        </p:sp>
        <p:sp>
          <p:nvSpPr>
            <p:cNvPr id="95" name="ZoneTexte 94"/>
            <p:cNvSpPr txBox="1">
              <a:spLocks/>
            </p:cNvSpPr>
            <p:nvPr/>
          </p:nvSpPr>
          <p:spPr>
            <a:xfrm>
              <a:off x="6099043" y="2763252"/>
              <a:ext cx="1188000" cy="324000"/>
            </a:xfrm>
            <a:prstGeom prst="rect">
              <a:avLst/>
            </a:prstGeom>
            <a:noFill/>
            <a:ln w="381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u="none" strike="noStrike" kern="0" cap="none" spc="0" normalizeH="0" baseline="0" noProof="0" dirty="0" err="1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Ecogal</a:t>
              </a:r>
              <a:br>
                <a:rPr kumimoji="0" lang="fr-FR" sz="900" b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</a:br>
              <a:r>
                <a:rPr kumimoji="0" lang="fr-FR" sz="900" b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(4 </a:t>
              </a:r>
              <a:r>
                <a:rPr kumimoji="0" lang="fr-FR" sz="900" b="0" u="none" strike="noStrike" kern="0" cap="none" spc="0" normalizeH="0" baseline="0" noProof="0" dirty="0" err="1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sem</a:t>
              </a:r>
              <a:r>
                <a:rPr kumimoji="0" lang="fr-FR" sz="900" b="0" u="none" strike="noStrike" kern="0" cap="none" spc="0" normalizeH="0" baseline="0" noProof="0" dirty="0">
                  <a:ln>
                    <a:noFill/>
                  </a:ln>
                  <a:solidFill>
                    <a:srgbClr val="63003C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Open Sans"/>
                </a:rPr>
                <a:t>)</a:t>
              </a:r>
            </a:p>
          </p:txBody>
        </p:sp>
        <p:sp>
          <p:nvSpPr>
            <p:cNvPr id="103" name="ZoneTexte 102"/>
            <p:cNvSpPr txBox="1">
              <a:spLocks/>
            </p:cNvSpPr>
            <p:nvPr/>
          </p:nvSpPr>
          <p:spPr>
            <a:xfrm>
              <a:off x="7307231" y="2767475"/>
              <a:ext cx="576000" cy="324000"/>
            </a:xfrm>
            <a:prstGeom prst="rect">
              <a:avLst/>
            </a:prstGeom>
            <a:solidFill>
              <a:schemeClr val="accent2">
                <a:alpha val="91000"/>
              </a:schemeClr>
            </a:solidFill>
            <a:ln w="254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DCS3</a:t>
              </a:r>
              <a:br>
                <a:rPr lang="fr-FR" sz="1050" kern="0" dirty="0">
                  <a:solidFill>
                    <a:srgbClr val="FFFFFF"/>
                  </a:solidFill>
                  <a:latin typeface="Open Sans"/>
                </a:rPr>
              </a:b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(2 </a:t>
              </a:r>
              <a:r>
                <a:rPr kumimoji="0" lang="fr-FR" sz="10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sem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)</a:t>
              </a:r>
            </a:p>
          </p:txBody>
        </p:sp>
        <p:sp>
          <p:nvSpPr>
            <p:cNvPr id="104" name="ZoneTexte 103"/>
            <p:cNvSpPr txBox="1">
              <a:spLocks/>
            </p:cNvSpPr>
            <p:nvPr/>
          </p:nvSpPr>
          <p:spPr>
            <a:xfrm>
              <a:off x="7900430" y="3102470"/>
              <a:ext cx="540000" cy="324000"/>
            </a:xfrm>
            <a:prstGeom prst="rect">
              <a:avLst/>
            </a:prstGeom>
            <a:solidFill>
              <a:schemeClr val="accent4">
                <a:alpha val="91000"/>
              </a:schemeClr>
            </a:solidFill>
            <a:ln w="254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Water </a:t>
              </a:r>
              <a:b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</a:b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Cycle</a:t>
              </a:r>
            </a:p>
          </p:txBody>
        </p:sp>
        <p:sp>
          <p:nvSpPr>
            <p:cNvPr id="105" name="ZoneTexte 104"/>
            <p:cNvSpPr txBox="1">
              <a:spLocks/>
            </p:cNvSpPr>
            <p:nvPr/>
          </p:nvSpPr>
          <p:spPr>
            <a:xfrm>
              <a:off x="357926" y="4380209"/>
              <a:ext cx="648000" cy="324000"/>
            </a:xfrm>
            <a:prstGeom prst="rect">
              <a:avLst/>
            </a:prstGeom>
            <a:solidFill>
              <a:schemeClr val="accent4">
                <a:alpha val="91000"/>
              </a:schemeClr>
            </a:solidFill>
            <a:ln w="254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WaterCycle</a:t>
              </a:r>
              <a:br>
                <a:rPr lang="fr-FR" sz="900" kern="0" dirty="0">
                  <a:solidFill>
                    <a:srgbClr val="FFFFFF"/>
                  </a:solidFill>
                  <a:latin typeface="Open Sans"/>
                </a:rPr>
              </a:b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(4 </a:t>
              </a:r>
              <a:r>
                <a:rPr kumimoji="0" lang="fr-FR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sem</a:t>
              </a: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)</a:t>
              </a:r>
            </a:p>
          </p:txBody>
        </p:sp>
        <p:sp>
          <p:nvSpPr>
            <p:cNvPr id="108" name="ZoneTexte 107"/>
            <p:cNvSpPr txBox="1">
              <a:spLocks/>
            </p:cNvSpPr>
            <p:nvPr/>
          </p:nvSpPr>
          <p:spPr>
            <a:xfrm>
              <a:off x="8168605" y="2768421"/>
              <a:ext cx="288000" cy="326116"/>
            </a:xfrm>
            <a:prstGeom prst="rect">
              <a:avLst/>
            </a:prstGeom>
            <a:solidFill>
              <a:schemeClr val="accent1">
                <a:alpha val="91000"/>
              </a:schemeClr>
            </a:solidFill>
            <a:ln w="254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AI</a:t>
              </a:r>
              <a:br>
                <a:rPr lang="fr-FR" sz="900" kern="0" dirty="0">
                  <a:solidFill>
                    <a:srgbClr val="FFFFFF"/>
                  </a:solidFill>
                  <a:latin typeface="Open Sans"/>
                </a:rPr>
              </a:b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(2 </a:t>
              </a:r>
              <a:r>
                <a:rPr kumimoji="0" lang="fr-FR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sem</a:t>
              </a: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)</a:t>
              </a:r>
            </a:p>
          </p:txBody>
        </p:sp>
        <p:sp>
          <p:nvSpPr>
            <p:cNvPr id="109" name="ZoneTexte 108"/>
            <p:cNvSpPr txBox="1">
              <a:spLocks/>
            </p:cNvSpPr>
            <p:nvPr/>
          </p:nvSpPr>
          <p:spPr>
            <a:xfrm>
              <a:off x="359427" y="4042420"/>
              <a:ext cx="288000" cy="326116"/>
            </a:xfrm>
            <a:prstGeom prst="rect">
              <a:avLst/>
            </a:prstGeom>
            <a:solidFill>
              <a:schemeClr val="accent1">
                <a:alpha val="91000"/>
              </a:schemeClr>
            </a:solidFill>
            <a:ln w="254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AI</a:t>
              </a: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0D0EA167-19CE-4A60-85CD-413E87A7DE09}"/>
                </a:ext>
              </a:extLst>
            </p:cNvPr>
            <p:cNvSpPr txBox="1">
              <a:spLocks/>
            </p:cNvSpPr>
            <p:nvPr/>
          </p:nvSpPr>
          <p:spPr>
            <a:xfrm>
              <a:off x="3071963" y="4380370"/>
              <a:ext cx="1301400" cy="324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rgbClr val="63003C">
                  <a:lumMod val="75000"/>
                  <a:lumOff val="25000"/>
                </a:srgbClr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</a:rPr>
                <a:t>MLCQ4Dyn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050" kern="0" dirty="0">
                  <a:solidFill>
                    <a:srgbClr val="FFFFFF"/>
                  </a:solidFill>
                  <a:latin typeface="Open Sans"/>
                </a:rPr>
                <a:t>(4 </a:t>
              </a:r>
              <a:r>
                <a:rPr lang="fr-FR" sz="1050" kern="0" dirty="0" err="1">
                  <a:solidFill>
                    <a:srgbClr val="FFFFFF"/>
                  </a:solidFill>
                  <a:latin typeface="Open Sans"/>
                </a:rPr>
                <a:t>sem</a:t>
              </a:r>
              <a:r>
                <a:rPr lang="fr-FR" sz="1050" kern="0" dirty="0">
                  <a:solidFill>
                    <a:srgbClr val="FFFFFF"/>
                  </a:solidFill>
                  <a:latin typeface="Open Sans"/>
                </a:rPr>
                <a:t>)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20" name="ZoneTexte 119"/>
            <p:cNvSpPr txBox="1">
              <a:spLocks/>
            </p:cNvSpPr>
            <p:nvPr/>
          </p:nvSpPr>
          <p:spPr>
            <a:xfrm>
              <a:off x="4443884" y="4379699"/>
              <a:ext cx="402869" cy="324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/>
                </a:rPr>
                <a:t>C&amp;B*</a:t>
              </a:r>
              <a:br>
                <a:rPr kumimoji="0" lang="fr-FR" sz="800" b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/>
                </a:rPr>
              </a:br>
              <a:r>
                <a:rPr kumimoji="0" lang="fr-FR" sz="800" b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/>
                </a:rPr>
                <a:t>(1 </a:t>
              </a:r>
              <a:r>
                <a:rPr kumimoji="0" lang="fr-FR" sz="800" b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Open Sans"/>
                </a:rPr>
                <a:t>sem</a:t>
              </a:r>
              <a:r>
                <a:rPr kumimoji="0" lang="fr-FR" sz="800" b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en Sans"/>
                </a:rPr>
                <a:t>)</a:t>
              </a:r>
            </a:p>
          </p:txBody>
        </p:sp>
      </p:grpSp>
      <p:sp>
        <p:nvSpPr>
          <p:cNvPr id="52" name="Titre 3">
            <a:extLst>
              <a:ext uri="{FF2B5EF4-FFF2-40B4-BE49-F238E27FC236}">
                <a16:creationId xmlns:a16="http://schemas.microsoft.com/office/drawing/2014/main" id="{4434E5E4-CEA2-4F47-BFF7-29D86870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4" y="1120183"/>
            <a:ext cx="6984101" cy="50265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100" b="1" dirty="0" err="1">
                <a:solidFill>
                  <a:schemeClr val="accent2"/>
                </a:solidFill>
              </a:rPr>
              <a:t>Executive</a:t>
            </a:r>
            <a:r>
              <a:rPr lang="fr-FR" sz="2100" b="1" dirty="0">
                <a:solidFill>
                  <a:schemeClr val="accent2"/>
                </a:solidFill>
              </a:rPr>
              <a:t> </a:t>
            </a:r>
            <a:r>
              <a:rPr lang="fr-FR" sz="2100" b="1" dirty="0" err="1">
                <a:solidFill>
                  <a:schemeClr val="accent2"/>
                </a:solidFill>
              </a:rPr>
              <a:t>summary</a:t>
            </a:r>
            <a:r>
              <a:rPr lang="fr-FR" sz="2100" b="1" dirty="0">
                <a:solidFill>
                  <a:schemeClr val="accent2"/>
                </a:solidFill>
              </a:rPr>
              <a:t> : 14 programs / 39 </a:t>
            </a:r>
            <a:r>
              <a:rPr lang="fr-FR" sz="2100" b="1" dirty="0" err="1">
                <a:solidFill>
                  <a:schemeClr val="accent2"/>
                </a:solidFill>
              </a:rPr>
              <a:t>weeks</a:t>
            </a:r>
            <a:endParaRPr lang="fr-FR" sz="2100" b="1" dirty="0">
              <a:solidFill>
                <a:schemeClr val="accent2"/>
              </a:solidFill>
            </a:endParaRPr>
          </a:p>
        </p:txBody>
      </p:sp>
      <p:sp>
        <p:nvSpPr>
          <p:cNvPr id="54" name="Titre 3">
            <a:extLst>
              <a:ext uri="{FF2B5EF4-FFF2-40B4-BE49-F238E27FC236}">
                <a16:creationId xmlns:a16="http://schemas.microsoft.com/office/drawing/2014/main" id="{ABBADAD1-5D1D-4956-9D35-186B7AE060E6}"/>
              </a:ext>
            </a:extLst>
          </p:cNvPr>
          <p:cNvSpPr txBox="1">
            <a:spLocks/>
          </p:cNvSpPr>
          <p:nvPr/>
        </p:nvSpPr>
        <p:spPr>
          <a:xfrm>
            <a:off x="356450" y="1559704"/>
            <a:ext cx="7037226" cy="95484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100" b="1" dirty="0">
              <a:solidFill>
                <a:schemeClr val="accent2"/>
              </a:solidFill>
            </a:endParaRPr>
          </a:p>
        </p:txBody>
      </p:sp>
      <p:sp>
        <p:nvSpPr>
          <p:cNvPr id="82" name="Titre 3">
            <a:extLst>
              <a:ext uri="{FF2B5EF4-FFF2-40B4-BE49-F238E27FC236}">
                <a16:creationId xmlns:a16="http://schemas.microsoft.com/office/drawing/2014/main" id="{B58129CD-6AC8-4A4E-8699-324B750574A2}"/>
              </a:ext>
            </a:extLst>
          </p:cNvPr>
          <p:cNvSpPr txBox="1">
            <a:spLocks/>
          </p:cNvSpPr>
          <p:nvPr/>
        </p:nvSpPr>
        <p:spPr>
          <a:xfrm>
            <a:off x="282919" y="1949260"/>
            <a:ext cx="2190751" cy="50265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100" b="1" dirty="0">
                <a:solidFill>
                  <a:schemeClr val="accent2"/>
                </a:solidFill>
              </a:rPr>
              <a:t>Agenda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BD0684D-014C-4ECB-88BA-2E5F8474EE0D}"/>
              </a:ext>
            </a:extLst>
          </p:cNvPr>
          <p:cNvGrpSpPr/>
          <p:nvPr/>
        </p:nvGrpSpPr>
        <p:grpSpPr>
          <a:xfrm>
            <a:off x="2517767" y="5418162"/>
            <a:ext cx="1759178" cy="307777"/>
            <a:chOff x="2050519" y="5418955"/>
            <a:chExt cx="1759178" cy="3077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1B43C9-B82C-423A-AABD-943EDEE789B4}"/>
                </a:ext>
              </a:extLst>
            </p:cNvPr>
            <p:cNvSpPr/>
            <p:nvPr/>
          </p:nvSpPr>
          <p:spPr>
            <a:xfrm>
              <a:off x="2050519" y="5483449"/>
              <a:ext cx="225433" cy="178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9F51B4C-0B06-481F-8287-74AF3131FF88}"/>
                </a:ext>
              </a:extLst>
            </p:cNvPr>
            <p:cNvSpPr txBox="1"/>
            <p:nvPr/>
          </p:nvSpPr>
          <p:spPr>
            <a:xfrm>
              <a:off x="2364794" y="5418955"/>
              <a:ext cx="1444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data sciences</a:t>
              </a:r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EF48DAB8-3EDC-4E88-958E-8BA915FE26D0}"/>
              </a:ext>
            </a:extLst>
          </p:cNvPr>
          <p:cNvGrpSpPr/>
          <p:nvPr/>
        </p:nvGrpSpPr>
        <p:grpSpPr>
          <a:xfrm>
            <a:off x="2517767" y="5755761"/>
            <a:ext cx="1759178" cy="307777"/>
            <a:chOff x="2050519" y="5418955"/>
            <a:chExt cx="1759178" cy="307777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6B34501-53A5-4FFC-B183-9CF95D315B11}"/>
                </a:ext>
              </a:extLst>
            </p:cNvPr>
            <p:cNvSpPr/>
            <p:nvPr/>
          </p:nvSpPr>
          <p:spPr>
            <a:xfrm>
              <a:off x="2050519" y="5483449"/>
              <a:ext cx="225433" cy="17879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D1F9A15C-2E87-4634-8C0A-6227FB420DEB}"/>
                </a:ext>
              </a:extLst>
            </p:cNvPr>
            <p:cNvSpPr txBox="1"/>
            <p:nvPr/>
          </p:nvSpPr>
          <p:spPr>
            <a:xfrm>
              <a:off x="2364794" y="5418955"/>
              <a:ext cx="1444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climat sciences</a:t>
              </a:r>
            </a:p>
          </p:txBody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1F32DFC8-C817-4F92-85E6-7DF20CDEC158}"/>
              </a:ext>
            </a:extLst>
          </p:cNvPr>
          <p:cNvGrpSpPr/>
          <p:nvPr/>
        </p:nvGrpSpPr>
        <p:grpSpPr>
          <a:xfrm>
            <a:off x="4517311" y="5430040"/>
            <a:ext cx="2189963" cy="307777"/>
            <a:chOff x="2050519" y="5418955"/>
            <a:chExt cx="2189963" cy="307777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3F35C0C-7A6F-471E-8984-FBFD3E5067DE}"/>
                </a:ext>
              </a:extLst>
            </p:cNvPr>
            <p:cNvSpPr/>
            <p:nvPr/>
          </p:nvSpPr>
          <p:spPr>
            <a:xfrm>
              <a:off x="2050519" y="5483449"/>
              <a:ext cx="225433" cy="17879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A0856F6D-4A7C-46F8-86CC-A59A2006B321}"/>
                </a:ext>
              </a:extLst>
            </p:cNvPr>
            <p:cNvSpPr txBox="1"/>
            <p:nvPr/>
          </p:nvSpPr>
          <p:spPr>
            <a:xfrm>
              <a:off x="2364794" y="5418955"/>
              <a:ext cx="1875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low</a:t>
              </a:r>
              <a:r>
                <a:rPr lang="fr-FR" sz="1400" dirty="0"/>
                <a:t> </a:t>
              </a:r>
              <a:r>
                <a:rPr lang="fr-FR" sz="1400" dirty="0" err="1"/>
                <a:t>energy</a:t>
              </a:r>
              <a:r>
                <a:rPr lang="fr-FR" sz="1400" dirty="0"/>
                <a:t> </a:t>
              </a:r>
              <a:r>
                <a:rPr lang="fr-FR" sz="1400" dirty="0" err="1"/>
                <a:t>physics</a:t>
              </a:r>
              <a:endParaRPr lang="fr-FR" sz="1400" dirty="0"/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85983FCB-F4A6-4BB2-8C46-0FAEA0569289}"/>
              </a:ext>
            </a:extLst>
          </p:cNvPr>
          <p:cNvGrpSpPr/>
          <p:nvPr/>
        </p:nvGrpSpPr>
        <p:grpSpPr>
          <a:xfrm>
            <a:off x="4517311" y="5725939"/>
            <a:ext cx="2258852" cy="307777"/>
            <a:chOff x="2050519" y="5418955"/>
            <a:chExt cx="2258852" cy="307777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43B3CA2-811D-4163-B416-2A6E7EAF50B1}"/>
                </a:ext>
              </a:extLst>
            </p:cNvPr>
            <p:cNvSpPr/>
            <p:nvPr/>
          </p:nvSpPr>
          <p:spPr>
            <a:xfrm>
              <a:off x="2050519" y="5483449"/>
              <a:ext cx="225433" cy="178790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F7A3BEF9-FB9B-4D99-8A84-50CF8929A6CA}"/>
                </a:ext>
              </a:extLst>
            </p:cNvPr>
            <p:cNvSpPr txBox="1"/>
            <p:nvPr/>
          </p:nvSpPr>
          <p:spPr>
            <a:xfrm>
              <a:off x="2364794" y="5418955"/>
              <a:ext cx="19445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high </a:t>
              </a:r>
              <a:r>
                <a:rPr lang="fr-FR" sz="1400" dirty="0" err="1"/>
                <a:t>energy</a:t>
              </a:r>
              <a:r>
                <a:rPr lang="fr-FR" sz="1400" dirty="0"/>
                <a:t> </a:t>
              </a:r>
              <a:r>
                <a:rPr lang="fr-FR" sz="1400" dirty="0" err="1"/>
                <a:t>physics</a:t>
              </a:r>
              <a:endParaRPr lang="fr-FR" sz="1400" dirty="0"/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1F463A36-6CB7-4EF8-859A-E9755CEA4DBE}"/>
              </a:ext>
            </a:extLst>
          </p:cNvPr>
          <p:cNvGrpSpPr/>
          <p:nvPr/>
        </p:nvGrpSpPr>
        <p:grpSpPr>
          <a:xfrm>
            <a:off x="6899924" y="5412437"/>
            <a:ext cx="1759178" cy="307777"/>
            <a:chOff x="2050519" y="5418955"/>
            <a:chExt cx="1759178" cy="307777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A876560-8CD9-4099-8294-780081D546F7}"/>
                </a:ext>
              </a:extLst>
            </p:cNvPr>
            <p:cNvSpPr/>
            <p:nvPr/>
          </p:nvSpPr>
          <p:spPr>
            <a:xfrm>
              <a:off x="2050519" y="5483449"/>
              <a:ext cx="225433" cy="1787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C088CD54-ED55-42BB-B77D-81B90A48D6A7}"/>
                </a:ext>
              </a:extLst>
            </p:cNvPr>
            <p:cNvSpPr txBox="1"/>
            <p:nvPr/>
          </p:nvSpPr>
          <p:spPr>
            <a:xfrm>
              <a:off x="2364794" y="5418955"/>
              <a:ext cx="1444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astrophysics</a:t>
              </a:r>
              <a:endParaRPr lang="fr-FR" sz="1400" dirty="0"/>
            </a:p>
          </p:txBody>
        </p: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DB512617-F5BB-4F34-8860-3C4E609AA8E4}"/>
              </a:ext>
            </a:extLst>
          </p:cNvPr>
          <p:cNvGrpSpPr/>
          <p:nvPr/>
        </p:nvGrpSpPr>
        <p:grpSpPr>
          <a:xfrm>
            <a:off x="6899924" y="5712652"/>
            <a:ext cx="2166199" cy="307777"/>
            <a:chOff x="2050519" y="5418955"/>
            <a:chExt cx="2166199" cy="307777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950ECC9-1B13-4E6D-B366-E1469211827B}"/>
                </a:ext>
              </a:extLst>
            </p:cNvPr>
            <p:cNvSpPr/>
            <p:nvPr/>
          </p:nvSpPr>
          <p:spPr>
            <a:xfrm>
              <a:off x="2050519" y="5483449"/>
              <a:ext cx="225433" cy="1787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B6A5CCC4-FB38-49F4-BFCA-ABFDC73458FF}"/>
                </a:ext>
              </a:extLst>
            </p:cNvPr>
            <p:cNvSpPr txBox="1"/>
            <p:nvPr/>
          </p:nvSpPr>
          <p:spPr>
            <a:xfrm>
              <a:off x="2364794" y="5418955"/>
              <a:ext cx="18519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educational</a:t>
              </a:r>
              <a:r>
                <a:rPr lang="fr-FR" sz="1400" dirty="0"/>
                <a:t> sciences</a:t>
              </a:r>
            </a:p>
          </p:txBody>
        </p:sp>
      </p:grpSp>
      <p:sp>
        <p:nvSpPr>
          <p:cNvPr id="116" name="ZoneTexte 1">
            <a:extLst>
              <a:ext uri="{FF2B5EF4-FFF2-40B4-BE49-F238E27FC236}">
                <a16:creationId xmlns:a16="http://schemas.microsoft.com/office/drawing/2014/main" id="{DFBC4EE6-95F1-44F7-B21D-C35AE230E46F}"/>
              </a:ext>
            </a:extLst>
          </p:cNvPr>
          <p:cNvSpPr txBox="1"/>
          <p:nvPr/>
        </p:nvSpPr>
        <p:spPr>
          <a:xfrm>
            <a:off x="115299" y="6263524"/>
            <a:ext cx="29177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*Ecole Changement climatique et Biodiversité</a:t>
            </a:r>
          </a:p>
          <a:p>
            <a:r>
              <a:rPr lang="fr-FR" sz="1050" dirty="0"/>
              <a:t>** Action Jointe MSH</a:t>
            </a:r>
          </a:p>
        </p:txBody>
      </p:sp>
      <p:sp>
        <p:nvSpPr>
          <p:cNvPr id="121" name="ZoneTexte 119">
            <a:extLst>
              <a:ext uri="{FF2B5EF4-FFF2-40B4-BE49-F238E27FC236}">
                <a16:creationId xmlns:a16="http://schemas.microsoft.com/office/drawing/2014/main" id="{B8596897-4E57-B387-9F3B-020032BF8563}"/>
              </a:ext>
            </a:extLst>
          </p:cNvPr>
          <p:cNvSpPr txBox="1">
            <a:spLocks/>
          </p:cNvSpPr>
          <p:nvPr/>
        </p:nvSpPr>
        <p:spPr>
          <a:xfrm>
            <a:off x="6685507" y="4035300"/>
            <a:ext cx="320966" cy="324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/>
              </a:rPr>
              <a:t>BNano</a:t>
            </a:r>
            <a:endParaRPr kumimoji="0" lang="fr-FR" sz="8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2434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254520" y="236880"/>
            <a:ext cx="5603669" cy="6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Practicalities I : </a:t>
            </a:r>
            <a:r>
              <a:rPr lang="en-US" sz="2400" b="1" strike="noStrike" spc="-1" dirty="0">
                <a:solidFill>
                  <a:schemeClr val="accent2"/>
                </a:solidFill>
                <a:latin typeface="Open Sans"/>
                <a:ea typeface="DejaVu Sans"/>
              </a:rPr>
              <a:t>Covid or not Covid ?</a:t>
            </a:r>
            <a:endParaRPr lang="en-US" sz="24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412" name="CustomShape 2"/>
          <p:cNvSpPr/>
          <p:nvPr/>
        </p:nvSpPr>
        <p:spPr>
          <a:xfrm>
            <a:off x="352760" y="1023867"/>
            <a:ext cx="8389305" cy="51659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lnSpc>
                <a:spcPct val="150000"/>
              </a:lnSpc>
              <a:spcAft>
                <a:spcPts val="751"/>
              </a:spcAft>
              <a:buFont typeface="Arial" panose="020B0604020202020204" pitchFamily="34" charset="0"/>
              <a:buChar char="•"/>
            </a:pPr>
            <a:r>
              <a:rPr lang="en-US" sz="1800" b="0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Mandatory constraints due to Covid have been essentially completely relaxed</a:t>
            </a:r>
            <a:r>
              <a:rPr lang="en-US" spc="-1" dirty="0">
                <a:solidFill>
                  <a:srgbClr val="303E48"/>
                </a:solidFill>
                <a:latin typeface="Open Sans"/>
                <a:ea typeface="DejaVu Sans"/>
              </a:rPr>
              <a:t>, a</a:t>
            </a:r>
            <a:r>
              <a:rPr lang="en-US" sz="1800" b="0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nd </a:t>
            </a:r>
            <a:r>
              <a:rPr lang="en-US" spc="-1" dirty="0">
                <a:solidFill>
                  <a:srgbClr val="303E48"/>
                </a:solidFill>
                <a:latin typeface="Open Sans"/>
                <a:ea typeface="DejaVu Sans"/>
              </a:rPr>
              <a:t>t</a:t>
            </a:r>
            <a:r>
              <a:rPr lang="en-US" sz="1800" b="0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he last covid wave seems to be over.</a:t>
            </a:r>
          </a:p>
          <a:p>
            <a:pPr marL="285750" indent="-285750">
              <a:lnSpc>
                <a:spcPct val="150000"/>
              </a:lnSpc>
              <a:spcAft>
                <a:spcPts val="751"/>
              </a:spcAft>
              <a:buFont typeface="Arial" panose="020B0604020202020204" pitchFamily="34" charset="0"/>
              <a:buChar char="•"/>
            </a:pPr>
            <a:r>
              <a:rPr lang="en-US" sz="1800" b="0" strike="noStrike" spc="-1" dirty="0">
                <a:solidFill>
                  <a:srgbClr val="303E48"/>
                </a:solidFill>
                <a:latin typeface="Open Sans"/>
              </a:rPr>
              <a:t>However we had covid case in most of the programs before the summer.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  <a:spcAft>
                <a:spcPts val="751"/>
              </a:spcAft>
            </a:pPr>
            <a:r>
              <a:rPr lang="en-US" sz="1800" b="1" u="sng" strike="noStrike" spc="-1" dirty="0">
                <a:solidFill>
                  <a:srgbClr val="63003C"/>
                </a:solidFill>
                <a:uFillTx/>
                <a:latin typeface="Open Sans"/>
                <a:ea typeface="DejaVu Sans"/>
              </a:rPr>
              <a:t>Thus, 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:</a:t>
            </a:r>
            <a:endParaRPr lang="en-US" sz="1800" b="0" strike="noStrike" spc="-1" dirty="0">
              <a:latin typeface="Arial"/>
            </a:endParaRPr>
          </a:p>
          <a:p>
            <a:pPr marL="343080" indent="-342720">
              <a:lnSpc>
                <a:spcPct val="15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Wearing masks </a:t>
            </a: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is clearly not mandatory, but clearly not forbidden either.</a:t>
            </a:r>
            <a:endParaRPr lang="en-US" sz="1800" b="0" strike="noStrike" spc="-1" dirty="0">
              <a:latin typeface="Arial"/>
            </a:endParaRPr>
          </a:p>
          <a:p>
            <a:pPr marL="343080" indent="-342720">
              <a:lnSpc>
                <a:spcPct val="15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During groups discussions, it does not hurt to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:</a:t>
            </a:r>
            <a:endParaRPr lang="en-US" sz="1800" b="0" strike="noStrike" spc="-1" dirty="0">
              <a:latin typeface="Arial"/>
            </a:endParaRPr>
          </a:p>
          <a:p>
            <a:pPr marL="800280" lvl="1" indent="-342720">
              <a:lnSpc>
                <a:spcPct val="150000"/>
              </a:lnSpc>
              <a:spcAft>
                <a:spcPts val="751"/>
              </a:spcAft>
              <a:buClr>
                <a:srgbClr val="63003C"/>
              </a:buClr>
              <a:buFont typeface="Courier New"/>
              <a:buChar char="o"/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Keep windows open </a:t>
            </a:r>
            <a:r>
              <a:rPr lang="en-US" sz="18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as much as possible.  </a:t>
            </a:r>
          </a:p>
          <a:p>
            <a:pPr marL="800280" lvl="1" indent="-342720">
              <a:lnSpc>
                <a:spcPct val="150000"/>
              </a:lnSpc>
              <a:spcAft>
                <a:spcPts val="751"/>
              </a:spcAft>
              <a:buClr>
                <a:srgbClr val="63003C"/>
              </a:buClr>
              <a:buFont typeface="Courier New"/>
              <a:buChar char="o"/>
            </a:pPr>
            <a:r>
              <a:rPr lang="en-US" spc="-1" dirty="0">
                <a:solidFill>
                  <a:srgbClr val="63003C"/>
                </a:solidFill>
                <a:latin typeface="Open Sans"/>
              </a:rPr>
              <a:t>Use the </a:t>
            </a:r>
            <a:r>
              <a:rPr lang="en-US" b="1" spc="-1" dirty="0">
                <a:solidFill>
                  <a:srgbClr val="63003C"/>
                </a:solidFill>
                <a:latin typeface="Open Sans"/>
              </a:rPr>
              <a:t>CO2 measuring devices 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in the discussion rooms</a:t>
            </a:r>
            <a:endParaRPr lang="en-US" sz="1800" b="0" strike="noStrike" spc="-1" dirty="0">
              <a:latin typeface="Arial"/>
            </a:endParaRPr>
          </a:p>
          <a:p>
            <a:pPr marL="800280" lvl="1" indent="-342720">
              <a:lnSpc>
                <a:spcPct val="150000"/>
              </a:lnSpc>
              <a:spcAft>
                <a:spcPts val="751"/>
              </a:spcAft>
              <a:buClr>
                <a:srgbClr val="63003C"/>
              </a:buClr>
              <a:buFont typeface="Courier New"/>
              <a:buChar char="o"/>
            </a:pPr>
            <a:r>
              <a:rPr lang="en-US" sz="18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Weather permitting , to take advantage of the </a:t>
            </a: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terrasses</a:t>
            </a:r>
            <a:endParaRPr lang="en-US" sz="1800" b="0" strike="noStrike" spc="-1" dirty="0">
              <a:solidFill>
                <a:srgbClr val="63003C"/>
              </a:solidFill>
              <a:latin typeface="Open Sans"/>
              <a:ea typeface="DejaVu Sans"/>
            </a:endParaRPr>
          </a:p>
        </p:txBody>
      </p:sp>
      <p:sp>
        <p:nvSpPr>
          <p:cNvPr id="413" name="CustomShape 3"/>
          <p:cNvSpPr/>
          <p:nvPr/>
        </p:nvSpPr>
        <p:spPr>
          <a:xfrm>
            <a:off x="4229280" y="3087360"/>
            <a:ext cx="685080" cy="2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5520978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254520" y="236880"/>
            <a:ext cx="8020100" cy="6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Practicalities II : </a:t>
            </a:r>
            <a:r>
              <a:rPr lang="en-US" sz="2400" b="1" strike="noStrike" spc="-1" dirty="0">
                <a:solidFill>
                  <a:schemeClr val="accent2"/>
                </a:solidFill>
                <a:latin typeface="Open Sans"/>
                <a:ea typeface="DejaVu Sans"/>
              </a:rPr>
              <a:t>The program managers and you</a:t>
            </a:r>
            <a:endParaRPr lang="en-US" sz="24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413" name="CustomShape 3"/>
          <p:cNvSpPr/>
          <p:nvPr/>
        </p:nvSpPr>
        <p:spPr>
          <a:xfrm>
            <a:off x="4229280" y="3087360"/>
            <a:ext cx="685080" cy="2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104E6843-F544-4907-B7F6-CA4929D0FF35}"/>
              </a:ext>
            </a:extLst>
          </p:cNvPr>
          <p:cNvSpPr/>
          <p:nvPr/>
        </p:nvSpPr>
        <p:spPr>
          <a:xfrm>
            <a:off x="3052165" y="1378354"/>
            <a:ext cx="4793064" cy="9354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Francesca is here to help</a:t>
            </a:r>
            <a:endParaRPr lang="en-US" spc="-1" dirty="0">
              <a:solidFill>
                <a:srgbClr val="63003C"/>
              </a:solidFill>
              <a:latin typeface="Arial"/>
              <a:ea typeface="DejaVu Sans"/>
            </a:endParaRPr>
          </a:p>
        </p:txBody>
      </p:sp>
      <p:grpSp>
        <p:nvGrpSpPr>
          <p:cNvPr id="5" name="Groupe 7">
            <a:extLst>
              <a:ext uri="{FF2B5EF4-FFF2-40B4-BE49-F238E27FC236}">
                <a16:creationId xmlns:a16="http://schemas.microsoft.com/office/drawing/2014/main" id="{3B8C0B81-A9F7-C825-671E-E0BAD2B29E5D}"/>
              </a:ext>
            </a:extLst>
          </p:cNvPr>
          <p:cNvGrpSpPr/>
          <p:nvPr/>
        </p:nvGrpSpPr>
        <p:grpSpPr>
          <a:xfrm>
            <a:off x="897141" y="994351"/>
            <a:ext cx="2054520" cy="2208852"/>
            <a:chOff x="6114600" y="3731760"/>
            <a:chExt cx="2054520" cy="2208852"/>
          </a:xfrm>
        </p:grpSpPr>
        <p:pic>
          <p:nvPicPr>
            <p:cNvPr id="6" name="Image 31">
              <a:extLst>
                <a:ext uri="{FF2B5EF4-FFF2-40B4-BE49-F238E27FC236}">
                  <a16:creationId xmlns:a16="http://schemas.microsoft.com/office/drawing/2014/main" id="{8D6C6F01-D1AE-E36C-6AEE-494C56941FF2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6277680" y="3731760"/>
              <a:ext cx="1735200" cy="1610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0D1241C1-5B71-0F76-96F4-7F96A4437E1F}"/>
                </a:ext>
              </a:extLst>
            </p:cNvPr>
            <p:cNvSpPr/>
            <p:nvPr/>
          </p:nvSpPr>
          <p:spPr>
            <a:xfrm>
              <a:off x="6114600" y="5342760"/>
              <a:ext cx="2054520" cy="5978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Francesca </a:t>
              </a:r>
              <a:r>
                <a:rPr lang="fr-FR" sz="1600" b="1" strike="noStrike" spc="-1" dirty="0" err="1">
                  <a:solidFill>
                    <a:schemeClr val="accent4"/>
                  </a:solidFill>
                  <a:latin typeface="Calibri"/>
                  <a:ea typeface="DejaVu Sans"/>
                </a:rPr>
                <a:t>Sconfienza</a:t>
              </a:r>
              <a:endParaRPr lang="fr-FR" sz="1600" b="1" strike="noStrike" spc="-1" dirty="0">
                <a:solidFill>
                  <a:schemeClr val="accent4"/>
                </a:solidFill>
                <a:latin typeface="Calibri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(program manager)</a:t>
              </a:r>
              <a:endParaRPr lang="fr-FR" sz="1600" b="0" strike="noStrike" spc="-1" dirty="0">
                <a:solidFill>
                  <a:schemeClr val="accent4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786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254520" y="236880"/>
            <a:ext cx="8020100" cy="6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Practicalities II : </a:t>
            </a:r>
            <a:r>
              <a:rPr lang="en-US" sz="2400" b="1" strike="noStrike" spc="-1" dirty="0">
                <a:solidFill>
                  <a:schemeClr val="accent2"/>
                </a:solidFill>
                <a:latin typeface="Open Sans"/>
                <a:ea typeface="DejaVu Sans"/>
              </a:rPr>
              <a:t>The program managers and you</a:t>
            </a:r>
            <a:endParaRPr lang="en-US" sz="24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412" name="CustomShape 2"/>
          <p:cNvSpPr/>
          <p:nvPr/>
        </p:nvSpPr>
        <p:spPr>
          <a:xfrm>
            <a:off x="658620" y="3558634"/>
            <a:ext cx="7826400" cy="2496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Read the participant handbook </a:t>
            </a: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(either now or just before you feel the urge to drop in their office to ask a practical question).</a:t>
            </a:r>
            <a:endParaRPr lang="en-US" sz="180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Bring back your cup </a:t>
            </a: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(/plate/glass/etc..) </a:t>
            </a: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to the kitchen </a:t>
            </a: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(or even better in the dishwasher)</a:t>
            </a:r>
          </a:p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b="1" spc="-1" dirty="0">
                <a:solidFill>
                  <a:srgbClr val="63003C"/>
                </a:solidFill>
                <a:latin typeface="Open Sans"/>
              </a:rPr>
              <a:t>Small print jobs 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(plane tickets, etc..) </a:t>
            </a:r>
            <a:r>
              <a:rPr lang="en-US" b="1" spc="-1" dirty="0">
                <a:solidFill>
                  <a:srgbClr val="63003C"/>
                </a:solidFill>
                <a:latin typeface="Open Sans"/>
              </a:rPr>
              <a:t>are fine, 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but try to repress the urge to print your Ph.D. thesis.</a:t>
            </a:r>
          </a:p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b="1" spc="-1" dirty="0">
                <a:solidFill>
                  <a:srgbClr val="63003C"/>
                </a:solidFill>
                <a:latin typeface="Open Sans"/>
              </a:rPr>
              <a:t>Follow what is going on </a:t>
            </a:r>
            <a:r>
              <a:rPr lang="en-US" b="1" spc="-1" dirty="0" err="1">
                <a:solidFill>
                  <a:srgbClr val="63003C"/>
                </a:solidFill>
                <a:latin typeface="Open Sans"/>
              </a:rPr>
              <a:t>on</a:t>
            </a:r>
            <a:r>
              <a:rPr lang="en-US" b="1" spc="-1" dirty="0">
                <a:solidFill>
                  <a:srgbClr val="63003C"/>
                </a:solidFill>
                <a:latin typeface="Open Sans"/>
              </a:rPr>
              <a:t> slack …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413" name="CustomShape 3"/>
          <p:cNvSpPr/>
          <p:nvPr/>
        </p:nvSpPr>
        <p:spPr>
          <a:xfrm>
            <a:off x="4229280" y="3087360"/>
            <a:ext cx="685080" cy="2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104E6843-F544-4907-B7F6-CA4929D0FF35}"/>
              </a:ext>
            </a:extLst>
          </p:cNvPr>
          <p:cNvSpPr/>
          <p:nvPr/>
        </p:nvSpPr>
        <p:spPr>
          <a:xfrm>
            <a:off x="3052165" y="1378354"/>
            <a:ext cx="4793064" cy="9354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Francesca is here to help</a:t>
            </a:r>
            <a:endParaRPr lang="en-US" spc="-1" dirty="0">
              <a:solidFill>
                <a:srgbClr val="63003C"/>
              </a:solidFill>
              <a:latin typeface="Arial"/>
              <a:ea typeface="DejaVu Sans"/>
            </a:endParaRPr>
          </a:p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rgbClr val="63003C"/>
                </a:solidFill>
                <a:latin typeface="Arial"/>
              </a:rPr>
              <a:t>But there is only one  of her, and a lot of you</a:t>
            </a:r>
            <a:endParaRPr lang="en-US" sz="1800" b="0" strike="noStrike" spc="-1" dirty="0">
              <a:latin typeface="Arial"/>
            </a:endParaRPr>
          </a:p>
        </p:txBody>
      </p:sp>
      <p:grpSp>
        <p:nvGrpSpPr>
          <p:cNvPr id="5" name="Groupe 7">
            <a:extLst>
              <a:ext uri="{FF2B5EF4-FFF2-40B4-BE49-F238E27FC236}">
                <a16:creationId xmlns:a16="http://schemas.microsoft.com/office/drawing/2014/main" id="{3B8C0B81-A9F7-C825-671E-E0BAD2B29E5D}"/>
              </a:ext>
            </a:extLst>
          </p:cNvPr>
          <p:cNvGrpSpPr/>
          <p:nvPr/>
        </p:nvGrpSpPr>
        <p:grpSpPr>
          <a:xfrm>
            <a:off x="897141" y="994351"/>
            <a:ext cx="2054520" cy="2208852"/>
            <a:chOff x="6114600" y="3731760"/>
            <a:chExt cx="2054520" cy="2208852"/>
          </a:xfrm>
        </p:grpSpPr>
        <p:pic>
          <p:nvPicPr>
            <p:cNvPr id="6" name="Image 31">
              <a:extLst>
                <a:ext uri="{FF2B5EF4-FFF2-40B4-BE49-F238E27FC236}">
                  <a16:creationId xmlns:a16="http://schemas.microsoft.com/office/drawing/2014/main" id="{8D6C6F01-D1AE-E36C-6AEE-494C56941FF2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6277680" y="3731760"/>
              <a:ext cx="1735200" cy="1610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0D1241C1-5B71-0F76-96F4-7F96A4437E1F}"/>
                </a:ext>
              </a:extLst>
            </p:cNvPr>
            <p:cNvSpPr/>
            <p:nvPr/>
          </p:nvSpPr>
          <p:spPr>
            <a:xfrm>
              <a:off x="6114600" y="5342760"/>
              <a:ext cx="2054520" cy="5978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Francesca </a:t>
              </a:r>
              <a:r>
                <a:rPr lang="fr-FR" sz="1600" b="1" strike="noStrike" spc="-1" dirty="0" err="1">
                  <a:solidFill>
                    <a:schemeClr val="accent4"/>
                  </a:solidFill>
                  <a:latin typeface="Calibri"/>
                  <a:ea typeface="DejaVu Sans"/>
                </a:rPr>
                <a:t>Sconfienza</a:t>
              </a:r>
              <a:endParaRPr lang="fr-FR" sz="1600" b="1" strike="noStrike" spc="-1" dirty="0">
                <a:solidFill>
                  <a:schemeClr val="accent4"/>
                </a:solidFill>
                <a:latin typeface="Calibri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(program manager)</a:t>
              </a:r>
              <a:endParaRPr lang="fr-FR" sz="1600" b="0" strike="noStrike" spc="-1" dirty="0">
                <a:solidFill>
                  <a:schemeClr val="accent4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1935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254520" y="236880"/>
            <a:ext cx="8020100" cy="6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Practicalities II : </a:t>
            </a:r>
            <a:r>
              <a:rPr lang="en-US" sz="2400" b="1" strike="noStrike" spc="-1" dirty="0">
                <a:solidFill>
                  <a:schemeClr val="accent2"/>
                </a:solidFill>
                <a:latin typeface="Open Sans"/>
                <a:ea typeface="DejaVu Sans"/>
              </a:rPr>
              <a:t>The program managers and you</a:t>
            </a:r>
            <a:endParaRPr lang="en-US" sz="24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412" name="CustomShape 2"/>
          <p:cNvSpPr/>
          <p:nvPr/>
        </p:nvSpPr>
        <p:spPr>
          <a:xfrm>
            <a:off x="658620" y="3558634"/>
            <a:ext cx="7826400" cy="2496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Read the participant handbook </a:t>
            </a: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(either now or just before you feel the urge to drop in their office to ask a practical question).</a:t>
            </a:r>
            <a:endParaRPr lang="en-US" sz="180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b="1" spc="-1" dirty="0">
                <a:solidFill>
                  <a:srgbClr val="63003C"/>
                </a:solidFill>
                <a:latin typeface="Open Sans"/>
              </a:rPr>
              <a:t>Small print jobs 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(plane tickets, etc..) </a:t>
            </a:r>
            <a:r>
              <a:rPr lang="en-US" b="1" spc="-1" dirty="0">
                <a:solidFill>
                  <a:srgbClr val="63003C"/>
                </a:solidFill>
                <a:latin typeface="Open Sans"/>
              </a:rPr>
              <a:t>are fine, </a:t>
            </a:r>
            <a:r>
              <a:rPr lang="en-US" spc="-1" dirty="0">
                <a:solidFill>
                  <a:srgbClr val="63003C"/>
                </a:solidFill>
                <a:latin typeface="Open Sans"/>
              </a:rPr>
              <a:t>but try to repress the urge to print your Ph.D. thesis.</a:t>
            </a:r>
          </a:p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b="1" spc="-1" dirty="0">
                <a:solidFill>
                  <a:srgbClr val="63003C"/>
                </a:solidFill>
                <a:latin typeface="Open Sans"/>
              </a:rPr>
              <a:t>Follow what is going on </a:t>
            </a:r>
            <a:r>
              <a:rPr lang="en-US" b="1" spc="-1" dirty="0" err="1">
                <a:solidFill>
                  <a:srgbClr val="63003C"/>
                </a:solidFill>
                <a:latin typeface="Open Sans"/>
              </a:rPr>
              <a:t>on</a:t>
            </a:r>
            <a:r>
              <a:rPr lang="en-US" b="1" spc="-1" dirty="0">
                <a:solidFill>
                  <a:srgbClr val="63003C"/>
                </a:solidFill>
                <a:latin typeface="Open Sans"/>
              </a:rPr>
              <a:t> slack …</a:t>
            </a:r>
          </a:p>
          <a:p>
            <a:pPr marL="343080" indent="-342720"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Bring back your cup </a:t>
            </a: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(/plate/glass/etc..) </a:t>
            </a: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to the kitchen </a:t>
            </a: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(or even better in the dishwasher)</a:t>
            </a:r>
          </a:p>
        </p:txBody>
      </p:sp>
      <p:sp>
        <p:nvSpPr>
          <p:cNvPr id="413" name="CustomShape 3"/>
          <p:cNvSpPr/>
          <p:nvPr/>
        </p:nvSpPr>
        <p:spPr>
          <a:xfrm>
            <a:off x="4229280" y="3087360"/>
            <a:ext cx="685080" cy="2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104E6843-F544-4907-B7F6-CA4929D0FF35}"/>
              </a:ext>
            </a:extLst>
          </p:cNvPr>
          <p:cNvSpPr/>
          <p:nvPr/>
        </p:nvSpPr>
        <p:spPr>
          <a:xfrm>
            <a:off x="3052165" y="1378354"/>
            <a:ext cx="4793064" cy="9354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Francesca is here to help</a:t>
            </a:r>
            <a:endParaRPr lang="en-US" spc="-1" dirty="0">
              <a:solidFill>
                <a:srgbClr val="63003C"/>
              </a:solidFill>
              <a:latin typeface="Arial"/>
              <a:ea typeface="DejaVu Sans"/>
            </a:endParaRPr>
          </a:p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rgbClr val="63003C"/>
                </a:solidFill>
                <a:latin typeface="Arial"/>
              </a:rPr>
              <a:t>But there is only one  of her, and a lot of you</a:t>
            </a:r>
            <a:endParaRPr lang="en-US" sz="1800" b="0" strike="noStrike" spc="-1" dirty="0">
              <a:latin typeface="Arial"/>
            </a:endParaRPr>
          </a:p>
        </p:txBody>
      </p:sp>
      <p:grpSp>
        <p:nvGrpSpPr>
          <p:cNvPr id="5" name="Groupe 7">
            <a:extLst>
              <a:ext uri="{FF2B5EF4-FFF2-40B4-BE49-F238E27FC236}">
                <a16:creationId xmlns:a16="http://schemas.microsoft.com/office/drawing/2014/main" id="{3B8C0B81-A9F7-C825-671E-E0BAD2B29E5D}"/>
              </a:ext>
            </a:extLst>
          </p:cNvPr>
          <p:cNvGrpSpPr/>
          <p:nvPr/>
        </p:nvGrpSpPr>
        <p:grpSpPr>
          <a:xfrm>
            <a:off x="897141" y="994351"/>
            <a:ext cx="2054520" cy="2208852"/>
            <a:chOff x="6114600" y="3731760"/>
            <a:chExt cx="2054520" cy="2208852"/>
          </a:xfrm>
        </p:grpSpPr>
        <p:pic>
          <p:nvPicPr>
            <p:cNvPr id="6" name="Image 31">
              <a:extLst>
                <a:ext uri="{FF2B5EF4-FFF2-40B4-BE49-F238E27FC236}">
                  <a16:creationId xmlns:a16="http://schemas.microsoft.com/office/drawing/2014/main" id="{8D6C6F01-D1AE-E36C-6AEE-494C56941FF2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6277680" y="3731760"/>
              <a:ext cx="1735200" cy="1610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0D1241C1-5B71-0F76-96F4-7F96A4437E1F}"/>
                </a:ext>
              </a:extLst>
            </p:cNvPr>
            <p:cNvSpPr/>
            <p:nvPr/>
          </p:nvSpPr>
          <p:spPr>
            <a:xfrm>
              <a:off x="6114600" y="5342760"/>
              <a:ext cx="2054520" cy="5978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Francesca </a:t>
              </a:r>
              <a:r>
                <a:rPr lang="fr-FR" sz="1600" b="1" strike="noStrike" spc="-1" dirty="0" err="1">
                  <a:solidFill>
                    <a:schemeClr val="accent4"/>
                  </a:solidFill>
                  <a:latin typeface="Calibri"/>
                  <a:ea typeface="DejaVu Sans"/>
                </a:rPr>
                <a:t>Sconfienza</a:t>
              </a:r>
              <a:endParaRPr lang="fr-FR" sz="1600" b="1" strike="noStrike" spc="-1" dirty="0">
                <a:solidFill>
                  <a:schemeClr val="accent4"/>
                </a:solidFill>
                <a:latin typeface="Calibri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(program manager)</a:t>
              </a:r>
              <a:endParaRPr lang="fr-FR" sz="1600" b="0" strike="noStrike" spc="-1" dirty="0">
                <a:solidFill>
                  <a:schemeClr val="accent4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2464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2"/>
          <p:cNvSpPr/>
          <p:nvPr/>
        </p:nvSpPr>
        <p:spPr>
          <a:xfrm>
            <a:off x="633046" y="1023906"/>
            <a:ext cx="7877908" cy="5370918"/>
          </a:xfrm>
          <a:prstGeom prst="rect">
            <a:avLst/>
          </a:prstGeom>
          <a:noFill/>
          <a:ln w="2844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Traditionally, for lunch, we organize only one buffet per week (on Mondays) and send people to the CESFO cafeteria the rest of the week.</a:t>
            </a:r>
            <a:endParaRPr lang="en-US" sz="2000" strike="noStrike" spc="-1" dirty="0">
              <a:solidFill>
                <a:srgbClr val="63003C"/>
              </a:solidFill>
              <a:latin typeface="Open Sans"/>
              <a:ea typeface="DejaVu Sans"/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trike="noStrike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In the case of </a:t>
            </a:r>
            <a:r>
              <a:rPr lang="en-US" sz="2000" b="1" strike="noStrike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Heavy Flavors</a:t>
            </a:r>
            <a:r>
              <a:rPr lang="en-US" sz="2000" strike="noStrike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, it has been preferred to have </a:t>
            </a:r>
            <a:r>
              <a:rPr lang="en-US" sz="2000" b="1" strike="noStrike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buffet or lunch boxes every days</a:t>
            </a:r>
            <a:r>
              <a:rPr lang="en-US" sz="2000" strike="noStrike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This changes significantly the amount of logistic work for the IPa team (setting up the buffet, handling trashes, etc..)</a:t>
            </a:r>
          </a:p>
          <a:p>
            <a:pPr lvl="1">
              <a:lnSpc>
                <a:spcPct val="150000"/>
              </a:lnSpc>
            </a:pPr>
            <a:r>
              <a:rPr lang="en-US" sz="2000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   </a:t>
            </a:r>
          </a:p>
          <a:p>
            <a:pPr lvl="1">
              <a:lnSpc>
                <a:spcPct val="150000"/>
              </a:lnSpc>
            </a:pPr>
            <a:r>
              <a:rPr lang="en-US" sz="2000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 Please be particularly careful to help the team as much as possible in this respect (sort food waste, bring packaging back to </a:t>
            </a:r>
            <a:r>
              <a:rPr lang="en-US" sz="2000" spc="-1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the recycling bin, etc..)</a:t>
            </a:r>
            <a:endParaRPr lang="en-US" sz="2000" spc="-1" dirty="0">
              <a:solidFill>
                <a:srgbClr val="63003C"/>
              </a:solidFill>
              <a:latin typeface="Open Sans"/>
              <a:ea typeface="DejaVu Sans"/>
            </a:endParaRPr>
          </a:p>
          <a:p>
            <a:pPr>
              <a:lnSpc>
                <a:spcPts val="2801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ts val="2801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210A2-8ADD-248A-30CC-853F08C57DDC}"/>
              </a:ext>
            </a:extLst>
          </p:cNvPr>
          <p:cNvSpPr txBox="1"/>
          <p:nvPr/>
        </p:nvSpPr>
        <p:spPr>
          <a:xfrm>
            <a:off x="298824" y="370541"/>
            <a:ext cx="440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Specificity of Heavy Flavors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394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467640" y="274680"/>
            <a:ext cx="7632000" cy="5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fr-FR" sz="3400" b="1" strike="noStrike" spc="-1">
                <a:solidFill>
                  <a:srgbClr val="303E48"/>
                </a:solidFill>
                <a:latin typeface="Open Sans"/>
                <a:ea typeface="DejaVu Sans"/>
              </a:rPr>
              <a:t>The Institut Pascal purpose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387253" y="1245960"/>
            <a:ext cx="7632000" cy="4366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880">
              <a:lnSpc>
                <a:spcPct val="150000"/>
              </a:lnSpc>
              <a:spcBef>
                <a:spcPts val="1001"/>
              </a:spcBef>
              <a:buClr>
                <a:srgbClr val="63003C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The main </a:t>
            </a:r>
            <a:r>
              <a:rPr lang="en-US" sz="20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mission </a:t>
            </a:r>
            <a:r>
              <a:rPr lang="en-US" sz="20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of the </a:t>
            </a:r>
            <a:r>
              <a:rPr lang="en-US" sz="2000" b="0" strike="noStrike" spc="-1" dirty="0" err="1">
                <a:solidFill>
                  <a:srgbClr val="63003C"/>
                </a:solidFill>
                <a:latin typeface="Open Sans"/>
                <a:ea typeface="DejaVu Sans"/>
              </a:rPr>
              <a:t>Institut</a:t>
            </a:r>
            <a:r>
              <a:rPr lang="en-US" sz="20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 Pascal is to provide a platform making it possible to organize </a:t>
            </a:r>
            <a:r>
              <a:rPr lang="en-US" sz="2000" b="1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thematic programs </a:t>
            </a:r>
            <a:r>
              <a:rPr lang="en-US" sz="20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gathering a scientific community for a significant duration, to promote the emergence of new scientific topics and original scientific initiatives.</a:t>
            </a:r>
          </a:p>
          <a:p>
            <a:pPr marL="228600" indent="-227880">
              <a:lnSpc>
                <a:spcPct val="150000"/>
              </a:lnSpc>
              <a:spcBef>
                <a:spcPts val="1001"/>
              </a:spcBef>
              <a:buClr>
                <a:srgbClr val="63003C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The </a:t>
            </a:r>
            <a:r>
              <a:rPr lang="en-US" sz="20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specificity</a:t>
            </a:r>
            <a:r>
              <a:rPr lang="en-US" sz="20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 of IPa, is to cover a very </a:t>
            </a:r>
            <a:r>
              <a:rPr lang="en-US" sz="2000" b="1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wide thematic range</a:t>
            </a:r>
            <a:r>
              <a:rPr lang="en-US" sz="20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, which includes all of “hard sciences” (and even a little bit of soft sciences).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254520" y="236879"/>
            <a:ext cx="8020100" cy="10609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Practicalities III : </a:t>
            </a:r>
            <a:r>
              <a:rPr lang="en-US" sz="2400" b="1" strike="noStrike" spc="-1" dirty="0">
                <a:solidFill>
                  <a:schemeClr val="accent2"/>
                </a:solidFill>
                <a:latin typeface="Open Sans"/>
                <a:ea typeface="DejaVu Sans"/>
              </a:rPr>
              <a:t>sharing the space with the school ““Climate change and biodiversity"  </a:t>
            </a:r>
            <a:endParaRPr lang="en-US" sz="24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413" name="CustomShape 3"/>
          <p:cNvSpPr/>
          <p:nvPr/>
        </p:nvSpPr>
        <p:spPr>
          <a:xfrm>
            <a:off x="4229280" y="3087360"/>
            <a:ext cx="685080" cy="2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104E6843-F544-4907-B7F6-CA4929D0FF35}"/>
              </a:ext>
            </a:extLst>
          </p:cNvPr>
          <p:cNvSpPr/>
          <p:nvPr/>
        </p:nvSpPr>
        <p:spPr>
          <a:xfrm>
            <a:off x="694348" y="4145329"/>
            <a:ext cx="7505369" cy="13310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2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This school is organized by the Math Institute of the CNRS</a:t>
            </a:r>
          </a:p>
          <a:p>
            <a:pPr marL="343080" indent="-342720">
              <a:lnSpc>
                <a:spcPct val="2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It will use the large </a:t>
            </a:r>
            <a:r>
              <a:rPr lang="en-US" spc="-1" dirty="0" err="1">
                <a:solidFill>
                  <a:srgbClr val="63003C"/>
                </a:solidFill>
                <a:latin typeface="Open Sans"/>
                <a:ea typeface="DejaVu Sans"/>
              </a:rPr>
              <a:t>amphi</a:t>
            </a: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 and the hall this week from Tuesday to Thursday </a:t>
            </a:r>
          </a:p>
          <a:p>
            <a:pPr marL="800280" lvl="1" indent="-342720">
              <a:lnSpc>
                <a:spcPct val="200000"/>
              </a:lnSpc>
              <a:spcAft>
                <a:spcPts val="751"/>
              </a:spcAft>
              <a:buClr>
                <a:srgbClr val="63003C"/>
              </a:buClr>
              <a:buFont typeface="Courier New" panose="02070309020205020404" pitchFamily="49" charset="0"/>
              <a:buChar char="o"/>
            </a:pPr>
            <a:endParaRPr lang="en-US" spc="-1" dirty="0">
              <a:solidFill>
                <a:srgbClr val="63003C"/>
              </a:solidFill>
              <a:latin typeface="Arial"/>
              <a:ea typeface="DejaVu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7800E-31D9-788E-B7D6-5244329C7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96" y="1381609"/>
            <a:ext cx="8116047" cy="23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544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2"/>
          <p:cNvSpPr/>
          <p:nvPr/>
        </p:nvSpPr>
        <p:spPr>
          <a:xfrm>
            <a:off x="633046" y="912349"/>
            <a:ext cx="7877908" cy="4810187"/>
          </a:xfrm>
          <a:prstGeom prst="rect">
            <a:avLst/>
          </a:prstGeom>
          <a:noFill/>
          <a:ln w="2844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ts val="2801"/>
              </a:lnSpc>
            </a:pPr>
            <a:r>
              <a:rPr lang="en-US" b="1" spc="-1" dirty="0">
                <a:solidFill>
                  <a:srgbClr val="63003C"/>
                </a:solidFill>
                <a:latin typeface="Open Sans"/>
                <a:ea typeface="DejaVu Sans"/>
              </a:rPr>
              <a:t>Feedback (for us and our supervising institutions) :</a:t>
            </a:r>
          </a:p>
          <a:p>
            <a:pPr marL="742950" lvl="1" indent="-285750">
              <a:lnSpc>
                <a:spcPts val="2801"/>
              </a:lnSpc>
              <a:buFont typeface="Wingdings" panose="05000000000000000000" pitchFamily="2" charset="2"/>
              <a:buChar char="§"/>
            </a:pPr>
            <a:r>
              <a:rPr lang="en-US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Just after the program </a:t>
            </a:r>
            <a:r>
              <a:rPr lang="en-US" b="1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</a:t>
            </a:r>
            <a:r>
              <a:rPr lang="en-US" strike="noStrike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 qualitative questionnaire (mainly for us)</a:t>
            </a:r>
          </a:p>
          <a:p>
            <a:pPr marL="742950" lvl="1" indent="-285750">
              <a:lnSpc>
                <a:spcPts val="2801"/>
              </a:lnSpc>
              <a:buFont typeface="Wingdings" panose="05000000000000000000" pitchFamily="2" charset="2"/>
              <a:buChar char="§"/>
            </a:pPr>
            <a:r>
              <a:rPr lang="en-US" b="1" strike="noStrike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A year after the program  </a:t>
            </a:r>
            <a:r>
              <a:rPr lang="en-US" strike="noStrike" spc="-1" dirty="0">
                <a:solidFill>
                  <a:srgbClr val="63003C"/>
                </a:solidFill>
                <a:latin typeface="Open Sans"/>
                <a:ea typeface="DejaVu Sans"/>
                <a:sym typeface="Wingdings" panose="05000000000000000000" pitchFamily="2" charset="2"/>
              </a:rPr>
              <a:t>a more quantitative questionnaire about the outcomes of the program (mainly for our supervising institutions)</a:t>
            </a:r>
            <a:endParaRPr lang="en-US" b="1" spc="-1" dirty="0">
              <a:solidFill>
                <a:srgbClr val="63003C"/>
              </a:solidFill>
              <a:latin typeface="Open Sans"/>
              <a:ea typeface="DejaVu Sans"/>
            </a:endParaRPr>
          </a:p>
          <a:p>
            <a:pPr>
              <a:lnSpc>
                <a:spcPts val="2801"/>
              </a:lnSpc>
            </a:pPr>
            <a:r>
              <a:rPr lang="en-US" b="1" spc="-1" dirty="0">
                <a:solidFill>
                  <a:schemeClr val="accent2"/>
                </a:solidFill>
                <a:latin typeface="Open Sans"/>
                <a:ea typeface="DejaVu Sans"/>
                <a:sym typeface="Wingdings" panose="05000000000000000000" pitchFamily="2" charset="2"/>
              </a:rPr>
              <a:t></a:t>
            </a:r>
            <a:r>
              <a:rPr lang="en-US" sz="1600" b="1" spc="-1" dirty="0">
                <a:solidFill>
                  <a:schemeClr val="accent2"/>
                </a:solidFill>
                <a:latin typeface="Open Sans"/>
                <a:ea typeface="DejaVu Sans"/>
                <a:sym typeface="Wingdings" panose="05000000000000000000" pitchFamily="2" charset="2"/>
              </a:rPr>
              <a:t>In the mean time do not forget to insert the sentence </a:t>
            </a:r>
            <a:r>
              <a:rPr lang="en-US" sz="1600" i="1" dirty="0">
                <a:sym typeface="Wingdings" panose="05000000000000000000" pitchFamily="2" charset="2"/>
              </a:rPr>
              <a:t>“[..] "This work was made possible by </a:t>
            </a:r>
            <a:r>
              <a:rPr lang="en-US" sz="1600" i="1" dirty="0" err="1">
                <a:sym typeface="Wingdings" panose="05000000000000000000" pitchFamily="2" charset="2"/>
              </a:rPr>
              <a:t>Institut</a:t>
            </a:r>
            <a:r>
              <a:rPr lang="en-US" sz="1600" i="1" dirty="0">
                <a:sym typeface="Wingdings" panose="05000000000000000000" pitchFamily="2" charset="2"/>
              </a:rPr>
              <a:t> Pascal at Université Paris-Saclay with the support of the program “</a:t>
            </a:r>
            <a:r>
              <a:rPr lang="en-US" sz="1600" i="1" dirty="0" err="1">
                <a:sym typeface="Wingdings" panose="05000000000000000000" pitchFamily="2" charset="2"/>
              </a:rPr>
              <a:t>Investissements</a:t>
            </a:r>
            <a:r>
              <a:rPr lang="en-US" sz="1600" i="1" dirty="0">
                <a:sym typeface="Wingdings" panose="05000000000000000000" pitchFamily="2" charset="2"/>
              </a:rPr>
              <a:t> </a:t>
            </a:r>
            <a:r>
              <a:rPr lang="en-US" sz="1600" i="1" dirty="0" err="1">
                <a:sym typeface="Wingdings" panose="05000000000000000000" pitchFamily="2" charset="2"/>
              </a:rPr>
              <a:t>d’avenir</a:t>
            </a:r>
            <a:r>
              <a:rPr lang="en-US" sz="1600" i="1" dirty="0">
                <a:sym typeface="Wingdings" panose="05000000000000000000" pitchFamily="2" charset="2"/>
              </a:rPr>
              <a:t>” ANR-11-IDEX-0003-01 “  </a:t>
            </a:r>
            <a:r>
              <a:rPr lang="en-US" sz="1600" b="1" spc="-1" dirty="0">
                <a:solidFill>
                  <a:schemeClr val="accent2"/>
                </a:solidFill>
                <a:latin typeface="Open Sans"/>
                <a:sym typeface="Wingdings" panose="05000000000000000000" pitchFamily="2" charset="2"/>
              </a:rPr>
              <a:t>i</a:t>
            </a:r>
            <a:r>
              <a:rPr lang="en-US" sz="1600" b="1" spc="-1" dirty="0">
                <a:solidFill>
                  <a:schemeClr val="accent2"/>
                </a:solidFill>
                <a:latin typeface="Open Sans"/>
                <a:ea typeface="DejaVu Sans"/>
                <a:sym typeface="Wingdings" panose="05000000000000000000" pitchFamily="2" charset="2"/>
              </a:rPr>
              <a:t>n the acknowledgment section of papers associated with the thematic program</a:t>
            </a:r>
            <a:endParaRPr lang="en-US" sz="1600" b="1" strike="noStrike" spc="-1" dirty="0">
              <a:solidFill>
                <a:schemeClr val="accent2"/>
              </a:solidFill>
              <a:latin typeface="Open Sans"/>
              <a:ea typeface="DejaVu Sans"/>
              <a:sym typeface="Wingdings" panose="05000000000000000000" pitchFamily="2" charset="2"/>
            </a:endParaRPr>
          </a:p>
          <a:p>
            <a:pPr>
              <a:lnSpc>
                <a:spcPts val="2801"/>
              </a:lnSpc>
            </a:pPr>
            <a:endParaRPr lang="en-US" sz="1800" b="1" strike="noStrike" spc="-1" dirty="0">
              <a:solidFill>
                <a:srgbClr val="63003C"/>
              </a:solidFill>
              <a:latin typeface="Open Sans"/>
              <a:ea typeface="DejaVu Sans"/>
            </a:endParaRPr>
          </a:p>
          <a:p>
            <a:pPr>
              <a:lnSpc>
                <a:spcPts val="2801"/>
              </a:lnSpc>
            </a:pP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« Cahier de </a:t>
            </a:r>
            <a:r>
              <a:rPr lang="en-US" sz="1800" b="1" strike="noStrike" spc="-1" dirty="0" err="1">
                <a:solidFill>
                  <a:srgbClr val="63003C"/>
                </a:solidFill>
                <a:latin typeface="Open Sans"/>
                <a:ea typeface="DejaVu Sans"/>
              </a:rPr>
              <a:t>l’Institut</a:t>
            </a:r>
            <a:r>
              <a:rPr lang="en-US" sz="18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 Pascal »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ts val="2801"/>
              </a:lnSpc>
            </a:pPr>
            <a:r>
              <a:rPr lang="en-US" sz="18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	Possible publication associated with the thematic program.</a:t>
            </a:r>
          </a:p>
          <a:p>
            <a:pPr>
              <a:lnSpc>
                <a:spcPts val="2801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ts val="2801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C5F9049B-A468-42D1-A215-266B6F0FA995}"/>
              </a:ext>
            </a:extLst>
          </p:cNvPr>
          <p:cNvSpPr/>
          <p:nvPr/>
        </p:nvSpPr>
        <p:spPr>
          <a:xfrm>
            <a:off x="93746" y="86154"/>
            <a:ext cx="5714201" cy="6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Practicalities IV : </a:t>
            </a:r>
            <a:r>
              <a:rPr lang="en-US" sz="2400" b="1" strike="noStrike" spc="-1" dirty="0">
                <a:solidFill>
                  <a:schemeClr val="accent2"/>
                </a:solidFill>
                <a:latin typeface="Open Sans"/>
                <a:ea typeface="DejaVu Sans"/>
              </a:rPr>
              <a:t>after the program</a:t>
            </a:r>
            <a:endParaRPr lang="en-US" sz="2400" b="0" strike="noStrike" spc="-1" dirty="0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90B2D8B9-6257-4125-9A3E-5D7A7DA03085}"/>
              </a:ext>
            </a:extLst>
          </p:cNvPr>
          <p:cNvSpPr/>
          <p:nvPr/>
        </p:nvSpPr>
        <p:spPr>
          <a:xfrm>
            <a:off x="1937544" y="5301247"/>
            <a:ext cx="5714201" cy="1164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Welcome to the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Open Sans"/>
                <a:ea typeface="DejaVu Sans"/>
              </a:rPr>
              <a:t>Institu</a:t>
            </a:r>
            <a:r>
              <a:rPr lang="en-US" sz="2400" b="1" spc="-1" dirty="0" err="1">
                <a:solidFill>
                  <a:srgbClr val="000000"/>
                </a:solidFill>
                <a:latin typeface="Open Sans"/>
                <a:ea typeface="DejaVu Sans"/>
              </a:rPr>
              <a:t>t</a:t>
            </a:r>
            <a:r>
              <a:rPr lang="en-US" sz="2400" b="1" spc="-1" dirty="0">
                <a:solidFill>
                  <a:srgbClr val="000000"/>
                </a:solidFill>
                <a:latin typeface="Open Sans"/>
                <a:ea typeface="DejaVu Sans"/>
              </a:rPr>
              <a:t> Pascal !</a:t>
            </a:r>
          </a:p>
          <a:p>
            <a:pPr>
              <a:lnSpc>
                <a:spcPct val="90000"/>
              </a:lnSpc>
            </a:pPr>
            <a:endParaRPr lang="en-US" sz="2400" b="1" spc="-1" dirty="0">
              <a:solidFill>
                <a:srgbClr val="000000"/>
              </a:solidFill>
              <a:latin typeface="Open Sans"/>
              <a:ea typeface="DejaVu Sans"/>
            </a:endParaRPr>
          </a:p>
          <a:p>
            <a:pPr>
              <a:lnSpc>
                <a:spcPct val="90000"/>
              </a:lnSpc>
            </a:pPr>
            <a:r>
              <a:rPr lang="en-US" sz="2400" b="1" spc="-1" dirty="0">
                <a:solidFill>
                  <a:srgbClr val="000000"/>
                </a:solidFill>
                <a:latin typeface="Open Sans"/>
                <a:ea typeface="DejaVu Sans"/>
              </a:rPr>
              <a:t>Enjoy your program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DA86C-DE78-8AEA-371B-37FE8C8CB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58" y="391885"/>
            <a:ext cx="6984990" cy="45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51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254520" y="236880"/>
            <a:ext cx="8020100" cy="6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9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Practicalities III : </a:t>
            </a:r>
            <a:r>
              <a:rPr lang="en-US" sz="2400" b="1" strike="noStrike" spc="-1" dirty="0">
                <a:solidFill>
                  <a:schemeClr val="accent2"/>
                </a:solidFill>
                <a:latin typeface="Open Sans"/>
                <a:ea typeface="DejaVu Sans"/>
              </a:rPr>
              <a:t>electric bikes and umbrellas</a:t>
            </a:r>
            <a:endParaRPr lang="en-US" sz="24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413" name="CustomShape 3"/>
          <p:cNvSpPr/>
          <p:nvPr/>
        </p:nvSpPr>
        <p:spPr>
          <a:xfrm>
            <a:off x="4229280" y="3087360"/>
            <a:ext cx="685080" cy="2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104E6843-F544-4907-B7F6-CA4929D0FF35}"/>
              </a:ext>
            </a:extLst>
          </p:cNvPr>
          <p:cNvSpPr/>
          <p:nvPr/>
        </p:nvSpPr>
        <p:spPr>
          <a:xfrm>
            <a:off x="3383761" y="1437988"/>
            <a:ext cx="4793064" cy="22335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We have a few electric bicycles that you can borrow  (see Anna)</a:t>
            </a:r>
          </a:p>
          <a:p>
            <a:pPr marL="800280" lvl="1" indent="-342720">
              <a:spcAft>
                <a:spcPts val="751"/>
              </a:spcAft>
              <a:buClr>
                <a:srgbClr val="63003C"/>
              </a:buClr>
              <a:buFont typeface="Courier New" panose="02070309020205020404" pitchFamily="49" charset="0"/>
              <a:buChar char="o"/>
            </a:pP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Use of the bikes are under your personal responsibility</a:t>
            </a:r>
          </a:p>
          <a:p>
            <a:pPr marL="800280" lvl="1" indent="-342720">
              <a:spcAft>
                <a:spcPts val="751"/>
              </a:spcAft>
              <a:buClr>
                <a:srgbClr val="63003C"/>
              </a:buClr>
              <a:buFont typeface="Courier New" panose="02070309020205020404" pitchFamily="49" charset="0"/>
              <a:buChar char="o"/>
            </a:pP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If you are not really familiar with riding an e-bike, please let us know beforehand.</a:t>
            </a:r>
          </a:p>
          <a:p>
            <a:pPr marL="800280" lvl="1" indent="-342720">
              <a:spcAft>
                <a:spcPts val="751"/>
              </a:spcAft>
              <a:buClr>
                <a:srgbClr val="63003C"/>
              </a:buClr>
              <a:buFont typeface="Courier New" panose="02070309020205020404" pitchFamily="49" charset="0"/>
              <a:buChar char="o"/>
            </a:pPr>
            <a:endParaRPr lang="en-US" spc="-1" dirty="0">
              <a:solidFill>
                <a:srgbClr val="63003C"/>
              </a:solidFill>
              <a:latin typeface="Arial"/>
              <a:ea typeface="DejaVu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67975-BC40-B44D-8E5F-6617AE5F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28" y="1582541"/>
            <a:ext cx="2592442" cy="2049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01B7C-379D-4206-5718-61205FBE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28" y="3816130"/>
            <a:ext cx="2592442" cy="1939196"/>
          </a:xfrm>
          <a:prstGeom prst="rect">
            <a:avLst/>
          </a:prstGeom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9A9784D7-57CB-8345-FAF3-81BC06F4499B}"/>
              </a:ext>
            </a:extLst>
          </p:cNvPr>
          <p:cNvSpPr/>
          <p:nvPr/>
        </p:nvSpPr>
        <p:spPr>
          <a:xfrm>
            <a:off x="3345242" y="3956276"/>
            <a:ext cx="4793064" cy="22686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If you want some shade on the terrasse you are welcome to use the umbrellas.</a:t>
            </a:r>
          </a:p>
          <a:p>
            <a:pPr marL="800280" lvl="1" indent="-342720">
              <a:spcAft>
                <a:spcPts val="751"/>
              </a:spcAft>
              <a:buClr>
                <a:srgbClr val="63003C"/>
              </a:buClr>
              <a:buFont typeface="Courier New" panose="02070309020205020404" pitchFamily="49" charset="0"/>
              <a:buChar char="o"/>
            </a:pP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Rule of the game : if you open it, you are in charge of closing it.</a:t>
            </a:r>
          </a:p>
          <a:p>
            <a:pPr marL="800280" lvl="1" indent="-342720">
              <a:spcAft>
                <a:spcPts val="751"/>
              </a:spcAft>
              <a:buClr>
                <a:srgbClr val="63003C"/>
              </a:buClr>
              <a:buFont typeface="Courier New" panose="02070309020205020404" pitchFamily="49" charset="0"/>
              <a:buChar char="o"/>
            </a:pP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This responsibility can be transferred to a person, </a:t>
            </a:r>
            <a:r>
              <a:rPr lang="en-US" u="sng" spc="-1" dirty="0">
                <a:solidFill>
                  <a:srgbClr val="63003C"/>
                </a:solidFill>
                <a:latin typeface="Open Sans"/>
                <a:ea typeface="DejaVu Sans"/>
              </a:rPr>
              <a:t>but not to a group</a:t>
            </a:r>
            <a:r>
              <a:rPr lang="en-US" spc="-1" dirty="0">
                <a:solidFill>
                  <a:srgbClr val="63003C"/>
                </a:solidFill>
                <a:latin typeface="Open Sans"/>
                <a:ea typeface="DejaVu Sans"/>
              </a:rPr>
              <a:t>.</a:t>
            </a:r>
          </a:p>
          <a:p>
            <a:pPr marL="800280" lvl="1" indent="-342720">
              <a:spcAft>
                <a:spcPts val="751"/>
              </a:spcAft>
              <a:buClr>
                <a:srgbClr val="63003C"/>
              </a:buClr>
              <a:buFont typeface="Wingdings" charset="2"/>
              <a:buChar char=""/>
            </a:pPr>
            <a:endParaRPr lang="en-US" spc="-1" dirty="0">
              <a:solidFill>
                <a:srgbClr val="63003C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462355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467640" y="274680"/>
            <a:ext cx="7632000" cy="5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fr-FR" sz="3400" b="1" strike="noStrike" spc="-1">
                <a:solidFill>
                  <a:srgbClr val="303E48"/>
                </a:solidFill>
                <a:latin typeface="Open Sans"/>
                <a:ea typeface="DejaVu Sans"/>
              </a:rPr>
              <a:t>The IPa context and timeline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467640" y="1047600"/>
            <a:ext cx="8299080" cy="1127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20000"/>
              </a:lnSpc>
              <a:spcBef>
                <a:spcPts val="1001"/>
              </a:spcBef>
            </a:pPr>
            <a:r>
              <a:rPr lang="fr-FR" sz="20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Contexte : </a:t>
            </a:r>
            <a:r>
              <a:rPr lang="fr-FR" sz="2000" b="1" strike="noStrike" spc="-1" dirty="0">
                <a:solidFill>
                  <a:srgbClr val="006996"/>
                </a:solidFill>
                <a:latin typeface="Open Sans"/>
                <a:ea typeface="DejaVu Sans"/>
              </a:rPr>
              <a:t>The Paris-Saclay </a:t>
            </a:r>
            <a:r>
              <a:rPr lang="fr-FR" sz="2000" b="1" strike="noStrike" spc="-1" dirty="0" err="1">
                <a:solidFill>
                  <a:srgbClr val="006996"/>
                </a:solidFill>
                <a:latin typeface="Open Sans"/>
                <a:ea typeface="DejaVu Sans"/>
              </a:rPr>
              <a:t>University</a:t>
            </a:r>
            <a:r>
              <a:rPr lang="fr-FR" sz="2000" b="1" strike="noStrike" spc="-1" dirty="0">
                <a:solidFill>
                  <a:srgbClr val="006996"/>
                </a:solidFill>
                <a:latin typeface="Open Sans"/>
                <a:ea typeface="DejaVu Sans"/>
              </a:rPr>
              <a:t> </a:t>
            </a:r>
            <a:r>
              <a:rPr lang="fr-FR" sz="2000" strike="noStrike" spc="-1" dirty="0">
                <a:latin typeface="Open Sans"/>
                <a:ea typeface="DejaVu Sans"/>
              </a:rPr>
              <a:t>(</a:t>
            </a:r>
            <a:r>
              <a:rPr lang="fr-FR" sz="2000" strike="noStrike" spc="-1" dirty="0" err="1">
                <a:latin typeface="Open Sans"/>
                <a:ea typeface="DejaVu Sans"/>
              </a:rPr>
              <a:t>dob</a:t>
            </a:r>
            <a:r>
              <a:rPr lang="fr-FR" sz="2000" strike="noStrike" spc="-1" dirty="0">
                <a:latin typeface="Open Sans"/>
                <a:ea typeface="DejaVu Sans"/>
              </a:rPr>
              <a:t> : </a:t>
            </a:r>
            <a:r>
              <a:rPr lang="fr-FR" sz="2000" strike="noStrike" spc="-1" dirty="0" err="1">
                <a:latin typeface="Open Sans"/>
                <a:ea typeface="DejaVu Sans"/>
              </a:rPr>
              <a:t>January</a:t>
            </a:r>
            <a:r>
              <a:rPr lang="fr-FR" sz="2000" strike="noStrike" spc="-1" dirty="0">
                <a:latin typeface="Open Sans"/>
                <a:ea typeface="DejaVu Sans"/>
              </a:rPr>
              <a:t> 2019)</a:t>
            </a:r>
            <a:endParaRPr lang="fr-FR" sz="2000" strike="noStrike" spc="-1" dirty="0">
              <a:latin typeface="Arial"/>
            </a:endParaRPr>
          </a:p>
          <a:p>
            <a:pPr algn="just">
              <a:lnSpc>
                <a:spcPct val="120000"/>
              </a:lnSpc>
            </a:pPr>
            <a:r>
              <a:rPr lang="fr-FR" sz="1700" b="1" strike="noStrike" spc="-1" dirty="0">
                <a:solidFill>
                  <a:srgbClr val="303E48"/>
                </a:solidFill>
                <a:latin typeface="Wingdings"/>
                <a:ea typeface="DejaVu Sans"/>
              </a:rPr>
              <a:t></a:t>
            </a:r>
            <a:r>
              <a:rPr lang="fr-FR" sz="1700" b="1" strike="noStrike" spc="-1" dirty="0">
                <a:solidFill>
                  <a:srgbClr val="303E48"/>
                </a:solidFill>
                <a:latin typeface="Arial"/>
                <a:ea typeface="DejaVu Sans"/>
              </a:rPr>
              <a:t> 3 </a:t>
            </a:r>
            <a:r>
              <a:rPr lang="fr-FR" sz="1700" b="1" strike="noStrike" spc="-1" dirty="0" err="1">
                <a:solidFill>
                  <a:srgbClr val="303E48"/>
                </a:solidFill>
                <a:latin typeface="Arial"/>
                <a:ea typeface="DejaVu Sans"/>
              </a:rPr>
              <a:t>universities</a:t>
            </a:r>
            <a:r>
              <a:rPr lang="fr-FR" sz="1700" b="1" strike="noStrike" spc="-1" dirty="0">
                <a:solidFill>
                  <a:srgbClr val="303E48"/>
                </a:solidFill>
                <a:latin typeface="Arial"/>
                <a:ea typeface="DejaVu Sans"/>
              </a:rPr>
              <a:t> + 4 </a:t>
            </a:r>
            <a:r>
              <a:rPr lang="fr-FR" sz="1700" b="1" strike="noStrike" spc="-1" dirty="0" err="1">
                <a:solidFill>
                  <a:srgbClr val="303E48"/>
                </a:solidFill>
                <a:latin typeface="Arial"/>
                <a:ea typeface="DejaVu Sans"/>
              </a:rPr>
              <a:t>higher</a:t>
            </a:r>
            <a:r>
              <a:rPr lang="fr-FR" sz="1700" b="1" strike="noStrike" spc="-1" dirty="0">
                <a:solidFill>
                  <a:srgbClr val="303E48"/>
                </a:solidFill>
                <a:latin typeface="Arial"/>
                <a:ea typeface="DejaVu Sans"/>
              </a:rPr>
              <a:t> </a:t>
            </a:r>
            <a:r>
              <a:rPr lang="fr-FR" sz="1700" b="1" strike="noStrike" spc="-1" dirty="0" err="1">
                <a:solidFill>
                  <a:srgbClr val="303E48"/>
                </a:solidFill>
                <a:latin typeface="Arial"/>
                <a:ea typeface="DejaVu Sans"/>
              </a:rPr>
              <a:t>education</a:t>
            </a:r>
            <a:r>
              <a:rPr lang="fr-FR" sz="1700" b="1" strike="noStrike" spc="-1" dirty="0">
                <a:solidFill>
                  <a:srgbClr val="303E48"/>
                </a:solidFill>
                <a:latin typeface="Arial"/>
                <a:ea typeface="DejaVu Sans"/>
              </a:rPr>
              <a:t> institutions + 7 </a:t>
            </a:r>
            <a:r>
              <a:rPr lang="fr-FR" sz="1700" b="1" strike="noStrike" spc="-1" dirty="0" err="1">
                <a:solidFill>
                  <a:srgbClr val="303E48"/>
                </a:solidFill>
                <a:latin typeface="Arial"/>
                <a:ea typeface="DejaVu Sans"/>
              </a:rPr>
              <a:t>research</a:t>
            </a:r>
            <a:r>
              <a:rPr lang="fr-FR" sz="1700" b="1" strike="noStrike" spc="-1" dirty="0">
                <a:solidFill>
                  <a:srgbClr val="303E48"/>
                </a:solidFill>
                <a:latin typeface="Arial"/>
                <a:ea typeface="DejaVu Sans"/>
              </a:rPr>
              <a:t> institutions</a:t>
            </a:r>
            <a:endParaRPr lang="fr-FR" sz="1700" b="0" strike="noStrike" spc="-1" dirty="0">
              <a:latin typeface="Arial"/>
            </a:endParaRPr>
          </a:p>
        </p:txBody>
      </p:sp>
      <p:pic>
        <p:nvPicPr>
          <p:cNvPr id="175" name="Espace réservé du contenu 6"/>
          <p:cNvPicPr/>
          <p:nvPr/>
        </p:nvPicPr>
        <p:blipFill>
          <a:blip r:embed="rId3"/>
          <a:stretch/>
        </p:blipFill>
        <p:spPr>
          <a:xfrm>
            <a:off x="3168720" y="1912680"/>
            <a:ext cx="5939640" cy="4091400"/>
          </a:xfrm>
          <a:prstGeom prst="rect">
            <a:avLst/>
          </a:prstGeom>
          <a:ln>
            <a:noFill/>
          </a:ln>
        </p:spPr>
      </p:pic>
      <p:sp>
        <p:nvSpPr>
          <p:cNvPr id="176" name="CustomShape 3"/>
          <p:cNvSpPr/>
          <p:nvPr/>
        </p:nvSpPr>
        <p:spPr>
          <a:xfrm>
            <a:off x="502920" y="3900600"/>
            <a:ext cx="2830320" cy="1552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lvl="1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350 laboratories</a:t>
            </a:r>
            <a:endParaRPr lang="fr-FR" sz="2000" b="0" strike="noStrike" spc="-1">
              <a:latin typeface="Arial"/>
            </a:endParaRPr>
          </a:p>
          <a:p>
            <a:pPr marL="457200" lvl="1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10 000 researchers and professors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7" name="CustomShape 4"/>
          <p:cNvSpPr/>
          <p:nvPr/>
        </p:nvSpPr>
        <p:spPr>
          <a:xfrm>
            <a:off x="467640" y="2291040"/>
            <a:ext cx="2830320" cy="1186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lvl="1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65 000 students    </a:t>
            </a:r>
            <a:endParaRPr lang="fr-FR" sz="2000" b="0" strike="noStrike" spc="-1">
              <a:latin typeface="Arial"/>
            </a:endParaRPr>
          </a:p>
          <a:p>
            <a:pPr marL="457200" lvl="1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  9 000 Master</a:t>
            </a:r>
            <a:endParaRPr lang="fr-FR" sz="2000" b="0" strike="noStrike" spc="-1">
              <a:latin typeface="Arial"/>
            </a:endParaRPr>
          </a:p>
          <a:p>
            <a:pPr marL="457200" lvl="1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  5 500 Ph.D.</a:t>
            </a: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467640" y="274680"/>
            <a:ext cx="7632000" cy="5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fr-FR" sz="3400" b="1" strike="noStrike" spc="-1">
                <a:solidFill>
                  <a:srgbClr val="303E48"/>
                </a:solidFill>
                <a:latin typeface="Open Sans"/>
                <a:ea typeface="DejaVu Sans"/>
              </a:rPr>
              <a:t>The IPa context and timeline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467640" y="1355653"/>
            <a:ext cx="7836840" cy="4366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algn="just">
              <a:lnSpc>
                <a:spcPct val="120000"/>
              </a:lnSpc>
              <a:spcBef>
                <a:spcPts val="1001"/>
              </a:spcBef>
            </a:pPr>
            <a:r>
              <a:rPr lang="en-US" sz="21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Timeline : </a:t>
            </a:r>
            <a:endParaRPr lang="en-US" sz="2100" b="0" strike="noStrike" spc="-1" dirty="0">
              <a:latin typeface="Arial"/>
            </a:endParaRPr>
          </a:p>
          <a:p>
            <a:pPr marL="228600" indent="-227880" algn="just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A </a:t>
            </a:r>
            <a:r>
              <a:rPr lang="en-US" sz="2100" b="1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long time process  </a:t>
            </a: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(started ten years ago in 2010-2011) </a:t>
            </a:r>
            <a:endParaRPr lang="en-US" sz="2100" b="0" strike="noStrike" spc="-1" dirty="0">
              <a:latin typeface="Arial"/>
            </a:endParaRPr>
          </a:p>
          <a:p>
            <a:pPr marL="228600" indent="-227880" algn="just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But a </a:t>
            </a:r>
            <a:r>
              <a:rPr lang="en-US" sz="2100" b="1" strike="noStrike" spc="-1" dirty="0">
                <a:solidFill>
                  <a:srgbClr val="303E48"/>
                </a:solidFill>
                <a:latin typeface="Open Sans"/>
                <a:ea typeface="DejaVu Sans"/>
              </a:rPr>
              <a:t>young institution</a:t>
            </a: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:</a:t>
            </a:r>
            <a:endParaRPr lang="en-US" sz="2100" b="0" strike="noStrike" spc="-1" dirty="0">
              <a:latin typeface="Arial"/>
            </a:endParaRPr>
          </a:p>
          <a:p>
            <a:pPr marL="800640" lvl="1" indent="-342720" algn="just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The official birthdate of the IPa is </a:t>
            </a:r>
            <a:r>
              <a:rPr lang="en-US" sz="21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January 1st  2018 </a:t>
            </a: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[creation by the Paris-Saclay university, together with 7 other </a:t>
            </a:r>
            <a:r>
              <a:rPr lang="en-US" sz="2100" spc="-1" dirty="0">
                <a:solidFill>
                  <a:srgbClr val="63003C"/>
                </a:solidFill>
                <a:latin typeface="Open Sans"/>
                <a:ea typeface="DejaVu Sans"/>
              </a:rPr>
              <a:t>supervising institutions</a:t>
            </a: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 (CNRS, CEA, INRIA, IHES, </a:t>
            </a:r>
            <a:r>
              <a:rPr lang="en-US" sz="2100" b="0" strike="noStrike" spc="-1" dirty="0" err="1">
                <a:solidFill>
                  <a:srgbClr val="63003C"/>
                </a:solidFill>
                <a:latin typeface="Open Sans"/>
                <a:ea typeface="DejaVu Sans"/>
              </a:rPr>
              <a:t>CentraleSupélec</a:t>
            </a: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, ENS-PS,IOGS)].</a:t>
            </a:r>
            <a:endParaRPr lang="en-US" sz="2100" b="0" strike="noStrike" spc="-1" dirty="0">
              <a:latin typeface="Arial"/>
            </a:endParaRPr>
          </a:p>
          <a:p>
            <a:pPr marL="800640" lvl="1" indent="-342720" algn="just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lang="en-US" sz="2100" b="0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The first series of thematic programs within the “Pascal” building took place between May 2019 and March 2020.</a:t>
            </a:r>
            <a:endParaRPr lang="en-US" sz="21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1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0" y="0"/>
            <a:ext cx="9143280" cy="63864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3600" b="0" strike="noStrike" spc="-1">
                <a:solidFill>
                  <a:srgbClr val="63003C"/>
                </a:solidFill>
                <a:latin typeface="Open Sans"/>
                <a:ea typeface="Verdana"/>
              </a:rPr>
              <a:t>Le bâtiment Pascal </a:t>
            </a:r>
            <a:r>
              <a:rPr lang="fr-FR" sz="2800" b="0" strike="noStrike" spc="-1">
                <a:solidFill>
                  <a:srgbClr val="63003C"/>
                </a:solidFill>
                <a:latin typeface="Open Sans"/>
                <a:ea typeface="Verdana"/>
              </a:rPr>
              <a:t>(IPa/LPTMS/FAST)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1547640" y="2276640"/>
            <a:ext cx="91432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Picture 8"/>
          <p:cNvPicPr/>
          <p:nvPr/>
        </p:nvPicPr>
        <p:blipFill>
          <a:blip r:embed="rId3"/>
          <a:stretch/>
        </p:blipFill>
        <p:spPr>
          <a:xfrm>
            <a:off x="0" y="699480"/>
            <a:ext cx="9143280" cy="604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67640" y="274680"/>
            <a:ext cx="7632000" cy="5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fr-FR" sz="3400" b="1" strike="noStrike" spc="-1">
                <a:solidFill>
                  <a:srgbClr val="303E48"/>
                </a:solidFill>
                <a:latin typeface="Open Sans"/>
                <a:ea typeface="DejaVu Sans"/>
              </a:rPr>
              <a:t>The Institut Pascal « structure » 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453960" y="1280520"/>
            <a:ext cx="1632240" cy="4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1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The </a:t>
            </a:r>
            <a:r>
              <a:rPr lang="fr-FR" sz="2100" b="1" strike="noStrike" spc="-1" dirty="0" err="1">
                <a:solidFill>
                  <a:srgbClr val="63003C"/>
                </a:solidFill>
                <a:latin typeface="Open Sans"/>
                <a:ea typeface="DejaVu Sans"/>
              </a:rPr>
              <a:t>Board</a:t>
            </a:r>
            <a:endParaRPr lang="fr-FR" sz="2100" b="0" strike="noStrike" spc="-1" dirty="0">
              <a:latin typeface="Arial"/>
            </a:endParaRPr>
          </a:p>
        </p:txBody>
      </p:sp>
      <p:grpSp>
        <p:nvGrpSpPr>
          <p:cNvPr id="185" name="Group 3"/>
          <p:cNvGrpSpPr/>
          <p:nvPr/>
        </p:nvGrpSpPr>
        <p:grpSpPr>
          <a:xfrm>
            <a:off x="4896000" y="1484640"/>
            <a:ext cx="1922760" cy="2264760"/>
            <a:chOff x="4896000" y="1484640"/>
            <a:chExt cx="1922760" cy="2264760"/>
          </a:xfrm>
        </p:grpSpPr>
        <p:sp>
          <p:nvSpPr>
            <p:cNvPr id="186" name="CustomShape 4"/>
            <p:cNvSpPr/>
            <p:nvPr/>
          </p:nvSpPr>
          <p:spPr>
            <a:xfrm>
              <a:off x="4896000" y="3294000"/>
              <a:ext cx="1835640" cy="455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Aurélie Lando</a:t>
              </a:r>
              <a:endParaRPr lang="fr-FR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Administrative Director</a:t>
              </a:r>
              <a:endParaRPr lang="fr-FR" sz="1200" b="0" strike="noStrike" spc="-1">
                <a:latin typeface="Arial"/>
              </a:endParaRPr>
            </a:p>
          </p:txBody>
        </p:sp>
        <p:pic>
          <p:nvPicPr>
            <p:cNvPr id="187" name="Image 8"/>
            <p:cNvPicPr/>
            <p:nvPr/>
          </p:nvPicPr>
          <p:blipFill>
            <a:blip r:embed="rId2"/>
            <a:stretch/>
          </p:blipFill>
          <p:spPr>
            <a:xfrm>
              <a:off x="4927320" y="1484640"/>
              <a:ext cx="1891440" cy="17125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8" name="Group 5"/>
          <p:cNvGrpSpPr/>
          <p:nvPr/>
        </p:nvGrpSpPr>
        <p:grpSpPr>
          <a:xfrm>
            <a:off x="6927840" y="2967120"/>
            <a:ext cx="2000520" cy="2218680"/>
            <a:chOff x="6927840" y="2967120"/>
            <a:chExt cx="2000520" cy="2218680"/>
          </a:xfrm>
        </p:grpSpPr>
        <p:pic>
          <p:nvPicPr>
            <p:cNvPr id="189" name="Image 15"/>
            <p:cNvPicPr/>
            <p:nvPr/>
          </p:nvPicPr>
          <p:blipFill>
            <a:blip r:embed="rId3"/>
            <a:stretch/>
          </p:blipFill>
          <p:spPr>
            <a:xfrm>
              <a:off x="6927840" y="2967120"/>
              <a:ext cx="2000520" cy="150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0" name="CustomShape 6"/>
            <p:cNvSpPr/>
            <p:nvPr/>
          </p:nvSpPr>
          <p:spPr>
            <a:xfrm>
              <a:off x="7010280" y="4547880"/>
              <a:ext cx="1835640" cy="637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Yves Balkanski</a:t>
              </a:r>
              <a:endParaRPr lang="fr-FR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Deputy Directeur </a:t>
              </a:r>
              <a:endParaRPr lang="fr-FR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(earth and climat science)</a:t>
              </a:r>
              <a:endParaRPr lang="fr-FR" sz="1200" b="0" strike="noStrike" spc="-1">
                <a:latin typeface="Arial"/>
              </a:endParaRPr>
            </a:p>
          </p:txBody>
        </p:sp>
      </p:grpSp>
      <p:grpSp>
        <p:nvGrpSpPr>
          <p:cNvPr id="191" name="Group 7"/>
          <p:cNvGrpSpPr/>
          <p:nvPr/>
        </p:nvGrpSpPr>
        <p:grpSpPr>
          <a:xfrm>
            <a:off x="453960" y="2367000"/>
            <a:ext cx="1835640" cy="2258280"/>
            <a:chOff x="453960" y="2367000"/>
            <a:chExt cx="1835640" cy="2258280"/>
          </a:xfrm>
        </p:grpSpPr>
        <p:pic>
          <p:nvPicPr>
            <p:cNvPr id="192" name="Image 18"/>
            <p:cNvPicPr/>
            <p:nvPr/>
          </p:nvPicPr>
          <p:blipFill>
            <a:blip r:embed="rId4"/>
            <a:stretch/>
          </p:blipFill>
          <p:spPr>
            <a:xfrm>
              <a:off x="480240" y="2367000"/>
              <a:ext cx="1809360" cy="1540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3" name="CustomShape 8"/>
            <p:cNvSpPr/>
            <p:nvPr/>
          </p:nvSpPr>
          <p:spPr>
            <a:xfrm>
              <a:off x="453960" y="3987360"/>
              <a:ext cx="1835640" cy="637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Jacques Bittoun</a:t>
              </a:r>
              <a:endParaRPr lang="fr-FR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Deputy Director </a:t>
              </a:r>
              <a:endParaRPr lang="fr-FR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(Life Science)</a:t>
              </a:r>
              <a:endParaRPr lang="fr-FR" sz="1200" b="0" strike="noStrike" spc="-1">
                <a:latin typeface="Arial"/>
              </a:endParaRPr>
            </a:p>
          </p:txBody>
        </p:sp>
      </p:grpSp>
      <p:grpSp>
        <p:nvGrpSpPr>
          <p:cNvPr id="194" name="Group 9"/>
          <p:cNvGrpSpPr/>
          <p:nvPr/>
        </p:nvGrpSpPr>
        <p:grpSpPr>
          <a:xfrm>
            <a:off x="2698560" y="3071160"/>
            <a:ext cx="2005920" cy="2469960"/>
            <a:chOff x="2698560" y="3071160"/>
            <a:chExt cx="2005920" cy="2469960"/>
          </a:xfrm>
        </p:grpSpPr>
        <p:sp>
          <p:nvSpPr>
            <p:cNvPr id="195" name="CustomShape 10"/>
            <p:cNvSpPr/>
            <p:nvPr/>
          </p:nvSpPr>
          <p:spPr>
            <a:xfrm>
              <a:off x="2805840" y="4903200"/>
              <a:ext cx="1835640" cy="637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Denis Ullmo</a:t>
              </a:r>
              <a:endParaRPr lang="fr-FR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Director</a:t>
              </a:r>
              <a:endParaRPr lang="fr-FR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2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(physics)</a:t>
              </a:r>
              <a:endParaRPr lang="fr-FR" sz="1200" b="0" strike="noStrike" spc="-1">
                <a:latin typeface="Arial"/>
              </a:endParaRPr>
            </a:p>
          </p:txBody>
        </p:sp>
        <p:pic>
          <p:nvPicPr>
            <p:cNvPr id="196" name="Image 25"/>
            <p:cNvPicPr/>
            <p:nvPr/>
          </p:nvPicPr>
          <p:blipFill>
            <a:blip r:embed="rId5"/>
            <a:stretch/>
          </p:blipFill>
          <p:spPr>
            <a:xfrm>
              <a:off x="2698560" y="3071160"/>
              <a:ext cx="2005920" cy="172908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402A6C4A-606F-4901-8465-C8043FAAA172}"/>
              </a:ext>
            </a:extLst>
          </p:cNvPr>
          <p:cNvGrpSpPr/>
          <p:nvPr/>
        </p:nvGrpSpPr>
        <p:grpSpPr>
          <a:xfrm>
            <a:off x="6114600" y="3731760"/>
            <a:ext cx="2054520" cy="2208852"/>
            <a:chOff x="6114600" y="3731760"/>
            <a:chExt cx="2054520" cy="2208852"/>
          </a:xfrm>
        </p:grpSpPr>
        <p:pic>
          <p:nvPicPr>
            <p:cNvPr id="204" name="Image 31"/>
            <p:cNvPicPr/>
            <p:nvPr/>
          </p:nvPicPr>
          <p:blipFill>
            <a:blip r:embed="rId2"/>
            <a:stretch/>
          </p:blipFill>
          <p:spPr>
            <a:xfrm>
              <a:off x="6277680" y="3731760"/>
              <a:ext cx="1735200" cy="1610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5" name="CustomShape 6"/>
            <p:cNvSpPr/>
            <p:nvPr/>
          </p:nvSpPr>
          <p:spPr>
            <a:xfrm>
              <a:off x="6114600" y="5342760"/>
              <a:ext cx="2054520" cy="5978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Francesca </a:t>
              </a:r>
              <a:r>
                <a:rPr lang="fr-FR" sz="1600" b="1" strike="noStrike" spc="-1" dirty="0" err="1">
                  <a:solidFill>
                    <a:schemeClr val="accent4"/>
                  </a:solidFill>
                  <a:latin typeface="Calibri"/>
                  <a:ea typeface="DejaVu Sans"/>
                </a:rPr>
                <a:t>Sconfienza</a:t>
              </a:r>
              <a:endParaRPr lang="fr-FR" sz="1600" b="1" strike="noStrike" spc="-1" dirty="0">
                <a:solidFill>
                  <a:schemeClr val="accent4"/>
                </a:solidFill>
                <a:latin typeface="Calibri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(program manager)</a:t>
              </a:r>
              <a:endParaRPr lang="fr-FR" sz="1600" b="0" strike="noStrike" spc="-1" dirty="0">
                <a:solidFill>
                  <a:schemeClr val="accent4"/>
                </a:solidFill>
                <a:latin typeface="Arial"/>
              </a:endParaRPr>
            </a:p>
          </p:txBody>
        </p:sp>
      </p:grpSp>
      <p:sp>
        <p:nvSpPr>
          <p:cNvPr id="209" name="CustomShape 9"/>
          <p:cNvSpPr/>
          <p:nvPr/>
        </p:nvSpPr>
        <p:spPr>
          <a:xfrm>
            <a:off x="367200" y="282960"/>
            <a:ext cx="3747600" cy="5058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100" b="1" spc="-1" dirty="0">
                <a:solidFill>
                  <a:srgbClr val="63003C"/>
                </a:solidFill>
                <a:latin typeface="Open Sans"/>
                <a:ea typeface="DejaVu Sans"/>
              </a:rPr>
              <a:t>The </a:t>
            </a:r>
            <a:r>
              <a:rPr lang="fr-FR" sz="21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administrative team </a:t>
            </a:r>
            <a:endParaRPr lang="fr-FR" sz="2100" b="0" strike="noStrike" spc="-1" dirty="0">
              <a:latin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82E9E2-6E12-40B8-D287-1145F1FBF647}"/>
              </a:ext>
            </a:extLst>
          </p:cNvPr>
          <p:cNvGrpSpPr/>
          <p:nvPr/>
        </p:nvGrpSpPr>
        <p:grpSpPr>
          <a:xfrm>
            <a:off x="3532095" y="2147934"/>
            <a:ext cx="1888564" cy="2340394"/>
            <a:chOff x="3532095" y="2147934"/>
            <a:chExt cx="1888564" cy="2340394"/>
          </a:xfrm>
        </p:grpSpPr>
        <p:sp>
          <p:nvSpPr>
            <p:cNvPr id="208" name="CustomShape 8"/>
            <p:cNvSpPr/>
            <p:nvPr/>
          </p:nvSpPr>
          <p:spPr>
            <a:xfrm>
              <a:off x="3532095" y="3913815"/>
              <a:ext cx="1888564" cy="57451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pc="-1" dirty="0">
                  <a:latin typeface="Calibri"/>
                </a:rPr>
                <a:t>Anna</a:t>
              </a:r>
              <a:r>
                <a:rPr lang="fr-FR" sz="1600" b="1" strike="noStrike" spc="-1" dirty="0">
                  <a:latin typeface="Calibri"/>
                  <a:ea typeface="DejaVu Sans"/>
                </a:rPr>
                <a:t> </a:t>
              </a:r>
              <a:r>
                <a:rPr lang="fr-FR" sz="1600" b="1" spc="-1" dirty="0" err="1">
                  <a:latin typeface="Calibri"/>
                </a:rPr>
                <a:t>Guerreschi</a:t>
              </a:r>
              <a:endParaRPr lang="fr-FR" sz="1600" b="1" spc="-1" dirty="0"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latin typeface="Calibri"/>
                  <a:ea typeface="DejaVu Sans"/>
                </a:rPr>
                <a:t>(program manager) </a:t>
              </a:r>
              <a:endParaRPr lang="fr-FR" sz="1600" b="0" strike="noStrike" spc="-1" dirty="0">
                <a:latin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23D954-FDBA-EF99-D603-9CF06FDF5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6317" y="2147934"/>
              <a:ext cx="1765767" cy="168383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204E97-E51B-C2C0-0476-3C5B337043C9}"/>
              </a:ext>
            </a:extLst>
          </p:cNvPr>
          <p:cNvGrpSpPr/>
          <p:nvPr/>
        </p:nvGrpSpPr>
        <p:grpSpPr>
          <a:xfrm>
            <a:off x="6277681" y="478628"/>
            <a:ext cx="1888832" cy="2503945"/>
            <a:chOff x="6277681" y="478628"/>
            <a:chExt cx="1888832" cy="2503945"/>
          </a:xfrm>
        </p:grpSpPr>
        <p:sp>
          <p:nvSpPr>
            <p:cNvPr id="20" name="CustomShape 8">
              <a:extLst>
                <a:ext uri="{FF2B5EF4-FFF2-40B4-BE49-F238E27FC236}">
                  <a16:creationId xmlns:a16="http://schemas.microsoft.com/office/drawing/2014/main" id="{D6B98CE9-8820-41F1-B717-0C6341F598E8}"/>
                </a:ext>
              </a:extLst>
            </p:cNvPr>
            <p:cNvSpPr/>
            <p:nvPr/>
          </p:nvSpPr>
          <p:spPr>
            <a:xfrm>
              <a:off x="6277681" y="2384722"/>
              <a:ext cx="1888832" cy="59785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/>
              <a:r>
                <a:rPr lang="fr-FR" sz="1600" b="1" spc="-1" dirty="0" err="1">
                  <a:latin typeface="Calibri"/>
                </a:rPr>
                <a:t>Bamissa</a:t>
              </a:r>
              <a:r>
                <a:rPr lang="fr-FR" sz="1600" b="1" spc="-1" dirty="0">
                  <a:latin typeface="Calibri"/>
                </a:rPr>
                <a:t> Sangaré</a:t>
              </a:r>
            </a:p>
            <a:p>
              <a:pPr algn="ctr"/>
              <a:r>
                <a:rPr lang="fr-FR" sz="1600" b="1" strike="noStrike" spc="-1" dirty="0">
                  <a:latin typeface="Calibri"/>
                  <a:ea typeface="DejaVu Sans"/>
                </a:rPr>
                <a:t>(program manager</a:t>
              </a:r>
              <a:r>
                <a:rPr lang="fr-FR" sz="1600" b="1" strike="noStrike" spc="-1" dirty="0">
                  <a:solidFill>
                    <a:schemeClr val="accent4"/>
                  </a:solidFill>
                  <a:latin typeface="Calibri"/>
                  <a:ea typeface="DejaVu Sans"/>
                </a:rPr>
                <a:t>)</a:t>
              </a:r>
              <a:endParaRPr lang="fr-FR" sz="1600" b="1" spc="-1" dirty="0">
                <a:solidFill>
                  <a:schemeClr val="accent4"/>
                </a:solidFill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endParaRPr lang="fr-FR" sz="1600" b="0" strike="noStrike" spc="-1" dirty="0">
                <a:latin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0736D1-8B30-F9A7-7ADE-55D6327D6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3872" y="478628"/>
              <a:ext cx="1743292" cy="185407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63995F-56B5-403B-C4C9-62D0720FD0D3}"/>
              </a:ext>
            </a:extLst>
          </p:cNvPr>
          <p:cNvGrpSpPr/>
          <p:nvPr/>
        </p:nvGrpSpPr>
        <p:grpSpPr>
          <a:xfrm>
            <a:off x="907183" y="3068198"/>
            <a:ext cx="1876299" cy="2273842"/>
            <a:chOff x="907183" y="3068198"/>
            <a:chExt cx="1876299" cy="2273842"/>
          </a:xfrm>
        </p:grpSpPr>
        <p:sp>
          <p:nvSpPr>
            <p:cNvPr id="198" name="CustomShape 2"/>
            <p:cNvSpPr/>
            <p:nvPr/>
          </p:nvSpPr>
          <p:spPr>
            <a:xfrm>
              <a:off x="907183" y="4664809"/>
              <a:ext cx="1855800" cy="67723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600" b="1" strike="noStrike" spc="-1" dirty="0">
                  <a:latin typeface="Calibri"/>
                  <a:ea typeface="DejaVu Sans"/>
                </a:rPr>
                <a:t>Landry </a:t>
              </a:r>
              <a:r>
                <a:rPr lang="fr-FR" sz="1600" b="1" strike="noStrike" spc="-1" dirty="0" err="1">
                  <a:latin typeface="Calibri"/>
                  <a:ea typeface="DejaVu Sans"/>
                </a:rPr>
                <a:t>Kibinza</a:t>
              </a:r>
              <a:endParaRPr lang="fr-FR" sz="1600" b="1" strike="noStrike" spc="-1" dirty="0">
                <a:latin typeface="Calibri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600" b="1" spc="-1" dirty="0">
                  <a:latin typeface="Calibri"/>
                  <a:ea typeface="DejaVu Sans"/>
                </a:rPr>
                <a:t>(IT manager)</a:t>
              </a:r>
              <a:r>
                <a:rPr lang="fr-FR" sz="1600" b="1" strike="noStrike" spc="-1" dirty="0">
                  <a:latin typeface="Calibri"/>
                  <a:ea typeface="DejaVu Sans"/>
                </a:rPr>
                <a:t> </a:t>
              </a:r>
              <a:endParaRPr lang="fr-FR" sz="1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fr-FR" sz="1600" b="0" strike="noStrike" spc="-1" dirty="0">
                <a:solidFill>
                  <a:schemeClr val="accent4"/>
                </a:solidFill>
                <a:latin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72B55D-A96A-2EA9-87AA-135469D9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183" y="3068198"/>
              <a:ext cx="1876299" cy="15271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3"/>
          <p:cNvSpPr/>
          <p:nvPr/>
        </p:nvSpPr>
        <p:spPr>
          <a:xfrm>
            <a:off x="310754" y="1187222"/>
            <a:ext cx="4849212" cy="44835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Alain Aspect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(Physique atomique)</a:t>
            </a:r>
            <a:endParaRPr lang="en-US" sz="1600" b="0" i="1" strike="noStrike" spc="-1" dirty="0"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Jean Braun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(Sciences de la terre)</a:t>
            </a:r>
            <a:endParaRPr lang="en-US" sz="1600" b="0" i="1" strike="noStrike" spc="-1" dirty="0"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Irène Buvat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(Interface médecine/physique)</a:t>
            </a:r>
            <a:endParaRPr lang="en-US" sz="1600" b="0" i="1" strike="noStrike" spc="-1" dirty="0"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Catherine </a:t>
            </a:r>
            <a:r>
              <a:rPr lang="fr-FR" sz="1600" b="1" i="1" strike="noStrike" spc="-1" dirty="0" err="1">
                <a:solidFill>
                  <a:srgbClr val="63003C"/>
                </a:solidFill>
                <a:latin typeface="Open Sans"/>
              </a:rPr>
              <a:t>Cesarsky</a:t>
            </a: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(Astrophysique)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en-US" sz="1600" b="1" i="1" spc="-1" dirty="0">
                <a:solidFill>
                  <a:srgbClr val="63003C"/>
                </a:solidFill>
                <a:latin typeface="Open Sans"/>
              </a:rPr>
              <a:t>Dominique </a:t>
            </a:r>
            <a:r>
              <a:rPr lang="en-US" sz="1600" b="1" i="1" spc="-1" dirty="0" err="1">
                <a:solidFill>
                  <a:srgbClr val="63003C"/>
                </a:solidFill>
                <a:latin typeface="Open Sans"/>
              </a:rPr>
              <a:t>Costagliola</a:t>
            </a:r>
            <a:r>
              <a:rPr lang="en-US" sz="1600" b="1" i="1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en-US" sz="1600" i="1" spc="-1" dirty="0">
                <a:solidFill>
                  <a:srgbClr val="63003C"/>
                </a:solidFill>
                <a:latin typeface="Open Sans"/>
              </a:rPr>
              <a:t>(Epidemiology)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en-US" sz="1600" b="1" i="1" spc="-1" dirty="0">
                <a:solidFill>
                  <a:srgbClr val="63003C"/>
                </a:solidFill>
                <a:latin typeface="Open Sans"/>
              </a:rPr>
              <a:t>Anne-Laure </a:t>
            </a:r>
            <a:r>
              <a:rPr lang="en-US" sz="1600" b="1" i="1" spc="-1" dirty="0" err="1">
                <a:solidFill>
                  <a:srgbClr val="63003C"/>
                </a:solidFill>
                <a:latin typeface="Open Sans"/>
              </a:rPr>
              <a:t>Dalibard</a:t>
            </a:r>
            <a:r>
              <a:rPr lang="en-US" sz="1600" b="1" i="1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en-US" sz="1600" i="1" spc="-1" dirty="0">
                <a:solidFill>
                  <a:srgbClr val="63003C"/>
                </a:solidFill>
                <a:latin typeface="Open Sans"/>
              </a:rPr>
              <a:t>(Mathematics)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Odile Eisenstein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(Chimie théorique)</a:t>
            </a:r>
            <a:endParaRPr lang="en-US" sz="1600" b="0" i="1" strike="noStrike" spc="-1" dirty="0"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Albert Fert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(Phys. de la matière condensée)</a:t>
            </a:r>
            <a:endParaRPr lang="en-US" sz="1600" b="0" i="1" strike="noStrike" spc="-1" dirty="0"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Patrick Flandrin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(Traitement du signal)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en-US" sz="1600" b="1" i="1" spc="-1" dirty="0">
                <a:solidFill>
                  <a:srgbClr val="63003C"/>
                </a:solidFill>
                <a:latin typeface="Open Sans"/>
              </a:rPr>
              <a:t>Catherine </a:t>
            </a:r>
            <a:r>
              <a:rPr lang="en-US" sz="1600" b="1" i="1" spc="-1" dirty="0" err="1">
                <a:solidFill>
                  <a:srgbClr val="63003C"/>
                </a:solidFill>
                <a:latin typeface="Open Sans"/>
              </a:rPr>
              <a:t>Jessus</a:t>
            </a:r>
            <a:r>
              <a:rPr lang="en-US" sz="1600" b="1" i="1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en-US" sz="1600" i="1" spc="-1" dirty="0">
                <a:solidFill>
                  <a:srgbClr val="63003C"/>
                </a:solidFill>
                <a:latin typeface="Open Sans"/>
              </a:rPr>
              <a:t>(Life Sciences)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Jean-François </a:t>
            </a:r>
            <a:r>
              <a:rPr lang="fr-FR" sz="1600" b="1" i="1" strike="noStrike" spc="-1" dirty="0" err="1">
                <a:solidFill>
                  <a:srgbClr val="63003C"/>
                </a:solidFill>
                <a:latin typeface="Open Sans"/>
              </a:rPr>
              <a:t>Joanny</a:t>
            </a: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(Interface biologie)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endParaRPr lang="fr-FR" sz="1600" b="0" i="1" strike="noStrike" spc="-1" dirty="0">
              <a:solidFill>
                <a:srgbClr val="63003C"/>
              </a:solidFill>
              <a:latin typeface="Open Sans"/>
            </a:endParaRPr>
          </a:p>
        </p:txBody>
      </p:sp>
      <p:sp>
        <p:nvSpPr>
          <p:cNvPr id="206" name="CustomShape 4"/>
          <p:cNvSpPr/>
          <p:nvPr/>
        </p:nvSpPr>
        <p:spPr>
          <a:xfrm>
            <a:off x="4670028" y="1187222"/>
            <a:ext cx="4338319" cy="44835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Sylvie </a:t>
            </a:r>
            <a:r>
              <a:rPr lang="fr-FR" sz="1600" b="1" i="1" strike="noStrike" spc="-1" dirty="0" err="1">
                <a:solidFill>
                  <a:srgbClr val="63003C"/>
                </a:solidFill>
                <a:latin typeface="Open Sans"/>
              </a:rPr>
              <a:t>Joussaume</a:t>
            </a: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(Climat Sciences)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Christel </a:t>
            </a:r>
            <a:r>
              <a:rPr lang="fr-FR" sz="1600" b="1" i="1" strike="noStrike" spc="-1" dirty="0" err="1">
                <a:solidFill>
                  <a:srgbClr val="63003C"/>
                </a:solidFill>
                <a:latin typeface="Open Sans"/>
              </a:rPr>
              <a:t>Laberty</a:t>
            </a: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-Robert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(Chimie, Energie)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pc="-1" dirty="0">
                <a:solidFill>
                  <a:srgbClr val="63003C"/>
                </a:solidFill>
                <a:latin typeface="Open Sans"/>
              </a:rPr>
              <a:t>Philippe Lambin </a:t>
            </a:r>
            <a:r>
              <a:rPr lang="fr-FR" sz="1600" i="1" spc="-1" dirty="0">
                <a:solidFill>
                  <a:srgbClr val="63003C"/>
                </a:solidFill>
                <a:latin typeface="Open Sans"/>
              </a:rPr>
              <a:t>(Nano sciences)</a:t>
            </a:r>
            <a:endParaRPr lang="fr-FR" sz="1600" b="1" i="1" strike="noStrike" spc="-1" dirty="0">
              <a:solidFill>
                <a:srgbClr val="63003C"/>
              </a:solidFill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Marek </a:t>
            </a:r>
            <a:r>
              <a:rPr lang="fr-FR" sz="1600" b="1" i="1" strike="noStrike" spc="-1" dirty="0" err="1">
                <a:solidFill>
                  <a:srgbClr val="63003C"/>
                </a:solidFill>
                <a:latin typeface="Open Sans"/>
              </a:rPr>
              <a:t>Lewitowicz</a:t>
            </a: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fr-FR" sz="1600" i="1" strike="noStrike" spc="-1" dirty="0">
                <a:solidFill>
                  <a:srgbClr val="63003C"/>
                </a:solidFill>
                <a:latin typeface="Open Sans"/>
              </a:rPr>
              <a:t>(</a:t>
            </a:r>
            <a:r>
              <a:rPr lang="fr-FR" sz="1600" i="1" strike="noStrike" spc="-1" dirty="0" err="1">
                <a:solidFill>
                  <a:srgbClr val="63003C"/>
                </a:solidFill>
                <a:latin typeface="Open Sans"/>
              </a:rPr>
              <a:t>Nuclear</a:t>
            </a:r>
            <a:r>
              <a:rPr lang="fr-FR" sz="1600" i="1" strike="noStrike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fr-FR" sz="1600" i="1" strike="noStrike" spc="-1" dirty="0" err="1">
                <a:solidFill>
                  <a:srgbClr val="63003C"/>
                </a:solidFill>
                <a:latin typeface="Open Sans"/>
              </a:rPr>
              <a:t>Physics</a:t>
            </a:r>
            <a:r>
              <a:rPr lang="fr-FR" sz="1600" i="1" strike="noStrike" spc="-1" dirty="0">
                <a:solidFill>
                  <a:srgbClr val="63003C"/>
                </a:solidFill>
                <a:latin typeface="Open Sans"/>
              </a:rPr>
              <a:t>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Sylviane Muller </a:t>
            </a:r>
            <a:r>
              <a:rPr lang="fr-FR" sz="1600" i="1" strike="noStrike" spc="-1" dirty="0">
                <a:solidFill>
                  <a:srgbClr val="63003C"/>
                </a:solidFill>
                <a:latin typeface="Open Sans"/>
              </a:rPr>
              <a:t>(</a:t>
            </a:r>
            <a:r>
              <a:rPr lang="fr-FR" sz="1600" i="1" strike="noStrike" spc="-1" dirty="0" err="1">
                <a:solidFill>
                  <a:srgbClr val="63003C"/>
                </a:solidFill>
                <a:latin typeface="Open Sans"/>
              </a:rPr>
              <a:t>Health</a:t>
            </a:r>
            <a:r>
              <a:rPr lang="fr-FR" sz="1600" i="1" strike="noStrike" spc="-1" dirty="0">
                <a:solidFill>
                  <a:srgbClr val="63003C"/>
                </a:solidFill>
                <a:latin typeface="Open Sans"/>
              </a:rPr>
              <a:t> Sciences) 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Stéphane Nonnenmacher</a:t>
            </a:r>
            <a:r>
              <a:rPr lang="fr-FR" sz="1600" b="1" i="1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(Mathématiques)</a:t>
            </a:r>
            <a:endParaRPr lang="en-US" sz="1600" b="0" i="1" strike="noStrike" spc="-1" dirty="0"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Christine Paulin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(Informatique)</a:t>
            </a:r>
            <a:endParaRPr lang="en-US" sz="1600" b="0" i="1" strike="noStrike" spc="-1" dirty="0"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Michel Spiro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(Hautes énergies)</a:t>
            </a:r>
            <a:endParaRPr lang="en-US" sz="1600" b="0" i="1" strike="noStrike" spc="-1" dirty="0">
              <a:latin typeface="Open Sans"/>
            </a:endParaRP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pc="-1" dirty="0">
                <a:solidFill>
                  <a:srgbClr val="63003C"/>
                </a:solidFill>
                <a:latin typeface="Open Sans"/>
              </a:rPr>
              <a:t>Pierre </a:t>
            </a:r>
            <a:r>
              <a:rPr lang="fr-FR" sz="1600" b="1" i="1" spc="-1" dirty="0" err="1">
                <a:solidFill>
                  <a:srgbClr val="63003C"/>
                </a:solidFill>
                <a:latin typeface="Open Sans"/>
              </a:rPr>
              <a:t>Guibentif</a:t>
            </a:r>
            <a:r>
              <a:rPr lang="fr-FR" sz="1600" b="1" i="1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(MSH Paris-Saclay)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Xavier </a:t>
            </a:r>
            <a:r>
              <a:rPr lang="fr-FR" sz="1600" b="1" i="1" strike="noStrike" spc="-1" dirty="0" err="1">
                <a:solidFill>
                  <a:srgbClr val="63003C"/>
                </a:solidFill>
                <a:latin typeface="Open Sans"/>
              </a:rPr>
              <a:t>Reboud</a:t>
            </a: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(Agro-</a:t>
            </a:r>
            <a:r>
              <a:rPr lang="fr-FR" sz="1600" b="0" i="1" strike="noStrike" spc="-1" dirty="0" err="1">
                <a:solidFill>
                  <a:srgbClr val="63003C"/>
                </a:solidFill>
                <a:latin typeface="Open Sans"/>
              </a:rPr>
              <a:t>ecology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Agnès Roby-Brami 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(Neurosciences)</a:t>
            </a:r>
          </a:p>
          <a:p>
            <a:pPr>
              <a:lnSpc>
                <a:spcPct val="150000"/>
              </a:lnSpc>
              <a:buClr>
                <a:srgbClr val="63003C"/>
              </a:buClr>
            </a:pPr>
            <a:r>
              <a:rPr lang="fr-FR" sz="1600" b="1" i="1" strike="noStrike" spc="-1" dirty="0">
                <a:solidFill>
                  <a:srgbClr val="63003C"/>
                </a:solidFill>
                <a:latin typeface="Open Sans"/>
              </a:rPr>
              <a:t>Michèle Sebag</a:t>
            </a:r>
            <a:r>
              <a:rPr lang="fr-FR" sz="1600" b="0" i="1" strike="noStrike" spc="-1" dirty="0">
                <a:solidFill>
                  <a:srgbClr val="63003C"/>
                </a:solidFill>
                <a:latin typeface="Open Sans"/>
              </a:rPr>
              <a:t> (Computer Sciences)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D6954CA2-6FF2-49DA-B59C-CD6069EDB83B}"/>
              </a:ext>
            </a:extLst>
          </p:cNvPr>
          <p:cNvSpPr/>
          <p:nvPr/>
        </p:nvSpPr>
        <p:spPr>
          <a:xfrm>
            <a:off x="310754" y="273212"/>
            <a:ext cx="38880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63003C"/>
                </a:solidFill>
                <a:latin typeface="Open Sans"/>
                <a:ea typeface="DejaVu Sans"/>
              </a:rPr>
              <a:t>The Scientific Council</a:t>
            </a:r>
            <a:endParaRPr lang="fr-FR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74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C0787C-54CB-32FF-0889-F2A56D569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9" y="1322745"/>
            <a:ext cx="4230357" cy="4105935"/>
          </a:xfrm>
          <a:prstGeom prst="rect">
            <a:avLst/>
          </a:prstGeom>
        </p:spPr>
      </p:pic>
      <p:sp>
        <p:nvSpPr>
          <p:cNvPr id="217" name="CustomShape 1"/>
          <p:cNvSpPr/>
          <p:nvPr/>
        </p:nvSpPr>
        <p:spPr>
          <a:xfrm>
            <a:off x="80640" y="74880"/>
            <a:ext cx="4862880" cy="5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fr-FR" sz="3400" b="1" strike="noStrike" spc="-1">
                <a:solidFill>
                  <a:srgbClr val="303E48"/>
                </a:solidFill>
                <a:latin typeface="Open Sans"/>
                <a:ea typeface="DejaVu Sans"/>
              </a:rPr>
              <a:t>The IPa « structure  » </a:t>
            </a:r>
            <a:endParaRPr lang="fr-FR" sz="3400" b="0" strike="noStrike" spc="-1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80640" y="643680"/>
            <a:ext cx="39783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63003C"/>
                </a:solidFill>
                <a:latin typeface="Open Sans"/>
                <a:ea typeface="DejaVu Sans"/>
              </a:rPr>
              <a:t>The Local Council (CLIP)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220" name="Image 6"/>
          <p:cNvPicPr/>
          <p:nvPr/>
        </p:nvPicPr>
        <p:blipFill>
          <a:blip r:embed="rId4"/>
          <a:stretch/>
        </p:blipFill>
        <p:spPr>
          <a:xfrm>
            <a:off x="4572000" y="1278000"/>
            <a:ext cx="4386600" cy="380736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2AE97A-C4D8-4FFD-ABE4-1BAFE5B64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094075"/>
            <a:ext cx="4445207" cy="669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23AD6-FE46-0C4B-CC04-4100FD7FE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27" y="5535255"/>
            <a:ext cx="4184189" cy="620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53FEFC-CB67-99E0-1B71-EAC440D94E8C}"/>
              </a:ext>
            </a:extLst>
          </p:cNvPr>
          <p:cNvSpPr/>
          <p:nvPr/>
        </p:nvSpPr>
        <p:spPr>
          <a:xfrm>
            <a:off x="4720503" y="2738434"/>
            <a:ext cx="4089594" cy="432727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3E48"/>
      </a:dk2>
      <a:lt2>
        <a:srgbClr val="BDC4BC"/>
      </a:lt2>
      <a:accent1>
        <a:srgbClr val="DA5200"/>
      </a:accent1>
      <a:accent2>
        <a:srgbClr val="006996"/>
      </a:accent2>
      <a:accent3>
        <a:srgbClr val="FFFFFF"/>
      </a:accent3>
      <a:accent4>
        <a:srgbClr val="86B700"/>
      </a:accent4>
      <a:accent5>
        <a:srgbClr val="464595"/>
      </a:accent5>
      <a:accent6>
        <a:srgbClr val="80143C"/>
      </a:accent6>
      <a:hlink>
        <a:srgbClr val="63003C"/>
      </a:hlink>
      <a:folHlink>
        <a:srgbClr val="B8ACD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3E48"/>
      </a:dk2>
      <a:lt2>
        <a:srgbClr val="BDC4BC"/>
      </a:lt2>
      <a:accent1>
        <a:srgbClr val="DA5200"/>
      </a:accent1>
      <a:accent2>
        <a:srgbClr val="006996"/>
      </a:accent2>
      <a:accent3>
        <a:srgbClr val="FFFFFF"/>
      </a:accent3>
      <a:accent4>
        <a:srgbClr val="86B700"/>
      </a:accent4>
      <a:accent5>
        <a:srgbClr val="464595"/>
      </a:accent5>
      <a:accent6>
        <a:srgbClr val="80143C"/>
      </a:accent6>
      <a:hlink>
        <a:srgbClr val="63003C"/>
      </a:hlink>
      <a:folHlink>
        <a:srgbClr val="B8ACD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3E48"/>
      </a:dk2>
      <a:lt2>
        <a:srgbClr val="BDC4BC"/>
      </a:lt2>
      <a:accent1>
        <a:srgbClr val="DA5200"/>
      </a:accent1>
      <a:accent2>
        <a:srgbClr val="006996"/>
      </a:accent2>
      <a:accent3>
        <a:srgbClr val="FFFFFF"/>
      </a:accent3>
      <a:accent4>
        <a:srgbClr val="86B700"/>
      </a:accent4>
      <a:accent5>
        <a:srgbClr val="464595"/>
      </a:accent5>
      <a:accent6>
        <a:srgbClr val="80143C"/>
      </a:accent6>
      <a:hlink>
        <a:srgbClr val="63003C"/>
      </a:hlink>
      <a:folHlink>
        <a:srgbClr val="B8ACD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3E48"/>
      </a:dk2>
      <a:lt2>
        <a:srgbClr val="BDC4BC"/>
      </a:lt2>
      <a:accent1>
        <a:srgbClr val="DA5200"/>
      </a:accent1>
      <a:accent2>
        <a:srgbClr val="006996"/>
      </a:accent2>
      <a:accent3>
        <a:srgbClr val="FFFFFF"/>
      </a:accent3>
      <a:accent4>
        <a:srgbClr val="86B700"/>
      </a:accent4>
      <a:accent5>
        <a:srgbClr val="464595"/>
      </a:accent5>
      <a:accent6>
        <a:srgbClr val="80143C"/>
      </a:accent6>
      <a:hlink>
        <a:srgbClr val="63003C"/>
      </a:hlink>
      <a:folHlink>
        <a:srgbClr val="B8ACD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3E48"/>
      </a:dk2>
      <a:lt2>
        <a:srgbClr val="BDC4BC"/>
      </a:lt2>
      <a:accent1>
        <a:srgbClr val="DA5200"/>
      </a:accent1>
      <a:accent2>
        <a:srgbClr val="006996"/>
      </a:accent2>
      <a:accent3>
        <a:srgbClr val="FFFFFF"/>
      </a:accent3>
      <a:accent4>
        <a:srgbClr val="86B700"/>
      </a:accent4>
      <a:accent5>
        <a:srgbClr val="464595"/>
      </a:accent5>
      <a:accent6>
        <a:srgbClr val="80143C"/>
      </a:accent6>
      <a:hlink>
        <a:srgbClr val="63003C"/>
      </a:hlink>
      <a:folHlink>
        <a:srgbClr val="B8ACD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9026</TotalTime>
  <Words>1754</Words>
  <Application>Microsoft Office PowerPoint</Application>
  <PresentationFormat>On-screen Show (4:3)</PresentationFormat>
  <Paragraphs>242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Courier New</vt:lpstr>
      <vt:lpstr>Open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Executive summary : 14 programs / 39 weeks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Virginie Paris</dc:creator>
  <dc:description>Modèle de présentation PowerPoint au format 4/3e</dc:description>
  <cp:lastModifiedBy>denis</cp:lastModifiedBy>
  <cp:revision>201</cp:revision>
  <dcterms:created xsi:type="dcterms:W3CDTF">2020-02-07T10:36:28Z</dcterms:created>
  <dcterms:modified xsi:type="dcterms:W3CDTF">2022-10-02T10:15:59Z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0x01010014A5375287F7B842B1714C41EEC5F404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4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18</vt:i4>
  </property>
  <property fmtid="{D5CDD505-2E9C-101B-9397-08002B2CF9AE}" pid="13" name="category">
    <vt:lpwstr>Présentation</vt:lpwstr>
  </property>
</Properties>
</file>