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77" r:id="rId3"/>
    <p:sldId id="278" r:id="rId4"/>
    <p:sldId id="257" r:id="rId5"/>
    <p:sldId id="266" r:id="rId6"/>
    <p:sldId id="260" r:id="rId7"/>
    <p:sldId id="261" r:id="rId8"/>
    <p:sldId id="262" r:id="rId9"/>
    <p:sldId id="263" r:id="rId10"/>
    <p:sldId id="264" r:id="rId11"/>
    <p:sldId id="265" r:id="rId12"/>
    <p:sldId id="305" r:id="rId13"/>
    <p:sldId id="270" r:id="rId14"/>
    <p:sldId id="271" r:id="rId15"/>
    <p:sldId id="300" r:id="rId16"/>
    <p:sldId id="274" r:id="rId17"/>
    <p:sldId id="275" r:id="rId18"/>
    <p:sldId id="276" r:id="rId19"/>
    <p:sldId id="287" r:id="rId20"/>
    <p:sldId id="281" r:id="rId21"/>
    <p:sldId id="291" r:id="rId22"/>
    <p:sldId id="292" r:id="rId23"/>
    <p:sldId id="293" r:id="rId24"/>
    <p:sldId id="294" r:id="rId25"/>
    <p:sldId id="295" r:id="rId26"/>
    <p:sldId id="296" r:id="rId27"/>
    <p:sldId id="297" r:id="rId28"/>
    <p:sldId id="288" r:id="rId29"/>
    <p:sldId id="269" r:id="rId30"/>
    <p:sldId id="289" r:id="rId31"/>
    <p:sldId id="290" r:id="rId32"/>
    <p:sldId id="280" r:id="rId33"/>
    <p:sldId id="284" r:id="rId34"/>
    <p:sldId id="285" r:id="rId35"/>
    <p:sldId id="286" r:id="rId36"/>
    <p:sldId id="301" r:id="rId37"/>
    <p:sldId id="302" r:id="rId38"/>
    <p:sldId id="303" r:id="rId39"/>
    <p:sldId id="30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702" autoAdjust="0"/>
  </p:normalViewPr>
  <p:slideViewPr>
    <p:cSldViewPr>
      <p:cViewPr varScale="1">
        <p:scale>
          <a:sx n="92" d="100"/>
          <a:sy n="92" d="100"/>
        </p:scale>
        <p:origin x="-112" y="-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23/03/17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51868-4C07-D845-97D4-E192B56EAD85}" type="slidenum">
              <a:rPr lang="fr-FR"/>
              <a:pPr/>
              <a:t>12</a:t>
            </a:fld>
            <a:endParaRPr lang="fr-FR"/>
          </a:p>
        </p:txBody>
      </p:sp>
      <p:sp>
        <p:nvSpPr>
          <p:cNvPr id="107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2131" name="Rectangle 3"/>
          <p:cNvSpPr>
            <a:spLocks noGrp="1" noChangeArrowheads="1"/>
          </p:cNvSpPr>
          <p:nvPr>
            <p:ph type="body" idx="1"/>
          </p:nvPr>
        </p:nvSpPr>
        <p:spPr/>
        <p:txBody>
          <a:bodyPr/>
          <a:lstStyle/>
          <a:p>
            <a:pPr>
              <a:spcBef>
                <a:spcPct val="0"/>
              </a:spcBef>
            </a:pPr>
            <a:r>
              <a:rPr lang="fr-FR"/>
              <a:t>Le détecteur ATLAS~100 millions de pixel</a:t>
            </a:r>
          </a:p>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98077-ED0A-E243-AB4B-6D2263C97261}" type="slidenum">
              <a:rPr lang="fr-FR"/>
              <a:pPr/>
              <a:t>22</a:t>
            </a:fld>
            <a:endParaRPr lang="fr-FR"/>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Animation</a:t>
            </a:r>
            <a:endParaRPr lang="fr-FR" dirty="0"/>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Animation</a:t>
            </a:r>
            <a:endParaRPr lang="fr-FR" dirty="0"/>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Animation</a:t>
            </a:r>
            <a:endParaRPr lang="fr-FR" dirty="0"/>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27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39</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B0BB26C-4695-4BDA-9A69-8E7FC705B827}" type="datetime1">
              <a:rPr lang="fr-FR" smtClean="0"/>
              <a:t>23/03/17</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8451D5-792E-47DF-91F6-4276D231AFCB}" type="datetime1">
              <a:rPr lang="fr-FR" smtClean="0"/>
              <a:t>23/03/17</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DEFA8F-2FDB-4FA1-A9D1-1C9F8F514980}" type="datetime1">
              <a:rPr lang="fr-FR" smtClean="0"/>
              <a:t>23/03/17</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smtClean="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596CD8A9-28BB-4866-BBEE-16E20E26F9AC}" type="datetime1">
              <a:rPr lang="fr-FR" smtClean="0"/>
              <a:t>23/03/17</a:t>
            </a:fld>
            <a:endParaRPr lang="fr-FR"/>
          </a:p>
        </p:txBody>
      </p:sp>
      <p:sp>
        <p:nvSpPr>
          <p:cNvPr id="5" name="Rectangle 4"/>
          <p:cNvSpPr>
            <a:spLocks noGrp="1" noChangeArrowheads="1"/>
          </p:cNvSpPr>
          <p:nvPr>
            <p:ph type="ftr" idx="11"/>
          </p:nvPr>
        </p:nvSpPr>
        <p:spPr>
          <a:ln/>
        </p:spPr>
        <p:txBody>
          <a:bodyPr/>
          <a:lstStyle>
            <a:lvl1pPr>
              <a:defRPr/>
            </a:lvl1pPr>
          </a:lstStyle>
          <a:p>
            <a:r>
              <a:rPr lang="fr-FR" smtClean="0"/>
              <a:t>MasterClasses 2015</a:t>
            </a:r>
            <a:endParaRPr lang="fr-F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BB3D693A-EA15-4A1A-9F81-B4E18F3C7451}" type="datetime1">
              <a:rPr lang="fr-FR" smtClean="0"/>
              <a:t>23/03/17</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FAA3537-DE25-4DA6-9280-ED958F798BB1}" type="datetime1">
              <a:rPr lang="fr-FR" smtClean="0"/>
              <a:t>23/03/17</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888981-3556-48FE-B8A9-4E91F214E69E}" type="datetime1">
              <a:rPr lang="fr-FR" smtClean="0"/>
              <a:t>23/03/17</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F52FC0-876C-4824-8541-0A34EE8E602E}" type="datetime1">
              <a:rPr lang="fr-FR" smtClean="0"/>
              <a:t>23/03/17</a:t>
            </a:fld>
            <a:endParaRPr lang="fr-FR"/>
          </a:p>
        </p:txBody>
      </p:sp>
      <p:sp>
        <p:nvSpPr>
          <p:cNvPr id="8" name="Espace réservé du pied de page 7"/>
          <p:cNvSpPr>
            <a:spLocks noGrp="1"/>
          </p:cNvSpPr>
          <p:nvPr>
            <p:ph type="ftr" sz="quarter" idx="11"/>
          </p:nvPr>
        </p:nvSpPr>
        <p:spPr/>
        <p:txBody>
          <a:bodyPr/>
          <a:lstStyle/>
          <a:p>
            <a:r>
              <a:rPr lang="fr-FR" smtClean="0"/>
              <a:t>MasterClasses 2015</a:t>
            </a:r>
            <a:endParaRPr lang="fr-F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7DF1DDE-EC22-4E56-8EB8-FB987679EBC0}" type="datetime1">
              <a:rPr lang="fr-FR" smtClean="0"/>
              <a:t>23/03/17</a:t>
            </a:fld>
            <a:endParaRPr lang="fr-FR"/>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2DDC22-1805-4152-9211-CC3AD9DA560E}" type="datetime1">
              <a:rPr lang="fr-FR" smtClean="0"/>
              <a:t>23/03/17</a:t>
            </a:fld>
            <a:endParaRPr lang="fr-FR"/>
          </a:p>
        </p:txBody>
      </p:sp>
      <p:sp>
        <p:nvSpPr>
          <p:cNvPr id="3" name="Espace réservé du pied de page 2"/>
          <p:cNvSpPr>
            <a:spLocks noGrp="1"/>
          </p:cNvSpPr>
          <p:nvPr>
            <p:ph type="ftr" sz="quarter" idx="11"/>
          </p:nvPr>
        </p:nvSpPr>
        <p:spPr/>
        <p:txBody>
          <a:bodyPr/>
          <a:lstStyle/>
          <a:p>
            <a:r>
              <a:rPr lang="fr-FR" smtClean="0"/>
              <a:t>MasterClasses 2015</a:t>
            </a:r>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764D1A-8CE0-4AA1-A873-2992060011D7}" type="datetime1">
              <a:rPr lang="fr-FR" smtClean="0"/>
              <a:t>23/03/17</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07CFD69-67C6-430D-A63C-7AB6F3C5C2DC}" type="datetime1">
              <a:rPr lang="fr-FR" smtClean="0"/>
              <a:t>23/03/17</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34FBB875-2AFB-458E-916D-818E57ECD8D0}" type="datetime1">
              <a:rPr lang="fr-FR" smtClean="0"/>
              <a:t>23/03/17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MasterClasses 2015</a:t>
            </a:r>
            <a:endParaRPr lang="fr-F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23.png"/><Relationship Id="rId1" Type="http://schemas.microsoft.com/office/2007/relationships/media" Target="file://localhost/Users/rousseau/higgsSigma5.gif" TargetMode="External"/><Relationship Id="rId2" Type="http://schemas.openxmlformats.org/officeDocument/2006/relationships/video" Target="file://localhost/Users/rousseau/higgsSigma5.gif"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24.png"/><Relationship Id="rId1" Type="http://schemas.microsoft.com/office/2007/relationships/media" Target="file://localhost/Users/rousseau/higgsBkg1.gif" TargetMode="External"/><Relationship Id="rId2" Type="http://schemas.openxmlformats.org/officeDocument/2006/relationships/video" Target="file://localhost/Users/rousseau/higgsBkg1.gif"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25.png"/><Relationship Id="rId1" Type="http://schemas.microsoft.com/office/2007/relationships/media" Target="file://localhost/Users/rousseau/higgsstat5.gif" TargetMode="External"/><Relationship Id="rId2" Type="http://schemas.openxmlformats.org/officeDocument/2006/relationships/video" Target="file://localhost/Users/rousseau/higgsstat5.gi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lnSpcReduction="10000"/>
          </a:bodyPr>
          <a:lstStyle/>
          <a:p>
            <a:r>
              <a:rPr lang="fr-FR" err="1" smtClean="0">
                <a:solidFill>
                  <a:schemeClr val="tx1"/>
                </a:solidFill>
              </a:rPr>
              <a:t>Masterclasses</a:t>
            </a:r>
            <a:r>
              <a:rPr lang="fr-FR" smtClean="0">
                <a:solidFill>
                  <a:schemeClr val="tx1"/>
                </a:solidFill>
              </a:rPr>
              <a:t> 2015</a:t>
            </a:r>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N. Arnaud, N. Lorenzo-Martinez, N</a:t>
            </a:r>
            <a:r>
              <a:rPr lang="fr-FR" smtClean="0">
                <a:solidFill>
                  <a:schemeClr val="tx1"/>
                </a:solidFill>
              </a:rPr>
              <a:t>. Makovec, E. Scifo</a:t>
            </a:r>
          </a:p>
          <a:p>
            <a:r>
              <a:rPr lang="fr-FR" smtClean="0">
                <a:solidFill>
                  <a:schemeClr val="tx1"/>
                </a:solidFill>
              </a:rPr>
              <a:t>Laboratoire de l’Accélérateur Linéaire</a:t>
            </a:r>
            <a:endParaRPr lang="fr-FR" dirty="0" smtClean="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exemple d’ATLAS</a:t>
            </a:r>
            <a:endPar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8375848" cy="519113"/>
          </a:xfrm>
        </p:spPr>
        <p:txBody>
          <a:bodyPr>
            <a:normAutofit fontScale="90000"/>
          </a:bodyPr>
          <a:lstStyle/>
          <a:p>
            <a:r>
              <a:rPr lang="en-US" dirty="0"/>
              <a:t>Comment </a:t>
            </a:r>
            <a:r>
              <a:rPr lang="en-US" dirty="0" err="1"/>
              <a:t>voit</a:t>
            </a:r>
            <a:r>
              <a:rPr lang="en-US" dirty="0"/>
              <a:t>-on les </a:t>
            </a:r>
            <a:r>
              <a:rPr lang="en-US"/>
              <a:t>traces </a:t>
            </a:r>
            <a:r>
              <a:rPr lang="en-US" smtClean="0"/>
              <a:t>dans </a:t>
            </a:r>
            <a:r>
              <a:rPr lang="en-US" dirty="0" smtClean="0"/>
              <a:t>ATLAS ?</a:t>
            </a:r>
            <a:endParaRPr lang="en-US" dirty="0"/>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smtClean="0"/>
              <a:t>Ce que vous </a:t>
            </a:r>
            <a:br>
              <a:rPr lang="fr-FR" sz="2000" b="1" dirty="0" smtClean="0"/>
            </a:br>
            <a:r>
              <a:rPr lang="fr-FR" sz="2000" b="1" dirty="0" smtClean="0"/>
              <a:t>allez voir sur </a:t>
            </a:r>
            <a:br>
              <a:rPr lang="fr-FR" sz="2000" b="1" dirty="0" smtClean="0"/>
            </a:br>
            <a:r>
              <a:rPr lang="fr-FR" sz="2000" b="1" dirty="0" smtClean="0"/>
              <a:t>vos écrans </a:t>
            </a:r>
            <a:br>
              <a:rPr lang="fr-FR" sz="2000" b="1" dirty="0" smtClean="0"/>
            </a:br>
            <a:r>
              <a:rPr lang="fr-FR" sz="2000" b="1" dirty="0" smtClean="0"/>
              <a:t>dans ce TP </a:t>
            </a:r>
            <a:r>
              <a:rPr lang="fr-FR" sz="2000" dirty="0" smtClean="0"/>
              <a:t>:</a:t>
            </a:r>
          </a:p>
          <a:p>
            <a:endParaRPr lang="fr-FR" sz="2000" dirty="0" smtClean="0"/>
          </a:p>
          <a:p>
            <a:endParaRPr lang="fr-FR" sz="2000" dirty="0" smtClean="0"/>
          </a:p>
          <a:p>
            <a:r>
              <a:rPr lang="fr-FR" sz="2000" dirty="0" smtClean="0"/>
              <a:t>Vue de face</a:t>
            </a:r>
          </a:p>
          <a:p>
            <a:endParaRPr lang="fr-FR" sz="2000" dirty="0" smtClean="0"/>
          </a:p>
          <a:p>
            <a:r>
              <a:rPr lang="fr-FR" sz="2000" dirty="0" smtClean="0"/>
              <a:t>Vue de côté</a:t>
            </a:r>
            <a:endParaRPr lang="fr-FR" sz="2000" dirty="0"/>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10</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
            </a:r>
            <a:r>
              <a:rPr lang="en-US" dirty="0" smtClean="0"/>
              <a:t>ATLAS ?</a:t>
            </a:r>
            <a:endParaRPr lang="en-US" dirty="0"/>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fld id="{BB660189-E142-C647-AA7A-C180CF38FFF5}" type="slidenum">
              <a:rPr lang="fr-FR"/>
              <a:pPr/>
              <a:t>12</a:t>
            </a:fld>
            <a:endParaRPr lang="fr-FR"/>
          </a:p>
        </p:txBody>
      </p:sp>
      <p:sp>
        <p:nvSpPr>
          <p:cNvPr id="904194" name="Rectangle 2"/>
          <p:cNvSpPr>
            <a:spLocks noGrp="1" noChangeArrowheads="1"/>
          </p:cNvSpPr>
          <p:nvPr>
            <p:ph type="title"/>
          </p:nvPr>
        </p:nvSpPr>
        <p:spPr>
          <a:xfrm>
            <a:off x="1219201" y="0"/>
            <a:ext cx="5924550" cy="519113"/>
          </a:xfrm>
        </p:spPr>
        <p:txBody>
          <a:bodyPr>
            <a:normAutofit fontScale="90000"/>
          </a:bodyPr>
          <a:lstStyle/>
          <a:p>
            <a:r>
              <a:rPr lang="en-US" dirty="0"/>
              <a:t>Structure </a:t>
            </a:r>
            <a:r>
              <a:rPr lang="en-US" dirty="0" smtClean="0"/>
              <a:t>d</a:t>
            </a:r>
            <a:r>
              <a:rPr lang="fr-FR" dirty="0" smtClean="0"/>
              <a:t>’</a:t>
            </a:r>
            <a:r>
              <a:rPr lang="en-US" dirty="0" smtClean="0"/>
              <a:t>un </a:t>
            </a:r>
            <a:r>
              <a:rPr lang="en-US" dirty="0" err="1"/>
              <a:t>détecteur</a:t>
            </a:r>
            <a:endParaRPr lang="en-US" dirty="0"/>
          </a:p>
        </p:txBody>
      </p:sp>
      <p:sp>
        <p:nvSpPr>
          <p:cNvPr id="904195" name="Rectangle 3"/>
          <p:cNvSpPr>
            <a:spLocks noGrp="1" noChangeArrowheads="1"/>
          </p:cNvSpPr>
          <p:nvPr>
            <p:ph type="body" idx="4294967295"/>
          </p:nvPr>
        </p:nvSpPr>
        <p:spPr>
          <a:xfrm>
            <a:off x="0" y="814388"/>
            <a:ext cx="7848600" cy="5586412"/>
          </a:xfrm>
        </p:spPr>
        <p:txBody>
          <a:bodyPr>
            <a:normAutofit lnSpcReduction="10000"/>
          </a:bodyPr>
          <a:lstStyle/>
          <a:p>
            <a:pPr>
              <a:lnSpc>
                <a:spcPct val="90000"/>
              </a:lnSpc>
            </a:pPr>
            <a:r>
              <a:rPr lang="fr-FR" sz="2800">
                <a:solidFill>
                  <a:srgbClr val="FF0000"/>
                </a:solidFill>
                <a:sym typeface="Wingdings" charset="0"/>
              </a:rPr>
              <a:t>Structure en poupée russe</a:t>
            </a:r>
          </a:p>
          <a:p>
            <a:pPr>
              <a:lnSpc>
                <a:spcPct val="90000"/>
              </a:lnSpc>
            </a:pPr>
            <a:endParaRPr lang="fr-FR" sz="2800">
              <a:sym typeface="Wingdings" charset="0"/>
            </a:endParaRPr>
          </a:p>
          <a:p>
            <a:pPr>
              <a:lnSpc>
                <a:spcPct val="90000"/>
              </a:lnSpc>
            </a:pPr>
            <a:r>
              <a:rPr lang="fr-FR" sz="2800">
                <a:solidFill>
                  <a:srgbClr val="FF0000"/>
                </a:solidFill>
                <a:sym typeface="Wingdings" charset="0"/>
              </a:rPr>
              <a:t>Chaque couche a une fonction précise</a:t>
            </a:r>
          </a:p>
          <a:p>
            <a:pPr>
              <a:lnSpc>
                <a:spcPct val="90000"/>
              </a:lnSpc>
            </a:pPr>
            <a:endParaRPr lang="fr-FR" sz="2800">
              <a:solidFill>
                <a:srgbClr val="FF0000"/>
              </a:solidFill>
              <a:sym typeface="Wingdings" charset="0"/>
            </a:endParaRPr>
          </a:p>
          <a:p>
            <a:pPr lvl="1">
              <a:lnSpc>
                <a:spcPct val="90000"/>
              </a:lnSpc>
            </a:pPr>
            <a:r>
              <a:rPr lang="fr-FR">
                <a:solidFill>
                  <a:srgbClr val="0000CC"/>
                </a:solidFill>
                <a:sym typeface="Wingdings" charset="0"/>
              </a:rPr>
              <a:t>Trajectographes</a:t>
            </a:r>
          </a:p>
          <a:p>
            <a:pPr lvl="2">
              <a:lnSpc>
                <a:spcPct val="90000"/>
              </a:lnSpc>
            </a:pPr>
            <a:r>
              <a:rPr lang="fr-FR">
                <a:sym typeface="Symbol" charset="0"/>
              </a:rPr>
              <a:t>Suivent les particules</a:t>
            </a:r>
          </a:p>
          <a:p>
            <a:pPr lvl="2">
              <a:lnSpc>
                <a:spcPct val="90000"/>
              </a:lnSpc>
              <a:buFont typeface="Wingdings" charset="0"/>
              <a:buNone/>
            </a:pPr>
            <a:r>
              <a:rPr lang="fr-FR">
                <a:sym typeface="Symbol" charset="0"/>
              </a:rPr>
              <a:t>   chargées</a:t>
            </a:r>
          </a:p>
          <a:p>
            <a:pPr lvl="2">
              <a:lnSpc>
                <a:spcPct val="90000"/>
              </a:lnSpc>
            </a:pPr>
            <a:endParaRPr lang="fr-FR">
              <a:sym typeface="Wingdings" charset="0"/>
            </a:endParaRPr>
          </a:p>
          <a:p>
            <a:pPr lvl="1">
              <a:lnSpc>
                <a:spcPct val="90000"/>
              </a:lnSpc>
            </a:pPr>
            <a:r>
              <a:rPr lang="fr-FR">
                <a:solidFill>
                  <a:srgbClr val="0000CC"/>
                </a:solidFill>
                <a:sym typeface="Wingdings" charset="0"/>
              </a:rPr>
              <a:t>Calorimètre(s)</a:t>
            </a:r>
          </a:p>
          <a:p>
            <a:pPr lvl="2">
              <a:lnSpc>
                <a:spcPct val="90000"/>
              </a:lnSpc>
            </a:pPr>
            <a:r>
              <a:rPr lang="fr-FR">
                <a:sym typeface="Symbol" charset="0"/>
              </a:rPr>
              <a:t>Mesurent les énergies </a:t>
            </a:r>
          </a:p>
          <a:p>
            <a:pPr lvl="2">
              <a:lnSpc>
                <a:spcPct val="90000"/>
              </a:lnSpc>
              <a:buFont typeface="Wingdings" charset="0"/>
              <a:buNone/>
            </a:pPr>
            <a:r>
              <a:rPr lang="fr-FR">
                <a:sym typeface="Symbol" charset="0"/>
              </a:rPr>
              <a:t>   des particules </a:t>
            </a:r>
          </a:p>
          <a:p>
            <a:pPr lvl="2">
              <a:lnSpc>
                <a:spcPct val="90000"/>
              </a:lnSpc>
              <a:buFont typeface="Wingdings" charset="0"/>
              <a:buNone/>
            </a:pPr>
            <a:r>
              <a:rPr lang="fr-FR">
                <a:sym typeface="Symbol" charset="0"/>
              </a:rPr>
              <a:t>  (sauf muons et neutrinos)</a:t>
            </a:r>
          </a:p>
          <a:p>
            <a:pPr lvl="2">
              <a:lnSpc>
                <a:spcPct val="90000"/>
              </a:lnSpc>
            </a:pPr>
            <a:endParaRPr lang="fr-FR">
              <a:sym typeface="Wingdings" charset="0"/>
            </a:endParaRPr>
          </a:p>
          <a:p>
            <a:pPr lvl="1">
              <a:lnSpc>
                <a:spcPct val="90000"/>
              </a:lnSpc>
            </a:pPr>
            <a:r>
              <a:rPr lang="fr-FR">
                <a:solidFill>
                  <a:srgbClr val="0000CC"/>
                </a:solidFill>
                <a:sym typeface="Wingdings" charset="0"/>
              </a:rPr>
              <a:t>Détecteurs de muons</a:t>
            </a:r>
          </a:p>
          <a:p>
            <a:pPr>
              <a:lnSpc>
                <a:spcPct val="90000"/>
              </a:lnSpc>
            </a:pPr>
            <a:endParaRPr lang="en-US" sz="2800"/>
          </a:p>
        </p:txBody>
      </p:sp>
      <p:grpSp>
        <p:nvGrpSpPr>
          <p:cNvPr id="904196" name="Group 4"/>
          <p:cNvGrpSpPr>
            <a:grpSpLocks/>
          </p:cNvGrpSpPr>
          <p:nvPr/>
        </p:nvGrpSpPr>
        <p:grpSpPr bwMode="auto">
          <a:xfrm>
            <a:off x="4716463" y="2579688"/>
            <a:ext cx="3962400" cy="3886200"/>
            <a:chOff x="750" y="609"/>
            <a:chExt cx="3174" cy="3174"/>
          </a:xfrm>
        </p:grpSpPr>
        <p:sp>
          <p:nvSpPr>
            <p:cNvPr id="904197" name="Oval 5"/>
            <p:cNvSpPr>
              <a:spLocks noChangeArrowheads="1"/>
            </p:cNvSpPr>
            <p:nvPr/>
          </p:nvSpPr>
          <p:spPr bwMode="auto">
            <a:xfrm>
              <a:off x="750" y="609"/>
              <a:ext cx="3174" cy="3174"/>
            </a:xfrm>
            <a:prstGeom prst="ellipse">
              <a:avLst/>
            </a:prstGeom>
            <a:solidFill>
              <a:schemeClr val="tx2"/>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8" name="Oval 6"/>
            <p:cNvSpPr>
              <a:spLocks noChangeAspect="1" noChangeArrowheads="1"/>
            </p:cNvSpPr>
            <p:nvPr/>
          </p:nvSpPr>
          <p:spPr bwMode="auto">
            <a:xfrm>
              <a:off x="1454" y="1277"/>
              <a:ext cx="1814" cy="1814"/>
            </a:xfrm>
            <a:prstGeom prst="ellipse">
              <a:avLst/>
            </a:prstGeom>
            <a:solidFill>
              <a:srgbClr val="FF0000"/>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9" name="Oval 7"/>
            <p:cNvSpPr>
              <a:spLocks noChangeAspect="1" noChangeArrowheads="1"/>
            </p:cNvSpPr>
            <p:nvPr/>
          </p:nvSpPr>
          <p:spPr bwMode="auto">
            <a:xfrm>
              <a:off x="1791" y="1605"/>
              <a:ext cx="1134" cy="1134"/>
            </a:xfrm>
            <a:prstGeom prst="ellipse">
              <a:avLst/>
            </a:prstGeom>
            <a:solidFill>
              <a:srgbClr val="33CC33"/>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200" name="Oval 8"/>
            <p:cNvSpPr>
              <a:spLocks noChangeAspect="1" noChangeArrowheads="1"/>
            </p:cNvSpPr>
            <p:nvPr/>
          </p:nvSpPr>
          <p:spPr bwMode="auto">
            <a:xfrm>
              <a:off x="2016" y="1813"/>
              <a:ext cx="680" cy="680"/>
            </a:xfrm>
            <a:prstGeom prst="ellipse">
              <a:avLst/>
            </a:prstGeom>
            <a:solidFill>
              <a:schemeClr val="tx1"/>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904201" name="Espace réservé du contenu 2"/>
          <p:cNvSpPr>
            <a:spLocks/>
          </p:cNvSpPr>
          <p:nvPr/>
        </p:nvSpPr>
        <p:spPr bwMode="auto">
          <a:xfrm>
            <a:off x="320675" y="750888"/>
            <a:ext cx="7840663"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65125" indent="-282575">
              <a:spcBef>
                <a:spcPct val="20000"/>
              </a:spcBef>
              <a:buClr>
                <a:srgbClr val="FF0066"/>
              </a:buClr>
              <a:buSzPct val="140000"/>
              <a:buFont typeface="Wingdings" charset="0"/>
              <a:buNone/>
            </a:pPr>
            <a:endParaRPr lang="fr-FR" sz="2200"/>
          </a:p>
        </p:txBody>
      </p:sp>
      <p:sp>
        <p:nvSpPr>
          <p:cNvPr id="904202" name="Text Box 10"/>
          <p:cNvSpPr txBox="1">
            <a:spLocks noChangeArrowheads="1"/>
          </p:cNvSpPr>
          <p:nvPr/>
        </p:nvSpPr>
        <p:spPr bwMode="auto">
          <a:xfrm>
            <a:off x="0" y="5657850"/>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endParaRPr lang="fr-FR" sz="2000"/>
          </a:p>
        </p:txBody>
      </p:sp>
      <p:sp>
        <p:nvSpPr>
          <p:cNvPr id="904203" name="Line 11"/>
          <p:cNvSpPr>
            <a:spLocks noChangeShapeType="1"/>
          </p:cNvSpPr>
          <p:nvPr/>
        </p:nvSpPr>
        <p:spPr bwMode="auto">
          <a:xfrm>
            <a:off x="3810000" y="2895600"/>
            <a:ext cx="2514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4" name="Line 12"/>
          <p:cNvSpPr>
            <a:spLocks noChangeShapeType="1"/>
          </p:cNvSpPr>
          <p:nvPr/>
        </p:nvSpPr>
        <p:spPr bwMode="auto">
          <a:xfrm>
            <a:off x="3124200" y="4267200"/>
            <a:ext cx="2895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5" name="Line 13"/>
          <p:cNvSpPr>
            <a:spLocks noChangeShapeType="1"/>
          </p:cNvSpPr>
          <p:nvPr/>
        </p:nvSpPr>
        <p:spPr bwMode="auto">
          <a:xfrm>
            <a:off x="3124200" y="4267200"/>
            <a:ext cx="2514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6" name="Line 14"/>
          <p:cNvSpPr>
            <a:spLocks noChangeShapeType="1"/>
          </p:cNvSpPr>
          <p:nvPr/>
        </p:nvSpPr>
        <p:spPr bwMode="auto">
          <a:xfrm flipV="1">
            <a:off x="4038600" y="5715000"/>
            <a:ext cx="1066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Tree>
    <p:extLst>
      <p:ext uri="{BB962C8B-B14F-4D97-AF65-F5344CB8AC3E}">
        <p14:creationId xmlns:p14="http://schemas.microsoft.com/office/powerpoint/2010/main" val="243476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fontScale="90000"/>
          </a:bodyPr>
          <a:lstStyle/>
          <a:p>
            <a:r>
              <a:rPr lang="en-US" dirty="0" smtClean="0"/>
              <a:t>2) </a:t>
            </a:r>
            <a:r>
              <a:rPr lang="en-US" dirty="0" err="1" smtClean="0"/>
              <a:t>Mesure</a:t>
            </a:r>
            <a:r>
              <a:rPr lang="en-US" dirty="0" smtClean="0"/>
              <a:t> de </a:t>
            </a:r>
            <a:r>
              <a:rPr lang="en-US" dirty="0" err="1" smtClean="0"/>
              <a:t>l’énergie</a:t>
            </a:r>
            <a:r>
              <a:rPr lang="en-US" dirty="0" smtClean="0"/>
              <a:t> : </a:t>
            </a:r>
            <a:r>
              <a:rPr lang="en-US" dirty="0" err="1" smtClean="0"/>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a:t>
            </a:r>
            <a:r>
              <a:rPr lang="en-US" dirty="0" smtClean="0"/>
              <a:t>par</a:t>
            </a:r>
          </a:p>
          <a:p>
            <a:pPr lvl="1"/>
            <a:r>
              <a:rPr lang="en-US" dirty="0" err="1" smtClean="0"/>
              <a:t>création</a:t>
            </a:r>
            <a:r>
              <a:rPr lang="en-US" dirty="0" smtClean="0"/>
              <a:t> de </a:t>
            </a:r>
            <a:r>
              <a:rPr lang="en-US" dirty="0" err="1" smtClean="0"/>
              <a:t>paires</a:t>
            </a:r>
            <a:r>
              <a:rPr lang="en-US" dirty="0" smtClean="0"/>
              <a:t> (conversion)  </a:t>
            </a:r>
          </a:p>
          <a:p>
            <a:pPr lvl="1"/>
            <a:r>
              <a:rPr lang="en-US" dirty="0" err="1" smtClean="0"/>
              <a:t>rayonnement</a:t>
            </a:r>
            <a:r>
              <a:rPr lang="en-US" dirty="0" smtClean="0"/>
              <a:t> (</a:t>
            </a:r>
            <a:r>
              <a:rPr lang="en-US" dirty="0" err="1" smtClean="0"/>
              <a:t>Bremstrahlung</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smtClean="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smtClean="0"/>
              <a:t>calorimètre</a:t>
            </a:r>
            <a:r>
              <a:rPr lang="en-US" dirty="0" smtClean="0"/>
              <a:t> (</a:t>
            </a:r>
            <a:r>
              <a:rPr lang="en-US" dirty="0" err="1" smtClean="0"/>
              <a:t>gerbe</a:t>
            </a:r>
            <a:r>
              <a:rPr lang="en-US" dirty="0" smtClean="0"/>
              <a:t> </a:t>
            </a:r>
            <a:r>
              <a:rPr lang="en-US" dirty="0" err="1" smtClean="0"/>
              <a:t>électromagnétique</a:t>
            </a:r>
            <a:r>
              <a:rPr lang="en-US" dirty="0" smtClean="0"/>
              <a:t>)</a:t>
            </a:r>
            <a:endParaRPr lang="en-US" dirty="0"/>
          </a:p>
          <a:p>
            <a:pPr lvl="1"/>
            <a:r>
              <a:rPr lang="en-US" dirty="0"/>
              <a:t> par </a:t>
            </a:r>
            <a:r>
              <a:rPr lang="en-US" dirty="0" err="1"/>
              <a:t>ionisation</a:t>
            </a:r>
            <a:r>
              <a:rPr lang="en-US" dirty="0"/>
              <a:t> par </a:t>
            </a:r>
            <a:r>
              <a:rPr lang="en-US" dirty="0" err="1" smtClean="0"/>
              <a:t>exemple</a:t>
            </a:r>
            <a:endParaRPr lang="en-US" dirty="0" smtClean="0"/>
          </a:p>
          <a:p>
            <a:r>
              <a:rPr lang="en-US" dirty="0" err="1" smtClean="0"/>
              <a:t>Nécessite</a:t>
            </a:r>
            <a:r>
              <a:rPr lang="en-US" dirty="0" smtClean="0"/>
              <a:t>  la destruction de la </a:t>
            </a:r>
            <a:r>
              <a:rPr lang="en-US" dirty="0" err="1" smtClean="0"/>
              <a:t>particule</a:t>
            </a:r>
            <a:r>
              <a:rPr lang="en-US" dirty="0" smtClean="0"/>
              <a:t> </a:t>
            </a:r>
            <a:r>
              <a:rPr lang="en-US" dirty="0" err="1" smtClean="0"/>
              <a:t>initiale</a:t>
            </a:r>
            <a:r>
              <a:rPr lang="en-US" dirty="0" smtClean="0"/>
              <a:t>.</a:t>
            </a:r>
            <a:endParaRPr lang="en-US" dirty="0"/>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smtClean="0"/>
              <a:t>catégories</a:t>
            </a:r>
            <a:r>
              <a:rPr lang="en-US" sz="2800" dirty="0" smtClean="0"/>
              <a:t> :</a:t>
            </a:r>
            <a:endParaRPr lang="en-US" sz="2800" dirty="0"/>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smtClean="0"/>
              <a:t>formées</a:t>
            </a:r>
            <a:r>
              <a:rPr lang="en-US" sz="1800" dirty="0" smtClean="0"/>
              <a:t> </a:t>
            </a:r>
            <a:r>
              <a:rPr lang="en-US" sz="1800" dirty="0"/>
              <a:t>de quarks (ex: </a:t>
            </a:r>
            <a:r>
              <a:rPr lang="en-US" sz="1800" dirty="0" smtClean="0"/>
              <a:t>pion, </a:t>
            </a:r>
            <a:r>
              <a:rPr lang="en-US" sz="1800" dirty="0" err="1" smtClean="0"/>
              <a:t>kaon</a:t>
            </a:r>
            <a:r>
              <a:rPr lang="en-US" sz="1800" dirty="0" smtClean="0"/>
              <a:t>, proton</a:t>
            </a:r>
            <a:r>
              <a:rPr lang="en-US" sz="1800" dirty="0"/>
              <a:t>)</a:t>
            </a:r>
            <a:endParaRPr lang="en-US" dirty="0"/>
          </a:p>
          <a:p>
            <a:pPr lvl="2"/>
            <a:r>
              <a:rPr lang="fr-FR" sz="1800" dirty="0"/>
              <a:t>Ces particules interagissent moins</a:t>
            </a:r>
          </a:p>
          <a:p>
            <a:pPr lvl="3"/>
            <a:r>
              <a:rPr lang="fr-FR" dirty="0"/>
              <a:t>il faut plus de matière pour les </a:t>
            </a:r>
            <a:r>
              <a:rPr lang="fr-FR" dirty="0" smtClean="0"/>
              <a:t>arrêter</a:t>
            </a:r>
            <a:endParaRPr lang="fr-FR" dirty="0"/>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space réservé du numéro de diapositive 3"/>
          <p:cNvSpPr>
            <a:spLocks noGrp="1"/>
          </p:cNvSpPr>
          <p:nvPr>
            <p:ph type="sldNum" sz="quarter" idx="10"/>
          </p:nvPr>
        </p:nvSpPr>
        <p:spPr/>
        <p:txBody>
          <a:bodyPr/>
          <a:lstStyle/>
          <a:p>
            <a:fld id="{13003179-9A4C-F24A-80D7-8A84975718F8}" type="slidenum">
              <a:rPr lang="fr-FR"/>
              <a:pPr/>
              <a:t>15</a:t>
            </a:fld>
            <a:endParaRPr lang="fr-FR"/>
          </a:p>
        </p:txBody>
      </p:sp>
      <p:sp>
        <p:nvSpPr>
          <p:cNvPr id="1031170" name="Rectangle 2"/>
          <p:cNvSpPr>
            <a:spLocks noGrp="1" noChangeArrowheads="1"/>
          </p:cNvSpPr>
          <p:nvPr>
            <p:ph type="title"/>
          </p:nvPr>
        </p:nvSpPr>
        <p:spPr>
          <a:xfrm>
            <a:off x="457200" y="0"/>
            <a:ext cx="7874000" cy="519113"/>
          </a:xfrm>
        </p:spPr>
        <p:txBody>
          <a:bodyPr>
            <a:normAutofit fontScale="90000"/>
          </a:bodyPr>
          <a:lstStyle/>
          <a:p>
            <a:r>
              <a:rPr lang="fr-FR" dirty="0"/>
              <a:t>Détection des particules</a:t>
            </a:r>
          </a:p>
        </p:txBody>
      </p:sp>
      <p:sp>
        <p:nvSpPr>
          <p:cNvPr id="1031171" name="Rectangle 3"/>
          <p:cNvSpPr>
            <a:spLocks noGrp="1" noChangeArrowheads="1"/>
          </p:cNvSpPr>
          <p:nvPr>
            <p:ph type="body" idx="1"/>
          </p:nvPr>
        </p:nvSpPr>
        <p:spPr/>
        <p:txBody>
          <a:bodyPr/>
          <a:lstStyle/>
          <a:p>
            <a:endParaRPr lang="fr-FR" dirty="0"/>
          </a:p>
        </p:txBody>
      </p:sp>
      <p:sp>
        <p:nvSpPr>
          <p:cNvPr id="1031173" name="Oval 5"/>
          <p:cNvSpPr>
            <a:spLocks noChangeArrowheads="1"/>
          </p:cNvSpPr>
          <p:nvPr/>
        </p:nvSpPr>
        <p:spPr bwMode="auto">
          <a:xfrm>
            <a:off x="0" y="952500"/>
            <a:ext cx="9144000" cy="8928100"/>
          </a:xfrm>
          <a:prstGeom prst="ellipse">
            <a:avLst/>
          </a:prstGeom>
          <a:solidFill>
            <a:schemeClr val="tx2"/>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4" name="Oval 6"/>
          <p:cNvSpPr>
            <a:spLocks noChangeAspect="1" noChangeArrowheads="1"/>
          </p:cNvSpPr>
          <p:nvPr/>
        </p:nvSpPr>
        <p:spPr bwMode="auto">
          <a:xfrm>
            <a:off x="2028825" y="2832100"/>
            <a:ext cx="5226050" cy="5102225"/>
          </a:xfrm>
          <a:prstGeom prst="ellipse">
            <a:avLst/>
          </a:prstGeom>
          <a:solidFill>
            <a:srgbClr val="FF0000"/>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fr-FR"/>
          </a:p>
        </p:txBody>
      </p:sp>
      <p:sp>
        <p:nvSpPr>
          <p:cNvPr id="1031175" name="Oval 7"/>
          <p:cNvSpPr>
            <a:spLocks noChangeAspect="1" noChangeArrowheads="1"/>
          </p:cNvSpPr>
          <p:nvPr/>
        </p:nvSpPr>
        <p:spPr bwMode="auto">
          <a:xfrm>
            <a:off x="3024188" y="3668713"/>
            <a:ext cx="3267075" cy="3189287"/>
          </a:xfrm>
          <a:prstGeom prst="ellipse">
            <a:avLst/>
          </a:prstGeom>
          <a:solidFill>
            <a:srgbClr val="33CC33"/>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6" name="Oval 8"/>
          <p:cNvSpPr>
            <a:spLocks noChangeAspect="1" noChangeArrowheads="1"/>
          </p:cNvSpPr>
          <p:nvPr/>
        </p:nvSpPr>
        <p:spPr bwMode="auto">
          <a:xfrm>
            <a:off x="3646488" y="4338638"/>
            <a:ext cx="1958975" cy="1912937"/>
          </a:xfrm>
          <a:prstGeom prst="ellipse">
            <a:avLst/>
          </a:prstGeom>
          <a:solidFill>
            <a:schemeClr val="tx1"/>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186" name="Group 18"/>
          <p:cNvGrpSpPr>
            <a:grpSpLocks/>
          </p:cNvGrpSpPr>
          <p:nvPr/>
        </p:nvGrpSpPr>
        <p:grpSpPr bwMode="auto">
          <a:xfrm>
            <a:off x="3611563" y="4313238"/>
            <a:ext cx="2022475" cy="1957387"/>
            <a:chOff x="685" y="602"/>
            <a:chExt cx="1376" cy="1350"/>
          </a:xfrm>
        </p:grpSpPr>
        <p:sp>
          <p:nvSpPr>
            <p:cNvPr id="1031187" name="AutoShape 19"/>
            <p:cNvSpPr>
              <a:spLocks noChangeArrowheads="1"/>
            </p:cNvSpPr>
            <p:nvPr/>
          </p:nvSpPr>
          <p:spPr bwMode="auto">
            <a:xfrm>
              <a:off x="1285" y="1191"/>
              <a:ext cx="164" cy="150"/>
            </a:xfrm>
            <a:prstGeom prst="irregularSeal2">
              <a:avLst/>
            </a:prstGeom>
            <a:solidFill>
              <a:srgbClr val="FFFF00"/>
            </a:solidFill>
            <a:ln w="31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8" name="Oval 20"/>
            <p:cNvSpPr>
              <a:spLocks noChangeArrowheads="1"/>
            </p:cNvSpPr>
            <p:nvPr/>
          </p:nvSpPr>
          <p:spPr bwMode="auto">
            <a:xfrm>
              <a:off x="1167" y="1088"/>
              <a:ext cx="402" cy="378"/>
            </a:xfrm>
            <a:prstGeom prst="ellipse">
              <a:avLst/>
            </a:prstGeom>
            <a:noFill/>
            <a:ln w="317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9" name="Oval 21"/>
            <p:cNvSpPr>
              <a:spLocks noChangeArrowheads="1"/>
            </p:cNvSpPr>
            <p:nvPr/>
          </p:nvSpPr>
          <p:spPr bwMode="auto">
            <a:xfrm>
              <a:off x="996" y="926"/>
              <a:ext cx="745" cy="702"/>
            </a:xfrm>
            <a:prstGeom prst="ellipse">
              <a:avLst/>
            </a:prstGeom>
            <a:noFill/>
            <a:ln w="317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0" name="Oval 22"/>
            <p:cNvSpPr>
              <a:spLocks noChangeArrowheads="1"/>
            </p:cNvSpPr>
            <p:nvPr/>
          </p:nvSpPr>
          <p:spPr bwMode="auto">
            <a:xfrm>
              <a:off x="826" y="764"/>
              <a:ext cx="1068" cy="1026"/>
            </a:xfrm>
            <a:prstGeom prst="ellipse">
              <a:avLst/>
            </a:prstGeom>
            <a:noFill/>
            <a:ln w="317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1" name="Oval 23"/>
            <p:cNvSpPr>
              <a:spLocks noChangeArrowheads="1"/>
            </p:cNvSpPr>
            <p:nvPr/>
          </p:nvSpPr>
          <p:spPr bwMode="auto">
            <a:xfrm>
              <a:off x="685" y="602"/>
              <a:ext cx="1376" cy="1350"/>
            </a:xfrm>
            <a:prstGeom prst="ellipse">
              <a:avLst/>
            </a:prstGeom>
            <a:solidFill>
              <a:schemeClr val="bg1"/>
            </a:solidFill>
            <a:ln w="3175">
              <a:solidFill>
                <a:srgbClr val="000000"/>
              </a:solidFill>
              <a:prstDash val="dash"/>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nvGrpSpPr>
          <p:cNvPr id="1031192" name="Group 24"/>
          <p:cNvGrpSpPr>
            <a:grpSpLocks/>
          </p:cNvGrpSpPr>
          <p:nvPr/>
        </p:nvGrpSpPr>
        <p:grpSpPr bwMode="auto">
          <a:xfrm>
            <a:off x="3814763" y="4491038"/>
            <a:ext cx="1654175" cy="1589087"/>
            <a:chOff x="685" y="602"/>
            <a:chExt cx="1376" cy="1350"/>
          </a:xfrm>
        </p:grpSpPr>
        <p:sp>
          <p:nvSpPr>
            <p:cNvPr id="1031193" name="AutoShape 25"/>
            <p:cNvSpPr>
              <a:spLocks noChangeArrowheads="1"/>
            </p:cNvSpPr>
            <p:nvPr/>
          </p:nvSpPr>
          <p:spPr bwMode="auto">
            <a:xfrm>
              <a:off x="1285" y="1191"/>
              <a:ext cx="164" cy="150"/>
            </a:xfrm>
            <a:prstGeom prst="irregularSeal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4" name="Oval 26"/>
            <p:cNvSpPr>
              <a:spLocks noChangeArrowheads="1"/>
            </p:cNvSpPr>
            <p:nvPr/>
          </p:nvSpPr>
          <p:spPr bwMode="auto">
            <a:xfrm>
              <a:off x="1167" y="1088"/>
              <a:ext cx="402" cy="378"/>
            </a:xfrm>
            <a:prstGeom prst="ellipse">
              <a:avLst/>
            </a:prstGeom>
            <a:noFill/>
            <a:ln w="952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5" name="Oval 27"/>
            <p:cNvSpPr>
              <a:spLocks noChangeArrowheads="1"/>
            </p:cNvSpPr>
            <p:nvPr/>
          </p:nvSpPr>
          <p:spPr bwMode="auto">
            <a:xfrm>
              <a:off x="996" y="926"/>
              <a:ext cx="745" cy="70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6" name="Oval 28"/>
            <p:cNvSpPr>
              <a:spLocks noChangeArrowheads="1"/>
            </p:cNvSpPr>
            <p:nvPr/>
          </p:nvSpPr>
          <p:spPr bwMode="auto">
            <a:xfrm>
              <a:off x="826" y="764"/>
              <a:ext cx="1068" cy="1026"/>
            </a:xfrm>
            <a:prstGeom prst="ellipse">
              <a:avLst/>
            </a:prstGeom>
            <a:noFill/>
            <a:ln w="952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7" name="Oval 29"/>
            <p:cNvSpPr>
              <a:spLocks noChangeArrowheads="1"/>
            </p:cNvSpPr>
            <p:nvPr/>
          </p:nvSpPr>
          <p:spPr bwMode="auto">
            <a:xfrm>
              <a:off x="685" y="602"/>
              <a:ext cx="1376" cy="1350"/>
            </a:xfrm>
            <a:prstGeom prst="ellipse">
              <a:avLst/>
            </a:prstGeom>
            <a:noFill/>
            <a:ln w="952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1031199" name="Oval 31"/>
          <p:cNvSpPr>
            <a:spLocks noChangeArrowheads="1"/>
          </p:cNvSpPr>
          <p:nvPr/>
        </p:nvSpPr>
        <p:spPr bwMode="auto">
          <a:xfrm rot="-135630">
            <a:off x="5651500" y="5194300"/>
            <a:ext cx="584200" cy="24130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247" name="Group 79"/>
          <p:cNvGrpSpPr>
            <a:grpSpLocks/>
          </p:cNvGrpSpPr>
          <p:nvPr/>
        </p:nvGrpSpPr>
        <p:grpSpPr bwMode="auto">
          <a:xfrm>
            <a:off x="4610100" y="5270500"/>
            <a:ext cx="1028700" cy="127000"/>
            <a:chOff x="2904" y="3320"/>
            <a:chExt cx="648" cy="80"/>
          </a:xfrm>
        </p:grpSpPr>
        <p:sp>
          <p:nvSpPr>
            <p:cNvPr id="1031198"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fr-FR"/>
            </a:p>
          </p:txBody>
        </p:sp>
        <p:grpSp>
          <p:nvGrpSpPr>
            <p:cNvPr id="1031213" name="Group 45"/>
            <p:cNvGrpSpPr>
              <a:grpSpLocks/>
            </p:cNvGrpSpPr>
            <p:nvPr/>
          </p:nvGrpSpPr>
          <p:grpSpPr bwMode="auto">
            <a:xfrm>
              <a:off x="3042" y="3340"/>
              <a:ext cx="419" cy="60"/>
              <a:chOff x="3042" y="3340"/>
              <a:chExt cx="419" cy="60"/>
            </a:xfrm>
          </p:grpSpPr>
          <p:sp>
            <p:nvSpPr>
              <p:cNvPr id="103120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0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
        <p:nvSpPr>
          <p:cNvPr id="1031228" name="Text Box 60"/>
          <p:cNvSpPr txBox="1">
            <a:spLocks noChangeArrowheads="1"/>
          </p:cNvSpPr>
          <p:nvPr/>
        </p:nvSpPr>
        <p:spPr bwMode="auto">
          <a:xfrm>
            <a:off x="6410325" y="5111750"/>
            <a:ext cx="11271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Electron</a:t>
            </a:r>
          </a:p>
        </p:txBody>
      </p:sp>
      <p:grpSp>
        <p:nvGrpSpPr>
          <p:cNvPr id="1031235" name="Group 67"/>
          <p:cNvGrpSpPr>
            <a:grpSpLocks/>
          </p:cNvGrpSpPr>
          <p:nvPr/>
        </p:nvGrpSpPr>
        <p:grpSpPr bwMode="auto">
          <a:xfrm>
            <a:off x="5353050" y="3600450"/>
            <a:ext cx="1384300" cy="933450"/>
            <a:chOff x="3372" y="2268"/>
            <a:chExt cx="872" cy="588"/>
          </a:xfrm>
        </p:grpSpPr>
        <p:sp>
          <p:nvSpPr>
            <p:cNvPr id="1031206" name="Oval 38"/>
            <p:cNvSpPr>
              <a:spLocks noChangeArrowheads="1"/>
            </p:cNvSpPr>
            <p:nvPr/>
          </p:nvSpPr>
          <p:spPr bwMode="auto">
            <a:xfrm rot="-2803084">
              <a:off x="3264" y="2596"/>
              <a:ext cx="368" cy="152"/>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1" name="Text Box 63"/>
            <p:cNvSpPr txBox="1">
              <a:spLocks noChangeArrowheads="1"/>
            </p:cNvSpPr>
            <p:nvPr/>
          </p:nvSpPr>
          <p:spPr bwMode="auto">
            <a:xfrm>
              <a:off x="3622" y="2268"/>
              <a:ext cx="62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Photon</a:t>
              </a:r>
            </a:p>
          </p:txBody>
        </p:sp>
      </p:grpSp>
      <p:grpSp>
        <p:nvGrpSpPr>
          <p:cNvPr id="1031236" name="Group 68"/>
          <p:cNvGrpSpPr>
            <a:grpSpLocks/>
          </p:cNvGrpSpPr>
          <p:nvPr/>
        </p:nvGrpSpPr>
        <p:grpSpPr bwMode="auto">
          <a:xfrm>
            <a:off x="4067944" y="2292350"/>
            <a:ext cx="884238" cy="1601788"/>
            <a:chOff x="2558" y="1444"/>
            <a:chExt cx="557" cy="1009"/>
          </a:xfrm>
        </p:grpSpPr>
        <p:sp>
          <p:nvSpPr>
            <p:cNvPr id="1031207" name="Oval 39"/>
            <p:cNvSpPr>
              <a:spLocks noChangeArrowheads="1"/>
            </p:cNvSpPr>
            <p:nvPr/>
          </p:nvSpPr>
          <p:spPr bwMode="auto">
            <a:xfrm rot="16200000">
              <a:off x="2653" y="2046"/>
              <a:ext cx="551" cy="26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2" name="Text Box 64"/>
            <p:cNvSpPr txBox="1">
              <a:spLocks noChangeArrowheads="1"/>
            </p:cNvSpPr>
            <p:nvPr/>
          </p:nvSpPr>
          <p:spPr bwMode="auto">
            <a:xfrm>
              <a:off x="2558" y="1444"/>
              <a:ext cx="557" cy="2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dirty="0" smtClean="0"/>
                <a:t>Had</a:t>
              </a:r>
              <a:r>
                <a:rPr lang="fr-FR" sz="1800" dirty="0" smtClean="0"/>
                <a:t>ron</a:t>
              </a:r>
              <a:endParaRPr lang="fr-FR" sz="1800" dirty="0"/>
            </a:p>
          </p:txBody>
        </p:sp>
      </p:grpSp>
      <p:grpSp>
        <p:nvGrpSpPr>
          <p:cNvPr id="1031238" name="Group 70"/>
          <p:cNvGrpSpPr>
            <a:grpSpLocks/>
          </p:cNvGrpSpPr>
          <p:nvPr/>
        </p:nvGrpSpPr>
        <p:grpSpPr bwMode="auto">
          <a:xfrm>
            <a:off x="0" y="5073650"/>
            <a:ext cx="4676775" cy="574675"/>
            <a:chOff x="0" y="3196"/>
            <a:chExt cx="2946" cy="362"/>
          </a:xfrm>
        </p:grpSpPr>
        <p:sp>
          <p:nvSpPr>
            <p:cNvPr id="1031223" name="Line 55"/>
            <p:cNvSpPr>
              <a:spLocks noChangeShapeType="1"/>
            </p:cNvSpPr>
            <p:nvPr/>
          </p:nvSpPr>
          <p:spPr bwMode="auto">
            <a:xfrm flipH="1">
              <a:off x="0" y="3330"/>
              <a:ext cx="2934" cy="22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25" name="Line 57"/>
            <p:cNvSpPr>
              <a:spLocks noChangeShapeType="1"/>
            </p:cNvSpPr>
            <p:nvPr/>
          </p:nvSpPr>
          <p:spPr bwMode="auto">
            <a:xfrm flipH="1">
              <a:off x="12" y="3324"/>
              <a:ext cx="2934" cy="228"/>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34" name="Text Box 66"/>
            <p:cNvSpPr txBox="1">
              <a:spLocks noChangeArrowheads="1"/>
            </p:cNvSpPr>
            <p:nvPr/>
          </p:nvSpPr>
          <p:spPr bwMode="auto">
            <a:xfrm>
              <a:off x="176" y="3196"/>
              <a:ext cx="743"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Neutrino</a:t>
              </a:r>
            </a:p>
          </p:txBody>
        </p:sp>
      </p:grpSp>
      <p:grpSp>
        <p:nvGrpSpPr>
          <p:cNvPr id="1031240" name="Group 72"/>
          <p:cNvGrpSpPr>
            <a:grpSpLocks/>
          </p:cNvGrpSpPr>
          <p:nvPr/>
        </p:nvGrpSpPr>
        <p:grpSpPr bwMode="auto">
          <a:xfrm>
            <a:off x="4264025" y="5873750"/>
            <a:ext cx="485775" cy="366713"/>
            <a:chOff x="2686" y="3700"/>
            <a:chExt cx="306" cy="231"/>
          </a:xfrm>
        </p:grpSpPr>
        <p:sp>
          <p:nvSpPr>
            <p:cNvPr id="1031241" name="Text Box 73"/>
            <p:cNvSpPr txBox="1">
              <a:spLocks noChangeArrowheads="1"/>
            </p:cNvSpPr>
            <p:nvPr/>
          </p:nvSpPr>
          <p:spPr bwMode="auto">
            <a:xfrm>
              <a:off x="2686" y="3700"/>
              <a:ext cx="22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b="1"/>
                <a:t>B</a:t>
              </a:r>
            </a:p>
          </p:txBody>
        </p:sp>
        <p:sp>
          <p:nvSpPr>
            <p:cNvPr id="1031242" name="Line 74"/>
            <p:cNvSpPr>
              <a:spLocks noChangeShapeType="1"/>
            </p:cNvSpPr>
            <p:nvPr/>
          </p:nvSpPr>
          <p:spPr bwMode="auto">
            <a:xfrm>
              <a:off x="2712" y="378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43" name="Line 75"/>
            <p:cNvSpPr>
              <a:spLocks noChangeShapeType="1"/>
            </p:cNvSpPr>
            <p:nvPr/>
          </p:nvSpPr>
          <p:spPr bwMode="auto">
            <a:xfrm>
              <a:off x="2752" y="3736"/>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grpSp>
          <p:nvGrpSpPr>
            <p:cNvPr id="1031244" name="Group 76"/>
            <p:cNvGrpSpPr>
              <a:grpSpLocks/>
            </p:cNvGrpSpPr>
            <p:nvPr/>
          </p:nvGrpSpPr>
          <p:grpSpPr bwMode="auto">
            <a:xfrm>
              <a:off x="2886" y="3769"/>
              <a:ext cx="106" cy="102"/>
              <a:chOff x="2888" y="3760"/>
              <a:chExt cx="144" cy="144"/>
            </a:xfrm>
          </p:grpSpPr>
          <p:sp>
            <p:nvSpPr>
              <p:cNvPr id="1031245" name="Oval 77"/>
              <p:cNvSpPr>
                <a:spLocks noChangeArrowheads="1"/>
              </p:cNvSpPr>
              <p:nvPr/>
            </p:nvSpPr>
            <p:spPr bwMode="auto">
              <a:xfrm>
                <a:off x="2888" y="3760"/>
                <a:ext cx="144" cy="144"/>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46" name="Oval 78"/>
              <p:cNvSpPr>
                <a:spLocks noChangeArrowheads="1"/>
              </p:cNvSpPr>
              <p:nvPr/>
            </p:nvSpPr>
            <p:spPr bwMode="auto">
              <a:xfrm>
                <a:off x="2945" y="3819"/>
                <a:ext cx="27" cy="27"/>
              </a:xfrm>
              <a:prstGeom prst="ellipse">
                <a:avLst/>
              </a:prstGeom>
              <a:solidFill>
                <a:schemeClr val="tx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grpSp>
        <p:nvGrpSpPr>
          <p:cNvPr id="56" name="Group 71"/>
          <p:cNvGrpSpPr>
            <a:grpSpLocks/>
          </p:cNvGrpSpPr>
          <p:nvPr/>
        </p:nvGrpSpPr>
        <p:grpSpPr bwMode="auto">
          <a:xfrm>
            <a:off x="890588" y="2857500"/>
            <a:ext cx="3965575" cy="2259013"/>
            <a:chOff x="529" y="1800"/>
            <a:chExt cx="2498" cy="1423"/>
          </a:xfrm>
        </p:grpSpPr>
        <p:sp>
          <p:nvSpPr>
            <p:cNvPr id="57" name="Freeform 51"/>
            <p:cNvSpPr>
              <a:spLocks/>
            </p:cNvSpPr>
            <p:nvPr/>
          </p:nvSpPr>
          <p:spPr bwMode="auto">
            <a:xfrm rot="13374040">
              <a:off x="2349" y="3064"/>
              <a:ext cx="678" cy="56"/>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fr-FR"/>
            </a:p>
          </p:txBody>
        </p:sp>
        <p:sp>
          <p:nvSpPr>
            <p:cNvPr id="58" name="Oval 47"/>
            <p:cNvSpPr>
              <a:spLocks noChangeArrowheads="1"/>
            </p:cNvSpPr>
            <p:nvPr/>
          </p:nvSpPr>
          <p:spPr bwMode="auto">
            <a:xfrm rot="35113107">
              <a:off x="2809" y="3184"/>
              <a:ext cx="47" cy="31"/>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59" name="Oval 48"/>
            <p:cNvSpPr>
              <a:spLocks noChangeArrowheads="1"/>
            </p:cNvSpPr>
            <p:nvPr/>
          </p:nvSpPr>
          <p:spPr bwMode="auto">
            <a:xfrm rot="35113107">
              <a:off x="2722" y="3091"/>
              <a:ext cx="46" cy="31"/>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0" name="Oval 49"/>
            <p:cNvSpPr>
              <a:spLocks noChangeArrowheads="1"/>
            </p:cNvSpPr>
            <p:nvPr/>
          </p:nvSpPr>
          <p:spPr bwMode="auto">
            <a:xfrm rot="35113107">
              <a:off x="2623" y="3008"/>
              <a:ext cx="46" cy="31"/>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1" name="Oval 50"/>
            <p:cNvSpPr>
              <a:spLocks noChangeArrowheads="1"/>
            </p:cNvSpPr>
            <p:nvPr/>
          </p:nvSpPr>
          <p:spPr bwMode="auto">
            <a:xfrm rot="35113107">
              <a:off x="2522" y="2941"/>
              <a:ext cx="46" cy="31"/>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2" name="Line 53"/>
            <p:cNvSpPr>
              <a:spLocks noChangeShapeType="1"/>
            </p:cNvSpPr>
            <p:nvPr/>
          </p:nvSpPr>
          <p:spPr bwMode="auto">
            <a:xfrm rot="894258">
              <a:off x="1599" y="2459"/>
              <a:ext cx="960" cy="319"/>
            </a:xfrm>
            <a:prstGeom prst="line">
              <a:avLst/>
            </a:prstGeom>
            <a:noFill/>
            <a:ln w="3810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63" name="Line 54"/>
            <p:cNvSpPr>
              <a:spLocks noChangeShapeType="1"/>
            </p:cNvSpPr>
            <p:nvPr/>
          </p:nvSpPr>
          <p:spPr bwMode="auto">
            <a:xfrm rot="894258" flipH="1" flipV="1">
              <a:off x="529" y="1800"/>
              <a:ext cx="1193" cy="387"/>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64" name="Text Box 65"/>
            <p:cNvSpPr txBox="1">
              <a:spLocks noChangeArrowheads="1"/>
            </p:cNvSpPr>
            <p:nvPr/>
          </p:nvSpPr>
          <p:spPr bwMode="auto">
            <a:xfrm>
              <a:off x="1338" y="1838"/>
              <a:ext cx="51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Muon</a:t>
              </a:r>
            </a:p>
          </p:txBody>
        </p:sp>
      </p:grpSp>
      <p:grpSp>
        <p:nvGrpSpPr>
          <p:cNvPr id="65" name="Group 79"/>
          <p:cNvGrpSpPr>
            <a:grpSpLocks/>
          </p:cNvGrpSpPr>
          <p:nvPr/>
        </p:nvGrpSpPr>
        <p:grpSpPr bwMode="auto">
          <a:xfrm rot="16200000" flipV="1">
            <a:off x="4121150" y="4747757"/>
            <a:ext cx="1028700" cy="127000"/>
            <a:chOff x="2904" y="3320"/>
            <a:chExt cx="648" cy="80"/>
          </a:xfrm>
        </p:grpSpPr>
        <p:sp>
          <p:nvSpPr>
            <p:cNvPr id="66"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fr-FR"/>
            </a:p>
          </p:txBody>
        </p:sp>
        <p:grpSp>
          <p:nvGrpSpPr>
            <p:cNvPr id="67" name="Group 45"/>
            <p:cNvGrpSpPr>
              <a:grpSpLocks/>
            </p:cNvGrpSpPr>
            <p:nvPr/>
          </p:nvGrpSpPr>
          <p:grpSpPr bwMode="auto">
            <a:xfrm>
              <a:off x="3042" y="3340"/>
              <a:ext cx="419" cy="60"/>
              <a:chOff x="3042" y="3340"/>
              <a:chExt cx="419" cy="60"/>
            </a:xfrm>
          </p:grpSpPr>
          <p:sp>
            <p:nvSpPr>
              <p:cNvPr id="6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Tree>
    <p:extLst>
      <p:ext uri="{BB962C8B-B14F-4D97-AF65-F5344CB8AC3E}">
        <p14:creationId xmlns:p14="http://schemas.microsoft.com/office/powerpoint/2010/main" val="215239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1247"/>
                                        </p:tgtEl>
                                        <p:attrNameLst>
                                          <p:attrName>style.visibility</p:attrName>
                                        </p:attrNameLst>
                                      </p:cBhvr>
                                      <p:to>
                                        <p:strVal val="visible"/>
                                      </p:to>
                                    </p:set>
                                    <p:animEffect transition="in" filter="wipe(left)">
                                      <p:cBhvr>
                                        <p:cTn id="7" dur="500"/>
                                        <p:tgtEl>
                                          <p:spTgt spid="1031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1199"/>
                                        </p:tgtEl>
                                        <p:attrNameLst>
                                          <p:attrName>style.visibility</p:attrName>
                                        </p:attrNameLst>
                                      </p:cBhvr>
                                      <p:to>
                                        <p:strVal val="visible"/>
                                      </p:to>
                                    </p:set>
                                    <p:animEffect transition="in" filter="wipe(left)">
                                      <p:cBhvr>
                                        <p:cTn id="12" dur="500"/>
                                        <p:tgtEl>
                                          <p:spTgt spid="1031199"/>
                                        </p:tgtEl>
                                      </p:cBhvr>
                                    </p:animEffect>
                                  </p:childTnLst>
                                </p:cTn>
                              </p:par>
                            </p:childTnLst>
                          </p:cTn>
                        </p:par>
                        <p:par>
                          <p:cTn id="13" fill="hold" nodeType="with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312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12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12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312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99" grpId="0" animBg="1"/>
      <p:bldP spid="10312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16</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
            </a:r>
            <a:r>
              <a:rPr lang="en-US" smtClean="0"/>
              <a:t>ATLAS ?</a:t>
            </a:r>
            <a:endParaRPr lang="en-US"/>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smtClean="0"/>
              <a:t>Électron = </a:t>
            </a:r>
          </a:p>
          <a:p>
            <a:pPr lvl="1"/>
            <a:r>
              <a:rPr lang="fr-FR" sz="2400" dirty="0" smtClean="0"/>
              <a:t>particule chargées </a:t>
            </a:r>
            <a:r>
              <a:rPr lang="fr-FR" sz="2400" dirty="0" smtClean="0">
                <a:sym typeface="Wingdings" pitchFamily="2" charset="2"/>
              </a:rPr>
              <a:t> visible dans le </a:t>
            </a:r>
            <a:r>
              <a:rPr lang="fr-FR" sz="2400" dirty="0" err="1" smtClean="0">
                <a:sym typeface="Wingdings" pitchFamily="2" charset="2"/>
              </a:rPr>
              <a:t>trajectographe</a:t>
            </a:r>
            <a:endParaRPr lang="fr-FR" sz="2400" dirty="0" smtClean="0">
              <a:sym typeface="Wingdings" pitchFamily="2" charset="2"/>
            </a:endParaRPr>
          </a:p>
          <a:p>
            <a:pPr lvl="1"/>
            <a:r>
              <a:rPr lang="fr-FR" sz="2400" dirty="0" smtClean="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17</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a:t>
            </a:r>
            <a:r>
              <a:rPr lang="fr-FR" smtClean="0"/>
              <a:t>dans ATLAS ?</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smtClean="0"/>
              <a:t>Un quark ‘’libre’’ (isolé) n’existe pas (propriété de l’interaction forte : confinement)</a:t>
            </a:r>
          </a:p>
          <a:p>
            <a:r>
              <a:rPr lang="fr-FR" sz="2400" dirty="0" smtClean="0"/>
              <a:t>Expérimentalement, on voit des </a:t>
            </a:r>
            <a:r>
              <a:rPr lang="fr-FR" sz="2400" b="1" dirty="0" smtClean="0"/>
              <a:t>jets </a:t>
            </a:r>
            <a:r>
              <a:rPr lang="fr-FR" sz="2400" dirty="0" smtClean="0"/>
              <a:t>= flot de particules dans la même direction :</a:t>
            </a:r>
          </a:p>
          <a:p>
            <a:pPr lvl="1"/>
            <a:r>
              <a:rPr lang="fr-FR" sz="2000" dirty="0" smtClean="0"/>
              <a:t>Beaucoup de traces concentrées dans un cône</a:t>
            </a:r>
          </a:p>
          <a:p>
            <a:pPr lvl="1"/>
            <a:r>
              <a:rPr lang="fr-FR" sz="2000" dirty="0" smtClean="0"/>
              <a:t>Dépôt d’énergie dans les calorimètres (électromagnétique et hadronique)</a:t>
            </a:r>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18</a:t>
            </a:fld>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a:t>
            </a:r>
            <a:r>
              <a:rPr lang="fr-FR" smtClean="0"/>
              <a:t>dans ATLAS ?</a:t>
            </a:r>
            <a:endParaRPr lang="fr-FR" dirty="0"/>
          </a:p>
        </p:txBody>
      </p:sp>
      <p:sp>
        <p:nvSpPr>
          <p:cNvPr id="30723" name="Espace réservé du contenu 2"/>
          <p:cNvSpPr>
            <a:spLocks noGrp="1"/>
          </p:cNvSpPr>
          <p:nvPr>
            <p:ph idx="1"/>
          </p:nvPr>
        </p:nvSpPr>
        <p:spPr/>
        <p:txBody>
          <a:bodyPr/>
          <a:lstStyle/>
          <a:p>
            <a:endParaRPr lang="fr-FR" smtClean="0"/>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19</a:t>
            </a:fld>
            <a:endParaRPr lang="fr-F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 Modèle Standard</a:t>
            </a:r>
            <a:endParaRPr lang="fr-FR" dirty="0"/>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smtClean="0"/>
              <a:t>Plus : le </a:t>
            </a:r>
            <a:r>
              <a:rPr lang="fr-FR" b="1" dirty="0" smtClean="0"/>
              <a:t>boson de </a:t>
            </a:r>
            <a:r>
              <a:rPr lang="fr-FR" b="1" dirty="0" err="1" smtClean="0"/>
              <a:t>Higgs</a:t>
            </a:r>
            <a:endParaRPr lang="fr-FR" b="1"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smtClean="0"/>
              <a:t>Rappel : les muons sont des particules semblables à l’électron, en plus massifs.</a:t>
            </a:r>
          </a:p>
          <a:p>
            <a:pPr marL="365125" indent="-282575"/>
            <a:r>
              <a:rPr lang="fr-FR" sz="1800" dirty="0" smtClean="0"/>
              <a:t>Ils sont importants </a:t>
            </a:r>
            <a:r>
              <a:rPr lang="fr-FR" sz="1800" dirty="0"/>
              <a:t>car </a:t>
            </a:r>
            <a:r>
              <a:rPr lang="fr-FR" sz="1800" dirty="0" smtClean="0"/>
              <a:t>ils </a:t>
            </a:r>
            <a:r>
              <a:rPr lang="fr-FR" sz="1800" dirty="0"/>
              <a:t>font souvent partie des signatures des </a:t>
            </a:r>
            <a:r>
              <a:rPr lang="fr-FR" sz="1800" dirty="0" smtClean="0"/>
              <a:t>événements </a:t>
            </a:r>
            <a:r>
              <a:rPr lang="fr-FR" sz="1800" dirty="0"/>
              <a:t>intéressants.	</a:t>
            </a:r>
          </a:p>
          <a:p>
            <a:pPr marL="365125" indent="-282575"/>
            <a:r>
              <a:rPr lang="fr-FR" sz="1800" dirty="0"/>
              <a:t>Ce sont des particules chargées, </a:t>
            </a:r>
            <a:r>
              <a:rPr lang="fr-FR" sz="1800" b="1" dirty="0"/>
              <a:t>on les voit dans le détecteur de </a:t>
            </a:r>
            <a:r>
              <a:rPr lang="fr-FR" sz="1800" b="1" dirty="0" smtClean="0"/>
              <a:t>traces</a:t>
            </a:r>
            <a:endParaRPr lang="fr-FR" sz="1800" b="1" dirty="0"/>
          </a:p>
          <a:p>
            <a:pPr marL="365125" indent="-282575"/>
            <a:r>
              <a:rPr lang="fr-FR" sz="1800" dirty="0"/>
              <a:t>Mais </a:t>
            </a:r>
            <a:r>
              <a:rPr lang="fr-FR" sz="1800" b="1" dirty="0"/>
              <a:t>ne s’arrêtent dans aucun des deux calorimètres</a:t>
            </a:r>
          </a:p>
          <a:p>
            <a:pPr marL="365125" indent="-282575"/>
            <a:r>
              <a:rPr lang="fr-FR" sz="1800" dirty="0" smtClean="0">
                <a:sym typeface="Wingdings" pitchFamily="2" charset="2"/>
              </a:rPr>
              <a:t> </a:t>
            </a:r>
            <a:r>
              <a:rPr lang="fr-FR" sz="1800" dirty="0" smtClean="0"/>
              <a:t>On </a:t>
            </a:r>
            <a:r>
              <a:rPr lang="fr-FR" sz="1800" dirty="0"/>
              <a:t>construit des chambres à muons qui mesurent de façon très précise la vitesse et la trajectoire de ces particules (précision de l’ordre de l’épaisseur d’un cheveu </a:t>
            </a:r>
            <a:r>
              <a:rPr lang="fr-FR" sz="1800" dirty="0" smtClean="0"/>
              <a:t>!!) dans la </a:t>
            </a:r>
            <a:r>
              <a:rPr lang="fr-FR" sz="1800" b="1" dirty="0" smtClean="0"/>
              <a:t>partie extérieure du détecteur</a:t>
            </a:r>
            <a:r>
              <a:rPr lang="fr-FR" sz="1800" dirty="0" smtClean="0"/>
              <a:t>.</a:t>
            </a:r>
            <a:endParaRPr lang="fr-FR" sz="1800" dirty="0"/>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a:t>
            </a:r>
            <a:r>
              <a:rPr lang="fr-FR" smtClean="0"/>
              <a:t>un muon dans ATLAS ?</a:t>
            </a:r>
            <a:endParaRPr lang="fr-FR" dirty="0"/>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21</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905" t="66381" r="19743"/>
          <a:stretch/>
        </p:blipFill>
        <p:spPr>
          <a:xfrm>
            <a:off x="251520" y="3782563"/>
            <a:ext cx="4369607" cy="2526757"/>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5909" t="7911" r="38541" b="36834"/>
          <a:stretch/>
        </p:blipFill>
        <p:spPr>
          <a:xfrm>
            <a:off x="4850333" y="2156432"/>
            <a:ext cx="4089697" cy="4152888"/>
          </a:xfrm>
          <a:prstGeom prst="rect">
            <a:avLst/>
          </a:prstGeom>
        </p:spPr>
      </p:pic>
      <p:sp>
        <p:nvSpPr>
          <p:cNvPr id="16" name="Espace réservé du contenu 4"/>
          <p:cNvSpPr>
            <a:spLocks noGrp="1"/>
          </p:cNvSpPr>
          <p:nvPr>
            <p:ph idx="1"/>
          </p:nvPr>
        </p:nvSpPr>
        <p:spPr>
          <a:xfrm>
            <a:off x="395536" y="908720"/>
            <a:ext cx="8229600" cy="4785395"/>
          </a:xfrm>
        </p:spPr>
        <p:txBody>
          <a:bodyPr>
            <a:normAutofit/>
          </a:bodyPr>
          <a:lstStyle/>
          <a:p>
            <a:pPr marL="365125" indent="-282575"/>
            <a:r>
              <a:rPr lang="fr-FR" sz="1800" smtClean="0"/>
              <a:t>De longues traces qui traversent tout le détecteur</a:t>
            </a:r>
            <a:endParaRPr lang="fr-FR" sz="1800" dirty="0"/>
          </a:p>
        </p:txBody>
      </p:sp>
      <p:sp>
        <p:nvSpPr>
          <p:cNvPr id="5" name="Ellipse 4"/>
          <p:cNvSpPr/>
          <p:nvPr/>
        </p:nvSpPr>
        <p:spPr>
          <a:xfrm rot="20509725">
            <a:off x="6435145" y="2152112"/>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4917618">
            <a:off x="1253186" y="4194269"/>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3191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8" name="Rectangle 68"/>
          <p:cNvSpPr>
            <a:spLocks noGrp="1" noChangeArrowheads="1"/>
          </p:cNvSpPr>
          <p:nvPr>
            <p:ph type="title"/>
          </p:nvPr>
        </p:nvSpPr>
        <p:spPr>
          <a:xfrm>
            <a:off x="457200" y="0"/>
            <a:ext cx="8229600" cy="609600"/>
          </a:xfrm>
        </p:spPr>
        <p:txBody>
          <a:bodyPr>
            <a:normAutofit fontScale="90000"/>
          </a:bodyPr>
          <a:lstStyle/>
          <a:p>
            <a:r>
              <a:rPr lang="fr-FR" dirty="0" smtClean="0"/>
              <a:t>Collision</a:t>
            </a:r>
            <a:r>
              <a:rPr lang="en-US" dirty="0" smtClean="0"/>
              <a:t> de </a:t>
            </a:r>
            <a:r>
              <a:rPr lang="fr-FR" dirty="0" smtClean="0"/>
              <a:t>protons</a:t>
            </a:r>
            <a:endParaRPr lang="fr-FR" dirty="0"/>
          </a:p>
        </p:txBody>
      </p:sp>
      <p:sp>
        <p:nvSpPr>
          <p:cNvPr id="34" name="Espace réservé du numéro de diapositive 3"/>
          <p:cNvSpPr>
            <a:spLocks noGrp="1"/>
          </p:cNvSpPr>
          <p:nvPr>
            <p:ph type="sldNum" sz="quarter" idx="10"/>
          </p:nvPr>
        </p:nvSpPr>
        <p:spPr/>
        <p:txBody>
          <a:bodyPr/>
          <a:lstStyle/>
          <a:p>
            <a:fld id="{E3870804-7654-F94E-ACB5-D0B9529AB253}" type="slidenum">
              <a:rPr lang="fr-FR" smtClean="0"/>
              <a:pPr/>
              <a:t>22</a:t>
            </a:fld>
            <a:endParaRPr lang="fr-FR"/>
          </a:p>
        </p:txBody>
      </p:sp>
      <p:sp>
        <p:nvSpPr>
          <p:cNvPr id="634884" name="Oval 4"/>
          <p:cNvSpPr>
            <a:spLocks noChangeArrowheads="1"/>
          </p:cNvSpPr>
          <p:nvPr/>
        </p:nvSpPr>
        <p:spPr bwMode="auto">
          <a:xfrm>
            <a:off x="0" y="3151188"/>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890" name="Oval 10"/>
          <p:cNvSpPr>
            <a:spLocks noChangeArrowheads="1"/>
          </p:cNvSpPr>
          <p:nvPr/>
        </p:nvSpPr>
        <p:spPr bwMode="auto">
          <a:xfrm>
            <a:off x="8489950" y="3143250"/>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910" name="AutoShape 30"/>
          <p:cNvSpPr>
            <a:spLocks noChangeArrowheads="1"/>
          </p:cNvSpPr>
          <p:nvPr/>
        </p:nvSpPr>
        <p:spPr bwMode="auto">
          <a:xfrm>
            <a:off x="3962400" y="2846388"/>
            <a:ext cx="1422400" cy="1349375"/>
          </a:xfrm>
          <a:prstGeom prst="irregularSeal1">
            <a:avLst/>
          </a:prstGeom>
          <a:solidFill>
            <a:srgbClr val="FFFF00"/>
          </a:solidFill>
          <a:ln w="28575">
            <a:solidFill>
              <a:srgbClr val="FFFF00"/>
            </a:solidFill>
            <a:miter lim="800000"/>
            <a:headEnd/>
            <a:tailEnd/>
          </a:ln>
          <a:effectLst/>
        </p:spPr>
        <p:txBody>
          <a:bodyPr wrap="none" lIns="90000" tIns="46800" rIns="90000" bIns="46800" anchor="ctr">
            <a:prstTxWarp prst="textNoShape">
              <a:avLst/>
            </a:prstTxWarp>
            <a:spAutoFit/>
          </a:bodyPr>
          <a:lstStyle/>
          <a:p>
            <a:endParaRPr lang="fr-FR"/>
          </a:p>
        </p:txBody>
      </p:sp>
      <p:sp>
        <p:nvSpPr>
          <p:cNvPr id="634911" name="Oval 31"/>
          <p:cNvSpPr>
            <a:spLocks noChangeArrowheads="1"/>
          </p:cNvSpPr>
          <p:nvPr/>
        </p:nvSpPr>
        <p:spPr bwMode="auto">
          <a:xfrm>
            <a:off x="4237038" y="2560638"/>
            <a:ext cx="871537" cy="827087"/>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12" name="Oval 32"/>
          <p:cNvSpPr>
            <a:spLocks noChangeArrowheads="1"/>
          </p:cNvSpPr>
          <p:nvPr/>
        </p:nvSpPr>
        <p:spPr bwMode="auto">
          <a:xfrm>
            <a:off x="4229100" y="3597275"/>
            <a:ext cx="871538" cy="827088"/>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43" name="Line 63"/>
          <p:cNvSpPr>
            <a:spLocks noChangeShapeType="1"/>
          </p:cNvSpPr>
          <p:nvPr/>
        </p:nvSpPr>
        <p:spPr bwMode="auto">
          <a:xfrm>
            <a:off x="304800" y="3468688"/>
            <a:ext cx="4310063"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sp>
        <p:nvSpPr>
          <p:cNvPr id="634944" name="Line 64"/>
          <p:cNvSpPr>
            <a:spLocks noChangeShapeType="1"/>
          </p:cNvSpPr>
          <p:nvPr/>
        </p:nvSpPr>
        <p:spPr bwMode="auto">
          <a:xfrm flipH="1">
            <a:off x="4586288" y="3468688"/>
            <a:ext cx="4122737"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2" name="Grouper 46"/>
          <p:cNvGrpSpPr/>
          <p:nvPr/>
        </p:nvGrpSpPr>
        <p:grpSpPr>
          <a:xfrm>
            <a:off x="3389313" y="690563"/>
            <a:ext cx="2447925" cy="5949950"/>
            <a:chOff x="3389313" y="690563"/>
            <a:chExt cx="2447925" cy="5949950"/>
          </a:xfrm>
        </p:grpSpPr>
        <p:sp>
          <p:nvSpPr>
            <p:cNvPr id="634932" name="Oval 52"/>
            <p:cNvSpPr>
              <a:spLocks noChangeArrowheads="1"/>
            </p:cNvSpPr>
            <p:nvPr/>
          </p:nvSpPr>
          <p:spPr bwMode="auto">
            <a:xfrm>
              <a:off x="4876800" y="4892675"/>
              <a:ext cx="639763" cy="595313"/>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3" name="Oval 53"/>
            <p:cNvSpPr>
              <a:spLocks noChangeArrowheads="1"/>
            </p:cNvSpPr>
            <p:nvPr/>
          </p:nvSpPr>
          <p:spPr bwMode="auto">
            <a:xfrm>
              <a:off x="3927475" y="4902200"/>
              <a:ext cx="407988" cy="363538"/>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4" name="Oval 54"/>
            <p:cNvSpPr>
              <a:spLocks noChangeArrowheads="1"/>
            </p:cNvSpPr>
            <p:nvPr/>
          </p:nvSpPr>
          <p:spPr bwMode="auto">
            <a:xfrm>
              <a:off x="5429250" y="6276975"/>
              <a:ext cx="407988" cy="363538"/>
            </a:xfrm>
            <a:prstGeom prst="ellipse">
              <a:avLst/>
            </a:prstGeom>
            <a:gradFill rotWithShape="1">
              <a:gsLst>
                <a:gs pos="0">
                  <a:schemeClr val="folHlink">
                    <a:alpha val="89999"/>
                  </a:schemeClr>
                </a:gs>
                <a:gs pos="100000">
                  <a:schemeClr val="folHlink">
                    <a:gamma/>
                    <a:shade val="46275"/>
                    <a:invGamma/>
                  </a:schemeClr>
                </a:gs>
              </a:gsLst>
              <a:lin ang="2700000" scaled="1"/>
            </a:gradFill>
            <a:ln w="28575">
              <a:noFill/>
              <a:round/>
              <a:headEnd/>
              <a:tailEnd/>
            </a:ln>
            <a:effectLst/>
          </p:spPr>
          <p:txBody>
            <a:bodyPr lIns="90000" tIns="46800" rIns="90000" bIns="46800" anchor="ctr">
              <a:prstTxWarp prst="textNoShape">
                <a:avLst/>
              </a:prstTxWarp>
              <a:spAutoFit/>
            </a:bodyPr>
            <a:lstStyle/>
            <a:p>
              <a:endParaRPr lang="fr-FR"/>
            </a:p>
          </p:txBody>
        </p:sp>
        <p:sp>
          <p:nvSpPr>
            <p:cNvPr id="634935" name="Oval 55"/>
            <p:cNvSpPr>
              <a:spLocks noChangeArrowheads="1"/>
            </p:cNvSpPr>
            <p:nvPr/>
          </p:nvSpPr>
          <p:spPr bwMode="auto">
            <a:xfrm>
              <a:off x="4652963" y="6267450"/>
              <a:ext cx="407988" cy="363538"/>
            </a:xfrm>
            <a:prstGeom prst="ellipse">
              <a:avLst/>
            </a:prstGeom>
            <a:gradFill rotWithShape="1">
              <a:gsLst>
                <a:gs pos="0">
                  <a:schemeClr val="hlink">
                    <a:alpha val="89999"/>
                  </a:schemeClr>
                </a:gs>
                <a:gs pos="100000">
                  <a:schemeClr val="hlink">
                    <a:gamma/>
                    <a:shade val="46275"/>
                    <a:invGamma/>
                  </a:scheme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grpSp>
          <p:nvGrpSpPr>
            <p:cNvPr id="3" name="Group 56"/>
            <p:cNvGrpSpPr>
              <a:grpSpLocks/>
            </p:cNvGrpSpPr>
            <p:nvPr/>
          </p:nvGrpSpPr>
          <p:grpSpPr bwMode="auto">
            <a:xfrm rot="11082139">
              <a:off x="4783138" y="4546600"/>
              <a:ext cx="798513" cy="1495425"/>
              <a:chOff x="2322" y="658"/>
              <a:chExt cx="503" cy="942"/>
            </a:xfrm>
          </p:grpSpPr>
          <p:sp>
            <p:nvSpPr>
              <p:cNvPr id="634937" name="Line 57"/>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8" name="Line 58"/>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9" name="Line 59"/>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sp>
          <p:nvSpPr>
            <p:cNvPr id="634940" name="Line 60"/>
            <p:cNvSpPr>
              <a:spLocks noChangeShapeType="1"/>
            </p:cNvSpPr>
            <p:nvPr/>
          </p:nvSpPr>
          <p:spPr bwMode="auto">
            <a:xfrm flipH="1">
              <a:off x="4244975" y="4432300"/>
              <a:ext cx="217488" cy="404813"/>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4" name="Group 61"/>
            <p:cNvGrpSpPr>
              <a:grpSpLocks/>
            </p:cNvGrpSpPr>
            <p:nvPr/>
          </p:nvGrpSpPr>
          <p:grpSpPr bwMode="auto">
            <a:xfrm>
              <a:off x="3389313" y="690563"/>
              <a:ext cx="2070100" cy="1863725"/>
              <a:chOff x="2135" y="435"/>
              <a:chExt cx="1304" cy="1174"/>
            </a:xfrm>
          </p:grpSpPr>
          <p:sp>
            <p:nvSpPr>
              <p:cNvPr id="634913" name="Oval 33"/>
              <p:cNvSpPr>
                <a:spLocks noChangeArrowheads="1"/>
              </p:cNvSpPr>
              <p:nvPr/>
            </p:nvSpPr>
            <p:spPr bwMode="auto">
              <a:xfrm>
                <a:off x="2427" y="973"/>
                <a:ext cx="403" cy="375"/>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4" name="Oval 34"/>
              <p:cNvSpPr>
                <a:spLocks noChangeArrowheads="1"/>
              </p:cNvSpPr>
              <p:nvPr/>
            </p:nvSpPr>
            <p:spPr bwMode="auto">
              <a:xfrm>
                <a:off x="3182" y="1041"/>
                <a:ext cx="257" cy="229"/>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5" name="Oval 35"/>
              <p:cNvSpPr>
                <a:spLocks noChangeArrowheads="1"/>
              </p:cNvSpPr>
              <p:nvPr/>
            </p:nvSpPr>
            <p:spPr bwMode="auto">
              <a:xfrm>
                <a:off x="2135" y="435"/>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6" name="Oval 36"/>
              <p:cNvSpPr>
                <a:spLocks noChangeArrowheads="1"/>
              </p:cNvSpPr>
              <p:nvPr/>
            </p:nvSpPr>
            <p:spPr bwMode="auto">
              <a:xfrm>
                <a:off x="2606" y="438"/>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7" name="Line 37"/>
              <p:cNvSpPr>
                <a:spLocks noChangeShapeType="1"/>
              </p:cNvSpPr>
              <p:nvPr/>
            </p:nvSpPr>
            <p:spPr bwMode="auto">
              <a:xfrm flipV="1">
                <a:off x="3099" y="1307"/>
                <a:ext cx="138" cy="302"/>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5" name="Group 38"/>
              <p:cNvGrpSpPr>
                <a:grpSpLocks/>
              </p:cNvGrpSpPr>
              <p:nvPr/>
            </p:nvGrpSpPr>
            <p:grpSpPr bwMode="auto">
              <a:xfrm>
                <a:off x="2322" y="658"/>
                <a:ext cx="503" cy="942"/>
                <a:chOff x="2322" y="658"/>
                <a:chExt cx="503" cy="942"/>
              </a:xfrm>
            </p:grpSpPr>
            <p:sp>
              <p:nvSpPr>
                <p:cNvPr id="634919" name="Line 39"/>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0" name="Line 40"/>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1" name="Line 41"/>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grpSp>
        <p:sp>
          <p:nvSpPr>
            <p:cNvPr id="634946" name="Text Box 66"/>
            <p:cNvSpPr txBox="1">
              <a:spLocks noChangeArrowheads="1"/>
            </p:cNvSpPr>
            <p:nvPr/>
          </p:nvSpPr>
          <p:spPr bwMode="auto">
            <a:xfrm>
              <a:off x="5308600" y="2665413"/>
              <a:ext cx="180975" cy="304800"/>
            </a:xfrm>
            <a:prstGeom prst="rect">
              <a:avLst/>
            </a:prstGeom>
            <a:noFill/>
            <a:ln w="28575">
              <a:noFill/>
              <a:miter lim="800000"/>
              <a:headEnd/>
              <a:tailEnd/>
            </a:ln>
            <a:effectLst/>
          </p:spPr>
          <p:txBody>
            <a:bodyPr wrap="none" lIns="90000" tIns="46800" rIns="90000" bIns="46800">
              <a:prstTxWarp prst="textNoShape">
                <a:avLst/>
              </a:prstTxWarp>
              <a:spAutoFit/>
            </a:bodyPr>
            <a:lstStyle/>
            <a:p>
              <a:endParaRPr lang="fr-FR" sz="1400"/>
            </a:p>
          </p:txBody>
        </p:sp>
      </p:grpSp>
      <p:sp>
        <p:nvSpPr>
          <p:cNvPr id="634954" name="Rectangle 74"/>
          <p:cNvSpPr>
            <a:spLocks noChangeArrowheads="1"/>
          </p:cNvSpPr>
          <p:nvPr/>
        </p:nvSpPr>
        <p:spPr bwMode="auto">
          <a:xfrm>
            <a:off x="0" y="5064125"/>
            <a:ext cx="6146800" cy="304800"/>
          </a:xfrm>
          <a:prstGeom prst="rect">
            <a:avLst/>
          </a:prstGeom>
          <a:noFill/>
          <a:ln w="9525">
            <a:noFill/>
            <a:miter lim="800000"/>
            <a:headEnd/>
            <a:tailEnd/>
          </a:ln>
          <a:effectLst/>
        </p:spPr>
        <p:txBody>
          <a:bodyPr>
            <a:prstTxWarp prst="textNoShape">
              <a:avLst/>
            </a:prstTxWarp>
            <a:spAutoFit/>
          </a:bodyPr>
          <a:lstStyle/>
          <a:p>
            <a:endParaRPr lang="fr-FR" sz="1400">
              <a:solidFill>
                <a:srgbClr val="000000"/>
              </a:solidFill>
            </a:endParaRPr>
          </a:p>
        </p:txBody>
      </p:sp>
      <p:sp>
        <p:nvSpPr>
          <p:cNvPr id="36" name="ZoneTexte 35"/>
          <p:cNvSpPr txBox="1"/>
          <p:nvPr/>
        </p:nvSpPr>
        <p:spPr>
          <a:xfrm>
            <a:off x="228600" y="1447800"/>
            <a:ext cx="3352800" cy="830997"/>
          </a:xfrm>
          <a:prstGeom prst="rect">
            <a:avLst/>
          </a:prstGeom>
          <a:noFill/>
        </p:spPr>
        <p:txBody>
          <a:bodyPr wrap="square" rtlCol="0">
            <a:spAutoFit/>
          </a:bodyPr>
          <a:lstStyle/>
          <a:p>
            <a:r>
              <a:rPr lang="fr-FR" dirty="0" smtClean="0"/>
              <a:t>Einstein jeune: E=mc</a:t>
            </a:r>
            <a:r>
              <a:rPr lang="fr-FR" baseline="30000" dirty="0" smtClean="0"/>
              <a:t>2</a:t>
            </a:r>
          </a:p>
          <a:p>
            <a:r>
              <a:rPr lang="fr-FR" dirty="0" smtClean="0"/>
              <a:t>c: vitesse de la lumière</a:t>
            </a:r>
            <a:endParaRPr lang="fr-FR" baseline="30000" dirty="0" smtClean="0"/>
          </a:p>
        </p:txBody>
      </p:sp>
      <p:sp>
        <p:nvSpPr>
          <p:cNvPr id="37" name="ZoneTexte 36"/>
          <p:cNvSpPr txBox="1"/>
          <p:nvPr/>
        </p:nvSpPr>
        <p:spPr>
          <a:xfrm>
            <a:off x="5867400" y="762000"/>
            <a:ext cx="3337873" cy="2308324"/>
          </a:xfrm>
          <a:prstGeom prst="rect">
            <a:avLst/>
          </a:prstGeom>
          <a:noFill/>
        </p:spPr>
        <p:txBody>
          <a:bodyPr wrap="none" rtlCol="0">
            <a:spAutoFit/>
          </a:bodyPr>
          <a:lstStyle/>
          <a:p>
            <a:r>
              <a:rPr lang="fr-FR" dirty="0" smtClean="0"/>
              <a:t>Conversion de l’énergie </a:t>
            </a:r>
          </a:p>
          <a:p>
            <a:r>
              <a:rPr lang="fr-FR" dirty="0" smtClean="0"/>
              <a:t>cinétique en masse.</a:t>
            </a:r>
          </a:p>
          <a:p>
            <a:endParaRPr lang="fr-FR" dirty="0" smtClean="0"/>
          </a:p>
          <a:p>
            <a:r>
              <a:rPr lang="fr-FR" dirty="0" smtClean="0"/>
              <a:t>Création de nouvelles</a:t>
            </a:r>
          </a:p>
          <a:p>
            <a:r>
              <a:rPr lang="fr-FR" dirty="0" smtClean="0"/>
              <a:t>particules, d’une centaine</a:t>
            </a:r>
          </a:p>
          <a:p>
            <a:r>
              <a:rPr lang="fr-FR" dirty="0" smtClean="0"/>
              <a:t>de sortes</a:t>
            </a:r>
            <a:endParaRPr lang="fr-FR" dirty="0"/>
          </a:p>
        </p:txBody>
      </p:sp>
      <p:pic>
        <p:nvPicPr>
          <p:cNvPr id="38" name="Image 37" descr="albert-einstein-young-1.jpg"/>
          <p:cNvPicPr>
            <a:picLocks noChangeAspect="1"/>
          </p:cNvPicPr>
          <p:nvPr/>
        </p:nvPicPr>
        <p:blipFill>
          <a:blip r:embed="rId3"/>
          <a:stretch>
            <a:fillRect/>
          </a:stretch>
        </p:blipFill>
        <p:spPr>
          <a:xfrm>
            <a:off x="304800" y="152400"/>
            <a:ext cx="762000" cy="1115568"/>
          </a:xfrm>
          <a:prstGeom prst="rect">
            <a:avLst/>
          </a:prstGeom>
        </p:spPr>
      </p:pic>
      <p:sp>
        <p:nvSpPr>
          <p:cNvPr id="43" name="ZoneTexte 42"/>
          <p:cNvSpPr txBox="1"/>
          <p:nvPr/>
        </p:nvSpPr>
        <p:spPr>
          <a:xfrm>
            <a:off x="5943600" y="3962400"/>
            <a:ext cx="3377848" cy="2308324"/>
          </a:xfrm>
          <a:prstGeom prst="rect">
            <a:avLst/>
          </a:prstGeom>
          <a:noFill/>
        </p:spPr>
        <p:txBody>
          <a:bodyPr wrap="none" rtlCol="0">
            <a:spAutoFit/>
          </a:bodyPr>
          <a:lstStyle/>
          <a:p>
            <a:r>
              <a:rPr lang="fr-FR" dirty="0" smtClean="0"/>
              <a:t>La plupart se désintègrent</a:t>
            </a:r>
          </a:p>
          <a:p>
            <a:r>
              <a:rPr lang="fr-FR" dirty="0" smtClean="0"/>
              <a:t>immédiatement</a:t>
            </a:r>
          </a:p>
          <a:p>
            <a:r>
              <a:rPr lang="fr-FR" dirty="0" smtClean="0">
                <a:latin typeface="Wingdings 3" charset="2"/>
                <a:cs typeface="Wingdings 3" charset="2"/>
              </a:rPr>
              <a:t>_</a:t>
            </a:r>
            <a:r>
              <a:rPr lang="fr-FR" dirty="0" smtClean="0"/>
              <a:t>Il n’en reste que de </a:t>
            </a:r>
          </a:p>
          <a:p>
            <a:r>
              <a:rPr lang="fr-FR" dirty="0" smtClean="0"/>
              <a:t>~6 sortes, </a:t>
            </a:r>
          </a:p>
          <a:p>
            <a:r>
              <a:rPr lang="fr-FR" dirty="0" smtClean="0"/>
              <a:t>qui vont traverser</a:t>
            </a:r>
          </a:p>
          <a:p>
            <a:r>
              <a:rPr lang="fr-FR" dirty="0" smtClean="0"/>
              <a:t> le détecteur. </a:t>
            </a:r>
            <a:endParaRPr lang="fr-FR" dirty="0"/>
          </a:p>
        </p:txBody>
      </p:sp>
    </p:spTree>
    <p:extLst>
      <p:ext uri="{BB962C8B-B14F-4D97-AF65-F5344CB8AC3E}">
        <p14:creationId xmlns:p14="http://schemas.microsoft.com/office/powerpoint/2010/main" val="6450396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grpId="0" nodeType="clickEffect">
                                  <p:stCondLst>
                                    <p:cond delay="0"/>
                                  </p:stCondLst>
                                  <p:childTnLst>
                                    <p:animMotion origin="layout" path="M -3.88889E-6 -7.51445E-7 L 0.46598 -7.51445E-7 " pathEditMode="relative" rAng="0" ptsTypes="AA">
                                      <p:cBhvr>
                                        <p:cTn id="6" dur="1000" fill="hold"/>
                                        <p:tgtEl>
                                          <p:spTgt spid="634884"/>
                                        </p:tgtEl>
                                        <p:attrNameLst>
                                          <p:attrName>ppt_x</p:attrName>
                                          <p:attrName>ppt_y</p:attrName>
                                        </p:attrNameLst>
                                      </p:cBhvr>
                                      <p:rCtr x="233" y="0"/>
                                    </p:animMotion>
                                  </p:childTnLst>
                                </p:cTn>
                              </p:par>
                              <p:par>
                                <p:cTn id="7" presetID="35" presetClass="path" presetSubtype="0" accel="50000" fill="hold" grpId="0" nodeType="withEffect">
                                  <p:stCondLst>
                                    <p:cond delay="0"/>
                                  </p:stCondLst>
                                  <p:childTnLst>
                                    <p:animMotion origin="layout" path="M 3.88889E-6 -4.68208E-6 L -0.46111 -4.68208E-6 " pathEditMode="relative" rAng="0" ptsTypes="AA">
                                      <p:cBhvr>
                                        <p:cTn id="8" dur="1000" fill="hold"/>
                                        <p:tgtEl>
                                          <p:spTgt spid="634890"/>
                                        </p:tgtEl>
                                        <p:attrNameLst>
                                          <p:attrName>ppt_x</p:attrName>
                                          <p:attrName>ppt_y</p:attrName>
                                        </p:attrNameLst>
                                      </p:cBhvr>
                                      <p:rCtr x="-231" y="0"/>
                                    </p:animMotion>
                                  </p:childTnLst>
                                </p:cTn>
                              </p:par>
                            </p:childTnLst>
                          </p:cTn>
                        </p:par>
                        <p:par>
                          <p:cTn id="9" fill="hold">
                            <p:stCondLst>
                              <p:cond delay="1000"/>
                            </p:stCondLst>
                            <p:childTnLst>
                              <p:par>
                                <p:cTn id="10" presetID="1" presetClass="exit" presetSubtype="0" fill="hold" grpId="1" nodeType="afterEffect">
                                  <p:stCondLst>
                                    <p:cond delay="0"/>
                                  </p:stCondLst>
                                  <p:childTnLst>
                                    <p:set>
                                      <p:cBhvr>
                                        <p:cTn id="11" dur="1" fill="hold">
                                          <p:stCondLst>
                                            <p:cond delay="0"/>
                                          </p:stCondLst>
                                        </p:cTn>
                                        <p:tgtEl>
                                          <p:spTgt spid="634890"/>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634884"/>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34910"/>
                                        </p:tgtEl>
                                        <p:attrNameLst>
                                          <p:attrName>style.visibility</p:attrName>
                                        </p:attrNameLst>
                                      </p:cBhvr>
                                      <p:to>
                                        <p:strVal val="visible"/>
                                      </p:to>
                                    </p:set>
                                  </p:childTnLst>
                                </p:cTn>
                              </p:par>
                            </p:childTnLst>
                          </p:cTn>
                        </p:par>
                        <p:par>
                          <p:cTn id="17" fill="hold">
                            <p:stCondLst>
                              <p:cond delay="1000"/>
                            </p:stCondLst>
                            <p:childTnLst>
                              <p:par>
                                <p:cTn id="18" presetID="9" presetClass="entr" presetSubtype="0" fill="hold" grpId="0" nodeType="afterEffect" nodePh="1">
                                  <p:stCondLst>
                                    <p:cond delay="0"/>
                                  </p:stCondLst>
                                  <p:endCondLst>
                                    <p:cond evt="begin" delay="0">
                                      <p:tn val="18"/>
                                    </p:cond>
                                  </p:endCondLst>
                                  <p:childTnLst>
                                    <p:set>
                                      <p:cBhvr>
                                        <p:cTn id="19" dur="1" fill="hold">
                                          <p:stCondLst>
                                            <p:cond delay="0"/>
                                          </p:stCondLst>
                                        </p:cTn>
                                        <p:tgtEl>
                                          <p:spTgt spid="634954"/>
                                        </p:tgtEl>
                                        <p:attrNameLst>
                                          <p:attrName>style.visibility</p:attrName>
                                        </p:attrNameLst>
                                      </p:cBhvr>
                                      <p:to>
                                        <p:strVal val="visible"/>
                                      </p:to>
                                    </p:set>
                                    <p:animEffect transition="in" filter="dissolve">
                                      <p:cBhvr>
                                        <p:cTn id="20" dur="500"/>
                                        <p:tgtEl>
                                          <p:spTgt spid="634954"/>
                                        </p:tgtEl>
                                      </p:cBhvr>
                                    </p:animEffect>
                                  </p:childTnLst>
                                </p:cTn>
                              </p:par>
                              <p:par>
                                <p:cTn id="21" presetID="10" presetClass="exit" presetSubtype="0" fill="hold" grpId="1" nodeType="withEffect" nodePh="1">
                                  <p:stCondLst>
                                    <p:cond delay="0"/>
                                  </p:stCondLst>
                                  <p:endCondLst>
                                    <p:cond evt="begin" delay="0">
                                      <p:tn val="21"/>
                                    </p:cond>
                                  </p:endCondLst>
                                  <p:childTnLst>
                                    <p:animEffect transition="out" filter="fade">
                                      <p:cBhvr>
                                        <p:cTn id="22" dur="2000"/>
                                        <p:tgtEl>
                                          <p:spTgt spid="634954"/>
                                        </p:tgtEl>
                                      </p:cBhvr>
                                    </p:animEffect>
                                    <p:set>
                                      <p:cBhvr>
                                        <p:cTn id="23" dur="1" fill="hold">
                                          <p:stCondLst>
                                            <p:cond delay="1999"/>
                                          </p:stCondLst>
                                        </p:cTn>
                                        <p:tgtEl>
                                          <p:spTgt spid="63495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634910"/>
                                        </p:tgtEl>
                                      </p:cBhvr>
                                    </p:animEffect>
                                    <p:set>
                                      <p:cBhvr>
                                        <p:cTn id="26" dur="1" fill="hold">
                                          <p:stCondLst>
                                            <p:cond delay="1999"/>
                                          </p:stCondLst>
                                        </p:cTn>
                                        <p:tgtEl>
                                          <p:spTgt spid="634910"/>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634911"/>
                                        </p:tgtEl>
                                        <p:attrNameLst>
                                          <p:attrName>style.visibility</p:attrName>
                                        </p:attrNameLst>
                                      </p:cBhvr>
                                      <p:to>
                                        <p:strVal val="visible"/>
                                      </p:to>
                                    </p:set>
                                    <p:animEffect transition="in" filter="dissolve">
                                      <p:cBhvr>
                                        <p:cTn id="29" dur="500"/>
                                        <p:tgtEl>
                                          <p:spTgt spid="6349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34912"/>
                                        </p:tgtEl>
                                        <p:attrNameLst>
                                          <p:attrName>style.visibility</p:attrName>
                                        </p:attrNameLst>
                                      </p:cBhvr>
                                      <p:to>
                                        <p:strVal val="visible"/>
                                      </p:to>
                                    </p:set>
                                    <p:animEffect transition="in" filter="dissolve">
                                      <p:cBhvr>
                                        <p:cTn id="32" dur="500"/>
                                        <p:tgtEl>
                                          <p:spTgt spid="634912"/>
                                        </p:tgtEl>
                                      </p:cBhvr>
                                    </p:animEffec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P spid="634884" grpId="1" animBg="1"/>
      <p:bldP spid="634890" grpId="0" animBg="1"/>
      <p:bldP spid="634890" grpId="1" animBg="1"/>
      <p:bldP spid="634910" grpId="0" animBg="1"/>
      <p:bldP spid="634910" grpId="1" animBg="1"/>
      <p:bldP spid="634911" grpId="0" animBg="1"/>
      <p:bldP spid="634912" grpId="0" animBg="1"/>
      <p:bldP spid="634954" grpId="0"/>
      <p:bldP spid="634954" grpId="1"/>
      <p:bldP spid="37"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09801" y="152400"/>
            <a:ext cx="5410200" cy="923330"/>
          </a:xfrm>
          <a:prstGeom prst="rect">
            <a:avLst/>
          </a:prstGeom>
          <a:noFill/>
          <a:ln>
            <a:solidFill>
              <a:schemeClr val="tx2"/>
            </a:solidFill>
          </a:ln>
        </p:spPr>
        <p:txBody>
          <a:bodyPr wrap="square" rtlCol="0">
            <a:spAutoFit/>
          </a:bodyPr>
          <a:lstStyle/>
          <a:p>
            <a:r>
              <a:rPr lang="fr-FR" dirty="0" smtClean="0"/>
              <a:t>En fait, la formule complète est E</a:t>
            </a:r>
            <a:r>
              <a:rPr lang="fr-FR" baseline="30000" dirty="0" smtClean="0"/>
              <a:t>2</a:t>
            </a:r>
            <a:r>
              <a:rPr lang="fr-FR" dirty="0" smtClean="0"/>
              <a:t>=p</a:t>
            </a:r>
            <a:r>
              <a:rPr lang="fr-FR" baseline="30000" dirty="0" smtClean="0"/>
              <a:t>2</a:t>
            </a:r>
            <a:r>
              <a:rPr lang="fr-FR" dirty="0" smtClean="0"/>
              <a:t>c</a:t>
            </a:r>
            <a:r>
              <a:rPr lang="fr-FR" baseline="30000" dirty="0" smtClean="0"/>
              <a:t>2</a:t>
            </a:r>
            <a:r>
              <a:rPr lang="fr-FR" dirty="0" smtClean="0"/>
              <a:t>+m</a:t>
            </a:r>
            <a:r>
              <a:rPr lang="fr-FR" baseline="30000" dirty="0" smtClean="0"/>
              <a:t>2</a:t>
            </a:r>
            <a:r>
              <a:rPr lang="fr-FR" dirty="0" smtClean="0"/>
              <a:t>c</a:t>
            </a:r>
            <a:r>
              <a:rPr lang="fr-FR" baseline="30000" dirty="0" smtClean="0"/>
              <a:t>4</a:t>
            </a:r>
          </a:p>
          <a:p>
            <a:r>
              <a:rPr lang="fr-FR" dirty="0" smtClean="0"/>
              <a:t>p est l’impulsion, </a:t>
            </a:r>
            <a:r>
              <a:rPr lang="fr-FR" dirty="0" err="1" smtClean="0"/>
              <a:t>mv</a:t>
            </a:r>
            <a:r>
              <a:rPr lang="fr-FR" dirty="0" smtClean="0"/>
              <a:t> en mécanique classique</a:t>
            </a:r>
          </a:p>
          <a:p>
            <a:r>
              <a:rPr lang="fr-FR" dirty="0" smtClean="0"/>
              <a:t>En choisissant bien les unités, on se débarrasse de c: </a:t>
            </a:r>
          </a:p>
        </p:txBody>
      </p:sp>
      <p:sp>
        <p:nvSpPr>
          <p:cNvPr id="7" name="ZoneTexte 6"/>
          <p:cNvSpPr txBox="1"/>
          <p:nvPr/>
        </p:nvSpPr>
        <p:spPr>
          <a:xfrm>
            <a:off x="4141718" y="1216967"/>
            <a:ext cx="1165002" cy="400110"/>
          </a:xfrm>
          <a:prstGeom prst="rect">
            <a:avLst/>
          </a:prstGeom>
          <a:solidFill>
            <a:srgbClr val="FF0000">
              <a:alpha val="22000"/>
            </a:srgbClr>
          </a:solidFill>
          <a:ln>
            <a:solidFill>
              <a:schemeClr val="tx1"/>
            </a:solidFill>
          </a:ln>
          <a:effectLst>
            <a:outerShdw blurRad="50800" dist="38100" dir="2700000" algn="tl" rotWithShape="0">
              <a:srgbClr val="000000">
                <a:alpha val="43000"/>
              </a:srgbClr>
            </a:outerShdw>
          </a:effectLst>
        </p:spPr>
        <p:txBody>
          <a:bodyPr wrap="none" rtlCol="0">
            <a:spAutoFit/>
          </a:bodyPr>
          <a:lstStyle/>
          <a:p>
            <a:r>
              <a:rPr lang="fr-FR" sz="2000" dirty="0" smtClean="0"/>
              <a:t>E</a:t>
            </a:r>
            <a:r>
              <a:rPr lang="fr-FR" sz="2000" baseline="30000" dirty="0" smtClean="0"/>
              <a:t>2</a:t>
            </a:r>
            <a:r>
              <a:rPr lang="fr-FR" sz="2000" dirty="0" smtClean="0"/>
              <a:t>=p</a:t>
            </a:r>
            <a:r>
              <a:rPr lang="fr-FR" sz="2000" baseline="30000" dirty="0" smtClean="0"/>
              <a:t>2</a:t>
            </a:r>
            <a:r>
              <a:rPr lang="fr-FR" sz="2000" dirty="0" smtClean="0"/>
              <a:t>+m</a:t>
            </a:r>
            <a:r>
              <a:rPr lang="fr-FR" sz="2000" baseline="30000" dirty="0" smtClean="0"/>
              <a:t>2</a:t>
            </a:r>
            <a:endParaRPr lang="fr-FR" sz="2000" dirty="0"/>
          </a:p>
        </p:txBody>
      </p:sp>
      <p:grpSp>
        <p:nvGrpSpPr>
          <p:cNvPr id="59" name="Grouper 58"/>
          <p:cNvGrpSpPr/>
          <p:nvPr/>
        </p:nvGrpSpPr>
        <p:grpSpPr>
          <a:xfrm>
            <a:off x="5306719" y="5562600"/>
            <a:ext cx="1834050" cy="880765"/>
            <a:chOff x="5306719" y="5562600"/>
            <a:chExt cx="1834050" cy="880765"/>
          </a:xfrm>
        </p:grpSpPr>
        <p:sp>
          <p:nvSpPr>
            <p:cNvPr id="40" name="ZoneTexte 39"/>
            <p:cNvSpPr txBox="1"/>
            <p:nvPr/>
          </p:nvSpPr>
          <p:spPr>
            <a:xfrm>
              <a:off x="5486400" y="5562600"/>
              <a:ext cx="1654369" cy="461665"/>
            </a:xfrm>
            <a:prstGeom prst="rect">
              <a:avLst/>
            </a:prstGeom>
            <a:noFill/>
          </p:spPr>
          <p:txBody>
            <a:bodyPr wrap="none" rtlCol="0">
              <a:spAutoFit/>
            </a:bodyPr>
            <a:lstStyle/>
            <a:p>
              <a:r>
                <a:rPr lang="fr-FR" dirty="0" smtClean="0"/>
                <a:t>E</a:t>
              </a:r>
              <a:r>
                <a:rPr lang="fr-FR" baseline="-25000" dirty="0" smtClean="0"/>
                <a:t>H</a:t>
              </a:r>
              <a:r>
                <a:rPr lang="fr-FR" dirty="0" smtClean="0"/>
                <a:t>=E</a:t>
              </a:r>
              <a:r>
                <a:rPr lang="fr-FR" baseline="-25000" dirty="0" smtClean="0"/>
                <a:t>g1</a:t>
              </a:r>
              <a:r>
                <a:rPr lang="fr-FR" dirty="0" smtClean="0"/>
                <a:t>+E</a:t>
              </a:r>
              <a:r>
                <a:rPr lang="fr-FR" baseline="-25000" dirty="0" smtClean="0"/>
                <a:t>g2</a:t>
              </a:r>
              <a:endParaRPr lang="fr-FR" baseline="-25000" dirty="0"/>
            </a:p>
          </p:txBody>
        </p:sp>
        <p:sp>
          <p:nvSpPr>
            <p:cNvPr id="41" name="ZoneTexte 40"/>
            <p:cNvSpPr txBox="1"/>
            <p:nvPr/>
          </p:nvSpPr>
          <p:spPr>
            <a:xfrm>
              <a:off x="5548586" y="5894685"/>
              <a:ext cx="1552027" cy="461665"/>
            </a:xfrm>
            <a:prstGeom prst="rect">
              <a:avLst/>
            </a:prstGeom>
            <a:noFill/>
          </p:spPr>
          <p:txBody>
            <a:bodyPr wrap="none" rtlCol="0">
              <a:spAutoFit/>
            </a:bodyPr>
            <a:lstStyle/>
            <a:p>
              <a:r>
                <a:rPr lang="fr-FR" dirty="0" smtClean="0"/>
                <a:t>p</a:t>
              </a:r>
              <a:r>
                <a:rPr lang="fr-FR" baseline="-25000" dirty="0" smtClean="0"/>
                <a:t>H</a:t>
              </a:r>
              <a:r>
                <a:rPr lang="fr-FR" dirty="0" smtClean="0"/>
                <a:t>=p</a:t>
              </a:r>
              <a:r>
                <a:rPr lang="fr-FR" baseline="-25000" dirty="0" smtClean="0"/>
                <a:t>g1</a:t>
              </a:r>
              <a:r>
                <a:rPr lang="fr-FR" dirty="0" smtClean="0"/>
                <a:t>+p</a:t>
              </a:r>
              <a:r>
                <a:rPr lang="fr-FR" baseline="-25000" dirty="0" smtClean="0"/>
                <a:t>g2</a:t>
              </a:r>
              <a:endParaRPr lang="fr-FR" baseline="-25000" dirty="0"/>
            </a:p>
          </p:txBody>
        </p:sp>
        <p:sp>
          <p:nvSpPr>
            <p:cNvPr id="36" name="Ellipse 35"/>
            <p:cNvSpPr/>
            <p:nvPr/>
          </p:nvSpPr>
          <p:spPr>
            <a:xfrm>
              <a:off x="5306719" y="5605165"/>
              <a:ext cx="1483547" cy="838200"/>
            </a:xfrm>
            <a:prstGeom prst="ellipse">
              <a:avLst/>
            </a:prstGeom>
            <a:solidFill>
              <a:srgbClr val="FF000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5624786" y="6017913"/>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a:off x="5967686" y="6014737"/>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6310586" y="6016325"/>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grpSp>
        <p:nvGrpSpPr>
          <p:cNvPr id="56" name="Grouper 55"/>
          <p:cNvGrpSpPr/>
          <p:nvPr/>
        </p:nvGrpSpPr>
        <p:grpSpPr>
          <a:xfrm>
            <a:off x="152400" y="3429000"/>
            <a:ext cx="4044697" cy="2366665"/>
            <a:chOff x="152400" y="3429000"/>
            <a:chExt cx="4044697" cy="2366665"/>
          </a:xfrm>
        </p:grpSpPr>
        <p:grpSp>
          <p:nvGrpSpPr>
            <p:cNvPr id="39" name="Grouper 38"/>
            <p:cNvGrpSpPr/>
            <p:nvPr/>
          </p:nvGrpSpPr>
          <p:grpSpPr>
            <a:xfrm>
              <a:off x="381000" y="3429000"/>
              <a:ext cx="2743200" cy="2366665"/>
              <a:chOff x="381000" y="3429000"/>
              <a:chExt cx="2743200" cy="2366665"/>
            </a:xfrm>
          </p:grpSpPr>
          <p:cxnSp>
            <p:nvCxnSpPr>
              <p:cNvPr id="10" name="Connecteur droit 9"/>
              <p:cNvCxnSpPr/>
              <p:nvPr/>
            </p:nvCxnSpPr>
            <p:spPr>
              <a:xfrm flipV="1">
                <a:off x="3810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0800000">
                <a:off x="14478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5400000" flipH="1" flipV="1">
                <a:off x="1372394" y="3809206"/>
                <a:ext cx="227012" cy="76200"/>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752600" y="3429000"/>
                <a:ext cx="406932" cy="461665"/>
              </a:xfrm>
              <a:prstGeom prst="rect">
                <a:avLst/>
              </a:prstGeom>
              <a:noFill/>
            </p:spPr>
            <p:txBody>
              <a:bodyPr wrap="none" rtlCol="0">
                <a:spAutoFit/>
              </a:bodyPr>
              <a:lstStyle/>
              <a:p>
                <a:r>
                  <a:rPr lang="fr-FR" dirty="0" smtClean="0"/>
                  <a:t>H</a:t>
                </a:r>
                <a:endParaRPr lang="fr-FR" dirty="0"/>
              </a:p>
            </p:txBody>
          </p:sp>
          <p:sp>
            <p:nvSpPr>
              <p:cNvPr id="47" name="ZoneTexte 46"/>
              <p:cNvSpPr txBox="1"/>
              <p:nvPr/>
            </p:nvSpPr>
            <p:spPr>
              <a:xfrm>
                <a:off x="609600" y="5334000"/>
                <a:ext cx="1794331" cy="461665"/>
              </a:xfrm>
              <a:prstGeom prst="rect">
                <a:avLst/>
              </a:prstGeom>
              <a:noFill/>
            </p:spPr>
            <p:txBody>
              <a:bodyPr wrap="none" rtlCol="0">
                <a:spAutoFit/>
              </a:bodyPr>
              <a:lstStyle/>
              <a:p>
                <a:r>
                  <a:rPr lang="fr-FR" dirty="0" smtClean="0"/>
                  <a:t>m</a:t>
                </a:r>
                <a:r>
                  <a:rPr lang="fr-FR" baseline="-25000" smtClean="0"/>
                  <a:t>H</a:t>
                </a:r>
                <a:r>
                  <a:rPr lang="fr-FR" baseline="30000" smtClean="0"/>
                  <a:t>2</a:t>
                </a:r>
                <a:r>
                  <a:rPr lang="fr-FR" dirty="0" smtClean="0"/>
                  <a:t>=E</a:t>
                </a:r>
                <a:r>
                  <a:rPr lang="fr-FR" baseline="-25000" dirty="0" smtClean="0"/>
                  <a:t>H</a:t>
                </a:r>
                <a:r>
                  <a:rPr lang="fr-FR" baseline="30000" dirty="0" smtClean="0"/>
                  <a:t>2</a:t>
                </a:r>
                <a:r>
                  <a:rPr lang="fr-FR" dirty="0" smtClean="0"/>
                  <a:t>-p</a:t>
                </a:r>
                <a:r>
                  <a:rPr lang="fr-FR" baseline="-25000" dirty="0" smtClean="0"/>
                  <a:t>H</a:t>
                </a:r>
                <a:r>
                  <a:rPr lang="fr-FR" baseline="30000" dirty="0" smtClean="0"/>
                  <a:t>2</a:t>
                </a:r>
                <a:endParaRPr lang="fr-FR" dirty="0"/>
              </a:p>
            </p:txBody>
          </p:sp>
        </p:grpSp>
        <p:sp>
          <p:nvSpPr>
            <p:cNvPr id="50" name="ZoneTexte 49"/>
            <p:cNvSpPr txBox="1"/>
            <p:nvPr/>
          </p:nvSpPr>
          <p:spPr>
            <a:xfrm>
              <a:off x="152400" y="4572000"/>
              <a:ext cx="4044697" cy="461665"/>
            </a:xfrm>
            <a:prstGeom prst="rect">
              <a:avLst/>
            </a:prstGeom>
            <a:noFill/>
          </p:spPr>
          <p:txBody>
            <a:bodyPr wrap="none" rtlCol="0">
              <a:spAutoFit/>
            </a:bodyPr>
            <a:lstStyle/>
            <a:p>
              <a:r>
                <a:rPr lang="fr-FR" dirty="0" smtClean="0"/>
                <a:t>H, juste avant sa désintégration</a:t>
              </a:r>
              <a:endParaRPr lang="fr-FR" dirty="0"/>
            </a:p>
          </p:txBody>
        </p:sp>
      </p:grpSp>
      <p:grpSp>
        <p:nvGrpSpPr>
          <p:cNvPr id="57" name="Grouper 56"/>
          <p:cNvGrpSpPr/>
          <p:nvPr/>
        </p:nvGrpSpPr>
        <p:grpSpPr>
          <a:xfrm>
            <a:off x="4572000" y="2222500"/>
            <a:ext cx="4140795" cy="2642632"/>
            <a:chOff x="4572000" y="2222500"/>
            <a:chExt cx="4140795" cy="2642632"/>
          </a:xfrm>
        </p:grpSpPr>
        <p:grpSp>
          <p:nvGrpSpPr>
            <p:cNvPr id="51" name="Grouper 50"/>
            <p:cNvGrpSpPr/>
            <p:nvPr/>
          </p:nvGrpSpPr>
          <p:grpSpPr>
            <a:xfrm>
              <a:off x="4572000" y="2222500"/>
              <a:ext cx="4140795" cy="2057400"/>
              <a:chOff x="4572000" y="2209800"/>
              <a:chExt cx="4140795" cy="2057400"/>
            </a:xfrm>
          </p:grpSpPr>
          <p:sp>
            <p:nvSpPr>
              <p:cNvPr id="24" name="ZoneTexte 23"/>
              <p:cNvSpPr txBox="1"/>
              <p:nvPr/>
            </p:nvSpPr>
            <p:spPr>
              <a:xfrm>
                <a:off x="6248400" y="3429000"/>
                <a:ext cx="406932" cy="461665"/>
              </a:xfrm>
              <a:prstGeom prst="rect">
                <a:avLst/>
              </a:prstGeom>
              <a:noFill/>
            </p:spPr>
            <p:txBody>
              <a:bodyPr wrap="none" rtlCol="0">
                <a:spAutoFit/>
              </a:bodyPr>
              <a:lstStyle/>
              <a:p>
                <a:r>
                  <a:rPr lang="fr-FR" dirty="0" smtClean="0"/>
                  <a:t>H</a:t>
                </a:r>
                <a:endParaRPr lang="fr-FR" dirty="0"/>
              </a:p>
            </p:txBody>
          </p:sp>
          <p:grpSp>
            <p:nvGrpSpPr>
              <p:cNvPr id="48" name="Grouper 47"/>
              <p:cNvGrpSpPr/>
              <p:nvPr/>
            </p:nvGrpSpPr>
            <p:grpSpPr>
              <a:xfrm>
                <a:off x="4572000" y="2209800"/>
                <a:ext cx="4140795" cy="2057400"/>
                <a:chOff x="4572000" y="2209800"/>
                <a:chExt cx="4140795" cy="2057400"/>
              </a:xfrm>
            </p:grpSpPr>
            <p:cxnSp>
              <p:nvCxnSpPr>
                <p:cNvPr id="21" name="Connecteur droit 20"/>
                <p:cNvCxnSpPr/>
                <p:nvPr/>
              </p:nvCxnSpPr>
              <p:spPr>
                <a:xfrm flipV="1">
                  <a:off x="48768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10800000">
                  <a:off x="59436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rot="5400000" flipH="1" flipV="1">
                  <a:off x="5867400" y="3809206"/>
                  <a:ext cx="227806" cy="76994"/>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6019800" y="3048000"/>
                  <a:ext cx="1219200" cy="6858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rot="16200000" flipV="1">
                  <a:off x="5295900" y="3009900"/>
                  <a:ext cx="990600" cy="4572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572000" y="2209800"/>
                  <a:ext cx="1321395" cy="461665"/>
                </a:xfrm>
                <a:prstGeom prst="rect">
                  <a:avLst/>
                </a:prstGeom>
                <a:noFill/>
              </p:spPr>
              <p:txBody>
                <a:bodyPr wrap="none" rtlCol="0">
                  <a:spAutoFit/>
                </a:bodyPr>
                <a:lstStyle/>
                <a:p>
                  <a:r>
                    <a:rPr lang="fr-FR" dirty="0" smtClean="0">
                      <a:solidFill>
                        <a:srgbClr val="FF0000"/>
                      </a:solidFill>
                    </a:rPr>
                    <a:t>gamma 1</a:t>
                  </a:r>
                  <a:endParaRPr lang="fr-FR" dirty="0">
                    <a:solidFill>
                      <a:srgbClr val="FF0000"/>
                    </a:solidFill>
                  </a:endParaRPr>
                </a:p>
              </p:txBody>
            </p:sp>
            <p:sp>
              <p:nvSpPr>
                <p:cNvPr id="32" name="ZoneTexte 31"/>
                <p:cNvSpPr txBox="1"/>
                <p:nvPr/>
              </p:nvSpPr>
              <p:spPr>
                <a:xfrm>
                  <a:off x="7391400" y="2819400"/>
                  <a:ext cx="1321395" cy="461665"/>
                </a:xfrm>
                <a:prstGeom prst="rect">
                  <a:avLst/>
                </a:prstGeom>
                <a:noFill/>
              </p:spPr>
              <p:txBody>
                <a:bodyPr wrap="none" rtlCol="0">
                  <a:spAutoFit/>
                </a:bodyPr>
                <a:lstStyle/>
                <a:p>
                  <a:r>
                    <a:rPr lang="fr-FR" dirty="0" smtClean="0">
                      <a:solidFill>
                        <a:srgbClr val="FF0000"/>
                      </a:solidFill>
                    </a:rPr>
                    <a:t>gamma 2</a:t>
                  </a:r>
                  <a:endParaRPr lang="fr-FR" dirty="0">
                    <a:solidFill>
                      <a:srgbClr val="FF0000"/>
                    </a:solidFill>
                  </a:endParaRPr>
                </a:p>
              </p:txBody>
            </p:sp>
          </p:grpSp>
        </p:grpSp>
        <p:sp>
          <p:nvSpPr>
            <p:cNvPr id="52" name="ZoneTexte 51"/>
            <p:cNvSpPr txBox="1"/>
            <p:nvPr/>
          </p:nvSpPr>
          <p:spPr>
            <a:xfrm>
              <a:off x="4572000" y="4495800"/>
              <a:ext cx="2883534" cy="369332"/>
            </a:xfrm>
            <a:prstGeom prst="rect">
              <a:avLst/>
            </a:prstGeom>
            <a:noFill/>
          </p:spPr>
          <p:txBody>
            <a:bodyPr wrap="none" rtlCol="0">
              <a:spAutoFit/>
            </a:bodyPr>
            <a:lstStyle/>
            <a:p>
              <a:r>
                <a:rPr lang="fr-FR" dirty="0" smtClean="0"/>
                <a:t>Juste après sa désintégration</a:t>
              </a:r>
            </a:p>
          </p:txBody>
        </p:sp>
      </p:grpSp>
      <p:sp>
        <p:nvSpPr>
          <p:cNvPr id="53" name="ZoneTexte 52"/>
          <p:cNvSpPr txBox="1"/>
          <p:nvPr/>
        </p:nvSpPr>
        <p:spPr>
          <a:xfrm>
            <a:off x="381000" y="228600"/>
            <a:ext cx="1024840" cy="461665"/>
          </a:xfrm>
          <a:prstGeom prst="rect">
            <a:avLst/>
          </a:prstGeom>
          <a:noFill/>
        </p:spPr>
        <p:txBody>
          <a:bodyPr wrap="none" rtlCol="0">
            <a:spAutoFit/>
          </a:bodyPr>
          <a:lstStyle/>
          <a:p>
            <a:r>
              <a:rPr lang="fr-FR" dirty="0" smtClean="0"/>
              <a:t>E=mc</a:t>
            </a:r>
            <a:r>
              <a:rPr lang="fr-FR" baseline="30000" dirty="0" smtClean="0"/>
              <a:t>2</a:t>
            </a:r>
          </a:p>
        </p:txBody>
      </p:sp>
      <p:pic>
        <p:nvPicPr>
          <p:cNvPr id="54" name="Image 53" descr="albert-einstein-young-1.jpg"/>
          <p:cNvPicPr>
            <a:picLocks noChangeAspect="1"/>
          </p:cNvPicPr>
          <p:nvPr/>
        </p:nvPicPr>
        <p:blipFill>
          <a:blip r:embed="rId2"/>
          <a:stretch>
            <a:fillRect/>
          </a:stretch>
        </p:blipFill>
        <p:spPr>
          <a:xfrm>
            <a:off x="533400" y="838200"/>
            <a:ext cx="762000" cy="1115568"/>
          </a:xfrm>
          <a:prstGeom prst="rect">
            <a:avLst/>
          </a:prstGeom>
        </p:spPr>
      </p:pic>
      <p:sp>
        <p:nvSpPr>
          <p:cNvPr id="33" name="ZoneTexte 32"/>
          <p:cNvSpPr txBox="1"/>
          <p:nvPr/>
        </p:nvSpPr>
        <p:spPr>
          <a:xfrm>
            <a:off x="7138323" y="5791200"/>
            <a:ext cx="2005677" cy="830997"/>
          </a:xfrm>
          <a:prstGeom prst="rect">
            <a:avLst/>
          </a:prstGeom>
          <a:noFill/>
        </p:spPr>
        <p:txBody>
          <a:bodyPr wrap="none" rtlCol="0">
            <a:spAutoFit/>
          </a:bodyPr>
          <a:lstStyle/>
          <a:p>
            <a:r>
              <a:rPr lang="fr-FR" dirty="0" smtClean="0">
                <a:latin typeface="Wingdings 3" charset="2"/>
                <a:cs typeface="Wingdings 3" charset="2"/>
              </a:rPr>
              <a:t>_</a:t>
            </a:r>
            <a:r>
              <a:rPr lang="fr-FR" dirty="0" smtClean="0">
                <a:latin typeface="Times New Roman"/>
                <a:cs typeface="Times New Roman"/>
              </a:rPr>
              <a:t>on en déduit</a:t>
            </a:r>
          </a:p>
          <a:p>
            <a:r>
              <a:rPr lang="fr-FR" dirty="0" smtClean="0">
                <a:latin typeface="Times New Roman"/>
                <a:cs typeface="Times New Roman"/>
              </a:rPr>
              <a:t>        </a:t>
            </a:r>
            <a:r>
              <a:rPr lang="fr-FR" dirty="0" err="1" smtClean="0">
                <a:latin typeface="Times New Roman"/>
                <a:cs typeface="Times New Roman"/>
              </a:rPr>
              <a:t>m</a:t>
            </a:r>
            <a:r>
              <a:rPr lang="fr-FR" baseline="-25000" dirty="0" err="1" smtClean="0">
                <a:latin typeface="Times New Roman"/>
                <a:cs typeface="Times New Roman"/>
              </a:rPr>
              <a:t>H</a:t>
            </a:r>
            <a:r>
              <a:rPr lang="fr-FR" dirty="0" smtClean="0">
                <a:latin typeface="Times New Roman"/>
                <a:cs typeface="Times New Roman"/>
              </a:rPr>
              <a:t>!  </a:t>
            </a:r>
            <a:endParaRPr lang="fr-FR" dirty="0"/>
          </a:p>
        </p:txBody>
      </p:sp>
      <p:sp>
        <p:nvSpPr>
          <p:cNvPr id="34" name="Espace réservé du numéro de diapositive 33"/>
          <p:cNvSpPr>
            <a:spLocks noGrp="1"/>
          </p:cNvSpPr>
          <p:nvPr>
            <p:ph type="sldNum" sz="quarter" idx="12"/>
          </p:nvPr>
        </p:nvSpPr>
        <p:spPr/>
        <p:txBody>
          <a:bodyPr/>
          <a:lstStyle/>
          <a:p>
            <a:fld id="{15A53C10-405B-DE42-A6B2-9D6E6857B78D}" type="slidenum">
              <a:rPr lang="fr-FR" smtClean="0"/>
              <a:pPr/>
              <a:t>23</a:t>
            </a:fld>
            <a:endParaRPr lang="fr-FR"/>
          </a:p>
        </p:txBody>
      </p:sp>
      <p:sp>
        <p:nvSpPr>
          <p:cNvPr id="35" name="ZoneTexte 34"/>
          <p:cNvSpPr txBox="1"/>
          <p:nvPr/>
        </p:nvSpPr>
        <p:spPr>
          <a:xfrm>
            <a:off x="6172200" y="2438400"/>
            <a:ext cx="1918501" cy="369332"/>
          </a:xfrm>
          <a:prstGeom prst="rect">
            <a:avLst/>
          </a:prstGeom>
          <a:noFill/>
        </p:spPr>
        <p:txBody>
          <a:bodyPr wrap="none" rtlCol="0">
            <a:spAutoFit/>
          </a:bodyPr>
          <a:lstStyle/>
          <a:p>
            <a:r>
              <a:rPr lang="fr-FR" dirty="0" smtClean="0"/>
              <a:t>Mesurés (et m=0)!</a:t>
            </a:r>
            <a:endParaRPr lang="fr-FR" dirty="0"/>
          </a:p>
        </p:txBody>
      </p:sp>
      <p:sp>
        <p:nvSpPr>
          <p:cNvPr id="38" name="ZoneTexte 37"/>
          <p:cNvSpPr txBox="1"/>
          <p:nvPr/>
        </p:nvSpPr>
        <p:spPr>
          <a:xfrm>
            <a:off x="152400" y="2055911"/>
            <a:ext cx="1387945" cy="307777"/>
          </a:xfrm>
          <a:prstGeom prst="rect">
            <a:avLst/>
          </a:prstGeom>
          <a:noFill/>
        </p:spPr>
        <p:txBody>
          <a:bodyPr wrap="none" rtlCol="0">
            <a:spAutoFit/>
          </a:bodyPr>
          <a:lstStyle/>
          <a:p>
            <a:r>
              <a:rPr lang="en-GB" sz="1400" dirty="0" smtClean="0"/>
              <a:t>Einstein en 1905</a:t>
            </a:r>
            <a:endParaRPr lang="en-GB" sz="1400" dirty="0"/>
          </a:p>
        </p:txBody>
      </p:sp>
      <p:grpSp>
        <p:nvGrpSpPr>
          <p:cNvPr id="58" name="Grouper 57"/>
          <p:cNvGrpSpPr/>
          <p:nvPr/>
        </p:nvGrpSpPr>
        <p:grpSpPr>
          <a:xfrm>
            <a:off x="6629400" y="3963988"/>
            <a:ext cx="2525801" cy="1683867"/>
            <a:chOff x="6629400" y="3963988"/>
            <a:chExt cx="2525801" cy="1683867"/>
          </a:xfrm>
        </p:grpSpPr>
        <p:pic>
          <p:nvPicPr>
            <p:cNvPr id="37" name="Image 36" descr="300px-Billard.JPG"/>
            <p:cNvPicPr>
              <a:picLocks noChangeAspect="1"/>
            </p:cNvPicPr>
            <p:nvPr/>
          </p:nvPicPr>
          <p:blipFill>
            <a:blip r:embed="rId3">
              <a:alphaModFix amt="40000"/>
            </a:blip>
            <a:stretch>
              <a:fillRect/>
            </a:stretch>
          </p:blipFill>
          <p:spPr>
            <a:xfrm>
              <a:off x="6629400" y="3963988"/>
              <a:ext cx="2525801" cy="1683867"/>
            </a:xfrm>
            <a:prstGeom prst="rect">
              <a:avLst/>
            </a:prstGeom>
          </p:spPr>
        </p:pic>
        <p:sp>
          <p:nvSpPr>
            <p:cNvPr id="46" name="ZoneTexte 45"/>
            <p:cNvSpPr txBox="1"/>
            <p:nvPr/>
          </p:nvSpPr>
          <p:spPr>
            <a:xfrm>
              <a:off x="6655332" y="4865132"/>
              <a:ext cx="2421644" cy="646331"/>
            </a:xfrm>
            <a:prstGeom prst="rect">
              <a:avLst/>
            </a:prstGeom>
            <a:solidFill>
              <a:schemeClr val="bg1">
                <a:alpha val="28000"/>
              </a:schemeClr>
            </a:solidFill>
          </p:spPr>
          <p:txBody>
            <a:bodyPr wrap="none" rtlCol="0">
              <a:spAutoFit/>
            </a:bodyPr>
            <a:lstStyle/>
            <a:p>
              <a:r>
                <a:rPr lang="fr-FR" dirty="0" smtClean="0"/>
                <a:t>Conservation énergie et</a:t>
              </a:r>
            </a:p>
            <a:p>
              <a:r>
                <a:rPr lang="fr-FR" dirty="0" smtClean="0"/>
                <a:t> impulsion</a:t>
              </a:r>
              <a:endParaRPr lang="fr-FR" dirty="0"/>
            </a:p>
          </p:txBody>
        </p:sp>
      </p:grpSp>
    </p:spTree>
    <p:extLst>
      <p:ext uri="{BB962C8B-B14F-4D97-AF65-F5344CB8AC3E}">
        <p14:creationId xmlns:p14="http://schemas.microsoft.com/office/powerpoint/2010/main" val="1691452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858000" y="6286500"/>
            <a:ext cx="2133600" cy="365125"/>
          </a:xfrm>
        </p:spPr>
        <p:txBody>
          <a:bodyPr/>
          <a:lstStyle/>
          <a:p>
            <a:fld id="{B1291B72-9DB9-D248-BAE9-4D497DBAF243}" type="slidenum">
              <a:rPr lang="fr-FR" smtClean="0"/>
              <a:pPr/>
              <a:t>24</a:t>
            </a:fld>
            <a:endParaRPr lang="fr-FR" dirty="0"/>
          </a:p>
        </p:txBody>
      </p:sp>
      <p:sp>
        <p:nvSpPr>
          <p:cNvPr id="5" name="Rectangle 4"/>
          <p:cNvSpPr/>
          <p:nvPr/>
        </p:nvSpPr>
        <p:spPr>
          <a:xfrm>
            <a:off x="1551962" y="482600"/>
            <a:ext cx="3187700" cy="584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GB" sz="3200" dirty="0" smtClean="0">
                <a:solidFill>
                  <a:srgbClr val="000000"/>
                </a:solidFill>
              </a:rPr>
              <a:t>10</a:t>
            </a:r>
            <a:r>
              <a:rPr lang="en-GB" sz="3200" baseline="30000" dirty="0" smtClean="0">
                <a:solidFill>
                  <a:srgbClr val="000000"/>
                </a:solidFill>
              </a:rPr>
              <a:t>14</a:t>
            </a:r>
            <a:r>
              <a:rPr lang="en-GB" sz="3200" dirty="0" smtClean="0">
                <a:solidFill>
                  <a:srgbClr val="000000"/>
                </a:solidFill>
              </a:rPr>
              <a:t> collisions</a:t>
            </a:r>
            <a:endParaRPr lang="en-GB" sz="3200" dirty="0">
              <a:solidFill>
                <a:srgbClr val="000000"/>
              </a:solidFill>
            </a:endParaRPr>
          </a:p>
        </p:txBody>
      </p:sp>
      <p:grpSp>
        <p:nvGrpSpPr>
          <p:cNvPr id="33" name="Grouper 32"/>
          <p:cNvGrpSpPr/>
          <p:nvPr/>
        </p:nvGrpSpPr>
        <p:grpSpPr>
          <a:xfrm>
            <a:off x="840762" y="1218217"/>
            <a:ext cx="5953308" cy="1316296"/>
            <a:chOff x="840762" y="1218217"/>
            <a:chExt cx="5953308" cy="1316296"/>
          </a:xfrm>
        </p:grpSpPr>
        <p:sp>
          <p:nvSpPr>
            <p:cNvPr id="7" name="Rectangle 6"/>
            <p:cNvSpPr/>
            <p:nvPr/>
          </p:nvSpPr>
          <p:spPr>
            <a:xfrm>
              <a:off x="840762" y="194973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smtClean="0">
                  <a:solidFill>
                    <a:srgbClr val="000000"/>
                  </a:solidFill>
                </a:rPr>
                <a:t>10</a:t>
              </a:r>
              <a:r>
                <a:rPr lang="en-GB" sz="3200" baseline="30000" dirty="0" smtClean="0">
                  <a:solidFill>
                    <a:srgbClr val="000000"/>
                  </a:solidFill>
                </a:rPr>
                <a:t>9</a:t>
              </a:r>
              <a:r>
                <a:rPr lang="en-GB" sz="3200" dirty="0" smtClean="0">
                  <a:solidFill>
                    <a:srgbClr val="000000"/>
                  </a:solidFill>
                </a:rPr>
                <a:t> </a:t>
              </a:r>
              <a:r>
                <a:rPr lang="en-GB" sz="3200" dirty="0" err="1" smtClean="0">
                  <a:solidFill>
                    <a:srgbClr val="000000"/>
                  </a:solidFill>
                </a:rPr>
                <a:t>événements</a:t>
              </a:r>
              <a:r>
                <a:rPr lang="en-GB" sz="3200" dirty="0" smtClean="0">
                  <a:solidFill>
                    <a:srgbClr val="000000"/>
                  </a:solidFill>
                </a:rPr>
                <a:t> </a:t>
              </a:r>
              <a:r>
                <a:rPr lang="en-GB" sz="3200" dirty="0" err="1" smtClean="0">
                  <a:solidFill>
                    <a:srgbClr val="000000"/>
                  </a:solidFill>
                </a:rPr>
                <a:t>sur</a:t>
              </a:r>
              <a:r>
                <a:rPr lang="en-GB" sz="3200" dirty="0" smtClean="0">
                  <a:solidFill>
                    <a:srgbClr val="000000"/>
                  </a:solidFill>
                </a:rPr>
                <a:t> </a:t>
              </a:r>
              <a:r>
                <a:rPr lang="en-GB" sz="3200" dirty="0" err="1" smtClean="0">
                  <a:solidFill>
                    <a:srgbClr val="000000"/>
                  </a:solidFill>
                </a:rPr>
                <a:t>disque</a:t>
              </a:r>
              <a:endParaRPr lang="en-GB" sz="3200" dirty="0">
                <a:solidFill>
                  <a:srgbClr val="000000"/>
                </a:solidFill>
              </a:endParaRPr>
            </a:p>
          </p:txBody>
        </p:sp>
        <p:sp>
          <p:nvSpPr>
            <p:cNvPr id="8" name="ZoneTexte 7"/>
            <p:cNvSpPr txBox="1"/>
            <p:nvPr/>
          </p:nvSpPr>
          <p:spPr>
            <a:xfrm>
              <a:off x="4060329" y="1287680"/>
              <a:ext cx="2733741" cy="461665"/>
            </a:xfrm>
            <a:prstGeom prst="rect">
              <a:avLst/>
            </a:prstGeom>
            <a:noFill/>
          </p:spPr>
          <p:txBody>
            <a:bodyPr wrap="none" rtlCol="0">
              <a:spAutoFit/>
            </a:bodyPr>
            <a:lstStyle/>
            <a:p>
              <a:r>
                <a:rPr lang="en-GB" sz="2400" dirty="0" smtClean="0"/>
                <a:t>Tri </a:t>
              </a:r>
              <a:r>
                <a:rPr lang="en-GB" sz="2400" dirty="0" err="1" smtClean="0"/>
                <a:t>rapide</a:t>
              </a:r>
              <a:r>
                <a:rPr lang="en-GB" sz="2400" dirty="0" smtClean="0"/>
                <a:t> et </a:t>
              </a:r>
              <a:r>
                <a:rPr lang="en-GB" sz="2400" dirty="0" err="1" smtClean="0"/>
                <a:t>grossier</a:t>
              </a:r>
              <a:endParaRPr lang="en-GB" sz="2400" dirty="0"/>
            </a:p>
          </p:txBody>
        </p:sp>
        <p:sp>
          <p:nvSpPr>
            <p:cNvPr id="9" name="Flèche vers la droite 8"/>
            <p:cNvSpPr/>
            <p:nvPr/>
          </p:nvSpPr>
          <p:spPr>
            <a:xfrm rot="5400000">
              <a:off x="2944390" y="134166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 name="Grouper 33"/>
          <p:cNvGrpSpPr/>
          <p:nvPr/>
        </p:nvGrpSpPr>
        <p:grpSpPr>
          <a:xfrm>
            <a:off x="3835400" y="2693947"/>
            <a:ext cx="5308600" cy="1316296"/>
            <a:chOff x="3835400" y="2693947"/>
            <a:chExt cx="5308600" cy="1316296"/>
          </a:xfrm>
        </p:grpSpPr>
        <p:sp>
          <p:nvSpPr>
            <p:cNvPr id="10" name="ZoneTexte 9"/>
            <p:cNvSpPr txBox="1"/>
            <p:nvPr/>
          </p:nvSpPr>
          <p:spPr>
            <a:xfrm>
              <a:off x="6149362" y="2693947"/>
              <a:ext cx="1302310" cy="461665"/>
            </a:xfrm>
            <a:prstGeom prst="rect">
              <a:avLst/>
            </a:prstGeom>
            <a:noFill/>
          </p:spPr>
          <p:txBody>
            <a:bodyPr wrap="none" rtlCol="0">
              <a:spAutoFit/>
            </a:bodyPr>
            <a:lstStyle/>
            <a:p>
              <a:r>
                <a:rPr lang="en-GB" sz="2400" dirty="0" smtClean="0"/>
                <a:t>Tri précis</a:t>
              </a:r>
              <a:endParaRPr lang="en-GB" sz="2400" dirty="0"/>
            </a:p>
          </p:txBody>
        </p:sp>
        <p:sp>
          <p:nvSpPr>
            <p:cNvPr id="11" name="Flèche vers la droite 10"/>
            <p:cNvSpPr/>
            <p:nvPr/>
          </p:nvSpPr>
          <p:spPr>
            <a:xfrm rot="4217344">
              <a:off x="4856502" y="281739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835400" y="342546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smtClean="0">
                  <a:solidFill>
                    <a:srgbClr val="000000"/>
                  </a:solidFill>
                </a:rPr>
                <a:t>10</a:t>
              </a:r>
              <a:r>
                <a:rPr lang="en-GB" sz="3200" baseline="30000" dirty="0" smtClean="0">
                  <a:solidFill>
                    <a:srgbClr val="000000"/>
                  </a:solidFill>
                </a:rPr>
                <a:t>5</a:t>
              </a:r>
              <a:r>
                <a:rPr lang="en-GB" sz="3200" dirty="0" smtClean="0">
                  <a:solidFill>
                    <a:srgbClr val="000000"/>
                  </a:solidFill>
                </a:rPr>
                <a:t> </a:t>
              </a:r>
              <a:r>
                <a:rPr lang="en-GB" sz="3200" dirty="0" err="1" smtClean="0">
                  <a:solidFill>
                    <a:srgbClr val="000000"/>
                  </a:solidFill>
                </a:rPr>
                <a:t>événements</a:t>
              </a:r>
              <a:r>
                <a:rPr lang="en-GB" sz="3200" dirty="0" smtClean="0">
                  <a:solidFill>
                    <a:srgbClr val="000000"/>
                  </a:solidFill>
                </a:rPr>
                <a:t> </a:t>
              </a:r>
              <a:r>
                <a:rPr lang="en-GB" sz="3200" dirty="0" err="1" smtClean="0">
                  <a:solidFill>
                    <a:srgbClr val="000000"/>
                  </a:solidFill>
                </a:rPr>
                <a:t>à</a:t>
              </a:r>
              <a:r>
                <a:rPr lang="en-GB" sz="3200" dirty="0" smtClean="0">
                  <a:solidFill>
                    <a:srgbClr val="000000"/>
                  </a:solidFill>
                </a:rPr>
                <a:t> 2 gamma</a:t>
              </a:r>
              <a:endParaRPr lang="en-GB" sz="3200" dirty="0">
                <a:solidFill>
                  <a:srgbClr val="000000"/>
                </a:solidFill>
              </a:endParaRPr>
            </a:p>
          </p:txBody>
        </p:sp>
      </p:grpSp>
      <p:grpSp>
        <p:nvGrpSpPr>
          <p:cNvPr id="35" name="Grouper 34"/>
          <p:cNvGrpSpPr/>
          <p:nvPr/>
        </p:nvGrpSpPr>
        <p:grpSpPr>
          <a:xfrm>
            <a:off x="4870450" y="4455467"/>
            <a:ext cx="4121150" cy="2402533"/>
            <a:chOff x="4870450" y="4455467"/>
            <a:chExt cx="4121150" cy="2402533"/>
          </a:xfrm>
        </p:grpSpPr>
        <p:sp>
          <p:nvSpPr>
            <p:cNvPr id="12" name="ZoneTexte 11"/>
            <p:cNvSpPr txBox="1"/>
            <p:nvPr/>
          </p:nvSpPr>
          <p:spPr>
            <a:xfrm>
              <a:off x="6533475" y="4455467"/>
              <a:ext cx="2458125" cy="830997"/>
            </a:xfrm>
            <a:prstGeom prst="rect">
              <a:avLst/>
            </a:prstGeom>
            <a:noFill/>
          </p:spPr>
          <p:txBody>
            <a:bodyPr wrap="none" rtlCol="0">
              <a:spAutoFit/>
            </a:bodyPr>
            <a:lstStyle/>
            <a:p>
              <a:r>
                <a:rPr lang="en-GB" sz="2400" dirty="0" err="1" smtClean="0"/>
                <a:t>Calcul</a:t>
              </a:r>
              <a:r>
                <a:rPr lang="en-GB" sz="2400" dirty="0" smtClean="0"/>
                <a:t> de la masse</a:t>
              </a:r>
            </a:p>
            <a:p>
              <a:r>
                <a:rPr lang="fr-FR" sz="2400" dirty="0" err="1" smtClean="0">
                  <a:sym typeface="Wingdings"/>
                </a:rPr>
                <a:t>histogramme</a:t>
              </a:r>
              <a:r>
                <a:rPr lang="en-GB" sz="2400" dirty="0" smtClean="0"/>
                <a:t> </a:t>
              </a:r>
              <a:endParaRPr lang="en-GB" sz="2400" dirty="0"/>
            </a:p>
          </p:txBody>
        </p:sp>
        <p:sp>
          <p:nvSpPr>
            <p:cNvPr id="14" name="Flèche vers la droite 13"/>
            <p:cNvSpPr/>
            <p:nvPr/>
          </p:nvSpPr>
          <p:spPr>
            <a:xfrm rot="4217344">
              <a:off x="5783602" y="4639207"/>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Image 14"/>
            <p:cNvPicPr>
              <a:picLocks noChangeAspect="1"/>
            </p:cNvPicPr>
            <p:nvPr/>
          </p:nvPicPr>
          <p:blipFill>
            <a:blip r:embed="rId2"/>
            <a:srcRect t="24951" b="1"/>
            <a:stretch>
              <a:fillRect/>
            </a:stretch>
          </p:blipFill>
          <p:spPr>
            <a:xfrm>
              <a:off x="4870450" y="5294879"/>
              <a:ext cx="3187700" cy="1563121"/>
            </a:xfrm>
            <a:prstGeom prst="rect">
              <a:avLst/>
            </a:prstGeom>
          </p:spPr>
        </p:pic>
      </p:grpSp>
      <p:grpSp>
        <p:nvGrpSpPr>
          <p:cNvPr id="31" name="Grouper 30"/>
          <p:cNvGrpSpPr/>
          <p:nvPr/>
        </p:nvGrpSpPr>
        <p:grpSpPr>
          <a:xfrm>
            <a:off x="287605" y="2575730"/>
            <a:ext cx="2313432" cy="2560320"/>
            <a:chOff x="287605" y="2575730"/>
            <a:chExt cx="2313432" cy="2560320"/>
          </a:xfrm>
        </p:grpSpPr>
        <p:sp>
          <p:nvSpPr>
            <p:cNvPr id="16" name="Flèche vers la droite 15"/>
            <p:cNvSpPr/>
            <p:nvPr/>
          </p:nvSpPr>
          <p:spPr>
            <a:xfrm rot="6095215">
              <a:off x="164161" y="26991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7" name="Flèche vers la droite 16"/>
            <p:cNvSpPr/>
            <p:nvPr/>
          </p:nvSpPr>
          <p:spPr>
            <a:xfrm rot="6095215">
              <a:off x="316561" y="28515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8" name="Flèche vers la droite 17"/>
            <p:cNvSpPr/>
            <p:nvPr/>
          </p:nvSpPr>
          <p:spPr>
            <a:xfrm rot="6095215">
              <a:off x="468961" y="30039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9" name="Flèche vers la droite 18"/>
            <p:cNvSpPr/>
            <p:nvPr/>
          </p:nvSpPr>
          <p:spPr>
            <a:xfrm rot="6095215">
              <a:off x="621361" y="31563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0" name="Flèche vers la droite 19"/>
            <p:cNvSpPr/>
            <p:nvPr/>
          </p:nvSpPr>
          <p:spPr>
            <a:xfrm rot="6095215">
              <a:off x="773761" y="33087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1" name="Flèche vers la droite 20"/>
            <p:cNvSpPr/>
            <p:nvPr/>
          </p:nvSpPr>
          <p:spPr>
            <a:xfrm rot="6095215">
              <a:off x="926161" y="34611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2" name="Flèche vers la droite 21"/>
            <p:cNvSpPr/>
            <p:nvPr/>
          </p:nvSpPr>
          <p:spPr>
            <a:xfrm rot="6095215">
              <a:off x="1078561" y="36135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3" name="Flèche vers la droite 22"/>
            <p:cNvSpPr/>
            <p:nvPr/>
          </p:nvSpPr>
          <p:spPr>
            <a:xfrm rot="6095215">
              <a:off x="1230961" y="37659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4" name="Flèche vers la droite 23"/>
            <p:cNvSpPr/>
            <p:nvPr/>
          </p:nvSpPr>
          <p:spPr>
            <a:xfrm rot="6095215">
              <a:off x="1383361" y="39183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5" name="Flèche vers la droite 24"/>
            <p:cNvSpPr/>
            <p:nvPr/>
          </p:nvSpPr>
          <p:spPr>
            <a:xfrm rot="6095215">
              <a:off x="1535761" y="40707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6" name="Flèche vers la droite 25"/>
            <p:cNvSpPr/>
            <p:nvPr/>
          </p:nvSpPr>
          <p:spPr>
            <a:xfrm rot="6095215">
              <a:off x="1688161" y="42231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7" name="Flèche vers la droite 26"/>
            <p:cNvSpPr/>
            <p:nvPr/>
          </p:nvSpPr>
          <p:spPr>
            <a:xfrm rot="6095215">
              <a:off x="1840561" y="43755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8" name="Flèche vers la droite 27"/>
            <p:cNvSpPr/>
            <p:nvPr/>
          </p:nvSpPr>
          <p:spPr>
            <a:xfrm rot="6095215">
              <a:off x="1992961" y="45279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grpSp>
      <p:sp>
        <p:nvSpPr>
          <p:cNvPr id="29" name="Titre 1"/>
          <p:cNvSpPr>
            <a:spLocks noGrp="1"/>
          </p:cNvSpPr>
          <p:nvPr>
            <p:ph type="title"/>
          </p:nvPr>
        </p:nvSpPr>
        <p:spPr>
          <a:xfrm>
            <a:off x="4191000" y="0"/>
            <a:ext cx="4953000" cy="1143000"/>
          </a:xfrm>
        </p:spPr>
        <p:txBody>
          <a:bodyPr/>
          <a:lstStyle/>
          <a:p>
            <a:r>
              <a:rPr lang="en-GB" dirty="0" err="1" smtClean="0"/>
              <a:t>Finalement</a:t>
            </a:r>
            <a:r>
              <a:rPr lang="en-GB" dirty="0" smtClean="0"/>
              <a:t>…</a:t>
            </a:r>
            <a:endParaRPr lang="en-GB" dirty="0"/>
          </a:p>
        </p:txBody>
      </p:sp>
    </p:spTree>
    <p:extLst>
      <p:ext uri="{BB962C8B-B14F-4D97-AF65-F5344CB8AC3E}">
        <p14:creationId xmlns:p14="http://schemas.microsoft.com/office/powerpoint/2010/main" val="3500050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25</a:t>
            </a:fld>
            <a:endParaRPr lang="fr-FR"/>
          </a:p>
        </p:txBody>
      </p:sp>
      <p:sp>
        <p:nvSpPr>
          <p:cNvPr id="13" name="ZoneTexte 12"/>
          <p:cNvSpPr txBox="1"/>
          <p:nvPr/>
        </p:nvSpPr>
        <p:spPr>
          <a:xfrm>
            <a:off x="2057400" y="304800"/>
            <a:ext cx="4933612" cy="523220"/>
          </a:xfrm>
          <a:prstGeom prst="rect">
            <a:avLst/>
          </a:prstGeom>
          <a:noFill/>
        </p:spPr>
        <p:txBody>
          <a:bodyPr wrap="none" rtlCol="0">
            <a:spAutoFit/>
          </a:bodyPr>
          <a:lstStyle/>
          <a:p>
            <a:r>
              <a:rPr lang="fr-FR" sz="2800" dirty="0" smtClean="0"/>
              <a:t>Effet de la précision du détecteur</a:t>
            </a:r>
            <a:endParaRPr lang="fr-FR" sz="2800" dirty="0"/>
          </a:p>
        </p:txBody>
      </p:sp>
      <p:pic>
        <p:nvPicPr>
          <p:cNvPr id="6" name="higgsSigma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3748328" y="1228922"/>
            <a:ext cx="1647344" cy="307777"/>
          </a:xfrm>
          <a:prstGeom prst="rect">
            <a:avLst/>
          </a:prstGeom>
          <a:noFill/>
        </p:spPr>
        <p:txBody>
          <a:bodyPr wrap="none" rtlCol="0">
            <a:spAutoFit/>
          </a:bodyPr>
          <a:lstStyle/>
          <a:p>
            <a:r>
              <a:rPr lang="fr-FR" sz="1400" dirty="0" smtClean="0"/>
              <a:t>Cliquer pour animer</a:t>
            </a:r>
            <a:endParaRPr lang="fr-FR" sz="1400" dirty="0"/>
          </a:p>
        </p:txBody>
      </p:sp>
    </p:spTree>
    <p:extLst>
      <p:ext uri="{BB962C8B-B14F-4D97-AF65-F5344CB8AC3E}">
        <p14:creationId xmlns:p14="http://schemas.microsoft.com/office/powerpoint/2010/main" val="120505264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26</a:t>
            </a:fld>
            <a:endParaRPr lang="fr-FR"/>
          </a:p>
        </p:txBody>
      </p:sp>
      <p:pic>
        <p:nvPicPr>
          <p:cNvPr id="6" name="higgsBkg1.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2590800" y="304800"/>
            <a:ext cx="3289207" cy="523220"/>
          </a:xfrm>
          <a:prstGeom prst="rect">
            <a:avLst/>
          </a:prstGeom>
          <a:noFill/>
        </p:spPr>
        <p:txBody>
          <a:bodyPr wrap="none" rtlCol="0">
            <a:spAutoFit/>
          </a:bodyPr>
          <a:lstStyle/>
          <a:p>
            <a:r>
              <a:rPr lang="fr-FR" sz="2800" dirty="0" smtClean="0"/>
              <a:t>Effet du bruit de fond</a:t>
            </a:r>
            <a:endParaRPr lang="fr-FR" sz="2800" dirty="0"/>
          </a:p>
        </p:txBody>
      </p:sp>
      <p:sp>
        <p:nvSpPr>
          <p:cNvPr id="8" name="ZoneTexte 7"/>
          <p:cNvSpPr txBox="1"/>
          <p:nvPr/>
        </p:nvSpPr>
        <p:spPr>
          <a:xfrm>
            <a:off x="3748328" y="1228922"/>
            <a:ext cx="1647344" cy="307777"/>
          </a:xfrm>
          <a:prstGeom prst="rect">
            <a:avLst/>
          </a:prstGeom>
          <a:noFill/>
        </p:spPr>
        <p:txBody>
          <a:bodyPr wrap="none" rtlCol="0">
            <a:spAutoFit/>
          </a:bodyPr>
          <a:lstStyle/>
          <a:p>
            <a:r>
              <a:rPr lang="fr-FR" sz="1400" dirty="0" smtClean="0"/>
              <a:t>Cliquer pour animer</a:t>
            </a:r>
            <a:endParaRPr lang="fr-FR" sz="1400" dirty="0"/>
          </a:p>
        </p:txBody>
      </p:sp>
    </p:spTree>
    <p:extLst>
      <p:ext uri="{BB962C8B-B14F-4D97-AF65-F5344CB8AC3E}">
        <p14:creationId xmlns:p14="http://schemas.microsoft.com/office/powerpoint/2010/main" val="393959798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27</a:t>
            </a:fld>
            <a:endParaRPr lang="fr-FR"/>
          </a:p>
        </p:txBody>
      </p:sp>
      <p:sp>
        <p:nvSpPr>
          <p:cNvPr id="6" name="ZoneTexte 5"/>
          <p:cNvSpPr txBox="1"/>
          <p:nvPr/>
        </p:nvSpPr>
        <p:spPr>
          <a:xfrm>
            <a:off x="2590800" y="304800"/>
            <a:ext cx="3219251" cy="523220"/>
          </a:xfrm>
          <a:prstGeom prst="rect">
            <a:avLst/>
          </a:prstGeom>
          <a:noFill/>
        </p:spPr>
        <p:txBody>
          <a:bodyPr wrap="none" rtlCol="0">
            <a:spAutoFit/>
          </a:bodyPr>
          <a:lstStyle/>
          <a:p>
            <a:r>
              <a:rPr lang="fr-FR" sz="2800" dirty="0" smtClean="0"/>
              <a:t>Effet de la statistique</a:t>
            </a:r>
            <a:endParaRPr lang="fr-FR" sz="2800" dirty="0"/>
          </a:p>
        </p:txBody>
      </p:sp>
      <p:pic>
        <p:nvPicPr>
          <p:cNvPr id="10" name="higgsstat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250950"/>
            <a:ext cx="7620000" cy="4356100"/>
          </a:xfrm>
          <a:prstGeom prst="rect">
            <a:avLst/>
          </a:prstGeom>
        </p:spPr>
      </p:pic>
      <p:sp>
        <p:nvSpPr>
          <p:cNvPr id="7" name="ZoneTexte 6"/>
          <p:cNvSpPr txBox="1"/>
          <p:nvPr/>
        </p:nvSpPr>
        <p:spPr>
          <a:xfrm>
            <a:off x="3748328" y="1097061"/>
            <a:ext cx="1647344" cy="307777"/>
          </a:xfrm>
          <a:prstGeom prst="rect">
            <a:avLst/>
          </a:prstGeom>
          <a:noFill/>
        </p:spPr>
        <p:txBody>
          <a:bodyPr wrap="none" rtlCol="0">
            <a:spAutoFit/>
          </a:bodyPr>
          <a:lstStyle/>
          <a:p>
            <a:r>
              <a:rPr lang="fr-FR" sz="1400" dirty="0" smtClean="0"/>
              <a:t>Cliquer pour animer</a:t>
            </a:r>
            <a:endParaRPr lang="fr-FR" sz="1400" dirty="0"/>
          </a:p>
        </p:txBody>
      </p:sp>
    </p:spTree>
    <p:extLst>
      <p:ext uri="{BB962C8B-B14F-4D97-AF65-F5344CB8AC3E}">
        <p14:creationId xmlns:p14="http://schemas.microsoft.com/office/powerpoint/2010/main" val="146804505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A vous de jouer !</a:t>
            </a:r>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28</a:t>
            </a:fld>
            <a:endParaRPr lang="fr-F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a:t>
            </a:r>
            <a:endParaRPr lang="fr-FR" dirty="0"/>
          </a:p>
        </p:txBody>
      </p:sp>
      <p:sp>
        <p:nvSpPr>
          <p:cNvPr id="5" name="Espace réservé du texte 4"/>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Rappel : </a:t>
            </a:r>
            <a:br>
              <a:rPr lang="fr-FR" dirty="0" smtClean="0"/>
            </a:br>
            <a:r>
              <a:rPr lang="fr-FR" dirty="0" smtClean="0"/>
              <a:t>Accélérateur : le LHC</a:t>
            </a:r>
            <a:endParaRPr lang="fr-FR" dirty="0"/>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Conversion de Photon</a:t>
            </a:r>
            <a:endParaRPr lang="fr-FR" dirty="0"/>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smtClean="0"/>
              <a:t>Particule neutre de nature électromagnétique </a:t>
            </a:r>
            <a:r>
              <a:rPr lang="fr-FR" dirty="0" smtClean="0">
                <a:sym typeface="Wingdings" pitchFamily="2" charset="2"/>
              </a:rPr>
              <a:t> s</a:t>
            </a:r>
            <a:r>
              <a:rPr lang="fr-FR" dirty="0" smtClean="0"/>
              <a:t>eul sous-détecteur qui les voit : </a:t>
            </a:r>
            <a:br>
              <a:rPr lang="fr-FR" dirty="0" smtClean="0"/>
            </a:br>
            <a:r>
              <a:rPr lang="fr-FR" dirty="0" smtClean="0"/>
              <a:t>calorimètre électromagnétique</a:t>
            </a:r>
          </a:p>
          <a:p>
            <a:r>
              <a:rPr lang="fr-FR" dirty="0" smtClean="0"/>
              <a:t>SAUF que : </a:t>
            </a:r>
          </a:p>
          <a:p>
            <a:pPr lvl="1"/>
            <a:r>
              <a:rPr lang="fr-FR" dirty="0" smtClean="0"/>
              <a:t>Création de paire possible </a:t>
            </a:r>
            <a:r>
              <a:rPr lang="fr-FR" b="1" dirty="0" smtClean="0"/>
              <a:t>avant</a:t>
            </a:r>
            <a:r>
              <a:rPr lang="fr-FR" dirty="0" smtClean="0"/>
              <a:t> le calorimètre</a:t>
            </a:r>
          </a:p>
          <a:p>
            <a:endParaRPr lang="fr-FR" dirty="0" smtClean="0"/>
          </a:p>
          <a:p>
            <a:endParaRPr lang="fr-FR" dirty="0" smtClean="0"/>
          </a:p>
          <a:p>
            <a:endParaRPr lang="fr-FR" dirty="0" smtClean="0"/>
          </a:p>
          <a:p>
            <a:endParaRPr lang="fr-FR" dirty="0" smtClean="0"/>
          </a:p>
          <a:p>
            <a:r>
              <a:rPr lang="fr-FR" dirty="0" smtClean="0"/>
              <a:t>Dans ce cas, on n’a plus un photon mais un électron + un positron = </a:t>
            </a:r>
            <a:r>
              <a:rPr lang="fr-FR" b="1" dirty="0" smtClean="0"/>
              <a:t>2 traces de charge opposée très proches  </a:t>
            </a:r>
            <a:r>
              <a:rPr lang="fr-FR" dirty="0" smtClean="0"/>
              <a:t>(qui ne partent pas du centre) </a:t>
            </a:r>
            <a:r>
              <a:rPr lang="fr-FR" b="1" dirty="0" smtClean="0"/>
              <a:t>et généralement 1 dépôt aligné avec les traces dans le calorimètre électromagnétique </a:t>
            </a:r>
            <a:r>
              <a:rPr lang="fr-FR" dirty="0" smtClean="0"/>
              <a:t>(voire 2 dépôts très proches également).</a:t>
            </a:r>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smtClean="0"/>
              <a:t>Photon</a:t>
            </a:r>
            <a:endParaRPr lang="fr-FR" b="1" dirty="0"/>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smtClean="0"/>
              <a:t>Électron</a:t>
            </a:r>
            <a:endParaRPr lang="fr-FR" b="1" dirty="0"/>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smtClean="0"/>
              <a:t>Positron</a:t>
            </a:r>
            <a:endParaRPr lang="fr-FR" b="1"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extLst>
      <p:ext uri="{BB962C8B-B14F-4D97-AF65-F5344CB8AC3E}">
        <p14:creationId xmlns:p14="http://schemas.microsoft.com/office/powerpoint/2010/main" val="2783859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Comment voit-on un photon converti dans ATLAS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extLst>
      <p:ext uri="{BB962C8B-B14F-4D97-AF65-F5344CB8AC3E}">
        <p14:creationId xmlns:p14="http://schemas.microsoft.com/office/powerpoint/2010/main" val="13126748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4785395"/>
          </a:xfrm>
        </p:spPr>
        <p:txBody>
          <a:bodyPr/>
          <a:lstStyle/>
          <a:p>
            <a:r>
              <a:rPr lang="fr-FR" dirty="0" smtClean="0"/>
              <a:t>On sait qu’il existe aussi les particules W, Z et le boson de </a:t>
            </a:r>
            <a:r>
              <a:rPr lang="fr-FR" dirty="0" err="1" smtClean="0"/>
              <a:t>Higgs</a:t>
            </a:r>
            <a:r>
              <a:rPr lang="fr-FR" dirty="0" smtClean="0"/>
              <a:t>, mais on n’en a pas parlé jusqu’à maintenant : comment les détecte-t-on ? </a:t>
            </a:r>
          </a:p>
          <a:p>
            <a:r>
              <a:rPr lang="fr-FR" dirty="0" smtClean="0"/>
              <a:t>Ces particules ont une </a:t>
            </a:r>
            <a:r>
              <a:rPr lang="fr-FR" b="1" dirty="0" smtClean="0"/>
              <a:t>durée de vie très courte </a:t>
            </a:r>
            <a:r>
              <a:rPr lang="fr-FR" dirty="0" smtClean="0"/>
              <a:t>: elles se désintègrent avant de traverser le détecteur</a:t>
            </a:r>
          </a:p>
          <a:p>
            <a:r>
              <a:rPr lang="fr-FR" dirty="0" smtClean="0"/>
              <a:t>Par contre, on peut voir </a:t>
            </a:r>
            <a:r>
              <a:rPr lang="fr-FR" b="1" dirty="0" smtClean="0"/>
              <a:t>leurs produits de désintégration</a:t>
            </a:r>
            <a:r>
              <a:rPr lang="fr-FR" dirty="0" smtClean="0"/>
              <a:t>.</a:t>
            </a:r>
            <a:endParaRPr lang="fr-FR"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32</a:t>
            </a:fld>
            <a:endParaRPr lang="fr-F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a:t>
            </a:r>
            <a:endParaRPr lang="fr-FR" dirty="0"/>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smtClean="0"/>
              <a:t>Énergie et quantité de mouvement (p=</a:t>
            </a:r>
            <a:r>
              <a:rPr lang="fr-FR" dirty="0" err="1" smtClean="0"/>
              <a:t>mv</a:t>
            </a:r>
            <a:r>
              <a:rPr lang="fr-FR" dirty="0" smtClean="0"/>
              <a:t>) des produits finaux sont connus puisque mesurés par ATLAS</a:t>
            </a:r>
          </a:p>
          <a:p>
            <a:pPr lvl="1">
              <a:buFont typeface="Wingdings"/>
              <a:buChar char="à"/>
            </a:pPr>
            <a:r>
              <a:rPr lang="fr-FR" dirty="0" smtClean="0">
                <a:sym typeface="Wingdings" pitchFamily="2" charset="2"/>
              </a:rPr>
              <a:t> On peut retrouver m</a:t>
            </a:r>
            <a:r>
              <a:rPr lang="fr-FR" baseline="-25000" dirty="0" smtClean="0">
                <a:sym typeface="Wingdings" pitchFamily="2" charset="2"/>
              </a:rPr>
              <a:t>0</a:t>
            </a:r>
            <a:r>
              <a:rPr lang="fr-FR" baseline="30000" dirty="0" smtClean="0">
                <a:sym typeface="Wingdings" pitchFamily="2" charset="2"/>
              </a:rPr>
              <a:t>(Z)</a:t>
            </a:r>
          </a:p>
          <a:p>
            <a:pPr lvl="1">
              <a:buNone/>
            </a:pPr>
            <a:endParaRPr lang="fr-FR" dirty="0" smtClean="0">
              <a:sym typeface="Wingdings" pitchFamily="2" charset="2"/>
            </a:endParaRPr>
          </a:p>
        </p:txBody>
      </p:sp>
      <p:sp>
        <p:nvSpPr>
          <p:cNvPr id="42" name="Espace réservé du pied de page 41"/>
          <p:cNvSpPr>
            <a:spLocks noGrp="1"/>
          </p:cNvSpPr>
          <p:nvPr>
            <p:ph type="ftr" sz="quarter" idx="11"/>
          </p:nvPr>
        </p:nvSpPr>
        <p:spPr/>
        <p:txBody>
          <a:bodyPr/>
          <a:lstStyle/>
          <a:p>
            <a:r>
              <a:rPr lang="fr-FR" smtClean="0"/>
              <a:t>MasterClasses 2015</a:t>
            </a:r>
            <a:endParaRPr lang="fr-F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smtClean="0">
                  <a:solidFill>
                    <a:srgbClr val="00B050"/>
                  </a:solidFill>
                </a:rPr>
                <a:t>Electron</a:t>
              </a:r>
              <a:endParaRPr lang="fr-FR" sz="2400" b="1" dirty="0" smtClean="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smtClean="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smtClean="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smtClean="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33</a:t>
            </a:fld>
            <a:endParaRPr lang="fr-F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Bruit de fond</a:t>
            </a:r>
            <a:endParaRPr lang="fr-FR" dirty="0"/>
          </a:p>
        </p:txBody>
      </p:sp>
      <p:sp>
        <p:nvSpPr>
          <p:cNvPr id="16" name="Espace réservé du contenu 15"/>
          <p:cNvSpPr>
            <a:spLocks noGrp="1"/>
          </p:cNvSpPr>
          <p:nvPr>
            <p:ph idx="1"/>
          </p:nvPr>
        </p:nvSpPr>
        <p:spPr>
          <a:xfrm>
            <a:off x="457200" y="3789040"/>
            <a:ext cx="8229600" cy="2337123"/>
          </a:xfrm>
        </p:spPr>
        <p:txBody>
          <a:bodyPr/>
          <a:lstStyle/>
          <a:p>
            <a:r>
              <a:rPr lang="fr-FR" dirty="0" smtClean="0"/>
              <a:t>Un muon et un anti-muon qui ne viennent pas d’un Z</a:t>
            </a:r>
          </a:p>
          <a:p>
            <a:pPr lvl="1">
              <a:buNone/>
            </a:pPr>
            <a:r>
              <a:rPr lang="fr-FR" dirty="0" smtClean="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smtClean="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smtClean="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34</a:t>
            </a:fld>
            <a:endParaRPr lang="fr-F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 et bruit de fond ensemble (cas réel)</a:t>
            </a:r>
            <a:endParaRPr lang="fr-FR" dirty="0"/>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smtClean="0"/>
              <a:t>On va sélectionner des événements qui ‘’ressemblent’’ au Z</a:t>
            </a:r>
          </a:p>
          <a:p>
            <a:r>
              <a:rPr lang="fr-FR" dirty="0" smtClean="0"/>
              <a:t>Mais certains seront du bruit de fond</a:t>
            </a:r>
          </a:p>
          <a:p>
            <a:r>
              <a:rPr lang="fr-FR" dirty="0" smtClean="0"/>
              <a:t>L’histogramme total pourra ressembler à : </a:t>
            </a:r>
            <a:endParaRPr lang="fr-FR" dirty="0"/>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smtClean="0"/>
                <a:t>Total:</a:t>
              </a:r>
            </a:p>
          </p:txBody>
        </p:sp>
      </p:gr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35</a:t>
            </a:fld>
            <a:endParaRPr lang="fr-F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smtClean="0"/>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36</a:t>
            </a:fld>
            <a:endParaRPr lang="fr-FR"/>
          </a:p>
        </p:txBody>
      </p:sp>
    </p:spTree>
    <p:extLst>
      <p:ext uri="{BB962C8B-B14F-4D97-AF65-F5344CB8AC3E}">
        <p14:creationId xmlns:p14="http://schemas.microsoft.com/office/powerpoint/2010/main" val="1705297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37</a:t>
            </a:fld>
            <a:endParaRPr lang="fr-FR"/>
          </a:p>
        </p:txBody>
      </p:sp>
    </p:spTree>
    <p:extLst>
      <p:ext uri="{BB962C8B-B14F-4D97-AF65-F5344CB8AC3E}">
        <p14:creationId xmlns:p14="http://schemas.microsoft.com/office/powerpoint/2010/main" val="35696416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smtClean="0"/>
              <a:t>Structure </a:t>
            </a:r>
            <a:r>
              <a:rPr lang="en-US" dirty="0" err="1" smtClean="0"/>
              <a:t>générale</a:t>
            </a:r>
            <a:r>
              <a:rPr lang="en-US" dirty="0" smtClean="0"/>
              <a:t> </a:t>
            </a:r>
            <a:r>
              <a:rPr lang="en-US" dirty="0"/>
              <a:t>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a:t>
            </a:r>
            <a:r>
              <a:rPr lang="fr-FR" sz="2400" dirty="0" smtClean="0">
                <a:solidFill>
                  <a:srgbClr val="FF0000"/>
                </a:solidFill>
                <a:sym typeface="Wingdings" pitchFamily="2" charset="2"/>
              </a:rPr>
              <a:t>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a:t>
            </a:r>
            <a:r>
              <a:rPr lang="fr-FR" sz="1800" dirty="0" smtClean="0">
                <a:sym typeface="Symbol" pitchFamily="18" charset="2"/>
              </a:rPr>
              <a:t>neutrinos)</a:t>
            </a:r>
          </a:p>
          <a:p>
            <a:pPr lvl="2">
              <a:lnSpc>
                <a:spcPct val="90000"/>
              </a:lnSpc>
            </a:pPr>
            <a:r>
              <a:rPr lang="fr-FR" sz="1800" dirty="0" smtClean="0">
                <a:sym typeface="Symbol" pitchFamily="18" charset="2"/>
              </a:rPr>
              <a:t>Après le </a:t>
            </a:r>
            <a:r>
              <a:rPr lang="fr-FR" sz="1800" dirty="0" err="1" smtClean="0">
                <a:sym typeface="Symbol" pitchFamily="18" charset="2"/>
              </a:rPr>
              <a:t>trajectographe</a:t>
            </a:r>
            <a:r>
              <a:rPr lang="fr-FR" sz="1800" dirty="0" smtClean="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a:t>
            </a:r>
            <a:r>
              <a:rPr lang="fr-FR" sz="2000" b="1" dirty="0" smtClean="0">
                <a:solidFill>
                  <a:srgbClr val="0000CC"/>
                </a:solidFill>
                <a:sym typeface="Wingdings" pitchFamily="2" charset="2"/>
              </a:rPr>
              <a:t>muons</a:t>
            </a:r>
          </a:p>
          <a:p>
            <a:pPr lvl="2">
              <a:lnSpc>
                <a:spcPct val="90000"/>
              </a:lnSpc>
            </a:pPr>
            <a:r>
              <a:rPr lang="fr-FR" sz="1600" dirty="0" smtClean="0">
                <a:sym typeface="Wingdings" pitchFamily="2" charset="2"/>
              </a:rPr>
              <a:t>A l’extérieur pour arrêter les </a:t>
            </a:r>
            <a:r>
              <a:rPr lang="fr-FR" sz="1600" dirty="0" err="1" smtClean="0">
                <a:sym typeface="Wingdings" pitchFamily="2" charset="2"/>
              </a:rPr>
              <a:t>mons</a:t>
            </a:r>
            <a:r>
              <a:rPr lang="fr-FR" sz="1600" dirty="0" smtClean="0">
                <a:sym typeface="Wingdings" pitchFamily="2" charset="2"/>
              </a:rPr>
              <a:t> qui ont beaucoup d’énergie</a:t>
            </a:r>
          </a:p>
          <a:p>
            <a:pPr>
              <a:lnSpc>
                <a:spcPct val="90000"/>
              </a:lnSpc>
            </a:pPr>
            <a:r>
              <a:rPr lang="fr-FR" sz="2400" dirty="0" smtClean="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38</a:t>
            </a:fld>
            <a:endParaRPr lang="fr-FR"/>
          </a:p>
        </p:txBody>
      </p:sp>
    </p:spTree>
    <p:extLst>
      <p:ext uri="{BB962C8B-B14F-4D97-AF65-F5344CB8AC3E}">
        <p14:creationId xmlns:p14="http://schemas.microsoft.com/office/powerpoint/2010/main" val="1815785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smtClean="0"/>
              <a:t>Résumé… Voir </a:t>
            </a:r>
            <a:r>
              <a:rPr lang="en-GB" smtClean="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39</a:t>
            </a:fld>
            <a:endParaRPr lang="fr-FR"/>
          </a:p>
        </p:txBody>
      </p:sp>
    </p:spTree>
    <p:extLst>
      <p:ext uri="{BB962C8B-B14F-4D97-AF65-F5344CB8AC3E}">
        <p14:creationId xmlns:p14="http://schemas.microsoft.com/office/powerpoint/2010/main" val="2631798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smtClean="0"/>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construire un détecteur</a:t>
            </a:r>
            <a:endParaRPr lang="fr-FR" dirty="0"/>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smtClean="0"/>
              <a:t>Qu’est-ce qu’on veut mesurer ? </a:t>
            </a:r>
          </a:p>
          <a:p>
            <a:pPr lvl="1"/>
            <a:r>
              <a:rPr lang="fr-FR" dirty="0" smtClean="0"/>
              <a:t>Toutes les particules crées</a:t>
            </a:r>
          </a:p>
          <a:p>
            <a:pPr lvl="1"/>
            <a:r>
              <a:rPr lang="fr-FR" dirty="0" smtClean="0"/>
              <a:t>Trajectoire</a:t>
            </a:r>
          </a:p>
          <a:p>
            <a:pPr lvl="1"/>
            <a:r>
              <a:rPr lang="fr-FR" dirty="0" smtClean="0"/>
              <a:t>Charge électrique</a:t>
            </a:r>
          </a:p>
          <a:p>
            <a:pPr lvl="1"/>
            <a:r>
              <a:rPr lang="fr-FR" dirty="0" smtClean="0"/>
              <a:t>Vitesse </a:t>
            </a:r>
          </a:p>
          <a:p>
            <a:pPr lvl="1"/>
            <a:r>
              <a:rPr lang="fr-FR" dirty="0" smtClean="0"/>
              <a:t>Énergie </a:t>
            </a:r>
          </a:p>
          <a:p>
            <a:pPr lvl="1"/>
            <a:r>
              <a:rPr lang="fr-FR" dirty="0" smtClean="0"/>
              <a:t>Nature (électron, muon, photon ?)</a:t>
            </a:r>
          </a:p>
          <a:p>
            <a:pPr lvl="1"/>
            <a:endParaRPr lang="fr-FR" dirty="0"/>
          </a:p>
          <a:p>
            <a:r>
              <a:rPr lang="fr-FR" dirty="0" smtClean="0"/>
              <a:t>Principes de base :</a:t>
            </a:r>
          </a:p>
          <a:p>
            <a:pPr lvl="1"/>
            <a:r>
              <a:rPr lang="fr-FR" dirty="0" smtClean="0"/>
              <a:t>Détecteur sans ‘’trou’’ : forme cylindrique</a:t>
            </a:r>
            <a:endParaRPr lang="fr-FR"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5</a:t>
            </a:fld>
            <a:endParaRPr lang="fr-F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smtClean="0"/>
              <a:t>1) </a:t>
            </a:r>
            <a:r>
              <a:rPr lang="en-US" dirty="0" err="1" smtClean="0"/>
              <a:t>Mesure</a:t>
            </a:r>
            <a:r>
              <a:rPr lang="en-US" dirty="0" smtClean="0"/>
              <a:t> des </a:t>
            </a:r>
            <a:r>
              <a:rPr lang="en-US" dirty="0" err="1" smtClean="0"/>
              <a:t>trajectoires</a:t>
            </a:r>
            <a:r>
              <a:rPr lang="en-US" dirty="0" smtClean="0"/>
              <a:t> et charges : </a:t>
            </a:r>
            <a:br>
              <a:rPr lang="en-US" dirty="0" smtClean="0"/>
            </a:br>
            <a:r>
              <a:rPr lang="en-US" dirty="0" smtClean="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2015</a:t>
            </a:r>
            <a:endParaRPr lang="fr-F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smtClean="0"/>
              <a:t>ATLAS vu de côté</a:t>
            </a:r>
            <a:endParaRPr lang="fr-FR" b="1"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6</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2015</a:t>
            </a:r>
            <a:endParaRPr lang="fr-F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smtClean="0"/>
              <a:t>ATLAS vu de côté</a:t>
            </a:r>
            <a:endParaRPr lang="fr-FR" b="1" dirty="0"/>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7</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smtClean="0"/>
              <a:t>Du plus </a:t>
            </a:r>
            <a:r>
              <a:rPr lang="en-US" dirty="0"/>
              <a:t>lent                             </a:t>
            </a:r>
            <a:r>
              <a:rPr lang="en-US" dirty="0" smtClean="0"/>
              <a:t>…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smtClean="0"/>
              <a:t>MasterClasses 2015</a:t>
            </a:r>
            <a:endParaRPr lang="fr-F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smtClean="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smtClean="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8</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9</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9</a:t>
            </a:fld>
            <a:endParaRPr lang="fr-F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383</TotalTime>
  <Words>1573</Words>
  <Application>Microsoft Macintosh PowerPoint</Application>
  <PresentationFormat>Présentation à l'écran (4:3)</PresentationFormat>
  <Paragraphs>355</Paragraphs>
  <Slides>39</Slides>
  <Notes>7</Notes>
  <HiddenSlides>0</HiddenSlides>
  <MMClips>3</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vulga_particules</vt:lpstr>
      <vt:lpstr>Présentation PowerPoint</vt:lpstr>
      <vt:lpstr>Rappel : le Modèle Standard</vt:lpstr>
      <vt:lpstr>Rappel :  Accélérateur : le LHC</vt:lpstr>
      <vt:lpstr>Détecteurs</vt:lpstr>
      <vt:lpstr>Comment construire un détecteur</vt:lpstr>
      <vt:lpstr>1) Mesure des trajectoires et charges :  le trajectographe</vt:lpstr>
      <vt:lpstr>Le trajectographe</vt:lpstr>
      <vt:lpstr>Le trajectographe</vt:lpstr>
      <vt:lpstr>Les trajectographes d’ATLAS</vt:lpstr>
      <vt:lpstr>Comment voit-on les traces dans ATLAS ?</vt:lpstr>
      <vt:lpstr>Comment voit-on les traces dans ATLAS ?</vt:lpstr>
      <vt:lpstr>Structure d’un détecteur</vt:lpstr>
      <vt:lpstr>2) Mesure de l’énergie : calorimètres</vt:lpstr>
      <vt:lpstr>Fonctionnement d’un calorimètre</vt:lpstr>
      <vt:lpstr>Détection des particules</vt:lpstr>
      <vt:lpstr>Les calorimètres d’ATLAS</vt:lpstr>
      <vt:lpstr>Comment voit-on un électron dans ATLAS ?</vt:lpstr>
      <vt:lpstr>Comment voit-on un quark dans ATLAS ?</vt:lpstr>
      <vt:lpstr>Comment voit-on un quark dans ATLAS ?</vt:lpstr>
      <vt:lpstr>Détecter les muons</vt:lpstr>
      <vt:lpstr>Comment voit-on un muon dans ATLAS ?</vt:lpstr>
      <vt:lpstr>Collision de protons</vt:lpstr>
      <vt:lpstr>Présentation PowerPoint</vt:lpstr>
      <vt:lpstr>Finalement…</vt:lpstr>
      <vt:lpstr>Présentation PowerPoint</vt:lpstr>
      <vt:lpstr>Présentation PowerPoint</vt:lpstr>
      <vt:lpstr>Présentation PowerPoint</vt:lpstr>
      <vt:lpstr>Conclusion</vt:lpstr>
      <vt:lpstr>ANNEXES</vt:lpstr>
      <vt:lpstr>Conversion de Photon</vt:lpstr>
      <vt:lpstr>Comment voit-on un photon converti dans ATLAS</vt:lpstr>
      <vt:lpstr>Et les autres particules ? </vt:lpstr>
      <vt:lpstr>Signal</vt:lpstr>
      <vt:lpstr>Bruit de fond</vt:lpstr>
      <vt:lpstr>Signal et bruit de fond ensemble (cas réel)</vt:lpstr>
      <vt:lpstr>Les calorimètres</vt:lpstr>
      <vt:lpstr>Les calorimètres</vt:lpstr>
      <vt:lpstr>Structure générale d’un détecteur</vt:lpstr>
      <vt:lpstr>Résumé… Voir l’applet Java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David Rousseau</cp:lastModifiedBy>
  <cp:revision>76</cp:revision>
  <cp:lastPrinted>2015-03-11T14:43:51Z</cp:lastPrinted>
  <dcterms:created xsi:type="dcterms:W3CDTF">2013-03-08T08:21:03Z</dcterms:created>
  <dcterms:modified xsi:type="dcterms:W3CDTF">2017-03-23T09:22:14Z</dcterms:modified>
</cp:coreProperties>
</file>