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82" r:id="rId2"/>
  </p:sldMasterIdLst>
  <p:notesMasterIdLst>
    <p:notesMasterId r:id="rId46"/>
  </p:notesMasterIdLst>
  <p:handoutMasterIdLst>
    <p:handoutMasterId r:id="rId47"/>
  </p:handoutMasterIdLst>
  <p:sldIdLst>
    <p:sldId id="593" r:id="rId3"/>
    <p:sldId id="1090" r:id="rId4"/>
    <p:sldId id="1084" r:id="rId5"/>
    <p:sldId id="1773" r:id="rId6"/>
    <p:sldId id="3507" r:id="rId7"/>
    <p:sldId id="3508" r:id="rId8"/>
    <p:sldId id="1828" r:id="rId9"/>
    <p:sldId id="526" r:id="rId10"/>
    <p:sldId id="1813" r:id="rId11"/>
    <p:sldId id="3509" r:id="rId12"/>
    <p:sldId id="3510" r:id="rId13"/>
    <p:sldId id="3511" r:id="rId14"/>
    <p:sldId id="3512" r:id="rId15"/>
    <p:sldId id="3513" r:id="rId16"/>
    <p:sldId id="3514" r:id="rId17"/>
    <p:sldId id="3516" r:id="rId18"/>
    <p:sldId id="3517" r:id="rId19"/>
    <p:sldId id="3518" r:id="rId20"/>
    <p:sldId id="3521" r:id="rId21"/>
    <p:sldId id="3522" r:id="rId22"/>
    <p:sldId id="3523" r:id="rId23"/>
    <p:sldId id="3520" r:id="rId24"/>
    <p:sldId id="3515" r:id="rId25"/>
    <p:sldId id="3524" r:id="rId26"/>
    <p:sldId id="1791" r:id="rId27"/>
    <p:sldId id="1844" r:id="rId28"/>
    <p:sldId id="1811" r:id="rId29"/>
    <p:sldId id="1810" r:id="rId30"/>
    <p:sldId id="1818" r:id="rId31"/>
    <p:sldId id="1812" r:id="rId32"/>
    <p:sldId id="1823" r:id="rId33"/>
    <p:sldId id="1825" r:id="rId34"/>
    <p:sldId id="1824" r:id="rId35"/>
    <p:sldId id="1842" r:id="rId36"/>
    <p:sldId id="1838" r:id="rId37"/>
    <p:sldId id="1829" r:id="rId38"/>
    <p:sldId id="1840" r:id="rId39"/>
    <p:sldId id="1830" r:id="rId40"/>
    <p:sldId id="1839" r:id="rId41"/>
    <p:sldId id="1843" r:id="rId42"/>
    <p:sldId id="1777" r:id="rId43"/>
    <p:sldId id="1821" r:id="rId44"/>
    <p:sldId id="1781" r:id="rId4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D1F24"/>
    <a:srgbClr val="003087"/>
    <a:srgbClr val="A0602D"/>
    <a:srgbClr val="0F2D62"/>
    <a:srgbClr val="505050"/>
    <a:srgbClr val="808080"/>
    <a:srgbClr val="DA592A"/>
    <a:srgbClr val="154D81"/>
    <a:srgbClr val="DF6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83"/>
    <p:restoredTop sz="95897" autoAdjust="0"/>
  </p:normalViewPr>
  <p:slideViewPr>
    <p:cSldViewPr snapToGrid="0" snapToObjects="1">
      <p:cViewPr varScale="1">
        <p:scale>
          <a:sx n="114" d="100"/>
          <a:sy n="114" d="100"/>
        </p:scale>
        <p:origin x="1728" y="176"/>
      </p:cViewPr>
      <p:guideLst>
        <p:guide orient="horz" pos="2160"/>
        <p:guide pos="2880"/>
      </p:guideLst>
    </p:cSldViewPr>
  </p:slid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13DB8EE-EAD8-054E-895C-3358966F501B}" type="datetimeFigureOut">
              <a:rPr lang="en-US"/>
              <a:pPr>
                <a:defRPr/>
              </a:pPr>
              <a:t>9/14/22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17F36AF-8F08-B147-BD79-6CCD334717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84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72E4263-6216-5243-9D67-2C68E1457C0F}" type="datetimeFigureOut">
              <a:rPr lang="en-US"/>
              <a:pPr>
                <a:defRPr/>
              </a:pPr>
              <a:t>9/14/22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7EF925E3-23E3-2446-BDA9-3C5B6BB03D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061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46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5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72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1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83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70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18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35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0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80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501F25-2A56-0F40-8C85-A3A71BF14E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6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3C6B25-33DA-4893-900A-53BFC784299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64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501F25-2A56-0F40-8C85-A3A71BF14E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67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501F25-2A56-0F40-8C85-A3A71BF14E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8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51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20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12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8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Helvetica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83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72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18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82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3C6B25-33DA-4893-900A-53BFC784299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53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47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025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itchFamily="112" charset="0"/>
              <a:ea typeface="ＭＳ Ｐゴシック" pitchFamily="-20" charset="-128"/>
              <a:cs typeface="ＭＳ Ｐゴシック" pitchFamily="-20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87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134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09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56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52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800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726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0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30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501F25-2A56-0F40-8C85-A3A71BF14E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38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186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501F25-2A56-0F40-8C85-A3A71BF14E9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5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600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0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1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48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9702E39F-89D8-2B43-8619-A140ADC5AC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489E28-C355-0649-8BE4-336FEAFBD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F9AB630C-2040-3D41-8144-1EF87B28A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9pPr>
          </a:lstStyle>
          <a:p>
            <a:fld id="{E96C4718-0968-9946-8ACE-21ACD85C6C75}" type="slidenum">
              <a:rPr lang="en-US" altLang="en-US" sz="1200" b="0" i="0" u="none" smtClean="0">
                <a:solidFill>
                  <a:schemeClr val="tx1"/>
                </a:solidFill>
              </a:rPr>
              <a:pPr/>
              <a:t>7</a:t>
            </a:fld>
            <a:endParaRPr lang="en-US" altLang="en-US" sz="1200" b="0" i="0" u="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93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Helvetica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7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863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902AF-7A47-EA42-98BA-3CCC5586AF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0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3CF7A-B607-4AC6-B9ED-310D2CC7A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1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fld id="{2252C86A-56CA-C846-AB85-01C4489D8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60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B4D00-4846-834A-B201-398E01C43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1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EDA53-C64B-544C-8E70-D55020AEC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1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6486-6164-664E-97EC-72B8A5EB0B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8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F6DD0-6B70-D447-A3E8-CD6516C889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2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7083B-48BB-584A-9E4E-D49295B1CF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8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D33B7-A986-FD47-BE3B-EA4C5A224B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40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F6DD0-6B70-D447-A3E8-CD6516C889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3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derFooter_0411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308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</a:defRPr>
            </a:lvl1pPr>
          </a:lstStyle>
          <a:p>
            <a:pPr>
              <a:defRPr/>
            </a:pPr>
            <a:fld id="{E74C2F0E-73DD-1B4D-B2FA-F47DF889B9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57" r:id="rId3"/>
    <p:sldLayoutId id="2147484058" r:id="rId4"/>
    <p:sldLayoutId id="2147484059" r:id="rId5"/>
    <p:sldLayoutId id="2147484066" r:id="rId6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Footer_0411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308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Marcela Carena | New Opportunities for Electroweak Baryogenesis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</a:defRPr>
            </a:lvl1pPr>
          </a:lstStyle>
          <a:p>
            <a:pPr>
              <a:defRPr/>
            </a:pPr>
            <a:fld id="{1D43C5F0-B32F-6748-AD43-433EB61759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7" r:id="rId5"/>
  </p:sldLayoutIdLst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47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7.tiff"/><Relationship Id="rId5" Type="http://schemas.openxmlformats.org/officeDocument/2006/relationships/image" Target="../media/image48.e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7.tif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emf"/><Relationship Id="rId11" Type="http://schemas.openxmlformats.org/officeDocument/2006/relationships/image" Target="../media/image62.png"/><Relationship Id="rId5" Type="http://schemas.openxmlformats.org/officeDocument/2006/relationships/image" Target="../media/image56.emf"/><Relationship Id="rId10" Type="http://schemas.openxmlformats.org/officeDocument/2006/relationships/image" Target="../media/image61.png"/><Relationship Id="rId4" Type="http://schemas.openxmlformats.org/officeDocument/2006/relationships/image" Target="../media/image55.emf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emf"/><Relationship Id="rId9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10" Type="http://schemas.openxmlformats.org/officeDocument/2006/relationships/image" Target="../media/image7.tiff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.tiff"/><Relationship Id="rId3" Type="http://schemas.openxmlformats.org/officeDocument/2006/relationships/image" Target="../media/image77.png"/><Relationship Id="rId7" Type="http://schemas.openxmlformats.org/officeDocument/2006/relationships/image" Target="../media/image81.emf"/><Relationship Id="rId12" Type="http://schemas.openxmlformats.org/officeDocument/2006/relationships/image" Target="../media/image8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emf"/><Relationship Id="rId11" Type="http://schemas.openxmlformats.org/officeDocument/2006/relationships/image" Target="../media/image85.emf"/><Relationship Id="rId5" Type="http://schemas.openxmlformats.org/officeDocument/2006/relationships/image" Target="../media/image79.emf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emf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emf"/><Relationship Id="rId4" Type="http://schemas.openxmlformats.org/officeDocument/2006/relationships/image" Target="../media/image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7.tiff"/><Relationship Id="rId4" Type="http://schemas.openxmlformats.org/officeDocument/2006/relationships/image" Target="../media/image9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57.emf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57.emf"/><Relationship Id="rId10" Type="http://schemas.openxmlformats.org/officeDocument/2006/relationships/image" Target="../media/image103.emf"/><Relationship Id="rId4" Type="http://schemas.openxmlformats.org/officeDocument/2006/relationships/image" Target="../media/image59.emf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7.tiff"/><Relationship Id="rId7" Type="http://schemas.openxmlformats.org/officeDocument/2006/relationships/image" Target="../media/image10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112.emf"/><Relationship Id="rId5" Type="http://schemas.openxmlformats.org/officeDocument/2006/relationships/image" Target="../media/image108.emf"/><Relationship Id="rId10" Type="http://schemas.openxmlformats.org/officeDocument/2006/relationships/image" Target="../media/image63.png"/><Relationship Id="rId4" Type="http://schemas.openxmlformats.org/officeDocument/2006/relationships/image" Target="../media/image107.emf"/><Relationship Id="rId9" Type="http://schemas.openxmlformats.org/officeDocument/2006/relationships/image" Target="../media/image11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7.tif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emf"/><Relationship Id="rId11" Type="http://schemas.openxmlformats.org/officeDocument/2006/relationships/image" Target="../media/image7.tif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84.png"/><Relationship Id="rId3" Type="http://schemas.openxmlformats.org/officeDocument/2006/relationships/image" Target="../media/image7.tiff"/><Relationship Id="rId7" Type="http://schemas.openxmlformats.org/officeDocument/2006/relationships/image" Target="../media/image125.png"/><Relationship Id="rId12" Type="http://schemas.openxmlformats.org/officeDocument/2006/relationships/image" Target="../media/image8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emf"/><Relationship Id="rId11" Type="http://schemas.openxmlformats.org/officeDocument/2006/relationships/image" Target="../media/image129.emf"/><Relationship Id="rId5" Type="http://schemas.openxmlformats.org/officeDocument/2006/relationships/image" Target="../media/image123.emf"/><Relationship Id="rId10" Type="http://schemas.openxmlformats.org/officeDocument/2006/relationships/image" Target="../media/image128.emf"/><Relationship Id="rId4" Type="http://schemas.openxmlformats.org/officeDocument/2006/relationships/image" Target="../media/image122.png"/><Relationship Id="rId9" Type="http://schemas.openxmlformats.org/officeDocument/2006/relationships/image" Target="../media/image12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7.tiff"/><Relationship Id="rId7" Type="http://schemas.openxmlformats.org/officeDocument/2006/relationships/image" Target="../media/image132.emf"/><Relationship Id="rId12" Type="http://schemas.openxmlformats.org/officeDocument/2006/relationships/image" Target="../media/image1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emf"/><Relationship Id="rId11" Type="http://schemas.openxmlformats.org/officeDocument/2006/relationships/image" Target="../media/image136.png"/><Relationship Id="rId5" Type="http://schemas.openxmlformats.org/officeDocument/2006/relationships/image" Target="../media/image131.png"/><Relationship Id="rId10" Type="http://schemas.openxmlformats.org/officeDocument/2006/relationships/image" Target="../media/image135.emf"/><Relationship Id="rId4" Type="http://schemas.openxmlformats.org/officeDocument/2006/relationships/image" Target="../media/image130.emf"/><Relationship Id="rId9" Type="http://schemas.openxmlformats.org/officeDocument/2006/relationships/image" Target="../media/image13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7.tiff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7.tiff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10" Type="http://schemas.openxmlformats.org/officeDocument/2006/relationships/image" Target="../media/image149.emf"/><Relationship Id="rId4" Type="http://schemas.openxmlformats.org/officeDocument/2006/relationships/image" Target="../media/image87.png"/><Relationship Id="rId9" Type="http://schemas.openxmlformats.org/officeDocument/2006/relationships/image" Target="../media/image1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7.tif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150.emf"/><Relationship Id="rId7" Type="http://schemas.openxmlformats.org/officeDocument/2006/relationships/image" Target="../media/image15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emf"/><Relationship Id="rId5" Type="http://schemas.openxmlformats.org/officeDocument/2006/relationships/image" Target="../media/image7.tiff"/><Relationship Id="rId4" Type="http://schemas.openxmlformats.org/officeDocument/2006/relationships/image" Target="../media/image151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image" Target="../media/image7.tiff"/><Relationship Id="rId7" Type="http://schemas.openxmlformats.org/officeDocument/2006/relationships/image" Target="../media/image15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emf"/><Relationship Id="rId13" Type="http://schemas.openxmlformats.org/officeDocument/2006/relationships/image" Target="../media/image168.emf"/><Relationship Id="rId3" Type="http://schemas.openxmlformats.org/officeDocument/2006/relationships/image" Target="../media/image159.emf"/><Relationship Id="rId7" Type="http://schemas.openxmlformats.org/officeDocument/2006/relationships/image" Target="../media/image7.tiff"/><Relationship Id="rId12" Type="http://schemas.openxmlformats.org/officeDocument/2006/relationships/image" Target="../media/image167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emf"/><Relationship Id="rId11" Type="http://schemas.openxmlformats.org/officeDocument/2006/relationships/image" Target="../media/image166.emf"/><Relationship Id="rId5" Type="http://schemas.openxmlformats.org/officeDocument/2006/relationships/image" Target="../media/image161.emf"/><Relationship Id="rId10" Type="http://schemas.openxmlformats.org/officeDocument/2006/relationships/image" Target="../media/image165.emf"/><Relationship Id="rId4" Type="http://schemas.openxmlformats.org/officeDocument/2006/relationships/image" Target="../media/image160.emf"/><Relationship Id="rId9" Type="http://schemas.openxmlformats.org/officeDocument/2006/relationships/image" Target="../media/image16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4.bin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7.tif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.tiff"/><Relationship Id="rId4" Type="http://schemas.openxmlformats.org/officeDocument/2006/relationships/image" Target="../media/image30.emf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7.tif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D9C46-C499-67CD-3E90-E8C4E5CD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516" y="1012500"/>
            <a:ext cx="2116497" cy="1514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27" y="6231936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26777" y="6425453"/>
            <a:ext cx="5437464" cy="45719"/>
          </a:xfrm>
          <a:prstGeom prst="rect">
            <a:avLst/>
          </a:prstGeom>
          <a:solidFill>
            <a:srgbClr val="800000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31786-3488-E042-BCE9-8E8286E0EAC3}"/>
              </a:ext>
            </a:extLst>
          </p:cNvPr>
          <p:cNvSpPr txBox="1"/>
          <p:nvPr/>
        </p:nvSpPr>
        <p:spPr>
          <a:xfrm>
            <a:off x="310274" y="140566"/>
            <a:ext cx="8624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New Opportunities for Electroweak Baryogenesis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BC4489EA-CD33-D64D-B12B-01171E3DC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59445"/>
            <a:ext cx="64008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altLang="en-US" sz="1800" u="none" baseline="-25000" dirty="0">
                <a:solidFill>
                  <a:schemeClr val="tx1"/>
                </a:solidFill>
                <a:latin typeface="Helvetica" pitchFamily="2" charset="0"/>
              </a:rPr>
              <a:t>      </a:t>
            </a:r>
            <a:r>
              <a:rPr lang="en-US" altLang="en-US" sz="2000" b="0" i="0" u="none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ea typeface="ヒラギノ角ゴ Pro W3" panose="020B0300000000000000" pitchFamily="34" charset="-128"/>
              </a:rPr>
              <a:t>Marcela Carena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altLang="en-US" sz="2000" b="0" i="0" u="none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ea typeface="ヒラギノ角ゴ Pro W3" panose="020B0300000000000000" pitchFamily="34" charset="-128"/>
              </a:rPr>
              <a:t>    </a:t>
            </a:r>
            <a:r>
              <a:rPr lang="en-US" altLang="en-US" sz="1800" b="0" i="0" u="none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ea typeface="ヒラギノ角ゴ Pro W3" panose="020B0300000000000000" pitchFamily="34" charset="-128"/>
              </a:rPr>
              <a:t>Fermilab/</a:t>
            </a:r>
            <a:r>
              <a:rPr lang="en-US" altLang="en-US" sz="1800" b="0" i="0" u="none" dirty="0" err="1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ea typeface="ヒラギノ角ゴ Pro W3" panose="020B0300000000000000" pitchFamily="34" charset="-128"/>
              </a:rPr>
              <a:t>Uchicago</a:t>
            </a:r>
            <a:endParaRPr lang="en-US" altLang="en-US" sz="1800" b="0" i="0" u="none" dirty="0">
              <a:solidFill>
                <a:schemeClr val="accent4">
                  <a:lumMod val="75000"/>
                </a:schemeClr>
              </a:solidFill>
              <a:latin typeface="Helvetica" pitchFamily="2" charset="0"/>
              <a:ea typeface="ヒラギノ角ゴ Pro W3" panose="020B0300000000000000" pitchFamily="34" charset="-128"/>
            </a:endParaRPr>
          </a:p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altLang="en-US" sz="1800" b="0" i="0" u="none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ea typeface="ヒラギノ角ゴ Pro W3" panose="020B0300000000000000" pitchFamily="34" charset="-128"/>
              </a:rPr>
              <a:t>Higgs Hunting, September 13, 2022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altLang="en-US" sz="1800" b="0" i="0" u="none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ea typeface="ヒラギノ角ゴ Pro W3" panose="020B0300000000000000" pitchFamily="34" charset="-128"/>
              </a:rPr>
              <a:t>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EAF9C-536E-A84E-BAF6-46543D1E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A964E4-8016-290D-AB86-DE3C0971EE20}"/>
              </a:ext>
            </a:extLst>
          </p:cNvPr>
          <p:cNvGrpSpPr/>
          <p:nvPr/>
        </p:nvGrpSpPr>
        <p:grpSpPr>
          <a:xfrm>
            <a:off x="2410109" y="2661648"/>
            <a:ext cx="4323781" cy="2697796"/>
            <a:chOff x="5826092" y="1586772"/>
            <a:chExt cx="3089308" cy="18957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2FF4EF-BED9-C0A1-C9E6-626864C4BA1D}"/>
                </a:ext>
              </a:extLst>
            </p:cNvPr>
            <p:cNvGrpSpPr/>
            <p:nvPr/>
          </p:nvGrpSpPr>
          <p:grpSpPr>
            <a:xfrm rot="16200000">
              <a:off x="6422847" y="990017"/>
              <a:ext cx="1895798" cy="3089308"/>
              <a:chOff x="6727346" y="1119462"/>
              <a:chExt cx="3445064" cy="519065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6A94894-72D5-CE34-AF9F-2A0B4C3AB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7346" y="1119462"/>
                <a:ext cx="3445064" cy="5190651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9FFE463-8BB0-4927-1542-F65D0373FB7B}"/>
                  </a:ext>
                </a:extLst>
              </p:cNvPr>
              <p:cNvGrpSpPr/>
              <p:nvPr/>
            </p:nvGrpSpPr>
            <p:grpSpPr>
              <a:xfrm>
                <a:off x="6868892" y="1554115"/>
                <a:ext cx="3033336" cy="4262157"/>
                <a:chOff x="6868892" y="1554115"/>
                <a:chExt cx="3033336" cy="4262157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E695F8C-034E-5523-B767-D22247F58571}"/>
                    </a:ext>
                  </a:extLst>
                </p:cNvPr>
                <p:cNvSpPr/>
                <p:nvPr/>
              </p:nvSpPr>
              <p:spPr>
                <a:xfrm rot="5400000">
                  <a:off x="8800551" y="1905372"/>
                  <a:ext cx="1059335" cy="3568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>
                      <a:latin typeface="Helvetica" pitchFamily="2" charset="0"/>
                      <a:cs typeface="Arial" panose="020B0604020202020204" pitchFamily="34" charset="0"/>
                    </a:rPr>
                    <a:t>Higgs off</a:t>
                  </a:r>
                  <a:endParaRPr lang="en-US" sz="1400" b="1" dirty="0">
                    <a:latin typeface="Helvetica" pitchFamily="2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7E6163A-9A50-885F-8B8B-7779FD171AAB}"/>
                    </a:ext>
                  </a:extLst>
                </p:cNvPr>
                <p:cNvSpPr/>
                <p:nvPr/>
              </p:nvSpPr>
              <p:spPr>
                <a:xfrm rot="5400000">
                  <a:off x="7536952" y="5071668"/>
                  <a:ext cx="1132386" cy="3568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Helvetica" pitchFamily="2" charset="0"/>
                      <a:cs typeface="Arial" panose="020B0604020202020204" pitchFamily="34" charset="0"/>
                    </a:rPr>
                    <a:t>Higgs on</a:t>
                  </a:r>
                  <a:endParaRPr lang="en-US" sz="1400" dirty="0">
                    <a:latin typeface="Helvetica" pitchFamily="2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45BE586-429E-4D2F-CCF0-45D60659F109}"/>
                    </a:ext>
                  </a:extLst>
                </p:cNvPr>
                <p:cNvSpPr/>
                <p:nvPr/>
              </p:nvSpPr>
              <p:spPr>
                <a:xfrm rot="5400000">
                  <a:off x="6491401" y="4092279"/>
                  <a:ext cx="1167603" cy="4126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>
                      <a:latin typeface="Helvetica" pitchFamily="2" charset="0"/>
                      <a:cs typeface="Arial" panose="020B0604020202020204" pitchFamily="34" charset="0"/>
                    </a:rPr>
                    <a:t>Higgs off</a:t>
                  </a:r>
                  <a:endParaRPr lang="en-US" sz="1400" b="1" dirty="0">
                    <a:latin typeface="Helvetica" pitchFamily="2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C119AC-23D0-F7C0-FE81-465D8E0BE593}"/>
                    </a:ext>
                  </a:extLst>
                </p:cNvPr>
                <p:cNvSpPr/>
                <p:nvPr/>
              </p:nvSpPr>
              <p:spPr>
                <a:xfrm rot="5400000">
                  <a:off x="7594614" y="2726469"/>
                  <a:ext cx="1057062" cy="3568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Helvetica" pitchFamily="2" charset="0"/>
                      <a:cs typeface="Arial" panose="020B0604020202020204" pitchFamily="34" charset="0"/>
                    </a:rPr>
                    <a:t>Higgs on</a:t>
                  </a:r>
                  <a:endParaRPr lang="en-US" sz="1400" dirty="0">
                    <a:latin typeface="Helvetica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C087BCF-D8E9-90B7-3FDF-5E3DC1F565C7}"/>
                    </a:ext>
                  </a:extLst>
                </p:cNvPr>
                <p:cNvSpPr/>
                <p:nvPr/>
              </p:nvSpPr>
              <p:spPr>
                <a:xfrm rot="5400000">
                  <a:off x="9112115" y="3618721"/>
                  <a:ext cx="1167603" cy="4126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Helvetica" pitchFamily="2" charset="0"/>
                      <a:cs typeface="Arial" panose="020B0604020202020204" pitchFamily="34" charset="0"/>
                    </a:rPr>
                    <a:t>Higgs on</a:t>
                  </a:r>
                  <a:endParaRPr lang="en-US" sz="1400" dirty="0">
                    <a:latin typeface="Helvetica" pitchFamily="2" charset="0"/>
                  </a:endParaRPr>
                </a:p>
              </p:txBody>
            </p:sp>
          </p:grp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8D5DD7-B8F8-9C72-0F87-37504A09E2BA}"/>
                </a:ext>
              </a:extLst>
            </p:cNvPr>
            <p:cNvSpPr/>
            <p:nvPr/>
          </p:nvSpPr>
          <p:spPr>
            <a:xfrm>
              <a:off x="7899871" y="2176932"/>
              <a:ext cx="630482" cy="196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Helvetica" pitchFamily="2" charset="0"/>
                  <a:cs typeface="Arial" panose="020B0604020202020204" pitchFamily="34" charset="0"/>
                </a:rPr>
                <a:t>Higgs off</a:t>
              </a:r>
              <a:endParaRPr lang="en-US" sz="1400" b="1" dirty="0">
                <a:latin typeface="Helvetica" pitchFamily="2" charset="0"/>
              </a:endParaRPr>
            </a:p>
          </p:txBody>
        </p:sp>
      </p:grpSp>
      <p:pic>
        <p:nvPicPr>
          <p:cNvPr id="30722" name="Picture 2" descr="Higgs Hunting 2022">
            <a:extLst>
              <a:ext uri="{FF2B5EF4-FFF2-40B4-BE49-F238E27FC236}">
                <a16:creationId xmlns:a16="http://schemas.microsoft.com/office/drawing/2014/main" id="{894F40ED-F9D1-3E6C-A93C-903C7785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562"/>
            <a:ext cx="9144000" cy="1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9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A06FBB-C664-D348-BF01-D4B390DC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98" y="152400"/>
            <a:ext cx="8770902" cy="540649"/>
          </a:xfrm>
        </p:spPr>
        <p:txBody>
          <a:bodyPr/>
          <a:lstStyle/>
          <a:p>
            <a:r>
              <a:rPr lang="en-US" altLang="en-US" b="0" dirty="0">
                <a:solidFill>
                  <a:schemeClr val="tx1"/>
                </a:solidFill>
              </a:rPr>
              <a:t>Electroweak Baryogenesis demands new Physics/ New Scalars</a:t>
            </a:r>
            <a:endParaRPr lang="en-US" b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AD30F7-0FB9-AEF2-E826-41E62B291A21}"/>
              </a:ext>
            </a:extLst>
          </p:cNvPr>
          <p:cNvSpPr/>
          <p:nvPr/>
        </p:nvSpPr>
        <p:spPr>
          <a:xfrm>
            <a:off x="277276" y="1882731"/>
            <a:ext cx="8589448" cy="2828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What was </a:t>
            </a:r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the mechanism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that triggered electroweak symmetry breaking? (SM gives a simple parameterization, not an explanation) 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Does this mechanism involve an expanded “Higgs sector” with other scalar boson fields, new forces, new fermions, new sources of CP violation ?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Was </a:t>
            </a:r>
            <a:r>
              <a:rPr lang="en-US" sz="1800" b="0" i="0" u="none" dirty="0">
                <a:solidFill>
                  <a:srgbClr val="C00000"/>
                </a:solidFill>
                <a:latin typeface="Helvetica" pitchFamily="2" charset="0"/>
              </a:rPr>
              <a:t>the resulting phase transition strongly first order? </a:t>
            </a:r>
            <a:endParaRPr lang="en-US" sz="1800" dirty="0">
              <a:solidFill>
                <a:srgbClr val="C00000"/>
              </a:solidFill>
              <a:latin typeface="Helvetica" pitchFamily="2" charset="0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i="0" u="none" dirty="0">
                <a:solidFill>
                  <a:srgbClr val="C00000"/>
                </a:solidFill>
                <a:latin typeface="Helvetica" pitchFamily="2" charset="0"/>
              </a:rPr>
              <a:t>Was there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just one </a:t>
            </a:r>
            <a:r>
              <a:rPr lang="en-US" sz="1800" b="0" i="0" u="none" dirty="0">
                <a:solidFill>
                  <a:srgbClr val="C00000"/>
                </a:solidFill>
                <a:latin typeface="Helvetica" pitchFamily="2" charset="0"/>
              </a:rPr>
              <a:t>phase transition or a multi-step transition? </a:t>
            </a:r>
            <a:endParaRPr lang="en-US" sz="1800" dirty="0">
              <a:solidFill>
                <a:srgbClr val="C00000"/>
              </a:solidFill>
              <a:latin typeface="Helvetica" pitchFamily="2" charset="0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i="0" u="none" dirty="0">
                <a:solidFill>
                  <a:srgbClr val="C00000"/>
                </a:solidFill>
                <a:latin typeface="Helvetica" pitchFamily="2" charset="0"/>
              </a:rPr>
              <a:t>Was there an electroweak phase transition at all?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E45CE-F8AC-7792-0A9F-8171B54976B1}"/>
              </a:ext>
            </a:extLst>
          </p:cNvPr>
          <p:cNvSpPr txBox="1"/>
          <p:nvPr/>
        </p:nvSpPr>
        <p:spPr>
          <a:xfrm>
            <a:off x="389797" y="1087835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Basic Questions: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81E37-FAD5-9168-5DB7-1E850B3BC4EA}"/>
              </a:ext>
            </a:extLst>
          </p:cNvPr>
          <p:cNvSpPr txBox="1"/>
          <p:nvPr/>
        </p:nvSpPr>
        <p:spPr>
          <a:xfrm>
            <a:off x="457200" y="5123834"/>
            <a:ext cx="8229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  <a:ea typeface="ヒラギノ角ゴ Pro W3" panose="020B0300000000000000" pitchFamily="34" charset="-128"/>
              </a:rPr>
              <a:t>The answers to these questions will inform whether electroweak baryogenesis is a viable explanation of the observed baryon excess in our universe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1F62EE-EB21-960C-D455-A9C181A3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F7E8ED-8E68-3F92-029C-5B714512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2B353563-A2FC-F1DF-D5A7-A8C0784E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3AE23-2A41-3EFC-1260-349199EB5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8F19BB-A7D3-6D7B-CBF5-28E909C21D90}"/>
              </a:ext>
            </a:extLst>
          </p:cNvPr>
          <p:cNvSpPr txBox="1"/>
          <p:nvPr/>
        </p:nvSpPr>
        <p:spPr>
          <a:xfrm>
            <a:off x="2074173" y="6408365"/>
            <a:ext cx="5452165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24198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F6F5E47-6C36-E943-9970-7C6B1A80CEE4}"/>
              </a:ext>
            </a:extLst>
          </p:cNvPr>
          <p:cNvSpPr txBox="1"/>
          <p:nvPr/>
        </p:nvSpPr>
        <p:spPr>
          <a:xfrm>
            <a:off x="228600" y="1854200"/>
            <a:ext cx="89154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Singlet extensions of the SM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Two Higgs doublet Models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Supersymmetric models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800" dirty="0">
                <a:latin typeface="Helvetica" pitchFamily="2" charset="0"/>
              </a:rPr>
              <a:t>MSSM: light stop scenario, ruled out by Higgs precision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NMSSM: through additional scalars, is an appealing possibility  </a:t>
            </a:r>
          </a:p>
          <a:p>
            <a:pPr marL="742950" lvl="1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>
                <a:latin typeface="Helvetica" pitchFamily="2" charset="0"/>
              </a:rPr>
              <a:t>    Importance of computing nucleation temperature </a:t>
            </a:r>
            <a:endParaRPr lang="en-US" sz="1800" dirty="0">
              <a:latin typeface="Helvetica" pitchFamily="2" charset="0"/>
              <a:sym typeface="Wingdings" pitchFamily="2" charset="2"/>
            </a:endParaRPr>
          </a:p>
          <a:p>
            <a:pPr marL="742950" lvl="1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>
                <a:latin typeface="Helvetica" pitchFamily="2" charset="0"/>
                <a:sym typeface="Wingdings" pitchFamily="2" charset="2"/>
              </a:rPr>
              <a:t>    EWBG possible </a:t>
            </a:r>
            <a:r>
              <a:rPr lang="en-US" sz="1800" dirty="0">
                <a:latin typeface="Helvetica" pitchFamily="2" charset="0"/>
                <a:ea typeface="ＭＳ Ｐゴシック" pitchFamily="-20" charset="-128"/>
                <a:sym typeface="Wingdings" pitchFamily="2" charset="2"/>
              </a:rPr>
              <a:t>but new scalar boson</a:t>
            </a:r>
            <a:r>
              <a:rPr lang="en-US" sz="1800" dirty="0"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 states are hard to probe at colliders  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         due to alignment proximity  (LHC information)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  </a:t>
            </a:r>
          </a:p>
          <a:p>
            <a:pPr>
              <a:spcBef>
                <a:spcPts val="400"/>
              </a:spcBef>
            </a:pPr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itchFamily="2" charset="0"/>
              <a:ea typeface="ＭＳ Ｐゴシック" pitchFamily="-20" charset="-128"/>
              <a:cs typeface="ＭＳ Ｐゴシック" pitchFamily="-20" charset="-128"/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Models with Dark CP violation and gauged lepton/baryon number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    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Models with heavy Fermions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Models of EW symmetry non-restoration/delayed restoration, with multiple singlets and possibly with an inert doublet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Helvetica" pitchFamily="2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069F3-B280-8145-B4BF-0AD101179348}"/>
              </a:ext>
            </a:extLst>
          </p:cNvPr>
          <p:cNvSpPr txBox="1"/>
          <p:nvPr/>
        </p:nvSpPr>
        <p:spPr>
          <a:xfrm>
            <a:off x="4576" y="275987"/>
            <a:ext cx="9363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" dirty="0">
                <a:latin typeface="Helvetica" pitchFamily="2" charset="0"/>
              </a:rPr>
              <a:t>Higgs boson cousins may be the key to our Asymmetric Universe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6C0C4-458D-5849-A8FD-A5CE7B6BE02E}"/>
              </a:ext>
            </a:extLst>
          </p:cNvPr>
          <p:cNvSpPr txBox="1"/>
          <p:nvPr/>
        </p:nvSpPr>
        <p:spPr>
          <a:xfrm>
            <a:off x="104643" y="1316612"/>
            <a:ext cx="7380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Many BSM scenarios have been studied which allow for EWBG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BD776-DC38-2944-8F4E-38F9381E0237}"/>
              </a:ext>
            </a:extLst>
          </p:cNvPr>
          <p:cNvSpPr txBox="1"/>
          <p:nvPr/>
        </p:nvSpPr>
        <p:spPr>
          <a:xfrm>
            <a:off x="104643" y="880625"/>
            <a:ext cx="842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To render the EWPT strongly first order and provide new sources of CPV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988AE1-56C8-AEA2-81A2-FCFD876F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F5AA3-392F-D16C-E534-86DA04FC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A89F2C17-9F5C-EC79-E13B-1377484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636B7-B4F6-DBAE-BCD7-9247C007A690}"/>
              </a:ext>
            </a:extLst>
          </p:cNvPr>
          <p:cNvSpPr txBox="1"/>
          <p:nvPr/>
        </p:nvSpPr>
        <p:spPr>
          <a:xfrm flipV="1">
            <a:off x="2005137" y="6424505"/>
            <a:ext cx="5523129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EBE934-1321-A709-CEF4-B4CE3F58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5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F1BB0-3F0A-A34F-8E60-B99E2D3E475E}"/>
              </a:ext>
            </a:extLst>
          </p:cNvPr>
          <p:cNvSpPr txBox="1"/>
          <p:nvPr/>
        </p:nvSpPr>
        <p:spPr>
          <a:xfrm>
            <a:off x="112073" y="281899"/>
            <a:ext cx="8113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Finite temperature Higgs Potential: general considerations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80A8C-B898-8545-BD58-421DA030EDDD}"/>
              </a:ext>
            </a:extLst>
          </p:cNvPr>
          <p:cNvSpPr txBox="1"/>
          <p:nvPr/>
        </p:nvSpPr>
        <p:spPr>
          <a:xfrm>
            <a:off x="182300" y="3135523"/>
            <a:ext cx="870489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D: contributions at one-loop proportional to the sum of the couplings of all bosons and fermions squared,  responsible for symmetry restoration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E: contributions from to the sum of the cube of all light boson particle couplings: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50D3B-26F5-A794-682A-EF9F73144B09}"/>
              </a:ext>
            </a:extLst>
          </p:cNvPr>
          <p:cNvSpPr txBox="1"/>
          <p:nvPr/>
        </p:nvSpPr>
        <p:spPr>
          <a:xfrm>
            <a:off x="37590" y="1301203"/>
            <a:ext cx="913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 </a:t>
            </a:r>
            <a:r>
              <a:rPr lang="en-US" sz="1600" dirty="0">
                <a:latin typeface="Helvetica" pitchFamily="2" charset="0"/>
              </a:rPr>
              <a:t>V</a:t>
            </a:r>
            <a:r>
              <a:rPr lang="en-US" sz="1600" baseline="-25000" dirty="0">
                <a:latin typeface="Helvetica" pitchFamily="2" charset="0"/>
              </a:rPr>
              <a:t>1</a:t>
            </a:r>
            <a:r>
              <a:rPr lang="en-US" sz="1600" baseline="30000" dirty="0">
                <a:latin typeface="Helvetica" pitchFamily="2" charset="0"/>
              </a:rPr>
              <a:t>CW  </a:t>
            </a:r>
            <a:r>
              <a:rPr lang="en-US" sz="1600" dirty="0">
                <a:latin typeface="Helvetica" pitchFamily="2" charset="0"/>
              </a:rPr>
              <a:t>yields renormalization scale independence, and V</a:t>
            </a:r>
            <a:r>
              <a:rPr lang="el-GR" sz="1600" baseline="-25000" dirty="0">
                <a:latin typeface="Helvetica" pitchFamily="2" charset="0"/>
              </a:rPr>
              <a:t>1</a:t>
            </a:r>
            <a:r>
              <a:rPr lang="en-US" sz="1600" dirty="0">
                <a:latin typeface="Helvetica" pitchFamily="2" charset="0"/>
              </a:rPr>
              <a:t>(</a:t>
            </a:r>
            <a:r>
              <a:rPr lang="el-GR" sz="1600" dirty="0">
                <a:latin typeface="Helvetica" pitchFamily="2" charset="0"/>
              </a:rPr>
              <a:t>φ,</a:t>
            </a:r>
            <a:r>
              <a:rPr lang="en-US" sz="1600" dirty="0">
                <a:latin typeface="Helvetica" pitchFamily="2" charset="0"/>
              </a:rPr>
              <a:t>T</a:t>
            </a:r>
            <a:r>
              <a:rPr lang="el-GR" sz="1600" dirty="0">
                <a:latin typeface="Helvetica" pitchFamily="2" charset="0"/>
              </a:rPr>
              <a:t>)</a:t>
            </a:r>
            <a:r>
              <a:rPr lang="en-US" sz="1600" dirty="0">
                <a:latin typeface="Helvetica" pitchFamily="2" charset="0"/>
              </a:rPr>
              <a:t> considers thermal contributions, e.g.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BDAD1A-6AA7-0751-760F-032A3A154470}"/>
              </a:ext>
            </a:extLst>
          </p:cNvPr>
          <p:cNvGrpSpPr/>
          <p:nvPr/>
        </p:nvGrpSpPr>
        <p:grpSpPr>
          <a:xfrm>
            <a:off x="278453" y="1716093"/>
            <a:ext cx="6900667" cy="576173"/>
            <a:chOff x="458538" y="1730826"/>
            <a:chExt cx="6900667" cy="576173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64D6C080-28AF-265C-88D0-CAA6E56A61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0" t="24935" b="61932"/>
            <a:stretch/>
          </p:blipFill>
          <p:spPr>
            <a:xfrm>
              <a:off x="458538" y="1740672"/>
              <a:ext cx="5357302" cy="566327"/>
            </a:xfrm>
            <a:prstGeom prst="rect">
              <a:avLst/>
            </a:prstGeom>
            <a:noFill/>
          </p:spPr>
        </p:pic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BE560EB7-F522-046F-2A83-0706677E4B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t="38067" r="49994" b="48800"/>
            <a:stretch/>
          </p:blipFill>
          <p:spPr>
            <a:xfrm>
              <a:off x="5735442" y="1730826"/>
              <a:ext cx="1623763" cy="576173"/>
            </a:xfrm>
            <a:prstGeom prst="rect">
              <a:avLst/>
            </a:prstGeom>
            <a:noFill/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781118E-A196-EA15-9D37-F6B2FCE0B776}"/>
              </a:ext>
            </a:extLst>
          </p:cNvPr>
          <p:cNvSpPr txBox="1"/>
          <p:nvPr/>
        </p:nvSpPr>
        <p:spPr>
          <a:xfrm>
            <a:off x="7603396" y="189760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For m</a:t>
            </a:r>
            <a:r>
              <a:rPr lang="en-US" sz="1400" baseline="-25000" dirty="0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(</a:t>
            </a:r>
            <a:r>
              <a:rPr lang="el-GR" sz="1400" dirty="0">
                <a:latin typeface="Helvetica" pitchFamily="2" charset="0"/>
              </a:rPr>
              <a:t>φ) </a:t>
            </a:r>
            <a:r>
              <a:rPr lang="en-US" sz="1400" dirty="0">
                <a:latin typeface="Helvetica" pitchFamily="2" charset="0"/>
              </a:rPr>
              <a:t>&lt;</a:t>
            </a:r>
            <a:r>
              <a:rPr lang="el-GR" sz="1400" dirty="0">
                <a:latin typeface="Helvetica" pitchFamily="2" charset="0"/>
              </a:rPr>
              <a:t> 2Τ,</a:t>
            </a:r>
            <a:endParaRPr lang="en-US" sz="1400" dirty="0">
              <a:latin typeface="Helvetica" pitchFamily="2" charset="0"/>
            </a:endParaRPr>
          </a:p>
          <a:p>
            <a:r>
              <a:rPr lang="en-US" sz="1400" dirty="0"/>
              <a:t>with </a:t>
            </a:r>
            <a:r>
              <a:rPr lang="el-GR" sz="1400" dirty="0"/>
              <a:t>η</a:t>
            </a:r>
            <a:r>
              <a:rPr lang="en-US" sz="1400" baseline="-25000" dirty="0" err="1"/>
              <a:t>i</a:t>
            </a:r>
            <a:r>
              <a:rPr lang="en-US" sz="1400" dirty="0"/>
              <a:t> = </a:t>
            </a:r>
            <a:r>
              <a:rPr lang="en-US" sz="1400" dirty="0" err="1"/>
              <a:t>n</a:t>
            </a:r>
            <a:r>
              <a:rPr lang="en-US" sz="1400" baseline="-25000" dirty="0" err="1"/>
              <a:t>i</a:t>
            </a:r>
            <a:r>
              <a:rPr lang="en-US" sz="1400" dirty="0"/>
              <a:t> (-1)</a:t>
            </a:r>
            <a:r>
              <a:rPr lang="en-US" sz="1400" baseline="30000" dirty="0"/>
              <a:t>2S</a:t>
            </a:r>
            <a:r>
              <a:rPr lang="en-US" sz="1400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480436-50C4-8D30-0793-C41F040DE806}"/>
              </a:ext>
            </a:extLst>
          </p:cNvPr>
          <p:cNvSpPr txBox="1"/>
          <p:nvPr/>
        </p:nvSpPr>
        <p:spPr>
          <a:xfrm>
            <a:off x="112073" y="2600042"/>
            <a:ext cx="465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  <a:sym typeface="Wingdings" pitchFamily="2" charset="2"/>
              </a:rPr>
              <a:t>Review Standard Model example: </a:t>
            </a:r>
            <a:r>
              <a:rPr lang="en-US" sz="2000" b="1" dirty="0">
                <a:latin typeface="Helvetica" pitchFamily="2" charset="0"/>
              </a:rPr>
              <a:t> </a:t>
            </a:r>
          </a:p>
        </p:txBody>
      </p:sp>
      <p:graphicFrame>
        <p:nvGraphicFramePr>
          <p:cNvPr id="44" name="Object 5">
            <a:extLst>
              <a:ext uri="{FF2B5EF4-FFF2-40B4-BE49-F238E27FC236}">
                <a16:creationId xmlns:a16="http://schemas.microsoft.com/office/drawing/2014/main" id="{A620D1C9-CA9B-1139-E3FD-0B5E6878B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048135"/>
              </p:ext>
            </p:extLst>
          </p:nvPr>
        </p:nvGraphicFramePr>
        <p:xfrm>
          <a:off x="4717999" y="2540448"/>
          <a:ext cx="3256698" cy="51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048400" imgH="9067800" progId="Equation.3">
                  <p:embed/>
                </p:oleObj>
              </mc:Choice>
              <mc:Fallback>
                <p:oleObj name="Equation" r:id="rId4" imgW="57048400" imgH="9067800" progId="Equation.3">
                  <p:embed/>
                  <p:pic>
                    <p:nvPicPr>
                      <p:cNvPr id="44" name="Object 5">
                        <a:extLst>
                          <a:ext uri="{FF2B5EF4-FFF2-40B4-BE49-F238E27FC236}">
                            <a16:creationId xmlns:a16="http://schemas.microsoft.com/office/drawing/2014/main" id="{A620D1C9-CA9B-1139-E3FD-0B5E6878B0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7999" y="2540448"/>
                        <a:ext cx="3256698" cy="516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A93B18B1-6525-A933-F3E6-7C0B95334982}"/>
              </a:ext>
            </a:extLst>
          </p:cNvPr>
          <p:cNvSpPr txBox="1"/>
          <p:nvPr/>
        </p:nvSpPr>
        <p:spPr>
          <a:xfrm>
            <a:off x="406137" y="4115351"/>
            <a:ext cx="2945488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008000"/>
                </a:solidFill>
              </a:rPr>
              <a:t> 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graphicFrame>
        <p:nvGraphicFramePr>
          <p:cNvPr id="46" name="Object 18">
            <a:extLst>
              <a:ext uri="{FF2B5EF4-FFF2-40B4-BE49-F238E27FC236}">
                <a16:creationId xmlns:a16="http://schemas.microsoft.com/office/drawing/2014/main" id="{8454F0A3-4D4D-6653-32E2-2440A67FC1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2002" y="3658749"/>
          <a:ext cx="1209698" cy="456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473900" imgH="12293600" progId="Equation.3">
                  <p:embed/>
                </p:oleObj>
              </mc:Choice>
              <mc:Fallback>
                <p:oleObj name="Equation" r:id="rId6" imgW="32473900" imgH="12293600" progId="Equation.3">
                  <p:embed/>
                  <p:pic>
                    <p:nvPicPr>
                      <p:cNvPr id="46" name="Object 18">
                        <a:extLst>
                          <a:ext uri="{FF2B5EF4-FFF2-40B4-BE49-F238E27FC236}">
                            <a16:creationId xmlns:a16="http://schemas.microsoft.com/office/drawing/2014/main" id="{8454F0A3-4D4D-6653-32E2-2440A67FC1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2002" y="3658749"/>
                        <a:ext cx="1209698" cy="456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90AC7398-7FA7-D9B2-088D-8531FB46E2F8}"/>
              </a:ext>
            </a:extLst>
          </p:cNvPr>
          <p:cNvSpPr txBox="1"/>
          <p:nvPr/>
        </p:nvSpPr>
        <p:spPr>
          <a:xfrm>
            <a:off x="406137" y="4133801"/>
            <a:ext cx="6101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Defining T</a:t>
            </a:r>
            <a:r>
              <a:rPr lang="en-US" sz="1600" baseline="-25000" dirty="0">
                <a:solidFill>
                  <a:srgbClr val="C00000"/>
                </a:solidFill>
                <a:latin typeface="Helvetica" pitchFamily="2" charset="0"/>
              </a:rPr>
              <a:t>c</a:t>
            </a: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 and requiring that &lt;</a:t>
            </a:r>
            <a:r>
              <a:rPr lang="el-GR" sz="1600" dirty="0">
                <a:solidFill>
                  <a:srgbClr val="C00000"/>
                </a:solidFill>
                <a:latin typeface="Helvetica" pitchFamily="2" charset="0"/>
              </a:rPr>
              <a:t>φ</a:t>
            </a: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(T</a:t>
            </a:r>
            <a:r>
              <a:rPr lang="en-US" sz="1600" baseline="-25000" dirty="0">
                <a:solidFill>
                  <a:srgbClr val="C00000"/>
                </a:solidFill>
                <a:latin typeface="Helvetica" pitchFamily="2" charset="0"/>
              </a:rPr>
              <a:t>c</a:t>
            </a: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)&gt; = v</a:t>
            </a:r>
            <a:r>
              <a:rPr lang="en-US" sz="1600" baseline="-2500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(T</a:t>
            </a:r>
            <a:r>
              <a:rPr lang="en-US" sz="1600" baseline="-25000" dirty="0">
                <a:solidFill>
                  <a:srgbClr val="C00000"/>
                </a:solidFill>
                <a:latin typeface="Helvetica" pitchFamily="2" charset="0"/>
              </a:rPr>
              <a:t>c</a:t>
            </a: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) is a minimum yields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3F28D5-B34B-6217-1DD2-6BFE8E99694D}"/>
              </a:ext>
            </a:extLst>
          </p:cNvPr>
          <p:cNvSpPr txBox="1"/>
          <p:nvPr/>
        </p:nvSpPr>
        <p:spPr>
          <a:xfrm>
            <a:off x="1205152" y="5705550"/>
            <a:ext cx="2450213" cy="296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>
                <a:latin typeface="Helvetica" pitchFamily="2" charset="0"/>
              </a:rPr>
              <a:t> Since  </a:t>
            </a:r>
            <a:r>
              <a:rPr lang="el-GR" altLang="en-US" sz="1600" dirty="0">
                <a:latin typeface="Helvetica" pitchFamily="2" charset="0"/>
              </a:rPr>
              <a:t>λ</a:t>
            </a:r>
            <a:r>
              <a:rPr lang="en-US" altLang="en-US" sz="1600" dirty="0">
                <a:latin typeface="Helvetica" pitchFamily="2" charset="0"/>
              </a:rPr>
              <a:t> = m</a:t>
            </a:r>
            <a:r>
              <a:rPr lang="en-US" altLang="en-US" sz="1600" baseline="-25000" dirty="0">
                <a:latin typeface="Helvetica" pitchFamily="2" charset="0"/>
              </a:rPr>
              <a:t>H</a:t>
            </a:r>
            <a:r>
              <a:rPr lang="en-US" altLang="en-US" sz="1600" baseline="30000" dirty="0">
                <a:latin typeface="Helvetica" pitchFamily="2" charset="0"/>
              </a:rPr>
              <a:t>2</a:t>
            </a:r>
            <a:r>
              <a:rPr lang="en-US" altLang="en-US" sz="1600" dirty="0">
                <a:latin typeface="Helvetica" pitchFamily="2" charset="0"/>
              </a:rPr>
              <a:t>/v</a:t>
            </a:r>
            <a:r>
              <a:rPr lang="en-US" altLang="en-US" sz="1600" baseline="30000" dirty="0">
                <a:latin typeface="Helvetica" pitchFamily="2" charset="0"/>
              </a:rPr>
              <a:t>2 </a:t>
            </a:r>
            <a:r>
              <a:rPr lang="en-US" altLang="en-US" sz="1600" dirty="0">
                <a:latin typeface="Helvetica" pitchFamily="2" charset="0"/>
              </a:rPr>
              <a:t>  then</a:t>
            </a:r>
            <a:endParaRPr lang="en-US" altLang="en-US" sz="1600" baseline="30000" dirty="0">
              <a:latin typeface="Helvetica" pitchFamily="2" charset="0"/>
            </a:endParaRPr>
          </a:p>
        </p:txBody>
      </p:sp>
      <p:graphicFrame>
        <p:nvGraphicFramePr>
          <p:cNvPr id="51" name="Object 7">
            <a:extLst>
              <a:ext uri="{FF2B5EF4-FFF2-40B4-BE49-F238E27FC236}">
                <a16:creationId xmlns:a16="http://schemas.microsoft.com/office/drawing/2014/main" id="{052FF066-57D0-83C2-2E66-9776090ADB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42587"/>
              </p:ext>
            </p:extLst>
          </p:nvPr>
        </p:nvGraphicFramePr>
        <p:xfrm>
          <a:off x="3672415" y="5471016"/>
          <a:ext cx="3149033" cy="604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1790600" imgH="9944100" progId="Equation.3">
                  <p:embed/>
                </p:oleObj>
              </mc:Choice>
              <mc:Fallback>
                <p:oleObj name="Equation" r:id="rId8" imgW="51790600" imgH="9944100" progId="Equation.3">
                  <p:embed/>
                  <p:pic>
                    <p:nvPicPr>
                      <p:cNvPr id="51" name="Object 7">
                        <a:extLst>
                          <a:ext uri="{FF2B5EF4-FFF2-40B4-BE49-F238E27FC236}">
                            <a16:creationId xmlns:a16="http://schemas.microsoft.com/office/drawing/2014/main" id="{052FF066-57D0-83C2-2E66-9776090ADB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2415" y="5471016"/>
                        <a:ext cx="3149033" cy="604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150A2FAF-3FDE-039A-E8A2-E98D3A6F2A4E}"/>
              </a:ext>
            </a:extLst>
          </p:cNvPr>
          <p:cNvSpPr txBox="1"/>
          <p:nvPr/>
        </p:nvSpPr>
        <p:spPr>
          <a:xfrm>
            <a:off x="7035401" y="5243427"/>
            <a:ext cx="19837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Perturbative result to be compared with lattice computations yielding </a:t>
            </a:r>
            <a:r>
              <a:rPr lang="en-US" sz="1400" dirty="0" err="1">
                <a:latin typeface="Helvetica" pitchFamily="2" charset="0"/>
              </a:rPr>
              <a:t>m</a:t>
            </a:r>
            <a:r>
              <a:rPr lang="en-US" sz="1400" baseline="-25000" dirty="0" err="1">
                <a:latin typeface="Helvetica" pitchFamily="2" charset="0"/>
              </a:rPr>
              <a:t>H</a:t>
            </a:r>
            <a:r>
              <a:rPr lang="en-US" sz="1400" dirty="0">
                <a:latin typeface="Helvetica" pitchFamily="2" charset="0"/>
              </a:rPr>
              <a:t> &lt; 75 GeV 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1CF456-BF76-32BB-73C5-CD1A007E10AB}"/>
              </a:ext>
            </a:extLst>
          </p:cNvPr>
          <p:cNvSpPr txBox="1"/>
          <p:nvPr/>
        </p:nvSpPr>
        <p:spPr>
          <a:xfrm>
            <a:off x="2731718" y="882867"/>
            <a:ext cx="397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V(</a:t>
            </a:r>
            <a:r>
              <a:rPr lang="el-GR" sz="1800" dirty="0" err="1">
                <a:solidFill>
                  <a:srgbClr val="C00000"/>
                </a:solidFill>
                <a:latin typeface="Helvetica" pitchFamily="2" charset="0"/>
              </a:rPr>
              <a:t>φ,Τ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) =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V</a:t>
            </a:r>
            <a:r>
              <a:rPr lang="el-GR" sz="1800" baseline="-25000" dirty="0">
                <a:solidFill>
                  <a:srgbClr val="C00000"/>
                </a:solidFill>
                <a:latin typeface="Helvetica" pitchFamily="2" charset="0"/>
              </a:rPr>
              <a:t>0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(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φ) +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V</a:t>
            </a:r>
            <a:r>
              <a:rPr lang="el-GR" sz="1800" baseline="-25000" dirty="0">
                <a:solidFill>
                  <a:srgbClr val="C00000"/>
                </a:solidFill>
                <a:latin typeface="Helvetica" pitchFamily="2" charset="0"/>
              </a:rPr>
              <a:t>1</a:t>
            </a:r>
            <a:r>
              <a:rPr lang="en-US" sz="1800" baseline="30000" dirty="0">
                <a:solidFill>
                  <a:srgbClr val="C00000"/>
                </a:solidFill>
                <a:latin typeface="Helvetica" pitchFamily="2" charset="0"/>
              </a:rPr>
              <a:t>CW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(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φ,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0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)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+ V</a:t>
            </a:r>
            <a:r>
              <a:rPr lang="el-GR" sz="1800" baseline="-25000" dirty="0">
                <a:solidFill>
                  <a:srgbClr val="C00000"/>
                </a:solidFill>
                <a:latin typeface="Helvetica" pitchFamily="2" charset="0"/>
              </a:rPr>
              <a:t>1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(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φ,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T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)</a:t>
            </a:r>
            <a:endParaRPr lang="en-US" sz="18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2966DF-937C-2B5D-B4E1-67848E6FC2F1}"/>
              </a:ext>
            </a:extLst>
          </p:cNvPr>
          <p:cNvSpPr txBox="1"/>
          <p:nvPr/>
        </p:nvSpPr>
        <p:spPr>
          <a:xfrm>
            <a:off x="674745" y="89621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Need to consider: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92AA95B-5892-F13C-2A36-2BCF6542DB6D}"/>
              </a:ext>
            </a:extLst>
          </p:cNvPr>
          <p:cNvGrpSpPr/>
          <p:nvPr/>
        </p:nvGrpSpPr>
        <p:grpSpPr>
          <a:xfrm>
            <a:off x="219554" y="4529633"/>
            <a:ext cx="1983767" cy="1055477"/>
            <a:chOff x="1188362" y="1826040"/>
            <a:chExt cx="3225776" cy="150886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8D245F3-8C97-0748-183F-03C41EFFF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040" t="1" r="45117" b="38728"/>
            <a:stretch/>
          </p:blipFill>
          <p:spPr>
            <a:xfrm>
              <a:off x="1188362" y="1854972"/>
              <a:ext cx="3198678" cy="1479928"/>
            </a:xfrm>
            <a:prstGeom prst="rect">
              <a:avLst/>
            </a:prstGeom>
          </p:spPr>
        </p:pic>
        <p:sp>
          <p:nvSpPr>
            <p:cNvPr id="59" name="Donut 58">
              <a:extLst>
                <a:ext uri="{FF2B5EF4-FFF2-40B4-BE49-F238E27FC236}">
                  <a16:creationId xmlns:a16="http://schemas.microsoft.com/office/drawing/2014/main" id="{C0F0E039-FF23-3C22-B756-7934A3981E07}"/>
                </a:ext>
              </a:extLst>
            </p:cNvPr>
            <p:cNvSpPr/>
            <p:nvPr/>
          </p:nvSpPr>
          <p:spPr>
            <a:xfrm>
              <a:off x="3291011" y="1826040"/>
              <a:ext cx="1123127" cy="448982"/>
            </a:xfrm>
            <a:prstGeom prst="donut">
              <a:avLst>
                <a:gd name="adj" fmla="val 3049"/>
              </a:avLst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26FF22-7317-624C-BCAD-144B7056BC0E}"/>
              </a:ext>
            </a:extLst>
          </p:cNvPr>
          <p:cNvSpPr txBox="1"/>
          <p:nvPr/>
        </p:nvSpPr>
        <p:spPr>
          <a:xfrm>
            <a:off x="4430389" y="4700429"/>
            <a:ext cx="4588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Helvetica" pitchFamily="2" charset="0"/>
              </a:rPr>
              <a:t>that controls the strength of the phase transition</a:t>
            </a:r>
            <a:endParaRPr lang="en-US" sz="1600" baseline="-25000" dirty="0">
              <a:solidFill>
                <a:schemeClr val="accent4"/>
              </a:solidFill>
              <a:latin typeface="Helvetica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42E774B-DC0C-78E2-66D1-60D7306DE147}"/>
              </a:ext>
            </a:extLst>
          </p:cNvPr>
          <p:cNvSpPr txBox="1"/>
          <p:nvPr/>
        </p:nvSpPr>
        <p:spPr>
          <a:xfrm>
            <a:off x="2397299" y="4709690"/>
            <a:ext cx="2259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v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(T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c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) / T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c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~ E / 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λ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</a:t>
            </a:r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A87606-7CC6-B787-1E22-6428F381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3CEF9-FE7B-0C7F-8D65-1D0A49C8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6DB2D4A2-7CA7-39E5-D491-EEC95105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FDA87-3E30-6790-E944-2959E7C63B95}"/>
              </a:ext>
            </a:extLst>
          </p:cNvPr>
          <p:cNvSpPr txBox="1"/>
          <p:nvPr/>
        </p:nvSpPr>
        <p:spPr>
          <a:xfrm flipV="1">
            <a:off x="2005137" y="6424505"/>
            <a:ext cx="5523129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6AFAD4-58E8-2F8A-93F9-8D39816228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89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F1BB0-3F0A-A34F-8E60-B99E2D3E475E}"/>
              </a:ext>
            </a:extLst>
          </p:cNvPr>
          <p:cNvSpPr txBox="1"/>
          <p:nvPr/>
        </p:nvSpPr>
        <p:spPr>
          <a:xfrm>
            <a:off x="112073" y="281899"/>
            <a:ext cx="8113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Finite temperature Higgs Potential: general considerations</a:t>
            </a:r>
          </a:p>
        </p:txBody>
      </p:sp>
      <p:sp>
        <p:nvSpPr>
          <p:cNvPr id="10" name="Tree-level Effects">
            <a:extLst>
              <a:ext uri="{FF2B5EF4-FFF2-40B4-BE49-F238E27FC236}">
                <a16:creationId xmlns:a16="http://schemas.microsoft.com/office/drawing/2014/main" id="{F0314863-B88B-514E-82E8-8F8E1D100B58}"/>
              </a:ext>
            </a:extLst>
          </p:cNvPr>
          <p:cNvSpPr txBox="1"/>
          <p:nvPr/>
        </p:nvSpPr>
        <p:spPr>
          <a:xfrm>
            <a:off x="110146" y="2357893"/>
            <a:ext cx="256333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03200" indent="-203200">
              <a:buSzPct val="45000"/>
              <a:buBlip>
                <a:blip r:embed="rId3"/>
              </a:buBlip>
              <a:defRPr sz="2400"/>
            </a:lvl1pPr>
          </a:lstStyle>
          <a:p>
            <a:pPr>
              <a:buFont typeface="Wingdings" pitchFamily="2" charset="2"/>
              <a:buChar char="§"/>
            </a:pPr>
            <a:r>
              <a:rPr sz="1800" dirty="0">
                <a:latin typeface="Helvetica" pitchFamily="2" charset="0"/>
              </a:rPr>
              <a:t>Tree-level Effects</a:t>
            </a:r>
          </a:p>
        </p:txBody>
      </p:sp>
      <p:sp>
        <p:nvSpPr>
          <p:cNvPr id="11" name="Thermal effects">
            <a:extLst>
              <a:ext uri="{FF2B5EF4-FFF2-40B4-BE49-F238E27FC236}">
                <a16:creationId xmlns:a16="http://schemas.microsoft.com/office/drawing/2014/main" id="{4FFA4BF7-C5D4-CD47-9685-B5F17E84A406}"/>
              </a:ext>
            </a:extLst>
          </p:cNvPr>
          <p:cNvSpPr txBox="1"/>
          <p:nvPr/>
        </p:nvSpPr>
        <p:spPr>
          <a:xfrm>
            <a:off x="240024" y="4690789"/>
            <a:ext cx="24334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03200" indent="-203200">
              <a:buSzPct val="45000"/>
              <a:buBlip>
                <a:blip r:embed="rId3"/>
              </a:buBlip>
              <a:defRPr sz="2400"/>
            </a:lvl1pPr>
          </a:lstStyle>
          <a:p>
            <a:pPr>
              <a:buSzPct val="50000"/>
              <a:buFont typeface="Wingdings" pitchFamily="2" charset="2"/>
              <a:buChar char="§"/>
            </a:pPr>
            <a:r>
              <a:rPr sz="1800" dirty="0">
                <a:latin typeface="Helvetica" pitchFamily="2" charset="0"/>
              </a:rPr>
              <a:t>Thermal effects</a:t>
            </a:r>
          </a:p>
        </p:txBody>
      </p:sp>
      <p:sp>
        <p:nvSpPr>
          <p:cNvPr id="12" name="Zero Temperature loop effects">
            <a:extLst>
              <a:ext uri="{FF2B5EF4-FFF2-40B4-BE49-F238E27FC236}">
                <a16:creationId xmlns:a16="http://schemas.microsoft.com/office/drawing/2014/main" id="{2AEABB61-3687-714E-A4C0-071491AFFFDA}"/>
              </a:ext>
            </a:extLst>
          </p:cNvPr>
          <p:cNvSpPr txBox="1"/>
          <p:nvPr/>
        </p:nvSpPr>
        <p:spPr>
          <a:xfrm>
            <a:off x="151974" y="3566488"/>
            <a:ext cx="47457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03200" indent="-203200">
              <a:buSzPct val="45000"/>
              <a:buBlip>
                <a:blip r:embed="rId3"/>
              </a:buBlip>
              <a:defRPr sz="2400"/>
            </a:lvl1pPr>
          </a:lstStyle>
          <a:p>
            <a:pPr>
              <a:buSzPct val="50000"/>
              <a:buFont typeface="Wingdings" pitchFamily="2" charset="2"/>
              <a:buChar char="§"/>
            </a:pPr>
            <a:r>
              <a:rPr sz="1800" dirty="0">
                <a:latin typeface="Helvetica" pitchFamily="2" charset="0"/>
              </a:rPr>
              <a:t>Zero Temperature loop effects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41C9213C-58C1-F74E-9011-2ADB3D0DC25E}"/>
              </a:ext>
            </a:extLst>
          </p:cNvPr>
          <p:cNvSpPr txBox="1"/>
          <p:nvPr/>
        </p:nvSpPr>
        <p:spPr>
          <a:xfrm>
            <a:off x="368440" y="2648330"/>
            <a:ext cx="85047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2000" b="0">
                <a:solidFill>
                  <a:srgbClr val="000000"/>
                </a:solidFill>
              </a:defRPr>
            </a:lvl1pPr>
          </a:lstStyle>
          <a:p>
            <a:r>
              <a:rPr sz="1800" dirty="0">
                <a:solidFill>
                  <a:schemeClr val="accent4"/>
                </a:solidFill>
                <a:latin typeface="Helvetica" pitchFamily="2" charset="0"/>
              </a:rPr>
              <a:t>New </a:t>
            </a:r>
            <a:r>
              <a:rPr lang="en-US" sz="1800" dirty="0">
                <a:solidFill>
                  <a:schemeClr val="accent4"/>
                </a:solidFill>
                <a:latin typeface="Helvetica" pitchFamily="2" charset="0"/>
              </a:rPr>
              <a:t>fields coupling directly with the Higgs, </a:t>
            </a:r>
            <a:r>
              <a:rPr sz="1800" dirty="0">
                <a:solidFill>
                  <a:schemeClr val="accent4"/>
                </a:solidFill>
                <a:latin typeface="Helvetica" pitchFamily="2" charset="0"/>
              </a:rPr>
              <a:t>modifying the potential at tree level</a:t>
            </a:r>
          </a:p>
        </p:txBody>
      </p:sp>
      <p:sp>
        <p:nvSpPr>
          <p:cNvPr id="15" name="Connection Line">
            <a:extLst>
              <a:ext uri="{FF2B5EF4-FFF2-40B4-BE49-F238E27FC236}">
                <a16:creationId xmlns:a16="http://schemas.microsoft.com/office/drawing/2014/main" id="{0CDE9E6C-748A-1E4B-8D17-8D60BB85FCDE}"/>
              </a:ext>
            </a:extLst>
          </p:cNvPr>
          <p:cNvSpPr/>
          <p:nvPr/>
        </p:nvSpPr>
        <p:spPr>
          <a:xfrm>
            <a:off x="5671233" y="3037943"/>
            <a:ext cx="198170" cy="43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0" h="21600" extrusionOk="0">
                <a:moveTo>
                  <a:pt x="0" y="21600"/>
                </a:moveTo>
                <a:cubicBezTo>
                  <a:pt x="15562" y="18287"/>
                  <a:pt x="21600" y="11087"/>
                  <a:pt x="18113" y="0"/>
                </a:cubicBezTo>
              </a:path>
            </a:pathLst>
          </a:custGeom>
          <a:ln w="25400">
            <a:solidFill>
              <a:schemeClr val="bg2">
                <a:lumMod val="25000"/>
                <a:lumOff val="75000"/>
              </a:schemeClr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EB78CCD0-742B-DC4D-8C55-B9C4D8BDF2C5}"/>
              </a:ext>
            </a:extLst>
          </p:cNvPr>
          <p:cNvSpPr txBox="1"/>
          <p:nvPr/>
        </p:nvSpPr>
        <p:spPr>
          <a:xfrm>
            <a:off x="341374" y="3979829"/>
            <a:ext cx="760197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2000" b="0">
                <a:solidFill>
                  <a:srgbClr val="000000"/>
                </a:solidFill>
              </a:defRPr>
            </a:lvl1pPr>
          </a:lstStyle>
          <a:p>
            <a:r>
              <a:rPr sz="1750" dirty="0">
                <a:solidFill>
                  <a:schemeClr val="accent4"/>
                </a:solidFill>
                <a:latin typeface="Helvetica" pitchFamily="2" charset="0"/>
              </a:rPr>
              <a:t>Modifying the potential through radiative corrections</a:t>
            </a:r>
            <a:r>
              <a:rPr lang="en-US" sz="1750" dirty="0">
                <a:solidFill>
                  <a:schemeClr val="accent4"/>
                </a:solidFill>
                <a:latin typeface="Helvetica" pitchFamily="2" charset="0"/>
              </a:rPr>
              <a:t> involving new particles</a:t>
            </a:r>
            <a:r>
              <a:rPr sz="1750" dirty="0">
                <a:solidFill>
                  <a:schemeClr val="accent4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6BB0880F-CCFF-1A48-9889-1C2FA23A3568}"/>
              </a:ext>
            </a:extLst>
          </p:cNvPr>
          <p:cNvSpPr txBox="1"/>
          <p:nvPr/>
        </p:nvSpPr>
        <p:spPr>
          <a:xfrm>
            <a:off x="341374" y="5095364"/>
            <a:ext cx="809429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2000" b="0">
                <a:solidFill>
                  <a:srgbClr val="000000"/>
                </a:solidFill>
              </a:defRPr>
            </a:lvl1pPr>
          </a:lstStyle>
          <a:p>
            <a:r>
              <a:rPr sz="1700" dirty="0">
                <a:solidFill>
                  <a:schemeClr val="accent4"/>
                </a:solidFill>
                <a:latin typeface="Helvetica" pitchFamily="2" charset="0"/>
              </a:rPr>
              <a:t>Modifying the thermal potential through thermal loops</a:t>
            </a:r>
            <a:r>
              <a:rPr lang="en-US" sz="1700" dirty="0">
                <a:solidFill>
                  <a:schemeClr val="accent4"/>
                </a:solidFill>
                <a:latin typeface="Helvetica" pitchFamily="2" charset="0"/>
              </a:rPr>
              <a:t> involving new particles</a:t>
            </a:r>
            <a:endParaRPr sz="1700" dirty="0">
              <a:solidFill>
                <a:schemeClr val="accent4"/>
              </a:solidFill>
              <a:latin typeface="Helvetica" pitchFamily="2" charset="0"/>
            </a:endParaRPr>
          </a:p>
        </p:txBody>
      </p:sp>
      <p:sp>
        <p:nvSpPr>
          <p:cNvPr id="24" name="Connection Line">
            <a:extLst>
              <a:ext uri="{FF2B5EF4-FFF2-40B4-BE49-F238E27FC236}">
                <a16:creationId xmlns:a16="http://schemas.microsoft.com/office/drawing/2014/main" id="{7AD0088C-3829-DF4A-8EEE-060012921C53}"/>
              </a:ext>
            </a:extLst>
          </p:cNvPr>
          <p:cNvSpPr/>
          <p:nvPr/>
        </p:nvSpPr>
        <p:spPr>
          <a:xfrm>
            <a:off x="6261980" y="5532669"/>
            <a:ext cx="209171" cy="391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55" h="21600" extrusionOk="0">
                <a:moveTo>
                  <a:pt x="16279" y="0"/>
                </a:moveTo>
                <a:cubicBezTo>
                  <a:pt x="21600" y="8597"/>
                  <a:pt x="16174" y="15797"/>
                  <a:pt x="0" y="21600"/>
                </a:cubicBezTo>
              </a:path>
            </a:pathLst>
          </a:custGeom>
          <a:ln w="25400">
            <a:solidFill>
              <a:schemeClr val="bg2">
                <a:lumMod val="25000"/>
                <a:lumOff val="75000"/>
              </a:schemeClr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78" name="Connection Line">
            <a:extLst>
              <a:ext uri="{FF2B5EF4-FFF2-40B4-BE49-F238E27FC236}">
                <a16:creationId xmlns:a16="http://schemas.microsoft.com/office/drawing/2014/main" id="{453D917D-BAFF-434C-BC1B-1C7055BA3BD4}"/>
              </a:ext>
            </a:extLst>
          </p:cNvPr>
          <p:cNvSpPr/>
          <p:nvPr/>
        </p:nvSpPr>
        <p:spPr>
          <a:xfrm>
            <a:off x="5759601" y="4327646"/>
            <a:ext cx="198170" cy="437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0" h="21600" extrusionOk="0">
                <a:moveTo>
                  <a:pt x="0" y="21600"/>
                </a:moveTo>
                <a:cubicBezTo>
                  <a:pt x="15562" y="18287"/>
                  <a:pt x="21600" y="11087"/>
                  <a:pt x="18113" y="0"/>
                </a:cubicBezTo>
              </a:path>
            </a:pathLst>
          </a:custGeom>
          <a:ln w="25400">
            <a:solidFill>
              <a:schemeClr val="bg2">
                <a:lumMod val="25000"/>
                <a:lumOff val="75000"/>
              </a:schemeClr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23" name="Connection Line">
            <a:extLst>
              <a:ext uri="{FF2B5EF4-FFF2-40B4-BE49-F238E27FC236}">
                <a16:creationId xmlns:a16="http://schemas.microsoft.com/office/drawing/2014/main" id="{89195837-7270-CE45-86F3-F416758CF575}"/>
              </a:ext>
            </a:extLst>
          </p:cNvPr>
          <p:cNvSpPr/>
          <p:nvPr/>
        </p:nvSpPr>
        <p:spPr>
          <a:xfrm>
            <a:off x="7925790" y="3046473"/>
            <a:ext cx="209171" cy="391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55" h="21600" extrusionOk="0">
                <a:moveTo>
                  <a:pt x="16279" y="0"/>
                </a:moveTo>
                <a:cubicBezTo>
                  <a:pt x="21600" y="8597"/>
                  <a:pt x="16174" y="15797"/>
                  <a:pt x="0" y="21600"/>
                </a:cubicBezTo>
              </a:path>
            </a:pathLst>
          </a:custGeom>
          <a:ln w="25400">
            <a:solidFill>
              <a:schemeClr val="bg2">
                <a:lumMod val="25000"/>
                <a:lumOff val="75000"/>
              </a:schemeClr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FA62EED-8C01-5F46-AF28-36AE5F067C56}"/>
              </a:ext>
            </a:extLst>
          </p:cNvPr>
          <p:cNvSpPr txBox="1"/>
          <p:nvPr/>
        </p:nvSpPr>
        <p:spPr>
          <a:xfrm>
            <a:off x="6516162" y="3073010"/>
            <a:ext cx="2211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                 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A418DF-7071-B74B-9E72-4167EF5E4D92}"/>
              </a:ext>
            </a:extLst>
          </p:cNvPr>
          <p:cNvSpPr txBox="1"/>
          <p:nvPr/>
        </p:nvSpPr>
        <p:spPr>
          <a:xfrm>
            <a:off x="1237932" y="3087369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V(h, S, H</a:t>
            </a:r>
            <a:r>
              <a:rPr lang="en-US" sz="1600" baseline="-25000" dirty="0">
                <a:latin typeface="Helvetica" pitchFamily="2" charset="0"/>
              </a:rPr>
              <a:t>BSM</a:t>
            </a:r>
            <a:r>
              <a:rPr lang="en-US" sz="1600" dirty="0">
                <a:latin typeface="Helvetica" pitchFamily="2" charset="0"/>
              </a:rPr>
              <a:t>, …)</a:t>
            </a:r>
          </a:p>
        </p:txBody>
      </p:sp>
      <p:pic>
        <p:nvPicPr>
          <p:cNvPr id="30" name="lambda_rightarro.pdf" descr="lambda_rightarro.pdf">
            <a:extLst>
              <a:ext uri="{FF2B5EF4-FFF2-40B4-BE49-F238E27FC236}">
                <a16:creationId xmlns:a16="http://schemas.microsoft.com/office/drawing/2014/main" id="{AA2B00B9-B733-FF47-9A81-71CBDAD63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75" y="3207055"/>
            <a:ext cx="844929" cy="218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E_rightarrow_E_r.pdf" descr="E_rightarrow_E_r.pdf">
            <a:extLst>
              <a:ext uri="{FF2B5EF4-FFF2-40B4-BE49-F238E27FC236}">
                <a16:creationId xmlns:a16="http://schemas.microsoft.com/office/drawing/2014/main" id="{74310976-B381-F945-A441-C429AF4E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051" y="3200761"/>
            <a:ext cx="960940" cy="248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lambda_rightarro.pdf" descr="lambda_rightarro.pdf">
            <a:extLst>
              <a:ext uri="{FF2B5EF4-FFF2-40B4-BE49-F238E27FC236}">
                <a16:creationId xmlns:a16="http://schemas.microsoft.com/office/drawing/2014/main" id="{27CB3079-E33B-FB4F-BFF7-0E3A7C702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76" y="4417584"/>
            <a:ext cx="844929" cy="218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E_rightarrow_E_r.pdf" descr="E_rightarrow_E_r.pdf">
            <a:extLst>
              <a:ext uri="{FF2B5EF4-FFF2-40B4-BE49-F238E27FC236}">
                <a16:creationId xmlns:a16="http://schemas.microsoft.com/office/drawing/2014/main" id="{9589CCB7-1D8F-464C-88AF-DE2E6F4A9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741" y="5521172"/>
            <a:ext cx="1580239" cy="26027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27B736-0531-DEDB-16B9-CA4BD7A0CC77}"/>
              </a:ext>
            </a:extLst>
          </p:cNvPr>
          <p:cNvSpPr txBox="1"/>
          <p:nvPr/>
        </p:nvSpPr>
        <p:spPr>
          <a:xfrm>
            <a:off x="151974" y="849068"/>
            <a:ext cx="893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Going beyond the Standard Model to allow for a first order phase transition, sufficiently strong, one needs to add new particles and look in the direction of the transition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750CD-0A24-36F5-C996-7C8C742AAF3F}"/>
              </a:ext>
            </a:extLst>
          </p:cNvPr>
          <p:cNvSpPr txBox="1"/>
          <p:nvPr/>
        </p:nvSpPr>
        <p:spPr>
          <a:xfrm>
            <a:off x="151974" y="1609842"/>
            <a:ext cx="665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V(</a:t>
            </a:r>
            <a:r>
              <a:rPr lang="el-GR" sz="1800" dirty="0" err="1">
                <a:solidFill>
                  <a:srgbClr val="C00000"/>
                </a:solidFill>
                <a:latin typeface="Helvetica" pitchFamily="2" charset="0"/>
              </a:rPr>
              <a:t>φ,Τ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) =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V</a:t>
            </a:r>
            <a:r>
              <a:rPr lang="el-GR" sz="1800" baseline="-25000" dirty="0">
                <a:solidFill>
                  <a:srgbClr val="C00000"/>
                </a:solidFill>
                <a:latin typeface="Helvetica" pitchFamily="2" charset="0"/>
              </a:rPr>
              <a:t>0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(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φ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,S, H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BSM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) +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V</a:t>
            </a:r>
            <a:r>
              <a:rPr lang="el-GR" sz="1800" baseline="-25000" dirty="0">
                <a:solidFill>
                  <a:srgbClr val="C00000"/>
                </a:solidFill>
                <a:latin typeface="Helvetica" pitchFamily="2" charset="0"/>
              </a:rPr>
              <a:t>1</a:t>
            </a:r>
            <a:r>
              <a:rPr lang="en-US" sz="1800" baseline="30000" dirty="0">
                <a:solidFill>
                  <a:srgbClr val="C00000"/>
                </a:solidFill>
                <a:latin typeface="Helvetica" pitchFamily="2" charset="0"/>
              </a:rPr>
              <a:t>CW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(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φ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, S, H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BSM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,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0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)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+ V</a:t>
            </a:r>
            <a:r>
              <a:rPr lang="el-GR" sz="1800" baseline="-25000" dirty="0">
                <a:solidFill>
                  <a:srgbClr val="C00000"/>
                </a:solidFill>
                <a:latin typeface="Helvetica" pitchFamily="2" charset="0"/>
              </a:rPr>
              <a:t>1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(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φ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, S, H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BSM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,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T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)</a:t>
            </a:r>
            <a:endParaRPr lang="en-US" sz="18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ADD30D-46CA-5011-1D05-9903FAC3E637}"/>
              </a:ext>
            </a:extLst>
          </p:cNvPr>
          <p:cNvSpPr txBox="1"/>
          <p:nvPr/>
        </p:nvSpPr>
        <p:spPr>
          <a:xfrm>
            <a:off x="3960365" y="2045050"/>
            <a:ext cx="45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2" charset="0"/>
                <a:sym typeface="Wingdings" pitchFamily="2" charset="2"/>
              </a:rPr>
              <a:t> The scalar potential can have many fields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3" name="Connection Line">
            <a:extLst>
              <a:ext uri="{FF2B5EF4-FFF2-40B4-BE49-F238E27FC236}">
                <a16:creationId xmlns:a16="http://schemas.microsoft.com/office/drawing/2014/main" id="{A51226B0-76D9-DE8F-6EF4-95423AFBD9AF}"/>
              </a:ext>
            </a:extLst>
          </p:cNvPr>
          <p:cNvSpPr/>
          <p:nvPr/>
        </p:nvSpPr>
        <p:spPr>
          <a:xfrm>
            <a:off x="5725117" y="3084736"/>
            <a:ext cx="198170" cy="43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0" h="21600" extrusionOk="0">
                <a:moveTo>
                  <a:pt x="0" y="21600"/>
                </a:moveTo>
                <a:cubicBezTo>
                  <a:pt x="15562" y="18287"/>
                  <a:pt x="21600" y="11087"/>
                  <a:pt x="18113" y="0"/>
                </a:cubicBezTo>
              </a:path>
            </a:pathLst>
          </a:cu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" name="Connection Line">
            <a:extLst>
              <a:ext uri="{FF2B5EF4-FFF2-40B4-BE49-F238E27FC236}">
                <a16:creationId xmlns:a16="http://schemas.microsoft.com/office/drawing/2014/main" id="{C933BF68-E0B6-AE0D-DC1B-6AC230AC489D}"/>
              </a:ext>
            </a:extLst>
          </p:cNvPr>
          <p:cNvSpPr/>
          <p:nvPr/>
        </p:nvSpPr>
        <p:spPr>
          <a:xfrm>
            <a:off x="5671233" y="4327646"/>
            <a:ext cx="198170" cy="43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0" h="21600" extrusionOk="0">
                <a:moveTo>
                  <a:pt x="0" y="21600"/>
                </a:moveTo>
                <a:cubicBezTo>
                  <a:pt x="15562" y="18287"/>
                  <a:pt x="21600" y="11087"/>
                  <a:pt x="18113" y="0"/>
                </a:cubicBezTo>
              </a:path>
            </a:pathLst>
          </a:cu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5" name="Connection Line">
            <a:extLst>
              <a:ext uri="{FF2B5EF4-FFF2-40B4-BE49-F238E27FC236}">
                <a16:creationId xmlns:a16="http://schemas.microsoft.com/office/drawing/2014/main" id="{9CBD9DF7-4925-6E69-7FF3-310DE109FFA8}"/>
              </a:ext>
            </a:extLst>
          </p:cNvPr>
          <p:cNvSpPr/>
          <p:nvPr/>
        </p:nvSpPr>
        <p:spPr>
          <a:xfrm>
            <a:off x="6261979" y="5521172"/>
            <a:ext cx="209171" cy="391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55" h="21600" extrusionOk="0">
                <a:moveTo>
                  <a:pt x="16279" y="0"/>
                </a:moveTo>
                <a:cubicBezTo>
                  <a:pt x="21600" y="8597"/>
                  <a:pt x="16174" y="15797"/>
                  <a:pt x="0" y="21600"/>
                </a:cubicBezTo>
              </a:path>
            </a:pathLst>
          </a:cu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6" name="Connection Line">
            <a:extLst>
              <a:ext uri="{FF2B5EF4-FFF2-40B4-BE49-F238E27FC236}">
                <a16:creationId xmlns:a16="http://schemas.microsoft.com/office/drawing/2014/main" id="{B3806644-C26A-4899-EA96-68124B387BCA}"/>
              </a:ext>
            </a:extLst>
          </p:cNvPr>
          <p:cNvSpPr/>
          <p:nvPr/>
        </p:nvSpPr>
        <p:spPr>
          <a:xfrm>
            <a:off x="7965561" y="3162822"/>
            <a:ext cx="209171" cy="391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55" h="21600" extrusionOk="0">
                <a:moveTo>
                  <a:pt x="16279" y="0"/>
                </a:moveTo>
                <a:cubicBezTo>
                  <a:pt x="21600" y="8597"/>
                  <a:pt x="16174" y="15797"/>
                  <a:pt x="0" y="21600"/>
                </a:cubicBezTo>
              </a:path>
            </a:pathLst>
          </a:cu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9" name="Higher order operators">
            <a:extLst>
              <a:ext uri="{FF2B5EF4-FFF2-40B4-BE49-F238E27FC236}">
                <a16:creationId xmlns:a16="http://schemas.microsoft.com/office/drawing/2014/main" id="{9FC4B743-248F-F535-3761-3C8272E3E274}"/>
              </a:ext>
            </a:extLst>
          </p:cNvPr>
          <p:cNvSpPr txBox="1"/>
          <p:nvPr/>
        </p:nvSpPr>
        <p:spPr>
          <a:xfrm>
            <a:off x="310271" y="5948170"/>
            <a:ext cx="850477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03200" indent="-203200">
              <a:buSzPct val="45000"/>
              <a:buBlip>
                <a:blip r:embed="rId3"/>
              </a:buBlip>
              <a:defRPr sz="2400">
                <a:solidFill>
                  <a:srgbClr val="A6AAA9"/>
                </a:solidFill>
              </a:defRPr>
            </a:lvl1pPr>
          </a:lstStyle>
          <a:p>
            <a:pPr>
              <a:buSzPct val="50000"/>
              <a:buFont typeface="Wingdings" pitchFamily="2" charset="2"/>
              <a:buChar char="§"/>
            </a:pPr>
            <a:r>
              <a:rPr sz="1700" dirty="0">
                <a:solidFill>
                  <a:schemeClr val="tx1"/>
                </a:solidFill>
                <a:latin typeface="Helvetica" pitchFamily="2" charset="0"/>
              </a:rPr>
              <a:t>Higher order operators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: if new particles heavy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800" baseline="-250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eff</a:t>
            </a:r>
            <a:endParaRPr sz="1800" baseline="-250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37FC7DF-A52D-4A34-EE14-8F365F71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E540C03-FE36-7A2C-45D1-E15A3A6E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6" name="Footer Placeholder 17">
            <a:extLst>
              <a:ext uri="{FF2B5EF4-FFF2-40B4-BE49-F238E27FC236}">
                <a16:creationId xmlns:a16="http://schemas.microsoft.com/office/drawing/2014/main" id="{9D1A8886-6E52-71E9-02CE-83F1A5B1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54EE9F-8197-5B6A-2107-68C1F4D58785}"/>
              </a:ext>
            </a:extLst>
          </p:cNvPr>
          <p:cNvSpPr txBox="1"/>
          <p:nvPr/>
        </p:nvSpPr>
        <p:spPr>
          <a:xfrm flipV="1">
            <a:off x="2005137" y="6424505"/>
            <a:ext cx="5523129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DA58E22-2F42-11D0-440F-93AD295C8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94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60162FA-C3F3-1C45-8681-38F68BCCEEDD}"/>
              </a:ext>
            </a:extLst>
          </p:cNvPr>
          <p:cNvSpPr txBox="1"/>
          <p:nvPr/>
        </p:nvSpPr>
        <p:spPr>
          <a:xfrm>
            <a:off x="228600" y="369158"/>
            <a:ext cx="824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Enhancing the EWPT strength through a singlet scalar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649FA3-5DF6-F1FB-13C3-885FAE8C1047}"/>
              </a:ext>
            </a:extLst>
          </p:cNvPr>
          <p:cNvSpPr txBox="1"/>
          <p:nvPr/>
        </p:nvSpPr>
        <p:spPr>
          <a:xfrm>
            <a:off x="183896" y="951372"/>
            <a:ext cx="87404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Scalar couples to the Higgs and affects the tree level potential 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14D500-7468-5C61-F587-658917CF9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38" y="1413778"/>
            <a:ext cx="5243788" cy="4264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ACCFFC-0EDB-4DAF-444B-74C995B7F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71" y="1483439"/>
            <a:ext cx="1447800" cy="30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2A2CA7-4F15-56D0-7F3B-B7212B3936B1}"/>
              </a:ext>
            </a:extLst>
          </p:cNvPr>
          <p:cNvSpPr txBox="1"/>
          <p:nvPr/>
        </p:nvSpPr>
        <p:spPr>
          <a:xfrm>
            <a:off x="351943" y="1982142"/>
            <a:ext cx="812015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We have separated out terms that explicitly break the Z</a:t>
            </a:r>
            <a:r>
              <a:rPr lang="en-US" sz="1700" baseline="-25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symmetry: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652534-80BA-9867-4A3C-7329503D8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700" y="2079267"/>
            <a:ext cx="826514" cy="1511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CEB1B9-72A8-F6C8-021B-FB6605B9A48A}"/>
              </a:ext>
            </a:extLst>
          </p:cNvPr>
          <p:cNvSpPr txBox="1"/>
          <p:nvPr/>
        </p:nvSpPr>
        <p:spPr>
          <a:xfrm>
            <a:off x="2492907" y="2508519"/>
            <a:ext cx="61560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Explicit Z</a:t>
            </a:r>
            <a:r>
              <a:rPr lang="en-US" sz="1800" baseline="-25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 breaking 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800" dirty="0">
                <a:latin typeface="Helvetica" pitchFamily="2" charset="0"/>
              </a:rPr>
              <a:t> </a:t>
            </a: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Z</a:t>
            </a:r>
            <a:r>
              <a:rPr lang="en-US" sz="1800" baseline="-25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 - preserving (at T=0</a:t>
            </a:r>
            <a:r>
              <a:rPr lang="en-US" sz="2000" dirty="0">
                <a:latin typeface="+mj-lt"/>
              </a:rPr>
              <a:t>)</a:t>
            </a:r>
            <a:r>
              <a:rPr lang="en-US" sz="1800" dirty="0"/>
              <a:t>  </a:t>
            </a:r>
            <a:r>
              <a:rPr lang="en-US" sz="1800" dirty="0">
                <a:sym typeface="Wingdings" pitchFamily="2" charset="2"/>
              </a:rPr>
              <a:t> </a:t>
            </a:r>
            <a:endParaRPr lang="en-US" sz="1700" dirty="0">
              <a:latin typeface="Helvetica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</a:rPr>
              <a:t>Spontaneously Z</a:t>
            </a:r>
            <a:r>
              <a:rPr lang="en-US" sz="1700" baseline="-25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breaking      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                                                   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43BC62-C153-8A68-8D2D-137C5659556F}"/>
              </a:ext>
            </a:extLst>
          </p:cNvPr>
          <p:cNvSpPr txBox="1"/>
          <p:nvPr/>
        </p:nvSpPr>
        <p:spPr>
          <a:xfrm>
            <a:off x="228599" y="282183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Possible scenarios: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27FC9E-113A-D948-7318-D957B7657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495" y="2502527"/>
            <a:ext cx="3366226" cy="2789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F908F7-DA78-7619-8CD3-8B22D8167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912" y="2908498"/>
            <a:ext cx="1786372" cy="2347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AD44B7-3F8F-93E7-2AF6-85670A288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3096" y="3304526"/>
            <a:ext cx="1995023" cy="2206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3A685E-D8FA-B4AE-77D5-8D7E99E8588B}"/>
              </a:ext>
            </a:extLst>
          </p:cNvPr>
          <p:cNvSpPr txBox="1"/>
          <p:nvPr/>
        </p:nvSpPr>
        <p:spPr>
          <a:xfrm>
            <a:off x="154323" y="3786382"/>
            <a:ext cx="87700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The last case follows naturally in scenarios where, e.g., the singlet is the Higgs-like boson of a complex scalar in the dark sector that spontaneously breaks a dark gauge symmetry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C98F73-4B44-8EB5-6AD6-3BDA35CD37DD}"/>
              </a:ext>
            </a:extLst>
          </p:cNvPr>
          <p:cNvSpPr txBox="1"/>
          <p:nvPr/>
        </p:nvSpPr>
        <p:spPr>
          <a:xfrm>
            <a:off x="114299" y="4500240"/>
            <a:ext cx="90297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 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Different thermal histories, with 1 or 2 step phase transitions and strong first order EWPT      </a:t>
            </a:r>
            <a:endParaRPr lang="en-US" sz="1700" dirty="0">
              <a:latin typeface="Helvetica" pitchFamily="2" charset="0"/>
            </a:endParaRPr>
          </a:p>
        </p:txBody>
      </p:sp>
      <p:pic>
        <p:nvPicPr>
          <p:cNvPr id="26" name="latex-image-1.pdf" descr="latex-image-1.pdf">
            <a:extLst>
              <a:ext uri="{FF2B5EF4-FFF2-40B4-BE49-F238E27FC236}">
                <a16:creationId xmlns:a16="http://schemas.microsoft.com/office/drawing/2014/main" id="{68587340-442E-2916-A3AB-EFEC8774F41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32180" y="5136546"/>
            <a:ext cx="4390593" cy="1789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" name="Oval Oval" descr="Oval Oval">
            <a:extLst>
              <a:ext uri="{FF2B5EF4-FFF2-40B4-BE49-F238E27FC236}">
                <a16:creationId xmlns:a16="http://schemas.microsoft.com/office/drawing/2014/main" id="{AAE32D7A-DEDD-766E-8E0A-F679B521EB43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871" y="5048362"/>
            <a:ext cx="947674" cy="39586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" name="Oval Oval" descr="Oval Oval">
            <a:extLst>
              <a:ext uri="{FF2B5EF4-FFF2-40B4-BE49-F238E27FC236}">
                <a16:creationId xmlns:a16="http://schemas.microsoft.com/office/drawing/2014/main" id="{D3FD8002-EAEB-0028-BE39-043481A15929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7579036" y="5020733"/>
            <a:ext cx="1164685" cy="39586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443DAC-F78C-9CF7-2605-F7FA4F816B35}"/>
              </a:ext>
            </a:extLst>
          </p:cNvPr>
          <p:cNvSpPr txBox="1"/>
          <p:nvPr/>
        </p:nvSpPr>
        <p:spPr>
          <a:xfrm>
            <a:off x="154322" y="4972704"/>
            <a:ext cx="38062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To determine phase transition pattern requires finite temperature potential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80C04-2F86-6FBD-362B-FD13AC682C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00" t="26155" r="2639" b="27547"/>
          <a:stretch/>
        </p:blipFill>
        <p:spPr>
          <a:xfrm>
            <a:off x="676275" y="5603449"/>
            <a:ext cx="7524041" cy="668400"/>
          </a:xfrm>
          <a:prstGeom prst="rect">
            <a:avLst/>
          </a:prstGeom>
        </p:spPr>
      </p:pic>
      <p:pic>
        <p:nvPicPr>
          <p:cNvPr id="32" name="Oval Oval" descr="Oval Oval">
            <a:extLst>
              <a:ext uri="{FF2B5EF4-FFF2-40B4-BE49-F238E27FC236}">
                <a16:creationId xmlns:a16="http://schemas.microsoft.com/office/drawing/2014/main" id="{D1A9D9AD-1D06-1E6C-5D1F-376E07590E01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2624670" y="3117548"/>
            <a:ext cx="3215021" cy="56451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id="{0D9C4082-FEDD-8190-A660-2DEA0176FF66}"/>
              </a:ext>
            </a:extLst>
          </p:cNvPr>
          <p:cNvSpPr/>
          <p:nvPr/>
        </p:nvSpPr>
        <p:spPr>
          <a:xfrm>
            <a:off x="2375911" y="2558102"/>
            <a:ext cx="233993" cy="93725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295D2A-F82B-6328-2745-9FC0DEC6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4560E-2464-0D37-79E3-DC4CBD48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817F628C-86BF-E640-91F5-D2261E2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37768-9FEA-22DC-E800-B55548F91335}"/>
              </a:ext>
            </a:extLst>
          </p:cNvPr>
          <p:cNvSpPr txBox="1"/>
          <p:nvPr/>
        </p:nvSpPr>
        <p:spPr>
          <a:xfrm flipV="1">
            <a:off x="2005137" y="6424505"/>
            <a:ext cx="5523129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4EB095-2261-6C11-8847-B28613AB93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B1B12DB-1AB6-B34A-A869-34D5CAED9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832" y="3576186"/>
            <a:ext cx="2933191" cy="27489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01DF0B-E886-4C40-9C69-61A9A7073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9" y="2068046"/>
            <a:ext cx="3337966" cy="2177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228600" y="281658"/>
            <a:ext cx="9118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Helvetica" pitchFamily="2" charset="0"/>
                <a:sym typeface="Wingdings" pitchFamily="2" charset="2"/>
              </a:rPr>
              <a:t>Exotic Higgs decays as a potent probe of viable EWBG models</a:t>
            </a:r>
            <a:endParaRPr lang="en-US" sz="2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82E85-9A4A-2144-9445-A2214219E9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52" t="28622" r="8153" b="28764"/>
          <a:stretch/>
        </p:blipFill>
        <p:spPr>
          <a:xfrm>
            <a:off x="254068" y="1211949"/>
            <a:ext cx="3337966" cy="8182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AE3F4F-2E28-1042-A048-F67A25E2A5C7}"/>
              </a:ext>
            </a:extLst>
          </p:cNvPr>
          <p:cNvSpPr txBox="1"/>
          <p:nvPr/>
        </p:nvSpPr>
        <p:spPr>
          <a:xfrm>
            <a:off x="115784" y="879022"/>
            <a:ext cx="923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The electroweak phase transition strength – Spontaneous Z</a:t>
            </a:r>
            <a:r>
              <a:rPr lang="en-US" sz="1800" baseline="-25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 breaking scenario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3E339A-98BE-4449-A0C3-3E0817170D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807"/>
          <a:stretch/>
        </p:blipFill>
        <p:spPr>
          <a:xfrm>
            <a:off x="1636672" y="2861172"/>
            <a:ext cx="1085549" cy="4131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EAD53-9129-EB42-96AA-A307B264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E271CD-6053-3DE0-00E3-559464EB61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2" t="31716" r="5086" b="27014"/>
          <a:stretch/>
        </p:blipFill>
        <p:spPr>
          <a:xfrm>
            <a:off x="3730318" y="1298916"/>
            <a:ext cx="4739166" cy="537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9B32D5-DDF2-9575-127F-57C61C424E44}"/>
              </a:ext>
            </a:extLst>
          </p:cNvPr>
          <p:cNvSpPr txBox="1"/>
          <p:nvPr/>
        </p:nvSpPr>
        <p:spPr>
          <a:xfrm>
            <a:off x="3337966" y="2057910"/>
            <a:ext cx="580603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Q</a:t>
            </a:r>
            <a:r>
              <a:rPr lang="en-US" sz="1600" dirty="0">
                <a:latin typeface="Helvetica" pitchFamily="2" charset="0"/>
              </a:rPr>
              <a:t>uartic mixing coupling proportional to mixing between mass eigenstates - strongly constrained by Higgs precision measurements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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S</a:t>
            </a:r>
            <a:r>
              <a:rPr lang="en-US" sz="1600" dirty="0">
                <a:latin typeface="Helvetica" pitchFamily="2" charset="0"/>
              </a:rPr>
              <a:t>trength of the EWPT enhanced for small m</a:t>
            </a:r>
            <a:r>
              <a:rPr lang="en-US" sz="1600" baseline="-25000" dirty="0">
                <a:latin typeface="Helvetica" pitchFamily="2" charset="0"/>
              </a:rPr>
              <a:t>S</a:t>
            </a:r>
            <a:r>
              <a:rPr lang="en-US" sz="1600" dirty="0">
                <a:latin typeface="Helvetica" pitchFamily="2" charset="0"/>
              </a:rPr>
              <a:t> - light singlet </a:t>
            </a:r>
            <a:endParaRPr lang="en-US" sz="2400" dirty="0">
              <a:latin typeface="Helvetica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0011B6-9CD6-1845-8526-CDA085E75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572" y="2603634"/>
            <a:ext cx="934327" cy="2147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468F10-5521-D8CE-C8C0-95229F35CD65}"/>
              </a:ext>
            </a:extLst>
          </p:cNvPr>
          <p:cNvSpPr txBox="1"/>
          <p:nvPr/>
        </p:nvSpPr>
        <p:spPr>
          <a:xfrm>
            <a:off x="107391" y="4336482"/>
            <a:ext cx="44646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</a:rPr>
              <a:t>Sizeable s</a:t>
            </a:r>
            <a:r>
              <a:rPr lang="en-US" sz="1700" baseline="30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|H|</a:t>
            </a:r>
            <a:r>
              <a:rPr lang="en-US" sz="1700" baseline="30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coupling needed for a strongly 1</a:t>
            </a:r>
            <a:r>
              <a:rPr lang="en-US" sz="1700" baseline="30000" dirty="0">
                <a:latin typeface="Helvetica" pitchFamily="2" charset="0"/>
              </a:rPr>
              <a:t>st</a:t>
            </a:r>
            <a:r>
              <a:rPr lang="en-US" sz="1700" dirty="0">
                <a:latin typeface="Helvetica" pitchFamily="2" charset="0"/>
              </a:rPr>
              <a:t> order EWPT </a:t>
            </a:r>
          </a:p>
          <a:p>
            <a:pPr>
              <a:spcBef>
                <a:spcPts val="600"/>
              </a:spcBef>
            </a:pPr>
            <a:r>
              <a:rPr lang="en-US" sz="1700" dirty="0">
                <a:solidFill>
                  <a:schemeClr val="accent4"/>
                </a:solidFill>
                <a:latin typeface="Helvetica" pitchFamily="2" charset="0"/>
                <a:sym typeface="Wingdings" pitchFamily="2" charset="2"/>
              </a:rPr>
              <a:t> </a:t>
            </a:r>
            <a:r>
              <a:rPr lang="en-US" sz="1700" dirty="0">
                <a:solidFill>
                  <a:schemeClr val="accent4"/>
                </a:solidFill>
                <a:latin typeface="Helvetica" pitchFamily="2" charset="0"/>
              </a:rPr>
              <a:t> BR (H</a:t>
            </a:r>
            <a:r>
              <a:rPr lang="en-US" sz="1700" dirty="0">
                <a:solidFill>
                  <a:schemeClr val="accent4"/>
                </a:solidFill>
                <a:latin typeface="Helvetica" pitchFamily="2" charset="0"/>
                <a:sym typeface="Wingdings" pitchFamily="2" charset="2"/>
              </a:rPr>
              <a:t>SS) to be bounded from below</a:t>
            </a:r>
            <a:endParaRPr lang="en-US" sz="1700" dirty="0">
              <a:latin typeface="Helvetica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106CEF-F7DE-25C9-BE77-2AA08BF14C75}"/>
              </a:ext>
            </a:extLst>
          </p:cNvPr>
          <p:cNvSpPr txBox="1"/>
          <p:nvPr/>
        </p:nvSpPr>
        <p:spPr>
          <a:xfrm>
            <a:off x="3912076" y="3408175"/>
            <a:ext cx="4956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+mj-lt"/>
                <a:ea typeface="ＭＳ Ｐゴシック" pitchFamily="-20" charset="-128"/>
                <a:cs typeface="ＭＳ Ｐゴシック" pitchFamily="-20" charset="-128"/>
              </a:rPr>
              <a:t>Bounds on Br(h → ss) from  Br(h → ss → XXYY) </a:t>
            </a:r>
            <a:endParaRPr lang="en-US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8CBEF8-A5A6-62DC-B4C1-F8002A44DEBB}"/>
              </a:ext>
            </a:extLst>
          </p:cNvPr>
          <p:cNvSpPr txBox="1"/>
          <p:nvPr/>
        </p:nvSpPr>
        <p:spPr>
          <a:xfrm>
            <a:off x="7460281" y="5094975"/>
            <a:ext cx="1485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</a:t>
            </a:r>
            <a:r>
              <a:rPr lang="en-US" sz="1400" baseline="-25000" dirty="0"/>
              <a:t>2 </a:t>
            </a:r>
            <a:r>
              <a:rPr lang="en-US" sz="1400" dirty="0"/>
              <a:t>spontaneous breaking with SFOEWPT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0A43FD-816F-759F-D22F-C0E8E04F3159}"/>
              </a:ext>
            </a:extLst>
          </p:cNvPr>
          <p:cNvCxnSpPr>
            <a:cxnSpLocks/>
          </p:cNvCxnSpPr>
          <p:nvPr/>
        </p:nvCxnSpPr>
        <p:spPr>
          <a:xfrm>
            <a:off x="5133057" y="4275069"/>
            <a:ext cx="2514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7A0AEB0-BC68-0310-9760-E27443F0E21E}"/>
              </a:ext>
            </a:extLst>
          </p:cNvPr>
          <p:cNvSpPr txBox="1"/>
          <p:nvPr/>
        </p:nvSpPr>
        <p:spPr>
          <a:xfrm>
            <a:off x="7488211" y="3790657"/>
            <a:ext cx="1847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Global fit: </a:t>
            </a:r>
          </a:p>
          <a:p>
            <a:r>
              <a:rPr lang="en-US" sz="1400" dirty="0"/>
              <a:t>BR[</a:t>
            </a:r>
            <a:r>
              <a:rPr lang="en-US" sz="1400" dirty="0" err="1"/>
              <a:t>H</a:t>
            </a:r>
            <a:r>
              <a:rPr lang="en-US" sz="1400" dirty="0" err="1">
                <a:sym typeface="Wingdings" pitchFamily="2" charset="2"/>
              </a:rPr>
              <a:t></a:t>
            </a:r>
            <a:r>
              <a:rPr lang="en-US" sz="1400" dirty="0" err="1"/>
              <a:t>exotics</a:t>
            </a:r>
            <a:r>
              <a:rPr lang="en-US" sz="1400" dirty="0"/>
              <a:t>] &lt; 4%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F3C8233-76CB-EDAE-D225-51503B413DB5}"/>
              </a:ext>
            </a:extLst>
          </p:cNvPr>
          <p:cNvCxnSpPr>
            <a:cxnSpLocks/>
          </p:cNvCxnSpPr>
          <p:nvPr/>
        </p:nvCxnSpPr>
        <p:spPr>
          <a:xfrm flipH="1" flipV="1">
            <a:off x="5878736" y="5001496"/>
            <a:ext cx="1768866" cy="62641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B29D3F4-2D98-9CA7-3DE2-46B1365E7B1F}"/>
              </a:ext>
            </a:extLst>
          </p:cNvPr>
          <p:cNvSpPr txBox="1"/>
          <p:nvPr/>
        </p:nvSpPr>
        <p:spPr>
          <a:xfrm>
            <a:off x="250372" y="5418141"/>
            <a:ext cx="4680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itchFamily="2" charset="0"/>
                <a:sym typeface="Wingdings" pitchFamily="2" charset="2"/>
              </a:rPr>
              <a:t>Exotic Higgs decays are a potent probe of Singlet extensions with viable EWBG</a:t>
            </a:r>
            <a:endParaRPr lang="en-US" sz="18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A4378B-F9FC-F8EB-F8A4-B074EDFD2E13}"/>
              </a:ext>
            </a:extLst>
          </p:cNvPr>
          <p:cNvSpPr txBox="1"/>
          <p:nvPr/>
        </p:nvSpPr>
        <p:spPr>
          <a:xfrm>
            <a:off x="7347257" y="5833639"/>
            <a:ext cx="1701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Ke</a:t>
            </a:r>
            <a:r>
              <a:rPr lang="en-US" sz="1200" dirty="0"/>
              <a:t>-Pan </a:t>
            </a:r>
            <a:r>
              <a:rPr lang="en-US" sz="1200" dirty="0" err="1"/>
              <a:t>Xie</a:t>
            </a:r>
            <a:r>
              <a:rPr lang="en-US" sz="1200" dirty="0"/>
              <a:t>, </a:t>
            </a:r>
            <a:r>
              <a:rPr lang="en-US" sz="1200" dirty="0" err="1"/>
              <a:t>Yikun</a:t>
            </a:r>
            <a:r>
              <a:rPr lang="en-US" sz="1200" dirty="0"/>
              <a:t> Wang, et al, Snowmass WP ‘22</a:t>
            </a:r>
          </a:p>
        </p:txBody>
      </p:sp>
      <p:sp>
        <p:nvSpPr>
          <p:cNvPr id="11" name="Footer Placeholder 17">
            <a:extLst>
              <a:ext uri="{FF2B5EF4-FFF2-40B4-BE49-F238E27FC236}">
                <a16:creationId xmlns:a16="http://schemas.microsoft.com/office/drawing/2014/main" id="{ECDBE081-7330-5FB9-E01A-B97A3672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9FD206-4553-7ECD-0EF0-9F1BBC323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95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970" y="6515100"/>
            <a:ext cx="447675" cy="241300"/>
          </a:xfrm>
        </p:spPr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837007-20D1-CD44-8A8F-23154EAF0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063" y="323790"/>
            <a:ext cx="8750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 dirty="0"/>
              <a:t>EWPT and Higgs Pair Production: Higgs Trilinear Coupling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DA82C-8A57-244B-A366-E8C81A368063}"/>
              </a:ext>
            </a:extLst>
          </p:cNvPr>
          <p:cNvSpPr txBox="1"/>
          <p:nvPr/>
        </p:nvSpPr>
        <p:spPr>
          <a:xfrm>
            <a:off x="165970" y="827251"/>
            <a:ext cx="484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Z</a:t>
            </a:r>
            <a:r>
              <a:rPr lang="en-US" sz="1800" baseline="-25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 spontaneous Symmetry Breaking Scenario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9F769-9FE8-4944-B0A2-A1A7031CE2D8}"/>
              </a:ext>
            </a:extLst>
          </p:cNvPr>
          <p:cNvSpPr txBox="1"/>
          <p:nvPr/>
        </p:nvSpPr>
        <p:spPr>
          <a:xfrm>
            <a:off x="7166719" y="874241"/>
            <a:ext cx="1854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M.C, Z. Liu, Y. Wang, ‘19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422D46-878A-0B46-80C6-D9F889F86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739" y="1242137"/>
            <a:ext cx="2886252" cy="2653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BFDAE3-5A04-6E49-ABB3-C9BCFD64E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92" r="50974"/>
          <a:stretch/>
        </p:blipFill>
        <p:spPr>
          <a:xfrm>
            <a:off x="190067" y="1311324"/>
            <a:ext cx="2840570" cy="2740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3C5DEB-98E7-024C-8AA8-F5E85707A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263" y="1532580"/>
            <a:ext cx="1117600" cy="50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8C4960-EEA2-C842-9F07-E39EF608F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262" y="2837846"/>
            <a:ext cx="2840570" cy="68602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7B151-C543-D842-A481-1D5D7D5F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72FD6D-680A-D04D-9F33-B9049844DFCB}"/>
              </a:ext>
            </a:extLst>
          </p:cNvPr>
          <p:cNvGrpSpPr/>
          <p:nvPr/>
        </p:nvGrpSpPr>
        <p:grpSpPr>
          <a:xfrm>
            <a:off x="3091358" y="2191868"/>
            <a:ext cx="2162029" cy="401142"/>
            <a:chOff x="75437" y="4142268"/>
            <a:chExt cx="2162029" cy="4011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B00A0-FF7E-DC47-AC2A-6A982BCF1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89177" b="49683"/>
            <a:stretch/>
          </p:blipFill>
          <p:spPr>
            <a:xfrm>
              <a:off x="75437" y="4142268"/>
              <a:ext cx="448545" cy="40011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9C6589-7ED4-FB4F-882D-3F37ED78B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1758" r="49356"/>
            <a:stretch/>
          </p:blipFill>
          <p:spPr>
            <a:xfrm>
              <a:off x="138691" y="4159804"/>
              <a:ext cx="2098775" cy="38360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D514B7-FABA-324D-ADBC-E1EB6FA301F1}"/>
              </a:ext>
            </a:extLst>
          </p:cNvPr>
          <p:cNvSpPr txBox="1"/>
          <p:nvPr/>
        </p:nvSpPr>
        <p:spPr>
          <a:xfrm>
            <a:off x="7112229" y="1912546"/>
            <a:ext cx="156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Beyond 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HL-LHC reach, needs FCC-</a:t>
            </a:r>
            <a:r>
              <a:rPr lang="en-US" sz="1200" dirty="0" err="1">
                <a:latin typeface="Helvetica" pitchFamily="2" charset="0"/>
              </a:rPr>
              <a:t>hh</a:t>
            </a:r>
            <a:endParaRPr lang="en-US" sz="1200" dirty="0">
              <a:latin typeface="Helvetica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AD7392-6446-384E-A826-02B28DB37216}"/>
              </a:ext>
            </a:extLst>
          </p:cNvPr>
          <p:cNvGrpSpPr/>
          <p:nvPr/>
        </p:nvGrpSpPr>
        <p:grpSpPr>
          <a:xfrm>
            <a:off x="3091358" y="1478668"/>
            <a:ext cx="1319828" cy="629134"/>
            <a:chOff x="3415623" y="2038393"/>
            <a:chExt cx="1319828" cy="6291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09F818-E88D-884A-A48E-7017102D2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8576"/>
            <a:stretch/>
          </p:blipFill>
          <p:spPr>
            <a:xfrm>
              <a:off x="3415623" y="2038393"/>
              <a:ext cx="1319828" cy="62913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7C60EC-AAE3-F046-89F0-B5ABC0A19960}"/>
                </a:ext>
              </a:extLst>
            </p:cNvPr>
            <p:cNvSpPr txBox="1"/>
            <p:nvPr/>
          </p:nvSpPr>
          <p:spPr>
            <a:xfrm>
              <a:off x="4096654" y="2352960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A356DFF-99B8-FF4F-BA33-1CD97CCA6AC2}"/>
              </a:ext>
            </a:extLst>
          </p:cNvPr>
          <p:cNvSpPr txBox="1"/>
          <p:nvPr/>
        </p:nvSpPr>
        <p:spPr>
          <a:xfrm flipV="1">
            <a:off x="208651" y="4139735"/>
            <a:ext cx="8641448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C1FED2-2EF3-5A4E-9A1F-AC666FEE85F0}"/>
              </a:ext>
            </a:extLst>
          </p:cNvPr>
          <p:cNvSpPr txBox="1"/>
          <p:nvPr/>
        </p:nvSpPr>
        <p:spPr>
          <a:xfrm>
            <a:off x="174105" y="4229382"/>
            <a:ext cx="4613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Helvetica" pitchFamily="2" charset="0"/>
              </a:rPr>
              <a:t>Gravitational Waves: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2E2DF2A-6709-1B45-97F7-4754D8CE0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7547" y="4212927"/>
            <a:ext cx="2341509" cy="2138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7BB100-AD41-3C4D-BF30-65887D96D3E2}"/>
              </a:ext>
            </a:extLst>
          </p:cNvPr>
          <p:cNvSpPr txBox="1"/>
          <p:nvPr/>
        </p:nvSpPr>
        <p:spPr>
          <a:xfrm>
            <a:off x="6820896" y="4361424"/>
            <a:ext cx="2341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May be too weak to be probed after including all radiative corrections (red curves)?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FA6B53-0F33-AD46-A22A-C14C6F73B5F9}"/>
              </a:ext>
            </a:extLst>
          </p:cNvPr>
          <p:cNvSpPr txBox="1"/>
          <p:nvPr/>
        </p:nvSpPr>
        <p:spPr>
          <a:xfrm>
            <a:off x="6900095" y="5615863"/>
            <a:ext cx="234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Further RG improvement may help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B749C0-1326-584B-8E42-4074BDB6D21A}"/>
              </a:ext>
            </a:extLst>
          </p:cNvPr>
          <p:cNvSpPr txBox="1"/>
          <p:nvPr/>
        </p:nvSpPr>
        <p:spPr>
          <a:xfrm>
            <a:off x="155591" y="4628309"/>
            <a:ext cx="4710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Bubble nucleation: expanding bubbles collide </a:t>
            </a:r>
          </a:p>
          <a:p>
            <a:r>
              <a:rPr lang="en-US" sz="1600" dirty="0">
                <a:latin typeface="Helvetica" pitchFamily="2" charset="0"/>
              </a:rPr>
              <a:t>and produce stochastic GW through: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</a:rPr>
              <a:t>sound waves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magnetohydrodynamic turbulence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bubble collisions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287976-73F2-9D4E-BE23-CE3FF759DBD0}"/>
              </a:ext>
            </a:extLst>
          </p:cNvPr>
          <p:cNvSpPr txBox="1"/>
          <p:nvPr/>
        </p:nvSpPr>
        <p:spPr>
          <a:xfrm>
            <a:off x="208651" y="5895658"/>
            <a:ext cx="3686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Many parameters affect the GW signal</a:t>
            </a:r>
          </a:p>
        </p:txBody>
      </p:sp>
      <p:sp>
        <p:nvSpPr>
          <p:cNvPr id="20" name="Footer Placeholder 17">
            <a:extLst>
              <a:ext uri="{FF2B5EF4-FFF2-40B4-BE49-F238E27FC236}">
                <a16:creationId xmlns:a16="http://schemas.microsoft.com/office/drawing/2014/main" id="{124FBFD1-10DF-D795-D2B5-F2C4DB7A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36055D-9B64-79F1-618D-EE8F6A39B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0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224773" y="269995"/>
            <a:ext cx="8203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SUSY example: the Next-to-Minimal Supersymmetric SM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FF2EE-64E0-2045-93F2-46F02BB7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09/01/2022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42053-3C4F-2C46-AAFE-5DF9C1E069E3}"/>
              </a:ext>
            </a:extLst>
          </p:cNvPr>
          <p:cNvSpPr txBox="1"/>
          <p:nvPr/>
        </p:nvSpPr>
        <p:spPr>
          <a:xfrm>
            <a:off x="228600" y="783048"/>
            <a:ext cx="8995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 more extended Higgs sector: two Higgs doublets + a singlet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581D8-4608-C348-8BA8-17921703C1F2}"/>
              </a:ext>
            </a:extLst>
          </p:cNvPr>
          <p:cNvSpPr txBox="1"/>
          <p:nvPr/>
        </p:nvSpPr>
        <p:spPr>
          <a:xfrm>
            <a:off x="4913278" y="1244276"/>
            <a:ext cx="46233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10403"/>
                </a:solidFill>
                <a:latin typeface="Helvetica" pitchFamily="2" charset="0"/>
              </a:rPr>
              <a:t>p</a:t>
            </a:r>
            <a:r>
              <a:rPr lang="en-US" sz="1600" dirty="0">
                <a:solidFill>
                  <a:srgbClr val="710403"/>
                </a:solidFill>
                <a:effectLst/>
                <a:latin typeface="Helvetica" pitchFamily="2" charset="0"/>
              </a:rPr>
              <a:t>rovides flexibility enhancing the PT strength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EBDA92-E7A0-EB46-8B1D-4F787921DD48}"/>
              </a:ext>
            </a:extLst>
          </p:cNvPr>
          <p:cNvSpPr txBox="1"/>
          <p:nvPr/>
        </p:nvSpPr>
        <p:spPr>
          <a:xfrm>
            <a:off x="949075" y="1164348"/>
            <a:ext cx="3900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10403"/>
                </a:solidFill>
                <a:effectLst/>
                <a:latin typeface="Helvetica" pitchFamily="2" charset="0"/>
              </a:rPr>
              <a:t>both charged under the EW gauge group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6043C5-C833-DB4F-A9AC-F01006DCF42D}"/>
              </a:ext>
            </a:extLst>
          </p:cNvPr>
          <p:cNvCxnSpPr>
            <a:cxnSpLocks/>
          </p:cNvCxnSpPr>
          <p:nvPr/>
        </p:nvCxnSpPr>
        <p:spPr>
          <a:xfrm flipH="1">
            <a:off x="4376791" y="1055506"/>
            <a:ext cx="183223" cy="2077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2A3893-9B79-FD46-B445-90F0FDE538EE}"/>
              </a:ext>
            </a:extLst>
          </p:cNvPr>
          <p:cNvCxnSpPr>
            <a:cxnSpLocks/>
          </p:cNvCxnSpPr>
          <p:nvPr/>
        </p:nvCxnSpPr>
        <p:spPr>
          <a:xfrm>
            <a:off x="6350206" y="1076668"/>
            <a:ext cx="218664" cy="19535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3A19EF9-8A74-894A-8FF4-D07FF77B829B}"/>
              </a:ext>
            </a:extLst>
          </p:cNvPr>
          <p:cNvSpPr txBox="1"/>
          <p:nvPr/>
        </p:nvSpPr>
        <p:spPr>
          <a:xfrm>
            <a:off x="206768" y="1607907"/>
            <a:ext cx="903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he NMSSM with the scalar potential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3853F-A81B-8C45-8886-76AB697990E3}"/>
              </a:ext>
            </a:extLst>
          </p:cNvPr>
          <p:cNvSpPr txBox="1"/>
          <p:nvPr/>
        </p:nvSpPr>
        <p:spPr>
          <a:xfrm>
            <a:off x="73648" y="3175971"/>
            <a:ext cx="60749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Without loss of generality, we consider the 3-dim. field space</a:t>
            </a:r>
          </a:p>
        </p:txBody>
      </p:sp>
      <p:pic>
        <p:nvPicPr>
          <p:cNvPr id="20" name="rm_CP~even~inter.pdf" descr="rm_CP~even~inter.pdf">
            <a:extLst>
              <a:ext uri="{FF2B5EF4-FFF2-40B4-BE49-F238E27FC236}">
                <a16:creationId xmlns:a16="http://schemas.microsoft.com/office/drawing/2014/main" id="{65F32C6E-31AF-4448-9D91-0EA7D4FED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82" y="3816067"/>
            <a:ext cx="8040633" cy="29982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F8B4C716-45BC-A345-8165-527B13D80CE3}"/>
              </a:ext>
            </a:extLst>
          </p:cNvPr>
          <p:cNvSpPr txBox="1"/>
          <p:nvPr/>
        </p:nvSpPr>
        <p:spPr>
          <a:xfrm>
            <a:off x="1474832" y="4576296"/>
            <a:ext cx="17979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 defTabSz="914400">
              <a:defRPr sz="2400" b="0">
                <a:solidFill>
                  <a:srgbClr val="000000"/>
                </a:solidFill>
              </a:defRPr>
            </a:lvl1pPr>
          </a:lstStyle>
          <a:p>
            <a:r>
              <a:rPr sz="1800" dirty="0">
                <a:latin typeface="Helvetica" pitchFamily="2" charset="0"/>
              </a:rPr>
              <a:t>The EW vacuum</a:t>
            </a:r>
          </a:p>
        </p:txBody>
      </p:sp>
      <p:pic>
        <p:nvPicPr>
          <p:cNvPr id="28" name="langle_H^rm_SM_r.pdf" descr="langle_H^rm_SM_r.pdf">
            <a:extLst>
              <a:ext uri="{FF2B5EF4-FFF2-40B4-BE49-F238E27FC236}">
                <a16:creationId xmlns:a16="http://schemas.microsoft.com/office/drawing/2014/main" id="{D64F8B43-7188-FE4D-B524-62AD76116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06" y="4614142"/>
            <a:ext cx="3878157" cy="2578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EA2034-42F2-AD41-962E-8200C1571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539" y="3144650"/>
            <a:ext cx="863600" cy="50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43A110-26A7-5B4D-9993-AACEBDE2A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957" y="3227496"/>
            <a:ext cx="584200" cy="266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226F7D-6569-F046-907E-2453ACDE7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4456" y="3119004"/>
            <a:ext cx="863600" cy="508000"/>
          </a:xfrm>
          <a:prstGeom prst="rect">
            <a:avLst/>
          </a:prstGeom>
        </p:spPr>
      </p:pic>
      <p:grpSp>
        <p:nvGrpSpPr>
          <p:cNvPr id="33" name="Group">
            <a:extLst>
              <a:ext uri="{FF2B5EF4-FFF2-40B4-BE49-F238E27FC236}">
                <a16:creationId xmlns:a16="http://schemas.microsoft.com/office/drawing/2014/main" id="{03858216-0F7F-3641-8CF8-24B32CC8B6E9}"/>
              </a:ext>
            </a:extLst>
          </p:cNvPr>
          <p:cNvGrpSpPr/>
          <p:nvPr/>
        </p:nvGrpSpPr>
        <p:grpSpPr>
          <a:xfrm>
            <a:off x="333565" y="5756634"/>
            <a:ext cx="6405707" cy="396161"/>
            <a:chOff x="0" y="68704"/>
            <a:chExt cx="6861766" cy="464383"/>
          </a:xfrm>
        </p:grpSpPr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D0DF2DBB-1749-3241-A252-82678424D91E}"/>
                </a:ext>
              </a:extLst>
            </p:cNvPr>
            <p:cNvSpPr txBox="1"/>
            <p:nvPr/>
          </p:nvSpPr>
          <p:spPr>
            <a:xfrm>
              <a:off x="0" y="68704"/>
              <a:ext cx="2118249" cy="432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2400" b="0"/>
              </a:lvl1pPr>
            </a:lstStyle>
            <a:p>
              <a:r>
                <a:rPr sz="1800" dirty="0">
                  <a:latin typeface="Helvetica" pitchFamily="2" charset="0"/>
                </a:rPr>
                <a:t>Parameter</a:t>
              </a:r>
              <a:r>
                <a:rPr lang="en-US" sz="1800" dirty="0">
                  <a:latin typeface="Helvetica" pitchFamily="2" charset="0"/>
                </a:rPr>
                <a:t> space: </a:t>
              </a:r>
              <a:endParaRPr sz="1800" dirty="0">
                <a:latin typeface="Helvetica" pitchFamily="2" charset="0"/>
              </a:endParaRPr>
            </a:p>
          </p:txBody>
        </p:sp>
        <p:pic>
          <p:nvPicPr>
            <p:cNvPr id="35" name="left_v_equiv_sqr.pdf" descr="left_v_equiv_sqr.pdf">
              <a:extLst>
                <a:ext uri="{FF2B5EF4-FFF2-40B4-BE49-F238E27FC236}">
                  <a16:creationId xmlns:a16="http://schemas.microsoft.com/office/drawing/2014/main" id="{5DC207C1-7C57-224D-92C5-79FF884FE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1226" y="75966"/>
              <a:ext cx="4820540" cy="457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3FCD31D-A458-2849-9BB2-7CFC7FB6C7EF}"/>
              </a:ext>
            </a:extLst>
          </p:cNvPr>
          <p:cNvSpPr txBox="1"/>
          <p:nvPr/>
        </p:nvSpPr>
        <p:spPr>
          <a:xfrm>
            <a:off x="193090" y="5026329"/>
            <a:ext cx="88436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After minimization conditions, replacing mass parameters by </a:t>
            </a:r>
            <a:r>
              <a:rPr lang="en-US" sz="1700" dirty="0" err="1">
                <a:latin typeface="Helvetica" pitchFamily="2" charset="0"/>
              </a:rPr>
              <a:t>vev’s</a:t>
            </a:r>
            <a:r>
              <a:rPr lang="en-US" sz="1700" dirty="0">
                <a:latin typeface="Helvetica" pitchFamily="2" charset="0"/>
              </a:rPr>
              <a:t> and 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suppress mixing of H</a:t>
            </a:r>
            <a:r>
              <a:rPr lang="en-US" sz="1700" baseline="30000" dirty="0">
                <a:solidFill>
                  <a:srgbClr val="C00000"/>
                </a:solidFill>
                <a:latin typeface="Helvetica" pitchFamily="2" charset="0"/>
              </a:rPr>
              <a:t>NMS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 and H</a:t>
            </a:r>
            <a:r>
              <a:rPr lang="en-US" sz="1700" baseline="30000" dirty="0">
                <a:solidFill>
                  <a:srgbClr val="C00000"/>
                </a:solidFill>
                <a:latin typeface="Helvetica" pitchFamily="2" charset="0"/>
              </a:rPr>
              <a:t>S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 with H</a:t>
            </a:r>
            <a:r>
              <a:rPr lang="en-US" sz="1700" baseline="30000" dirty="0">
                <a:solidFill>
                  <a:srgbClr val="C00000"/>
                </a:solidFill>
                <a:latin typeface="Helvetica" pitchFamily="2" charset="0"/>
              </a:rPr>
              <a:t>SM</a:t>
            </a:r>
            <a:r>
              <a:rPr lang="en-US" sz="1700" dirty="0">
                <a:latin typeface="Helvetica" pitchFamily="2" charset="0"/>
              </a:rPr>
              <a:t> to be consistent with Higgs 125 GeV phenomenology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3F6C2-9EA7-E343-8C1A-1E6E9EA56F8D}"/>
              </a:ext>
            </a:extLst>
          </p:cNvPr>
          <p:cNvSpPr txBox="1"/>
          <p:nvPr/>
        </p:nvSpPr>
        <p:spPr>
          <a:xfrm>
            <a:off x="2941098" y="4176369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Higgs basis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7CFBE73-9558-4AD6-9CA7-F00FA8F11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2113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EWBG and signals at the LHC</a:t>
            </a:r>
            <a:endParaRPr lang="en-US" b="1" dirty="0"/>
          </a:p>
        </p:txBody>
      </p:sp>
      <p:pic>
        <p:nvPicPr>
          <p:cNvPr id="11" name="Rectangle Rectangle" descr="Rectangle Rectangle">
            <a:extLst>
              <a:ext uri="{FF2B5EF4-FFF2-40B4-BE49-F238E27FC236}">
                <a16:creationId xmlns:a16="http://schemas.microsoft.com/office/drawing/2014/main" id="{B68397C9-44BD-F0C7-B307-DBBF8E538CFA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754035" y="3754507"/>
            <a:ext cx="1820758" cy="45576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9A41A7-CCFA-D698-98AB-DC29709C76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7815" y="5655096"/>
            <a:ext cx="1918959" cy="4989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078108-47AA-DACB-105F-44AA6839F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403" t="4264"/>
          <a:stretch/>
        </p:blipFill>
        <p:spPr>
          <a:xfrm>
            <a:off x="6676885" y="5796240"/>
            <a:ext cx="2332109" cy="2181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36CA2FE-25A6-0558-486E-C81D27CBC9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129" y="2097597"/>
            <a:ext cx="6914508" cy="8150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9AFC051-A2A4-1DA8-0739-39623C50D37E}"/>
              </a:ext>
            </a:extLst>
          </p:cNvPr>
          <p:cNvSpPr txBox="1"/>
          <p:nvPr/>
        </p:nvSpPr>
        <p:spPr>
          <a:xfrm>
            <a:off x="7535863" y="2332675"/>
            <a:ext cx="1911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Helvetica" pitchFamily="2" charset="0"/>
              </a:rPr>
              <a:t>from Z3-NMSSM </a:t>
            </a:r>
            <a:r>
              <a:rPr lang="en-US" sz="1400" dirty="0" err="1">
                <a:effectLst/>
                <a:latin typeface="Helvetica" pitchFamily="2" charset="0"/>
              </a:rPr>
              <a:t>superpotential</a:t>
            </a:r>
            <a:endParaRPr lang="en-US" sz="1400" dirty="0">
              <a:effectLst/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4B208A-4F86-D3F4-EFA3-10F12F46D8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F71CE09-944A-26FB-F376-BB000D120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141" y="925098"/>
            <a:ext cx="1644264" cy="1766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12700" y="259828"/>
            <a:ext cx="911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EWPT in the NMSSM - nucleation is more than critical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09/01/2022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5147F-73DE-4E4E-8C88-C4E1AB8B96E2}"/>
              </a:ext>
            </a:extLst>
          </p:cNvPr>
          <p:cNvSpPr txBox="1"/>
          <p:nvPr/>
        </p:nvSpPr>
        <p:spPr>
          <a:xfrm>
            <a:off x="239862" y="816127"/>
            <a:ext cx="718617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The vacuum structure gives little information about tunneling probability. </a:t>
            </a:r>
          </a:p>
          <a:p>
            <a:r>
              <a:rPr lang="en-US" sz="1700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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700" dirty="0">
                <a:solidFill>
                  <a:srgbClr val="C00000"/>
                </a:solidFill>
                <a:latin typeface="Helvetica"/>
              </a:rPr>
              <a:t>the higher the barrier, and the larger the distance between the minima, the lower the nucleation probability</a:t>
            </a:r>
            <a:endParaRPr lang="en-US" sz="17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B7F6AB-A049-0E4F-9589-C9FECE861A92}"/>
              </a:ext>
            </a:extLst>
          </p:cNvPr>
          <p:cNvSpPr txBox="1"/>
          <p:nvPr/>
        </p:nvSpPr>
        <p:spPr>
          <a:xfrm>
            <a:off x="256593" y="1618954"/>
            <a:ext cx="46264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effectLst/>
                <a:latin typeface="Helvetica" pitchFamily="2" charset="0"/>
              </a:rPr>
              <a:t>The bubble nucleation rate per unit volume: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90E90B-F39E-E142-A8AB-6F97B36D0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341" y="1657818"/>
            <a:ext cx="1710798" cy="2909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962A90-B90D-944F-867A-31511F242CFE}"/>
              </a:ext>
            </a:extLst>
          </p:cNvPr>
          <p:cNvSpPr txBox="1"/>
          <p:nvPr/>
        </p:nvSpPr>
        <p:spPr>
          <a:xfrm>
            <a:off x="161988" y="2014338"/>
            <a:ext cx="647236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effectLst/>
                <a:latin typeface="Helvetica" pitchFamily="2" charset="0"/>
              </a:rPr>
              <a:t>requiring the nucleation probability to be approx. one per Hubble volume and Hubble time leads to the nucleation condition </a:t>
            </a:r>
            <a:endParaRPr lang="en-US" sz="1700" dirty="0">
              <a:latin typeface="Helveti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2F0A1C-5275-7541-A288-B88DAEE08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445" y="2239960"/>
            <a:ext cx="1111391" cy="37591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82E887-3866-3240-86A4-05FA89DD5DC9}"/>
              </a:ext>
            </a:extLst>
          </p:cNvPr>
          <p:cNvCxnSpPr>
            <a:cxnSpLocks/>
          </p:cNvCxnSpPr>
          <p:nvPr/>
        </p:nvCxnSpPr>
        <p:spPr>
          <a:xfrm>
            <a:off x="6011502" y="2427916"/>
            <a:ext cx="6228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DEC2D2C-44D1-60CE-0D71-69E6B8C5B2D9}"/>
              </a:ext>
            </a:extLst>
          </p:cNvPr>
          <p:cNvGrpSpPr/>
          <p:nvPr/>
        </p:nvGrpSpPr>
        <p:grpSpPr>
          <a:xfrm>
            <a:off x="338263" y="2681502"/>
            <a:ext cx="8541318" cy="2476856"/>
            <a:chOff x="173498" y="2936377"/>
            <a:chExt cx="8895047" cy="264530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73765A4-D660-01E4-7A8D-BF9320648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94" y="2978279"/>
              <a:ext cx="2552810" cy="255281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2734F03-8EC5-69DA-D28F-56CBE203F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6263" y="3028869"/>
              <a:ext cx="2552810" cy="2552810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0355F8F-D35F-65FD-F75B-655620B33749}"/>
                </a:ext>
              </a:extLst>
            </p:cNvPr>
            <p:cNvGrpSpPr/>
            <p:nvPr/>
          </p:nvGrpSpPr>
          <p:grpSpPr>
            <a:xfrm>
              <a:off x="3855681" y="3312927"/>
              <a:ext cx="1432636" cy="369332"/>
              <a:chOff x="2982122" y="4171511"/>
              <a:chExt cx="1432636" cy="369332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4EEEE79-3425-B9E0-096C-4791F0B48F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7014" y="4356177"/>
                <a:ext cx="62285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8BD6A8-832E-C735-CC2F-D06D5CFBDC8A}"/>
                  </a:ext>
                </a:extLst>
              </p:cNvPr>
              <p:cNvSpPr txBox="1"/>
              <p:nvPr/>
            </p:nvSpPr>
            <p:spPr>
              <a:xfrm>
                <a:off x="2982122" y="4171511"/>
                <a:ext cx="1432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Helvetica" pitchFamily="2" charset="0"/>
                  </a:rPr>
                  <a:t>T</a:t>
                </a:r>
                <a:r>
                  <a:rPr lang="en-US" sz="1800" baseline="-25000" dirty="0">
                    <a:latin typeface="Helvetica" pitchFamily="2" charset="0"/>
                  </a:rPr>
                  <a:t>c</a:t>
                </a:r>
                <a:r>
                  <a:rPr lang="en-US" sz="1800" dirty="0">
                    <a:latin typeface="Helvetica" pitchFamily="2" charset="0"/>
                  </a:rPr>
                  <a:t>             T</a:t>
                </a:r>
                <a:r>
                  <a:rPr lang="en-US" sz="1800" baseline="-25000" dirty="0">
                    <a:latin typeface="Helvetica" pitchFamily="2" charset="0"/>
                  </a:rPr>
                  <a:t>n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C7D9511-E526-B25A-36D7-A5E7B57AA209}"/>
                </a:ext>
              </a:extLst>
            </p:cNvPr>
            <p:cNvSpPr txBox="1"/>
            <p:nvPr/>
          </p:nvSpPr>
          <p:spPr>
            <a:xfrm>
              <a:off x="173498" y="2936377"/>
              <a:ext cx="7505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M</a:t>
              </a:r>
              <a:r>
                <a:rPr lang="en-US" sz="1100" baseline="-25000" dirty="0" err="1"/>
                <a:t>hs</a:t>
              </a:r>
              <a:r>
                <a:rPr lang="en-US" sz="1100" dirty="0"/>
                <a:t> [GeV]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C297325-4982-2852-28C4-3043B91E73D6}"/>
                </a:ext>
              </a:extLst>
            </p:cNvPr>
            <p:cNvSpPr txBox="1"/>
            <p:nvPr/>
          </p:nvSpPr>
          <p:spPr>
            <a:xfrm>
              <a:off x="5331162" y="3061280"/>
              <a:ext cx="7505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M</a:t>
              </a:r>
              <a:r>
                <a:rPr lang="en-US" sz="1100" baseline="-25000" dirty="0" err="1"/>
                <a:t>hs</a:t>
              </a:r>
              <a:r>
                <a:rPr lang="en-US" sz="1100" dirty="0"/>
                <a:t> [GeV]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30FFE7B-EF85-1871-1C19-90E34589768C}"/>
                </a:ext>
              </a:extLst>
            </p:cNvPr>
            <p:cNvSpPr txBox="1"/>
            <p:nvPr/>
          </p:nvSpPr>
          <p:spPr>
            <a:xfrm>
              <a:off x="3167825" y="5076509"/>
              <a:ext cx="7232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</a:t>
              </a:r>
              <a:r>
                <a:rPr lang="en-US" sz="1100" baseline="-25000" dirty="0"/>
                <a:t>H</a:t>
              </a:r>
              <a:r>
                <a:rPr lang="en-US" sz="1100" dirty="0"/>
                <a:t> [GeV]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32571A-2ED8-0AF3-3D0E-CCDBE81C94B1}"/>
                </a:ext>
              </a:extLst>
            </p:cNvPr>
            <p:cNvSpPr txBox="1"/>
            <p:nvPr/>
          </p:nvSpPr>
          <p:spPr>
            <a:xfrm>
              <a:off x="8345270" y="5179136"/>
              <a:ext cx="7232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</a:t>
              </a:r>
              <a:r>
                <a:rPr lang="en-US" sz="1100" baseline="-25000" dirty="0"/>
                <a:t>H</a:t>
              </a:r>
              <a:r>
                <a:rPr lang="en-US" sz="1100" dirty="0"/>
                <a:t> [GeV]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841C403-6AD6-F27A-36BB-1660D4842735}"/>
                </a:ext>
              </a:extLst>
            </p:cNvPr>
            <p:cNvSpPr txBox="1"/>
            <p:nvPr/>
          </p:nvSpPr>
          <p:spPr>
            <a:xfrm>
              <a:off x="1440313" y="4908420"/>
              <a:ext cx="1556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vacuum structure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7ED927-6E46-7E7C-D3F7-18D25A942E5D}"/>
                </a:ext>
              </a:extLst>
            </p:cNvPr>
            <p:cNvSpPr txBox="1"/>
            <p:nvPr/>
          </p:nvSpPr>
          <p:spPr>
            <a:xfrm>
              <a:off x="6317257" y="4899056"/>
              <a:ext cx="17764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tunneling probability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5118CEF-8F98-08B6-A8F5-04C49018C34C}"/>
              </a:ext>
            </a:extLst>
          </p:cNvPr>
          <p:cNvSpPr txBox="1"/>
          <p:nvPr/>
        </p:nvSpPr>
        <p:spPr>
          <a:xfrm>
            <a:off x="256592" y="5386360"/>
            <a:ext cx="88747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Strong EWPT </a:t>
            </a:r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consistent with light to heavy non-SM-like Higgs boson and a singlet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 Despite light masses, these states are hard to probe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at LHC</a:t>
            </a:r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sz="1800" dirty="0">
                <a:effectLst/>
                <a:latin typeface="Helvetica" pitchFamily="2" charset="0"/>
              </a:rPr>
              <a:t>( </a:t>
            </a:r>
            <a:r>
              <a:rPr lang="en-US" sz="1800" dirty="0">
                <a:latin typeface="Helvetica" pitchFamily="2" charset="0"/>
              </a:rPr>
              <a:t>best: H → h</a:t>
            </a:r>
            <a:r>
              <a:rPr lang="en-US" sz="1800" baseline="-25000" dirty="0">
                <a:latin typeface="Helvetica" pitchFamily="2" charset="0"/>
              </a:rPr>
              <a:t>125</a:t>
            </a:r>
            <a:r>
              <a:rPr lang="en-US" sz="1800" dirty="0">
                <a:latin typeface="Helvetica" pitchFamily="2" charset="0"/>
              </a:rPr>
              <a:t> + </a:t>
            </a:r>
            <a:r>
              <a:rPr lang="en-US" sz="1800" dirty="0" err="1">
                <a:latin typeface="Helvetica" pitchFamily="2" charset="0"/>
              </a:rPr>
              <a:t>h</a:t>
            </a:r>
            <a:r>
              <a:rPr lang="en-US" sz="1800" baseline="-25000" dirty="0" err="1">
                <a:latin typeface="Helvetica" pitchFamily="2" charset="0"/>
              </a:rPr>
              <a:t>S</a:t>
            </a:r>
            <a:r>
              <a:rPr lang="en-US" sz="1800" dirty="0">
                <a:latin typeface="Helvetica" pitchFamily="2" charset="0"/>
              </a:rPr>
              <a:t>)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The most promising dark matter scenario is a bino-like lightest neutralino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>
              <a:solidFill>
                <a:srgbClr val="C00000"/>
              </a:solidFill>
              <a:effectLst/>
              <a:latin typeface="Helvetica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1AAA79-2ED8-FFEF-4E11-E8A5185DA633}"/>
              </a:ext>
            </a:extLst>
          </p:cNvPr>
          <p:cNvSpPr txBox="1"/>
          <p:nvPr/>
        </p:nvSpPr>
        <p:spPr>
          <a:xfrm>
            <a:off x="2490441" y="5042706"/>
            <a:ext cx="4629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Collider and Dark Matter opportunities </a:t>
            </a:r>
            <a:endParaRPr lang="en-US" sz="18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59108B0-F820-0B68-1670-D45C95391E8C}"/>
              </a:ext>
            </a:extLst>
          </p:cNvPr>
          <p:cNvSpPr txBox="1"/>
          <p:nvPr/>
        </p:nvSpPr>
        <p:spPr>
          <a:xfrm>
            <a:off x="3404683" y="3421935"/>
            <a:ext cx="2634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</a:rPr>
              <a:t>Baum, </a:t>
            </a:r>
            <a:r>
              <a:rPr lang="en-US" sz="1200" dirty="0">
                <a:latin typeface="Times New Roman" panose="02020603050405020304" pitchFamily="18" charset="0"/>
              </a:rPr>
              <a:t>M.C,</a:t>
            </a:r>
            <a:r>
              <a:rPr lang="en-US" sz="1200" dirty="0">
                <a:effectLst/>
                <a:latin typeface="Times New Roman" panose="02020603050405020304" pitchFamily="18" charset="0"/>
              </a:rPr>
              <a:t> Shah, Wagner, Wang ‘19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4C052-97F1-990D-E2DA-970E71241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848" y="6277220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8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9E067-850F-AA4D-A844-A0D2F5EC3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70" y="206215"/>
            <a:ext cx="9034540" cy="571500"/>
          </a:xfrm>
        </p:spPr>
        <p:txBody>
          <a:bodyPr/>
          <a:lstStyle/>
          <a:p>
            <a:r>
              <a:rPr lang="en-US" sz="2600" b="0" dirty="0">
                <a:solidFill>
                  <a:schemeClr val="tx1"/>
                </a:solidFill>
              </a:rPr>
              <a:t>The challenge of new CPV sources for EW Baryogenesis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9E597-926C-D645-95EF-AF5FB8F860D4}"/>
              </a:ext>
            </a:extLst>
          </p:cNvPr>
          <p:cNvSpPr txBox="1"/>
          <p:nvPr/>
        </p:nvSpPr>
        <p:spPr>
          <a:xfrm>
            <a:off x="223157" y="825470"/>
            <a:ext cx="890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The observed baryon asymmetry requires new CPV sources that are in usually in tension with Electric Dipole Moment experimental bounds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079A47-7D6B-004A-9ACC-298959138D17}"/>
              </a:ext>
            </a:extLst>
          </p:cNvPr>
          <p:cNvSpPr/>
          <p:nvPr/>
        </p:nvSpPr>
        <p:spPr>
          <a:xfrm>
            <a:off x="1686211" y="5532167"/>
            <a:ext cx="1285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+mn-lt"/>
              </a:rPr>
              <a:t>Z</a:t>
            </a:r>
            <a:r>
              <a:rPr lang="en-US" sz="1400" baseline="-25000" dirty="0">
                <a:solidFill>
                  <a:schemeClr val="bg2"/>
                </a:solidFill>
                <a:latin typeface="+mn-lt"/>
              </a:rPr>
              <a:t>2 </a:t>
            </a:r>
            <a:r>
              <a:rPr lang="en-US" sz="1400" dirty="0">
                <a:solidFill>
                  <a:schemeClr val="bg2"/>
                </a:solidFill>
                <a:latin typeface="+mn-lt"/>
              </a:rPr>
              <a:t>and EW Restoration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C49D81-259A-324C-97F5-A07E5216C8EF}"/>
              </a:ext>
            </a:extLst>
          </p:cNvPr>
          <p:cNvSpPr/>
          <p:nvPr/>
        </p:nvSpPr>
        <p:spPr>
          <a:xfrm>
            <a:off x="4063902" y="5569554"/>
            <a:ext cx="1285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+mn-lt"/>
              </a:rPr>
              <a:t>Z</a:t>
            </a:r>
            <a:r>
              <a:rPr lang="en-US" sz="1400" baseline="-25000">
                <a:solidFill>
                  <a:schemeClr val="bg2"/>
                </a:solidFill>
                <a:latin typeface="+mn-lt"/>
              </a:rPr>
              <a:t>2 </a:t>
            </a:r>
            <a:r>
              <a:rPr lang="en-US" sz="1400">
                <a:solidFill>
                  <a:schemeClr val="bg2"/>
                </a:solidFill>
                <a:latin typeface="+mn-lt"/>
              </a:rPr>
              <a:t>and EW NON- R</a:t>
            </a:r>
            <a:endParaRPr lang="en-US" sz="1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B072B1-0C02-DE42-888A-9DB954974EA3}"/>
              </a:ext>
            </a:extLst>
          </p:cNvPr>
          <p:cNvSpPr/>
          <p:nvPr/>
        </p:nvSpPr>
        <p:spPr>
          <a:xfrm>
            <a:off x="385918" y="1528083"/>
            <a:ext cx="4662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Electron EDM and the ACME experiment </a:t>
            </a:r>
            <a:r>
              <a:rPr lang="en-US" b="1" dirty="0">
                <a:solidFill>
                  <a:schemeClr val="bg2">
                    <a:lumMod val="25000"/>
                    <a:lumOff val="75000"/>
                  </a:schemeClr>
                </a:solidFill>
                <a:latin typeface="Calibri" panose="020F0502020204030204" pitchFamily="34" charset="0"/>
              </a:rPr>
              <a:t>II </a:t>
            </a:r>
            <a:endParaRPr lang="en-US" dirty="0">
              <a:solidFill>
                <a:schemeClr val="bg2">
                  <a:lumMod val="25000"/>
                  <a:lumOff val="75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EBF46-72F3-F541-AF03-FBFA1784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53" y="1854788"/>
            <a:ext cx="3362242" cy="538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FD842-9BB2-074D-A1A5-4717C67DE46F}"/>
              </a:ext>
            </a:extLst>
          </p:cNvPr>
          <p:cNvSpPr txBox="1"/>
          <p:nvPr/>
        </p:nvSpPr>
        <p:spPr>
          <a:xfrm>
            <a:off x="2688882" y="1934579"/>
            <a:ext cx="2175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Weak scale CPV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A39549-6AF1-6043-8A74-25E258656547}"/>
              </a:ext>
            </a:extLst>
          </p:cNvPr>
          <p:cNvSpPr/>
          <p:nvPr/>
        </p:nvSpPr>
        <p:spPr>
          <a:xfrm>
            <a:off x="2271674" y="2480642"/>
            <a:ext cx="5937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2018 electron EDM measurement ==&gt;</a:t>
            </a:r>
            <a:endParaRPr lang="en-US" sz="1800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68898-341E-9F48-9005-10C25A370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013" y="2489588"/>
            <a:ext cx="2158768" cy="301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D3AB67-F4BE-7842-9A00-0005EFB14B42}"/>
              </a:ext>
            </a:extLst>
          </p:cNvPr>
          <p:cNvSpPr txBox="1"/>
          <p:nvPr/>
        </p:nvSpPr>
        <p:spPr>
          <a:xfrm>
            <a:off x="2627519" y="3080749"/>
            <a:ext cx="357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Most New Physics models of EWBG require sin</a:t>
            </a:r>
            <a:r>
              <a:rPr lang="el-GR" sz="1800" dirty="0">
                <a:solidFill>
                  <a:srgbClr val="C00000"/>
                </a:solidFill>
                <a:latin typeface="Helvetica" pitchFamily="2" charset="0"/>
              </a:rPr>
              <a:t>θ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CPV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≥ 10</a:t>
            </a:r>
            <a:r>
              <a:rPr lang="en-US" sz="1800" baseline="30000" dirty="0">
                <a:solidFill>
                  <a:srgbClr val="C00000"/>
                </a:solidFill>
                <a:latin typeface="Helvetica" pitchFamily="2" charset="0"/>
              </a:rPr>
              <a:t>-2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6E29FE-270F-CC47-9044-EE9991219E3C}"/>
              </a:ext>
            </a:extLst>
          </p:cNvPr>
          <p:cNvGrpSpPr/>
          <p:nvPr/>
        </p:nvGrpSpPr>
        <p:grpSpPr>
          <a:xfrm>
            <a:off x="338250" y="2057260"/>
            <a:ext cx="1990756" cy="1515729"/>
            <a:chOff x="462883" y="1983514"/>
            <a:chExt cx="2446655" cy="17561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693E10-4DCE-CE47-BB89-F5C479F56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883" y="1983514"/>
              <a:ext cx="2446655" cy="175611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906526-4047-ED45-89EA-0F7667A86661}"/>
                </a:ext>
              </a:extLst>
            </p:cNvPr>
            <p:cNvSpPr/>
            <p:nvPr/>
          </p:nvSpPr>
          <p:spPr>
            <a:xfrm>
              <a:off x="1978132" y="2475282"/>
              <a:ext cx="6126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NP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DC5819B-3044-364F-A0D5-F727677E6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DB4866-0BD6-A540-9C3D-BD3D980B740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B86C9E-34DE-F042-B18F-217CB411BBE5}"/>
              </a:ext>
            </a:extLst>
          </p:cNvPr>
          <p:cNvSpPr txBox="1"/>
          <p:nvPr/>
        </p:nvSpPr>
        <p:spPr>
          <a:xfrm>
            <a:off x="283087" y="4039880"/>
            <a:ext cx="4637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rgbClr val="000000"/>
                </a:solidFill>
                <a:effectLst/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Electron EDM can be suppressed if the CP violating fermion is a SM gauge singlet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- doesn’t couple to photons -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 </a:t>
            </a: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EA12E4-2C84-7C4D-9FA6-6F53832C8E97}"/>
              </a:ext>
            </a:extLst>
          </p:cNvPr>
          <p:cNvSpPr txBox="1"/>
          <p:nvPr/>
        </p:nvSpPr>
        <p:spPr>
          <a:xfrm>
            <a:off x="1686211" y="5780347"/>
            <a:ext cx="6360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How to transfer CP violation in the early universe? </a:t>
            </a:r>
            <a:endParaRPr lang="en-US" sz="1800" b="1" dirty="0">
              <a:latin typeface="Helvetica" pitchFamily="2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B4CC9A7-92FF-7347-A55C-8DAE5438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52624E-89B1-814B-AF88-3CEFA090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C0181DFC-0D52-AE47-AA61-777EB52E0A53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318559-A2E8-2478-EC47-416AEAAB9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118" y="2858078"/>
            <a:ext cx="2945663" cy="18992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F9B0E9-DC4D-8670-233E-25FA71F07009}"/>
              </a:ext>
            </a:extLst>
          </p:cNvPr>
          <p:cNvSpPr/>
          <p:nvPr/>
        </p:nvSpPr>
        <p:spPr>
          <a:xfrm>
            <a:off x="223157" y="5081238"/>
            <a:ext cx="8577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Leading EDM arises at higher loops,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naturally suppressed by one or two orders of magnitude below current limit for CPV sources of order one</a:t>
            </a:r>
            <a:endParaRPr lang="en-US" sz="1800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B23570-6622-8562-D4D8-7A6B49A77D63}"/>
              </a:ext>
            </a:extLst>
          </p:cNvPr>
          <p:cNvSpPr txBox="1"/>
          <p:nvPr/>
        </p:nvSpPr>
        <p:spPr>
          <a:xfrm>
            <a:off x="5240493" y="4765463"/>
            <a:ext cx="40367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Shu, Y. Zhang,’13 Inoue, Ramsey-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Musolf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, Y. Zhang’14 </a:t>
            </a:r>
          </a:p>
        </p:txBody>
      </p:sp>
    </p:spTree>
    <p:extLst>
      <p:ext uri="{BB962C8B-B14F-4D97-AF65-F5344CB8AC3E}">
        <p14:creationId xmlns:p14="http://schemas.microsoft.com/office/powerpoint/2010/main" val="41088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4A66-5953-B844-95CD-82766D389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08480"/>
            <a:ext cx="8839200" cy="22098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1800" dirty="0">
                <a:latin typeface="Helvetica" pitchFamily="2" charset="0"/>
              </a:rPr>
              <a:t>Its discovery and subsequent study of its properties at the LHC has provided </a:t>
            </a:r>
            <a:br>
              <a:rPr lang="en-US" sz="1800" dirty="0">
                <a:latin typeface="Helvetica" pitchFamily="2" charset="0"/>
              </a:rPr>
            </a:br>
            <a:r>
              <a:rPr lang="en-US" sz="1800" i="1" dirty="0">
                <a:latin typeface="Helvetica" pitchFamily="2" charset="0"/>
              </a:rPr>
              <a:t>a first portrait </a:t>
            </a:r>
            <a:r>
              <a:rPr lang="en-US" sz="1800" dirty="0">
                <a:latin typeface="Helvetica" pitchFamily="2" charset="0"/>
              </a:rPr>
              <a:t>of the electroweak symmetry breaking mechanism </a:t>
            </a:r>
            <a:br>
              <a:rPr lang="en-US" sz="1800" dirty="0">
                <a:latin typeface="Helvetica" pitchFamily="2" charset="0"/>
              </a:rPr>
            </a:br>
            <a:br>
              <a:rPr lang="en-US" sz="1800" dirty="0">
                <a:latin typeface="Helvetica" pitchFamily="2" charset="0"/>
              </a:rPr>
            </a:br>
            <a:r>
              <a:rPr lang="en-US" sz="1800" dirty="0">
                <a:latin typeface="Helvetica" pitchFamily="2" charset="0"/>
              </a:rPr>
              <a:t>It ensures the calculability of </a:t>
            </a:r>
            <a:r>
              <a:rPr lang="en-US" sz="1800" dirty="0">
                <a:solidFill>
                  <a:schemeClr val="tx2"/>
                </a:solidFill>
                <a:latin typeface="Helvetica" pitchFamily="2" charset="0"/>
              </a:rPr>
              <a:t>the</a:t>
            </a:r>
            <a:r>
              <a:rPr lang="en-US" sz="1800" dirty="0">
                <a:latin typeface="Helvetica" pitchFamily="2" charset="0"/>
              </a:rPr>
              <a:t> SM at high energies</a:t>
            </a:r>
            <a:br>
              <a:rPr lang="en-US" sz="1800" dirty="0">
                <a:latin typeface="Helvetica" pitchFamily="2" charset="0"/>
              </a:rPr>
            </a:br>
            <a:br>
              <a:rPr lang="en-US" sz="1800" dirty="0">
                <a:latin typeface="Helvetica" pitchFamily="2" charset="0"/>
              </a:rPr>
            </a:br>
            <a:r>
              <a:rPr lang="en-US" sz="1800" dirty="0">
                <a:latin typeface="Helvetica" pitchFamily="2" charset="0"/>
              </a:rPr>
              <a:t>It offers us a powerful tool for the exploration of fundamental questions in particle physics, e.g. Baryogenesis, Dark Matter, Inflation?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C54D7-1D5E-C849-A4B2-4B6F602DDB46}"/>
              </a:ext>
            </a:extLst>
          </p:cNvPr>
          <p:cNvSpPr txBox="1"/>
          <p:nvPr/>
        </p:nvSpPr>
        <p:spPr>
          <a:xfrm>
            <a:off x="304800" y="221579"/>
            <a:ext cx="6260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The great success of the Higgs Boson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CA475E-F9D4-A340-80E4-BEB25F00540A}"/>
              </a:ext>
            </a:extLst>
          </p:cNvPr>
          <p:cNvSpPr txBox="1"/>
          <p:nvPr/>
        </p:nvSpPr>
        <p:spPr>
          <a:xfrm>
            <a:off x="304800" y="3200400"/>
            <a:ext cx="9134669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What is encoded in the Higgs potential?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2">
                    <a:lumMod val="25000"/>
                    <a:lumOff val="75000"/>
                  </a:schemeClr>
                </a:solidFill>
                <a:latin typeface="Helvetica" pitchFamily="2" charset="0"/>
              </a:rPr>
              <a:t> - How is it generated?</a:t>
            </a:r>
          </a:p>
          <a:p>
            <a:r>
              <a:rPr lang="en-US" sz="1800" dirty="0">
                <a:solidFill>
                  <a:schemeClr val="bg2">
                    <a:lumMod val="25000"/>
                    <a:lumOff val="75000"/>
                  </a:schemeClr>
                </a:solidFill>
                <a:latin typeface="Helvetica" pitchFamily="2" charset="0"/>
              </a:rPr>
              <a:t> </a:t>
            </a:r>
            <a:r>
              <a:rPr lang="en-US" sz="1800" dirty="0">
                <a:latin typeface="Helvetica" pitchFamily="2" charset="0"/>
              </a:rPr>
              <a:t>- What determines the values of the Higgs mass parameter and quartic coupling?</a:t>
            </a:r>
          </a:p>
          <a:p>
            <a:r>
              <a:rPr lang="en-US" sz="1800" dirty="0">
                <a:latin typeface="Helvetica" pitchFamily="2" charset="0"/>
              </a:rPr>
              <a:t> </a:t>
            </a:r>
          </a:p>
          <a:p>
            <a:r>
              <a:rPr lang="en-US" sz="1800" dirty="0">
                <a:latin typeface="Helvetica" pitchFamily="2" charset="0"/>
              </a:rPr>
              <a:t>-   Is there an explanation for the apparent </a:t>
            </a:r>
          </a:p>
          <a:p>
            <a:r>
              <a:rPr lang="en-US" sz="1800" dirty="0">
                <a:latin typeface="Helvetica" pitchFamily="2" charset="0"/>
              </a:rPr>
              <a:t>     metastability of the Higgs potential?</a:t>
            </a:r>
          </a:p>
          <a:p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-  Is it a part of a richer scalar potential ?</a:t>
            </a:r>
          </a:p>
          <a:p>
            <a:r>
              <a:rPr lang="en-US" sz="1800" dirty="0">
                <a:latin typeface="Helvetica" pitchFamily="2" charset="0"/>
              </a:rPr>
              <a:t> - If so, what is the dynamics of the electroweak </a:t>
            </a:r>
          </a:p>
          <a:p>
            <a:r>
              <a:rPr lang="en-US" sz="1800" dirty="0">
                <a:latin typeface="Helvetica" pitchFamily="2" charset="0"/>
              </a:rPr>
              <a:t>    phase transition ?</a:t>
            </a:r>
          </a:p>
          <a:p>
            <a:endParaRPr lang="en-US" sz="1800" dirty="0">
              <a:latin typeface="Helvetica" pitchFamily="2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4F78ED-E69A-53E3-190D-57E9B74F6A77}"/>
              </a:ext>
            </a:extLst>
          </p:cNvPr>
          <p:cNvGrpSpPr/>
          <p:nvPr/>
        </p:nvGrpSpPr>
        <p:grpSpPr>
          <a:xfrm>
            <a:off x="5973289" y="3200400"/>
            <a:ext cx="2865911" cy="479345"/>
            <a:chOff x="5177642" y="2785219"/>
            <a:chExt cx="3170711" cy="5014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E4FCDD-9E91-53F8-D75F-80A5930F0853}"/>
                </a:ext>
              </a:extLst>
            </p:cNvPr>
            <p:cNvSpPr/>
            <p:nvPr/>
          </p:nvSpPr>
          <p:spPr>
            <a:xfrm>
              <a:off x="5177642" y="2785219"/>
              <a:ext cx="3170711" cy="501491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9" descr="latex-image-1.pdf">
              <a:extLst>
                <a:ext uri="{FF2B5EF4-FFF2-40B4-BE49-F238E27FC236}">
                  <a16:creationId xmlns:a16="http://schemas.microsoft.com/office/drawing/2014/main" id="{2BB13FE8-4192-6DCA-1849-BC2378E7E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458" y="2841494"/>
              <a:ext cx="3045612" cy="375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1865B44-8176-3F80-8365-CB1FF583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4ED9628-1521-6B1A-6ACD-4E6C88E4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3CF7A-B607-4AC6-B9ED-310D2CC7A17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4" name="Footer Placeholder 17">
            <a:extLst>
              <a:ext uri="{FF2B5EF4-FFF2-40B4-BE49-F238E27FC236}">
                <a16:creationId xmlns:a16="http://schemas.microsoft.com/office/drawing/2014/main" id="{B3266DF4-E6C3-1F5F-2E88-952FE2E2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D05E0B-C3D8-C257-28CB-4DC709540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09" y="6271202"/>
            <a:ext cx="1612075" cy="4757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3D92C3-B69E-0333-B2C8-DE32D9FE29CC}"/>
              </a:ext>
            </a:extLst>
          </p:cNvPr>
          <p:cNvSpPr txBox="1"/>
          <p:nvPr/>
        </p:nvSpPr>
        <p:spPr>
          <a:xfrm flipV="1">
            <a:off x="2064512" y="6424505"/>
            <a:ext cx="5523129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E1E35CF-09E0-D048-8E8F-4BCE05761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343400"/>
            <a:ext cx="2286000" cy="22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233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DFFDFD-2ECC-3B4E-B7F7-B56EBE1C9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491" y="2219393"/>
            <a:ext cx="3449232" cy="1899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E9E067-850F-AA4D-A844-A0D2F5EC3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60" y="195956"/>
            <a:ext cx="9034540" cy="571500"/>
          </a:xfrm>
        </p:spPr>
        <p:txBody>
          <a:bodyPr/>
          <a:lstStyle/>
          <a:p>
            <a:r>
              <a:rPr lang="en-US" sz="2700" b="0" dirty="0">
                <a:latin typeface="Helvetica" pitchFamily="2" charset="0"/>
              </a:rPr>
              <a:t>A new mechanism for EW Baryogenesis: Dark CP violation</a:t>
            </a:r>
            <a:endParaRPr lang="en-US" sz="2700" b="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079A47-7D6B-004A-9ACC-298959138D17}"/>
              </a:ext>
            </a:extLst>
          </p:cNvPr>
          <p:cNvSpPr/>
          <p:nvPr/>
        </p:nvSpPr>
        <p:spPr>
          <a:xfrm>
            <a:off x="6062734" y="2213448"/>
            <a:ext cx="321861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EW </a:t>
            </a:r>
            <a:r>
              <a:rPr lang="en-US" sz="1700" dirty="0" err="1">
                <a:latin typeface="Helvetica" pitchFamily="2" charset="0"/>
              </a:rPr>
              <a:t>sphalerons</a:t>
            </a:r>
            <a:r>
              <a:rPr lang="en-US" sz="1700" dirty="0">
                <a:latin typeface="Helvetica" pitchFamily="2" charset="0"/>
              </a:rPr>
              <a:t> cannot touch the chiral charge asymmetries  </a:t>
            </a:r>
          </a:p>
          <a:p>
            <a:r>
              <a:rPr lang="en-US" sz="1700" dirty="0">
                <a:latin typeface="Helvetica" pitchFamily="2" charset="0"/>
              </a:rPr>
              <a:t>      in the </a:t>
            </a:r>
            <a:r>
              <a:rPr lang="el-GR" sz="1700" i="1" dirty="0">
                <a:latin typeface="Helvetica" pitchFamily="2" charset="0"/>
              </a:rPr>
              <a:t>χ </a:t>
            </a:r>
            <a:r>
              <a:rPr lang="en-US" sz="1700" i="1" dirty="0">
                <a:latin typeface="Helvetica" pitchFamily="2" charset="0"/>
              </a:rPr>
              <a:t> </a:t>
            </a:r>
            <a:r>
              <a:rPr lang="en-US" sz="1700" dirty="0">
                <a:latin typeface="Helvetica" pitchFamily="2" charset="0"/>
              </a:rPr>
              <a:t>SU(2) singlet</a:t>
            </a:r>
            <a:r>
              <a:rPr lang="en-US" sz="1600" baseline="-25000" dirty="0">
                <a:solidFill>
                  <a:schemeClr val="bg2"/>
                </a:solidFill>
                <a:latin typeface="+mn-lt"/>
              </a:rPr>
              <a:t> </a:t>
            </a:r>
            <a:endParaRPr lang="en-US" sz="1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1B973E-8CF3-8F43-BD53-A91DE76B7997}"/>
              </a:ext>
            </a:extLst>
          </p:cNvPr>
          <p:cNvSpPr txBox="1"/>
          <p:nvPr/>
        </p:nvSpPr>
        <p:spPr>
          <a:xfrm>
            <a:off x="6164723" y="811384"/>
            <a:ext cx="2598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MC,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Quiros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and Yue Zhang.19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A02B-C656-0B4B-9907-661F53E17349}"/>
              </a:ext>
            </a:extLst>
          </p:cNvPr>
          <p:cNvSpPr/>
          <p:nvPr/>
        </p:nvSpPr>
        <p:spPr>
          <a:xfrm>
            <a:off x="228600" y="1356605"/>
            <a:ext cx="6899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Higgs portal </a:t>
            </a:r>
            <a:r>
              <a:rPr lang="en-US" sz="2000" dirty="0">
                <a:latin typeface="+mn-lt"/>
              </a:rPr>
              <a:t>(sourcing CP violation &amp; phase transition)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Z’ port</a:t>
            </a:r>
            <a:r>
              <a:rPr lang="en-US" sz="2000" dirty="0">
                <a:latin typeface="+mn-lt"/>
              </a:rPr>
              <a:t>al (for transfer of CP violation) </a:t>
            </a:r>
            <a:r>
              <a:rPr lang="en-US" sz="2000" dirty="0">
                <a:latin typeface="+mn-lt"/>
                <a:sym typeface="Wingdings" pitchFamily="2" charset="2"/>
              </a:rPr>
              <a:t>                         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C5819B-3044-364F-A0D5-F727677E6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DB4866-0BD6-A540-9C3D-BD3D980B740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47C96-64F3-5947-8A95-4277D379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26C06-D30E-1C46-A877-93EF9A76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74410CF-DBD3-C34E-9EF2-BC48972DEF71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4D517-8EE1-6BE8-C3B4-DED0A10C5823}"/>
              </a:ext>
            </a:extLst>
          </p:cNvPr>
          <p:cNvSpPr txBox="1"/>
          <p:nvPr/>
        </p:nvSpPr>
        <p:spPr>
          <a:xfrm>
            <a:off x="273037" y="922736"/>
            <a:ext cx="4041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A model with gauged lepton number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5C4007-99CB-802F-110B-B0FF50401643}"/>
              </a:ext>
            </a:extLst>
          </p:cNvPr>
          <p:cNvSpPr/>
          <p:nvPr/>
        </p:nvSpPr>
        <p:spPr>
          <a:xfrm>
            <a:off x="357182" y="5798976"/>
            <a:ext cx="837606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1" dirty="0">
                <a:latin typeface="Helvetica" pitchFamily="2" charset="0"/>
              </a:rPr>
              <a:t>A new scalar-Higgs interaction,  </a:t>
            </a:r>
            <a:r>
              <a:rPr lang="el-GR" sz="1700" b="1" i="1" dirty="0">
                <a:latin typeface="Helvetica" pitchFamily="2" charset="0"/>
              </a:rPr>
              <a:t>λ</a:t>
            </a:r>
            <a:r>
              <a:rPr lang="en-US" sz="1700" b="1" baseline="-25000" dirty="0">
                <a:latin typeface="Helvetica" pitchFamily="2" charset="0"/>
              </a:rPr>
              <a:t>SH</a:t>
            </a:r>
            <a:r>
              <a:rPr lang="el-GR" sz="1700" b="1" dirty="0">
                <a:latin typeface="Helvetica" pitchFamily="2" charset="0"/>
              </a:rPr>
              <a:t>|</a:t>
            </a:r>
            <a:r>
              <a:rPr lang="en-US" sz="1700" b="1" dirty="0">
                <a:latin typeface="Helvetica" pitchFamily="2" charset="0"/>
              </a:rPr>
              <a:t>S|</a:t>
            </a:r>
            <a:r>
              <a:rPr lang="en-US" sz="1700" b="1" baseline="30000" dirty="0">
                <a:latin typeface="Helvetica" pitchFamily="2" charset="0"/>
              </a:rPr>
              <a:t>2</a:t>
            </a:r>
            <a:r>
              <a:rPr lang="en-US" sz="1700" b="1" dirty="0">
                <a:latin typeface="Helvetica" pitchFamily="2" charset="0"/>
              </a:rPr>
              <a:t>|H|</a:t>
            </a:r>
            <a:r>
              <a:rPr lang="en-US" sz="1700" b="1" baseline="30000" dirty="0">
                <a:latin typeface="Helvetica" pitchFamily="2" charset="0"/>
              </a:rPr>
              <a:t>2</a:t>
            </a:r>
            <a:r>
              <a:rPr lang="el-GR" sz="1700" b="1" dirty="0">
                <a:latin typeface="Helvetica" pitchFamily="2" charset="0"/>
              </a:rPr>
              <a:t>, </a:t>
            </a:r>
            <a:r>
              <a:rPr lang="en-US" sz="1700" b="1" dirty="0">
                <a:latin typeface="Helvetica" pitchFamily="2" charset="0"/>
              </a:rPr>
              <a:t>can trigger strong first order EWPT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6F02E1-CB93-D2D4-6921-B13ABB79342B}"/>
              </a:ext>
            </a:extLst>
          </p:cNvPr>
          <p:cNvSpPr txBox="1"/>
          <p:nvPr/>
        </p:nvSpPr>
        <p:spPr>
          <a:xfrm>
            <a:off x="193446" y="2283615"/>
            <a:ext cx="288782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A dark fermion </a:t>
            </a:r>
            <a:r>
              <a:rPr lang="el-GR" sz="1700" kern="1200" dirty="0">
                <a:solidFill>
                  <a:schemeClr val="tx1"/>
                </a:solidFill>
                <a:latin typeface="Helvetica" pitchFamily="2" charset="0"/>
              </a:rPr>
              <a:t>χ</a:t>
            </a:r>
            <a:r>
              <a:rPr lang="en-US" sz="1700" kern="1200" dirty="0">
                <a:solidFill>
                  <a:schemeClr val="tx1"/>
                </a:solidFill>
                <a:latin typeface="Helvetica" pitchFamily="2" charset="0"/>
              </a:rPr>
              <a:t> (DM) talks to the Higgs boson via a new SM singlet scalar S</a:t>
            </a:r>
            <a:endParaRPr lang="en-US" sz="1700" dirty="0"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E94E0-8FBF-05C9-8A97-558AFD6703CB}"/>
              </a:ext>
            </a:extLst>
          </p:cNvPr>
          <p:cNvSpPr txBox="1"/>
          <p:nvPr/>
        </p:nvSpPr>
        <p:spPr>
          <a:xfrm>
            <a:off x="199014" y="4265384"/>
            <a:ext cx="442771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A varying mass m</a:t>
            </a:r>
            <a:r>
              <a:rPr lang="el-GR" sz="1700" baseline="-25000" dirty="0">
                <a:latin typeface="Helvetica" pitchFamily="2" charset="0"/>
              </a:rPr>
              <a:t>χ</a:t>
            </a:r>
            <a:r>
              <a:rPr lang="en-US" sz="1700" dirty="0">
                <a:latin typeface="Helvetica" pitchFamily="2" charset="0"/>
              </a:rPr>
              <a:t> along the z direction, together with the S </a:t>
            </a:r>
            <a:r>
              <a:rPr lang="en-US" sz="1700" dirty="0" err="1">
                <a:latin typeface="Helvetica" pitchFamily="2" charset="0"/>
              </a:rPr>
              <a:t>vev</a:t>
            </a:r>
            <a:r>
              <a:rPr lang="en-US" sz="1700" dirty="0">
                <a:latin typeface="Helvetica" pitchFamily="2" charset="0"/>
              </a:rPr>
              <a:t>, generates </a:t>
            </a:r>
            <a:r>
              <a:rPr lang="en-US" sz="1700" b="1" dirty="0">
                <a:latin typeface="Helvetica" pitchFamily="2" charset="0"/>
              </a:rPr>
              <a:t>a chiral charge asymmetry in </a:t>
            </a:r>
            <a:r>
              <a:rPr lang="el-GR" sz="1700" b="1" i="1" dirty="0">
                <a:latin typeface="Helvetica" pitchFamily="2" charset="0"/>
              </a:rPr>
              <a:t>χ </a:t>
            </a:r>
            <a:r>
              <a:rPr lang="en-US" sz="1700" b="1" dirty="0">
                <a:latin typeface="Helvetica" pitchFamily="2" charset="0"/>
              </a:rPr>
              <a:t>particles</a:t>
            </a:r>
            <a:endParaRPr lang="en-US" sz="17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64F673-F14A-A114-D7EB-2ADBA58A02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59"/>
          <a:stretch/>
        </p:blipFill>
        <p:spPr>
          <a:xfrm>
            <a:off x="300393" y="3120916"/>
            <a:ext cx="1285590" cy="10853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0CC05C-0283-15EC-98BC-650FF549F8A0}"/>
              </a:ext>
            </a:extLst>
          </p:cNvPr>
          <p:cNvSpPr txBox="1"/>
          <p:nvPr/>
        </p:nvSpPr>
        <p:spPr>
          <a:xfrm>
            <a:off x="6177753" y="3150569"/>
            <a:ext cx="29792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new U(1) gauge boson Z’  couples to the dark fermions and SM leptons and transfers CPV to SM sector</a:t>
            </a:r>
            <a:endParaRPr lang="el-GR" sz="17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59C1BD-883A-5E91-7C34-B7C4AA2BC5E6}"/>
              </a:ext>
            </a:extLst>
          </p:cNvPr>
          <p:cNvSpPr txBox="1"/>
          <p:nvPr/>
        </p:nvSpPr>
        <p:spPr>
          <a:xfrm>
            <a:off x="5142190" y="4393234"/>
            <a:ext cx="39717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This in turn generates a 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Thermal Equilibrium Asymmetry </a:t>
            </a:r>
            <a:r>
              <a:rPr lang="en-US" sz="1700" dirty="0">
                <a:latin typeface="Helvetica" pitchFamily="2" charset="0"/>
              </a:rPr>
              <a:t>in SM leptons</a:t>
            </a:r>
            <a:endParaRPr lang="en-US" sz="17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FE1403-0AFB-4E72-15AC-1866BD3481CA}"/>
              </a:ext>
            </a:extLst>
          </p:cNvPr>
          <p:cNvSpPr txBox="1"/>
          <p:nvPr/>
        </p:nvSpPr>
        <p:spPr>
          <a:xfrm>
            <a:off x="5081721" y="4973398"/>
            <a:ext cx="469609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 </a:t>
            </a:r>
            <a:r>
              <a:rPr lang="en-US" sz="1700" dirty="0" err="1">
                <a:solidFill>
                  <a:srgbClr val="C00000"/>
                </a:solidFill>
                <a:latin typeface="Helvetica" pitchFamily="2" charset="0"/>
              </a:rPr>
              <a:t>Sphaleron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 processes yield  </a:t>
            </a:r>
            <a:r>
              <a:rPr lang="el-GR" sz="1700" dirty="0">
                <a:solidFill>
                  <a:srgbClr val="C00000"/>
                </a:solidFill>
                <a:latin typeface="Helvetica" pitchFamily="2" charset="0"/>
              </a:rPr>
              <a:t>Δ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N</a:t>
            </a:r>
            <a:r>
              <a:rPr lang="en-US" sz="1700" baseline="-25000" dirty="0">
                <a:solidFill>
                  <a:srgbClr val="C00000"/>
                </a:solidFill>
                <a:latin typeface="Helvetica" pitchFamily="2" charset="0"/>
              </a:rPr>
              <a:t>L 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= </a:t>
            </a:r>
            <a:r>
              <a:rPr lang="el-GR" sz="1700" dirty="0">
                <a:solidFill>
                  <a:srgbClr val="C00000"/>
                </a:solidFill>
                <a:latin typeface="Helvetica" pitchFamily="2" charset="0"/>
              </a:rPr>
              <a:t>Δ</a:t>
            </a:r>
            <a:r>
              <a:rPr lang="en-US" sz="1700" dirty="0">
                <a:solidFill>
                  <a:srgbClr val="C00000"/>
                </a:solidFill>
                <a:latin typeface="Helvetica" pitchFamily="2" charset="0"/>
              </a:rPr>
              <a:t>N</a:t>
            </a:r>
            <a:r>
              <a:rPr lang="en-US" sz="1700" baseline="-25000" dirty="0">
                <a:solidFill>
                  <a:srgbClr val="C00000"/>
                </a:solidFill>
                <a:latin typeface="Helvetica" pitchFamily="2" charset="0"/>
              </a:rPr>
              <a:t>B</a:t>
            </a:r>
            <a:endParaRPr lang="en-US" sz="17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7BF090-81E1-1D7D-7CE8-9B8F030B5E60}"/>
              </a:ext>
            </a:extLst>
          </p:cNvPr>
          <p:cNvSpPr txBox="1"/>
          <p:nvPr/>
        </p:nvSpPr>
        <p:spPr>
          <a:xfrm>
            <a:off x="193446" y="5421407"/>
            <a:ext cx="870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SU(2)</a:t>
            </a:r>
            <a:r>
              <a:rPr lang="en-US" sz="1800" b="1" baseline="-25000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L</a:t>
            </a:r>
            <a:r>
              <a:rPr lang="en-US" sz="1800" b="1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anomalons</a:t>
            </a:r>
            <a:r>
              <a:rPr lang="en-US" sz="1800" b="1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, besides DM,  must decouple from thermal number density</a:t>
            </a:r>
            <a:endParaRPr lang="en-US" sz="1800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23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4F12B2-826C-1F6D-F17D-9AFCC6972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724" y="3671773"/>
            <a:ext cx="1795222" cy="11861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1B973E-8CF3-8F43-BD53-A91DE76B7997}"/>
              </a:ext>
            </a:extLst>
          </p:cNvPr>
          <p:cNvSpPr txBox="1"/>
          <p:nvPr/>
        </p:nvSpPr>
        <p:spPr>
          <a:xfrm>
            <a:off x="6251553" y="834567"/>
            <a:ext cx="2835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MC,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Quiros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and Yue Zhang’19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MC, Y-Y li, 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W. Wang, to appear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7F721B-C5CF-944A-BC94-D8B68B7D55E0}"/>
              </a:ext>
            </a:extLst>
          </p:cNvPr>
          <p:cNvSpPr/>
          <p:nvPr/>
        </p:nvSpPr>
        <p:spPr>
          <a:xfrm>
            <a:off x="2516900" y="225677"/>
            <a:ext cx="4160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/>
              <a:t>Dark CPV: Phenomenology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07614-B5E3-3D40-8B27-1B7DB1D5D619}"/>
              </a:ext>
            </a:extLst>
          </p:cNvPr>
          <p:cNvSpPr/>
          <p:nvPr/>
        </p:nvSpPr>
        <p:spPr>
          <a:xfrm>
            <a:off x="213065" y="1497849"/>
            <a:ext cx="879482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Predicts the existence of a new force carrier </a:t>
            </a:r>
            <a:r>
              <a:rPr lang="en-US" sz="1800" i="1" dirty="0">
                <a:latin typeface="Helvetica" pitchFamily="2" charset="0"/>
              </a:rPr>
              <a:t>Z’</a:t>
            </a:r>
            <a:r>
              <a:rPr lang="en-US" sz="1800" dirty="0">
                <a:latin typeface="Helvetica" pitchFamily="2" charset="0"/>
              </a:rPr>
              <a:t>, leptophilic 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</a:t>
            </a:r>
            <a:r>
              <a:rPr lang="en-US" sz="1800" dirty="0">
                <a:latin typeface="Helvetica" pitchFamily="2" charset="0"/>
              </a:rPr>
              <a:t> </a:t>
            </a:r>
            <a:r>
              <a:rPr lang="en-US" sz="1800" i="1" dirty="0">
                <a:latin typeface="Helvetica" pitchFamily="2" charset="0"/>
              </a:rPr>
              <a:t>Z’ </a:t>
            </a:r>
            <a:r>
              <a:rPr lang="en-US" sz="1800" dirty="0">
                <a:latin typeface="Helvetica" pitchFamily="2" charset="0"/>
              </a:rPr>
              <a:t> searches.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Predicts very small EDM’s, but can be at reach in next round of experiments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Predicts a new Higgs portal scalar </a:t>
            </a:r>
            <a:r>
              <a:rPr lang="en-US" sz="1800" i="1" dirty="0">
                <a:latin typeface="Helvetica" pitchFamily="2" charset="0"/>
              </a:rPr>
              <a:t>S</a:t>
            </a:r>
            <a:r>
              <a:rPr lang="en-US" sz="1800" dirty="0">
                <a:latin typeface="Helvetica" pitchFamily="2" charset="0"/>
              </a:rPr>
              <a:t>, which could mainly decay into </a:t>
            </a:r>
            <a:r>
              <a:rPr lang="en-US" sz="1800" i="1" dirty="0">
                <a:latin typeface="Helvetica" pitchFamily="2" charset="0"/>
              </a:rPr>
              <a:t>Z’ </a:t>
            </a:r>
            <a:r>
              <a:rPr lang="en-US" sz="1800" dirty="0">
                <a:latin typeface="Helvetica" pitchFamily="2" charset="0"/>
              </a:rPr>
              <a:t>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The </a:t>
            </a:r>
            <a:r>
              <a:rPr lang="el-GR" sz="1800" i="1" dirty="0">
                <a:latin typeface="Helvetica" pitchFamily="2" charset="0"/>
              </a:rPr>
              <a:t>χ </a:t>
            </a:r>
            <a:r>
              <a:rPr lang="en-US" sz="1800" dirty="0">
                <a:latin typeface="Helvetica" pitchFamily="2" charset="0"/>
              </a:rPr>
              <a:t>particle qualifies to be a thermal dark matter candidate </a:t>
            </a:r>
            <a:endParaRPr lang="en-US" sz="1800" dirty="0">
              <a:effectLst/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8FF9-E1A8-114E-BD23-A38CD5546DC3}"/>
              </a:ext>
            </a:extLst>
          </p:cNvPr>
          <p:cNvSpPr/>
          <p:nvPr/>
        </p:nvSpPr>
        <p:spPr>
          <a:xfrm>
            <a:off x="1101028" y="5580870"/>
            <a:ext cx="2220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Leptophilic </a:t>
            </a:r>
            <a:r>
              <a:rPr lang="en-US" sz="1600" b="1" i="1" dirty="0">
                <a:solidFill>
                  <a:srgbClr val="C00000"/>
                </a:solidFill>
                <a:latin typeface="Helvetica" pitchFamily="2" charset="0"/>
              </a:rPr>
              <a:t>Z’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: </a:t>
            </a:r>
          </a:p>
          <a:p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Target and Searches </a:t>
            </a:r>
            <a:endParaRPr lang="en-US" sz="1600" dirty="0">
              <a:solidFill>
                <a:srgbClr val="C00000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1A113A-4DAB-C643-819E-29C14D85B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564" y="3414310"/>
            <a:ext cx="1070183" cy="189399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5216E-D9F2-8441-98A9-5BEF9369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09/01/2022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403DC-6B42-8E41-A868-12008AC6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3E31D-523C-0C48-BFDA-88289C17D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5" y="6169291"/>
            <a:ext cx="1918959" cy="5663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BC5211-1DD7-964F-AC13-D36F0A40BD22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D95E3-EA18-7698-8F87-5C922111E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130" y="3281637"/>
            <a:ext cx="3588102" cy="23134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2301E5-2A14-8DFA-C925-14FEE2F3B01C}"/>
              </a:ext>
            </a:extLst>
          </p:cNvPr>
          <p:cNvSpPr/>
          <p:nvPr/>
        </p:nvSpPr>
        <p:spPr>
          <a:xfrm>
            <a:off x="6081485" y="5574491"/>
            <a:ext cx="2220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LHC searches for long-lived scalars</a:t>
            </a:r>
            <a:endParaRPr lang="en-US" sz="1600" dirty="0">
              <a:solidFill>
                <a:srgbClr val="C00000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B8CD2-DDAC-2634-8B08-7D7F19EA7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25" y="3073356"/>
            <a:ext cx="3754907" cy="2406706"/>
          </a:xfrm>
          <a:prstGeom prst="rect">
            <a:avLst/>
          </a:prstGeom>
        </p:spPr>
      </p:pic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902BBFF3-E7CF-B0CE-42B0-6C7079423D50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309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12700" y="259828"/>
            <a:ext cx="911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 </a:t>
            </a:r>
            <a:r>
              <a:rPr lang="en-US" sz="1800" dirty="0">
                <a:latin typeface="Helvetica" pitchFamily="2" charset="0"/>
              </a:rPr>
              <a:t>Outlook: Electroweak Baryogenesis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09/01/2022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E5E86-3B25-0142-803A-79B9D0998DDC}"/>
              </a:ext>
            </a:extLst>
          </p:cNvPr>
          <p:cNvSpPr txBox="1"/>
          <p:nvPr/>
        </p:nvSpPr>
        <p:spPr>
          <a:xfrm>
            <a:off x="228600" y="913567"/>
            <a:ext cx="897038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A</a:t>
            </a:r>
            <a:r>
              <a:rPr lang="en-US" sz="1800" dirty="0">
                <a:effectLst/>
                <a:latin typeface="Helvetica" pitchFamily="2" charset="0"/>
              </a:rPr>
              <a:t>n appealing mechanism to explain the matter-antimatter asymmetry: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t requires a strongly first order electroweak phase transition and additional CPV beyond the SM.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It may come with interesting new collider signatures and may even accommodate DM 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Gravitational wave signatures can be interesting probes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of </a:t>
            </a:r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the nature of the phase transition at the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reach of planned instruments</a:t>
            </a:r>
          </a:p>
          <a:p>
            <a:pPr>
              <a:spcBef>
                <a:spcPts val="600"/>
              </a:spcBef>
            </a:pPr>
            <a:endParaRPr lang="en-US" sz="1800" dirty="0">
              <a:solidFill>
                <a:srgbClr val="C00000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accent4"/>
                </a:solidFill>
                <a:effectLst/>
                <a:latin typeface="Helvetica" pitchFamily="2" charset="0"/>
              </a:rPr>
              <a:t> </a:t>
            </a:r>
            <a:r>
              <a:rPr lang="en-US" sz="1800" dirty="0">
                <a:latin typeface="Helvetica" pitchFamily="2" charset="0"/>
              </a:rPr>
              <a:t>Some e</a:t>
            </a:r>
            <a:r>
              <a:rPr lang="en-US" sz="1800" dirty="0">
                <a:effectLst/>
                <a:latin typeface="Helvetica" pitchFamily="2" charset="0"/>
              </a:rPr>
              <a:t>xamples: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S</a:t>
            </a:r>
            <a:r>
              <a:rPr lang="en-US" sz="1800" dirty="0">
                <a:effectLst/>
                <a:latin typeface="Helvetica" pitchFamily="2" charset="0"/>
              </a:rPr>
              <a:t>inglet extensions to the SM </a:t>
            </a:r>
            <a:r>
              <a:rPr lang="en-US" sz="1800" dirty="0">
                <a:latin typeface="Helvetica" pitchFamily="2" charset="0"/>
              </a:rPr>
              <a:t>can</a:t>
            </a:r>
            <a:r>
              <a:rPr lang="en-US" sz="1800" dirty="0">
                <a:effectLst/>
                <a:latin typeface="Helvetica" pitchFamily="2" charset="0"/>
              </a:rPr>
              <a:t> enhance the EWPT, which exhibits rich thermal history and collider phenomenology.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Extended Higgs sectors with large tree level barriers and multi dimensional field space: important </a:t>
            </a:r>
            <a:r>
              <a:rPr lang="en-US" sz="1800" dirty="0">
                <a:effectLst/>
                <a:latin typeface="Helvetica" pitchFamily="2" charset="0"/>
              </a:rPr>
              <a:t>differences between the critical temperature study versus the nucleation temperature study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Baryogenesis generation with CPV in a dark sector can circumvent EDM current restrictions and provide a novel mechanism for EWBG in models with gauged lepton (or quark number), with CPV transmitted by a new force</a:t>
            </a:r>
          </a:p>
        </p:txBody>
      </p:sp>
    </p:spTree>
    <p:extLst>
      <p:ext uri="{BB962C8B-B14F-4D97-AF65-F5344CB8AC3E}">
        <p14:creationId xmlns:p14="http://schemas.microsoft.com/office/powerpoint/2010/main" val="2783123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98CEE-5F08-1193-4156-D1D13924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A87CE-8DBA-2C34-8211-475D59F7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825FE-E026-E6C5-E9E5-1FEB586FB154}"/>
              </a:ext>
            </a:extLst>
          </p:cNvPr>
          <p:cNvSpPr txBox="1"/>
          <p:nvPr/>
        </p:nvSpPr>
        <p:spPr>
          <a:xfrm>
            <a:off x="3558639" y="2721114"/>
            <a:ext cx="1725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Helvetica" pitchFamily="2" charset="0"/>
              </a:rPr>
              <a:t>Merci 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F63A48-5D44-4B9B-99F2-CE1F734A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340409"/>
            <a:ext cx="1918959" cy="566327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0D1FE4F-51AF-EE82-DBAA-EF4B5387B491}"/>
              </a:ext>
            </a:extLst>
          </p:cNvPr>
          <p:cNvSpPr txBox="1">
            <a:spLocks/>
          </p:cNvSpPr>
          <p:nvPr/>
        </p:nvSpPr>
        <p:spPr>
          <a:xfrm>
            <a:off x="381000" y="6667500"/>
            <a:ext cx="447675" cy="241300"/>
          </a:xfrm>
          <a:prstGeom prst="rect">
            <a:avLst/>
          </a:prstGeom>
          <a:ln/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C18564-630C-95C6-0966-35E17BEDC1C7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791A98-8BC7-A0A3-A8B9-C9B64E16AF60}"/>
              </a:ext>
            </a:extLst>
          </p:cNvPr>
          <p:cNvSpPr txBox="1"/>
          <p:nvPr/>
        </p:nvSpPr>
        <p:spPr>
          <a:xfrm flipV="1">
            <a:off x="2147559" y="6390728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750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1079A-7744-CD03-4ED6-DD39B5A7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55" y="4352940"/>
            <a:ext cx="8974685" cy="978448"/>
          </a:xfrm>
        </p:spPr>
        <p:txBody>
          <a:bodyPr/>
          <a:lstStyle/>
          <a:p>
            <a:r>
              <a:rPr lang="en-US" sz="2800" dirty="0">
                <a:latin typeface="Helvetica" pitchFamily="2" charset="0"/>
              </a:rPr>
              <a:t>Simplest Case: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A singlet extension of the Standard Model</a:t>
            </a:r>
            <a:br>
              <a:rPr lang="en-US" sz="2800" dirty="0">
                <a:latin typeface="Helvetica" pitchFamily="2" charset="0"/>
              </a:rPr>
            </a:br>
            <a:endParaRPr lang="en-US" sz="2800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C1F5C-6D76-7753-D8C3-C5148035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09/01/2022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D1C4E-1DB2-8DA1-6D06-52AE8528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1D6A21-8847-1BEF-7E59-B4390D79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7" y="6231936"/>
            <a:ext cx="1918959" cy="566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B7CCD6-6C65-B691-27ED-16410CC6EA24}"/>
              </a:ext>
            </a:extLst>
          </p:cNvPr>
          <p:cNvSpPr txBox="1"/>
          <p:nvPr/>
        </p:nvSpPr>
        <p:spPr>
          <a:xfrm>
            <a:off x="3752705" y="2721114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vetica" pitchFamily="2" charset="0"/>
              </a:rPr>
              <a:t>Extras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D18E4B7-D598-C935-468A-028E9ADF5853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643D2B-3F7B-FCB6-2454-D50227346753}"/>
              </a:ext>
            </a:extLst>
          </p:cNvPr>
          <p:cNvSpPr txBox="1"/>
          <p:nvPr/>
        </p:nvSpPr>
        <p:spPr>
          <a:xfrm flipV="1">
            <a:off x="2147559" y="6390728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40290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A06FBB-C664-D348-BF01-D4B390DC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6689"/>
            <a:ext cx="9131300" cy="671285"/>
          </a:xfrm>
        </p:spPr>
        <p:txBody>
          <a:bodyPr/>
          <a:lstStyle/>
          <a:p>
            <a:r>
              <a:rPr lang="en-US" sz="2600" b="0" dirty="0">
                <a:solidFill>
                  <a:schemeClr val="tx1"/>
                </a:solidFill>
              </a:rPr>
              <a:t>Enhancing the EWPT strength through a Singlet extension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E1588-51A1-1344-8D3F-7E5BE153C565}"/>
              </a:ext>
            </a:extLst>
          </p:cNvPr>
          <p:cNvSpPr txBox="1"/>
          <p:nvPr/>
        </p:nvSpPr>
        <p:spPr>
          <a:xfrm>
            <a:off x="350258" y="895987"/>
            <a:ext cx="8481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2">
                    <a:lumMod val="25000"/>
                    <a:lumOff val="75000"/>
                  </a:schemeClr>
                </a:solidFill>
              </a:rPr>
              <a:t>Simplest case: enhancing EWPT through a Singlet extension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0CE069-CED5-8548-B416-9EC6048BF2C9}"/>
              </a:ext>
            </a:extLst>
          </p:cNvPr>
          <p:cNvSpPr txBox="1"/>
          <p:nvPr/>
        </p:nvSpPr>
        <p:spPr>
          <a:xfrm>
            <a:off x="208668" y="2176657"/>
            <a:ext cx="889621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Generic Potential: Explicit Z2 breaking 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800" dirty="0">
                <a:latin typeface="Helvetica" pitchFamily="2" charset="0"/>
              </a:rPr>
              <a:t> 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Espinosa,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Quiros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’93,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Profumo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Ramsey-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Musolf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Shaughnessy ’07, Choi,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Volkas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’93,                   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Huang, Joglekar, Li, Wagner ‘16,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Kozaczuk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Ramsey-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Musolf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Shelton ‘19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Z2  - preserving (at T=0</a:t>
            </a:r>
            <a:r>
              <a:rPr lang="en-US" sz="2000" dirty="0">
                <a:latin typeface="+mj-lt"/>
              </a:rPr>
              <a:t>)</a:t>
            </a:r>
            <a:r>
              <a:rPr lang="en-US" sz="1800" dirty="0"/>
              <a:t>  </a:t>
            </a:r>
            <a:r>
              <a:rPr lang="en-US" sz="1800" dirty="0">
                <a:sym typeface="Wingdings" pitchFamily="2" charset="2"/>
              </a:rPr>
              <a:t> 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Espinosa,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Konstandin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Riva ’11,  Curtin, Meade, Yu ’15, Barger, Chung, Long, Wang ’12,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Kozaczuk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Ramsey-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Musolf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Shelton ‘19</a:t>
            </a:r>
          </a:p>
          <a:p>
            <a:pPr>
              <a:spcBef>
                <a:spcPts val="1200"/>
              </a:spcBef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                                         .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</a:rPr>
              <a:t>Spontaneously Z</a:t>
            </a:r>
            <a:r>
              <a:rPr lang="en-US" sz="1700" baseline="-25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breaking   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                                                  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M.C, Liu Wang ‘19</a:t>
            </a:r>
          </a:p>
          <a:p>
            <a:r>
              <a:rPr lang="en-US" sz="1700" dirty="0">
                <a:latin typeface="+mj-lt"/>
              </a:rPr>
              <a:t>    </a:t>
            </a:r>
            <a:r>
              <a:rPr lang="en-US" sz="1700" dirty="0">
                <a:latin typeface="Helvetica" pitchFamily="2" charset="0"/>
              </a:rPr>
              <a:t>In connection with a dark gauge symmetry, spontaneously broken by a dark Higgs </a:t>
            </a:r>
            <a:r>
              <a:rPr lang="en-US" sz="1700" dirty="0" err="1">
                <a:latin typeface="Helvetica" pitchFamily="2" charset="0"/>
              </a:rPr>
              <a:t>vev</a:t>
            </a:r>
            <a:r>
              <a:rPr lang="en-US" sz="1700" dirty="0">
                <a:latin typeface="Helvetica" pitchFamily="2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9B6D2-5568-164A-A289-25CF1BD7B202}"/>
              </a:ext>
            </a:extLst>
          </p:cNvPr>
          <p:cNvSpPr txBox="1"/>
          <p:nvPr/>
        </p:nvSpPr>
        <p:spPr>
          <a:xfrm>
            <a:off x="244645" y="4914717"/>
            <a:ext cx="88015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700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Different thermal histories, with 1 or 2 step phase transitions and strong first order EWPT </a:t>
            </a:r>
            <a:r>
              <a:rPr lang="en-US" sz="1700" b="1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–</a:t>
            </a:r>
          </a:p>
          <a:p>
            <a:pPr>
              <a:spcBef>
                <a:spcPts val="1200"/>
              </a:spcBef>
            </a:pPr>
            <a:r>
              <a:rPr lang="en-US" sz="1700" dirty="0">
                <a:latin typeface="Helvetica" pitchFamily="2" charset="0"/>
                <a:sym typeface="Wingdings" pitchFamily="2" charset="2"/>
              </a:rPr>
              <a:t> Distinct rich phenomenology at Colliders: Higgs precision, Higgs trilinear coupling, double Higgs production, direct new scalar searches, possible effects of CPV</a:t>
            </a:r>
            <a:endParaRPr lang="en-US" sz="17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AEDE8-39CF-3545-BFE1-2FF2EFE12355}"/>
              </a:ext>
            </a:extLst>
          </p:cNvPr>
          <p:cNvSpPr txBox="1"/>
          <p:nvPr/>
        </p:nvSpPr>
        <p:spPr>
          <a:xfrm>
            <a:off x="267371" y="930367"/>
            <a:ext cx="8778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singlet scalar that couples to the Higgs and affects the tree level potential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E1070-048A-DB48-9237-A84083D1B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0" y="3172391"/>
            <a:ext cx="22225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010915-8E0F-C745-8EA4-AE38862A0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452" y="4128349"/>
            <a:ext cx="2640584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F9A34-CACF-034D-B9A6-8E6C623C6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028" y="2176657"/>
            <a:ext cx="3894863" cy="32277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528F0-AE99-A648-97DF-CD37808E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F6C30-1567-6D49-8291-E20653F3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150" y="6515100"/>
            <a:ext cx="447675" cy="241300"/>
          </a:xfrm>
        </p:spPr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E04B8A80-867E-D54E-BC9D-3DCE2891EDFB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B14B55-4E93-8C43-875E-97CB857ED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53" y="6190073"/>
            <a:ext cx="1918959" cy="5663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99BFAC-04FF-A947-ACD3-A35C1453A0A5}"/>
              </a:ext>
            </a:extLst>
          </p:cNvPr>
          <p:cNvSpPr txBox="1"/>
          <p:nvPr/>
        </p:nvSpPr>
        <p:spPr>
          <a:xfrm flipV="1">
            <a:off x="2147559" y="6390728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EFBC37-913E-4944-908E-49A72811B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58" y="1342602"/>
            <a:ext cx="79375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39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A06FBB-C664-D348-BF01-D4B390DC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6689"/>
            <a:ext cx="9131300" cy="671285"/>
          </a:xfrm>
        </p:spPr>
        <p:txBody>
          <a:bodyPr/>
          <a:lstStyle/>
          <a:p>
            <a:r>
              <a:rPr lang="en-US" sz="2600" b="0" dirty="0">
                <a:solidFill>
                  <a:schemeClr val="tx1"/>
                </a:solidFill>
              </a:rPr>
              <a:t>Enhancing the EWPT strength through a Singlet extension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E1588-51A1-1344-8D3F-7E5BE153C565}"/>
              </a:ext>
            </a:extLst>
          </p:cNvPr>
          <p:cNvSpPr txBox="1"/>
          <p:nvPr/>
        </p:nvSpPr>
        <p:spPr>
          <a:xfrm>
            <a:off x="350258" y="895987"/>
            <a:ext cx="8481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2">
                    <a:lumMod val="25000"/>
                    <a:lumOff val="75000"/>
                  </a:schemeClr>
                </a:solidFill>
              </a:rPr>
              <a:t>Simplest case: enhancing EWPT through a Singlet extension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0CE069-CED5-8548-B416-9EC6048BF2C9}"/>
              </a:ext>
            </a:extLst>
          </p:cNvPr>
          <p:cNvSpPr txBox="1"/>
          <p:nvPr/>
        </p:nvSpPr>
        <p:spPr>
          <a:xfrm>
            <a:off x="208668" y="2176657"/>
            <a:ext cx="889621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Generic Potential: Explicit Z2 breaking 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800" dirty="0">
                <a:latin typeface="Helvetica" pitchFamily="2" charset="0"/>
              </a:rPr>
              <a:t> 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Espinosa,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Quiros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’93,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Profumo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Ramsey-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Musolf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Shaughnessy ’07, Choi,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Volkas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’93,                   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Huang, Joglekar, Li, Wagner ‘16,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Kozaczuk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Ramsey-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Musolf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Shelton ‘19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Z2  - preserving (at T=0</a:t>
            </a:r>
            <a:r>
              <a:rPr lang="en-US" sz="2000" dirty="0">
                <a:latin typeface="+mj-lt"/>
              </a:rPr>
              <a:t>)</a:t>
            </a:r>
            <a:r>
              <a:rPr lang="en-US" sz="1800" dirty="0"/>
              <a:t>  </a:t>
            </a:r>
            <a:r>
              <a:rPr lang="en-US" sz="1800" dirty="0">
                <a:sym typeface="Wingdings" pitchFamily="2" charset="2"/>
              </a:rPr>
              <a:t> 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Espinosa,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Konstandin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Riva ’11,  Curtin, Meade, Yu ’15, Barger, Chung, Long, Wang ’12,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Kozaczuk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Ramsey-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Musolf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Shelton ‘19</a:t>
            </a:r>
          </a:p>
          <a:p>
            <a:pPr>
              <a:spcBef>
                <a:spcPts val="1200"/>
              </a:spcBef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                                         .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</a:rPr>
              <a:t>Spontaneously Z</a:t>
            </a:r>
            <a:r>
              <a:rPr lang="en-US" sz="1700" baseline="-25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breaking   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                                                  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M.C, Liu Wang ‘19</a:t>
            </a:r>
          </a:p>
          <a:p>
            <a:r>
              <a:rPr lang="en-US" sz="1700" dirty="0">
                <a:latin typeface="+mj-lt"/>
              </a:rPr>
              <a:t>    </a:t>
            </a:r>
            <a:r>
              <a:rPr lang="en-US" sz="1700" dirty="0">
                <a:latin typeface="Helvetica" pitchFamily="2" charset="0"/>
              </a:rPr>
              <a:t>In connection with a dark gauge symmetry, spontaneously broken by a dark Higgs </a:t>
            </a:r>
            <a:r>
              <a:rPr lang="en-US" sz="1700" dirty="0" err="1">
                <a:latin typeface="Helvetica" pitchFamily="2" charset="0"/>
              </a:rPr>
              <a:t>vev</a:t>
            </a:r>
            <a:r>
              <a:rPr lang="en-US" sz="1700" dirty="0">
                <a:latin typeface="Helvetica" pitchFamily="2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AEDE8-39CF-3545-BFE1-2FF2EFE12355}"/>
              </a:ext>
            </a:extLst>
          </p:cNvPr>
          <p:cNvSpPr txBox="1"/>
          <p:nvPr/>
        </p:nvSpPr>
        <p:spPr>
          <a:xfrm>
            <a:off x="267371" y="930367"/>
            <a:ext cx="8778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singlet scalar that couples to the Higgs and affects the tree level potential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E1070-048A-DB48-9237-A84083D1B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0" y="3172391"/>
            <a:ext cx="22225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010915-8E0F-C745-8EA4-AE38862A0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452" y="4128349"/>
            <a:ext cx="2640584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F9A34-CACF-034D-B9A6-8E6C623C6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028" y="2176657"/>
            <a:ext cx="3894863" cy="32277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528F0-AE99-A648-97DF-CD37808E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F6C30-1567-6D49-8291-E20653F3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150" y="6515100"/>
            <a:ext cx="447675" cy="241300"/>
          </a:xfrm>
        </p:spPr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E04B8A80-867E-D54E-BC9D-3DCE2891EDFB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B14B55-4E93-8C43-875E-97CB857ED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53" y="6190073"/>
            <a:ext cx="1918959" cy="5663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99BFAC-04FF-A947-ACD3-A35C1453A0A5}"/>
              </a:ext>
            </a:extLst>
          </p:cNvPr>
          <p:cNvSpPr txBox="1"/>
          <p:nvPr/>
        </p:nvSpPr>
        <p:spPr>
          <a:xfrm flipV="1">
            <a:off x="2147559" y="6390728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B6844-15C2-EE4A-8E88-AA9D4840CE4C}"/>
              </a:ext>
            </a:extLst>
          </p:cNvPr>
          <p:cNvSpPr txBox="1"/>
          <p:nvPr/>
        </p:nvSpPr>
        <p:spPr>
          <a:xfrm>
            <a:off x="350258" y="4964423"/>
            <a:ext cx="8087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To determine phase transition pattern requires finite temperature potential </a:t>
            </a:r>
          </a:p>
        </p:txBody>
      </p:sp>
      <p:grpSp>
        <p:nvGrpSpPr>
          <p:cNvPr id="28" name="Group">
            <a:extLst>
              <a:ext uri="{FF2B5EF4-FFF2-40B4-BE49-F238E27FC236}">
                <a16:creationId xmlns:a16="http://schemas.microsoft.com/office/drawing/2014/main" id="{5626CE1D-86A4-B34C-9F74-FDBFABA56118}"/>
              </a:ext>
            </a:extLst>
          </p:cNvPr>
          <p:cNvGrpSpPr/>
          <p:nvPr/>
        </p:nvGrpSpPr>
        <p:grpSpPr>
          <a:xfrm>
            <a:off x="2106081" y="5581509"/>
            <a:ext cx="4511540" cy="395859"/>
            <a:chOff x="0" y="-50799"/>
            <a:chExt cx="5799959" cy="609576"/>
          </a:xfrm>
        </p:grpSpPr>
        <p:pic>
          <p:nvPicPr>
            <p:cNvPr id="29" name="latex-image-1.pdf" descr="latex-image-1.pdf">
              <a:extLst>
                <a:ext uri="{FF2B5EF4-FFF2-40B4-BE49-F238E27FC236}">
                  <a16:creationId xmlns:a16="http://schemas.microsoft.com/office/drawing/2014/main" id="{24EA5B43-40F6-AC49-AE0C-26AF678FA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121430"/>
              <a:ext cx="5644472" cy="275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Oval Oval" descr="Oval Oval">
              <a:extLst>
                <a:ext uri="{FF2B5EF4-FFF2-40B4-BE49-F238E27FC236}">
                  <a16:creationId xmlns:a16="http://schemas.microsoft.com/office/drawing/2014/main" id="{0ABF9859-C812-5042-8405-2794ED8DE473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8997" y="-50800"/>
              <a:ext cx="1218313" cy="609577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1" name="Oval Oval" descr="Oval Oval">
              <a:extLst>
                <a:ext uri="{FF2B5EF4-FFF2-40B4-BE49-F238E27FC236}">
                  <a16:creationId xmlns:a16="http://schemas.microsoft.com/office/drawing/2014/main" id="{B05816DA-1E09-254C-8C28-2583742969C9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2661" y="-50800"/>
              <a:ext cx="1497299" cy="609577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42FF77F-7D0E-F247-8012-ED2A31D4BE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258" y="1342602"/>
            <a:ext cx="79375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8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10" y="6197084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12700" y="259828"/>
            <a:ext cx="911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The SM singlet extension: EWPT paths for baryogenesis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1D7C0-5F17-284D-B40D-67F9600C2A7D}"/>
              </a:ext>
            </a:extLst>
          </p:cNvPr>
          <p:cNvSpPr txBox="1"/>
          <p:nvPr/>
        </p:nvSpPr>
        <p:spPr>
          <a:xfrm>
            <a:off x="429744" y="4041684"/>
            <a:ext cx="251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MMI10"/>
              </a:rPr>
              <a:t>Z</a:t>
            </a:r>
            <a:r>
              <a:rPr lang="en-US" sz="1800" baseline="-25000" dirty="0">
                <a:effectLst/>
                <a:latin typeface="CMR7"/>
              </a:rPr>
              <a:t>2</a:t>
            </a:r>
            <a:r>
              <a:rPr lang="en-US" sz="1800" dirty="0">
                <a:effectLst/>
                <a:latin typeface="CMR7"/>
              </a:rPr>
              <a:t> </a:t>
            </a:r>
            <a:r>
              <a:rPr lang="en-US" sz="1800" dirty="0">
                <a:effectLst/>
                <a:latin typeface="CMR10"/>
              </a:rPr>
              <a:t>spontaneous breaking scenarios </a:t>
            </a:r>
            <a:r>
              <a:rPr lang="en-US" sz="1800" i="1" dirty="0">
                <a:effectLst/>
                <a:latin typeface="CMR10"/>
              </a:rPr>
              <a:t>with symmetry</a:t>
            </a:r>
          </a:p>
          <a:p>
            <a:r>
              <a:rPr lang="en-US" sz="1800" i="1" dirty="0">
                <a:latin typeface="CMR10"/>
              </a:rPr>
              <a:t>restoration</a:t>
            </a:r>
            <a:r>
              <a:rPr lang="en-US" sz="1800" dirty="0">
                <a:latin typeface="CMR10"/>
              </a:rPr>
              <a:t> at high T</a:t>
            </a:r>
            <a:r>
              <a:rPr lang="en-US" sz="1800" dirty="0">
                <a:effectLst/>
                <a:latin typeface="CMR10"/>
              </a:rPr>
              <a:t> 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0D713-DDC3-2C41-8107-FF6F0E5E41D0}"/>
              </a:ext>
            </a:extLst>
          </p:cNvPr>
          <p:cNvSpPr txBox="1"/>
          <p:nvPr/>
        </p:nvSpPr>
        <p:spPr>
          <a:xfrm>
            <a:off x="3397932" y="4041684"/>
            <a:ext cx="293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MMI10"/>
              </a:rPr>
              <a:t>Z</a:t>
            </a:r>
            <a:r>
              <a:rPr lang="en-US" sz="1800" baseline="-25000" dirty="0">
                <a:effectLst/>
                <a:latin typeface="CMR7"/>
              </a:rPr>
              <a:t>2</a:t>
            </a:r>
            <a:r>
              <a:rPr lang="en-US" sz="1800" dirty="0">
                <a:effectLst/>
                <a:latin typeface="CMR7"/>
              </a:rPr>
              <a:t> </a:t>
            </a:r>
            <a:r>
              <a:rPr lang="en-US" sz="1800" dirty="0">
                <a:effectLst/>
                <a:latin typeface="CMR10"/>
              </a:rPr>
              <a:t>spontaneous breaking scenarios </a:t>
            </a:r>
            <a:r>
              <a:rPr lang="en-US" sz="1800" i="1" dirty="0">
                <a:effectLst/>
                <a:latin typeface="CMR10"/>
              </a:rPr>
              <a:t>without symmetry</a:t>
            </a:r>
          </a:p>
          <a:p>
            <a:r>
              <a:rPr lang="en-US" sz="1800" i="1" dirty="0">
                <a:latin typeface="CMR10"/>
              </a:rPr>
              <a:t>restoration</a:t>
            </a:r>
            <a:r>
              <a:rPr lang="en-US" sz="1800" dirty="0">
                <a:latin typeface="CMR10"/>
              </a:rPr>
              <a:t> at high T</a:t>
            </a:r>
            <a:r>
              <a:rPr lang="en-US" sz="1800" dirty="0">
                <a:effectLst/>
                <a:latin typeface="CMR10"/>
              </a:rPr>
              <a:t> 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38F79-A176-F141-8001-6EFB186B0FE2}"/>
              </a:ext>
            </a:extLst>
          </p:cNvPr>
          <p:cNvSpPr txBox="1"/>
          <p:nvPr/>
        </p:nvSpPr>
        <p:spPr>
          <a:xfrm>
            <a:off x="6362602" y="4041684"/>
            <a:ext cx="262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latin typeface="CMR10"/>
              </a:rPr>
              <a:t>Z2 preserving or explicit breaking scenarios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652E8-CBF3-6447-ABB1-339D4343F494}"/>
              </a:ext>
            </a:extLst>
          </p:cNvPr>
          <p:cNvSpPr txBox="1"/>
          <p:nvPr/>
        </p:nvSpPr>
        <p:spPr>
          <a:xfrm>
            <a:off x="119124" y="913055"/>
            <a:ext cx="911860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Is it possible that the EW symmetry or/and the Z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2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symmetry is/are Non-Restored (NR)?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EW-NR demands many, many singlets (+ possibly an inert doublet)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MC, Krauss, Liu, Wang ‘21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Z</a:t>
            </a:r>
            <a:r>
              <a:rPr lang="en-US" sz="1600" baseline="-25000" dirty="0">
                <a:latin typeface="Helvetica" pitchFamily="2" charset="0"/>
                <a:sym typeface="Wingdings" pitchFamily="2" charset="2"/>
              </a:rPr>
              <a:t>2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-NR: Yes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3653E-116A-1A46-9A70-681143EE9D4D}"/>
              </a:ext>
            </a:extLst>
          </p:cNvPr>
          <p:cNvSpPr txBox="1"/>
          <p:nvPr/>
        </p:nvSpPr>
        <p:spPr>
          <a:xfrm>
            <a:off x="2147559" y="1730838"/>
            <a:ext cx="520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Solid lines: EWPT can be strongly first-order</a:t>
            </a:r>
            <a:endParaRPr lang="en-US" sz="18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12883-FD8D-3148-A853-42CF9968EC7A}"/>
              </a:ext>
            </a:extLst>
          </p:cNvPr>
          <p:cNvSpPr txBox="1"/>
          <p:nvPr/>
        </p:nvSpPr>
        <p:spPr>
          <a:xfrm>
            <a:off x="114580" y="5058311"/>
            <a:ext cx="902942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The step where the </a:t>
            </a:r>
            <a:r>
              <a:rPr lang="en-US" sz="1700" dirty="0"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EW</a:t>
            </a:r>
            <a:r>
              <a:rPr lang="en-US" sz="1700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 symmetry is first broken is required to be strongly first-order.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To </a:t>
            </a:r>
            <a:r>
              <a:rPr lang="en-US" sz="1700" dirty="0"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enable</a:t>
            </a:r>
            <a:r>
              <a:rPr lang="en-US" sz="1700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 a strongly first-order phase transition, </a:t>
            </a:r>
            <a:r>
              <a:rPr lang="en-US" sz="1700" dirty="0"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the singlet should have significant </a:t>
            </a:r>
            <a:r>
              <a:rPr lang="en-US" sz="1700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20" charset="-128"/>
                <a:cs typeface="ＭＳ Ｐゴシック" pitchFamily="-20" charset="-128"/>
              </a:rPr>
              <a:t>couplings to the Higgs, to induce a sufficiently large deformation to the scalar potential in the early universe</a:t>
            </a:r>
            <a:endParaRPr lang="en-US" sz="1700" dirty="0">
              <a:latin typeface="Helvetica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79C49-4A9A-3245-A67E-4C78A9EB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A5623D94-97C0-E94F-A578-ACC07FF16E73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438679-DB04-0547-9FA8-2CD798A35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94" y="2054087"/>
            <a:ext cx="2743695" cy="20577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6D0869-6A93-4543-BB1A-671EF79E4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745" y="2160017"/>
            <a:ext cx="2623215" cy="1967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D6F4A5-3AF6-F74C-9EED-677AEE9BC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041" y="2024869"/>
            <a:ext cx="2743695" cy="20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66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7A14D-745D-6149-AA59-5932AF5E9532}"/>
              </a:ext>
            </a:extLst>
          </p:cNvPr>
          <p:cNvSpPr txBox="1"/>
          <p:nvPr/>
        </p:nvSpPr>
        <p:spPr>
          <a:xfrm>
            <a:off x="80097" y="261645"/>
            <a:ext cx="898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EWPT with Spontaneous Z</a:t>
            </a:r>
            <a:r>
              <a:rPr lang="en-US" sz="2800" baseline="-25000" dirty="0">
                <a:latin typeface="Helvetica" pitchFamily="2" charset="0"/>
              </a:rPr>
              <a:t>2</a:t>
            </a:r>
            <a:r>
              <a:rPr lang="en-US" sz="2800" dirty="0">
                <a:latin typeface="Helvetica" pitchFamily="2" charset="0"/>
              </a:rPr>
              <a:t> Breaking: The full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248BF-03A2-5C48-B911-B76816E1FEED}"/>
              </a:ext>
            </a:extLst>
          </p:cNvPr>
          <p:cNvSpPr txBox="1"/>
          <p:nvPr/>
        </p:nvSpPr>
        <p:spPr>
          <a:xfrm>
            <a:off x="294291" y="9785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Tree-level Potential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300B22-A3E9-A443-A913-3BA57C9FE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461" y="933312"/>
            <a:ext cx="56515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373260-7D1A-1E43-BF46-4269EF940494}"/>
              </a:ext>
            </a:extLst>
          </p:cNvPr>
          <p:cNvSpPr txBox="1"/>
          <p:nvPr/>
        </p:nvSpPr>
        <p:spPr>
          <a:xfrm>
            <a:off x="400050" y="23628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Thermal potential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E6C456-587E-F54A-950F-E0F13D33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00" y="2217675"/>
            <a:ext cx="5803900" cy="68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5605DA-A7E8-DD4F-BC8A-CF1ACE509B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2" t="31716" r="5086" b="27014"/>
          <a:stretch/>
        </p:blipFill>
        <p:spPr>
          <a:xfrm>
            <a:off x="2147559" y="1566469"/>
            <a:ext cx="5827109" cy="6604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3D8C4A-9649-E24D-B7F7-FB0C83E517A6}"/>
              </a:ext>
            </a:extLst>
          </p:cNvPr>
          <p:cNvSpPr txBox="1"/>
          <p:nvPr/>
        </p:nvSpPr>
        <p:spPr>
          <a:xfrm>
            <a:off x="400050" y="5023370"/>
            <a:ext cx="962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One Loop Coleman-Weinberg potential and daisy </a:t>
            </a:r>
            <a:r>
              <a:rPr lang="en-US" sz="1800" dirty="0" err="1">
                <a:latin typeface="Helvetica" pitchFamily="2" charset="0"/>
              </a:rPr>
              <a:t>resummation</a:t>
            </a:r>
            <a:r>
              <a:rPr lang="en-US" sz="1800" dirty="0">
                <a:latin typeface="Helvetica" pitchFamily="2" charset="0"/>
              </a:rPr>
              <a:t> also considered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E25A34-0A15-8E4E-8709-0064BB44730B}"/>
              </a:ext>
            </a:extLst>
          </p:cNvPr>
          <p:cNvGrpSpPr/>
          <p:nvPr/>
        </p:nvGrpSpPr>
        <p:grpSpPr>
          <a:xfrm>
            <a:off x="415463" y="5400674"/>
            <a:ext cx="8313074" cy="499381"/>
            <a:chOff x="570576" y="3465831"/>
            <a:chExt cx="8313074" cy="4993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AA3E4D-8004-EE43-8DF3-ECF6724E9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1648"/>
            <a:stretch/>
          </p:blipFill>
          <p:spPr>
            <a:xfrm>
              <a:off x="570576" y="3465833"/>
              <a:ext cx="5043748" cy="3912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BBF28E-0105-6740-AD99-7E5D3A08D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74083" y="3465831"/>
              <a:ext cx="3409567" cy="49938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DAF17D9-F357-994F-AF84-8836E65AD4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5610" y="3013457"/>
            <a:ext cx="3521089" cy="8912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F44F38-371C-274D-9FA7-8B67FED5F9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00" t="26155" r="2639" b="27547"/>
          <a:stretch/>
        </p:blipFill>
        <p:spPr>
          <a:xfrm>
            <a:off x="294291" y="3866141"/>
            <a:ext cx="8674100" cy="7705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DBB658-6FDC-F140-BDE1-384BA49B4232}"/>
              </a:ext>
            </a:extLst>
          </p:cNvPr>
          <p:cNvSpPr txBox="1"/>
          <p:nvPr/>
        </p:nvSpPr>
        <p:spPr>
          <a:xfrm>
            <a:off x="552450" y="3110146"/>
            <a:ext cx="3714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expanding the J</a:t>
            </a:r>
            <a:r>
              <a:rPr lang="en-US" sz="1800" baseline="-25000" dirty="0">
                <a:latin typeface="Helvetica" pitchFamily="2" charset="0"/>
              </a:rPr>
              <a:t>B</a:t>
            </a:r>
            <a:r>
              <a:rPr lang="en-US" sz="1800" dirty="0">
                <a:latin typeface="Helvetica" pitchFamily="2" charset="0"/>
              </a:rPr>
              <a:t> and J</a:t>
            </a:r>
            <a:r>
              <a:rPr lang="en-US" sz="1800" baseline="-25000" dirty="0">
                <a:latin typeface="Helvetica" pitchFamily="2" charset="0"/>
              </a:rPr>
              <a:t>F</a:t>
            </a:r>
            <a:r>
              <a:rPr lang="en-US" sz="1800" dirty="0">
                <a:latin typeface="Helvetica" pitchFamily="2" charset="0"/>
              </a:rPr>
              <a:t> functions in terms of small </a:t>
            </a:r>
            <a:r>
              <a:rPr lang="el-GR" sz="1800" dirty="0">
                <a:latin typeface="Helvetica" pitchFamily="2" charset="0"/>
              </a:rPr>
              <a:t>α </a:t>
            </a:r>
            <a:r>
              <a:rPr lang="en-US" sz="1800" dirty="0">
                <a:latin typeface="Helvetica" pitchFamily="2" charset="0"/>
              </a:rPr>
              <a:t>=m</a:t>
            </a:r>
            <a:r>
              <a:rPr lang="en-US" sz="1800" baseline="30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/T</a:t>
            </a:r>
            <a:r>
              <a:rPr lang="en-US" sz="1800" baseline="30000" dirty="0">
                <a:latin typeface="Helvetica" pitchFamily="2" charset="0"/>
              </a:rPr>
              <a:t>2</a:t>
            </a:r>
            <a:endParaRPr lang="el-GR" sz="1800" baseline="30000" dirty="0"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7A23D9-AAEA-E845-BA95-B5447FC17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7702" y="5956039"/>
            <a:ext cx="3637178" cy="28759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EB20C-D81B-3846-A15E-EFFE68A2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593A2EE9-5B1A-AB4E-86D3-5DA5B254C39B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558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25400" y="302043"/>
            <a:ext cx="911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EWPT with Spontaneous Z</a:t>
            </a:r>
            <a:r>
              <a:rPr lang="en-US" sz="2800" baseline="-25000" dirty="0">
                <a:latin typeface="Helvetica" pitchFamily="2" charset="0"/>
              </a:rPr>
              <a:t>2</a:t>
            </a:r>
            <a:r>
              <a:rPr lang="en-US" sz="2800" dirty="0">
                <a:latin typeface="Helvetica" pitchFamily="2" charset="0"/>
              </a:rPr>
              <a:t> Breaking: The full analysis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82E85-9A4A-2144-9445-A2214219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2" t="28622" r="8153" b="28764"/>
          <a:stretch/>
        </p:blipFill>
        <p:spPr>
          <a:xfrm>
            <a:off x="624794" y="1269346"/>
            <a:ext cx="3930732" cy="9635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AE3F4F-2E28-1042-A048-F67A25E2A5C7}"/>
              </a:ext>
            </a:extLst>
          </p:cNvPr>
          <p:cNvSpPr txBox="1"/>
          <p:nvPr/>
        </p:nvSpPr>
        <p:spPr>
          <a:xfrm>
            <a:off x="115784" y="879022"/>
            <a:ext cx="5928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The electroweak phase transition strength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3E339A-98BE-4449-A0C3-3E0817170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219" y="1259237"/>
            <a:ext cx="2952832" cy="5417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332940-5092-B34C-AEB0-1F250C931003}"/>
              </a:ext>
            </a:extLst>
          </p:cNvPr>
          <p:cNvSpPr txBox="1"/>
          <p:nvPr/>
        </p:nvSpPr>
        <p:spPr>
          <a:xfrm>
            <a:off x="5066679" y="923315"/>
            <a:ext cx="2532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 Bare 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8096F-0450-1D4A-8B89-13923D4F837C}"/>
              </a:ext>
            </a:extLst>
          </p:cNvPr>
          <p:cNvSpPr txBox="1"/>
          <p:nvPr/>
        </p:nvSpPr>
        <p:spPr>
          <a:xfrm>
            <a:off x="5182961" y="1831057"/>
            <a:ext cx="2615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effectLst/>
                <a:latin typeface="Helvetica" pitchFamily="2" charset="0"/>
              </a:rPr>
              <a:t> Physical parameters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66BA8E-34C7-0641-91C6-5666946C2168}"/>
              </a:ext>
            </a:extLst>
          </p:cNvPr>
          <p:cNvSpPr txBox="1"/>
          <p:nvPr/>
        </p:nvSpPr>
        <p:spPr>
          <a:xfrm>
            <a:off x="4451073" y="2255639"/>
            <a:ext cx="4625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bounded by Higgs precision measurements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82081E-5858-6B41-87BB-53BD64D5EE60}"/>
              </a:ext>
            </a:extLst>
          </p:cNvPr>
          <p:cNvSpPr txBox="1"/>
          <p:nvPr/>
        </p:nvSpPr>
        <p:spPr>
          <a:xfrm>
            <a:off x="3956453" y="2641729"/>
            <a:ext cx="561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Small m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S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renders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Helvetica" pitchFamily="2" charset="0"/>
              </a:rPr>
              <a:t>SFOPhT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: light singlet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0011B6-9CD6-1845-8526-CDA085E75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413" y="2364639"/>
            <a:ext cx="950202" cy="2184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01DF0B-E886-4C40-9C69-61A9A7073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566" y="2710173"/>
            <a:ext cx="3462633" cy="22586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2665D0-4214-3F4F-8207-B33ACB851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9018" y="3016776"/>
            <a:ext cx="3597811" cy="238517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BCC5FB2-87DB-4345-918C-B1D58FDE1EE2}"/>
              </a:ext>
            </a:extLst>
          </p:cNvPr>
          <p:cNvCxnSpPr>
            <a:cxnSpLocks/>
          </p:cNvCxnSpPr>
          <p:nvPr/>
        </p:nvCxnSpPr>
        <p:spPr>
          <a:xfrm flipV="1">
            <a:off x="5893070" y="4247306"/>
            <a:ext cx="2023883" cy="25222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F1F2F72-5DA5-5C49-9599-F240DDD3FD4C}"/>
              </a:ext>
            </a:extLst>
          </p:cNvPr>
          <p:cNvSpPr txBox="1"/>
          <p:nvPr/>
        </p:nvSpPr>
        <p:spPr>
          <a:xfrm>
            <a:off x="7762753" y="3683047"/>
            <a:ext cx="160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Exotic Higgs decay bounds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30AAFF-2317-9B47-B134-D8ACB5EB27E6}"/>
              </a:ext>
            </a:extLst>
          </p:cNvPr>
          <p:cNvSpPr txBox="1"/>
          <p:nvPr/>
        </p:nvSpPr>
        <p:spPr>
          <a:xfrm>
            <a:off x="115784" y="5335891"/>
            <a:ext cx="90919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Full one-loop effective potential with daisy </a:t>
            </a:r>
            <a:r>
              <a:rPr lang="en-US" sz="1800" dirty="0" err="1">
                <a:latin typeface="Helvetica" pitchFamily="2" charset="0"/>
              </a:rPr>
              <a:t>resummation</a:t>
            </a:r>
            <a:r>
              <a:rPr lang="en-US" sz="1800" dirty="0">
                <a:latin typeface="Helvetica" pitchFamily="2" charset="0"/>
              </a:rPr>
              <a:t> allows for all types of solutions shown in the thermal only analysis.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Results robust against the Nucleation calculation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EAD53-9129-EB42-96AA-A307B264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926C0A6A-472A-AE4E-87C2-22DFF9EA13C9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298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84066-A9E4-2F4C-9BD5-CE41CA19F417}"/>
              </a:ext>
            </a:extLst>
          </p:cNvPr>
          <p:cNvSpPr txBox="1"/>
          <p:nvPr/>
        </p:nvSpPr>
        <p:spPr>
          <a:xfrm>
            <a:off x="99035" y="191408"/>
            <a:ext cx="894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The Higgs boson: a lot to understand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1FA22-328C-2DA3-7E50-61BB6C4F4F09}"/>
              </a:ext>
            </a:extLst>
          </p:cNvPr>
          <p:cNvSpPr txBox="1"/>
          <p:nvPr/>
        </p:nvSpPr>
        <p:spPr>
          <a:xfrm>
            <a:off x="136739" y="700430"/>
            <a:ext cx="9053443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50" dirty="0">
                <a:solidFill>
                  <a:srgbClr val="C00000"/>
                </a:solidFill>
                <a:latin typeface="Helvetica" pitchFamily="2" charset="0"/>
              </a:rPr>
              <a:t>With M</a:t>
            </a:r>
            <a:r>
              <a:rPr lang="en-US" sz="1750" baseline="-25000" dirty="0">
                <a:solidFill>
                  <a:srgbClr val="C00000"/>
                </a:solidFill>
                <a:latin typeface="Helvetica" pitchFamily="2" charset="0"/>
              </a:rPr>
              <a:t>H</a:t>
            </a:r>
            <a:r>
              <a:rPr lang="en-US" sz="1750" dirty="0">
                <a:solidFill>
                  <a:srgbClr val="C00000"/>
                </a:solidFill>
                <a:latin typeface="Helvetica" pitchFamily="2" charset="0"/>
              </a:rPr>
              <a:t> = 125 GeV, its mass is at a lucky spot to maximally allow us to look for surprises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A4680-89DF-503D-DDA9-8E0E54C88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452" y="988619"/>
            <a:ext cx="1632284" cy="1617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63BF8E-EB8B-4AD3-AC7A-B87941AB269F}"/>
              </a:ext>
            </a:extLst>
          </p:cNvPr>
          <p:cNvSpPr txBox="1"/>
          <p:nvPr/>
        </p:nvSpPr>
        <p:spPr>
          <a:xfrm>
            <a:off x="254128" y="1177600"/>
            <a:ext cx="672418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We have verified that the Higgs boson is related to the Higgs mechanism of electroweak symmetry breaking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We have verified that the Higgs boson couples most strongly to the heaviest SM matter particles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29D6D4-4DCA-C9AD-2E10-67BEB3B5C536}"/>
              </a:ext>
            </a:extLst>
          </p:cNvPr>
          <p:cNvSpPr txBox="1"/>
          <p:nvPr/>
        </p:nvSpPr>
        <p:spPr>
          <a:xfrm>
            <a:off x="194763" y="2575683"/>
            <a:ext cx="8698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Enhanced di-Higgs production is now starting to be probed already at the LHC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B5E08F-5F90-EC42-D317-A5E68E9B1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369" y="2996355"/>
            <a:ext cx="2073678" cy="1591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2819B-7D86-F084-8629-843629175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98" y="2982827"/>
            <a:ext cx="1770611" cy="15789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DBE843-4FB2-E990-E800-77ADC1B5E6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640"/>
          <a:stretch/>
        </p:blipFill>
        <p:spPr>
          <a:xfrm>
            <a:off x="5136755" y="3557712"/>
            <a:ext cx="767394" cy="4849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D4D388-96D9-EE1D-9036-DB82DE9A31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413" t="25227" b="12956"/>
          <a:stretch/>
        </p:blipFill>
        <p:spPr>
          <a:xfrm>
            <a:off x="6462795" y="3005363"/>
            <a:ext cx="1611110" cy="15312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061CA01-9D93-AD0A-742A-4BB2381BA560}"/>
              </a:ext>
            </a:extLst>
          </p:cNvPr>
          <p:cNvSpPr txBox="1"/>
          <p:nvPr/>
        </p:nvSpPr>
        <p:spPr>
          <a:xfrm>
            <a:off x="6706946" y="3194925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HH → </a:t>
            </a:r>
            <a:r>
              <a:rPr lang="en-US" sz="1000" dirty="0" err="1"/>
              <a:t>bbbb</a:t>
            </a:r>
            <a:r>
              <a:rPr lang="en-US" sz="1000" dirty="0"/>
              <a:t> boosted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35C691-3917-BCEB-6115-E7B00613DA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2976" y="3356216"/>
            <a:ext cx="767393" cy="6184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98DFE93-990C-61EB-7729-4D166C54A98C}"/>
              </a:ext>
            </a:extLst>
          </p:cNvPr>
          <p:cNvSpPr txBox="1"/>
          <p:nvPr/>
        </p:nvSpPr>
        <p:spPr>
          <a:xfrm>
            <a:off x="5054626" y="4060848"/>
            <a:ext cx="110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+ higher order  EFT operators 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2D9A3490-2A5F-CD63-9ACA-8EC6F485B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7" t="-3741" r="961"/>
          <a:stretch/>
        </p:blipFill>
        <p:spPr bwMode="auto">
          <a:xfrm>
            <a:off x="1791372" y="3444954"/>
            <a:ext cx="1098925" cy="66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0A3825-822D-D04A-0A2B-59153D4308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4846"/>
          <a:stretch/>
        </p:blipFill>
        <p:spPr>
          <a:xfrm>
            <a:off x="5080955" y="3055918"/>
            <a:ext cx="933094" cy="48490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777936A-75ED-C7E0-AA9F-C001A97E0FCF}"/>
              </a:ext>
            </a:extLst>
          </p:cNvPr>
          <p:cNvSpPr txBox="1"/>
          <p:nvPr/>
        </p:nvSpPr>
        <p:spPr>
          <a:xfrm>
            <a:off x="148550" y="4635881"/>
            <a:ext cx="9053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  <a:sym typeface="Wingdings" pitchFamily="2" charset="2"/>
              </a:rPr>
              <a:t>This </a:t>
            </a:r>
            <a:r>
              <a:rPr lang="en-US" sz="1800" dirty="0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can shed light on understanding the Higgs potential and the EW phase transition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51A60-5DE9-C065-DE9B-3686A90152C2}"/>
              </a:ext>
            </a:extLst>
          </p:cNvPr>
          <p:cNvSpPr txBox="1"/>
          <p:nvPr/>
        </p:nvSpPr>
        <p:spPr>
          <a:xfrm>
            <a:off x="70541" y="5087854"/>
            <a:ext cx="929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Explore: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Do all fermions get their masses from the same Higgs field?  </a:t>
            </a:r>
          </a:p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              Do Higgs couplings conserve flavor/CP? What about exotic/inv. Higgs decays?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1B252-401F-FD83-FC6B-F77BFA16DBF0}"/>
              </a:ext>
            </a:extLst>
          </p:cNvPr>
          <p:cNvSpPr txBox="1"/>
          <p:nvPr/>
        </p:nvSpPr>
        <p:spPr>
          <a:xfrm>
            <a:off x="148550" y="5883271"/>
            <a:ext cx="8754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What is behind the EWSB mechanism: Radiative breaking?  Compositeness?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D09DE0-5A82-83DE-FE10-D9707A7BC41E}"/>
              </a:ext>
            </a:extLst>
          </p:cNvPr>
          <p:cNvSpPr txBox="1"/>
          <p:nvPr/>
        </p:nvSpPr>
        <p:spPr>
          <a:xfrm flipV="1">
            <a:off x="207630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9DDE39A-BAB9-80E0-2567-CD4C4E7A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BD665D5-AC65-D976-FB14-A54E35B0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3CF7A-B607-4AC6-B9ED-310D2CC7A17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6" name="Footer Placeholder 17">
            <a:extLst>
              <a:ext uri="{FF2B5EF4-FFF2-40B4-BE49-F238E27FC236}">
                <a16:creationId xmlns:a16="http://schemas.microsoft.com/office/drawing/2014/main" id="{46C2F0DB-E2E0-75FF-75A9-2BAB07445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916196-9BB3-EF32-93CD-3C242412A6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109" y="6271202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6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944" y="6515100"/>
            <a:ext cx="447675" cy="241300"/>
          </a:xfrm>
        </p:spPr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81444-F21D-634A-9F95-3144492153B0}"/>
              </a:ext>
            </a:extLst>
          </p:cNvPr>
          <p:cNvSpPr txBox="1"/>
          <p:nvPr/>
        </p:nvSpPr>
        <p:spPr>
          <a:xfrm>
            <a:off x="228599" y="803272"/>
            <a:ext cx="6821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Z</a:t>
            </a:r>
            <a:r>
              <a:rPr lang="en-US" sz="2000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-symmetric (at T=0) scenario: Invisible Decays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3A39B7-B96D-4D44-BFC9-1E0E9067E2E4}"/>
              </a:ext>
            </a:extLst>
          </p:cNvPr>
          <p:cNvSpPr txBox="1"/>
          <p:nvPr/>
        </p:nvSpPr>
        <p:spPr>
          <a:xfrm>
            <a:off x="105359" y="1253310"/>
            <a:ext cx="7864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700" dirty="0">
                <a:latin typeface="Helvetica" pitchFamily="2" charset="0"/>
              </a:rPr>
              <a:t>Requires sizeable s</a:t>
            </a:r>
            <a:r>
              <a:rPr lang="en-US" sz="1700" baseline="30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|H|</a:t>
            </a:r>
            <a:r>
              <a:rPr lang="en-US" sz="1700" baseline="30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coupling for a 2 step strongly 1</a:t>
            </a:r>
            <a:r>
              <a:rPr lang="en-US" sz="1700" baseline="30000" dirty="0">
                <a:latin typeface="Helvetica" pitchFamily="2" charset="0"/>
              </a:rPr>
              <a:t>st</a:t>
            </a:r>
            <a:r>
              <a:rPr lang="en-US" sz="1700" dirty="0">
                <a:latin typeface="Helvetica" pitchFamily="2" charset="0"/>
              </a:rPr>
              <a:t> order EWPT,  [(0,0)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700" dirty="0">
                <a:latin typeface="Helvetica" pitchFamily="2" charset="0"/>
              </a:rPr>
              <a:t>(0,v</a:t>
            </a:r>
            <a:r>
              <a:rPr lang="en-US" sz="1700" baseline="-25000" dirty="0">
                <a:latin typeface="Helvetica" pitchFamily="2" charset="0"/>
              </a:rPr>
              <a:t>S</a:t>
            </a:r>
            <a:r>
              <a:rPr lang="en-US" sz="1700" dirty="0">
                <a:latin typeface="Helvetica" pitchFamily="2" charset="0"/>
              </a:rPr>
              <a:t>) 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700" dirty="0">
                <a:latin typeface="Helvetica" pitchFamily="2" charset="0"/>
              </a:rPr>
              <a:t>(v,0)], that calls for a careful treatment of perturbativity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700" b="1" dirty="0">
                <a:latin typeface="Helvetica" pitchFamily="2" charset="0"/>
              </a:rPr>
              <a:t>No S-H mixing – S is stable </a:t>
            </a:r>
            <a:r>
              <a:rPr lang="en-US" sz="1700" dirty="0">
                <a:latin typeface="Helvetica" pitchFamily="2" charset="0"/>
              </a:rPr>
              <a:t>(invisible decays)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2849608-412C-ED40-810C-27370239D63F}"/>
              </a:ext>
            </a:extLst>
          </p:cNvPr>
          <p:cNvSpPr/>
          <p:nvPr/>
        </p:nvSpPr>
        <p:spPr>
          <a:xfrm>
            <a:off x="7191812" y="1203382"/>
            <a:ext cx="304800" cy="914400"/>
          </a:xfrm>
          <a:prstGeom prst="rightBrace">
            <a:avLst/>
          </a:prstGeom>
          <a:ln w="349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39FAD6-D341-5747-AC72-D4EF2A8A7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680439"/>
            <a:ext cx="3605040" cy="25548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AB5971-CC7D-9E4C-97A8-CD1A91C1607A}"/>
              </a:ext>
            </a:extLst>
          </p:cNvPr>
          <p:cNvSpPr txBox="1"/>
          <p:nvPr/>
        </p:nvSpPr>
        <p:spPr>
          <a:xfrm>
            <a:off x="7166203" y="2780229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solidFill>
                  <a:schemeClr val="accent4"/>
                </a:solidFill>
              </a:rPr>
              <a:t>λ</a:t>
            </a:r>
            <a:r>
              <a:rPr lang="en-US" sz="1200" baseline="-25000" dirty="0">
                <a:solidFill>
                  <a:schemeClr val="accent4"/>
                </a:solidFill>
              </a:rPr>
              <a:t>HS</a:t>
            </a:r>
            <a:r>
              <a:rPr lang="el-GR" sz="1200" dirty="0">
                <a:solidFill>
                  <a:schemeClr val="accent4"/>
                </a:solidFill>
              </a:rPr>
              <a:t> = λ</a:t>
            </a:r>
            <a:r>
              <a:rPr lang="en-US" sz="1200" baseline="-25000" dirty="0">
                <a:solidFill>
                  <a:schemeClr val="accent4"/>
                </a:solidFill>
              </a:rPr>
              <a:t>m</a:t>
            </a:r>
            <a:r>
              <a:rPr lang="en-US" sz="1200" dirty="0">
                <a:solidFill>
                  <a:schemeClr val="accent4"/>
                </a:solidFill>
              </a:rPr>
              <a:t>/2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B6849E-8194-EA49-8BEC-CBE87EABC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34" y="2614099"/>
            <a:ext cx="3259066" cy="22919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B6CF65-1AC0-8C49-9CC1-C2115AA2CFCC}"/>
              </a:ext>
            </a:extLst>
          </p:cNvPr>
          <p:cNvSpPr txBox="1"/>
          <p:nvPr/>
        </p:nvSpPr>
        <p:spPr>
          <a:xfrm>
            <a:off x="641683" y="2423013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Low mass singlet: </a:t>
            </a:r>
            <a:r>
              <a:rPr lang="en-US" sz="1800" dirty="0" err="1">
                <a:latin typeface="+mj-lt"/>
              </a:rPr>
              <a:t>m</a:t>
            </a:r>
            <a:r>
              <a:rPr lang="en-US" sz="1800" baseline="-25000" dirty="0" err="1">
                <a:latin typeface="+mj-lt"/>
              </a:rPr>
              <a:t>s</a:t>
            </a:r>
            <a:r>
              <a:rPr lang="en-US" sz="1800" dirty="0">
                <a:latin typeface="+mj-lt"/>
              </a:rPr>
              <a:t> &lt; </a:t>
            </a:r>
            <a:r>
              <a:rPr lang="en-US" sz="1800" dirty="0" err="1">
                <a:latin typeface="+mj-lt"/>
              </a:rPr>
              <a:t>m</a:t>
            </a:r>
            <a:r>
              <a:rPr lang="en-US" sz="1800" baseline="-25000" dirty="0" err="1">
                <a:latin typeface="+mj-lt"/>
              </a:rPr>
              <a:t>h</a:t>
            </a:r>
            <a:r>
              <a:rPr lang="en-US" sz="1800" dirty="0">
                <a:latin typeface="+mj-lt"/>
              </a:rPr>
              <a:t>/2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EB3BE-6559-3441-A0CD-F8517445410C}"/>
              </a:ext>
            </a:extLst>
          </p:cNvPr>
          <p:cNvSpPr txBox="1"/>
          <p:nvPr/>
        </p:nvSpPr>
        <p:spPr>
          <a:xfrm>
            <a:off x="682543" y="4854300"/>
            <a:ext cx="29113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Kozaczuk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Ramsey-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Musolf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Shelton ‘19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8CDF7C-AB0A-DB43-916A-1DD1549577AE}"/>
              </a:ext>
            </a:extLst>
          </p:cNvPr>
          <p:cNvSpPr txBox="1"/>
          <p:nvPr/>
        </p:nvSpPr>
        <p:spPr>
          <a:xfrm>
            <a:off x="365148" y="5133363"/>
            <a:ext cx="358944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Current bounds imply m</a:t>
            </a:r>
            <a:r>
              <a:rPr lang="en-US" sz="1700" baseline="-25000" dirty="0">
                <a:latin typeface="Helvetica" pitchFamily="2" charset="0"/>
              </a:rPr>
              <a:t>S</a:t>
            </a:r>
            <a:r>
              <a:rPr lang="en-US" sz="1700" dirty="0">
                <a:latin typeface="Helvetica" pitchFamily="2" charset="0"/>
              </a:rPr>
              <a:t> &lt; 20 GeV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3E980-B832-A149-AA4F-28DB0EB060DE}"/>
              </a:ext>
            </a:extLst>
          </p:cNvPr>
          <p:cNvSpPr txBox="1"/>
          <p:nvPr/>
        </p:nvSpPr>
        <p:spPr>
          <a:xfrm>
            <a:off x="228600" y="5605663"/>
            <a:ext cx="877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Scenarios for EWBG based on EW symmetry non restoration can also be tested via Higgs invisible decays</a:t>
            </a:r>
            <a:r>
              <a:rPr lang="en-US" sz="1800" dirty="0">
                <a:latin typeface="Helvetica" pitchFamily="2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M.C, Krause, Z. Liu, Y Wang’21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C8C0F7-A538-4B49-8345-3BA1F3F8AD36}"/>
              </a:ext>
            </a:extLst>
          </p:cNvPr>
          <p:cNvSpPr txBox="1"/>
          <p:nvPr/>
        </p:nvSpPr>
        <p:spPr>
          <a:xfrm>
            <a:off x="7392188" y="868057"/>
            <a:ext cx="1964141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Helvetica" pitchFamily="2" charset="0"/>
              </a:rPr>
              <a:t>Lower bound on BR(H) </a:t>
            </a:r>
            <a:r>
              <a:rPr lang="en-US" sz="1700" baseline="-25000" dirty="0">
                <a:latin typeface="Helvetica" pitchFamily="2" charset="0"/>
              </a:rPr>
              <a:t>inv</a:t>
            </a:r>
          </a:p>
          <a:p>
            <a:r>
              <a:rPr lang="en-US" sz="1700" dirty="0">
                <a:latin typeface="Helvetica" pitchFamily="2" charset="0"/>
              </a:rPr>
              <a:t>or </a:t>
            </a:r>
          </a:p>
          <a:p>
            <a:r>
              <a:rPr lang="en-US" sz="1700" dirty="0">
                <a:latin typeface="Helvetica" pitchFamily="2" charset="0"/>
              </a:rPr>
              <a:t>pp 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700" dirty="0">
                <a:latin typeface="Helvetica" pitchFamily="2" charset="0"/>
              </a:rPr>
              <a:t>VSS (AP) </a:t>
            </a:r>
          </a:p>
          <a:p>
            <a:r>
              <a:rPr lang="en-US" sz="1700" dirty="0">
                <a:latin typeface="Helvetica" pitchFamily="2" charset="0"/>
              </a:rPr>
              <a:t>pp 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700" dirty="0" err="1">
                <a:latin typeface="Helvetica" pitchFamily="2" charset="0"/>
              </a:rPr>
              <a:t>SSjj</a:t>
            </a:r>
            <a:r>
              <a:rPr lang="en-US" sz="1700" dirty="0">
                <a:latin typeface="Helvetica" pitchFamily="2" charset="0"/>
              </a:rPr>
              <a:t>  (VBF)</a:t>
            </a:r>
          </a:p>
          <a:p>
            <a:endParaRPr lang="en-US" sz="1800" baseline="-2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125A9-8E6D-9747-BD38-7B402C54CE7B}"/>
              </a:ext>
            </a:extLst>
          </p:cNvPr>
          <p:cNvSpPr txBox="1"/>
          <p:nvPr/>
        </p:nvSpPr>
        <p:spPr>
          <a:xfrm>
            <a:off x="24874" y="211126"/>
            <a:ext cx="7241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Phenomenology of SM plus Singlet models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D31EC8-523E-EA4B-A7F7-9661C9883C24}"/>
              </a:ext>
            </a:extLst>
          </p:cNvPr>
          <p:cNvSpPr txBox="1"/>
          <p:nvPr/>
        </p:nvSpPr>
        <p:spPr>
          <a:xfrm>
            <a:off x="5346702" y="2233810"/>
            <a:ext cx="1533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j-lt"/>
              </a:rPr>
              <a:t>m</a:t>
            </a:r>
            <a:r>
              <a:rPr lang="en-US" sz="2400" baseline="-25000" dirty="0" err="1">
                <a:latin typeface="+mj-lt"/>
              </a:rPr>
              <a:t>s</a:t>
            </a:r>
            <a:r>
              <a:rPr lang="en-US" sz="2400" dirty="0">
                <a:latin typeface="+mj-lt"/>
              </a:rPr>
              <a:t> &gt; </a:t>
            </a:r>
            <a:r>
              <a:rPr lang="en-US" sz="2400" dirty="0" err="1">
                <a:latin typeface="+mj-lt"/>
              </a:rPr>
              <a:t>m</a:t>
            </a:r>
            <a:r>
              <a:rPr lang="en-US" sz="2400" baseline="-25000" dirty="0" err="1">
                <a:latin typeface="+mj-lt"/>
              </a:rPr>
              <a:t>h</a:t>
            </a:r>
            <a:r>
              <a:rPr lang="en-US" sz="2400" dirty="0">
                <a:latin typeface="+mj-lt"/>
              </a:rPr>
              <a:t>/2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8286A6-83B5-B947-964C-1CDFB38E1542}"/>
              </a:ext>
            </a:extLst>
          </p:cNvPr>
          <p:cNvSpPr txBox="1"/>
          <p:nvPr/>
        </p:nvSpPr>
        <p:spPr>
          <a:xfrm>
            <a:off x="6166470" y="4408246"/>
            <a:ext cx="1330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VBF </a:t>
            </a:r>
            <a:r>
              <a:rPr lang="en-US" sz="1400" dirty="0" err="1">
                <a:solidFill>
                  <a:srgbClr val="C00000"/>
                </a:solidFill>
                <a:latin typeface="Helvetica" pitchFamily="2" charset="0"/>
              </a:rPr>
              <a:t>pp</a:t>
            </a:r>
            <a:r>
              <a:rPr lang="en-US" sz="1400" dirty="0" err="1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SSjj</a:t>
            </a:r>
            <a:endParaRPr lang="en-US" sz="14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6DDCC5-37F0-0D43-B42B-4466CD63F896}"/>
              </a:ext>
            </a:extLst>
          </p:cNvPr>
          <p:cNvSpPr txBox="1"/>
          <p:nvPr/>
        </p:nvSpPr>
        <p:spPr>
          <a:xfrm>
            <a:off x="4037493" y="5165828"/>
            <a:ext cx="53750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Helvetica" pitchFamily="2" charset="0"/>
              </a:rPr>
              <a:t>EWBG scenario to be fully probed by full FCC or CLIC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642BEBD-8548-5B40-831F-13958E2A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0999C897-1AD4-EE43-B5F9-7803F02A1B61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5557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125A9-8E6D-9747-BD38-7B402C54CE7B}"/>
              </a:ext>
            </a:extLst>
          </p:cNvPr>
          <p:cNvSpPr txBox="1"/>
          <p:nvPr/>
        </p:nvSpPr>
        <p:spPr>
          <a:xfrm>
            <a:off x="24874" y="211126"/>
            <a:ext cx="903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Higgs Exotic Decay Phenomenology in Singlet models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9794E6-4DA7-AB4F-85C1-7679E072A10F}"/>
              </a:ext>
            </a:extLst>
          </p:cNvPr>
          <p:cNvSpPr txBox="1"/>
          <p:nvPr/>
        </p:nvSpPr>
        <p:spPr>
          <a:xfrm>
            <a:off x="244147" y="2158862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Z</a:t>
            </a:r>
            <a:r>
              <a:rPr lang="en-US" sz="2000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spontaneously breaking scenario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626C1A-27F5-9B43-81D3-583F7852E565}"/>
              </a:ext>
            </a:extLst>
          </p:cNvPr>
          <p:cNvSpPr txBox="1"/>
          <p:nvPr/>
        </p:nvSpPr>
        <p:spPr>
          <a:xfrm>
            <a:off x="7348022" y="373500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2"/>
                </a:solidFill>
              </a:rPr>
              <a:t>λ</a:t>
            </a:r>
            <a:r>
              <a:rPr lang="en-US" sz="1400" baseline="-25000" dirty="0">
                <a:solidFill>
                  <a:schemeClr val="bg2"/>
                </a:solidFill>
              </a:rPr>
              <a:t>HS</a:t>
            </a:r>
            <a:r>
              <a:rPr lang="el-GR" sz="1400" dirty="0">
                <a:solidFill>
                  <a:schemeClr val="bg2"/>
                </a:solidFill>
              </a:rPr>
              <a:t> = λ</a:t>
            </a:r>
            <a:r>
              <a:rPr lang="en-US" sz="1400" baseline="-25000" dirty="0">
                <a:solidFill>
                  <a:schemeClr val="bg2"/>
                </a:solidFill>
              </a:rPr>
              <a:t>m</a:t>
            </a:r>
            <a:r>
              <a:rPr lang="en-US" sz="1400" dirty="0">
                <a:solidFill>
                  <a:schemeClr val="bg2"/>
                </a:solidFill>
              </a:rPr>
              <a:t>/2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5CE629-8FEE-4B48-9CBF-77634FF0D6DE}"/>
              </a:ext>
            </a:extLst>
          </p:cNvPr>
          <p:cNvSpPr txBox="1"/>
          <p:nvPr/>
        </p:nvSpPr>
        <p:spPr>
          <a:xfrm>
            <a:off x="283826" y="4314344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Z</a:t>
            </a:r>
            <a:r>
              <a:rPr lang="en-US" sz="2000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explicitly breaking scenario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94FF33-B5BB-0549-8950-38F3387FCE1C}"/>
              </a:ext>
            </a:extLst>
          </p:cNvPr>
          <p:cNvSpPr txBox="1"/>
          <p:nvPr/>
        </p:nvSpPr>
        <p:spPr>
          <a:xfrm>
            <a:off x="131810" y="2596031"/>
            <a:ext cx="861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latin typeface="Helvetica" pitchFamily="2" charset="0"/>
              </a:rPr>
              <a:t>Requires sizeable s</a:t>
            </a:r>
            <a:r>
              <a:rPr lang="en-US" sz="1700" baseline="30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|H|</a:t>
            </a:r>
            <a:r>
              <a:rPr lang="en-US" sz="1700" baseline="30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coupling for a strongly 1</a:t>
            </a:r>
            <a:r>
              <a:rPr lang="en-US" sz="1700" baseline="30000" dirty="0">
                <a:latin typeface="Helvetica" pitchFamily="2" charset="0"/>
              </a:rPr>
              <a:t>st</a:t>
            </a:r>
            <a:r>
              <a:rPr lang="en-US" sz="1700" dirty="0">
                <a:latin typeface="Helvetica" pitchFamily="2" charset="0"/>
              </a:rPr>
              <a:t> order EWPT </a:t>
            </a:r>
          </a:p>
          <a:p>
            <a:r>
              <a:rPr lang="en-US" sz="1700" dirty="0">
                <a:latin typeface="Helvetica" pitchFamily="2" charset="0"/>
              </a:rPr>
              <a:t>     Only 3 parameters after defining Higgs mass and </a:t>
            </a:r>
            <a:r>
              <a:rPr lang="en-US" sz="1700" dirty="0" err="1">
                <a:latin typeface="Helvetica" pitchFamily="2" charset="0"/>
              </a:rPr>
              <a:t>v.e.v</a:t>
            </a:r>
            <a:endParaRPr lang="en-US" sz="1700" dirty="0"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r>
              <a:rPr lang="en-US" sz="1700" dirty="0">
                <a:latin typeface="Helvetica" pitchFamily="2" charset="0"/>
                <a:sym typeface="Wingdings" pitchFamily="2" charset="2"/>
              </a:rPr>
              <a:t>       </a:t>
            </a:r>
            <a:r>
              <a:rPr lang="en-US" sz="1700" dirty="0">
                <a:latin typeface="Helvetica" pitchFamily="2" charset="0"/>
              </a:rPr>
              <a:t>quartic mixing coupling proportional to S-H mixing – strongly constrained by        </a:t>
            </a:r>
          </a:p>
          <a:p>
            <a:pPr>
              <a:spcBef>
                <a:spcPts val="600"/>
              </a:spcBef>
            </a:pPr>
            <a:r>
              <a:rPr lang="en-US" sz="1700" dirty="0">
                <a:latin typeface="Helvetica" pitchFamily="2" charset="0"/>
              </a:rPr>
              <a:t>         Higgs precision measurements</a:t>
            </a:r>
          </a:p>
          <a:p>
            <a:pPr>
              <a:spcBef>
                <a:spcPts val="600"/>
              </a:spcBef>
            </a:pPr>
            <a:r>
              <a:rPr lang="en-US" sz="1700" dirty="0">
                <a:latin typeface="Helvetica" pitchFamily="2" charset="0"/>
                <a:sym typeface="Wingdings" pitchFamily="2" charset="2"/>
              </a:rPr>
              <a:t>      </a:t>
            </a:r>
            <a:r>
              <a:rPr lang="en-US" sz="1700" dirty="0">
                <a:latin typeface="Helvetica" pitchFamily="2" charset="0"/>
              </a:rPr>
              <a:t> strength of the EWPT is enhanced for small m</a:t>
            </a:r>
            <a:r>
              <a:rPr lang="en-US" sz="1700" baseline="-25000" dirty="0">
                <a:latin typeface="Helvetica" pitchFamily="2" charset="0"/>
              </a:rPr>
              <a:t>S</a:t>
            </a:r>
            <a:r>
              <a:rPr lang="en-US" sz="1700" dirty="0">
                <a:latin typeface="Helvetica" pitchFamily="2" charset="0"/>
              </a:rPr>
              <a:t>  - light singlet 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58B38F-C4B6-7549-8910-2D852275578B}"/>
              </a:ext>
            </a:extLst>
          </p:cNvPr>
          <p:cNvSpPr txBox="1"/>
          <p:nvPr/>
        </p:nvSpPr>
        <p:spPr>
          <a:xfrm>
            <a:off x="244147" y="4692790"/>
            <a:ext cx="8740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latin typeface="Helvetica" pitchFamily="2" charset="0"/>
              </a:rPr>
              <a:t>Not only the s</a:t>
            </a:r>
            <a:r>
              <a:rPr lang="en-US" sz="1700" baseline="30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|H|</a:t>
            </a:r>
            <a:r>
              <a:rPr lang="en-US" sz="1700" baseline="30000" dirty="0">
                <a:latin typeface="Helvetica" pitchFamily="2" charset="0"/>
              </a:rPr>
              <a:t>2</a:t>
            </a:r>
            <a:r>
              <a:rPr lang="en-US" sz="1700" dirty="0">
                <a:latin typeface="Helvetica" pitchFamily="2" charset="0"/>
              </a:rPr>
              <a:t> coupling is relevant for a strongly 1</a:t>
            </a:r>
            <a:r>
              <a:rPr lang="en-US" sz="1700" baseline="30000" dirty="0">
                <a:latin typeface="Helvetica" pitchFamily="2" charset="0"/>
              </a:rPr>
              <a:t>st</a:t>
            </a:r>
            <a:r>
              <a:rPr lang="en-US" sz="1700" dirty="0">
                <a:latin typeface="Helvetica" pitchFamily="2" charset="0"/>
              </a:rPr>
              <a:t> order EWPT, but also terms in s</a:t>
            </a:r>
            <a:r>
              <a:rPr lang="en-US" sz="1700" baseline="30000" dirty="0">
                <a:latin typeface="Helvetica" pitchFamily="2" charset="0"/>
              </a:rPr>
              <a:t>3</a:t>
            </a:r>
            <a:r>
              <a:rPr lang="en-US" sz="1700" dirty="0">
                <a:latin typeface="Helvetica" pitchFamily="2" charset="0"/>
              </a:rPr>
              <a:t> and s |H|</a:t>
            </a:r>
            <a:r>
              <a:rPr lang="en-US" sz="1700" baseline="30000" dirty="0">
                <a:latin typeface="Helvetica" pitchFamily="2" charset="0"/>
              </a:rPr>
              <a:t>2 </a:t>
            </a:r>
            <a:r>
              <a:rPr lang="en-US" sz="1700" dirty="0">
                <a:latin typeface="Helvetica" pitchFamily="2" charset="0"/>
              </a:rPr>
              <a:t>play a role </a:t>
            </a:r>
          </a:p>
          <a:p>
            <a:r>
              <a:rPr lang="en-US" sz="1700" dirty="0">
                <a:latin typeface="Helvetica" pitchFamily="2" charset="0"/>
              </a:rPr>
              <a:t>     (more free parameters; quartic mixing coupling  independent of S-H mixing 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700" dirty="0">
                <a:latin typeface="Helvetica" pitchFamily="2" charset="0"/>
              </a:rPr>
              <a:t>A strong 1</a:t>
            </a:r>
            <a:r>
              <a:rPr lang="en-US" sz="1700" baseline="30000" dirty="0">
                <a:latin typeface="Helvetica" pitchFamily="2" charset="0"/>
              </a:rPr>
              <a:t>st</a:t>
            </a:r>
            <a:r>
              <a:rPr lang="en-US" sz="1700" dirty="0">
                <a:latin typeface="Helvetica" pitchFamily="2" charset="0"/>
              </a:rPr>
              <a:t> order EWPT and a small amount of H-S mixing compatible with Higgs properties, with a looser lower bound on BR[H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SS]</a:t>
            </a:r>
            <a:endParaRPr lang="en-US" sz="1700" dirty="0">
              <a:latin typeface="Helvetica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AE949D-B785-6B41-B0AF-1209A4CBC708}"/>
              </a:ext>
            </a:extLst>
          </p:cNvPr>
          <p:cNvSpPr txBox="1"/>
          <p:nvPr/>
        </p:nvSpPr>
        <p:spPr>
          <a:xfrm>
            <a:off x="228600" y="888428"/>
            <a:ext cx="886017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dirty="0">
                <a:solidFill>
                  <a:schemeClr val="accent4"/>
                </a:solidFill>
                <a:latin typeface="Helvetica" pitchFamily="2" charset="0"/>
                <a:sym typeface="Wingdings" pitchFamily="2" charset="2"/>
              </a:rPr>
              <a:t>If singlet sufficiently light  </a:t>
            </a:r>
            <a:r>
              <a:rPr lang="en-US" sz="1800" dirty="0">
                <a:solidFill>
                  <a:schemeClr val="accent4"/>
                </a:solidFill>
                <a:latin typeface="Helvetica" pitchFamily="2" charset="0"/>
              </a:rPr>
              <a:t> BR (H</a:t>
            </a:r>
            <a:r>
              <a:rPr lang="en-US" sz="1800" dirty="0">
                <a:solidFill>
                  <a:schemeClr val="accent4"/>
                </a:solidFill>
                <a:latin typeface="Helvetica" pitchFamily="2" charset="0"/>
                <a:sym typeface="Wingdings" pitchFamily="2" charset="2"/>
              </a:rPr>
              <a:t>SS) to be bounded from below for a strongly 1</a:t>
            </a:r>
            <a:r>
              <a:rPr lang="en-US" sz="1800" baseline="30000" dirty="0">
                <a:solidFill>
                  <a:schemeClr val="accent4"/>
                </a:solidFill>
                <a:latin typeface="Helvetica" pitchFamily="2" charset="0"/>
                <a:sym typeface="Wingdings" pitchFamily="2" charset="2"/>
              </a:rPr>
              <a:t>st</a:t>
            </a:r>
            <a:r>
              <a:rPr lang="en-US" sz="1800" dirty="0">
                <a:solidFill>
                  <a:schemeClr val="accent4"/>
                </a:solidFill>
                <a:latin typeface="Helvetica" pitchFamily="2" charset="0"/>
                <a:sym typeface="Wingdings" pitchFamily="2" charset="2"/>
              </a:rPr>
              <a:t> order EWPT that demands significant S-H couplings</a:t>
            </a:r>
          </a:p>
          <a:p>
            <a:pPr>
              <a:spcBef>
                <a:spcPts val="300"/>
              </a:spcBef>
            </a:pPr>
            <a:r>
              <a:rPr lang="en-US" sz="1800" dirty="0">
                <a:latin typeface="Helvetica" pitchFamily="2" charset="0"/>
                <a:sym typeface="Wingdings" pitchFamily="2" charset="2"/>
              </a:rPr>
              <a:t> exotic Higgs decays are a potent probe of Singlet extensions with viable EWBG</a:t>
            </a:r>
            <a:endParaRPr lang="en-US" sz="1800" dirty="0">
              <a:latin typeface="Helvetica" pitchFamily="2" charset="0"/>
            </a:endParaRPr>
          </a:p>
          <a:p>
            <a:pPr>
              <a:spcBef>
                <a:spcPts val="300"/>
              </a:spcBef>
            </a:pPr>
            <a:r>
              <a:rPr lang="en-US" sz="1800" dirty="0">
                <a:latin typeface="Helvetica" pitchFamily="2" charset="0"/>
              </a:rPr>
              <a:t>     Specifics of the exotic Higgs decays depend on Z</a:t>
            </a:r>
            <a:r>
              <a:rPr lang="en-US" sz="1800" baseline="-25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 symmetry realization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29D2965-A408-EA45-BAA4-3F8DA71EE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CCED535-17D5-1C48-BE9D-A496443E4CB5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5598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496" y="6515100"/>
            <a:ext cx="447675" cy="241300"/>
          </a:xfrm>
        </p:spPr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AA29C0-4D97-024A-8248-6C02845F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-38680"/>
            <a:ext cx="9239250" cy="762000"/>
          </a:xfrm>
        </p:spPr>
        <p:txBody>
          <a:bodyPr/>
          <a:lstStyle/>
          <a:p>
            <a:r>
              <a:rPr lang="en-US" b="0" dirty="0"/>
              <a:t>Probing Z</a:t>
            </a:r>
            <a:r>
              <a:rPr lang="en-US" b="0" baseline="-25000" dirty="0"/>
              <a:t>2</a:t>
            </a:r>
            <a:r>
              <a:rPr lang="en-US" b="0" dirty="0"/>
              <a:t> breaking Singlet Extensions via Higgs Exotic Decays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2EC3F-802E-944E-A75D-51C4FF22CAE7}"/>
              </a:ext>
            </a:extLst>
          </p:cNvPr>
          <p:cNvSpPr txBox="1"/>
          <p:nvPr/>
        </p:nvSpPr>
        <p:spPr>
          <a:xfrm>
            <a:off x="261683" y="820084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Currently: BR[H</a:t>
            </a:r>
            <a:r>
              <a:rPr lang="en-US" sz="1800" dirty="0"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</a:rPr>
              <a:t> exotics] &lt; 16%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C9CA4-4768-9843-9D5C-BD4EB4B1FE22}"/>
              </a:ext>
            </a:extLst>
          </p:cNvPr>
          <p:cNvSpPr txBox="1"/>
          <p:nvPr/>
        </p:nvSpPr>
        <p:spPr>
          <a:xfrm>
            <a:off x="249924" y="1317945"/>
            <a:ext cx="560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H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 SS can lead to many final states with S </a:t>
            </a:r>
            <a:r>
              <a:rPr lang="en-US" sz="1800" dirty="0">
                <a:latin typeface="Helvetica" pitchFamily="2" charset="0"/>
              </a:rPr>
              <a:t>inheriting Higgs-like hierarchical BR’s, mediated through mixing</a:t>
            </a:r>
          </a:p>
          <a:p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6D953-4986-5B4C-B0CD-3D4CE8609750}"/>
              </a:ext>
            </a:extLst>
          </p:cNvPr>
          <p:cNvSpPr txBox="1"/>
          <p:nvPr/>
        </p:nvSpPr>
        <p:spPr>
          <a:xfrm>
            <a:off x="76012" y="2036451"/>
            <a:ext cx="583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Final state dominated by h → ss → </a:t>
            </a:r>
            <a:r>
              <a:rPr lang="en-US" sz="1800" dirty="0" err="1">
                <a:latin typeface="+mj-lt"/>
              </a:rPr>
              <a:t>bbbb</a:t>
            </a:r>
            <a:r>
              <a:rPr lang="en-US" sz="1800" dirty="0">
                <a:latin typeface="+mj-lt"/>
              </a:rPr>
              <a:t> for </a:t>
            </a:r>
            <a:r>
              <a:rPr lang="en-US" sz="1800" dirty="0" err="1">
                <a:latin typeface="+mj-lt"/>
              </a:rPr>
              <a:t>m</a:t>
            </a:r>
            <a:r>
              <a:rPr lang="en-US" sz="1800" baseline="-25000" dirty="0" err="1">
                <a:latin typeface="+mj-lt"/>
              </a:rPr>
              <a:t>s</a:t>
            </a:r>
            <a:r>
              <a:rPr lang="en-US" sz="1800" dirty="0">
                <a:latin typeface="+mj-lt"/>
              </a:rPr>
              <a:t> &gt; 2m</a:t>
            </a:r>
            <a:r>
              <a:rPr lang="en-US" sz="1800" baseline="-25000" dirty="0">
                <a:latin typeface="+mj-lt"/>
              </a:rPr>
              <a:t>b</a:t>
            </a:r>
            <a:r>
              <a:rPr lang="en-US" sz="1800" dirty="0">
                <a:latin typeface="+mj-lt"/>
              </a:rPr>
              <a:t>,  and by </a:t>
            </a:r>
            <a:r>
              <a:rPr lang="en-US" sz="1800" dirty="0" err="1">
                <a:latin typeface="+mj-lt"/>
              </a:rPr>
              <a:t>jjjj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jj</a:t>
            </a:r>
            <a:r>
              <a:rPr lang="el-GR" sz="1800" dirty="0" err="1">
                <a:latin typeface="+mj-lt"/>
              </a:rPr>
              <a:t>ττ</a:t>
            </a:r>
            <a:r>
              <a:rPr lang="el-GR" sz="1800" dirty="0">
                <a:latin typeface="+mj-lt"/>
              </a:rPr>
              <a:t>, </a:t>
            </a:r>
            <a:r>
              <a:rPr lang="en-US" sz="1800" dirty="0">
                <a:latin typeface="+mj-lt"/>
              </a:rPr>
              <a:t>and </a:t>
            </a:r>
            <a:r>
              <a:rPr lang="el-GR" sz="1800" dirty="0" err="1">
                <a:latin typeface="+mj-lt"/>
              </a:rPr>
              <a:t>ττττ</a:t>
            </a:r>
            <a:r>
              <a:rPr lang="el-GR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for </a:t>
            </a:r>
            <a:r>
              <a:rPr lang="en-US" sz="1800" dirty="0" err="1">
                <a:latin typeface="+mj-lt"/>
              </a:rPr>
              <a:t>m</a:t>
            </a:r>
            <a:r>
              <a:rPr lang="en-US" sz="1800" baseline="-25000" dirty="0" err="1">
                <a:latin typeface="+mj-lt"/>
              </a:rPr>
              <a:t>s</a:t>
            </a:r>
            <a:r>
              <a:rPr lang="en-US" sz="1800" dirty="0">
                <a:latin typeface="+mj-lt"/>
              </a:rPr>
              <a:t> &lt; 10 GeV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E149E1-6BAD-B849-ABEA-A9040FD28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42" y="2956420"/>
            <a:ext cx="3127917" cy="28646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0DB1B4-0DD3-8447-854E-95D8E94C868E}"/>
              </a:ext>
            </a:extLst>
          </p:cNvPr>
          <p:cNvSpPr txBox="1"/>
          <p:nvPr/>
        </p:nvSpPr>
        <p:spPr>
          <a:xfrm>
            <a:off x="523929" y="2744439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Bounds on exotic Higgs decays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151CAA-289D-6842-9096-592AFE875D7A}"/>
              </a:ext>
            </a:extLst>
          </p:cNvPr>
          <p:cNvCxnSpPr>
            <a:cxnSpLocks/>
          </p:cNvCxnSpPr>
          <p:nvPr/>
        </p:nvCxnSpPr>
        <p:spPr>
          <a:xfrm>
            <a:off x="933814" y="3476976"/>
            <a:ext cx="25145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A715EB-73BE-744F-AA0F-3B58F882C420}"/>
              </a:ext>
            </a:extLst>
          </p:cNvPr>
          <p:cNvSpPr txBox="1"/>
          <p:nvPr/>
        </p:nvSpPr>
        <p:spPr>
          <a:xfrm>
            <a:off x="3152298" y="3250612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16%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D0084A-AC2A-BF4D-BCA3-FA7AB569930D}"/>
              </a:ext>
            </a:extLst>
          </p:cNvPr>
          <p:cNvGrpSpPr/>
          <p:nvPr/>
        </p:nvGrpSpPr>
        <p:grpSpPr>
          <a:xfrm>
            <a:off x="4553061" y="3381374"/>
            <a:ext cx="3268945" cy="2777399"/>
            <a:chOff x="4469731" y="3657481"/>
            <a:chExt cx="3268945" cy="27773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F493F9-CB2D-9F46-9805-DE68D3DF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9731" y="3657481"/>
              <a:ext cx="3031172" cy="27773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FF33B1-6ACD-6F4F-A921-1C66D641CF1D}"/>
                </a:ext>
              </a:extLst>
            </p:cNvPr>
            <p:cNvSpPr txBox="1"/>
            <p:nvPr/>
          </p:nvSpPr>
          <p:spPr>
            <a:xfrm>
              <a:off x="7194937" y="377723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75000"/>
                      <a:lumOff val="25000"/>
                    </a:schemeClr>
                  </a:solidFill>
                </a:rPr>
                <a:t>16%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F244B87-35EE-7D4C-BEE6-57AC19BE438B}"/>
                </a:ext>
              </a:extLst>
            </p:cNvPr>
            <p:cNvCxnSpPr>
              <a:cxnSpLocks/>
            </p:cNvCxnSpPr>
            <p:nvPr/>
          </p:nvCxnSpPr>
          <p:spPr>
            <a:xfrm>
              <a:off x="5054885" y="4039411"/>
              <a:ext cx="251454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F35EBC5-6057-AA43-8B86-578DC8256039}"/>
              </a:ext>
            </a:extLst>
          </p:cNvPr>
          <p:cNvSpPr txBox="1"/>
          <p:nvPr/>
        </p:nvSpPr>
        <p:spPr>
          <a:xfrm>
            <a:off x="4416229" y="3021698"/>
            <a:ext cx="470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ea typeface="ＭＳ Ｐゴシック" pitchFamily="-20" charset="-128"/>
                <a:cs typeface="ＭＳ Ｐゴシック" pitchFamily="-20" charset="-128"/>
              </a:rPr>
              <a:t>Bounds on Br(h → ss) from  Br(h → ss → XXYY) </a:t>
            </a:r>
            <a:endParaRPr lang="en-US" sz="16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3B7FC0-2CEF-314C-9E09-6CB5FE6AEFFD}"/>
              </a:ext>
            </a:extLst>
          </p:cNvPr>
          <p:cNvSpPr txBox="1"/>
          <p:nvPr/>
        </p:nvSpPr>
        <p:spPr>
          <a:xfrm>
            <a:off x="7738919" y="3916832"/>
            <a:ext cx="1380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</a:t>
            </a:r>
            <a:r>
              <a:rPr lang="en-US" sz="1400" baseline="-25000" dirty="0"/>
              <a:t>2</a:t>
            </a:r>
            <a:r>
              <a:rPr lang="en-US" sz="1400" dirty="0"/>
              <a:t> explicit breaking with SFOEWPT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71DA39-F1E4-FB4D-BC0C-86C609714671}"/>
              </a:ext>
            </a:extLst>
          </p:cNvPr>
          <p:cNvSpPr txBox="1"/>
          <p:nvPr/>
        </p:nvSpPr>
        <p:spPr>
          <a:xfrm>
            <a:off x="7634016" y="5249818"/>
            <a:ext cx="1485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</a:t>
            </a:r>
            <a:r>
              <a:rPr lang="en-US" sz="1400" baseline="-25000" dirty="0"/>
              <a:t>2 </a:t>
            </a:r>
            <a:r>
              <a:rPr lang="en-US" sz="1400" dirty="0"/>
              <a:t>spontaneous breaking with SFOEWPT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CDC34B-9160-DB4B-BF59-733FFFC95FCB}"/>
              </a:ext>
            </a:extLst>
          </p:cNvPr>
          <p:cNvCxnSpPr>
            <a:cxnSpLocks/>
          </p:cNvCxnSpPr>
          <p:nvPr/>
        </p:nvCxnSpPr>
        <p:spPr>
          <a:xfrm flipH="1" flipV="1">
            <a:off x="6187534" y="3982202"/>
            <a:ext cx="1612074" cy="20827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D3801F-D07A-7843-A66F-2E2BFC3C8B90}"/>
              </a:ext>
            </a:extLst>
          </p:cNvPr>
          <p:cNvCxnSpPr>
            <a:cxnSpLocks/>
          </p:cNvCxnSpPr>
          <p:nvPr/>
        </p:nvCxnSpPr>
        <p:spPr>
          <a:xfrm flipH="1">
            <a:off x="5878736" y="5513125"/>
            <a:ext cx="1860183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75DDCF-738B-A84A-9526-50F98CF427A1}"/>
              </a:ext>
            </a:extLst>
          </p:cNvPr>
          <p:cNvSpPr txBox="1"/>
          <p:nvPr/>
        </p:nvSpPr>
        <p:spPr>
          <a:xfrm>
            <a:off x="5004134" y="6030112"/>
            <a:ext cx="3609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</a:schemeClr>
                </a:solidFill>
              </a:rPr>
              <a:t>Ke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-Pan </a:t>
            </a:r>
            <a:r>
              <a:rPr lang="en-US" sz="1200" dirty="0" err="1">
                <a:solidFill>
                  <a:schemeClr val="tx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</a:schemeClr>
                </a:solidFill>
              </a:rPr>
              <a:t>Yikun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 Wang, et al, Snowmass WP ‘22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A1B35-3CF1-2547-98AE-744A8DEC6C8B}"/>
              </a:ext>
            </a:extLst>
          </p:cNvPr>
          <p:cNvSpPr txBox="1"/>
          <p:nvPr/>
        </p:nvSpPr>
        <p:spPr>
          <a:xfrm>
            <a:off x="7292071" y="3540662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16%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66CF3-6B60-A24E-BD02-CAC52AE6DCA8}"/>
              </a:ext>
            </a:extLst>
          </p:cNvPr>
          <p:cNvSpPr txBox="1"/>
          <p:nvPr/>
        </p:nvSpPr>
        <p:spPr>
          <a:xfrm>
            <a:off x="228600" y="5726872"/>
            <a:ext cx="419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Besides the 4b’s final state, the rest involves at least a pair of EW states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3CE281-3F81-1344-91A5-1D75165E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F88BD974-7B59-2F45-950E-0B9AC5B237D6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B27BDF5B-948E-3640-9E0D-7E2140C33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936" y="991317"/>
            <a:ext cx="2869685" cy="18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0E2BF31-259F-2B4C-8558-6B8E2A4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19" y="3362935"/>
            <a:ext cx="2816779" cy="2602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444" y="6515100"/>
            <a:ext cx="447675" cy="241300"/>
          </a:xfrm>
        </p:spPr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AA29C0-4D97-024A-8248-6C02845F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-38680"/>
            <a:ext cx="9239250" cy="762000"/>
          </a:xfrm>
        </p:spPr>
        <p:txBody>
          <a:bodyPr/>
          <a:lstStyle/>
          <a:p>
            <a:r>
              <a:rPr lang="en-US" b="0" dirty="0"/>
              <a:t>Probing Z</a:t>
            </a:r>
            <a:r>
              <a:rPr lang="en-US" b="0" baseline="-25000" dirty="0"/>
              <a:t>2</a:t>
            </a:r>
            <a:r>
              <a:rPr lang="en-US" b="0" dirty="0"/>
              <a:t> breaking Singlet Extensions via Higgs Exotic Decays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2EC3F-802E-944E-A75D-51C4FF22CAE7}"/>
              </a:ext>
            </a:extLst>
          </p:cNvPr>
          <p:cNvSpPr txBox="1"/>
          <p:nvPr/>
        </p:nvSpPr>
        <p:spPr>
          <a:xfrm>
            <a:off x="261683" y="820084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Currently: BR[H</a:t>
            </a:r>
            <a:r>
              <a:rPr lang="en-US" sz="1800" dirty="0"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</a:rPr>
              <a:t> exotics] &lt; 16%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C9CA4-4768-9843-9D5C-BD4EB4B1FE22}"/>
              </a:ext>
            </a:extLst>
          </p:cNvPr>
          <p:cNvSpPr txBox="1"/>
          <p:nvPr/>
        </p:nvSpPr>
        <p:spPr>
          <a:xfrm>
            <a:off x="249924" y="1317945"/>
            <a:ext cx="560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H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 SS can lead to many final states with S </a:t>
            </a:r>
            <a:r>
              <a:rPr lang="en-US" sz="1800" dirty="0">
                <a:latin typeface="Helvetica" pitchFamily="2" charset="0"/>
              </a:rPr>
              <a:t>inheriting Higgs-like hierarchical BR’s, mediated through mixing</a:t>
            </a:r>
          </a:p>
          <a:p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6D953-4986-5B4C-B0CD-3D4CE8609750}"/>
              </a:ext>
            </a:extLst>
          </p:cNvPr>
          <p:cNvSpPr txBox="1"/>
          <p:nvPr/>
        </p:nvSpPr>
        <p:spPr>
          <a:xfrm>
            <a:off x="76012" y="2036451"/>
            <a:ext cx="583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Final state dominated by h → ss → </a:t>
            </a:r>
            <a:r>
              <a:rPr lang="en-US" sz="1800" dirty="0" err="1">
                <a:latin typeface="+mj-lt"/>
              </a:rPr>
              <a:t>bbbb</a:t>
            </a:r>
            <a:r>
              <a:rPr lang="en-US" sz="1800" dirty="0">
                <a:latin typeface="+mj-lt"/>
              </a:rPr>
              <a:t> for </a:t>
            </a:r>
            <a:r>
              <a:rPr lang="en-US" sz="1800" dirty="0" err="1">
                <a:latin typeface="+mj-lt"/>
              </a:rPr>
              <a:t>m</a:t>
            </a:r>
            <a:r>
              <a:rPr lang="en-US" sz="1800" baseline="-25000" dirty="0" err="1">
                <a:latin typeface="+mj-lt"/>
              </a:rPr>
              <a:t>s</a:t>
            </a:r>
            <a:r>
              <a:rPr lang="en-US" sz="1800" dirty="0">
                <a:latin typeface="+mj-lt"/>
              </a:rPr>
              <a:t> &gt; 2m</a:t>
            </a:r>
            <a:r>
              <a:rPr lang="en-US" sz="1800" baseline="-25000" dirty="0">
                <a:latin typeface="+mj-lt"/>
              </a:rPr>
              <a:t>b</a:t>
            </a:r>
            <a:r>
              <a:rPr lang="en-US" sz="1800" dirty="0">
                <a:latin typeface="+mj-lt"/>
              </a:rPr>
              <a:t>,  and by </a:t>
            </a:r>
            <a:r>
              <a:rPr lang="en-US" sz="1800" dirty="0" err="1">
                <a:latin typeface="+mj-lt"/>
              </a:rPr>
              <a:t>jjjj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jj</a:t>
            </a:r>
            <a:r>
              <a:rPr lang="el-GR" sz="1800" dirty="0" err="1">
                <a:latin typeface="+mj-lt"/>
              </a:rPr>
              <a:t>ττ</a:t>
            </a:r>
            <a:r>
              <a:rPr lang="el-GR" sz="1800" dirty="0">
                <a:latin typeface="+mj-lt"/>
              </a:rPr>
              <a:t>, </a:t>
            </a:r>
            <a:r>
              <a:rPr lang="en-US" sz="1800" dirty="0">
                <a:latin typeface="+mj-lt"/>
              </a:rPr>
              <a:t>and </a:t>
            </a:r>
            <a:r>
              <a:rPr lang="el-GR" sz="1800" dirty="0" err="1">
                <a:latin typeface="+mj-lt"/>
              </a:rPr>
              <a:t>ττττ</a:t>
            </a:r>
            <a:r>
              <a:rPr lang="el-GR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for </a:t>
            </a:r>
            <a:r>
              <a:rPr lang="en-US" sz="1800" dirty="0" err="1">
                <a:latin typeface="+mj-lt"/>
              </a:rPr>
              <a:t>m</a:t>
            </a:r>
            <a:r>
              <a:rPr lang="en-US" sz="1800" baseline="-25000" dirty="0" err="1">
                <a:latin typeface="+mj-lt"/>
              </a:rPr>
              <a:t>s</a:t>
            </a:r>
            <a:r>
              <a:rPr lang="en-US" sz="1800" dirty="0">
                <a:latin typeface="+mj-lt"/>
              </a:rPr>
              <a:t> &lt; 10 GeV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B216EE-85E4-474A-A623-B888C4962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437" y="912419"/>
            <a:ext cx="3425938" cy="2188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0DB1B4-0DD3-8447-854E-95D8E94C868E}"/>
              </a:ext>
            </a:extLst>
          </p:cNvPr>
          <p:cNvSpPr txBox="1"/>
          <p:nvPr/>
        </p:nvSpPr>
        <p:spPr>
          <a:xfrm>
            <a:off x="523929" y="2744439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Bounds on exotic Higgs decays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151CAA-289D-6842-9096-592AFE875D7A}"/>
              </a:ext>
            </a:extLst>
          </p:cNvPr>
          <p:cNvCxnSpPr>
            <a:cxnSpLocks/>
          </p:cNvCxnSpPr>
          <p:nvPr/>
        </p:nvCxnSpPr>
        <p:spPr>
          <a:xfrm>
            <a:off x="778044" y="3655017"/>
            <a:ext cx="25145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A715EB-73BE-744F-AA0F-3B58F882C420}"/>
              </a:ext>
            </a:extLst>
          </p:cNvPr>
          <p:cNvSpPr txBox="1"/>
          <p:nvPr/>
        </p:nvSpPr>
        <p:spPr>
          <a:xfrm>
            <a:off x="3149958" y="4428218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35EBC5-6057-AA43-8B86-578DC8256039}"/>
              </a:ext>
            </a:extLst>
          </p:cNvPr>
          <p:cNvSpPr txBox="1"/>
          <p:nvPr/>
        </p:nvSpPr>
        <p:spPr>
          <a:xfrm>
            <a:off x="4416229" y="3021698"/>
            <a:ext cx="470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ea typeface="ＭＳ Ｐゴシック" pitchFamily="-20" charset="-128"/>
                <a:cs typeface="ＭＳ Ｐゴシック" pitchFamily="-20" charset="-128"/>
              </a:rPr>
              <a:t>Bounds on Br(h → ss) from  Br(h → ss → XXYY) </a:t>
            </a:r>
            <a:endParaRPr lang="en-US" sz="16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3B7FC0-2CEF-314C-9E09-6CB5FE6AEFFD}"/>
              </a:ext>
            </a:extLst>
          </p:cNvPr>
          <p:cNvSpPr txBox="1"/>
          <p:nvPr/>
        </p:nvSpPr>
        <p:spPr>
          <a:xfrm>
            <a:off x="7738919" y="3916832"/>
            <a:ext cx="1380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</a:t>
            </a:r>
            <a:r>
              <a:rPr lang="en-US" sz="1400" baseline="-25000" dirty="0"/>
              <a:t>2</a:t>
            </a:r>
            <a:r>
              <a:rPr lang="en-US" sz="1400" dirty="0"/>
              <a:t> explicit breaking with SFOEWPT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71DA39-F1E4-FB4D-BC0C-86C609714671}"/>
              </a:ext>
            </a:extLst>
          </p:cNvPr>
          <p:cNvSpPr txBox="1"/>
          <p:nvPr/>
        </p:nvSpPr>
        <p:spPr>
          <a:xfrm>
            <a:off x="7634016" y="5249818"/>
            <a:ext cx="1485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</a:t>
            </a:r>
            <a:r>
              <a:rPr lang="en-US" sz="1400" baseline="-25000" dirty="0"/>
              <a:t>2 </a:t>
            </a:r>
            <a:r>
              <a:rPr lang="en-US" sz="1400" dirty="0"/>
              <a:t>spontaneous breaking with SFOEWPT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CDC34B-9160-DB4B-BF59-733FFFC95FCB}"/>
              </a:ext>
            </a:extLst>
          </p:cNvPr>
          <p:cNvCxnSpPr>
            <a:cxnSpLocks/>
          </p:cNvCxnSpPr>
          <p:nvPr/>
        </p:nvCxnSpPr>
        <p:spPr>
          <a:xfrm flipH="1" flipV="1">
            <a:off x="6486034" y="3724919"/>
            <a:ext cx="1612074" cy="20827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D3801F-D07A-7843-A66F-2E2BFC3C8B90}"/>
              </a:ext>
            </a:extLst>
          </p:cNvPr>
          <p:cNvCxnSpPr>
            <a:cxnSpLocks/>
          </p:cNvCxnSpPr>
          <p:nvPr/>
        </p:nvCxnSpPr>
        <p:spPr>
          <a:xfrm flipH="1">
            <a:off x="5878736" y="5513125"/>
            <a:ext cx="1860183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75DDCF-738B-A84A-9526-50F98CF427A1}"/>
              </a:ext>
            </a:extLst>
          </p:cNvPr>
          <p:cNvSpPr txBox="1"/>
          <p:nvPr/>
        </p:nvSpPr>
        <p:spPr>
          <a:xfrm>
            <a:off x="5004134" y="6030112"/>
            <a:ext cx="3609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</a:schemeClr>
                </a:solidFill>
              </a:rPr>
              <a:t>Ke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-Pan </a:t>
            </a:r>
            <a:r>
              <a:rPr lang="en-US" sz="1200" dirty="0" err="1">
                <a:solidFill>
                  <a:schemeClr val="tx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</a:schemeClr>
                </a:solidFill>
              </a:rPr>
              <a:t>Yikun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 Wang, et al, Snowmass WP ‘22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A1B35-3CF1-2547-98AE-744A8DEC6C8B}"/>
              </a:ext>
            </a:extLst>
          </p:cNvPr>
          <p:cNvSpPr txBox="1"/>
          <p:nvPr/>
        </p:nvSpPr>
        <p:spPr>
          <a:xfrm>
            <a:off x="7226655" y="3949363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66CF3-6B60-A24E-BD02-CAC52AE6DCA8}"/>
              </a:ext>
            </a:extLst>
          </p:cNvPr>
          <p:cNvSpPr txBox="1"/>
          <p:nvPr/>
        </p:nvSpPr>
        <p:spPr>
          <a:xfrm>
            <a:off x="228600" y="5726872"/>
            <a:ext cx="419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Besides the 4b’s final state, the rest involves at least a pair of EW states  (same color coding)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4FBDDDD-BABF-B14E-8053-D0789E03E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42" y="3089940"/>
            <a:ext cx="2816779" cy="258875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17AB7F5-85D2-3A40-B64F-D39A09D0BF5D}"/>
              </a:ext>
            </a:extLst>
          </p:cNvPr>
          <p:cNvCxnSpPr>
            <a:cxnSpLocks/>
          </p:cNvCxnSpPr>
          <p:nvPr/>
        </p:nvCxnSpPr>
        <p:spPr>
          <a:xfrm>
            <a:off x="5116388" y="3933193"/>
            <a:ext cx="25145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FFFEC-61AB-8F42-954B-D2698D13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E4059B57-86BF-F64E-BBF7-7ABB50A23AB3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5287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162FA-C3F3-1C45-8681-38F68BCCEEDD}"/>
              </a:ext>
            </a:extLst>
          </p:cNvPr>
          <p:cNvSpPr txBox="1"/>
          <p:nvPr/>
        </p:nvSpPr>
        <p:spPr>
          <a:xfrm>
            <a:off x="271797" y="2093844"/>
            <a:ext cx="860043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Extended Higgs sectors: a SUSY example</a:t>
            </a:r>
          </a:p>
          <a:p>
            <a:pPr algn="ctr"/>
            <a:endParaRPr lang="en-US" sz="3200" dirty="0">
              <a:latin typeface="Helvetica" pitchFamily="2" charset="0"/>
            </a:endParaRPr>
          </a:p>
          <a:p>
            <a:pPr algn="ctr"/>
            <a:r>
              <a:rPr lang="en-US" sz="3000" dirty="0">
                <a:latin typeface="Helvetica" pitchFamily="2" charset="0"/>
              </a:rPr>
              <a:t>The Electroweak Phase Transition in the NMSSM</a:t>
            </a:r>
          </a:p>
        </p:txBody>
      </p:sp>
    </p:spTree>
    <p:extLst>
      <p:ext uri="{BB962C8B-B14F-4D97-AF65-F5344CB8AC3E}">
        <p14:creationId xmlns:p14="http://schemas.microsoft.com/office/powerpoint/2010/main" val="3409763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12700" y="259828"/>
            <a:ext cx="91186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 pitchFamily="2" charset="0"/>
              </a:rPr>
              <a:t>EWPT in the NMSSM: alignment limits and parameter space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F16AF-800E-6449-9CFE-8B121867FED4}"/>
              </a:ext>
            </a:extLst>
          </p:cNvPr>
          <p:cNvSpPr txBox="1"/>
          <p:nvPr/>
        </p:nvSpPr>
        <p:spPr>
          <a:xfrm>
            <a:off x="12700" y="1358005"/>
            <a:ext cx="911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To be consistent with the current Higgs phenomenology, the mass eigenstate h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125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 needs to be dominantly composed of H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SM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need to suppress mixing of H</a:t>
            </a:r>
            <a:r>
              <a:rPr lang="en-US" sz="1800" baseline="30000" dirty="0">
                <a:solidFill>
                  <a:srgbClr val="C00000"/>
                </a:solidFill>
                <a:latin typeface="Helvetica" pitchFamily="2" charset="0"/>
              </a:rPr>
              <a:t>NMS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and H</a:t>
            </a:r>
            <a:r>
              <a:rPr lang="en-US" sz="1800" baseline="30000" dirty="0">
                <a:solidFill>
                  <a:srgbClr val="C00000"/>
                </a:solidFill>
                <a:latin typeface="Helvetica" pitchFamily="2" charset="0"/>
              </a:rPr>
              <a:t>S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with H</a:t>
            </a:r>
            <a:r>
              <a:rPr lang="en-US" sz="1800" baseline="30000" dirty="0">
                <a:solidFill>
                  <a:srgbClr val="C00000"/>
                </a:solidFill>
                <a:latin typeface="Helvetica" pitchFamily="2" charset="0"/>
              </a:rPr>
              <a:t>SM</a:t>
            </a:r>
            <a:endParaRPr lang="en-US" baseline="30000" dirty="0">
              <a:solidFill>
                <a:srgbClr val="C00000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182ED1-8B7D-224F-9F89-6DB2A9BC9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621802"/>
            <a:ext cx="7340600" cy="35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F423C7-9B38-2B4E-9047-E542086AE752}"/>
              </a:ext>
            </a:extLst>
          </p:cNvPr>
          <p:cNvSpPr txBox="1"/>
          <p:nvPr/>
        </p:nvSpPr>
        <p:spPr>
          <a:xfrm>
            <a:off x="123824" y="899355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Defining         in the in the Higgs basis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5D54D5-7481-FB4E-AEEB-8AD571D30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088" y="894787"/>
            <a:ext cx="477353" cy="4296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52664-B6F8-7C48-A99D-6D44F47F0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512" y="869533"/>
            <a:ext cx="4348241" cy="428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B0D6C-3AB5-8D44-9752-94B8DDBAA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" y="2158941"/>
            <a:ext cx="8394700" cy="1257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7D0C3D-8D68-1E4B-9FA3-77EAD62F27CE}"/>
              </a:ext>
            </a:extLst>
          </p:cNvPr>
          <p:cNvSpPr txBox="1"/>
          <p:nvPr/>
        </p:nvSpPr>
        <p:spPr>
          <a:xfrm>
            <a:off x="123824" y="3516276"/>
            <a:ext cx="8191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</a:t>
            </a:r>
            <a:r>
              <a:rPr lang="en-US" sz="1800" dirty="0">
                <a:effectLst/>
                <a:latin typeface="Helvetica" pitchFamily="2" charset="0"/>
              </a:rPr>
              <a:t>he alignment conditions –without decoupling, </a:t>
            </a:r>
            <a:r>
              <a:rPr lang="en-US" sz="1800" dirty="0">
                <a:latin typeface="Helvetica" pitchFamily="2" charset="0"/>
              </a:rPr>
              <a:t>imply</a:t>
            </a:r>
            <a:endParaRPr lang="en-US" sz="1800" dirty="0"/>
          </a:p>
        </p:txBody>
      </p:sp>
      <p:pic>
        <p:nvPicPr>
          <p:cNvPr id="16" name="mathcal_M^2_S,13.pdf" descr="mathcal_M^2_S,13.pdf">
            <a:extLst>
              <a:ext uri="{FF2B5EF4-FFF2-40B4-BE49-F238E27FC236}">
                <a16:creationId xmlns:a16="http://schemas.microsoft.com/office/drawing/2014/main" id="{8F3736D9-0228-5446-B026-9EB715ED2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300" y="4195806"/>
            <a:ext cx="3959451" cy="466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74F19C-FE3F-5840-9BA5-48AB14993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4186807"/>
            <a:ext cx="3771900" cy="5336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9ABB98D-C509-444B-A10A-D2EA814C15F7}"/>
              </a:ext>
            </a:extLst>
          </p:cNvPr>
          <p:cNvGrpSpPr/>
          <p:nvPr/>
        </p:nvGrpSpPr>
        <p:grpSpPr>
          <a:xfrm>
            <a:off x="5779883" y="3594232"/>
            <a:ext cx="2865868" cy="353294"/>
            <a:chOff x="2921000" y="4915856"/>
            <a:chExt cx="2108204" cy="3023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4AE690-A27F-1E48-BC06-5D3C9015D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1000" y="4915856"/>
              <a:ext cx="1270000" cy="3023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5648F0-83EE-D54C-9B01-CCC75963C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82588" y="4948393"/>
              <a:ext cx="846616" cy="22793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2CB7DEC-44BC-EF4A-ADA0-07E39CAF17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275" y="5796634"/>
            <a:ext cx="5229225" cy="2278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996B5D-CC11-E147-81EF-9B641957FE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9538" y="5587084"/>
            <a:ext cx="2540000" cy="660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CED309-88D3-B745-ACC4-EF91C2FDE3AD}"/>
              </a:ext>
            </a:extLst>
          </p:cNvPr>
          <p:cNvSpPr txBox="1"/>
          <p:nvPr/>
        </p:nvSpPr>
        <p:spPr>
          <a:xfrm>
            <a:off x="123824" y="5187360"/>
            <a:ext cx="2888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parameter space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E1C0EA-AB2A-3B48-81A0-AA26FFE5FE49}"/>
              </a:ext>
            </a:extLst>
          </p:cNvPr>
          <p:cNvSpPr txBox="1"/>
          <p:nvPr/>
        </p:nvSpPr>
        <p:spPr>
          <a:xfrm>
            <a:off x="1365485" y="4774808"/>
            <a:ext cx="3389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For small to moderate tan</a:t>
            </a:r>
            <a:r>
              <a:rPr lang="el-GR" sz="1400" dirty="0">
                <a:latin typeface="Helvetica" pitchFamily="2" charset="0"/>
              </a:rPr>
              <a:t>β</a:t>
            </a:r>
            <a:r>
              <a:rPr lang="en-US" sz="1400" dirty="0">
                <a:latin typeface="Helvetica" pitchFamily="2" charset="0"/>
              </a:rPr>
              <a:t>: </a:t>
            </a:r>
            <a:r>
              <a:rPr lang="el-GR" sz="1400" dirty="0">
                <a:latin typeface="Helvetica" pitchFamily="2" charset="0"/>
              </a:rPr>
              <a:t>λ</a:t>
            </a:r>
            <a:r>
              <a:rPr lang="en-US" sz="1400" dirty="0">
                <a:latin typeface="Helvetica" pitchFamily="2" charset="0"/>
              </a:rPr>
              <a:t> ~ 0.6 - 0.7</a:t>
            </a:r>
          </a:p>
        </p:txBody>
      </p:sp>
    </p:spTree>
    <p:extLst>
      <p:ext uri="{BB962C8B-B14F-4D97-AF65-F5344CB8AC3E}">
        <p14:creationId xmlns:p14="http://schemas.microsoft.com/office/powerpoint/2010/main" val="4166167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ED99C8-40FB-514B-9ACC-66A9A714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537" y="1024810"/>
            <a:ext cx="2054267" cy="534109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3A6F0-AADB-8342-899D-08BCC6DE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29" y="1586340"/>
            <a:ext cx="7721600" cy="14201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A620C1-3327-C04C-A248-ED3734DDA652}"/>
              </a:ext>
            </a:extLst>
          </p:cNvPr>
          <p:cNvSpPr txBox="1"/>
          <p:nvPr/>
        </p:nvSpPr>
        <p:spPr>
          <a:xfrm>
            <a:off x="12700" y="259828"/>
            <a:ext cx="91186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 pitchFamily="2" charset="0"/>
              </a:rPr>
              <a:t>EWPT in the NMSSM: alignment limits and parameter space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3E0956-856D-EE41-BF64-F2563241F3F7}"/>
              </a:ext>
            </a:extLst>
          </p:cNvPr>
          <p:cNvSpPr txBox="1"/>
          <p:nvPr/>
        </p:nvSpPr>
        <p:spPr>
          <a:xfrm>
            <a:off x="140329" y="81024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The parameter space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31090E-254D-B049-B370-7BD39FBD7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224527"/>
            <a:ext cx="5229225" cy="22782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2B0982-64A5-0B45-A8C9-2C7F40DC218C}"/>
              </a:ext>
            </a:extLst>
          </p:cNvPr>
          <p:cNvCxnSpPr>
            <a:cxnSpLocks/>
          </p:cNvCxnSpPr>
          <p:nvPr/>
        </p:nvCxnSpPr>
        <p:spPr>
          <a:xfrm>
            <a:off x="5597266" y="1338441"/>
            <a:ext cx="68233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EB1D7EE-CEE1-AB48-9F36-C618A77CA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763" y="3228693"/>
            <a:ext cx="2777070" cy="2678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AD1196-EB6F-0A4F-853B-C60574792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876" y="3270167"/>
            <a:ext cx="2938722" cy="27695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C64126-5A01-8542-8071-820BA31397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6754" y="1933005"/>
            <a:ext cx="1452968" cy="4325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49653D-B912-5444-9326-9F5C4D54DB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629" y="2597977"/>
            <a:ext cx="4939672" cy="4794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DD45E5-83D9-8043-8279-A5147E6C63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1487" y="2692400"/>
            <a:ext cx="434599" cy="3409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099FD6-3A9B-D04C-A230-6376AB433EF4}"/>
              </a:ext>
            </a:extLst>
          </p:cNvPr>
          <p:cNvSpPr txBox="1"/>
          <p:nvPr/>
        </p:nvSpPr>
        <p:spPr>
          <a:xfrm>
            <a:off x="3155497" y="6057301"/>
            <a:ext cx="28330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Baum,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M.C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Shah, Wagner, Wang ‘19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682A30-697C-B843-B55F-7700F3EA3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996" y="3268396"/>
            <a:ext cx="3036053" cy="27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81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12700" y="259828"/>
            <a:ext cx="911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EWPT in the NMSSM - the effective potential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53AFD-0FE4-E04C-B3ED-990B23FE01A3}"/>
              </a:ext>
            </a:extLst>
          </p:cNvPr>
          <p:cNvSpPr txBox="1"/>
          <p:nvPr/>
        </p:nvSpPr>
        <p:spPr>
          <a:xfrm>
            <a:off x="41146" y="858583"/>
            <a:ext cx="6418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Radiative corrections (zero temperature)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5AA6B-44F6-3B45-9906-75900DE85BA5}"/>
              </a:ext>
            </a:extLst>
          </p:cNvPr>
          <p:cNvSpPr txBox="1"/>
          <p:nvPr/>
        </p:nvSpPr>
        <p:spPr>
          <a:xfrm>
            <a:off x="41146" y="1255214"/>
            <a:ext cx="8902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chemeClr val="accent5">
                  <a:hueOff val="-176146"/>
                  <a:satOff val="3665"/>
                  <a:lumOff val="-13986"/>
                </a:schemeClr>
              </a:buClr>
              <a:buSzPct val="150000"/>
              <a:defRPr sz="2200" b="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Integrating out heavy degrees of freedom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(</a:t>
            </a:r>
            <a:r>
              <a:rPr lang="en-US" sz="1800" dirty="0" err="1">
                <a:solidFill>
                  <a:srgbClr val="C00000"/>
                </a:solidFill>
                <a:latin typeface="Helvetica" pitchFamily="2" charset="0"/>
              </a:rPr>
              <a:t>sfermions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Helvetica" pitchFamily="2" charset="0"/>
              </a:rPr>
              <a:t>gluinos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Helvetica" pitchFamily="2" charset="0"/>
              </a:rPr>
              <a:t>etc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) are integrated out. A new operator by matching</a:t>
            </a:r>
            <a:r>
              <a:rPr lang="en-US" dirty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14" name="V_0^rm_eff_=_V_0.pdf" descr="V_0^rm_eff_=_V_0.pdf">
            <a:extLst>
              <a:ext uri="{FF2B5EF4-FFF2-40B4-BE49-F238E27FC236}">
                <a16:creationId xmlns:a16="http://schemas.microsoft.com/office/drawing/2014/main" id="{242CAA75-31CC-284C-9423-7283C23DA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559" y="2100781"/>
            <a:ext cx="1856773" cy="3958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5823511-F0BB-0A46-BEFE-17F310482FC7}"/>
              </a:ext>
            </a:extLst>
          </p:cNvPr>
          <p:cNvGrpSpPr/>
          <p:nvPr/>
        </p:nvGrpSpPr>
        <p:grpSpPr>
          <a:xfrm>
            <a:off x="4572000" y="2065755"/>
            <a:ext cx="4189345" cy="430887"/>
            <a:chOff x="4050540" y="2263608"/>
            <a:chExt cx="4189345" cy="430887"/>
          </a:xfrm>
        </p:grpSpPr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8E7F4EE3-B473-7D40-821C-78B7F1F2EF64}"/>
                </a:ext>
              </a:extLst>
            </p:cNvPr>
            <p:cNvSpPr txBox="1"/>
            <p:nvPr/>
          </p:nvSpPr>
          <p:spPr>
            <a:xfrm>
              <a:off x="4050540" y="2263608"/>
              <a:ext cx="4189345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defTabSz="914400">
                <a:defRPr sz="2200" b="0">
                  <a:solidFill>
                    <a:srgbClr val="000000"/>
                  </a:solidFill>
                </a:defRPr>
              </a:lvl1pPr>
            </a:lstStyle>
            <a:p>
              <a:r>
                <a:rPr dirty="0"/>
                <a:t> </a:t>
              </a:r>
              <a:r>
                <a:rPr lang="en-US" sz="1600" dirty="0">
                  <a:latin typeface="Helvetica" pitchFamily="2" charset="0"/>
                </a:rPr>
                <a:t>with          fi</a:t>
              </a:r>
              <a:r>
                <a:rPr sz="1600" dirty="0">
                  <a:latin typeface="Helvetica" pitchFamily="2" charset="0"/>
                </a:rPr>
                <a:t>xed by 125 GeV Higgs mass</a:t>
              </a:r>
            </a:p>
          </p:txBody>
        </p:sp>
        <p:pic>
          <p:nvPicPr>
            <p:cNvPr id="16" name="Delta_lambda_2.pdf" descr="Delta_lambda_2.pdf">
              <a:extLst>
                <a:ext uri="{FF2B5EF4-FFF2-40B4-BE49-F238E27FC236}">
                  <a16:creationId xmlns:a16="http://schemas.microsoft.com/office/drawing/2014/main" id="{B25A3CF5-8707-4745-87FE-851BC2CBB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4040" y="2383685"/>
              <a:ext cx="370873" cy="19073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50B71B-D223-2E44-B03B-7621BCD98EB5}"/>
              </a:ext>
            </a:extLst>
          </p:cNvPr>
          <p:cNvSpPr txBox="1"/>
          <p:nvPr/>
        </p:nvSpPr>
        <p:spPr>
          <a:xfrm>
            <a:off x="228600" y="2734086"/>
            <a:ext cx="4629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Light degrees of freedom: CW potential</a:t>
            </a:r>
          </a:p>
        </p:txBody>
      </p:sp>
      <p:pic>
        <p:nvPicPr>
          <p:cNvPr id="20" name="V_rm_1-loop^rm_C.pdf" descr="V_rm_1-loop^rm_C.pdf">
            <a:extLst>
              <a:ext uri="{FF2B5EF4-FFF2-40B4-BE49-F238E27FC236}">
                <a16:creationId xmlns:a16="http://schemas.microsoft.com/office/drawing/2014/main" id="{077647E9-865C-A842-8DEF-32954D96B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75" y="3267628"/>
            <a:ext cx="4324350" cy="556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_=_left_h_i,_a_.pdf" descr="B_=_left_h_i,_a_.pdf">
            <a:extLst>
              <a:ext uri="{FF2B5EF4-FFF2-40B4-BE49-F238E27FC236}">
                <a16:creationId xmlns:a16="http://schemas.microsoft.com/office/drawing/2014/main" id="{A81D79AF-1DCB-A044-9FEC-1D307CBED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9099" y="2946687"/>
            <a:ext cx="2523183" cy="22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F_=_left_widetil.pdf" descr="F_=_left_widetil.pdf">
            <a:extLst>
              <a:ext uri="{FF2B5EF4-FFF2-40B4-BE49-F238E27FC236}">
                <a16:creationId xmlns:a16="http://schemas.microsoft.com/office/drawing/2014/main" id="{2832FB7A-DA5B-4D4F-8E2B-E9D7CC451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6373" y="3294398"/>
            <a:ext cx="1244601" cy="24892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C43BDC-D618-EE4E-9A62-FA5CF121E7E2}"/>
              </a:ext>
            </a:extLst>
          </p:cNvPr>
          <p:cNvSpPr txBox="1"/>
          <p:nvPr/>
        </p:nvSpPr>
        <p:spPr>
          <a:xfrm>
            <a:off x="371474" y="3885379"/>
            <a:ext cx="8572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Introducing </a:t>
            </a:r>
            <a:r>
              <a:rPr lang="en-US" sz="1800" dirty="0" err="1">
                <a:latin typeface="Helvetica" pitchFamily="2" charset="0"/>
              </a:rPr>
              <a:t>counterterms</a:t>
            </a:r>
            <a:r>
              <a:rPr lang="en-US" sz="1800" dirty="0">
                <a:latin typeface="Helvetica" pitchFamily="2" charset="0"/>
              </a:rPr>
              <a:t> to maintain boundary conditions</a:t>
            </a:r>
          </a:p>
        </p:txBody>
      </p:sp>
      <p:pic>
        <p:nvPicPr>
          <p:cNvPr id="25" name="delta_mathcal_L_.pdf" descr="delta_mathcal_L_.pdf">
            <a:extLst>
              <a:ext uri="{FF2B5EF4-FFF2-40B4-BE49-F238E27FC236}">
                <a16:creationId xmlns:a16="http://schemas.microsoft.com/office/drawing/2014/main" id="{8DC0C348-82E0-3747-B5B1-DD4A04C4B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450" y="4264379"/>
            <a:ext cx="7269163" cy="43677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27C8FED-7354-1D42-91F6-DC2D645F4B67}"/>
              </a:ext>
            </a:extLst>
          </p:cNvPr>
          <p:cNvSpPr txBox="1"/>
          <p:nvPr/>
        </p:nvSpPr>
        <p:spPr>
          <a:xfrm>
            <a:off x="253871" y="4828538"/>
            <a:ext cx="4629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Finite temperature effective potential</a:t>
            </a:r>
          </a:p>
        </p:txBody>
      </p:sp>
      <p:pic>
        <p:nvPicPr>
          <p:cNvPr id="29" name="V_rm_1-loop^T_ne.pdf" descr="V_rm_1-loop^T_ne.pdf">
            <a:extLst>
              <a:ext uri="{FF2B5EF4-FFF2-40B4-BE49-F238E27FC236}">
                <a16:creationId xmlns:a16="http://schemas.microsoft.com/office/drawing/2014/main" id="{B7A8EB06-72DE-7B42-80A7-D849BAE676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2791" y="5525619"/>
            <a:ext cx="3210843" cy="5126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" name="V_1(T)_=_V_0^rm_.pdf" descr="V_1(T)_=_V_0^rm_.pdf">
            <a:extLst>
              <a:ext uri="{FF2B5EF4-FFF2-40B4-BE49-F238E27FC236}">
                <a16:creationId xmlns:a16="http://schemas.microsoft.com/office/drawing/2014/main" id="{58E18232-56D2-754E-8B1B-B2433151F3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650" y="5476770"/>
            <a:ext cx="4381371" cy="35717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9DA98A-2AEF-8C48-8BE3-DEA4FB1168A1}"/>
              </a:ext>
            </a:extLst>
          </p:cNvPr>
          <p:cNvSpPr txBox="1"/>
          <p:nvPr/>
        </p:nvSpPr>
        <p:spPr>
          <a:xfrm>
            <a:off x="5536373" y="5085241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829723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12700" y="259828"/>
            <a:ext cx="911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EWPT in the NMSSM - nucleation is more than critical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EF9D6-252B-014B-92FD-57F279E11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934" y="988721"/>
            <a:ext cx="1644264" cy="1766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D5147F-73DE-4E4E-8C88-C4E1AB8B96E2}"/>
              </a:ext>
            </a:extLst>
          </p:cNvPr>
          <p:cNvSpPr txBox="1"/>
          <p:nvPr/>
        </p:nvSpPr>
        <p:spPr>
          <a:xfrm>
            <a:off x="228599" y="826976"/>
            <a:ext cx="6607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The phase transition proceeds by tunneling through the barrier separating local minima, the so-called bubble nucleation.</a:t>
            </a:r>
          </a:p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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Helvetica"/>
              </a:rPr>
              <a:t>the higher the barrier, and the larger the distance between the minima, the lower the nucleation probability</a:t>
            </a:r>
            <a:endParaRPr lang="en-US" sz="18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B7F6AB-A049-0E4F-9589-C9FECE861A92}"/>
              </a:ext>
            </a:extLst>
          </p:cNvPr>
          <p:cNvSpPr txBox="1"/>
          <p:nvPr/>
        </p:nvSpPr>
        <p:spPr>
          <a:xfrm>
            <a:off x="239863" y="2120481"/>
            <a:ext cx="46264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effectLst/>
                <a:latin typeface="Helvetica" pitchFamily="2" charset="0"/>
              </a:rPr>
              <a:t>The bubble nucleation rate per unit volume: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90E90B-F39E-E142-A8AB-6F97B36D0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38961"/>
            <a:ext cx="1710798" cy="2909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962A90-B90D-944F-867A-31511F242CFE}"/>
              </a:ext>
            </a:extLst>
          </p:cNvPr>
          <p:cNvSpPr txBox="1"/>
          <p:nvPr/>
        </p:nvSpPr>
        <p:spPr>
          <a:xfrm>
            <a:off x="239863" y="2489923"/>
            <a:ext cx="6208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Helvetica" pitchFamily="2" charset="0"/>
              </a:rPr>
              <a:t>requiring the nucleation probability to be approx. one per Hubble volume and Hubble time leads to the nucleation condition </a:t>
            </a:r>
            <a:endParaRPr lang="en-US" sz="1600" dirty="0">
              <a:latin typeface="Helveti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2F0A1C-5275-7541-A288-B88DAEE08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555" y="2777463"/>
            <a:ext cx="1347511" cy="45577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82E887-3866-3240-86A4-05FA89DD5DC9}"/>
              </a:ext>
            </a:extLst>
          </p:cNvPr>
          <p:cNvCxnSpPr>
            <a:cxnSpLocks/>
          </p:cNvCxnSpPr>
          <p:nvPr/>
        </p:nvCxnSpPr>
        <p:spPr>
          <a:xfrm>
            <a:off x="5659946" y="3005351"/>
            <a:ext cx="6228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B530B09-5241-F34D-BB5E-F241E58A1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0" y="3169368"/>
            <a:ext cx="6282798" cy="3237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24FC50-2F76-6F4F-84A4-2FD726A49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398" y="3534286"/>
            <a:ext cx="2718795" cy="27187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7599B6-535F-BD4B-A78D-496C80331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733" y="3450323"/>
            <a:ext cx="2758045" cy="2758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2BBF794-D30C-6C44-AA9B-AB6FDA0FD9A3}"/>
              </a:ext>
            </a:extLst>
          </p:cNvPr>
          <p:cNvGrpSpPr/>
          <p:nvPr/>
        </p:nvGrpSpPr>
        <p:grpSpPr>
          <a:xfrm>
            <a:off x="2831223" y="3851262"/>
            <a:ext cx="1432636" cy="369332"/>
            <a:chOff x="2982122" y="4171511"/>
            <a:chExt cx="1432636" cy="36933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DC13CCB-B361-5543-B404-5F142238D73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14" y="4356177"/>
              <a:ext cx="6228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E477DC-DFA7-014A-8E3B-9947CCF50B43}"/>
                </a:ext>
              </a:extLst>
            </p:cNvPr>
            <p:cNvSpPr txBox="1"/>
            <p:nvPr/>
          </p:nvSpPr>
          <p:spPr>
            <a:xfrm>
              <a:off x="2982122" y="4171511"/>
              <a:ext cx="1432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T</a:t>
              </a:r>
              <a:r>
                <a:rPr lang="en-US" sz="1800" baseline="-25000" dirty="0">
                  <a:latin typeface="Helvetica" pitchFamily="2" charset="0"/>
                </a:rPr>
                <a:t>c</a:t>
              </a:r>
              <a:r>
                <a:rPr lang="en-US" sz="1800" dirty="0">
                  <a:latin typeface="Helvetica" pitchFamily="2" charset="0"/>
                </a:rPr>
                <a:t>             T</a:t>
              </a:r>
              <a:r>
                <a:rPr lang="en-US" sz="1800" baseline="-25000" dirty="0">
                  <a:latin typeface="Helvetica" pitchFamily="2" charset="0"/>
                </a:rPr>
                <a:t>n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7276FDD-FB10-FA43-95EF-45A6229B5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5369" y="4741007"/>
            <a:ext cx="1065507" cy="10655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29C0170-CACF-5F4A-98F9-73F12D018378}"/>
              </a:ext>
            </a:extLst>
          </p:cNvPr>
          <p:cNvSpPr txBox="1"/>
          <p:nvPr/>
        </p:nvSpPr>
        <p:spPr>
          <a:xfrm>
            <a:off x="6743778" y="3851262"/>
            <a:ext cx="23471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   Integer</a:t>
            </a:r>
            <a:r>
              <a:rPr lang="en-US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: </a:t>
            </a:r>
            <a:r>
              <a:rPr lang="en-US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# of steps</a:t>
            </a:r>
            <a:endParaRPr lang="en-US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   Roman number:   </a:t>
            </a:r>
          </a:p>
          <a:p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   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Intermediate phase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effectLst/>
                <a:latin typeface="Helvetica" pitchFamily="2" charset="0"/>
              </a:rPr>
              <a:t>(I): singlet-only direction</a:t>
            </a:r>
          </a:p>
          <a:p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-   </a:t>
            </a:r>
            <a:r>
              <a:rPr lang="en-US" sz="1400" dirty="0">
                <a:solidFill>
                  <a:srgbClr val="C00000"/>
                </a:solidFill>
                <a:effectLst/>
                <a:latin typeface="Helvetica" pitchFamily="2" charset="0"/>
              </a:rPr>
              <a:t>(II): EWS broken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Lower case letter: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trength of the EWPT</a:t>
            </a:r>
          </a:p>
          <a:p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      </a:t>
            </a:r>
            <a:r>
              <a:rPr lang="en-US" sz="1400" dirty="0">
                <a:solidFill>
                  <a:srgbClr val="C00000"/>
                </a:solidFill>
                <a:effectLst/>
                <a:latin typeface="Helvetica" pitchFamily="2" charset="0"/>
              </a:rPr>
              <a:t>a: SFOEWPT</a:t>
            </a:r>
          </a:p>
          <a:p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      </a:t>
            </a:r>
            <a:r>
              <a:rPr lang="en-US" sz="1400" dirty="0">
                <a:solidFill>
                  <a:srgbClr val="C00000"/>
                </a:solidFill>
                <a:effectLst/>
                <a:latin typeface="Helvetica" pitchFamily="2" charset="0"/>
              </a:rPr>
              <a:t>b: weakly 1st order</a:t>
            </a:r>
          </a:p>
          <a:p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      </a:t>
            </a:r>
            <a:r>
              <a:rPr lang="en-US" sz="1400" dirty="0">
                <a:solidFill>
                  <a:srgbClr val="C00000"/>
                </a:solidFill>
                <a:effectLst/>
                <a:latin typeface="Helvetica" pitchFamily="2" charset="0"/>
              </a:rPr>
              <a:t>c: 2nd order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B07588-80FA-5743-8BE5-5C935D6FB2EF}"/>
              </a:ext>
            </a:extLst>
          </p:cNvPr>
          <p:cNvSpPr txBox="1"/>
          <p:nvPr/>
        </p:nvSpPr>
        <p:spPr>
          <a:xfrm>
            <a:off x="2725919" y="6077638"/>
            <a:ext cx="2833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Baum,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M.C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Shah, Wagner, Wang ‘19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F74F5-912A-3249-89F9-14A0B546062A}"/>
              </a:ext>
            </a:extLst>
          </p:cNvPr>
          <p:cNvSpPr txBox="1"/>
          <p:nvPr/>
        </p:nvSpPr>
        <p:spPr>
          <a:xfrm>
            <a:off x="767368" y="5597068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vacuum 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FEDB34-C64C-0F47-AF05-EF38BB1CB77D}"/>
              </a:ext>
            </a:extLst>
          </p:cNvPr>
          <p:cNvSpPr txBox="1"/>
          <p:nvPr/>
        </p:nvSpPr>
        <p:spPr>
          <a:xfrm>
            <a:off x="4710014" y="5531475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tunneling probability</a:t>
            </a:r>
          </a:p>
        </p:txBody>
      </p:sp>
    </p:spTree>
    <p:extLst>
      <p:ext uri="{BB962C8B-B14F-4D97-AF65-F5344CB8AC3E}">
        <p14:creationId xmlns:p14="http://schemas.microsoft.com/office/powerpoint/2010/main" val="3194694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12699" y="259828"/>
            <a:ext cx="83891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 pitchFamily="2" charset="0"/>
              </a:rPr>
              <a:t>EWPT in the NMSSM: collider and dark matter </a:t>
            </a:r>
            <a:r>
              <a:rPr lang="en-US" sz="2600" dirty="0" err="1">
                <a:latin typeface="Helvetica" pitchFamily="2" charset="0"/>
              </a:rPr>
              <a:t>pheno</a:t>
            </a:r>
            <a:r>
              <a:rPr lang="en-US" sz="2600" dirty="0">
                <a:latin typeface="Helvetica" pitchFamily="2" charset="0"/>
              </a:rPr>
              <a:t> 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00B8F-8C72-7944-82FD-2C787019D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54" y="829171"/>
            <a:ext cx="2552810" cy="2552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A0396-B178-E441-85A0-331306647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035" y="847940"/>
            <a:ext cx="2552810" cy="25528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4F66CA6-BD49-FB46-81BF-1D70D7BF82AE}"/>
              </a:ext>
            </a:extLst>
          </p:cNvPr>
          <p:cNvGrpSpPr/>
          <p:nvPr/>
        </p:nvGrpSpPr>
        <p:grpSpPr>
          <a:xfrm>
            <a:off x="3855681" y="1157559"/>
            <a:ext cx="1432636" cy="369332"/>
            <a:chOff x="2982122" y="4171511"/>
            <a:chExt cx="1432636" cy="36933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627E369-F2BE-D048-BE17-33641D3590C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14" y="4356177"/>
              <a:ext cx="6228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B2F9C4-7A5A-384C-A6D7-263BB1192915}"/>
                </a:ext>
              </a:extLst>
            </p:cNvPr>
            <p:cNvSpPr txBox="1"/>
            <p:nvPr/>
          </p:nvSpPr>
          <p:spPr>
            <a:xfrm>
              <a:off x="2982122" y="4171511"/>
              <a:ext cx="1432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T</a:t>
              </a:r>
              <a:r>
                <a:rPr lang="en-US" sz="1800" baseline="-25000" dirty="0">
                  <a:latin typeface="Helvetica" pitchFamily="2" charset="0"/>
                </a:rPr>
                <a:t>c</a:t>
              </a:r>
              <a:r>
                <a:rPr lang="en-US" sz="1800" dirty="0">
                  <a:latin typeface="Helvetica" pitchFamily="2" charset="0"/>
                </a:rPr>
                <a:t>             T</a:t>
              </a:r>
              <a:r>
                <a:rPr lang="en-US" sz="1800" baseline="-25000" dirty="0">
                  <a:latin typeface="Helvetica" pitchFamily="2" charset="0"/>
                </a:rPr>
                <a:t>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42FD2A9-477E-B946-83AF-0ABFF9662B2B}"/>
              </a:ext>
            </a:extLst>
          </p:cNvPr>
          <p:cNvSpPr txBox="1"/>
          <p:nvPr/>
        </p:nvSpPr>
        <p:spPr>
          <a:xfrm>
            <a:off x="3259673" y="3240501"/>
            <a:ext cx="3128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Helvetica" pitchFamily="2" charset="0"/>
              </a:rPr>
              <a:t>Collider phenomenology:</a:t>
            </a:r>
            <a:endParaRPr lang="en-US" sz="1800" dirty="0">
              <a:effectLst/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AEC006-F412-8646-96AA-5DD9AD7BD9DE}"/>
              </a:ext>
            </a:extLst>
          </p:cNvPr>
          <p:cNvSpPr txBox="1"/>
          <p:nvPr/>
        </p:nvSpPr>
        <p:spPr>
          <a:xfrm>
            <a:off x="215060" y="3580422"/>
            <a:ext cx="89154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700" dirty="0">
                <a:solidFill>
                  <a:srgbClr val="C00000"/>
                </a:solidFill>
                <a:effectLst/>
                <a:latin typeface="Helvetica" pitchFamily="2" charset="0"/>
              </a:rPr>
              <a:t>  The SFOEWPT consistent with light to heavy non-SM-like Higgs boson and a singlet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dirty="0">
                <a:solidFill>
                  <a:srgbClr val="C00000"/>
                </a:solidFill>
                <a:effectLst/>
                <a:latin typeface="Helvetica" pitchFamily="2" charset="0"/>
              </a:rPr>
              <a:t>  Despite the light masses, these states are hard to probe in colliders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Helvetica" pitchFamily="2" charset="0"/>
              </a:rPr>
              <a:t>Production of the singlet-like state suppressed due to small NSM component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Helvetica" pitchFamily="2" charset="0"/>
              </a:rPr>
              <a:t>Decay modes of the doublet-like states make it hard to be probed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Helvetica" pitchFamily="2" charset="0"/>
              </a:rPr>
              <a:t>Promising channels to probe: final states containing at least one singlet-like boson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80DA26-E367-B245-8A37-93E1D6B3340C}"/>
              </a:ext>
            </a:extLst>
          </p:cNvPr>
          <p:cNvSpPr txBox="1"/>
          <p:nvPr/>
        </p:nvSpPr>
        <p:spPr>
          <a:xfrm>
            <a:off x="228600" y="5308782"/>
            <a:ext cx="756036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700" dirty="0">
                <a:solidFill>
                  <a:srgbClr val="C00000"/>
                </a:solidFill>
                <a:effectLst/>
                <a:latin typeface="Helvetica" pitchFamily="2" charset="0"/>
              </a:rPr>
              <a:t>The most promising dark matter scenario is a bino-like lightest neutralino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Helvetica" pitchFamily="2" charset="0"/>
              </a:rPr>
              <a:t>Small interaction cross sections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Helvetica" pitchFamily="2" charset="0"/>
              </a:rPr>
              <a:t>well-tempered scenario for the correct relic density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CC3FB2-C34C-AF4D-87DF-1C9DC466A2DC}"/>
              </a:ext>
            </a:extLst>
          </p:cNvPr>
          <p:cNvSpPr txBox="1"/>
          <p:nvPr/>
        </p:nvSpPr>
        <p:spPr>
          <a:xfrm>
            <a:off x="3765075" y="5055532"/>
            <a:ext cx="161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Helvetica" pitchFamily="2" charset="0"/>
              </a:rPr>
              <a:t> Dark Matter: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2EF5C-BAFD-6945-9FB7-F2A1DD940172}"/>
              </a:ext>
            </a:extLst>
          </p:cNvPr>
          <p:cNvSpPr txBox="1"/>
          <p:nvPr/>
        </p:nvSpPr>
        <p:spPr>
          <a:xfrm>
            <a:off x="371006" y="2766772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/>
              <a:t>hs</a:t>
            </a:r>
            <a:r>
              <a:rPr lang="en-US" sz="1100" dirty="0"/>
              <a:t> [GeV]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D64C00-9634-914A-B7EE-542BABFCDA78}"/>
              </a:ext>
            </a:extLst>
          </p:cNvPr>
          <p:cNvSpPr txBox="1"/>
          <p:nvPr/>
        </p:nvSpPr>
        <p:spPr>
          <a:xfrm>
            <a:off x="5288317" y="2799219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/>
              <a:t>hs</a:t>
            </a:r>
            <a:r>
              <a:rPr lang="en-US" sz="1100" dirty="0"/>
              <a:t> [GeV]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BECDBB-BA4D-984F-BA42-29BEAF7FC6B5}"/>
              </a:ext>
            </a:extLst>
          </p:cNvPr>
          <p:cNvSpPr txBox="1"/>
          <p:nvPr/>
        </p:nvSpPr>
        <p:spPr>
          <a:xfrm>
            <a:off x="3334861" y="2956268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</a:t>
            </a:r>
            <a:r>
              <a:rPr lang="en-US" sz="1100" baseline="-25000" dirty="0"/>
              <a:t>H</a:t>
            </a:r>
            <a:r>
              <a:rPr lang="en-US" sz="1100" dirty="0"/>
              <a:t> [GeV]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BAEFE4-23D1-B14B-8F1D-271D90123F40}"/>
              </a:ext>
            </a:extLst>
          </p:cNvPr>
          <p:cNvSpPr txBox="1"/>
          <p:nvPr/>
        </p:nvSpPr>
        <p:spPr>
          <a:xfrm>
            <a:off x="8252775" y="3002910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</a:t>
            </a:r>
            <a:r>
              <a:rPr lang="en-US" sz="1100" baseline="-25000" dirty="0"/>
              <a:t>H</a:t>
            </a:r>
            <a:r>
              <a:rPr lang="en-US" sz="1100" dirty="0"/>
              <a:t> [GeV]</a:t>
            </a:r>
          </a:p>
        </p:txBody>
      </p:sp>
    </p:spTree>
    <p:extLst>
      <p:ext uri="{BB962C8B-B14F-4D97-AF65-F5344CB8AC3E}">
        <p14:creationId xmlns:p14="http://schemas.microsoft.com/office/powerpoint/2010/main" val="262583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3F34DD-4FC2-CC42-8367-D96A010D50EE}"/>
              </a:ext>
            </a:extLst>
          </p:cNvPr>
          <p:cNvSpPr txBox="1"/>
          <p:nvPr/>
        </p:nvSpPr>
        <p:spPr>
          <a:xfrm flipV="1">
            <a:off x="2088184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97DD1B-3041-5B43-B228-99C1FA32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244"/>
            <a:ext cx="8686800" cy="641739"/>
          </a:xfrm>
        </p:spPr>
        <p:txBody>
          <a:bodyPr/>
          <a:lstStyle/>
          <a:p>
            <a:r>
              <a:rPr lang="en-US" altLang="en-US" sz="2800" b="0" dirty="0">
                <a:solidFill>
                  <a:schemeClr val="tx1"/>
                </a:solidFill>
              </a:rPr>
              <a:t>The Mystery of our Asymmetric Universe</a:t>
            </a:r>
            <a:endParaRPr lang="en-US" sz="2800" b="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2FDB22-A854-214F-91BD-4757E0414BC2}"/>
              </a:ext>
            </a:extLst>
          </p:cNvPr>
          <p:cNvSpPr/>
          <p:nvPr/>
        </p:nvSpPr>
        <p:spPr>
          <a:xfrm>
            <a:off x="190383" y="921682"/>
            <a:ext cx="6860906" cy="347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1800" b="1" dirty="0">
                <a:latin typeface="Helvetica" pitchFamily="2" charset="0"/>
              </a:rPr>
              <a:t>Precision Cosmology: </a:t>
            </a:r>
            <a:r>
              <a:rPr lang="en-US" altLang="en-US" sz="2000" b="1" dirty="0">
                <a:latin typeface="Helvetica" pitchFamily="2" charset="0"/>
              </a:rPr>
              <a:t>information on baryon abundance</a:t>
            </a:r>
            <a:endParaRPr lang="en-US" altLang="en-US" sz="2000" b="1" dirty="0">
              <a:ea typeface="ヒラギノ角ゴ Pro W3" panose="020B0300000000000000" pitchFamily="34" charset="-128"/>
            </a:endParaRPr>
          </a:p>
        </p:txBody>
      </p:sp>
      <p:graphicFrame>
        <p:nvGraphicFramePr>
          <p:cNvPr id="8" name="Object 13">
            <a:extLst>
              <a:ext uri="{FF2B5EF4-FFF2-40B4-BE49-F238E27FC236}">
                <a16:creationId xmlns:a16="http://schemas.microsoft.com/office/drawing/2014/main" id="{B7D63189-FECA-1345-A77B-888F43836D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516339"/>
              </p:ext>
            </p:extLst>
          </p:nvPr>
        </p:nvGraphicFramePr>
        <p:xfrm>
          <a:off x="4885918" y="2193717"/>
          <a:ext cx="1552612" cy="32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534400" imgH="1778000" progId="Equation.DSMT4">
                  <p:embed/>
                </p:oleObj>
              </mc:Choice>
              <mc:Fallback>
                <p:oleObj name="Equation" r:id="rId3" imgW="8534400" imgH="1778000" progId="Equation.DSMT4">
                  <p:embed/>
                  <p:pic>
                    <p:nvPicPr>
                      <p:cNvPr id="8" name="Object 13">
                        <a:extLst>
                          <a:ext uri="{FF2B5EF4-FFF2-40B4-BE49-F238E27FC236}">
                            <a16:creationId xmlns:a16="http://schemas.microsoft.com/office/drawing/2014/main" id="{B7D63189-FECA-1345-A77B-888F43836D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5918" y="2193717"/>
                        <a:ext cx="1552612" cy="323461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64A1159-AADE-ED42-8D0D-0134A0C0A996}"/>
              </a:ext>
            </a:extLst>
          </p:cNvPr>
          <p:cNvSpPr/>
          <p:nvPr/>
        </p:nvSpPr>
        <p:spPr>
          <a:xfrm>
            <a:off x="2427579" y="2691488"/>
            <a:ext cx="6750681" cy="94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4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altLang="en-US" sz="17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ヒラギノ角ゴ Pro W3" panose="020B0300000000000000" pitchFamily="34" charset="-128"/>
              </a:rPr>
              <a:t>What generated the small observed baryon-antibaryon asymmetry?</a:t>
            </a:r>
          </a:p>
          <a:p>
            <a:pPr>
              <a:lnSpc>
                <a:spcPct val="80000"/>
              </a:lnSpc>
              <a:spcBef>
                <a:spcPts val="400"/>
              </a:spcBef>
              <a:spcAft>
                <a:spcPts val="600"/>
              </a:spcAft>
              <a:defRPr/>
            </a:pPr>
            <a:r>
              <a:rPr lang="en-US" altLang="en-US" sz="17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ヒラギノ角ゴ Pro W3" panose="020B0300000000000000" pitchFamily="34" charset="-128"/>
              </a:rPr>
              <a:t>Initial condition, or generated during the evolution of the universe</a:t>
            </a:r>
            <a:r>
              <a:rPr lang="en-US" altLang="en-US" sz="1700" dirty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panose="020B0300000000000000" pitchFamily="34" charset="-128"/>
              </a:rPr>
              <a:t>?</a:t>
            </a:r>
            <a:endParaRPr lang="en-US" altLang="en-US" sz="1700" dirty="0">
              <a:ea typeface="ヒラギノ角ゴ Pro W3" panose="020B0300000000000000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ヒラギノ角ゴ Pro W3" panose="020B0300000000000000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55D2DE-E775-774C-9D9C-603B9AC4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5FC824-08E8-F442-9045-05A9581C11BB}"/>
              </a:ext>
            </a:extLst>
          </p:cNvPr>
          <p:cNvSpPr txBox="1"/>
          <p:nvPr/>
        </p:nvSpPr>
        <p:spPr>
          <a:xfrm>
            <a:off x="7373195" y="642545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8E80A4-8F01-9410-7E4E-6EBF554A6A0E}"/>
              </a:ext>
            </a:extLst>
          </p:cNvPr>
          <p:cNvGrpSpPr/>
          <p:nvPr/>
        </p:nvGrpSpPr>
        <p:grpSpPr>
          <a:xfrm>
            <a:off x="178384" y="1224634"/>
            <a:ext cx="2249195" cy="2595763"/>
            <a:chOff x="254946" y="1404981"/>
            <a:chExt cx="2249195" cy="2595763"/>
          </a:xfrm>
        </p:grpSpPr>
        <p:graphicFrame>
          <p:nvGraphicFramePr>
            <p:cNvPr id="22" name="Object 14">
              <a:extLst>
                <a:ext uri="{FF2B5EF4-FFF2-40B4-BE49-F238E27FC236}">
                  <a16:creationId xmlns:a16="http://schemas.microsoft.com/office/drawing/2014/main" id="{5C6991DA-F91E-ED4E-9EF8-0F1F1C2D8E0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2389465"/>
                </p:ext>
              </p:extLst>
            </p:nvPr>
          </p:nvGraphicFramePr>
          <p:xfrm>
            <a:off x="2030038" y="1404981"/>
            <a:ext cx="3429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8229600" imgH="7315200" progId="Equation.DSMT4">
                    <p:embed/>
                  </p:oleObj>
                </mc:Choice>
                <mc:Fallback>
                  <p:oleObj name="Equation" r:id="rId5" imgW="8229600" imgH="7315200" progId="Equation.DSMT4">
                    <p:embed/>
                    <p:pic>
                      <p:nvPicPr>
                        <p:cNvPr id="18438" name="Object 14">
                          <a:extLst>
                            <a:ext uri="{FF2B5EF4-FFF2-40B4-BE49-F238E27FC236}">
                              <a16:creationId xmlns:a16="http://schemas.microsoft.com/office/drawing/2014/main" id="{A11E892E-8B80-D643-9EAE-BEF8E48530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0038" y="1404981"/>
                          <a:ext cx="342900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5">
              <a:extLst>
                <a:ext uri="{FF2B5EF4-FFF2-40B4-BE49-F238E27FC236}">
                  <a16:creationId xmlns:a16="http://schemas.microsoft.com/office/drawing/2014/main" id="{1F3566CB-180F-9945-B406-3B2CE1D8B2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2595931"/>
                </p:ext>
              </p:extLst>
            </p:nvPr>
          </p:nvGraphicFramePr>
          <p:xfrm>
            <a:off x="2147559" y="3670544"/>
            <a:ext cx="3302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8331200" imgH="8331200" progId="Equation.DSMT4">
                    <p:embed/>
                  </p:oleObj>
                </mc:Choice>
                <mc:Fallback>
                  <p:oleObj name="Equation" r:id="rId7" imgW="8331200" imgH="8331200" progId="Equation.DSMT4">
                    <p:embed/>
                    <p:pic>
                      <p:nvPicPr>
                        <p:cNvPr id="18439" name="Object 15">
                          <a:extLst>
                            <a:ext uri="{FF2B5EF4-FFF2-40B4-BE49-F238E27FC236}">
                              <a16:creationId xmlns:a16="http://schemas.microsoft.com/office/drawing/2014/main" id="{39CB7832-6F13-C445-A63E-EEA1CC9A0B2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7559" y="3670544"/>
                          <a:ext cx="330200" cy="3302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73B4700-892C-B34A-9298-897AC0E52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46" y="1494716"/>
              <a:ext cx="2249195" cy="238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15">
            <a:extLst>
              <a:ext uri="{FF2B5EF4-FFF2-40B4-BE49-F238E27FC236}">
                <a16:creationId xmlns:a16="http://schemas.microsoft.com/office/drawing/2014/main" id="{1D0E019A-48DC-FD47-BBAF-745251B05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254" y="1301043"/>
            <a:ext cx="5029200" cy="103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032"/>
              </a:spcBef>
            </a:pPr>
            <a:r>
              <a:rPr lang="en-US" altLang="en-US" sz="2000" b="0" i="0" u="none" dirty="0">
                <a:solidFill>
                  <a:srgbClr val="C00000"/>
                </a:solidFill>
                <a:ea typeface="ヒラギノ角ゴ Pro W3" panose="020B0300000000000000" pitchFamily="34" charset="-128"/>
              </a:rPr>
              <a:t>  </a:t>
            </a:r>
            <a:r>
              <a:rPr lang="en-US" altLang="en-US" sz="1800" b="0" i="0" u="none" dirty="0">
                <a:solidFill>
                  <a:srgbClr val="C00000"/>
                </a:solidFill>
                <a:ea typeface="ヒラギノ角ゴ Pro W3" panose="020B0300000000000000" pitchFamily="34" charset="-128"/>
              </a:rPr>
              <a:t>Abundance of primordial elements </a:t>
            </a:r>
          </a:p>
          <a:p>
            <a:pPr eaLnBrk="1" hangingPunct="1">
              <a:lnSpc>
                <a:spcPct val="80000"/>
              </a:lnSpc>
              <a:spcBef>
                <a:spcPts val="1032"/>
              </a:spcBef>
            </a:pPr>
            <a:r>
              <a:rPr lang="en-US" altLang="en-US" sz="1800" b="0" i="0" u="none" dirty="0">
                <a:solidFill>
                  <a:srgbClr val="C00000"/>
                </a:solidFill>
                <a:ea typeface="ヒラギノ角ゴ Pro W3" panose="020B0300000000000000" pitchFamily="34" charset="-128"/>
              </a:rPr>
              <a:t>   Predictions from Big Bang Nucleosynthesis</a:t>
            </a:r>
          </a:p>
          <a:p>
            <a:pPr eaLnBrk="1" hangingPunct="1">
              <a:lnSpc>
                <a:spcPct val="80000"/>
              </a:lnSpc>
              <a:spcBef>
                <a:spcPts val="1032"/>
              </a:spcBef>
            </a:pPr>
            <a:r>
              <a:rPr lang="en-US" altLang="en-US" sz="1800" b="0" i="0" u="none" dirty="0">
                <a:solidFill>
                  <a:srgbClr val="C00000"/>
                </a:solidFill>
                <a:ea typeface="ヒラギノ角ゴ Pro W3" panose="020B0300000000000000" pitchFamily="34" charset="-128"/>
              </a:rPr>
              <a:t>   CMB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548283-47C7-9D48-94D0-98A8197DC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  <a:endParaRPr lang="en-US" dirty="0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45E15287-C310-C04D-9D84-C2C5D638D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99387"/>
            <a:ext cx="7471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i="0" u="none" dirty="0">
                <a:solidFill>
                  <a:schemeClr val="tx1"/>
                </a:solidFill>
                <a:latin typeface="Helvetica" pitchFamily="2" charset="0"/>
              </a:rPr>
              <a:t>Starting from a CPT conserving theory, the necessary Sakharov’s conditions for baryogenesis are</a:t>
            </a:r>
            <a:endParaRPr lang="en-US" altLang="en-US" sz="1800" b="0" i="0" u="none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F89C07-06B6-3E13-370F-D5D8392466E1}"/>
              </a:ext>
            </a:extLst>
          </p:cNvPr>
          <p:cNvSpPr/>
          <p:nvPr/>
        </p:nvSpPr>
        <p:spPr>
          <a:xfrm>
            <a:off x="190383" y="4385538"/>
            <a:ext cx="8589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i="0" u="none" dirty="0">
                <a:solidFill>
                  <a:schemeClr val="accent4"/>
                </a:solidFill>
                <a:latin typeface="Helvetica" pitchFamily="2" charset="0"/>
              </a:rPr>
              <a:t>Baryon (or Lepton) number violation</a:t>
            </a:r>
            <a:r>
              <a:rPr lang="en-US" sz="1800" b="0" i="0" u="none" dirty="0">
                <a:solidFill>
                  <a:schemeClr val="tx1"/>
                </a:solidFill>
                <a:latin typeface="Helvetica" pitchFamily="2" charset="0"/>
              </a:rPr>
              <a:t>: if universe starts symmetric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i="0" u="none" dirty="0">
                <a:solidFill>
                  <a:schemeClr val="accent4"/>
                </a:solidFill>
                <a:latin typeface="Helvetica" pitchFamily="2" charset="0"/>
              </a:rPr>
              <a:t>C and CP violation: </a:t>
            </a:r>
            <a:r>
              <a:rPr lang="en-US" sz="1800" b="0" i="0" u="none" dirty="0">
                <a:solidFill>
                  <a:schemeClr val="tx1"/>
                </a:solidFill>
                <a:latin typeface="Helvetica" pitchFamily="2" charset="0"/>
              </a:rPr>
              <a:t>treat baryon/anti-baryon differently (to remove antimatter)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i="0" u="none" dirty="0">
                <a:solidFill>
                  <a:schemeClr val="accent4"/>
                </a:solidFill>
                <a:latin typeface="Helvetica" pitchFamily="2" charset="0"/>
              </a:rPr>
              <a:t>Out-of-thermal equilibrium: </a:t>
            </a:r>
            <a:r>
              <a:rPr lang="en-US" sz="1800" b="0" i="0" u="none" dirty="0">
                <a:solidFill>
                  <a:schemeClr val="tx1"/>
                </a:solidFill>
                <a:latin typeface="Helvetica" pitchFamily="2" charset="0"/>
              </a:rPr>
              <a:t>suppress inverse processes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59B228-DE73-F3F6-DBC5-DBBBB09BF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1760" y="3484277"/>
            <a:ext cx="946835" cy="12947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DC93F1-8FA1-B3C6-7F67-C5C53FA78104}"/>
              </a:ext>
            </a:extLst>
          </p:cNvPr>
          <p:cNvSpPr txBox="1"/>
          <p:nvPr/>
        </p:nvSpPr>
        <p:spPr>
          <a:xfrm>
            <a:off x="373835" y="5539614"/>
            <a:ext cx="8701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All three requirements fulfilled in the SM – conditions are necessary but NOT sufficient to produced the OBSERVED asymmetry</a:t>
            </a:r>
            <a:endParaRPr lang="en-US" sz="1800" dirty="0">
              <a:solidFill>
                <a:schemeClr val="tx2"/>
              </a:solidFill>
              <a:latin typeface="Helvetica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7B7FA3-A4DF-9350-3737-0F0609CA72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109" y="6288063"/>
            <a:ext cx="1612075" cy="475759"/>
          </a:xfrm>
          <a:prstGeom prst="rect">
            <a:avLst/>
          </a:prstGeom>
        </p:spPr>
      </p:pic>
      <p:sp>
        <p:nvSpPr>
          <p:cNvPr id="28" name="Footer Placeholder 17">
            <a:extLst>
              <a:ext uri="{FF2B5EF4-FFF2-40B4-BE49-F238E27FC236}">
                <a16:creationId xmlns:a16="http://schemas.microsoft.com/office/drawing/2014/main" id="{B2110B5B-A850-C34B-5F8D-6C7A5E40B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3553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E6E2E-7563-AC47-AB0D-4C395F1B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5DBCC3-D56F-7445-B3B0-2FDD38592B0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162FA-C3F3-1C45-8681-38F68BCCEEDD}"/>
              </a:ext>
            </a:extLst>
          </p:cNvPr>
          <p:cNvSpPr txBox="1"/>
          <p:nvPr/>
        </p:nvSpPr>
        <p:spPr>
          <a:xfrm>
            <a:off x="1084507" y="2093844"/>
            <a:ext cx="69749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Baryogenesis with Dark CP Violation:</a:t>
            </a:r>
          </a:p>
          <a:p>
            <a:pPr algn="ctr"/>
            <a:endParaRPr lang="en-US" sz="3200" dirty="0">
              <a:latin typeface="Helvetica" pitchFamily="2" charset="0"/>
            </a:endParaRPr>
          </a:p>
          <a:p>
            <a:pPr algn="ctr"/>
            <a:r>
              <a:rPr lang="en-US" sz="3200" dirty="0">
                <a:latin typeface="Helvetica" pitchFamily="2" charset="0"/>
              </a:rPr>
              <a:t>A model with gauged lepton number</a:t>
            </a:r>
          </a:p>
          <a:p>
            <a:pPr algn="ctr"/>
            <a:endParaRPr lang="en-US" sz="3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91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079A47-7D6B-004A-9ACC-298959138D17}"/>
              </a:ext>
            </a:extLst>
          </p:cNvPr>
          <p:cNvSpPr/>
          <p:nvPr/>
        </p:nvSpPr>
        <p:spPr>
          <a:xfrm>
            <a:off x="1686211" y="5532167"/>
            <a:ext cx="1285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+mn-lt"/>
              </a:rPr>
              <a:t>Z</a:t>
            </a:r>
            <a:r>
              <a:rPr lang="en-US" sz="1400" baseline="-25000" dirty="0">
                <a:solidFill>
                  <a:schemeClr val="bg2"/>
                </a:solidFill>
                <a:latin typeface="+mn-lt"/>
              </a:rPr>
              <a:t>2 </a:t>
            </a:r>
            <a:r>
              <a:rPr lang="en-US" sz="1400" dirty="0">
                <a:solidFill>
                  <a:schemeClr val="bg2"/>
                </a:solidFill>
                <a:latin typeface="+mn-lt"/>
              </a:rPr>
              <a:t>and EW Restoration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C49D81-259A-324C-97F5-A07E5216C8EF}"/>
              </a:ext>
            </a:extLst>
          </p:cNvPr>
          <p:cNvSpPr/>
          <p:nvPr/>
        </p:nvSpPr>
        <p:spPr>
          <a:xfrm>
            <a:off x="4063902" y="5569554"/>
            <a:ext cx="1285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+mn-lt"/>
              </a:rPr>
              <a:t>Z</a:t>
            </a:r>
            <a:r>
              <a:rPr lang="en-US" sz="1400" baseline="-25000">
                <a:solidFill>
                  <a:schemeClr val="bg2"/>
                </a:solidFill>
                <a:latin typeface="+mn-lt"/>
              </a:rPr>
              <a:t>2 </a:t>
            </a:r>
            <a:r>
              <a:rPr lang="en-US" sz="1400">
                <a:solidFill>
                  <a:schemeClr val="bg2"/>
                </a:solidFill>
                <a:latin typeface="+mn-lt"/>
              </a:rPr>
              <a:t>and EW NON- R</a:t>
            </a:r>
            <a:endParaRPr lang="en-US" sz="1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1B973E-8CF3-8F43-BD53-A91DE76B7997}"/>
              </a:ext>
            </a:extLst>
          </p:cNvPr>
          <p:cNvSpPr txBox="1"/>
          <p:nvPr/>
        </p:nvSpPr>
        <p:spPr>
          <a:xfrm>
            <a:off x="6147284" y="842262"/>
            <a:ext cx="263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MC,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Quiros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and Yue Zhang ‘19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7F721B-C5CF-944A-BC94-D8B68B7D55E0}"/>
              </a:ext>
            </a:extLst>
          </p:cNvPr>
          <p:cNvSpPr/>
          <p:nvPr/>
        </p:nvSpPr>
        <p:spPr>
          <a:xfrm>
            <a:off x="199565" y="257395"/>
            <a:ext cx="44747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700" dirty="0">
                <a:latin typeface="Helvetica" pitchFamily="2" charset="0"/>
              </a:rPr>
              <a:t>Dark CPV: The Higgs Portal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60738C-051E-C644-B26D-C65FF253F19D}"/>
              </a:ext>
            </a:extLst>
          </p:cNvPr>
          <p:cNvSpPr/>
          <p:nvPr/>
        </p:nvSpPr>
        <p:spPr>
          <a:xfrm>
            <a:off x="676275" y="4399811"/>
            <a:ext cx="38811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latin typeface="Helvetica" pitchFamily="2" charset="0"/>
              </a:rPr>
              <a:t>A new scalar-Higgs interaction,</a:t>
            </a:r>
          </a:p>
          <a:p>
            <a:pPr algn="ctr">
              <a:spcAft>
                <a:spcPts val="600"/>
              </a:spcAft>
            </a:pPr>
            <a:r>
              <a:rPr lang="en-US" sz="1800" dirty="0">
                <a:latin typeface="Helvetica" pitchFamily="2" charset="0"/>
              </a:rPr>
              <a:t> </a:t>
            </a:r>
            <a:r>
              <a:rPr lang="el-GR" sz="1800" i="1" dirty="0">
                <a:latin typeface="Helvetica" pitchFamily="2" charset="0"/>
              </a:rPr>
              <a:t>λ</a:t>
            </a:r>
            <a:r>
              <a:rPr lang="en-US" sz="1800" baseline="-25000" dirty="0">
                <a:latin typeface="Helvetica" pitchFamily="2" charset="0"/>
              </a:rPr>
              <a:t>SH</a:t>
            </a:r>
            <a:r>
              <a:rPr lang="el-GR" sz="1800" dirty="0">
                <a:latin typeface="Helvetica" pitchFamily="2" charset="0"/>
              </a:rPr>
              <a:t>|</a:t>
            </a:r>
            <a:r>
              <a:rPr lang="en-US" sz="1800" i="1" dirty="0">
                <a:latin typeface="Helvetica" pitchFamily="2" charset="0"/>
              </a:rPr>
              <a:t>S</a:t>
            </a:r>
            <a:r>
              <a:rPr lang="en-US" sz="1800" dirty="0">
                <a:latin typeface="Helvetica" pitchFamily="2" charset="0"/>
              </a:rPr>
              <a:t>|</a:t>
            </a:r>
            <a:r>
              <a:rPr lang="en-US" sz="1800" baseline="30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|</a:t>
            </a:r>
            <a:r>
              <a:rPr lang="en-US" sz="1800" i="1" dirty="0">
                <a:latin typeface="Helvetica" pitchFamily="2" charset="0"/>
              </a:rPr>
              <a:t>H</a:t>
            </a:r>
            <a:r>
              <a:rPr lang="en-US" sz="1800" dirty="0">
                <a:latin typeface="Helvetica" pitchFamily="2" charset="0"/>
              </a:rPr>
              <a:t>|</a:t>
            </a:r>
            <a:r>
              <a:rPr lang="en-US" sz="1800" baseline="30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, with </a:t>
            </a:r>
            <a:r>
              <a:rPr lang="el-GR" sz="1800" i="1" dirty="0">
                <a:latin typeface="Helvetica" pitchFamily="2" charset="0"/>
              </a:rPr>
              <a:t>λ</a:t>
            </a:r>
            <a:r>
              <a:rPr lang="en-US" sz="1800" baseline="-25000" dirty="0">
                <a:latin typeface="Helvetica" pitchFamily="2" charset="0"/>
              </a:rPr>
              <a:t>SH </a:t>
            </a:r>
            <a:r>
              <a:rPr lang="el-GR" sz="1800" dirty="0">
                <a:latin typeface="Helvetica" pitchFamily="2" charset="0"/>
              </a:rPr>
              <a:t>&gt;</a:t>
            </a:r>
            <a:r>
              <a:rPr lang="en-US" sz="1800" dirty="0">
                <a:latin typeface="Helvetica" pitchFamily="2" charset="0"/>
              </a:rPr>
              <a:t> </a:t>
            </a:r>
            <a:r>
              <a:rPr lang="el-GR" sz="1800" dirty="0">
                <a:latin typeface="Helvetica" pitchFamily="2" charset="0"/>
              </a:rPr>
              <a:t>0, </a:t>
            </a:r>
            <a:endParaRPr lang="en-US" sz="1800" dirty="0">
              <a:latin typeface="Helvetica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Helvetica" pitchFamily="2" charset="0"/>
              </a:rPr>
              <a:t>can trigger strong first order EWPT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8B7678-5AC8-7648-B856-9A79D9B7A40E}"/>
              </a:ext>
            </a:extLst>
          </p:cNvPr>
          <p:cNvSpPr txBox="1"/>
          <p:nvPr/>
        </p:nvSpPr>
        <p:spPr>
          <a:xfrm>
            <a:off x="121578" y="2145496"/>
            <a:ext cx="663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Scalar S  - also SM singlet - couples to dark fermion (DM)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25CC76-6984-6A40-89E4-F5735455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264" y="2207670"/>
            <a:ext cx="2440386" cy="33812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1F5380B-1809-7D45-A8ED-199B1E31B889}"/>
              </a:ext>
            </a:extLst>
          </p:cNvPr>
          <p:cNvSpPr/>
          <p:nvPr/>
        </p:nvSpPr>
        <p:spPr>
          <a:xfrm>
            <a:off x="56200" y="2754491"/>
            <a:ext cx="8944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In the presence of a relative phase between </a:t>
            </a:r>
            <a:r>
              <a:rPr lang="en-US" sz="1800" i="1" dirty="0">
                <a:latin typeface="Helvetica" pitchFamily="2" charset="0"/>
              </a:rPr>
              <a:t>m</a:t>
            </a:r>
            <a:r>
              <a:rPr lang="en-US" sz="1800" baseline="-25000" dirty="0">
                <a:latin typeface="Helvetica" pitchFamily="2" charset="0"/>
              </a:rPr>
              <a:t>0</a:t>
            </a:r>
            <a:r>
              <a:rPr lang="en-US" sz="1800" dirty="0">
                <a:latin typeface="Helvetica" pitchFamily="2" charset="0"/>
              </a:rPr>
              <a:t> and </a:t>
            </a:r>
            <a:r>
              <a:rPr lang="en-US" sz="1800" i="1" dirty="0">
                <a:latin typeface="Helvetica" pitchFamily="2" charset="0"/>
              </a:rPr>
              <a:t>y, </a:t>
            </a:r>
            <a:r>
              <a:rPr lang="en-US" sz="1800" b="1" dirty="0">
                <a:latin typeface="Helvetica" pitchFamily="2" charset="0"/>
              </a:rPr>
              <a:t>a chiral charge asymmetry in </a:t>
            </a:r>
            <a:r>
              <a:rPr lang="el-GR" sz="1800" b="1" i="1" dirty="0">
                <a:latin typeface="Helvetica" pitchFamily="2" charset="0"/>
              </a:rPr>
              <a:t>χ </a:t>
            </a:r>
            <a:r>
              <a:rPr lang="en-US" sz="1800" b="1" dirty="0">
                <a:latin typeface="Helvetica" pitchFamily="2" charset="0"/>
              </a:rPr>
              <a:t>particles can be generated</a:t>
            </a:r>
            <a:endParaRPr lang="en-US" sz="1800" b="1" dirty="0">
              <a:effectLst/>
              <a:latin typeface="Helvetica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3B7F06F-97A1-0E48-A5CD-690BF1F88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781" y="3061299"/>
            <a:ext cx="3579655" cy="425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293814-4736-6F4F-B551-FE4023E8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9F20A8-E90F-894D-B9E1-FD2B8033C434}"/>
              </a:ext>
            </a:extLst>
          </p:cNvPr>
          <p:cNvSpPr txBox="1"/>
          <p:nvPr/>
        </p:nvSpPr>
        <p:spPr>
          <a:xfrm>
            <a:off x="99781" y="1308170"/>
            <a:ext cx="8944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The direct coupling between a SM gauge singlet fermion </a:t>
            </a:r>
            <a:r>
              <a:rPr lang="el-GR" sz="1800" kern="1200" dirty="0">
                <a:solidFill>
                  <a:schemeClr val="tx1"/>
                </a:solidFill>
                <a:latin typeface="Helvetica" pitchFamily="2" charset="0"/>
              </a:rPr>
              <a:t>χ</a:t>
            </a:r>
            <a:r>
              <a:rPr lang="en-US" sz="1800" kern="1200" dirty="0">
                <a:solidFill>
                  <a:schemeClr val="tx1"/>
                </a:solidFill>
                <a:latin typeface="Helvetica" pitchFamily="2" charset="0"/>
              </a:rPr>
              <a:t> and the Higgs boson would be higher dimensional. To write a renormalizable theory introduce a new scalar S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47B4B-A823-4049-A5E9-2FFEDC620629}"/>
              </a:ext>
            </a:extLst>
          </p:cNvPr>
          <p:cNvSpPr txBox="1"/>
          <p:nvPr/>
        </p:nvSpPr>
        <p:spPr>
          <a:xfrm>
            <a:off x="199565" y="3930403"/>
            <a:ext cx="3881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C00000"/>
                </a:solidFill>
                <a:latin typeface="Helvetica" pitchFamily="2" charset="0"/>
              </a:rPr>
              <a:t>A new EW phase transition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E265BB-01E2-4E4F-9250-6A979B75C02C}"/>
              </a:ext>
            </a:extLst>
          </p:cNvPr>
          <p:cNvSpPr txBox="1"/>
          <p:nvPr/>
        </p:nvSpPr>
        <p:spPr>
          <a:xfrm>
            <a:off x="3183876" y="6045947"/>
            <a:ext cx="5467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Espinosa,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Konstandin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, Riva, 1107.5441; MC, Y.Y Li,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Ou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and Wang, in prep.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D8B01-C32F-FF47-8BBD-B52953B6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DD48A-70B0-1C49-9FB0-AD6AD474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29E9F359-BC94-7B43-A11A-5FA3BBDC3DB5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23CA0-DD34-D248-ADD0-899C9333032D}"/>
              </a:ext>
            </a:extLst>
          </p:cNvPr>
          <p:cNvSpPr txBox="1"/>
          <p:nvPr/>
        </p:nvSpPr>
        <p:spPr>
          <a:xfrm>
            <a:off x="6571718" y="5602243"/>
            <a:ext cx="2188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z is distance from bubble wall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B6E55-C35B-EE4C-890C-511288DDC92E}"/>
              </a:ext>
            </a:extLst>
          </p:cNvPr>
          <p:cNvSpPr txBox="1"/>
          <p:nvPr/>
        </p:nvSpPr>
        <p:spPr>
          <a:xfrm>
            <a:off x="166500" y="840997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C00000"/>
                </a:solidFill>
                <a:latin typeface="Helvetica" pitchFamily="2" charset="0"/>
              </a:rPr>
              <a:t>Sourcing CP Violation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11535F-15B4-DB43-A443-6CFA2C084F2D}"/>
              </a:ext>
            </a:extLst>
          </p:cNvPr>
          <p:cNvGrpSpPr/>
          <p:nvPr/>
        </p:nvGrpSpPr>
        <p:grpSpPr>
          <a:xfrm>
            <a:off x="121578" y="5669183"/>
            <a:ext cx="6124596" cy="398596"/>
            <a:chOff x="238013" y="5743928"/>
            <a:chExt cx="6124596" cy="3985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DACEBF-B6D2-5F48-A994-78FE811C9FE4}"/>
                </a:ext>
              </a:extLst>
            </p:cNvPr>
            <p:cNvSpPr txBox="1"/>
            <p:nvPr/>
          </p:nvSpPr>
          <p:spPr>
            <a:xfrm>
              <a:off x="238013" y="5790945"/>
              <a:ext cx="6124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Need at least                         to avoid CPV being redefined away                       </a:t>
              </a:r>
              <a:r>
                <a:rPr lang="en-US" sz="1600" dirty="0"/>
                <a:t> 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B1D4BC-D3BC-6C4D-8ABE-21DDDBEB2E87}"/>
                </a:ext>
              </a:extLst>
            </p:cNvPr>
            <p:cNvGrpSpPr/>
            <p:nvPr/>
          </p:nvGrpSpPr>
          <p:grpSpPr>
            <a:xfrm>
              <a:off x="1569251" y="5743928"/>
              <a:ext cx="1327738" cy="398596"/>
              <a:chOff x="1727159" y="5599234"/>
              <a:chExt cx="1327738" cy="39859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4C19AB9-6881-3146-8FDB-F5175C2F9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7159" y="5693711"/>
                <a:ext cx="840799" cy="30411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8E1158-DB1B-9E41-9845-EA3291DAD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23436" y="5599234"/>
                <a:ext cx="531461" cy="398596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F10EA3B-8F77-0D45-A20E-B3B0E2608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1532" y="4048579"/>
            <a:ext cx="3551818" cy="1554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AF5528-3B5D-CA46-BEF3-AF2F39A0A3D1}"/>
              </a:ext>
            </a:extLst>
          </p:cNvPr>
          <p:cNvSpPr txBox="1"/>
          <p:nvPr/>
        </p:nvSpPr>
        <p:spPr>
          <a:xfrm>
            <a:off x="0" y="3495214"/>
            <a:ext cx="728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 This requires m</a:t>
            </a:r>
            <a:r>
              <a:rPr lang="el-GR" sz="1800" baseline="-25000" dirty="0">
                <a:latin typeface="Helvetica" pitchFamily="2" charset="0"/>
              </a:rPr>
              <a:t>χ</a:t>
            </a:r>
            <a:r>
              <a:rPr lang="en-US" sz="1800" dirty="0">
                <a:latin typeface="Helvetica" pitchFamily="2" charset="0"/>
              </a:rPr>
              <a:t> to vary along the z direction, together with the S </a:t>
            </a:r>
            <a:r>
              <a:rPr lang="en-US" sz="1800" dirty="0" err="1">
                <a:latin typeface="Helvetica" pitchFamily="2" charset="0"/>
              </a:rPr>
              <a:t>vev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8687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F8AF5-98AB-E84A-8A4A-E88C4081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88009"/>
            <a:ext cx="1918959" cy="56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8FE14-742E-8A46-A485-2B10B9A38370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492B-4FF9-2644-8E78-CC1668A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F6DD0-6B70-D447-A3E8-CD6516C8893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E678-1F43-F14E-A29A-0504EBEE6841}"/>
              </a:ext>
            </a:extLst>
          </p:cNvPr>
          <p:cNvSpPr txBox="1"/>
          <p:nvPr/>
        </p:nvSpPr>
        <p:spPr>
          <a:xfrm>
            <a:off x="12700" y="259828"/>
            <a:ext cx="9118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latin typeface="Helvetica" pitchFamily="2" charset="0"/>
              </a:rPr>
              <a:t>Dark CPV: </a:t>
            </a:r>
            <a:r>
              <a:rPr lang="en-US" sz="2800" dirty="0">
                <a:latin typeface="Helvetica" pitchFamily="2" charset="0"/>
              </a:rPr>
              <a:t>The role of the Z’ Portal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sz="28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91852-6278-A742-8B58-8740E430F44E}"/>
              </a:ext>
            </a:extLst>
          </p:cNvPr>
          <p:cNvSpPr/>
          <p:nvPr/>
        </p:nvSpPr>
        <p:spPr>
          <a:xfrm>
            <a:off x="186865" y="894695"/>
            <a:ext cx="8944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EW </a:t>
            </a:r>
            <a:r>
              <a:rPr lang="en-US" sz="1800" dirty="0" err="1">
                <a:latin typeface="Helvetica" pitchFamily="2" charset="0"/>
              </a:rPr>
              <a:t>sphalerons</a:t>
            </a:r>
            <a:r>
              <a:rPr lang="en-US" sz="1800" dirty="0">
                <a:latin typeface="Helvetica" pitchFamily="2" charset="0"/>
              </a:rPr>
              <a:t> cannot touch the chiral charge asymmetries in </a:t>
            </a:r>
            <a:r>
              <a:rPr lang="el-GR" sz="1800" i="1" dirty="0">
                <a:latin typeface="Helvetica" pitchFamily="2" charset="0"/>
              </a:rPr>
              <a:t>χ </a:t>
            </a:r>
            <a:r>
              <a:rPr lang="en-US" sz="1800" dirty="0">
                <a:latin typeface="Helvetica" pitchFamily="2" charset="0"/>
              </a:rPr>
              <a:t>because it is an SU(2) singlet — must transfer such CPV effect in other ways to the SM sector </a:t>
            </a:r>
            <a:endParaRPr lang="en-US" sz="1800" dirty="0">
              <a:effectLst/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90681-0ADF-7247-8391-6358F3DFAEE6}"/>
              </a:ext>
            </a:extLst>
          </p:cNvPr>
          <p:cNvSpPr txBox="1"/>
          <p:nvPr/>
        </p:nvSpPr>
        <p:spPr>
          <a:xfrm>
            <a:off x="283614" y="1656476"/>
            <a:ext cx="911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Introduce a new U(1) gauge boson couples to the dark fermions and  SM leptons</a:t>
            </a:r>
            <a:endParaRPr lang="el-GR" sz="1800" dirty="0">
              <a:solidFill>
                <a:srgbClr val="C00000"/>
              </a:solidFill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A23F23-A7B0-7D47-8B3E-DA3370DDB3B8}"/>
              </a:ext>
            </a:extLst>
          </p:cNvPr>
          <p:cNvSpPr/>
          <p:nvPr/>
        </p:nvSpPr>
        <p:spPr>
          <a:xfrm>
            <a:off x="3257587" y="2063313"/>
            <a:ext cx="5713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If 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q</a:t>
            </a:r>
            <a:r>
              <a:rPr lang="el-GR" sz="1800" i="1" dirty="0">
                <a:solidFill>
                  <a:srgbClr val="C00000"/>
                </a:solidFill>
                <a:latin typeface="+mn-lt"/>
              </a:rPr>
              <a:t>χ</a:t>
            </a:r>
            <a:r>
              <a:rPr lang="en-US" sz="1800" i="1" baseline="-25000" dirty="0">
                <a:solidFill>
                  <a:srgbClr val="C00000"/>
                </a:solidFill>
                <a:latin typeface="+mn-lt"/>
              </a:rPr>
              <a:t>L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 ≠ q</a:t>
            </a:r>
            <a:r>
              <a:rPr lang="el-GR" sz="1800" i="1" dirty="0">
                <a:solidFill>
                  <a:srgbClr val="C00000"/>
                </a:solidFill>
                <a:latin typeface="+mn-lt"/>
              </a:rPr>
              <a:t>χ</a:t>
            </a:r>
            <a:r>
              <a:rPr lang="en-US" sz="1800" i="1" baseline="-25000" dirty="0">
                <a:solidFill>
                  <a:srgbClr val="C00000"/>
                </a:solidFill>
                <a:latin typeface="+mn-lt"/>
              </a:rPr>
              <a:t>R </a:t>
            </a:r>
            <a:r>
              <a:rPr lang="en-US" sz="1800" dirty="0">
                <a:latin typeface="+mn-lt"/>
              </a:rPr>
              <a:t> (required by anomaly cancellation), there is a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net charge density</a:t>
            </a:r>
            <a:r>
              <a:rPr lang="en-US" sz="1800" dirty="0">
                <a:latin typeface="+mn-lt"/>
              </a:rPr>
              <a:t>,</a:t>
            </a:r>
            <a:r>
              <a:rPr lang="el-GR" sz="1800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that generates a background for the </a:t>
            </a:r>
            <a:r>
              <a:rPr lang="en-US" sz="1800" i="1" dirty="0">
                <a:latin typeface="+mn-lt"/>
              </a:rPr>
              <a:t>Z’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component </a:t>
            </a:r>
          </a:p>
          <a:p>
            <a:r>
              <a:rPr lang="en-US" sz="1800" dirty="0">
                <a:latin typeface="+mn-lt"/>
              </a:rPr>
              <a:t>     (static electric potential analogue). </a:t>
            </a:r>
            <a:endParaRPr lang="en-US" sz="1800" dirty="0">
              <a:effectLst/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215AAB-C896-934A-ADC1-F31E577A9A55}"/>
              </a:ext>
            </a:extLst>
          </p:cNvPr>
          <p:cNvGrpSpPr/>
          <p:nvPr/>
        </p:nvGrpSpPr>
        <p:grpSpPr>
          <a:xfrm>
            <a:off x="283614" y="2220854"/>
            <a:ext cx="2931249" cy="1047831"/>
            <a:chOff x="5947193" y="1747879"/>
            <a:chExt cx="2931249" cy="10478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4979F1-AA77-C94E-A8EB-F5E3174A1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7193" y="1747879"/>
              <a:ext cx="2931249" cy="416624"/>
            </a:xfrm>
            <a:prstGeom prst="rect">
              <a:avLst/>
            </a:prstGeom>
          </p:spPr>
        </p:pic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26874D7F-81D4-D84A-B39D-59AA6FF101C7}"/>
                </a:ext>
              </a:extLst>
            </p:cNvPr>
            <p:cNvSpPr/>
            <p:nvPr/>
          </p:nvSpPr>
          <p:spPr>
            <a:xfrm rot="16200000">
              <a:off x="7080064" y="1894708"/>
              <a:ext cx="247919" cy="762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1FC0E6E0-E7BE-2345-84C0-12471A68414C}"/>
                </a:ext>
              </a:extLst>
            </p:cNvPr>
            <p:cNvSpPr/>
            <p:nvPr/>
          </p:nvSpPr>
          <p:spPr>
            <a:xfrm rot="16200000">
              <a:off x="8340184" y="1887465"/>
              <a:ext cx="247919" cy="762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F11D0A-B44E-AF44-A8A1-043BB68AE642}"/>
                </a:ext>
              </a:extLst>
            </p:cNvPr>
            <p:cNvSpPr txBox="1"/>
            <p:nvPr/>
          </p:nvSpPr>
          <p:spPr>
            <a:xfrm>
              <a:off x="7022969" y="231179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A9A102-9B00-4440-972B-FF6A2466FAE6}"/>
                </a:ext>
              </a:extLst>
            </p:cNvPr>
            <p:cNvSpPr txBox="1"/>
            <p:nvPr/>
          </p:nvSpPr>
          <p:spPr>
            <a:xfrm>
              <a:off x="8228754" y="233404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-Δ</a:t>
              </a:r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6E69CF-829E-9B42-B823-98DA89E35B02}"/>
              </a:ext>
            </a:extLst>
          </p:cNvPr>
          <p:cNvSpPr txBox="1"/>
          <p:nvPr/>
        </p:nvSpPr>
        <p:spPr>
          <a:xfrm>
            <a:off x="100508" y="3634958"/>
            <a:ext cx="894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800" dirty="0">
                <a:latin typeface="Helvetica" pitchFamily="2" charset="0"/>
              </a:rPr>
              <a:t>Ζ’</a:t>
            </a:r>
            <a:r>
              <a:rPr lang="en-US" sz="1800" dirty="0">
                <a:latin typeface="Helvetica" pitchFamily="2" charset="0"/>
              </a:rPr>
              <a:t> couples to SM leptons </a:t>
            </a:r>
          </a:p>
          <a:p>
            <a:endParaRPr lang="en-US" sz="18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The Z’</a:t>
            </a:r>
            <a:r>
              <a:rPr lang="en-US" sz="1800" baseline="-25000" dirty="0">
                <a:latin typeface="Helvetica" pitchFamily="2" charset="0"/>
              </a:rPr>
              <a:t>0</a:t>
            </a:r>
            <a:r>
              <a:rPr lang="en-US" sz="1800" dirty="0">
                <a:latin typeface="Helvetica" pitchFamily="2" charset="0"/>
              </a:rPr>
              <a:t> background generates a chemical potential for them.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257C4-D813-A34C-83C3-B93EDB89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B5F6A755-7C93-134B-AD43-D1F209EC98BF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75804-3CB8-194B-8074-ADD55FA10CC1}"/>
              </a:ext>
            </a:extLst>
          </p:cNvPr>
          <p:cNvSpPr txBox="1"/>
          <p:nvPr/>
        </p:nvSpPr>
        <p:spPr>
          <a:xfrm>
            <a:off x="1633424" y="3148676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latin typeface="Helvetica" pitchFamily="2" charset="0"/>
              </a:rPr>
              <a:t> </a:t>
            </a:r>
            <a:r>
              <a:rPr lang="el-GR" sz="1400" dirty="0">
                <a:latin typeface="Helvetica" pitchFamily="2" charset="0"/>
              </a:rPr>
              <a:t>α =0</a:t>
            </a:r>
            <a:r>
              <a:rPr lang="en-US" sz="1400" dirty="0">
                <a:latin typeface="Helvetica" pitchFamily="2" charset="0"/>
              </a:rPr>
              <a:t>  component</a:t>
            </a:r>
            <a:r>
              <a:rPr lang="en-US" sz="1400" dirty="0">
                <a:latin typeface="Helvetica" pitchFamily="2" charset="0"/>
                <a:sym typeface="Wingdings" pitchFamily="2" charset="2"/>
              </a:rPr>
              <a:t> </a:t>
            </a:r>
            <a:endParaRPr lang="en-US" sz="1400" dirty="0">
              <a:latin typeface="Helvetica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FEE12B-9F6D-6441-966A-7F2365DD3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334" y="2768153"/>
            <a:ext cx="2048625" cy="13216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793B5E-C259-BE45-A6EB-5D7BB0EA6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565" y="3514268"/>
            <a:ext cx="3774676" cy="906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010530-548B-F349-AC3E-BD398DABD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034" y="4877366"/>
            <a:ext cx="2274313" cy="14088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68C43E-2C71-FC4C-A7E5-891D546A1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9347" y="5305082"/>
            <a:ext cx="3721325" cy="46516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9285F7-F53C-D742-9331-9DAB668DA0E2}"/>
              </a:ext>
            </a:extLst>
          </p:cNvPr>
          <p:cNvSpPr txBox="1"/>
          <p:nvPr/>
        </p:nvSpPr>
        <p:spPr>
          <a:xfrm>
            <a:off x="173328" y="5075104"/>
            <a:ext cx="2805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This in turn generates a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Thermal Equilibrium Asymmetry </a:t>
            </a:r>
            <a:r>
              <a:rPr lang="en-US" sz="1800" dirty="0">
                <a:latin typeface="Helvetica" pitchFamily="2" charset="0"/>
              </a:rPr>
              <a:t>in SM leptons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7668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079A47-7D6B-004A-9ACC-298959138D17}"/>
              </a:ext>
            </a:extLst>
          </p:cNvPr>
          <p:cNvSpPr/>
          <p:nvPr/>
        </p:nvSpPr>
        <p:spPr>
          <a:xfrm>
            <a:off x="92668" y="3411211"/>
            <a:ext cx="9036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Crucial Condition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pitchFamily="2" charset="0"/>
              </a:rPr>
              <a:t>:  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Non-vanishing lepton asymmetry depends on the EFT at EW scale having an anomalous lepton number, but a gauged U(1)</a:t>
            </a:r>
            <a:r>
              <a:rPr lang="en-US" sz="1800" baseline="-25000" dirty="0">
                <a:solidFill>
                  <a:srgbClr val="C00000"/>
                </a:solidFill>
                <a:latin typeface="Helvetica" pitchFamily="2" charset="0"/>
              </a:rPr>
              <a:t>l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 should be anomaly free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7F721B-C5CF-944A-BC94-D8B68B7D55E0}"/>
              </a:ext>
            </a:extLst>
          </p:cNvPr>
          <p:cNvSpPr/>
          <p:nvPr/>
        </p:nvSpPr>
        <p:spPr>
          <a:xfrm>
            <a:off x="146764" y="277656"/>
            <a:ext cx="3902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/>
              <a:t>Dark CPV:  Baryogenesis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A2D7-F92B-3448-9863-214AC889E9BF}"/>
              </a:ext>
            </a:extLst>
          </p:cNvPr>
          <p:cNvSpPr txBox="1"/>
          <p:nvPr/>
        </p:nvSpPr>
        <p:spPr>
          <a:xfrm>
            <a:off x="199565" y="929504"/>
            <a:ext cx="89444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Solving the corresponding </a:t>
            </a:r>
            <a:r>
              <a:rPr lang="en-US" sz="1700" dirty="0" err="1">
                <a:latin typeface="+mn-lt"/>
              </a:rPr>
              <a:t>Boltzman</a:t>
            </a:r>
            <a:r>
              <a:rPr lang="en-US" sz="1700" dirty="0">
                <a:latin typeface="+mn-lt"/>
              </a:rPr>
              <a:t> equation , considering </a:t>
            </a:r>
            <a:r>
              <a:rPr lang="en-US" sz="1700" dirty="0" err="1">
                <a:latin typeface="+mn-lt"/>
              </a:rPr>
              <a:t>sphaleron</a:t>
            </a:r>
            <a:r>
              <a:rPr lang="en-US" sz="1700" dirty="0">
                <a:latin typeface="+mn-lt"/>
              </a:rPr>
              <a:t> rate suppressed inside the bubble wall, one generates a lepton asymmetry </a:t>
            </a:r>
            <a:r>
              <a:rPr lang="el-GR" sz="1700" dirty="0"/>
              <a:t>Δ</a:t>
            </a:r>
            <a:r>
              <a:rPr lang="en-US" sz="1700" dirty="0"/>
              <a:t>N</a:t>
            </a:r>
            <a:r>
              <a:rPr lang="en-US" sz="1700" baseline="-25000" dirty="0"/>
              <a:t>L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4E240-182C-0444-ACE1-06900C6B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F0A54-0B07-7A48-A1D3-C96F0A6F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3D5C1A5-BE8A-4A49-9E81-FFCC87D07581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41FC6-73DA-244A-A027-72DEF5E63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13" y="1568423"/>
            <a:ext cx="4685777" cy="529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D28960-933A-1C48-BF45-BBDAC9281782}"/>
              </a:ext>
            </a:extLst>
          </p:cNvPr>
          <p:cNvSpPr txBox="1"/>
          <p:nvPr/>
        </p:nvSpPr>
        <p:spPr>
          <a:xfrm>
            <a:off x="72076" y="2529359"/>
            <a:ext cx="907192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err="1">
                <a:latin typeface="Helvetica" pitchFamily="2" charset="0"/>
              </a:rPr>
              <a:t>Sphaleron</a:t>
            </a:r>
            <a:r>
              <a:rPr lang="en-US" sz="1700" dirty="0">
                <a:latin typeface="Helvetica" pitchFamily="2" charset="0"/>
              </a:rPr>
              <a:t> processes conserve B-L </a:t>
            </a:r>
            <a:r>
              <a:rPr lang="en-US" sz="1700" dirty="0">
                <a:latin typeface="Helvetica" pitchFamily="2" charset="0"/>
                <a:sym typeface="Wingdings" pitchFamily="2" charset="2"/>
              </a:rPr>
              <a:t> equal asymmetries are generated </a:t>
            </a:r>
            <a:r>
              <a:rPr lang="el-GR" sz="1700" dirty="0">
                <a:latin typeface="Helvetica" pitchFamily="2" charset="0"/>
              </a:rPr>
              <a:t>Δ</a:t>
            </a:r>
            <a:r>
              <a:rPr lang="en-US" sz="1700" dirty="0">
                <a:latin typeface="Helvetica" pitchFamily="2" charset="0"/>
              </a:rPr>
              <a:t>N</a:t>
            </a:r>
            <a:r>
              <a:rPr lang="en-US" sz="1700" baseline="-25000" dirty="0">
                <a:latin typeface="Helvetica" pitchFamily="2" charset="0"/>
              </a:rPr>
              <a:t>L </a:t>
            </a:r>
            <a:r>
              <a:rPr lang="en-US" sz="1700" dirty="0">
                <a:latin typeface="Helvetica" pitchFamily="2" charset="0"/>
              </a:rPr>
              <a:t>= </a:t>
            </a:r>
            <a:r>
              <a:rPr lang="el-GR" sz="1700" dirty="0">
                <a:latin typeface="Helvetica" pitchFamily="2" charset="0"/>
              </a:rPr>
              <a:t>Δ</a:t>
            </a:r>
            <a:r>
              <a:rPr lang="en-US" sz="1700" dirty="0">
                <a:latin typeface="Helvetica" pitchFamily="2" charset="0"/>
              </a:rPr>
              <a:t>N</a:t>
            </a:r>
            <a:r>
              <a:rPr lang="en-US" sz="1700" baseline="-25000" dirty="0">
                <a:latin typeface="Helvetica" pitchFamily="2" charset="0"/>
              </a:rPr>
              <a:t>B</a:t>
            </a:r>
            <a:endParaRPr lang="en-US" sz="1700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185E8-C510-C146-B0BE-E7A8110BA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988" y="1588985"/>
            <a:ext cx="3299364" cy="53323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FFDB31-E3ED-FE40-AD4D-856426DC0AD4}"/>
              </a:ext>
            </a:extLst>
          </p:cNvPr>
          <p:cNvCxnSpPr>
            <a:cxnSpLocks/>
          </p:cNvCxnSpPr>
          <p:nvPr/>
        </p:nvCxnSpPr>
        <p:spPr>
          <a:xfrm>
            <a:off x="5081890" y="1835102"/>
            <a:ext cx="6724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4AC4E0C-D1F8-8145-AEA2-5764BC0F6EDF}"/>
              </a:ext>
            </a:extLst>
          </p:cNvPr>
          <p:cNvSpPr txBox="1"/>
          <p:nvPr/>
        </p:nvSpPr>
        <p:spPr>
          <a:xfrm>
            <a:off x="1684066" y="2104288"/>
            <a:ext cx="5975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solidFill>
                  <a:srgbClr val="C00000"/>
                </a:solidFill>
                <a:effectLst/>
                <a:latin typeface="Helvetica" pitchFamily="2" charset="0"/>
              </a:rPr>
              <a:t>Γ</a:t>
            </a:r>
            <a:r>
              <a:rPr lang="en-US" sz="1600" baseline="-25000" dirty="0" err="1">
                <a:solidFill>
                  <a:srgbClr val="C00000"/>
                </a:solidFill>
                <a:effectLst/>
                <a:latin typeface="Helvetica" pitchFamily="2" charset="0"/>
              </a:rPr>
              <a:t>sph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itchFamily="2" charset="0"/>
              </a:rPr>
              <a:t> exponentially suppressed after the bubble wall has passed</a:t>
            </a:r>
            <a:endParaRPr lang="en-US" sz="1600" dirty="0">
              <a:solidFill>
                <a:srgbClr val="C00000"/>
              </a:solidFill>
              <a:latin typeface="Helveti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D714D4-E7CB-374F-8C19-0321F17D1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026" y="2872491"/>
            <a:ext cx="811833" cy="4415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9968F0-D2C6-F740-ABD7-C1CE60654AB5}"/>
              </a:ext>
            </a:extLst>
          </p:cNvPr>
          <p:cNvSpPr txBox="1"/>
          <p:nvPr/>
        </p:nvSpPr>
        <p:spPr>
          <a:xfrm>
            <a:off x="4049691" y="2898619"/>
            <a:ext cx="298190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Helvetica" pitchFamily="2" charset="0"/>
                <a:sym typeface="Wingdings" pitchFamily="2" charset="2"/>
              </a:rPr>
              <a:t></a:t>
            </a:r>
            <a:r>
              <a:rPr lang="en-US" sz="1700" dirty="0">
                <a:latin typeface="Helvetica" pitchFamily="2" charset="0"/>
              </a:rPr>
              <a:t> </a:t>
            </a:r>
            <a:r>
              <a:rPr lang="el-GR" sz="1700" dirty="0" err="1">
                <a:latin typeface="Helvetica" pitchFamily="2" charset="0"/>
              </a:rPr>
              <a:t>η</a:t>
            </a:r>
            <a:r>
              <a:rPr lang="el-GR" sz="1700" baseline="-25000" dirty="0" err="1">
                <a:latin typeface="Helvetica" pitchFamily="2" charset="0"/>
              </a:rPr>
              <a:t>Β</a:t>
            </a:r>
            <a:r>
              <a:rPr lang="el-GR" sz="1700" dirty="0">
                <a:latin typeface="Helvetica" pitchFamily="2" charset="0"/>
              </a:rPr>
              <a:t> </a:t>
            </a:r>
            <a:r>
              <a:rPr lang="en-US" sz="1700" dirty="0">
                <a:latin typeface="Helvetica" pitchFamily="2" charset="0"/>
              </a:rPr>
              <a:t>≃</a:t>
            </a:r>
            <a:r>
              <a:rPr lang="el-GR" sz="1700" dirty="0">
                <a:latin typeface="Helvetica" pitchFamily="2" charset="0"/>
              </a:rPr>
              <a:t> 0.9 10 </a:t>
            </a:r>
            <a:r>
              <a:rPr lang="el-GR" sz="1700" baseline="30000" dirty="0">
                <a:latin typeface="Helvetica" pitchFamily="2" charset="0"/>
              </a:rPr>
              <a:t>-10</a:t>
            </a:r>
            <a:r>
              <a:rPr lang="en-US" sz="1700" baseline="30000" dirty="0">
                <a:latin typeface="Helvetica" pitchFamily="2" charset="0"/>
              </a:rPr>
              <a:t>  </a:t>
            </a:r>
            <a:r>
              <a:rPr lang="en-US" sz="1700" dirty="0">
                <a:latin typeface="Helvetica" pitchFamily="2" charset="0"/>
              </a:rPr>
              <a:t>as needed</a:t>
            </a:r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607FC6-94A1-0A48-ADBF-2347B6ACA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71" y="4343686"/>
            <a:ext cx="2846348" cy="14729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DBFE7E-E975-3A4F-BF29-E874B86C7A92}"/>
              </a:ext>
            </a:extLst>
          </p:cNvPr>
          <p:cNvSpPr txBox="1"/>
          <p:nvPr/>
        </p:nvSpPr>
        <p:spPr>
          <a:xfrm>
            <a:off x="179487" y="3918565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600" dirty="0" err="1">
                <a:latin typeface="Helvetica" pitchFamily="2" charset="0"/>
              </a:rPr>
              <a:t>Anomalons</a:t>
            </a:r>
            <a:r>
              <a:rPr lang="en-US" sz="1600" dirty="0">
                <a:latin typeface="Helvetica" pitchFamily="2" charset="0"/>
              </a:rPr>
              <a:t> in a gauged U(1)</a:t>
            </a:r>
            <a:r>
              <a:rPr lang="en-US" sz="1600" baseline="-25000" dirty="0">
                <a:latin typeface="Helvetica" pitchFamily="2" charset="0"/>
              </a:rPr>
              <a:t>l</a:t>
            </a:r>
            <a:r>
              <a:rPr lang="en-US" sz="1600" dirty="0">
                <a:latin typeface="Helvetica" pitchFamily="2" charset="0"/>
              </a:rPr>
              <a:t> 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EFC824-0B87-6447-B635-150FCD385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6255648"/>
            <a:ext cx="1918959" cy="5663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D1132E0-D64A-2E48-93FA-D41D1ACCD2E3}"/>
              </a:ext>
            </a:extLst>
          </p:cNvPr>
          <p:cNvSpPr txBox="1"/>
          <p:nvPr/>
        </p:nvSpPr>
        <p:spPr>
          <a:xfrm flipV="1">
            <a:off x="21475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D2CE75-F1C7-1B4E-8814-47BD61FA55F6}"/>
              </a:ext>
            </a:extLst>
          </p:cNvPr>
          <p:cNvSpPr txBox="1"/>
          <p:nvPr/>
        </p:nvSpPr>
        <p:spPr>
          <a:xfrm>
            <a:off x="669006" y="5878885"/>
            <a:ext cx="172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e.g. l = e+</a:t>
            </a:r>
            <a:r>
              <a:rPr lang="el-GR" sz="1400" dirty="0" err="1"/>
              <a:t>μ+τ</a:t>
            </a:r>
            <a:r>
              <a:rPr lang="en-US" sz="1400" dirty="0"/>
              <a:t> (N</a:t>
            </a:r>
            <a:r>
              <a:rPr lang="en-US" sz="1400" baseline="-25000" dirty="0"/>
              <a:t>g</a:t>
            </a:r>
            <a:r>
              <a:rPr lang="en-US" sz="1400" dirty="0"/>
              <a:t> = 3)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C87379-DA2D-7C47-80FB-A8FD356A6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962" y="4367805"/>
            <a:ext cx="4075071" cy="4751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4A75B4-8D7A-3541-9F51-98F644A03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4417" y="4972099"/>
            <a:ext cx="4489932" cy="325768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F3952A7-0E27-C245-A508-FD650338843B}"/>
              </a:ext>
            </a:extLst>
          </p:cNvPr>
          <p:cNvSpPr/>
          <p:nvPr/>
        </p:nvSpPr>
        <p:spPr>
          <a:xfrm>
            <a:off x="1799472" y="4742008"/>
            <a:ext cx="97950" cy="184685"/>
          </a:xfrm>
          <a:prstGeom prst="ellipse">
            <a:avLst/>
          </a:prstGeom>
          <a:gradFill>
            <a:gsLst>
              <a:gs pos="100000">
                <a:srgbClr val="C00000"/>
              </a:gs>
              <a:gs pos="95000">
                <a:srgbClr val="C00000">
                  <a:alpha val="19412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72BF3CC-54BA-DE42-8C87-3E502B70E3C2}"/>
              </a:ext>
            </a:extLst>
          </p:cNvPr>
          <p:cNvSpPr/>
          <p:nvPr/>
        </p:nvSpPr>
        <p:spPr>
          <a:xfrm>
            <a:off x="1799472" y="5242498"/>
            <a:ext cx="97950" cy="184685"/>
          </a:xfrm>
          <a:prstGeom prst="ellipse">
            <a:avLst/>
          </a:prstGeom>
          <a:gradFill>
            <a:gsLst>
              <a:gs pos="100000">
                <a:srgbClr val="C00000"/>
              </a:gs>
              <a:gs pos="95000">
                <a:srgbClr val="C00000">
                  <a:alpha val="19412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3177C3-42F2-694A-8D0A-9A94B6908834}"/>
              </a:ext>
            </a:extLst>
          </p:cNvPr>
          <p:cNvSpPr txBox="1"/>
          <p:nvPr/>
        </p:nvSpPr>
        <p:spPr>
          <a:xfrm>
            <a:off x="3199060" y="4096549"/>
            <a:ext cx="5945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Z’ couples to SU(2)</a:t>
            </a:r>
            <a:r>
              <a:rPr lang="en-US" sz="1600" baseline="-25000" dirty="0">
                <a:latin typeface="Helvetica" pitchFamily="2" charset="0"/>
              </a:rPr>
              <a:t>L </a:t>
            </a:r>
            <a:r>
              <a:rPr lang="en-US" sz="1600" dirty="0">
                <a:latin typeface="Helvetica" pitchFamily="2" charset="0"/>
              </a:rPr>
              <a:t>current, governing L/B violating  processes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A1467AF-D135-BD4B-906E-A1162E0E6F53}"/>
              </a:ext>
            </a:extLst>
          </p:cNvPr>
          <p:cNvGrpSpPr/>
          <p:nvPr/>
        </p:nvGrpSpPr>
        <p:grpSpPr>
          <a:xfrm>
            <a:off x="3188644" y="5399846"/>
            <a:ext cx="4858274" cy="393700"/>
            <a:chOff x="3735213" y="5473274"/>
            <a:chExt cx="4858274" cy="3937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AEA4AAA-F7BC-8242-ABEC-718CEB465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35213" y="5473274"/>
              <a:ext cx="2336800" cy="3556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AB63447-3D93-874F-8800-F2A0FC6D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93387" y="5473274"/>
              <a:ext cx="800100" cy="3937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720F05D-3D19-134D-9AC2-8E78998ED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21063" y="5488386"/>
              <a:ext cx="1422400" cy="2921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98E847E-7DAA-3A4C-A225-CBD27347F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68663" y="5559850"/>
              <a:ext cx="152400" cy="139700"/>
            </a:xfrm>
            <a:prstGeom prst="rect">
              <a:avLst/>
            </a:prstGeom>
          </p:spPr>
        </p:pic>
      </p:grpSp>
      <p:sp>
        <p:nvSpPr>
          <p:cNvPr id="42" name="Donut 41">
            <a:extLst>
              <a:ext uri="{FF2B5EF4-FFF2-40B4-BE49-F238E27FC236}">
                <a16:creationId xmlns:a16="http://schemas.microsoft.com/office/drawing/2014/main" id="{9888B96F-17C6-B840-86A0-608F5F0ABC36}"/>
              </a:ext>
            </a:extLst>
          </p:cNvPr>
          <p:cNvSpPr/>
          <p:nvPr/>
        </p:nvSpPr>
        <p:spPr>
          <a:xfrm>
            <a:off x="7923738" y="4930526"/>
            <a:ext cx="590310" cy="359930"/>
          </a:xfrm>
          <a:prstGeom prst="donut">
            <a:avLst>
              <a:gd name="adj" fmla="val 4862"/>
            </a:avLst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A4DD596-BE75-734E-88A9-C5F43D824A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5800" y="3359150"/>
            <a:ext cx="152400" cy="139700"/>
          </a:xfrm>
          <a:prstGeom prst="rect">
            <a:avLst/>
          </a:prstGeom>
        </p:spPr>
      </p:pic>
      <p:sp>
        <p:nvSpPr>
          <p:cNvPr id="45" name="Right Brace 44">
            <a:extLst>
              <a:ext uri="{FF2B5EF4-FFF2-40B4-BE49-F238E27FC236}">
                <a16:creationId xmlns:a16="http://schemas.microsoft.com/office/drawing/2014/main" id="{A5461CD7-4447-0C47-95AF-C9559BBEA591}"/>
              </a:ext>
            </a:extLst>
          </p:cNvPr>
          <p:cNvSpPr/>
          <p:nvPr/>
        </p:nvSpPr>
        <p:spPr>
          <a:xfrm rot="5400000">
            <a:off x="6489319" y="4558913"/>
            <a:ext cx="140963" cy="1463086"/>
          </a:xfrm>
          <a:prstGeom prst="rightBrace">
            <a:avLst>
              <a:gd name="adj1" fmla="val 8333"/>
              <a:gd name="adj2" fmla="val 51582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D9F967-08E2-F64B-AECD-8A3CD2136335}"/>
              </a:ext>
            </a:extLst>
          </p:cNvPr>
          <p:cNvSpPr txBox="1"/>
          <p:nvPr/>
        </p:nvSpPr>
        <p:spPr>
          <a:xfrm>
            <a:off x="2775999" y="5865622"/>
            <a:ext cx="628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SU(2)</a:t>
            </a:r>
            <a:r>
              <a:rPr lang="en-US" sz="1800" b="1" baseline="-25000" dirty="0">
                <a:solidFill>
                  <a:srgbClr val="C00000"/>
                </a:solidFill>
                <a:sym typeface="Wingdings" pitchFamily="2" charset="2"/>
              </a:rPr>
              <a:t>L</a:t>
            </a: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sym typeface="Wingdings" pitchFamily="2" charset="2"/>
              </a:rPr>
              <a:t>anomalons</a:t>
            </a: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 must decouple from thermal number density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2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856BDC8-7420-D5CD-3429-0CDBC6987B25}"/>
              </a:ext>
            </a:extLst>
          </p:cNvPr>
          <p:cNvSpPr/>
          <p:nvPr/>
        </p:nvSpPr>
        <p:spPr>
          <a:xfrm>
            <a:off x="3924448" y="2487626"/>
            <a:ext cx="2159146" cy="6617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Object 24">
            <a:extLst>
              <a:ext uri="{FF2B5EF4-FFF2-40B4-BE49-F238E27FC236}">
                <a16:creationId xmlns:a16="http://schemas.microsoft.com/office/drawing/2014/main" id="{44D8B461-D000-A4DF-FA58-8D62EFB5C6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473165"/>
              </p:ext>
            </p:extLst>
          </p:nvPr>
        </p:nvGraphicFramePr>
        <p:xfrm>
          <a:off x="3817267" y="2568560"/>
          <a:ext cx="2159146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86800" imgH="2362200" progId="Equation.DSMT4">
                  <p:embed/>
                </p:oleObj>
              </mc:Choice>
              <mc:Fallback>
                <p:oleObj name="Equation" r:id="rId3" imgW="8686800" imgH="2362200" progId="Equation.DSMT4">
                  <p:embed/>
                  <p:pic>
                    <p:nvPicPr>
                      <p:cNvPr id="16" name="Object 24">
                        <a:extLst>
                          <a:ext uri="{FF2B5EF4-FFF2-40B4-BE49-F238E27FC236}">
                            <a16:creationId xmlns:a16="http://schemas.microsoft.com/office/drawing/2014/main" id="{44D8B461-D000-A4DF-FA58-8D62EFB5C6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267" y="2568560"/>
                        <a:ext cx="2159146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1A06FBB-C664-D348-BF01-D4B390DC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64" y="177621"/>
            <a:ext cx="7772400" cy="575387"/>
          </a:xfrm>
        </p:spPr>
        <p:txBody>
          <a:bodyPr/>
          <a:lstStyle/>
          <a:p>
            <a:r>
              <a:rPr lang="en-US" sz="2800" b="0" dirty="0"/>
              <a:t>Baryon Number Violation: Anomalous Processes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78A76F-9587-694A-88C9-1E507F1E3009}"/>
              </a:ext>
            </a:extLst>
          </p:cNvPr>
          <p:cNvSpPr txBox="1"/>
          <p:nvPr/>
        </p:nvSpPr>
        <p:spPr>
          <a:xfrm>
            <a:off x="220313" y="879792"/>
            <a:ext cx="869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US" altLang="en-US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In the SM, Baryon Number conserved at classical level but violated at quantum level</a:t>
            </a:r>
            <a:endParaRPr lang="en-US" sz="1800" dirty="0">
              <a:solidFill>
                <a:schemeClr val="accent4"/>
              </a:solidFill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D4AEF-D22D-604A-9CBD-794A09470C22}"/>
              </a:ext>
            </a:extLst>
          </p:cNvPr>
          <p:cNvSpPr txBox="1"/>
          <p:nvPr/>
        </p:nvSpPr>
        <p:spPr>
          <a:xfrm>
            <a:off x="228600" y="1289913"/>
            <a:ext cx="8839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For gauge theories, one finds violation of classically preserved symmetries due to the quantization process: Anomalies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For the chiral weak interactions, gauge symmetry preservation yields the non-conservation of baryon and lepton currents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733037-A0CE-9343-AA61-FFC55854BC92}"/>
              </a:ext>
            </a:extLst>
          </p:cNvPr>
          <p:cNvSpPr txBox="1"/>
          <p:nvPr/>
        </p:nvSpPr>
        <p:spPr>
          <a:xfrm>
            <a:off x="7123129" y="1623063"/>
            <a:ext cx="17922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Adler, Bell, </a:t>
            </a:r>
            <a:r>
              <a:rPr lang="en-US" sz="1100" b="1" dirty="0" err="1">
                <a:solidFill>
                  <a:schemeClr val="bg1">
                    <a:lumMod val="50000"/>
                  </a:schemeClr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Jackiw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GillSans" panose="020B0502020104020203" pitchFamily="34" charset="-79"/>
                <a:cs typeface="GillSans" panose="020B0502020104020203" pitchFamily="34" charset="-79"/>
              </a:rPr>
              <a:t>; Bardeen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GillSans" panose="020B0502020104020203" pitchFamily="34" charset="-79"/>
                <a:cs typeface="GillSans" panose="020B0502020104020203" pitchFamily="34" charset="-79"/>
              </a:rPr>
              <a:t> </a:t>
            </a:r>
            <a:endParaRPr lang="en-US" sz="1100" b="1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961C6-3C1A-DF40-96FC-86955CEB8871}"/>
              </a:ext>
            </a:extLst>
          </p:cNvPr>
          <p:cNvSpPr txBox="1"/>
          <p:nvPr/>
        </p:nvSpPr>
        <p:spPr>
          <a:xfrm>
            <a:off x="3397765" y="2669436"/>
            <a:ext cx="1078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If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BD1D2B-1E90-D84D-8208-5082BF5208F5}"/>
              </a:ext>
            </a:extLst>
          </p:cNvPr>
          <p:cNvSpPr txBox="1"/>
          <p:nvPr/>
        </p:nvSpPr>
        <p:spPr>
          <a:xfrm>
            <a:off x="5946695" y="2663297"/>
            <a:ext cx="843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merican Typewriter" panose="02090604020004020304" pitchFamily="18" charset="77"/>
              </a:rPr>
              <a:t>≠ </a:t>
            </a:r>
            <a:r>
              <a:rPr lang="en-US" sz="1800" dirty="0">
                <a:effectLst/>
                <a:latin typeface="American Typewriter" panose="02090604020004020304" pitchFamily="18" charset="77"/>
              </a:rPr>
              <a:t>0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FE93B0A-3D62-0244-A8E7-EFACA41A3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10" y="2735169"/>
            <a:ext cx="1875728" cy="3179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19C87A-5369-8A4A-96EF-85F7F5E4A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289" y="3327817"/>
            <a:ext cx="3607261" cy="44511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EAB7B44-9F3C-3046-9BCE-02B002BE7B01}"/>
              </a:ext>
            </a:extLst>
          </p:cNvPr>
          <p:cNvSpPr txBox="1"/>
          <p:nvPr/>
        </p:nvSpPr>
        <p:spPr>
          <a:xfrm>
            <a:off x="348822" y="3957128"/>
            <a:ext cx="8839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Helvetica" pitchFamily="2" charset="0"/>
              </a:rPr>
              <a:t>Anomalous processes violate both baryon and lepton number, hence violate B+L,</a:t>
            </a:r>
          </a:p>
          <a:p>
            <a:r>
              <a:rPr lang="en-US" sz="1800" dirty="0">
                <a:effectLst/>
                <a:latin typeface="Helvetica" pitchFamily="2" charset="0"/>
              </a:rPr>
              <a:t> but</a:t>
            </a:r>
            <a:r>
              <a:rPr lang="en-US" sz="1800" dirty="0">
                <a:latin typeface="Helvetica" pitchFamily="2" charset="0"/>
              </a:rPr>
              <a:t> they </a:t>
            </a:r>
            <a:r>
              <a:rPr lang="en-US" sz="1800" dirty="0">
                <a:effectLst/>
                <a:latin typeface="Helvetica" pitchFamily="2" charset="0"/>
              </a:rPr>
              <a:t>preserve B – L. </a:t>
            </a:r>
            <a:r>
              <a:rPr lang="en-US" sz="1800" dirty="0">
                <a:latin typeface="Helvetica" pitchFamily="2" charset="0"/>
              </a:rPr>
              <a:t> </a:t>
            </a:r>
            <a:r>
              <a:rPr lang="en-US" sz="1800" dirty="0">
                <a:effectLst/>
                <a:latin typeface="Helvetica" pitchFamily="2" charset="0"/>
              </a:rPr>
              <a:t>They can proceed by the production of “</a:t>
            </a:r>
            <a:r>
              <a:rPr lang="en-US" sz="1800" dirty="0" err="1">
                <a:effectLst/>
                <a:latin typeface="Helvetica" pitchFamily="2" charset="0"/>
              </a:rPr>
              <a:t>sphalerons</a:t>
            </a:r>
            <a:r>
              <a:rPr lang="en-US" sz="1800" dirty="0">
                <a:effectLst/>
                <a:latin typeface="Helvetica" pitchFamily="2" charset="0"/>
              </a:rPr>
              <a:t>” </a:t>
            </a:r>
          </a:p>
        </p:txBody>
      </p:sp>
      <p:pic>
        <p:nvPicPr>
          <p:cNvPr id="45" name="Picture 4">
            <a:extLst>
              <a:ext uri="{FF2B5EF4-FFF2-40B4-BE49-F238E27FC236}">
                <a16:creationId xmlns:a16="http://schemas.microsoft.com/office/drawing/2014/main" id="{BAC102CC-14D3-0C42-BEF6-07A53048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1" r="42975"/>
          <a:stretch>
            <a:fillRect/>
          </a:stretch>
        </p:blipFill>
        <p:spPr bwMode="auto">
          <a:xfrm>
            <a:off x="437211" y="4644248"/>
            <a:ext cx="3101662" cy="139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D68F237-D330-4A4A-A569-0DBBF379C661}"/>
              </a:ext>
            </a:extLst>
          </p:cNvPr>
          <p:cNvSpPr txBox="1"/>
          <p:nvPr/>
        </p:nvSpPr>
        <p:spPr>
          <a:xfrm>
            <a:off x="3817267" y="5239547"/>
            <a:ext cx="31553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latin typeface="Helvetica" pitchFamily="2" charset="0"/>
                <a:sym typeface="Wingdings" pitchFamily="2" charset="2"/>
              </a:rPr>
              <a:t> </a:t>
            </a:r>
            <a:r>
              <a:rPr lang="en-US" altLang="en-US" sz="1800" dirty="0">
                <a:latin typeface="Helvetica" pitchFamily="2" charset="0"/>
              </a:rPr>
              <a:t>height of the barrier separating </a:t>
            </a:r>
            <a:r>
              <a:rPr lang="en-US" altLang="en-US" sz="1800" dirty="0" err="1">
                <a:latin typeface="Helvetica" pitchFamily="2" charset="0"/>
              </a:rPr>
              <a:t>vacua</a:t>
            </a:r>
            <a:r>
              <a:rPr lang="en-US" altLang="en-US" sz="1800" dirty="0">
                <a:latin typeface="Helvetica" pitchFamily="2" charset="0"/>
              </a:rPr>
              <a:t> with different baryon number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466C1-1E79-D842-C6A1-61005DD81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66" y="2664220"/>
            <a:ext cx="2286000" cy="434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D7AD1A-EBC6-3519-F590-EB2BC6CEC1E9}"/>
              </a:ext>
            </a:extLst>
          </p:cNvPr>
          <p:cNvSpPr txBox="1"/>
          <p:nvPr/>
        </p:nvSpPr>
        <p:spPr>
          <a:xfrm>
            <a:off x="6675882" y="5106169"/>
            <a:ext cx="2512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Static configuration: middle point in the instanton tunneling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8DADE5-4DF3-0043-2C66-56E9CC4A136F}"/>
              </a:ext>
            </a:extLst>
          </p:cNvPr>
          <p:cNvCxnSpPr>
            <a:cxnSpLocks/>
          </p:cNvCxnSpPr>
          <p:nvPr/>
        </p:nvCxnSpPr>
        <p:spPr>
          <a:xfrm>
            <a:off x="7636022" y="4618970"/>
            <a:ext cx="266700" cy="4744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9EAA80D-BD21-FA17-A952-0FE6028A602E}"/>
              </a:ext>
            </a:extLst>
          </p:cNvPr>
          <p:cNvSpPr txBox="1"/>
          <p:nvPr/>
        </p:nvSpPr>
        <p:spPr>
          <a:xfrm>
            <a:off x="3962400" y="4736837"/>
            <a:ext cx="2435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E</a:t>
            </a:r>
            <a:r>
              <a:rPr lang="en-US" altLang="en-US" sz="1800" u="none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sph</a:t>
            </a:r>
            <a:r>
              <a:rPr lang="en-US" altLang="en-US" sz="1800" u="none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r>
              <a:rPr lang="en-US" alt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~ 8</a:t>
            </a:r>
            <a:r>
              <a:rPr lang="el-GR" alt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π </a:t>
            </a:r>
            <a:r>
              <a:rPr lang="en-US" alt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v(T) / g</a:t>
            </a:r>
            <a:endParaRPr lang="en-US" sz="1800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6C09E-8F1E-1ABE-935C-4E601B2A6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109" y="6294329"/>
            <a:ext cx="1612075" cy="475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D7416-80B0-7047-647C-18BE290B7922}"/>
              </a:ext>
            </a:extLst>
          </p:cNvPr>
          <p:cNvSpPr txBox="1"/>
          <p:nvPr/>
        </p:nvSpPr>
        <p:spPr>
          <a:xfrm flipV="1">
            <a:off x="2100059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BDEF9D-E659-EF96-C10E-59EF0FED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A6CB4C-8ADD-8EF0-F324-EA05423B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7" name="Footer Placeholder 17">
            <a:extLst>
              <a:ext uri="{FF2B5EF4-FFF2-40B4-BE49-F238E27FC236}">
                <a16:creationId xmlns:a16="http://schemas.microsoft.com/office/drawing/2014/main" id="{FD8AF468-3E93-01E0-454A-D7F826CD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428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A06FBB-C664-D348-BF01-D4B390DC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97" y="122509"/>
            <a:ext cx="8794632" cy="630631"/>
          </a:xfrm>
        </p:spPr>
        <p:txBody>
          <a:bodyPr/>
          <a:lstStyle/>
          <a:p>
            <a:r>
              <a:rPr lang="en-US" b="0" dirty="0">
                <a:latin typeface="Helvetica" pitchFamily="2" charset="0"/>
              </a:rPr>
              <a:t>SM Baryon Number Violation at zero and finite Temperature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8400D53-BACF-7641-9549-A8F0C16493AB}"/>
              </a:ext>
            </a:extLst>
          </p:cNvPr>
          <p:cNvSpPr txBox="1">
            <a:spLocks/>
          </p:cNvSpPr>
          <p:nvPr/>
        </p:nvSpPr>
        <p:spPr>
          <a:xfrm>
            <a:off x="2063716" y="6440659"/>
            <a:ext cx="537368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8D9C9690-C27B-644C-853D-6BDB9028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39" y="856498"/>
            <a:ext cx="8855075" cy="22365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FontTx/>
              <a:buChar char="•"/>
              <a:defRPr/>
            </a:pPr>
            <a:r>
              <a:rPr lang="en-US" altLang="en-US" sz="2000" b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 T = 0,  B-violating </a:t>
            </a:r>
            <a:r>
              <a:rPr lang="en-US" altLang="en-US" sz="2000" b="0" u="none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sphaleron</a:t>
            </a:r>
            <a:r>
              <a:rPr lang="en-US" altLang="en-US" sz="2000" b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processes exponentially suppressed</a:t>
            </a:r>
          </a:p>
          <a:p>
            <a:pPr marL="0" indent="0" eaLnBrk="1" hangingPunct="1">
              <a:spcBef>
                <a:spcPts val="400"/>
              </a:spcBef>
              <a:defRPr/>
            </a:pPr>
            <a:r>
              <a:rPr lang="en-US" altLang="en-US" sz="2000" b="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</a:t>
            </a:r>
            <a:endParaRPr lang="en-US" altLang="en-US" sz="1800" u="none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1000"/>
              </a:spcBef>
              <a:buFontTx/>
              <a:buChar char="•"/>
              <a:defRPr/>
            </a:pPr>
            <a:r>
              <a:rPr lang="en-US" altLang="en-US" sz="2000" b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  very high temperatures they are unsuppressed,</a:t>
            </a:r>
          </a:p>
          <a:p>
            <a:pPr eaLnBrk="1" hangingPunct="1">
              <a:spcBef>
                <a:spcPts val="400"/>
              </a:spcBef>
              <a:defRPr/>
            </a:pPr>
            <a:endParaRPr lang="en-US" altLang="en-US" sz="1800" u="none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US" altLang="en-US" sz="2000" b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 finite </a:t>
            </a:r>
            <a:r>
              <a:rPr lang="en-US" altLang="en-US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en-US" sz="2000" b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emperature they are Boltzmann suppressed</a:t>
            </a:r>
          </a:p>
          <a:p>
            <a:pPr eaLnBrk="1" hangingPunct="1">
              <a:spcBef>
                <a:spcPts val="400"/>
              </a:spcBef>
              <a:defRPr/>
            </a:pPr>
            <a:endParaRPr lang="en-US" altLang="en-US" sz="1800" u="none" dirty="0">
              <a:solidFill>
                <a:schemeClr val="accent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2" name="Object 8">
            <a:extLst>
              <a:ext uri="{FF2B5EF4-FFF2-40B4-BE49-F238E27FC236}">
                <a16:creationId xmlns:a16="http://schemas.microsoft.com/office/drawing/2014/main" id="{72DCFF71-D36D-3447-A0DA-448E3D4494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995568"/>
              </p:ext>
            </p:extLst>
          </p:nvPr>
        </p:nvGraphicFramePr>
        <p:xfrm>
          <a:off x="1029796" y="1215594"/>
          <a:ext cx="2301646" cy="39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721300" imgH="5270500" progId="Equation.3">
                  <p:embed/>
                </p:oleObj>
              </mc:Choice>
              <mc:Fallback>
                <p:oleObj name="Equation" r:id="rId3" imgW="30721300" imgH="5270500" progId="Equation.3">
                  <p:embed/>
                  <p:pic>
                    <p:nvPicPr>
                      <p:cNvPr id="22" name="Object 8">
                        <a:extLst>
                          <a:ext uri="{FF2B5EF4-FFF2-40B4-BE49-F238E27FC236}">
                            <a16:creationId xmlns:a16="http://schemas.microsoft.com/office/drawing/2014/main" id="{72DCFF71-D36D-3447-A0DA-448E3D4494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796" y="1215594"/>
                        <a:ext cx="2301646" cy="39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1">
            <a:extLst>
              <a:ext uri="{FF2B5EF4-FFF2-40B4-BE49-F238E27FC236}">
                <a16:creationId xmlns:a16="http://schemas.microsoft.com/office/drawing/2014/main" id="{67ADD606-8FE9-F343-9A98-08635970B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41194"/>
              </p:ext>
            </p:extLst>
          </p:nvPr>
        </p:nvGraphicFramePr>
        <p:xfrm>
          <a:off x="1029796" y="1895398"/>
          <a:ext cx="1763677" cy="534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383000" imgH="6438900" progId="Equation.3">
                  <p:embed/>
                </p:oleObj>
              </mc:Choice>
              <mc:Fallback>
                <p:oleObj name="Equation" r:id="rId5" imgW="16383000" imgH="6438900" progId="Equation.3">
                  <p:embed/>
                  <p:pic>
                    <p:nvPicPr>
                      <p:cNvPr id="23" name="Object 11">
                        <a:extLst>
                          <a:ext uri="{FF2B5EF4-FFF2-40B4-BE49-F238E27FC236}">
                            <a16:creationId xmlns:a16="http://schemas.microsoft.com/office/drawing/2014/main" id="{67ADD606-8FE9-F343-9A98-08635970B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796" y="1895398"/>
                        <a:ext cx="1763677" cy="534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9">
            <a:extLst>
              <a:ext uri="{FF2B5EF4-FFF2-40B4-BE49-F238E27FC236}">
                <a16:creationId xmlns:a16="http://schemas.microsoft.com/office/drawing/2014/main" id="{ABB8DFA5-F285-584A-86B0-11ED58A8DA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122207"/>
              </p:ext>
            </p:extLst>
          </p:nvPr>
        </p:nvGraphicFramePr>
        <p:xfrm>
          <a:off x="583929" y="2838172"/>
          <a:ext cx="319338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833800" imgH="5562600" progId="Equation.3">
                  <p:embed/>
                </p:oleObj>
              </mc:Choice>
              <mc:Fallback>
                <p:oleObj name="Equation" r:id="rId7" imgW="41833800" imgH="5562600" progId="Equation.3">
                  <p:embed/>
                  <p:pic>
                    <p:nvPicPr>
                      <p:cNvPr id="24" name="Object 9">
                        <a:extLst>
                          <a:ext uri="{FF2B5EF4-FFF2-40B4-BE49-F238E27FC236}">
                            <a16:creationId xmlns:a16="http://schemas.microsoft.com/office/drawing/2014/main" id="{ABB8DFA5-F285-584A-86B0-11ED58A8DA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929" y="2838172"/>
                        <a:ext cx="3193380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12">
            <a:extLst>
              <a:ext uri="{FF2B5EF4-FFF2-40B4-BE49-F238E27FC236}">
                <a16:creationId xmlns:a16="http://schemas.microsoft.com/office/drawing/2014/main" id="{103F2F0D-CD89-A946-8528-05949E6DC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97" y="3336529"/>
            <a:ext cx="6226175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2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Klinkhammer</a:t>
            </a:r>
            <a:r>
              <a:rPr lang="en-US" altLang="en-US" sz="1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Manton’84; Arnold and Mc Lerran’88, Khlebnikov and Shaposhnikov ’88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5CAAE-98CA-9436-B043-9B7A745978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40" t="1" r="45117" b="38728"/>
          <a:stretch/>
        </p:blipFill>
        <p:spPr>
          <a:xfrm>
            <a:off x="3295341" y="4364907"/>
            <a:ext cx="2814507" cy="1477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43712-6678-736B-4A8A-268FE0C008D5}"/>
              </a:ext>
            </a:extLst>
          </p:cNvPr>
          <p:cNvSpPr txBox="1"/>
          <p:nvPr/>
        </p:nvSpPr>
        <p:spPr>
          <a:xfrm>
            <a:off x="167513" y="3724217"/>
            <a:ext cx="86132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>
                <a:latin typeface="Helvetica" pitchFamily="2" charset="0"/>
                <a:cs typeface="Arial" panose="020B0604020202020204" pitchFamily="34" charset="0"/>
              </a:rPr>
              <a:t>Baryon number generation at the Electroweak phase transition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D771F1-BF06-C0D1-0905-575FE8DC6D25}"/>
              </a:ext>
            </a:extLst>
          </p:cNvPr>
          <p:cNvSpPr/>
          <p:nvPr/>
        </p:nvSpPr>
        <p:spPr>
          <a:xfrm>
            <a:off x="156595" y="4677616"/>
            <a:ext cx="3317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i="0" u="none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In a first order EW phase transition, universe tunnels from h = 0 to h</a:t>
            </a:r>
            <a:r>
              <a:rPr lang="en-US" sz="1800" b="0" i="0" u="none" spc="-400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≠ </a:t>
            </a:r>
            <a:r>
              <a:rPr lang="en-US" sz="1800" b="0" i="0" u="none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0 vacuum via bubble nucleation.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58EE2F-E98B-1A8C-6B18-2A1DCCBC7214}"/>
              </a:ext>
            </a:extLst>
          </p:cNvPr>
          <p:cNvGrpSpPr/>
          <p:nvPr/>
        </p:nvGrpSpPr>
        <p:grpSpPr>
          <a:xfrm rot="16200000">
            <a:off x="6918995" y="3740027"/>
            <a:ext cx="1477327" cy="2590801"/>
            <a:chOff x="6662628" y="1108798"/>
            <a:chExt cx="3445064" cy="51906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F69DEC-3B5E-89D5-686C-7CB156E82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2628" y="1108798"/>
              <a:ext cx="3445064" cy="519065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8AE175-177D-1105-4CB2-9392B01CF5EF}"/>
                </a:ext>
              </a:extLst>
            </p:cNvPr>
            <p:cNvGrpSpPr/>
            <p:nvPr/>
          </p:nvGrpSpPr>
          <p:grpSpPr>
            <a:xfrm>
              <a:off x="6765170" y="1480953"/>
              <a:ext cx="3210347" cy="4579079"/>
              <a:chOff x="6765170" y="1480953"/>
              <a:chExt cx="3210347" cy="457907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731785-705C-34FE-6176-7E3A9E43C39F}"/>
                  </a:ext>
                </a:extLst>
              </p:cNvPr>
              <p:cNvSpPr/>
              <p:nvPr/>
            </p:nvSpPr>
            <p:spPr>
              <a:xfrm rot="5400000">
                <a:off x="8520893" y="1972721"/>
                <a:ext cx="1593600" cy="610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cs typeface="Arial" panose="020B0604020202020204" pitchFamily="34" charset="0"/>
                  </a:rPr>
                  <a:t>Higgs off</a:t>
                </a:r>
                <a:endParaRPr lang="en-US" sz="1100" b="1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120FEF-E258-D426-B5F9-D22A390F852C}"/>
                  </a:ext>
                </a:extLst>
              </p:cNvPr>
              <p:cNvSpPr/>
              <p:nvPr/>
            </p:nvSpPr>
            <p:spPr>
              <a:xfrm rot="5400000">
                <a:off x="7299426" y="4940678"/>
                <a:ext cx="1233899" cy="1004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b="1" dirty="0">
                    <a:cs typeface="Arial" panose="020B0604020202020204" pitchFamily="34" charset="0"/>
                  </a:rPr>
                  <a:t>Higgs </a:t>
                </a:r>
              </a:p>
              <a:p>
                <a:pPr algn="ctr"/>
                <a:r>
                  <a:rPr lang="en-US" sz="1100" b="1" dirty="0">
                    <a:cs typeface="Arial" panose="020B0604020202020204" pitchFamily="34" charset="0"/>
                  </a:rPr>
                  <a:t>on</a:t>
                </a:r>
                <a:endParaRPr lang="en-US" sz="1100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81714DC-A6D0-4ED7-15D3-7667C23EBD0D}"/>
                  </a:ext>
                </a:extLst>
              </p:cNvPr>
              <p:cNvSpPr/>
              <p:nvPr/>
            </p:nvSpPr>
            <p:spPr>
              <a:xfrm rot="5400000">
                <a:off x="6273402" y="3987999"/>
                <a:ext cx="1593600" cy="610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cs typeface="Arial" panose="020B0604020202020204" pitchFamily="34" charset="0"/>
                  </a:rPr>
                  <a:t>Higgs off</a:t>
                </a:r>
                <a:endParaRPr lang="en-US" sz="1100" b="1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EB99F43-B095-0D76-ED1D-82378F6485BE}"/>
                  </a:ext>
                </a:extLst>
              </p:cNvPr>
              <p:cNvSpPr/>
              <p:nvPr/>
            </p:nvSpPr>
            <p:spPr>
              <a:xfrm rot="5400000">
                <a:off x="7174774" y="2369405"/>
                <a:ext cx="1396408" cy="1004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cs typeface="Arial" panose="020B0604020202020204" pitchFamily="34" charset="0"/>
                  </a:rPr>
                  <a:t>Higgs</a:t>
                </a:r>
              </a:p>
              <a:p>
                <a:pPr algn="ctr"/>
                <a:r>
                  <a:rPr lang="en-US" sz="1100" b="1" dirty="0">
                    <a:cs typeface="Arial" panose="020B0604020202020204" pitchFamily="34" charset="0"/>
                  </a:rPr>
                  <a:t> on</a:t>
                </a:r>
                <a:endParaRPr lang="en-US" sz="1100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E59ECCC-DFBD-E24D-CA29-F6476A56AB59}"/>
                  </a:ext>
                </a:extLst>
              </p:cNvPr>
              <p:cNvSpPr/>
              <p:nvPr/>
            </p:nvSpPr>
            <p:spPr>
              <a:xfrm rot="5400000">
                <a:off x="8856162" y="3371386"/>
                <a:ext cx="1233899" cy="1004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b="1" dirty="0">
                    <a:cs typeface="Arial" panose="020B0604020202020204" pitchFamily="34" charset="0"/>
                  </a:rPr>
                  <a:t>Higgs </a:t>
                </a:r>
              </a:p>
              <a:p>
                <a:pPr algn="ctr"/>
                <a:r>
                  <a:rPr lang="en-US" sz="1100" b="1" dirty="0">
                    <a:cs typeface="Arial" panose="020B0604020202020204" pitchFamily="34" charset="0"/>
                  </a:rPr>
                  <a:t>on</a:t>
                </a:r>
                <a:endParaRPr lang="en-US" sz="1100" dirty="0"/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1A988E4-F76A-2C6F-A7DC-B03A09840043}"/>
              </a:ext>
            </a:extLst>
          </p:cNvPr>
          <p:cNvSpPr/>
          <p:nvPr/>
        </p:nvSpPr>
        <p:spPr>
          <a:xfrm>
            <a:off x="8064928" y="4661987"/>
            <a:ext cx="795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cs typeface="Arial" panose="020B0604020202020204" pitchFamily="34" charset="0"/>
              </a:rPr>
              <a:t>Higgs off</a:t>
            </a:r>
            <a:endParaRPr lang="en-US" sz="11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027E70-DE57-C204-7BAF-28EAA02085FA}"/>
              </a:ext>
            </a:extLst>
          </p:cNvPr>
          <p:cNvSpPr txBox="1"/>
          <p:nvPr/>
        </p:nvSpPr>
        <p:spPr>
          <a:xfrm>
            <a:off x="95339" y="5913530"/>
            <a:ext cx="9098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  <a:cs typeface="Calibri" panose="020F0502020204030204" pitchFamily="34" charset="0"/>
              </a:rPr>
              <a:t>Bubbles expand at near speed of light. Processes near the wall highly out of equilibrium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7FE63AE7-8DB0-A8A5-EB6A-FE575062965D}"/>
              </a:ext>
            </a:extLst>
          </p:cNvPr>
          <p:cNvSpPr txBox="1">
            <a:spLocks/>
          </p:cNvSpPr>
          <p:nvPr/>
        </p:nvSpPr>
        <p:spPr bwMode="auto">
          <a:xfrm>
            <a:off x="6481192" y="6280482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20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20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20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20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20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20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20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20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263CF7A-B607-4AC6-B9ED-310D2CC7A17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3FA9D7-BE2E-9215-E998-5BB92E748CDA}"/>
              </a:ext>
            </a:extLst>
          </p:cNvPr>
          <p:cNvSpPr txBox="1"/>
          <p:nvPr/>
        </p:nvSpPr>
        <p:spPr>
          <a:xfrm>
            <a:off x="198216" y="4292655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Start from B = L = 0 at  T &gt; T</a:t>
            </a:r>
            <a:r>
              <a:rPr lang="en-US" sz="1800" baseline="-25000" dirty="0">
                <a:latin typeface="Helvetica" pitchFamily="2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3D824-83D3-B04F-FEE9-D6B25830729C}"/>
              </a:ext>
            </a:extLst>
          </p:cNvPr>
          <p:cNvSpPr txBox="1"/>
          <p:nvPr/>
        </p:nvSpPr>
        <p:spPr>
          <a:xfrm>
            <a:off x="4073291" y="1255413"/>
            <a:ext cx="1980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defRPr/>
            </a:pPr>
            <a:r>
              <a:rPr lang="en-US" altLang="en-US" sz="1800" b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with </a:t>
            </a:r>
            <a:r>
              <a:rPr lang="en-US" altLang="en-US" sz="1800" b="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S</a:t>
            </a:r>
            <a:r>
              <a:rPr lang="en-US" altLang="en-US" sz="1800" b="0" u="none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inst</a:t>
            </a:r>
            <a:r>
              <a:rPr lang="en-US" altLang="en-US" sz="1800" b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= 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8</a:t>
            </a:r>
            <a:r>
              <a:rPr lang="el-GR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π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/</a:t>
            </a:r>
            <a:r>
              <a:rPr lang="el-GR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α</a:t>
            </a:r>
            <a:r>
              <a:rPr lang="en-US" altLang="en-US" sz="18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w</a:t>
            </a:r>
            <a:endParaRPr lang="en-US" altLang="en-US" sz="1800" b="0" u="none" baseline="-25000" dirty="0"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96BD9-5DDF-391B-6136-A4B361520091}"/>
              </a:ext>
            </a:extLst>
          </p:cNvPr>
          <p:cNvSpPr txBox="1"/>
          <p:nvPr/>
        </p:nvSpPr>
        <p:spPr>
          <a:xfrm>
            <a:off x="4048436" y="2798918"/>
            <a:ext cx="2432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u="none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with </a:t>
            </a:r>
            <a:r>
              <a:rPr lang="en-US" altLang="en-US" sz="18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E</a:t>
            </a:r>
            <a:r>
              <a:rPr lang="en-US" altLang="en-US" sz="1800" u="none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sph</a:t>
            </a:r>
            <a:r>
              <a:rPr lang="en-US" altLang="en-US" sz="1800" u="none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r>
              <a:rPr lang="en-US" alt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~ 8</a:t>
            </a:r>
            <a:r>
              <a:rPr lang="el-GR" alt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π </a:t>
            </a:r>
            <a:r>
              <a:rPr lang="en-US" alt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v(T)/g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9AFBF3C4-C77E-29A2-2E87-E9FE54DD4E9A}"/>
              </a:ext>
            </a:extLst>
          </p:cNvPr>
          <p:cNvSpPr/>
          <p:nvPr/>
        </p:nvSpPr>
        <p:spPr>
          <a:xfrm>
            <a:off x="5154017" y="4329197"/>
            <a:ext cx="1032141" cy="402741"/>
          </a:xfrm>
          <a:prstGeom prst="donut">
            <a:avLst>
              <a:gd name="adj" fmla="val 3049"/>
            </a:avLst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A2E082D-9EE4-3616-E78C-2ABFB3F93F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109" y="6271202"/>
            <a:ext cx="1612075" cy="4757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8E6B4AB-EC95-15A8-74BE-D83A1EBC2734}"/>
              </a:ext>
            </a:extLst>
          </p:cNvPr>
          <p:cNvSpPr txBox="1"/>
          <p:nvPr/>
        </p:nvSpPr>
        <p:spPr>
          <a:xfrm flipV="1">
            <a:off x="2088184" y="6425453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6F5249F1-440A-A276-1858-3A4418C8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601EE8A4-615C-7266-9DA3-6BCD9DC0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0" name="Footer Placeholder 17">
            <a:extLst>
              <a:ext uri="{FF2B5EF4-FFF2-40B4-BE49-F238E27FC236}">
                <a16:creationId xmlns:a16="http://schemas.microsoft.com/office/drawing/2014/main" id="{7586E4F5-C63C-8DC5-C0B9-C9E396037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559" y="6515100"/>
            <a:ext cx="3686843" cy="213979"/>
          </a:xfrm>
        </p:spPr>
        <p:txBody>
          <a:bodyPr/>
          <a:lstStyle/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330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F9395594-095A-7947-B3F9-9B5D39F0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t="-1428"/>
          <a:stretch>
            <a:fillRect/>
          </a:stretch>
        </p:blipFill>
        <p:spPr bwMode="auto">
          <a:xfrm>
            <a:off x="557376" y="2364301"/>
            <a:ext cx="2845714" cy="200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3F34DD-4FC2-CC42-8367-D96A010D50EE}"/>
              </a:ext>
            </a:extLst>
          </p:cNvPr>
          <p:cNvSpPr txBox="1"/>
          <p:nvPr/>
        </p:nvSpPr>
        <p:spPr>
          <a:xfrm flipV="1">
            <a:off x="2088184" y="6390728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A06FBB-C664-D348-BF01-D4B390DC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7" y="117587"/>
            <a:ext cx="9067800" cy="641739"/>
          </a:xfrm>
        </p:spPr>
        <p:txBody>
          <a:bodyPr/>
          <a:lstStyle/>
          <a:p>
            <a:r>
              <a:rPr lang="en-US" sz="2600" b="0" dirty="0">
                <a:solidFill>
                  <a:schemeClr val="tx1"/>
                </a:solidFill>
              </a:rPr>
              <a:t>Effects of CPV and Baryon Number generation at the EWPT</a:t>
            </a:r>
            <a:endParaRPr lang="en-US" sz="26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388F0C-E6E2-664A-BF47-2F6EFBDD7318}"/>
              </a:ext>
            </a:extLst>
          </p:cNvPr>
          <p:cNvSpPr/>
          <p:nvPr/>
        </p:nvSpPr>
        <p:spPr>
          <a:xfrm>
            <a:off x="39123" y="880096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1800" b="0" i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ヒラギノ角ゴ Pro W3" panose="020B0300000000000000" pitchFamily="34" charset="-128"/>
              </a:rPr>
              <a:t>Start with B = L = 0 at T&gt;Tc</a:t>
            </a:r>
            <a:endParaRPr lang="en-US" sz="1800" dirty="0">
              <a:solidFill>
                <a:schemeClr val="accent4"/>
              </a:solidFill>
              <a:latin typeface="Helvetica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56D12-36DA-7540-B43E-937EC7A7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F8BCA-56BC-6842-9FE5-5C273707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7" name="Footer Placeholder 5">
            <a:extLst>
              <a:ext uri="{FF2B5EF4-FFF2-40B4-BE49-F238E27FC236}">
                <a16:creationId xmlns:a16="http://schemas.microsoft.com/office/drawing/2014/main" id="{758E4073-1473-5040-A539-C4A7CB16A8AA}"/>
              </a:ext>
            </a:extLst>
          </p:cNvPr>
          <p:cNvSpPr txBox="1">
            <a:spLocks/>
          </p:cNvSpPr>
          <p:nvPr/>
        </p:nvSpPr>
        <p:spPr>
          <a:xfrm>
            <a:off x="2199074" y="6503515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DF6B696-4185-AE40-A79E-0D2C36EE0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940" y="2325686"/>
            <a:ext cx="1811198" cy="10712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651A90-4610-7A41-9087-26566947A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316" y="2371547"/>
            <a:ext cx="1924023" cy="108749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D7F3CC0-D0CE-0148-A4F7-4E179E9130C5}"/>
              </a:ext>
            </a:extLst>
          </p:cNvPr>
          <p:cNvSpPr/>
          <p:nvPr/>
        </p:nvSpPr>
        <p:spPr>
          <a:xfrm>
            <a:off x="263704" y="1229942"/>
            <a:ext cx="8951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1800" dirty="0">
                <a:latin typeface="Helvetica" pitchFamily="2" charset="0"/>
                <a:cs typeface="Calibri" panose="020F0502020204030204" pitchFamily="34" charset="0"/>
              </a:rPr>
              <a:t>Particles flow into the expanding bubble wall and </a:t>
            </a:r>
            <a:r>
              <a:rPr lang="en-US" altLang="en-US" sz="1800" b="1" dirty="0">
                <a:latin typeface="Helvetica" pitchFamily="2" charset="0"/>
                <a:cs typeface="Calibri" panose="020F0502020204030204" pitchFamily="34" charset="0"/>
              </a:rPr>
              <a:t>CPV implies that the wall exerts    </a:t>
            </a:r>
          </a:p>
          <a:p>
            <a:r>
              <a:rPr lang="en-US" altLang="en-US" sz="1800" b="1" dirty="0">
                <a:latin typeface="Helvetica" pitchFamily="2" charset="0"/>
                <a:cs typeface="Calibri" panose="020F0502020204030204" pitchFamily="34" charset="0"/>
              </a:rPr>
              <a:t>   different forces on particles and antiparticles creating a chiral asymmetry </a:t>
            </a: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4026D1EC-EEF8-C449-BB00-68799CD5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38" y="1940752"/>
            <a:ext cx="1499584" cy="31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ACBE7229-3051-0D45-B665-51EE2AD1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33" y="1800122"/>
            <a:ext cx="3594983" cy="41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33D8416-B965-D44A-9F77-B8330FF20E14}"/>
              </a:ext>
            </a:extLst>
          </p:cNvPr>
          <p:cNvSpPr/>
          <p:nvPr/>
        </p:nvSpPr>
        <p:spPr>
          <a:xfrm>
            <a:off x="133861" y="4694183"/>
            <a:ext cx="887627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750" b="0" i="0" u="none" dirty="0">
                <a:latin typeface="Helvetica" pitchFamily="2" charset="0"/>
                <a:cs typeface="Calibri" panose="020F0502020204030204" pitchFamily="34" charset="0"/>
              </a:rPr>
              <a:t>Outside the bubble, EW </a:t>
            </a:r>
            <a:r>
              <a:rPr lang="en-US" sz="1750" b="0" i="0" u="none" dirty="0" err="1">
                <a:latin typeface="Helvetica" pitchFamily="2" charset="0"/>
                <a:cs typeface="Calibri" panose="020F0502020204030204" pitchFamily="34" charset="0"/>
              </a:rPr>
              <a:t>sphalerons</a:t>
            </a:r>
            <a:r>
              <a:rPr lang="en-US" sz="1750" b="0" i="0" u="none" dirty="0">
                <a:latin typeface="Helvetica" pitchFamily="2" charset="0"/>
                <a:cs typeface="Calibri" panose="020F0502020204030204" pitchFamily="34" charset="0"/>
              </a:rPr>
              <a:t> allow a fraction “f” of the chiral asymmetry in quarks to be shared with leptons </a:t>
            </a:r>
            <a:r>
              <a:rPr lang="en-US" sz="1750" b="0" i="0" u="none" dirty="0">
                <a:latin typeface="Helvetica" pitchFamily="2" charset="0"/>
                <a:cs typeface="Calibri" panose="020F0502020204030204" pitchFamily="34" charset="0"/>
                <a:sym typeface="Wingdings" pitchFamily="2" charset="2"/>
              </a:rPr>
              <a:t></a:t>
            </a:r>
            <a:r>
              <a:rPr lang="en-US" sz="1750" b="0" i="0" u="none" dirty="0"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sz="1750" b="0" i="0" u="none" dirty="0" err="1">
                <a:latin typeface="Helvetica" pitchFamily="2" charset="0"/>
                <a:cs typeface="Calibri" panose="020F0502020204030204" pitchFamily="34" charset="0"/>
              </a:rPr>
              <a:t>S</a:t>
            </a:r>
            <a:r>
              <a:rPr lang="en-US" altLang="en-US" sz="1750" dirty="0" err="1">
                <a:latin typeface="Helvetica" pitchFamily="2" charset="0"/>
              </a:rPr>
              <a:t>phalerons</a:t>
            </a:r>
            <a:r>
              <a:rPr lang="en-US" altLang="en-US" sz="1750" dirty="0">
                <a:latin typeface="Helvetica" pitchFamily="2" charset="0"/>
              </a:rPr>
              <a:t> violate B+L, but conserve B-L</a:t>
            </a:r>
            <a:endParaRPr lang="en-US" sz="1750" b="0" i="0" u="none" dirty="0">
              <a:latin typeface="Helvetica" pitchFamily="2" charset="0"/>
              <a:cs typeface="Calibri" panose="020F0502020204030204" pitchFamily="34" charset="0"/>
            </a:endParaRPr>
          </a:p>
        </p:txBody>
      </p:sp>
      <p:pic>
        <p:nvPicPr>
          <p:cNvPr id="40" name="Picture 12">
            <a:extLst>
              <a:ext uri="{FF2B5EF4-FFF2-40B4-BE49-F238E27FC236}">
                <a16:creationId xmlns:a16="http://schemas.microsoft.com/office/drawing/2014/main" id="{6EB58827-951C-E249-B708-D8E0568B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9" y="5494662"/>
            <a:ext cx="5105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3558F4A-B453-8144-A0DF-C85721BFBAE0}"/>
              </a:ext>
            </a:extLst>
          </p:cNvPr>
          <p:cNvSpPr/>
          <p:nvPr/>
        </p:nvSpPr>
        <p:spPr>
          <a:xfrm>
            <a:off x="5902867" y="5406281"/>
            <a:ext cx="3339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4"/>
                </a:solidFill>
                <a:latin typeface="Helvetica" pitchFamily="2" charset="0"/>
              </a:rPr>
              <a:t>A net baryon asymmetry is generated this way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26BECF-FD8C-1146-A03F-A0368A5CB9A9}"/>
              </a:ext>
            </a:extLst>
          </p:cNvPr>
          <p:cNvGrpSpPr/>
          <p:nvPr/>
        </p:nvGrpSpPr>
        <p:grpSpPr>
          <a:xfrm>
            <a:off x="3237355" y="3387203"/>
            <a:ext cx="1765300" cy="1028700"/>
            <a:chOff x="2878138" y="3559932"/>
            <a:chExt cx="1765300" cy="1028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CCF8F0-8BFD-024D-A5FA-794086BE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8138" y="3559932"/>
              <a:ext cx="1765300" cy="10287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9CAB5-7758-B845-8ABC-30C7CE2FB266}"/>
                </a:ext>
              </a:extLst>
            </p:cNvPr>
            <p:cNvSpPr/>
            <p:nvPr/>
          </p:nvSpPr>
          <p:spPr>
            <a:xfrm>
              <a:off x="3931146" y="4218993"/>
              <a:ext cx="525409" cy="205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D93CFC-A60F-EF4E-8E03-B72CE3D8C956}"/>
                </a:ext>
              </a:extLst>
            </p:cNvPr>
            <p:cNvSpPr txBox="1"/>
            <p:nvPr/>
          </p:nvSpPr>
          <p:spPr>
            <a:xfrm>
              <a:off x="3718812" y="4215817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antileptons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BDE3F6B-161E-844B-A5F8-E338EE26E097}"/>
              </a:ext>
            </a:extLst>
          </p:cNvPr>
          <p:cNvGrpSpPr/>
          <p:nvPr/>
        </p:nvGrpSpPr>
        <p:grpSpPr>
          <a:xfrm>
            <a:off x="6335666" y="3397280"/>
            <a:ext cx="1765300" cy="1028700"/>
            <a:chOff x="5277603" y="3520325"/>
            <a:chExt cx="1765300" cy="10287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3DA606-F6AF-6A46-9A18-DC4E571E8E1A}"/>
                </a:ext>
              </a:extLst>
            </p:cNvPr>
            <p:cNvGrpSpPr/>
            <p:nvPr/>
          </p:nvGrpSpPr>
          <p:grpSpPr>
            <a:xfrm>
              <a:off x="5277603" y="3520325"/>
              <a:ext cx="1765300" cy="1028700"/>
              <a:chOff x="5277603" y="3520325"/>
              <a:chExt cx="1765300" cy="1028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4F70797-512E-1449-A3F8-A5DD3C3480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77603" y="3520325"/>
                <a:ext cx="1765300" cy="1028700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72BC2E5-A4A9-544E-A6F6-C2ACF3E0342F}"/>
                  </a:ext>
                </a:extLst>
              </p:cNvPr>
              <p:cNvSpPr/>
              <p:nvPr/>
            </p:nvSpPr>
            <p:spPr>
              <a:xfrm>
                <a:off x="6308202" y="4254521"/>
                <a:ext cx="643182" cy="205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0B2B80-D977-9448-A8C9-12CB56DAF606}"/>
                </a:ext>
              </a:extLst>
            </p:cNvPr>
            <p:cNvSpPr txBox="1"/>
            <p:nvPr/>
          </p:nvSpPr>
          <p:spPr>
            <a:xfrm>
              <a:off x="6297414" y="4226022"/>
              <a:ext cx="6539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leptons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9406F92-9F3E-F24D-A770-61346A23C1EC}"/>
              </a:ext>
            </a:extLst>
          </p:cNvPr>
          <p:cNvSpPr txBox="1"/>
          <p:nvPr/>
        </p:nvSpPr>
        <p:spPr>
          <a:xfrm>
            <a:off x="5028106" y="3732276"/>
            <a:ext cx="1433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is slower than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36F1292-9E85-3B4D-A454-3DE14EA1A876}"/>
              </a:ext>
            </a:extLst>
          </p:cNvPr>
          <p:cNvCxnSpPr>
            <a:cxnSpLocks/>
          </p:cNvCxnSpPr>
          <p:nvPr/>
        </p:nvCxnSpPr>
        <p:spPr>
          <a:xfrm flipV="1">
            <a:off x="7218316" y="3276455"/>
            <a:ext cx="296195" cy="2409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9143B0A-446D-FCB1-DD1E-AB548D51927B}"/>
              </a:ext>
            </a:extLst>
          </p:cNvPr>
          <p:cNvSpPr txBox="1"/>
          <p:nvPr/>
        </p:nvSpPr>
        <p:spPr>
          <a:xfrm>
            <a:off x="5120791" y="2480211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-</a:t>
            </a:r>
            <a:r>
              <a:rPr lang="el-GR" sz="1600" dirty="0">
                <a:solidFill>
                  <a:srgbClr val="000000"/>
                </a:solidFill>
                <a:latin typeface="Helvetica" pitchFamily="2" charset="0"/>
              </a:rPr>
              <a:t>Δ</a:t>
            </a:r>
            <a:endParaRPr lang="en-US" sz="16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83445E-ED1C-9EEB-254E-B315BA7D9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109" y="6271202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8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93E91D33-F4DF-7441-90F4-BE2E9C3B3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935" y="75798"/>
            <a:ext cx="8229600" cy="646331"/>
          </a:xfrm>
        </p:spPr>
        <p:txBody>
          <a:bodyPr/>
          <a:lstStyle/>
          <a:p>
            <a:r>
              <a:rPr lang="en-US" altLang="en-US" sz="2800" b="0" dirty="0">
                <a:solidFill>
                  <a:schemeClr val="tx1"/>
                </a:solidFill>
              </a:rPr>
              <a:t>Baryon Asymmetry Preservation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097F40-EB0B-C34A-9E93-E19D32B05B63}"/>
              </a:ext>
            </a:extLst>
          </p:cNvPr>
          <p:cNvSpPr/>
          <p:nvPr/>
        </p:nvSpPr>
        <p:spPr>
          <a:xfrm>
            <a:off x="152457" y="896105"/>
            <a:ext cx="9002713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i="0" u="none" dirty="0">
                <a:solidFill>
                  <a:schemeClr val="accent4"/>
                </a:solidFill>
                <a:latin typeface="Helvetica" pitchFamily="2" charset="0"/>
                <a:cs typeface="Calibri" panose="020F0502020204030204" pitchFamily="34" charset="0"/>
              </a:rPr>
              <a:t>For a short period, EW </a:t>
            </a:r>
            <a:r>
              <a:rPr lang="en-US" sz="1800" b="0" i="0" u="none" dirty="0" err="1">
                <a:solidFill>
                  <a:schemeClr val="accent4"/>
                </a:solidFill>
                <a:latin typeface="Helvetica" pitchFamily="2" charset="0"/>
                <a:cs typeface="Calibri" panose="020F0502020204030204" pitchFamily="34" charset="0"/>
              </a:rPr>
              <a:t>sphalerons</a:t>
            </a:r>
            <a:r>
              <a:rPr lang="en-US" sz="1800" b="0" i="0" u="none" dirty="0">
                <a:solidFill>
                  <a:schemeClr val="accent4"/>
                </a:solidFill>
                <a:latin typeface="Helvetica" pitchFamily="2" charset="0"/>
                <a:cs typeface="Calibri" panose="020F0502020204030204" pitchFamily="34" charset="0"/>
              </a:rPr>
              <a:t> work to generate the desired baryon asymmetry; </a:t>
            </a:r>
          </a:p>
          <a:p>
            <a:pPr>
              <a:defRPr/>
            </a:pPr>
            <a:r>
              <a:rPr lang="en-US" sz="1800" b="0" i="0" u="none" dirty="0">
                <a:solidFill>
                  <a:schemeClr val="accent4"/>
                </a:solidFill>
                <a:latin typeface="Helvetica" pitchFamily="2" charset="0"/>
                <a:cs typeface="Calibri" panose="020F0502020204030204" pitchFamily="34" charset="0"/>
              </a:rPr>
              <a:t>Then need to shut off quickly to prevent washout.</a:t>
            </a:r>
          </a:p>
        </p:txBody>
      </p:sp>
      <p:graphicFrame>
        <p:nvGraphicFramePr>
          <p:cNvPr id="28683" name="Object 11">
            <a:extLst>
              <a:ext uri="{FF2B5EF4-FFF2-40B4-BE49-F238E27FC236}">
                <a16:creationId xmlns:a16="http://schemas.microsoft.com/office/drawing/2014/main" id="{A02DE2E4-8B01-5145-9ECA-8BE9EE3FAA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845961"/>
              </p:ext>
            </p:extLst>
          </p:nvPr>
        </p:nvGraphicFramePr>
        <p:xfrm>
          <a:off x="473782" y="2228372"/>
          <a:ext cx="4246132" cy="735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24900" imgH="1600200" progId="Equation.DSMT4">
                  <p:embed/>
                </p:oleObj>
              </mc:Choice>
              <mc:Fallback>
                <p:oleObj name="Equation" r:id="rId3" imgW="8724900" imgH="1600200" progId="Equation.DSMT4">
                  <p:embed/>
                  <p:pic>
                    <p:nvPicPr>
                      <p:cNvPr id="28683" name="Object 11">
                        <a:extLst>
                          <a:ext uri="{FF2B5EF4-FFF2-40B4-BE49-F238E27FC236}">
                            <a16:creationId xmlns:a16="http://schemas.microsoft.com/office/drawing/2014/main" id="{A02DE2E4-8B01-5145-9ECA-8BE9EE3FAA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82" y="2228372"/>
                        <a:ext cx="4246132" cy="7352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29CCB709-9A7E-F247-A1EF-4ED2939D410A}"/>
              </a:ext>
            </a:extLst>
          </p:cNvPr>
          <p:cNvSpPr/>
          <p:nvPr/>
        </p:nvSpPr>
        <p:spPr>
          <a:xfrm>
            <a:off x="558399" y="4419754"/>
            <a:ext cx="8206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800" b="1" i="0" u="none" dirty="0">
                <a:latin typeface="Helvetica" pitchFamily="2" charset="0"/>
                <a:cs typeface="Calibri" panose="020F0502020204030204" pitchFamily="34" charset="0"/>
              </a:rPr>
              <a:t>To preserve the baryon asymmetry </a:t>
            </a:r>
            <a:r>
              <a:rPr lang="en-US" altLang="en-US" sz="1800" b="1" dirty="0">
                <a:latin typeface="Helvetica" pitchFamily="2" charset="0"/>
                <a:cs typeface="Calibri" panose="020F0502020204030204" pitchFamily="34" charset="0"/>
                <a:sym typeface="Wingdings" pitchFamily="2" charset="2"/>
              </a:rPr>
              <a:t>demands a </a:t>
            </a:r>
            <a:r>
              <a:rPr lang="en-US" altLang="en-US" sz="1800" b="1" i="0" u="none" dirty="0">
                <a:latin typeface="Helvetica" pitchFamily="2" charset="0"/>
                <a:cs typeface="Calibri" panose="020F0502020204030204" pitchFamily="34" charset="0"/>
                <a:sym typeface="Wingdings" pitchFamily="2" charset="2"/>
              </a:rPr>
              <a:t>Strong </a:t>
            </a:r>
            <a:r>
              <a:rPr lang="en-US" altLang="en-US" sz="1800" b="1" dirty="0">
                <a:latin typeface="Helvetica" pitchFamily="2" charset="0"/>
                <a:cs typeface="Calibri" panose="020F0502020204030204" pitchFamily="34" charset="0"/>
                <a:sym typeface="Wingdings" pitchFamily="2" charset="2"/>
              </a:rPr>
              <a:t>F</a:t>
            </a:r>
            <a:r>
              <a:rPr lang="en-US" altLang="en-US" sz="1800" b="1" i="0" u="none" dirty="0">
                <a:latin typeface="Helvetica" pitchFamily="2" charset="0"/>
                <a:cs typeface="Calibri" panose="020F0502020204030204" pitchFamily="34" charset="0"/>
                <a:sym typeface="Wingdings" pitchFamily="2" charset="2"/>
              </a:rPr>
              <a:t>irst </a:t>
            </a:r>
            <a:r>
              <a:rPr lang="en-US" altLang="en-US" sz="1800" b="1" dirty="0">
                <a:latin typeface="Helvetica" pitchFamily="2" charset="0"/>
                <a:cs typeface="Calibri" panose="020F0502020204030204" pitchFamily="34" charset="0"/>
                <a:sym typeface="Wingdings" pitchFamily="2" charset="2"/>
              </a:rPr>
              <a:t>O</a:t>
            </a:r>
            <a:r>
              <a:rPr lang="en-US" altLang="en-US" sz="1800" b="1" i="0" u="none" dirty="0">
                <a:latin typeface="Helvetica" pitchFamily="2" charset="0"/>
                <a:cs typeface="Calibri" panose="020F0502020204030204" pitchFamily="34" charset="0"/>
                <a:sym typeface="Wingdings" pitchFamily="2" charset="2"/>
              </a:rPr>
              <a:t>rder EWPT</a:t>
            </a:r>
            <a:r>
              <a:rPr lang="en-US" altLang="en-US" sz="1800" b="1" i="0" u="none" dirty="0">
                <a:latin typeface="Helvetica" pitchFamily="2" charset="0"/>
                <a:cs typeface="Calibri" panose="020F0502020204030204" pitchFamily="34" charset="0"/>
              </a:rPr>
              <a:t>                                                                </a:t>
            </a:r>
            <a:r>
              <a:rPr lang="en-US" altLang="en-US" sz="1800" b="1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Calibri" panose="020F0502020204030204" pitchFamily="34" charset="0"/>
              </a:rPr>
              <a:t>                       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47BB31-E474-C34D-B69A-9DD1200D9464}"/>
              </a:ext>
            </a:extLst>
          </p:cNvPr>
          <p:cNvSpPr txBox="1"/>
          <p:nvPr/>
        </p:nvSpPr>
        <p:spPr>
          <a:xfrm>
            <a:off x="5461850" y="2844597"/>
            <a:ext cx="3070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0" u="none" dirty="0">
                <a:solidFill>
                  <a:schemeClr val="accent4"/>
                </a:solidFill>
                <a:latin typeface="Helvetica" pitchFamily="2" charset="0"/>
              </a:rPr>
              <a:t>If </a:t>
            </a:r>
            <a:r>
              <a:rPr lang="el-GR" sz="2000" i="0" u="none" dirty="0">
                <a:solidFill>
                  <a:schemeClr val="accent4"/>
                </a:solidFill>
                <a:latin typeface="Helvetica" pitchFamily="2" charset="0"/>
              </a:rPr>
              <a:t>Γ</a:t>
            </a:r>
            <a:r>
              <a:rPr lang="el-GR" sz="2000" i="0" u="none" baseline="-25000" dirty="0">
                <a:solidFill>
                  <a:schemeClr val="accent4"/>
                </a:solidFill>
                <a:latin typeface="Helvetica" pitchFamily="2" charset="0"/>
              </a:rPr>
              <a:t>Δ</a:t>
            </a:r>
            <a:r>
              <a:rPr lang="en-US" sz="2000" i="0" u="none" baseline="-25000" dirty="0">
                <a:solidFill>
                  <a:schemeClr val="accent4"/>
                </a:solidFill>
                <a:latin typeface="Helvetica" pitchFamily="2" charset="0"/>
              </a:rPr>
              <a:t>B ≠ 0</a:t>
            </a:r>
            <a:r>
              <a:rPr lang="en-US" sz="2000" i="0" u="none" dirty="0">
                <a:solidFill>
                  <a:schemeClr val="accent4"/>
                </a:solidFill>
                <a:latin typeface="Helvetica" pitchFamily="2" charset="0"/>
              </a:rPr>
              <a:t> ≲ H ~ T</a:t>
            </a:r>
            <a:r>
              <a:rPr lang="en-US" sz="2000" i="0" u="none" baseline="30000" dirty="0">
                <a:solidFill>
                  <a:schemeClr val="accent4"/>
                </a:solidFill>
                <a:latin typeface="Helvetica" pitchFamily="2" charset="0"/>
              </a:rPr>
              <a:t>2</a:t>
            </a:r>
            <a:r>
              <a:rPr lang="en-US" sz="2000" i="0" u="none" dirty="0">
                <a:solidFill>
                  <a:schemeClr val="accent4"/>
                </a:solidFill>
                <a:latin typeface="Helvetica" pitchFamily="2" charset="0"/>
              </a:rPr>
              <a:t>/ </a:t>
            </a:r>
            <a:r>
              <a:rPr lang="en-US" sz="2000" i="0" u="none" dirty="0" err="1">
                <a:solidFill>
                  <a:schemeClr val="accent4"/>
                </a:solidFill>
                <a:latin typeface="Helvetica" pitchFamily="2" charset="0"/>
              </a:rPr>
              <a:t>M</a:t>
            </a:r>
            <a:r>
              <a:rPr lang="en-US" sz="2000" i="0" u="none" baseline="-25000" dirty="0" err="1">
                <a:solidFill>
                  <a:schemeClr val="accent4"/>
                </a:solidFill>
                <a:latin typeface="Helvetica" pitchFamily="2" charset="0"/>
              </a:rPr>
              <a:t>Pl</a:t>
            </a:r>
            <a:endParaRPr lang="en-US" sz="2000" i="0" u="none" baseline="-25000" dirty="0">
              <a:solidFill>
                <a:schemeClr val="accent4"/>
              </a:solidFill>
              <a:latin typeface="Helvetica" pitchFamily="2" charset="0"/>
            </a:endParaRPr>
          </a:p>
        </p:txBody>
      </p:sp>
      <p:grpSp>
        <p:nvGrpSpPr>
          <p:cNvPr id="28690" name="Group 36">
            <a:extLst>
              <a:ext uri="{FF2B5EF4-FFF2-40B4-BE49-F238E27FC236}">
                <a16:creationId xmlns:a16="http://schemas.microsoft.com/office/drawing/2014/main" id="{40532F79-0B90-8543-B327-6AEFAA4E09DA}"/>
              </a:ext>
            </a:extLst>
          </p:cNvPr>
          <p:cNvGrpSpPr>
            <a:grpSpLocks/>
          </p:cNvGrpSpPr>
          <p:nvPr/>
        </p:nvGrpSpPr>
        <p:grpSpPr bwMode="auto">
          <a:xfrm>
            <a:off x="5619815" y="3420660"/>
            <a:ext cx="2448106" cy="461665"/>
            <a:chOff x="6350438" y="5383808"/>
            <a:chExt cx="2448472" cy="46249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82230A-FCD7-AD44-A6F5-1BB230305DC4}"/>
                </a:ext>
              </a:extLst>
            </p:cNvPr>
            <p:cNvSpPr txBox="1"/>
            <p:nvPr/>
          </p:nvSpPr>
          <p:spPr>
            <a:xfrm>
              <a:off x="6350438" y="5430058"/>
              <a:ext cx="2448472" cy="4008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0" i="0" u="none" dirty="0">
                  <a:latin typeface="Helvetica" pitchFamily="2" charset="0"/>
                </a:rPr>
                <a:t>B processes frozen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7DDA49-7A70-C64C-9B7D-7A87066313F3}"/>
                </a:ext>
              </a:extLst>
            </p:cNvPr>
            <p:cNvSpPr/>
            <p:nvPr/>
          </p:nvSpPr>
          <p:spPr>
            <a:xfrm>
              <a:off x="6350438" y="5383808"/>
              <a:ext cx="357843" cy="4624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 i="0" u="none" dirty="0"/>
                <a:t>∕</a:t>
              </a:r>
              <a:r>
                <a:rPr lang="en-US" b="0" i="0" u="none" dirty="0">
                  <a:solidFill>
                    <a:schemeClr val="accent4"/>
                  </a:solidFill>
                </a:rPr>
                <a:t> 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43C79928-8E4C-9E43-995B-15E2BC1CBAD0}"/>
              </a:ext>
            </a:extLst>
          </p:cNvPr>
          <p:cNvSpPr/>
          <p:nvPr/>
        </p:nvSpPr>
        <p:spPr>
          <a:xfrm rot="16200000">
            <a:off x="3309787" y="1866278"/>
            <a:ext cx="238169" cy="246538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2E028E-74F0-2A43-808B-333B234241F1}"/>
              </a:ext>
            </a:extLst>
          </p:cNvPr>
          <p:cNvSpPr txBox="1"/>
          <p:nvPr/>
        </p:nvSpPr>
        <p:spPr>
          <a:xfrm>
            <a:off x="3860800" y="586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327F65-08B1-3744-997D-354F3EA30558}"/>
              </a:ext>
            </a:extLst>
          </p:cNvPr>
          <p:cNvSpPr txBox="1"/>
          <p:nvPr/>
        </p:nvSpPr>
        <p:spPr>
          <a:xfrm>
            <a:off x="264935" y="5169798"/>
            <a:ext cx="8890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latin typeface="Helvetica" pitchFamily="2" charset="0"/>
              </a:rPr>
              <a:t>Transition does not occur at T</a:t>
            </a:r>
            <a:r>
              <a:rPr lang="en-US" sz="1800" baseline="-25000" dirty="0">
                <a:latin typeface="Helvetica" pitchFamily="2" charset="0"/>
              </a:rPr>
              <a:t>c</a:t>
            </a:r>
            <a:r>
              <a:rPr lang="en-US" sz="1800" dirty="0">
                <a:latin typeface="Helvetica" pitchFamily="2" charset="0"/>
              </a:rPr>
              <a:t>, but rather at 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T</a:t>
            </a:r>
            <a:r>
              <a:rPr lang="en-US" sz="1800" baseline="-25000" dirty="0">
                <a:latin typeface="Helvetica" pitchFamily="2" charset="0"/>
                <a:sym typeface="Wingdings" pitchFamily="2" charset="2"/>
              </a:rPr>
              <a:t>n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 (bubble nucleation temp.) [T</a:t>
            </a:r>
            <a:r>
              <a:rPr lang="en-US" sz="1800" baseline="-25000" dirty="0">
                <a:latin typeface="Helvetica" pitchFamily="2" charset="0"/>
                <a:sym typeface="Wingdings" pitchFamily="2" charset="2"/>
              </a:rPr>
              <a:t>n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 &lt; T</a:t>
            </a:r>
            <a:r>
              <a:rPr lang="en-US" sz="1800" baseline="-25000" dirty="0">
                <a:latin typeface="Helvetica" pitchFamily="2" charset="0"/>
                <a:sym typeface="Wingdings" pitchFamily="2" charset="2"/>
              </a:rPr>
              <a:t>c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]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 actual transition from false vacuum to real one requires 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S</a:t>
            </a:r>
            <a:r>
              <a:rPr lang="en-US" sz="1800" baseline="-25000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bounce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/T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sym typeface="Wingdings" pitchFamily="2" charset="2"/>
              </a:rPr>
              <a:t> ~ 140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C8E9E-65B2-644D-8624-8DEEFF7C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58F2A0-F7D4-D442-A8EF-F236A531C23F}"/>
              </a:ext>
            </a:extLst>
          </p:cNvPr>
          <p:cNvSpPr/>
          <p:nvPr/>
        </p:nvSpPr>
        <p:spPr>
          <a:xfrm>
            <a:off x="228600" y="1586194"/>
            <a:ext cx="821531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1800" b="0" i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if  </a:t>
            </a:r>
            <a:r>
              <a:rPr lang="en-US" altLang="en-US" sz="1800" b="0" i="0" u="none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n</a:t>
            </a:r>
            <a:r>
              <a:rPr lang="en-US" altLang="en-US" sz="1800" b="0" i="0" u="none" baseline="-25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B</a:t>
            </a:r>
            <a:r>
              <a:rPr lang="en-US" altLang="en-US" sz="1800" b="0" i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= 0  at T &gt; Tc, independently</a:t>
            </a:r>
            <a:r>
              <a:rPr lang="en-US" altLang="en-US" sz="1800" b="0" i="0" u="none" dirty="0">
                <a:solidFill>
                  <a:schemeClr val="accent4"/>
                </a:solidFill>
                <a:latin typeface="Helvetica" pitchFamily="2" charset="0"/>
              </a:rPr>
              <a:t> </a:t>
            </a:r>
            <a:r>
              <a:rPr lang="en-US" altLang="en-US" sz="1800" b="0" i="0" u="none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of the source of baryon asymmetry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348617-23F2-444A-9895-12CC7A7A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618B9967-5C7B-7948-A9E9-81BE6EB19717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407C54-B25C-A04C-8C2C-24ADFE4E4593}"/>
              </a:ext>
            </a:extLst>
          </p:cNvPr>
          <p:cNvSpPr txBox="1"/>
          <p:nvPr/>
        </p:nvSpPr>
        <p:spPr>
          <a:xfrm flipV="1">
            <a:off x="2088184" y="6390728"/>
            <a:ext cx="5437464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graphicFrame>
        <p:nvGraphicFramePr>
          <p:cNvPr id="25" name="Object 9">
            <a:extLst>
              <a:ext uri="{FF2B5EF4-FFF2-40B4-BE49-F238E27FC236}">
                <a16:creationId xmlns:a16="http://schemas.microsoft.com/office/drawing/2014/main" id="{6B05F3BB-14F1-0648-9AFA-71B94F2B5F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167693"/>
              </p:ext>
            </p:extLst>
          </p:nvPr>
        </p:nvGraphicFramePr>
        <p:xfrm>
          <a:off x="6257785" y="2291780"/>
          <a:ext cx="2537106" cy="337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833800" imgH="5562600" progId="Equation.3">
                  <p:embed/>
                </p:oleObj>
              </mc:Choice>
              <mc:Fallback>
                <p:oleObj name="Equation" r:id="rId5" imgW="41833800" imgH="5562600" progId="Equation.3">
                  <p:embed/>
                  <p:pic>
                    <p:nvPicPr>
                      <p:cNvPr id="24" name="Object 9">
                        <a:extLst>
                          <a:ext uri="{FF2B5EF4-FFF2-40B4-BE49-F238E27FC236}">
                            <a16:creationId xmlns:a16="http://schemas.microsoft.com/office/drawing/2014/main" id="{ABB8DFA5-F285-584A-86B0-11ED58A8DA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7785" y="2291780"/>
                        <a:ext cx="2537106" cy="337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535121A-915F-FF4C-94B9-06DF739E2390}"/>
              </a:ext>
            </a:extLst>
          </p:cNvPr>
          <p:cNvSpPr txBox="1"/>
          <p:nvPr/>
        </p:nvSpPr>
        <p:spPr>
          <a:xfrm>
            <a:off x="5353716" y="225889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Recall: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31CEB-3087-E7CC-5FC3-07673EB9D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09" y="6271202"/>
            <a:ext cx="1612075" cy="4757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DF36F3-F4F9-B2B4-4793-E50A33A7381F}"/>
              </a:ext>
            </a:extLst>
          </p:cNvPr>
          <p:cNvGrpSpPr/>
          <p:nvPr/>
        </p:nvGrpSpPr>
        <p:grpSpPr>
          <a:xfrm>
            <a:off x="2547974" y="3362958"/>
            <a:ext cx="2288437" cy="553971"/>
            <a:chOff x="2547974" y="3362958"/>
            <a:chExt cx="2288437" cy="5539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90FEC3-87C4-A840-83D9-142F6641771B}"/>
                </a:ext>
              </a:extLst>
            </p:cNvPr>
            <p:cNvSpPr txBox="1"/>
            <p:nvPr/>
          </p:nvSpPr>
          <p:spPr>
            <a:xfrm>
              <a:off x="2547974" y="3406451"/>
              <a:ext cx="2229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&lt;&lt; 1 </a:t>
              </a:r>
              <a:r>
                <a:rPr lang="en-US" sz="2000" dirty="0">
                  <a:sym typeface="Wingdings" pitchFamily="2" charset="2"/>
                </a:rPr>
                <a:t>  v(T</a:t>
              </a:r>
              <a:r>
                <a:rPr lang="en-US" sz="2000" baseline="-25000" dirty="0">
                  <a:sym typeface="Wingdings" pitchFamily="2" charset="2"/>
                </a:rPr>
                <a:t>c</a:t>
              </a:r>
              <a:r>
                <a:rPr lang="en-US" sz="2000" dirty="0">
                  <a:sym typeface="Wingdings" pitchFamily="2" charset="2"/>
                </a:rPr>
                <a:t>) /T</a:t>
              </a:r>
              <a:r>
                <a:rPr lang="en-US" sz="2000" baseline="-25000" dirty="0">
                  <a:sym typeface="Wingdings" pitchFamily="2" charset="2"/>
                </a:rPr>
                <a:t>c</a:t>
              </a:r>
              <a:r>
                <a:rPr lang="en-US" sz="2000" dirty="0">
                  <a:sym typeface="Wingdings" pitchFamily="2" charset="2"/>
                </a:rPr>
                <a:t> ~ 1</a:t>
              </a:r>
              <a:endParaRPr lang="en-US" sz="2000" dirty="0"/>
            </a:p>
          </p:txBody>
        </p:sp>
        <p:sp>
          <p:nvSpPr>
            <p:cNvPr id="27" name="Donut 26">
              <a:extLst>
                <a:ext uri="{FF2B5EF4-FFF2-40B4-BE49-F238E27FC236}">
                  <a16:creationId xmlns:a16="http://schemas.microsoft.com/office/drawing/2014/main" id="{54456E97-D104-6B4D-8501-F566C29596E5}"/>
                </a:ext>
              </a:extLst>
            </p:cNvPr>
            <p:cNvSpPr/>
            <p:nvPr/>
          </p:nvSpPr>
          <p:spPr>
            <a:xfrm>
              <a:off x="3448207" y="3362958"/>
              <a:ext cx="1388204" cy="553971"/>
            </a:xfrm>
            <a:prstGeom prst="donut">
              <a:avLst>
                <a:gd name="adj" fmla="val 3049"/>
              </a:avLst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C63EE3-D68C-19B1-2079-CE1348847C33}"/>
                </a:ext>
              </a:extLst>
            </p:cNvPr>
            <p:cNvSpPr txBox="1"/>
            <p:nvPr/>
          </p:nvSpPr>
          <p:spPr>
            <a:xfrm>
              <a:off x="4323012" y="3463389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366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6FF711-2DC7-A144-A1EB-875E0FADE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755" y="3014036"/>
            <a:ext cx="973874" cy="651805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B43197-1ED2-C946-ACFB-D6E45080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15" y="4322870"/>
            <a:ext cx="2140531" cy="109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3F34DD-4FC2-CC42-8367-D96A010D50EE}"/>
              </a:ext>
            </a:extLst>
          </p:cNvPr>
          <p:cNvSpPr txBox="1"/>
          <p:nvPr/>
        </p:nvSpPr>
        <p:spPr>
          <a:xfrm flipV="1">
            <a:off x="2005137" y="6424505"/>
            <a:ext cx="5523129" cy="457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A06FBB-C664-D348-BF01-D4B390DC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0" dirty="0">
                <a:solidFill>
                  <a:schemeClr val="tx1"/>
                </a:solidFill>
              </a:rPr>
              <a:t>EW Baryogenesis in the SM fails</a:t>
            </a:r>
            <a:endParaRPr lang="en-US" sz="2800" b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47903C6-F774-A643-8B2F-9C65630100F8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872964"/>
            <a:ext cx="8229600" cy="3377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altLang="en-US" sz="2000" b="0" dirty="0">
              <a:solidFill>
                <a:schemeClr val="tx1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F76D5-E560-1743-AA00-70D8A06F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7B3354A-CB73-5144-9E49-6F957C691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46" y="946393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0" i="0" u="none" dirty="0">
                <a:ea typeface="ヒラギノ角ゴ Pro W3" panose="020B0300000000000000" pitchFamily="34" charset="-128"/>
              </a:rPr>
              <a:t> </a:t>
            </a:r>
            <a:endParaRPr lang="en-US" altLang="en-US" sz="2000" b="0" i="0" u="none" dirty="0">
              <a:ea typeface="ヒラギノ角ゴ Pro W3" panose="020B03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E3DB4E-0ED2-1048-911E-D9191F2947F9}"/>
              </a:ext>
            </a:extLst>
          </p:cNvPr>
          <p:cNvSpPr txBox="1"/>
          <p:nvPr/>
        </p:nvSpPr>
        <p:spPr>
          <a:xfrm>
            <a:off x="228600" y="877710"/>
            <a:ext cx="822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0" i="0" u="none" dirty="0">
                <a:latin typeface="Helvetica" pitchFamily="2" charset="0"/>
                <a:ea typeface="ヒラギノ角ゴ Pro W3" panose="020B0300000000000000" pitchFamily="34" charset="-128"/>
              </a:rPr>
              <a:t>All three Sakharov’s conditions </a:t>
            </a:r>
            <a:r>
              <a:rPr lang="en-US" altLang="en-US" sz="1800" i="0" u="none" dirty="0">
                <a:latin typeface="Helvetica" pitchFamily="2" charset="0"/>
                <a:ea typeface="ヒラギノ角ゴ Pro W3" panose="020B0300000000000000" pitchFamily="34" charset="-128"/>
              </a:rPr>
              <a:t>could have been </a:t>
            </a:r>
            <a:r>
              <a:rPr lang="en-US" altLang="en-US" sz="1800" b="0" i="0" u="none" dirty="0">
                <a:latin typeface="Helvetica" pitchFamily="2" charset="0"/>
                <a:ea typeface="ヒラギノ角ゴ Pro W3" panose="020B0300000000000000" pitchFamily="34" charset="-128"/>
              </a:rPr>
              <a:t>fulfilled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34118E1-B6BA-AF49-B920-B8D039464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58" y="1138097"/>
            <a:ext cx="7228517" cy="14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altLang="en-US" sz="2000" i="0" u="none" dirty="0">
                <a:solidFill>
                  <a:srgbClr val="CC0000"/>
                </a:solidFill>
                <a:ea typeface="ヒラギノ角ゴ Pro W3" panose="020B0300000000000000" pitchFamily="34" charset="-128"/>
              </a:rPr>
              <a:t>  </a:t>
            </a:r>
            <a:r>
              <a:rPr lang="en-US" altLang="en-US" sz="2000" i="0" u="none" dirty="0">
                <a:solidFill>
                  <a:schemeClr val="accent4"/>
                </a:solidFill>
                <a:ea typeface="ヒラギノ角ゴ Pro W3" panose="020B0300000000000000" pitchFamily="34" charset="-128"/>
              </a:rPr>
              <a:t>Baryon number violation</a:t>
            </a:r>
            <a:r>
              <a:rPr lang="en-US" altLang="en-US" sz="2000" i="0" u="none" dirty="0">
                <a:solidFill>
                  <a:srgbClr val="CC0000"/>
                </a:solidFill>
                <a:ea typeface="ヒラギノ角ゴ Pro W3" panose="020B0300000000000000" pitchFamily="34" charset="-128"/>
              </a:rPr>
              <a:t>:</a:t>
            </a:r>
            <a:r>
              <a:rPr lang="en-US" altLang="en-US" sz="2000" i="0" u="none" dirty="0">
                <a:ea typeface="ヒラギノ角ゴ Pro W3" panose="020B0300000000000000" pitchFamily="34" charset="-128"/>
              </a:rPr>
              <a:t> Anomalous Processes/</a:t>
            </a:r>
            <a:r>
              <a:rPr lang="en-US" altLang="en-US" sz="2000" i="0" u="none" dirty="0" err="1">
                <a:ea typeface="ヒラギノ角ゴ Pro W3" panose="020B0300000000000000" pitchFamily="34" charset="-128"/>
              </a:rPr>
              <a:t>Sphalerons</a:t>
            </a:r>
            <a:endParaRPr lang="en-US" altLang="en-US" sz="2000" i="0" u="none" dirty="0">
              <a:ea typeface="ヒラギノ角ゴ Pro W3" panose="020B0300000000000000" pitchFamily="34" charset="-128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altLang="en-US" sz="2000" i="0" u="none" dirty="0">
                <a:solidFill>
                  <a:srgbClr val="CC0000"/>
                </a:solidFill>
                <a:ea typeface="ヒラギノ角ゴ Pro W3" panose="020B0300000000000000" pitchFamily="34" charset="-128"/>
              </a:rPr>
              <a:t>  </a:t>
            </a:r>
            <a:r>
              <a:rPr lang="en-US" altLang="en-US" sz="2000" i="0" u="none" dirty="0">
                <a:solidFill>
                  <a:schemeClr val="accent4"/>
                </a:solidFill>
                <a:ea typeface="ヒラギノ角ゴ Pro W3" panose="020B0300000000000000" pitchFamily="34" charset="-128"/>
              </a:rPr>
              <a:t>CP violation:</a:t>
            </a:r>
            <a:r>
              <a:rPr lang="en-US" altLang="en-US" sz="2000" i="0" u="none" dirty="0">
                <a:ea typeface="ヒラギノ角ゴ Pro W3" panose="020B0300000000000000" pitchFamily="34" charset="-128"/>
              </a:rPr>
              <a:t> Quark CKM mixing</a:t>
            </a:r>
            <a:endParaRPr lang="en-US" altLang="en-US" sz="2000" i="0" u="none" dirty="0">
              <a:solidFill>
                <a:srgbClr val="FF5050"/>
              </a:solidFill>
              <a:ea typeface="ヒラギノ角ゴ Pro W3" panose="020B0300000000000000" pitchFamily="34" charset="-128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altLang="en-US" sz="2000" i="0" u="none" dirty="0">
                <a:solidFill>
                  <a:srgbClr val="CC0000"/>
                </a:solidFill>
                <a:ea typeface="ヒラギノ角ゴ Pro W3" panose="020B0300000000000000" pitchFamily="34" charset="-128"/>
              </a:rPr>
              <a:t>  </a:t>
            </a:r>
            <a:r>
              <a:rPr lang="en-US" altLang="en-US" sz="2000" i="0" u="none" dirty="0">
                <a:solidFill>
                  <a:schemeClr val="accent4"/>
                </a:solidFill>
                <a:ea typeface="ヒラギノ角ゴ Pro W3" panose="020B0300000000000000" pitchFamily="34" charset="-128"/>
              </a:rPr>
              <a:t>Non-equilibrium:</a:t>
            </a:r>
            <a:r>
              <a:rPr lang="en-US" altLang="en-US" sz="2000" i="0" u="none" dirty="0">
                <a:ea typeface="ヒラギノ角ゴ Pro W3" panose="020B0300000000000000" pitchFamily="34" charset="-128"/>
              </a:rPr>
              <a:t> At the Electroweak Phase Transition</a:t>
            </a:r>
            <a:r>
              <a:rPr lang="en-US" altLang="en-US" sz="2400" i="0" u="none" dirty="0">
                <a:ea typeface="ヒラギノ角ゴ Pro W3" panose="020B0300000000000000" pitchFamily="34" charset="-128"/>
              </a:rPr>
              <a:t>.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285C62E0-9B29-994C-9FC4-7057443F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" y="3532772"/>
            <a:ext cx="29591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94174F26-C771-FF43-9CBA-87DB12079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71" y="2980307"/>
            <a:ext cx="50729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00" b="0" i="0" u="none" dirty="0">
                <a:solidFill>
                  <a:srgbClr val="000000"/>
                </a:solidFill>
                <a:latin typeface="Helvetica" pitchFamily="2" charset="0"/>
              </a:rPr>
              <a:t>With the measured 125 GeV Higgs mass, lattice simulations show the EWPT is a cross over.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005931-031B-4C4C-9D47-974E33D8305F}"/>
              </a:ext>
            </a:extLst>
          </p:cNvPr>
          <p:cNvSpPr/>
          <p:nvPr/>
        </p:nvSpPr>
        <p:spPr>
          <a:xfrm>
            <a:off x="380999" y="5874462"/>
            <a:ext cx="4358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0" i="0" u="none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Kajantie</a:t>
            </a:r>
            <a:r>
              <a:rPr lang="en-US" sz="1200" b="0" i="0" u="none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Laine, </a:t>
            </a:r>
            <a:r>
              <a:rPr lang="en-US" sz="1200" b="0" i="0" u="none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Rummukainen</a:t>
            </a:r>
            <a:r>
              <a:rPr lang="en-US" sz="1200" b="0" i="0" u="none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Shaposhnikov ‘88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215F0325-016F-8145-AC47-AEA30529E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571750"/>
            <a:ext cx="56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0" i="0" u="none">
                <a:solidFill>
                  <a:schemeClr val="tx1"/>
                </a:solidFill>
              </a:rPr>
              <a:t>But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B37EB0DC-B8B7-CD49-AF2E-5E5D54A08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345" y="2965864"/>
            <a:ext cx="3352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00" b="0" i="0" u="none" dirty="0">
                <a:solidFill>
                  <a:srgbClr val="000000"/>
                </a:solidFill>
                <a:latin typeface="Helvetica" pitchFamily="2" charset="0"/>
              </a:rPr>
              <a:t>Contribution from CP violation </a:t>
            </a:r>
          </a:p>
          <a:p>
            <a:r>
              <a:rPr lang="en-US" altLang="en-US" sz="1700" b="0" i="0" u="none" dirty="0">
                <a:solidFill>
                  <a:srgbClr val="000000"/>
                </a:solidFill>
                <a:latin typeface="Helvetica" pitchFamily="2" charset="0"/>
              </a:rPr>
              <a:t>(CKM) is highly suppressed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42D2AB4-77A7-0A46-871C-47631F84F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784" y="5608234"/>
            <a:ext cx="4129616" cy="47549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412BA1F7-B88C-FD4E-8EDA-F18E1A333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986" y="4758227"/>
            <a:ext cx="1249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3333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0" i="0" u="none" dirty="0" err="1">
                <a:solidFill>
                  <a:schemeClr val="bg1">
                    <a:lumMod val="50000"/>
                  </a:schemeClr>
                </a:solidFill>
              </a:rPr>
              <a:t>Gavela</a:t>
            </a:r>
            <a:r>
              <a:rPr lang="en-US" altLang="en-US" sz="1200" b="0" i="0" u="none" dirty="0">
                <a:solidFill>
                  <a:schemeClr val="bg1">
                    <a:lumMod val="50000"/>
                  </a:schemeClr>
                </a:solidFill>
              </a:rPr>
              <a:t> et al ‘86</a:t>
            </a:r>
            <a:endParaRPr lang="en-US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FA56D-1D4D-B845-9BE5-6AE5BE66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09/13/2022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88A25C23-D969-6840-8D6A-F171DE7BA54D}"/>
              </a:ext>
            </a:extLst>
          </p:cNvPr>
          <p:cNvSpPr txBox="1">
            <a:spLocks/>
          </p:cNvSpPr>
          <p:nvPr/>
        </p:nvSpPr>
        <p:spPr>
          <a:xfrm>
            <a:off x="2196177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Marcela Carena | New Opportunities for Electroweak Baryogenesis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996E7-4C32-1BBA-D443-BD4DCF8D923F}"/>
              </a:ext>
            </a:extLst>
          </p:cNvPr>
          <p:cNvSpPr txBox="1"/>
          <p:nvPr/>
        </p:nvSpPr>
        <p:spPr>
          <a:xfrm>
            <a:off x="4739424" y="3753391"/>
            <a:ext cx="46792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0" i="0" u="none" dirty="0">
                <a:solidFill>
                  <a:schemeClr val="tx1"/>
                </a:solidFill>
                <a:latin typeface="Helvetica" pitchFamily="2" charset="0"/>
              </a:rPr>
              <a:t>High order loop effects needed  to generate a complex contribution to the top quark mass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E5EBE1-2BC1-1B94-3881-B861C3E2A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62" y="6280213"/>
            <a:ext cx="1612075" cy="4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87635"/>
      </p:ext>
    </p:extLst>
  </p:cSld>
  <p:clrMapOvr>
    <a:masterClrMapping/>
  </p:clrMapOvr>
</p:sld>
</file>

<file path=ppt/theme/theme1.xml><?xml version="1.0" encoding="utf-8"?>
<a:theme xmlns:a="http://schemas.openxmlformats.org/drawingml/2006/main" name="Future of Fermilab V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Future of Fermilab V2</Template>
  <TotalTime>73929</TotalTime>
  <Words>5336</Words>
  <Application>Microsoft Macintosh PowerPoint</Application>
  <PresentationFormat>On-screen Show (4:3)</PresentationFormat>
  <Paragraphs>656</Paragraphs>
  <Slides>43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American Typewriter</vt:lpstr>
      <vt:lpstr>Arial</vt:lpstr>
      <vt:lpstr>Calibri</vt:lpstr>
      <vt:lpstr>CMMI10</vt:lpstr>
      <vt:lpstr>CMR10</vt:lpstr>
      <vt:lpstr>CMR7</vt:lpstr>
      <vt:lpstr>GillSans</vt:lpstr>
      <vt:lpstr>Helvetica</vt:lpstr>
      <vt:lpstr>Times New Roman</vt:lpstr>
      <vt:lpstr>Wingdings</vt:lpstr>
      <vt:lpstr>Future of Fermilab V2</vt:lpstr>
      <vt:lpstr>Fermilab: Footer Only</vt:lpstr>
      <vt:lpstr>Equation</vt:lpstr>
      <vt:lpstr>PowerPoint Presentation</vt:lpstr>
      <vt:lpstr>Its discovery and subsequent study of its properties at the LHC has provided  a first portrait of the electroweak symmetry breaking mechanism   It ensures the calculability of the SM at high energies  It offers us a powerful tool for the exploration of fundamental questions in particle physics, e.g. Baryogenesis, Dark Matter, Inflation?</vt:lpstr>
      <vt:lpstr>PowerPoint Presentation</vt:lpstr>
      <vt:lpstr>The Mystery of our Asymmetric Universe</vt:lpstr>
      <vt:lpstr>Baryon Number Violation: Anomalous Processes </vt:lpstr>
      <vt:lpstr>SM Baryon Number Violation at zero and finite Temperature</vt:lpstr>
      <vt:lpstr>Effects of CPV and Baryon Number generation at the EWPT</vt:lpstr>
      <vt:lpstr>Baryon Asymmetry Preservation</vt:lpstr>
      <vt:lpstr>EW Baryogenesis in the SM fails</vt:lpstr>
      <vt:lpstr>Electroweak Baryogenesis demands new Physics/ New Scalars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EWPT and Higgs Pair Production: Higgs Trilinear Coupling </vt:lpstr>
      <vt:lpstr>PowerPoint Presentation</vt:lpstr>
      <vt:lpstr>PowerPoint Presentation</vt:lpstr>
      <vt:lpstr>The challenge of new CPV sources for EW Baryogenesis</vt:lpstr>
      <vt:lpstr>A new mechanism for EW Baryogenesis: Dark CP violation</vt:lpstr>
      <vt:lpstr>PowerPoint Presentation</vt:lpstr>
      <vt:lpstr>PowerPoint Presentation</vt:lpstr>
      <vt:lpstr>PowerPoint Presentation</vt:lpstr>
      <vt:lpstr>Simplest Case:  A singlet extension of the Standard Model </vt:lpstr>
      <vt:lpstr>Enhancing the EWPT strength through a Singlet extension</vt:lpstr>
      <vt:lpstr>Enhancing the EWPT strength through a Singlet extension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Probing Z2 breaking Singlet Extensions via Higgs Exotic Decays</vt:lpstr>
      <vt:lpstr>Probing Z2 breaking Singlet Extensions via Higgs Exotic Decays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Fermilab</dc:title>
  <dc:creator>Nigel S. Lockyer</dc:creator>
  <cp:lastModifiedBy>Marcela Carena</cp:lastModifiedBy>
  <cp:revision>1240</cp:revision>
  <cp:lastPrinted>2022-06-29T00:04:59Z</cp:lastPrinted>
  <dcterms:created xsi:type="dcterms:W3CDTF">2014-05-19T00:14:38Z</dcterms:created>
  <dcterms:modified xsi:type="dcterms:W3CDTF">2022-09-14T14:05:51Z</dcterms:modified>
</cp:coreProperties>
</file>