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60" r:id="rId4"/>
    <p:sldId id="262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63" r:id="rId13"/>
    <p:sldId id="264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34"/>
    <p:restoredTop sz="96281"/>
  </p:normalViewPr>
  <p:slideViewPr>
    <p:cSldViewPr snapToGrid="0" snapToObjects="1">
      <p:cViewPr>
        <p:scale>
          <a:sx n="140" d="100"/>
          <a:sy n="140" d="100"/>
        </p:scale>
        <p:origin x="808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2236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0367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23273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383280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58587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6403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4158988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30542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621069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397769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2471487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A0B39-B87E-2146-8D4D-A29DCC3222DD}" type="datetimeFigureOut">
              <a:rPr lang="en-ES" smtClean="0"/>
              <a:t>24/11/21</a:t>
            </a:fld>
            <a:endParaRPr lang="en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14E94-E300-B441-BA23-C552C73A65EA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86108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gd.tohoku.ac.jp/english/rpc/next_generation.html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hoku.ac.jp/en/" TargetMode="External"/><Relationship Id="rId2" Type="http://schemas.openxmlformats.org/officeDocument/2006/relationships/hyperlink" Target="https://www.sci.tohoku.ac.jp/english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c.tohoku.ac.jp/english/tohoku_studyab_contact/" TargetMode="External"/><Relationship Id="rId4" Type="http://schemas.openxmlformats.org/officeDocument/2006/relationships/hyperlink" Target="https://www.insc.tohoku.ac.j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2DB96-7BBC-F042-A033-4A450CC6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1810023"/>
          </a:xfrm>
        </p:spPr>
        <p:txBody>
          <a:bodyPr>
            <a:noAutofit/>
          </a:bodyPr>
          <a:lstStyle/>
          <a:p>
            <a:r>
              <a:rPr lang="en-ES" sz="4000" dirty="0">
                <a:latin typeface="Century Schoolbook" panose="02040604050505020304" pitchFamily="18" charset="0"/>
              </a:rPr>
              <a:t>Boundary Conditions of </a:t>
            </a:r>
            <a:br>
              <a:rPr lang="en-ES" sz="4000" dirty="0">
                <a:latin typeface="Century Schoolbook" panose="02040604050505020304" pitchFamily="18" charset="0"/>
              </a:rPr>
            </a:br>
            <a:r>
              <a:rPr lang="en-ES" sz="4000" dirty="0">
                <a:latin typeface="Century Schoolbook" panose="02040604050505020304" pitchFamily="18" charset="0"/>
              </a:rPr>
              <a:t>Studying in Japan</a:t>
            </a:r>
            <a:br>
              <a:rPr lang="en-ES" sz="4000" dirty="0">
                <a:latin typeface="Century Schoolbook" panose="02040604050505020304" pitchFamily="18" charset="0"/>
              </a:rPr>
            </a:br>
            <a:r>
              <a:rPr lang="en-ES" sz="4000" dirty="0">
                <a:latin typeface="Century Schoolbook" panose="02040604050505020304" pitchFamily="18" charset="0"/>
              </a:rPr>
              <a:t>- </a:t>
            </a:r>
            <a:r>
              <a:rPr lang="en-ES" sz="2800" dirty="0">
                <a:latin typeface="Century Schoolbook" panose="02040604050505020304" pitchFamily="18" charset="0"/>
              </a:rPr>
              <a:t>Tohoku U. Faculty of Science - </a:t>
            </a:r>
            <a:endParaRPr lang="en-ES" sz="4000" dirty="0">
              <a:latin typeface="Century Schoolbook" panose="020406040505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B4E63-E8E0-3D46-989E-98EED9C1A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4484907"/>
            <a:ext cx="3852041" cy="1655762"/>
          </a:xfrm>
        </p:spPr>
        <p:txBody>
          <a:bodyPr/>
          <a:lstStyle/>
          <a:p>
            <a:r>
              <a:rPr lang="en-ES" dirty="0">
                <a:latin typeface="Century Schoolbook" panose="02040604050505020304" pitchFamily="18" charset="0"/>
              </a:rPr>
              <a:t>Hitoshi Yamamoto</a:t>
            </a:r>
          </a:p>
          <a:p>
            <a:r>
              <a:rPr lang="en-ES" dirty="0">
                <a:latin typeface="Century Schoolbook" panose="02040604050505020304" pitchFamily="18" charset="0"/>
              </a:rPr>
              <a:t>Tohoku University</a:t>
            </a:r>
          </a:p>
          <a:p>
            <a:r>
              <a:rPr lang="en-ES" dirty="0">
                <a:latin typeface="Century Schoolbook" panose="02040604050505020304" pitchFamily="18" charset="0"/>
              </a:rPr>
              <a:t>23-Nov-2021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6B8BB3-5E58-FE4B-983A-9A468536C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910" y="3925615"/>
            <a:ext cx="4073769" cy="234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48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2DB96-7BBC-F042-A033-4A450CC6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122364"/>
            <a:ext cx="8420100" cy="685416"/>
          </a:xfrm>
        </p:spPr>
        <p:txBody>
          <a:bodyPr>
            <a:noAutofit/>
          </a:bodyPr>
          <a:lstStyle/>
          <a:p>
            <a:r>
              <a:rPr lang="en-ES" sz="4000" dirty="0">
                <a:latin typeface="Century Schoolbook" panose="02040604050505020304" pitchFamily="18" charset="0"/>
              </a:rPr>
              <a:t>Agreements for Joint Studies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7B4E63-E8E0-3D46-989E-98EED9C1A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7876" y="2453973"/>
            <a:ext cx="6716111" cy="3610495"/>
          </a:xfrm>
        </p:spPr>
        <p:txBody>
          <a:bodyPr>
            <a:normAutofit lnSpcReduction="10000"/>
          </a:bodyPr>
          <a:lstStyle/>
          <a:p>
            <a:pPr algn="l"/>
            <a:r>
              <a:rPr lang="en-ES" dirty="0">
                <a:latin typeface="Century Schoolbook" panose="02040604050505020304" pitchFamily="18" charset="0"/>
              </a:rPr>
              <a:t>University Level General Agreement</a:t>
            </a:r>
          </a:p>
          <a:p>
            <a:pPr algn="l"/>
            <a:r>
              <a:rPr lang="en-ES" dirty="0">
                <a:latin typeface="Century Schoolbook" panose="02040604050505020304" pitchFamily="18" charset="0"/>
              </a:rPr>
              <a:t>     - </a:t>
            </a:r>
            <a:r>
              <a:rPr lang="en-ES" sz="2000" dirty="0">
                <a:latin typeface="Century Schoolbook" panose="02040604050505020304" pitchFamily="18" charset="0"/>
              </a:rPr>
              <a:t>University of Paris-Sacley &amp; Tohoku University</a:t>
            </a:r>
          </a:p>
          <a:p>
            <a:pPr algn="l"/>
            <a:endParaRPr lang="en-ES" dirty="0">
              <a:latin typeface="Century Schoolbook" panose="02040604050505020304" pitchFamily="18" charset="0"/>
            </a:endParaRPr>
          </a:p>
          <a:p>
            <a:pPr algn="l"/>
            <a:r>
              <a:rPr lang="en-ES" dirty="0">
                <a:latin typeface="Century Schoolbook" panose="02040604050505020304" pitchFamily="18" charset="0"/>
              </a:rPr>
              <a:t>Faculty Level Double Degree Program</a:t>
            </a:r>
          </a:p>
          <a:p>
            <a:pPr algn="l"/>
            <a:r>
              <a:rPr lang="en-ES" dirty="0">
                <a:latin typeface="Century Schoolbook" panose="02040604050505020304" pitchFamily="18" charset="0"/>
              </a:rPr>
              <a:t>     </a:t>
            </a:r>
            <a:r>
              <a:rPr lang="en-ES" sz="2000" dirty="0">
                <a:latin typeface="Century Schoolbook" panose="02040604050505020304" pitchFamily="18" charset="0"/>
              </a:rPr>
              <a:t>- Faculty of Science</a:t>
            </a:r>
          </a:p>
          <a:p>
            <a:pPr algn="l"/>
            <a:endParaRPr lang="en-ES" dirty="0">
              <a:latin typeface="Century Schoolbook" panose="02040604050505020304" pitchFamily="18" charset="0"/>
            </a:endParaRPr>
          </a:p>
          <a:p>
            <a:pPr algn="l"/>
            <a:r>
              <a:rPr lang="en-ES" dirty="0">
                <a:latin typeface="Century Schoolbook" panose="02040604050505020304" pitchFamily="18" charset="0"/>
              </a:rPr>
              <a:t>Individual Level Double Degree Program</a:t>
            </a:r>
          </a:p>
          <a:p>
            <a:pPr algn="l"/>
            <a:r>
              <a:rPr lang="en-ES" dirty="0">
                <a:latin typeface="Century Schoolbook" panose="02040604050505020304" pitchFamily="18" charset="0"/>
              </a:rPr>
              <a:t>     - </a:t>
            </a:r>
            <a:r>
              <a:rPr lang="en-ES" sz="2000" dirty="0">
                <a:latin typeface="Century Schoolbook" panose="02040604050505020304" pitchFamily="18" charset="0"/>
              </a:rPr>
              <a:t>needed for actual double degree (e.g. Okugawa)</a:t>
            </a:r>
            <a:endParaRPr lang="en-ES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321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2DB96-7BBC-F042-A033-4A450CC6C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969195"/>
          </a:xfrm>
        </p:spPr>
        <p:txBody>
          <a:bodyPr>
            <a:noAutofit/>
          </a:bodyPr>
          <a:lstStyle/>
          <a:p>
            <a:r>
              <a:rPr lang="en-ES" sz="3200" dirty="0">
                <a:latin typeface="Century Schoolbook" panose="02040604050505020304" pitchFamily="18" charset="0"/>
              </a:rPr>
              <a:t>Tohoku U. Faculty of Science </a:t>
            </a:r>
            <a:br>
              <a:rPr lang="en-ES" sz="3200" dirty="0">
                <a:latin typeface="Century Schoolbook" panose="02040604050505020304" pitchFamily="18" charset="0"/>
              </a:rPr>
            </a:br>
            <a:r>
              <a:rPr lang="en-ES" sz="3200" dirty="0">
                <a:latin typeface="Century Schoolbook" panose="02040604050505020304" pitchFamily="18" charset="0"/>
              </a:rPr>
              <a:t>Studies for Foreign Students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FC638A-512A-CF4D-A866-2CA798910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0" y="3116079"/>
            <a:ext cx="8865476" cy="24178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3608048" y="2301316"/>
            <a:ext cx="2689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rgbClr val="C00000"/>
                </a:solidFill>
              </a:rPr>
              <a:t>Degree Programs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E315C7-3950-2646-9D80-D71E42AF1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90" y="2814458"/>
            <a:ext cx="8940471" cy="31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7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2481841" y="998482"/>
            <a:ext cx="4942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rgbClr val="C00000"/>
                </a:solidFill>
              </a:rPr>
              <a:t>Non-Degree Exchange Programs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A489B1-6C93-D442-90CA-4637A4EAD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564" y="1818290"/>
            <a:ext cx="8560870" cy="287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3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3247372" y="1481958"/>
            <a:ext cx="3411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rgbClr val="C00000"/>
                </a:solidFill>
              </a:rPr>
              <a:t>Non-Degree Programs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32FA24-4F43-9F48-A524-25F5A93FC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855" y="2535234"/>
            <a:ext cx="8676290" cy="2317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27F6F2-D5FB-624E-9308-63E90C0FE410}"/>
              </a:ext>
            </a:extLst>
          </p:cNvPr>
          <p:cNvSpPr txBox="1"/>
          <p:nvPr/>
        </p:nvSpPr>
        <p:spPr>
          <a:xfrm>
            <a:off x="2786252" y="5522976"/>
            <a:ext cx="433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dirty="0"/>
              <a:t>In all cases, find and contact your supervisor.</a:t>
            </a:r>
          </a:p>
        </p:txBody>
      </p:sp>
    </p:spTree>
    <p:extLst>
      <p:ext uri="{BB962C8B-B14F-4D97-AF65-F5344CB8AC3E}">
        <p14:creationId xmlns:p14="http://schemas.microsoft.com/office/powerpoint/2010/main" val="247182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1409428" y="622422"/>
            <a:ext cx="7505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The International Graduate Program for Advanced Science 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(IGPAS)</a:t>
            </a:r>
            <a:endParaRPr lang="en-ES" sz="2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1058595" y="2368296"/>
            <a:ext cx="7918963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Five-year graduate program: </a:t>
            </a:r>
          </a:p>
          <a:p>
            <a:r>
              <a:rPr lang="en-GB" dirty="0"/>
              <a:t>   Two-year master's program + three-year doctoral program. </a:t>
            </a:r>
          </a:p>
          <a:p>
            <a:r>
              <a:rPr lang="en-GB" dirty="0"/>
              <a:t>   Three-year doctoral program is also available. </a:t>
            </a:r>
          </a:p>
          <a:p>
            <a:endParaRPr lang="en-GB" dirty="0"/>
          </a:p>
          <a:p>
            <a:r>
              <a:rPr lang="en-GB" dirty="0"/>
              <a:t>Mathematics, Physics, Astronomy, Geophysics, Chemistry, Earth Science.</a:t>
            </a:r>
          </a:p>
          <a:p>
            <a:r>
              <a:rPr lang="en-GB" dirty="0"/>
              <a:t>Each department determines its own curriculum and course requirements, </a:t>
            </a:r>
          </a:p>
          <a:p>
            <a:r>
              <a:rPr lang="en-GB" dirty="0"/>
              <a:t>and the availability of classes varies depending on the semester and departments. </a:t>
            </a:r>
          </a:p>
          <a:p>
            <a:endParaRPr lang="en-GB" dirty="0"/>
          </a:p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IGPAS Courses are taught in English.</a:t>
            </a:r>
          </a:p>
        </p:txBody>
      </p:sp>
    </p:spTree>
    <p:extLst>
      <p:ext uri="{BB962C8B-B14F-4D97-AF65-F5344CB8AC3E}">
        <p14:creationId xmlns:p14="http://schemas.microsoft.com/office/powerpoint/2010/main" val="73204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1409428" y="622422"/>
            <a:ext cx="7505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The International Graduate Program for Advanced Science </a:t>
            </a: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(IGPAS)</a:t>
            </a:r>
            <a:endParaRPr lang="en-ES" sz="2400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765726" y="1764792"/>
            <a:ext cx="8792472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dirty="0">
              <a:solidFill>
                <a:srgbClr val="C00000"/>
              </a:solidFill>
            </a:endParaRPr>
          </a:p>
          <a:p>
            <a:endParaRPr lang="en-GB" sz="2400" dirty="0">
              <a:solidFill>
                <a:srgbClr val="C00000"/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Eligibility</a:t>
            </a:r>
          </a:p>
          <a:p>
            <a:endParaRPr lang="en-GB" sz="2400" dirty="0">
              <a:solidFill>
                <a:srgbClr val="C00000"/>
              </a:solidFill>
            </a:endParaRPr>
          </a:p>
          <a:p>
            <a:r>
              <a:rPr lang="en-GB" sz="2400" dirty="0">
                <a:solidFill>
                  <a:srgbClr val="C00000"/>
                </a:solidFill>
              </a:rPr>
              <a:t>Master's Program 2020</a:t>
            </a:r>
          </a:p>
          <a:p>
            <a:endParaRPr lang="en-GB" dirty="0"/>
          </a:p>
          <a:p>
            <a:r>
              <a:rPr lang="en-GB" dirty="0"/>
              <a:t>  Those who (will) have graduated from a university by September 30, 2022.  OR 'equivalent'</a:t>
            </a:r>
          </a:p>
          <a:p>
            <a:endParaRPr lang="en-GB" dirty="0"/>
          </a:p>
          <a:p>
            <a:r>
              <a:rPr lang="en-GB" sz="2400" dirty="0">
                <a:solidFill>
                  <a:srgbClr val="C00000"/>
                </a:solidFill>
              </a:rPr>
              <a:t>Doctor's Program 2020</a:t>
            </a:r>
          </a:p>
          <a:p>
            <a:endParaRPr lang="en-GB" dirty="0"/>
          </a:p>
          <a:p>
            <a:r>
              <a:rPr lang="en-GB" dirty="0"/>
              <a:t>  Those who (will) have earned a master's degree by September 30, 2022. OR 'equivalent'</a:t>
            </a:r>
          </a:p>
        </p:txBody>
      </p:sp>
    </p:spTree>
    <p:extLst>
      <p:ext uri="{BB962C8B-B14F-4D97-AF65-F5344CB8AC3E}">
        <p14:creationId xmlns:p14="http://schemas.microsoft.com/office/powerpoint/2010/main" val="312849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1108792" y="758475"/>
            <a:ext cx="739580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400" dirty="0">
              <a:solidFill>
                <a:srgbClr val="C00000"/>
              </a:solidFill>
            </a:endParaRPr>
          </a:p>
          <a:p>
            <a:endParaRPr lang="en-GB" sz="2400" dirty="0">
              <a:solidFill>
                <a:srgbClr val="C00000"/>
              </a:solidFill>
            </a:endParaRPr>
          </a:p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Fees and Expenses 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(1 Euro ~ 130 JPY)</a:t>
            </a:r>
          </a:p>
          <a:p>
            <a:endParaRPr lang="en-GB" sz="2400" dirty="0">
              <a:solidFill>
                <a:srgbClr val="C00000"/>
              </a:solidFill>
            </a:endParaRPr>
          </a:p>
          <a:p>
            <a:r>
              <a:rPr lang="en-GB" dirty="0"/>
              <a:t> Application  30,000 JPY</a:t>
            </a:r>
          </a:p>
          <a:p>
            <a:r>
              <a:rPr lang="en-GB" dirty="0"/>
              <a:t> Admission   282,000 JPY  </a:t>
            </a:r>
          </a:p>
          <a:p>
            <a:r>
              <a:rPr lang="en-GB" dirty="0"/>
              <a:t> Tuition         535,800 JPY / year</a:t>
            </a:r>
          </a:p>
          <a:p>
            <a:endParaRPr lang="en-GB" dirty="0"/>
          </a:p>
          <a:p>
            <a:r>
              <a:rPr lang="en-GB" dirty="0"/>
              <a:t>Overall living expenses (Sendai) including an apartment rent, utilities, food, </a:t>
            </a:r>
          </a:p>
          <a:p>
            <a:r>
              <a:rPr lang="en-GB" dirty="0"/>
              <a:t>transportation, and so forth</a:t>
            </a:r>
          </a:p>
          <a:p>
            <a:r>
              <a:rPr lang="en-GB" dirty="0"/>
              <a:t>   80,000 ~ 150,000 JPY per month. </a:t>
            </a:r>
          </a:p>
          <a:p>
            <a:endParaRPr lang="en-GB" dirty="0"/>
          </a:p>
          <a:p>
            <a:r>
              <a:rPr lang="en-GB" dirty="0"/>
              <a:t>For visa application, incoming students may need to have a financial support </a:t>
            </a:r>
          </a:p>
          <a:p>
            <a:r>
              <a:rPr lang="en-GB" dirty="0"/>
              <a:t>or enough savings to bear expenses incurred during their stay in Japan.</a:t>
            </a:r>
          </a:p>
        </p:txBody>
      </p:sp>
    </p:spTree>
    <p:extLst>
      <p:ext uri="{BB962C8B-B14F-4D97-AF65-F5344CB8AC3E}">
        <p14:creationId xmlns:p14="http://schemas.microsoft.com/office/powerpoint/2010/main" val="296995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1108792" y="758475"/>
            <a:ext cx="6471708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Graduate Degree Programs</a:t>
            </a:r>
          </a:p>
          <a:p>
            <a:endParaRPr lang="en-GB" dirty="0"/>
          </a:p>
          <a:p>
            <a:r>
              <a:rPr lang="en-GB" sz="1400" dirty="0"/>
              <a:t>To join programs, you must pass the screening process conducted by each program. </a:t>
            </a:r>
          </a:p>
          <a:p>
            <a:r>
              <a:rPr lang="en-GB" sz="1400" dirty="0"/>
              <a:t>Contact your prospective supervisor if you are interested in applying for the programs.</a:t>
            </a:r>
          </a:p>
          <a:p>
            <a:endParaRPr lang="en-GB" sz="1400" dirty="0"/>
          </a:p>
          <a:p>
            <a:r>
              <a:rPr lang="en-GB" sz="1400" dirty="0">
                <a:solidFill>
                  <a:srgbClr val="C00000"/>
                </a:solidFill>
              </a:rPr>
              <a:t>International Joint Graduate Programs</a:t>
            </a:r>
          </a:p>
          <a:p>
            <a:endParaRPr lang="en-GB" sz="1400" dirty="0"/>
          </a:p>
          <a:p>
            <a:r>
              <a:rPr lang="en-GB" sz="1400" dirty="0"/>
              <a:t>http://</a:t>
            </a:r>
            <a:r>
              <a:rPr lang="en-GB" sz="1400" dirty="0" err="1"/>
              <a:t>ijg.pgd.tohoku.ac.jp</a:t>
            </a:r>
            <a:r>
              <a:rPr lang="en-GB" sz="1400" dirty="0"/>
              <a:t>/</a:t>
            </a:r>
            <a:r>
              <a:rPr lang="en-GB" sz="1400" dirty="0" err="1"/>
              <a:t>english</a:t>
            </a:r>
            <a:r>
              <a:rPr lang="en-GB" sz="1400" dirty="0"/>
              <a:t>/</a:t>
            </a:r>
            <a:r>
              <a:rPr lang="en-GB" sz="1400" dirty="0" err="1"/>
              <a:t>index.html</a:t>
            </a:r>
            <a:endParaRPr lang="en-GB" sz="1400" dirty="0"/>
          </a:p>
          <a:p>
            <a:r>
              <a:rPr lang="en-GB" sz="1400" dirty="0"/>
              <a:t>● Graduate Program in Spintronics: GP-Spin</a:t>
            </a:r>
          </a:p>
          <a:p>
            <a:r>
              <a:rPr lang="en-GB" sz="1400" dirty="0"/>
              <a:t>     http://</a:t>
            </a:r>
            <a:r>
              <a:rPr lang="en-GB" sz="1400" dirty="0" err="1"/>
              <a:t>gp-spin.tohoku.ac.jp</a:t>
            </a:r>
            <a:r>
              <a:rPr lang="en-GB" sz="1400" dirty="0"/>
              <a:t>/</a:t>
            </a:r>
            <a:r>
              <a:rPr lang="en-GB" sz="1400" dirty="0" err="1"/>
              <a:t>en</a:t>
            </a:r>
            <a:r>
              <a:rPr lang="en-GB" sz="1400" dirty="0"/>
              <a:t>/</a:t>
            </a:r>
            <a:r>
              <a:rPr lang="en-GB" sz="1400" dirty="0" err="1"/>
              <a:t>index.html</a:t>
            </a:r>
            <a:endParaRPr lang="en-GB" sz="1400" dirty="0"/>
          </a:p>
          <a:p>
            <a:r>
              <a:rPr lang="en-GB" sz="1400" dirty="0"/>
              <a:t>● International Graduate Program in Earth and Environmental Sciences: GP-EES</a:t>
            </a:r>
          </a:p>
          <a:p>
            <a:r>
              <a:rPr lang="en-GB" sz="1400" dirty="0"/>
              <a:t>     https://</a:t>
            </a:r>
            <a:r>
              <a:rPr lang="en-GB" sz="1400" dirty="0" err="1"/>
              <a:t>gp-ees.tohoku.ac.jp</a:t>
            </a:r>
            <a:r>
              <a:rPr lang="en-GB" sz="1400" dirty="0"/>
              <a:t>/</a:t>
            </a:r>
            <a:r>
              <a:rPr lang="en-GB" sz="1400" dirty="0" err="1"/>
              <a:t>en</a:t>
            </a:r>
            <a:r>
              <a:rPr lang="en-GB" sz="1400" dirty="0"/>
              <a:t>/</a:t>
            </a:r>
          </a:p>
          <a:p>
            <a:r>
              <a:rPr lang="en-GB" sz="1400" dirty="0"/>
              <a:t>● Graduate Program on Physics for the Universe: GP-PU</a:t>
            </a:r>
          </a:p>
          <a:p>
            <a:r>
              <a:rPr lang="en-GB" sz="1400" dirty="0"/>
              <a:t>     http://</a:t>
            </a:r>
            <a:r>
              <a:rPr lang="en-GB" sz="1400" dirty="0" err="1"/>
              <a:t>gp-pu.tohoku.ac.jp</a:t>
            </a:r>
            <a:r>
              <a:rPr lang="en-GB" sz="1400" dirty="0"/>
              <a:t>/</a:t>
            </a:r>
          </a:p>
          <a:p>
            <a:r>
              <a:rPr lang="en-GB" sz="1400" dirty="0"/>
              <a:t>● Graduate Program in Data Science: GP-DS</a:t>
            </a:r>
          </a:p>
          <a:p>
            <a:r>
              <a:rPr lang="en-GB" sz="1400" dirty="0"/>
              <a:t>     http://</a:t>
            </a:r>
            <a:r>
              <a:rPr lang="en-GB" sz="1400" dirty="0" err="1"/>
              <a:t>gp-ds.tohoku.ac.jp</a:t>
            </a:r>
            <a:r>
              <a:rPr lang="en-GB" sz="1400" dirty="0"/>
              <a:t>/</a:t>
            </a:r>
            <a:r>
              <a:rPr lang="en-GB" sz="1400" dirty="0" err="1"/>
              <a:t>index_en.html</a:t>
            </a:r>
            <a:endParaRPr lang="en-GB" sz="1400" dirty="0"/>
          </a:p>
          <a:p>
            <a:r>
              <a:rPr lang="en-GB" sz="1400" dirty="0"/>
              <a:t>● International Joint Graduate Program in Materials Science: GP-MS</a:t>
            </a:r>
          </a:p>
          <a:p>
            <a:r>
              <a:rPr lang="en-GB" sz="1400" dirty="0"/>
              <a:t>     http://</a:t>
            </a:r>
            <a:r>
              <a:rPr lang="en-GB" sz="1400" dirty="0" err="1"/>
              <a:t>gp-ms.tohoku.ac.jp</a:t>
            </a:r>
            <a:r>
              <a:rPr lang="en-GB" sz="1400" dirty="0"/>
              <a:t>/</a:t>
            </a:r>
            <a:r>
              <a:rPr lang="en-GB" sz="1400" dirty="0" err="1"/>
              <a:t>en</a:t>
            </a:r>
            <a:r>
              <a:rPr lang="en-GB" sz="1400" dirty="0"/>
              <a:t>/</a:t>
            </a:r>
            <a:r>
              <a:rPr lang="en-GB" sz="1400" dirty="0" err="1"/>
              <a:t>index.html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>
                <a:solidFill>
                  <a:srgbClr val="C00000"/>
                </a:solidFill>
              </a:rPr>
              <a:t>Academic-Industry Collaborating Graduate Programs</a:t>
            </a:r>
          </a:p>
          <a:p>
            <a:endParaRPr lang="en-GB" sz="1400" dirty="0"/>
          </a:p>
          <a:p>
            <a:r>
              <a:rPr lang="en-GB" sz="1400" dirty="0"/>
              <a:t>http://</a:t>
            </a:r>
            <a:r>
              <a:rPr lang="en-GB" sz="1400" dirty="0" err="1"/>
              <a:t>aic.pgd.tohoku.ac.jp</a:t>
            </a:r>
            <a:r>
              <a:rPr lang="en-GB" sz="1400" dirty="0"/>
              <a:t>/</a:t>
            </a:r>
            <a:r>
              <a:rPr lang="en-GB" sz="1400" dirty="0" err="1"/>
              <a:t>english</a:t>
            </a:r>
            <a:r>
              <a:rPr lang="en-GB" sz="1400" dirty="0"/>
              <a:t>/</a:t>
            </a:r>
            <a:r>
              <a:rPr lang="en-GB" sz="1400" dirty="0" err="1"/>
              <a:t>index.html</a:t>
            </a:r>
            <a:endParaRPr lang="en-GB" sz="1400" dirty="0"/>
          </a:p>
          <a:p>
            <a:r>
              <a:rPr lang="en-GB" sz="1400" dirty="0"/>
              <a:t>● WISE Program for AI Electronics</a:t>
            </a:r>
          </a:p>
          <a:p>
            <a:r>
              <a:rPr lang="en-GB" sz="1400" dirty="0"/>
              <a:t>     https://</a:t>
            </a:r>
            <a:r>
              <a:rPr lang="en-GB" sz="1400" dirty="0" err="1"/>
              <a:t>www.aie.tohoku.ac.jp</a:t>
            </a:r>
            <a:r>
              <a:rPr lang="en-GB" sz="1400" dirty="0"/>
              <a:t>/</a:t>
            </a:r>
            <a:r>
              <a:rPr lang="en-GB" sz="1400" dirty="0" err="1"/>
              <a:t>english</a:t>
            </a:r>
            <a:r>
              <a:rPr lang="en-GB" sz="1400" dirty="0"/>
              <a:t>/</a:t>
            </a:r>
          </a:p>
          <a:p>
            <a:r>
              <a:rPr lang="en-GB" sz="1400" dirty="0"/>
              <a:t>● WISE Program for Sustainability in the Dynamic Earth</a:t>
            </a:r>
          </a:p>
          <a:p>
            <a:r>
              <a:rPr lang="en-GB" sz="1400" dirty="0"/>
              <a:t>     https://</a:t>
            </a:r>
            <a:r>
              <a:rPr lang="en-GB" sz="1400" dirty="0" err="1"/>
              <a:t>syde.tohoku.ac.jp</a:t>
            </a:r>
            <a:r>
              <a:rPr lang="en-GB" sz="1400" dirty="0"/>
              <a:t>/</a:t>
            </a:r>
            <a:r>
              <a:rPr lang="en-GB" sz="1400" dirty="0" err="1"/>
              <a:t>english</a:t>
            </a:r>
            <a:r>
              <a:rPr lang="en-GB" dirty="0"/>
              <a:t>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B9D5D4-F955-0B4D-B1B1-337E41E64075}"/>
              </a:ext>
            </a:extLst>
          </p:cNvPr>
          <p:cNvSpPr txBox="1"/>
          <p:nvPr/>
        </p:nvSpPr>
        <p:spPr>
          <a:xfrm>
            <a:off x="3877056" y="192024"/>
            <a:ext cx="2473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400" dirty="0">
                <a:solidFill>
                  <a:schemeClr val="accent5">
                    <a:lumMod val="75000"/>
                  </a:schemeClr>
                </a:solidFill>
              </a:rPr>
              <a:t>Financial Supports</a:t>
            </a:r>
          </a:p>
        </p:txBody>
      </p:sp>
    </p:spTree>
    <p:extLst>
      <p:ext uri="{BB962C8B-B14F-4D97-AF65-F5344CB8AC3E}">
        <p14:creationId xmlns:p14="http://schemas.microsoft.com/office/powerpoint/2010/main" val="203521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949170" y="1654587"/>
            <a:ext cx="8714245" cy="32624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Pioneering Research Support Project for PhD Students</a:t>
            </a:r>
          </a:p>
          <a:p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/>
              <a:t>Tohoku University supports excellent doctoral students who have a strong desire to pursue </a:t>
            </a:r>
          </a:p>
          <a:p>
            <a:r>
              <a:rPr lang="en-GB" dirty="0"/>
              <a:t>research in interdisciplinary, international, or academic-industry collaborative fields. </a:t>
            </a:r>
          </a:p>
          <a:p>
            <a:r>
              <a:rPr lang="en-GB" dirty="0"/>
              <a:t>The monthly stipend is 180,000 yen per month (on average) and the annual research </a:t>
            </a:r>
          </a:p>
          <a:p>
            <a:r>
              <a:rPr lang="en-GB" dirty="0"/>
              <a:t>grant is 340,000 yen.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https://pgd.tohoku.ac.jp/english/rpc/next_generation.html</a:t>
            </a:r>
            <a:endParaRPr lang="en-GB" dirty="0"/>
          </a:p>
          <a:p>
            <a:endParaRPr lang="en-GB" dirty="0"/>
          </a:p>
          <a:p>
            <a:r>
              <a:rPr lang="en-GB" dirty="0"/>
              <a:t>*The application guidelines for students who will enter Tohoku University in October 2022</a:t>
            </a:r>
          </a:p>
          <a:p>
            <a:r>
              <a:rPr lang="en-GB" dirty="0"/>
              <a:t>will be announced around April 2023.</a:t>
            </a:r>
            <a:endParaRPr lang="en-GB" sz="1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B9D5D4-F955-0B4D-B1B1-337E41E64075}"/>
              </a:ext>
            </a:extLst>
          </p:cNvPr>
          <p:cNvSpPr txBox="1"/>
          <p:nvPr/>
        </p:nvSpPr>
        <p:spPr>
          <a:xfrm>
            <a:off x="3523762" y="658368"/>
            <a:ext cx="2858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chemeClr val="accent5">
                    <a:lumMod val="75000"/>
                  </a:schemeClr>
                </a:solidFill>
              </a:rPr>
              <a:t>Financial Supports</a:t>
            </a:r>
          </a:p>
        </p:txBody>
      </p:sp>
    </p:spTree>
    <p:extLst>
      <p:ext uri="{BB962C8B-B14F-4D97-AF65-F5344CB8AC3E}">
        <p14:creationId xmlns:p14="http://schemas.microsoft.com/office/powerpoint/2010/main" val="2988263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BD4ED-BEF2-104A-9057-4CEF9BAD40C5}"/>
              </a:ext>
            </a:extLst>
          </p:cNvPr>
          <p:cNvSpPr txBox="1"/>
          <p:nvPr/>
        </p:nvSpPr>
        <p:spPr>
          <a:xfrm>
            <a:off x="949170" y="1654587"/>
            <a:ext cx="7893123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Global </a:t>
            </a:r>
            <a:r>
              <a:rPr lang="en-GB" sz="2400" dirty="0" err="1">
                <a:solidFill>
                  <a:schemeClr val="accent6">
                    <a:lumMod val="75000"/>
                  </a:schemeClr>
                </a:solidFill>
              </a:rPr>
              <a:t>Hagi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 Scholarship for Doctoral Students (Tohoku U)</a:t>
            </a:r>
          </a:p>
          <a:p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sz="2000" dirty="0"/>
              <a:t>600,000 yen per year for up to three years for doctoral students</a:t>
            </a:r>
          </a:p>
          <a:p>
            <a:r>
              <a:rPr lang="en-GB" sz="2000" dirty="0"/>
              <a:t>with excellent character and academic standing. </a:t>
            </a:r>
          </a:p>
          <a:p>
            <a:endParaRPr lang="en-GB" sz="2000" dirty="0"/>
          </a:p>
          <a:p>
            <a:r>
              <a:rPr lang="en-GB" sz="2000" dirty="0"/>
              <a:t>Application information is released around April.</a:t>
            </a:r>
          </a:p>
          <a:p>
            <a:endParaRPr lang="en-GB" sz="2000" dirty="0"/>
          </a:p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Many other scholarships:</a:t>
            </a:r>
          </a:p>
          <a:p>
            <a:endParaRPr lang="en-GB" sz="2000" dirty="0"/>
          </a:p>
          <a:p>
            <a:r>
              <a:rPr lang="en-GB" sz="2000" dirty="0"/>
              <a:t>   Tohoku University President Fellowship</a:t>
            </a:r>
          </a:p>
          <a:p>
            <a:r>
              <a:rPr lang="en-GB" sz="2000" dirty="0"/>
              <a:t>   MEXT </a:t>
            </a:r>
            <a:r>
              <a:rPr lang="en-GB" sz="2000" dirty="0" err="1"/>
              <a:t>Honors</a:t>
            </a:r>
            <a:r>
              <a:rPr lang="en-GB" sz="2000" dirty="0"/>
              <a:t> Scholarship: </a:t>
            </a:r>
          </a:p>
          <a:p>
            <a:r>
              <a:rPr lang="en-GB" sz="2000" dirty="0"/>
              <a:t>      https://</a:t>
            </a:r>
            <a:r>
              <a:rPr lang="en-GB" sz="2000" dirty="0" err="1"/>
              <a:t>www.jasso.go.jp</a:t>
            </a:r>
            <a:r>
              <a:rPr lang="en-GB" sz="2000" dirty="0"/>
              <a:t>/</a:t>
            </a:r>
            <a:r>
              <a:rPr lang="en-GB" sz="2000" dirty="0" err="1"/>
              <a:t>en</a:t>
            </a:r>
            <a:r>
              <a:rPr lang="en-GB" sz="2000" dirty="0"/>
              <a:t>/</a:t>
            </a:r>
            <a:r>
              <a:rPr lang="en-GB" sz="2000" dirty="0" err="1"/>
              <a:t>study_j</a:t>
            </a:r>
            <a:r>
              <a:rPr lang="en-GB" sz="2000" dirty="0"/>
              <a:t>/scholarships/</a:t>
            </a:r>
            <a:r>
              <a:rPr lang="en-GB" sz="2000" dirty="0" err="1"/>
              <a:t>shoureihi</a:t>
            </a:r>
            <a:r>
              <a:rPr lang="en-GB" sz="2000" dirty="0"/>
              <a:t>/</a:t>
            </a:r>
            <a:r>
              <a:rPr lang="en-GB" sz="2000" dirty="0" err="1"/>
              <a:t>index.html</a:t>
            </a:r>
            <a:endParaRPr lang="en-GB" sz="2000" dirty="0"/>
          </a:p>
          <a:p>
            <a:r>
              <a:rPr lang="en-GB" sz="2000" dirty="0"/>
              <a:t>   Scholarships by private foundations/organizations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B9D5D4-F955-0B4D-B1B1-337E41E64075}"/>
              </a:ext>
            </a:extLst>
          </p:cNvPr>
          <p:cNvSpPr txBox="1"/>
          <p:nvPr/>
        </p:nvSpPr>
        <p:spPr>
          <a:xfrm>
            <a:off x="3523762" y="658368"/>
            <a:ext cx="2858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chemeClr val="accent5">
                    <a:lumMod val="75000"/>
                  </a:schemeClr>
                </a:solidFill>
              </a:rPr>
              <a:t>Financial Supports</a:t>
            </a:r>
          </a:p>
        </p:txBody>
      </p:sp>
    </p:spTree>
    <p:extLst>
      <p:ext uri="{BB962C8B-B14F-4D97-AF65-F5344CB8AC3E}">
        <p14:creationId xmlns:p14="http://schemas.microsoft.com/office/powerpoint/2010/main" val="2405614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2A1F6-C39F-F14C-A476-3B4D75C482E7}"/>
              </a:ext>
            </a:extLst>
          </p:cNvPr>
          <p:cNvSpPr txBox="1"/>
          <p:nvPr/>
        </p:nvSpPr>
        <p:spPr>
          <a:xfrm>
            <a:off x="2183016" y="0"/>
            <a:ext cx="4992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ES" sz="2800" dirty="0">
                <a:solidFill>
                  <a:srgbClr val="C00000"/>
                </a:solidFill>
              </a:rPr>
              <a:t>Graduate Programs - </a:t>
            </a:r>
            <a:r>
              <a:rPr lang="en-GB" sz="2800" dirty="0">
                <a:solidFill>
                  <a:srgbClr val="C00000"/>
                </a:solidFill>
              </a:rPr>
              <a:t>all faculties</a:t>
            </a:r>
            <a:r>
              <a:rPr lang="en-ES" sz="28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B7C62-D160-5742-A664-B66497C30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1810" y="441434"/>
            <a:ext cx="5962772" cy="6129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75C59-BF8E-2448-9B97-607998AC02D9}"/>
              </a:ext>
            </a:extLst>
          </p:cNvPr>
          <p:cNvSpPr txBox="1"/>
          <p:nvPr/>
        </p:nvSpPr>
        <p:spPr>
          <a:xfrm>
            <a:off x="1723002" y="6417168"/>
            <a:ext cx="4178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http://</a:t>
            </a:r>
            <a:r>
              <a:rPr lang="en-GB" sz="1400" dirty="0" err="1"/>
              <a:t>www.tohoku.ac.jp</a:t>
            </a:r>
            <a:r>
              <a:rPr lang="en-GB" sz="1400" dirty="0"/>
              <a:t>/</a:t>
            </a:r>
            <a:r>
              <a:rPr lang="en-GB" sz="1400" dirty="0" err="1"/>
              <a:t>en</a:t>
            </a:r>
            <a:r>
              <a:rPr lang="en-GB" sz="1400" dirty="0"/>
              <a:t>/academics/</a:t>
            </a:r>
            <a:r>
              <a:rPr lang="en-GB" sz="1400" dirty="0" err="1"/>
              <a:t>graduate.html</a:t>
            </a:r>
            <a:endParaRPr lang="en-ES" sz="1400" dirty="0"/>
          </a:p>
        </p:txBody>
      </p:sp>
    </p:spTree>
    <p:extLst>
      <p:ext uri="{BB962C8B-B14F-4D97-AF65-F5344CB8AC3E}">
        <p14:creationId xmlns:p14="http://schemas.microsoft.com/office/powerpoint/2010/main" val="1269685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0B9396-A0E8-6846-A099-5CA4AA05E015}"/>
              </a:ext>
            </a:extLst>
          </p:cNvPr>
          <p:cNvSpPr txBox="1"/>
          <p:nvPr/>
        </p:nvSpPr>
        <p:spPr>
          <a:xfrm>
            <a:off x="621131" y="1843950"/>
            <a:ext cx="8491812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400" dirty="0"/>
          </a:p>
          <a:p>
            <a:r>
              <a:rPr lang="en-GB" dirty="0"/>
              <a:t>Find and contact your prospective supervisor!</a:t>
            </a:r>
          </a:p>
          <a:p>
            <a:r>
              <a:rPr lang="en-GB" sz="1400" dirty="0">
                <a:hlinkClick r:id="rId2"/>
              </a:rPr>
              <a:t> https://www.sci.tohoku.ac.jp/english/</a:t>
            </a:r>
            <a:endParaRPr lang="en-GB" sz="1400" dirty="0"/>
          </a:p>
          <a:p>
            <a:r>
              <a:rPr lang="en-GB" sz="1400" dirty="0">
                <a:hlinkClick r:id="rId3"/>
              </a:rPr>
              <a:t> https://www.tohoku.ac.jp/en/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And also</a:t>
            </a:r>
          </a:p>
          <a:p>
            <a:r>
              <a:rPr lang="en-GB" sz="1400" dirty="0"/>
              <a:t> Student Exchange Division</a:t>
            </a:r>
          </a:p>
          <a:p>
            <a:r>
              <a:rPr lang="en-GB" sz="1400" dirty="0"/>
              <a:t>  Web: </a:t>
            </a:r>
            <a:r>
              <a:rPr lang="en-GB" sz="1400" dirty="0">
                <a:hlinkClick r:id="rId4"/>
              </a:rPr>
              <a:t>https://www.insc.tohoku.ac.jp</a:t>
            </a:r>
            <a:endParaRPr lang="en-GB" sz="1400" dirty="0"/>
          </a:p>
          <a:p>
            <a:r>
              <a:rPr lang="en-GB" sz="1400" dirty="0"/>
              <a:t>  Contact form:</a:t>
            </a:r>
            <a:r>
              <a:rPr lang="en-GB" sz="1400" dirty="0">
                <a:hlinkClick r:id="rId5"/>
              </a:rPr>
              <a:t> https://www.insc.tohoku.ac.jp/english/tohoku_studyab_contact/</a:t>
            </a:r>
            <a:endParaRPr lang="en-GB" sz="1400" dirty="0"/>
          </a:p>
          <a:p>
            <a:r>
              <a:rPr lang="en-GB" sz="1400" dirty="0"/>
              <a:t> For faculty of science: </a:t>
            </a:r>
            <a:r>
              <a:rPr lang="en-GB" sz="1400" dirty="0" err="1"/>
              <a:t>direct@mail.sci.tohoku.ac.jp</a:t>
            </a:r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Document: ‘Tohoku University for Prospective International Students’</a:t>
            </a:r>
          </a:p>
          <a:p>
            <a:r>
              <a:rPr lang="en-GB" sz="1400" dirty="0"/>
              <a:t>https://</a:t>
            </a:r>
            <a:r>
              <a:rPr lang="en-GB" sz="1400" dirty="0" err="1"/>
              <a:t>www.insc.tohoku.ac.jp</a:t>
            </a:r>
            <a:r>
              <a:rPr lang="en-GB" sz="1400" dirty="0"/>
              <a:t>/</a:t>
            </a:r>
            <a:r>
              <a:rPr lang="en-GB" sz="1400" dirty="0" err="1"/>
              <a:t>english</a:t>
            </a:r>
            <a:r>
              <a:rPr lang="en-GB" sz="1400" dirty="0"/>
              <a:t>/</a:t>
            </a:r>
            <a:r>
              <a:rPr lang="en-GB" sz="1400" dirty="0" err="1"/>
              <a:t>wp</a:t>
            </a:r>
            <a:r>
              <a:rPr lang="en-GB" sz="1400" dirty="0"/>
              <a:t>-content/uploads/2021/03/TOHOKU-UNIVERSITY-GUIDE-2021-2022.pdf</a:t>
            </a:r>
            <a:endParaRPr lang="en-ES" sz="1400" dirty="0"/>
          </a:p>
        </p:txBody>
      </p:sp>
    </p:spTree>
    <p:extLst>
      <p:ext uri="{BB962C8B-B14F-4D97-AF65-F5344CB8AC3E}">
        <p14:creationId xmlns:p14="http://schemas.microsoft.com/office/powerpoint/2010/main" val="1581174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</TotalTime>
  <Words>868</Words>
  <Application>Microsoft Macintosh PowerPoint</Application>
  <PresentationFormat>A4 Paper (210x297 mm)</PresentationFormat>
  <Paragraphs>124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Century Schoolbook</vt:lpstr>
      <vt:lpstr>Office Theme</vt:lpstr>
      <vt:lpstr>Boundary Conditions of  Studying in Japan - Tohoku U. Faculty of Science - </vt:lpstr>
      <vt:lpstr>Agreements for Joint Studies</vt:lpstr>
      <vt:lpstr>Tohoku U. Faculty of Science  Studies for Foreign Students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Boundary Conditions of  Studying in Japan - Tohoku U. Faculty of Science - </dc:title>
  <dc:creator>山本 均</dc:creator>
  <cp:lastModifiedBy>山本 均</cp:lastModifiedBy>
  <cp:revision>2</cp:revision>
  <dcterms:created xsi:type="dcterms:W3CDTF">2021-11-23T18:35:37Z</dcterms:created>
  <dcterms:modified xsi:type="dcterms:W3CDTF">2021-11-24T13:57:42Z</dcterms:modified>
</cp:coreProperties>
</file>