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3"/>
  </p:notesMasterIdLst>
  <p:handoutMasterIdLst>
    <p:handoutMasterId r:id="rId14"/>
  </p:handoutMasterIdLst>
  <p:sldIdLst>
    <p:sldId id="257" r:id="rId2"/>
    <p:sldId id="283" r:id="rId3"/>
    <p:sldId id="342" r:id="rId4"/>
    <p:sldId id="343" r:id="rId5"/>
    <p:sldId id="344" r:id="rId6"/>
    <p:sldId id="345" r:id="rId7"/>
    <p:sldId id="341" r:id="rId8"/>
    <p:sldId id="302" r:id="rId9"/>
    <p:sldId id="346" r:id="rId10"/>
    <p:sldId id="348" r:id="rId11"/>
    <p:sldId id="347" r:id="rId1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7"/>
  </p:normalViewPr>
  <p:slideViewPr>
    <p:cSldViewPr>
      <p:cViewPr varScale="1">
        <p:scale>
          <a:sx n="99" d="100"/>
          <a:sy n="99" d="100"/>
        </p:scale>
        <p:origin x="12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760" y="16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wrap="square" lIns="91422" tIns="45711" rIns="91422" bIns="45711" numCol="1" anchor="t" anchorCtr="0" compatLnSpc="1">
            <a:prstTxWarp prst="textNoShape">
              <a:avLst/>
            </a:prstTxWarp>
          </a:bodyPr>
          <a:lstStyle>
            <a:lvl1pPr eaLnBrk="1" hangingPunct="1">
              <a:defRPr sz="1200"/>
            </a:lvl1pPr>
          </a:lstStyle>
          <a:p>
            <a:pPr>
              <a:defRPr/>
            </a:pPr>
            <a:endParaRPr lang="fr-FR" altLang="fr-FR"/>
          </a:p>
        </p:txBody>
      </p:sp>
      <p:sp>
        <p:nvSpPr>
          <p:cNvPr id="3" name="Espace réservé de la date 2"/>
          <p:cNvSpPr>
            <a:spLocks noGrp="1"/>
          </p:cNvSpPr>
          <p:nvPr>
            <p:ph type="dt" sz="quarter" idx="1"/>
          </p:nvPr>
        </p:nvSpPr>
        <p:spPr>
          <a:xfrm>
            <a:off x="3850375" y="0"/>
            <a:ext cx="2945712" cy="496729"/>
          </a:xfrm>
          <a:prstGeom prst="rect">
            <a:avLst/>
          </a:prstGeom>
        </p:spPr>
        <p:txBody>
          <a:bodyPr vert="horz" wrap="square" lIns="91422" tIns="45711" rIns="91422" bIns="45711" numCol="1" anchor="t" anchorCtr="0" compatLnSpc="1">
            <a:prstTxWarp prst="textNoShape">
              <a:avLst/>
            </a:prstTxWarp>
          </a:bodyPr>
          <a:lstStyle>
            <a:lvl1pPr algn="r" eaLnBrk="1" hangingPunct="1">
              <a:defRPr sz="1200">
                <a:latin typeface="Times New Roman" pitchFamily="18" charset="0"/>
                <a:ea typeface="MS PGothic" pitchFamily="34" charset="-128"/>
              </a:defRPr>
            </a:lvl1pPr>
          </a:lstStyle>
          <a:p>
            <a:pPr>
              <a:defRPr/>
            </a:pPr>
            <a:fld id="{0B493915-3BB9-45A6-AF21-4D2B03FCB2D4}" type="datetime1">
              <a:rPr lang="fr-FR" altLang="fr-FR" smtClean="0"/>
              <a:t>30/06/2022</a:t>
            </a:fld>
            <a:endParaRPr lang="fr-FR" altLang="fr-FR"/>
          </a:p>
        </p:txBody>
      </p:sp>
      <p:sp>
        <p:nvSpPr>
          <p:cNvPr id="4" name="Espace réservé du pied de page 3"/>
          <p:cNvSpPr>
            <a:spLocks noGrp="1"/>
          </p:cNvSpPr>
          <p:nvPr>
            <p:ph type="ftr" sz="quarter" idx="2"/>
          </p:nvPr>
        </p:nvSpPr>
        <p:spPr>
          <a:xfrm>
            <a:off x="0" y="9428323"/>
            <a:ext cx="2945712" cy="496728"/>
          </a:xfrm>
          <a:prstGeom prst="rect">
            <a:avLst/>
          </a:prstGeom>
        </p:spPr>
        <p:txBody>
          <a:bodyPr vert="horz" wrap="square" lIns="91422" tIns="45711" rIns="91422" bIns="45711" numCol="1" anchor="b" anchorCtr="0" compatLnSpc="1">
            <a:prstTxWarp prst="textNoShape">
              <a:avLst/>
            </a:prstTxWarp>
          </a:bodyPr>
          <a:lstStyle>
            <a:lvl1pPr eaLnBrk="1" hangingPunct="1">
              <a:defRPr sz="1200"/>
            </a:lvl1pPr>
          </a:lstStyle>
          <a:p>
            <a:pPr>
              <a:defRPr/>
            </a:pPr>
            <a:endParaRPr lang="fr-FR" altLang="fr-FR"/>
          </a:p>
        </p:txBody>
      </p:sp>
      <p:sp>
        <p:nvSpPr>
          <p:cNvPr id="5" name="Espace réservé du numéro de diapositive 4"/>
          <p:cNvSpPr>
            <a:spLocks noGrp="1"/>
          </p:cNvSpPr>
          <p:nvPr>
            <p:ph type="sldNum" sz="quarter" idx="3"/>
          </p:nvPr>
        </p:nvSpPr>
        <p:spPr>
          <a:xfrm>
            <a:off x="3850375" y="9428323"/>
            <a:ext cx="2945712" cy="496728"/>
          </a:xfrm>
          <a:prstGeom prst="rect">
            <a:avLst/>
          </a:prstGeom>
        </p:spPr>
        <p:txBody>
          <a:bodyPr vert="horz" wrap="square" lIns="91422" tIns="45711" rIns="91422" bIns="45711" numCol="1" anchor="b" anchorCtr="0" compatLnSpc="1">
            <a:prstTxWarp prst="textNoShape">
              <a:avLst/>
            </a:prstTxWarp>
          </a:bodyPr>
          <a:lstStyle>
            <a:lvl1pPr algn="r" eaLnBrk="1" hangingPunct="1">
              <a:defRPr sz="1200" smtClean="0"/>
            </a:lvl1pPr>
          </a:lstStyle>
          <a:p>
            <a:pPr>
              <a:defRPr/>
            </a:pPr>
            <a:fld id="{E3F62AB1-04A8-4B42-9CE5-FFC8CBAAFB76}"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712" cy="496729"/>
          </a:xfrm>
          <a:prstGeom prst="rect">
            <a:avLst/>
          </a:prstGeom>
          <a:noFill/>
          <a:ln>
            <a:noFill/>
          </a:ln>
          <a:effectLst/>
        </p:spPr>
        <p:txBody>
          <a:bodyPr vert="horz" wrap="square" lIns="91422" tIns="45711" rIns="91422" bIns="45711" numCol="1" anchor="t" anchorCtr="0" compatLnSpc="1">
            <a:prstTxWarp prst="textNoShape">
              <a:avLst/>
            </a:prstTxWarp>
          </a:bodyPr>
          <a:lstStyle>
            <a:lvl1pPr eaLnBrk="1" hangingPunct="1">
              <a:defRPr sz="1200"/>
            </a:lvl1pPr>
          </a:lstStyle>
          <a:p>
            <a:pPr>
              <a:defRPr/>
            </a:pPr>
            <a:endParaRPr lang="fr-FR" altLang="fr-FR"/>
          </a:p>
        </p:txBody>
      </p:sp>
      <p:sp>
        <p:nvSpPr>
          <p:cNvPr id="5123" name="Rectangle 3"/>
          <p:cNvSpPr>
            <a:spLocks noGrp="1" noChangeArrowheads="1"/>
          </p:cNvSpPr>
          <p:nvPr>
            <p:ph type="dt" idx="1"/>
          </p:nvPr>
        </p:nvSpPr>
        <p:spPr bwMode="auto">
          <a:xfrm>
            <a:off x="3850375" y="0"/>
            <a:ext cx="2945712" cy="496729"/>
          </a:xfrm>
          <a:prstGeom prst="rect">
            <a:avLst/>
          </a:prstGeom>
          <a:noFill/>
          <a:ln>
            <a:noFill/>
          </a:ln>
          <a:effectLst/>
        </p:spPr>
        <p:txBody>
          <a:bodyPr vert="horz" wrap="square" lIns="91422" tIns="45711" rIns="91422" bIns="45711" numCol="1" anchor="t" anchorCtr="0" compatLnSpc="1">
            <a:prstTxWarp prst="textNoShape">
              <a:avLst/>
            </a:prstTxWarp>
          </a:bodyPr>
          <a:lstStyle>
            <a:lvl1pPr algn="r" eaLnBrk="1" hangingPunct="1">
              <a:defRPr sz="1200"/>
            </a:lvl1pPr>
          </a:lstStyle>
          <a:p>
            <a:pPr>
              <a:defRPr/>
            </a:pPr>
            <a:fld id="{DF3CFA37-2F8E-4027-B209-1576F6FE3B22}" type="datetime1">
              <a:rPr lang="fr-FR" altLang="fr-FR" smtClean="0"/>
              <a:t>30/06/2022</a:t>
            </a:fld>
            <a:endParaRPr lang="fr-FR" altLang="fr-FR"/>
          </a:p>
        </p:txBody>
      </p:sp>
      <p:sp>
        <p:nvSpPr>
          <p:cNvPr id="3076"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292" y="4714955"/>
            <a:ext cx="5439092" cy="4467383"/>
          </a:xfrm>
          <a:prstGeom prst="rect">
            <a:avLst/>
          </a:prstGeom>
          <a:noFill/>
          <a:ln>
            <a:noFill/>
          </a:ln>
          <a:effectLst/>
        </p:spPr>
        <p:txBody>
          <a:bodyPr vert="horz" wrap="square" lIns="91422" tIns="45711" rIns="91422" bIns="45711"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5126" name="Rectangle 6"/>
          <p:cNvSpPr>
            <a:spLocks noGrp="1" noChangeArrowheads="1"/>
          </p:cNvSpPr>
          <p:nvPr>
            <p:ph type="ftr" sz="quarter" idx="4"/>
          </p:nvPr>
        </p:nvSpPr>
        <p:spPr bwMode="auto">
          <a:xfrm>
            <a:off x="0" y="9428323"/>
            <a:ext cx="2945712" cy="496728"/>
          </a:xfrm>
          <a:prstGeom prst="rect">
            <a:avLst/>
          </a:prstGeom>
          <a:noFill/>
          <a:ln>
            <a:noFill/>
          </a:ln>
          <a:effectLst/>
        </p:spPr>
        <p:txBody>
          <a:bodyPr vert="horz" wrap="square" lIns="91422" tIns="45711" rIns="91422" bIns="45711" numCol="1" anchor="b" anchorCtr="0" compatLnSpc="1">
            <a:prstTxWarp prst="textNoShape">
              <a:avLst/>
            </a:prstTxWarp>
          </a:bodyPr>
          <a:lstStyle>
            <a:lvl1pPr eaLnBrk="1" hangingPunct="1">
              <a:defRPr sz="1200"/>
            </a:lvl1pPr>
          </a:lstStyle>
          <a:p>
            <a:pPr>
              <a:defRPr/>
            </a:pPr>
            <a:endParaRPr lang="fr-FR" altLang="fr-FR"/>
          </a:p>
        </p:txBody>
      </p:sp>
      <p:sp>
        <p:nvSpPr>
          <p:cNvPr id="5127" name="Rectangle 7"/>
          <p:cNvSpPr>
            <a:spLocks noGrp="1" noChangeArrowheads="1"/>
          </p:cNvSpPr>
          <p:nvPr>
            <p:ph type="sldNum" sz="quarter" idx="5"/>
          </p:nvPr>
        </p:nvSpPr>
        <p:spPr bwMode="auto">
          <a:xfrm>
            <a:off x="3850375" y="9428323"/>
            <a:ext cx="2945712" cy="496728"/>
          </a:xfrm>
          <a:prstGeom prst="rect">
            <a:avLst/>
          </a:prstGeom>
          <a:noFill/>
          <a:ln>
            <a:noFill/>
          </a:ln>
          <a:effectLst/>
        </p:spPr>
        <p:txBody>
          <a:bodyPr vert="horz" wrap="square" lIns="91422" tIns="45711" rIns="91422" bIns="45711" numCol="1" anchor="b" anchorCtr="0" compatLnSpc="1">
            <a:prstTxWarp prst="textNoShape">
              <a:avLst/>
            </a:prstTxWarp>
          </a:bodyPr>
          <a:lstStyle>
            <a:lvl1pPr algn="r" eaLnBrk="1" hangingPunct="1">
              <a:defRPr sz="1200" smtClean="0"/>
            </a:lvl1pPr>
          </a:lstStyle>
          <a:p>
            <a:pPr>
              <a:defRPr/>
            </a:pPr>
            <a:fld id="{A57FC7E3-19D8-4521-8B34-DE881CDC0E4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ChangeArrowheads="1" noTextEdit="1"/>
          </p:cNvSpPr>
          <p:nvPr>
            <p:ph type="sldImg"/>
          </p:nvPr>
        </p:nvSpPr>
        <p:spPr>
          <a:ln/>
        </p:spPr>
      </p:sp>
      <p:sp>
        <p:nvSpPr>
          <p:cNvPr id="6147" name="Espace réservé des commentaires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fr-FR"/>
          </a:p>
        </p:txBody>
      </p:sp>
      <p:sp>
        <p:nvSpPr>
          <p:cNvPr id="6148" name="Espace réservé du numéro de diapositive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727" indent="-285664">
              <a:defRPr sz="2400">
                <a:solidFill>
                  <a:schemeClr val="tx1"/>
                </a:solidFill>
                <a:latin typeface="Times New Roman" panose="02020603050405020304" pitchFamily="18" charset="0"/>
                <a:ea typeface="MS PGothic" panose="020B0600070205080204" pitchFamily="34" charset="-128"/>
              </a:defRPr>
            </a:lvl2pPr>
            <a:lvl3pPr marL="1142657" indent="-228531">
              <a:defRPr sz="2400">
                <a:solidFill>
                  <a:schemeClr val="tx1"/>
                </a:solidFill>
                <a:latin typeface="Times New Roman" panose="02020603050405020304" pitchFamily="18" charset="0"/>
                <a:ea typeface="MS PGothic" panose="020B0600070205080204" pitchFamily="34" charset="-128"/>
              </a:defRPr>
            </a:lvl3pPr>
            <a:lvl4pPr marL="1599720" indent="-228531">
              <a:defRPr sz="2400">
                <a:solidFill>
                  <a:schemeClr val="tx1"/>
                </a:solidFill>
                <a:latin typeface="Times New Roman" panose="02020603050405020304" pitchFamily="18" charset="0"/>
                <a:ea typeface="MS PGothic" panose="020B0600070205080204" pitchFamily="34" charset="-128"/>
              </a:defRPr>
            </a:lvl4pPr>
            <a:lvl5pPr marL="2056783" indent="-228531">
              <a:defRPr sz="2400">
                <a:solidFill>
                  <a:schemeClr val="tx1"/>
                </a:solidFill>
                <a:latin typeface="Times New Roman" panose="02020603050405020304" pitchFamily="18" charset="0"/>
                <a:ea typeface="MS PGothic" panose="020B0600070205080204" pitchFamily="34" charset="-128"/>
              </a:defRPr>
            </a:lvl5pPr>
            <a:lvl6pPr marL="2513846"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0908"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7971"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5034" indent="-228531"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C796508-CE43-4C71-BC43-DF75AEEACCDB}" type="slidenum">
              <a:rPr lang="fr-FR" altLang="fr-FR" sz="1200"/>
              <a:pPr/>
              <a:t>1</a:t>
            </a:fld>
            <a:endParaRPr lang="fr-FR" altLang="fr-FR" sz="1200"/>
          </a:p>
        </p:txBody>
      </p:sp>
      <p:sp>
        <p:nvSpPr>
          <p:cNvPr id="2" name="Espace réservé de la date 1">
            <a:extLst>
              <a:ext uri="{FF2B5EF4-FFF2-40B4-BE49-F238E27FC236}">
                <a16:creationId xmlns:a16="http://schemas.microsoft.com/office/drawing/2014/main" id="{493FCE8B-9ED8-C680-195C-9A102B8A29A6}"/>
              </a:ext>
            </a:extLst>
          </p:cNvPr>
          <p:cNvSpPr>
            <a:spLocks noGrp="1"/>
          </p:cNvSpPr>
          <p:nvPr>
            <p:ph type="dt" idx="1"/>
          </p:nvPr>
        </p:nvSpPr>
        <p:spPr/>
        <p:txBody>
          <a:bodyPr/>
          <a:lstStyle/>
          <a:p>
            <a:pPr>
              <a:defRPr/>
            </a:pPr>
            <a:fld id="{BB50FADD-7933-42EE-ACC3-A16202ACF93C}" type="datetime1">
              <a:rPr lang="fr-FR" altLang="fr-FR" smtClean="0"/>
              <a:t>30/06/2022</a:t>
            </a:fld>
            <a:endParaRPr lang="fr-FR" altLang="fr-FR"/>
          </a:p>
        </p:txBody>
      </p:sp>
      <p:sp>
        <p:nvSpPr>
          <p:cNvPr id="3" name="Espace réservé du pied de page 2">
            <a:extLst>
              <a:ext uri="{FF2B5EF4-FFF2-40B4-BE49-F238E27FC236}">
                <a16:creationId xmlns:a16="http://schemas.microsoft.com/office/drawing/2014/main" id="{A290888B-1ECE-9A4F-3717-7662F3BA0146}"/>
              </a:ext>
            </a:extLst>
          </p:cNvPr>
          <p:cNvSpPr>
            <a:spLocks noGrp="1"/>
          </p:cNvSpPr>
          <p:nvPr>
            <p:ph type="ftr" sz="quarter" idx="4"/>
          </p:nvPr>
        </p:nvSpPr>
        <p:spPr/>
        <p:txBody>
          <a:bodyPr/>
          <a:lstStyle/>
          <a:p>
            <a:pPr>
              <a:defRPr/>
            </a:pPr>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Rectangle 1"/>
          <p:cNvSpPr/>
          <p:nvPr userDrawn="1"/>
        </p:nvSpPr>
        <p:spPr>
          <a:xfrm>
            <a:off x="0" y="4316760"/>
            <a:ext cx="9144000" cy="2634903"/>
          </a:xfrm>
          <a:prstGeom prst="rect">
            <a:avLst/>
          </a:prstGeom>
          <a:solidFill>
            <a:srgbClr val="D84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 name="Rectangle 2"/>
          <p:cNvSpPr/>
          <p:nvPr userDrawn="1"/>
        </p:nvSpPr>
        <p:spPr>
          <a:xfrm>
            <a:off x="0" y="-26988"/>
            <a:ext cx="9144000" cy="1804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Image 6">
            <a:extLst>
              <a:ext uri="{FF2B5EF4-FFF2-40B4-BE49-F238E27FC236}">
                <a16:creationId xmlns:a16="http://schemas.microsoft.com/office/drawing/2014/main" id="{048E6634-C839-498C-A0FA-E61B6DC47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5" y="1268760"/>
            <a:ext cx="9144000" cy="3048000"/>
          </a:xfrm>
          <a:prstGeom prst="rect">
            <a:avLst/>
          </a:prstGeom>
        </p:spPr>
      </p:pic>
    </p:spTree>
    <p:extLst>
      <p:ext uri="{BB962C8B-B14F-4D97-AF65-F5344CB8AC3E}">
        <p14:creationId xmlns:p14="http://schemas.microsoft.com/office/powerpoint/2010/main" val="251959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1">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a:xfrm>
            <a:off x="323528" y="1196752"/>
            <a:ext cx="8496944" cy="5112568"/>
          </a:xfrm>
          <a:prstGeom prst="rect">
            <a:avLst/>
          </a:prstGeom>
        </p:spPr>
        <p:txBody>
          <a:bodyPr/>
          <a:lstStyle>
            <a:lvl1pPr>
              <a:buClr>
                <a:srgbClr val="D84800"/>
              </a:buClr>
              <a:defRPr sz="2400" b="0">
                <a:solidFill>
                  <a:srgbClr val="1F497D"/>
                </a:solidFill>
                <a:latin typeface="Helvetica Neue"/>
                <a:cs typeface="Helvetica Neue"/>
              </a:defRPr>
            </a:lvl1pPr>
            <a:lvl2pPr>
              <a:buClr>
                <a:srgbClr val="D84800"/>
              </a:buClr>
              <a:defRPr sz="2000">
                <a:solidFill>
                  <a:srgbClr val="1F497D"/>
                </a:solidFill>
                <a:latin typeface="Helvetica Neue"/>
                <a:cs typeface="Helvetica Neue"/>
              </a:defRPr>
            </a:lvl2pPr>
            <a:lvl3pPr>
              <a:buClr>
                <a:srgbClr val="D84800"/>
              </a:buClr>
              <a:defRPr sz="1800">
                <a:solidFill>
                  <a:srgbClr val="1F497D"/>
                </a:solidFill>
                <a:latin typeface="Helvetica Neue"/>
                <a:cs typeface="Helvetica Neue"/>
              </a:defRPr>
            </a:lvl3pPr>
            <a:lvl4pPr>
              <a:buClr>
                <a:srgbClr val="D84800"/>
              </a:buClr>
              <a:defRPr sz="1600">
                <a:solidFill>
                  <a:srgbClr val="1F497D"/>
                </a:solidFill>
                <a:latin typeface="Helvetica Neue"/>
                <a:cs typeface="Helvetica Neue"/>
              </a:defRPr>
            </a:lvl4pPr>
            <a:lvl5pPr>
              <a:buClr>
                <a:srgbClr val="D84800"/>
              </a:buClr>
              <a:defRPr sz="1400">
                <a:solidFill>
                  <a:srgbClr val="1F497D"/>
                </a:solidFill>
                <a:latin typeface="Helvetica Neue"/>
                <a:cs typeface="Helvetica Neue"/>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itre 10"/>
          <p:cNvSpPr>
            <a:spLocks noGrp="1"/>
          </p:cNvSpPr>
          <p:nvPr>
            <p:ph type="title"/>
          </p:nvPr>
        </p:nvSpPr>
        <p:spPr bwMode="auto">
          <a:xfrm>
            <a:off x="1835696" y="115888"/>
            <a:ext cx="7308304" cy="638175"/>
          </a:xfrm>
          <a:prstGeom prst="rect">
            <a:avLst/>
          </a:prstGeom>
          <a:noFill/>
          <a:ln>
            <a:noFill/>
          </a:ln>
        </p:spPr>
        <p:txBody>
          <a:bodyPr/>
          <a:lstStyle/>
          <a:p>
            <a:pPr lvl="0"/>
            <a:r>
              <a:rPr lang="fr-FR" altLang="fr-FR" dirty="0"/>
              <a:t>Modifiez le style du titre</a:t>
            </a:r>
          </a:p>
        </p:txBody>
      </p:sp>
    </p:spTree>
    <p:extLst>
      <p:ext uri="{BB962C8B-B14F-4D97-AF65-F5344CB8AC3E}">
        <p14:creationId xmlns:p14="http://schemas.microsoft.com/office/powerpoint/2010/main" val="1979619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403350" y="90319"/>
            <a:ext cx="7731125" cy="638175"/>
          </a:xfrm>
          <a:prstGeom prst="rect">
            <a:avLst/>
          </a:prstGeom>
          <a:solidFill>
            <a:srgbClr val="D84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Titre 1"/>
          <p:cNvSpPr txBox="1">
            <a:spLocks/>
          </p:cNvSpPr>
          <p:nvPr userDrawn="1"/>
        </p:nvSpPr>
        <p:spPr>
          <a:xfrm>
            <a:off x="2978150" y="260350"/>
            <a:ext cx="4762500" cy="346075"/>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a:defRPr/>
            </a:pPr>
            <a:endParaRPr lang="fr-FR" dirty="0"/>
          </a:p>
        </p:txBody>
      </p:sp>
      <p:sp>
        <p:nvSpPr>
          <p:cNvPr id="1029" name="Espace réservé du titre 10"/>
          <p:cNvSpPr>
            <a:spLocks noGrp="1"/>
          </p:cNvSpPr>
          <p:nvPr>
            <p:ph type="title"/>
          </p:nvPr>
        </p:nvSpPr>
        <p:spPr bwMode="auto">
          <a:xfrm>
            <a:off x="1763713" y="115888"/>
            <a:ext cx="73802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8" name="Espace réservé de la date 1"/>
          <p:cNvSpPr txBox="1">
            <a:spLocks/>
          </p:cNvSpPr>
          <p:nvPr userDrawn="1"/>
        </p:nvSpPr>
        <p:spPr>
          <a:xfrm>
            <a:off x="0" y="6497638"/>
            <a:ext cx="9144000" cy="360362"/>
          </a:xfrm>
          <a:prstGeom prst="rect">
            <a:avLst/>
          </a:prstGeom>
        </p:spPr>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tabLst/>
              <a:defRPr sz="1200" kern="1200">
                <a:solidFill>
                  <a:schemeClr val="bg1">
                    <a:lumMod val="50000"/>
                  </a:schemeClr>
                </a:solidFill>
                <a:latin typeface="Helvetica Neue"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a:lstStyle>
          <a:p>
            <a:pPr algn="ctr">
              <a:defRPr/>
            </a:pPr>
            <a:endParaRPr lang="fr-FR" altLang="fr-FR" dirty="0"/>
          </a:p>
        </p:txBody>
      </p:sp>
      <p:sp>
        <p:nvSpPr>
          <p:cNvPr id="13" name="Espace réservé de la date 1"/>
          <p:cNvSpPr txBox="1">
            <a:spLocks/>
          </p:cNvSpPr>
          <p:nvPr userDrawn="1"/>
        </p:nvSpPr>
        <p:spPr>
          <a:xfrm>
            <a:off x="0" y="6497638"/>
            <a:ext cx="2267744" cy="360362"/>
          </a:xfrm>
          <a:prstGeom prst="rect">
            <a:avLst/>
          </a:prstGeom>
        </p:spPr>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tabLst/>
              <a:defRPr sz="1200" kern="1200">
                <a:solidFill>
                  <a:schemeClr val="bg1">
                    <a:lumMod val="50000"/>
                  </a:schemeClr>
                </a:solidFill>
                <a:latin typeface="Helvetica Neue"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a:lstStyle>
          <a:p>
            <a:pPr>
              <a:defRPr/>
            </a:pPr>
            <a:r>
              <a:rPr lang="fr-FR" altLang="fr-FR" dirty="0"/>
              <a:t>30/06/2022  VT</a:t>
            </a:r>
          </a:p>
        </p:txBody>
      </p:sp>
      <p:sp>
        <p:nvSpPr>
          <p:cNvPr id="10" name="Espace réservé de la date 1"/>
          <p:cNvSpPr txBox="1">
            <a:spLocks/>
          </p:cNvSpPr>
          <p:nvPr userDrawn="1"/>
        </p:nvSpPr>
        <p:spPr>
          <a:xfrm>
            <a:off x="7947025" y="6497638"/>
            <a:ext cx="1187450" cy="360362"/>
          </a:xfrm>
          <a:prstGeom prst="rect">
            <a:avLst/>
          </a:prstGeom>
        </p:spPr>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defRPr/>
            </a:pPr>
            <a:fld id="{88E021F3-F773-42DB-B2A8-CB27FEF62F02}" type="slidenum">
              <a:rPr lang="fr-FR" altLang="fr-FR" sz="1200" smtClean="0">
                <a:solidFill>
                  <a:srgbClr val="7F7F7F"/>
                </a:solidFill>
                <a:latin typeface="Helvetica Neue" charset="0"/>
              </a:rPr>
              <a:pPr algn="r">
                <a:defRPr/>
              </a:pPr>
              <a:t>‹N°›</a:t>
            </a:fld>
            <a:endParaRPr lang="fr-FR" altLang="fr-FR" sz="1200" dirty="0">
              <a:solidFill>
                <a:srgbClr val="7F7F7F"/>
              </a:solidFill>
              <a:latin typeface="Helvetica Neue" charset="0"/>
            </a:endParaRPr>
          </a:p>
        </p:txBody>
      </p:sp>
      <p:pic>
        <p:nvPicPr>
          <p:cNvPr id="3" name="Image 2">
            <a:extLst>
              <a:ext uri="{FF2B5EF4-FFF2-40B4-BE49-F238E27FC236}">
                <a16:creationId xmlns:a16="http://schemas.microsoft.com/office/drawing/2014/main" id="{387F0E68-0751-41BE-A42D-46ECCFCC3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490" y="90319"/>
            <a:ext cx="834960" cy="1011647"/>
          </a:xfrm>
          <a:prstGeom prst="rect">
            <a:avLst/>
          </a:prstGeom>
        </p:spPr>
      </p:pic>
      <p:pic>
        <p:nvPicPr>
          <p:cNvPr id="6" name="Image 5">
            <a:extLst>
              <a:ext uri="{FF2B5EF4-FFF2-40B4-BE49-F238E27FC236}">
                <a16:creationId xmlns:a16="http://schemas.microsoft.com/office/drawing/2014/main" id="{074CB7EC-F3C2-49C6-BFAE-51B0D7C00C3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1800" b="31800"/>
          <a:stretch/>
        </p:blipFill>
        <p:spPr>
          <a:xfrm>
            <a:off x="3763210" y="6453336"/>
            <a:ext cx="1619672" cy="331623"/>
          </a:xfrm>
          <a:prstGeom prst="rect">
            <a:avLst/>
          </a:prstGeom>
        </p:spPr>
      </p:pic>
    </p:spTree>
  </p:cSld>
  <p:clrMap bg1="lt1" tx1="dk1" bg2="lt2" tx2="dk2" accent1="accent1" accent2="accent2" accent3="accent3" accent4="accent4" accent5="accent5" accent6="accent6" hlink="hlink" folHlink="folHlink"/>
  <p:sldLayoutIdLst>
    <p:sldLayoutId id="2147484871" r:id="rId1"/>
    <p:sldLayoutId id="2147484870" r:id="rId2"/>
  </p:sldLayoutIdLst>
  <p:hf sldNum="0" hdr="0" ftr="0"/>
  <p:txStyles>
    <p:title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p:titleStyle>
    <p:bodyStyle>
      <a:lvl1pPr marL="342900" indent="-342900" algn="l" rtl="0" eaLnBrk="0" fontAlgn="base" hangingPunct="0">
        <a:spcBef>
          <a:spcPct val="20000"/>
        </a:spcBef>
        <a:spcAft>
          <a:spcPct val="0"/>
        </a:spcAft>
        <a:buClr>
          <a:srgbClr val="FF6600"/>
        </a:buClr>
        <a:buFont typeface="Courier New" panose="02070309020205020404" pitchFamily="49" charset="0"/>
        <a:buChar char="o"/>
        <a:defRPr sz="2000" b="1">
          <a:solidFill>
            <a:srgbClr val="000066"/>
          </a:solidFill>
          <a:latin typeface="Arial Narrow" panose="020B0606020202030204" pitchFamily="34" charset="0"/>
          <a:ea typeface="MS PGothic" pitchFamily="34" charset="-128"/>
          <a:cs typeface="Arial Narrow" panose="020B0606020202030204" pitchFamily="34" charset="0"/>
        </a:defRPr>
      </a:lvl1pPr>
      <a:lvl2pPr marL="742950" indent="-285750" algn="l" rtl="0" eaLnBrk="0" fontAlgn="base" hangingPunct="0">
        <a:spcBef>
          <a:spcPct val="20000"/>
        </a:spcBef>
        <a:spcAft>
          <a:spcPct val="0"/>
        </a:spcAft>
        <a:buClr>
          <a:srgbClr val="FF6600"/>
        </a:buClr>
        <a:buFont typeface="Arial" panose="020B0604020202020204" pitchFamily="34" charset="0"/>
        <a:buChar char="•"/>
        <a:defRPr>
          <a:solidFill>
            <a:srgbClr val="000066"/>
          </a:solidFill>
          <a:latin typeface="Arial Narrow" panose="020B0606020202030204" pitchFamily="34" charset="0"/>
          <a:ea typeface="MS PGothic" pitchFamily="34" charset="-128"/>
          <a:cs typeface="Arial Narrow" panose="020B0606020202030204" pitchFamily="34" charset="0"/>
        </a:defRPr>
      </a:lvl2pPr>
      <a:lvl3pPr marL="1200150" indent="-285750" algn="l" rtl="0" eaLnBrk="0" fontAlgn="base" hangingPunct="0">
        <a:spcBef>
          <a:spcPct val="20000"/>
        </a:spcBef>
        <a:spcAft>
          <a:spcPct val="0"/>
        </a:spcAft>
        <a:buClr>
          <a:srgbClr val="FF6600"/>
        </a:buClr>
        <a:buFont typeface="Arial" panose="020B0604020202020204" pitchFamily="34" charset="0"/>
        <a:buChar char="•"/>
        <a:defRPr sz="1600">
          <a:solidFill>
            <a:srgbClr val="000066"/>
          </a:solidFill>
          <a:latin typeface="Arial Narrow" panose="020B0606020202030204" pitchFamily="34" charset="0"/>
          <a:ea typeface="MS PGothic" pitchFamily="34" charset="-128"/>
          <a:cs typeface="Arial Narrow" panose="020B0606020202030204" pitchFamily="34" charset="0"/>
        </a:defRPr>
      </a:lvl3pPr>
      <a:lvl4pPr marL="1657350" indent="-285750" algn="l" rtl="0" eaLnBrk="0" fontAlgn="base" hangingPunct="0">
        <a:spcBef>
          <a:spcPct val="20000"/>
        </a:spcBef>
        <a:spcAft>
          <a:spcPct val="0"/>
        </a:spcAft>
        <a:buClr>
          <a:srgbClr val="FF6600"/>
        </a:buClr>
        <a:buFont typeface="Arial" panose="020B0604020202020204" pitchFamily="34" charset="0"/>
        <a:buChar char="•"/>
        <a:defRPr sz="1400">
          <a:solidFill>
            <a:srgbClr val="000066"/>
          </a:solidFill>
          <a:latin typeface="Arial Narrow" panose="020B0606020202030204" pitchFamily="34" charset="0"/>
          <a:ea typeface="MS PGothic" pitchFamily="34" charset="-128"/>
          <a:cs typeface="Arial Narrow" panose="020B0606020202030204" pitchFamily="34" charset="0"/>
        </a:defRPr>
      </a:lvl4pPr>
      <a:lvl5pPr marL="2000250" indent="-171450" algn="l" rtl="0" eaLnBrk="0" fontAlgn="base" hangingPunct="0">
        <a:spcBef>
          <a:spcPct val="20000"/>
        </a:spcBef>
        <a:spcAft>
          <a:spcPct val="0"/>
        </a:spcAft>
        <a:buClr>
          <a:srgbClr val="FF6600"/>
        </a:buClr>
        <a:buFont typeface="Arial" panose="020B0604020202020204" pitchFamily="34" charset="0"/>
        <a:buChar char="•"/>
        <a:defRPr sz="1000">
          <a:solidFill>
            <a:srgbClr val="000066"/>
          </a:solidFill>
          <a:latin typeface="Arial Narrow" panose="020B0606020202030204" pitchFamily="34" charset="0"/>
          <a:ea typeface="MS PGothic" pitchFamily="34" charset="-128"/>
          <a:cs typeface="Arial Narrow" panose="020B0606020202030204" pitchFamily="34" charset="0"/>
        </a:defRPr>
      </a:lvl5pPr>
      <a:lvl6pPr marL="2514600" indent="-228600" algn="l" rtl="0" fontAlgn="base">
        <a:spcBef>
          <a:spcPct val="20000"/>
        </a:spcBef>
        <a:spcAft>
          <a:spcPct val="0"/>
        </a:spcAft>
        <a:buChar char="»"/>
        <a:defRPr sz="1000">
          <a:solidFill>
            <a:srgbClr val="000066"/>
          </a:solidFill>
          <a:latin typeface="+mn-lt"/>
        </a:defRPr>
      </a:lvl6pPr>
      <a:lvl7pPr marL="2971800" indent="-228600" algn="l" rtl="0" fontAlgn="base">
        <a:spcBef>
          <a:spcPct val="20000"/>
        </a:spcBef>
        <a:spcAft>
          <a:spcPct val="0"/>
        </a:spcAft>
        <a:buChar char="»"/>
        <a:defRPr sz="1000">
          <a:solidFill>
            <a:srgbClr val="000066"/>
          </a:solidFill>
          <a:latin typeface="+mn-lt"/>
        </a:defRPr>
      </a:lvl7pPr>
      <a:lvl8pPr marL="3429000" indent="-228600" algn="l" rtl="0" fontAlgn="base">
        <a:spcBef>
          <a:spcPct val="20000"/>
        </a:spcBef>
        <a:spcAft>
          <a:spcPct val="0"/>
        </a:spcAft>
        <a:buChar char="»"/>
        <a:defRPr sz="1000">
          <a:solidFill>
            <a:srgbClr val="000066"/>
          </a:solidFill>
          <a:latin typeface="+mn-lt"/>
        </a:defRPr>
      </a:lvl8pPr>
      <a:lvl9pPr marL="3886200" indent="-228600" algn="l" rtl="0" fontAlgn="base">
        <a:spcBef>
          <a:spcPct val="20000"/>
        </a:spcBef>
        <a:spcAft>
          <a:spcPct val="0"/>
        </a:spcAft>
        <a:buChar char="»"/>
        <a:defRPr sz="1000">
          <a:solidFill>
            <a:srgbClr val="000066"/>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montagne.fr/clermont-ferrand-63000/actualites/la-bataille-de-leau-lourde-a-agite-la-capitale-auvergnate-et-la-banque-de-france_1660335/"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8"/>
          <p:cNvPicPr>
            <a:picLocks noChangeAspect="1" noChangeArrowheads="1"/>
          </p:cNvPicPr>
          <p:nvPr/>
        </p:nvPicPr>
        <p:blipFill>
          <a:blip r:embed="rId3" cstate="print">
            <a:extLst>
              <a:ext uri="{28A0092B-C50C-407E-A947-70E740481C1C}">
                <a14:useLocalDpi xmlns:a14="http://schemas.microsoft.com/office/drawing/2010/main" val="0"/>
              </a:ext>
            </a:extLst>
          </a:blip>
          <a:srcRect l="13553" t="12241" r="9891" b="15546"/>
          <a:stretch>
            <a:fillRect/>
          </a:stretch>
        </p:blipFill>
        <p:spPr bwMode="auto">
          <a:xfrm>
            <a:off x="3126849" y="-184712"/>
            <a:ext cx="2957319" cy="14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ZoneTexte 1"/>
          <p:cNvSpPr txBox="1">
            <a:spLocks noChangeArrowheads="1"/>
          </p:cNvSpPr>
          <p:nvPr/>
        </p:nvSpPr>
        <p:spPr bwMode="auto">
          <a:xfrm>
            <a:off x="3175" y="443711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fr-FR" altLang="fr-FR" sz="2800" b="1" dirty="0">
                <a:solidFill>
                  <a:schemeClr val="bg1"/>
                </a:solidFill>
                <a:latin typeface="+mj-lt"/>
              </a:rPr>
              <a:t>PRIX SFP JOLIOT CURIE 2019</a:t>
            </a:r>
          </a:p>
        </p:txBody>
      </p:sp>
      <p:pic>
        <p:nvPicPr>
          <p:cNvPr id="5127"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777" y="116632"/>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ZoneTexte 4"/>
          <p:cNvSpPr txBox="1">
            <a:spLocks noChangeArrowheads="1"/>
          </p:cNvSpPr>
          <p:nvPr/>
        </p:nvSpPr>
        <p:spPr bwMode="auto">
          <a:xfrm>
            <a:off x="84892" y="6444159"/>
            <a:ext cx="2808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fr-FR" altLang="fr-FR" sz="1800" i="1" dirty="0">
                <a:solidFill>
                  <a:schemeClr val="bg1"/>
                </a:solidFill>
                <a:latin typeface="+mj-lt"/>
              </a:rPr>
              <a:t>30/06/2022</a:t>
            </a:r>
          </a:p>
        </p:txBody>
      </p:sp>
      <p:sp>
        <p:nvSpPr>
          <p:cNvPr id="10" name="ZoneTexte 4"/>
          <p:cNvSpPr txBox="1">
            <a:spLocks noChangeArrowheads="1"/>
          </p:cNvSpPr>
          <p:nvPr/>
        </p:nvSpPr>
        <p:spPr bwMode="auto">
          <a:xfrm>
            <a:off x="3175" y="594928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fr-FR" altLang="fr-FR" sz="2000" dirty="0">
                <a:solidFill>
                  <a:schemeClr val="bg1"/>
                </a:solidFill>
                <a:latin typeface="+mj-lt"/>
              </a:rPr>
              <a:t>Laboratoire de Physique de Clermont – LPC </a:t>
            </a:r>
          </a:p>
        </p:txBody>
      </p:sp>
      <p:sp>
        <p:nvSpPr>
          <p:cNvPr id="11" name="ZoneTexte 4"/>
          <p:cNvSpPr txBox="1">
            <a:spLocks noChangeArrowheads="1"/>
          </p:cNvSpPr>
          <p:nvPr/>
        </p:nvSpPr>
        <p:spPr bwMode="auto">
          <a:xfrm>
            <a:off x="6012160" y="6445653"/>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fr-FR" altLang="fr-FR" sz="1800" i="1" dirty="0">
                <a:solidFill>
                  <a:schemeClr val="bg1"/>
                </a:solidFill>
                <a:latin typeface="+mj-lt"/>
              </a:rPr>
              <a:t>Vincent TISSERAND</a:t>
            </a:r>
          </a:p>
        </p:txBody>
      </p:sp>
      <p:pic>
        <p:nvPicPr>
          <p:cNvPr id="13" name="Image 12" descr="Université Clermont Auverg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188640"/>
            <a:ext cx="1052870" cy="10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76E39ACA-B1E4-265E-9A5B-49BF29CCDE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5017264"/>
            <a:ext cx="1192255" cy="831888"/>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1847BBEC-6D4F-7460-FEAB-70DA712D38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704" y="5075212"/>
            <a:ext cx="2161115" cy="715992"/>
          </a:xfrm>
          <a:prstGeom prst="rect">
            <a:avLst/>
          </a:prstGeom>
        </p:spPr>
      </p:pic>
      <p:pic>
        <p:nvPicPr>
          <p:cNvPr id="7" name="Image 6">
            <a:extLst>
              <a:ext uri="{FF2B5EF4-FFF2-40B4-BE49-F238E27FC236}">
                <a16:creationId xmlns:a16="http://schemas.microsoft.com/office/drawing/2014/main" id="{6924671B-A546-F22D-19ED-AF602C98FD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363" y="5109299"/>
            <a:ext cx="1554765" cy="6478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529510A-1775-4327-9C77-918C07D6A9CE}"/>
              </a:ext>
            </a:extLst>
          </p:cNvPr>
          <p:cNvPicPr>
            <a:picLocks noChangeAspect="1"/>
          </p:cNvPicPr>
          <p:nvPr/>
        </p:nvPicPr>
        <p:blipFill>
          <a:blip r:embed="rId2"/>
          <a:stretch>
            <a:fillRect/>
          </a:stretch>
        </p:blipFill>
        <p:spPr>
          <a:xfrm>
            <a:off x="899592" y="2780928"/>
            <a:ext cx="7416824" cy="3611215"/>
          </a:xfrm>
          <a:prstGeom prst="rect">
            <a:avLst/>
          </a:prstGeom>
        </p:spPr>
      </p:pic>
      <p:sp>
        <p:nvSpPr>
          <p:cNvPr id="3" name="Titre 2"/>
          <p:cNvSpPr>
            <a:spLocks noGrp="1"/>
          </p:cNvSpPr>
          <p:nvPr>
            <p:ph type="title"/>
          </p:nvPr>
        </p:nvSpPr>
        <p:spPr/>
        <p:txBody>
          <a:bodyPr/>
          <a:lstStyle/>
          <a:p>
            <a:br>
              <a:rPr lang="en-GB" dirty="0">
                <a:latin typeface="+mj-lt"/>
              </a:rPr>
            </a:br>
            <a:r>
              <a:rPr lang="en-GB" dirty="0">
                <a:latin typeface="+mj-lt"/>
              </a:rPr>
              <a:t> </a:t>
            </a:r>
          </a:p>
        </p:txBody>
      </p:sp>
      <p:sp>
        <p:nvSpPr>
          <p:cNvPr id="11" name="Titre 4">
            <a:extLst>
              <a:ext uri="{FF2B5EF4-FFF2-40B4-BE49-F238E27FC236}">
                <a16:creationId xmlns:a16="http://schemas.microsoft.com/office/drawing/2014/main" id="{E4E3EB95-2C94-8B5C-66F0-F6DD48504A31}"/>
              </a:ext>
            </a:extLst>
          </p:cNvPr>
          <p:cNvSpPr txBox="1">
            <a:spLocks/>
          </p:cNvSpPr>
          <p:nvPr/>
        </p:nvSpPr>
        <p:spPr bwMode="auto">
          <a:xfrm>
            <a:off x="1763688" y="116632"/>
            <a:ext cx="7308304"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err="1">
                <a:latin typeface="+mj-lt"/>
              </a:rPr>
              <a:t>BigBang</a:t>
            </a:r>
            <a:r>
              <a:rPr lang="fr-FR" altLang="fr-FR" kern="0" dirty="0">
                <a:latin typeface="+mj-lt"/>
              </a:rPr>
              <a:t> CKM et CPV: regarder vers le futur</a:t>
            </a:r>
          </a:p>
        </p:txBody>
      </p:sp>
      <p:pic>
        <p:nvPicPr>
          <p:cNvPr id="1031" name="Image 19" descr="Une image contenant personne, intérieur, quai&#10;&#10;Description générée automatiquement">
            <a:extLst>
              <a:ext uri="{FF2B5EF4-FFF2-40B4-BE49-F238E27FC236}">
                <a16:creationId xmlns:a16="http://schemas.microsoft.com/office/drawing/2014/main" id="{3A90543B-1785-A37D-8FE2-A994ECE752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150" y="908720"/>
            <a:ext cx="260985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2105">
            <a:extLst>
              <a:ext uri="{FF2B5EF4-FFF2-40B4-BE49-F238E27FC236}">
                <a16:creationId xmlns:a16="http://schemas.microsoft.com/office/drawing/2014/main" id="{96BDF2C2-FAEA-E3C8-BBC5-E7E67B71F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785" y="918245"/>
            <a:ext cx="176212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Image 18">
            <a:extLst>
              <a:ext uri="{FF2B5EF4-FFF2-40B4-BE49-F238E27FC236}">
                <a16:creationId xmlns:a16="http://schemas.microsoft.com/office/drawing/2014/main" id="{EFEC2018-D70C-6324-EABA-054D8FFD18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61215"/>
          <a:stretch>
            <a:fillRect/>
          </a:stretch>
        </p:blipFill>
        <p:spPr bwMode="auto">
          <a:xfrm>
            <a:off x="6804248" y="980728"/>
            <a:ext cx="1857375" cy="1952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29EF8040-6FBC-C5F9-83D3-3F0AB5361D56}"/>
              </a:ext>
            </a:extLst>
          </p:cNvPr>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310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latin typeface="+mj-lt"/>
              </a:rPr>
              <a:t>REMERCIEMENTS </a:t>
            </a:r>
          </a:p>
        </p:txBody>
      </p:sp>
      <p:sp>
        <p:nvSpPr>
          <p:cNvPr id="2" name="ZoneTexte 1">
            <a:extLst>
              <a:ext uri="{FF2B5EF4-FFF2-40B4-BE49-F238E27FC236}">
                <a16:creationId xmlns:a16="http://schemas.microsoft.com/office/drawing/2014/main" id="{ED5C4572-B45A-2801-0B0F-8C2752643ED8}"/>
              </a:ext>
            </a:extLst>
          </p:cNvPr>
          <p:cNvSpPr txBox="1"/>
          <p:nvPr/>
        </p:nvSpPr>
        <p:spPr>
          <a:xfrm>
            <a:off x="228000" y="1196752"/>
            <a:ext cx="8808495" cy="3170099"/>
          </a:xfrm>
          <a:prstGeom prst="rect">
            <a:avLst/>
          </a:prstGeom>
          <a:noFill/>
        </p:spPr>
        <p:txBody>
          <a:bodyPr wrap="square" rtlCol="0">
            <a:spAutoFit/>
          </a:bodyPr>
          <a:lstStyle/>
          <a:p>
            <a:pPr algn="just"/>
            <a:r>
              <a:rPr lang="fr-FR" sz="2000" b="1" i="1" dirty="0">
                <a:latin typeface="+mj-lt"/>
              </a:rPr>
              <a:t>La recherche c’est faire avec d’autres et c’est des rencontres </a:t>
            </a:r>
          </a:p>
          <a:p>
            <a:pPr algn="just"/>
            <a:r>
              <a:rPr lang="fr-FR" sz="1600" dirty="0">
                <a:latin typeface="+mj-lt"/>
              </a:rPr>
              <a:t>Merci à tous ceux que j’ai croisé sur mon chemin, ceux qui sont ici présents et je pense à Pierre, Laurent, Yannis, Daniel, Andréa, Luc, Fawzi, jean Philippe, Marie Noëlle, Sylvie, </a:t>
            </a:r>
            <a:r>
              <a:rPr lang="fr-FR" sz="1600" dirty="0" err="1">
                <a:latin typeface="+mj-lt"/>
              </a:rPr>
              <a:t>Eric</a:t>
            </a:r>
            <a:r>
              <a:rPr lang="fr-FR" sz="1600" dirty="0">
                <a:latin typeface="+mj-lt"/>
              </a:rPr>
              <a:t>, Stéphane, Olivier, Aaron, Bob, Fulvio, Wenbin, Riccardo, Tim, Karim, Christos, Louis, Lydia, Gaston, Charlie, </a:t>
            </a:r>
            <a:r>
              <a:rPr lang="fr-FR" sz="1600" dirty="0" err="1">
                <a:latin typeface="+mj-lt"/>
              </a:rPr>
              <a:t>Nando</a:t>
            </a:r>
            <a:r>
              <a:rPr lang="fr-FR" sz="1600" dirty="0">
                <a:latin typeface="+mj-lt"/>
              </a:rPr>
              <a:t>, Jeff, Monica, Marie-Hélène, Anton, Sébastien, </a:t>
            </a:r>
            <a:r>
              <a:rPr lang="fr-FR" sz="1600" dirty="0" err="1">
                <a:latin typeface="+mj-lt"/>
              </a:rPr>
              <a:t>Giampi</a:t>
            </a:r>
            <a:r>
              <a:rPr lang="fr-FR" sz="1600" dirty="0">
                <a:latin typeface="+mj-lt"/>
              </a:rPr>
              <a:t>, Fernando, Jacques, Dominique, Jean Marc, </a:t>
            </a:r>
            <a:r>
              <a:rPr lang="fr-FR" sz="1600" dirty="0" err="1">
                <a:latin typeface="+mj-lt"/>
              </a:rPr>
              <a:t>Vivek</a:t>
            </a:r>
            <a:r>
              <a:rPr lang="fr-FR" sz="1600" dirty="0">
                <a:latin typeface="+mj-lt"/>
              </a:rPr>
              <a:t>, Patrick, Bill, Pat, </a:t>
            </a:r>
            <a:r>
              <a:rPr lang="fr-FR" sz="1600" dirty="0" err="1">
                <a:latin typeface="+mj-lt"/>
              </a:rPr>
              <a:t>Sharam</a:t>
            </a:r>
            <a:r>
              <a:rPr lang="fr-FR" sz="1600" dirty="0">
                <a:latin typeface="+mj-lt"/>
              </a:rPr>
              <a:t>, Raphael, Anne Catherine, Xiaokang, Zhirui, Gérard, Marc, Georges, Nicolas, Isabelle, François, Jean-François, Max, Ana … mes étudiants: Xavier, Nicolas, Boris, Halime</a:t>
            </a:r>
            <a:r>
              <a:rPr lang="fr-FR" sz="1600">
                <a:latin typeface="+mj-lt"/>
              </a:rPr>
              <a:t>, Jessy, Guy  </a:t>
            </a:r>
            <a:r>
              <a:rPr lang="fr-FR" sz="1600" dirty="0">
                <a:latin typeface="+mj-lt"/>
              </a:rPr>
              <a:t>…  et tous </a:t>
            </a:r>
            <a:r>
              <a:rPr lang="fr-FR" sz="1600">
                <a:latin typeface="+mj-lt"/>
              </a:rPr>
              <a:t>les autres </a:t>
            </a:r>
            <a:endParaRPr lang="fr-FR" sz="1600" dirty="0">
              <a:latin typeface="+mj-lt"/>
            </a:endParaRPr>
          </a:p>
          <a:p>
            <a:pPr algn="just"/>
            <a:r>
              <a:rPr lang="fr-FR" sz="1600" dirty="0">
                <a:latin typeface="+mj-lt"/>
              </a:rPr>
              <a:t>et tant d’autres qui ne sont pas aujourd’hui ici, mais à qui je pense.  Et bien évidemment Nathalie ma femme et mes 4 enfants : Claire, Antoine, Agnès et Lucie.   </a:t>
            </a:r>
          </a:p>
        </p:txBody>
      </p:sp>
      <p:pic>
        <p:nvPicPr>
          <p:cNvPr id="6" name="Image 5">
            <a:extLst>
              <a:ext uri="{FF2B5EF4-FFF2-40B4-BE49-F238E27FC236}">
                <a16:creationId xmlns:a16="http://schemas.microsoft.com/office/drawing/2014/main" id="{615A55D7-7B71-A3D0-4C0D-F9C8048F4024}"/>
              </a:ext>
            </a:extLst>
          </p:cNvPr>
          <p:cNvPicPr>
            <a:picLocks noChangeAspect="1"/>
          </p:cNvPicPr>
          <p:nvPr/>
        </p:nvPicPr>
        <p:blipFill>
          <a:blip r:embed="rId2"/>
          <a:stretch>
            <a:fillRect/>
          </a:stretch>
        </p:blipFill>
        <p:spPr>
          <a:xfrm>
            <a:off x="251520" y="4293096"/>
            <a:ext cx="8685795" cy="2088232"/>
          </a:xfrm>
          <a:prstGeom prst="rect">
            <a:avLst/>
          </a:prstGeom>
        </p:spPr>
      </p:pic>
    </p:spTree>
    <p:extLst>
      <p:ext uri="{BB962C8B-B14F-4D97-AF65-F5344CB8AC3E}">
        <p14:creationId xmlns:p14="http://schemas.microsoft.com/office/powerpoint/2010/main" val="413860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p:nvPr>
        </p:nvSpPr>
        <p:spPr>
          <a:xfrm>
            <a:off x="1835696" y="115888"/>
            <a:ext cx="7308304" cy="638175"/>
          </a:xfrm>
        </p:spPr>
        <p:txBody>
          <a:bodyPr/>
          <a:lstStyle/>
          <a:p>
            <a:r>
              <a:rPr lang="fr-FR" altLang="fr-FR" dirty="0">
                <a:latin typeface="+mj-lt"/>
              </a:rPr>
              <a:t>Joliot Curie et Clermont Ferrand </a:t>
            </a:r>
          </a:p>
        </p:txBody>
      </p:sp>
      <p:pic>
        <p:nvPicPr>
          <p:cNvPr id="6" name="Image 5">
            <a:extLst>
              <a:ext uri="{FF2B5EF4-FFF2-40B4-BE49-F238E27FC236}">
                <a16:creationId xmlns:a16="http://schemas.microsoft.com/office/drawing/2014/main" id="{AECCBE44-32A3-EC8C-10B7-94BE4E4F8E0F}"/>
              </a:ext>
            </a:extLst>
          </p:cNvPr>
          <p:cNvPicPr>
            <a:picLocks noChangeAspect="1"/>
          </p:cNvPicPr>
          <p:nvPr/>
        </p:nvPicPr>
        <p:blipFill>
          <a:blip r:embed="rId2"/>
          <a:stretch>
            <a:fillRect/>
          </a:stretch>
        </p:blipFill>
        <p:spPr>
          <a:xfrm>
            <a:off x="251520" y="1412776"/>
            <a:ext cx="2819400" cy="3762375"/>
          </a:xfrm>
          <a:prstGeom prst="rect">
            <a:avLst/>
          </a:prstGeom>
        </p:spPr>
      </p:pic>
      <p:sp>
        <p:nvSpPr>
          <p:cNvPr id="10" name="ZoneTexte 9">
            <a:extLst>
              <a:ext uri="{FF2B5EF4-FFF2-40B4-BE49-F238E27FC236}">
                <a16:creationId xmlns:a16="http://schemas.microsoft.com/office/drawing/2014/main" id="{0D89B348-FEC4-38FE-FF13-1C7C3796E5D4}"/>
              </a:ext>
            </a:extLst>
          </p:cNvPr>
          <p:cNvSpPr txBox="1"/>
          <p:nvPr/>
        </p:nvSpPr>
        <p:spPr>
          <a:xfrm>
            <a:off x="3179153" y="980728"/>
            <a:ext cx="5940152" cy="5755422"/>
          </a:xfrm>
          <a:prstGeom prst="rect">
            <a:avLst/>
          </a:prstGeom>
          <a:noFill/>
        </p:spPr>
        <p:txBody>
          <a:bodyPr wrap="square">
            <a:spAutoFit/>
          </a:bodyPr>
          <a:lstStyle/>
          <a:p>
            <a:pPr algn="just"/>
            <a:r>
              <a:rPr lang="fr-FR" sz="1600" dirty="0">
                <a:latin typeface="+mj-lt"/>
              </a:rPr>
              <a:t>La Banque de France de Clermont a participé à une bataille de la Seconde Guerre mondiale que la France a gagné : la bataille de l’eau lourde. </a:t>
            </a:r>
          </a:p>
          <a:p>
            <a:pPr algn="just"/>
            <a:r>
              <a:rPr lang="fr-FR" sz="1600" dirty="0">
                <a:latin typeface="+mj-lt"/>
              </a:rPr>
              <a:t>L'eau lourde est une molécule d'eau composée d'oxygène et de deutérium.</a:t>
            </a:r>
          </a:p>
          <a:p>
            <a:pPr algn="just"/>
            <a:r>
              <a:rPr lang="fr-FR" sz="1600" dirty="0">
                <a:latin typeface="+mj-lt"/>
              </a:rPr>
              <a:t>À la fin des années trente, on en est aux balbutiements de l'énergie atomique. La France est en pointe grâce aux travaux de Frédéric Joliot et de son épouse Irène Joliot-Curie. En mai 1939, ils déposent un brevet qui théorise le principe de la bombe atomique.</a:t>
            </a:r>
          </a:p>
          <a:p>
            <a:pPr algn="just"/>
            <a:r>
              <a:rPr lang="fr-FR" sz="1600" dirty="0">
                <a:latin typeface="+mj-lt"/>
              </a:rPr>
              <a:t>Mais pour passer de la théorie à la pratique, il faut un certain nombre d'éléments dont l'eau lourde. Seule une usine norvégienne fabrique cette dernière</a:t>
            </a:r>
          </a:p>
          <a:p>
            <a:pPr algn="just"/>
            <a:r>
              <a:rPr lang="fr-FR" sz="1600" dirty="0">
                <a:latin typeface="+mj-lt"/>
              </a:rPr>
              <a:t>Après la déclaration de guerre, le gouvernement français veut prendre de vitesse les Allemands.</a:t>
            </a:r>
          </a:p>
          <a:p>
            <a:pPr algn="just"/>
            <a:r>
              <a:rPr lang="fr-FR" sz="1600" dirty="0">
                <a:latin typeface="+mj-lt"/>
              </a:rPr>
              <a:t>En mars 1940, une opération secrète est montée pour récupérer les 185,5 kg d'eau lourde fabriqués par les Norvégiens. </a:t>
            </a:r>
          </a:p>
          <a:p>
            <a:pPr algn="just"/>
            <a:r>
              <a:rPr lang="fr-FR" sz="1600" dirty="0">
                <a:latin typeface="+mj-lt"/>
              </a:rPr>
              <a:t>Pendant que les espions allemands détournent un avion transportant une fausse cargaison vers la Hollande, deux autres appareils gagnaient l'Écosse avec les 26 bidons de produit Z.</a:t>
            </a:r>
          </a:p>
          <a:p>
            <a:pPr algn="just"/>
            <a:endParaRPr lang="fr-FR" sz="1600" dirty="0">
              <a:latin typeface="+mj-lt"/>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5F8555E-7C74-CB7A-BC30-565E64C7A110}"/>
              </a:ext>
            </a:extLst>
          </p:cNvPr>
          <p:cNvPicPr>
            <a:picLocks noChangeAspect="1"/>
          </p:cNvPicPr>
          <p:nvPr/>
        </p:nvPicPr>
        <p:blipFill>
          <a:blip r:embed="rId2"/>
          <a:stretch>
            <a:fillRect/>
          </a:stretch>
        </p:blipFill>
        <p:spPr>
          <a:xfrm>
            <a:off x="2339752" y="836712"/>
            <a:ext cx="4536504" cy="2520280"/>
          </a:xfrm>
          <a:prstGeom prst="rect">
            <a:avLst/>
          </a:prstGeom>
        </p:spPr>
      </p:pic>
      <p:sp>
        <p:nvSpPr>
          <p:cNvPr id="7170" name="Titre 4"/>
          <p:cNvSpPr>
            <a:spLocks noGrp="1"/>
          </p:cNvSpPr>
          <p:nvPr>
            <p:ph type="title"/>
          </p:nvPr>
        </p:nvSpPr>
        <p:spPr>
          <a:xfrm>
            <a:off x="1835696" y="115888"/>
            <a:ext cx="7308304" cy="638175"/>
          </a:xfrm>
        </p:spPr>
        <p:txBody>
          <a:bodyPr/>
          <a:lstStyle/>
          <a:p>
            <a:r>
              <a:rPr lang="fr-FR" altLang="fr-FR" dirty="0">
                <a:latin typeface="+mj-lt"/>
              </a:rPr>
              <a:t>Joliot Curie à Clermont </a:t>
            </a:r>
          </a:p>
        </p:txBody>
      </p:sp>
      <p:sp>
        <p:nvSpPr>
          <p:cNvPr id="10" name="ZoneTexte 9">
            <a:extLst>
              <a:ext uri="{FF2B5EF4-FFF2-40B4-BE49-F238E27FC236}">
                <a16:creationId xmlns:a16="http://schemas.microsoft.com/office/drawing/2014/main" id="{0D89B348-FEC4-38FE-FF13-1C7C3796E5D4}"/>
              </a:ext>
            </a:extLst>
          </p:cNvPr>
          <p:cNvSpPr txBox="1"/>
          <p:nvPr/>
        </p:nvSpPr>
        <p:spPr>
          <a:xfrm>
            <a:off x="111222" y="3415059"/>
            <a:ext cx="8921556" cy="2462213"/>
          </a:xfrm>
          <a:prstGeom prst="rect">
            <a:avLst/>
          </a:prstGeom>
          <a:noFill/>
        </p:spPr>
        <p:txBody>
          <a:bodyPr wrap="square">
            <a:spAutoFit/>
          </a:bodyPr>
          <a:lstStyle/>
          <a:p>
            <a:pPr algn="just"/>
            <a:r>
              <a:rPr lang="fr-FR" sz="1400" dirty="0">
                <a:latin typeface="+mj-lt"/>
              </a:rPr>
              <a:t>Après la percée de Sedan, l'eau lourde est transférée à Clermont-Ferrand avec les six tonnes d'uranium confiées à la France. Le 17 mai, les 26 bonbonnes d'eau lourde sont enfermées dans la chambre forte de la Banque de France de Clermont et enregistrées sous le nom de code Z. Z comme Zoé, la première pile atomique française mise au point par Joliot en 1947.</a:t>
            </a:r>
          </a:p>
          <a:p>
            <a:pPr algn="just"/>
            <a:r>
              <a:rPr lang="fr-FR" sz="1400" dirty="0">
                <a:latin typeface="+mj-lt"/>
              </a:rPr>
              <a:t>L'uranium et le matériel de son laboratoire sont entreposés dans la villa Clair Logis, 85, rue Etienne-Dolet, que Frédéric Joliot avait louée.</a:t>
            </a:r>
          </a:p>
          <a:p>
            <a:pPr algn="just"/>
            <a:r>
              <a:rPr lang="fr-FR" sz="1400" dirty="0">
                <a:latin typeface="+mj-lt"/>
              </a:rPr>
              <a:t>Le 16 juin, devant l'avancée allemande, l'eau lourde est chargée dans des camions à destination de Bordeaux où elle sera embarquée, le 20 juin, à bord d'un navire britannique. Le 18 juin, les réserves d'uranium de la villa partent pour le Maroc. Le 20 juin, lorsque la division SS Adolf-Hitler entre dans Clermont, il est trop tard. Elle ne mettra pas la main sur l'uranium ni sur l'eau lourde. </a:t>
            </a:r>
          </a:p>
        </p:txBody>
      </p:sp>
      <p:sp>
        <p:nvSpPr>
          <p:cNvPr id="8" name="ZoneTexte 7">
            <a:extLst>
              <a:ext uri="{FF2B5EF4-FFF2-40B4-BE49-F238E27FC236}">
                <a16:creationId xmlns:a16="http://schemas.microsoft.com/office/drawing/2014/main" id="{AEFF5986-CF99-1E23-2A03-0AC141411236}"/>
              </a:ext>
            </a:extLst>
          </p:cNvPr>
          <p:cNvSpPr txBox="1"/>
          <p:nvPr/>
        </p:nvSpPr>
        <p:spPr>
          <a:xfrm>
            <a:off x="467544" y="5888504"/>
            <a:ext cx="8280920" cy="600164"/>
          </a:xfrm>
          <a:prstGeom prst="rect">
            <a:avLst/>
          </a:prstGeom>
          <a:noFill/>
        </p:spPr>
        <p:txBody>
          <a:bodyPr wrap="square">
            <a:spAutoFit/>
          </a:bodyPr>
          <a:lstStyle/>
          <a:p>
            <a:r>
              <a:rPr lang="en-GB" sz="1100" dirty="0">
                <a:latin typeface="+mj-lt"/>
                <a:hlinkClick r:id="rId3"/>
              </a:rPr>
              <a:t>https://www.lamontagne.fr/clermont-ferrand-63000/actualites/la-bataille-de-leau-lourde-a-agite-la-capitale-auvergnate-et-la-banque-de-france_1660335/</a:t>
            </a:r>
            <a:endParaRPr lang="en-GB" sz="1100" dirty="0">
              <a:latin typeface="+mj-lt"/>
            </a:endParaRPr>
          </a:p>
          <a:p>
            <a:endParaRPr lang="en-GB" sz="1100" dirty="0">
              <a:latin typeface="+mj-lt"/>
            </a:endParaRPr>
          </a:p>
        </p:txBody>
      </p:sp>
    </p:spTree>
    <p:extLst>
      <p:ext uri="{BB962C8B-B14F-4D97-AF65-F5344CB8AC3E}">
        <p14:creationId xmlns:p14="http://schemas.microsoft.com/office/powerpoint/2010/main" val="339070994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p:nvPr>
        </p:nvSpPr>
        <p:spPr>
          <a:xfrm>
            <a:off x="1835696" y="115888"/>
            <a:ext cx="7308304" cy="638175"/>
          </a:xfrm>
        </p:spPr>
        <p:txBody>
          <a:bodyPr/>
          <a:lstStyle/>
          <a:p>
            <a:r>
              <a:rPr lang="fr-FR" altLang="fr-FR" dirty="0">
                <a:latin typeface="+mj-lt"/>
              </a:rPr>
              <a:t>Joliot Curie … et Riom </a:t>
            </a:r>
          </a:p>
        </p:txBody>
      </p:sp>
      <p:sp>
        <p:nvSpPr>
          <p:cNvPr id="6" name="ZoneTexte 5">
            <a:extLst>
              <a:ext uri="{FF2B5EF4-FFF2-40B4-BE49-F238E27FC236}">
                <a16:creationId xmlns:a16="http://schemas.microsoft.com/office/drawing/2014/main" id="{D3B7F069-A695-44E8-9935-1D8CC390BAF7}"/>
              </a:ext>
            </a:extLst>
          </p:cNvPr>
          <p:cNvSpPr txBox="1"/>
          <p:nvPr/>
        </p:nvSpPr>
        <p:spPr>
          <a:xfrm>
            <a:off x="7273" y="1052736"/>
            <a:ext cx="9136727" cy="4832092"/>
          </a:xfrm>
          <a:prstGeom prst="rect">
            <a:avLst/>
          </a:prstGeom>
          <a:noFill/>
        </p:spPr>
        <p:txBody>
          <a:bodyPr wrap="square">
            <a:spAutoFit/>
          </a:bodyPr>
          <a:lstStyle/>
          <a:p>
            <a:pPr algn="just"/>
            <a:r>
              <a:rPr lang="fr-FR" sz="1100" dirty="0">
                <a:latin typeface="+mj-lt"/>
              </a:rPr>
              <a:t>En 1940, le stock mondial d’eau lourde est resté caché 23 jours à la prison de Riom. Évacué de justesse vers l’Angleterre, il a échappé à la convoitise des Allemands, retardant leur course à la bombe atomique. </a:t>
            </a:r>
          </a:p>
          <a:p>
            <a:pPr algn="just"/>
            <a:r>
              <a:rPr lang="fr-FR" sz="1100" dirty="0">
                <a:latin typeface="+mj-lt"/>
              </a:rPr>
              <a:t>Sur le mur d'enceinte du centre de détention de Riom, une plaque commémorative porte l'inscription suivante : « Dans cet établissement du 24 mai au 16 juin 1940 furent stockés 185 kilos de produit Z (eau lourde) qui servirent à la confection de Zoé, 1 re pile atomique française ».</a:t>
            </a:r>
          </a:p>
          <a:p>
            <a:pPr algn="just"/>
            <a:r>
              <a:rPr lang="fr-FR" sz="1100" dirty="0">
                <a:latin typeface="+mj-lt"/>
              </a:rPr>
              <a:t>L'eau lourde ou oxyde de deutérium était alors fabriqué en Norvège et était indispensable pour tous les travaux de recherche sur la fission de l'atome. Français, Américains et Allemands ( NDLR : les Anglais s'intéressent eux au radar) savent que le bombardement de l'uranium par des neutrons permet de libérer une énorme quantité d'énergie et que celui qui le premier fabriquera une bombe atomique sera probablement le vainqueur de la guerre. </a:t>
            </a:r>
          </a:p>
          <a:p>
            <a:pPr algn="just"/>
            <a:r>
              <a:rPr lang="fr-FR" sz="1100" dirty="0">
                <a:latin typeface="+mj-lt"/>
              </a:rPr>
              <a:t>Un véritable roman d'espionnage Joliot travaille alors à un générateur d'énergie par réaction en chaîne contrôlée pour développer un moteur de sous-marin. Mais pour poursuivre ses recherches il a besoin de 400 kg d'uranium et de la totalité de l'eau lourde norvégienne.</a:t>
            </a:r>
          </a:p>
          <a:p>
            <a:pPr algn="just"/>
            <a:r>
              <a:rPr lang="fr-FR" sz="1100" dirty="0">
                <a:latin typeface="+mj-lt"/>
              </a:rPr>
              <a:t>Raoul </a:t>
            </a:r>
            <a:r>
              <a:rPr lang="fr-FR" sz="1100" dirty="0" err="1">
                <a:latin typeface="+mj-lt"/>
              </a:rPr>
              <a:t>Dauty</a:t>
            </a:r>
            <a:r>
              <a:rPr lang="fr-FR" sz="1100" dirty="0">
                <a:latin typeface="+mj-lt"/>
              </a:rPr>
              <a:t>, ministre de l'Armement du gouvernement Daladier missionne Jacques Allier en Norvège, pour acheter tout le stock afin de la soustraire aux Allemands. Ce dernier part le 26 février 1940 sous un faux nom, passe par Amsterdam et Stockholm pour brouiller les pistes et rencontre le directeur de Norsk Hydro, le 28 février. Antinazi, le directeur a refusé de livrer l'eau lourde à l'IG </a:t>
            </a:r>
            <a:r>
              <a:rPr lang="fr-FR" sz="1100" dirty="0" err="1">
                <a:latin typeface="+mj-lt"/>
              </a:rPr>
              <a:t>Farben</a:t>
            </a:r>
            <a:r>
              <a:rPr lang="fr-FR" sz="1100" dirty="0">
                <a:latin typeface="+mj-lt"/>
              </a:rPr>
              <a:t> et donne tout son stock à la France.</a:t>
            </a:r>
          </a:p>
          <a:p>
            <a:pPr algn="just"/>
            <a:r>
              <a:rPr lang="fr-FR" sz="1100" dirty="0">
                <a:latin typeface="+mj-lt"/>
              </a:rPr>
              <a:t>Une vingtaine de bidons sont déménagés nuitamment de </a:t>
            </a:r>
            <a:r>
              <a:rPr lang="fr-FR" sz="1100" dirty="0" err="1">
                <a:latin typeface="+mj-lt"/>
              </a:rPr>
              <a:t>Vemork</a:t>
            </a:r>
            <a:r>
              <a:rPr lang="fr-FR" sz="1100" dirty="0">
                <a:latin typeface="+mj-lt"/>
              </a:rPr>
              <a:t> à Oslo puis stockés dans au fond du jardin de la légation française. Un plan est échafaudé pour les évacuer vers la France. Des billets d'avion avec les vrais noms sont réservés trois jours consécutifs sur l'avion Oslo-Amsterdam et sous des faux noms sur l'avion Oslo-Perth (Écosse). Finalement le 12 mars, Allier et un autre agent français prennent l'avion d'Écosse les mains vides. Puis un autre agent français arrive à toute vitesse en voiture pour prendre l'avion d'Amsterdam. La voiture se range entre les deux avions ; elle est à l'abri des regards. Les bidons sont chargés dans l'avion d'Écosse ; celui-ci décolle. Puis l'agent français arrivé en voiture descend ostensiblement de l'avion d'Amsterdam pour se diriger vers l'aérogare pour être vu par les agents allemands. Ceux-ci télégraphient que les bidons sont dans l'avion d'Amsterdam, lequel sera intercepté par la chasse allemande et contraint d'atterrir à Hambourg où les militaires allemands ne trouveront rien.</a:t>
            </a:r>
          </a:p>
          <a:p>
            <a:pPr algn="just"/>
            <a:r>
              <a:rPr lang="fr-FR" sz="1100" dirty="0">
                <a:latin typeface="+mj-lt"/>
              </a:rPr>
              <a:t>Le 13 mars les bidons de produit Z ( nouveau nom de l'eau lourde) sont à la légation de France à Édimbourg, puis transférés à Londres le 14 mars et arrivent au Collège de France à Paris le 16 mars. Il était temps : le 9 avril, l'Allemagne envahit le Danemark et la Norvège. </a:t>
            </a:r>
          </a:p>
        </p:txBody>
      </p:sp>
    </p:spTree>
    <p:extLst>
      <p:ext uri="{BB962C8B-B14F-4D97-AF65-F5344CB8AC3E}">
        <p14:creationId xmlns:p14="http://schemas.microsoft.com/office/powerpoint/2010/main" val="178550093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p:nvPr>
        </p:nvSpPr>
        <p:spPr>
          <a:xfrm>
            <a:off x="1835696" y="115888"/>
            <a:ext cx="7308304" cy="638175"/>
          </a:xfrm>
        </p:spPr>
        <p:txBody>
          <a:bodyPr/>
          <a:lstStyle/>
          <a:p>
            <a:r>
              <a:rPr lang="fr-FR" altLang="fr-FR" dirty="0">
                <a:latin typeface="+mj-lt"/>
              </a:rPr>
              <a:t>Joliot Curie … et Riom </a:t>
            </a:r>
          </a:p>
        </p:txBody>
      </p:sp>
      <p:sp>
        <p:nvSpPr>
          <p:cNvPr id="5" name="ZoneTexte 4">
            <a:extLst>
              <a:ext uri="{FF2B5EF4-FFF2-40B4-BE49-F238E27FC236}">
                <a16:creationId xmlns:a16="http://schemas.microsoft.com/office/drawing/2014/main" id="{6AA18C69-685D-DB8D-02C6-3B1346FE482D}"/>
              </a:ext>
            </a:extLst>
          </p:cNvPr>
          <p:cNvSpPr txBox="1"/>
          <p:nvPr/>
        </p:nvSpPr>
        <p:spPr>
          <a:xfrm>
            <a:off x="23706" y="1124744"/>
            <a:ext cx="9120293" cy="4708981"/>
          </a:xfrm>
          <a:prstGeom prst="rect">
            <a:avLst/>
          </a:prstGeom>
          <a:noFill/>
        </p:spPr>
        <p:txBody>
          <a:bodyPr wrap="square">
            <a:spAutoFit/>
          </a:bodyPr>
          <a:lstStyle/>
          <a:p>
            <a:pPr algn="just"/>
            <a:r>
              <a:rPr lang="fr-FR" sz="2000" b="1" dirty="0">
                <a:solidFill>
                  <a:srgbClr val="C00000"/>
                </a:solidFill>
                <a:latin typeface="+mj-lt"/>
              </a:rPr>
              <a:t>« Z est incarcéré » </a:t>
            </a:r>
          </a:p>
          <a:p>
            <a:pPr algn="just"/>
            <a:r>
              <a:rPr lang="fr-FR" sz="1400" dirty="0">
                <a:latin typeface="+mj-lt"/>
              </a:rPr>
              <a:t>La France possède ainsi une grande quantité d'uranium, le stock mondial de radium et d'eau lourde. De quoi faire avancer rapidement les travaux de Joliot-Curie. Mais le répit sera de courte durée.</a:t>
            </a:r>
          </a:p>
          <a:p>
            <a:pPr algn="just"/>
            <a:r>
              <a:rPr lang="fr-FR" sz="1400" dirty="0">
                <a:latin typeface="+mj-lt"/>
              </a:rPr>
              <a:t>Le 10 mai, Hitler envahit la Belgique, les Pays-Bas et la France. La prise de Paris n'est qu'une question de jours. Il faut mettre « Z » et le radium à l'abri. Ce sera le 16 mai, dans les caves de la Banque de France à Clermont-Ferrand. Mais 5 jours plus tard, l'avance allemande paraissant irrésistible, le directeur de la BDF demande à être déchargé de ce produit bien encombrant.</a:t>
            </a:r>
          </a:p>
          <a:p>
            <a:pPr algn="just"/>
            <a:r>
              <a:rPr lang="fr-FR" sz="1400" dirty="0">
                <a:latin typeface="+mj-lt"/>
              </a:rPr>
              <a:t>Il faut trouver une nouvelle cachette : ce sera la prison de Riom. Le choix se porte sur une « antique cellule souterraine abandonnée depuis longtemps, au bout d'un long couloir obscur suintant l'humidité et fermée par une lourde grille s'ouvrant difficilement à l'aide d'une clé gigantesque. Le tout étant de nature à décourager les tentatives d'effraction ».</a:t>
            </a:r>
          </a:p>
          <a:p>
            <a:pPr algn="just"/>
            <a:r>
              <a:rPr lang="fr-FR" sz="1400" dirty="0">
                <a:latin typeface="+mj-lt"/>
              </a:rPr>
              <a:t>Les bidons d'eau lourde et le récipient de plomb du radium sont chargés dans une camionnette militaire puis 5 prisonniers sont réquisitionnés pour les transporter jusque dans la cellule sélectionnée. Personne ne sait rien de la vraie nature du produit Z ; officiellement, il s'agissait d'un produit utilisé pour la « défense passive ». Un message téléphonique arrive alors à Joliot : « Z est incarcéré ».</a:t>
            </a:r>
          </a:p>
          <a:p>
            <a:pPr algn="just"/>
            <a:r>
              <a:rPr lang="fr-FR" sz="1400" dirty="0" err="1">
                <a:latin typeface="+mj-lt"/>
              </a:rPr>
              <a:t>Halban</a:t>
            </a:r>
            <a:r>
              <a:rPr lang="fr-FR" sz="1400" dirty="0">
                <a:latin typeface="+mj-lt"/>
              </a:rPr>
              <a:t> et Kowarski, les deux collaborateurs de Joliot arrivent à Clermont-Ferrand pour aménager le futur laboratoire à la villa Clair Logis, sise 85 rue Etienne-Dolet. Frédéric et Irène Joliot-Curie s'y installent le 13 juin. Mais les événements se précipitent et témoignent de la confusion extrême qui règne.</a:t>
            </a:r>
          </a:p>
        </p:txBody>
      </p:sp>
    </p:spTree>
    <p:extLst>
      <p:ext uri="{BB962C8B-B14F-4D97-AF65-F5344CB8AC3E}">
        <p14:creationId xmlns:p14="http://schemas.microsoft.com/office/powerpoint/2010/main" val="333083598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p:nvPr>
        </p:nvSpPr>
        <p:spPr>
          <a:xfrm>
            <a:off x="1835696" y="115888"/>
            <a:ext cx="7308304" cy="638175"/>
          </a:xfrm>
        </p:spPr>
        <p:txBody>
          <a:bodyPr/>
          <a:lstStyle/>
          <a:p>
            <a:r>
              <a:rPr lang="fr-FR" altLang="fr-FR" dirty="0">
                <a:latin typeface="+mj-lt"/>
              </a:rPr>
              <a:t>Joliot Curie … et Riom </a:t>
            </a:r>
          </a:p>
        </p:txBody>
      </p:sp>
      <p:sp>
        <p:nvSpPr>
          <p:cNvPr id="6" name="ZoneTexte 5">
            <a:extLst>
              <a:ext uri="{FF2B5EF4-FFF2-40B4-BE49-F238E27FC236}">
                <a16:creationId xmlns:a16="http://schemas.microsoft.com/office/drawing/2014/main" id="{021D9C34-DB3F-9D56-1B49-F9658E835FA6}"/>
              </a:ext>
            </a:extLst>
          </p:cNvPr>
          <p:cNvSpPr txBox="1"/>
          <p:nvPr/>
        </p:nvSpPr>
        <p:spPr>
          <a:xfrm>
            <a:off x="-28964" y="1268760"/>
            <a:ext cx="9172963" cy="4401205"/>
          </a:xfrm>
          <a:prstGeom prst="rect">
            <a:avLst/>
          </a:prstGeom>
          <a:noFill/>
        </p:spPr>
        <p:txBody>
          <a:bodyPr wrap="square">
            <a:spAutoFit/>
          </a:bodyPr>
          <a:lstStyle/>
          <a:p>
            <a:pPr algn="just"/>
            <a:r>
              <a:rPr lang="fr-FR" sz="1400" dirty="0">
                <a:latin typeface="+mj-lt"/>
              </a:rPr>
              <a:t>Le 16 juin, on annonce aux physiciens la démission de Paul Reynaud, et donc de Raoul Dautry, et la nomination du maréchal Pétain à la tête d'un gouvernement qui va demander l'armistice. Le pays sera selon toute probabilité occupé et l'eau lourde n'est plus en sécurité à Riom. Ordre est donné d'évacuer Joliot, </a:t>
            </a:r>
            <a:r>
              <a:rPr lang="fr-FR" sz="1400" dirty="0" err="1">
                <a:latin typeface="+mj-lt"/>
              </a:rPr>
              <a:t>Halban</a:t>
            </a:r>
            <a:r>
              <a:rPr lang="fr-FR" sz="1400" dirty="0">
                <a:latin typeface="+mj-lt"/>
              </a:rPr>
              <a:t>, Kowarski et l'eau lourde.</a:t>
            </a:r>
          </a:p>
          <a:p>
            <a:pPr algn="just"/>
            <a:r>
              <a:rPr lang="fr-FR" sz="1400" dirty="0">
                <a:latin typeface="+mj-lt"/>
              </a:rPr>
              <a:t>Ce même jour, l'eau lourde et le radium sont chargés dans la voiture de </a:t>
            </a:r>
            <a:r>
              <a:rPr lang="fr-FR" sz="1400" dirty="0" err="1">
                <a:latin typeface="+mj-lt"/>
              </a:rPr>
              <a:t>Halban</a:t>
            </a:r>
            <a:r>
              <a:rPr lang="fr-FR" sz="1400" dirty="0">
                <a:latin typeface="+mj-lt"/>
              </a:rPr>
              <a:t> et Kowarski. qui décident de rejoindre l'Angleterre, tandis que Joliot ne veut pas partir. Un ordre de mission antidaté du 16 stipule : « Messieurs </a:t>
            </a:r>
            <a:r>
              <a:rPr lang="fr-FR" sz="1400" dirty="0" err="1">
                <a:latin typeface="+mj-lt"/>
              </a:rPr>
              <a:t>Halban</a:t>
            </a:r>
            <a:r>
              <a:rPr lang="fr-FR" sz="1400" dirty="0">
                <a:latin typeface="+mj-lt"/>
              </a:rPr>
              <a:t> et Kowarski, accompagnés de Mesdames </a:t>
            </a:r>
            <a:r>
              <a:rPr lang="fr-FR" sz="1400" dirty="0" err="1">
                <a:latin typeface="+mj-lt"/>
              </a:rPr>
              <a:t>Halban</a:t>
            </a:r>
            <a:r>
              <a:rPr lang="fr-FR" sz="1400" dirty="0">
                <a:latin typeface="+mj-lt"/>
              </a:rPr>
              <a:t> et Kowarski et de leurs enfants en bas âge monteront à bord du vapeur </a:t>
            </a:r>
            <a:r>
              <a:rPr lang="fr-FR" sz="1400" dirty="0" err="1">
                <a:latin typeface="+mj-lt"/>
              </a:rPr>
              <a:t>Broompark</a:t>
            </a:r>
            <a:r>
              <a:rPr lang="fr-FR" sz="1400" dirty="0">
                <a:latin typeface="+mj-lt"/>
              </a:rPr>
              <a:t> à Bassens (Gironde). Ils seront confiés à Monsieur le comte de Suffolk et Berkshire, afin de poursuivre en Angleterre les recherches entreprise au Collège de France et sur lesquelles sera observé un secret absolu ».</a:t>
            </a:r>
          </a:p>
          <a:p>
            <a:pPr algn="just"/>
            <a:r>
              <a:rPr lang="fr-FR" sz="1400" dirty="0">
                <a:latin typeface="+mj-lt"/>
              </a:rPr>
              <a:t>Le 17 juin, le maréchal Pétain demande la cessation des combats, le 18, le général de Gaulle lance son appel, le 21 juin le </a:t>
            </a:r>
            <a:r>
              <a:rPr lang="fr-FR" sz="1400" dirty="0" err="1">
                <a:latin typeface="+mj-lt"/>
              </a:rPr>
              <a:t>Broompark</a:t>
            </a:r>
            <a:r>
              <a:rPr lang="fr-FR" sz="1400" dirty="0">
                <a:latin typeface="+mj-lt"/>
              </a:rPr>
              <a:t> accoste en Angleterre, le 22 juin l'armistice est signé. Mais l'eau lourde est en sécurité à Londres, dans une prison (encore !) puis dans la bibliothèque du château de Windsor pendant les bombardements.</a:t>
            </a:r>
          </a:p>
          <a:p>
            <a:pPr algn="just"/>
            <a:r>
              <a:rPr lang="fr-FR" sz="1400" dirty="0" err="1">
                <a:latin typeface="+mj-lt"/>
              </a:rPr>
              <a:t>Halban</a:t>
            </a:r>
            <a:r>
              <a:rPr lang="fr-FR" sz="1400" dirty="0">
                <a:latin typeface="+mj-lt"/>
              </a:rPr>
              <a:t> et Kowarski reprennent leurs travaux à Cambridge sous contrôle anglais, puis l'eau lourde est transférée au Canada. Ce qui restait du stock a été rendu au CEA après la guerre et a permis de mettre au point la première pile atomique française, Zoé, en 1948.</a:t>
            </a:r>
          </a:p>
          <a:p>
            <a:pPr algn="just"/>
            <a:r>
              <a:rPr lang="fr-FR" sz="1400" dirty="0">
                <a:latin typeface="+mj-lt"/>
              </a:rPr>
              <a:t>Quant au stock d'uranium du Collège de France (environ 8 t.), il sera chargé le 20 juin sur le cargo Île de </a:t>
            </a:r>
            <a:r>
              <a:rPr lang="fr-FR" sz="1400" dirty="0" err="1">
                <a:latin typeface="+mj-lt"/>
              </a:rPr>
              <a:t>Brehat</a:t>
            </a:r>
            <a:r>
              <a:rPr lang="fr-FR" sz="1400" dirty="0">
                <a:latin typeface="+mj-lt"/>
              </a:rPr>
              <a:t> à destination de Casablanca puis caché dans une galerie d'une mine de phosphate du sud marocain jusqu'en 1946, ignoré des gouvernements français et alliés. </a:t>
            </a:r>
          </a:p>
        </p:txBody>
      </p:sp>
    </p:spTree>
    <p:extLst>
      <p:ext uri="{BB962C8B-B14F-4D97-AF65-F5344CB8AC3E}">
        <p14:creationId xmlns:p14="http://schemas.microsoft.com/office/powerpoint/2010/main" val="20462277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97654DC-DABC-4D19-AE24-EB041C3A5817}"/>
              </a:ext>
            </a:extLst>
          </p:cNvPr>
          <p:cNvSpPr>
            <a:spLocks noGrp="1"/>
          </p:cNvSpPr>
          <p:nvPr>
            <p:ph type="title"/>
          </p:nvPr>
        </p:nvSpPr>
        <p:spPr/>
        <p:txBody>
          <a:bodyPr/>
          <a:lstStyle/>
          <a:p>
            <a:r>
              <a:rPr lang="fr-FR" dirty="0">
                <a:latin typeface="+mj-lt"/>
              </a:rPr>
              <a:t>Zoé et Riom</a:t>
            </a:r>
          </a:p>
        </p:txBody>
      </p:sp>
      <p:pic>
        <p:nvPicPr>
          <p:cNvPr id="4" name="Image 3">
            <a:extLst>
              <a:ext uri="{FF2B5EF4-FFF2-40B4-BE49-F238E27FC236}">
                <a16:creationId xmlns:a16="http://schemas.microsoft.com/office/drawing/2014/main" id="{F3AF683E-53F6-A2A1-F376-F744B8E6C033}"/>
              </a:ext>
            </a:extLst>
          </p:cNvPr>
          <p:cNvPicPr>
            <a:picLocks noChangeAspect="1"/>
          </p:cNvPicPr>
          <p:nvPr/>
        </p:nvPicPr>
        <p:blipFill>
          <a:blip r:embed="rId2"/>
          <a:stretch>
            <a:fillRect/>
          </a:stretch>
        </p:blipFill>
        <p:spPr>
          <a:xfrm>
            <a:off x="179512" y="1343025"/>
            <a:ext cx="6257925" cy="4171950"/>
          </a:xfrm>
          <a:prstGeom prst="rect">
            <a:avLst/>
          </a:prstGeom>
        </p:spPr>
      </p:pic>
      <p:pic>
        <p:nvPicPr>
          <p:cNvPr id="6" name="Image 5">
            <a:extLst>
              <a:ext uri="{FF2B5EF4-FFF2-40B4-BE49-F238E27FC236}">
                <a16:creationId xmlns:a16="http://schemas.microsoft.com/office/drawing/2014/main" id="{99B3717D-C674-AF53-7C6F-E8EEA37EB042}"/>
              </a:ext>
            </a:extLst>
          </p:cNvPr>
          <p:cNvPicPr>
            <a:picLocks noChangeAspect="1"/>
          </p:cNvPicPr>
          <p:nvPr/>
        </p:nvPicPr>
        <p:blipFill>
          <a:blip r:embed="rId3"/>
          <a:stretch>
            <a:fillRect/>
          </a:stretch>
        </p:blipFill>
        <p:spPr>
          <a:xfrm>
            <a:off x="3777081" y="746568"/>
            <a:ext cx="5187407" cy="2878063"/>
          </a:xfrm>
          <a:prstGeom prst="rect">
            <a:avLst/>
          </a:prstGeom>
        </p:spPr>
      </p:pic>
      <p:pic>
        <p:nvPicPr>
          <p:cNvPr id="2" name="Image 1">
            <a:extLst>
              <a:ext uri="{FF2B5EF4-FFF2-40B4-BE49-F238E27FC236}">
                <a16:creationId xmlns:a16="http://schemas.microsoft.com/office/drawing/2014/main" id="{3748CD8B-419A-ABF7-A6C5-672F906C106E}"/>
              </a:ext>
            </a:extLst>
          </p:cNvPr>
          <p:cNvPicPr>
            <a:picLocks noChangeAspect="1"/>
          </p:cNvPicPr>
          <p:nvPr/>
        </p:nvPicPr>
        <p:blipFill>
          <a:blip r:embed="rId4"/>
          <a:stretch>
            <a:fillRect/>
          </a:stretch>
        </p:blipFill>
        <p:spPr>
          <a:xfrm>
            <a:off x="6472308" y="3624630"/>
            <a:ext cx="2348163" cy="3019847"/>
          </a:xfrm>
          <a:prstGeom prst="rect">
            <a:avLst/>
          </a:prstGeom>
        </p:spPr>
      </p:pic>
    </p:spTree>
    <p:extLst>
      <p:ext uri="{BB962C8B-B14F-4D97-AF65-F5344CB8AC3E}">
        <p14:creationId xmlns:p14="http://schemas.microsoft.com/office/powerpoint/2010/main" val="39512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latin typeface="+mj-lt"/>
              </a:rPr>
              <a:t> </a:t>
            </a:r>
          </a:p>
        </p:txBody>
      </p:sp>
      <p:pic>
        <p:nvPicPr>
          <p:cNvPr id="6" name="Image 5">
            <a:extLst>
              <a:ext uri="{FF2B5EF4-FFF2-40B4-BE49-F238E27FC236}">
                <a16:creationId xmlns:a16="http://schemas.microsoft.com/office/drawing/2014/main" id="{62AF380F-0D69-1638-F87A-57F5DC000D59}"/>
              </a:ext>
            </a:extLst>
          </p:cNvPr>
          <p:cNvPicPr>
            <a:picLocks noChangeAspect="1"/>
          </p:cNvPicPr>
          <p:nvPr/>
        </p:nvPicPr>
        <p:blipFill rotWithShape="1">
          <a:blip r:embed="rId2"/>
          <a:srcRect l="6320" r="-6320"/>
          <a:stretch/>
        </p:blipFill>
        <p:spPr>
          <a:xfrm>
            <a:off x="-4805" y="900884"/>
            <a:ext cx="8917477" cy="5480444"/>
          </a:xfrm>
          <a:prstGeom prst="rect">
            <a:avLst/>
          </a:prstGeom>
        </p:spPr>
      </p:pic>
      <p:pic>
        <p:nvPicPr>
          <p:cNvPr id="7" name="Image 6">
            <a:extLst>
              <a:ext uri="{FF2B5EF4-FFF2-40B4-BE49-F238E27FC236}">
                <a16:creationId xmlns:a16="http://schemas.microsoft.com/office/drawing/2014/main" id="{72A270B6-459E-A644-E227-4CBD94098771}"/>
              </a:ext>
            </a:extLst>
          </p:cNvPr>
          <p:cNvPicPr>
            <a:picLocks noChangeAspect="1"/>
          </p:cNvPicPr>
          <p:nvPr/>
        </p:nvPicPr>
        <p:blipFill>
          <a:blip r:embed="rId3"/>
          <a:stretch>
            <a:fillRect/>
          </a:stretch>
        </p:blipFill>
        <p:spPr>
          <a:xfrm>
            <a:off x="6633716" y="0"/>
            <a:ext cx="2474788" cy="2057869"/>
          </a:xfrm>
          <a:prstGeom prst="rect">
            <a:avLst/>
          </a:prstGeom>
        </p:spPr>
      </p:pic>
      <p:pic>
        <p:nvPicPr>
          <p:cNvPr id="8" name="Image 7">
            <a:extLst>
              <a:ext uri="{FF2B5EF4-FFF2-40B4-BE49-F238E27FC236}">
                <a16:creationId xmlns:a16="http://schemas.microsoft.com/office/drawing/2014/main" id="{F2AF8595-511F-BCD4-0E4B-381E0DDC546A}"/>
              </a:ext>
            </a:extLst>
          </p:cNvPr>
          <p:cNvPicPr>
            <a:picLocks noChangeAspect="1"/>
          </p:cNvPicPr>
          <p:nvPr/>
        </p:nvPicPr>
        <p:blipFill>
          <a:blip r:embed="rId4"/>
          <a:stretch>
            <a:fillRect/>
          </a:stretch>
        </p:blipFill>
        <p:spPr>
          <a:xfrm>
            <a:off x="7164288" y="4575651"/>
            <a:ext cx="1875909" cy="1885705"/>
          </a:xfrm>
          <a:prstGeom prst="rect">
            <a:avLst/>
          </a:prstGeom>
        </p:spPr>
      </p:pic>
      <p:sp>
        <p:nvSpPr>
          <p:cNvPr id="9" name="Titre 4">
            <a:extLst>
              <a:ext uri="{FF2B5EF4-FFF2-40B4-BE49-F238E27FC236}">
                <a16:creationId xmlns:a16="http://schemas.microsoft.com/office/drawing/2014/main" id="{24985133-D6CF-1335-73A5-28AABB81BD9B}"/>
              </a:ext>
            </a:extLst>
          </p:cNvPr>
          <p:cNvSpPr txBox="1">
            <a:spLocks/>
          </p:cNvSpPr>
          <p:nvPr/>
        </p:nvSpPr>
        <p:spPr bwMode="auto">
          <a:xfrm>
            <a:off x="1763688" y="116632"/>
            <a:ext cx="7308304"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err="1">
                <a:latin typeface="+mj-lt"/>
              </a:rPr>
              <a:t>BigBang</a:t>
            </a:r>
            <a:r>
              <a:rPr lang="fr-FR" altLang="fr-FR" kern="0" dirty="0">
                <a:latin typeface="+mj-lt"/>
              </a:rPr>
              <a:t> CKM et CPV</a:t>
            </a:r>
          </a:p>
        </p:txBody>
      </p:sp>
      <p:pic>
        <p:nvPicPr>
          <p:cNvPr id="2" name="Image 1">
            <a:extLst>
              <a:ext uri="{FF2B5EF4-FFF2-40B4-BE49-F238E27FC236}">
                <a16:creationId xmlns:a16="http://schemas.microsoft.com/office/drawing/2014/main" id="{9455A875-3B8F-6C37-9ED4-81A34D1795AB}"/>
              </a:ext>
            </a:extLst>
          </p:cNvPr>
          <p:cNvPicPr>
            <a:picLocks noChangeAspect="1"/>
          </p:cNvPicPr>
          <p:nvPr/>
        </p:nvPicPr>
        <p:blipFill>
          <a:blip r:embed="rId5"/>
          <a:stretch>
            <a:fillRect/>
          </a:stretch>
        </p:blipFill>
        <p:spPr>
          <a:xfrm>
            <a:off x="3897073" y="5536832"/>
            <a:ext cx="2474788" cy="801551"/>
          </a:xfrm>
          <a:prstGeom prst="rect">
            <a:avLst/>
          </a:prstGeom>
        </p:spPr>
      </p:pic>
      <p:pic>
        <p:nvPicPr>
          <p:cNvPr id="5" name="Image 4">
            <a:extLst>
              <a:ext uri="{FF2B5EF4-FFF2-40B4-BE49-F238E27FC236}">
                <a16:creationId xmlns:a16="http://schemas.microsoft.com/office/drawing/2014/main" id="{70652018-27EB-C79C-1F09-BF6C32F34785}"/>
              </a:ext>
            </a:extLst>
          </p:cNvPr>
          <p:cNvPicPr>
            <a:picLocks noChangeAspect="1"/>
          </p:cNvPicPr>
          <p:nvPr/>
        </p:nvPicPr>
        <p:blipFill>
          <a:blip r:embed="rId6"/>
          <a:stretch>
            <a:fillRect/>
          </a:stretch>
        </p:blipFill>
        <p:spPr>
          <a:xfrm>
            <a:off x="103803" y="4922788"/>
            <a:ext cx="3000843" cy="1538568"/>
          </a:xfrm>
          <a:prstGeom prst="rect">
            <a:avLst/>
          </a:prstGeom>
        </p:spPr>
      </p:pic>
    </p:spTree>
    <p:extLst>
      <p:ext uri="{BB962C8B-B14F-4D97-AF65-F5344CB8AC3E}">
        <p14:creationId xmlns:p14="http://schemas.microsoft.com/office/powerpoint/2010/main" val="73609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br>
              <a:rPr lang="en-GB" dirty="0">
                <a:latin typeface="+mj-lt"/>
              </a:rPr>
            </a:br>
            <a:r>
              <a:rPr lang="en-GB" dirty="0">
                <a:latin typeface="+mj-lt"/>
              </a:rPr>
              <a:t> </a:t>
            </a:r>
          </a:p>
        </p:txBody>
      </p:sp>
      <p:pic>
        <p:nvPicPr>
          <p:cNvPr id="5" name="Image 4">
            <a:extLst>
              <a:ext uri="{FF2B5EF4-FFF2-40B4-BE49-F238E27FC236}">
                <a16:creationId xmlns:a16="http://schemas.microsoft.com/office/drawing/2014/main" id="{DCEC2A6B-C82D-79C4-2C1A-56E786DB3456}"/>
              </a:ext>
            </a:extLst>
          </p:cNvPr>
          <p:cNvPicPr>
            <a:picLocks noChangeAspect="1"/>
          </p:cNvPicPr>
          <p:nvPr/>
        </p:nvPicPr>
        <p:blipFill>
          <a:blip r:embed="rId2"/>
          <a:stretch>
            <a:fillRect/>
          </a:stretch>
        </p:blipFill>
        <p:spPr>
          <a:xfrm>
            <a:off x="2862802" y="4154554"/>
            <a:ext cx="1738887" cy="2085438"/>
          </a:xfrm>
          <a:prstGeom prst="rect">
            <a:avLst/>
          </a:prstGeom>
        </p:spPr>
      </p:pic>
      <p:pic>
        <p:nvPicPr>
          <p:cNvPr id="7" name="Image 6">
            <a:extLst>
              <a:ext uri="{FF2B5EF4-FFF2-40B4-BE49-F238E27FC236}">
                <a16:creationId xmlns:a16="http://schemas.microsoft.com/office/drawing/2014/main" id="{F101130D-1A0E-458C-59AE-1875AAFBBEB1}"/>
              </a:ext>
            </a:extLst>
          </p:cNvPr>
          <p:cNvPicPr>
            <a:picLocks noChangeAspect="1"/>
          </p:cNvPicPr>
          <p:nvPr/>
        </p:nvPicPr>
        <p:blipFill rotWithShape="1">
          <a:blip r:embed="rId3"/>
          <a:srcRect t="10515"/>
          <a:stretch/>
        </p:blipFill>
        <p:spPr>
          <a:xfrm>
            <a:off x="165598" y="737800"/>
            <a:ext cx="8978402" cy="3006476"/>
          </a:xfrm>
          <a:prstGeom prst="rect">
            <a:avLst/>
          </a:prstGeom>
        </p:spPr>
      </p:pic>
      <p:pic>
        <p:nvPicPr>
          <p:cNvPr id="9" name="Image 8">
            <a:extLst>
              <a:ext uri="{FF2B5EF4-FFF2-40B4-BE49-F238E27FC236}">
                <a16:creationId xmlns:a16="http://schemas.microsoft.com/office/drawing/2014/main" id="{1E8D4CFD-5D5D-0916-CC98-65DDB9892E2D}"/>
              </a:ext>
            </a:extLst>
          </p:cNvPr>
          <p:cNvPicPr>
            <a:picLocks noChangeAspect="1"/>
          </p:cNvPicPr>
          <p:nvPr/>
        </p:nvPicPr>
        <p:blipFill>
          <a:blip r:embed="rId4"/>
          <a:stretch>
            <a:fillRect/>
          </a:stretch>
        </p:blipFill>
        <p:spPr>
          <a:xfrm>
            <a:off x="177488" y="3744276"/>
            <a:ext cx="2430836" cy="1528531"/>
          </a:xfrm>
          <a:prstGeom prst="rect">
            <a:avLst/>
          </a:prstGeom>
        </p:spPr>
      </p:pic>
      <p:pic>
        <p:nvPicPr>
          <p:cNvPr id="10" name="Image 9">
            <a:extLst>
              <a:ext uri="{FF2B5EF4-FFF2-40B4-BE49-F238E27FC236}">
                <a16:creationId xmlns:a16="http://schemas.microsoft.com/office/drawing/2014/main" id="{9E640C35-9D5E-6921-DF23-8180D9C6CC2B}"/>
              </a:ext>
            </a:extLst>
          </p:cNvPr>
          <p:cNvPicPr>
            <a:picLocks noChangeAspect="1"/>
          </p:cNvPicPr>
          <p:nvPr/>
        </p:nvPicPr>
        <p:blipFill>
          <a:blip r:embed="rId5"/>
          <a:stretch>
            <a:fillRect/>
          </a:stretch>
        </p:blipFill>
        <p:spPr>
          <a:xfrm>
            <a:off x="107504" y="5317226"/>
            <a:ext cx="2676663" cy="1064102"/>
          </a:xfrm>
          <a:prstGeom prst="rect">
            <a:avLst/>
          </a:prstGeom>
        </p:spPr>
      </p:pic>
      <p:sp>
        <p:nvSpPr>
          <p:cNvPr id="11" name="Titre 4">
            <a:extLst>
              <a:ext uri="{FF2B5EF4-FFF2-40B4-BE49-F238E27FC236}">
                <a16:creationId xmlns:a16="http://schemas.microsoft.com/office/drawing/2014/main" id="{E4E3EB95-2C94-8B5C-66F0-F6DD48504A31}"/>
              </a:ext>
            </a:extLst>
          </p:cNvPr>
          <p:cNvSpPr txBox="1">
            <a:spLocks/>
          </p:cNvSpPr>
          <p:nvPr/>
        </p:nvSpPr>
        <p:spPr bwMode="auto">
          <a:xfrm>
            <a:off x="1763688" y="116632"/>
            <a:ext cx="7308304"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Helvetica Neue" charset="0"/>
                <a:ea typeface="Helvetica Neue" charset="0"/>
                <a:cs typeface="Helvetica Neue" charset="0"/>
              </a:defRPr>
            </a:lvl1pPr>
            <a:lvl2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2pPr>
            <a:lvl3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3pPr>
            <a:lvl4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4pPr>
            <a:lvl5pPr algn="l" rtl="0" eaLnBrk="0" fontAlgn="base" hangingPunct="0">
              <a:spcBef>
                <a:spcPct val="0"/>
              </a:spcBef>
              <a:spcAft>
                <a:spcPct val="0"/>
              </a:spcAft>
              <a:defRPr sz="2400">
                <a:solidFill>
                  <a:schemeClr val="bg1"/>
                </a:solidFill>
                <a:latin typeface="Helvetica Neue" pitchFamily="1" charset="0"/>
                <a:ea typeface="Helvetica Neue" charset="0"/>
                <a:cs typeface="Helvetica Neue" pitchFamily="1" charset="0"/>
              </a:defRPr>
            </a:lvl5pPr>
            <a:lvl6pPr marL="457200" algn="ctr" rtl="0" fontAlgn="base">
              <a:spcBef>
                <a:spcPct val="0"/>
              </a:spcBef>
              <a:spcAft>
                <a:spcPct val="0"/>
              </a:spcAft>
              <a:defRPr sz="2400" b="1">
                <a:solidFill>
                  <a:srgbClr val="000066"/>
                </a:solidFill>
                <a:latin typeface="Verdana" pitchFamily="34" charset="0"/>
              </a:defRPr>
            </a:lvl6pPr>
            <a:lvl7pPr marL="914400" algn="ctr" rtl="0" fontAlgn="base">
              <a:spcBef>
                <a:spcPct val="0"/>
              </a:spcBef>
              <a:spcAft>
                <a:spcPct val="0"/>
              </a:spcAft>
              <a:defRPr sz="2400" b="1">
                <a:solidFill>
                  <a:srgbClr val="000066"/>
                </a:solidFill>
                <a:latin typeface="Verdana" pitchFamily="34" charset="0"/>
              </a:defRPr>
            </a:lvl7pPr>
            <a:lvl8pPr marL="1371600" algn="ctr" rtl="0" fontAlgn="base">
              <a:spcBef>
                <a:spcPct val="0"/>
              </a:spcBef>
              <a:spcAft>
                <a:spcPct val="0"/>
              </a:spcAft>
              <a:defRPr sz="2400" b="1">
                <a:solidFill>
                  <a:srgbClr val="000066"/>
                </a:solidFill>
                <a:latin typeface="Verdana" pitchFamily="34" charset="0"/>
              </a:defRPr>
            </a:lvl8pPr>
            <a:lvl9pPr marL="1828800" algn="ctr" rtl="0" fontAlgn="base">
              <a:spcBef>
                <a:spcPct val="0"/>
              </a:spcBef>
              <a:spcAft>
                <a:spcPct val="0"/>
              </a:spcAft>
              <a:defRPr sz="2400" b="1">
                <a:solidFill>
                  <a:srgbClr val="000066"/>
                </a:solidFill>
                <a:latin typeface="Verdana" pitchFamily="34" charset="0"/>
              </a:defRPr>
            </a:lvl9pPr>
          </a:lstStyle>
          <a:p>
            <a:r>
              <a:rPr lang="fr-FR" altLang="fr-FR" kern="0" dirty="0" err="1">
                <a:latin typeface="+mj-lt"/>
              </a:rPr>
              <a:t>BigBang</a:t>
            </a:r>
            <a:r>
              <a:rPr lang="fr-FR" altLang="fr-FR" kern="0" dirty="0">
                <a:latin typeface="+mj-lt"/>
              </a:rPr>
              <a:t> CKM et CPV : 24 ans</a:t>
            </a:r>
          </a:p>
        </p:txBody>
      </p:sp>
      <p:pic>
        <p:nvPicPr>
          <p:cNvPr id="4" name="Image 3">
            <a:extLst>
              <a:ext uri="{FF2B5EF4-FFF2-40B4-BE49-F238E27FC236}">
                <a16:creationId xmlns:a16="http://schemas.microsoft.com/office/drawing/2014/main" id="{E623A5A6-F04E-AD8D-25B4-536871B37B22}"/>
              </a:ext>
            </a:extLst>
          </p:cNvPr>
          <p:cNvPicPr>
            <a:picLocks noChangeAspect="1"/>
          </p:cNvPicPr>
          <p:nvPr/>
        </p:nvPicPr>
        <p:blipFill>
          <a:blip r:embed="rId6"/>
          <a:stretch>
            <a:fillRect/>
          </a:stretch>
        </p:blipFill>
        <p:spPr>
          <a:xfrm>
            <a:off x="5292080" y="3734187"/>
            <a:ext cx="3456384" cy="2719149"/>
          </a:xfrm>
          <a:prstGeom prst="rect">
            <a:avLst/>
          </a:prstGeom>
        </p:spPr>
      </p:pic>
    </p:spTree>
    <p:extLst>
      <p:ext uri="{BB962C8B-B14F-4D97-AF65-F5344CB8AC3E}">
        <p14:creationId xmlns:p14="http://schemas.microsoft.com/office/powerpoint/2010/main" val="2356175834"/>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eption personnalisé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46213</TotalTime>
  <Words>1816</Words>
  <Application>Microsoft Office PowerPoint</Application>
  <PresentationFormat>Affichage à l'écran (4:3)</PresentationFormat>
  <Paragraphs>51</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Narrow</vt:lpstr>
      <vt:lpstr>Courier New</vt:lpstr>
      <vt:lpstr>Helvetica Neue</vt:lpstr>
      <vt:lpstr>Times New Roman</vt:lpstr>
      <vt:lpstr>Verdana</vt:lpstr>
      <vt:lpstr>Conception personnalisée</vt:lpstr>
      <vt:lpstr>Présentation PowerPoint</vt:lpstr>
      <vt:lpstr>Joliot Curie et Clermont Ferrand </vt:lpstr>
      <vt:lpstr>Joliot Curie à Clermont </vt:lpstr>
      <vt:lpstr>Joliot Curie … et Riom </vt:lpstr>
      <vt:lpstr>Joliot Curie … et Riom </vt:lpstr>
      <vt:lpstr>Joliot Curie … et Riom </vt:lpstr>
      <vt:lpstr>Zoé et Riom</vt:lpstr>
      <vt:lpstr> </vt:lpstr>
      <vt:lpstr>  </vt:lpstr>
      <vt:lpstr>  </vt:lpstr>
      <vt:lpstr>REMERCIEMENTS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LA TAILLE Christophe</dc:creator>
  <cp:lastModifiedBy>vincent TISSERAND</cp:lastModifiedBy>
  <cp:revision>933</cp:revision>
  <cp:lastPrinted>2021-04-12T13:19:40Z</cp:lastPrinted>
  <dcterms:created xsi:type="dcterms:W3CDTF">1601-01-01T00:00:00Z</dcterms:created>
  <dcterms:modified xsi:type="dcterms:W3CDTF">2022-06-30T08:45:27Z</dcterms:modified>
</cp:coreProperties>
</file>