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6" r:id="rId2"/>
    <p:sldMasterId id="2147483773" r:id="rId3"/>
    <p:sldMasterId id="2147483785" r:id="rId4"/>
    <p:sldMasterId id="2147483797" r:id="rId5"/>
    <p:sldMasterId id="2147483810" r:id="rId6"/>
  </p:sldMasterIdLst>
  <p:notesMasterIdLst>
    <p:notesMasterId r:id="rId58"/>
  </p:notesMasterIdLst>
  <p:sldIdLst>
    <p:sldId id="260" r:id="rId7"/>
    <p:sldId id="2029" r:id="rId8"/>
    <p:sldId id="1059" r:id="rId9"/>
    <p:sldId id="344" r:id="rId10"/>
    <p:sldId id="343" r:id="rId11"/>
    <p:sldId id="320" r:id="rId12"/>
    <p:sldId id="1060" r:id="rId13"/>
    <p:sldId id="333" r:id="rId14"/>
    <p:sldId id="2030" r:id="rId15"/>
    <p:sldId id="345" r:id="rId16"/>
    <p:sldId id="2031" r:id="rId17"/>
    <p:sldId id="2829" r:id="rId18"/>
    <p:sldId id="290" r:id="rId19"/>
    <p:sldId id="264" r:id="rId20"/>
    <p:sldId id="257" r:id="rId21"/>
    <p:sldId id="286" r:id="rId22"/>
    <p:sldId id="279" r:id="rId23"/>
    <p:sldId id="285" r:id="rId24"/>
    <p:sldId id="284" r:id="rId25"/>
    <p:sldId id="261" r:id="rId26"/>
    <p:sldId id="262" r:id="rId27"/>
    <p:sldId id="2034" r:id="rId28"/>
    <p:sldId id="2035" r:id="rId29"/>
    <p:sldId id="263" r:id="rId30"/>
    <p:sldId id="266" r:id="rId31"/>
    <p:sldId id="275" r:id="rId32"/>
    <p:sldId id="2145" r:id="rId33"/>
    <p:sldId id="2141" r:id="rId34"/>
    <p:sldId id="2142" r:id="rId35"/>
    <p:sldId id="2036" r:id="rId36"/>
    <p:sldId id="277" r:id="rId37"/>
    <p:sldId id="269" r:id="rId38"/>
    <p:sldId id="281" r:id="rId39"/>
    <p:sldId id="289" r:id="rId40"/>
    <p:sldId id="2040" r:id="rId41"/>
    <p:sldId id="282" r:id="rId42"/>
    <p:sldId id="259" r:id="rId43"/>
    <p:sldId id="2037" r:id="rId44"/>
    <p:sldId id="2139" r:id="rId45"/>
    <p:sldId id="2138" r:id="rId46"/>
    <p:sldId id="2140" r:id="rId47"/>
    <p:sldId id="2039" r:id="rId48"/>
    <p:sldId id="2828" r:id="rId49"/>
    <p:sldId id="272" r:id="rId50"/>
    <p:sldId id="271" r:id="rId51"/>
    <p:sldId id="268" r:id="rId52"/>
    <p:sldId id="2144" r:id="rId53"/>
    <p:sldId id="2033" r:id="rId54"/>
    <p:sldId id="2143" r:id="rId55"/>
    <p:sldId id="273" r:id="rId56"/>
    <p:sldId id="203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Zimmermann" initials="FZ" lastIdx="1" clrIdx="0">
    <p:extLst>
      <p:ext uri="{19B8F6BF-5375-455C-9EA6-DF929625EA0E}">
        <p15:presenceInfo xmlns:p15="http://schemas.microsoft.com/office/powerpoint/2012/main" userId="S::frank.zimmermann@cern.ch::6c7cd7ba-5a38-4106-8abc-7959099345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93" autoAdjust="0"/>
    <p:restoredTop sz="94660"/>
  </p:normalViewPr>
  <p:slideViewPr>
    <p:cSldViewPr snapToGrid="0">
      <p:cViewPr varScale="1">
        <p:scale>
          <a:sx n="49" d="100"/>
          <a:sy n="49" d="100"/>
        </p:scale>
        <p:origin x="64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botturl\Work\Projects\HFM%20R&amp;D\HFM0%20-%20Management%20and%20Communication\HFM0.1%20-%20Administration\HFM0.1.1%20-%20Mandate\HFM%20object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3"/>
            <c:spPr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2"/>
            <c:marker>
              <c:symbol val="triangle"/>
              <c:size val="13"/>
              <c:spPr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19050" cap="rnd">
                <a:noFill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F4C-4B7D-A219-18B4AC53D764}"/>
              </c:ext>
            </c:extLst>
          </c:dPt>
          <c:trendline>
            <c:spPr>
              <a:ln w="31750" cap="rnd">
                <a:solidFill>
                  <a:schemeClr val="tx1"/>
                </a:solidFill>
                <a:prstDash val="solid"/>
              </a:ln>
              <a:effectLst/>
            </c:spPr>
            <c:trendlineType val="power"/>
            <c:forward val="0.2"/>
            <c:backward val="0.2"/>
            <c:dispRSqr val="0"/>
            <c:dispEq val="0"/>
          </c:trendline>
          <c:xVal>
            <c:numRef>
              <c:f>Sheet1!$G$4:$G$8</c:f>
              <c:numCache>
                <c:formatCode>General</c:formatCode>
                <c:ptCount val="5"/>
                <c:pt idx="0">
                  <c:v>9</c:v>
                </c:pt>
                <c:pt idx="1">
                  <c:v>12</c:v>
                </c:pt>
                <c:pt idx="2">
                  <c:v>12</c:v>
                </c:pt>
                <c:pt idx="3">
                  <c:v>13.7</c:v>
                </c:pt>
                <c:pt idx="4">
                  <c:v>14.6</c:v>
                </c:pt>
              </c:numCache>
            </c:numRef>
          </c:xVal>
          <c:yVal>
            <c:numRef>
              <c:f>Sheet1!$J$4:$J$8</c:f>
              <c:numCache>
                <c:formatCode>General</c:formatCode>
                <c:ptCount val="5"/>
                <c:pt idx="0">
                  <c:v>18590</c:v>
                </c:pt>
                <c:pt idx="1">
                  <c:v>33</c:v>
                </c:pt>
                <c:pt idx="2">
                  <c:v>182.40000000000003</c:v>
                </c:pt>
                <c:pt idx="3">
                  <c:v>2.46</c:v>
                </c:pt>
                <c:pt idx="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F4C-4B7D-A219-18B4AC53D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1663647"/>
        <c:axId val="1011665279"/>
      </c:scatterChart>
      <c:valAx>
        <c:axId val="1011663647"/>
        <c:scaling>
          <c:orientation val="minMax"/>
          <c:max val="2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Bore field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1665279"/>
        <c:crossesAt val="0.1"/>
        <c:crossBetween val="midCat"/>
      </c:valAx>
      <c:valAx>
        <c:axId val="1011665279"/>
        <c:scaling>
          <c:logBase val="10"/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Total magnet length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16636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5DA9D-DEBF-482D-9D4F-B0586C370EAD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F54EF-2E64-4C48-9B27-49615A10E7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68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79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68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6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0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4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6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147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4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972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597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896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31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492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8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205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324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1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349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10413-ECAE-A972-971A-5794546A5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AEC33-73D3-F8BF-7655-36BEB48E6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86B33-B892-EE4B-76EE-FEAF362A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DA1C8-0FA9-AE03-888F-013D1259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319F1-5BFE-942B-0426-A200C669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82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F0EC-5278-286A-21E4-235EB154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E630C-D0A3-5057-0AC0-D37AC1F84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4A3E8-5B42-39C8-942B-D2D0F083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1A6C-5984-7507-401A-9B4C1BC1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A66AD-0965-B34F-29DF-B7871C75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543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0303-457A-D77F-385B-E9D7B4D7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A1591-F8D3-D6A9-A0E0-3F55BD665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395E9-B3DF-41A7-9443-60D1360E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7CBF7-1567-4A2E-90AE-7CE90498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5AAA8-2CFF-9F10-9E33-E5697039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0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C088-0AA6-DFB5-41D3-AF79BB12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0669D-B8FF-4BCF-C589-84743346D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D832E-51A3-24DF-7424-82CA8401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83087-BE6B-EAAB-3780-18C16078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894EB-BD69-4641-1D1E-9EBDE084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2CAE6-7749-C631-1F9D-B31EF152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65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5515-AAF6-171C-721E-F7D47800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0AB7A-018E-1A10-754A-52CD1BDA9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E76E2-79F3-1A21-7242-E2A20B1C9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F7500-B3D9-F165-3624-BAA19AA38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5D242-E05C-8C86-D12B-1ECB4EE12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24845B-87F8-A250-4C06-6BC6015D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EB4CA-C6C1-205D-B262-92E0826C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D0A0B-E29A-F5AB-9B11-A92E8091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21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3662-356B-B1C1-ACD4-E0CD73A6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FAF9E4-AF63-6DE1-05B4-392259C1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407-9BEF-45FF-E83F-0B172DE4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B4ADC-F0F3-6968-E6F5-D16BB32E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929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DA89BA-B09D-82ED-8101-A4F165A5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DD957-4F01-850F-D303-0988E65A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7A6F-051B-8907-87F0-49808E48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28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00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6C86-48E0-3E7D-DA69-B1307880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CF793-D33C-0194-4405-49629B9AC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88797-7C21-26B2-C197-1F99A5015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0ED9-9FF4-8A1D-B529-69B94E13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06011-D46B-3AF7-F51F-D4323465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D1747-F837-B7B7-C6F6-87C96C3F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695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BCA2-9044-DD9D-640E-97F7A5D8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49003-DAD6-31B6-6076-C3FCD6772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0F92F-F355-4ACD-6231-1748B42D7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9CEA0-CECA-FF6A-5977-1F77E571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B747F-DEA3-11FD-C3CE-012D76E5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6FBF6-C83A-3AEC-9436-216474F8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46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6039-724F-7731-BF5B-A1C8837A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B89F2-2B4E-DFFF-AE1C-DB49B91FF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9687E-0525-65D6-31E6-E3F1582D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ADC90-7E8E-7D8C-E502-F9ADA214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9DA0-E44A-7AA1-4FD7-02036AA1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068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9CA486-94BC-27C1-674E-13961B67F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E0067-339B-8FA1-489A-63C598E5A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00ACE-1362-2601-05B3-71B596D7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8A601-B098-5F6A-B2ED-94D555C8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17347-546C-6995-2D8D-C033DA83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339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89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19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02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33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95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5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22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75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0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74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50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17B82A-0BC9-4BD6-A7F4-D7221916E9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CC7E65-69D9-4326-8284-A8B632DFDA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76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943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163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43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470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0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927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326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80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628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973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47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43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0" y="67613"/>
            <a:ext cx="12344029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850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320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63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554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104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07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892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35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039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6818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22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13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64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15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6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65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86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DBEEA-8383-50FD-BD33-7228F3DE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58FBB-A336-41F7-232C-684691813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46E86-3A33-E076-0A5E-175DA2D9F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4E79E-7C97-4168-894D-255F3D5BC876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18BD0-9513-4583-A2B3-8FCC0EB7B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731D3-0096-A506-8BEB-ABED9428D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AA0E2-DDC9-4C08-AFE1-71C20EFE6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0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71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7A82-05A5-43F9-A20B-07A3BA495A64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74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3CB2-CB46-4D73-9AF3-8191DEA4D6E1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62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380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8.tiff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g"/><Relationship Id="rId5" Type="http://schemas.openxmlformats.org/officeDocument/2006/relationships/image" Target="../media/image550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apublishing.org/ol/abstract.cfm?uri=ol-43-9-2181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hyperlink" Target="https://doi.org/10.1088/1367-2630/ac4921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208.10466" TargetMode="Externa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g"/><Relationship Id="rId7" Type="http://schemas.openxmlformats.org/officeDocument/2006/relationships/image" Target="../media/image125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4.jpeg"/><Relationship Id="rId5" Type="http://schemas.openxmlformats.org/officeDocument/2006/relationships/image" Target="../media/image123.jpg"/><Relationship Id="rId10" Type="http://schemas.openxmlformats.org/officeDocument/2006/relationships/image" Target="../media/image128.png"/><Relationship Id="rId4" Type="http://schemas.openxmlformats.org/officeDocument/2006/relationships/image" Target="../media/image122.gif"/><Relationship Id="rId9" Type="http://schemas.openxmlformats.org/officeDocument/2006/relationships/image" Target="../media/image1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E79B8B-3DB3-A1AB-27C3-AE045C3F2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546" y="3116939"/>
            <a:ext cx="3741061" cy="3741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4808" b="29839"/>
          <a:stretch/>
        </p:blipFill>
        <p:spPr>
          <a:xfrm>
            <a:off x="-2130" y="4564506"/>
            <a:ext cx="9195435" cy="2315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4647" b="36398"/>
          <a:stretch/>
        </p:blipFill>
        <p:spPr>
          <a:xfrm>
            <a:off x="-2128" y="-321123"/>
            <a:ext cx="12194128" cy="3538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118" y="707499"/>
            <a:ext cx="8229600" cy="1143000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Future Colliders</a:t>
            </a:r>
            <a:br>
              <a:rPr lang="en-GB" sz="8800" dirty="0"/>
            </a:b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428" y="6537241"/>
            <a:ext cx="111796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i="1" kern="0" dirty="0">
                <a:solidFill>
                  <a:prstClr val="white"/>
                </a:solidFill>
                <a:latin typeface="Calibri"/>
              </a:rPr>
              <a:t>Work supported by </a:t>
            </a:r>
            <a:r>
              <a:rPr lang="en-GB" sz="1400" b="1" i="1" kern="0" dirty="0">
                <a:solidFill>
                  <a:prstClr val="white"/>
                </a:solidFill>
              </a:rPr>
              <a:t>the </a:t>
            </a:r>
            <a:r>
              <a:rPr lang="en-GB" sz="1400" b="1" i="1" kern="0" dirty="0" err="1">
                <a:solidFill>
                  <a:prstClr val="white"/>
                </a:solidFill>
              </a:rPr>
              <a:t>Eruopean</a:t>
            </a:r>
            <a:r>
              <a:rPr lang="en-GB" sz="1400" b="1" i="1" kern="0" dirty="0">
                <a:solidFill>
                  <a:prstClr val="white"/>
                </a:solidFill>
              </a:rPr>
              <a:t> Union’s Horizon 2020 Research and Innovation programme under Grant Agreement No. 101004730 (</a:t>
            </a:r>
            <a:r>
              <a:rPr lang="en-GB" sz="1400" b="1" i="1" kern="0" dirty="0" err="1">
                <a:solidFill>
                  <a:prstClr val="white"/>
                </a:solidFill>
              </a:rPr>
              <a:t>iFAST</a:t>
            </a:r>
            <a:r>
              <a:rPr lang="en-GB" sz="1400" b="1" i="1" kern="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358" y="5539406"/>
            <a:ext cx="1340267" cy="10472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0915142" y="114757"/>
            <a:ext cx="89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prstClr val="white"/>
                </a:solidFill>
                <a:latin typeface="Calibri"/>
              </a:rPr>
              <a:t>Geneva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78895" y="4679396"/>
            <a:ext cx="1452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prstClr val="white"/>
                </a:solidFill>
                <a:latin typeface="Calibri"/>
              </a:rPr>
              <a:t>Qinhuangdao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7797" b="16747"/>
          <a:stretch/>
        </p:blipFill>
        <p:spPr>
          <a:xfrm>
            <a:off x="0" y="2239970"/>
            <a:ext cx="9167985" cy="2338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6639" y="2411368"/>
            <a:ext cx="1043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 err="1">
                <a:solidFill>
                  <a:prstClr val="white"/>
                </a:solidFill>
                <a:latin typeface="Calibri"/>
              </a:rPr>
              <a:t>Kitakami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654204" y="135232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Frank Zimmermann, CERN</a:t>
            </a:r>
          </a:p>
          <a:p>
            <a:pPr algn="ctr" defTabSz="457200">
              <a:defRPr/>
            </a:pPr>
            <a:r>
              <a:rPr lang="en-US" sz="2800" dirty="0" err="1">
                <a:solidFill>
                  <a:prstClr val="white"/>
                </a:solidFill>
                <a:latin typeface="Calibri"/>
              </a:rPr>
              <a:t>IJCLab</a:t>
            </a:r>
            <a:r>
              <a:rPr lang="en-GB" sz="2800" dirty="0">
                <a:solidFill>
                  <a:prstClr val="white"/>
                </a:solidFill>
              </a:rPr>
              <a:t>, 22 October 2022</a:t>
            </a:r>
          </a:p>
          <a:p>
            <a:pPr algn="ctr" defTabSz="457200"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including slides from M. </a:t>
            </a:r>
            <a:r>
              <a:rPr lang="en-US" sz="2000" dirty="0" err="1">
                <a:solidFill>
                  <a:prstClr val="white"/>
                </a:solidFill>
                <a:latin typeface="Calibri"/>
              </a:rPr>
              <a:t>Benedikt</a:t>
            </a:r>
            <a:r>
              <a:rPr lang="en-US" sz="2000" dirty="0">
                <a:solidFill>
                  <a:prstClr val="white"/>
                </a:solidFill>
                <a:latin typeface="Calibri"/>
              </a:rPr>
              <a:t>, D. </a:t>
            </a:r>
            <a:r>
              <a:rPr lang="en-US" sz="2000" dirty="0" err="1">
                <a:solidFill>
                  <a:prstClr val="white"/>
                </a:solidFill>
                <a:latin typeface="Calibri"/>
              </a:rPr>
              <a:t>Contardo</a:t>
            </a:r>
            <a:r>
              <a:rPr lang="en-US" sz="2000" dirty="0">
                <a:solidFill>
                  <a:prstClr val="white"/>
                </a:solidFill>
                <a:latin typeface="Calibri"/>
              </a:rPr>
              <a:t>, A. Faus-Golfe, D. Kaplan,</a:t>
            </a:r>
          </a:p>
          <a:p>
            <a:pPr algn="ctr" defTabSz="457200"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K. Oide, M. Palmer, D. Schulte, V. Shiltsev, F. Willeke et al.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6554BB-B28B-E063-830A-A9A7D3794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87" y="5576158"/>
            <a:ext cx="1542106" cy="877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88728A-18CD-1CA0-B5EC-A285AAA4CAC8}"/>
              </a:ext>
            </a:extLst>
          </p:cNvPr>
          <p:cNvSpPr/>
          <p:nvPr/>
        </p:nvSpPr>
        <p:spPr>
          <a:xfrm>
            <a:off x="9461669" y="3255059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prstClr val="white"/>
                </a:solidFill>
                <a:latin typeface="Calibri"/>
              </a:rPr>
              <a:t>Long Island</a:t>
            </a:r>
          </a:p>
        </p:txBody>
      </p:sp>
    </p:spTree>
    <p:extLst>
      <p:ext uri="{BB962C8B-B14F-4D97-AF65-F5344CB8AC3E}">
        <p14:creationId xmlns:p14="http://schemas.microsoft.com/office/powerpoint/2010/main" val="3167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AACCAD-5D6F-447B-B5B0-BBAC1021FF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780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near-future collider 1: High-Luminosity LHC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059B7-9591-4A04-BBAD-36DDBF73256C}"/>
              </a:ext>
            </a:extLst>
          </p:cNvPr>
          <p:cNvSpPr txBox="1"/>
          <p:nvPr/>
        </p:nvSpPr>
        <p:spPr>
          <a:xfrm>
            <a:off x="1224283" y="629855"/>
            <a:ext cx="1189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High-Luminosity LHC at CERN:  </a:t>
            </a:r>
            <a:r>
              <a:rPr lang="en-US" sz="2400" i="1" dirty="0"/>
              <a:t>E</a:t>
            </a:r>
            <a:r>
              <a:rPr lang="en-US" sz="2400" i="1" baseline="-25000" dirty="0"/>
              <a:t>p-</a:t>
            </a:r>
            <a:r>
              <a:rPr lang="en-US" sz="2400" i="1" baseline="-25000" dirty="0" err="1"/>
              <a:t>p,</a:t>
            </a:r>
            <a:r>
              <a:rPr lang="en-US" sz="2400" baseline="-25000" dirty="0" err="1"/>
              <a:t>cm</a:t>
            </a:r>
            <a:r>
              <a:rPr lang="en-US" sz="2400" dirty="0"/>
              <a:t>=14 </a:t>
            </a:r>
            <a:r>
              <a:rPr lang="en-US" sz="2400" dirty="0" err="1"/>
              <a:t>TeV</a:t>
            </a:r>
            <a:r>
              <a:rPr lang="en-US" sz="2400" dirty="0"/>
              <a:t>, </a:t>
            </a:r>
            <a:r>
              <a:rPr lang="en-US" sz="2400" i="1" dirty="0"/>
              <a:t>L</a:t>
            </a:r>
            <a:r>
              <a:rPr lang="en-US" sz="2400" dirty="0"/>
              <a:t>=5 or 7.5x10</a:t>
            </a:r>
            <a:r>
              <a:rPr lang="en-US" sz="2400" baseline="30000" dirty="0"/>
              <a:t>34</a:t>
            </a:r>
            <a:r>
              <a:rPr lang="en-US" sz="2400" dirty="0"/>
              <a:t>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levelled </a:t>
            </a:r>
            <a:endParaRPr lang="en-US" sz="900" dirty="0"/>
          </a:p>
          <a:p>
            <a:r>
              <a:rPr lang="en-US" sz="2400" dirty="0"/>
              <a:t>goal: increase LHC integrated luminosity x10 to &gt;3 ab</a:t>
            </a:r>
            <a:r>
              <a:rPr lang="en-US" sz="2400" baseline="30000" dirty="0"/>
              <a:t>-1</a:t>
            </a:r>
            <a:r>
              <a:rPr lang="en-US" sz="2400" dirty="0"/>
              <a:t> around 2040</a:t>
            </a:r>
            <a:endParaRPr lang="en-GB" sz="2400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A37511E0-0F89-4F92-9A04-1ED6C1BF87F8}"/>
              </a:ext>
            </a:extLst>
          </p:cNvPr>
          <p:cNvSpPr/>
          <p:nvPr/>
        </p:nvSpPr>
        <p:spPr>
          <a:xfrm>
            <a:off x="6098371" y="1943612"/>
            <a:ext cx="416560" cy="33195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177D0-0533-4CC8-9288-A88C0B629619}"/>
              </a:ext>
            </a:extLst>
          </p:cNvPr>
          <p:cNvSpPr txBox="1"/>
          <p:nvPr/>
        </p:nvSpPr>
        <p:spPr>
          <a:xfrm>
            <a:off x="5856194" y="1553210"/>
            <a:ext cx="13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 are here</a:t>
            </a:r>
            <a:endParaRPr lang="en-GB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665E0-1947-41CF-B6F4-40FB789B9305}"/>
                  </a:ext>
                </a:extLst>
              </p:cNvPr>
              <p:cNvSpPr txBox="1"/>
              <p:nvPr/>
            </p:nvSpPr>
            <p:spPr>
              <a:xfrm>
                <a:off x="8040593" y="1538404"/>
                <a:ext cx="1334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2027</a:t>
                </a:r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665E0-1947-41CF-B6F4-40FB789B9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593" y="1538404"/>
                <a:ext cx="1334404" cy="369332"/>
              </a:xfrm>
              <a:prstGeom prst="rect">
                <a:avLst/>
              </a:prstGeom>
              <a:blipFill>
                <a:blip r:embed="rId2"/>
                <a:stretch>
                  <a:fillRect l="-4110" t="-8197" r="-274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>
            <a:extLst>
              <a:ext uri="{FF2B5EF4-FFF2-40B4-BE49-F238E27FC236}">
                <a16:creationId xmlns:a16="http://schemas.microsoft.com/office/drawing/2014/main" id="{DEAD4071-AB8E-DEAA-ECF3-CD8CD9584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\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6DC7F-7E1F-ED6A-DB39-1E7D993E0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20" y="1460852"/>
            <a:ext cx="9418983" cy="52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6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AACCAD-5D6F-447B-B5B0-BBAC1021FF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780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near-future collider 2: Electron-Ion Collider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75E624-37BC-1BA2-0505-6C81280C4A8C}"/>
                  </a:ext>
                </a:extLst>
              </p:cNvPr>
              <p:cNvSpPr txBox="1"/>
              <p:nvPr/>
            </p:nvSpPr>
            <p:spPr>
              <a:xfrm>
                <a:off x="200012" y="4754396"/>
                <a:ext cx="325319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3.83 km double ring,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kern="0" dirty="0">
                    <a:solidFill>
                      <a:prstClr val="black"/>
                    </a:solidFill>
                  </a:rPr>
                  <a:t>polarized beams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full-energy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injection,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injection rate 1 Hz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75E624-37BC-1BA2-0505-6C81280C4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2" y="4754396"/>
                <a:ext cx="3253198" cy="1569660"/>
              </a:xfrm>
              <a:prstGeom prst="rect">
                <a:avLst/>
              </a:prstGeom>
              <a:blipFill>
                <a:blip r:embed="rId2"/>
                <a:stretch>
                  <a:fillRect l="-3002" t="-3113" r="-1876" b="-81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E5F0F1A-8F61-29D7-EAED-CCFF6E468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2" y="716760"/>
            <a:ext cx="7042348" cy="386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D0DE50-34B6-FE7F-DB66-F5EE824FF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34" y="916284"/>
            <a:ext cx="4999616" cy="3469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21439C-CF2A-890C-DED8-A1C85EDDC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538" y="3300416"/>
            <a:ext cx="5371254" cy="355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AFA06-0A70-3EED-5C31-80D1592D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25" y="875051"/>
            <a:ext cx="7685345" cy="5878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21EE91-4734-5376-7BC1-DD3ACC890685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Energy Frontier Machines – Energy &amp; Precision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C7FCA-8096-CF62-9C04-67E54FC952B7}"/>
              </a:ext>
            </a:extLst>
          </p:cNvPr>
          <p:cNvSpPr txBox="1"/>
          <p:nvPr/>
        </p:nvSpPr>
        <p:spPr>
          <a:xfrm>
            <a:off x="9540270" y="1071154"/>
            <a:ext cx="189256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L. Reina,</a:t>
            </a:r>
          </a:p>
          <a:p>
            <a:r>
              <a:rPr lang="en-US" dirty="0"/>
              <a:t>Snowmass’21 (22)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853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0A69B8-976A-D38D-38B9-75DE538AFFBE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Higher-Energy Hadron Colliders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1E266-DABF-1671-2C08-CFB3ADD3A14B}"/>
              </a:ext>
            </a:extLst>
          </p:cNvPr>
          <p:cNvSpPr txBox="1"/>
          <p:nvPr/>
        </p:nvSpPr>
        <p:spPr>
          <a:xfrm>
            <a:off x="303682" y="835008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FCC-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hh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F97D5-5155-7CAC-EA72-430B6CEAA2CD}"/>
              </a:ext>
            </a:extLst>
          </p:cNvPr>
          <p:cNvSpPr txBox="1"/>
          <p:nvPr/>
        </p:nvSpPr>
        <p:spPr>
          <a:xfrm>
            <a:off x="6339089" y="835008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SPPC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pic>
        <p:nvPicPr>
          <p:cNvPr id="11" name="Picture 10" descr="Diagram, radar chart&#10;&#10;Description automatically generated">
            <a:extLst>
              <a:ext uri="{FF2B5EF4-FFF2-40B4-BE49-F238E27FC236}">
                <a16:creationId xmlns:a16="http://schemas.microsoft.com/office/drawing/2014/main" id="{BDB83336-734C-A702-E5C6-552B4563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46" y="1637413"/>
            <a:ext cx="5671030" cy="459813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25A5B66-B076-1CF7-AAA8-968CA9821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/>
          <a:stretch/>
        </p:blipFill>
        <p:spPr>
          <a:xfrm>
            <a:off x="6096000" y="1791650"/>
            <a:ext cx="5446005" cy="4598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8B658C-26D0-075D-7EC4-78615B62A6A8}"/>
              </a:ext>
            </a:extLst>
          </p:cNvPr>
          <p:cNvSpPr txBox="1"/>
          <p:nvPr/>
        </p:nvSpPr>
        <p:spPr>
          <a:xfrm>
            <a:off x="10283127" y="835008"/>
            <a:ext cx="1518364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Snowmass ‘21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04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0A69B8-976A-D38D-38B9-75DE538AFFBE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400" b="0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Higgs &amp; EW Factories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CD884-85DD-ADAA-A77E-68694C06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8" y="748277"/>
            <a:ext cx="3356229" cy="1887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069F0-DEF8-9440-2B96-3EF68E20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32" y="915670"/>
            <a:ext cx="3541317" cy="1807758"/>
          </a:xfrm>
          <a:prstGeom prst="rect">
            <a:avLst/>
          </a:prstGeom>
        </p:spPr>
      </p:pic>
      <p:pic>
        <p:nvPicPr>
          <p:cNvPr id="7" name="Google Shape;93;p2">
            <a:extLst>
              <a:ext uri="{FF2B5EF4-FFF2-40B4-BE49-F238E27FC236}">
                <a16:creationId xmlns:a16="http://schemas.microsoft.com/office/drawing/2014/main" id="{40750029-17A8-C64B-E42A-2630266FAC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3850" y="1140946"/>
            <a:ext cx="4112032" cy="17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0F9CD-620D-C6B5-8DB4-EECC6E050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05" y="2921654"/>
            <a:ext cx="5350282" cy="1726811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51D40A7C-1A9F-3531-86CF-A8297B2F7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688" y="3187093"/>
            <a:ext cx="6026225" cy="1062071"/>
          </a:xfrm>
          <a:prstGeom prst="rect">
            <a:avLst/>
          </a:prstGeom>
        </p:spPr>
      </p:pic>
      <p:pic>
        <p:nvPicPr>
          <p:cNvPr id="10" name="Picture 9" descr="Diagram, venn diagram&#10;&#10;Description automatically generated">
            <a:extLst>
              <a:ext uri="{FF2B5EF4-FFF2-40B4-BE49-F238E27FC236}">
                <a16:creationId xmlns:a16="http://schemas.microsoft.com/office/drawing/2014/main" id="{AA40310D-EDD0-A51A-031E-374D42AF4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8437" y="4344936"/>
            <a:ext cx="2246075" cy="2261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B5052A-928B-471E-8644-ECA8A5D55F96}"/>
              </a:ext>
            </a:extLst>
          </p:cNvPr>
          <p:cNvSpPr txBox="1"/>
          <p:nvPr/>
        </p:nvSpPr>
        <p:spPr>
          <a:xfrm>
            <a:off x="2765633" y="710789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ILC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FCD3C-1120-5779-EACC-3E180E3CA95A}"/>
              </a:ext>
            </a:extLst>
          </p:cNvPr>
          <p:cNvSpPr txBox="1"/>
          <p:nvPr/>
        </p:nvSpPr>
        <p:spPr>
          <a:xfrm>
            <a:off x="6568024" y="729533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CLIC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EB4B9-ACDB-74CC-A995-4CCF8DEF348F}"/>
              </a:ext>
            </a:extLst>
          </p:cNvPr>
          <p:cNvSpPr txBox="1"/>
          <p:nvPr/>
        </p:nvSpPr>
        <p:spPr>
          <a:xfrm>
            <a:off x="11370495" y="716324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C</a:t>
            </a:r>
            <a:r>
              <a:rPr kumimoji="0" lang="en-GB" sz="3200" b="1" i="0" u="none" strike="noStrike" kern="1200" cap="none" spc="0" normalizeH="0" baseline="3000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3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F5D17-9F8A-9639-B714-2B66E56AA746}"/>
              </a:ext>
            </a:extLst>
          </p:cNvPr>
          <p:cNvSpPr txBox="1"/>
          <p:nvPr/>
        </p:nvSpPr>
        <p:spPr>
          <a:xfrm>
            <a:off x="136118" y="2901811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HELEN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1F566-7FF4-845C-9D95-95BB5BAF5888}"/>
              </a:ext>
            </a:extLst>
          </p:cNvPr>
          <p:cNvSpPr txBox="1"/>
          <p:nvPr/>
        </p:nvSpPr>
        <p:spPr>
          <a:xfrm>
            <a:off x="5734002" y="2788941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RELIC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8584FB-5CEF-21FF-26E7-19981A958929}"/>
              </a:ext>
            </a:extLst>
          </p:cNvPr>
          <p:cNvSpPr txBox="1"/>
          <p:nvPr/>
        </p:nvSpPr>
        <p:spPr>
          <a:xfrm>
            <a:off x="215547" y="4745996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FCC-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ee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81F0F-4FF1-6F4A-0ECC-8ED37CB50D87}"/>
              </a:ext>
            </a:extLst>
          </p:cNvPr>
          <p:cNvSpPr txBox="1"/>
          <p:nvPr/>
        </p:nvSpPr>
        <p:spPr>
          <a:xfrm>
            <a:off x="5256792" y="4321732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CEPC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D75087-D509-3815-9397-7A5A770D108E}"/>
              </a:ext>
            </a:extLst>
          </p:cNvPr>
          <p:cNvSpPr txBox="1"/>
          <p:nvPr/>
        </p:nvSpPr>
        <p:spPr>
          <a:xfrm>
            <a:off x="7914749" y="4344936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CERC</a:t>
            </a:r>
            <a:endParaRPr kumimoji="0" lang="en-US" sz="3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579CC5-894B-3436-3637-92847744DA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203" b="41906"/>
          <a:stretch/>
        </p:blipFill>
        <p:spPr>
          <a:xfrm>
            <a:off x="5347397" y="4827831"/>
            <a:ext cx="3039467" cy="19848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689212-8B0B-53EA-60E2-E4A3E6E01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4837" y="4741782"/>
            <a:ext cx="2705004" cy="21162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D6C133-ABB5-B886-38D0-5F6CAAB1063A}"/>
              </a:ext>
            </a:extLst>
          </p:cNvPr>
          <p:cNvSpPr txBox="1"/>
          <p:nvPr/>
        </p:nvSpPr>
        <p:spPr>
          <a:xfrm>
            <a:off x="10673636" y="6488668"/>
            <a:ext cx="1518364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Snowmass ‘21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21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BA807-2B9F-E548-B9ED-369C407D4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20" y="1794947"/>
            <a:ext cx="6147412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000" dirty="0"/>
              <a:t>High-field magnets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000" dirty="0"/>
              <a:t>SC Radiofrequency systems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000" dirty="0"/>
              <a:t>Efficient RF power sources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production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000" dirty="0"/>
              <a:t>Gamma Factory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Monochromatization</a:t>
            </a:r>
            <a:r>
              <a:rPr lang="en-US" sz="4000" dirty="0"/>
              <a:t> </a:t>
            </a:r>
          </a:p>
          <a:p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9BD78-1698-6F5C-AA7D-1ED867C630F3}"/>
              </a:ext>
            </a:extLst>
          </p:cNvPr>
          <p:cNvSpPr txBox="1"/>
          <p:nvPr/>
        </p:nvSpPr>
        <p:spPr>
          <a:xfrm>
            <a:off x="-99152" y="-21164"/>
            <a:ext cx="12291152" cy="14465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next, next-next and next-next-next generation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accelerators – main themes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E5572-E39E-B82E-C326-49AC3F47EE2C}"/>
              </a:ext>
            </a:extLst>
          </p:cNvPr>
          <p:cNvSpPr txBox="1"/>
          <p:nvPr/>
        </p:nvSpPr>
        <p:spPr>
          <a:xfrm>
            <a:off x="6280532" y="1644434"/>
            <a:ext cx="6147412" cy="4761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Recovery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Linacs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 Collider(s)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Accelerator Concepts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 </a:t>
            </a:r>
          </a:p>
        </p:txBody>
      </p:sp>
    </p:spTree>
    <p:extLst>
      <p:ext uri="{BB962C8B-B14F-4D97-AF65-F5344CB8AC3E}">
        <p14:creationId xmlns:p14="http://schemas.microsoft.com/office/powerpoint/2010/main" val="577024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9C7EC0-3AD5-06B9-52C8-7AC337912565}"/>
              </a:ext>
            </a:extLst>
          </p:cNvPr>
          <p:cNvGrpSpPr>
            <a:grpSpLocks noChangeAspect="1"/>
          </p:cNvGrpSpPr>
          <p:nvPr/>
        </p:nvGrpSpPr>
        <p:grpSpPr>
          <a:xfrm>
            <a:off x="1101713" y="898794"/>
            <a:ext cx="9988574" cy="5914045"/>
            <a:chOff x="190134" y="1027070"/>
            <a:chExt cx="8493920" cy="5029089"/>
          </a:xfrm>
        </p:grpSpPr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4292E994-5144-611C-7B2D-FE979209D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34" y="1027070"/>
              <a:ext cx="8493920" cy="502908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C7029E-7912-88F9-159B-390B26E56434}"/>
                </a:ext>
              </a:extLst>
            </p:cNvPr>
            <p:cNvSpPr/>
            <p:nvPr/>
          </p:nvSpPr>
          <p:spPr>
            <a:xfrm>
              <a:off x="4937761" y="1540042"/>
              <a:ext cx="952900" cy="143416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ED2767-8BC5-9715-B4F5-2FDA8F260C95}"/>
                </a:ext>
              </a:extLst>
            </p:cNvPr>
            <p:cNvSpPr/>
            <p:nvPr/>
          </p:nvSpPr>
          <p:spPr>
            <a:xfrm>
              <a:off x="6728058" y="1146691"/>
              <a:ext cx="269507" cy="160613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2758A8-7FAE-078E-9A56-BBE79F28B56D}"/>
                </a:ext>
              </a:extLst>
            </p:cNvPr>
            <p:cNvSpPr/>
            <p:nvPr/>
          </p:nvSpPr>
          <p:spPr>
            <a:xfrm>
              <a:off x="6959065" y="1540045"/>
              <a:ext cx="394785" cy="92531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6A1E15-910D-49DA-45B1-DB4FAC27DED1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High-Field Magnet – historical progress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4A835-555A-FE68-654A-3488CBF1BA56}"/>
              </a:ext>
            </a:extLst>
          </p:cNvPr>
          <p:cNvSpPr txBox="1"/>
          <p:nvPr/>
        </p:nvSpPr>
        <p:spPr>
          <a:xfrm>
            <a:off x="206646" y="6246633"/>
            <a:ext cx="1368965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Luca Bottura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5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51CDA-450F-E2A3-A35F-C71961DD5075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 High-Field Magnet Program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6AE17A6-F8B0-5272-D9E5-21C542FFBC0C}"/>
              </a:ext>
            </a:extLst>
          </p:cNvPr>
          <p:cNvSpPr/>
          <p:nvPr/>
        </p:nvSpPr>
        <p:spPr>
          <a:xfrm>
            <a:off x="4136603" y="1879968"/>
            <a:ext cx="2655257" cy="3390904"/>
          </a:xfrm>
          <a:custGeom>
            <a:avLst/>
            <a:gdLst>
              <a:gd name="connsiteX0" fmla="*/ 0 w 1759226"/>
              <a:gd name="connsiteY0" fmla="*/ 0 h 2872408"/>
              <a:gd name="connsiteX1" fmla="*/ 735496 w 1759226"/>
              <a:gd name="connsiteY1" fmla="*/ 1838739 h 2872408"/>
              <a:gd name="connsiteX2" fmla="*/ 1381539 w 1759226"/>
              <a:gd name="connsiteY2" fmla="*/ 2862469 h 2872408"/>
              <a:gd name="connsiteX3" fmla="*/ 1759226 w 1759226"/>
              <a:gd name="connsiteY3" fmla="*/ 2872408 h 2872408"/>
              <a:gd name="connsiteX4" fmla="*/ 735496 w 1759226"/>
              <a:gd name="connsiteY4" fmla="*/ 188843 h 2872408"/>
              <a:gd name="connsiteX5" fmla="*/ 0 w 1759226"/>
              <a:gd name="connsiteY5" fmla="*/ 0 h 2872408"/>
              <a:gd name="connsiteX0" fmla="*/ 0 w 1849291"/>
              <a:gd name="connsiteY0" fmla="*/ 0 h 3064686"/>
              <a:gd name="connsiteX1" fmla="*/ 825561 w 1849291"/>
              <a:gd name="connsiteY1" fmla="*/ 2031017 h 3064686"/>
              <a:gd name="connsiteX2" fmla="*/ 1471604 w 1849291"/>
              <a:gd name="connsiteY2" fmla="*/ 3054747 h 3064686"/>
              <a:gd name="connsiteX3" fmla="*/ 1849291 w 1849291"/>
              <a:gd name="connsiteY3" fmla="*/ 3064686 h 3064686"/>
              <a:gd name="connsiteX4" fmla="*/ 825561 w 1849291"/>
              <a:gd name="connsiteY4" fmla="*/ 381121 h 3064686"/>
              <a:gd name="connsiteX5" fmla="*/ 0 w 1849291"/>
              <a:gd name="connsiteY5" fmla="*/ 0 h 3064686"/>
              <a:gd name="connsiteX0" fmla="*/ 0 w 1849291"/>
              <a:gd name="connsiteY0" fmla="*/ 0 h 3064686"/>
              <a:gd name="connsiteX1" fmla="*/ 780529 w 1849291"/>
              <a:gd name="connsiteY1" fmla="*/ 1964138 h 3064686"/>
              <a:gd name="connsiteX2" fmla="*/ 1471604 w 1849291"/>
              <a:gd name="connsiteY2" fmla="*/ 3054747 h 3064686"/>
              <a:gd name="connsiteX3" fmla="*/ 1849291 w 1849291"/>
              <a:gd name="connsiteY3" fmla="*/ 3064686 h 3064686"/>
              <a:gd name="connsiteX4" fmla="*/ 825561 w 1849291"/>
              <a:gd name="connsiteY4" fmla="*/ 381121 h 3064686"/>
              <a:gd name="connsiteX5" fmla="*/ 0 w 1849291"/>
              <a:gd name="connsiteY5" fmla="*/ 0 h 3064686"/>
              <a:gd name="connsiteX0" fmla="*/ 0 w 1849291"/>
              <a:gd name="connsiteY0" fmla="*/ 0 h 3064686"/>
              <a:gd name="connsiteX1" fmla="*/ 780529 w 1849291"/>
              <a:gd name="connsiteY1" fmla="*/ 1964138 h 3064686"/>
              <a:gd name="connsiteX2" fmla="*/ 1462599 w 1849291"/>
              <a:gd name="connsiteY2" fmla="*/ 3021308 h 3064686"/>
              <a:gd name="connsiteX3" fmla="*/ 1849291 w 1849291"/>
              <a:gd name="connsiteY3" fmla="*/ 3064686 h 3064686"/>
              <a:gd name="connsiteX4" fmla="*/ 825561 w 1849291"/>
              <a:gd name="connsiteY4" fmla="*/ 381121 h 3064686"/>
              <a:gd name="connsiteX5" fmla="*/ 0 w 1849291"/>
              <a:gd name="connsiteY5" fmla="*/ 0 h 3064686"/>
              <a:gd name="connsiteX0" fmla="*/ 0 w 2840011"/>
              <a:gd name="connsiteY0" fmla="*/ 0 h 3323842"/>
              <a:gd name="connsiteX1" fmla="*/ 780529 w 2840011"/>
              <a:gd name="connsiteY1" fmla="*/ 1964138 h 3323842"/>
              <a:gd name="connsiteX2" fmla="*/ 1462599 w 2840011"/>
              <a:gd name="connsiteY2" fmla="*/ 3021308 h 3323842"/>
              <a:gd name="connsiteX3" fmla="*/ 2840011 w 2840011"/>
              <a:gd name="connsiteY3" fmla="*/ 3323842 h 3323842"/>
              <a:gd name="connsiteX4" fmla="*/ 825561 w 2840011"/>
              <a:gd name="connsiteY4" fmla="*/ 381121 h 3323842"/>
              <a:gd name="connsiteX5" fmla="*/ 0 w 2840011"/>
              <a:gd name="connsiteY5" fmla="*/ 0 h 3323842"/>
              <a:gd name="connsiteX0" fmla="*/ 0 w 2787146"/>
              <a:gd name="connsiteY0" fmla="*/ 0 h 3333657"/>
              <a:gd name="connsiteX1" fmla="*/ 727664 w 2787146"/>
              <a:gd name="connsiteY1" fmla="*/ 1973953 h 3333657"/>
              <a:gd name="connsiteX2" fmla="*/ 1409734 w 2787146"/>
              <a:gd name="connsiteY2" fmla="*/ 3031123 h 3333657"/>
              <a:gd name="connsiteX3" fmla="*/ 2787146 w 2787146"/>
              <a:gd name="connsiteY3" fmla="*/ 3333657 h 3333657"/>
              <a:gd name="connsiteX4" fmla="*/ 772696 w 2787146"/>
              <a:gd name="connsiteY4" fmla="*/ 390936 h 3333657"/>
              <a:gd name="connsiteX5" fmla="*/ 0 w 2787146"/>
              <a:gd name="connsiteY5" fmla="*/ 0 h 3333657"/>
              <a:gd name="connsiteX0" fmla="*/ 0 w 2787146"/>
              <a:gd name="connsiteY0" fmla="*/ 0 h 3333657"/>
              <a:gd name="connsiteX1" fmla="*/ 706518 w 2787146"/>
              <a:gd name="connsiteY1" fmla="*/ 1689354 h 3333657"/>
              <a:gd name="connsiteX2" fmla="*/ 1409734 w 2787146"/>
              <a:gd name="connsiteY2" fmla="*/ 3031123 h 3333657"/>
              <a:gd name="connsiteX3" fmla="*/ 2787146 w 2787146"/>
              <a:gd name="connsiteY3" fmla="*/ 3333657 h 3333657"/>
              <a:gd name="connsiteX4" fmla="*/ 772696 w 2787146"/>
              <a:gd name="connsiteY4" fmla="*/ 390936 h 3333657"/>
              <a:gd name="connsiteX5" fmla="*/ 0 w 2787146"/>
              <a:gd name="connsiteY5" fmla="*/ 0 h 3333657"/>
              <a:gd name="connsiteX0" fmla="*/ 0 w 2787146"/>
              <a:gd name="connsiteY0" fmla="*/ 0 h 3333657"/>
              <a:gd name="connsiteX1" fmla="*/ 706518 w 2787146"/>
              <a:gd name="connsiteY1" fmla="*/ 1689354 h 3333657"/>
              <a:gd name="connsiteX2" fmla="*/ 1000726 w 2787146"/>
              <a:gd name="connsiteY2" fmla="*/ 2276876 h 3333657"/>
              <a:gd name="connsiteX3" fmla="*/ 1409734 w 2787146"/>
              <a:gd name="connsiteY3" fmla="*/ 3031123 h 3333657"/>
              <a:gd name="connsiteX4" fmla="*/ 2787146 w 2787146"/>
              <a:gd name="connsiteY4" fmla="*/ 3333657 h 3333657"/>
              <a:gd name="connsiteX5" fmla="*/ 772696 w 2787146"/>
              <a:gd name="connsiteY5" fmla="*/ 390936 h 3333657"/>
              <a:gd name="connsiteX6" fmla="*/ 0 w 2787146"/>
              <a:gd name="connsiteY6" fmla="*/ 0 h 3333657"/>
              <a:gd name="connsiteX0" fmla="*/ 0 w 2787146"/>
              <a:gd name="connsiteY0" fmla="*/ 0 h 3333657"/>
              <a:gd name="connsiteX1" fmla="*/ 313488 w 2787146"/>
              <a:gd name="connsiteY1" fmla="*/ 804808 h 3333657"/>
              <a:gd name="connsiteX2" fmla="*/ 706518 w 2787146"/>
              <a:gd name="connsiteY2" fmla="*/ 1689354 h 3333657"/>
              <a:gd name="connsiteX3" fmla="*/ 1000726 w 2787146"/>
              <a:gd name="connsiteY3" fmla="*/ 2276876 h 3333657"/>
              <a:gd name="connsiteX4" fmla="*/ 1409734 w 2787146"/>
              <a:gd name="connsiteY4" fmla="*/ 3031123 h 3333657"/>
              <a:gd name="connsiteX5" fmla="*/ 2787146 w 2787146"/>
              <a:gd name="connsiteY5" fmla="*/ 3333657 h 3333657"/>
              <a:gd name="connsiteX6" fmla="*/ 772696 w 2787146"/>
              <a:gd name="connsiteY6" fmla="*/ 390936 h 3333657"/>
              <a:gd name="connsiteX7" fmla="*/ 0 w 2787146"/>
              <a:gd name="connsiteY7" fmla="*/ 0 h 3333657"/>
              <a:gd name="connsiteX0" fmla="*/ 0 w 2787146"/>
              <a:gd name="connsiteY0" fmla="*/ 0 h 3333657"/>
              <a:gd name="connsiteX1" fmla="*/ 313488 w 2787146"/>
              <a:gd name="connsiteY1" fmla="*/ 804808 h 3333657"/>
              <a:gd name="connsiteX2" fmla="*/ 706518 w 2787146"/>
              <a:gd name="connsiteY2" fmla="*/ 1689354 h 3333657"/>
              <a:gd name="connsiteX3" fmla="*/ 1000726 w 2787146"/>
              <a:gd name="connsiteY3" fmla="*/ 2276876 h 3333657"/>
              <a:gd name="connsiteX4" fmla="*/ 1420306 w 2787146"/>
              <a:gd name="connsiteY4" fmla="*/ 3001682 h 3333657"/>
              <a:gd name="connsiteX5" fmla="*/ 2787146 w 2787146"/>
              <a:gd name="connsiteY5" fmla="*/ 3333657 h 3333657"/>
              <a:gd name="connsiteX6" fmla="*/ 772696 w 2787146"/>
              <a:gd name="connsiteY6" fmla="*/ 390936 h 3333657"/>
              <a:gd name="connsiteX7" fmla="*/ 0 w 2787146"/>
              <a:gd name="connsiteY7" fmla="*/ 0 h 3333657"/>
              <a:gd name="connsiteX0" fmla="*/ 0 w 2797549"/>
              <a:gd name="connsiteY0" fmla="*/ 0 h 3348141"/>
              <a:gd name="connsiteX1" fmla="*/ 323891 w 2797549"/>
              <a:gd name="connsiteY1" fmla="*/ 819292 h 3348141"/>
              <a:gd name="connsiteX2" fmla="*/ 716921 w 2797549"/>
              <a:gd name="connsiteY2" fmla="*/ 1703838 h 3348141"/>
              <a:gd name="connsiteX3" fmla="*/ 1011129 w 2797549"/>
              <a:gd name="connsiteY3" fmla="*/ 2291360 h 3348141"/>
              <a:gd name="connsiteX4" fmla="*/ 1430709 w 2797549"/>
              <a:gd name="connsiteY4" fmla="*/ 3016166 h 3348141"/>
              <a:gd name="connsiteX5" fmla="*/ 2797549 w 2797549"/>
              <a:gd name="connsiteY5" fmla="*/ 3348141 h 3348141"/>
              <a:gd name="connsiteX6" fmla="*/ 783099 w 2797549"/>
              <a:gd name="connsiteY6" fmla="*/ 405420 h 3348141"/>
              <a:gd name="connsiteX7" fmla="*/ 0 w 2797549"/>
              <a:gd name="connsiteY7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716921 w 2797549"/>
              <a:gd name="connsiteY2" fmla="*/ 1703838 h 3348141"/>
              <a:gd name="connsiteX3" fmla="*/ 1011129 w 2797549"/>
              <a:gd name="connsiteY3" fmla="*/ 2291360 h 3348141"/>
              <a:gd name="connsiteX4" fmla="*/ 1430709 w 2797549"/>
              <a:gd name="connsiteY4" fmla="*/ 3016166 h 3348141"/>
              <a:gd name="connsiteX5" fmla="*/ 2797549 w 2797549"/>
              <a:gd name="connsiteY5" fmla="*/ 3348141 h 3348141"/>
              <a:gd name="connsiteX6" fmla="*/ 783099 w 2797549"/>
              <a:gd name="connsiteY6" fmla="*/ 405420 h 3348141"/>
              <a:gd name="connsiteX7" fmla="*/ 0 w 2797549"/>
              <a:gd name="connsiteY7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16921 w 2797549"/>
              <a:gd name="connsiteY3" fmla="*/ 1703838 h 3348141"/>
              <a:gd name="connsiteX4" fmla="*/ 1011129 w 2797549"/>
              <a:gd name="connsiteY4" fmla="*/ 2291360 h 3348141"/>
              <a:gd name="connsiteX5" fmla="*/ 1430709 w 2797549"/>
              <a:gd name="connsiteY5" fmla="*/ 3016166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11129 w 2797549"/>
              <a:gd name="connsiteY4" fmla="*/ 2291360 h 3348141"/>
              <a:gd name="connsiteX5" fmla="*/ 1430709 w 2797549"/>
              <a:gd name="connsiteY5" fmla="*/ 3016166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37137 w 2797549"/>
              <a:gd name="connsiteY4" fmla="*/ 2349298 h 3348141"/>
              <a:gd name="connsiteX5" fmla="*/ 1430709 w 2797549"/>
              <a:gd name="connsiteY5" fmla="*/ 3016166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37137 w 2797549"/>
              <a:gd name="connsiteY4" fmla="*/ 2349298 h 3348141"/>
              <a:gd name="connsiteX5" fmla="*/ 1430709 w 2797549"/>
              <a:gd name="connsiteY5" fmla="*/ 305962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37137 w 2797549"/>
              <a:gd name="connsiteY4" fmla="*/ 234929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667541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52130 w 2797549"/>
              <a:gd name="connsiteY2" fmla="*/ 1193058 h 3348141"/>
              <a:gd name="connsiteX3" fmla="*/ 667541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51610 w 2797549"/>
              <a:gd name="connsiteY1" fmla="*/ 719343 h 3348141"/>
              <a:gd name="connsiteX2" fmla="*/ 452130 w 2797549"/>
              <a:gd name="connsiteY2" fmla="*/ 1193058 h 3348141"/>
              <a:gd name="connsiteX3" fmla="*/ 667541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824569"/>
              <a:gd name="connsiteY0" fmla="*/ 0 h 3348141"/>
              <a:gd name="connsiteX1" fmla="*/ 278630 w 2824569"/>
              <a:gd name="connsiteY1" fmla="*/ 719343 h 3348141"/>
              <a:gd name="connsiteX2" fmla="*/ 479150 w 2824569"/>
              <a:gd name="connsiteY2" fmla="*/ 1193058 h 3348141"/>
              <a:gd name="connsiteX3" fmla="*/ 694561 w 2824569"/>
              <a:gd name="connsiteY3" fmla="*/ 1689354 h 3348141"/>
              <a:gd name="connsiteX4" fmla="*/ 1030382 w 2824569"/>
              <a:gd name="connsiteY4" fmla="*/ 2355568 h 3348141"/>
              <a:gd name="connsiteX5" fmla="*/ 1423955 w 2824569"/>
              <a:gd name="connsiteY5" fmla="*/ 3078430 h 3348141"/>
              <a:gd name="connsiteX6" fmla="*/ 2824569 w 2824569"/>
              <a:gd name="connsiteY6" fmla="*/ 3348141 h 3348141"/>
              <a:gd name="connsiteX7" fmla="*/ 810119 w 2824569"/>
              <a:gd name="connsiteY7" fmla="*/ 405420 h 3348141"/>
              <a:gd name="connsiteX8" fmla="*/ 0 w 2824569"/>
              <a:gd name="connsiteY8" fmla="*/ 0 h 334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4569" h="3348141">
                <a:moveTo>
                  <a:pt x="0" y="0"/>
                </a:moveTo>
                <a:cubicBezTo>
                  <a:pt x="104496" y="258456"/>
                  <a:pt x="174134" y="460887"/>
                  <a:pt x="278630" y="719343"/>
                </a:cubicBezTo>
                <a:cubicBezTo>
                  <a:pt x="352923" y="881909"/>
                  <a:pt x="404857" y="1030492"/>
                  <a:pt x="479150" y="1193058"/>
                </a:cubicBezTo>
                <a:lnTo>
                  <a:pt x="694561" y="1689354"/>
                </a:lnTo>
                <a:cubicBezTo>
                  <a:pt x="796155" y="1878652"/>
                  <a:pt x="928788" y="2166270"/>
                  <a:pt x="1030382" y="2355568"/>
                </a:cubicBezTo>
                <a:lnTo>
                  <a:pt x="1423955" y="3078430"/>
                </a:lnTo>
                <a:lnTo>
                  <a:pt x="2824569" y="3348141"/>
                </a:lnTo>
                <a:lnTo>
                  <a:pt x="810119" y="4054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70000"/>
                </a:srgbClr>
              </a:gs>
              <a:gs pos="54000">
                <a:srgbClr val="DDDDDD">
                  <a:lumMod val="29000"/>
                  <a:lumOff val="71000"/>
                  <a:alpha val="40000"/>
                </a:srgbClr>
              </a:gs>
              <a:gs pos="99000">
                <a:srgbClr val="DDDDDD">
                  <a:lumMod val="26000"/>
                  <a:lumOff val="74000"/>
                  <a:alpha val="12000"/>
                </a:srgbClr>
              </a:gs>
            </a:gsLst>
            <a:lin ang="19800000" scaled="0"/>
          </a:gradFill>
          <a:ln w="9525" cap="flat" cmpd="sng" algn="ctr">
            <a:noFill/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7D1847-868D-9D93-5F2B-B93C8032B242}"/>
              </a:ext>
            </a:extLst>
          </p:cNvPr>
          <p:cNvGraphicFramePr>
            <a:graphicFrameLocks/>
          </p:cNvGraphicFramePr>
          <p:nvPr/>
        </p:nvGraphicFramePr>
        <p:xfrm>
          <a:off x="1591247" y="1110269"/>
          <a:ext cx="6660000" cy="5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977007D-D398-0B45-97A6-A2CA418DDC63}"/>
              </a:ext>
            </a:extLst>
          </p:cNvPr>
          <p:cNvGrpSpPr/>
          <p:nvPr/>
        </p:nvGrpSpPr>
        <p:grpSpPr>
          <a:xfrm>
            <a:off x="3147107" y="4758655"/>
            <a:ext cx="6950473" cy="928282"/>
            <a:chOff x="2102079" y="4415917"/>
            <a:chExt cx="6950473" cy="9282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2C6993-22F9-F0CF-A305-CD585FF30482}"/>
                </a:ext>
              </a:extLst>
            </p:cNvPr>
            <p:cNvSpPr txBox="1"/>
            <p:nvPr/>
          </p:nvSpPr>
          <p:spPr>
            <a:xfrm>
              <a:off x="7119631" y="4415917"/>
              <a:ext cx="19329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Exploration of new concepts and technologies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263D28C-0BA9-CE29-C2BC-0E4F2CAE872B}"/>
                </a:ext>
              </a:extLst>
            </p:cNvPr>
            <p:cNvCxnSpPr>
              <a:cxnSpLocks/>
            </p:cNvCxnSpPr>
            <p:nvPr/>
          </p:nvCxnSpPr>
          <p:spPr>
            <a:xfrm>
              <a:off x="2102079" y="5344199"/>
              <a:ext cx="643233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triangle" w="med" len="lg"/>
            </a:ln>
            <a:effectLst/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D84E6E-E8FB-D07D-C0C5-ADB3C58467EE}"/>
              </a:ext>
            </a:extLst>
          </p:cNvPr>
          <p:cNvGrpSpPr/>
          <p:nvPr/>
        </p:nvGrpSpPr>
        <p:grpSpPr>
          <a:xfrm>
            <a:off x="3147107" y="1076353"/>
            <a:ext cx="3192646" cy="4612628"/>
            <a:chOff x="2102079" y="742082"/>
            <a:chExt cx="3192646" cy="461262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8E4479A-9BB7-73E1-1091-9E3A5EAC11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2079" y="777764"/>
              <a:ext cx="0" cy="4576946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E40C61-8ACA-CFEA-09C6-E19EA244E5C7}"/>
                </a:ext>
              </a:extLst>
            </p:cNvPr>
            <p:cNvSpPr txBox="1"/>
            <p:nvPr/>
          </p:nvSpPr>
          <p:spPr>
            <a:xfrm>
              <a:off x="2169814" y="742082"/>
              <a:ext cx="3124911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Development of robust and cost-efficient processes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BBA6EB-23C1-5284-3ED6-740A4566D428}"/>
              </a:ext>
            </a:extLst>
          </p:cNvPr>
          <p:cNvSpPr txBox="1"/>
          <p:nvPr/>
        </p:nvSpPr>
        <p:spPr>
          <a:xfrm>
            <a:off x="3440666" y="3733297"/>
            <a:ext cx="1318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11T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0B873-0B3D-7541-C74F-E712E41CE9D8}"/>
              </a:ext>
            </a:extLst>
          </p:cNvPr>
          <p:cNvSpPr txBox="1"/>
          <p:nvPr/>
        </p:nvSpPr>
        <p:spPr>
          <a:xfrm>
            <a:off x="4534803" y="4761633"/>
            <a:ext cx="1026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Fresca2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MDPCT1</a:t>
            </a:r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8B650B0-44F9-1B07-4880-7416A2CC7BCF}"/>
              </a:ext>
            </a:extLst>
          </p:cNvPr>
          <p:cNvSpPr/>
          <p:nvPr/>
        </p:nvSpPr>
        <p:spPr>
          <a:xfrm>
            <a:off x="3774074" y="2493491"/>
            <a:ext cx="569454" cy="223864"/>
          </a:xfrm>
          <a:custGeom>
            <a:avLst/>
            <a:gdLst>
              <a:gd name="connsiteX0" fmla="*/ 0 w 569454"/>
              <a:gd name="connsiteY0" fmla="*/ 0 h 223864"/>
              <a:gd name="connsiteX1" fmla="*/ 569454 w 569454"/>
              <a:gd name="connsiteY1" fmla="*/ 0 h 223864"/>
              <a:gd name="connsiteX2" fmla="*/ 569454 w 569454"/>
              <a:gd name="connsiteY2" fmla="*/ 223864 h 223864"/>
              <a:gd name="connsiteX3" fmla="*/ 0 w 569454"/>
              <a:gd name="connsiteY3" fmla="*/ 223864 h 223864"/>
              <a:gd name="connsiteX4" fmla="*/ 0 w 569454"/>
              <a:gd name="connsiteY4" fmla="*/ 0 h 2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454" h="223864">
                <a:moveTo>
                  <a:pt x="0" y="0"/>
                </a:moveTo>
                <a:lnTo>
                  <a:pt x="569454" y="0"/>
                </a:lnTo>
                <a:lnTo>
                  <a:pt x="569454" y="223864"/>
                </a:lnTo>
                <a:lnTo>
                  <a:pt x="0" y="2238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7780" tIns="17780" rIns="17780" bIns="17780" numCol="1" spcCol="1270" anchor="b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55A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F2DF2D-6F53-4830-E910-AFAE92CE46A9}"/>
              </a:ext>
            </a:extLst>
          </p:cNvPr>
          <p:cNvSpPr txBox="1"/>
          <p:nvPr/>
        </p:nvSpPr>
        <p:spPr>
          <a:xfrm>
            <a:off x="3432126" y="1756602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E6877B-58EC-8A5D-B399-68FC6C062731}"/>
              </a:ext>
            </a:extLst>
          </p:cNvPr>
          <p:cNvGrpSpPr/>
          <p:nvPr/>
        </p:nvGrpSpPr>
        <p:grpSpPr>
          <a:xfrm>
            <a:off x="5688384" y="4821818"/>
            <a:ext cx="1753874" cy="601861"/>
            <a:chOff x="4697674" y="4487547"/>
            <a:chExt cx="1753874" cy="6018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F6169C-074B-8852-C7CE-B0158942D60F}"/>
                </a:ext>
              </a:extLst>
            </p:cNvPr>
            <p:cNvSpPr txBox="1"/>
            <p:nvPr/>
          </p:nvSpPr>
          <p:spPr>
            <a:xfrm>
              <a:off x="5734072" y="4683662"/>
              <a:ext cx="7174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HTS</a:t>
              </a:r>
            </a:p>
          </p:txBody>
        </p:sp>
        <p:sp>
          <p:nvSpPr>
            <p:cNvPr id="17" name="Shape 16">
              <a:extLst>
                <a:ext uri="{FF2B5EF4-FFF2-40B4-BE49-F238E27FC236}">
                  <a16:creationId xmlns:a16="http://schemas.microsoft.com/office/drawing/2014/main" id="{36CC7D34-52C1-A5C6-F5C7-A95148F225B9}"/>
                </a:ext>
              </a:extLst>
            </p:cNvPr>
            <p:cNvSpPr/>
            <p:nvPr/>
          </p:nvSpPr>
          <p:spPr>
            <a:xfrm rot="20194610" flipV="1">
              <a:off x="4697674" y="4487547"/>
              <a:ext cx="1011844" cy="601861"/>
            </a:xfrm>
            <a:prstGeom prst="swooshArrow">
              <a:avLst>
                <a:gd name="adj1" fmla="val 23406"/>
                <a:gd name="adj2" fmla="val 61979"/>
              </a:avLst>
            </a:prstGeom>
            <a:solidFill>
              <a:srgbClr val="7030A0">
                <a:alpha val="70000"/>
              </a:srgbClr>
            </a:solidFill>
            <a:ln w="19050" cap="flat" cmpd="sng" algn="ctr">
              <a:solidFill>
                <a:srgbClr val="7030A0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1BDE25-A265-9F58-C885-67AEB62FE8AA}"/>
              </a:ext>
            </a:extLst>
          </p:cNvPr>
          <p:cNvGrpSpPr/>
          <p:nvPr/>
        </p:nvGrpSpPr>
        <p:grpSpPr>
          <a:xfrm>
            <a:off x="4430684" y="2020890"/>
            <a:ext cx="1936920" cy="1380290"/>
            <a:chOff x="3419083" y="1812621"/>
            <a:chExt cx="1936920" cy="138029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9F8C46-7AEC-5C95-F744-0A69D8A8B0B9}"/>
                </a:ext>
              </a:extLst>
            </p:cNvPr>
            <p:cNvSpPr txBox="1"/>
            <p:nvPr/>
          </p:nvSpPr>
          <p:spPr>
            <a:xfrm>
              <a:off x="3419083" y="1812621"/>
              <a:ext cx="1936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Robust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Nb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Sn</a:t>
              </a:r>
            </a:p>
          </p:txBody>
        </p:sp>
        <p:sp>
          <p:nvSpPr>
            <p:cNvPr id="20" name="Shape 19">
              <a:extLst>
                <a:ext uri="{FF2B5EF4-FFF2-40B4-BE49-F238E27FC236}">
                  <a16:creationId xmlns:a16="http://schemas.microsoft.com/office/drawing/2014/main" id="{1C89D572-3541-DDA5-8935-0ECB098C012C}"/>
                </a:ext>
              </a:extLst>
            </p:cNvPr>
            <p:cNvSpPr/>
            <p:nvPr/>
          </p:nvSpPr>
          <p:spPr>
            <a:xfrm rot="14044714" flipV="1">
              <a:off x="3546254" y="2348797"/>
              <a:ext cx="877594" cy="810634"/>
            </a:xfrm>
            <a:prstGeom prst="swooshArrow">
              <a:avLst>
                <a:gd name="adj1" fmla="val 18671"/>
                <a:gd name="adj2" fmla="val 41164"/>
              </a:avLst>
            </a:prstGeom>
            <a:solidFill>
              <a:srgbClr val="0024F4">
                <a:alpha val="70000"/>
              </a:srgbClr>
            </a:solidFill>
            <a:ln w="19050" cap="flat" cmpd="sng" algn="ctr">
              <a:solidFill>
                <a:srgbClr val="0024F4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DC3E395-FF5C-77BA-DCF2-255F70604E58}"/>
              </a:ext>
            </a:extLst>
          </p:cNvPr>
          <p:cNvSpPr txBox="1"/>
          <p:nvPr/>
        </p:nvSpPr>
        <p:spPr>
          <a:xfrm>
            <a:off x="4692715" y="4502560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355BA-1D35-91C0-B227-198DC74813C4}"/>
              </a:ext>
            </a:extLst>
          </p:cNvPr>
          <p:cNvSpPr txBox="1"/>
          <p:nvPr/>
        </p:nvSpPr>
        <p:spPr>
          <a:xfrm>
            <a:off x="3335004" y="3194429"/>
            <a:ext cx="1402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QXF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22A190-9BD7-09E7-023A-E203F8F4C05F}"/>
              </a:ext>
            </a:extLst>
          </p:cNvPr>
          <p:cNvGrpSpPr/>
          <p:nvPr/>
        </p:nvGrpSpPr>
        <p:grpSpPr>
          <a:xfrm>
            <a:off x="4916462" y="3602607"/>
            <a:ext cx="2824842" cy="1391230"/>
            <a:chOff x="3871434" y="2993007"/>
            <a:chExt cx="2824842" cy="13912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450C63-D979-F256-562F-F88690FD1728}"/>
                </a:ext>
              </a:extLst>
            </p:cNvPr>
            <p:cNvSpPr txBox="1"/>
            <p:nvPr/>
          </p:nvSpPr>
          <p:spPr>
            <a:xfrm>
              <a:off x="4763352" y="3942668"/>
              <a:ext cx="1932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Ultimate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Nb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Sn</a:t>
              </a: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AD4D60CF-C859-38CA-E59E-72D4D0883EAB}"/>
                </a:ext>
              </a:extLst>
            </p:cNvPr>
            <p:cNvSpPr/>
            <p:nvPr/>
          </p:nvSpPr>
          <p:spPr>
            <a:xfrm>
              <a:off x="3871434" y="2993007"/>
              <a:ext cx="908980" cy="1391230"/>
            </a:xfrm>
            <a:custGeom>
              <a:avLst/>
              <a:gdLst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12767"/>
                <a:gd name="connsiteY0" fmla="*/ 0 h 5775648"/>
                <a:gd name="connsiteX1" fmla="*/ 5057192 w 6512767"/>
                <a:gd name="connsiteY1" fmla="*/ 3610946 h 5775648"/>
                <a:gd name="connsiteX2" fmla="*/ 5057192 w 6512767"/>
                <a:gd name="connsiteY2" fmla="*/ 2883159 h 5775648"/>
                <a:gd name="connsiteX3" fmla="*/ 6512767 w 6512767"/>
                <a:gd name="connsiteY3" fmla="*/ 4198775 h 5775648"/>
                <a:gd name="connsiteX4" fmla="*/ 5057192 w 6512767"/>
                <a:gd name="connsiteY4" fmla="*/ 5775648 h 5775648"/>
                <a:gd name="connsiteX5" fmla="*/ 5066522 w 6512767"/>
                <a:gd name="connsiteY5" fmla="*/ 5038530 h 5775648"/>
                <a:gd name="connsiteX6" fmla="*/ 0 w 6512767"/>
                <a:gd name="connsiteY6" fmla="*/ 0 h 5775648"/>
                <a:gd name="connsiteX0" fmla="*/ 0 w 6904653"/>
                <a:gd name="connsiteY0" fmla="*/ 0 h 5775648"/>
                <a:gd name="connsiteX1" fmla="*/ 5057192 w 6904653"/>
                <a:gd name="connsiteY1" fmla="*/ 3610946 h 5775648"/>
                <a:gd name="connsiteX2" fmla="*/ 5057192 w 6904653"/>
                <a:gd name="connsiteY2" fmla="*/ 2883159 h 5775648"/>
                <a:gd name="connsiteX3" fmla="*/ 6904653 w 6904653"/>
                <a:gd name="connsiteY3" fmla="*/ 4320073 h 5775648"/>
                <a:gd name="connsiteX4" fmla="*/ 5057192 w 6904653"/>
                <a:gd name="connsiteY4" fmla="*/ 5775648 h 5775648"/>
                <a:gd name="connsiteX5" fmla="*/ 5066522 w 6904653"/>
                <a:gd name="connsiteY5" fmla="*/ 5038530 h 5775648"/>
                <a:gd name="connsiteX6" fmla="*/ 0 w 6904653"/>
                <a:gd name="connsiteY6" fmla="*/ 0 h 5775648"/>
                <a:gd name="connsiteX0" fmla="*/ 0 w 6885992"/>
                <a:gd name="connsiteY0" fmla="*/ 0 h 5775648"/>
                <a:gd name="connsiteX1" fmla="*/ 5057192 w 6885992"/>
                <a:gd name="connsiteY1" fmla="*/ 3610946 h 5775648"/>
                <a:gd name="connsiteX2" fmla="*/ 5057192 w 6885992"/>
                <a:gd name="connsiteY2" fmla="*/ 2883159 h 5775648"/>
                <a:gd name="connsiteX3" fmla="*/ 6885992 w 6885992"/>
                <a:gd name="connsiteY3" fmla="*/ 4245428 h 5775648"/>
                <a:gd name="connsiteX4" fmla="*/ 5057192 w 6885992"/>
                <a:gd name="connsiteY4" fmla="*/ 5775648 h 5775648"/>
                <a:gd name="connsiteX5" fmla="*/ 5066522 w 6885992"/>
                <a:gd name="connsiteY5" fmla="*/ 5038530 h 5775648"/>
                <a:gd name="connsiteX6" fmla="*/ 0 w 6885992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5 w 6867331"/>
                <a:gd name="connsiteY5" fmla="*/ 4276303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84757 w 6867331"/>
                <a:gd name="connsiteY5" fmla="*/ 4350067 h 5775648"/>
                <a:gd name="connsiteX6" fmla="*/ 0 w 6867331"/>
                <a:gd name="connsiteY6" fmla="*/ 0 h 5775648"/>
                <a:gd name="connsiteX0" fmla="*/ 0 w 6867331"/>
                <a:gd name="connsiteY0" fmla="*/ 0 h 5001128"/>
                <a:gd name="connsiteX1" fmla="*/ 5057192 w 6867331"/>
                <a:gd name="connsiteY1" fmla="*/ 3610946 h 5001128"/>
                <a:gd name="connsiteX2" fmla="*/ 5057192 w 6867331"/>
                <a:gd name="connsiteY2" fmla="*/ 2883159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867331"/>
                <a:gd name="connsiteY0" fmla="*/ 0 h 5001128"/>
                <a:gd name="connsiteX1" fmla="*/ 5057192 w 6867331"/>
                <a:gd name="connsiteY1" fmla="*/ 3610946 h 5001128"/>
                <a:gd name="connsiteX2" fmla="*/ 5057193 w 6867331"/>
                <a:gd name="connsiteY2" fmla="*/ 3141331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867331"/>
                <a:gd name="connsiteY0" fmla="*/ 0 h 5001128"/>
                <a:gd name="connsiteX1" fmla="*/ 5148355 w 6867331"/>
                <a:gd name="connsiteY1" fmla="*/ 3610945 h 5001128"/>
                <a:gd name="connsiteX2" fmla="*/ 5057193 w 6867331"/>
                <a:gd name="connsiteY2" fmla="*/ 3141331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867331"/>
                <a:gd name="connsiteY0" fmla="*/ 0 h 5001128"/>
                <a:gd name="connsiteX1" fmla="*/ 5148355 w 6867331"/>
                <a:gd name="connsiteY1" fmla="*/ 3610945 h 5001128"/>
                <a:gd name="connsiteX2" fmla="*/ 5148355 w 6867331"/>
                <a:gd name="connsiteY2" fmla="*/ 3104450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776169"/>
                <a:gd name="connsiteY0" fmla="*/ 0 h 5001128"/>
                <a:gd name="connsiteX1" fmla="*/ 5148355 w 6776169"/>
                <a:gd name="connsiteY1" fmla="*/ 3610945 h 5001128"/>
                <a:gd name="connsiteX2" fmla="*/ 5148355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350067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148355 w 6776169"/>
                <a:gd name="connsiteY1" fmla="*/ 3610945 h 5001128"/>
                <a:gd name="connsiteX2" fmla="*/ 5148355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111890 w 6776169"/>
                <a:gd name="connsiteY1" fmla="*/ 3672415 h 5001128"/>
                <a:gd name="connsiteX2" fmla="*/ 5148355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111890 w 6776169"/>
                <a:gd name="connsiteY1" fmla="*/ 3672415 h 5001128"/>
                <a:gd name="connsiteX2" fmla="*/ 5093658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38961 w 6776169"/>
                <a:gd name="connsiteY1" fmla="*/ 3672415 h 5001128"/>
                <a:gd name="connsiteX2" fmla="*/ 5093658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093658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088225 w 6776169"/>
                <a:gd name="connsiteY2" fmla="*/ 2783878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221957"/>
                <a:gd name="connsiteX1" fmla="*/ 5093658 w 6776169"/>
                <a:gd name="connsiteY1" fmla="*/ 3672415 h 5221957"/>
                <a:gd name="connsiteX2" fmla="*/ 5088225 w 6776169"/>
                <a:gd name="connsiteY2" fmla="*/ 2783878 h 5221957"/>
                <a:gd name="connsiteX3" fmla="*/ 6776169 w 6776169"/>
                <a:gd name="connsiteY3" fmla="*/ 3997468 h 5221957"/>
                <a:gd name="connsiteX4" fmla="*/ 5069991 w 6776169"/>
                <a:gd name="connsiteY4" fmla="*/ 5221957 h 5221957"/>
                <a:gd name="connsiteX5" fmla="*/ 5102989 w 6776169"/>
                <a:gd name="connsiteY5" fmla="*/ 4423830 h 5221957"/>
                <a:gd name="connsiteX6" fmla="*/ 0 w 6776169"/>
                <a:gd name="connsiteY6" fmla="*/ 0 h 5221957"/>
                <a:gd name="connsiteX0" fmla="*/ 0 w 6776169"/>
                <a:gd name="connsiteY0" fmla="*/ 0 h 5195977"/>
                <a:gd name="connsiteX1" fmla="*/ 5093658 w 6776169"/>
                <a:gd name="connsiteY1" fmla="*/ 367241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89 w 6776169"/>
                <a:gd name="connsiteY5" fmla="*/ 442383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89 w 6776169"/>
                <a:gd name="connsiteY5" fmla="*/ 442383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92 w 6776169"/>
                <a:gd name="connsiteY5" fmla="*/ 455373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92 w 6776169"/>
                <a:gd name="connsiteY5" fmla="*/ 4605689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92 w 6776169"/>
                <a:gd name="connsiteY5" fmla="*/ 4605689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079324 w 6776169"/>
                <a:gd name="connsiteY5" fmla="*/ 459270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079324 w 6776169"/>
                <a:gd name="connsiteY5" fmla="*/ 459270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079324 w 6776169"/>
                <a:gd name="connsiteY5" fmla="*/ 4592700 h 5195977"/>
                <a:gd name="connsiteX6" fmla="*/ 0 w 6776169"/>
                <a:gd name="connsiteY6" fmla="*/ 0 h 51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6169" h="5195977">
                  <a:moveTo>
                    <a:pt x="0" y="0"/>
                  </a:moveTo>
                  <a:cubicBezTo>
                    <a:pt x="1461796" y="2192694"/>
                    <a:pt x="3439589" y="2919334"/>
                    <a:pt x="5093659" y="3516535"/>
                  </a:cubicBezTo>
                  <a:cubicBezTo>
                    <a:pt x="5091848" y="3272316"/>
                    <a:pt x="5090036" y="3028097"/>
                    <a:pt x="5088225" y="2783878"/>
                  </a:cubicBezTo>
                  <a:lnTo>
                    <a:pt x="6776169" y="3997468"/>
                  </a:lnTo>
                  <a:lnTo>
                    <a:pt x="5069991" y="5195977"/>
                  </a:lnTo>
                  <a:cubicBezTo>
                    <a:pt x="5073101" y="4950271"/>
                    <a:pt x="5076214" y="4838406"/>
                    <a:pt x="5079324" y="4592700"/>
                  </a:cubicBezTo>
                  <a:cubicBezTo>
                    <a:pt x="3099677" y="3660942"/>
                    <a:pt x="1091682" y="2677885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76200" dir="2700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4AA6EB-11A3-5E63-C945-7472EADEEF13}"/>
              </a:ext>
            </a:extLst>
          </p:cNvPr>
          <p:cNvGrpSpPr/>
          <p:nvPr/>
        </p:nvGrpSpPr>
        <p:grpSpPr>
          <a:xfrm>
            <a:off x="5518948" y="3173128"/>
            <a:ext cx="2980623" cy="1273981"/>
            <a:chOff x="4483612" y="3052542"/>
            <a:chExt cx="2980623" cy="127398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B715A1-6BDD-425E-A533-6A469DDC02CB}"/>
                </a:ext>
              </a:extLst>
            </p:cNvPr>
            <p:cNvSpPr txBox="1"/>
            <p:nvPr/>
          </p:nvSpPr>
          <p:spPr>
            <a:xfrm>
              <a:off x="4702967" y="3052542"/>
              <a:ext cx="27612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Logical step for a next phase (2027-2034)</a:t>
              </a:r>
            </a:p>
          </p:txBody>
        </p:sp>
        <p:sp>
          <p:nvSpPr>
            <p:cNvPr id="28" name="Shape 27">
              <a:extLst>
                <a:ext uri="{FF2B5EF4-FFF2-40B4-BE49-F238E27FC236}">
                  <a16:creationId xmlns:a16="http://schemas.microsoft.com/office/drawing/2014/main" id="{35B22D07-71D4-85A6-97B4-48736BCBAA1B}"/>
                </a:ext>
              </a:extLst>
            </p:cNvPr>
            <p:cNvSpPr/>
            <p:nvPr/>
          </p:nvSpPr>
          <p:spPr>
            <a:xfrm rot="13807115" flipV="1">
              <a:off x="4485847" y="3555575"/>
              <a:ext cx="768713" cy="773184"/>
            </a:xfrm>
            <a:prstGeom prst="swooshArrow">
              <a:avLst>
                <a:gd name="adj1" fmla="val 17779"/>
                <a:gd name="adj2" fmla="val 50744"/>
              </a:avLst>
            </a:prstGeom>
            <a:solidFill>
              <a:srgbClr val="00B050">
                <a:alpha val="70000"/>
              </a:srgbClr>
            </a:solidFill>
            <a:ln w="19050" cap="flat" cmpd="sng" algn="ctr">
              <a:solidFill>
                <a:srgbClr val="00B050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5FFB1B1-7629-634D-5D9B-8D13EA4B1CA7}"/>
              </a:ext>
            </a:extLst>
          </p:cNvPr>
          <p:cNvSpPr txBox="1"/>
          <p:nvPr/>
        </p:nvSpPr>
        <p:spPr>
          <a:xfrm>
            <a:off x="10010274" y="6400800"/>
            <a:ext cx="1368965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Luca Bottura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896BB2-040F-015C-101E-DF3896E8B9B0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High-Field Nb</a:t>
            </a:r>
            <a:r>
              <a:rPr kumimoji="0" lang="en-US" sz="4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 Magnets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09AA15-7947-5300-600E-50FF2DBC3182}"/>
              </a:ext>
            </a:extLst>
          </p:cNvPr>
          <p:cNvGrpSpPr/>
          <p:nvPr/>
        </p:nvGrpSpPr>
        <p:grpSpPr>
          <a:xfrm>
            <a:off x="105075" y="3785294"/>
            <a:ext cx="5320973" cy="3143370"/>
            <a:chOff x="3753248" y="2956823"/>
            <a:chExt cx="5320973" cy="3143370"/>
          </a:xfrm>
        </p:grpSpPr>
        <p:sp>
          <p:nvSpPr>
            <p:cNvPr id="4" name="TextBox 14">
              <a:extLst>
                <a:ext uri="{FF2B5EF4-FFF2-40B4-BE49-F238E27FC236}">
                  <a16:creationId xmlns:a16="http://schemas.microsoft.com/office/drawing/2014/main" id="{CF88DF57-86F2-8C5B-4954-9DC986A5A4C1}"/>
                </a:ext>
              </a:extLst>
            </p:cNvPr>
            <p:cNvSpPr txBox="1"/>
            <p:nvPr/>
          </p:nvSpPr>
          <p:spPr>
            <a:xfrm>
              <a:off x="4385232" y="5700083"/>
              <a:ext cx="4649693" cy="400110"/>
            </a:xfrm>
            <a:prstGeom prst="rect">
              <a:avLst/>
            </a:prstGeom>
            <a:solidFill>
              <a:sysClr val="window" lastClr="FFFFFF">
                <a:alpha val="80000"/>
              </a:sys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FRESCA2 (4-decks, 100 mm), 14.6 T</a:t>
              </a:r>
            </a:p>
          </p:txBody>
        </p:sp>
        <p:pic>
          <p:nvPicPr>
            <p:cNvPr id="5" name="Picture 4" descr="The large-bore Nb3Sn dipole FRESCA2 at CERN">
              <a:extLst>
                <a:ext uri="{FF2B5EF4-FFF2-40B4-BE49-F238E27FC236}">
                  <a16:creationId xmlns:a16="http://schemas.microsoft.com/office/drawing/2014/main" id="{4CC4C840-1FDB-89C9-CDA8-A0D10F260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39" r="3861" b="20981"/>
            <a:stretch/>
          </p:blipFill>
          <p:spPr bwMode="auto">
            <a:xfrm>
              <a:off x="5707880" y="2956823"/>
              <a:ext cx="3366341" cy="2599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n introduction to Magnets for Accelerators Attilio Milanese">
              <a:extLst>
                <a:ext uri="{FF2B5EF4-FFF2-40B4-BE49-F238E27FC236}">
                  <a16:creationId xmlns:a16="http://schemas.microsoft.com/office/drawing/2014/main" id="{B4FC36D7-DDC2-E730-25E7-66093870E0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18358" r="37563" b="1991"/>
            <a:stretch/>
          </p:blipFill>
          <p:spPr bwMode="auto">
            <a:xfrm>
              <a:off x="3753248" y="3304993"/>
              <a:ext cx="2084433" cy="204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e 1">
              <a:extLst>
                <a:ext uri="{FF2B5EF4-FFF2-40B4-BE49-F238E27FC236}">
                  <a16:creationId xmlns:a16="http://schemas.microsoft.com/office/drawing/2014/main" id="{B427F289-D02F-0DDA-17CF-A5C5B937857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07669" y="3124328"/>
              <a:ext cx="1563730" cy="1253930"/>
              <a:chOff x="7380312" y="1585913"/>
              <a:chExt cx="1533525" cy="122872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516D225-1C53-08F3-F948-4B9CE6D94C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0312" y="1585913"/>
                <a:ext cx="1533525" cy="1228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8124F60-59A4-6FDA-88E4-64CB1201A7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5" b="48843"/>
              <a:stretch/>
            </p:blipFill>
            <p:spPr bwMode="auto">
              <a:xfrm>
                <a:off x="7493981" y="1628800"/>
                <a:ext cx="1268330" cy="1183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373475-A1DC-E580-55D0-DE1A18B8E29D}"/>
              </a:ext>
            </a:extLst>
          </p:cNvPr>
          <p:cNvGrpSpPr/>
          <p:nvPr/>
        </p:nvGrpSpPr>
        <p:grpSpPr>
          <a:xfrm>
            <a:off x="0" y="1223332"/>
            <a:ext cx="5777833" cy="2599896"/>
            <a:chOff x="4028729" y="558054"/>
            <a:chExt cx="5004979" cy="2437156"/>
          </a:xfrm>
        </p:grpSpPr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4BFBD3A1-D4E6-D5DA-E294-1F37CFE5AEF3}"/>
                </a:ext>
              </a:extLst>
            </p:cNvPr>
            <p:cNvSpPr txBox="1"/>
            <p:nvPr/>
          </p:nvSpPr>
          <p:spPr>
            <a:xfrm>
              <a:off x="4028729" y="558054"/>
              <a:ext cx="5004979" cy="400110"/>
            </a:xfrm>
            <a:prstGeom prst="rect">
              <a:avLst/>
            </a:prstGeom>
            <a:solidFill>
              <a:sysClr val="window" lastClr="FFFFFF">
                <a:alpha val="80000"/>
              </a:sys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RMC/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eRMC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(2-decks, no aperture), 16.5 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15CA23-6DA9-5755-A3ED-57D9A4DB04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0" b="9096"/>
            <a:stretch/>
          </p:blipFill>
          <p:spPr bwMode="auto">
            <a:xfrm>
              <a:off x="4232043" y="989023"/>
              <a:ext cx="2676380" cy="188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DDA5CE-2993-CB39-2150-9D0C8DD9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6711400" y="973307"/>
              <a:ext cx="2100255" cy="19435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A016D3-1DF4-D529-F88B-BC74D138E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895" t="15612" r="51549" b="32331"/>
            <a:stretch/>
          </p:blipFill>
          <p:spPr>
            <a:xfrm>
              <a:off x="7881425" y="1083807"/>
              <a:ext cx="1152283" cy="54198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07772E-76BD-A2E3-3475-261276B4419C}"/>
              </a:ext>
            </a:extLst>
          </p:cNvPr>
          <p:cNvSpPr txBox="1"/>
          <p:nvPr/>
        </p:nvSpPr>
        <p:spPr>
          <a:xfrm>
            <a:off x="242372" y="737342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2E9E76-E31E-01D7-E068-2E29FC09F88B}"/>
              </a:ext>
            </a:extLst>
          </p:cNvPr>
          <p:cNvSpPr txBox="1"/>
          <p:nvPr/>
        </p:nvSpPr>
        <p:spPr>
          <a:xfrm>
            <a:off x="6126906" y="748277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FNAL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59A307-5312-2D01-7CD4-9659D37F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1347" y="1271497"/>
            <a:ext cx="5945324" cy="4463803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3E3AE734-5A70-772A-5AAD-9EE9FA64B8CE}"/>
              </a:ext>
            </a:extLst>
          </p:cNvPr>
          <p:cNvSpPr txBox="1"/>
          <p:nvPr/>
        </p:nvSpPr>
        <p:spPr>
          <a:xfrm>
            <a:off x="6229153" y="6128444"/>
            <a:ext cx="5857772" cy="400110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MDPCT1 (4-layer graded coil,  60 mm), 14.5 T</a:t>
            </a:r>
          </a:p>
        </p:txBody>
      </p:sp>
    </p:spTree>
    <p:extLst>
      <p:ext uri="{BB962C8B-B14F-4D97-AF65-F5344CB8AC3E}">
        <p14:creationId xmlns:p14="http://schemas.microsoft.com/office/powerpoint/2010/main" val="2020483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F5036-A09B-60C3-084A-ABA9B1F4F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30"/>
          <a:stretch/>
        </p:blipFill>
        <p:spPr>
          <a:xfrm>
            <a:off x="126790" y="584775"/>
            <a:ext cx="8507543" cy="6148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3E6929-E12D-51D6-F809-D8E6D46DEF1B}"/>
              </a:ext>
            </a:extLst>
          </p:cNvPr>
          <p:cNvSpPr txBox="1"/>
          <p:nvPr/>
        </p:nvSpPr>
        <p:spPr>
          <a:xfrm>
            <a:off x="8634333" y="803568"/>
            <a:ext cx="260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2021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22764-128D-8DCD-CFFF-8EC1014340CC}"/>
              </a:ext>
            </a:extLst>
          </p:cNvPr>
          <p:cNvSpPr txBox="1"/>
          <p:nvPr/>
        </p:nvSpPr>
        <p:spPr>
          <a:xfrm>
            <a:off x="6711765" y="1945692"/>
            <a:ext cx="1440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HTS material: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REBCO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D439D-3BE4-5011-8A47-A39B70E819D5}"/>
              </a:ext>
            </a:extLst>
          </p:cNvPr>
          <p:cNvSpPr txBox="1"/>
          <p:nvPr/>
        </p:nvSpPr>
        <p:spPr>
          <a:xfrm>
            <a:off x="8634333" y="1422472"/>
            <a:ext cx="2913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toroidal model coil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E0995-44B0-713E-00A3-2AE25172CB29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Fusion HTS Magnet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DA306-CD99-ABFC-5538-9579EC5FED6B}"/>
              </a:ext>
            </a:extLst>
          </p:cNvPr>
          <p:cNvSpPr txBox="1"/>
          <p:nvPr/>
        </p:nvSpPr>
        <p:spPr>
          <a:xfrm>
            <a:off x="9000782" y="3429000"/>
            <a:ext cx="23135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synergies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accelerator magnet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developments</a:t>
            </a:r>
          </a:p>
        </p:txBody>
      </p:sp>
    </p:spTree>
    <p:extLst>
      <p:ext uri="{BB962C8B-B14F-4D97-AF65-F5344CB8AC3E}">
        <p14:creationId xmlns:p14="http://schemas.microsoft.com/office/powerpoint/2010/main" val="90192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D87BFB-859B-51A1-31C3-630273B8C05E}"/>
              </a:ext>
            </a:extLst>
          </p:cNvPr>
          <p:cNvSpPr txBox="1"/>
          <p:nvPr/>
        </p:nvSpPr>
        <p:spPr>
          <a:xfrm>
            <a:off x="568492" y="430922"/>
            <a:ext cx="108133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outline </a:t>
            </a:r>
            <a:endParaRPr lang="en-GB" sz="3200" b="1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history and physics motivation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key concepts of particle colliders</a:t>
            </a:r>
            <a:endParaRPr lang="en-GB" sz="3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proposed next and next-next(-next) generation high-energy machines</a:t>
            </a:r>
            <a:endParaRPr lang="en-GB" sz="3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hadron colliders, both circular and linear electron-positron colliders, and muon colliders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along with some challenges and merits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collider energy efficiency, including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energy recovery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elements of the recent Snowmass process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approximate technical timelines 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brief outlook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the far future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5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DC2DA-76DB-6345-6F8C-F9D78EDD05E0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 Radiofrequency Systems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E1786FA1-C210-B53C-42DE-59F319925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277"/>
            <a:ext cx="7427262" cy="54973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68DDCB-65A6-504B-A831-7900889C6CA7}"/>
              </a:ext>
            </a:extLst>
          </p:cNvPr>
          <p:cNvSpPr txBox="1"/>
          <p:nvPr/>
        </p:nvSpPr>
        <p:spPr>
          <a:xfrm>
            <a:off x="341522" y="6194121"/>
            <a:ext cx="6951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Gradient growth SRF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accelerating gradient achievements and application specifications since 1970 (CERN Courier., Nov. 2020)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228FC0-DF48-B839-E702-050D21CF4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7"/>
          <a:stretch/>
        </p:blipFill>
        <p:spPr>
          <a:xfrm>
            <a:off x="7427262" y="1122266"/>
            <a:ext cx="4764738" cy="32380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6DE4DB-55EC-C40D-6F50-807DE957503D}"/>
              </a:ext>
            </a:extLst>
          </p:cNvPr>
          <p:cNvSpPr txBox="1"/>
          <p:nvPr/>
        </p:nvSpPr>
        <p:spPr>
          <a:xfrm>
            <a:off x="10184204" y="748277"/>
            <a:ext cx="1705916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Grasselino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50" name="Picture 2" descr="Schematic showing the requirements for cavity performances for different current and future SRF based accelerators.">
            <a:extLst>
              <a:ext uri="{FF2B5EF4-FFF2-40B4-BE49-F238E27FC236}">
                <a16:creationId xmlns:a16="http://schemas.microsoft.com/office/drawing/2014/main" id="{54D1C6B0-B9A4-F7A7-3A57-DAFE1475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84" y="4380042"/>
            <a:ext cx="2754159" cy="226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D99B65-BF9E-3E3C-0EBA-C75B8C1FA594}"/>
              </a:ext>
            </a:extLst>
          </p:cNvPr>
          <p:cNvSpPr txBox="1"/>
          <p:nvPr/>
        </p:nvSpPr>
        <p:spPr>
          <a:xfrm>
            <a:off x="10623043" y="5824789"/>
            <a:ext cx="1056700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Dhakal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2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DC2DA-76DB-6345-6F8C-F9D78EDD05E0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Efficient RF Power Sources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D2D40-450E-39A3-30E4-1E2823EB1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7"/>
          <a:stretch/>
        </p:blipFill>
        <p:spPr>
          <a:xfrm>
            <a:off x="6284948" y="1276289"/>
            <a:ext cx="5747134" cy="4960992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35388-FFD1-62E6-1CD2-C6CAB27D1BC3}"/>
              </a:ext>
            </a:extLst>
          </p:cNvPr>
          <p:cNvSpPr txBox="1"/>
          <p:nvPr/>
        </p:nvSpPr>
        <p:spPr>
          <a:xfrm>
            <a:off x="7203543" y="5003042"/>
            <a:ext cx="14151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Syratchev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6F6EC-18A8-049B-9211-656F9277F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93" y="932761"/>
            <a:ext cx="4377307" cy="55661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2AA63D-D21B-83C7-013B-BEF74C9B09C8}"/>
              </a:ext>
            </a:extLst>
          </p:cNvPr>
          <p:cNvSpPr txBox="1"/>
          <p:nvPr/>
        </p:nvSpPr>
        <p:spPr>
          <a:xfrm>
            <a:off x="1" y="748275"/>
            <a:ext cx="182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1937: the Varian brothers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Palo Alto invent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klystron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01AE3-1D9A-D1A8-2187-BDF0E7769FE1}"/>
              </a:ext>
            </a:extLst>
          </p:cNvPr>
          <p:cNvSpPr txBox="1"/>
          <p:nvPr/>
        </p:nvSpPr>
        <p:spPr>
          <a:xfrm>
            <a:off x="6279969" y="748275"/>
            <a:ext cx="5960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 years later, another breakthrough in klystron technology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36263B-62BE-82AD-6BD9-502B67E9C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72" y="1670292"/>
            <a:ext cx="4106887" cy="3240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F6D817-8EBC-0ECA-F4B2-5A5459A2C241}"/>
              </a:ext>
            </a:extLst>
          </p:cNvPr>
          <p:cNvSpPr txBox="1"/>
          <p:nvPr/>
        </p:nvSpPr>
        <p:spPr>
          <a:xfrm>
            <a:off x="6923253" y="6237281"/>
            <a:ext cx="4301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bunching technologies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82D436-35E0-9CDC-A20D-86FB4B47C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43" y="3784600"/>
            <a:ext cx="865707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8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F59C90-06F6-7A52-A0BF-EBCF3643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455EC-20D0-A008-8CBE-1E554B245E2D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Gamma Factory concept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9AB921-6BF7-17F8-D0C3-E8BEA2671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8" y="926036"/>
            <a:ext cx="7962529" cy="12327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9412185-46D7-D636-237E-06E6A935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19" y="2446732"/>
            <a:ext cx="4280659" cy="653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738B0C-4C52-C86E-76F1-DBDA50DB6E88}"/>
              </a:ext>
            </a:extLst>
          </p:cNvPr>
          <p:cNvSpPr txBox="1"/>
          <p:nvPr/>
        </p:nvSpPr>
        <p:spPr>
          <a:xfrm>
            <a:off x="0" y="2336562"/>
            <a:ext cx="7548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partially stripped heavy-ion beam in LHC (or FCC):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resonant scattering of laser photons off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ultrarelativistic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atomic beam; high-stability laser-light-frequency converter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09AA1-5947-8A87-A04C-6FE45AA2CD45}"/>
              </a:ext>
            </a:extLst>
          </p:cNvPr>
          <p:cNvSpPr txBox="1"/>
          <p:nvPr/>
        </p:nvSpPr>
        <p:spPr>
          <a:xfrm>
            <a:off x="7548861" y="3824820"/>
            <a:ext cx="43708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applications: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intense source of e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(10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-10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/s) 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laser cooling of high-energy beams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HL-LHC w. laser-cooled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isocalar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ion beams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43233-F9CC-7F3D-9E85-232E7DBED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51" y="3536891"/>
            <a:ext cx="4715768" cy="32252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B59832-2619-47E6-CFF1-6B357B678927}"/>
              </a:ext>
            </a:extLst>
          </p:cNvPr>
          <p:cNvSpPr txBox="1"/>
          <p:nvPr/>
        </p:nvSpPr>
        <p:spPr>
          <a:xfrm>
            <a:off x="471844" y="3786348"/>
            <a:ext cx="19793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Gamma Factory proof-of-principle experiment in the LHC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1D8FA-D5CA-D8FB-3A3A-CD3FB5190604}"/>
              </a:ext>
            </a:extLst>
          </p:cNvPr>
          <p:cNvSpPr txBox="1"/>
          <p:nvPr/>
        </p:nvSpPr>
        <p:spPr>
          <a:xfrm>
            <a:off x="9944959" y="925713"/>
            <a:ext cx="1418978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Witek Krasny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AF14CE4-13E1-50A3-9E84-DA7B7E1571D0}"/>
                  </a:ext>
                </a:extLst>
              </p:cNvPr>
              <p:cNvSpPr/>
              <p:nvPr/>
            </p:nvSpPr>
            <p:spPr>
              <a:xfrm>
                <a:off x="2943567" y="5500273"/>
                <a:ext cx="3290390" cy="1261884"/>
              </a:xfrm>
              <a:prstGeom prst="rect">
                <a:avLst/>
              </a:prstGeom>
              <a:solidFill>
                <a:srgbClr val="FFFF00">
                  <a:alpha val="8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Pb</a:t>
                </a:r>
                <a:r>
                  <a:rPr kumimoji="0" lang="en-GB" sz="2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+81</a:t>
                </a: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beam lifetime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38 hours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(and first electrons in the LHC…)</a:t>
                </a:r>
                <a:endPara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AF14CE4-13E1-50A3-9E84-DA7B7E157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567" y="5500273"/>
                <a:ext cx="3290390" cy="1261884"/>
              </a:xfrm>
              <a:prstGeom prst="rect">
                <a:avLst/>
              </a:prstGeom>
              <a:blipFill>
                <a:blip r:embed="rId5"/>
                <a:stretch>
                  <a:fillRect l="-3889" t="-4348" b="-77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C4AF332-37FD-9512-5482-3B703DAFABF3}"/>
              </a:ext>
            </a:extLst>
          </p:cNvPr>
          <p:cNvSpPr txBox="1"/>
          <p:nvPr/>
        </p:nvSpPr>
        <p:spPr>
          <a:xfrm>
            <a:off x="9817543" y="1357753"/>
            <a:ext cx="18982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arXiv:1511.07794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3A7A62E-1D60-F943-FDB3-F921B43C93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22786"/>
          <a:stretch/>
        </p:blipFill>
        <p:spPr>
          <a:xfrm>
            <a:off x="10816691" y="56210"/>
            <a:ext cx="1124739" cy="6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8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F59C90-06F6-7A52-A0BF-EBCF3643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5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330FA63-C04D-0E48-C034-ABC52CEEA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18610" r="4135"/>
          <a:stretch/>
        </p:blipFill>
        <p:spPr bwMode="auto">
          <a:xfrm>
            <a:off x="-25350" y="769441"/>
            <a:ext cx="12181282" cy="58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69768F2-26F0-391C-44B9-0F669BB64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995" y="6377015"/>
            <a:ext cx="1155201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Schematic transformation of the LHC into a Gamma-Factory-based driver of secondary beams [Witek Krasny].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455EC-20D0-A008-8CBE-1E554B245E2D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LHC as a driver of secondary beams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1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DC2DA-76DB-6345-6F8C-F9D78EDD05E0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Monochromatization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Schemes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186C7FA-AFCB-9819-A5C6-5053D0A1C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24" y="1414827"/>
            <a:ext cx="5422424" cy="2394208"/>
          </a:xfrm>
          <a:prstGeom prst="rect">
            <a:avLst/>
          </a:prstGeom>
        </p:spPr>
      </p:pic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6F5AC593-9FE1-88FF-FB7F-6A59EE535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11404" r="19808" b="10711"/>
          <a:stretch/>
        </p:blipFill>
        <p:spPr>
          <a:xfrm>
            <a:off x="61752" y="803205"/>
            <a:ext cx="4870965" cy="3406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938734-7CD2-249A-E143-65C1DBB6137E}"/>
              </a:ext>
            </a:extLst>
          </p:cNvPr>
          <p:cNvSpPr txBox="1"/>
          <p:nvPr/>
        </p:nvSpPr>
        <p:spPr>
          <a:xfrm>
            <a:off x="2272222" y="1350739"/>
            <a:ext cx="198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Yukawa coupling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7EAE574-00A9-AAE7-A940-87564596E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7" y="3993701"/>
            <a:ext cx="5135696" cy="2799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9AAB7-9CE7-B614-1F95-8F4BA8ECDFA3}"/>
              </a:ext>
            </a:extLst>
          </p:cNvPr>
          <p:cNvSpPr txBox="1"/>
          <p:nvPr/>
        </p:nvSpPr>
        <p:spPr>
          <a:xfrm>
            <a:off x="9555696" y="889074"/>
            <a:ext cx="2009333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crab cavities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93E32-9B43-ED84-8B3B-641BC59A9A05}"/>
              </a:ext>
            </a:extLst>
          </p:cNvPr>
          <p:cNvSpPr txBox="1"/>
          <p:nvPr/>
        </p:nvSpPr>
        <p:spPr>
          <a:xfrm>
            <a:off x="9555696" y="3642290"/>
            <a:ext cx="2284600" cy="461665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w/o crab cavities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EDDB8-FA5D-4CCD-7181-E543BE0DACDC}"/>
                  </a:ext>
                </a:extLst>
              </p:cNvPr>
              <p:cNvSpPr txBox="1"/>
              <p:nvPr/>
            </p:nvSpPr>
            <p:spPr>
              <a:xfrm>
                <a:off x="8273837" y="1595068"/>
                <a:ext cx="1152623" cy="430887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3492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  <m:sup>
                          <m:r>
                            <a:rPr kumimoji="0" lang="en-US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  <m:r>
                        <a:rPr kumimoji="0" lang="en-GB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EDDB8-FA5D-4CCD-7181-E543BE0DA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837" y="1595068"/>
                <a:ext cx="115262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EA4E50-1629-7D09-C096-203C58D9C583}"/>
                  </a:ext>
                </a:extLst>
              </p:cNvPr>
              <p:cNvSpPr txBox="1"/>
              <p:nvPr/>
            </p:nvSpPr>
            <p:spPr>
              <a:xfrm>
                <a:off x="8004452" y="3833891"/>
                <a:ext cx="1152623" cy="430887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3492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  <m:sup>
                          <m:r>
                            <a:rPr kumimoji="0" lang="en-US" sz="2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  <m:r>
                        <a:rPr kumimoji="0" lang="en-GB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EA4E50-1629-7D09-C096-203C58D9C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452" y="3833891"/>
                <a:ext cx="115262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401C158B-0460-8028-CB41-F7300A0A9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45" y="4433172"/>
            <a:ext cx="4310805" cy="2424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E329E5-D131-0E3C-94C3-85C91A6D1D82}"/>
              </a:ext>
            </a:extLst>
          </p:cNvPr>
          <p:cNvSpPr txBox="1"/>
          <p:nvPr/>
        </p:nvSpPr>
        <p:spPr>
          <a:xfrm>
            <a:off x="5330322" y="953162"/>
            <a:ext cx="349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nonvanishing IP dispersion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21AAF-827B-9E8D-FD60-0CD11B606875}"/>
              </a:ext>
            </a:extLst>
          </p:cNvPr>
          <p:cNvSpPr txBox="1"/>
          <p:nvPr/>
        </p:nvSpPr>
        <p:spPr>
          <a:xfrm>
            <a:off x="61752" y="4264778"/>
            <a:ext cx="277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chromatic waist shift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427080-26B6-FF91-C103-F0FC54FB6335}"/>
              </a:ext>
            </a:extLst>
          </p:cNvPr>
          <p:cNvSpPr txBox="1"/>
          <p:nvPr/>
        </p:nvSpPr>
        <p:spPr>
          <a:xfrm>
            <a:off x="145416" y="5955030"/>
            <a:ext cx="1075936" cy="646331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Pantaleo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Raimondi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BA2DD3-5C68-EC27-E2E4-1F8543E31628}"/>
              </a:ext>
            </a:extLst>
          </p:cNvPr>
          <p:cNvSpPr txBox="1"/>
          <p:nvPr/>
        </p:nvSpPr>
        <p:spPr>
          <a:xfrm>
            <a:off x="10237936" y="6080192"/>
            <a:ext cx="180864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 Plus 137,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(2022)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BAE5BC2-C536-F2AD-C69C-385908A882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22786"/>
          <a:stretch/>
        </p:blipFill>
        <p:spPr>
          <a:xfrm>
            <a:off x="10816691" y="56210"/>
            <a:ext cx="1124739" cy="6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36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CB6A8-594E-15BD-9738-B9F27854F4C5}"/>
              </a:ext>
            </a:extLst>
          </p:cNvPr>
          <p:cNvSpPr txBox="1"/>
          <p:nvPr/>
        </p:nvSpPr>
        <p:spPr>
          <a:xfrm>
            <a:off x="0" y="-21164"/>
            <a:ext cx="12192000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Recovery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Historical Proposals 1960s &amp; 70s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E7E43-3525-8883-1DBA-235D408B2C4B}"/>
              </a:ext>
            </a:extLst>
          </p:cNvPr>
          <p:cNvSpPr/>
          <p:nvPr/>
        </p:nvSpPr>
        <p:spPr>
          <a:xfrm>
            <a:off x="8198933" y="1187394"/>
            <a:ext cx="3274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Maury Tigner, “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Possible Apparatus for Clashing-Beam Experiments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Nuovo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Cimento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37, 1228 (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1965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3D11E9-AB4A-0558-D998-DE702EFAD1DC}"/>
              </a:ext>
            </a:extLst>
          </p:cNvPr>
          <p:cNvSpPr/>
          <p:nvPr/>
        </p:nvSpPr>
        <p:spPr>
          <a:xfrm>
            <a:off x="156460" y="3421213"/>
            <a:ext cx="26855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Ugo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Amaldi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“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possible scheme to obtain e-e- and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e+e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collisions at energies of hundreds of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GeV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”, Physics Letters B61, 313 (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1976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FE0A6-8E6D-C8A6-268C-A998491EE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86" y="4331823"/>
            <a:ext cx="9260120" cy="1971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96D17-E56F-A7CE-4DE9-23550411E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27" y="761830"/>
            <a:ext cx="5467158" cy="2958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874CA-E1D7-37CA-B2F4-27D5ADB12D61}"/>
              </a:ext>
            </a:extLst>
          </p:cNvPr>
          <p:cNvSpPr txBox="1"/>
          <p:nvPr/>
        </p:nvSpPr>
        <p:spPr>
          <a:xfrm>
            <a:off x="68805" y="816967"/>
            <a:ext cx="1863052" cy="2062103"/>
          </a:xfrm>
          <a:prstGeom prst="rect">
            <a:avLst/>
          </a:prstGeom>
          <a:solidFill>
            <a:srgbClr val="70AD47">
              <a:lumMod val="40000"/>
              <a:lumOff val="60000"/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linear-collider proposals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062A0-9EAB-D380-C37F-C99CF5BDC30E}"/>
              </a:ext>
            </a:extLst>
          </p:cNvPr>
          <p:cNvSpPr txBox="1"/>
          <p:nvPr/>
        </p:nvSpPr>
        <p:spPr>
          <a:xfrm rot="20377032">
            <a:off x="3493671" y="2594805"/>
            <a:ext cx="7857151" cy="1200329"/>
          </a:xfrm>
          <a:prstGeom prst="rect">
            <a:avLst/>
          </a:prstGeom>
          <a:solidFill>
            <a:srgbClr val="5B9BD5">
              <a:lumMod val="20000"/>
              <a:lumOff val="80000"/>
              <a:alpha val="7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early proposal always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recovered the energy of the spent beam!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5728BA-A165-299D-E499-66D89D8ECBD2}"/>
              </a:ext>
            </a:extLst>
          </p:cNvPr>
          <p:cNvSpPr txBox="1"/>
          <p:nvPr/>
        </p:nvSpPr>
        <p:spPr>
          <a:xfrm>
            <a:off x="3240934" y="623625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GeV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456CF-4831-AC8E-D7A5-F1E9A6002F7B}"/>
              </a:ext>
            </a:extLst>
          </p:cNvPr>
          <p:cNvSpPr txBox="1"/>
          <p:nvPr/>
        </p:nvSpPr>
        <p:spPr>
          <a:xfrm>
            <a:off x="8336885" y="817637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1-6 GeV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CB6A8-594E-15BD-9738-B9F27854F4C5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Recovery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Revival since 2019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705E03-CDCB-C3BF-3AD3-A477DC92AB64}"/>
                  </a:ext>
                </a:extLst>
              </p:cNvPr>
              <p:cNvSpPr txBox="1"/>
              <p:nvPr/>
            </p:nvSpPr>
            <p:spPr>
              <a:xfrm>
                <a:off x="0" y="1391662"/>
                <a:ext cx="3059839" cy="5016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Main advances: flat instead of round beams, much smaller (vertical) beam sizes, higher beam current 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→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en-US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10,000x higher luminosity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705E03-CDCB-C3BF-3AD3-A477DC92A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1662"/>
                <a:ext cx="3059839" cy="5016758"/>
              </a:xfrm>
              <a:prstGeom prst="rect">
                <a:avLst/>
              </a:prstGeom>
              <a:blipFill>
                <a:blip r:embed="rId2"/>
                <a:stretch>
                  <a:fillRect l="-4980" t="-1580" r="-199" b="-3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DD841F2-C35F-17EF-3C10-9B562E09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352" y="696100"/>
            <a:ext cx="8591648" cy="4719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C5023F-11B3-E965-B88E-643B263AF5B8}"/>
              </a:ext>
            </a:extLst>
          </p:cNvPr>
          <p:cNvSpPr txBox="1"/>
          <p:nvPr/>
        </p:nvSpPr>
        <p:spPr>
          <a:xfrm>
            <a:off x="137252" y="782985"/>
            <a:ext cx="2517813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LDG roadmap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615D8C-0532-7EF1-D28C-02DB8DDEA0EE}"/>
                  </a:ext>
                </a:extLst>
              </p:cNvPr>
              <p:cNvSpPr txBox="1"/>
              <p:nvPr/>
            </p:nvSpPr>
            <p:spPr>
              <a:xfrm flipH="1">
                <a:off x="10045439" y="5424370"/>
                <a:ext cx="1998514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ReLIC</a:t>
                </a:r>
                <a:endParaRPr lang="en-US" b="1" dirty="0"/>
              </a:p>
              <a:p>
                <a:r>
                  <a:rPr lang="en-US" sz="1600" b="1" dirty="0"/>
                  <a:t>Litvinenko</a:t>
                </a:r>
              </a:p>
              <a:p>
                <a:r>
                  <a:rPr lang="en-US" sz="1600" dirty="0"/>
                  <a:t>L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4x10</a:t>
                </a:r>
                <a:r>
                  <a:rPr lang="en-US" sz="1600" baseline="30000" dirty="0"/>
                  <a:t>36</a:t>
                </a:r>
                <a:r>
                  <a:rPr lang="en-US" sz="1600" dirty="0"/>
                  <a:t> , 21 km, </a:t>
                </a:r>
              </a:p>
              <a:p>
                <a:r>
                  <a:rPr lang="en-US" sz="1600" dirty="0"/>
                  <a:t>3 MHz </a:t>
                </a:r>
                <a:r>
                  <a:rPr lang="en-US" sz="1600" dirty="0" err="1"/>
                  <a:t>coll</a:t>
                </a:r>
                <a:r>
                  <a:rPr lang="en-US" sz="1600" dirty="0"/>
                  <a:t> rate</a:t>
                </a:r>
              </a:p>
              <a:p>
                <a:r>
                  <a:rPr lang="en-US" sz="1600" dirty="0"/>
                  <a:t>1.5 GHz RF, Q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10</a:t>
                </a:r>
                <a:r>
                  <a:rPr lang="en-US" sz="1600" baseline="30000" dirty="0"/>
                  <a:t>11</a:t>
                </a:r>
                <a:r>
                  <a:rPr lang="en-US" sz="1600" dirty="0"/>
                  <a:t> </a:t>
                </a:r>
                <a:endParaRPr lang="en-GB" sz="1600" baseline="30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615D8C-0532-7EF1-D28C-02DB8DDEA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045439" y="5424370"/>
                <a:ext cx="1998514" cy="1354217"/>
              </a:xfrm>
              <a:prstGeom prst="rect">
                <a:avLst/>
              </a:prstGeom>
              <a:blipFill>
                <a:blip r:embed="rId4"/>
                <a:stretch>
                  <a:fillRect l="-2744" t="-2703" b="-4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AE50374C-0FC7-8831-557B-5199B133D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352" y="5469256"/>
            <a:ext cx="6306892" cy="1111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BFF092-0905-F21F-7AD9-9577CD673589}"/>
              </a:ext>
            </a:extLst>
          </p:cNvPr>
          <p:cNvSpPr/>
          <p:nvPr/>
        </p:nvSpPr>
        <p:spPr>
          <a:xfrm>
            <a:off x="10241280" y="4976949"/>
            <a:ext cx="653143" cy="130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E5361-BCC2-B4DE-8045-858D462BC524}"/>
              </a:ext>
            </a:extLst>
          </p:cNvPr>
          <p:cNvSpPr txBox="1"/>
          <p:nvPr/>
        </p:nvSpPr>
        <p:spPr>
          <a:xfrm>
            <a:off x="9402282" y="5107577"/>
            <a:ext cx="25240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 650 MHz </a:t>
            </a:r>
            <a:r>
              <a:rPr lang="en-US" sz="1200" dirty="0" err="1"/>
              <a:t>coll</a:t>
            </a:r>
            <a:r>
              <a:rPr lang="en-US" sz="1200" dirty="0"/>
              <a:t> rate, 20 MV/m, Q~10</a:t>
            </a:r>
            <a:r>
              <a:rPr lang="en-US" sz="1200" baseline="30000" dirty="0"/>
              <a:t>11</a:t>
            </a:r>
            <a:endParaRPr lang="en-GB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210979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762A5-878A-7338-F29F-1A69D060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2"/>
          <a:stretch/>
        </p:blipFill>
        <p:spPr>
          <a:xfrm>
            <a:off x="1162594" y="823198"/>
            <a:ext cx="10136459" cy="6034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007F6-6F75-30ED-404C-C75580246B78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ERL prospects &amp; promises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2D0C78-2384-8AF9-2EB7-83B7B554CA28}"/>
              </a:ext>
            </a:extLst>
          </p:cNvPr>
          <p:cNvSpPr txBox="1"/>
          <p:nvPr/>
        </p:nvSpPr>
        <p:spPr>
          <a:xfrm>
            <a:off x="210099" y="6335485"/>
            <a:ext cx="193739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V. Litvinenko,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510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AA5874-A98C-4AFC-9746-14C4E01E0FBE}"/>
              </a:ext>
            </a:extLst>
          </p:cNvPr>
          <p:cNvSpPr txBox="1">
            <a:spLocks/>
          </p:cNvSpPr>
          <p:nvPr/>
        </p:nvSpPr>
        <p:spPr>
          <a:xfrm>
            <a:off x="0" y="-13607"/>
            <a:ext cx="12192000" cy="70787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GB" kern="0" dirty="0">
                <a:latin typeface="Arial"/>
              </a:rPr>
              <a:t>ERL </a:t>
            </a:r>
            <a:r>
              <a:rPr lang="en-US" kern="0" dirty="0">
                <a:latin typeface="Arial"/>
              </a:rPr>
              <a:t>landscape</a:t>
            </a:r>
            <a:endParaRPr lang="en-GB" kern="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849AE-C753-8638-5B0B-23A1A4FD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67" y="845041"/>
            <a:ext cx="9117434" cy="5821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2DFD1C-2A67-0184-0D6D-537FFF205339}"/>
              </a:ext>
            </a:extLst>
          </p:cNvPr>
          <p:cNvSpPr txBox="1"/>
          <p:nvPr/>
        </p:nvSpPr>
        <p:spPr>
          <a:xfrm>
            <a:off x="347241" y="6297685"/>
            <a:ext cx="160511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LDG ERL report</a:t>
            </a:r>
            <a:endParaRPr lang="en-GB" dirty="0"/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8127587B-0540-8B12-B446-6039B30CC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7" y="1255830"/>
            <a:ext cx="3594875" cy="1213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3A9D3E-DD20-71F0-0DB8-3F2EEE322CC3}"/>
              </a:ext>
            </a:extLst>
          </p:cNvPr>
          <p:cNvSpPr txBox="1"/>
          <p:nvPr/>
        </p:nvSpPr>
        <p:spPr>
          <a:xfrm>
            <a:off x="349910" y="886498"/>
            <a:ext cx="2231375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V. Litvinenko et al.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9169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3E24-160C-451C-BCBD-9E8191AA7783}"/>
              </a:ext>
            </a:extLst>
          </p:cNvPr>
          <p:cNvSpPr txBox="1">
            <a:spLocks/>
          </p:cNvSpPr>
          <p:nvPr/>
        </p:nvSpPr>
        <p:spPr>
          <a:xfrm>
            <a:off x="0" y="-13607"/>
            <a:ext cx="12192000" cy="70787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US" kern="0" dirty="0">
                <a:latin typeface="Arial"/>
              </a:rPr>
              <a:t>PERLE</a:t>
            </a:r>
            <a:endParaRPr lang="en-GB" kern="0" dirty="0">
              <a:latin typeface="Arial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2E8CCF0-A6D7-4FCD-9CD5-EE5BD68C6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1" b="27482"/>
          <a:stretch/>
        </p:blipFill>
        <p:spPr>
          <a:xfrm>
            <a:off x="10668000" y="75121"/>
            <a:ext cx="1354667" cy="685026"/>
          </a:xfrm>
          <a:prstGeom prst="rect">
            <a:avLst/>
          </a:prstGeom>
        </p:spPr>
      </p:pic>
      <p:grpSp>
        <p:nvGrpSpPr>
          <p:cNvPr id="5" name="Grouper 88">
            <a:extLst>
              <a:ext uri="{FF2B5EF4-FFF2-40B4-BE49-F238E27FC236}">
                <a16:creationId xmlns:a16="http://schemas.microsoft.com/office/drawing/2014/main" id="{09E2118E-EC5D-40DF-B007-979A9A2EBC6F}"/>
              </a:ext>
            </a:extLst>
          </p:cNvPr>
          <p:cNvGrpSpPr>
            <a:grpSpLocks noChangeAspect="1"/>
          </p:cNvGrpSpPr>
          <p:nvPr/>
        </p:nvGrpSpPr>
        <p:grpSpPr>
          <a:xfrm>
            <a:off x="1773774" y="970482"/>
            <a:ext cx="8216900" cy="5435600"/>
            <a:chOff x="0" y="0"/>
            <a:chExt cx="8216900" cy="5435600"/>
          </a:xfrm>
        </p:grpSpPr>
        <p:grpSp>
          <p:nvGrpSpPr>
            <p:cNvPr id="6" name="Grouper 83">
              <a:extLst>
                <a:ext uri="{FF2B5EF4-FFF2-40B4-BE49-F238E27FC236}">
                  <a16:creationId xmlns:a16="http://schemas.microsoft.com/office/drawing/2014/main" id="{4AC9229A-AA3F-4A3F-BD1E-44202A48DC4D}"/>
                </a:ext>
              </a:extLst>
            </p:cNvPr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9" name="Picture 1" descr="Picture 1">
                <a:extLst>
                  <a:ext uri="{FF2B5EF4-FFF2-40B4-BE49-F238E27FC236}">
                    <a16:creationId xmlns:a16="http://schemas.microsoft.com/office/drawing/2014/main" id="{7B8FFEFB-C3B3-4A81-BB06-D471EFBC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0" name="TextBox 21">
                <a:extLst>
                  <a:ext uri="{FF2B5EF4-FFF2-40B4-BE49-F238E27FC236}">
                    <a16:creationId xmlns:a16="http://schemas.microsoft.com/office/drawing/2014/main" id="{57D24881-2D9C-4AEA-835C-C0AE501FE013}"/>
                  </a:ext>
                </a:extLst>
              </p:cNvPr>
              <p:cNvSpPr txBox="1"/>
              <p:nvPr/>
            </p:nvSpPr>
            <p:spPr>
              <a:xfrm>
                <a:off x="664002" y="4558056"/>
                <a:ext cx="1179296" cy="2950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defTabSz="457200" hangingPunct="0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200" kern="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sz="1200" kern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sz="1200" kern="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rPr>
                  <a:t>l</a:t>
                </a:r>
                <a:r>
                  <a:rPr sz="1200" kern="0" baseline="-25000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sz="1200" kern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BA5C56B5-685D-40F1-8437-39B3F82F3E46}"/>
                  </a:ext>
                </a:extLst>
              </p:cNvPr>
              <p:cNvSpPr txBox="1"/>
              <p:nvPr/>
            </p:nvSpPr>
            <p:spPr>
              <a:xfrm>
                <a:off x="1675436" y="2640567"/>
                <a:ext cx="700327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defTabSz="457200" hangingPunct="0">
                  <a:defRPr/>
                </a:pPr>
                <a:r>
                  <a:rPr lang="en-US" kern="0" dirty="0"/>
                  <a:t>7</a:t>
                </a:r>
                <a:r>
                  <a:rPr kern="0" dirty="0">
                    <a:solidFill>
                      <a:srgbClr val="C00000"/>
                    </a:solidFill>
                  </a:rPr>
                  <a:t> </a:t>
                </a:r>
                <a:r>
                  <a:rPr kern="0" dirty="0"/>
                  <a:t>MeV</a:t>
                </a:r>
              </a:p>
            </p:txBody>
          </p:sp>
          <p:sp>
            <p:nvSpPr>
              <p:cNvPr id="12" name="TextBox 13">
                <a:extLst>
                  <a:ext uri="{FF2B5EF4-FFF2-40B4-BE49-F238E27FC236}">
                    <a16:creationId xmlns:a16="http://schemas.microsoft.com/office/drawing/2014/main" id="{AEBFD16E-1400-473D-BD68-D94537EA5F7F}"/>
                  </a:ext>
                </a:extLst>
              </p:cNvPr>
              <p:cNvSpPr txBox="1"/>
              <p:nvPr/>
            </p:nvSpPr>
            <p:spPr>
              <a:xfrm rot="20272894">
                <a:off x="5008213" y="3606286"/>
                <a:ext cx="1275583" cy="298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defTabSz="457200" hangingPunct="0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200" kern="0" dirty="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sz="1200" kern="0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lang="en-US" sz="1200" kern="0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sz="1200" kern="0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B4774291-F850-450F-B981-E19EC94BD700}"/>
                  </a:ext>
                </a:extLst>
              </p:cNvPr>
              <p:cNvSpPr txBox="1"/>
              <p:nvPr/>
            </p:nvSpPr>
            <p:spPr>
              <a:xfrm>
                <a:off x="3988164" y="3851702"/>
                <a:ext cx="679335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defTabSz="457200" hangingPunct="0">
                  <a:defRPr/>
                </a:pPr>
                <a:r>
                  <a:rPr lang="en-US" kern="0" dirty="0"/>
                  <a:t>7</a:t>
                </a:r>
                <a:r>
                  <a:rPr kern="0" dirty="0"/>
                  <a:t> MeV </a:t>
                </a: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663E1C25-7B44-4582-A92A-408FB8CE3742}"/>
                  </a:ext>
                </a:extLst>
              </p:cNvPr>
              <p:cNvSpPr txBox="1"/>
              <p:nvPr/>
            </p:nvSpPr>
            <p:spPr>
              <a:xfrm>
                <a:off x="7169208" y="1022373"/>
                <a:ext cx="99228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defTabSz="457200" hangingPunct="0">
                  <a:defRPr/>
                </a:pPr>
                <a:r>
                  <a:rPr kern="0"/>
                  <a:t>1 : 3 : 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325864-2CC9-49F9-B9E4-C83C689A0612}"/>
                  </a:ext>
                </a:extLst>
              </p:cNvPr>
              <p:cNvSpPr txBox="1"/>
              <p:nvPr/>
            </p:nvSpPr>
            <p:spPr>
              <a:xfrm>
                <a:off x="536151" y="3777350"/>
                <a:ext cx="89878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defTabSz="457200" hangingPunct="0">
                  <a:defRPr/>
                </a:pPr>
                <a:r>
                  <a:rPr kern="0"/>
                  <a:t>2 : 4 : 6</a:t>
                </a:r>
              </a:p>
            </p:txBody>
          </p:sp>
          <p:sp>
            <p:nvSpPr>
              <p:cNvPr id="16" name="Straight Arrow Connector 16">
                <a:extLst>
                  <a:ext uri="{FF2B5EF4-FFF2-40B4-BE49-F238E27FC236}">
                    <a16:creationId xmlns:a16="http://schemas.microsoft.com/office/drawing/2014/main" id="{FFA7F327-D33B-466D-81D9-FB8B38DD02D3}"/>
                  </a:ext>
                </a:extLst>
              </p:cNvPr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 hangingPunct="0">
                  <a:defRPr/>
                </a:pPr>
                <a:endParaRPr kern="0">
                  <a:solidFill>
                    <a:srgbClr val="000000"/>
                  </a:solidFill>
                  <a:latin typeface="News Gothic MT"/>
                  <a:sym typeface="News Gothic MT"/>
                </a:endParaRPr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8FB7A206-B8E7-4A54-A2E9-E640708C158E}"/>
                  </a:ext>
                </a:extLst>
              </p:cNvPr>
              <p:cNvSpPr txBox="1"/>
              <p:nvPr/>
            </p:nvSpPr>
            <p:spPr>
              <a:xfrm rot="20492133">
                <a:off x="3404070" y="4176555"/>
                <a:ext cx="61636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defTabSz="457200" hangingPunct="0">
                  <a:defRPr/>
                </a:pPr>
                <a:r>
                  <a:rPr kern="0"/>
                  <a:t>dump</a:t>
                </a:r>
              </a:p>
            </p:txBody>
          </p:sp>
          <p:grpSp>
            <p:nvGrpSpPr>
              <p:cNvPr id="18" name="Cube 50">
                <a:extLst>
                  <a:ext uri="{FF2B5EF4-FFF2-40B4-BE49-F238E27FC236}">
                    <a16:creationId xmlns:a16="http://schemas.microsoft.com/office/drawing/2014/main" id="{A5C4A218-B0F8-4CA2-ABB1-0C06EE5FDA2A}"/>
                  </a:ext>
                </a:extLst>
              </p:cNvPr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27" name="Figure">
                  <a:extLst>
                    <a:ext uri="{FF2B5EF4-FFF2-40B4-BE49-F238E27FC236}">
                      <a16:creationId xmlns:a16="http://schemas.microsoft.com/office/drawing/2014/main" id="{7F2F2FD1-A5B4-4509-BCE2-2EFF02762B8F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8" name="Figure">
                  <a:extLst>
                    <a:ext uri="{FF2B5EF4-FFF2-40B4-BE49-F238E27FC236}">
                      <a16:creationId xmlns:a16="http://schemas.microsoft.com/office/drawing/2014/main" id="{04EEEEA4-4118-47BA-80E2-B9D7C9C6B5C2}"/>
                    </a:ext>
                  </a:extLst>
                </p:cNvPr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9" name="Figure">
                  <a:extLst>
                    <a:ext uri="{FF2B5EF4-FFF2-40B4-BE49-F238E27FC236}">
                      <a16:creationId xmlns:a16="http://schemas.microsoft.com/office/drawing/2014/main" id="{A670D5C9-14C2-4FD8-822F-5333A11BD8AD}"/>
                    </a:ext>
                  </a:extLst>
                </p:cNvPr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0" name="Figure">
                  <a:extLst>
                    <a:ext uri="{FF2B5EF4-FFF2-40B4-BE49-F238E27FC236}">
                      <a16:creationId xmlns:a16="http://schemas.microsoft.com/office/drawing/2014/main" id="{91390AD0-B7F1-45C7-B465-61658A83C898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19" name="Straight Arrow Connector 8">
                <a:extLst>
                  <a:ext uri="{FF2B5EF4-FFF2-40B4-BE49-F238E27FC236}">
                    <a16:creationId xmlns:a16="http://schemas.microsoft.com/office/drawing/2014/main" id="{FE239393-074B-492C-898E-7D3A55EB0809}"/>
                  </a:ext>
                </a:extLst>
              </p:cNvPr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 hangingPunct="0">
                  <a:defRPr/>
                </a:pPr>
                <a:endParaRPr kern="0">
                  <a:solidFill>
                    <a:srgbClr val="000000"/>
                  </a:solidFill>
                  <a:latin typeface="News Gothic MT"/>
                  <a:sym typeface="News Gothic MT"/>
                </a:endParaRPr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00CB6FFF-2AE4-4EF0-8C7C-21E3F934D13B}"/>
                  </a:ext>
                </a:extLst>
              </p:cNvPr>
              <p:cNvSpPr txBox="1"/>
              <p:nvPr/>
            </p:nvSpPr>
            <p:spPr>
              <a:xfrm rot="21160245">
                <a:off x="813983" y="2660892"/>
                <a:ext cx="734674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defTabSz="457200" hangingPunct="0">
                  <a:defRPr/>
                </a:pPr>
                <a:r>
                  <a:rPr kern="0"/>
                  <a:t>injector</a:t>
                </a:r>
              </a:p>
            </p:txBody>
          </p:sp>
          <p:grpSp>
            <p:nvGrpSpPr>
              <p:cNvPr id="21" name="Cube 60">
                <a:extLst>
                  <a:ext uri="{FF2B5EF4-FFF2-40B4-BE49-F238E27FC236}">
                    <a16:creationId xmlns:a16="http://schemas.microsoft.com/office/drawing/2014/main" id="{7BF8EA6B-F30C-494F-8D7C-897C9512F197}"/>
                  </a:ext>
                </a:extLst>
              </p:cNvPr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23" name="Figure">
                  <a:extLst>
                    <a:ext uri="{FF2B5EF4-FFF2-40B4-BE49-F238E27FC236}">
                      <a16:creationId xmlns:a16="http://schemas.microsoft.com/office/drawing/2014/main" id="{F8B57009-A420-4B4E-BC07-105D51757A29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4" name="Figure">
                  <a:extLst>
                    <a:ext uri="{FF2B5EF4-FFF2-40B4-BE49-F238E27FC236}">
                      <a16:creationId xmlns:a16="http://schemas.microsoft.com/office/drawing/2014/main" id="{9381B1B1-8C85-4189-BF25-977DBBF763CF}"/>
                    </a:ext>
                  </a:extLst>
                </p:cNvPr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5" name="Figure">
                  <a:extLst>
                    <a:ext uri="{FF2B5EF4-FFF2-40B4-BE49-F238E27FC236}">
                      <a16:creationId xmlns:a16="http://schemas.microsoft.com/office/drawing/2014/main" id="{DC5DCFF9-CD16-4C41-8774-851197BA7B96}"/>
                    </a:ext>
                  </a:extLst>
                </p:cNvPr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6" name="Figure">
                  <a:extLst>
                    <a:ext uri="{FF2B5EF4-FFF2-40B4-BE49-F238E27FC236}">
                      <a16:creationId xmlns:a16="http://schemas.microsoft.com/office/drawing/2014/main" id="{8020F57E-DEAB-44C0-AF7D-A02009F1CBD7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 hangingPunct="0">
                    <a:lnSpc>
                      <a:spcPct val="120000"/>
                    </a:lnSpc>
                    <a:defRPr/>
                  </a:pPr>
                  <a:endParaRPr kern="0">
                    <a:solidFill>
                      <a:srgbClr val="000000"/>
                    </a:solidFill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22" name="Oval 26">
                <a:extLst>
                  <a:ext uri="{FF2B5EF4-FFF2-40B4-BE49-F238E27FC236}">
                    <a16:creationId xmlns:a16="http://schemas.microsoft.com/office/drawing/2014/main" id="{E5609DC3-F71E-4888-A9A2-CE83BBDF54B8}"/>
                  </a:ext>
                </a:extLst>
              </p:cNvPr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 hangingPunct="0">
                  <a:lnSpc>
                    <a:spcPct val="120000"/>
                  </a:lnSpc>
                  <a:defRPr/>
                </a:pPr>
                <a:endParaRPr kern="0">
                  <a:solidFill>
                    <a:srgbClr val="000000"/>
                  </a:solidFill>
                  <a:latin typeface="News Gothic MT"/>
                  <a:sym typeface="News Gothic MT"/>
                </a:endParaRPr>
              </a:p>
            </p:txBody>
          </p:sp>
        </p:grpSp>
        <p:pic>
          <p:nvPicPr>
            <p:cNvPr id="7" name="Image 86" descr="Image 86">
              <a:extLst>
                <a:ext uri="{FF2B5EF4-FFF2-40B4-BE49-F238E27FC236}">
                  <a16:creationId xmlns:a16="http://schemas.microsoft.com/office/drawing/2014/main" id="{C9CA4873-77CD-465C-BFBB-41D67C97C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 87" descr="Image 87">
              <a:extLst>
                <a:ext uri="{FF2B5EF4-FFF2-40B4-BE49-F238E27FC236}">
                  <a16:creationId xmlns:a16="http://schemas.microsoft.com/office/drawing/2014/main" id="{12B4E53D-81A8-4745-8C59-AF5C192B2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" name="Image 36">
            <a:extLst>
              <a:ext uri="{FF2B5EF4-FFF2-40B4-BE49-F238E27FC236}">
                <a16:creationId xmlns:a16="http://schemas.microsoft.com/office/drawing/2014/main" id="{C1A81E4E-885C-42DA-B643-1CDB59C6DD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" y="8484"/>
            <a:ext cx="1354667" cy="8183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AB1C76D-FEDF-4783-9C9F-7A4D90CBC254}"/>
              </a:ext>
            </a:extLst>
          </p:cNvPr>
          <p:cNvSpPr txBox="1"/>
          <p:nvPr/>
        </p:nvSpPr>
        <p:spPr>
          <a:xfrm>
            <a:off x="1994346" y="1044475"/>
            <a:ext cx="7730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Multi-pass high-current ERL test facility for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LHeC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(and FCC-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ee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-ERL)  under construction at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IJClab</a:t>
            </a:r>
            <a:endParaRPr lang="en-GB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55A3B9-385F-4D4E-B0CA-8B6B2D14F737}"/>
              </a:ext>
            </a:extLst>
          </p:cNvPr>
          <p:cNvSpPr txBox="1"/>
          <p:nvPr/>
        </p:nvSpPr>
        <p:spPr>
          <a:xfrm rot="10800000" flipV="1">
            <a:off x="169333" y="2458392"/>
            <a:ext cx="135466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W. Kaabi,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A. Bogacz,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O.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Bruning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M. Klein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E6EE4B-3BCC-41B4-AE7E-63BE33B86BBD}"/>
              </a:ext>
            </a:extLst>
          </p:cNvPr>
          <p:cNvSpPr/>
          <p:nvPr/>
        </p:nvSpPr>
        <p:spPr>
          <a:xfrm>
            <a:off x="10365859" y="6406082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dirty="0">
                <a:solidFill>
                  <a:srgbClr val="0000CC"/>
                </a:solidFill>
                <a:latin typeface="Calibri" panose="020F0502020204030204"/>
              </a:rPr>
              <a:t>arXiv:1705.08783</a:t>
            </a:r>
          </a:p>
        </p:txBody>
      </p:sp>
      <p:sp>
        <p:nvSpPr>
          <p:cNvPr id="35" name="ZoneTexte 1">
            <a:extLst>
              <a:ext uri="{FF2B5EF4-FFF2-40B4-BE49-F238E27FC236}">
                <a16:creationId xmlns:a16="http://schemas.microsoft.com/office/drawing/2014/main" id="{AD6527BF-B8C6-4F72-83A5-BC56DA6F5C3A}"/>
              </a:ext>
            </a:extLst>
          </p:cNvPr>
          <p:cNvSpPr txBox="1"/>
          <p:nvPr/>
        </p:nvSpPr>
        <p:spPr>
          <a:xfrm>
            <a:off x="6753555" y="5899897"/>
            <a:ext cx="321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hangingPunct="0"/>
            <a:r>
              <a:rPr lang="en-GB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Footprint: 24 x 5.5 x 0.8 m</a:t>
            </a:r>
            <a:r>
              <a:rPr lang="en-GB" kern="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8385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088947"/>
              </p:ext>
            </p:extLst>
          </p:nvPr>
        </p:nvGraphicFramePr>
        <p:xfrm>
          <a:off x="849229" y="2104677"/>
          <a:ext cx="4267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0735" imgH="257247" progId="Equation.3">
                  <p:embed/>
                </p:oleObj>
              </mc:Choice>
              <mc:Fallback>
                <p:oleObj name="Equation" r:id="rId2" imgW="1390735" imgH="257247" progId="Equation.3">
                  <p:embed/>
                  <p:pic>
                    <p:nvPicPr>
                      <p:cNvPr id="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229" y="2104677"/>
                        <a:ext cx="4267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279635"/>
              </p:ext>
            </p:extLst>
          </p:nvPr>
        </p:nvGraphicFramePr>
        <p:xfrm>
          <a:off x="1943795" y="3965405"/>
          <a:ext cx="26670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0657" imgH="180855" progId="Equation.3">
                  <p:embed/>
                </p:oleObj>
              </mc:Choice>
              <mc:Fallback>
                <p:oleObj name="Equation" r:id="rId4" imgW="790657" imgH="180855" progId="Equation.3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795" y="3965405"/>
                        <a:ext cx="26670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208855" y="312305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546921" y="413541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848545" y="1469395"/>
            <a:ext cx="299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centre-of-mass energy: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750695" y="2183318"/>
            <a:ext cx="2169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beam hits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a “fixed target”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007671" y="3925778"/>
            <a:ext cx="20697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two equal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beams collide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13612" y="5048081"/>
            <a:ext cx="110570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colliding two beams against each other can provide much higher </a:t>
            </a:r>
            <a:r>
              <a:rPr lang="en-US" alt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centre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-of-mass energies than fixed target!</a:t>
            </a: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8575895" y="2367627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8804495" y="2443827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9566495" y="1910427"/>
            <a:ext cx="304800" cy="10668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9718895" y="206282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9642695" y="229142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9718895" y="259622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9642695" y="274862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9642695" y="244382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V="1">
            <a:off x="9947495" y="1986627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V="1">
            <a:off x="9947495" y="2291427"/>
            <a:ext cx="4572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9947495" y="2520027"/>
            <a:ext cx="5334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9947495" y="2596227"/>
            <a:ext cx="533400" cy="152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Oval 27"/>
          <p:cNvSpPr>
            <a:spLocks noChangeArrowheads="1"/>
          </p:cNvSpPr>
          <p:nvPr/>
        </p:nvSpPr>
        <p:spPr bwMode="auto">
          <a:xfrm>
            <a:off x="7811195" y="4389267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8039795" y="4465467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Oval 29"/>
          <p:cNvSpPr>
            <a:spLocks noChangeArrowheads="1"/>
          </p:cNvSpPr>
          <p:nvPr/>
        </p:nvSpPr>
        <p:spPr bwMode="auto">
          <a:xfrm>
            <a:off x="9792395" y="4389267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 flipH="1">
            <a:off x="8877995" y="4465467"/>
            <a:ext cx="7620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 flipV="1">
            <a:off x="8877995" y="4084467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 flipH="1">
            <a:off x="8573195" y="4465467"/>
            <a:ext cx="228600" cy="533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Line 33"/>
          <p:cNvSpPr>
            <a:spLocks noChangeShapeType="1"/>
          </p:cNvSpPr>
          <p:nvPr/>
        </p:nvSpPr>
        <p:spPr bwMode="auto">
          <a:xfrm>
            <a:off x="8877995" y="4541667"/>
            <a:ext cx="3810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 flipH="1" flipV="1">
            <a:off x="8649395" y="3855867"/>
            <a:ext cx="1524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35"/>
          <p:cNvSpPr>
            <a:spLocks noChangeShapeType="1"/>
          </p:cNvSpPr>
          <p:nvPr/>
        </p:nvSpPr>
        <p:spPr bwMode="auto">
          <a:xfrm flipH="1" flipV="1">
            <a:off x="8420795" y="4084467"/>
            <a:ext cx="3048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>
            <a:off x="8801795" y="4465467"/>
            <a:ext cx="762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9947495" y="2596227"/>
            <a:ext cx="38100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0" y="-69423"/>
            <a:ext cx="12192000" cy="830997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en-US" sz="4800" kern="0" dirty="0">
                <a:solidFill>
                  <a:srgbClr val="FFFF00"/>
                </a:solidFill>
                <a:latin typeface="Calibri"/>
              </a:rPr>
              <a:t>why colliders ? - energy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CC312-396A-4D37-9829-89409FF81FCB}"/>
                  </a:ext>
                </a:extLst>
              </p:cNvPr>
              <p:cNvSpPr txBox="1"/>
              <p:nvPr/>
            </p:nvSpPr>
            <p:spPr>
              <a:xfrm>
                <a:off x="4534901" y="6093756"/>
                <a:ext cx="2409955" cy="521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800" baseline="-2500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sz="2800" baseline="-250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800" baseline="-250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sz="2800" baseline="-250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GB" sz="36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CC312-396A-4D37-9829-89409FF81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901" y="6093756"/>
                <a:ext cx="2409955" cy="521810"/>
              </a:xfrm>
              <a:prstGeom prst="rect">
                <a:avLst/>
              </a:prstGeom>
              <a:blipFill>
                <a:blip r:embed="rId6"/>
                <a:stretch>
                  <a:fillRect b="-2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3">
            <a:extLst>
              <a:ext uri="{FF2B5EF4-FFF2-40B4-BE49-F238E27FC236}">
                <a16:creationId xmlns:a16="http://schemas.microsoft.com/office/drawing/2014/main" id="{5AA9BAB4-699D-4A92-B22E-FB9EA2E84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811" y="6072019"/>
            <a:ext cx="267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for two high-energy beams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of unequal energy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03DB03-F9F0-4D03-8834-91F1F046FC81}"/>
              </a:ext>
            </a:extLst>
          </p:cNvPr>
          <p:cNvSpPr/>
          <p:nvPr/>
        </p:nvSpPr>
        <p:spPr>
          <a:xfrm>
            <a:off x="613612" y="830878"/>
            <a:ext cx="7432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colliders were invented (1943) and patented (1953) by Rolf </a:t>
            </a:r>
            <a:r>
              <a:rPr lang="en-GB" sz="2000" dirty="0" err="1"/>
              <a:t>Wideröe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515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89B019-2B03-FDCD-7B46-76D9D6318455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 Colliders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6967EC-0530-D2D8-9FF4-A540A57133AC}"/>
                  </a:ext>
                </a:extLst>
              </p:cNvPr>
              <p:cNvSpPr txBox="1"/>
              <p:nvPr/>
            </p:nvSpPr>
            <p:spPr>
              <a:xfrm>
                <a:off x="399394" y="798788"/>
                <a:ext cx="114686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1.6x10</a:t>
                </a:r>
                <a:r>
                  <a:rPr kumimoji="0" lang="en-US" sz="3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x less SR than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36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3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no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beamstrahlung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problem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6967EC-0530-D2D8-9FF4-A540A5713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4" y="798788"/>
                <a:ext cx="11468699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32843CE-6EBA-BA76-864D-D5DD0CFE3AE1}"/>
              </a:ext>
            </a:extLst>
          </p:cNvPr>
          <p:cNvSpPr/>
          <p:nvPr/>
        </p:nvSpPr>
        <p:spPr>
          <a:xfrm>
            <a:off x="2594523" y="1359281"/>
            <a:ext cx="5975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production schemes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F0FF2-B8C3-60AB-7B7A-C104F903F9C3}"/>
              </a:ext>
            </a:extLst>
          </p:cNvPr>
          <p:cNvSpPr/>
          <p:nvPr/>
        </p:nvSpPr>
        <p:spPr>
          <a:xfrm>
            <a:off x="242633" y="4194785"/>
            <a:ext cx="38379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 decay within a few 100 - 1000 turns: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acceleration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(perhaps plasma?)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radiation hazard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(limits maximum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04414-B005-5D03-7230-44EDB3D3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9" y="2254142"/>
            <a:ext cx="6212223" cy="1729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CBED2-53FD-CE7A-E3FD-2DD3AB997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475" y="2048325"/>
            <a:ext cx="5434892" cy="2422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A51A1-F088-4B37-986B-BB58C122E74E}"/>
              </a:ext>
            </a:extLst>
          </p:cNvPr>
          <p:cNvSpPr txBox="1"/>
          <p:nvPr/>
        </p:nvSpPr>
        <p:spPr>
          <a:xfrm>
            <a:off x="220774" y="1863453"/>
            <a:ext cx="2767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US-MAP  (2015)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-driven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4221A-3CCC-C658-491B-52AF1743BD29}"/>
              </a:ext>
            </a:extLst>
          </p:cNvPr>
          <p:cNvSpPr txBox="1"/>
          <p:nvPr/>
        </p:nvSpPr>
        <p:spPr>
          <a:xfrm>
            <a:off x="6443111" y="1887365"/>
            <a:ext cx="4072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Italian LEMMA (2017)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-annihilation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7EE46-B83B-AE9F-A217-F3BE17AB77A6}"/>
              </a:ext>
            </a:extLst>
          </p:cNvPr>
          <p:cNvSpPr txBox="1"/>
          <p:nvPr/>
        </p:nvSpPr>
        <p:spPr>
          <a:xfrm>
            <a:off x="9719835" y="3898583"/>
            <a:ext cx="22839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 large 45 GeV e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ring like FCC-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upgrade path to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B42A7C-C2D1-D804-8939-AC9744980852}"/>
                  </a:ext>
                </a:extLst>
              </p:cNvPr>
              <p:cNvSpPr txBox="1"/>
              <p:nvPr/>
            </p:nvSpPr>
            <p:spPr>
              <a:xfrm>
                <a:off x="3844609" y="6057847"/>
                <a:ext cx="347518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𝝈</m:t>
                          </m:r>
                        </m:e>
                        <m:sub>
                          <m:r>
                            <a:rPr kumimoji="0" lang="en-GB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𝝂</m:t>
                          </m:r>
                        </m:sub>
                      </m:sSub>
                      <m:r>
                        <a:rPr kumimoji="0" lang="en-GB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𝑬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1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𝐟𝐥𝐮𝐱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∝</m:t>
                      </m:r>
                      <m:sSup>
                        <m:sSupPr>
                          <m:ctrlP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𝑬</m:t>
                          </m:r>
                        </m:e>
                        <m:sup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Lorentz</m:t>
                      </m:r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boost</m:t>
                      </m:r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B42A7C-C2D1-D804-8939-AC9744980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609" y="6057847"/>
                <a:ext cx="3475182" cy="283219"/>
              </a:xfrm>
              <a:prstGeom prst="rect">
                <a:avLst/>
              </a:prstGeom>
              <a:blipFill>
                <a:blip r:embed="rId5"/>
                <a:stretch>
                  <a:fillRect l="-526" t="-6522" r="-2105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CE4C2AD-D702-426D-0897-2FE930AF1ED8}"/>
              </a:ext>
            </a:extLst>
          </p:cNvPr>
          <p:cNvSpPr txBox="1"/>
          <p:nvPr/>
        </p:nvSpPr>
        <p:spPr>
          <a:xfrm>
            <a:off x="4134945" y="6421986"/>
            <a:ext cx="318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 beyond 10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unclear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0D6E4F-3961-2E1E-72A8-E3233275F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09" y="4498341"/>
            <a:ext cx="5665988" cy="1505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BF81C5-96AE-EF83-9AA7-845F496D78AA}"/>
              </a:ext>
            </a:extLst>
          </p:cNvPr>
          <p:cNvSpPr txBox="1"/>
          <p:nvPr/>
        </p:nvSpPr>
        <p:spPr>
          <a:xfrm>
            <a:off x="3564432" y="5598366"/>
            <a:ext cx="1364476" cy="307777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Bruce King 1999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64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89B019-2B03-FDCD-7B46-76D9D6318455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 Colliders – Example Challenges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A49568-CAFD-0407-4CAC-1406E06D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2" y="1575412"/>
            <a:ext cx="7102650" cy="41819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60E6F4-A08A-1AB3-5153-C9205D4CBB28}"/>
              </a:ext>
            </a:extLst>
          </p:cNvPr>
          <p:cNvSpPr txBox="1"/>
          <p:nvPr/>
        </p:nvSpPr>
        <p:spPr>
          <a:xfrm>
            <a:off x="352540" y="977178"/>
            <a:ext cx="473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design 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collider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8FC285-4805-F578-0A19-829B221FF1D6}"/>
              </a:ext>
            </a:extLst>
          </p:cNvPr>
          <p:cNvSpPr txBox="1"/>
          <p:nvPr/>
        </p:nvSpPr>
        <p:spPr>
          <a:xfrm>
            <a:off x="6828622" y="977178"/>
            <a:ext cx="496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target 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collider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2F7722-3983-95F6-FF33-77B23C261865}"/>
              </a:ext>
            </a:extLst>
          </p:cNvPr>
          <p:cNvSpPr txBox="1"/>
          <p:nvPr/>
        </p:nvSpPr>
        <p:spPr>
          <a:xfrm>
            <a:off x="437002" y="6310333"/>
            <a:ext cx="1965603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Schulte, IPAC’22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437B8A-115B-4290-6B4B-DEA63BA8365A}"/>
              </a:ext>
            </a:extLst>
          </p:cNvPr>
          <p:cNvSpPr txBox="1"/>
          <p:nvPr/>
        </p:nvSpPr>
        <p:spPr>
          <a:xfrm>
            <a:off x="8269995" y="6264028"/>
            <a:ext cx="2400016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Farmer et al., IPAC’22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85C1D5-6F27-8085-9CCA-2993E1BAB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44"/>
          <a:stretch/>
        </p:blipFill>
        <p:spPr>
          <a:xfrm>
            <a:off x="7884680" y="1379358"/>
            <a:ext cx="3475851" cy="2672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2A36D4-42FE-B397-DCBF-D371A037D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160" y="3992228"/>
            <a:ext cx="4111820" cy="20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9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48DBF-943C-0DA9-CF67-3747D9C4BD57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colliders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1FBF0E-9B1D-10C3-FA9A-23DEECA2E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924864"/>
            <a:ext cx="7735839" cy="2504136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DFB6178-9409-2FF7-044B-C7BD06F1E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6" y="3557353"/>
            <a:ext cx="11766065" cy="3236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5F79C-4868-F05B-F7CB-CD6696561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402" y="1333052"/>
            <a:ext cx="4635427" cy="917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CD28B-B445-476D-50A2-B5C286CFDC0C}"/>
              </a:ext>
            </a:extLst>
          </p:cNvPr>
          <p:cNvSpPr txBox="1"/>
          <p:nvPr/>
        </p:nvSpPr>
        <p:spPr>
          <a:xfrm>
            <a:off x="7447402" y="748277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HE - HL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0"/>
                <a:cs typeface="ＭＳ Ｐゴシック" charset="0"/>
                <a:sym typeface="Times New Roman"/>
              </a:rPr>
              <a:t>gg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 Collider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FE18A4-6ED4-4125-D007-42E9386C58F7}"/>
              </a:ext>
            </a:extLst>
          </p:cNvPr>
          <p:cNvSpPr txBox="1"/>
          <p:nvPr/>
        </p:nvSpPr>
        <p:spPr>
          <a:xfrm>
            <a:off x="0" y="748276"/>
            <a:ext cx="614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Times New Roman"/>
              </a:rPr>
              <a:t>XCC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9FBD3-80F6-7CAB-6691-D0DF349DA747}"/>
              </a:ext>
            </a:extLst>
          </p:cNvPr>
          <p:cNvSpPr txBox="1"/>
          <p:nvPr/>
        </p:nvSpPr>
        <p:spPr>
          <a:xfrm>
            <a:off x="9052705" y="2349977"/>
            <a:ext cx="2311851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Barzi, Snowmass ‘21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92844-EE44-A7C0-C8EE-A05A3C9CBC8D}"/>
              </a:ext>
            </a:extLst>
          </p:cNvPr>
          <p:cNvSpPr txBox="1"/>
          <p:nvPr/>
        </p:nvSpPr>
        <p:spPr>
          <a:xfrm>
            <a:off x="2554995" y="2719310"/>
            <a:ext cx="2611612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Barklow, Snowmass ‘21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96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DF8ED0DB-9DAC-3CA3-8B1B-6DFC2F49F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3" y="963889"/>
            <a:ext cx="7462169" cy="4930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3F77D8-C6E5-B13F-AC51-125C0DC46B0C}"/>
              </a:ext>
            </a:extLst>
          </p:cNvPr>
          <p:cNvSpPr txBox="1"/>
          <p:nvPr/>
        </p:nvSpPr>
        <p:spPr>
          <a:xfrm>
            <a:off x="1117997" y="5772150"/>
            <a:ext cx="9526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plasma cell compared with the superconducting accelerator FLASH (credit DESY)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2DB43-F7A4-AD71-E9C7-ABB12D9F1431}"/>
              </a:ext>
            </a:extLst>
          </p:cNvPr>
          <p:cNvSpPr txBox="1"/>
          <p:nvPr/>
        </p:nvSpPr>
        <p:spPr>
          <a:xfrm>
            <a:off x="6941845" y="6488668"/>
            <a:ext cx="5250155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Assmann, E. Gschwendtner, R. Ischebeck, LDG Draft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29A75-B00B-B652-440B-473531170428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Accelerators: Plasma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modular_v3.png">
            <a:extLst>
              <a:ext uri="{FF2B5EF4-FFF2-40B4-BE49-F238E27FC236}">
                <a16:creationId xmlns:a16="http://schemas.microsoft.com/office/drawing/2014/main" id="{13B7E1C9-6AA6-D3D4-5448-110C6ADA9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70" y="1149886"/>
            <a:ext cx="4396277" cy="227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2172F9-F64C-4706-8082-3C31490EED44}"/>
              </a:ext>
            </a:extLst>
          </p:cNvPr>
          <p:cNvSpPr txBox="1"/>
          <p:nvPr/>
        </p:nvSpPr>
        <p:spPr>
          <a:xfrm>
            <a:off x="10605571" y="3688318"/>
            <a:ext cx="1272656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30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21A765-4AC0-3FFD-8E50-80E460501B77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Accelerator “Demonstrator”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F70A9-4EED-1EF4-E29F-C81CBB955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6"/>
          <a:stretch/>
        </p:blipFill>
        <p:spPr>
          <a:xfrm>
            <a:off x="199240" y="748277"/>
            <a:ext cx="9363401" cy="3932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C7313-C9C8-80A0-B4E1-653AA70B7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28"/>
          <a:stretch/>
        </p:blipFill>
        <p:spPr>
          <a:xfrm>
            <a:off x="3951382" y="4666595"/>
            <a:ext cx="8240618" cy="2386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31C3B-0C7C-A9BF-9CEB-4CBC04EC5415}"/>
              </a:ext>
            </a:extLst>
          </p:cNvPr>
          <p:cNvSpPr txBox="1"/>
          <p:nvPr/>
        </p:nvSpPr>
        <p:spPr>
          <a:xfrm>
            <a:off x="958467" y="4847421"/>
            <a:ext cx="1820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INFN-LNF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7953F-8C59-C573-6A17-9F78DCC51DD3}"/>
              </a:ext>
            </a:extLst>
          </p:cNvPr>
          <p:cNvSpPr txBox="1"/>
          <p:nvPr/>
        </p:nvSpPr>
        <p:spPr>
          <a:xfrm>
            <a:off x="10130824" y="945118"/>
            <a:ext cx="1651414" cy="646331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iFAST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BWS2022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91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29B33C04-5156-4B39-8FB2-C7882E78B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95" y="4349558"/>
            <a:ext cx="8062848" cy="2508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8DF85A-54A2-40B8-940B-4A7A843DF761}"/>
              </a:ext>
            </a:extLst>
          </p:cNvPr>
          <p:cNvSpPr txBox="1"/>
          <p:nvPr/>
        </p:nvSpPr>
        <p:spPr>
          <a:xfrm>
            <a:off x="1736432" y="6237288"/>
            <a:ext cx="10727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Cassou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2585FD-E50F-44CC-B6E5-9B34211B605C}"/>
              </a:ext>
            </a:extLst>
          </p:cNvPr>
          <p:cNvSpPr txBox="1">
            <a:spLocks/>
          </p:cNvSpPr>
          <p:nvPr/>
        </p:nvSpPr>
        <p:spPr>
          <a:xfrm>
            <a:off x="0" y="-5724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>
              <a:defRPr/>
            </a:pPr>
            <a:r>
              <a:rPr lang="en-US" sz="3200" dirty="0">
                <a:latin typeface="Arial" charset="0"/>
              </a:rPr>
              <a:t>              PALLAS : A cornerstone of </a:t>
            </a:r>
            <a:r>
              <a:rPr lang="en-US" sz="3200" dirty="0" err="1">
                <a:latin typeface="Arial" charset="0"/>
              </a:rPr>
              <a:t>EuPRAXIA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D1492DC2-C697-431F-B5A3-DD0B16ACA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3" y="1143543"/>
            <a:ext cx="8497735" cy="3238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2A1E27-5FC5-47A1-B086-899B291F8DFD}"/>
              </a:ext>
            </a:extLst>
          </p:cNvPr>
          <p:cNvSpPr txBox="1"/>
          <p:nvPr/>
        </p:nvSpPr>
        <p:spPr>
          <a:xfrm>
            <a:off x="3630758" y="774212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2020-22</a:t>
            </a: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98A1B9-FE5A-42B5-8F83-87E7A22F2EC0}"/>
              </a:ext>
            </a:extLst>
          </p:cNvPr>
          <p:cNvSpPr txBox="1"/>
          <p:nvPr/>
        </p:nvSpPr>
        <p:spPr>
          <a:xfrm>
            <a:off x="5553134" y="774212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2022-24</a:t>
            </a: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0DB2D-181A-4576-9593-8FEC78CA7B29}"/>
              </a:ext>
            </a:extLst>
          </p:cNvPr>
          <p:cNvSpPr txBox="1"/>
          <p:nvPr/>
        </p:nvSpPr>
        <p:spPr>
          <a:xfrm>
            <a:off x="7379113" y="750361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2024-26</a:t>
            </a: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49BAC-73C1-4FFF-9A4D-1EFDFFF09C00}"/>
              </a:ext>
            </a:extLst>
          </p:cNvPr>
          <p:cNvSpPr txBox="1"/>
          <p:nvPr/>
        </p:nvSpPr>
        <p:spPr>
          <a:xfrm>
            <a:off x="9116604" y="440592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70C0"/>
                </a:solidFill>
                <a:latin typeface="Calibri" panose="020F0502020204030204"/>
              </a:rPr>
              <a:t>phase 1</a:t>
            </a:r>
            <a:endParaRPr lang="en-GB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B2D70D-D46D-4564-80F3-A3381A650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811" y="29377"/>
            <a:ext cx="973127" cy="7727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8A1AAB-AE20-412F-B890-85AD6324283E}"/>
              </a:ext>
            </a:extLst>
          </p:cNvPr>
          <p:cNvSpPr/>
          <p:nvPr/>
        </p:nvSpPr>
        <p:spPr>
          <a:xfrm>
            <a:off x="1812996" y="3429002"/>
            <a:ext cx="8217641" cy="807333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332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71BD6-87FB-E879-34BC-D1EA10CCBE7E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Accelerator Challenge: Positron Acceleration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3B1FFC-D50A-B847-ADCF-AC92C6A15A08}"/>
              </a:ext>
            </a:extLst>
          </p:cNvPr>
          <p:cNvSpPr/>
          <p:nvPr/>
        </p:nvSpPr>
        <p:spPr>
          <a:xfrm>
            <a:off x="70935" y="909106"/>
            <a:ext cx="34748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“ballistic injection”: a ring-shaped laser beam and a coaxially propagating Gaussian laser beam are employed to create donut and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bubbles in the plasma, resp.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25E45E-F7C1-7511-6775-586AF206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21" y="1093772"/>
            <a:ext cx="3979929" cy="5175592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5715FB-D6B4-0EFA-FC7A-78353CA30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85" y="1029261"/>
            <a:ext cx="4595315" cy="4003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0B7DC-8389-2B29-C8D2-9B320C8BB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3"/>
          <a:stretch/>
        </p:blipFill>
        <p:spPr>
          <a:xfrm>
            <a:off x="7454815" y="5050520"/>
            <a:ext cx="4414767" cy="1378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8EA39-C33B-BCE6-2892-8CA041B0524A}"/>
              </a:ext>
            </a:extLst>
          </p:cNvPr>
          <p:cNvSpPr txBox="1"/>
          <p:nvPr/>
        </p:nvSpPr>
        <p:spPr>
          <a:xfrm>
            <a:off x="10972799" y="6418306"/>
            <a:ext cx="762453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Z.Y. Xu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076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0A7FDE-AE36-F0AC-2822-6581D32F71F7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Accelerator Types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270F917-CA59-22AC-BD48-3D93FEA2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1975" y="2060138"/>
            <a:ext cx="11126585" cy="437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1BBE6-3EDC-963E-6AC9-5EA87E8D2267}"/>
              </a:ext>
            </a:extLst>
          </p:cNvPr>
          <p:cNvSpPr txBox="1"/>
          <p:nvPr/>
        </p:nvSpPr>
        <p:spPr>
          <a:xfrm>
            <a:off x="396606" y="896376"/>
            <a:ext cx="116668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Required parameters for a linear collider with advanced high gradient acceleration [R. Assmann].  Three published parameter cases are listed. This table is taken from the LDG report [N. Mounet (ed.), “European Strategy for Particle Physics - Accelerator R&amp;D Roadmap”, arXiv:2201.07895 CERN-2022-001]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AAFF2-1D42-B55C-8847-43ED626C586D}"/>
              </a:ext>
            </a:extLst>
          </p:cNvPr>
          <p:cNvSpPr txBox="1"/>
          <p:nvPr/>
        </p:nvSpPr>
        <p:spPr>
          <a:xfrm>
            <a:off x="2536083" y="6351116"/>
            <a:ext cx="874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Dielectric Laser Accelerators (DLAs) may help explore the dark sector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639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SA Image" descr="OSA Image">
            <a:extLst>
              <a:ext uri="{FF2B5EF4-FFF2-40B4-BE49-F238E27FC236}">
                <a16:creationId xmlns:a16="http://schemas.microsoft.com/office/drawing/2014/main" id="{18DE561F-969F-DB22-872C-1F4ACC68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95" y="779028"/>
            <a:ext cx="6171856" cy="530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933D2-2961-161F-3494-38C349EEFD60}"/>
              </a:ext>
            </a:extLst>
          </p:cNvPr>
          <p:cNvSpPr txBox="1"/>
          <p:nvPr/>
        </p:nvSpPr>
        <p:spPr>
          <a:xfrm>
            <a:off x="0" y="-21164"/>
            <a:ext cx="12192000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Dielectric Laser Accelerators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69DAD-311F-29A2-4A17-FFD528DCF4BA}"/>
              </a:ext>
            </a:extLst>
          </p:cNvPr>
          <p:cNvSpPr txBox="1"/>
          <p:nvPr/>
        </p:nvSpPr>
        <p:spPr>
          <a:xfrm>
            <a:off x="163530" y="6304002"/>
            <a:ext cx="11328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Kenneth J.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Leedle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Dylan S. Black, Yu Miao, Karel E.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Urbanek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Andrew Ceballos,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Huiyang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Deng, James S. Harris, Olav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Solgaard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Robert L. Byer, "Phase-dependent laser acceleration of electrons with symmetrically driven silicon dual pillar gratings," Opt. Lett.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43,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2181-2184 (2018);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tooltip="ol-43-9-2181"/>
              </a:rPr>
              <a:t> https://www.osapublishing.org/ol/abstract.cfm?uri=ol-43-9-2181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SA Image" descr="OSA Image">
            <a:extLst>
              <a:ext uri="{FF2B5EF4-FFF2-40B4-BE49-F238E27FC236}">
                <a16:creationId xmlns:a16="http://schemas.microsoft.com/office/drawing/2014/main" id="{63426133-F618-897B-5688-745F6AE6B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878" y="818535"/>
            <a:ext cx="3704994" cy="5262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BD8745-8DB9-AB9F-4633-F52196AC538A}"/>
              </a:ext>
            </a:extLst>
          </p:cNvPr>
          <p:cNvSpPr txBox="1"/>
          <p:nvPr/>
        </p:nvSpPr>
        <p:spPr>
          <a:xfrm>
            <a:off x="10377318" y="918639"/>
            <a:ext cx="17999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pillar dual-drive mode profiles with force vectors superimposed on the 𝐸𝑧 acceleration field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map at different relative drive phases.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Insets show accelerating and deflecting gradients across  channel for illustrated optical phases 𝜃.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BF11F571-EFE4-1C83-3117-BB98BBE83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The insets show the accelerating and deflecting gradients across the channel for illustrated optical phases 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yrePagellaMathJax_Normal"/>
                <a:ea typeface="+mn-ea"/>
                <a:cs typeface="+mn-cs"/>
              </a:rPr>
              <a:t>𝜃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θ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. </a:t>
            </a: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02518-BC20-237B-F84B-A192F0F82261}"/>
              </a:ext>
            </a:extLst>
          </p:cNvPr>
          <p:cNvSpPr txBox="1"/>
          <p:nvPr/>
        </p:nvSpPr>
        <p:spPr>
          <a:xfrm>
            <a:off x="317649" y="723660"/>
            <a:ext cx="206256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Scanning electron micrograph of the dual pillar accelerator structure.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structure has 14 periods and its 15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gratings are sitting on a 75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tall mesa. </a:t>
            </a:r>
          </a:p>
        </p:txBody>
      </p:sp>
    </p:spTree>
    <p:extLst>
      <p:ext uri="{BB962C8B-B14F-4D97-AF65-F5344CB8AC3E}">
        <p14:creationId xmlns:p14="http://schemas.microsoft.com/office/powerpoint/2010/main" val="3086967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20"/>
            <a:ext cx="12192000" cy="69743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941640" y="2492897"/>
            <a:ext cx="180020" cy="108012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328248" y="3573018"/>
            <a:ext cx="792088" cy="1008111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8019454" y="4770712"/>
                <a:ext cx="21810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circular &amp; linear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Planck-scale colliders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1/10</a:t>
                </a:r>
                <a:r>
                  <a:rPr kumimoji="0" lang="en-GB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 distance earth-sun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454" y="4770712"/>
                <a:ext cx="2181003" cy="1938992"/>
              </a:xfrm>
              <a:prstGeom prst="rect">
                <a:avLst/>
              </a:prstGeom>
              <a:blipFill>
                <a:blip r:embed="rId3"/>
                <a:stretch>
                  <a:fillRect l="-3081" t="-1887" r="-1961" b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541241" y="16969"/>
            <a:ext cx="10282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ultimate limit on electromagnetic acceleration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Schwinger critical fields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≈10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MV/m,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=4.4 x10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Planck scale: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3594" y="2790508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an inconceivable task for an  advanced technological society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Chen, R. Noble, SLAC-PUB-7402, April 1998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633856" y="2492897"/>
            <a:ext cx="41563" cy="1080120"/>
          </a:xfrm>
          <a:prstGeom prst="straightConnector1">
            <a:avLst/>
          </a:prstGeom>
          <a:ln w="34925">
            <a:solidFill>
              <a:schemeClr val="tx2">
                <a:lumMod val="20000"/>
                <a:lumOff val="8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47128" y="208738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5670" y="4145921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204174" y="3740728"/>
            <a:ext cx="640403" cy="948595"/>
          </a:xfrm>
          <a:prstGeom prst="straightConnector1">
            <a:avLst/>
          </a:prstGeom>
          <a:ln w="34925">
            <a:solidFill>
              <a:schemeClr val="tx2">
                <a:lumMod val="20000"/>
                <a:lumOff val="8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11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/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146126" y="1080006"/>
            <a:ext cx="7345888" cy="577799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03987" y="2310641"/>
            <a:ext cx="1728192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91802" y="1512410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88007" y="2063642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2623" y="2931746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63387" y="3159657"/>
            <a:ext cx="1056831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c</a:t>
            </a:r>
            <a:r>
              <a:rPr lang="en-US" dirty="0">
                <a:latin typeface="Arial"/>
              </a:rPr>
              <a:t>olliders constructed and operated</a:t>
            </a:r>
            <a:endParaRPr lang="en-US" kern="0" dirty="0"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7736" y="3208960"/>
            <a:ext cx="2000211" cy="92875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GB" dirty="0">
                <a:solidFill>
                  <a:srgbClr val="4D4D4D">
                    <a:lumMod val="50000"/>
                  </a:srgbClr>
                </a:solidFill>
              </a:rPr>
              <a:t>Colliders with </a:t>
            </a:r>
          </a:p>
          <a:p>
            <a:pPr>
              <a:defRPr/>
            </a:pPr>
            <a:r>
              <a:rPr lang="en-GB" dirty="0">
                <a:solidFill>
                  <a:srgbClr val="4D4D4D">
                    <a:lumMod val="50000"/>
                  </a:srgbClr>
                </a:solidFill>
              </a:rPr>
              <a:t>superconducting arc magnet system</a:t>
            </a:r>
          </a:p>
        </p:txBody>
      </p:sp>
      <p:sp>
        <p:nvSpPr>
          <p:cNvPr id="13" name="Oval 12"/>
          <p:cNvSpPr/>
          <p:nvPr/>
        </p:nvSpPr>
        <p:spPr>
          <a:xfrm>
            <a:off x="2607806" y="3582131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66421" y="3716411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 rot="3050834">
            <a:off x="4408956" y="3503898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7736" y="2121487"/>
            <a:ext cx="2000211" cy="928751"/>
          </a:xfrm>
          <a:prstGeom prst="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GB" dirty="0">
                <a:solidFill>
                  <a:srgbClr val="4D4D4D">
                    <a:lumMod val="50000"/>
                  </a:srgbClr>
                </a:solidFill>
              </a:rPr>
              <a:t>Colliders with </a:t>
            </a:r>
          </a:p>
          <a:p>
            <a:pPr>
              <a:defRPr/>
            </a:pPr>
            <a:r>
              <a:rPr lang="en-GB" dirty="0">
                <a:solidFill>
                  <a:srgbClr val="4D4D4D">
                    <a:lumMod val="50000"/>
                  </a:srgbClr>
                </a:solidFill>
              </a:rPr>
              <a:t>superconducting RF system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7736" y="4289080"/>
            <a:ext cx="2000211" cy="928751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GB" dirty="0">
                <a:solidFill>
                  <a:srgbClr val="4D4D4D">
                    <a:lumMod val="50000"/>
                  </a:srgbClr>
                </a:solidFill>
              </a:rPr>
              <a:t>Colliders with </a:t>
            </a:r>
          </a:p>
          <a:p>
            <a:pPr>
              <a:defRPr/>
            </a:pPr>
            <a:r>
              <a:rPr lang="en-GB" dirty="0">
                <a:solidFill>
                  <a:srgbClr val="4D4D4D">
                    <a:lumMod val="50000"/>
                  </a:srgbClr>
                </a:solidFill>
              </a:rPr>
              <a:t>superconducting magnet &amp; RF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64035" y="3442584"/>
            <a:ext cx="200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Calibri"/>
              </a:rPr>
              <a:t>advances by new technologies and new materials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D4C904-ECB6-4938-80BD-583469D209D0}"/>
              </a:ext>
            </a:extLst>
          </p:cNvPr>
          <p:cNvSpPr txBox="1"/>
          <p:nvPr/>
        </p:nvSpPr>
        <p:spPr>
          <a:xfrm>
            <a:off x="7219329" y="1110804"/>
            <a:ext cx="12584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A. Ballarino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7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D1489E-24FE-4A15-A1D6-A2C725134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rgbClr val="FFFF00"/>
                </a:solidFill>
              </a:rPr>
              <a:t>s</a:t>
            </a:r>
            <a:r>
              <a:rPr kumimoji="0" lang="en-GB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tepping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stone towards Planck scale collider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DC0A1-1AC2-408B-94D9-9CB01E79F68E}"/>
              </a:ext>
            </a:extLst>
          </p:cNvPr>
          <p:cNvSpPr txBox="1"/>
          <p:nvPr/>
        </p:nvSpPr>
        <p:spPr>
          <a:xfrm>
            <a:off x="243590" y="6488668"/>
            <a:ext cx="10564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J. Beacham, F. Zimmermann, 2022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New J. Phys.,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  <a:hlinkClick r:id="rId2"/>
              </a:rPr>
              <a:t>https://doi.org/10.1088/1367-2630/ac4921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812475-8AAB-4F6B-8159-375E871B9D09}"/>
                  </a:ext>
                </a:extLst>
              </p:cNvPr>
              <p:cNvSpPr txBox="1"/>
              <p:nvPr/>
            </p:nvSpPr>
            <p:spPr>
              <a:xfrm>
                <a:off x="0" y="628233"/>
                <a:ext cx="12191999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Very large hadron collider on the Moon (CCM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),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 Mm, </a:t>
                </a:r>
                <a:r>
                  <a:rPr kumimoji="0" lang="en-GB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GB" sz="32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c.m</a:t>
                </a:r>
                <a:r>
                  <a:rPr kumimoji="0" lang="en-GB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 </a:t>
                </a:r>
                <a:r>
                  <a:rPr kumimoji="0" lang="en-GB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PeV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(1000x LHC’s), 6x10</a:t>
                </a:r>
                <a:r>
                  <a:rPr kumimoji="0" lang="en-GB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dipoles with 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 T field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either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ReBCO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requiring ~7-13 k tons rare-earth elements, or IBS, requiring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million tons of IBS. 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Many of the raw materials required to construct machine, injector complex, detectors, and facilities can potentially be sourced directly on the Moon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11000-km tunnel a few 10 to 100 m under lunar surface 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avoid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lunary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day-night temperature variations, cosmic radiation damage, and meteoroid strikes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Dyson band or belt to continuously collect sun power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Required: &lt;0.1% sun power incident on Moon surface.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812475-8AAB-4F6B-8159-375E871B9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8233"/>
                <a:ext cx="12191999" cy="2800767"/>
              </a:xfrm>
              <a:prstGeom prst="rect">
                <a:avLst/>
              </a:prstGeom>
              <a:blipFill>
                <a:blip r:embed="rId3"/>
                <a:stretch>
                  <a:fillRect l="-1250" t="-2609" r="-900" b="-3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A6893A12-636D-4A48-BCBF-F1350D437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290"/>
            <a:ext cx="4781862" cy="2689797"/>
          </a:xfrm>
          <a:prstGeom prst="rect">
            <a:avLst/>
          </a:prstGeom>
        </p:spPr>
      </p:pic>
      <p:pic>
        <p:nvPicPr>
          <p:cNvPr id="11" name="Picture 10" descr="Diagram, venn diagram&#10;&#10;Description automatically generated">
            <a:extLst>
              <a:ext uri="{FF2B5EF4-FFF2-40B4-BE49-F238E27FC236}">
                <a16:creationId xmlns:a16="http://schemas.microsoft.com/office/drawing/2014/main" id="{5ED90190-EC4A-4E6D-A5F0-9B4C6DD6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62" y="3454916"/>
            <a:ext cx="4929012" cy="299096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8AA33E2-CC8E-4616-8DF6-5D7348C6F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08" y="3634790"/>
            <a:ext cx="3296236" cy="32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5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3CA04-AF84-5CBD-F790-D7C3BB15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266"/>
            <a:ext cx="12192000" cy="2845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C82EF4-0EC7-C867-AEA0-5FFF025A8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rgbClr val="FFFF00"/>
                </a:solidFill>
              </a:rPr>
              <a:t>a timely consideration ?!</a:t>
            </a:r>
            <a:endParaRPr kumimoji="0" lang="en-GB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239853-4375-A503-1B4C-53C97692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623" y="2722400"/>
            <a:ext cx="4571376" cy="413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540092-DC5A-28DC-4EC4-686395690E10}"/>
              </a:ext>
            </a:extLst>
          </p:cNvPr>
          <p:cNvSpPr txBox="1"/>
          <p:nvPr/>
        </p:nvSpPr>
        <p:spPr>
          <a:xfrm>
            <a:off x="7998643" y="4158529"/>
            <a:ext cx="623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techeblog.com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2DA296-BADA-215A-3C12-B981CD5F0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318" y="3239636"/>
            <a:ext cx="5075295" cy="3618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9E28E1-9F3E-69DA-6ED5-7A9BEBF6BB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37" r="45877"/>
          <a:stretch/>
        </p:blipFill>
        <p:spPr>
          <a:xfrm>
            <a:off x="206405" y="2932135"/>
            <a:ext cx="1943509" cy="993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2C8B1B-914C-6292-BA13-4BDEAC388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27" y="5405363"/>
            <a:ext cx="3125028" cy="1257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236FF0-5528-F760-5CD8-EB9874A2F5EE}"/>
              </a:ext>
            </a:extLst>
          </p:cNvPr>
          <p:cNvSpPr txBox="1"/>
          <p:nvPr/>
        </p:nvSpPr>
        <p:spPr>
          <a:xfrm>
            <a:off x="312160" y="4925642"/>
            <a:ext cx="623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CNRS News</a:t>
            </a:r>
          </a:p>
        </p:txBody>
      </p:sp>
    </p:spTree>
    <p:extLst>
      <p:ext uri="{BB962C8B-B14F-4D97-AF65-F5344CB8AC3E}">
        <p14:creationId xmlns:p14="http://schemas.microsoft.com/office/powerpoint/2010/main" val="2484321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5">
                <a:lumMod val="5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5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2450B3-30DA-5946-1699-D74E5578C9DD}"/>
              </a:ext>
            </a:extLst>
          </p:cNvPr>
          <p:cNvSpPr txBox="1"/>
          <p:nvPr/>
        </p:nvSpPr>
        <p:spPr>
          <a:xfrm>
            <a:off x="3338111" y="3038545"/>
            <a:ext cx="6017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to the next generation </a:t>
            </a:r>
            <a:endParaRPr kumimoji="0" lang="en-GB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11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BA848-2FD6-4779-8505-4A3BF75466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Panel 2 | Accelerator Frontier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D351FF-ABC2-4A6C-A1B4-69ED572A1C4B}"/>
              </a:ext>
            </a:extLst>
          </p:cNvPr>
          <p:cNvSpPr txBox="1">
            <a:spLocks/>
          </p:cNvSpPr>
          <p:nvPr/>
        </p:nvSpPr>
        <p:spPr>
          <a:xfrm>
            <a:off x="2503714" y="1"/>
            <a:ext cx="7772400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1800"/>
              <a:buFont typeface="Calibri"/>
              <a:buNone/>
              <a:defRPr sz="3400" b="0" i="0" u="none" strike="noStrike" cap="non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BFC22FC4-3BA3-4D95-B9A3-BA4F36046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542657"/>
              </p:ext>
            </p:extLst>
          </p:nvPr>
        </p:nvGraphicFramePr>
        <p:xfrm>
          <a:off x="1097279" y="769442"/>
          <a:ext cx="8622770" cy="6091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886">
                  <a:extLst>
                    <a:ext uri="{9D8B030D-6E8A-4147-A177-3AD203B41FA5}">
                      <a16:colId xmlns:a16="http://schemas.microsoft.com/office/drawing/2014/main" val="1820928592"/>
                    </a:ext>
                  </a:extLst>
                </a:gridCol>
                <a:gridCol w="1045764">
                  <a:extLst>
                    <a:ext uri="{9D8B030D-6E8A-4147-A177-3AD203B41FA5}">
                      <a16:colId xmlns:a16="http://schemas.microsoft.com/office/drawing/2014/main" val="1635114527"/>
                    </a:ext>
                  </a:extLst>
                </a:gridCol>
                <a:gridCol w="1231824">
                  <a:extLst>
                    <a:ext uri="{9D8B030D-6E8A-4147-A177-3AD203B41FA5}">
                      <a16:colId xmlns:a16="http://schemas.microsoft.com/office/drawing/2014/main" val="3489904982"/>
                    </a:ext>
                  </a:extLst>
                </a:gridCol>
                <a:gridCol w="1231824">
                  <a:extLst>
                    <a:ext uri="{9D8B030D-6E8A-4147-A177-3AD203B41FA5}">
                      <a16:colId xmlns:a16="http://schemas.microsoft.com/office/drawing/2014/main" val="2302826623"/>
                    </a:ext>
                  </a:extLst>
                </a:gridCol>
                <a:gridCol w="1231824">
                  <a:extLst>
                    <a:ext uri="{9D8B030D-6E8A-4147-A177-3AD203B41FA5}">
                      <a16:colId xmlns:a16="http://schemas.microsoft.com/office/drawing/2014/main" val="1827485264"/>
                    </a:ext>
                  </a:extLst>
                </a:gridCol>
                <a:gridCol w="1231824">
                  <a:extLst>
                    <a:ext uri="{9D8B030D-6E8A-4147-A177-3AD203B41FA5}">
                      <a16:colId xmlns:a16="http://schemas.microsoft.com/office/drawing/2014/main" val="1789676420"/>
                    </a:ext>
                  </a:extLst>
                </a:gridCol>
                <a:gridCol w="1231824">
                  <a:extLst>
                    <a:ext uri="{9D8B030D-6E8A-4147-A177-3AD203B41FA5}">
                      <a16:colId xmlns:a16="http://schemas.microsoft.com/office/drawing/2014/main" val="3962691229"/>
                    </a:ext>
                  </a:extLst>
                </a:gridCol>
              </a:tblGrid>
              <a:tr h="1132769">
                <a:tc>
                  <a:txBody>
                    <a:bodyPr/>
                    <a:lstStyle/>
                    <a:p>
                      <a:endParaRPr lang="en-US" sz="1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anose="02040602050305030304" pitchFamily="18" charset="0"/>
                        </a:rPr>
                        <a:t>CME (</a:t>
                      </a:r>
                      <a:r>
                        <a:rPr lang="en-US" dirty="0" err="1">
                          <a:latin typeface="Book Antiqua" panose="02040602050305030304" pitchFamily="18" charset="0"/>
                        </a:rPr>
                        <a:t>TeV</a:t>
                      </a:r>
                      <a:r>
                        <a:rPr lang="en-US" dirty="0">
                          <a:latin typeface="Book Antiqua" panose="0204060205030503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Book Antiqua" panose="02040602050305030304" pitchFamily="18" charset="0"/>
                        </a:rPr>
                        <a:t>Lumi</a:t>
                      </a:r>
                      <a:r>
                        <a:rPr lang="en-US" dirty="0">
                          <a:latin typeface="Book Antiqua" panose="02040602050305030304" pitchFamily="18" charset="0"/>
                        </a:rPr>
                        <a:t> per IP (10^34)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anose="02040602050305030304" pitchFamily="18" charset="0"/>
                        </a:rPr>
                        <a:t>Years, pre-project R&amp;D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anose="02040602050305030304" pitchFamily="18" charset="0"/>
                        </a:rPr>
                        <a:t>Years to 1</a:t>
                      </a:r>
                      <a:r>
                        <a:rPr lang="en-US" baseline="30000" dirty="0">
                          <a:latin typeface="Book Antiqua" panose="02040602050305030304" pitchFamily="18" charset="0"/>
                        </a:rPr>
                        <a:t>st</a:t>
                      </a:r>
                      <a:r>
                        <a:rPr lang="en-US" dirty="0">
                          <a:latin typeface="Book Antiqua" panose="02040602050305030304" pitchFamily="18" charset="0"/>
                        </a:rPr>
                        <a:t>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anose="02040602050305030304" pitchFamily="18" charset="0"/>
                        </a:rPr>
                        <a:t>Cost range (2021 B$)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anose="02040602050305030304" pitchFamily="18" charset="0"/>
                        </a:rPr>
                        <a:t>Electric Power (MW)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52644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FCCee-0.24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2222454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ILC-0.25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&lt;12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6048859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CLIC-0.38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44215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HELEN-0.25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285712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CCC-0.25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0060084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MC-Higgs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151871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CLIC-3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18-30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~550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233667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ILC-3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18-30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24293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MC-3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~230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2061393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MC-FNAL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6-10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O(300)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460814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MC-IMCC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10-14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O(300)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1046563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FCChh-100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30-50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~560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8052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23B5F8A-A1E5-0CBC-5E53-EC913B532D9E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Snowmass ITF report*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7C0B2-4979-B5A5-C700-9951EF6222CC}"/>
              </a:ext>
            </a:extLst>
          </p:cNvPr>
          <p:cNvSpPr txBox="1"/>
          <p:nvPr/>
        </p:nvSpPr>
        <p:spPr>
          <a:xfrm>
            <a:off x="10253785" y="6321365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*CEPC missing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67352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02414-9A4E-5104-99D0-62F28BAD9964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nergy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efficiency: Higgs factories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AD0AF-007A-F7AB-224F-B1B675EE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38" y="1025487"/>
            <a:ext cx="8835952" cy="5054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3B17D-ADDD-CC9F-E8E3-C274E568A1ED}"/>
              </a:ext>
            </a:extLst>
          </p:cNvPr>
          <p:cNvSpPr txBox="1"/>
          <p:nvPr/>
        </p:nvSpPr>
        <p:spPr>
          <a:xfrm>
            <a:off x="1075980" y="6334780"/>
            <a:ext cx="10543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luminosity per electrical power. (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Physics vol. 16, 402, 2020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89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02414-9A4E-5104-99D0-62F28BAD9964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 Footprint - examples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6853E9BB-A71E-F440-4FAF-1E2F2A7D031E}"/>
              </a:ext>
            </a:extLst>
          </p:cNvPr>
          <p:cNvSpPr txBox="1"/>
          <p:nvPr/>
        </p:nvSpPr>
        <p:spPr>
          <a:xfrm>
            <a:off x="10005989" y="1045715"/>
            <a:ext cx="1656331" cy="307707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28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Patrick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Janot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CC1B76-C581-204F-A007-AD01004A9605}"/>
              </a:ext>
            </a:extLst>
          </p:cNvPr>
          <p:cNvGraphicFramePr>
            <a:graphicFrameLocks noGrp="1"/>
          </p:cNvGraphicFramePr>
          <p:nvPr/>
        </p:nvGraphicFramePr>
        <p:xfrm>
          <a:off x="1284110" y="1865025"/>
          <a:ext cx="6413185" cy="914400"/>
        </p:xfrm>
        <a:graphic>
          <a:graphicData uri="http://schemas.openxmlformats.org/drawingml/2006/table">
            <a:tbl>
              <a:tblPr firstRow="1" bandRow="1"/>
              <a:tblGrid>
                <a:gridCol w="1282637">
                  <a:extLst>
                    <a:ext uri="{9D8B030D-6E8A-4147-A177-3AD203B41FA5}">
                      <a16:colId xmlns:a16="http://schemas.microsoft.com/office/drawing/2014/main" val="1677307301"/>
                    </a:ext>
                  </a:extLst>
                </a:gridCol>
                <a:gridCol w="1282637">
                  <a:extLst>
                    <a:ext uri="{9D8B030D-6E8A-4147-A177-3AD203B41FA5}">
                      <a16:colId xmlns:a16="http://schemas.microsoft.com/office/drawing/2014/main" val="1959488473"/>
                    </a:ext>
                  </a:extLst>
                </a:gridCol>
                <a:gridCol w="1282637">
                  <a:extLst>
                    <a:ext uri="{9D8B030D-6E8A-4147-A177-3AD203B41FA5}">
                      <a16:colId xmlns:a16="http://schemas.microsoft.com/office/drawing/2014/main" val="2185513850"/>
                    </a:ext>
                  </a:extLst>
                </a:gridCol>
                <a:gridCol w="1282637">
                  <a:extLst>
                    <a:ext uri="{9D8B030D-6E8A-4147-A177-3AD203B41FA5}">
                      <a16:colId xmlns:a16="http://schemas.microsoft.com/office/drawing/2014/main" val="3866567788"/>
                    </a:ext>
                  </a:extLst>
                </a:gridCol>
                <a:gridCol w="1282637">
                  <a:extLst>
                    <a:ext uri="{9D8B030D-6E8A-4147-A177-3AD203B41FA5}">
                      <a16:colId xmlns:a16="http://schemas.microsoft.com/office/drawing/2014/main" val="207265370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CLIC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ILC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GB" sz="24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FCC-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ee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CEPC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967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2.0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9745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1FF1B3-DB05-196C-A9CB-C45A42C66B2E}"/>
              </a:ext>
            </a:extLst>
          </p:cNvPr>
          <p:cNvSpPr txBox="1"/>
          <p:nvPr/>
        </p:nvSpPr>
        <p:spPr>
          <a:xfrm>
            <a:off x="448305" y="968735"/>
            <a:ext cx="8151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TWh</a:t>
            </a:r>
            <a:r>
              <a:rPr kumimoji="1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/ year for the “Higgs factory” centre-of-mass energy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DD955-8709-1624-1110-1D43BDA0E1A7}"/>
              </a:ext>
            </a:extLst>
          </p:cNvPr>
          <p:cNvSpPr txBox="1"/>
          <p:nvPr/>
        </p:nvSpPr>
        <p:spPr>
          <a:xfrm>
            <a:off x="-66741" y="1396792"/>
            <a:ext cx="8123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901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5000"/>
              <a:buFontTx/>
              <a:buNone/>
              <a:tabLst/>
              <a:defRPr/>
            </a:pP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√s = 240 GeV for CEPC/FCC-</a:t>
            </a:r>
            <a:r>
              <a:rPr kumimoji="1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ee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250 GeV for ILC/C</a:t>
            </a:r>
            <a:r>
              <a:rPr kumimoji="1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3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380 GeV for CLIC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EA6216-E55B-EE96-36DF-DD6628C84996}"/>
              </a:ext>
            </a:extLst>
          </p:cNvPr>
          <p:cNvGraphicFramePr>
            <a:graphicFrameLocks noGrp="1"/>
          </p:cNvGraphicFramePr>
          <p:nvPr/>
        </p:nvGraphicFramePr>
        <p:xfrm>
          <a:off x="1917593" y="3547605"/>
          <a:ext cx="6584960" cy="914400"/>
        </p:xfrm>
        <a:graphic>
          <a:graphicData uri="http://schemas.openxmlformats.org/drawingml/2006/table">
            <a:tbl>
              <a:tblPr firstRow="1" bandRow="1"/>
              <a:tblGrid>
                <a:gridCol w="1316992">
                  <a:extLst>
                    <a:ext uri="{9D8B030D-6E8A-4147-A177-3AD203B41FA5}">
                      <a16:colId xmlns:a16="http://schemas.microsoft.com/office/drawing/2014/main" val="1677307301"/>
                    </a:ext>
                  </a:extLst>
                </a:gridCol>
                <a:gridCol w="1316992">
                  <a:extLst>
                    <a:ext uri="{9D8B030D-6E8A-4147-A177-3AD203B41FA5}">
                      <a16:colId xmlns:a16="http://schemas.microsoft.com/office/drawing/2014/main" val="1959488473"/>
                    </a:ext>
                  </a:extLst>
                </a:gridCol>
                <a:gridCol w="1114378">
                  <a:extLst>
                    <a:ext uri="{9D8B030D-6E8A-4147-A177-3AD203B41FA5}">
                      <a16:colId xmlns:a16="http://schemas.microsoft.com/office/drawing/2014/main" val="2185513850"/>
                    </a:ext>
                  </a:extLst>
                </a:gridCol>
                <a:gridCol w="1316992">
                  <a:extLst>
                    <a:ext uri="{9D8B030D-6E8A-4147-A177-3AD203B41FA5}">
                      <a16:colId xmlns:a16="http://schemas.microsoft.com/office/drawing/2014/main" val="3135891594"/>
                    </a:ext>
                  </a:extLst>
                </a:gridCol>
                <a:gridCol w="1519606">
                  <a:extLst>
                    <a:ext uri="{9D8B030D-6E8A-4147-A177-3AD203B41FA5}">
                      <a16:colId xmlns:a16="http://schemas.microsoft.com/office/drawing/2014/main" val="38665677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CLIC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ILC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GB" sz="24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CEPC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2"/>
                          </a:solidFill>
                        </a:rPr>
                        <a:t>FCC-</a:t>
                      </a:r>
                      <a:r>
                        <a:rPr lang="en-GB" sz="2400" dirty="0" err="1">
                          <a:solidFill>
                            <a:schemeClr val="tx2"/>
                          </a:solidFill>
                        </a:rPr>
                        <a:t>ee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967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16A117"/>
                          </a:solidFill>
                        </a:rPr>
                        <a:t>3.3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974564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E8A8A3-F81D-04A6-2604-0E99B8FE5A25}"/>
              </a:ext>
            </a:extLst>
          </p:cNvPr>
          <p:cNvCxnSpPr>
            <a:cxnSpLocks/>
          </p:cNvCxnSpPr>
          <p:nvPr/>
        </p:nvCxnSpPr>
        <p:spPr bwMode="auto">
          <a:xfrm flipH="1">
            <a:off x="8302832" y="4093537"/>
            <a:ext cx="745634" cy="221741"/>
          </a:xfrm>
          <a:prstGeom prst="straightConnector1">
            <a:avLst/>
          </a:prstGeom>
          <a:solidFill>
            <a:srgbClr val="CCEC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986DFC0-2593-37D1-1B7B-F874F407C014}"/>
              </a:ext>
            </a:extLst>
          </p:cNvPr>
          <p:cNvSpPr txBox="1"/>
          <p:nvPr/>
        </p:nvSpPr>
        <p:spPr>
          <a:xfrm>
            <a:off x="573165" y="2990405"/>
            <a:ext cx="7124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Tx/>
              <a:buNone/>
              <a:tabLst/>
              <a:defRPr/>
            </a:pPr>
            <a:r>
              <a:rPr kumimoji="1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 Energy consumption in MWh  / Higgs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5CE36-0AFC-B637-0D21-3F190D9031D9}"/>
              </a:ext>
            </a:extLst>
          </p:cNvPr>
          <p:cNvSpPr txBox="1"/>
          <p:nvPr/>
        </p:nvSpPr>
        <p:spPr>
          <a:xfrm>
            <a:off x="9107512" y="3735167"/>
            <a:ext cx="25276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marR="0" lvl="3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75000"/>
              <a:buFont typeface="Zapf Dingbats" charset="2"/>
              <a:buNone/>
              <a:tabLst/>
              <a:defRPr/>
            </a:pP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</a:t>
            </a:r>
            <a:r>
              <a:rPr kumimoji="1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ecomes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16A11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 MWh / Higgs  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for FCC-</a:t>
            </a:r>
            <a:r>
              <a:rPr kumimoji="1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ee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with 4 IPs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C129282-9E7A-40B3-C425-35D6EC5FC325}"/>
              </a:ext>
            </a:extLst>
          </p:cNvPr>
          <p:cNvGraphicFramePr>
            <a:graphicFrameLocks noGrp="1"/>
          </p:cNvGraphicFramePr>
          <p:nvPr/>
        </p:nvGraphicFramePr>
        <p:xfrm>
          <a:off x="489241" y="5331732"/>
          <a:ext cx="11213515" cy="914400"/>
        </p:xfrm>
        <a:graphic>
          <a:graphicData uri="http://schemas.openxmlformats.org/drawingml/2006/table">
            <a:tbl>
              <a:tblPr firstRow="1" bandRow="1"/>
              <a:tblGrid>
                <a:gridCol w="2242703">
                  <a:extLst>
                    <a:ext uri="{9D8B030D-6E8A-4147-A177-3AD203B41FA5}">
                      <a16:colId xmlns:a16="http://schemas.microsoft.com/office/drawing/2014/main" val="1677307301"/>
                    </a:ext>
                  </a:extLst>
                </a:gridCol>
                <a:gridCol w="2242703">
                  <a:extLst>
                    <a:ext uri="{9D8B030D-6E8A-4147-A177-3AD203B41FA5}">
                      <a16:colId xmlns:a16="http://schemas.microsoft.com/office/drawing/2014/main" val="1959488473"/>
                    </a:ext>
                  </a:extLst>
                </a:gridCol>
                <a:gridCol w="2242703">
                  <a:extLst>
                    <a:ext uri="{9D8B030D-6E8A-4147-A177-3AD203B41FA5}">
                      <a16:colId xmlns:a16="http://schemas.microsoft.com/office/drawing/2014/main" val="2185513850"/>
                    </a:ext>
                  </a:extLst>
                </a:gridCol>
                <a:gridCol w="2242703">
                  <a:extLst>
                    <a:ext uri="{9D8B030D-6E8A-4147-A177-3AD203B41FA5}">
                      <a16:colId xmlns:a16="http://schemas.microsoft.com/office/drawing/2014/main" val="3866567788"/>
                    </a:ext>
                  </a:extLst>
                </a:gridCol>
                <a:gridCol w="2242703">
                  <a:extLst>
                    <a:ext uri="{9D8B030D-6E8A-4147-A177-3AD203B41FA5}">
                      <a16:colId xmlns:a16="http://schemas.microsoft.com/office/drawing/2014/main" val="207265370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CLIC@CERN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ILC@KEK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GB" sz="24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400" baseline="0" dirty="0">
                          <a:solidFill>
                            <a:schemeClr val="tx1"/>
                          </a:solidFill>
                        </a:rPr>
                        <a:t>@FNAL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CEPC@China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2"/>
                          </a:solidFill>
                        </a:rPr>
                        <a:t>FCC-ee@CERN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967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2.1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7.8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8.5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6.1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16A117"/>
                          </a:solidFill>
                        </a:rPr>
                        <a:t>0.24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97456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108E57B-0B6F-5008-A751-ACE3F2EF28DE}"/>
              </a:ext>
            </a:extLst>
          </p:cNvPr>
          <p:cNvSpPr txBox="1"/>
          <p:nvPr/>
        </p:nvSpPr>
        <p:spPr>
          <a:xfrm>
            <a:off x="5751648" y="6370182"/>
            <a:ext cx="8086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6A11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0.14 ton CO</a:t>
            </a:r>
            <a:r>
              <a:rPr kumimoji="1" lang="en-GB" sz="2000" b="1" i="0" u="none" strike="noStrike" kern="0" cap="none" spc="0" normalizeH="0" baseline="-25000" noProof="0" dirty="0">
                <a:ln>
                  <a:noFill/>
                </a:ln>
                <a:solidFill>
                  <a:srgbClr val="16A11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</a:t>
            </a:r>
            <a:r>
              <a:rPr kumimoji="1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6A11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/ Higgs </a:t>
            </a:r>
            <a:r>
              <a:rPr kumimoji="1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for FCC-</a:t>
            </a:r>
            <a:r>
              <a:rPr kumimoji="1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ee</a:t>
            </a:r>
            <a:r>
              <a:rPr kumimoji="1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with 4 IPs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13BF8C-8637-B95D-45F7-0A7F97F082E3}"/>
              </a:ext>
            </a:extLst>
          </p:cNvPr>
          <p:cNvCxnSpPr>
            <a:cxnSpLocks/>
            <a:stCxn id="14" idx="0"/>
          </p:cNvCxnSpPr>
          <p:nvPr/>
        </p:nvCxnSpPr>
        <p:spPr bwMode="auto">
          <a:xfrm flipV="1">
            <a:off x="9795010" y="6079557"/>
            <a:ext cx="363379" cy="2906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19DD6D-FF01-DC38-7226-149FFA992784}"/>
              </a:ext>
            </a:extLst>
          </p:cNvPr>
          <p:cNvSpPr txBox="1"/>
          <p:nvPr/>
        </p:nvSpPr>
        <p:spPr>
          <a:xfrm>
            <a:off x="216108" y="4826731"/>
            <a:ext cx="9296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Tx/>
              <a:buNone/>
              <a:tabLst/>
              <a:defRPr/>
            </a:pPr>
            <a:r>
              <a:rPr kumimoji="1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Present c</a:t>
            </a:r>
            <a:r>
              <a:rPr kumimoji="1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arbon</a:t>
            </a:r>
            <a:r>
              <a:rPr kumimoji="1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footprint for electrical energy in tons CO</a:t>
            </a:r>
            <a:r>
              <a:rPr kumimoji="1" lang="en-GB" sz="24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</a:t>
            </a:r>
            <a:r>
              <a:rPr kumimoji="1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/ Higgs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70433-1E52-0623-79E5-C79E321B2A3A}"/>
              </a:ext>
            </a:extLst>
          </p:cNvPr>
          <p:cNvSpPr txBox="1"/>
          <p:nvPr/>
        </p:nvSpPr>
        <p:spPr>
          <a:xfrm>
            <a:off x="8166735" y="1883574"/>
            <a:ext cx="3709035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Janot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A. Blondel,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carbon footprint of proposed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e+e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 Higgs factories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2208.10466 (2022);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https://arxiv.org/abs/2208.10466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41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D63F00-864F-50A9-69EB-B5710D407308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sustainability considerations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3" name="Picture 1">
            <a:extLst>
              <a:ext uri="{FF2B5EF4-FFF2-40B4-BE49-F238E27FC236}">
                <a16:creationId xmlns:a16="http://schemas.microsoft.com/office/drawing/2014/main" id="{D51443D0-2544-99F4-02CB-BECC5081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0" y="2760566"/>
            <a:ext cx="5293187" cy="355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F5EF0-3916-B0A3-16BC-65D480CD49BF}"/>
              </a:ext>
            </a:extLst>
          </p:cNvPr>
          <p:cNvSpPr txBox="1"/>
          <p:nvPr/>
        </p:nvSpPr>
        <p:spPr>
          <a:xfrm>
            <a:off x="752599" y="1046816"/>
            <a:ext cx="4562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magnet temperature helps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 K Nb-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Nb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 magnets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4.5 K/20 K Nb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Sn/HTS magnets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91DA8-E4B1-D446-E463-435AD9D1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424" y="2117131"/>
            <a:ext cx="5648325" cy="2028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E9DF4-8DA6-55D5-DCF7-EDFC5C7F4A2A}"/>
              </a:ext>
            </a:extLst>
          </p:cNvPr>
          <p:cNvSpPr txBox="1"/>
          <p:nvPr/>
        </p:nvSpPr>
        <p:spPr>
          <a:xfrm>
            <a:off x="6391399" y="1057726"/>
            <a:ext cx="443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Future: fluctuating energy sources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23985-743F-E31A-8FF3-7C5AE83D7249}"/>
              </a:ext>
            </a:extLst>
          </p:cNvPr>
          <p:cNvSpPr txBox="1"/>
          <p:nvPr/>
        </p:nvSpPr>
        <p:spPr>
          <a:xfrm>
            <a:off x="6391399" y="1747799"/>
            <a:ext cx="293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for Germany 2050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DC7BC-D867-3314-1C4F-1681A5FFE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7"/>
          <a:stretch/>
        </p:blipFill>
        <p:spPr>
          <a:xfrm>
            <a:off x="6223873" y="4427154"/>
            <a:ext cx="3272009" cy="1633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E7DEEE-BE5A-148E-E2E4-5F5D2D44DEEE}"/>
              </a:ext>
            </a:extLst>
          </p:cNvPr>
          <p:cNvSpPr txBox="1"/>
          <p:nvPr/>
        </p:nvSpPr>
        <p:spPr>
          <a:xfrm>
            <a:off x="10069417" y="5244085"/>
            <a:ext cx="1940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varying #bunches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circular colliders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64DD8-459A-4BB4-3171-2B00E99AA6A2}"/>
              </a:ext>
            </a:extLst>
          </p:cNvPr>
          <p:cNvSpPr txBox="1"/>
          <p:nvPr/>
        </p:nvSpPr>
        <p:spPr>
          <a:xfrm>
            <a:off x="363006" y="6409197"/>
            <a:ext cx="6147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far from ideal Carnot efficiency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78638-3BBD-E515-B8C3-A9361591167B}"/>
              </a:ext>
            </a:extLst>
          </p:cNvPr>
          <p:cNvSpPr txBox="1"/>
          <p:nvPr/>
        </p:nvSpPr>
        <p:spPr>
          <a:xfrm>
            <a:off x="10972799" y="6418306"/>
            <a:ext cx="1056700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Seidel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901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EF757-3A58-9160-3CA5-8CDF3D0F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82" y="914400"/>
            <a:ext cx="80391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D6E14-B757-0A61-381D-C54AB3A7E635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Future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</a:t>
            </a:r>
            <a:r>
              <a:rPr kumimoji="0" lang="en-US" sz="4400" b="0" i="0" u="none" strike="noStrike" kern="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+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</a:t>
            </a:r>
            <a:r>
              <a:rPr kumimoji="0" lang="en-US" sz="4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-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Collider Positron Requirements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485BC28-55D9-DE5F-B776-8CB55B355AE8}"/>
              </a:ext>
            </a:extLst>
          </p:cNvPr>
          <p:cNvSpPr/>
          <p:nvPr/>
        </p:nvSpPr>
        <p:spPr>
          <a:xfrm>
            <a:off x="8912506" y="4942390"/>
            <a:ext cx="401311" cy="769441"/>
          </a:xfrm>
          <a:prstGeom prst="rightBrac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E3993-D8CB-5245-89CA-857B80718CDF}"/>
              </a:ext>
            </a:extLst>
          </p:cNvPr>
          <p:cNvSpPr txBox="1"/>
          <p:nvPr/>
        </p:nvSpPr>
        <p:spPr>
          <a:xfrm>
            <a:off x="9474729" y="503472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4D691BE-42CD-BC45-B9D0-A9CE26B90794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Positron 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roduction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83C571-AEBD-777B-B76B-38CEDBD0D79A}"/>
              </a:ext>
            </a:extLst>
          </p:cNvPr>
          <p:cNvSpPr txBox="1"/>
          <p:nvPr/>
        </p:nvSpPr>
        <p:spPr>
          <a:xfrm>
            <a:off x="6342045" y="5099987"/>
            <a:ext cx="58499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PSI e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production experiment with HTS solenoid 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SwissFEL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planned for 2024/25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061837-651C-7248-40CD-A0A20831C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823" y="1451187"/>
            <a:ext cx="6444868" cy="46280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8E3634-F6B8-D4EE-216D-B70AC1FEF8B8}"/>
              </a:ext>
            </a:extLst>
          </p:cNvPr>
          <p:cNvSpPr txBox="1"/>
          <p:nvPr/>
        </p:nvSpPr>
        <p:spPr>
          <a:xfrm>
            <a:off x="361083" y="795692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Challenging demands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CC666F-505F-5CDD-0EDC-B3ACA22C6E5A}"/>
              </a:ext>
            </a:extLst>
          </p:cNvPr>
          <p:cNvSpPr txBox="1"/>
          <p:nvPr/>
        </p:nvSpPr>
        <p:spPr>
          <a:xfrm>
            <a:off x="6440558" y="770619"/>
            <a:ext cx="4376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Innovative high-yield source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8C5E51-401E-B234-8F54-DCC36A793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0" t="16111" b="3152"/>
          <a:stretch/>
        </p:blipFill>
        <p:spPr>
          <a:xfrm>
            <a:off x="6303698" y="1426114"/>
            <a:ext cx="5888302" cy="3398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B63FA-F932-3C32-0E5E-00D767185C80}"/>
              </a:ext>
            </a:extLst>
          </p:cNvPr>
          <p:cNvSpPr txBox="1"/>
          <p:nvPr/>
        </p:nvSpPr>
        <p:spPr>
          <a:xfrm>
            <a:off x="9808703" y="4240249"/>
            <a:ext cx="20159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Chaikovska, P. Craievich, et al.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5266E6B-683F-9ED9-C604-5A58F4002A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22786"/>
          <a:stretch/>
        </p:blipFill>
        <p:spPr>
          <a:xfrm>
            <a:off x="10816691" y="56210"/>
            <a:ext cx="1124739" cy="6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11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BBC0874-A8AF-5BAB-AF88-2827B1032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" y="761884"/>
            <a:ext cx="10725711" cy="6096115"/>
          </a:xfrm>
          <a:prstGeom prst="rect">
            <a:avLst/>
          </a:prstGeom>
        </p:spPr>
      </p:pic>
      <p:pic>
        <p:nvPicPr>
          <p:cNvPr id="5" name="Picture 4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45657EDE-E683-4372-E5AF-9A30F302C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06" y="3905795"/>
            <a:ext cx="3405926" cy="2804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BB3425-BF78-A51F-7CD4-FE5350BB8FE2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Snowmass’21 (2022) – maturity ranking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DD585-E9E5-CB08-1F41-900F33776D9B}"/>
              </a:ext>
            </a:extLst>
          </p:cNvPr>
          <p:cNvSpPr txBox="1"/>
          <p:nvPr/>
        </p:nvSpPr>
        <p:spPr>
          <a:xfrm>
            <a:off x="10256832" y="761884"/>
            <a:ext cx="1952779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Faus-Golfe et al.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42F05-FFAD-0782-C158-7E3F53DB5A05}"/>
              </a:ext>
            </a:extLst>
          </p:cNvPr>
          <p:cNvSpPr txBox="1"/>
          <p:nvPr/>
        </p:nvSpPr>
        <p:spPr>
          <a:xfrm>
            <a:off x="173084" y="761884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arXiv:2209.05827</a:t>
            </a:r>
          </a:p>
        </p:txBody>
      </p:sp>
    </p:spTree>
    <p:extLst>
      <p:ext uri="{BB962C8B-B14F-4D97-AF65-F5344CB8AC3E}">
        <p14:creationId xmlns:p14="http://schemas.microsoft.com/office/powerpoint/2010/main" val="389566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362784" y="980727"/>
            <a:ext cx="6547908" cy="52896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latin typeface="Arial"/>
              </a:rPr>
              <a:t>colliders and discoveries</a:t>
            </a:r>
            <a:endParaRPr lang="en-US" sz="4000" kern="0" dirty="0"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4807" r="4966" b="6690"/>
          <a:stretch/>
        </p:blipFill>
        <p:spPr>
          <a:xfrm>
            <a:off x="7929471" y="3092189"/>
            <a:ext cx="4135272" cy="36439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545895" y="3474781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79295" y="5151181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79295" y="34850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10671" y="4576838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672671" y="4291942"/>
            <a:ext cx="533400" cy="1062251"/>
            <a:chOff x="7599528" y="3347000"/>
            <a:chExt cx="533400" cy="1062251"/>
          </a:xfrm>
        </p:grpSpPr>
        <p:sp>
          <p:nvSpPr>
            <p:cNvPr id="13" name="Oval 12"/>
            <p:cNvSpPr/>
            <p:nvPr/>
          </p:nvSpPr>
          <p:spPr>
            <a:xfrm>
              <a:off x="7599528" y="3875851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99528" y="3347000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1368707" y="4820792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Down Arrow 15"/>
          <p:cNvSpPr/>
          <p:nvPr/>
        </p:nvSpPr>
        <p:spPr>
          <a:xfrm rot="18733267">
            <a:off x="1814774" y="3644802"/>
            <a:ext cx="578407" cy="517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Down Arrow 16"/>
          <p:cNvSpPr/>
          <p:nvPr/>
        </p:nvSpPr>
        <p:spPr>
          <a:xfrm rot="19833882">
            <a:off x="2540285" y="3205294"/>
            <a:ext cx="552047" cy="349280"/>
          </a:xfrm>
          <a:prstGeom prst="downArrow">
            <a:avLst>
              <a:gd name="adj1" fmla="val 305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Down Arrow 17"/>
          <p:cNvSpPr/>
          <p:nvPr/>
        </p:nvSpPr>
        <p:spPr>
          <a:xfrm rot="18929389">
            <a:off x="2779020" y="2219243"/>
            <a:ext cx="465771" cy="4849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Down Arrow 18"/>
          <p:cNvSpPr/>
          <p:nvPr/>
        </p:nvSpPr>
        <p:spPr>
          <a:xfrm rot="19442844">
            <a:off x="5020489" y="1160909"/>
            <a:ext cx="45374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Down Arrow 19"/>
          <p:cNvSpPr/>
          <p:nvPr/>
        </p:nvSpPr>
        <p:spPr>
          <a:xfrm rot="19768801">
            <a:off x="3319643" y="1998534"/>
            <a:ext cx="415585" cy="3084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5629" y="1263190"/>
            <a:ext cx="3117039" cy="954107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Standard Model</a:t>
            </a:r>
          </a:p>
          <a:p>
            <a:pPr algn="ctr"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Particles and forces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6811" y="6098247"/>
            <a:ext cx="4652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  <a:latin typeface="Calibri"/>
              </a:rPr>
              <a:t>powerful instruments for discovery and precision measurement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65A43-0076-4071-824A-12B62AEDDB98}"/>
              </a:ext>
            </a:extLst>
          </p:cNvPr>
          <p:cNvSpPr txBox="1"/>
          <p:nvPr/>
        </p:nvSpPr>
        <p:spPr>
          <a:xfrm>
            <a:off x="9181198" y="2434795"/>
            <a:ext cx="12584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A. Ballarino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1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B955D-1186-AC99-A815-ABBBC9533FD5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conclusions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3261A-C47E-3D70-262E-DA773472C21A}"/>
              </a:ext>
            </a:extLst>
          </p:cNvPr>
          <p:cNvSpPr txBox="1"/>
          <p:nvPr/>
        </p:nvSpPr>
        <p:spPr>
          <a:xfrm>
            <a:off x="218034" y="1175901"/>
            <a:ext cx="1165677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 progress in SC RF and in high-field magnets</a:t>
            </a:r>
          </a:p>
          <a:p>
            <a:pPr marL="6286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Accelerators &amp; colliders getting ever more efficient</a:t>
            </a:r>
          </a:p>
          <a:p>
            <a:pPr marL="6286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Synergies with other applications and other fields</a:t>
            </a:r>
          </a:p>
          <a:p>
            <a:pPr marL="6286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Numerous innovative concepts and challenges for future colliders</a:t>
            </a:r>
          </a:p>
          <a:p>
            <a:pPr marL="6286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 has become important design criterion </a:t>
            </a:r>
          </a:p>
          <a:p>
            <a:pPr marL="6286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Several promising paths forward </a:t>
            </a:r>
          </a:p>
        </p:txBody>
      </p:sp>
    </p:spTree>
    <p:extLst>
      <p:ext uri="{BB962C8B-B14F-4D97-AF65-F5344CB8AC3E}">
        <p14:creationId xmlns:p14="http://schemas.microsoft.com/office/powerpoint/2010/main" val="3539183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557" y="753927"/>
            <a:ext cx="5166471" cy="3894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" y="3392488"/>
            <a:ext cx="2245635" cy="3501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37" y="708120"/>
            <a:ext cx="5021603" cy="3188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52" y="3552279"/>
            <a:ext cx="3356992" cy="3356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89" y="4565398"/>
            <a:ext cx="3541636" cy="2360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5" y="2815521"/>
            <a:ext cx="2776100" cy="1847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26" y="3531955"/>
            <a:ext cx="3164374" cy="3770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AC532-C6ED-4290-914D-4C4D80DD10B2}"/>
              </a:ext>
            </a:extLst>
          </p:cNvPr>
          <p:cNvSpPr txBox="1"/>
          <p:nvPr/>
        </p:nvSpPr>
        <p:spPr>
          <a:xfrm>
            <a:off x="1610494" y="1133565"/>
            <a:ext cx="1399742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Kjell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Johnsen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C47AC-159C-4DB6-874D-00ACB537D79B}"/>
              </a:ext>
            </a:extLst>
          </p:cNvPr>
          <p:cNvSpPr txBox="1"/>
          <p:nvPr/>
        </p:nvSpPr>
        <p:spPr>
          <a:xfrm>
            <a:off x="5133719" y="927341"/>
            <a:ext cx="162807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Panofsky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B91A87-FC22-4EAF-A329-6AE2027F63AA}"/>
              </a:ext>
            </a:extLst>
          </p:cNvPr>
          <p:cNvSpPr txBox="1"/>
          <p:nvPr/>
        </p:nvSpPr>
        <p:spPr>
          <a:xfrm>
            <a:off x="334690" y="6060499"/>
            <a:ext cx="1773306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H. Wilson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690181-9876-4589-B0AD-14BA53FF9D4B}"/>
              </a:ext>
            </a:extLst>
          </p:cNvPr>
          <p:cNvSpPr txBox="1"/>
          <p:nvPr/>
        </p:nvSpPr>
        <p:spPr>
          <a:xfrm>
            <a:off x="3010236" y="6360156"/>
            <a:ext cx="108228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Lyn Evans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C0665E-2FDB-4FA4-A49D-7F8650F00042}"/>
              </a:ext>
            </a:extLst>
          </p:cNvPr>
          <p:cNvSpPr txBox="1"/>
          <p:nvPr/>
        </p:nvSpPr>
        <p:spPr>
          <a:xfrm>
            <a:off x="6261782" y="6447845"/>
            <a:ext cx="179209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Herwig Schopper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3BFB84-9B77-4E0D-A1B9-7663A32AE013}"/>
              </a:ext>
            </a:extLst>
          </p:cNvPr>
          <p:cNvSpPr txBox="1"/>
          <p:nvPr/>
        </p:nvSpPr>
        <p:spPr>
          <a:xfrm>
            <a:off x="9438987" y="6339691"/>
            <a:ext cx="1419235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Satoshi Ozaki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9DAF89-347C-47F5-87AB-743ABDC069DD}"/>
              </a:ext>
            </a:extLst>
          </p:cNvPr>
          <p:cNvSpPr txBox="1"/>
          <p:nvPr/>
        </p:nvSpPr>
        <p:spPr>
          <a:xfrm>
            <a:off x="3850282" y="4216566"/>
            <a:ext cx="141102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Mike Lamont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EED7C6CF-3AC3-4D8E-BE66-9FED074233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25" y="621264"/>
            <a:ext cx="3642472" cy="29139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C8F57C-EB38-44E0-AF41-B27294483DF6}"/>
              </a:ext>
            </a:extLst>
          </p:cNvPr>
          <p:cNvSpPr txBox="1"/>
          <p:nvPr/>
        </p:nvSpPr>
        <p:spPr>
          <a:xfrm>
            <a:off x="10535339" y="2927479"/>
            <a:ext cx="157979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Helen Edwards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8094E-A51D-83C2-975A-BDF35FE70A75}"/>
              </a:ext>
            </a:extLst>
          </p:cNvPr>
          <p:cNvSpPr txBox="1"/>
          <p:nvPr/>
        </p:nvSpPr>
        <p:spPr>
          <a:xfrm>
            <a:off x="-99152" y="-21164"/>
            <a:ext cx="12291152" cy="769441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urely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great times ahead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DD7AFB-D955-80E2-E149-8C32F764F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8765" y="2985472"/>
            <a:ext cx="1419236" cy="1866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C3768-8269-48BF-99BC-580683C6F6A5}"/>
              </a:ext>
            </a:extLst>
          </p:cNvPr>
          <p:cNvSpPr txBox="1"/>
          <p:nvPr/>
        </p:nvSpPr>
        <p:spPr>
          <a:xfrm rot="20883821">
            <a:off x="5500726" y="2646439"/>
            <a:ext cx="2601994" cy="70788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 !</a:t>
            </a:r>
            <a:endParaRPr kumimoji="0" lang="en-GB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207CE9-8BAB-04CB-10A7-D8771281C54F}"/>
              </a:ext>
            </a:extLst>
          </p:cNvPr>
          <p:cNvSpPr txBox="1"/>
          <p:nvPr/>
        </p:nvSpPr>
        <p:spPr>
          <a:xfrm>
            <a:off x="8486484" y="4717739"/>
            <a:ext cx="132933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 Myers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6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kern="0" dirty="0">
                <a:latin typeface="Arial"/>
              </a:rPr>
              <a:t>still many </a:t>
            </a:r>
            <a:r>
              <a:rPr lang="en-US" sz="4000" dirty="0">
                <a:latin typeface="Arial"/>
              </a:rPr>
              <a:t>open questions</a:t>
            </a:r>
            <a:endParaRPr lang="en-US" sz="4000" kern="0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28" y="1014456"/>
            <a:ext cx="860516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2" indent="-182563"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  <a:sym typeface="Symbol"/>
              </a:rPr>
              <a:t>Known matter is only 5% of universe!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endParaRPr lang="en-GB" sz="24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11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US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US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US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r>
              <a:rPr lang="en-GB" sz="600" dirty="0">
                <a:solidFill>
                  <a:prstClr val="black"/>
                </a:solidFill>
                <a:latin typeface="Calibri"/>
                <a:sym typeface="Symbol"/>
              </a:rPr>
              <a:t>  </a:t>
            </a: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US" sz="24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US" sz="24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2400" dirty="0">
              <a:solidFill>
                <a:prstClr val="black"/>
              </a:solidFill>
              <a:latin typeface="Calibri"/>
              <a:sym typeface="Symbo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34" y="1422030"/>
            <a:ext cx="8135732" cy="4918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60991-8EC8-4FFB-BACA-92D4D656382D}"/>
              </a:ext>
            </a:extLst>
          </p:cNvPr>
          <p:cNvSpPr txBox="1"/>
          <p:nvPr/>
        </p:nvSpPr>
        <p:spPr>
          <a:xfrm>
            <a:off x="9194963" y="5435970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 QCD,</a:t>
            </a:r>
          </a:p>
          <a:p>
            <a:r>
              <a:rPr lang="en-US" sz="2400" dirty="0"/>
              <a:t>quark-gluon plasma,</a:t>
            </a:r>
          </a:p>
          <a:p>
            <a:r>
              <a:rPr lang="en-US" sz="2400" dirty="0"/>
              <a:t>proton spin</a:t>
            </a:r>
            <a:r>
              <a:rPr lang="en-GB" sz="2400" dirty="0"/>
              <a:t>, etc.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8245B-764F-481C-98A7-1246513AE6F7}"/>
              </a:ext>
            </a:extLst>
          </p:cNvPr>
          <p:cNvSpPr txBox="1"/>
          <p:nvPr/>
        </p:nvSpPr>
        <p:spPr>
          <a:xfrm>
            <a:off x="9334585" y="1422030"/>
            <a:ext cx="113588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F. Gianotti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59597-2FBD-D9C8-87B5-5F1B829CE971}"/>
              </a:ext>
            </a:extLst>
          </p:cNvPr>
          <p:cNvSpPr txBox="1"/>
          <p:nvPr/>
        </p:nvSpPr>
        <p:spPr>
          <a:xfrm>
            <a:off x="8283034" y="2644170"/>
            <a:ext cx="36485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what is dark matter?</a:t>
            </a: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what is dark energy?</a:t>
            </a: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why more matter than antimatter?</a:t>
            </a: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what about gravity? </a:t>
            </a:r>
          </a:p>
        </p:txBody>
      </p:sp>
    </p:spTree>
    <p:extLst>
      <p:ext uri="{BB962C8B-B14F-4D97-AF65-F5344CB8AC3E}">
        <p14:creationId xmlns:p14="http://schemas.microsoft.com/office/powerpoint/2010/main" val="20829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EE8DAC-5347-404C-B4D3-F352093A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89" y="2235469"/>
            <a:ext cx="6183912" cy="471960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-38129" y="4432"/>
            <a:ext cx="12192000" cy="830997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en-US" sz="4800" kern="0" dirty="0">
                <a:solidFill>
                  <a:srgbClr val="FFFF00"/>
                </a:solidFill>
                <a:latin typeface="Calibri"/>
              </a:rPr>
              <a:t>collider figure of merit: luminosity</a:t>
            </a: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D3BC4E65-64EA-493C-B922-381AAB51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50" y="1724594"/>
            <a:ext cx="234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reaction rate</a:t>
            </a: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3578F65C-614A-4916-A2E3-0815D4E7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750" y="1572194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luminosity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99EAF1-4144-4157-864B-0DDBE8F0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089" y="855097"/>
            <a:ext cx="27206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i="1" dirty="0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  <a:r>
              <a:rPr lang="en-US" altLang="en-US" sz="6000" dirty="0">
                <a:solidFill>
                  <a:srgbClr val="000000"/>
                </a:solidFill>
                <a:latin typeface="Arial" panose="020B0604020202020204" pitchFamily="34" charset="0"/>
              </a:rPr>
              <a:t>= </a:t>
            </a:r>
            <a:r>
              <a:rPr lang="en-US" altLang="en-US" sz="6000" dirty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6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6000" i="1" dirty="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en-US" altLang="en-US" sz="6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FAE6BB3-C039-44B9-851D-E5AFB362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350" y="1876994"/>
            <a:ext cx="2503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B050"/>
                </a:solidFill>
                <a:latin typeface="Arial" panose="020B0604020202020204" pitchFamily="34" charset="0"/>
              </a:rPr>
              <a:t>cross section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2C6434-9148-4809-BE08-4AD61A0E8A9C}"/>
                  </a:ext>
                </a:extLst>
              </p:cNvPr>
              <p:cNvSpPr txBox="1"/>
              <p:nvPr/>
            </p:nvSpPr>
            <p:spPr>
              <a:xfrm>
                <a:off x="1066517" y="3882177"/>
                <a:ext cx="3577903" cy="1282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baseline="-2500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coll</m:t>
                          </m:r>
                        </m:sub>
                      </m:sSub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3600" i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2C6434-9148-4809-BE08-4AD61A0E8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17" y="3882177"/>
                <a:ext cx="3577903" cy="12829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F0399E-C352-491A-BAD6-CADDB082536F}"/>
              </a:ext>
            </a:extLst>
          </p:cNvPr>
          <p:cNvCxnSpPr>
            <a:cxnSpLocks/>
          </p:cNvCxnSpPr>
          <p:nvPr/>
        </p:nvCxnSpPr>
        <p:spPr>
          <a:xfrm flipV="1">
            <a:off x="3124830" y="5162025"/>
            <a:ext cx="233680" cy="614357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FD611E-5CED-49B5-80CB-D062968D7F7C}"/>
              </a:ext>
            </a:extLst>
          </p:cNvPr>
          <p:cNvCxnSpPr>
            <a:cxnSpLocks/>
          </p:cNvCxnSpPr>
          <p:nvPr/>
        </p:nvCxnSpPr>
        <p:spPr>
          <a:xfrm flipV="1">
            <a:off x="3287390" y="5165091"/>
            <a:ext cx="550704" cy="611290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1D67318-4F38-43A7-A60E-3C86460436C7}"/>
              </a:ext>
            </a:extLst>
          </p:cNvPr>
          <p:cNvSpPr txBox="1"/>
          <p:nvPr/>
        </p:nvSpPr>
        <p:spPr>
          <a:xfrm>
            <a:off x="2222708" y="5770246"/>
            <a:ext cx="2129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horizontal &amp; vertical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rms beam size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at collision point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7FA9E80-8EB7-4087-B289-5956839626DC}"/>
              </a:ext>
            </a:extLst>
          </p:cNvPr>
          <p:cNvCxnSpPr>
            <a:cxnSpLocks/>
          </p:cNvCxnSpPr>
          <p:nvPr/>
        </p:nvCxnSpPr>
        <p:spPr>
          <a:xfrm flipV="1">
            <a:off x="1468751" y="4958826"/>
            <a:ext cx="510083" cy="596683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93A5F81-F7E2-4F43-867E-9C877EBDA802}"/>
              </a:ext>
            </a:extLst>
          </p:cNvPr>
          <p:cNvSpPr txBox="1"/>
          <p:nvPr/>
        </p:nvSpPr>
        <p:spPr>
          <a:xfrm>
            <a:off x="871227" y="5671674"/>
            <a:ext cx="947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bunch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collision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rate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22E109-7C83-449A-BA10-435130C5DAF5}"/>
              </a:ext>
            </a:extLst>
          </p:cNvPr>
          <p:cNvCxnSpPr>
            <a:cxnSpLocks/>
          </p:cNvCxnSpPr>
          <p:nvPr/>
        </p:nvCxnSpPr>
        <p:spPr>
          <a:xfrm>
            <a:off x="2618942" y="3663967"/>
            <a:ext cx="505889" cy="253879"/>
          </a:xfrm>
          <a:prstGeom prst="straightConnector1">
            <a:avLst/>
          </a:prstGeom>
          <a:ln w="444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D44166B-839C-4984-9F65-595496C9F408}"/>
              </a:ext>
            </a:extLst>
          </p:cNvPr>
          <p:cNvSpPr txBox="1"/>
          <p:nvPr/>
        </p:nvSpPr>
        <p:spPr>
          <a:xfrm>
            <a:off x="1179806" y="2874147"/>
            <a:ext cx="134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bunch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population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651FDF-04F9-490A-8F0D-10A6C771DA3D}"/>
              </a:ext>
            </a:extLst>
          </p:cNvPr>
          <p:cNvCxnSpPr>
            <a:cxnSpLocks/>
          </p:cNvCxnSpPr>
          <p:nvPr/>
        </p:nvCxnSpPr>
        <p:spPr>
          <a:xfrm flipH="1">
            <a:off x="4332811" y="3663967"/>
            <a:ext cx="371939" cy="573281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D2F9E49-6B97-46AC-855D-8407EA87E378}"/>
              </a:ext>
            </a:extLst>
          </p:cNvPr>
          <p:cNvSpPr txBox="1"/>
          <p:nvPr/>
        </p:nvSpPr>
        <p:spPr>
          <a:xfrm>
            <a:off x="3720796" y="2597148"/>
            <a:ext cx="210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geometric factor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(crossing angle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hour glass, pinch, …)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CDC9927-C7C0-45F9-AC07-57A3126FC4A6}"/>
              </a:ext>
            </a:extLst>
          </p:cNvPr>
          <p:cNvSpPr txBox="1"/>
          <p:nvPr/>
        </p:nvSpPr>
        <p:spPr>
          <a:xfrm>
            <a:off x="6925296" y="1062392"/>
            <a:ext cx="367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s"/>
            </a:pPr>
            <a:r>
              <a:rPr lang="en-US" sz="2000" dirty="0">
                <a:solidFill>
                  <a:srgbClr val="008000"/>
                </a:solidFill>
              </a:rPr>
              <a:t>tends to  decrease as energy</a:t>
            </a:r>
            <a:r>
              <a:rPr lang="en-US" sz="2000" baseline="30000" dirty="0">
                <a:solidFill>
                  <a:srgbClr val="008000"/>
                </a:solidFill>
              </a:rPr>
              <a:t>-2</a:t>
            </a:r>
            <a:endParaRPr lang="en-GB" sz="2000" baseline="30000" dirty="0">
              <a:solidFill>
                <a:srgbClr val="008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74A245-FC41-4A02-A2A5-89CFF6950FB3}"/>
              </a:ext>
            </a:extLst>
          </p:cNvPr>
          <p:cNvSpPr txBox="1"/>
          <p:nvPr/>
        </p:nvSpPr>
        <p:spPr>
          <a:xfrm>
            <a:off x="8239589" y="5428060"/>
            <a:ext cx="357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peak luminosity increased by almost</a:t>
            </a:r>
          </a:p>
          <a:p>
            <a:r>
              <a:rPr lang="en-US" dirty="0">
                <a:solidFill>
                  <a:srgbClr val="0070C0"/>
                </a:solidFill>
              </a:rPr>
              <a:t>7 orders of magnitude over 60 years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963C61-74A2-4226-9608-89D2B5EC50BD}"/>
              </a:ext>
            </a:extLst>
          </p:cNvPr>
          <p:cNvSpPr txBox="1"/>
          <p:nvPr/>
        </p:nvSpPr>
        <p:spPr>
          <a:xfrm>
            <a:off x="7225023" y="2005147"/>
            <a:ext cx="3566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V. Shiltsev &amp; F.Z., arXiv:2003.09084, submitted to RMP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484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35" grpId="0"/>
      <p:bldP spid="46" grpId="0"/>
      <p:bldP spid="50" grpId="0"/>
      <p:bldP spid="54" grpId="0"/>
      <p:bldP spid="58" grpId="0"/>
      <p:bldP spid="59" grpId="0"/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2F42AD9-2566-4575-9A28-9C99F1174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36" y="3883342"/>
            <a:ext cx="4240092" cy="2879374"/>
          </a:xfrm>
          <a:prstGeom prst="rect">
            <a:avLst/>
          </a:prstGeom>
        </p:spPr>
      </p:pic>
      <p:pic>
        <p:nvPicPr>
          <p:cNvPr id="2" name="Picture 3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" y="1534971"/>
            <a:ext cx="4579597" cy="47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Large Hadron Collider (LHC)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8643" y="1011751"/>
            <a:ext cx="33600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world’s highest energy p-p collider at CERN/Geneva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53471" y="950472"/>
            <a:ext cx="3239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circumference 27 km</a:t>
            </a:r>
            <a:endParaRPr lang="en-GB" sz="28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8742489" y="5654871"/>
                <a:ext cx="270057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peak luminosities up to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b="1" dirty="0">
                    <a:solidFill>
                      <a:srgbClr val="0000CC"/>
                    </a:solidFill>
                  </a:rPr>
                  <a:t>2.2x10</a:t>
                </a:r>
                <a:r>
                  <a:rPr lang="en-GB" b="1" baseline="30000" dirty="0">
                    <a:solidFill>
                      <a:srgbClr val="0000CC"/>
                    </a:solidFill>
                  </a:rPr>
                  <a:t>34</a:t>
                </a:r>
                <a:r>
                  <a:rPr lang="en-GB" b="1" dirty="0">
                    <a:solidFill>
                      <a:srgbClr val="0000CC"/>
                    </a:solidFill>
                  </a:rPr>
                  <a:t> cm</a:t>
                </a:r>
                <a:r>
                  <a:rPr lang="en-GB" b="1" baseline="30000" dirty="0">
                    <a:solidFill>
                      <a:srgbClr val="0000CC"/>
                    </a:solidFill>
                  </a:rPr>
                  <a:t>-2</a:t>
                </a:r>
                <a:r>
                  <a:rPr lang="en-GB" b="1" dirty="0">
                    <a:solidFill>
                      <a:srgbClr val="0000CC"/>
                    </a:solidFill>
                  </a:rPr>
                  <a:t>s</a:t>
                </a:r>
                <a:r>
                  <a:rPr lang="en-GB" b="1" baseline="30000" dirty="0">
                    <a:solidFill>
                      <a:srgbClr val="0000CC"/>
                    </a:solidFill>
                  </a:rPr>
                  <a:t>-1</a:t>
                </a:r>
                <a:r>
                  <a:rPr lang="en-GB" dirty="0"/>
                  <a:t>, levelled to 1.5x10</a:t>
                </a:r>
                <a:r>
                  <a:rPr lang="en-GB" baseline="30000" dirty="0"/>
                  <a:t>34</a:t>
                </a:r>
                <a:r>
                  <a:rPr lang="en-GB" dirty="0"/>
                  <a:t> cm</a:t>
                </a:r>
                <a:r>
                  <a:rPr lang="en-GB" baseline="30000" dirty="0"/>
                  <a:t>-2</a:t>
                </a:r>
                <a:r>
                  <a:rPr lang="en-GB" dirty="0"/>
                  <a:t>s</a:t>
                </a:r>
                <a:r>
                  <a:rPr lang="en-GB" baseline="30000" dirty="0"/>
                  <a:t>-1</a:t>
                </a:r>
                <a:endParaRPr lang="en-GB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489" y="5654871"/>
                <a:ext cx="2700573" cy="923330"/>
              </a:xfrm>
              <a:prstGeom prst="rect">
                <a:avLst/>
              </a:prstGeom>
              <a:blipFill>
                <a:blip r:embed="rId4"/>
                <a:stretch>
                  <a:fillRect l="-1806" t="-3974" r="-1580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047397" y="2901070"/>
            <a:ext cx="22910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running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extremely well</a:t>
            </a:r>
            <a:endParaRPr lang="en-GB" sz="28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AAA9E4-9913-458D-B17C-9B0FADBB3B5F}"/>
                  </a:ext>
                </a:extLst>
              </p:cNvPr>
              <p:cNvSpPr txBox="1"/>
              <p:nvPr/>
            </p:nvSpPr>
            <p:spPr>
              <a:xfrm>
                <a:off x="9067486" y="3694736"/>
                <a:ext cx="28006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total integrated</a:t>
                </a:r>
              </a:p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luminosity so far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190 fb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Calibri" panose="020F0502020204030204"/>
                  </a:rPr>
                  <a:t>-1</a:t>
                </a:r>
              </a:p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over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10 years</a:t>
                </a:r>
                <a:endParaRPr lang="en-GB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AAA9E4-9913-458D-B17C-9B0FADBB3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486" y="3694736"/>
                <a:ext cx="2800606" cy="830997"/>
              </a:xfrm>
              <a:prstGeom prst="rect">
                <a:avLst/>
              </a:prstGeom>
              <a:blipFill>
                <a:blip r:embed="rId5"/>
                <a:stretch>
                  <a:fillRect l="-1087" t="-2206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287A32C-0552-A6F1-1804-B9ACD4F06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732" y="962754"/>
            <a:ext cx="3984171" cy="270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B997-0745-4E8F-708C-4912FEFDC74A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err="1">
                <a:latin typeface="Arial"/>
              </a:rPr>
              <a:t>SuperKEKB</a:t>
            </a:r>
            <a:endParaRPr lang="en-US" kern="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DC218-1357-6C24-7D9D-221577002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31"/>
          <a:stretch/>
        </p:blipFill>
        <p:spPr>
          <a:xfrm>
            <a:off x="7935358" y="1011751"/>
            <a:ext cx="4256642" cy="3317966"/>
          </a:xfrm>
          <a:prstGeom prst="rect">
            <a:avLst/>
          </a:prstGeom>
        </p:spPr>
      </p:pic>
      <p:pic>
        <p:nvPicPr>
          <p:cNvPr id="4" name="Picture 3" descr=" Ring4.JPG                                                      04FFC802Macintosh HD                   C12DDCCD:">
            <a:extLst>
              <a:ext uri="{FF2B5EF4-FFF2-40B4-BE49-F238E27FC236}">
                <a16:creationId xmlns:a16="http://schemas.microsoft.com/office/drawing/2014/main" id="{24DE064E-5296-CA55-B5A2-741C3B2B2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27" t="2080" r="21234" b="11344"/>
          <a:stretch/>
        </p:blipFill>
        <p:spPr bwMode="auto">
          <a:xfrm>
            <a:off x="553471" y="1473692"/>
            <a:ext cx="3732652" cy="342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ABC0F-7140-1660-9741-34DA3444F83D}"/>
              </a:ext>
            </a:extLst>
          </p:cNvPr>
          <p:cNvSpPr txBox="1"/>
          <p:nvPr/>
        </p:nvSpPr>
        <p:spPr>
          <a:xfrm>
            <a:off x="4415955" y="1011751"/>
            <a:ext cx="33600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world’s highest luminosity &amp; lowest </a:t>
            </a:r>
            <a:r>
              <a:rPr lang="en-US" sz="3200" dirty="0">
                <a:latin typeface="Symbol" panose="05050102010706020507" pitchFamily="18" charset="2"/>
              </a:rPr>
              <a:t>b</a:t>
            </a:r>
            <a:r>
              <a:rPr lang="en-US" sz="3200" baseline="30000" dirty="0"/>
              <a:t>*</a:t>
            </a:r>
            <a:r>
              <a:rPr lang="en-US" sz="3200" dirty="0"/>
              <a:t> </a:t>
            </a:r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</a:t>
            </a:r>
            <a:r>
              <a:rPr lang="en-US" sz="3200" dirty="0"/>
              <a:t> collider at KEK/Tsukuba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GB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9BC8CC-FB61-9FE6-0A03-6EF3F80A719B}"/>
                  </a:ext>
                </a:extLst>
              </p:cNvPr>
              <p:cNvSpPr txBox="1"/>
              <p:nvPr/>
            </p:nvSpPr>
            <p:spPr>
              <a:xfrm>
                <a:off x="6979534" y="4329717"/>
                <a:ext cx="52124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total integrated luminosity so far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430 fb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Calibri" panose="020F0502020204030204"/>
                  </a:rPr>
                  <a:t>-1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over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~</m:t>
                    </m:r>
                    <m:r>
                      <a:rPr lang="en-US" sz="16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years</a:t>
                </a:r>
                <a:endParaRPr lang="en-GB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9BC8CC-FB61-9FE6-0A03-6EF3F80A7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34" y="4329717"/>
                <a:ext cx="5212466" cy="338554"/>
              </a:xfrm>
              <a:prstGeom prst="rect">
                <a:avLst/>
              </a:prstGeom>
              <a:blipFill>
                <a:blip r:embed="rId4"/>
                <a:stretch>
                  <a:fillRect l="-702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211F80C-787E-4405-D75F-67C545847734}"/>
              </a:ext>
            </a:extLst>
          </p:cNvPr>
          <p:cNvSpPr txBox="1"/>
          <p:nvPr/>
        </p:nvSpPr>
        <p:spPr>
          <a:xfrm>
            <a:off x="553471" y="950472"/>
            <a:ext cx="305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circumference 3 km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3894-63F2-94FC-1990-E1EE0FD30F2F}"/>
              </a:ext>
            </a:extLst>
          </p:cNvPr>
          <p:cNvSpPr txBox="1"/>
          <p:nvPr/>
        </p:nvSpPr>
        <p:spPr>
          <a:xfrm>
            <a:off x="222820" y="5244200"/>
            <a:ext cx="64261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record luminosity of 4.71x10</a:t>
            </a:r>
            <a:r>
              <a:rPr kumimoji="0" lang="en-US" sz="2400" b="1" i="0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US" sz="2400" b="1" i="0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1" i="0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2400" b="1" i="1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1.0 mm routinely, also </a:t>
            </a: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2400" b="1" i="1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0.8 mm </a:t>
            </a:r>
            <a:r>
              <a:rPr lang="en-US" sz="2400" b="1" dirty="0">
                <a:solidFill>
                  <a:srgbClr val="0000FF"/>
                </a:solidFill>
                <a:latin typeface="Calibri"/>
              </a:rPr>
              <a:t>shown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“virtual” crab-waist collision scheme originally developed for FCC-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(K. Oide)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F8A0F3-374B-0A92-8703-95EAD60F4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706" y="4744876"/>
            <a:ext cx="4864288" cy="2098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39E3D-3E9B-8277-8C8C-E39976AD7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785" y="3068223"/>
            <a:ext cx="3360089" cy="198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37374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8382</TotalTime>
  <Words>2551</Words>
  <Application>Microsoft Office PowerPoint</Application>
  <PresentationFormat>Widescreen</PresentationFormat>
  <Paragraphs>520</Paragraphs>
  <Slides>51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4" baseType="lpstr">
      <vt:lpstr>-apple-system</vt:lpstr>
      <vt:lpstr>Archivo</vt:lpstr>
      <vt:lpstr>Arial</vt:lpstr>
      <vt:lpstr>Arial Unicode MS</vt:lpstr>
      <vt:lpstr>Book Antiqua</vt:lpstr>
      <vt:lpstr>Calibri</vt:lpstr>
      <vt:lpstr>Calibri Light</vt:lpstr>
      <vt:lpstr>Cambria Math</vt:lpstr>
      <vt:lpstr>Comic Sans MS</vt:lpstr>
      <vt:lpstr>Corbel</vt:lpstr>
      <vt:lpstr>GyrePagellaMathJax_Normal</vt:lpstr>
      <vt:lpstr>News Gothic MT</vt:lpstr>
      <vt:lpstr>Symbol</vt:lpstr>
      <vt:lpstr>Times New Roman</vt:lpstr>
      <vt:lpstr>Wingdings</vt:lpstr>
      <vt:lpstr>Zapf Dingbats</vt:lpstr>
      <vt:lpstr>6_Office Theme</vt:lpstr>
      <vt:lpstr>3_Office Theme</vt:lpstr>
      <vt:lpstr>1_Office Theme</vt:lpstr>
      <vt:lpstr>2_Office Theme</vt:lpstr>
      <vt:lpstr>5_Office Theme</vt:lpstr>
      <vt:lpstr>7_Office Theme</vt:lpstr>
      <vt:lpstr>Equation</vt:lpstr>
      <vt:lpstr>Future Colliders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Future Colliders</dc:title>
  <dc:creator>Frank Zimmermann</dc:creator>
  <cp:lastModifiedBy>Frank Zimmermann</cp:lastModifiedBy>
  <cp:revision>398</cp:revision>
  <dcterms:created xsi:type="dcterms:W3CDTF">2020-07-19T10:40:55Z</dcterms:created>
  <dcterms:modified xsi:type="dcterms:W3CDTF">2022-10-21T08:04:34Z</dcterms:modified>
</cp:coreProperties>
</file>