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442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405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60E324-A1EF-0540-8ECA-09EAB4160E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49010CF-02EB-2E48-A237-3F30CD6A14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D19D144-3FDB-8C4E-BA2E-254F2FE0F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AE25-604F-EA4E-9F72-C920A46EB0FB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394402-3C5C-494F-B03C-4E6498904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E181028-E0DA-FF47-AEB6-BE95AB31A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67F40-3D33-1744-8DF4-3B42A48FBE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3990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2E9760-86EE-054A-89A0-20B62ABCE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0056768-5B28-7A4D-8F1A-44F31AA8FE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41ABB69-55D5-5147-8023-BE084DBBA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AE25-604F-EA4E-9F72-C920A46EB0FB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7B9D8D-863E-944F-81C5-21A047731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49F2AA-FE4B-AD4B-B61B-864EB91A6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67F40-3D33-1744-8DF4-3B42A48FBE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655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6D0E060-B587-2447-AA06-51AE481979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ADF3F50-9044-CA4B-BCA9-9011A740DB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F1A7E48-0780-B24C-B042-18805F4FA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AE25-604F-EA4E-9F72-C920A46EB0FB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3C9244A-AC69-F84A-AC1D-456C42F64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93E07BE-7E47-A145-B7A8-833E6B300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67F40-3D33-1744-8DF4-3B42A48FBE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6471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ntro-slide-per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9" y="0"/>
            <a:ext cx="12191598" cy="6857998"/>
          </a:xfrm>
          <a:prstGeom prst="rect">
            <a:avLst/>
          </a:prstGeom>
        </p:spPr>
      </p:pic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032" y="1681711"/>
            <a:ext cx="5158153" cy="822888"/>
          </a:xfrm>
        </p:spPr>
        <p:txBody>
          <a:bodyPr anchor="b"/>
          <a:lstStyle>
            <a:lvl1pPr marL="0" indent="0">
              <a:buNone/>
              <a:defRPr sz="2716" b="1">
                <a:solidFill>
                  <a:srgbClr val="00294B"/>
                </a:solidFill>
              </a:defRPr>
            </a:lvl1pPr>
            <a:lvl2pPr marL="517413" indent="0">
              <a:buNone/>
              <a:defRPr sz="2263" b="1"/>
            </a:lvl2pPr>
            <a:lvl3pPr marL="1034826" indent="0">
              <a:buNone/>
              <a:defRPr sz="2037" b="1"/>
            </a:lvl3pPr>
            <a:lvl4pPr marL="1552240" indent="0">
              <a:buNone/>
              <a:defRPr sz="1811" b="1"/>
            </a:lvl4pPr>
            <a:lvl5pPr marL="2069653" indent="0">
              <a:buNone/>
              <a:defRPr sz="1811" b="1"/>
            </a:lvl5pPr>
            <a:lvl6pPr marL="2587066" indent="0">
              <a:buNone/>
              <a:defRPr sz="1811" b="1"/>
            </a:lvl6pPr>
            <a:lvl7pPr marL="3104479" indent="0">
              <a:buNone/>
              <a:defRPr sz="1811" b="1"/>
            </a:lvl7pPr>
            <a:lvl8pPr marL="3621893" indent="0">
              <a:buNone/>
              <a:defRPr sz="1811" b="1"/>
            </a:lvl8pPr>
            <a:lvl9pPr marL="4139306" indent="0">
              <a:buNone/>
              <a:defRPr sz="1811" b="1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839032" y="2504599"/>
            <a:ext cx="5158153" cy="3685030"/>
          </a:xfrm>
        </p:spPr>
        <p:txBody>
          <a:bodyPr/>
          <a:lstStyle>
            <a:lvl1pPr>
              <a:defRPr>
                <a:solidFill>
                  <a:srgbClr val="FF6700"/>
                </a:solidFill>
              </a:defRPr>
            </a:lvl1pPr>
            <a:lvl2pPr>
              <a:defRPr>
                <a:solidFill>
                  <a:srgbClr val="00294B"/>
                </a:solidFill>
              </a:defRPr>
            </a:lvl2pPr>
            <a:lvl3pPr>
              <a:defRPr>
                <a:solidFill>
                  <a:srgbClr val="456487"/>
                </a:solidFill>
              </a:defRPr>
            </a:lvl3pPr>
            <a:lvl4pPr>
              <a:defRPr>
                <a:solidFill>
                  <a:srgbClr val="456487"/>
                </a:solidFill>
              </a:defRPr>
            </a:lvl4pPr>
            <a:lvl5pPr>
              <a:defRPr>
                <a:solidFill>
                  <a:srgbClr val="456487"/>
                </a:solidFill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1460" y="1681711"/>
            <a:ext cx="5183306" cy="822888"/>
          </a:xfrm>
        </p:spPr>
        <p:txBody>
          <a:bodyPr anchor="b"/>
          <a:lstStyle>
            <a:lvl1pPr marL="0" indent="0">
              <a:buNone/>
              <a:defRPr sz="2716" b="1">
                <a:solidFill>
                  <a:srgbClr val="00294B"/>
                </a:solidFill>
              </a:defRPr>
            </a:lvl1pPr>
            <a:lvl2pPr marL="517413" indent="0">
              <a:buNone/>
              <a:defRPr sz="2263" b="1"/>
            </a:lvl2pPr>
            <a:lvl3pPr marL="1034826" indent="0">
              <a:buNone/>
              <a:defRPr sz="2037" b="1"/>
            </a:lvl3pPr>
            <a:lvl4pPr marL="1552240" indent="0">
              <a:buNone/>
              <a:defRPr sz="1811" b="1"/>
            </a:lvl4pPr>
            <a:lvl5pPr marL="2069653" indent="0">
              <a:buNone/>
              <a:defRPr sz="1811" b="1"/>
            </a:lvl5pPr>
            <a:lvl6pPr marL="2587066" indent="0">
              <a:buNone/>
              <a:defRPr sz="1811" b="1"/>
            </a:lvl6pPr>
            <a:lvl7pPr marL="3104479" indent="0">
              <a:buNone/>
              <a:defRPr sz="1811" b="1"/>
            </a:lvl7pPr>
            <a:lvl8pPr marL="3621893" indent="0">
              <a:buNone/>
              <a:defRPr sz="1811" b="1"/>
            </a:lvl8pPr>
            <a:lvl9pPr marL="4139306" indent="0">
              <a:buNone/>
              <a:defRPr sz="1811" b="1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6171460" y="2504599"/>
            <a:ext cx="5183306" cy="3685030"/>
          </a:xfrm>
        </p:spPr>
        <p:txBody>
          <a:bodyPr/>
          <a:lstStyle>
            <a:lvl1pPr marL="258707" indent="-258707">
              <a:defRPr lang="fr-FR" sz="3169" kern="1200" dirty="0" smtClean="0">
                <a:solidFill>
                  <a:srgbClr val="FF6700"/>
                </a:solidFill>
                <a:latin typeface="+mn-lt"/>
                <a:ea typeface="+mn-ea"/>
                <a:cs typeface="+mn-cs"/>
              </a:defRPr>
            </a:lvl1pPr>
            <a:lvl2pPr marL="776120" indent="-258707">
              <a:defRPr lang="fr-FR" sz="2716" kern="1200" dirty="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2pPr>
            <a:lvl3pPr marL="1293533" indent="-258707">
              <a:defRPr lang="fr-FR" sz="2263" kern="1200" dirty="0" smtClean="0">
                <a:solidFill>
                  <a:srgbClr val="456487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rgbClr val="456487"/>
                </a:solidFill>
              </a:defRPr>
            </a:lvl4pPr>
            <a:lvl5pPr>
              <a:defRPr>
                <a:solidFill>
                  <a:srgbClr val="456487"/>
                </a:solidFill>
              </a:defRPr>
            </a:lvl5pPr>
          </a:lstStyle>
          <a:p>
            <a:pPr marL="258707" lvl="0" indent="-258707" algn="l" defTabSz="1034826" rtl="0" eaLnBrk="1" latinLnBrk="0" hangingPunct="1">
              <a:lnSpc>
                <a:spcPct val="90000"/>
              </a:lnSpc>
              <a:spcBef>
                <a:spcPts val="1132"/>
              </a:spcBef>
              <a:buFont typeface="Arial" panose="020B0604020202020204" pitchFamily="34" charset="0"/>
              <a:buChar char="•"/>
            </a:pPr>
            <a:r>
              <a:rPr lang="fr-FR" dirty="0"/>
              <a:t>Modifier les styles du texte du masque</a:t>
            </a:r>
          </a:p>
          <a:p>
            <a:pPr marL="776120" lvl="1" indent="-258707" algn="l" defTabSz="1034826" rtl="0" eaLnBrk="1" latinLnBrk="0" hangingPunct="1">
              <a:lnSpc>
                <a:spcPct val="90000"/>
              </a:lnSpc>
              <a:spcBef>
                <a:spcPts val="566"/>
              </a:spcBef>
              <a:buFont typeface="Arial" panose="020B0604020202020204" pitchFamily="34" charset="0"/>
              <a:buChar char="•"/>
            </a:pPr>
            <a:r>
              <a:rPr lang="fr-FR" dirty="0"/>
              <a:t>Deuxième niveau</a:t>
            </a:r>
          </a:p>
          <a:p>
            <a:pPr marL="1293533" lvl="2" indent="-258707" algn="l" defTabSz="1034826" rtl="0" eaLnBrk="1" latinLnBrk="0" hangingPunct="1">
              <a:lnSpc>
                <a:spcPct val="90000"/>
              </a:lnSpc>
              <a:spcBef>
                <a:spcPts val="566"/>
              </a:spcBef>
              <a:buFont typeface="Arial" panose="020B0604020202020204" pitchFamily="34" charset="0"/>
              <a:buChar char="•"/>
            </a:pPr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228399" y="6467913"/>
            <a:ext cx="2729259" cy="36473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01/03/2020</a:t>
            </a:r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325189" y="6467913"/>
            <a:ext cx="5541624" cy="36473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Mon exposé - Lieu - Titre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9234343" y="6467913"/>
            <a:ext cx="2741673" cy="36473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7E71596-5F9D-49C5-9701-16B3CA54319D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2591738" y="169116"/>
            <a:ext cx="6438063" cy="488983"/>
          </a:xfrm>
        </p:spPr>
        <p:txBody>
          <a:bodyPr>
            <a:normAutofit/>
          </a:bodyPr>
          <a:lstStyle>
            <a:lvl1pPr>
              <a:defRPr lang="fr-FR" sz="2716" b="1" kern="1200" dirty="0" smtClean="0">
                <a:solidFill>
                  <a:srgbClr val="00294B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6791672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tro-slide-fili-per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9" y="1"/>
            <a:ext cx="12191598" cy="6857999"/>
          </a:xfrm>
          <a:prstGeom prst="rect">
            <a:avLst/>
          </a:prstGeom>
        </p:spPr>
      </p:pic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032" y="1681711"/>
            <a:ext cx="5158153" cy="822888"/>
          </a:xfrm>
        </p:spPr>
        <p:txBody>
          <a:bodyPr anchor="b"/>
          <a:lstStyle>
            <a:lvl1pPr marL="0" indent="0">
              <a:buNone/>
              <a:defRPr sz="2716" b="1">
                <a:solidFill>
                  <a:srgbClr val="00294B"/>
                </a:solidFill>
              </a:defRPr>
            </a:lvl1pPr>
            <a:lvl2pPr marL="517413" indent="0">
              <a:buNone/>
              <a:defRPr sz="2263" b="1"/>
            </a:lvl2pPr>
            <a:lvl3pPr marL="1034826" indent="0">
              <a:buNone/>
              <a:defRPr sz="2037" b="1"/>
            </a:lvl3pPr>
            <a:lvl4pPr marL="1552240" indent="0">
              <a:buNone/>
              <a:defRPr sz="1811" b="1"/>
            </a:lvl4pPr>
            <a:lvl5pPr marL="2069653" indent="0">
              <a:buNone/>
              <a:defRPr sz="1811" b="1"/>
            </a:lvl5pPr>
            <a:lvl6pPr marL="2587066" indent="0">
              <a:buNone/>
              <a:defRPr sz="1811" b="1"/>
            </a:lvl6pPr>
            <a:lvl7pPr marL="3104479" indent="0">
              <a:buNone/>
              <a:defRPr sz="1811" b="1"/>
            </a:lvl7pPr>
            <a:lvl8pPr marL="3621893" indent="0">
              <a:buNone/>
              <a:defRPr sz="1811" b="1"/>
            </a:lvl8pPr>
            <a:lvl9pPr marL="4139306" indent="0">
              <a:buNone/>
              <a:defRPr sz="1811" b="1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839032" y="2504599"/>
            <a:ext cx="5158153" cy="3685030"/>
          </a:xfrm>
        </p:spPr>
        <p:txBody>
          <a:bodyPr/>
          <a:lstStyle>
            <a:lvl1pPr>
              <a:defRPr>
                <a:solidFill>
                  <a:srgbClr val="FF6700"/>
                </a:solidFill>
              </a:defRPr>
            </a:lvl1pPr>
            <a:lvl2pPr>
              <a:defRPr>
                <a:solidFill>
                  <a:srgbClr val="00294B"/>
                </a:solidFill>
              </a:defRPr>
            </a:lvl2pPr>
            <a:lvl3pPr>
              <a:defRPr>
                <a:solidFill>
                  <a:srgbClr val="456487"/>
                </a:solidFill>
              </a:defRPr>
            </a:lvl3pPr>
            <a:lvl4pPr>
              <a:defRPr>
                <a:solidFill>
                  <a:srgbClr val="456487"/>
                </a:solidFill>
              </a:defRPr>
            </a:lvl4pPr>
            <a:lvl5pPr>
              <a:defRPr>
                <a:solidFill>
                  <a:srgbClr val="456487"/>
                </a:solidFill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1460" y="1681711"/>
            <a:ext cx="5183306" cy="822888"/>
          </a:xfrm>
        </p:spPr>
        <p:txBody>
          <a:bodyPr anchor="b"/>
          <a:lstStyle>
            <a:lvl1pPr marL="0" indent="0">
              <a:buNone/>
              <a:defRPr sz="2716" b="1">
                <a:solidFill>
                  <a:srgbClr val="00294B"/>
                </a:solidFill>
              </a:defRPr>
            </a:lvl1pPr>
            <a:lvl2pPr marL="517413" indent="0">
              <a:buNone/>
              <a:defRPr sz="2263" b="1"/>
            </a:lvl2pPr>
            <a:lvl3pPr marL="1034826" indent="0">
              <a:buNone/>
              <a:defRPr sz="2037" b="1"/>
            </a:lvl3pPr>
            <a:lvl4pPr marL="1552240" indent="0">
              <a:buNone/>
              <a:defRPr sz="1811" b="1"/>
            </a:lvl4pPr>
            <a:lvl5pPr marL="2069653" indent="0">
              <a:buNone/>
              <a:defRPr sz="1811" b="1"/>
            </a:lvl5pPr>
            <a:lvl6pPr marL="2587066" indent="0">
              <a:buNone/>
              <a:defRPr sz="1811" b="1"/>
            </a:lvl6pPr>
            <a:lvl7pPr marL="3104479" indent="0">
              <a:buNone/>
              <a:defRPr sz="1811" b="1"/>
            </a:lvl7pPr>
            <a:lvl8pPr marL="3621893" indent="0">
              <a:buNone/>
              <a:defRPr sz="1811" b="1"/>
            </a:lvl8pPr>
            <a:lvl9pPr marL="4139306" indent="0">
              <a:buNone/>
              <a:defRPr sz="1811" b="1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6171460" y="2504599"/>
            <a:ext cx="5183306" cy="3685030"/>
          </a:xfrm>
        </p:spPr>
        <p:txBody>
          <a:bodyPr/>
          <a:lstStyle>
            <a:lvl1pPr marL="258707" indent="-258707">
              <a:defRPr lang="fr-FR" sz="3169" kern="1200" dirty="0" smtClean="0">
                <a:solidFill>
                  <a:srgbClr val="FF6700"/>
                </a:solidFill>
                <a:latin typeface="+mn-lt"/>
                <a:ea typeface="+mn-ea"/>
                <a:cs typeface="+mn-cs"/>
              </a:defRPr>
            </a:lvl1pPr>
            <a:lvl2pPr marL="776120" indent="-258707">
              <a:defRPr lang="fr-FR" sz="2716" kern="1200" dirty="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2pPr>
            <a:lvl3pPr marL="1293533" indent="-258707">
              <a:defRPr lang="fr-FR" sz="2263" kern="1200" dirty="0" smtClean="0">
                <a:solidFill>
                  <a:srgbClr val="456487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rgbClr val="456487"/>
                </a:solidFill>
              </a:defRPr>
            </a:lvl4pPr>
            <a:lvl5pPr>
              <a:defRPr>
                <a:solidFill>
                  <a:srgbClr val="456487"/>
                </a:solidFill>
              </a:defRPr>
            </a:lvl5pPr>
          </a:lstStyle>
          <a:p>
            <a:pPr marL="258707" lvl="0" indent="-258707" algn="l" defTabSz="1034826" rtl="0" eaLnBrk="1" latinLnBrk="0" hangingPunct="1">
              <a:lnSpc>
                <a:spcPct val="90000"/>
              </a:lnSpc>
              <a:spcBef>
                <a:spcPts val="1132"/>
              </a:spcBef>
              <a:buFont typeface="Arial" panose="020B0604020202020204" pitchFamily="34" charset="0"/>
              <a:buChar char="•"/>
            </a:pPr>
            <a:r>
              <a:rPr lang="fr-FR" dirty="0"/>
              <a:t>Modifier les styles du texte du masque</a:t>
            </a:r>
          </a:p>
          <a:p>
            <a:pPr marL="776120" lvl="1" indent="-258707" algn="l" defTabSz="1034826" rtl="0" eaLnBrk="1" latinLnBrk="0" hangingPunct="1">
              <a:lnSpc>
                <a:spcPct val="90000"/>
              </a:lnSpc>
              <a:spcBef>
                <a:spcPts val="566"/>
              </a:spcBef>
              <a:buFont typeface="Arial" panose="020B0604020202020204" pitchFamily="34" charset="0"/>
              <a:buChar char="•"/>
            </a:pPr>
            <a:r>
              <a:rPr lang="fr-FR" dirty="0"/>
              <a:t>Deuxième niveau</a:t>
            </a:r>
          </a:p>
          <a:p>
            <a:pPr marL="1293533" lvl="2" indent="-258707" algn="l" defTabSz="1034826" rtl="0" eaLnBrk="1" latinLnBrk="0" hangingPunct="1">
              <a:lnSpc>
                <a:spcPct val="90000"/>
              </a:lnSpc>
              <a:spcBef>
                <a:spcPts val="566"/>
              </a:spcBef>
              <a:buFont typeface="Arial" panose="020B0604020202020204" pitchFamily="34" charset="0"/>
              <a:buChar char="•"/>
            </a:pPr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228399" y="6467913"/>
            <a:ext cx="2729259" cy="36473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01/03/2020</a:t>
            </a:r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325189" y="6467913"/>
            <a:ext cx="5541624" cy="36473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Mon exposé - Lieu - Titre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9234343" y="6467913"/>
            <a:ext cx="2741673" cy="36473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7E71596-5F9D-49C5-9701-16B3CA54319D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2591738" y="169116"/>
            <a:ext cx="6438063" cy="488983"/>
          </a:xfrm>
        </p:spPr>
        <p:txBody>
          <a:bodyPr>
            <a:normAutofit/>
          </a:bodyPr>
          <a:lstStyle>
            <a:lvl1pPr>
              <a:defRPr lang="fr-FR" sz="2716" b="1" kern="1200" dirty="0" smtClean="0">
                <a:solidFill>
                  <a:srgbClr val="00294B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611087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EA7176-5F34-E94C-AAC1-912EEA4F5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E3860DB-A1A3-2949-B5E9-35E9CAF8FB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982BB8-FC9F-0543-A8F6-99618168E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AE25-604F-EA4E-9F72-C920A46EB0FB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F144308-C5D4-3943-B915-5D093EADA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EE942A1-40E8-0D4B-8811-27414D310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67F40-3D33-1744-8DF4-3B42A48FBE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1078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9E65AF-4E09-4B4A-8AC5-F3DB90333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F795185-70E1-5342-9056-82EE1CC812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70B25C-6046-054B-A052-EF53C08C9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AE25-604F-EA4E-9F72-C920A46EB0FB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B1A7448-C15E-1147-B6B8-2842EA6D4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1FB5427-C6C1-1F42-861D-976DC3337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67F40-3D33-1744-8DF4-3B42A48FBE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0292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30C09C-D614-A147-8012-28E4BD88F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86447CA-917D-1F4E-A183-C6273F45EE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DE5D1AD-8EB8-FC46-A773-249A17775A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2DD509C-DC33-F341-9562-AA71D44CC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AE25-604F-EA4E-9F72-C920A46EB0FB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BD11F28-D890-254E-9B8D-F15BEDAB3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F16EDAE-3CA5-2442-A5F8-B4167B923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67F40-3D33-1744-8DF4-3B42A48FBE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4979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656305-7967-5D4B-B691-0D501C9C4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338182F-471C-FB4C-816B-71110B4764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04D49BA-DA05-4242-9BE5-FF195ADD8A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341F047-6407-254A-A901-F8AFFC1BE1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55AE223-EB0C-794C-A87D-37D11DA066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B40A926-8DCA-B043-88D4-216D30CAC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AE25-604F-EA4E-9F72-C920A46EB0FB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BCFA5A7-1826-9046-B0CC-BB1496241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3F333B-56EC-854C-88A6-B7C5D5897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67F40-3D33-1744-8DF4-3B42A48FBE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6846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147611-EAFF-A04D-834A-D8DFE64DC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BFE82FA-5EBA-9746-B4D8-0AE0BDE3C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AE25-604F-EA4E-9F72-C920A46EB0FB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BECC0BE-E6AF-8D4A-B6C3-D7B2A7AD4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EA67780-3CE2-5C43-BB7B-564053AA8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67F40-3D33-1744-8DF4-3B42A48FBE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1471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8DB7F1A-DCCA-BF4A-B7AC-FC29054D4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AE25-604F-EA4E-9F72-C920A46EB0FB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9303F29-C49F-5E40-A804-A28D82A89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D7997AB-4C48-7142-9895-54B995451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67F40-3D33-1744-8DF4-3B42A48FBE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945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6578FD-5E15-0C42-BB6D-B0F1D9B0E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1CCA626-25D0-5B46-9490-0B51A1DF0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A89C106-A9DA-0044-AE68-6B3CA75E74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3C099D9-EC75-6747-A953-ECC77875D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AE25-604F-EA4E-9F72-C920A46EB0FB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288CB17-55B6-D34A-BA9A-5750D380F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C129DC2-3E99-D74B-A486-DDE36D4B0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67F40-3D33-1744-8DF4-3B42A48FBE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9432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0CA20A-7BF7-2E43-8A86-F071EC85C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AA81394-2D7E-0549-937E-A5EB4B8FA9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4670900-25D2-6348-B3AF-644041155D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8A2C552-0BB7-2F49-872E-A38785E5B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AAE25-604F-EA4E-9F72-C920A46EB0FB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74AA056-2613-604B-9C0F-50D815225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1CF294E-DFA9-3D44-B65A-CAD3C47D5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67F40-3D33-1744-8DF4-3B42A48FBE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6932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264908B-A50F-CE4A-A5D7-4FA5E8D27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FA17349-DC62-854E-AEE3-4C24BE68B2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06EA2C6-D828-7946-BE07-6F202357CF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AAE25-604F-EA4E-9F72-C920A46EB0FB}" type="datetimeFigureOut">
              <a:rPr lang="fr-FR" smtClean="0"/>
              <a:t>03/12/2021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E56740-4D6C-3D41-86AD-85867973E4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378348C-C087-6745-A30A-A822783B58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67F40-3D33-1744-8DF4-3B42A48FBE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4126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/>
          <p:cNvSpPr>
            <a:spLocks noGrp="1"/>
          </p:cNvSpPr>
          <p:nvPr>
            <p:ph type="body" idx="1"/>
          </p:nvPr>
        </p:nvSpPr>
        <p:spPr>
          <a:xfrm>
            <a:off x="1575880" y="2643439"/>
            <a:ext cx="7393021" cy="1876557"/>
          </a:xfrm>
        </p:spPr>
        <p:txBody>
          <a:bodyPr vert="horz" lIns="103486" tIns="51743" rIns="103486" bIns="51743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fr-FR" sz="2000" dirty="0">
                <a:solidFill>
                  <a:schemeClr val="accent5">
                    <a:lumMod val="75000"/>
                  </a:schemeClr>
                </a:solidFill>
                <a:ea typeface="+mj-ea"/>
                <a:cs typeface="Arial" panose="020B0604020202020204" pitchFamily="34" charset="0"/>
              </a:rPr>
              <a:t>Meeting agenda: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fr-FR" sz="2000" dirty="0">
                <a:solidFill>
                  <a:schemeClr val="accent5">
                    <a:lumMod val="75000"/>
                  </a:schemeClr>
                </a:solidFill>
              </a:rPr>
              <a:t>Introduction (</a:t>
            </a:r>
            <a:r>
              <a:rPr lang="fr-FR" sz="2000" dirty="0" err="1">
                <a:solidFill>
                  <a:schemeClr val="accent5">
                    <a:lumMod val="75000"/>
                  </a:schemeClr>
                </a:solidFill>
              </a:rPr>
              <a:t>walid</a:t>
            </a:r>
            <a:r>
              <a:rPr lang="fr-FR" sz="2000" dirty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fr-FR" sz="2000" dirty="0">
                <a:solidFill>
                  <a:schemeClr val="accent5">
                    <a:lumMod val="75000"/>
                  </a:schemeClr>
                </a:solidFill>
              </a:rPr>
              <a:t>HOM </a:t>
            </a:r>
            <a:r>
              <a:rPr lang="fr-FR" sz="2000" dirty="0" err="1">
                <a:solidFill>
                  <a:schemeClr val="accent5">
                    <a:lumMod val="75000"/>
                  </a:schemeClr>
                </a:solidFill>
              </a:rPr>
              <a:t>study</a:t>
            </a:r>
            <a:r>
              <a:rPr lang="fr-FR" sz="2000" dirty="0">
                <a:solidFill>
                  <a:schemeClr val="accent5">
                    <a:lumMod val="75000"/>
                  </a:schemeClr>
                </a:solidFill>
              </a:rPr>
              <a:t> for PERLE </a:t>
            </a:r>
            <a:r>
              <a:rPr lang="fr-FR" sz="2000" dirty="0" err="1">
                <a:solidFill>
                  <a:schemeClr val="accent5">
                    <a:lumMod val="75000"/>
                  </a:schemeClr>
                </a:solidFill>
              </a:rPr>
              <a:t>cavity</a:t>
            </a:r>
            <a:r>
              <a:rPr lang="fr-FR" sz="2000" dirty="0">
                <a:solidFill>
                  <a:schemeClr val="accent5">
                    <a:lumMod val="75000"/>
                  </a:schemeClr>
                </a:solidFill>
              </a:rPr>
              <a:t> (Carmelo)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fr-FR" sz="2000" dirty="0">
                <a:solidFill>
                  <a:schemeClr val="accent5">
                    <a:lumMod val="75000"/>
                  </a:schemeClr>
                </a:solidFill>
              </a:rPr>
              <a:t>Discussion: plan and </a:t>
            </a:r>
            <a:r>
              <a:rPr lang="fr-FR" sz="2000" dirty="0" err="1">
                <a:solidFill>
                  <a:schemeClr val="accent5">
                    <a:lumMod val="75000"/>
                  </a:schemeClr>
                </a:solidFill>
              </a:rPr>
              <a:t>further</a:t>
            </a:r>
            <a:r>
              <a:rPr lang="fr-FR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fr-FR" sz="2000" dirty="0" err="1">
                <a:solidFill>
                  <a:schemeClr val="accent5">
                    <a:lumMod val="75000"/>
                  </a:schemeClr>
                </a:solidFill>
              </a:rPr>
              <a:t>steps</a:t>
            </a:r>
            <a:r>
              <a:rPr lang="fr-FR" sz="2000" dirty="0">
                <a:solidFill>
                  <a:schemeClr val="accent5">
                    <a:lumMod val="75000"/>
                  </a:schemeClr>
                </a:solidFill>
              </a:rPr>
              <a:t> (All)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fr-FR" sz="2000" dirty="0" err="1">
                <a:solidFill>
                  <a:schemeClr val="accent5">
                    <a:lumMod val="75000"/>
                  </a:schemeClr>
                </a:solidFill>
              </a:rPr>
              <a:t>AoB</a:t>
            </a:r>
            <a:endParaRPr lang="fr-FR" sz="2000" dirty="0">
              <a:solidFill>
                <a:schemeClr val="accent5">
                  <a:lumMod val="75000"/>
                </a:schemeClr>
              </a:solidFill>
            </a:endParaRPr>
          </a:p>
          <a:p>
            <a:pPr algn="ctr">
              <a:spcBef>
                <a:spcPct val="0"/>
              </a:spcBef>
            </a:pPr>
            <a:endParaRPr lang="fr-FR" sz="1800" baseline="30000" dirty="0">
              <a:ea typeface="+mj-ea"/>
              <a:cs typeface="Arial" panose="020B0604020202020204" pitchFamily="34" charset="0"/>
            </a:endParaRPr>
          </a:p>
        </p:txBody>
      </p:sp>
      <p:sp>
        <p:nvSpPr>
          <p:cNvPr id="9" name="Titre 8"/>
          <p:cNvSpPr>
            <a:spLocks noGrp="1"/>
          </p:cNvSpPr>
          <p:nvPr>
            <p:ph type="title"/>
          </p:nvPr>
        </p:nvSpPr>
        <p:spPr>
          <a:xfrm>
            <a:off x="1" y="1070039"/>
            <a:ext cx="12191999" cy="997207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latin typeface="+mn-lt"/>
                <a:cs typeface="Arial" panose="020B0604020202020204" pitchFamily="34" charset="0"/>
              </a:rPr>
              <a:t>PERLE SRF Meeting</a:t>
            </a:r>
            <a:endParaRPr lang="en-US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 15">
            <a:extLst>
              <a:ext uri="{FF2B5EF4-FFF2-40B4-BE49-F238E27FC236}">
                <a16:creationId xmlns:a16="http://schemas.microsoft.com/office/drawing/2014/main" id="{453C3915-EB3C-475F-BB53-3BFE987AE0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9229" y="807637"/>
            <a:ext cx="1911169" cy="1154463"/>
          </a:xfrm>
          <a:prstGeom prst="rect">
            <a:avLst/>
          </a:prstGeom>
        </p:spPr>
      </p:pic>
      <p:sp>
        <p:nvSpPr>
          <p:cNvPr id="12" name="Espace réservé du texte 10">
            <a:extLst>
              <a:ext uri="{FF2B5EF4-FFF2-40B4-BE49-F238E27FC236}">
                <a16:creationId xmlns:a16="http://schemas.microsoft.com/office/drawing/2014/main" id="{6293F219-8FBF-403D-83C7-5AD9EB0B34EE}"/>
              </a:ext>
            </a:extLst>
          </p:cNvPr>
          <p:cNvSpPr txBox="1">
            <a:spLocks/>
          </p:cNvSpPr>
          <p:nvPr/>
        </p:nvSpPr>
        <p:spPr>
          <a:xfrm>
            <a:off x="0" y="4782839"/>
            <a:ext cx="12192000" cy="822861"/>
          </a:xfrm>
          <a:prstGeom prst="rect">
            <a:avLst/>
          </a:prstGeom>
        </p:spPr>
        <p:txBody>
          <a:bodyPr vert="horz" lIns="103486" tIns="51743" rIns="103486" bIns="51743" rtlCol="0" anchor="ctr">
            <a:noAutofit/>
          </a:bodyPr>
          <a:lstStyle>
            <a:lvl1pPr marL="0" indent="0" algn="ctr" defTabSz="91440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sz="4000" b="1">
                <a:solidFill>
                  <a:srgbClr val="00294B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457200" indent="0" defTabSz="91440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b="1">
                <a:latin typeface="+mn-lt"/>
                <a:cs typeface="+mn-cs"/>
              </a:defRPr>
            </a:lvl2pPr>
            <a:lvl3pPr marL="914400" indent="0" defTabSz="91440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>
                <a:latin typeface="+mn-lt"/>
                <a:cs typeface="+mn-cs"/>
              </a:defRPr>
            </a:lvl3pPr>
            <a:lvl4pPr marL="1371600" indent="0" defTabSz="91440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>
                <a:latin typeface="+mn-lt"/>
                <a:cs typeface="+mn-cs"/>
              </a:defRPr>
            </a:lvl4pPr>
            <a:lvl5pPr marL="1828800" indent="0" defTabSz="91440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>
                <a:latin typeface="+mn-lt"/>
                <a:cs typeface="+mn-cs"/>
              </a:defRPr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>
                <a:latin typeface="+mn-lt"/>
                <a:cs typeface="+mn-cs"/>
              </a:defRPr>
            </a:lvl6pPr>
            <a:lvl7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>
                <a:latin typeface="+mn-lt"/>
                <a:cs typeface="+mn-cs"/>
              </a:defRPr>
            </a:lvl7pPr>
            <a:lvl8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>
                <a:latin typeface="+mn-lt"/>
                <a:cs typeface="+mn-cs"/>
              </a:defRPr>
            </a:lvl8pPr>
            <a:lvl9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>
                <a:latin typeface="+mn-lt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it-IT" sz="2000" dirty="0" err="1">
                <a:latin typeface="+mn-lt"/>
              </a:rPr>
              <a:t>Friday</a:t>
            </a:r>
            <a:r>
              <a:rPr lang="it-IT" sz="2000" dirty="0">
                <a:latin typeface="+mn-lt"/>
              </a:rPr>
              <a:t>, 03 December 2021</a:t>
            </a:r>
            <a:endParaRPr lang="fr-FR" sz="2000" dirty="0">
              <a:latin typeface="+mn-lt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B6000F3-EBE3-4076-9D25-3293A32C9BF0}"/>
              </a:ext>
            </a:extLst>
          </p:cNvPr>
          <p:cNvGrpSpPr/>
          <p:nvPr/>
        </p:nvGrpSpPr>
        <p:grpSpPr>
          <a:xfrm>
            <a:off x="1939782" y="5710846"/>
            <a:ext cx="7909033" cy="570116"/>
            <a:chOff x="6922427" y="4324698"/>
            <a:chExt cx="6988372" cy="503751"/>
          </a:xfrm>
        </p:grpSpPr>
        <p:pic>
          <p:nvPicPr>
            <p:cNvPr id="16" name="image16.png">
              <a:extLst>
                <a:ext uri="{FF2B5EF4-FFF2-40B4-BE49-F238E27FC236}">
                  <a16:creationId xmlns:a16="http://schemas.microsoft.com/office/drawing/2014/main" id="{E19B5F56-2DA6-4700-A304-732486609A0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2512309" y="4324698"/>
              <a:ext cx="1398490" cy="365760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17" name="image19.png">
              <a:extLst>
                <a:ext uri="{FF2B5EF4-FFF2-40B4-BE49-F238E27FC236}">
                  <a16:creationId xmlns:a16="http://schemas.microsoft.com/office/drawing/2014/main" id="{6F8A9CA6-C1C4-433E-B59B-A017348068D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154675" y="4422779"/>
              <a:ext cx="1153001" cy="274320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18" name="Picture 6" descr="Résultat de recherche d'images pour &quot;Liverpool university logo&quot;">
              <a:extLst>
                <a:ext uri="{FF2B5EF4-FFF2-40B4-BE49-F238E27FC236}">
                  <a16:creationId xmlns:a16="http://schemas.microsoft.com/office/drawing/2014/main" id="{30934DED-569A-47B7-8378-42F61B54FD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74445" y="4325473"/>
              <a:ext cx="1119198" cy="457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8" descr="Résultat de recherche d'images pour &quot;Budker institute novosibirsk logo&quot;">
              <a:extLst>
                <a:ext uri="{FF2B5EF4-FFF2-40B4-BE49-F238E27FC236}">
                  <a16:creationId xmlns:a16="http://schemas.microsoft.com/office/drawing/2014/main" id="{CD4A3B81-27B8-457F-A510-D3260E5865C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19906" y="4329880"/>
              <a:ext cx="731520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ichier:Logo CERN.jpg">
              <a:extLst>
                <a:ext uri="{FF2B5EF4-FFF2-40B4-BE49-F238E27FC236}">
                  <a16:creationId xmlns:a16="http://schemas.microsoft.com/office/drawing/2014/main" id="{7C30F2A7-9C34-49FA-9824-BDC0C32CB40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78611" y="4394540"/>
              <a:ext cx="366353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10" descr="Résultat de recherche d'images pour &quot;logo in2p3&quot;">
              <a:extLst>
                <a:ext uri="{FF2B5EF4-FFF2-40B4-BE49-F238E27FC236}">
                  <a16:creationId xmlns:a16="http://schemas.microsoft.com/office/drawing/2014/main" id="{9F3F8211-ACE8-41DF-93FA-EEA92A13C74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42507" y="4381950"/>
              <a:ext cx="658369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FDFAC0FC-750F-4833-B645-217561AFCE1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6922427" y="4371249"/>
              <a:ext cx="457200" cy="457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6928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Discussion items:</a:t>
            </a:r>
          </a:p>
        </p:txBody>
      </p:sp>
      <p:sp>
        <p:nvSpPr>
          <p:cNvPr id="6" name="Slide Number Placeholder 7">
            <a:extLst>
              <a:ext uri="{FF2B5EF4-FFF2-40B4-BE49-F238E27FC236}">
                <a16:creationId xmlns:a16="http://schemas.microsoft.com/office/drawing/2014/main" id="{A6584F36-8C5A-4E04-ADBB-149E5CF4B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34343" y="6467813"/>
            <a:ext cx="2741673" cy="364719"/>
          </a:xfrm>
        </p:spPr>
        <p:txBody>
          <a:bodyPr/>
          <a:lstStyle/>
          <a:p>
            <a:r>
              <a:rPr lang="fr-FR" dirty="0"/>
              <a:t>16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E837836C-B589-4924-8DAA-054785950D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8400" y="6467813"/>
            <a:ext cx="2729259" cy="364719"/>
          </a:xfrm>
        </p:spPr>
        <p:txBody>
          <a:bodyPr/>
          <a:lstStyle/>
          <a:p>
            <a:r>
              <a:rPr lang="fr-FR" dirty="0"/>
              <a:t>03/12/2021</a:t>
            </a:r>
          </a:p>
        </p:txBody>
      </p:sp>
      <p:sp>
        <p:nvSpPr>
          <p:cNvPr id="8" name="Footer Placeholder 6">
            <a:extLst>
              <a:ext uri="{FF2B5EF4-FFF2-40B4-BE49-F238E27FC236}">
                <a16:creationId xmlns:a16="http://schemas.microsoft.com/office/drawing/2014/main" id="{C672DC73-5DF7-4EA7-B433-BB56250E6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7826" y="6467813"/>
            <a:ext cx="10105314" cy="364719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HOM-damping studies of a 5-Cell Elliptical Superconducting Cavity for PERLE</a:t>
            </a:r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135E6D6-C638-F84A-AFFF-0BA4732692D1}"/>
              </a:ext>
            </a:extLst>
          </p:cNvPr>
          <p:cNvSpPr txBox="1"/>
          <p:nvPr/>
        </p:nvSpPr>
        <p:spPr>
          <a:xfrm>
            <a:off x="798860" y="981058"/>
            <a:ext cx="10920258" cy="5455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8060" indent="-388060">
              <a:lnSpc>
                <a:spcPct val="150000"/>
              </a:lnSpc>
              <a:buFont typeface="Wingdings" pitchFamily="2" charset="2"/>
              <a:buChar char="§"/>
            </a:pPr>
            <a:r>
              <a:rPr lang="en-GB" sz="1924" dirty="0"/>
              <a:t>More frequent technical exchange on HOM item: </a:t>
            </a:r>
          </a:p>
          <a:p>
            <a:pPr marL="955777" lvl="1" indent="-38806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sz="1698" dirty="0"/>
              <a:t>Contact person at CERN and JLAB, </a:t>
            </a:r>
          </a:p>
          <a:p>
            <a:pPr marL="955777" lvl="1" indent="-38806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sz="1698" dirty="0"/>
              <a:t>Schedule working visits (for study or experiments)</a:t>
            </a:r>
          </a:p>
          <a:p>
            <a:pPr marL="955777" lvl="1" indent="-38806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sz="1698" dirty="0"/>
              <a:t>HOM couplers and/or cavity folder exchange needed for design optimisation (end cell, HOM coupler, power couplers…)</a:t>
            </a:r>
          </a:p>
          <a:p>
            <a:pPr marL="388060" indent="-388060">
              <a:lnSpc>
                <a:spcPct val="150000"/>
              </a:lnSpc>
              <a:buFont typeface="Wingdings" pitchFamily="2" charset="2"/>
              <a:buChar char="§"/>
            </a:pPr>
            <a:r>
              <a:rPr lang="en-GB" sz="1924" dirty="0"/>
              <a:t>Modification of cavity tube for HOM test:</a:t>
            </a:r>
          </a:p>
          <a:p>
            <a:pPr marL="955777" lvl="1" indent="-38806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sz="1698" dirty="0"/>
              <a:t>Where: JLAB? CERN? Industry?</a:t>
            </a:r>
          </a:p>
          <a:p>
            <a:pPr marL="955777" lvl="1" indent="-38806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sz="1698" dirty="0"/>
              <a:t>Nb available? </a:t>
            </a:r>
          </a:p>
          <a:p>
            <a:pPr marL="955777" lvl="1" indent="-38806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sz="1698" dirty="0"/>
              <a:t>Timeline?</a:t>
            </a:r>
          </a:p>
          <a:p>
            <a:pPr marL="388060" indent="-388060">
              <a:lnSpc>
                <a:spcPct val="150000"/>
              </a:lnSpc>
              <a:buFont typeface="Wingdings" pitchFamily="2" charset="2"/>
              <a:buChar char="§"/>
            </a:pPr>
            <a:r>
              <a:rPr lang="en-GB" sz="1924" dirty="0"/>
              <a:t>Are there a “warm” test bench available at CERN? JLAB? Or should we install one at IJCLab?</a:t>
            </a:r>
          </a:p>
          <a:p>
            <a:pPr marL="388060" indent="-388060">
              <a:lnSpc>
                <a:spcPct val="150000"/>
              </a:lnSpc>
              <a:buFont typeface="Wingdings" pitchFamily="2" charset="2"/>
              <a:buChar char="§"/>
            </a:pPr>
            <a:r>
              <a:rPr lang="en-GB" sz="1924" dirty="0"/>
              <a:t>Are there HOM couplers (LHC probe and hook types, DQW type) available at CERN for warm test? If not, possibilities to fabricate prototypes? </a:t>
            </a:r>
          </a:p>
          <a:p>
            <a:pPr marL="388060" indent="-388060">
              <a:lnSpc>
                <a:spcPct val="150000"/>
              </a:lnSpc>
              <a:buFont typeface="Wingdings" pitchFamily="2" charset="2"/>
              <a:buChar char="§"/>
            </a:pPr>
            <a:r>
              <a:rPr lang="en-GB" sz="1924" dirty="0"/>
              <a:t>According to the answer above, is it worth to keep the cavity at JLAB? send it to CERN? Orsay? </a:t>
            </a:r>
          </a:p>
        </p:txBody>
      </p:sp>
    </p:spTree>
    <p:extLst>
      <p:ext uri="{BB962C8B-B14F-4D97-AF65-F5344CB8AC3E}">
        <p14:creationId xmlns:p14="http://schemas.microsoft.com/office/powerpoint/2010/main" val="387782778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189</Words>
  <Application>Microsoft Macintosh PowerPoint</Application>
  <PresentationFormat>Grand écran</PresentationFormat>
  <Paragraphs>22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Courier New</vt:lpstr>
      <vt:lpstr>Wingdings</vt:lpstr>
      <vt:lpstr>Thème Office</vt:lpstr>
      <vt:lpstr>PERLE SRF Meeting</vt:lpstr>
      <vt:lpstr>Discussion items: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PERLE SRF Meeting</dc:title>
  <dc:creator>Walid Kaabi</dc:creator>
  <cp:lastModifiedBy>Walid Kaabi</cp:lastModifiedBy>
  <cp:revision>1</cp:revision>
  <dcterms:created xsi:type="dcterms:W3CDTF">2021-12-03T15:09:28Z</dcterms:created>
  <dcterms:modified xsi:type="dcterms:W3CDTF">2021-12-03T15:17:50Z</dcterms:modified>
</cp:coreProperties>
</file>