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 id="2147483713" r:id="rId2"/>
  </p:sldMasterIdLst>
  <p:notesMasterIdLst>
    <p:notesMasterId r:id="rId35"/>
  </p:notesMasterIdLst>
  <p:sldIdLst>
    <p:sldId id="256" r:id="rId3"/>
    <p:sldId id="426" r:id="rId4"/>
    <p:sldId id="1614" r:id="rId5"/>
    <p:sldId id="424" r:id="rId6"/>
    <p:sldId id="427" r:id="rId7"/>
    <p:sldId id="437" r:id="rId8"/>
    <p:sldId id="438" r:id="rId9"/>
    <p:sldId id="428" r:id="rId10"/>
    <p:sldId id="283" r:id="rId11"/>
    <p:sldId id="282" r:id="rId12"/>
    <p:sldId id="279" r:id="rId13"/>
    <p:sldId id="1618" r:id="rId14"/>
    <p:sldId id="1616" r:id="rId15"/>
    <p:sldId id="284" r:id="rId16"/>
    <p:sldId id="413" r:id="rId17"/>
    <p:sldId id="442" r:id="rId18"/>
    <p:sldId id="439" r:id="rId19"/>
    <p:sldId id="257" r:id="rId20"/>
    <p:sldId id="261" r:id="rId21"/>
    <p:sldId id="1617" r:id="rId22"/>
    <p:sldId id="321" r:id="rId23"/>
    <p:sldId id="1611" r:id="rId24"/>
    <p:sldId id="1615" r:id="rId25"/>
    <p:sldId id="440" r:id="rId26"/>
    <p:sldId id="441" r:id="rId27"/>
    <p:sldId id="429" r:id="rId28"/>
    <p:sldId id="430" r:id="rId29"/>
    <p:sldId id="431" r:id="rId30"/>
    <p:sldId id="432" r:id="rId31"/>
    <p:sldId id="434" r:id="rId32"/>
    <p:sldId id="435" r:id="rId33"/>
    <p:sldId id="436" r:id="rId34"/>
  </p:sldIdLst>
  <p:sldSz cx="10772775" cy="6059488"/>
  <p:notesSz cx="6858000" cy="9144000"/>
  <p:defaultTex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909">
          <p15:clr>
            <a:srgbClr val="A4A3A4"/>
          </p15:clr>
        </p15:guide>
        <p15:guide id="2" pos="33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700"/>
    <a:srgbClr val="CC0066"/>
    <a:srgbClr val="7A286A"/>
    <a:srgbClr val="511F74"/>
    <a:srgbClr val="00294B"/>
    <a:srgbClr val="456487"/>
    <a:srgbClr val="E05314"/>
    <a:srgbClr val="6600CC"/>
    <a:srgbClr val="DF8A2D"/>
    <a:srgbClr val="F39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07" autoAdjust="0"/>
    <p:restoredTop sz="96291" autoAdjust="0"/>
  </p:normalViewPr>
  <p:slideViewPr>
    <p:cSldViewPr>
      <p:cViewPr>
        <p:scale>
          <a:sx n="70" d="100"/>
          <a:sy n="70" d="100"/>
        </p:scale>
        <p:origin x="797" y="557"/>
      </p:cViewPr>
      <p:guideLst>
        <p:guide orient="horz" pos="1909"/>
        <p:guide pos="33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005537"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1005537" fontAlgn="auto">
              <a:spcBef>
                <a:spcPts val="0"/>
              </a:spcBef>
              <a:spcAft>
                <a:spcPts val="0"/>
              </a:spcAft>
              <a:defRPr sz="1200">
                <a:latin typeface="+mn-lt"/>
                <a:cs typeface="+mn-cs"/>
              </a:defRPr>
            </a:lvl1pPr>
          </a:lstStyle>
          <a:p>
            <a:pPr>
              <a:defRPr/>
            </a:pPr>
            <a:fld id="{DA0983F0-3B2B-4346-9D34-6FF74AEF7015}" type="datetimeFigureOut">
              <a:rPr lang="fr-FR"/>
              <a:pPr>
                <a:defRPr/>
              </a:pPr>
              <a:t>25/01/2022</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005537"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005537" fontAlgn="auto">
              <a:spcBef>
                <a:spcPts val="0"/>
              </a:spcBef>
              <a:spcAft>
                <a:spcPts val="0"/>
              </a:spcAft>
              <a:defRPr sz="1200">
                <a:latin typeface="+mn-lt"/>
                <a:cs typeface="+mn-cs"/>
              </a:defRPr>
            </a:lvl1pPr>
          </a:lstStyle>
          <a:p>
            <a:pPr>
              <a:defRPr/>
            </a:pPr>
            <a:fld id="{C3BC699F-DBFB-4FA7-9A20-949047200EDB}" type="slidenum">
              <a:rPr lang="fr-FR"/>
              <a:pPr>
                <a:defRPr/>
              </a:pPr>
              <a:t>‹N°›</a:t>
            </a:fld>
            <a:endParaRPr lang="fr-FR"/>
          </a:p>
        </p:txBody>
      </p:sp>
    </p:spTree>
    <p:extLst>
      <p:ext uri="{BB962C8B-B14F-4D97-AF65-F5344CB8AC3E}">
        <p14:creationId xmlns:p14="http://schemas.microsoft.com/office/powerpoint/2010/main" val="21539527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3BC699F-DBFB-4FA7-9A20-949047200EDB}" type="slidenum">
              <a:rPr lang="fr-FR" smtClean="0"/>
              <a:pPr>
                <a:defRPr/>
              </a:pPr>
              <a:t>9</a:t>
            </a:fld>
            <a:endParaRPr lang="fr-FR"/>
          </a:p>
        </p:txBody>
      </p:sp>
    </p:spTree>
    <p:extLst>
      <p:ext uri="{BB962C8B-B14F-4D97-AF65-F5344CB8AC3E}">
        <p14:creationId xmlns:p14="http://schemas.microsoft.com/office/powerpoint/2010/main" val="609450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1005537" rtl="0" eaLnBrk="1" fontAlgn="auto" latinLnBrk="0" hangingPunct="1">
              <a:lnSpc>
                <a:spcPct val="100000"/>
              </a:lnSpc>
              <a:spcBef>
                <a:spcPts val="0"/>
              </a:spcBef>
              <a:spcAft>
                <a:spcPts val="0"/>
              </a:spcAft>
              <a:buClrTx/>
              <a:buSzTx/>
              <a:buFontTx/>
              <a:buNone/>
              <a:tabLst/>
              <a:defRPr/>
            </a:pPr>
            <a:fld id="{C3BC699F-DBFB-4FA7-9A20-949047200ED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05537"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9450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1005537" rtl="0" eaLnBrk="1" fontAlgn="auto" latinLnBrk="0" hangingPunct="1">
              <a:lnSpc>
                <a:spcPct val="100000"/>
              </a:lnSpc>
              <a:spcBef>
                <a:spcPts val="0"/>
              </a:spcBef>
              <a:spcAft>
                <a:spcPts val="0"/>
              </a:spcAft>
              <a:buClrTx/>
              <a:buSzTx/>
              <a:buFontTx/>
              <a:buNone/>
              <a:tabLst/>
              <a:defRPr/>
            </a:pPr>
            <a:fld id="{C3BC699F-DBFB-4FA7-9A20-949047200ED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05537"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9450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1005537" rtl="0" eaLnBrk="1" fontAlgn="auto" latinLnBrk="0" hangingPunct="1">
              <a:lnSpc>
                <a:spcPct val="100000"/>
              </a:lnSpc>
              <a:spcBef>
                <a:spcPts val="0"/>
              </a:spcBef>
              <a:spcAft>
                <a:spcPts val="0"/>
              </a:spcAft>
              <a:buClrTx/>
              <a:buSzTx/>
              <a:buFontTx/>
              <a:buNone/>
              <a:tabLst/>
              <a:defRPr/>
            </a:pPr>
            <a:fld id="{C3BC699F-DBFB-4FA7-9A20-949047200ED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05537"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94507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logo-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25/01/2022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 Meeting avec la direction</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190257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slide-2-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7" cy="6059484"/>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25/01/2022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 Meeting avec la direction</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1707070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lide introduction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7"/>
          </a:xfrm>
          <a:prstGeom prst="rect">
            <a:avLst/>
          </a:prstGeom>
        </p:spPr>
      </p:pic>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9" name="Espace réservé du contenu 3"/>
          <p:cNvSpPr>
            <a:spLocks noGrp="1"/>
          </p:cNvSpPr>
          <p:nvPr>
            <p:ph sz="half" idx="2" hasCustomPrompt="1"/>
          </p:nvPr>
        </p:nvSpPr>
        <p:spPr>
          <a:xfrm>
            <a:off x="273820"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3"/>
          <p:cNvSpPr>
            <a:spLocks noGrp="1"/>
          </p:cNvSpPr>
          <p:nvPr>
            <p:ph sz="half" idx="13" hasCustomPrompt="1"/>
          </p:nvPr>
        </p:nvSpPr>
        <p:spPr>
          <a:xfrm>
            <a:off x="5535752"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1" name="ZoneTexte 20"/>
          <p:cNvSpPr txBox="1"/>
          <p:nvPr userDrawn="1"/>
        </p:nvSpPr>
        <p:spPr>
          <a:xfrm>
            <a:off x="7959903" y="481445"/>
            <a:ext cx="432047" cy="200055"/>
          </a:xfrm>
          <a:prstGeom prst="rect">
            <a:avLst/>
          </a:prstGeom>
          <a:noFill/>
        </p:spPr>
        <p:txBody>
          <a:bodyPr wrap="square" rtlCol="0">
            <a:spAutoFit/>
          </a:bodyPr>
          <a:lstStyle/>
          <a:p>
            <a:r>
              <a:rPr lang="fr-FR" sz="700" b="0" dirty="0">
                <a:solidFill>
                  <a:schemeClr val="bg1"/>
                </a:solidFill>
              </a:rPr>
              <a:t>IN2P3</a:t>
            </a:r>
          </a:p>
        </p:txBody>
      </p:sp>
      <p:sp>
        <p:nvSpPr>
          <p:cNvPr id="2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25/01/2022</a:t>
            </a:r>
            <a:endParaRPr lang="fr-FR" dirty="0"/>
          </a:p>
        </p:txBody>
      </p:sp>
      <p:sp>
        <p:nvSpPr>
          <p:cNvPr id="2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 Meeting avec la direction</a:t>
            </a:r>
            <a:endParaRPr lang="fr-FR" dirty="0"/>
          </a:p>
        </p:txBody>
      </p:sp>
      <p:sp>
        <p:nvSpPr>
          <p:cNvPr id="2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2335055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2A36-3391-49A3-9FE9-0E1653D22FF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02CABC8-B95D-4EAC-9CB7-6C6F5991AA7E}"/>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28DF461-EAC1-4209-A924-9691780CA5A9}"/>
              </a:ext>
            </a:extLst>
          </p:cNvPr>
          <p:cNvSpPr>
            <a:spLocks noGrp="1"/>
          </p:cNvSpPr>
          <p:nvPr>
            <p:ph type="dt" sz="half" idx="10"/>
          </p:nvPr>
        </p:nvSpPr>
        <p:spPr/>
        <p:txBody>
          <a:bodyPr/>
          <a:lstStyle/>
          <a:p>
            <a:r>
              <a:rPr lang="fr-FR"/>
              <a:t>25/01/2022</a:t>
            </a:r>
          </a:p>
        </p:txBody>
      </p:sp>
      <p:sp>
        <p:nvSpPr>
          <p:cNvPr id="5" name="Espace réservé du pied de page 4">
            <a:extLst>
              <a:ext uri="{FF2B5EF4-FFF2-40B4-BE49-F238E27FC236}">
                <a16:creationId xmlns:a16="http://schemas.microsoft.com/office/drawing/2014/main" id="{F0B219DB-34F0-4778-928E-F628B20A8DE6}"/>
              </a:ext>
            </a:extLst>
          </p:cNvPr>
          <p:cNvSpPr>
            <a:spLocks noGrp="1"/>
          </p:cNvSpPr>
          <p:nvPr>
            <p:ph type="ftr" sz="quarter" idx="11"/>
          </p:nvPr>
        </p:nvSpPr>
        <p:spPr/>
        <p:txBody>
          <a:bodyPr/>
          <a:lstStyle/>
          <a:p>
            <a:r>
              <a:rPr lang="fr-FR"/>
              <a:t>PERLE : Meeting avec la direction</a:t>
            </a:r>
          </a:p>
        </p:txBody>
      </p:sp>
      <p:sp>
        <p:nvSpPr>
          <p:cNvPr id="6" name="Espace réservé du numéro de diapositive 5">
            <a:extLst>
              <a:ext uri="{FF2B5EF4-FFF2-40B4-BE49-F238E27FC236}">
                <a16:creationId xmlns:a16="http://schemas.microsoft.com/office/drawing/2014/main" id="{9226C53D-88AF-4538-A239-10B5792F0606}"/>
              </a:ext>
            </a:extLst>
          </p:cNvPr>
          <p:cNvSpPr>
            <a:spLocks noGrp="1"/>
          </p:cNvSpPr>
          <p:nvPr>
            <p:ph type="sldNum" sz="quarter" idx="12"/>
          </p:nvPr>
        </p:nvSpPr>
        <p:spPr/>
        <p:txBody>
          <a:bodyPr/>
          <a:lstStyle/>
          <a:p>
            <a:fld id="{38E47CA9-561A-426F-9498-138A7DCEDA50}" type="slidenum">
              <a:rPr lang="fr-FR" smtClean="0"/>
              <a:t>‹N°›</a:t>
            </a:fld>
            <a:endParaRPr lang="fr-FR"/>
          </a:p>
        </p:txBody>
      </p:sp>
    </p:spTree>
    <p:extLst>
      <p:ext uri="{BB962C8B-B14F-4D97-AF65-F5344CB8AC3E}">
        <p14:creationId xmlns:p14="http://schemas.microsoft.com/office/powerpoint/2010/main" val="1054210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introduction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7"/>
          </a:xfrm>
          <a:prstGeom prst="rect">
            <a:avLst/>
          </a:prstGeom>
        </p:spPr>
      </p:pic>
      <p:sp>
        <p:nvSpPr>
          <p:cNvPr id="8" name="Espace réservé du contenu 3"/>
          <p:cNvSpPr>
            <a:spLocks noGrp="1"/>
          </p:cNvSpPr>
          <p:nvPr>
            <p:ph sz="half" idx="2" hasCustomPrompt="1"/>
          </p:nvPr>
        </p:nvSpPr>
        <p:spPr>
          <a:xfrm>
            <a:off x="273820" y="1445569"/>
            <a:ext cx="10308112"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25/01/2022</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 Meeting avec la direction</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3" name="ZoneTexte 12"/>
          <p:cNvSpPr txBox="1"/>
          <p:nvPr userDrawn="1"/>
        </p:nvSpPr>
        <p:spPr>
          <a:xfrm>
            <a:off x="7959903" y="481445"/>
            <a:ext cx="432047" cy="200055"/>
          </a:xfrm>
          <a:prstGeom prst="rect">
            <a:avLst/>
          </a:prstGeom>
          <a:noFill/>
        </p:spPr>
        <p:txBody>
          <a:bodyPr wrap="square" rtlCol="0">
            <a:spAutoFit/>
          </a:bodyPr>
          <a:lstStyle/>
          <a:p>
            <a:r>
              <a:rPr lang="fr-FR" sz="700" b="0" dirty="0">
                <a:solidFill>
                  <a:schemeClr val="bg1"/>
                </a:solidFill>
              </a:rPr>
              <a:t>IN2P3</a:t>
            </a:r>
          </a:p>
        </p:txBody>
      </p:sp>
    </p:spTree>
    <p:extLst>
      <p:ext uri="{BB962C8B-B14F-4D97-AF65-F5344CB8AC3E}">
        <p14:creationId xmlns:p14="http://schemas.microsoft.com/office/powerpoint/2010/main" val="901638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simple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7" cy="6059485"/>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25/01/2022</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 Meeting avec la direction</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49610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simple : titre+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7" cy="6059484"/>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25/01/2022</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 Meeting avec la direction</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803060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introduction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7"/>
          </a:xfrm>
          <a:prstGeom prst="rect">
            <a:avLst/>
          </a:prstGeom>
        </p:spPr>
      </p:pic>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9" name="Espace réservé du contenu 3"/>
          <p:cNvSpPr>
            <a:spLocks noGrp="1"/>
          </p:cNvSpPr>
          <p:nvPr>
            <p:ph sz="half" idx="2" hasCustomPrompt="1"/>
          </p:nvPr>
        </p:nvSpPr>
        <p:spPr>
          <a:xfrm>
            <a:off x="273820"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3"/>
          <p:cNvSpPr>
            <a:spLocks noGrp="1"/>
          </p:cNvSpPr>
          <p:nvPr>
            <p:ph sz="half" idx="13" hasCustomPrompt="1"/>
          </p:nvPr>
        </p:nvSpPr>
        <p:spPr>
          <a:xfrm>
            <a:off x="5535752"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1" name="ZoneTexte 20"/>
          <p:cNvSpPr txBox="1"/>
          <p:nvPr userDrawn="1"/>
        </p:nvSpPr>
        <p:spPr>
          <a:xfrm>
            <a:off x="7959903" y="481445"/>
            <a:ext cx="432047" cy="200055"/>
          </a:xfrm>
          <a:prstGeom prst="rect">
            <a:avLst/>
          </a:prstGeom>
          <a:noFill/>
        </p:spPr>
        <p:txBody>
          <a:bodyPr wrap="square" rtlCol="0">
            <a:spAutoFit/>
          </a:bodyPr>
          <a:lstStyle/>
          <a:p>
            <a:r>
              <a:rPr lang="fr-FR" sz="700" b="0" dirty="0">
                <a:solidFill>
                  <a:schemeClr val="bg1"/>
                </a:solidFill>
              </a:rPr>
              <a:t>IN2P3</a:t>
            </a:r>
          </a:p>
        </p:txBody>
      </p:sp>
      <p:sp>
        <p:nvSpPr>
          <p:cNvPr id="2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25/01/2022</a:t>
            </a:r>
            <a:endParaRPr lang="fr-FR" dirty="0"/>
          </a:p>
        </p:txBody>
      </p:sp>
      <p:sp>
        <p:nvSpPr>
          <p:cNvPr id="2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 Meeting avec la direction</a:t>
            </a:r>
            <a:endParaRPr lang="fr-FR" dirty="0"/>
          </a:p>
        </p:txBody>
      </p:sp>
      <p:sp>
        <p:nvSpPr>
          <p:cNvPr id="2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048089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simple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25/01/2022</a:t>
            </a:r>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 Meeting avec la direction</a:t>
            </a:r>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9"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887427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simple  : titre+2 contenus">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25/01/2022</a:t>
            </a:r>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 Meeting avec la direction</a:t>
            </a:r>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0"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311971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r>
              <a:rPr lang="fr-FR"/>
              <a:t>25/01/2022</a:t>
            </a:r>
          </a:p>
        </p:txBody>
      </p:sp>
      <p:sp>
        <p:nvSpPr>
          <p:cNvPr id="4" name="Espace réservé du pied de page 3"/>
          <p:cNvSpPr>
            <a:spLocks noGrp="1"/>
          </p:cNvSpPr>
          <p:nvPr>
            <p:ph type="ftr" sz="quarter" idx="11"/>
          </p:nvPr>
        </p:nvSpPr>
        <p:spPr/>
        <p:txBody>
          <a:bodyPr/>
          <a:lstStyle/>
          <a:p>
            <a:r>
              <a:rPr lang="fr-FR"/>
              <a:t>PERLE : Meeting avec la direction</a:t>
            </a:r>
          </a:p>
        </p:txBody>
      </p:sp>
      <p:sp>
        <p:nvSpPr>
          <p:cNvPr id="5" name="Espace réservé du numéro de diapositive 4"/>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2206606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ey-number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25/01/2022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 Meeting avec la direction</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212562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t>25/01/2022</a:t>
            </a:r>
          </a:p>
        </p:txBody>
      </p:sp>
      <p:sp>
        <p:nvSpPr>
          <p:cNvPr id="3" name="Espace réservé du pied de page 2"/>
          <p:cNvSpPr>
            <a:spLocks noGrp="1"/>
          </p:cNvSpPr>
          <p:nvPr>
            <p:ph type="ftr" sz="quarter" idx="11"/>
          </p:nvPr>
        </p:nvSpPr>
        <p:spPr/>
        <p:txBody>
          <a:bodyPr/>
          <a:lstStyle/>
          <a:p>
            <a:r>
              <a:rPr lang="fr-FR"/>
              <a:t>PERLE : Meeting avec la direction</a:t>
            </a:r>
          </a:p>
        </p:txBody>
      </p:sp>
      <p:sp>
        <p:nvSpPr>
          <p:cNvPr id="4" name="Espace réservé du numéro de diapositive 3"/>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3260810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1363" y="403225"/>
            <a:ext cx="3475037" cy="1414463"/>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4579938" y="873125"/>
            <a:ext cx="5453062" cy="4305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741363" y="1817688"/>
            <a:ext cx="3475037" cy="3368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25/01/2022</a:t>
            </a:r>
          </a:p>
        </p:txBody>
      </p:sp>
      <p:sp>
        <p:nvSpPr>
          <p:cNvPr id="6" name="Espace réservé du pied de page 5"/>
          <p:cNvSpPr>
            <a:spLocks noGrp="1"/>
          </p:cNvSpPr>
          <p:nvPr>
            <p:ph type="ftr" sz="quarter" idx="11"/>
          </p:nvPr>
        </p:nvSpPr>
        <p:spPr/>
        <p:txBody>
          <a:bodyPr/>
          <a:lstStyle/>
          <a:p>
            <a:r>
              <a:rPr lang="fr-FR"/>
              <a:t>PERLE : Meeting avec la direction</a:t>
            </a:r>
          </a:p>
        </p:txBody>
      </p:sp>
      <p:sp>
        <p:nvSpPr>
          <p:cNvPr id="7" name="Espace réservé du numéro de diapositive 6"/>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471461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1363" y="403225"/>
            <a:ext cx="3475037" cy="1414463"/>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4579938" y="873125"/>
            <a:ext cx="5453062" cy="43053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741363" y="1817688"/>
            <a:ext cx="3475037" cy="3368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25/01/2022</a:t>
            </a:r>
          </a:p>
        </p:txBody>
      </p:sp>
      <p:sp>
        <p:nvSpPr>
          <p:cNvPr id="6" name="Espace réservé du pied de page 5"/>
          <p:cNvSpPr>
            <a:spLocks noGrp="1"/>
          </p:cNvSpPr>
          <p:nvPr>
            <p:ph type="ftr" sz="quarter" idx="11"/>
          </p:nvPr>
        </p:nvSpPr>
        <p:spPr/>
        <p:txBody>
          <a:bodyPr/>
          <a:lstStyle/>
          <a:p>
            <a:r>
              <a:rPr lang="fr-FR"/>
              <a:t>PERLE : Meeting avec la direction</a:t>
            </a:r>
          </a:p>
        </p:txBody>
      </p:sp>
      <p:sp>
        <p:nvSpPr>
          <p:cNvPr id="7" name="Espace réservé du numéro de diapositive 6"/>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3827469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25/01/2022</a:t>
            </a:r>
          </a:p>
        </p:txBody>
      </p:sp>
      <p:sp>
        <p:nvSpPr>
          <p:cNvPr id="5" name="Espace réservé du pied de page 4"/>
          <p:cNvSpPr>
            <a:spLocks noGrp="1"/>
          </p:cNvSpPr>
          <p:nvPr>
            <p:ph type="ftr" sz="quarter" idx="11"/>
          </p:nvPr>
        </p:nvSpPr>
        <p:spPr/>
        <p:txBody>
          <a:bodyPr/>
          <a:lstStyle/>
          <a:p>
            <a:r>
              <a:rPr lang="fr-FR"/>
              <a:t>PERLE : Meeting avec la direction</a:t>
            </a:r>
          </a:p>
        </p:txBody>
      </p:sp>
      <p:sp>
        <p:nvSpPr>
          <p:cNvPr id="6" name="Espace réservé du numéro de diapositive 5"/>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1340879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08900" y="322263"/>
            <a:ext cx="2322513" cy="5135562"/>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741363" y="322263"/>
            <a:ext cx="6815137" cy="513556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25/01/2022</a:t>
            </a:r>
          </a:p>
        </p:txBody>
      </p:sp>
      <p:sp>
        <p:nvSpPr>
          <p:cNvPr id="5" name="Espace réservé du pied de page 4"/>
          <p:cNvSpPr>
            <a:spLocks noGrp="1"/>
          </p:cNvSpPr>
          <p:nvPr>
            <p:ph type="ftr" sz="quarter" idx="11"/>
          </p:nvPr>
        </p:nvSpPr>
        <p:spPr/>
        <p:txBody>
          <a:bodyPr/>
          <a:lstStyle/>
          <a:p>
            <a:r>
              <a:rPr lang="fr-FR"/>
              <a:t>PERLE : Meeting avec la direction</a:t>
            </a:r>
          </a:p>
        </p:txBody>
      </p:sp>
      <p:sp>
        <p:nvSpPr>
          <p:cNvPr id="6" name="Espace réservé du numéro de diapositive 5"/>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1149616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p-ijclab">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2" name="Titre 1"/>
          <p:cNvSpPr>
            <a:spLocks noGrp="1"/>
          </p:cNvSpPr>
          <p:nvPr>
            <p:ph type="title"/>
          </p:nvPr>
        </p:nvSpPr>
        <p:spPr>
          <a:xfrm>
            <a:off x="2290043" y="149425"/>
            <a:ext cx="8208911"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25/01/2022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 Meeting avec la direction</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233263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slide-fili-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25/01/2022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 Meeting avec la direction</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36062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tro-slide-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25/01/2022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 Meeting avec la direction</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680099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lide-2-fili-tutelle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25/01/2022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 Meeting avec la direction</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25913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slide-2-fili">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25/01/2022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 Meeting avec la direction</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28361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slide-2">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25/01/2022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 Meeting avec la direction</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17065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2-fili-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7"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25/01/2022</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PERLE : Meeting avec la direction</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5610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25/01/2022</a:t>
            </a: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PERLE : Meeting avec la direction</a:t>
            </a:r>
            <a:endParaRPr lang="fr-FR" dirty="0"/>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77E71596-5F9D-49C5-9701-16B3CA54319D}" type="slidenum">
              <a:rPr lang="fr-FR" smtClean="0"/>
              <a:t>‹N°›</a:t>
            </a:fld>
            <a:endParaRPr lang="fr-FR"/>
          </a:p>
        </p:txBody>
      </p:sp>
    </p:spTree>
    <p:extLst>
      <p:ext uri="{BB962C8B-B14F-4D97-AF65-F5344CB8AC3E}">
        <p14:creationId xmlns:p14="http://schemas.microsoft.com/office/powerpoint/2010/main" val="331646588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1" r:id="rId3"/>
    <p:sldLayoutId id="2147483708" r:id="rId4"/>
    <p:sldLayoutId id="2147483709" r:id="rId5"/>
    <p:sldLayoutId id="2147483702" r:id="rId6"/>
    <p:sldLayoutId id="2147483703" r:id="rId7"/>
    <p:sldLayoutId id="2147483704" r:id="rId8"/>
    <p:sldLayoutId id="2147483710" r:id="rId9"/>
    <p:sldLayoutId id="2147483711" r:id="rId10"/>
    <p:sldLayoutId id="2147483712" r:id="rId11"/>
    <p:sldLayoutId id="2147483726"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25/01/2022</a:t>
            </a: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PERLE : Meeting avec la direction</a:t>
            </a:r>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2126CF9F-CC6A-4010-A70A-E16F699FA027}" type="slidenum">
              <a:rPr lang="fr-FR" smtClean="0"/>
              <a:t>‹N°›</a:t>
            </a:fld>
            <a:endParaRPr lang="fr-FR"/>
          </a:p>
        </p:txBody>
      </p:sp>
    </p:spTree>
    <p:extLst>
      <p:ext uri="{BB962C8B-B14F-4D97-AF65-F5344CB8AC3E}">
        <p14:creationId xmlns:p14="http://schemas.microsoft.com/office/powerpoint/2010/main" val="46717802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48.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9.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55.jpg"/><Relationship Id="rId4" Type="http://schemas.openxmlformats.org/officeDocument/2006/relationships/image" Target="../media/image30.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slideLayout" Target="../slideLayouts/slideLayout8.xml"/><Relationship Id="rId5" Type="http://schemas.openxmlformats.org/officeDocument/2006/relationships/image" Target="../media/image30.wmf"/><Relationship Id="rId4" Type="http://schemas.openxmlformats.org/officeDocument/2006/relationships/image" Target="../media/image29.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wmf"/><Relationship Id="rId7" Type="http://schemas.openxmlformats.org/officeDocument/2006/relationships/image" Target="../media/image34.png"/><Relationship Id="rId2" Type="http://schemas.openxmlformats.org/officeDocument/2006/relationships/image" Target="../media/image29.wmf"/><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png"/><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E74E1BE-AD65-4B68-AC57-84B7E9FE6238}"/>
              </a:ext>
            </a:extLst>
          </p:cNvPr>
          <p:cNvSpPr>
            <a:spLocks noGrp="1"/>
          </p:cNvSpPr>
          <p:nvPr>
            <p:ph type="dt" sz="half" idx="10"/>
          </p:nvPr>
        </p:nvSpPr>
        <p:spPr/>
        <p:txBody>
          <a:bodyPr/>
          <a:lstStyle/>
          <a:p>
            <a:r>
              <a:rPr lang="fr-FR">
                <a:latin typeface="+mn-lt"/>
              </a:rPr>
              <a:t>25/01/2022</a:t>
            </a:r>
            <a:endParaRPr lang="fr-FR" dirty="0">
              <a:latin typeface="+mn-lt"/>
            </a:endParaRPr>
          </a:p>
        </p:txBody>
      </p:sp>
      <p:sp>
        <p:nvSpPr>
          <p:cNvPr id="3" name="Espace réservé du pied de page 2">
            <a:extLst>
              <a:ext uri="{FF2B5EF4-FFF2-40B4-BE49-F238E27FC236}">
                <a16:creationId xmlns:a16="http://schemas.microsoft.com/office/drawing/2014/main" id="{C25E3D29-9117-4276-9F1A-8E5E06EF9893}"/>
              </a:ext>
            </a:extLst>
          </p:cNvPr>
          <p:cNvSpPr>
            <a:spLocks noGrp="1"/>
          </p:cNvSpPr>
          <p:nvPr>
            <p:ph type="ftr" sz="quarter" idx="11"/>
          </p:nvPr>
        </p:nvSpPr>
        <p:spPr/>
        <p:txBody>
          <a:bodyPr/>
          <a:lstStyle/>
          <a:p>
            <a:r>
              <a:rPr lang="fr-FR">
                <a:latin typeface="+mn-lt"/>
              </a:rPr>
              <a:t>PERLE : Meeting avec la direction</a:t>
            </a:r>
            <a:endParaRPr lang="fr-FR" dirty="0">
              <a:latin typeface="+mn-lt"/>
            </a:endParaRPr>
          </a:p>
        </p:txBody>
      </p:sp>
      <p:sp>
        <p:nvSpPr>
          <p:cNvPr id="8" name="Espace réservé du numéro de diapositive 7"/>
          <p:cNvSpPr>
            <a:spLocks noGrp="1"/>
          </p:cNvSpPr>
          <p:nvPr>
            <p:ph type="sldNum" sz="quarter" idx="12"/>
          </p:nvPr>
        </p:nvSpPr>
        <p:spPr/>
        <p:txBody>
          <a:bodyPr/>
          <a:lstStyle/>
          <a:p>
            <a:fld id="{77E71596-5F9D-49C5-9701-16B3CA54319D}" type="slidenum">
              <a:rPr lang="fr-FR" smtClean="0">
                <a:latin typeface="+mn-lt"/>
              </a:rPr>
              <a:pPr/>
              <a:t>1</a:t>
            </a:fld>
            <a:endParaRPr lang="fr-FR" dirty="0">
              <a:latin typeface="+mn-lt"/>
            </a:endParaRPr>
          </a:p>
        </p:txBody>
      </p:sp>
      <p:pic>
        <p:nvPicPr>
          <p:cNvPr id="16" name="Image 15">
            <a:extLst>
              <a:ext uri="{FF2B5EF4-FFF2-40B4-BE49-F238E27FC236}">
                <a16:creationId xmlns:a16="http://schemas.microsoft.com/office/drawing/2014/main" id="{3E006C54-BB0B-2547-9AE5-CF54732EFF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18235" y="709507"/>
            <a:ext cx="2190711" cy="1323323"/>
          </a:xfrm>
          <a:prstGeom prst="rect">
            <a:avLst/>
          </a:prstGeom>
        </p:spPr>
      </p:pic>
      <p:sp>
        <p:nvSpPr>
          <p:cNvPr id="9" name="ZoneTexte 8">
            <a:extLst>
              <a:ext uri="{FF2B5EF4-FFF2-40B4-BE49-F238E27FC236}">
                <a16:creationId xmlns:a16="http://schemas.microsoft.com/office/drawing/2014/main" id="{1A10385A-BED1-48A5-9E1B-B1DF96BA3AB1}"/>
              </a:ext>
            </a:extLst>
          </p:cNvPr>
          <p:cNvSpPr txBox="1"/>
          <p:nvPr/>
        </p:nvSpPr>
        <p:spPr>
          <a:xfrm>
            <a:off x="1839637" y="1949624"/>
            <a:ext cx="7093499" cy="3046988"/>
          </a:xfrm>
          <a:prstGeom prst="rect">
            <a:avLst/>
          </a:prstGeom>
          <a:noFill/>
        </p:spPr>
        <p:txBody>
          <a:bodyPr wrap="square" rtlCol="0">
            <a:spAutoFit/>
          </a:bodyPr>
          <a:lstStyle/>
          <a:p>
            <a:pPr algn="ctr"/>
            <a:r>
              <a:rPr lang="en-ZA" sz="4800" dirty="0">
                <a:latin typeface="+mn-lt"/>
              </a:rPr>
              <a:t>Discussion </a:t>
            </a:r>
          </a:p>
          <a:p>
            <a:pPr algn="ctr"/>
            <a:r>
              <a:rPr lang="en-ZA" sz="4800" dirty="0">
                <a:latin typeface="+mn-lt"/>
              </a:rPr>
              <a:t>avec la direction</a:t>
            </a:r>
          </a:p>
          <a:p>
            <a:pPr algn="ctr"/>
            <a:endParaRPr lang="en-ZA" sz="4800" dirty="0">
              <a:latin typeface="+mn-lt"/>
            </a:endParaRPr>
          </a:p>
          <a:p>
            <a:pPr algn="ctr"/>
            <a:r>
              <a:rPr lang="en-ZA" sz="2400" i="1" dirty="0">
                <a:latin typeface="+mn-lt"/>
              </a:rPr>
              <a:t>Denis </a:t>
            </a:r>
            <a:r>
              <a:rPr lang="en-ZA" sz="2400" i="1" dirty="0" err="1">
                <a:latin typeface="+mn-lt"/>
              </a:rPr>
              <a:t>Reynet</a:t>
            </a:r>
            <a:r>
              <a:rPr lang="en-ZA" sz="2400" i="1" dirty="0">
                <a:latin typeface="+mn-lt"/>
              </a:rPr>
              <a:t>, Walid </a:t>
            </a:r>
            <a:r>
              <a:rPr lang="en-ZA" sz="2400" i="1" dirty="0" err="1">
                <a:latin typeface="+mn-lt"/>
              </a:rPr>
              <a:t>Kaabi</a:t>
            </a:r>
            <a:r>
              <a:rPr lang="en-ZA" sz="2400" i="1" dirty="0">
                <a:latin typeface="+mn-lt"/>
              </a:rPr>
              <a:t>, Achille Stocchi </a:t>
            </a:r>
          </a:p>
          <a:p>
            <a:pPr algn="ctr"/>
            <a:r>
              <a:rPr lang="en-ZA" sz="2400" i="1" dirty="0">
                <a:latin typeface="+mn-lt"/>
              </a:rPr>
              <a:t>25/01/2022</a:t>
            </a:r>
          </a:p>
        </p:txBody>
      </p:sp>
    </p:spTree>
    <p:extLst>
      <p:ext uri="{BB962C8B-B14F-4D97-AF65-F5344CB8AC3E}">
        <p14:creationId xmlns:p14="http://schemas.microsoft.com/office/powerpoint/2010/main" val="3830563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ZoneTexte 30"/>
          <p:cNvSpPr txBox="1"/>
          <p:nvPr/>
        </p:nvSpPr>
        <p:spPr>
          <a:xfrm>
            <a:off x="38135" y="1464149"/>
            <a:ext cx="4680520" cy="110799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black"/>
                </a:solidFill>
                <a:effectLst/>
                <a:uLnTx/>
                <a:uFillTx/>
                <a:ea typeface="+mn-ea"/>
                <a:cs typeface="+mn-cs"/>
              </a:rPr>
              <a:t>Pros :</a:t>
            </a:r>
          </a:p>
          <a:p>
            <a:pPr marL="457200" marR="0" lvl="1" indent="-188913"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fr-FR" sz="1600" b="0" i="0" u="none" strike="noStrike" kern="1200" cap="none" spc="0" normalizeH="0" baseline="0" noProof="0" dirty="0">
                <a:ln>
                  <a:noFill/>
                </a:ln>
                <a:solidFill>
                  <a:prstClr val="black"/>
                </a:solidFill>
                <a:effectLst/>
                <a:uLnTx/>
                <a:uFillTx/>
                <a:ea typeface="+mn-ea"/>
                <a:cs typeface="+mn-cs"/>
              </a:rPr>
              <a:t>Beaucoup d’espace</a:t>
            </a:r>
          </a:p>
          <a:p>
            <a:pPr marL="457200" marR="0" lvl="1" indent="-188913"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fr-FR" sz="1600" b="0" i="0" u="none" strike="noStrike" kern="1200" cap="none" spc="0" normalizeH="0" baseline="0" noProof="0" dirty="0">
                <a:ln>
                  <a:noFill/>
                </a:ln>
                <a:solidFill>
                  <a:prstClr val="black"/>
                </a:solidFill>
                <a:effectLst/>
                <a:uLnTx/>
                <a:uFillTx/>
                <a:ea typeface="+mn-ea"/>
                <a:cs typeface="+mn-cs"/>
              </a:rPr>
              <a:t>Zone </a:t>
            </a:r>
            <a:r>
              <a:rPr kumimoji="0" lang="fr-FR" sz="1600" b="0" i="0" u="none" strike="noStrike" kern="1200" cap="none" spc="0" normalizeH="0" baseline="0" noProof="0" dirty="0" err="1">
                <a:ln>
                  <a:noFill/>
                </a:ln>
                <a:solidFill>
                  <a:prstClr val="black"/>
                </a:solidFill>
                <a:effectLst/>
                <a:uLnTx/>
                <a:uFillTx/>
                <a:ea typeface="+mn-ea"/>
                <a:cs typeface="+mn-cs"/>
              </a:rPr>
              <a:t>radioprotegée</a:t>
            </a:r>
            <a:r>
              <a:rPr kumimoji="0" lang="fr-FR" sz="1600" b="0" i="0" u="none" strike="noStrike" kern="1200" cap="none" spc="0" normalizeH="0" baseline="0" noProof="0" dirty="0">
                <a:ln>
                  <a:noFill/>
                </a:ln>
                <a:solidFill>
                  <a:prstClr val="black"/>
                </a:solidFill>
                <a:effectLst/>
                <a:uLnTx/>
                <a:uFillTx/>
                <a:ea typeface="+mn-ea"/>
                <a:cs typeface="+mn-cs"/>
              </a:rPr>
              <a:t> « Chapeau de gendarme »</a:t>
            </a:r>
          </a:p>
          <a:p>
            <a:pPr marL="457200" marR="0" lvl="1" indent="-188913"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fr-FR" sz="1600" b="0" i="0" u="none" strike="noStrike" kern="1200" cap="none" spc="0" normalizeH="0" baseline="0" noProof="0" dirty="0">
                <a:ln>
                  <a:noFill/>
                </a:ln>
                <a:solidFill>
                  <a:prstClr val="black"/>
                </a:solidFill>
                <a:effectLst/>
                <a:uLnTx/>
                <a:uFillTx/>
                <a:ea typeface="+mn-ea"/>
                <a:cs typeface="+mn-cs"/>
              </a:rPr>
              <a:t>Proximité de </a:t>
            </a:r>
            <a:r>
              <a:rPr kumimoji="0" lang="fr-FR" sz="1600" b="0" i="0" u="none" strike="noStrike" kern="1200" cap="none" spc="0" normalizeH="0" baseline="0" noProof="0" dirty="0" err="1">
                <a:ln>
                  <a:noFill/>
                </a:ln>
                <a:solidFill>
                  <a:prstClr val="black"/>
                </a:solidFill>
                <a:effectLst/>
                <a:uLnTx/>
                <a:uFillTx/>
                <a:ea typeface="+mn-ea"/>
                <a:cs typeface="+mn-cs"/>
              </a:rPr>
              <a:t>Thomx</a:t>
            </a:r>
            <a:r>
              <a:rPr kumimoji="0" lang="fr-FR" sz="1600" b="0" i="0" u="none" strike="noStrike" kern="1200" cap="none" spc="0" normalizeH="0" baseline="0" noProof="0" dirty="0">
                <a:ln>
                  <a:noFill/>
                </a:ln>
                <a:solidFill>
                  <a:prstClr val="black"/>
                </a:solidFill>
                <a:effectLst/>
                <a:uLnTx/>
                <a:uFillTx/>
                <a:ea typeface="+mn-ea"/>
                <a:cs typeface="+mn-cs"/>
              </a:rPr>
              <a:t> </a:t>
            </a:r>
            <a:r>
              <a:rPr lang="fr-FR" sz="1600" dirty="0">
                <a:solidFill>
                  <a:prstClr val="black"/>
                </a:solidFill>
              </a:rPr>
              <a:t>et </a:t>
            </a:r>
            <a:r>
              <a:rPr kumimoji="0" lang="fr-FR" sz="1600" b="0" i="0" u="none" strike="noStrike" kern="1200" cap="none" spc="0" normalizeH="0" baseline="0" noProof="0" dirty="0">
                <a:ln>
                  <a:noFill/>
                </a:ln>
                <a:solidFill>
                  <a:prstClr val="black"/>
                </a:solidFill>
                <a:effectLst/>
                <a:uLnTx/>
                <a:uFillTx/>
                <a:ea typeface="+mn-ea"/>
                <a:cs typeface="+mn-cs"/>
              </a:rPr>
              <a:t>Andromède</a:t>
            </a:r>
          </a:p>
        </p:txBody>
      </p:sp>
      <p:sp>
        <p:nvSpPr>
          <p:cNvPr id="42" name="ZoneTexte 30"/>
          <p:cNvSpPr txBox="1"/>
          <p:nvPr/>
        </p:nvSpPr>
        <p:spPr>
          <a:xfrm>
            <a:off x="19962" y="2625054"/>
            <a:ext cx="4680520" cy="86177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black"/>
                </a:solidFill>
                <a:effectLst/>
                <a:uLnTx/>
                <a:uFillTx/>
                <a:ea typeface="+mn-ea"/>
                <a:cs typeface="+mn-cs"/>
              </a:rPr>
              <a:t>Cons : </a:t>
            </a:r>
          </a:p>
          <a:p>
            <a:pPr marL="457200" marR="0" lvl="1" indent="-188913"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fr-FR" sz="1600" b="0" i="0" u="none" strike="noStrike" kern="1200" cap="none" spc="0" normalizeH="0" baseline="0" noProof="0">
                <a:ln>
                  <a:noFill/>
                </a:ln>
                <a:solidFill>
                  <a:prstClr val="black"/>
                </a:solidFill>
                <a:effectLst/>
                <a:uLnTx/>
                <a:uFillTx/>
                <a:ea typeface="+mn-ea"/>
                <a:cs typeface="+mn-cs"/>
              </a:rPr>
              <a:t>Ancien batiment demandant beaucoup de travaux de rehabilitation</a:t>
            </a:r>
            <a:endParaRPr kumimoji="0" lang="fr-FR" sz="1000" b="0" i="0" u="none" strike="noStrike" kern="1200" cap="none" spc="0" normalizeH="0" baseline="0" noProof="0" dirty="0">
              <a:ln>
                <a:noFill/>
              </a:ln>
              <a:solidFill>
                <a:prstClr val="black"/>
              </a:solidFill>
              <a:effectLst/>
              <a:uLnTx/>
              <a:uFillTx/>
              <a:ea typeface="+mn-ea"/>
              <a:cs typeface="+mn-cs"/>
            </a:endParaRPr>
          </a:p>
        </p:txBody>
      </p:sp>
      <p:sp>
        <p:nvSpPr>
          <p:cNvPr id="3" name="Espace réservé de la date 2"/>
          <p:cNvSpPr>
            <a:spLocks noGrp="1"/>
          </p:cNvSpPr>
          <p:nvPr>
            <p:ph type="dt" sz="half" idx="10"/>
          </p:nvPr>
        </p:nvSpPr>
        <p:spPr/>
        <p:txBody>
          <a:bodyPr/>
          <a:lstStyle/>
          <a:p>
            <a:pPr marL="0" marR="0" lvl="0" indent="0" algn="l" defTabSz="1004888"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Arial" charset="0"/>
              </a:rPr>
              <a:t>25/01/2022</a:t>
            </a:r>
          </a:p>
        </p:txBody>
      </p:sp>
      <p:sp>
        <p:nvSpPr>
          <p:cNvPr id="7" name="Espace réservé du numéro de diapositive 6"/>
          <p:cNvSpPr>
            <a:spLocks noGrp="1"/>
          </p:cNvSpPr>
          <p:nvPr>
            <p:ph type="sldNum" sz="quarter" idx="12"/>
          </p:nvPr>
        </p:nvSpPr>
        <p:spPr>
          <a:xfrm>
            <a:off x="8159407" y="5731817"/>
            <a:ext cx="2422525" cy="322263"/>
          </a:xfrm>
        </p:spPr>
        <p:txBody>
          <a:bodyPr/>
          <a:lstStyle/>
          <a:p>
            <a:pPr marL="0" marR="0" lvl="0" indent="0" algn="r" defTabSz="1004888" rtl="0" eaLnBrk="1" fontAlgn="base" latinLnBrk="0" hangingPunct="1">
              <a:lnSpc>
                <a:spcPct val="100000"/>
              </a:lnSpc>
              <a:spcBef>
                <a:spcPct val="0"/>
              </a:spcBef>
              <a:spcAft>
                <a:spcPct val="0"/>
              </a:spcAft>
              <a:buClrTx/>
              <a:buSzTx/>
              <a:buFontTx/>
              <a:buNone/>
              <a:tabLst/>
              <a:defRPr/>
            </a:pPr>
            <a:fld id="{2126CF9F-CC6A-4010-A70A-E16F699FA027}" type="slidenum">
              <a:rPr kumimoji="0" lang="fr-FR" sz="1200" b="0" i="0" u="none" strike="noStrike" kern="1200" cap="none" spc="0" normalizeH="0" baseline="0" noProof="0" smtClean="0">
                <a:ln>
                  <a:noFill/>
                </a:ln>
                <a:solidFill>
                  <a:prstClr val="white"/>
                </a:solidFill>
                <a:effectLst/>
                <a:uLnTx/>
                <a:uFillTx/>
                <a:latin typeface="+mn-lt"/>
                <a:ea typeface="+mn-ea"/>
                <a:cs typeface="Arial" charset="0"/>
              </a:rPr>
              <a:pPr marL="0" marR="0" lvl="0" indent="0" algn="r" defTabSz="1004888" rtl="0" eaLnBrk="1" fontAlgn="base" latinLnBrk="0" hangingPunct="1">
                <a:lnSpc>
                  <a:spcPct val="100000"/>
                </a:lnSpc>
                <a:spcBef>
                  <a:spcPct val="0"/>
                </a:spcBef>
                <a:spcAft>
                  <a:spcPct val="0"/>
                </a:spcAft>
                <a:buClrTx/>
                <a:buSzTx/>
                <a:buFontTx/>
                <a:buNone/>
                <a:tabLst/>
                <a:defRPr/>
              </a:pPr>
              <a:t>10</a:t>
            </a:fld>
            <a:endParaRPr kumimoji="0" lang="fr-FR" sz="1200" b="0" i="0" u="none" strike="noStrike" kern="1200" cap="none" spc="0" normalizeH="0" baseline="0" noProof="0" dirty="0">
              <a:ln>
                <a:noFill/>
              </a:ln>
              <a:solidFill>
                <a:prstClr val="white"/>
              </a:solidFill>
              <a:effectLst/>
              <a:uLnTx/>
              <a:uFillTx/>
              <a:latin typeface="+mn-lt"/>
              <a:ea typeface="+mn-ea"/>
              <a:cs typeface="Arial" charset="0"/>
            </a:endParaRPr>
          </a:p>
        </p:txBody>
      </p:sp>
      <p:sp>
        <p:nvSpPr>
          <p:cNvPr id="95" name="Espace réservé du pied de page 5"/>
          <p:cNvSpPr>
            <a:spLocks noGrp="1"/>
          </p:cNvSpPr>
          <p:nvPr>
            <p:ph type="ftr" sz="quarter" idx="11"/>
          </p:nvPr>
        </p:nvSpPr>
        <p:spPr>
          <a:xfrm>
            <a:off x="2938116" y="5714820"/>
            <a:ext cx="4896544" cy="322263"/>
          </a:xfrm>
        </p:spPr>
        <p:txBody>
          <a:bodyPr/>
          <a:lstStyle/>
          <a:p>
            <a:pPr marL="0" marR="0" lvl="0" indent="0" algn="ctr" defTabSz="1004888"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Arial" charset="0"/>
              </a:rPr>
              <a:t>PERLE : Meeting avec la direction</a:t>
            </a:r>
          </a:p>
        </p:txBody>
      </p:sp>
      <p:sp>
        <p:nvSpPr>
          <p:cNvPr id="17" name="Rectangle 16"/>
          <p:cNvSpPr/>
          <p:nvPr/>
        </p:nvSpPr>
        <p:spPr>
          <a:xfrm>
            <a:off x="-1258577" y="733031"/>
            <a:ext cx="9072361" cy="461665"/>
          </a:xfrm>
          <a:prstGeom prst="rect">
            <a:avLst/>
          </a:prstGeom>
        </p:spPr>
        <p:txBody>
          <a:bodyPr wrap="square">
            <a:spAutoFit/>
          </a:bodyPr>
          <a:lstStyle/>
          <a:p>
            <a:pPr marL="0" marR="0" lvl="0" indent="0" algn="ctr" defTabSz="1004888"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FF6700"/>
                </a:solidFill>
                <a:effectLst/>
                <a:uLnTx/>
                <a:uFillTx/>
                <a:latin typeface="+mn-lt"/>
                <a:ea typeface="+mn-ea"/>
                <a:cs typeface="Arial" charset="0"/>
              </a:rPr>
              <a:t> Choix du Bâtiment</a:t>
            </a:r>
          </a:p>
        </p:txBody>
      </p:sp>
      <p:pic>
        <p:nvPicPr>
          <p:cNvPr id="46" name="Picture 1" descr="C:\Users\reynet\Documents\Conc 170\resiliation sfr-free\Photos Super ACO\IMG_20220104_1323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17467" y="2162144"/>
            <a:ext cx="1268888" cy="460424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a:extLst>
              <a:ext uri="{FF2B5EF4-FFF2-40B4-BE49-F238E27FC236}">
                <a16:creationId xmlns:a16="http://schemas.microsoft.com/office/drawing/2014/main" id="{EE8EC3B6-56D8-464D-AAAD-7F2A152BA2F9}"/>
              </a:ext>
            </a:extLst>
          </p:cNvPr>
          <p:cNvGrpSpPr/>
          <p:nvPr/>
        </p:nvGrpSpPr>
        <p:grpSpPr>
          <a:xfrm>
            <a:off x="4893300" y="960774"/>
            <a:ext cx="5688632" cy="4137939"/>
            <a:chOff x="4877410" y="890301"/>
            <a:chExt cx="4469415" cy="3421670"/>
          </a:xfrm>
        </p:grpSpPr>
        <p:grpSp>
          <p:nvGrpSpPr>
            <p:cNvPr id="23" name="Groupe 22">
              <a:extLst>
                <a:ext uri="{FF2B5EF4-FFF2-40B4-BE49-F238E27FC236}">
                  <a16:creationId xmlns:a16="http://schemas.microsoft.com/office/drawing/2014/main" id="{D6612C34-999A-45DB-A6CF-6A03E4B84CF7}"/>
                </a:ext>
              </a:extLst>
            </p:cNvPr>
            <p:cNvGrpSpPr/>
            <p:nvPr/>
          </p:nvGrpSpPr>
          <p:grpSpPr>
            <a:xfrm>
              <a:off x="4877410" y="890301"/>
              <a:ext cx="4469415" cy="3421670"/>
              <a:chOff x="5240010" y="1113738"/>
              <a:chExt cx="4186656" cy="2913419"/>
            </a:xfrm>
          </p:grpSpPr>
          <p:pic>
            <p:nvPicPr>
              <p:cNvPr id="24" name="Image 23" descr="chapeau4.png">
                <a:extLst>
                  <a:ext uri="{FF2B5EF4-FFF2-40B4-BE49-F238E27FC236}">
                    <a16:creationId xmlns:a16="http://schemas.microsoft.com/office/drawing/2014/main" id="{1413C034-FB0B-4215-9369-45D187FAD80C}"/>
                  </a:ext>
                </a:extLst>
              </p:cNvPr>
              <p:cNvPicPr>
                <a:picLocks noChangeAspect="1"/>
              </p:cNvPicPr>
              <p:nvPr/>
            </p:nvPicPr>
            <p:blipFill rotWithShape="1">
              <a:blip r:embed="rId4" cstate="screen"/>
              <a:srcRect l="19521"/>
              <a:stretch/>
            </p:blipFill>
            <p:spPr>
              <a:xfrm rot="10800000">
                <a:off x="5240010" y="1113738"/>
                <a:ext cx="4186656" cy="2913419"/>
              </a:xfrm>
              <a:prstGeom prst="rect">
                <a:avLst/>
              </a:prstGeom>
              <a:ln w="38100">
                <a:solidFill>
                  <a:srgbClr val="FF6700"/>
                </a:solidFill>
              </a:ln>
            </p:spPr>
          </p:pic>
          <p:sp>
            <p:nvSpPr>
              <p:cNvPr id="25" name="Ellipse 24">
                <a:extLst>
                  <a:ext uri="{FF2B5EF4-FFF2-40B4-BE49-F238E27FC236}">
                    <a16:creationId xmlns:a16="http://schemas.microsoft.com/office/drawing/2014/main" id="{7B37CCCC-4E5F-4C13-AA5C-70F0892304A2}"/>
                  </a:ext>
                </a:extLst>
              </p:cNvPr>
              <p:cNvSpPr/>
              <p:nvPr/>
            </p:nvSpPr>
            <p:spPr>
              <a:xfrm>
                <a:off x="5970489" y="2307513"/>
                <a:ext cx="936104" cy="959567"/>
              </a:xfrm>
              <a:prstGeom prst="ellipse">
                <a:avLst/>
              </a:prstGeom>
              <a:solidFill>
                <a:srgbClr val="00B0F0"/>
              </a:solidFill>
              <a:ln w="38100">
                <a:solidFill>
                  <a:srgbClr val="FF67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1004888"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noFill/>
                  <a:effectLst/>
                  <a:uLnTx/>
                  <a:uFillTx/>
                  <a:ea typeface="+mn-ea"/>
                  <a:cs typeface="+mn-cs"/>
                </a:endParaRPr>
              </a:p>
            </p:txBody>
          </p:sp>
          <p:sp>
            <p:nvSpPr>
              <p:cNvPr id="27" name="Rectangle 26">
                <a:extLst>
                  <a:ext uri="{FF2B5EF4-FFF2-40B4-BE49-F238E27FC236}">
                    <a16:creationId xmlns:a16="http://schemas.microsoft.com/office/drawing/2014/main" id="{2BDA76AB-5213-443D-9D87-CA44DF1FB09A}"/>
                  </a:ext>
                </a:extLst>
              </p:cNvPr>
              <p:cNvSpPr/>
              <p:nvPr/>
            </p:nvSpPr>
            <p:spPr>
              <a:xfrm>
                <a:off x="7040211" y="1543290"/>
                <a:ext cx="1586536" cy="814918"/>
              </a:xfrm>
              <a:prstGeom prst="rect">
                <a:avLst/>
              </a:prstGeom>
              <a:solidFill>
                <a:srgbClr val="FFFF00"/>
              </a:solidFill>
              <a:ln w="38100">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4888"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prstClr val="white"/>
                  </a:solidFill>
                  <a:effectLst/>
                  <a:uLnTx/>
                  <a:uFillTx/>
                  <a:ea typeface="+mn-ea"/>
                  <a:cs typeface="+mn-cs"/>
                </a:endParaRPr>
              </a:p>
            </p:txBody>
          </p:sp>
        </p:grpSp>
        <p:sp>
          <p:nvSpPr>
            <p:cNvPr id="28" name="Rectangle 27">
              <a:extLst>
                <a:ext uri="{FF2B5EF4-FFF2-40B4-BE49-F238E27FC236}">
                  <a16:creationId xmlns:a16="http://schemas.microsoft.com/office/drawing/2014/main" id="{FC7B8A58-B164-4BE0-8967-1545438DDAA0}"/>
                </a:ext>
              </a:extLst>
            </p:cNvPr>
            <p:cNvSpPr/>
            <p:nvPr/>
          </p:nvSpPr>
          <p:spPr>
            <a:xfrm>
              <a:off x="6859067" y="1489579"/>
              <a:ext cx="1011369" cy="850431"/>
            </a:xfrm>
            <a:prstGeom prst="rect">
              <a:avLst/>
            </a:prstGeom>
            <a:solidFill>
              <a:srgbClr val="92D050"/>
            </a:solidFill>
            <a:ln w="38100">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4888"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prstClr val="white"/>
                </a:solidFill>
                <a:effectLst/>
                <a:uLnTx/>
                <a:uFillTx/>
                <a:ea typeface="+mn-ea"/>
                <a:cs typeface="+mn-cs"/>
              </a:endParaRPr>
            </a:p>
          </p:txBody>
        </p:sp>
        <p:sp>
          <p:nvSpPr>
            <p:cNvPr id="29" name="Ellipse 28">
              <a:extLst>
                <a:ext uri="{FF2B5EF4-FFF2-40B4-BE49-F238E27FC236}">
                  <a16:creationId xmlns:a16="http://schemas.microsoft.com/office/drawing/2014/main" id="{20E05C25-C4EB-4DD7-8CC7-703056CB52A2}"/>
                </a:ext>
              </a:extLst>
            </p:cNvPr>
            <p:cNvSpPr/>
            <p:nvPr/>
          </p:nvSpPr>
          <p:spPr>
            <a:xfrm>
              <a:off x="6151240" y="2371024"/>
              <a:ext cx="487676" cy="983252"/>
            </a:xfrm>
            <a:prstGeom prst="ellipse">
              <a:avLst/>
            </a:prstGeom>
            <a:solidFill>
              <a:srgbClr val="92D050"/>
            </a:solidFill>
            <a:ln w="38100">
              <a:solidFill>
                <a:srgbClr val="FF67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1004888"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noFill/>
                <a:effectLst/>
                <a:uLnTx/>
                <a:uFillTx/>
                <a:ea typeface="+mn-ea"/>
                <a:cs typeface="+mn-cs"/>
              </a:endParaRPr>
            </a:p>
          </p:txBody>
        </p:sp>
        <p:sp>
          <p:nvSpPr>
            <p:cNvPr id="30" name="Rectangle 29">
              <a:extLst>
                <a:ext uri="{FF2B5EF4-FFF2-40B4-BE49-F238E27FC236}">
                  <a16:creationId xmlns:a16="http://schemas.microsoft.com/office/drawing/2014/main" id="{395A0678-45A2-4AFF-91C7-A24E51B1B79E}"/>
                </a:ext>
              </a:extLst>
            </p:cNvPr>
            <p:cNvSpPr/>
            <p:nvPr/>
          </p:nvSpPr>
          <p:spPr>
            <a:xfrm>
              <a:off x="7929631" y="1448040"/>
              <a:ext cx="504056" cy="8504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4888"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prstClr val="white"/>
                </a:solidFill>
                <a:effectLst/>
                <a:uLnTx/>
                <a:uFillTx/>
                <a:ea typeface="+mn-ea"/>
                <a:cs typeface="+mn-cs"/>
              </a:endParaRPr>
            </a:p>
          </p:txBody>
        </p:sp>
        <p:sp>
          <p:nvSpPr>
            <p:cNvPr id="33" name="ZoneTexte 32">
              <a:extLst>
                <a:ext uri="{FF2B5EF4-FFF2-40B4-BE49-F238E27FC236}">
                  <a16:creationId xmlns:a16="http://schemas.microsoft.com/office/drawing/2014/main" id="{857021AA-7F0B-49E3-AF58-2D8890FA528A}"/>
                </a:ext>
              </a:extLst>
            </p:cNvPr>
            <p:cNvSpPr txBox="1"/>
            <p:nvPr/>
          </p:nvSpPr>
          <p:spPr>
            <a:xfrm rot="16200000">
              <a:off x="6092452" y="2686169"/>
              <a:ext cx="692818" cy="314356"/>
            </a:xfrm>
            <a:prstGeom prst="rect">
              <a:avLst/>
            </a:prstGeom>
            <a:noFill/>
          </p:spPr>
          <p:txBody>
            <a:bodyPr wrap="square" rtlCol="0">
              <a:spAutoFit/>
            </a:bodyPr>
            <a:lstStyle/>
            <a:p>
              <a:pPr marL="0" marR="0" lvl="0" indent="0" algn="l" defTabSz="1004888" rtl="0" eaLnBrk="1" fontAlgn="base" latinLnBrk="0" hangingPunct="1">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mn-lt"/>
                  <a:ea typeface="+mn-ea"/>
                  <a:cs typeface="Arial" charset="0"/>
                </a:rPr>
                <a:t>FREE</a:t>
              </a:r>
            </a:p>
          </p:txBody>
        </p:sp>
        <p:sp>
          <p:nvSpPr>
            <p:cNvPr id="34" name="ZoneTexte 33">
              <a:extLst>
                <a:ext uri="{FF2B5EF4-FFF2-40B4-BE49-F238E27FC236}">
                  <a16:creationId xmlns:a16="http://schemas.microsoft.com/office/drawing/2014/main" id="{04FEA7EC-7C66-4FAD-9CB8-152447E978E6}"/>
                </a:ext>
              </a:extLst>
            </p:cNvPr>
            <p:cNvSpPr txBox="1"/>
            <p:nvPr/>
          </p:nvSpPr>
          <p:spPr>
            <a:xfrm>
              <a:off x="7034297" y="1761988"/>
              <a:ext cx="692818" cy="330852"/>
            </a:xfrm>
            <a:prstGeom prst="rect">
              <a:avLst/>
            </a:prstGeom>
            <a:noFill/>
          </p:spPr>
          <p:txBody>
            <a:bodyPr wrap="square" rtlCol="0">
              <a:spAutoFit/>
            </a:bodyPr>
            <a:lstStyle/>
            <a:p>
              <a:pPr marL="0" marR="0" lvl="0" indent="0" algn="l" defTabSz="1004888" rtl="0" eaLnBrk="1" fontAlgn="base" latinLnBrk="0" hangingPunct="1">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mn-lt"/>
                  <a:ea typeface="+mn-ea"/>
                  <a:cs typeface="Arial" charset="0"/>
                </a:rPr>
                <a:t>FREE</a:t>
              </a:r>
            </a:p>
          </p:txBody>
        </p:sp>
        <p:sp>
          <p:nvSpPr>
            <p:cNvPr id="35" name="ZoneTexte 34">
              <a:extLst>
                <a:ext uri="{FF2B5EF4-FFF2-40B4-BE49-F238E27FC236}">
                  <a16:creationId xmlns:a16="http://schemas.microsoft.com/office/drawing/2014/main" id="{3262E379-844C-4B0E-A22A-A6868DBDBF80}"/>
                </a:ext>
              </a:extLst>
            </p:cNvPr>
            <p:cNvSpPr txBox="1"/>
            <p:nvPr/>
          </p:nvSpPr>
          <p:spPr>
            <a:xfrm>
              <a:off x="6962062" y="2379657"/>
              <a:ext cx="692818" cy="330852"/>
            </a:xfrm>
            <a:prstGeom prst="rect">
              <a:avLst/>
            </a:prstGeom>
            <a:noFill/>
          </p:spPr>
          <p:txBody>
            <a:bodyPr wrap="square" rtlCol="0">
              <a:spAutoFit/>
            </a:bodyPr>
            <a:lstStyle/>
            <a:p>
              <a:pPr marL="0" marR="0" lvl="0" indent="0" algn="l" defTabSz="1004888" rtl="0" eaLnBrk="1" fontAlgn="base" latinLnBrk="0" hangingPunct="1">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mn-lt"/>
                  <a:ea typeface="+mn-ea"/>
                  <a:cs typeface="Arial" charset="0"/>
                </a:rPr>
                <a:t>FREE</a:t>
              </a:r>
            </a:p>
          </p:txBody>
        </p:sp>
      </p:grpSp>
      <p:sp>
        <p:nvSpPr>
          <p:cNvPr id="54" name="ZoneTexte 53">
            <a:extLst>
              <a:ext uri="{FF2B5EF4-FFF2-40B4-BE49-F238E27FC236}">
                <a16:creationId xmlns:a16="http://schemas.microsoft.com/office/drawing/2014/main" id="{EB951233-9F49-4F1B-B0C9-98F45F8EA5D4}"/>
              </a:ext>
            </a:extLst>
          </p:cNvPr>
          <p:cNvSpPr txBox="1"/>
          <p:nvPr/>
        </p:nvSpPr>
        <p:spPr>
          <a:xfrm rot="16200000">
            <a:off x="5780645" y="3086719"/>
            <a:ext cx="947393" cy="307777"/>
          </a:xfrm>
          <a:prstGeom prst="rect">
            <a:avLst/>
          </a:prstGeom>
          <a:noFill/>
        </p:spPr>
        <p:txBody>
          <a:bodyPr wrap="square" rtlCol="0">
            <a:spAutoFit/>
          </a:bodyPr>
          <a:lstStyle/>
          <a:p>
            <a:pPr marL="0" marR="0" lvl="0" indent="0" algn="l" defTabSz="1004888"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err="1">
                <a:ln>
                  <a:noFill/>
                </a:ln>
                <a:solidFill>
                  <a:prstClr val="black"/>
                </a:solidFill>
                <a:effectLst/>
                <a:uLnTx/>
                <a:uFillTx/>
                <a:latin typeface="+mn-lt"/>
                <a:ea typeface="+mn-ea"/>
                <a:cs typeface="Arial" charset="0"/>
              </a:rPr>
              <a:t>ThomX</a:t>
            </a:r>
            <a:endParaRPr kumimoji="0" lang="fr-FR" sz="2000" b="1" i="0" u="none" strike="noStrike" kern="1200" cap="none" spc="0" normalizeH="0" baseline="0" noProof="0" dirty="0">
              <a:ln>
                <a:noFill/>
              </a:ln>
              <a:solidFill>
                <a:prstClr val="black"/>
              </a:solidFill>
              <a:effectLst/>
              <a:uLnTx/>
              <a:uFillTx/>
              <a:latin typeface="+mn-lt"/>
              <a:ea typeface="+mn-ea"/>
              <a:cs typeface="Arial" charset="0"/>
            </a:endParaRPr>
          </a:p>
        </p:txBody>
      </p:sp>
      <p:sp>
        <p:nvSpPr>
          <p:cNvPr id="55" name="ZoneTexte 54">
            <a:extLst>
              <a:ext uri="{FF2B5EF4-FFF2-40B4-BE49-F238E27FC236}">
                <a16:creationId xmlns:a16="http://schemas.microsoft.com/office/drawing/2014/main" id="{2FDB2B3E-C41A-498A-B654-5C18D396A954}"/>
              </a:ext>
            </a:extLst>
          </p:cNvPr>
          <p:cNvSpPr txBox="1"/>
          <p:nvPr/>
        </p:nvSpPr>
        <p:spPr>
          <a:xfrm rot="16200000">
            <a:off x="8555391" y="2007280"/>
            <a:ext cx="1021031" cy="276999"/>
          </a:xfrm>
          <a:prstGeom prst="rect">
            <a:avLst/>
          </a:prstGeom>
          <a:noFill/>
        </p:spPr>
        <p:txBody>
          <a:bodyPr wrap="square" rtlCol="0">
            <a:spAutoFit/>
          </a:bodyPr>
          <a:lstStyle/>
          <a:p>
            <a:pPr marL="0" marR="0" lvl="0" indent="0" algn="l" defTabSz="1004888" rtl="0" eaLnBrk="1" fontAlgn="base" latinLnBrk="0" hangingPunct="1">
              <a:lnSpc>
                <a:spcPct val="100000"/>
              </a:lnSpc>
              <a:spcBef>
                <a:spcPct val="0"/>
              </a:spcBef>
              <a:spcAft>
                <a:spcPct val="0"/>
              </a:spcAft>
              <a:buClrTx/>
              <a:buSzTx/>
              <a:buFontTx/>
              <a:buNone/>
              <a:tabLst/>
              <a:defRPr/>
            </a:pPr>
            <a:r>
              <a:rPr kumimoji="0" lang="fr-FR" sz="1200" b="1" i="0" u="none" strike="noStrike" kern="1200" cap="none" spc="0" normalizeH="0" baseline="0" noProof="0" dirty="0" err="1">
                <a:ln>
                  <a:noFill/>
                </a:ln>
                <a:solidFill>
                  <a:prstClr val="black"/>
                </a:solidFill>
                <a:effectLst/>
                <a:uLnTx/>
                <a:uFillTx/>
                <a:latin typeface="+mn-lt"/>
                <a:ea typeface="+mn-ea"/>
                <a:cs typeface="Arial" charset="0"/>
              </a:rPr>
              <a:t>Andromede</a:t>
            </a:r>
            <a:endParaRPr kumimoji="0" lang="fr-FR" sz="1200" b="1" i="0" u="none" strike="noStrike" kern="1200" cap="none" spc="0" normalizeH="0" baseline="0" noProof="0" dirty="0">
              <a:ln>
                <a:noFill/>
              </a:ln>
              <a:solidFill>
                <a:prstClr val="black"/>
              </a:solidFill>
              <a:effectLst/>
              <a:uLnTx/>
              <a:uFillTx/>
              <a:latin typeface="+mn-lt"/>
              <a:ea typeface="+mn-ea"/>
              <a:cs typeface="Arial" charset="0"/>
            </a:endParaRPr>
          </a:p>
        </p:txBody>
      </p:sp>
      <p:pic>
        <p:nvPicPr>
          <p:cNvPr id="1028" name="Picture 4" descr="Radioactivité — Wikipé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258595" y="2888148"/>
            <a:ext cx="327975" cy="285612"/>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824B7931-C9A5-428E-A638-747AF80B2B65}"/>
              </a:ext>
            </a:extLst>
          </p:cNvPr>
          <p:cNvSpPr>
            <a:spLocks noGrp="1"/>
          </p:cNvSpPr>
          <p:nvPr>
            <p:ph type="title"/>
          </p:nvPr>
        </p:nvSpPr>
        <p:spPr/>
        <p:txBody>
          <a:bodyPr/>
          <a:lstStyle/>
          <a:p>
            <a:endParaRPr lang="fr-FR" dirty="0"/>
          </a:p>
        </p:txBody>
      </p:sp>
    </p:spTree>
    <p:extLst>
      <p:ext uri="{BB962C8B-B14F-4D97-AF65-F5344CB8AC3E}">
        <p14:creationId xmlns:p14="http://schemas.microsoft.com/office/powerpoint/2010/main" val="2623852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llipse 28">
            <a:extLst>
              <a:ext uri="{FF2B5EF4-FFF2-40B4-BE49-F238E27FC236}">
                <a16:creationId xmlns:a16="http://schemas.microsoft.com/office/drawing/2014/main" id="{E451AA20-1891-46EC-AAAC-BCE5C20333E7}"/>
              </a:ext>
            </a:extLst>
          </p:cNvPr>
          <p:cNvSpPr/>
          <p:nvPr/>
        </p:nvSpPr>
        <p:spPr>
          <a:xfrm>
            <a:off x="6230669" y="2786933"/>
            <a:ext cx="1271934" cy="1362876"/>
          </a:xfrm>
          <a:prstGeom prst="ellipse">
            <a:avLst/>
          </a:prstGeom>
          <a:solidFill>
            <a:srgbClr val="00B0F0"/>
          </a:solidFill>
          <a:ln w="38100">
            <a:solidFill>
              <a:srgbClr val="FF67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1004888"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a:ln>
                <a:noFill/>
              </a:ln>
              <a:noFill/>
              <a:effectLst/>
              <a:uLnTx/>
              <a:uFillTx/>
              <a:ea typeface="+mn-ea"/>
              <a:cs typeface="+mn-cs"/>
            </a:endParaRPr>
          </a:p>
        </p:txBody>
      </p:sp>
      <p:pic>
        <p:nvPicPr>
          <p:cNvPr id="14340" name="Picture 4"/>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183"/>
          <a:stretch/>
        </p:blipFill>
        <p:spPr bwMode="auto">
          <a:xfrm>
            <a:off x="6178549" y="598662"/>
            <a:ext cx="4536429" cy="5119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Ellipse 25">
            <a:extLst>
              <a:ext uri="{FF2B5EF4-FFF2-40B4-BE49-F238E27FC236}">
                <a16:creationId xmlns:a16="http://schemas.microsoft.com/office/drawing/2014/main" id="{C5D261C8-27D5-43AB-85D4-8CEABA301E6B}"/>
              </a:ext>
            </a:extLst>
          </p:cNvPr>
          <p:cNvSpPr/>
          <p:nvPr/>
        </p:nvSpPr>
        <p:spPr>
          <a:xfrm>
            <a:off x="8849357" y="1841677"/>
            <a:ext cx="1278325" cy="1874279"/>
          </a:xfrm>
          <a:prstGeom prst="ellipse">
            <a:avLst/>
          </a:prstGeom>
          <a:solidFill>
            <a:srgbClr val="92D050"/>
          </a:solidFill>
          <a:ln w="38100">
            <a:solidFill>
              <a:srgbClr val="FF67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1004888"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noFill/>
              <a:effectLst/>
              <a:uLnTx/>
              <a:uFillTx/>
              <a:ea typeface="+mn-ea"/>
              <a:cs typeface="+mn-cs"/>
            </a:endParaRPr>
          </a:p>
        </p:txBody>
      </p:sp>
      <p:sp>
        <p:nvSpPr>
          <p:cNvPr id="3" name="Espace réservé de la date 2"/>
          <p:cNvSpPr>
            <a:spLocks noGrp="1"/>
          </p:cNvSpPr>
          <p:nvPr>
            <p:ph type="dt" sz="half" idx="10"/>
          </p:nvPr>
        </p:nvSpPr>
        <p:spPr/>
        <p:txBody>
          <a:bodyPr/>
          <a:lstStyle/>
          <a:p>
            <a:pPr marL="0" marR="0" lvl="0" indent="0" algn="l" defTabSz="1004888"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mn-lt"/>
                <a:ea typeface="+mn-ea"/>
                <a:cs typeface="Arial" charset="0"/>
              </a:rPr>
              <a:t>25/01/2022</a:t>
            </a:r>
          </a:p>
        </p:txBody>
      </p:sp>
      <p:sp>
        <p:nvSpPr>
          <p:cNvPr id="7" name="Espace réservé du numéro de diapositive 6"/>
          <p:cNvSpPr>
            <a:spLocks noGrp="1"/>
          </p:cNvSpPr>
          <p:nvPr>
            <p:ph type="sldNum" sz="quarter" idx="12"/>
          </p:nvPr>
        </p:nvSpPr>
        <p:spPr>
          <a:xfrm>
            <a:off x="8159407" y="5731817"/>
            <a:ext cx="2422525" cy="322263"/>
          </a:xfrm>
        </p:spPr>
        <p:txBody>
          <a:bodyPr/>
          <a:lstStyle/>
          <a:p>
            <a:pPr marL="0" marR="0" lvl="0" indent="0" algn="r" defTabSz="1004888" rtl="0" eaLnBrk="1" fontAlgn="base" latinLnBrk="0" hangingPunct="1">
              <a:lnSpc>
                <a:spcPct val="100000"/>
              </a:lnSpc>
              <a:spcBef>
                <a:spcPct val="0"/>
              </a:spcBef>
              <a:spcAft>
                <a:spcPct val="0"/>
              </a:spcAft>
              <a:buClrTx/>
              <a:buSzTx/>
              <a:buFontTx/>
              <a:buNone/>
              <a:tabLst/>
              <a:defRPr/>
            </a:pPr>
            <a:fld id="{2126CF9F-CC6A-4010-A70A-E16F699FA027}" type="slidenum">
              <a:rPr kumimoji="0" lang="fr-FR" sz="1200" b="0" i="0" u="none" strike="noStrike" kern="1200" cap="none" spc="0" normalizeH="0" baseline="0" noProof="0" smtClean="0">
                <a:ln>
                  <a:noFill/>
                </a:ln>
                <a:solidFill>
                  <a:prstClr val="white"/>
                </a:solidFill>
                <a:effectLst/>
                <a:uLnTx/>
                <a:uFillTx/>
                <a:latin typeface="+mn-lt"/>
                <a:ea typeface="+mn-ea"/>
                <a:cs typeface="Arial" charset="0"/>
              </a:rPr>
              <a:pPr marL="0" marR="0" lvl="0" indent="0" algn="r" defTabSz="1004888" rtl="0" eaLnBrk="1" fontAlgn="base" latinLnBrk="0" hangingPunct="1">
                <a:lnSpc>
                  <a:spcPct val="100000"/>
                </a:lnSpc>
                <a:spcBef>
                  <a:spcPct val="0"/>
                </a:spcBef>
                <a:spcAft>
                  <a:spcPct val="0"/>
                </a:spcAft>
                <a:buClrTx/>
                <a:buSzTx/>
                <a:buFontTx/>
                <a:buNone/>
                <a:tabLst/>
                <a:defRPr/>
              </a:pPr>
              <a:t>11</a:t>
            </a:fld>
            <a:endParaRPr kumimoji="0" lang="fr-FR" sz="1200" b="0" i="0" u="none" strike="noStrike" kern="1200" cap="none" spc="0" normalizeH="0" baseline="0" noProof="0">
              <a:ln>
                <a:noFill/>
              </a:ln>
              <a:solidFill>
                <a:prstClr val="white"/>
              </a:solidFill>
              <a:effectLst/>
              <a:uLnTx/>
              <a:uFillTx/>
              <a:latin typeface="+mn-lt"/>
              <a:ea typeface="+mn-ea"/>
              <a:cs typeface="Arial" charset="0"/>
            </a:endParaRPr>
          </a:p>
        </p:txBody>
      </p:sp>
      <p:sp>
        <p:nvSpPr>
          <p:cNvPr id="95" name="Espace réservé du pied de page 5"/>
          <p:cNvSpPr>
            <a:spLocks noGrp="1"/>
          </p:cNvSpPr>
          <p:nvPr>
            <p:ph type="ftr" sz="quarter" idx="11"/>
          </p:nvPr>
        </p:nvSpPr>
        <p:spPr>
          <a:xfrm>
            <a:off x="2938116" y="5714820"/>
            <a:ext cx="4896544" cy="322263"/>
          </a:xfrm>
        </p:spPr>
        <p:txBody>
          <a:bodyPr/>
          <a:lstStyle/>
          <a:p>
            <a:pPr marL="0" marR="0" lvl="0" indent="0" algn="ctr" defTabSz="1004888"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mn-lt"/>
                <a:ea typeface="+mn-ea"/>
                <a:cs typeface="Arial" charset="0"/>
              </a:rPr>
              <a:t>PERLE : Meeting avec la direction</a:t>
            </a:r>
            <a:endParaRPr kumimoji="0" lang="fr-FR" sz="1200" b="0" i="0" u="none" strike="noStrike" kern="1200" cap="none" spc="0" normalizeH="0" baseline="0" noProof="0" dirty="0">
              <a:ln>
                <a:noFill/>
              </a:ln>
              <a:solidFill>
                <a:prstClr val="white"/>
              </a:solidFill>
              <a:effectLst/>
              <a:uLnTx/>
              <a:uFillTx/>
              <a:latin typeface="+mn-lt"/>
              <a:ea typeface="+mn-ea"/>
              <a:cs typeface="Arial" charset="0"/>
            </a:endParaRPr>
          </a:p>
        </p:txBody>
      </p:sp>
      <p:sp>
        <p:nvSpPr>
          <p:cNvPr id="17" name="Rectangle 16"/>
          <p:cNvSpPr/>
          <p:nvPr/>
        </p:nvSpPr>
        <p:spPr>
          <a:xfrm>
            <a:off x="0" y="2790076"/>
            <a:ext cx="9072361" cy="2677656"/>
          </a:xfrm>
          <a:prstGeom prst="rect">
            <a:avLst/>
          </a:prstGeom>
        </p:spPr>
        <p:txBody>
          <a:bodyPr wrap="square">
            <a:spAutoFit/>
          </a:bodyPr>
          <a:lstStyle/>
          <a:p>
            <a:pPr lvl="0" algn="ctr"/>
            <a:r>
              <a:rPr lang="fr-FR" sz="2400" b="1" dirty="0">
                <a:solidFill>
                  <a:prstClr val="black"/>
                </a:solidFill>
                <a:latin typeface="+mn-lt"/>
              </a:rPr>
              <a:t>Avant l'installation finale :</a:t>
            </a:r>
          </a:p>
          <a:p>
            <a:pPr lvl="0" algn="ctr"/>
            <a:r>
              <a:rPr lang="fr-FR" sz="2400" b="1" dirty="0">
                <a:solidFill>
                  <a:prstClr val="black"/>
                </a:solidFill>
                <a:latin typeface="+mn-lt"/>
              </a:rPr>
              <a:t>Montage, </a:t>
            </a:r>
          </a:p>
          <a:p>
            <a:pPr lvl="0" algn="ctr"/>
            <a:r>
              <a:rPr lang="fr-FR" sz="2400" b="1" dirty="0">
                <a:solidFill>
                  <a:prstClr val="black"/>
                </a:solidFill>
                <a:latin typeface="+mn-lt"/>
              </a:rPr>
              <a:t>test et qualification </a:t>
            </a:r>
          </a:p>
          <a:p>
            <a:pPr lvl="0" algn="ctr"/>
            <a:r>
              <a:rPr lang="fr-FR" sz="2400" b="1" dirty="0">
                <a:solidFill>
                  <a:prstClr val="black"/>
                </a:solidFill>
                <a:latin typeface="+mn-lt"/>
              </a:rPr>
              <a:t>du canon à courant continu</a:t>
            </a:r>
          </a:p>
          <a:p>
            <a:pPr lvl="0" algn="ctr"/>
            <a:r>
              <a:rPr lang="fr-FR" sz="2400" b="1" dirty="0">
                <a:solidFill>
                  <a:prstClr val="black"/>
                </a:solidFill>
                <a:latin typeface="+mn-lt"/>
              </a:rPr>
              <a:t>dans l'Igloo</a:t>
            </a:r>
          </a:p>
          <a:p>
            <a:pPr lvl="0" algn="ctr"/>
            <a:r>
              <a:rPr lang="fr-FR" sz="2400" b="1" dirty="0">
                <a:solidFill>
                  <a:prstClr val="black"/>
                </a:solidFill>
                <a:latin typeface="+mn-lt"/>
              </a:rPr>
              <a:t>(zone </a:t>
            </a:r>
            <a:r>
              <a:rPr lang="fr-FR" sz="2400" b="1" dirty="0" err="1">
                <a:solidFill>
                  <a:prstClr val="black"/>
                </a:solidFill>
                <a:latin typeface="+mn-lt"/>
              </a:rPr>
              <a:t>radioprotégée</a:t>
            </a:r>
            <a:r>
              <a:rPr lang="fr-FR" sz="2400" b="1" dirty="0">
                <a:solidFill>
                  <a:prstClr val="black"/>
                </a:solidFill>
                <a:latin typeface="+mn-lt"/>
              </a:rPr>
              <a:t> et </a:t>
            </a:r>
          </a:p>
          <a:p>
            <a:pPr lvl="0" algn="ctr"/>
            <a:r>
              <a:rPr lang="fr-FR" sz="2400" b="1" dirty="0">
                <a:solidFill>
                  <a:prstClr val="black"/>
                </a:solidFill>
                <a:latin typeface="+mn-lt"/>
              </a:rPr>
              <a:t>équipée) </a:t>
            </a:r>
            <a:endParaRPr kumimoji="0" lang="en-GB" sz="2400" b="1" i="0" u="none" strike="noStrike" kern="1200" cap="none" spc="0" normalizeH="0" baseline="0" noProof="0" dirty="0">
              <a:ln>
                <a:noFill/>
              </a:ln>
              <a:solidFill>
                <a:prstClr val="black"/>
              </a:solidFill>
              <a:effectLst/>
              <a:uLnTx/>
              <a:uFillTx/>
              <a:latin typeface="+mn-lt"/>
              <a:ea typeface="+mn-ea"/>
              <a:cs typeface="Arial" charset="0"/>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239" y="3413996"/>
            <a:ext cx="2690377" cy="1868265"/>
          </a:xfrm>
          <a:prstGeom prst="rect">
            <a:avLst/>
          </a:prstGeom>
          <a:noFill/>
          <a:ln w="38100">
            <a:solidFill>
              <a:srgbClr val="E05314"/>
            </a:solidFill>
            <a:miter lim="800000"/>
            <a:headEnd/>
            <a:tailEnd/>
          </a:ln>
          <a:extLst>
            <a:ext uri="{909E8E84-426E-40DD-AFC4-6F175D3DCCD1}">
              <a14:hiddenFill xmlns:a14="http://schemas.microsoft.com/office/drawing/2010/main">
                <a:solidFill>
                  <a:schemeClr val="accent1"/>
                </a:solidFill>
              </a14:hiddenFill>
            </a:ext>
          </a:extLst>
        </p:spPr>
      </p:pic>
      <p:pic>
        <p:nvPicPr>
          <p:cNvPr id="14339" name="Picture 3"/>
          <p:cNvPicPr>
            <a:picLocks noChangeAspect="1" noChangeArrowheads="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artisticPaintStrokes/>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10631901">
            <a:off x="8992731" y="2305105"/>
            <a:ext cx="991578" cy="1058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Rectangle 36"/>
          <p:cNvSpPr/>
          <p:nvPr/>
        </p:nvSpPr>
        <p:spPr>
          <a:xfrm>
            <a:off x="8089899" y="3706076"/>
            <a:ext cx="2393637" cy="338554"/>
          </a:xfrm>
          <a:prstGeom prst="rect">
            <a:avLst/>
          </a:prstGeom>
        </p:spPr>
        <p:txBody>
          <a:bodyPr wrap="square">
            <a:spAutoFit/>
          </a:bodyPr>
          <a:lstStyle/>
          <a:p>
            <a:pPr marL="0" marR="0" lvl="0" indent="0" algn="ctr" defTabSz="1004888"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FF6700"/>
                </a:solidFill>
                <a:effectLst/>
                <a:uLnTx/>
                <a:uFillTx/>
                <a:latin typeface="+mn-lt"/>
                <a:ea typeface="+mn-ea"/>
                <a:cs typeface="Arial" charset="0"/>
              </a:rPr>
              <a:t>(Extended </a:t>
            </a:r>
            <a:r>
              <a:rPr kumimoji="0" lang="fr-FR" sz="1600" b="1" i="0" u="none" strike="noStrike" kern="1200" cap="none" spc="0" normalizeH="0" baseline="0" noProof="0" dirty="0" err="1">
                <a:ln>
                  <a:noFill/>
                </a:ln>
                <a:solidFill>
                  <a:srgbClr val="FF6700"/>
                </a:solidFill>
                <a:effectLst/>
                <a:uLnTx/>
                <a:uFillTx/>
                <a:latin typeface="+mn-lt"/>
                <a:ea typeface="+mn-ea"/>
                <a:cs typeface="Arial" charset="0"/>
              </a:rPr>
              <a:t>scale</a:t>
            </a:r>
            <a:r>
              <a:rPr kumimoji="0" lang="fr-FR" sz="1600" b="1" i="0" u="none" strike="noStrike" kern="1200" cap="none" spc="0" normalizeH="0" baseline="0" noProof="0" dirty="0">
                <a:ln>
                  <a:noFill/>
                </a:ln>
                <a:solidFill>
                  <a:srgbClr val="FF6700"/>
                </a:solidFill>
                <a:effectLst/>
                <a:uLnTx/>
                <a:uFillTx/>
                <a:latin typeface="+mn-lt"/>
                <a:ea typeface="+mn-ea"/>
                <a:cs typeface="Arial" charset="0"/>
              </a:rPr>
              <a:t>)</a:t>
            </a:r>
            <a:endParaRPr kumimoji="0" lang="en-GB" sz="1600" b="1" i="0" u="none" strike="noStrike" kern="1200" cap="none" spc="0" normalizeH="0" baseline="0" noProof="0" dirty="0">
              <a:ln>
                <a:noFill/>
              </a:ln>
              <a:solidFill>
                <a:srgbClr val="FF6700"/>
              </a:solidFill>
              <a:effectLst/>
              <a:uLnTx/>
              <a:uFillTx/>
              <a:latin typeface="+mn-lt"/>
              <a:ea typeface="+mn-ea"/>
              <a:cs typeface="Arial" charset="0"/>
            </a:endParaRPr>
          </a:p>
        </p:txBody>
      </p:sp>
      <p:pic>
        <p:nvPicPr>
          <p:cNvPr id="4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015" y="1877273"/>
            <a:ext cx="2654940" cy="1389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e 13">
            <a:extLst>
              <a:ext uri="{FF2B5EF4-FFF2-40B4-BE49-F238E27FC236}">
                <a16:creationId xmlns:a16="http://schemas.microsoft.com/office/drawing/2014/main" id="{FFE4D3AE-6649-486C-ACBC-DF3214863B5F}"/>
              </a:ext>
            </a:extLst>
          </p:cNvPr>
          <p:cNvGrpSpPr/>
          <p:nvPr/>
        </p:nvGrpSpPr>
        <p:grpSpPr>
          <a:xfrm>
            <a:off x="3010123" y="805642"/>
            <a:ext cx="2772940" cy="1758251"/>
            <a:chOff x="5240011" y="1176199"/>
            <a:chExt cx="5202162" cy="2913419"/>
          </a:xfrm>
        </p:grpSpPr>
        <p:pic>
          <p:nvPicPr>
            <p:cNvPr id="15" name="Image 14" descr="chapeau4.png">
              <a:extLst>
                <a:ext uri="{FF2B5EF4-FFF2-40B4-BE49-F238E27FC236}">
                  <a16:creationId xmlns:a16="http://schemas.microsoft.com/office/drawing/2014/main" id="{5342B934-0A69-4D63-ABE8-76C8269BAA93}"/>
                </a:ext>
              </a:extLst>
            </p:cNvPr>
            <p:cNvPicPr>
              <a:picLocks noChangeAspect="1"/>
            </p:cNvPicPr>
            <p:nvPr/>
          </p:nvPicPr>
          <p:blipFill>
            <a:blip r:embed="rId8" cstate="screen"/>
            <a:srcRect/>
            <a:stretch>
              <a:fillRect/>
            </a:stretch>
          </p:blipFill>
          <p:spPr>
            <a:xfrm rot="10800000">
              <a:off x="5240011" y="1176199"/>
              <a:ext cx="5202162" cy="2913419"/>
            </a:xfrm>
            <a:prstGeom prst="rect">
              <a:avLst/>
            </a:prstGeom>
            <a:ln w="38100">
              <a:solidFill>
                <a:srgbClr val="FF6700"/>
              </a:solidFill>
            </a:ln>
          </p:spPr>
        </p:pic>
        <p:sp>
          <p:nvSpPr>
            <p:cNvPr id="18" name="Ellipse 17">
              <a:extLst>
                <a:ext uri="{FF2B5EF4-FFF2-40B4-BE49-F238E27FC236}">
                  <a16:creationId xmlns:a16="http://schemas.microsoft.com/office/drawing/2014/main" id="{F9EAE85F-7C48-4613-A173-77553BE960D3}"/>
                </a:ext>
              </a:extLst>
            </p:cNvPr>
            <p:cNvSpPr/>
            <p:nvPr/>
          </p:nvSpPr>
          <p:spPr>
            <a:xfrm>
              <a:off x="5962451" y="2358208"/>
              <a:ext cx="936104" cy="959567"/>
            </a:xfrm>
            <a:prstGeom prst="ellipse">
              <a:avLst/>
            </a:prstGeom>
            <a:solidFill>
              <a:srgbClr val="00B0F0"/>
            </a:solidFill>
            <a:ln w="38100">
              <a:solidFill>
                <a:srgbClr val="FF67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1004888"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a:ln>
                  <a:noFill/>
                </a:ln>
                <a:noFill/>
                <a:effectLst/>
                <a:uLnTx/>
                <a:uFillTx/>
                <a:ea typeface="+mn-ea"/>
                <a:cs typeface="+mn-cs"/>
              </a:endParaRPr>
            </a:p>
          </p:txBody>
        </p:sp>
        <p:sp>
          <p:nvSpPr>
            <p:cNvPr id="19" name="Rectangle 18">
              <a:extLst>
                <a:ext uri="{FF2B5EF4-FFF2-40B4-BE49-F238E27FC236}">
                  <a16:creationId xmlns:a16="http://schemas.microsoft.com/office/drawing/2014/main" id="{7290DB92-A6B8-4AC8-817D-765F43E370EE}"/>
                </a:ext>
              </a:extLst>
            </p:cNvPr>
            <p:cNvSpPr/>
            <p:nvPr/>
          </p:nvSpPr>
          <p:spPr>
            <a:xfrm>
              <a:off x="7040211" y="1543290"/>
              <a:ext cx="1586536" cy="814918"/>
            </a:xfrm>
            <a:prstGeom prst="rect">
              <a:avLst/>
            </a:prstGeom>
            <a:solidFill>
              <a:srgbClr val="FFFF00"/>
            </a:solidFill>
            <a:ln w="38100">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4888"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a:ln>
                  <a:noFill/>
                </a:ln>
                <a:solidFill>
                  <a:prstClr val="white"/>
                </a:solidFill>
                <a:effectLst/>
                <a:uLnTx/>
                <a:uFillTx/>
                <a:ea typeface="+mn-ea"/>
                <a:cs typeface="+mn-cs"/>
              </a:endParaRPr>
            </a:p>
          </p:txBody>
        </p:sp>
      </p:grpSp>
      <p:sp>
        <p:nvSpPr>
          <p:cNvPr id="21" name="Ellipse 20">
            <a:extLst>
              <a:ext uri="{FF2B5EF4-FFF2-40B4-BE49-F238E27FC236}">
                <a16:creationId xmlns:a16="http://schemas.microsoft.com/office/drawing/2014/main" id="{7EA37971-BEE8-452C-BA77-31D9D6F44B49}"/>
              </a:ext>
            </a:extLst>
          </p:cNvPr>
          <p:cNvSpPr/>
          <p:nvPr/>
        </p:nvSpPr>
        <p:spPr>
          <a:xfrm>
            <a:off x="3641641" y="1558726"/>
            <a:ext cx="231619" cy="505251"/>
          </a:xfrm>
          <a:prstGeom prst="ellipse">
            <a:avLst/>
          </a:prstGeom>
          <a:solidFill>
            <a:srgbClr val="92D050"/>
          </a:solidFill>
          <a:ln w="38100">
            <a:solidFill>
              <a:srgbClr val="FF67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1004888"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noFill/>
              <a:effectLst/>
              <a:uLnTx/>
              <a:uFillTx/>
              <a:ea typeface="+mn-ea"/>
              <a:cs typeface="+mn-cs"/>
            </a:endParaRPr>
          </a:p>
        </p:txBody>
      </p:sp>
      <p:cxnSp>
        <p:nvCxnSpPr>
          <p:cNvPr id="27" name="Connecteur droit avec flèche 26">
            <a:extLst>
              <a:ext uri="{FF2B5EF4-FFF2-40B4-BE49-F238E27FC236}">
                <a16:creationId xmlns:a16="http://schemas.microsoft.com/office/drawing/2014/main" id="{1E000E8C-1106-4676-A1C2-666707AFE75C}"/>
              </a:ext>
            </a:extLst>
          </p:cNvPr>
          <p:cNvCxnSpPr>
            <a:cxnSpLocks/>
          </p:cNvCxnSpPr>
          <p:nvPr/>
        </p:nvCxnSpPr>
        <p:spPr>
          <a:xfrm>
            <a:off x="3809316" y="1810631"/>
            <a:ext cx="5158136" cy="793003"/>
          </a:xfrm>
          <a:prstGeom prst="straightConnector1">
            <a:avLst/>
          </a:prstGeom>
          <a:ln w="38100">
            <a:solidFill>
              <a:srgbClr val="FF6700"/>
            </a:solidFill>
            <a:tailEnd type="arrow"/>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4CF6D616-C634-471A-92F4-7F5450359992}"/>
              </a:ext>
            </a:extLst>
          </p:cNvPr>
          <p:cNvSpPr txBox="1"/>
          <p:nvPr/>
        </p:nvSpPr>
        <p:spPr>
          <a:xfrm rot="16200000">
            <a:off x="6183942" y="3133667"/>
            <a:ext cx="1155134" cy="461665"/>
          </a:xfrm>
          <a:prstGeom prst="rect">
            <a:avLst/>
          </a:prstGeom>
          <a:noFill/>
        </p:spPr>
        <p:txBody>
          <a:bodyPr wrap="square" rtlCol="0">
            <a:spAutoFit/>
          </a:bodyPr>
          <a:lstStyle/>
          <a:p>
            <a:pPr marL="0" marR="0" lvl="0" indent="0" algn="l" defTabSz="1004888"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err="1">
                <a:ln>
                  <a:noFill/>
                </a:ln>
                <a:solidFill>
                  <a:prstClr val="black"/>
                </a:solidFill>
                <a:effectLst/>
                <a:uLnTx/>
                <a:uFillTx/>
                <a:latin typeface="+mn-lt"/>
                <a:ea typeface="+mn-ea"/>
                <a:cs typeface="Arial" charset="0"/>
              </a:rPr>
              <a:t>ThomX</a:t>
            </a:r>
            <a:endParaRPr kumimoji="0" lang="fr-FR" sz="3600" b="1" i="0" u="none" strike="noStrike" kern="1200" cap="none" spc="0" normalizeH="0" baseline="0" noProof="0" dirty="0">
              <a:ln>
                <a:noFill/>
              </a:ln>
              <a:solidFill>
                <a:prstClr val="black"/>
              </a:solidFill>
              <a:effectLst/>
              <a:uLnTx/>
              <a:uFillTx/>
              <a:latin typeface="+mn-lt"/>
              <a:ea typeface="+mn-ea"/>
              <a:cs typeface="Arial" charset="0"/>
            </a:endParaRPr>
          </a:p>
        </p:txBody>
      </p:sp>
      <p:sp>
        <p:nvSpPr>
          <p:cNvPr id="6" name="Rectangle 5">
            <a:extLst>
              <a:ext uri="{FF2B5EF4-FFF2-40B4-BE49-F238E27FC236}">
                <a16:creationId xmlns:a16="http://schemas.microsoft.com/office/drawing/2014/main" id="{A6D0F4F0-5338-4A30-AE80-AF5D3272380D}"/>
              </a:ext>
            </a:extLst>
          </p:cNvPr>
          <p:cNvSpPr/>
          <p:nvPr/>
        </p:nvSpPr>
        <p:spPr>
          <a:xfrm>
            <a:off x="3903757" y="1095265"/>
            <a:ext cx="1020442" cy="307777"/>
          </a:xfrm>
          <a:prstGeom prst="rect">
            <a:avLst/>
          </a:prstGeom>
        </p:spPr>
        <p:txBody>
          <a:bodyPr wrap="square">
            <a:spAutoFit/>
          </a:bodyPr>
          <a:lstStyle/>
          <a:p>
            <a:pPr marL="0" marR="0" lvl="0" indent="0" algn="l" defTabSz="1004888"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mn-lt"/>
                <a:ea typeface="+mn-ea"/>
                <a:cs typeface="Arial" charset="0"/>
              </a:rPr>
              <a:t>Super ACO</a:t>
            </a:r>
          </a:p>
        </p:txBody>
      </p:sp>
      <p:pic>
        <p:nvPicPr>
          <p:cNvPr id="22" name="Image 21">
            <a:extLst>
              <a:ext uri="{FF2B5EF4-FFF2-40B4-BE49-F238E27FC236}">
                <a16:creationId xmlns:a16="http://schemas.microsoft.com/office/drawing/2014/main" id="{2E1EC9E8-3CBF-41AA-9FBE-B8B16C1192A9}"/>
              </a:ext>
            </a:extLst>
          </p:cNvPr>
          <p:cNvPicPr>
            <a:picLocks noChangeAspect="1"/>
          </p:cNvPicPr>
          <p:nvPr/>
        </p:nvPicPr>
        <p:blipFill>
          <a:blip r:embed="rId9"/>
          <a:stretch>
            <a:fillRect/>
          </a:stretch>
        </p:blipFill>
        <p:spPr>
          <a:xfrm>
            <a:off x="8587067" y="59612"/>
            <a:ext cx="2132566" cy="1591622"/>
          </a:xfrm>
          <a:prstGeom prst="rect">
            <a:avLst/>
          </a:prstGeom>
        </p:spPr>
      </p:pic>
      <p:sp>
        <p:nvSpPr>
          <p:cNvPr id="23" name="ZoneTexte 22">
            <a:extLst>
              <a:ext uri="{FF2B5EF4-FFF2-40B4-BE49-F238E27FC236}">
                <a16:creationId xmlns:a16="http://schemas.microsoft.com/office/drawing/2014/main" id="{2550CF87-4CB0-4104-8165-C003003DC02F}"/>
              </a:ext>
            </a:extLst>
          </p:cNvPr>
          <p:cNvSpPr txBox="1"/>
          <p:nvPr/>
        </p:nvSpPr>
        <p:spPr>
          <a:xfrm>
            <a:off x="6132855" y="4447155"/>
            <a:ext cx="4449077" cy="1323439"/>
          </a:xfrm>
          <a:prstGeom prst="rect">
            <a:avLst/>
          </a:prstGeom>
          <a:solidFill>
            <a:schemeClr val="accent4">
              <a:lumMod val="20000"/>
              <a:lumOff val="80000"/>
            </a:schemeClr>
          </a:solidFill>
        </p:spPr>
        <p:txBody>
          <a:bodyPr wrap="square" rtlCol="0">
            <a:spAutoFit/>
          </a:bodyPr>
          <a:lstStyle/>
          <a:p>
            <a:pPr algn="ctr"/>
            <a:r>
              <a:rPr lang="fr-FR" dirty="0">
                <a:latin typeface="+mn-lt"/>
              </a:rPr>
              <a:t>Le travail sur les questions de sécurité a commencé et nous avons l'intention de soumettre une demande d'autorisation dans un mois.</a:t>
            </a:r>
          </a:p>
        </p:txBody>
      </p:sp>
      <p:sp>
        <p:nvSpPr>
          <p:cNvPr id="2" name="Titre 1">
            <a:extLst>
              <a:ext uri="{FF2B5EF4-FFF2-40B4-BE49-F238E27FC236}">
                <a16:creationId xmlns:a16="http://schemas.microsoft.com/office/drawing/2014/main" id="{1C19E654-16D7-4D03-A3C1-5BD1602A9AB5}"/>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189828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7" grpId="0"/>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B1CC30-54A9-4A1A-BD74-6F676BD02FEC}"/>
              </a:ext>
            </a:extLst>
          </p:cNvPr>
          <p:cNvSpPr>
            <a:spLocks noGrp="1"/>
          </p:cNvSpPr>
          <p:nvPr>
            <p:ph type="title"/>
          </p:nvPr>
        </p:nvSpPr>
        <p:spPr/>
        <p:txBody>
          <a:bodyPr/>
          <a:lstStyle/>
          <a:p>
            <a:endParaRPr lang="fr-FR"/>
          </a:p>
        </p:txBody>
      </p:sp>
      <p:sp>
        <p:nvSpPr>
          <p:cNvPr id="5" name="Espace réservé de la date 4">
            <a:extLst>
              <a:ext uri="{FF2B5EF4-FFF2-40B4-BE49-F238E27FC236}">
                <a16:creationId xmlns:a16="http://schemas.microsoft.com/office/drawing/2014/main" id="{C30E93C7-332C-439F-A861-12811EBEB92A}"/>
              </a:ext>
            </a:extLst>
          </p:cNvPr>
          <p:cNvSpPr>
            <a:spLocks noGrp="1"/>
          </p:cNvSpPr>
          <p:nvPr>
            <p:ph type="dt" sz="half" idx="10"/>
          </p:nvPr>
        </p:nvSpPr>
        <p:spPr/>
        <p:txBody>
          <a:bodyPr/>
          <a:lstStyle/>
          <a:p>
            <a:r>
              <a:rPr lang="fr-FR"/>
              <a:t>25/01/2022</a:t>
            </a:r>
            <a:endParaRPr lang="fr-FR" dirty="0"/>
          </a:p>
        </p:txBody>
      </p:sp>
      <p:sp>
        <p:nvSpPr>
          <p:cNvPr id="6" name="Espace réservé du pied de page 5">
            <a:extLst>
              <a:ext uri="{FF2B5EF4-FFF2-40B4-BE49-F238E27FC236}">
                <a16:creationId xmlns:a16="http://schemas.microsoft.com/office/drawing/2014/main" id="{5FDB5A20-6DCB-4F23-B7F7-67BC89DA6A9A}"/>
              </a:ext>
            </a:extLst>
          </p:cNvPr>
          <p:cNvSpPr>
            <a:spLocks noGrp="1"/>
          </p:cNvSpPr>
          <p:nvPr>
            <p:ph type="ftr" sz="quarter" idx="11"/>
          </p:nvPr>
        </p:nvSpPr>
        <p:spPr/>
        <p:txBody>
          <a:bodyPr/>
          <a:lstStyle/>
          <a:p>
            <a:r>
              <a:rPr lang="fr-FR"/>
              <a:t>PERLE : Meeting avec la direction</a:t>
            </a:r>
            <a:endParaRPr lang="fr-FR" dirty="0"/>
          </a:p>
        </p:txBody>
      </p:sp>
      <p:sp>
        <p:nvSpPr>
          <p:cNvPr id="7" name="Espace réservé du numéro de diapositive 6">
            <a:extLst>
              <a:ext uri="{FF2B5EF4-FFF2-40B4-BE49-F238E27FC236}">
                <a16:creationId xmlns:a16="http://schemas.microsoft.com/office/drawing/2014/main" id="{4F51B0A5-CF88-4D3B-8ABB-D12B6B96C867}"/>
              </a:ext>
            </a:extLst>
          </p:cNvPr>
          <p:cNvSpPr>
            <a:spLocks noGrp="1"/>
          </p:cNvSpPr>
          <p:nvPr>
            <p:ph type="sldNum" sz="quarter" idx="12"/>
          </p:nvPr>
        </p:nvSpPr>
        <p:spPr/>
        <p:txBody>
          <a:bodyPr/>
          <a:lstStyle/>
          <a:p>
            <a:fld id="{77E71596-5F9D-49C5-9701-16B3CA54319D}" type="slidenum">
              <a:rPr lang="fr-FR" smtClean="0"/>
              <a:pPr/>
              <a:t>12</a:t>
            </a:fld>
            <a:endParaRPr lang="fr-FR" dirty="0"/>
          </a:p>
        </p:txBody>
      </p:sp>
      <p:pic>
        <p:nvPicPr>
          <p:cNvPr id="9" name="Image 8">
            <a:extLst>
              <a:ext uri="{FF2B5EF4-FFF2-40B4-BE49-F238E27FC236}">
                <a16:creationId xmlns:a16="http://schemas.microsoft.com/office/drawing/2014/main" id="{B7C08237-DACD-43FF-98DC-80AC8BBE1DB9}"/>
              </a:ext>
            </a:extLst>
          </p:cNvPr>
          <p:cNvPicPr>
            <a:picLocks noChangeAspect="1"/>
          </p:cNvPicPr>
          <p:nvPr/>
        </p:nvPicPr>
        <p:blipFill>
          <a:blip r:embed="rId2"/>
          <a:stretch>
            <a:fillRect/>
          </a:stretch>
        </p:blipFill>
        <p:spPr>
          <a:xfrm>
            <a:off x="201812" y="1092976"/>
            <a:ext cx="10153127" cy="4621844"/>
          </a:xfrm>
          <a:prstGeom prst="rect">
            <a:avLst/>
          </a:prstGeom>
        </p:spPr>
      </p:pic>
    </p:spTree>
    <p:extLst>
      <p:ext uri="{BB962C8B-B14F-4D97-AF65-F5344CB8AC3E}">
        <p14:creationId xmlns:p14="http://schemas.microsoft.com/office/powerpoint/2010/main" val="17124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867803AD-2DD4-418A-A2B6-0B0E2033AB81}"/>
              </a:ext>
            </a:extLst>
          </p:cNvPr>
          <p:cNvSpPr>
            <a:spLocks noGrp="1"/>
          </p:cNvSpPr>
          <p:nvPr>
            <p:ph type="dt" sz="half" idx="10"/>
          </p:nvPr>
        </p:nvSpPr>
        <p:spPr/>
        <p:txBody>
          <a:bodyPr/>
          <a:lstStyle/>
          <a:p>
            <a:r>
              <a:rPr lang="fr-FR"/>
              <a:t>25/01/2022</a:t>
            </a:r>
            <a:endParaRPr lang="fr-FR" dirty="0"/>
          </a:p>
        </p:txBody>
      </p:sp>
      <p:sp>
        <p:nvSpPr>
          <p:cNvPr id="6" name="Espace réservé du pied de page 5">
            <a:extLst>
              <a:ext uri="{FF2B5EF4-FFF2-40B4-BE49-F238E27FC236}">
                <a16:creationId xmlns:a16="http://schemas.microsoft.com/office/drawing/2014/main" id="{ADFA3709-ACFA-4C83-BD22-B3D389BD268B}"/>
              </a:ext>
            </a:extLst>
          </p:cNvPr>
          <p:cNvSpPr>
            <a:spLocks noGrp="1"/>
          </p:cNvSpPr>
          <p:nvPr>
            <p:ph type="ftr" sz="quarter" idx="11"/>
          </p:nvPr>
        </p:nvSpPr>
        <p:spPr/>
        <p:txBody>
          <a:bodyPr/>
          <a:lstStyle/>
          <a:p>
            <a:r>
              <a:rPr lang="fr-FR"/>
              <a:t>PERLE : Meeting avec la direction</a:t>
            </a:r>
            <a:endParaRPr lang="fr-FR" dirty="0"/>
          </a:p>
        </p:txBody>
      </p:sp>
      <p:sp>
        <p:nvSpPr>
          <p:cNvPr id="7" name="Espace réservé du numéro de diapositive 6">
            <a:extLst>
              <a:ext uri="{FF2B5EF4-FFF2-40B4-BE49-F238E27FC236}">
                <a16:creationId xmlns:a16="http://schemas.microsoft.com/office/drawing/2014/main" id="{88D2BC69-5943-4501-B516-A477A7879B83}"/>
              </a:ext>
            </a:extLst>
          </p:cNvPr>
          <p:cNvSpPr>
            <a:spLocks noGrp="1"/>
          </p:cNvSpPr>
          <p:nvPr>
            <p:ph type="sldNum" sz="quarter" idx="12"/>
          </p:nvPr>
        </p:nvSpPr>
        <p:spPr/>
        <p:txBody>
          <a:bodyPr/>
          <a:lstStyle/>
          <a:p>
            <a:fld id="{77E71596-5F9D-49C5-9701-16B3CA54319D}" type="slidenum">
              <a:rPr lang="fr-FR" smtClean="0"/>
              <a:pPr/>
              <a:t>13</a:t>
            </a:fld>
            <a:endParaRPr lang="fr-FR" dirty="0"/>
          </a:p>
        </p:txBody>
      </p:sp>
      <p:grpSp>
        <p:nvGrpSpPr>
          <p:cNvPr id="86" name="Groupe 85">
            <a:extLst>
              <a:ext uri="{FF2B5EF4-FFF2-40B4-BE49-F238E27FC236}">
                <a16:creationId xmlns:a16="http://schemas.microsoft.com/office/drawing/2014/main" id="{77310043-84D6-4007-BD0E-FEC5109DAAC6}"/>
              </a:ext>
            </a:extLst>
          </p:cNvPr>
          <p:cNvGrpSpPr/>
          <p:nvPr/>
        </p:nvGrpSpPr>
        <p:grpSpPr>
          <a:xfrm>
            <a:off x="417835" y="880348"/>
            <a:ext cx="9704208" cy="4298791"/>
            <a:chOff x="313491" y="661394"/>
            <a:chExt cx="11776909" cy="6160317"/>
          </a:xfrm>
        </p:grpSpPr>
        <p:sp>
          <p:nvSpPr>
            <p:cNvPr id="87" name="Rectangle à coins arrondis 20">
              <a:extLst>
                <a:ext uri="{FF2B5EF4-FFF2-40B4-BE49-F238E27FC236}">
                  <a16:creationId xmlns:a16="http://schemas.microsoft.com/office/drawing/2014/main" id="{BF76F2DB-20C3-43AD-8E0E-877A02FDA383}"/>
                </a:ext>
              </a:extLst>
            </p:cNvPr>
            <p:cNvSpPr/>
            <p:nvPr/>
          </p:nvSpPr>
          <p:spPr>
            <a:xfrm>
              <a:off x="3813365" y="3659915"/>
              <a:ext cx="442451" cy="712839"/>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89" name="Rectangle 88">
              <a:extLst>
                <a:ext uri="{FF2B5EF4-FFF2-40B4-BE49-F238E27FC236}">
                  <a16:creationId xmlns:a16="http://schemas.microsoft.com/office/drawing/2014/main" id="{A8FA692E-561F-467F-AAE6-8C039A200278}"/>
                </a:ext>
              </a:extLst>
            </p:cNvPr>
            <p:cNvSpPr/>
            <p:nvPr/>
          </p:nvSpPr>
          <p:spPr>
            <a:xfrm>
              <a:off x="2711538" y="3098395"/>
              <a:ext cx="275303" cy="48178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90" name="Rectangle à coins arrondis 6">
              <a:extLst>
                <a:ext uri="{FF2B5EF4-FFF2-40B4-BE49-F238E27FC236}">
                  <a16:creationId xmlns:a16="http://schemas.microsoft.com/office/drawing/2014/main" id="{21915954-5094-4B40-9133-D9CADA4F1110}"/>
                </a:ext>
              </a:extLst>
            </p:cNvPr>
            <p:cNvSpPr/>
            <p:nvPr/>
          </p:nvSpPr>
          <p:spPr>
            <a:xfrm>
              <a:off x="1880712" y="3506433"/>
              <a:ext cx="1936953" cy="1022555"/>
            </a:xfrm>
            <a:prstGeom prst="roundRect">
              <a:avLst/>
            </a:prstGeom>
            <a:solidFill>
              <a:srgbClr val="73FE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91" name="Rectangle 90">
              <a:extLst>
                <a:ext uri="{FF2B5EF4-FFF2-40B4-BE49-F238E27FC236}">
                  <a16:creationId xmlns:a16="http://schemas.microsoft.com/office/drawing/2014/main" id="{B24F8ACD-0BAB-4505-8181-B5C9E52ED4D2}"/>
                </a:ext>
              </a:extLst>
            </p:cNvPr>
            <p:cNvSpPr/>
            <p:nvPr/>
          </p:nvSpPr>
          <p:spPr>
            <a:xfrm rot="16200000">
              <a:off x="7004251" y="1559640"/>
              <a:ext cx="117989" cy="496283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92" name="Rectangle à coins arrondis 16">
              <a:extLst>
                <a:ext uri="{FF2B5EF4-FFF2-40B4-BE49-F238E27FC236}">
                  <a16:creationId xmlns:a16="http://schemas.microsoft.com/office/drawing/2014/main" id="{889EEF2F-049A-4959-9BF2-E92CB53DEF66}"/>
                </a:ext>
              </a:extLst>
            </p:cNvPr>
            <p:cNvSpPr/>
            <p:nvPr/>
          </p:nvSpPr>
          <p:spPr>
            <a:xfrm>
              <a:off x="7222987" y="3681874"/>
              <a:ext cx="221226" cy="712839"/>
            </a:xfrm>
            <a:prstGeom prst="roundRect">
              <a:avLst/>
            </a:prstGeom>
            <a:solidFill>
              <a:srgbClr val="D883FF"/>
            </a:solidFill>
            <a:ln>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93" name="Rectangle à coins arrondis 9">
              <a:extLst>
                <a:ext uri="{FF2B5EF4-FFF2-40B4-BE49-F238E27FC236}">
                  <a16:creationId xmlns:a16="http://schemas.microsoft.com/office/drawing/2014/main" id="{B21ED749-9D8C-4015-B723-F4D4C7D4434B}"/>
                </a:ext>
              </a:extLst>
            </p:cNvPr>
            <p:cNvSpPr/>
            <p:nvPr/>
          </p:nvSpPr>
          <p:spPr>
            <a:xfrm>
              <a:off x="9261571" y="3625641"/>
              <a:ext cx="442451" cy="7128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94" name="Rectangle à coins arrondis 18">
              <a:extLst>
                <a:ext uri="{FF2B5EF4-FFF2-40B4-BE49-F238E27FC236}">
                  <a16:creationId xmlns:a16="http://schemas.microsoft.com/office/drawing/2014/main" id="{865E2E98-AFD4-41D0-98A9-9D4900C14B0B}"/>
                </a:ext>
              </a:extLst>
            </p:cNvPr>
            <p:cNvSpPr/>
            <p:nvPr/>
          </p:nvSpPr>
          <p:spPr>
            <a:xfrm>
              <a:off x="4273639" y="3659914"/>
              <a:ext cx="442451" cy="7128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95" name="Rectangle à coins arrondis 19">
              <a:extLst>
                <a:ext uri="{FF2B5EF4-FFF2-40B4-BE49-F238E27FC236}">
                  <a16:creationId xmlns:a16="http://schemas.microsoft.com/office/drawing/2014/main" id="{17D72404-3706-40C0-9F23-68BD9C83EE92}"/>
                </a:ext>
              </a:extLst>
            </p:cNvPr>
            <p:cNvSpPr/>
            <p:nvPr/>
          </p:nvSpPr>
          <p:spPr>
            <a:xfrm>
              <a:off x="5697669" y="3681874"/>
              <a:ext cx="346588" cy="71283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96" name="Rectangle 95">
              <a:extLst>
                <a:ext uri="{FF2B5EF4-FFF2-40B4-BE49-F238E27FC236}">
                  <a16:creationId xmlns:a16="http://schemas.microsoft.com/office/drawing/2014/main" id="{CEFBF1CA-1C59-4AC3-B5DE-B40C97E85A42}"/>
                </a:ext>
              </a:extLst>
            </p:cNvPr>
            <p:cNvSpPr/>
            <p:nvPr/>
          </p:nvSpPr>
          <p:spPr>
            <a:xfrm rot="16200000">
              <a:off x="3225435" y="3277994"/>
              <a:ext cx="123684" cy="14934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97" name="Ellipse 96">
              <a:extLst>
                <a:ext uri="{FF2B5EF4-FFF2-40B4-BE49-F238E27FC236}">
                  <a16:creationId xmlns:a16="http://schemas.microsoft.com/office/drawing/2014/main" id="{4973EBA3-D69F-4802-943D-E4CDFF201180}"/>
                </a:ext>
              </a:extLst>
            </p:cNvPr>
            <p:cNvSpPr/>
            <p:nvPr/>
          </p:nvSpPr>
          <p:spPr>
            <a:xfrm>
              <a:off x="3887104" y="3829520"/>
              <a:ext cx="275303" cy="37362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cxnSp>
          <p:nvCxnSpPr>
            <p:cNvPr id="98" name="Connecteur droit 97">
              <a:extLst>
                <a:ext uri="{FF2B5EF4-FFF2-40B4-BE49-F238E27FC236}">
                  <a16:creationId xmlns:a16="http://schemas.microsoft.com/office/drawing/2014/main" id="{DE0449AA-9025-44BF-88E7-D3987D3BD85F}"/>
                </a:ext>
              </a:extLst>
            </p:cNvPr>
            <p:cNvCxnSpPr>
              <a:cxnSpLocks/>
            </p:cNvCxnSpPr>
            <p:nvPr/>
          </p:nvCxnSpPr>
          <p:spPr>
            <a:xfrm>
              <a:off x="4142742" y="3927842"/>
              <a:ext cx="0" cy="176981"/>
            </a:xfrm>
            <a:prstGeom prst="line">
              <a:avLst/>
            </a:prstGeom>
            <a:ln w="57150">
              <a:solidFill>
                <a:srgbClr val="942093"/>
              </a:solidFill>
            </a:ln>
          </p:spPr>
          <p:style>
            <a:lnRef idx="1">
              <a:schemeClr val="accent1"/>
            </a:lnRef>
            <a:fillRef idx="0">
              <a:schemeClr val="accent1"/>
            </a:fillRef>
            <a:effectRef idx="0">
              <a:schemeClr val="accent1"/>
            </a:effectRef>
            <a:fontRef idx="minor">
              <a:schemeClr val="tx1"/>
            </a:fontRef>
          </p:style>
        </p:cxnSp>
        <p:sp>
          <p:nvSpPr>
            <p:cNvPr id="99" name="Rectangle à coins arrondis 31">
              <a:extLst>
                <a:ext uri="{FF2B5EF4-FFF2-40B4-BE49-F238E27FC236}">
                  <a16:creationId xmlns:a16="http://schemas.microsoft.com/office/drawing/2014/main" id="{F62828BF-D04D-4DEA-84BF-3FDEBB5CB5A8}"/>
                </a:ext>
              </a:extLst>
            </p:cNvPr>
            <p:cNvSpPr/>
            <p:nvPr/>
          </p:nvSpPr>
          <p:spPr>
            <a:xfrm>
              <a:off x="5156117" y="3681874"/>
              <a:ext cx="105698" cy="71283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00" name="Rectangle à coins arrondis 32">
              <a:extLst>
                <a:ext uri="{FF2B5EF4-FFF2-40B4-BE49-F238E27FC236}">
                  <a16:creationId xmlns:a16="http://schemas.microsoft.com/office/drawing/2014/main" id="{4D97C103-08E7-499B-93A2-94921617FA75}"/>
                </a:ext>
              </a:extLst>
            </p:cNvPr>
            <p:cNvSpPr/>
            <p:nvPr/>
          </p:nvSpPr>
          <p:spPr>
            <a:xfrm>
              <a:off x="8066135" y="3659914"/>
              <a:ext cx="442451" cy="712839"/>
            </a:xfrm>
            <a:prstGeom prst="roundRect">
              <a:avLst/>
            </a:prstGeom>
            <a:solidFill>
              <a:srgbClr val="FF8AD8"/>
            </a:solidFill>
            <a:ln>
              <a:solidFill>
                <a:srgbClr val="FF8A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01" name="ZoneTexte 100">
              <a:extLst>
                <a:ext uri="{FF2B5EF4-FFF2-40B4-BE49-F238E27FC236}">
                  <a16:creationId xmlns:a16="http://schemas.microsoft.com/office/drawing/2014/main" id="{667009FD-A39F-4259-B183-51B7EE18818E}"/>
                </a:ext>
              </a:extLst>
            </p:cNvPr>
            <p:cNvSpPr txBox="1"/>
            <p:nvPr/>
          </p:nvSpPr>
          <p:spPr>
            <a:xfrm>
              <a:off x="4247178" y="4410694"/>
              <a:ext cx="1344132" cy="926215"/>
            </a:xfrm>
            <a:prstGeom prst="rect">
              <a:avLst/>
            </a:prstGeom>
            <a:noFill/>
          </p:spPr>
          <p:txBody>
            <a:bodyPr wrap="none" rtlCol="0">
              <a:spAutoFit/>
            </a:bodyPr>
            <a:lstStyle/>
            <a:p>
              <a:r>
                <a:rPr lang="fr-FR" sz="1200" dirty="0">
                  <a:solidFill>
                    <a:srgbClr val="00B050"/>
                  </a:solidFill>
                  <a:latin typeface="+mn-lt"/>
                </a:rPr>
                <a:t>sol1</a:t>
              </a:r>
            </a:p>
            <a:p>
              <a:r>
                <a:rPr lang="fr-FR" sz="1200" dirty="0">
                  <a:solidFill>
                    <a:srgbClr val="FFC000"/>
                  </a:solidFill>
                  <a:latin typeface="+mn-lt"/>
                </a:rPr>
                <a:t>cor1H, cor1V</a:t>
              </a:r>
            </a:p>
            <a:p>
              <a:endParaRPr lang="fr-FR" sz="1200" dirty="0">
                <a:solidFill>
                  <a:srgbClr val="00B050"/>
                </a:solidFill>
                <a:latin typeface="+mn-lt"/>
              </a:endParaRPr>
            </a:p>
          </p:txBody>
        </p:sp>
        <p:sp>
          <p:nvSpPr>
            <p:cNvPr id="102" name="ZoneTexte 101">
              <a:extLst>
                <a:ext uri="{FF2B5EF4-FFF2-40B4-BE49-F238E27FC236}">
                  <a16:creationId xmlns:a16="http://schemas.microsoft.com/office/drawing/2014/main" id="{DB13A8E6-06F4-4C38-B116-D763369B8D22}"/>
                </a:ext>
              </a:extLst>
            </p:cNvPr>
            <p:cNvSpPr txBox="1"/>
            <p:nvPr/>
          </p:nvSpPr>
          <p:spPr>
            <a:xfrm>
              <a:off x="9261570" y="4392490"/>
              <a:ext cx="1344132" cy="661582"/>
            </a:xfrm>
            <a:prstGeom prst="rect">
              <a:avLst/>
            </a:prstGeom>
            <a:noFill/>
          </p:spPr>
          <p:txBody>
            <a:bodyPr wrap="none" rtlCol="0">
              <a:spAutoFit/>
            </a:bodyPr>
            <a:lstStyle/>
            <a:p>
              <a:r>
                <a:rPr lang="fr-FR" sz="1200" dirty="0">
                  <a:solidFill>
                    <a:srgbClr val="00B050"/>
                  </a:solidFill>
                  <a:latin typeface="+mn-lt"/>
                </a:rPr>
                <a:t>sol2</a:t>
              </a:r>
            </a:p>
            <a:p>
              <a:r>
                <a:rPr lang="fr-FR" sz="1200" dirty="0">
                  <a:solidFill>
                    <a:srgbClr val="FFC000"/>
                  </a:solidFill>
                  <a:latin typeface="+mn-lt"/>
                </a:rPr>
                <a:t>cor2H, cor2V</a:t>
              </a:r>
            </a:p>
          </p:txBody>
        </p:sp>
        <p:sp>
          <p:nvSpPr>
            <p:cNvPr id="103" name="ZoneTexte 102">
              <a:extLst>
                <a:ext uri="{FF2B5EF4-FFF2-40B4-BE49-F238E27FC236}">
                  <a16:creationId xmlns:a16="http://schemas.microsoft.com/office/drawing/2014/main" id="{3A8655AF-85AF-4E3A-801C-BC4B36A42FA0}"/>
                </a:ext>
              </a:extLst>
            </p:cNvPr>
            <p:cNvSpPr txBox="1"/>
            <p:nvPr/>
          </p:nvSpPr>
          <p:spPr>
            <a:xfrm>
              <a:off x="7759357" y="4383819"/>
              <a:ext cx="1410300" cy="396949"/>
            </a:xfrm>
            <a:prstGeom prst="rect">
              <a:avLst/>
            </a:prstGeom>
            <a:noFill/>
          </p:spPr>
          <p:txBody>
            <a:bodyPr wrap="none" rtlCol="0">
              <a:spAutoFit/>
            </a:bodyPr>
            <a:lstStyle/>
            <a:p>
              <a:r>
                <a:rPr lang="fr-FR" sz="1200" dirty="0" err="1">
                  <a:solidFill>
                    <a:srgbClr val="FF8AD8"/>
                  </a:solidFill>
                  <a:latin typeface="+mn-lt"/>
                </a:rPr>
                <a:t>diag-chamber</a:t>
              </a:r>
              <a:endParaRPr lang="fr-FR" sz="1200" dirty="0">
                <a:solidFill>
                  <a:srgbClr val="FF8AD8"/>
                </a:solidFill>
                <a:latin typeface="+mn-lt"/>
              </a:endParaRPr>
            </a:p>
          </p:txBody>
        </p:sp>
        <p:sp>
          <p:nvSpPr>
            <p:cNvPr id="104" name="ZoneTexte 103">
              <a:extLst>
                <a:ext uri="{FF2B5EF4-FFF2-40B4-BE49-F238E27FC236}">
                  <a16:creationId xmlns:a16="http://schemas.microsoft.com/office/drawing/2014/main" id="{3E3725DB-F56B-4758-9615-50C847BE5C66}"/>
                </a:ext>
              </a:extLst>
            </p:cNvPr>
            <p:cNvSpPr txBox="1"/>
            <p:nvPr/>
          </p:nvSpPr>
          <p:spPr>
            <a:xfrm>
              <a:off x="4874916" y="4395663"/>
              <a:ext cx="786845" cy="396949"/>
            </a:xfrm>
            <a:prstGeom prst="rect">
              <a:avLst/>
            </a:prstGeom>
            <a:noFill/>
          </p:spPr>
          <p:txBody>
            <a:bodyPr wrap="none" rtlCol="0">
              <a:spAutoFit/>
            </a:bodyPr>
            <a:lstStyle/>
            <a:p>
              <a:r>
                <a:rPr lang="fr-FR" sz="1200" dirty="0">
                  <a:latin typeface="+mn-lt"/>
                </a:rPr>
                <a:t>valve1</a:t>
              </a:r>
            </a:p>
          </p:txBody>
        </p:sp>
        <p:sp>
          <p:nvSpPr>
            <p:cNvPr id="105" name="ZoneTexte 104">
              <a:extLst>
                <a:ext uri="{FF2B5EF4-FFF2-40B4-BE49-F238E27FC236}">
                  <a16:creationId xmlns:a16="http://schemas.microsoft.com/office/drawing/2014/main" id="{541606B5-AE78-42E5-9751-E6F258AE8CE3}"/>
                </a:ext>
              </a:extLst>
            </p:cNvPr>
            <p:cNvSpPr txBox="1"/>
            <p:nvPr/>
          </p:nvSpPr>
          <p:spPr>
            <a:xfrm>
              <a:off x="5464651" y="4380158"/>
              <a:ext cx="922123" cy="396949"/>
            </a:xfrm>
            <a:prstGeom prst="rect">
              <a:avLst/>
            </a:prstGeom>
            <a:noFill/>
          </p:spPr>
          <p:txBody>
            <a:bodyPr wrap="none" rtlCol="0">
              <a:spAutoFit/>
            </a:bodyPr>
            <a:lstStyle/>
            <a:p>
              <a:r>
                <a:rPr lang="fr-FR" sz="1200" dirty="0" err="1">
                  <a:solidFill>
                    <a:srgbClr val="0070C0"/>
                  </a:solidFill>
                  <a:latin typeface="+mn-lt"/>
                </a:rPr>
                <a:t>lightbox</a:t>
              </a:r>
              <a:endParaRPr lang="fr-FR" sz="1200" dirty="0">
                <a:solidFill>
                  <a:srgbClr val="0070C0"/>
                </a:solidFill>
                <a:latin typeface="+mn-lt"/>
              </a:endParaRPr>
            </a:p>
          </p:txBody>
        </p:sp>
        <p:sp>
          <p:nvSpPr>
            <p:cNvPr id="106" name="ZoneTexte 105">
              <a:extLst>
                <a:ext uri="{FF2B5EF4-FFF2-40B4-BE49-F238E27FC236}">
                  <a16:creationId xmlns:a16="http://schemas.microsoft.com/office/drawing/2014/main" id="{75190361-17CB-48F6-A8CB-29EDE2D6188A}"/>
                </a:ext>
              </a:extLst>
            </p:cNvPr>
            <p:cNvSpPr txBox="1"/>
            <p:nvPr/>
          </p:nvSpPr>
          <p:spPr>
            <a:xfrm>
              <a:off x="6971655" y="4380158"/>
              <a:ext cx="945390" cy="396949"/>
            </a:xfrm>
            <a:prstGeom prst="rect">
              <a:avLst/>
            </a:prstGeom>
            <a:noFill/>
          </p:spPr>
          <p:txBody>
            <a:bodyPr wrap="none" rtlCol="0">
              <a:spAutoFit/>
            </a:bodyPr>
            <a:lstStyle/>
            <a:p>
              <a:r>
                <a:rPr lang="fr-FR" sz="1200" dirty="0" err="1">
                  <a:solidFill>
                    <a:srgbClr val="D883FF"/>
                  </a:solidFill>
                  <a:latin typeface="+mn-lt"/>
                </a:rPr>
                <a:t>buncher</a:t>
              </a:r>
              <a:endParaRPr lang="fr-FR" sz="1200" dirty="0">
                <a:solidFill>
                  <a:srgbClr val="D883FF"/>
                </a:solidFill>
                <a:latin typeface="+mn-lt"/>
              </a:endParaRPr>
            </a:p>
          </p:txBody>
        </p:sp>
        <p:grpSp>
          <p:nvGrpSpPr>
            <p:cNvPr id="107" name="Groupe 106">
              <a:extLst>
                <a:ext uri="{FF2B5EF4-FFF2-40B4-BE49-F238E27FC236}">
                  <a16:creationId xmlns:a16="http://schemas.microsoft.com/office/drawing/2014/main" id="{7432110F-2E57-4F84-A083-87F1A26F05F7}"/>
                </a:ext>
              </a:extLst>
            </p:cNvPr>
            <p:cNvGrpSpPr/>
            <p:nvPr/>
          </p:nvGrpSpPr>
          <p:grpSpPr>
            <a:xfrm>
              <a:off x="2541100" y="3757307"/>
              <a:ext cx="1267131" cy="98321"/>
              <a:chOff x="3888986" y="3214704"/>
              <a:chExt cx="1917216" cy="112920"/>
            </a:xfrm>
          </p:grpSpPr>
          <p:sp>
            <p:nvSpPr>
              <p:cNvPr id="160" name="Forme libre 45">
                <a:extLst>
                  <a:ext uri="{FF2B5EF4-FFF2-40B4-BE49-F238E27FC236}">
                    <a16:creationId xmlns:a16="http://schemas.microsoft.com/office/drawing/2014/main" id="{112FF7F8-DDF9-485B-ACB9-2D0AAF3B42CE}"/>
                  </a:ext>
                </a:extLst>
              </p:cNvPr>
              <p:cNvSpPr/>
              <p:nvPr/>
            </p:nvSpPr>
            <p:spPr>
              <a:xfrm>
                <a:off x="3888986" y="3214704"/>
                <a:ext cx="1015071" cy="108008"/>
              </a:xfrm>
              <a:custGeom>
                <a:avLst/>
                <a:gdLst>
                  <a:gd name="connsiteX0" fmla="*/ 0 w 993058"/>
                  <a:gd name="connsiteY0" fmla="*/ 649573 h 728233"/>
                  <a:gd name="connsiteX1" fmla="*/ 9832 w 993058"/>
                  <a:gd name="connsiteY1" fmla="*/ 600412 h 728233"/>
                  <a:gd name="connsiteX2" fmla="*/ 58994 w 993058"/>
                  <a:gd name="connsiteY2" fmla="*/ 644 h 728233"/>
                  <a:gd name="connsiteX3" fmla="*/ 186813 w 993058"/>
                  <a:gd name="connsiteY3" fmla="*/ 728231 h 728233"/>
                  <a:gd name="connsiteX4" fmla="*/ 265471 w 993058"/>
                  <a:gd name="connsiteY4" fmla="*/ 10476 h 728233"/>
                  <a:gd name="connsiteX5" fmla="*/ 353961 w 993058"/>
                  <a:gd name="connsiteY5" fmla="*/ 718399 h 728233"/>
                  <a:gd name="connsiteX6" fmla="*/ 442452 w 993058"/>
                  <a:gd name="connsiteY6" fmla="*/ 644 h 728233"/>
                  <a:gd name="connsiteX7" fmla="*/ 511278 w 993058"/>
                  <a:gd name="connsiteY7" fmla="*/ 728231 h 728233"/>
                  <a:gd name="connsiteX8" fmla="*/ 609600 w 993058"/>
                  <a:gd name="connsiteY8" fmla="*/ 10476 h 728233"/>
                  <a:gd name="connsiteX9" fmla="*/ 678426 w 993058"/>
                  <a:gd name="connsiteY9" fmla="*/ 708567 h 728233"/>
                  <a:gd name="connsiteX10" fmla="*/ 786581 w 993058"/>
                  <a:gd name="connsiteY10" fmla="*/ 30141 h 728233"/>
                  <a:gd name="connsiteX11" fmla="*/ 835742 w 993058"/>
                  <a:gd name="connsiteY11" fmla="*/ 708567 h 728233"/>
                  <a:gd name="connsiteX12" fmla="*/ 943897 w 993058"/>
                  <a:gd name="connsiteY12" fmla="*/ 39973 h 728233"/>
                  <a:gd name="connsiteX13" fmla="*/ 993058 w 993058"/>
                  <a:gd name="connsiteY13" fmla="*/ 679070 h 72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3058" h="728233">
                    <a:moveTo>
                      <a:pt x="0" y="649573"/>
                    </a:moveTo>
                    <a:cubicBezTo>
                      <a:pt x="0" y="679070"/>
                      <a:pt x="0" y="708567"/>
                      <a:pt x="9832" y="600412"/>
                    </a:cubicBezTo>
                    <a:cubicBezTo>
                      <a:pt x="19664" y="492257"/>
                      <a:pt x="29497" y="-20659"/>
                      <a:pt x="58994" y="644"/>
                    </a:cubicBezTo>
                    <a:cubicBezTo>
                      <a:pt x="88491" y="21947"/>
                      <a:pt x="152400" y="726592"/>
                      <a:pt x="186813" y="728231"/>
                    </a:cubicBezTo>
                    <a:cubicBezTo>
                      <a:pt x="221226" y="729870"/>
                      <a:pt x="237613" y="12115"/>
                      <a:pt x="265471" y="10476"/>
                    </a:cubicBezTo>
                    <a:cubicBezTo>
                      <a:pt x="293329" y="8837"/>
                      <a:pt x="324464" y="720038"/>
                      <a:pt x="353961" y="718399"/>
                    </a:cubicBezTo>
                    <a:cubicBezTo>
                      <a:pt x="383458" y="716760"/>
                      <a:pt x="416233" y="-995"/>
                      <a:pt x="442452" y="644"/>
                    </a:cubicBezTo>
                    <a:cubicBezTo>
                      <a:pt x="468671" y="2283"/>
                      <a:pt x="483420" y="726592"/>
                      <a:pt x="511278" y="728231"/>
                    </a:cubicBezTo>
                    <a:cubicBezTo>
                      <a:pt x="539136" y="729870"/>
                      <a:pt x="581742" y="13753"/>
                      <a:pt x="609600" y="10476"/>
                    </a:cubicBezTo>
                    <a:cubicBezTo>
                      <a:pt x="637458" y="7199"/>
                      <a:pt x="648929" y="705289"/>
                      <a:pt x="678426" y="708567"/>
                    </a:cubicBezTo>
                    <a:cubicBezTo>
                      <a:pt x="707923" y="711845"/>
                      <a:pt x="760362" y="30141"/>
                      <a:pt x="786581" y="30141"/>
                    </a:cubicBezTo>
                    <a:cubicBezTo>
                      <a:pt x="812800" y="30141"/>
                      <a:pt x="809523" y="706928"/>
                      <a:pt x="835742" y="708567"/>
                    </a:cubicBezTo>
                    <a:cubicBezTo>
                      <a:pt x="861961" y="710206"/>
                      <a:pt x="917678" y="44889"/>
                      <a:pt x="943897" y="39973"/>
                    </a:cubicBezTo>
                    <a:cubicBezTo>
                      <a:pt x="970116" y="35057"/>
                      <a:pt x="981587" y="357063"/>
                      <a:pt x="993058" y="67907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61" name="Forme libre 46">
                <a:extLst>
                  <a:ext uri="{FF2B5EF4-FFF2-40B4-BE49-F238E27FC236}">
                    <a16:creationId xmlns:a16="http://schemas.microsoft.com/office/drawing/2014/main" id="{E74EA4C7-3EC9-493E-913A-E5C9BA22735C}"/>
                  </a:ext>
                </a:extLst>
              </p:cNvPr>
              <p:cNvSpPr/>
              <p:nvPr/>
            </p:nvSpPr>
            <p:spPr>
              <a:xfrm>
                <a:off x="4791131" y="3219616"/>
                <a:ext cx="1015071" cy="108008"/>
              </a:xfrm>
              <a:custGeom>
                <a:avLst/>
                <a:gdLst>
                  <a:gd name="connsiteX0" fmla="*/ 0 w 993058"/>
                  <a:gd name="connsiteY0" fmla="*/ 649573 h 728233"/>
                  <a:gd name="connsiteX1" fmla="*/ 9832 w 993058"/>
                  <a:gd name="connsiteY1" fmla="*/ 600412 h 728233"/>
                  <a:gd name="connsiteX2" fmla="*/ 58994 w 993058"/>
                  <a:gd name="connsiteY2" fmla="*/ 644 h 728233"/>
                  <a:gd name="connsiteX3" fmla="*/ 186813 w 993058"/>
                  <a:gd name="connsiteY3" fmla="*/ 728231 h 728233"/>
                  <a:gd name="connsiteX4" fmla="*/ 265471 w 993058"/>
                  <a:gd name="connsiteY4" fmla="*/ 10476 h 728233"/>
                  <a:gd name="connsiteX5" fmla="*/ 353961 w 993058"/>
                  <a:gd name="connsiteY5" fmla="*/ 718399 h 728233"/>
                  <a:gd name="connsiteX6" fmla="*/ 442452 w 993058"/>
                  <a:gd name="connsiteY6" fmla="*/ 644 h 728233"/>
                  <a:gd name="connsiteX7" fmla="*/ 511278 w 993058"/>
                  <a:gd name="connsiteY7" fmla="*/ 728231 h 728233"/>
                  <a:gd name="connsiteX8" fmla="*/ 609600 w 993058"/>
                  <a:gd name="connsiteY8" fmla="*/ 10476 h 728233"/>
                  <a:gd name="connsiteX9" fmla="*/ 678426 w 993058"/>
                  <a:gd name="connsiteY9" fmla="*/ 708567 h 728233"/>
                  <a:gd name="connsiteX10" fmla="*/ 786581 w 993058"/>
                  <a:gd name="connsiteY10" fmla="*/ 30141 h 728233"/>
                  <a:gd name="connsiteX11" fmla="*/ 835742 w 993058"/>
                  <a:gd name="connsiteY11" fmla="*/ 708567 h 728233"/>
                  <a:gd name="connsiteX12" fmla="*/ 943897 w 993058"/>
                  <a:gd name="connsiteY12" fmla="*/ 39973 h 728233"/>
                  <a:gd name="connsiteX13" fmla="*/ 993058 w 993058"/>
                  <a:gd name="connsiteY13" fmla="*/ 679070 h 72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3058" h="728233">
                    <a:moveTo>
                      <a:pt x="0" y="649573"/>
                    </a:moveTo>
                    <a:cubicBezTo>
                      <a:pt x="0" y="679070"/>
                      <a:pt x="0" y="708567"/>
                      <a:pt x="9832" y="600412"/>
                    </a:cubicBezTo>
                    <a:cubicBezTo>
                      <a:pt x="19664" y="492257"/>
                      <a:pt x="29497" y="-20659"/>
                      <a:pt x="58994" y="644"/>
                    </a:cubicBezTo>
                    <a:cubicBezTo>
                      <a:pt x="88491" y="21947"/>
                      <a:pt x="152400" y="726592"/>
                      <a:pt x="186813" y="728231"/>
                    </a:cubicBezTo>
                    <a:cubicBezTo>
                      <a:pt x="221226" y="729870"/>
                      <a:pt x="237613" y="12115"/>
                      <a:pt x="265471" y="10476"/>
                    </a:cubicBezTo>
                    <a:cubicBezTo>
                      <a:pt x="293329" y="8837"/>
                      <a:pt x="324464" y="720038"/>
                      <a:pt x="353961" y="718399"/>
                    </a:cubicBezTo>
                    <a:cubicBezTo>
                      <a:pt x="383458" y="716760"/>
                      <a:pt x="416233" y="-995"/>
                      <a:pt x="442452" y="644"/>
                    </a:cubicBezTo>
                    <a:cubicBezTo>
                      <a:pt x="468671" y="2283"/>
                      <a:pt x="483420" y="726592"/>
                      <a:pt x="511278" y="728231"/>
                    </a:cubicBezTo>
                    <a:cubicBezTo>
                      <a:pt x="539136" y="729870"/>
                      <a:pt x="581742" y="13753"/>
                      <a:pt x="609600" y="10476"/>
                    </a:cubicBezTo>
                    <a:cubicBezTo>
                      <a:pt x="637458" y="7199"/>
                      <a:pt x="648929" y="705289"/>
                      <a:pt x="678426" y="708567"/>
                    </a:cubicBezTo>
                    <a:cubicBezTo>
                      <a:pt x="707923" y="711845"/>
                      <a:pt x="760362" y="30141"/>
                      <a:pt x="786581" y="30141"/>
                    </a:cubicBezTo>
                    <a:cubicBezTo>
                      <a:pt x="812800" y="30141"/>
                      <a:pt x="809523" y="706928"/>
                      <a:pt x="835742" y="708567"/>
                    </a:cubicBezTo>
                    <a:cubicBezTo>
                      <a:pt x="861961" y="710206"/>
                      <a:pt x="917678" y="44889"/>
                      <a:pt x="943897" y="39973"/>
                    </a:cubicBezTo>
                    <a:cubicBezTo>
                      <a:pt x="970116" y="35057"/>
                      <a:pt x="981587" y="357063"/>
                      <a:pt x="993058" y="67907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pSp>
        <p:grpSp>
          <p:nvGrpSpPr>
            <p:cNvPr id="108" name="Groupe 107">
              <a:extLst>
                <a:ext uri="{FF2B5EF4-FFF2-40B4-BE49-F238E27FC236}">
                  <a16:creationId xmlns:a16="http://schemas.microsoft.com/office/drawing/2014/main" id="{187A0A98-FC90-4F7B-B48D-A55E52E5DB10}"/>
                </a:ext>
              </a:extLst>
            </p:cNvPr>
            <p:cNvGrpSpPr/>
            <p:nvPr/>
          </p:nvGrpSpPr>
          <p:grpSpPr>
            <a:xfrm rot="10800000">
              <a:off x="2535443" y="4204525"/>
              <a:ext cx="1267131" cy="98321"/>
              <a:chOff x="3888986" y="3214704"/>
              <a:chExt cx="1917216" cy="112920"/>
            </a:xfrm>
          </p:grpSpPr>
          <p:sp>
            <p:nvSpPr>
              <p:cNvPr id="158" name="Forme libre 49">
                <a:extLst>
                  <a:ext uri="{FF2B5EF4-FFF2-40B4-BE49-F238E27FC236}">
                    <a16:creationId xmlns:a16="http://schemas.microsoft.com/office/drawing/2014/main" id="{882DF36A-D67D-466D-9CAA-2AA5757CEA59}"/>
                  </a:ext>
                </a:extLst>
              </p:cNvPr>
              <p:cNvSpPr/>
              <p:nvPr/>
            </p:nvSpPr>
            <p:spPr>
              <a:xfrm>
                <a:off x="3888986" y="3214704"/>
                <a:ext cx="1015071" cy="108008"/>
              </a:xfrm>
              <a:custGeom>
                <a:avLst/>
                <a:gdLst>
                  <a:gd name="connsiteX0" fmla="*/ 0 w 993058"/>
                  <a:gd name="connsiteY0" fmla="*/ 649573 h 728233"/>
                  <a:gd name="connsiteX1" fmla="*/ 9832 w 993058"/>
                  <a:gd name="connsiteY1" fmla="*/ 600412 h 728233"/>
                  <a:gd name="connsiteX2" fmla="*/ 58994 w 993058"/>
                  <a:gd name="connsiteY2" fmla="*/ 644 h 728233"/>
                  <a:gd name="connsiteX3" fmla="*/ 186813 w 993058"/>
                  <a:gd name="connsiteY3" fmla="*/ 728231 h 728233"/>
                  <a:gd name="connsiteX4" fmla="*/ 265471 w 993058"/>
                  <a:gd name="connsiteY4" fmla="*/ 10476 h 728233"/>
                  <a:gd name="connsiteX5" fmla="*/ 353961 w 993058"/>
                  <a:gd name="connsiteY5" fmla="*/ 718399 h 728233"/>
                  <a:gd name="connsiteX6" fmla="*/ 442452 w 993058"/>
                  <a:gd name="connsiteY6" fmla="*/ 644 h 728233"/>
                  <a:gd name="connsiteX7" fmla="*/ 511278 w 993058"/>
                  <a:gd name="connsiteY7" fmla="*/ 728231 h 728233"/>
                  <a:gd name="connsiteX8" fmla="*/ 609600 w 993058"/>
                  <a:gd name="connsiteY8" fmla="*/ 10476 h 728233"/>
                  <a:gd name="connsiteX9" fmla="*/ 678426 w 993058"/>
                  <a:gd name="connsiteY9" fmla="*/ 708567 h 728233"/>
                  <a:gd name="connsiteX10" fmla="*/ 786581 w 993058"/>
                  <a:gd name="connsiteY10" fmla="*/ 30141 h 728233"/>
                  <a:gd name="connsiteX11" fmla="*/ 835742 w 993058"/>
                  <a:gd name="connsiteY11" fmla="*/ 708567 h 728233"/>
                  <a:gd name="connsiteX12" fmla="*/ 943897 w 993058"/>
                  <a:gd name="connsiteY12" fmla="*/ 39973 h 728233"/>
                  <a:gd name="connsiteX13" fmla="*/ 993058 w 993058"/>
                  <a:gd name="connsiteY13" fmla="*/ 679070 h 72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3058" h="728233">
                    <a:moveTo>
                      <a:pt x="0" y="649573"/>
                    </a:moveTo>
                    <a:cubicBezTo>
                      <a:pt x="0" y="679070"/>
                      <a:pt x="0" y="708567"/>
                      <a:pt x="9832" y="600412"/>
                    </a:cubicBezTo>
                    <a:cubicBezTo>
                      <a:pt x="19664" y="492257"/>
                      <a:pt x="29497" y="-20659"/>
                      <a:pt x="58994" y="644"/>
                    </a:cubicBezTo>
                    <a:cubicBezTo>
                      <a:pt x="88491" y="21947"/>
                      <a:pt x="152400" y="726592"/>
                      <a:pt x="186813" y="728231"/>
                    </a:cubicBezTo>
                    <a:cubicBezTo>
                      <a:pt x="221226" y="729870"/>
                      <a:pt x="237613" y="12115"/>
                      <a:pt x="265471" y="10476"/>
                    </a:cubicBezTo>
                    <a:cubicBezTo>
                      <a:pt x="293329" y="8837"/>
                      <a:pt x="324464" y="720038"/>
                      <a:pt x="353961" y="718399"/>
                    </a:cubicBezTo>
                    <a:cubicBezTo>
                      <a:pt x="383458" y="716760"/>
                      <a:pt x="416233" y="-995"/>
                      <a:pt x="442452" y="644"/>
                    </a:cubicBezTo>
                    <a:cubicBezTo>
                      <a:pt x="468671" y="2283"/>
                      <a:pt x="483420" y="726592"/>
                      <a:pt x="511278" y="728231"/>
                    </a:cubicBezTo>
                    <a:cubicBezTo>
                      <a:pt x="539136" y="729870"/>
                      <a:pt x="581742" y="13753"/>
                      <a:pt x="609600" y="10476"/>
                    </a:cubicBezTo>
                    <a:cubicBezTo>
                      <a:pt x="637458" y="7199"/>
                      <a:pt x="648929" y="705289"/>
                      <a:pt x="678426" y="708567"/>
                    </a:cubicBezTo>
                    <a:cubicBezTo>
                      <a:pt x="707923" y="711845"/>
                      <a:pt x="760362" y="30141"/>
                      <a:pt x="786581" y="30141"/>
                    </a:cubicBezTo>
                    <a:cubicBezTo>
                      <a:pt x="812800" y="30141"/>
                      <a:pt x="809523" y="706928"/>
                      <a:pt x="835742" y="708567"/>
                    </a:cubicBezTo>
                    <a:cubicBezTo>
                      <a:pt x="861961" y="710206"/>
                      <a:pt x="917678" y="44889"/>
                      <a:pt x="943897" y="39973"/>
                    </a:cubicBezTo>
                    <a:cubicBezTo>
                      <a:pt x="970116" y="35057"/>
                      <a:pt x="981587" y="357063"/>
                      <a:pt x="993058" y="67907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59" name="Forme libre 50">
                <a:extLst>
                  <a:ext uri="{FF2B5EF4-FFF2-40B4-BE49-F238E27FC236}">
                    <a16:creationId xmlns:a16="http://schemas.microsoft.com/office/drawing/2014/main" id="{321EA388-1320-4341-BFE1-94D875EE2506}"/>
                  </a:ext>
                </a:extLst>
              </p:cNvPr>
              <p:cNvSpPr/>
              <p:nvPr/>
            </p:nvSpPr>
            <p:spPr>
              <a:xfrm>
                <a:off x="4791131" y="3219616"/>
                <a:ext cx="1015071" cy="108008"/>
              </a:xfrm>
              <a:custGeom>
                <a:avLst/>
                <a:gdLst>
                  <a:gd name="connsiteX0" fmla="*/ 0 w 993058"/>
                  <a:gd name="connsiteY0" fmla="*/ 649573 h 728233"/>
                  <a:gd name="connsiteX1" fmla="*/ 9832 w 993058"/>
                  <a:gd name="connsiteY1" fmla="*/ 600412 h 728233"/>
                  <a:gd name="connsiteX2" fmla="*/ 58994 w 993058"/>
                  <a:gd name="connsiteY2" fmla="*/ 644 h 728233"/>
                  <a:gd name="connsiteX3" fmla="*/ 186813 w 993058"/>
                  <a:gd name="connsiteY3" fmla="*/ 728231 h 728233"/>
                  <a:gd name="connsiteX4" fmla="*/ 265471 w 993058"/>
                  <a:gd name="connsiteY4" fmla="*/ 10476 h 728233"/>
                  <a:gd name="connsiteX5" fmla="*/ 353961 w 993058"/>
                  <a:gd name="connsiteY5" fmla="*/ 718399 h 728233"/>
                  <a:gd name="connsiteX6" fmla="*/ 442452 w 993058"/>
                  <a:gd name="connsiteY6" fmla="*/ 644 h 728233"/>
                  <a:gd name="connsiteX7" fmla="*/ 511278 w 993058"/>
                  <a:gd name="connsiteY7" fmla="*/ 728231 h 728233"/>
                  <a:gd name="connsiteX8" fmla="*/ 609600 w 993058"/>
                  <a:gd name="connsiteY8" fmla="*/ 10476 h 728233"/>
                  <a:gd name="connsiteX9" fmla="*/ 678426 w 993058"/>
                  <a:gd name="connsiteY9" fmla="*/ 708567 h 728233"/>
                  <a:gd name="connsiteX10" fmla="*/ 786581 w 993058"/>
                  <a:gd name="connsiteY10" fmla="*/ 30141 h 728233"/>
                  <a:gd name="connsiteX11" fmla="*/ 835742 w 993058"/>
                  <a:gd name="connsiteY11" fmla="*/ 708567 h 728233"/>
                  <a:gd name="connsiteX12" fmla="*/ 943897 w 993058"/>
                  <a:gd name="connsiteY12" fmla="*/ 39973 h 728233"/>
                  <a:gd name="connsiteX13" fmla="*/ 993058 w 993058"/>
                  <a:gd name="connsiteY13" fmla="*/ 679070 h 72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3058" h="728233">
                    <a:moveTo>
                      <a:pt x="0" y="649573"/>
                    </a:moveTo>
                    <a:cubicBezTo>
                      <a:pt x="0" y="679070"/>
                      <a:pt x="0" y="708567"/>
                      <a:pt x="9832" y="600412"/>
                    </a:cubicBezTo>
                    <a:cubicBezTo>
                      <a:pt x="19664" y="492257"/>
                      <a:pt x="29497" y="-20659"/>
                      <a:pt x="58994" y="644"/>
                    </a:cubicBezTo>
                    <a:cubicBezTo>
                      <a:pt x="88491" y="21947"/>
                      <a:pt x="152400" y="726592"/>
                      <a:pt x="186813" y="728231"/>
                    </a:cubicBezTo>
                    <a:cubicBezTo>
                      <a:pt x="221226" y="729870"/>
                      <a:pt x="237613" y="12115"/>
                      <a:pt x="265471" y="10476"/>
                    </a:cubicBezTo>
                    <a:cubicBezTo>
                      <a:pt x="293329" y="8837"/>
                      <a:pt x="324464" y="720038"/>
                      <a:pt x="353961" y="718399"/>
                    </a:cubicBezTo>
                    <a:cubicBezTo>
                      <a:pt x="383458" y="716760"/>
                      <a:pt x="416233" y="-995"/>
                      <a:pt x="442452" y="644"/>
                    </a:cubicBezTo>
                    <a:cubicBezTo>
                      <a:pt x="468671" y="2283"/>
                      <a:pt x="483420" y="726592"/>
                      <a:pt x="511278" y="728231"/>
                    </a:cubicBezTo>
                    <a:cubicBezTo>
                      <a:pt x="539136" y="729870"/>
                      <a:pt x="581742" y="13753"/>
                      <a:pt x="609600" y="10476"/>
                    </a:cubicBezTo>
                    <a:cubicBezTo>
                      <a:pt x="637458" y="7199"/>
                      <a:pt x="648929" y="705289"/>
                      <a:pt x="678426" y="708567"/>
                    </a:cubicBezTo>
                    <a:cubicBezTo>
                      <a:pt x="707923" y="711845"/>
                      <a:pt x="760362" y="30141"/>
                      <a:pt x="786581" y="30141"/>
                    </a:cubicBezTo>
                    <a:cubicBezTo>
                      <a:pt x="812800" y="30141"/>
                      <a:pt x="809523" y="706928"/>
                      <a:pt x="835742" y="708567"/>
                    </a:cubicBezTo>
                    <a:cubicBezTo>
                      <a:pt x="861961" y="710206"/>
                      <a:pt x="917678" y="44889"/>
                      <a:pt x="943897" y="39973"/>
                    </a:cubicBezTo>
                    <a:cubicBezTo>
                      <a:pt x="970116" y="35057"/>
                      <a:pt x="981587" y="357063"/>
                      <a:pt x="993058" y="67907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pSp>
        <p:cxnSp>
          <p:nvCxnSpPr>
            <p:cNvPr id="109" name="Connecteur droit 108">
              <a:extLst>
                <a:ext uri="{FF2B5EF4-FFF2-40B4-BE49-F238E27FC236}">
                  <a16:creationId xmlns:a16="http://schemas.microsoft.com/office/drawing/2014/main" id="{0B0F6B59-F51E-4FB0-A98E-F5F9678D45E3}"/>
                </a:ext>
              </a:extLst>
            </p:cNvPr>
            <p:cNvCxnSpPr>
              <a:cxnSpLocks/>
            </p:cNvCxnSpPr>
            <p:nvPr/>
          </p:nvCxnSpPr>
          <p:spPr>
            <a:xfrm>
              <a:off x="2535442" y="3841519"/>
              <a:ext cx="0" cy="426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0" name="Groupe 109">
              <a:extLst>
                <a:ext uri="{FF2B5EF4-FFF2-40B4-BE49-F238E27FC236}">
                  <a16:creationId xmlns:a16="http://schemas.microsoft.com/office/drawing/2014/main" id="{BDD2A93C-F51F-4F41-819D-DF640AB49101}"/>
                </a:ext>
              </a:extLst>
            </p:cNvPr>
            <p:cNvGrpSpPr/>
            <p:nvPr/>
          </p:nvGrpSpPr>
          <p:grpSpPr>
            <a:xfrm>
              <a:off x="2165848" y="1921089"/>
              <a:ext cx="1366684" cy="1300209"/>
              <a:chOff x="2165848" y="1921089"/>
              <a:chExt cx="1366684" cy="1300209"/>
            </a:xfrm>
            <a:solidFill>
              <a:srgbClr val="73FEFF"/>
            </a:solidFill>
          </p:grpSpPr>
          <p:sp>
            <p:nvSpPr>
              <p:cNvPr id="154" name="Ellipse 153">
                <a:extLst>
                  <a:ext uri="{FF2B5EF4-FFF2-40B4-BE49-F238E27FC236}">
                    <a16:creationId xmlns:a16="http://schemas.microsoft.com/office/drawing/2014/main" id="{0933348B-7D41-468A-829D-482472C076A2}"/>
                  </a:ext>
                </a:extLst>
              </p:cNvPr>
              <p:cNvSpPr/>
              <p:nvPr/>
            </p:nvSpPr>
            <p:spPr>
              <a:xfrm>
                <a:off x="2165848" y="1921089"/>
                <a:ext cx="1366684" cy="1300209"/>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55" name="Ellipse 154">
                <a:extLst>
                  <a:ext uri="{FF2B5EF4-FFF2-40B4-BE49-F238E27FC236}">
                    <a16:creationId xmlns:a16="http://schemas.microsoft.com/office/drawing/2014/main" id="{F344FA3E-F62E-4266-BC58-B50CF6A6830C}"/>
                  </a:ext>
                </a:extLst>
              </p:cNvPr>
              <p:cNvSpPr/>
              <p:nvPr/>
            </p:nvSpPr>
            <p:spPr>
              <a:xfrm>
                <a:off x="2405385" y="2549310"/>
                <a:ext cx="350326" cy="348992"/>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56" name="Ellipse 155">
                <a:extLst>
                  <a:ext uri="{FF2B5EF4-FFF2-40B4-BE49-F238E27FC236}">
                    <a16:creationId xmlns:a16="http://schemas.microsoft.com/office/drawing/2014/main" id="{5CE59EDA-081E-4FB3-846E-240AC0EFDECE}"/>
                  </a:ext>
                </a:extLst>
              </p:cNvPr>
              <p:cNvSpPr/>
              <p:nvPr/>
            </p:nvSpPr>
            <p:spPr>
              <a:xfrm>
                <a:off x="2968958" y="2562007"/>
                <a:ext cx="350326" cy="348992"/>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57" name="Ellipse 156">
                <a:extLst>
                  <a:ext uri="{FF2B5EF4-FFF2-40B4-BE49-F238E27FC236}">
                    <a16:creationId xmlns:a16="http://schemas.microsoft.com/office/drawing/2014/main" id="{4E9BDE99-76AA-46B9-8191-E924D9BD82DA}"/>
                  </a:ext>
                </a:extLst>
              </p:cNvPr>
              <p:cNvSpPr/>
              <p:nvPr/>
            </p:nvSpPr>
            <p:spPr>
              <a:xfrm>
                <a:off x="2674025" y="2136637"/>
                <a:ext cx="350326" cy="348992"/>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pSp>
        <p:sp>
          <p:nvSpPr>
            <p:cNvPr id="111" name="ZoneTexte 110">
              <a:extLst>
                <a:ext uri="{FF2B5EF4-FFF2-40B4-BE49-F238E27FC236}">
                  <a16:creationId xmlns:a16="http://schemas.microsoft.com/office/drawing/2014/main" id="{56E61FF6-0711-4263-8A25-7CD5A584503F}"/>
                </a:ext>
              </a:extLst>
            </p:cNvPr>
            <p:cNvSpPr txBox="1"/>
            <p:nvPr/>
          </p:nvSpPr>
          <p:spPr>
            <a:xfrm>
              <a:off x="714640" y="1623047"/>
              <a:ext cx="1633197" cy="396949"/>
            </a:xfrm>
            <a:prstGeom prst="rect">
              <a:avLst/>
            </a:prstGeom>
            <a:noFill/>
          </p:spPr>
          <p:txBody>
            <a:bodyPr wrap="none" rtlCol="0">
              <a:spAutoFit/>
            </a:bodyPr>
            <a:lstStyle/>
            <a:p>
              <a:r>
                <a:rPr lang="fr-FR" sz="1200" dirty="0">
                  <a:solidFill>
                    <a:srgbClr val="73FEFF"/>
                  </a:solidFill>
                  <a:latin typeface="+mn-lt"/>
                </a:rPr>
                <a:t>HT </a:t>
              </a:r>
              <a:r>
                <a:rPr lang="fr-FR" sz="1200" dirty="0" err="1">
                  <a:solidFill>
                    <a:srgbClr val="73FEFF"/>
                  </a:solidFill>
                  <a:latin typeface="+mn-lt"/>
                </a:rPr>
                <a:t>supply</a:t>
              </a:r>
              <a:r>
                <a:rPr lang="fr-FR" sz="1200" dirty="0">
                  <a:solidFill>
                    <a:srgbClr val="73FEFF"/>
                  </a:solidFill>
                  <a:latin typeface="+mn-lt"/>
                </a:rPr>
                <a:t> </a:t>
              </a:r>
              <a:r>
                <a:rPr lang="fr-FR" sz="1200" dirty="0" err="1">
                  <a:solidFill>
                    <a:srgbClr val="73FEFF"/>
                  </a:solidFill>
                  <a:latin typeface="+mn-lt"/>
                </a:rPr>
                <a:t>vessel</a:t>
              </a:r>
              <a:endParaRPr lang="fr-FR" sz="1200" dirty="0">
                <a:solidFill>
                  <a:srgbClr val="73FEFF"/>
                </a:solidFill>
                <a:latin typeface="+mn-lt"/>
              </a:endParaRPr>
            </a:p>
          </p:txBody>
        </p:sp>
        <p:sp>
          <p:nvSpPr>
            <p:cNvPr id="112" name="ZoneTexte 111">
              <a:extLst>
                <a:ext uri="{FF2B5EF4-FFF2-40B4-BE49-F238E27FC236}">
                  <a16:creationId xmlns:a16="http://schemas.microsoft.com/office/drawing/2014/main" id="{E341B2FB-9940-48AF-AE1F-4B3D3E50BEE5}"/>
                </a:ext>
              </a:extLst>
            </p:cNvPr>
            <p:cNvSpPr txBox="1"/>
            <p:nvPr/>
          </p:nvSpPr>
          <p:spPr>
            <a:xfrm>
              <a:off x="861878" y="4444792"/>
              <a:ext cx="1120716" cy="396949"/>
            </a:xfrm>
            <a:prstGeom prst="rect">
              <a:avLst/>
            </a:prstGeom>
            <a:noFill/>
          </p:spPr>
          <p:txBody>
            <a:bodyPr wrap="none" rtlCol="0">
              <a:spAutoFit/>
            </a:bodyPr>
            <a:lstStyle/>
            <a:p>
              <a:r>
                <a:rPr lang="fr-FR" sz="1200" dirty="0">
                  <a:solidFill>
                    <a:srgbClr val="73FEFF"/>
                  </a:solidFill>
                  <a:latin typeface="+mn-lt"/>
                </a:rPr>
                <a:t>gun </a:t>
              </a:r>
              <a:r>
                <a:rPr lang="fr-FR" sz="1200" dirty="0" err="1">
                  <a:solidFill>
                    <a:srgbClr val="73FEFF"/>
                  </a:solidFill>
                  <a:latin typeface="+mn-lt"/>
                </a:rPr>
                <a:t>vessel</a:t>
              </a:r>
              <a:endParaRPr lang="fr-FR" sz="1200" dirty="0">
                <a:solidFill>
                  <a:srgbClr val="73FEFF"/>
                </a:solidFill>
                <a:latin typeface="+mn-lt"/>
              </a:endParaRPr>
            </a:p>
          </p:txBody>
        </p:sp>
        <p:sp>
          <p:nvSpPr>
            <p:cNvPr id="113" name="ZoneTexte 112">
              <a:extLst>
                <a:ext uri="{FF2B5EF4-FFF2-40B4-BE49-F238E27FC236}">
                  <a16:creationId xmlns:a16="http://schemas.microsoft.com/office/drawing/2014/main" id="{89A4216D-604D-4D89-853A-3CF0E172338E}"/>
                </a:ext>
              </a:extLst>
            </p:cNvPr>
            <p:cNvSpPr txBox="1"/>
            <p:nvPr/>
          </p:nvSpPr>
          <p:spPr>
            <a:xfrm>
              <a:off x="2017324" y="5139099"/>
              <a:ext cx="1283411" cy="396949"/>
            </a:xfrm>
            <a:prstGeom prst="rect">
              <a:avLst/>
            </a:prstGeom>
            <a:noFill/>
          </p:spPr>
          <p:txBody>
            <a:bodyPr wrap="none" rtlCol="0">
              <a:spAutoFit/>
            </a:bodyPr>
            <a:lstStyle/>
            <a:p>
              <a:r>
                <a:rPr lang="fr-FR" sz="1200" dirty="0">
                  <a:solidFill>
                    <a:schemeClr val="bg1">
                      <a:lumMod val="50000"/>
                    </a:schemeClr>
                  </a:solidFill>
                  <a:latin typeface="+mn-lt"/>
                </a:rPr>
                <a:t>cathode </a:t>
              </a:r>
              <a:r>
                <a:rPr lang="fr-FR" sz="1200" dirty="0" err="1">
                  <a:solidFill>
                    <a:schemeClr val="bg1">
                      <a:lumMod val="50000"/>
                    </a:schemeClr>
                  </a:solidFill>
                  <a:latin typeface="+mn-lt"/>
                </a:rPr>
                <a:t>ball</a:t>
              </a:r>
              <a:endParaRPr lang="fr-FR" sz="1200" dirty="0">
                <a:solidFill>
                  <a:schemeClr val="bg1">
                    <a:lumMod val="50000"/>
                  </a:schemeClr>
                </a:solidFill>
                <a:latin typeface="+mn-lt"/>
              </a:endParaRPr>
            </a:p>
          </p:txBody>
        </p:sp>
        <p:sp>
          <p:nvSpPr>
            <p:cNvPr id="114" name="ZoneTexte 113">
              <a:extLst>
                <a:ext uri="{FF2B5EF4-FFF2-40B4-BE49-F238E27FC236}">
                  <a16:creationId xmlns:a16="http://schemas.microsoft.com/office/drawing/2014/main" id="{F1DC1CF0-90AD-474C-BA27-A99AEE40B5A5}"/>
                </a:ext>
              </a:extLst>
            </p:cNvPr>
            <p:cNvSpPr txBox="1"/>
            <p:nvPr/>
          </p:nvSpPr>
          <p:spPr>
            <a:xfrm>
              <a:off x="1726508" y="5619406"/>
              <a:ext cx="1437113" cy="396949"/>
            </a:xfrm>
            <a:prstGeom prst="rect">
              <a:avLst/>
            </a:prstGeom>
            <a:noFill/>
          </p:spPr>
          <p:txBody>
            <a:bodyPr wrap="none" rtlCol="0">
              <a:spAutoFit/>
            </a:bodyPr>
            <a:lstStyle/>
            <a:p>
              <a:r>
                <a:rPr lang="fr-FR" sz="1200" dirty="0">
                  <a:solidFill>
                    <a:srgbClr val="942093"/>
                  </a:solidFill>
                  <a:latin typeface="+mn-lt"/>
                </a:rPr>
                <a:t>photocathode</a:t>
              </a:r>
            </a:p>
          </p:txBody>
        </p:sp>
        <p:sp>
          <p:nvSpPr>
            <p:cNvPr id="115" name="ZoneTexte 114">
              <a:extLst>
                <a:ext uri="{FF2B5EF4-FFF2-40B4-BE49-F238E27FC236}">
                  <a16:creationId xmlns:a16="http://schemas.microsoft.com/office/drawing/2014/main" id="{E966AB5A-508D-4C55-ACFF-909C19E122ED}"/>
                </a:ext>
              </a:extLst>
            </p:cNvPr>
            <p:cNvSpPr txBox="1"/>
            <p:nvPr/>
          </p:nvSpPr>
          <p:spPr>
            <a:xfrm>
              <a:off x="1474155" y="2172301"/>
              <a:ext cx="1075132" cy="396949"/>
            </a:xfrm>
            <a:prstGeom prst="rect">
              <a:avLst/>
            </a:prstGeom>
            <a:noFill/>
          </p:spPr>
          <p:txBody>
            <a:bodyPr wrap="none" rtlCol="0">
              <a:spAutoFit/>
            </a:bodyPr>
            <a:lstStyle/>
            <a:p>
              <a:r>
                <a:rPr lang="fr-FR" sz="1200" dirty="0">
                  <a:solidFill>
                    <a:schemeClr val="bg1">
                      <a:lumMod val="50000"/>
                    </a:schemeClr>
                  </a:solidFill>
                  <a:latin typeface="+mn-lt"/>
                </a:rPr>
                <a:t>HT </a:t>
              </a:r>
              <a:r>
                <a:rPr lang="fr-FR" sz="1200" dirty="0" err="1">
                  <a:solidFill>
                    <a:schemeClr val="bg1">
                      <a:lumMod val="50000"/>
                    </a:schemeClr>
                  </a:solidFill>
                  <a:latin typeface="+mn-lt"/>
                </a:rPr>
                <a:t>supply</a:t>
              </a:r>
              <a:endParaRPr lang="fr-FR" sz="1200" dirty="0">
                <a:solidFill>
                  <a:schemeClr val="bg1">
                    <a:lumMod val="50000"/>
                  </a:schemeClr>
                </a:solidFill>
                <a:latin typeface="+mn-lt"/>
              </a:endParaRPr>
            </a:p>
          </p:txBody>
        </p:sp>
        <p:cxnSp>
          <p:nvCxnSpPr>
            <p:cNvPr id="116" name="Connecteur droit avec flèche 115">
              <a:extLst>
                <a:ext uri="{FF2B5EF4-FFF2-40B4-BE49-F238E27FC236}">
                  <a16:creationId xmlns:a16="http://schemas.microsoft.com/office/drawing/2014/main" id="{FC43F198-D534-4791-8FBE-EE353C01A258}"/>
                </a:ext>
              </a:extLst>
            </p:cNvPr>
            <p:cNvCxnSpPr>
              <a:cxnSpLocks/>
            </p:cNvCxnSpPr>
            <p:nvPr/>
          </p:nvCxnSpPr>
          <p:spPr>
            <a:xfrm flipV="1">
              <a:off x="3191415" y="4114062"/>
              <a:ext cx="900310" cy="1671676"/>
            </a:xfrm>
            <a:prstGeom prst="straightConnector1">
              <a:avLst/>
            </a:prstGeom>
            <a:ln>
              <a:solidFill>
                <a:srgbClr val="942093"/>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Connecteur droit avec flèche 116">
              <a:extLst>
                <a:ext uri="{FF2B5EF4-FFF2-40B4-BE49-F238E27FC236}">
                  <a16:creationId xmlns:a16="http://schemas.microsoft.com/office/drawing/2014/main" id="{1A75A926-6832-4C62-93FA-41FE3D0892FB}"/>
                </a:ext>
              </a:extLst>
            </p:cNvPr>
            <p:cNvCxnSpPr>
              <a:cxnSpLocks/>
              <a:stCxn id="113" idx="3"/>
            </p:cNvCxnSpPr>
            <p:nvPr/>
          </p:nvCxnSpPr>
          <p:spPr>
            <a:xfrm flipV="1">
              <a:off x="3300735" y="4140164"/>
              <a:ext cx="712731" cy="1197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8" name="Groupe 117">
              <a:extLst>
                <a:ext uri="{FF2B5EF4-FFF2-40B4-BE49-F238E27FC236}">
                  <a16:creationId xmlns:a16="http://schemas.microsoft.com/office/drawing/2014/main" id="{87EE0278-2F76-4765-A50D-21012EC947D9}"/>
                </a:ext>
              </a:extLst>
            </p:cNvPr>
            <p:cNvGrpSpPr/>
            <p:nvPr/>
          </p:nvGrpSpPr>
          <p:grpSpPr>
            <a:xfrm>
              <a:off x="3849592" y="2356967"/>
              <a:ext cx="350326" cy="1476462"/>
              <a:chOff x="3838302" y="2485629"/>
              <a:chExt cx="350326" cy="1476462"/>
            </a:xfrm>
            <a:solidFill>
              <a:schemeClr val="bg1">
                <a:lumMod val="85000"/>
              </a:schemeClr>
            </a:solidFill>
          </p:grpSpPr>
          <p:grpSp>
            <p:nvGrpSpPr>
              <p:cNvPr id="150" name="Groupe 149">
                <a:extLst>
                  <a:ext uri="{FF2B5EF4-FFF2-40B4-BE49-F238E27FC236}">
                    <a16:creationId xmlns:a16="http://schemas.microsoft.com/office/drawing/2014/main" id="{093B0FB4-9AE6-417D-B3D9-84164F851FF6}"/>
                  </a:ext>
                </a:extLst>
              </p:cNvPr>
              <p:cNvGrpSpPr/>
              <p:nvPr/>
            </p:nvGrpSpPr>
            <p:grpSpPr>
              <a:xfrm>
                <a:off x="3838302" y="2485629"/>
                <a:ext cx="350326" cy="1476462"/>
                <a:chOff x="3838302" y="2485629"/>
                <a:chExt cx="350326" cy="1476462"/>
              </a:xfrm>
              <a:grpFill/>
            </p:grpSpPr>
            <p:sp>
              <p:nvSpPr>
                <p:cNvPr id="152" name="Rectangle 151">
                  <a:extLst>
                    <a:ext uri="{FF2B5EF4-FFF2-40B4-BE49-F238E27FC236}">
                      <a16:creationId xmlns:a16="http://schemas.microsoft.com/office/drawing/2014/main" id="{95A9DC23-ACE6-47BD-BBC2-B41CD4F845E5}"/>
                    </a:ext>
                  </a:extLst>
                </p:cNvPr>
                <p:cNvSpPr/>
                <p:nvPr/>
              </p:nvSpPr>
              <p:spPr>
                <a:xfrm rot="10800000" flipH="1">
                  <a:off x="3972560" y="2485629"/>
                  <a:ext cx="100744" cy="14764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53" name="Ellipse 152">
                  <a:extLst>
                    <a:ext uri="{FF2B5EF4-FFF2-40B4-BE49-F238E27FC236}">
                      <a16:creationId xmlns:a16="http://schemas.microsoft.com/office/drawing/2014/main" id="{C2EB2F09-961C-4718-89D6-6F066A231F5F}"/>
                    </a:ext>
                  </a:extLst>
                </p:cNvPr>
                <p:cNvSpPr/>
                <p:nvPr/>
              </p:nvSpPr>
              <p:spPr>
                <a:xfrm>
                  <a:off x="3838302" y="3107292"/>
                  <a:ext cx="350326" cy="3489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pSp>
          <p:sp>
            <p:nvSpPr>
              <p:cNvPr id="151" name="Rectangle 150">
                <a:extLst>
                  <a:ext uri="{FF2B5EF4-FFF2-40B4-BE49-F238E27FC236}">
                    <a16:creationId xmlns:a16="http://schemas.microsoft.com/office/drawing/2014/main" id="{C428147D-92ED-4A57-A0C6-AE5886E46255}"/>
                  </a:ext>
                </a:extLst>
              </p:cNvPr>
              <p:cNvSpPr/>
              <p:nvPr/>
            </p:nvSpPr>
            <p:spPr>
              <a:xfrm rot="10800000" flipH="1">
                <a:off x="3933731" y="2556593"/>
                <a:ext cx="178831" cy="2841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pSp>
        <p:sp>
          <p:nvSpPr>
            <p:cNvPr id="119" name="Ellipse 118">
              <a:extLst>
                <a:ext uri="{FF2B5EF4-FFF2-40B4-BE49-F238E27FC236}">
                  <a16:creationId xmlns:a16="http://schemas.microsoft.com/office/drawing/2014/main" id="{2AAA2EEF-4F5B-425E-B421-123642A48334}"/>
                </a:ext>
              </a:extLst>
            </p:cNvPr>
            <p:cNvSpPr/>
            <p:nvPr/>
          </p:nvSpPr>
          <p:spPr>
            <a:xfrm>
              <a:off x="3751373" y="2200872"/>
              <a:ext cx="559720" cy="1642167"/>
            </a:xfrm>
            <a:prstGeom prst="ellipse">
              <a:avLst/>
            </a:prstGeom>
            <a:noFill/>
            <a:ln w="12700">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cxnSp>
          <p:nvCxnSpPr>
            <p:cNvPr id="120" name="Connecteur droit avec flèche 119">
              <a:extLst>
                <a:ext uri="{FF2B5EF4-FFF2-40B4-BE49-F238E27FC236}">
                  <a16:creationId xmlns:a16="http://schemas.microsoft.com/office/drawing/2014/main" id="{9C44D588-E96F-45FD-82CB-2F8FB2B14A33}"/>
                </a:ext>
              </a:extLst>
            </p:cNvPr>
            <p:cNvCxnSpPr>
              <a:cxnSpLocks/>
            </p:cNvCxnSpPr>
            <p:nvPr/>
          </p:nvCxnSpPr>
          <p:spPr>
            <a:xfrm flipV="1">
              <a:off x="8307630" y="4781588"/>
              <a:ext cx="3691" cy="837818"/>
            </a:xfrm>
            <a:prstGeom prst="straightConnector1">
              <a:avLst/>
            </a:prstGeom>
            <a:ln>
              <a:solidFill>
                <a:srgbClr val="FF8AD8"/>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Connecteur droit avec flèche 120">
              <a:extLst>
                <a:ext uri="{FF2B5EF4-FFF2-40B4-BE49-F238E27FC236}">
                  <a16:creationId xmlns:a16="http://schemas.microsoft.com/office/drawing/2014/main" id="{85685FD8-EFEC-4516-9C75-21AEB32E0DDA}"/>
                </a:ext>
              </a:extLst>
            </p:cNvPr>
            <p:cNvCxnSpPr>
              <a:cxnSpLocks/>
            </p:cNvCxnSpPr>
            <p:nvPr/>
          </p:nvCxnSpPr>
          <p:spPr>
            <a:xfrm flipH="1">
              <a:off x="9544662" y="2675870"/>
              <a:ext cx="1194996" cy="8572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2" name="ZoneTexte 121">
              <a:extLst>
                <a:ext uri="{FF2B5EF4-FFF2-40B4-BE49-F238E27FC236}">
                  <a16:creationId xmlns:a16="http://schemas.microsoft.com/office/drawing/2014/main" id="{5C774E3E-7733-41EC-8C63-8016F663DDA9}"/>
                </a:ext>
              </a:extLst>
            </p:cNvPr>
            <p:cNvSpPr txBox="1"/>
            <p:nvPr/>
          </p:nvSpPr>
          <p:spPr>
            <a:xfrm>
              <a:off x="10739658" y="2359521"/>
              <a:ext cx="1170276" cy="661582"/>
            </a:xfrm>
            <a:prstGeom prst="rect">
              <a:avLst/>
            </a:prstGeom>
            <a:noFill/>
          </p:spPr>
          <p:txBody>
            <a:bodyPr wrap="none" rtlCol="0">
              <a:spAutoFit/>
            </a:bodyPr>
            <a:lstStyle/>
            <a:p>
              <a:r>
                <a:rPr lang="fr-FR" sz="1200" b="1" i="1" dirty="0" err="1">
                  <a:solidFill>
                    <a:srgbClr val="FF0000"/>
                  </a:solidFill>
                  <a:latin typeface="+mn-lt"/>
                </a:rPr>
                <a:t>Delivered</a:t>
              </a:r>
              <a:r>
                <a:rPr lang="fr-FR" sz="1200" b="1" i="1" dirty="0">
                  <a:solidFill>
                    <a:srgbClr val="FF0000"/>
                  </a:solidFill>
                  <a:latin typeface="+mn-lt"/>
                </a:rPr>
                <a:t> </a:t>
              </a:r>
            </a:p>
            <a:p>
              <a:r>
                <a:rPr lang="fr-FR" sz="1200" b="1" i="1" dirty="0">
                  <a:solidFill>
                    <a:srgbClr val="FF0000"/>
                  </a:solidFill>
                  <a:latin typeface="+mn-lt"/>
                </a:rPr>
                <a:t>at Orsay ? </a:t>
              </a:r>
            </a:p>
          </p:txBody>
        </p:sp>
        <p:sp>
          <p:nvSpPr>
            <p:cNvPr id="123" name="Ellipse 122">
              <a:extLst>
                <a:ext uri="{FF2B5EF4-FFF2-40B4-BE49-F238E27FC236}">
                  <a16:creationId xmlns:a16="http://schemas.microsoft.com/office/drawing/2014/main" id="{ED25786C-69D4-42EC-BE60-53AC0F26D709}"/>
                </a:ext>
              </a:extLst>
            </p:cNvPr>
            <p:cNvSpPr/>
            <p:nvPr/>
          </p:nvSpPr>
          <p:spPr>
            <a:xfrm rot="16200000">
              <a:off x="7901057" y="4815758"/>
              <a:ext cx="829194" cy="1642167"/>
            </a:xfrm>
            <a:prstGeom prst="ellipse">
              <a:avLst/>
            </a:prstGeom>
            <a:solidFill>
              <a:schemeClr val="bg1"/>
            </a:solidFill>
            <a:ln w="12700">
              <a:solidFill>
                <a:srgbClr val="FF8AD8"/>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cxnSp>
          <p:nvCxnSpPr>
            <p:cNvPr id="124" name="Connecteur droit avec flèche 123">
              <a:extLst>
                <a:ext uri="{FF2B5EF4-FFF2-40B4-BE49-F238E27FC236}">
                  <a16:creationId xmlns:a16="http://schemas.microsoft.com/office/drawing/2014/main" id="{CA0592E2-9B09-45D0-B8CF-AB94DA207137}"/>
                </a:ext>
              </a:extLst>
            </p:cNvPr>
            <p:cNvCxnSpPr>
              <a:cxnSpLocks/>
            </p:cNvCxnSpPr>
            <p:nvPr/>
          </p:nvCxnSpPr>
          <p:spPr>
            <a:xfrm flipV="1">
              <a:off x="7347063" y="4838574"/>
              <a:ext cx="0" cy="1604828"/>
            </a:xfrm>
            <a:prstGeom prst="straightConnector1">
              <a:avLst/>
            </a:prstGeom>
            <a:ln>
              <a:solidFill>
                <a:srgbClr val="D883FF"/>
              </a:solidFill>
              <a:tailEnd type="triangle"/>
            </a:ln>
          </p:spPr>
          <p:style>
            <a:lnRef idx="1">
              <a:schemeClr val="accent1"/>
            </a:lnRef>
            <a:fillRef idx="0">
              <a:schemeClr val="accent1"/>
            </a:fillRef>
            <a:effectRef idx="0">
              <a:schemeClr val="accent1"/>
            </a:effectRef>
            <a:fontRef idx="minor">
              <a:schemeClr val="tx1"/>
            </a:fontRef>
          </p:style>
        </p:cxnSp>
        <p:sp>
          <p:nvSpPr>
            <p:cNvPr id="125" name="ZoneTexte 124">
              <a:extLst>
                <a:ext uri="{FF2B5EF4-FFF2-40B4-BE49-F238E27FC236}">
                  <a16:creationId xmlns:a16="http://schemas.microsoft.com/office/drawing/2014/main" id="{A9491B47-703E-43D9-826F-2488C4FEFDF0}"/>
                </a:ext>
              </a:extLst>
            </p:cNvPr>
            <p:cNvSpPr txBox="1"/>
            <p:nvPr/>
          </p:nvSpPr>
          <p:spPr>
            <a:xfrm>
              <a:off x="1134108" y="5914022"/>
              <a:ext cx="2714725" cy="661582"/>
            </a:xfrm>
            <a:prstGeom prst="rect">
              <a:avLst/>
            </a:prstGeom>
            <a:noFill/>
          </p:spPr>
          <p:txBody>
            <a:bodyPr wrap="square" rtlCol="0">
              <a:spAutoFit/>
            </a:bodyPr>
            <a:lstStyle/>
            <a:p>
              <a:pPr algn="ctr"/>
              <a:r>
                <a:rPr lang="fr-FR" sz="1200" b="1" i="1" u="sng" dirty="0">
                  <a:solidFill>
                    <a:srgbClr val="942093"/>
                  </a:solidFill>
                  <a:latin typeface="+mn-lt"/>
                </a:rPr>
                <a:t>To </a:t>
              </a:r>
              <a:r>
                <a:rPr lang="fr-FR" sz="1200" b="1" i="1" u="sng" dirty="0" err="1">
                  <a:solidFill>
                    <a:srgbClr val="942093"/>
                  </a:solidFill>
                  <a:latin typeface="+mn-lt"/>
                </a:rPr>
                <a:t>be</a:t>
              </a:r>
              <a:r>
                <a:rPr lang="fr-FR" sz="1200" b="1" i="1" u="sng" dirty="0">
                  <a:solidFill>
                    <a:srgbClr val="942093"/>
                  </a:solidFill>
                  <a:latin typeface="+mn-lt"/>
                </a:rPr>
                <a:t> </a:t>
              </a:r>
              <a:r>
                <a:rPr lang="fr-FR" sz="1200" b="1" i="1" u="sng" dirty="0" err="1">
                  <a:solidFill>
                    <a:srgbClr val="942093"/>
                  </a:solidFill>
                  <a:latin typeface="+mn-lt"/>
                </a:rPr>
                <a:t>procured</a:t>
              </a:r>
              <a:endParaRPr lang="fr-FR" sz="1200" b="1" i="1" u="sng" dirty="0">
                <a:solidFill>
                  <a:srgbClr val="942093"/>
                </a:solidFill>
                <a:latin typeface="+mn-lt"/>
              </a:endParaRPr>
            </a:p>
            <a:p>
              <a:pPr algn="ctr"/>
              <a:r>
                <a:rPr lang="fr-FR" sz="1200" b="1" i="1" u="sng" dirty="0">
                  <a:solidFill>
                    <a:srgbClr val="942093"/>
                  </a:solidFill>
                  <a:latin typeface="+mn-lt"/>
                </a:rPr>
                <a:t> (</a:t>
              </a:r>
              <a:r>
                <a:rPr lang="fr-FR" sz="1200" b="1" i="1" u="sng" dirty="0" err="1">
                  <a:solidFill>
                    <a:srgbClr val="942093"/>
                  </a:solidFill>
                  <a:latin typeface="+mn-lt"/>
                </a:rPr>
                <a:t>Pagani</a:t>
              </a:r>
              <a:r>
                <a:rPr lang="fr-FR" sz="1200" b="1" i="1" u="sng" dirty="0">
                  <a:solidFill>
                    <a:srgbClr val="942093"/>
                  </a:solidFill>
                  <a:latin typeface="+mn-lt"/>
                </a:rPr>
                <a:t> at INFN-Milano?)</a:t>
              </a:r>
            </a:p>
          </p:txBody>
        </p:sp>
        <p:sp>
          <p:nvSpPr>
            <p:cNvPr id="126" name="Cylindre 125">
              <a:extLst>
                <a:ext uri="{FF2B5EF4-FFF2-40B4-BE49-F238E27FC236}">
                  <a16:creationId xmlns:a16="http://schemas.microsoft.com/office/drawing/2014/main" id="{21F9205E-7DBF-45ED-A642-DED479B02E6F}"/>
                </a:ext>
              </a:extLst>
            </p:cNvPr>
            <p:cNvSpPr/>
            <p:nvPr/>
          </p:nvSpPr>
          <p:spPr>
            <a:xfrm rot="16200000">
              <a:off x="7140622" y="2282359"/>
              <a:ext cx="186266" cy="77477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27" name="Rectangle 126">
              <a:extLst>
                <a:ext uri="{FF2B5EF4-FFF2-40B4-BE49-F238E27FC236}">
                  <a16:creationId xmlns:a16="http://schemas.microsoft.com/office/drawing/2014/main" id="{377FE3F2-AAF0-4AB0-9945-EF2613E5B57C}"/>
                </a:ext>
              </a:extLst>
            </p:cNvPr>
            <p:cNvSpPr/>
            <p:nvPr/>
          </p:nvSpPr>
          <p:spPr>
            <a:xfrm>
              <a:off x="6591949" y="2214507"/>
              <a:ext cx="1217244" cy="396949"/>
            </a:xfrm>
            <a:prstGeom prst="rect">
              <a:avLst/>
            </a:prstGeom>
          </p:spPr>
          <p:txBody>
            <a:bodyPr wrap="none">
              <a:spAutoFit/>
            </a:bodyPr>
            <a:lstStyle/>
            <a:p>
              <a:r>
                <a:rPr lang="fr-FR" sz="1200" dirty="0">
                  <a:solidFill>
                    <a:srgbClr val="0070C0"/>
                  </a:solidFill>
                  <a:latin typeface="+mn-lt"/>
                </a:rPr>
                <a:t>Green laser</a:t>
              </a:r>
            </a:p>
          </p:txBody>
        </p:sp>
        <p:sp>
          <p:nvSpPr>
            <p:cNvPr id="128" name="ZoneTexte 127">
              <a:extLst>
                <a:ext uri="{FF2B5EF4-FFF2-40B4-BE49-F238E27FC236}">
                  <a16:creationId xmlns:a16="http://schemas.microsoft.com/office/drawing/2014/main" id="{96C33E5E-6BC1-4EB0-ACC7-6DF1B02688A0}"/>
                </a:ext>
              </a:extLst>
            </p:cNvPr>
            <p:cNvSpPr txBox="1"/>
            <p:nvPr/>
          </p:nvSpPr>
          <p:spPr>
            <a:xfrm>
              <a:off x="7222987" y="1673132"/>
              <a:ext cx="2752997" cy="396949"/>
            </a:xfrm>
            <a:prstGeom prst="rect">
              <a:avLst/>
            </a:prstGeom>
            <a:noFill/>
          </p:spPr>
          <p:txBody>
            <a:bodyPr wrap="square" rtlCol="0">
              <a:spAutoFit/>
            </a:bodyPr>
            <a:lstStyle/>
            <a:p>
              <a:r>
                <a:rPr lang="fr-FR" sz="1200" b="1" i="1" u="sng" dirty="0">
                  <a:solidFill>
                    <a:srgbClr val="0070C0"/>
                  </a:solidFill>
                  <a:latin typeface="+mn-lt"/>
                </a:rPr>
                <a:t>To </a:t>
              </a:r>
              <a:r>
                <a:rPr lang="fr-FR" sz="1200" b="1" i="1" u="sng" dirty="0" err="1">
                  <a:solidFill>
                    <a:srgbClr val="0070C0"/>
                  </a:solidFill>
                  <a:latin typeface="+mn-lt"/>
                </a:rPr>
                <a:t>be</a:t>
              </a:r>
              <a:r>
                <a:rPr lang="fr-FR" sz="1200" b="1" i="1" u="sng" dirty="0">
                  <a:solidFill>
                    <a:srgbClr val="0070C0"/>
                  </a:solidFill>
                  <a:latin typeface="+mn-lt"/>
                </a:rPr>
                <a:t> </a:t>
              </a:r>
              <a:r>
                <a:rPr lang="fr-FR" sz="1200" b="1" i="1" u="sng" dirty="0" err="1">
                  <a:solidFill>
                    <a:srgbClr val="0070C0"/>
                  </a:solidFill>
                  <a:latin typeface="+mn-lt"/>
                </a:rPr>
                <a:t>procured</a:t>
              </a:r>
              <a:r>
                <a:rPr lang="fr-FR" sz="1200" b="1" i="1" u="sng" dirty="0">
                  <a:solidFill>
                    <a:srgbClr val="0070C0"/>
                  </a:solidFill>
                  <a:latin typeface="+mn-lt"/>
                </a:rPr>
                <a:t> </a:t>
              </a:r>
            </a:p>
          </p:txBody>
        </p:sp>
        <p:sp>
          <p:nvSpPr>
            <p:cNvPr id="129" name="Ellipse 128">
              <a:extLst>
                <a:ext uri="{FF2B5EF4-FFF2-40B4-BE49-F238E27FC236}">
                  <a16:creationId xmlns:a16="http://schemas.microsoft.com/office/drawing/2014/main" id="{9C9FE21C-2A4E-4CE3-9F45-33FF1ECD7974}"/>
                </a:ext>
              </a:extLst>
            </p:cNvPr>
            <p:cNvSpPr/>
            <p:nvPr/>
          </p:nvSpPr>
          <p:spPr>
            <a:xfrm rot="16200000">
              <a:off x="6851765" y="1645217"/>
              <a:ext cx="829194" cy="1642167"/>
            </a:xfrm>
            <a:prstGeom prst="ellipse">
              <a:avLst/>
            </a:prstGeom>
            <a:noFill/>
            <a:ln w="12700">
              <a:solidFill>
                <a:srgbClr val="0070C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30" name="ZoneTexte 129">
              <a:extLst>
                <a:ext uri="{FF2B5EF4-FFF2-40B4-BE49-F238E27FC236}">
                  <a16:creationId xmlns:a16="http://schemas.microsoft.com/office/drawing/2014/main" id="{130C1369-1D60-4923-8687-287895336ECA}"/>
                </a:ext>
              </a:extLst>
            </p:cNvPr>
            <p:cNvSpPr txBox="1"/>
            <p:nvPr/>
          </p:nvSpPr>
          <p:spPr>
            <a:xfrm>
              <a:off x="3196133" y="3453785"/>
              <a:ext cx="562650" cy="396949"/>
            </a:xfrm>
            <a:prstGeom prst="rect">
              <a:avLst/>
            </a:prstGeom>
            <a:noFill/>
          </p:spPr>
          <p:txBody>
            <a:bodyPr wrap="none" rtlCol="0">
              <a:spAutoFit/>
            </a:bodyPr>
            <a:lstStyle/>
            <a:p>
              <a:r>
                <a:rPr lang="fr-FR" sz="1200" dirty="0">
                  <a:latin typeface="+mn-lt"/>
                </a:rPr>
                <a:t>gun</a:t>
              </a:r>
            </a:p>
          </p:txBody>
        </p:sp>
        <p:sp>
          <p:nvSpPr>
            <p:cNvPr id="131" name="ZoneTexte 130">
              <a:extLst>
                <a:ext uri="{FF2B5EF4-FFF2-40B4-BE49-F238E27FC236}">
                  <a16:creationId xmlns:a16="http://schemas.microsoft.com/office/drawing/2014/main" id="{58379C26-99EE-4F78-924E-EBA641274B45}"/>
                </a:ext>
              </a:extLst>
            </p:cNvPr>
            <p:cNvSpPr txBox="1"/>
            <p:nvPr/>
          </p:nvSpPr>
          <p:spPr>
            <a:xfrm>
              <a:off x="3502393" y="1684105"/>
              <a:ext cx="3089556" cy="661582"/>
            </a:xfrm>
            <a:prstGeom prst="rect">
              <a:avLst/>
            </a:prstGeom>
            <a:noFill/>
          </p:spPr>
          <p:txBody>
            <a:bodyPr wrap="square" rtlCol="0">
              <a:spAutoFit/>
            </a:bodyPr>
            <a:lstStyle/>
            <a:p>
              <a:r>
                <a:rPr lang="fr-FR" sz="1200" dirty="0">
                  <a:solidFill>
                    <a:schemeClr val="bg1">
                      <a:lumMod val="50000"/>
                    </a:schemeClr>
                  </a:solidFill>
                  <a:latin typeface="+mn-lt"/>
                </a:rPr>
                <a:t>photocathode transport </a:t>
              </a:r>
              <a:r>
                <a:rPr lang="fr-FR" sz="1200" dirty="0" err="1">
                  <a:solidFill>
                    <a:schemeClr val="bg1">
                      <a:lumMod val="50000"/>
                    </a:schemeClr>
                  </a:solidFill>
                  <a:latin typeface="+mn-lt"/>
                </a:rPr>
                <a:t>vessel</a:t>
              </a:r>
              <a:r>
                <a:rPr lang="fr-FR" sz="1200" dirty="0">
                  <a:solidFill>
                    <a:schemeClr val="bg1">
                      <a:lumMod val="50000"/>
                    </a:schemeClr>
                  </a:solidFill>
                  <a:latin typeface="+mn-lt"/>
                </a:rPr>
                <a:t>: </a:t>
              </a:r>
            </a:p>
            <a:p>
              <a:r>
                <a:rPr lang="fr-FR" sz="1200" i="1" dirty="0">
                  <a:solidFill>
                    <a:schemeClr val="bg1">
                      <a:lumMod val="50000"/>
                    </a:schemeClr>
                  </a:solidFill>
                  <a:latin typeface="+mn-lt"/>
                </a:rPr>
                <a:t>Under </a:t>
              </a:r>
              <a:r>
                <a:rPr lang="fr-FR" sz="1200" i="1" dirty="0" err="1">
                  <a:solidFill>
                    <a:schemeClr val="bg1">
                      <a:lumMod val="50000"/>
                    </a:schemeClr>
                  </a:solidFill>
                  <a:latin typeface="+mn-lt"/>
                </a:rPr>
                <a:t>developement</a:t>
              </a:r>
              <a:r>
                <a:rPr lang="fr-FR" sz="1200" i="1" dirty="0">
                  <a:solidFill>
                    <a:schemeClr val="bg1">
                      <a:lumMod val="50000"/>
                    </a:schemeClr>
                  </a:solidFill>
                  <a:latin typeface="+mn-lt"/>
                </a:rPr>
                <a:t> (STFC)</a:t>
              </a:r>
            </a:p>
          </p:txBody>
        </p:sp>
        <p:sp>
          <p:nvSpPr>
            <p:cNvPr id="132" name="Rectangle à coins arrondis 118">
              <a:extLst>
                <a:ext uri="{FF2B5EF4-FFF2-40B4-BE49-F238E27FC236}">
                  <a16:creationId xmlns:a16="http://schemas.microsoft.com/office/drawing/2014/main" id="{19E4F6D9-1387-4DE8-9CFB-D8279BFE51E4}"/>
                </a:ext>
              </a:extLst>
            </p:cNvPr>
            <p:cNvSpPr/>
            <p:nvPr/>
          </p:nvSpPr>
          <p:spPr>
            <a:xfrm>
              <a:off x="9358979" y="3779415"/>
              <a:ext cx="239113" cy="412155"/>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cxnSp>
          <p:nvCxnSpPr>
            <p:cNvPr id="133" name="Connecteur droit avec flèche 132">
              <a:extLst>
                <a:ext uri="{FF2B5EF4-FFF2-40B4-BE49-F238E27FC236}">
                  <a16:creationId xmlns:a16="http://schemas.microsoft.com/office/drawing/2014/main" id="{8DDA9A73-CF6B-439E-AAB6-1ECD1BEE8B72}"/>
                </a:ext>
              </a:extLst>
            </p:cNvPr>
            <p:cNvCxnSpPr>
              <a:cxnSpLocks/>
            </p:cNvCxnSpPr>
            <p:nvPr/>
          </p:nvCxnSpPr>
          <p:spPr>
            <a:xfrm flipH="1">
              <a:off x="5274881" y="2686280"/>
              <a:ext cx="5451711" cy="10868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4" name="Rectangle à coins arrondis 123">
              <a:extLst>
                <a:ext uri="{FF2B5EF4-FFF2-40B4-BE49-F238E27FC236}">
                  <a16:creationId xmlns:a16="http://schemas.microsoft.com/office/drawing/2014/main" id="{6586D3E9-56F5-4FD3-A238-A2A683155187}"/>
                </a:ext>
              </a:extLst>
            </p:cNvPr>
            <p:cNvSpPr/>
            <p:nvPr/>
          </p:nvSpPr>
          <p:spPr>
            <a:xfrm>
              <a:off x="4375307" y="3806042"/>
              <a:ext cx="239113" cy="412155"/>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35" name="ZoneTexte 134">
              <a:extLst>
                <a:ext uri="{FF2B5EF4-FFF2-40B4-BE49-F238E27FC236}">
                  <a16:creationId xmlns:a16="http://schemas.microsoft.com/office/drawing/2014/main" id="{E0F1DC9C-60CE-45C6-94B5-3E0E7D8F66B1}"/>
                </a:ext>
              </a:extLst>
            </p:cNvPr>
            <p:cNvSpPr txBox="1"/>
            <p:nvPr/>
          </p:nvSpPr>
          <p:spPr>
            <a:xfrm>
              <a:off x="6608827" y="6424762"/>
              <a:ext cx="2888019" cy="396949"/>
            </a:xfrm>
            <a:prstGeom prst="rect">
              <a:avLst/>
            </a:prstGeom>
            <a:noFill/>
          </p:spPr>
          <p:txBody>
            <a:bodyPr wrap="square" rtlCol="0">
              <a:spAutoFit/>
            </a:bodyPr>
            <a:lstStyle/>
            <a:p>
              <a:r>
                <a:rPr lang="fr-FR" sz="1200" b="1" i="1" u="sng" dirty="0">
                  <a:solidFill>
                    <a:srgbClr val="D883FF"/>
                  </a:solidFill>
                  <a:latin typeface="+mn-lt"/>
                </a:rPr>
                <a:t>To </a:t>
              </a:r>
              <a:r>
                <a:rPr lang="fr-FR" sz="1200" b="1" i="1" u="sng" dirty="0" err="1">
                  <a:solidFill>
                    <a:srgbClr val="D883FF"/>
                  </a:solidFill>
                  <a:latin typeface="+mn-lt"/>
                </a:rPr>
                <a:t>be</a:t>
              </a:r>
              <a:r>
                <a:rPr lang="fr-FR" sz="1200" b="1" i="1" u="sng" dirty="0">
                  <a:solidFill>
                    <a:srgbClr val="D883FF"/>
                  </a:solidFill>
                  <a:latin typeface="+mn-lt"/>
                </a:rPr>
                <a:t> </a:t>
              </a:r>
              <a:r>
                <a:rPr lang="fr-FR" sz="1200" b="1" i="1" u="sng" dirty="0" err="1">
                  <a:solidFill>
                    <a:srgbClr val="D883FF"/>
                  </a:solidFill>
                  <a:latin typeface="+mn-lt"/>
                </a:rPr>
                <a:t>procured</a:t>
              </a:r>
              <a:endParaRPr lang="fr-FR" sz="1200" b="1" i="1" u="sng" dirty="0">
                <a:solidFill>
                  <a:srgbClr val="D883FF"/>
                </a:solidFill>
                <a:latin typeface="+mn-lt"/>
              </a:endParaRPr>
            </a:p>
          </p:txBody>
        </p:sp>
        <p:sp>
          <p:nvSpPr>
            <p:cNvPr id="136" name="ZoneTexte 135">
              <a:extLst>
                <a:ext uri="{FF2B5EF4-FFF2-40B4-BE49-F238E27FC236}">
                  <a16:creationId xmlns:a16="http://schemas.microsoft.com/office/drawing/2014/main" id="{E7168DF7-9E2B-46AD-9F00-537279CA3516}"/>
                </a:ext>
              </a:extLst>
            </p:cNvPr>
            <p:cNvSpPr txBox="1"/>
            <p:nvPr/>
          </p:nvSpPr>
          <p:spPr>
            <a:xfrm>
              <a:off x="7594264" y="5319144"/>
              <a:ext cx="1465830" cy="661582"/>
            </a:xfrm>
            <a:prstGeom prst="rect">
              <a:avLst/>
            </a:prstGeom>
            <a:noFill/>
          </p:spPr>
          <p:txBody>
            <a:bodyPr wrap="none" rtlCol="0">
              <a:spAutoFit/>
            </a:bodyPr>
            <a:lstStyle/>
            <a:p>
              <a:r>
                <a:rPr lang="fr-FR" sz="1200" i="1" dirty="0">
                  <a:solidFill>
                    <a:srgbClr val="FF8AD8"/>
                  </a:solidFill>
                  <a:latin typeface="+mn-lt"/>
                </a:rPr>
                <a:t>Faraday </a:t>
              </a:r>
              <a:r>
                <a:rPr lang="fr-FR" sz="1200" i="1" dirty="0" err="1">
                  <a:solidFill>
                    <a:srgbClr val="FF8AD8"/>
                  </a:solidFill>
                  <a:latin typeface="+mn-lt"/>
                </a:rPr>
                <a:t>cup</a:t>
              </a:r>
              <a:r>
                <a:rPr lang="fr-FR" sz="1200" i="1" dirty="0">
                  <a:solidFill>
                    <a:srgbClr val="FF8AD8"/>
                  </a:solidFill>
                  <a:latin typeface="+mn-lt"/>
                </a:rPr>
                <a:t> ? </a:t>
              </a:r>
            </a:p>
            <a:p>
              <a:pPr algn="ctr"/>
              <a:r>
                <a:rPr lang="fr-FR" sz="1200" i="1" dirty="0">
                  <a:solidFill>
                    <a:srgbClr val="FF8AD8"/>
                  </a:solidFill>
                  <a:latin typeface="+mn-lt"/>
                </a:rPr>
                <a:t>Viewer ? </a:t>
              </a:r>
            </a:p>
          </p:txBody>
        </p:sp>
        <p:sp>
          <p:nvSpPr>
            <p:cNvPr id="137" name="ZoneTexte 136">
              <a:extLst>
                <a:ext uri="{FF2B5EF4-FFF2-40B4-BE49-F238E27FC236}">
                  <a16:creationId xmlns:a16="http://schemas.microsoft.com/office/drawing/2014/main" id="{F20D9510-BC9F-4FC0-A86C-767ACDDDB12F}"/>
                </a:ext>
              </a:extLst>
            </p:cNvPr>
            <p:cNvSpPr txBox="1"/>
            <p:nvPr/>
          </p:nvSpPr>
          <p:spPr>
            <a:xfrm>
              <a:off x="8569038" y="5804073"/>
              <a:ext cx="2888019" cy="396949"/>
            </a:xfrm>
            <a:prstGeom prst="rect">
              <a:avLst/>
            </a:prstGeom>
            <a:noFill/>
          </p:spPr>
          <p:txBody>
            <a:bodyPr wrap="square" rtlCol="0">
              <a:spAutoFit/>
            </a:bodyPr>
            <a:lstStyle/>
            <a:p>
              <a:r>
                <a:rPr lang="fr-FR" sz="1200" b="1" i="1" u="sng" dirty="0">
                  <a:solidFill>
                    <a:srgbClr val="FF8AD8"/>
                  </a:solidFill>
                  <a:latin typeface="+mn-lt"/>
                </a:rPr>
                <a:t>To </a:t>
              </a:r>
              <a:r>
                <a:rPr lang="fr-FR" sz="1200" b="1" i="1" u="sng" dirty="0" err="1">
                  <a:solidFill>
                    <a:srgbClr val="FF8AD8"/>
                  </a:solidFill>
                  <a:latin typeface="+mn-lt"/>
                </a:rPr>
                <a:t>be</a:t>
              </a:r>
              <a:r>
                <a:rPr lang="fr-FR" sz="1200" b="1" i="1" u="sng" dirty="0">
                  <a:solidFill>
                    <a:srgbClr val="FF8AD8"/>
                  </a:solidFill>
                  <a:latin typeface="+mn-lt"/>
                </a:rPr>
                <a:t> </a:t>
              </a:r>
              <a:r>
                <a:rPr lang="fr-FR" sz="1200" b="1" i="1" u="sng" dirty="0" err="1">
                  <a:solidFill>
                    <a:srgbClr val="FF8AD8"/>
                  </a:solidFill>
                  <a:latin typeface="+mn-lt"/>
                </a:rPr>
                <a:t>procured</a:t>
              </a:r>
              <a:endParaRPr lang="fr-FR" sz="1200" b="1" i="1" u="sng" dirty="0">
                <a:solidFill>
                  <a:srgbClr val="FF8AD8"/>
                </a:solidFill>
                <a:latin typeface="+mn-lt"/>
              </a:endParaRPr>
            </a:p>
          </p:txBody>
        </p:sp>
        <p:cxnSp>
          <p:nvCxnSpPr>
            <p:cNvPr id="138" name="Connecteur en angle 111">
              <a:extLst>
                <a:ext uri="{FF2B5EF4-FFF2-40B4-BE49-F238E27FC236}">
                  <a16:creationId xmlns:a16="http://schemas.microsoft.com/office/drawing/2014/main" id="{DC889042-D891-489D-A32F-087C9A6490F6}"/>
                </a:ext>
              </a:extLst>
            </p:cNvPr>
            <p:cNvCxnSpPr>
              <a:cxnSpLocks/>
            </p:cNvCxnSpPr>
            <p:nvPr/>
          </p:nvCxnSpPr>
          <p:spPr>
            <a:xfrm rot="10800000" flipV="1">
              <a:off x="4175376" y="2680288"/>
              <a:ext cx="2706455" cy="1346606"/>
            </a:xfrm>
            <a:prstGeom prst="bentConnector3">
              <a:avLst>
                <a:gd name="adj1" fmla="val 3857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9" name="Connecteur droit 138">
              <a:extLst>
                <a:ext uri="{FF2B5EF4-FFF2-40B4-BE49-F238E27FC236}">
                  <a16:creationId xmlns:a16="http://schemas.microsoft.com/office/drawing/2014/main" id="{55CCBABF-B7D0-4AD8-A59D-7B21E6D0C42E}"/>
                </a:ext>
              </a:extLst>
            </p:cNvPr>
            <p:cNvCxnSpPr>
              <a:cxnSpLocks/>
            </p:cNvCxnSpPr>
            <p:nvPr/>
          </p:nvCxnSpPr>
          <p:spPr>
            <a:xfrm flipH="1">
              <a:off x="5790044" y="3951980"/>
              <a:ext cx="120196" cy="1200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68213051-9D4F-4D71-80C1-8C863D07BC70}"/>
                </a:ext>
              </a:extLst>
            </p:cNvPr>
            <p:cNvSpPr/>
            <p:nvPr/>
          </p:nvSpPr>
          <p:spPr>
            <a:xfrm>
              <a:off x="3884648" y="5062618"/>
              <a:ext cx="1905134" cy="1190848"/>
            </a:xfrm>
            <a:prstGeom prst="rect">
              <a:avLst/>
            </a:prstGeom>
          </p:spPr>
          <p:txBody>
            <a:bodyPr wrap="square">
              <a:spAutoFit/>
            </a:bodyPr>
            <a:lstStyle/>
            <a:p>
              <a:r>
                <a:rPr lang="fr-FR" sz="1200" dirty="0">
                  <a:solidFill>
                    <a:srgbClr val="0432FF"/>
                  </a:solidFill>
                  <a:latin typeface="+mn-lt"/>
                </a:rPr>
                <a:t>Vacuum 1: </a:t>
              </a:r>
            </a:p>
            <a:p>
              <a:r>
                <a:rPr lang="fr-FR" sz="1200" dirty="0" err="1">
                  <a:solidFill>
                    <a:srgbClr val="0432FF"/>
                  </a:solidFill>
                  <a:latin typeface="+mn-lt"/>
                </a:rPr>
                <a:t>NEGs</a:t>
              </a:r>
              <a:endParaRPr lang="fr-FR" sz="1200" dirty="0">
                <a:solidFill>
                  <a:srgbClr val="0432FF"/>
                </a:solidFill>
                <a:latin typeface="+mn-lt"/>
              </a:endParaRPr>
            </a:p>
            <a:p>
              <a:r>
                <a:rPr lang="fr-FR" sz="1200" dirty="0" err="1">
                  <a:solidFill>
                    <a:srgbClr val="0432FF"/>
                  </a:solidFill>
                  <a:latin typeface="+mn-lt"/>
                </a:rPr>
                <a:t>Bakeout</a:t>
              </a:r>
              <a:r>
                <a:rPr lang="fr-FR" sz="1200" dirty="0">
                  <a:solidFill>
                    <a:srgbClr val="0432FF"/>
                  </a:solidFill>
                  <a:latin typeface="+mn-lt"/>
                </a:rPr>
                <a:t> </a:t>
              </a:r>
              <a:r>
                <a:rPr lang="fr-FR" sz="1200" dirty="0" err="1">
                  <a:solidFill>
                    <a:srgbClr val="0432FF"/>
                  </a:solidFill>
                  <a:latin typeface="+mn-lt"/>
                </a:rPr>
                <a:t>pumps</a:t>
              </a:r>
              <a:endParaRPr lang="fr-FR" sz="1200" dirty="0">
                <a:solidFill>
                  <a:srgbClr val="0432FF"/>
                </a:solidFill>
                <a:latin typeface="+mn-lt"/>
              </a:endParaRPr>
            </a:p>
            <a:p>
              <a:r>
                <a:rPr lang="fr-FR" sz="1200" dirty="0">
                  <a:solidFill>
                    <a:srgbClr val="0432FF"/>
                  </a:solidFill>
                  <a:latin typeface="+mn-lt"/>
                </a:rPr>
                <a:t>RGA</a:t>
              </a:r>
            </a:p>
          </p:txBody>
        </p:sp>
        <p:sp>
          <p:nvSpPr>
            <p:cNvPr id="141" name="Rectangle à coins arrondis 68">
              <a:extLst>
                <a:ext uri="{FF2B5EF4-FFF2-40B4-BE49-F238E27FC236}">
                  <a16:creationId xmlns:a16="http://schemas.microsoft.com/office/drawing/2014/main" id="{B5805D83-A2D6-4B4E-9F27-176B369AA62D}"/>
                </a:ext>
              </a:extLst>
            </p:cNvPr>
            <p:cNvSpPr/>
            <p:nvPr/>
          </p:nvSpPr>
          <p:spPr>
            <a:xfrm>
              <a:off x="3956418" y="4380156"/>
              <a:ext cx="193943" cy="587653"/>
            </a:xfrm>
            <a:prstGeom prst="roundRect">
              <a:avLst/>
            </a:prstGeom>
            <a:solidFill>
              <a:srgbClr val="043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42" name="Rectangle à coins arrondis 69">
              <a:extLst>
                <a:ext uri="{FF2B5EF4-FFF2-40B4-BE49-F238E27FC236}">
                  <a16:creationId xmlns:a16="http://schemas.microsoft.com/office/drawing/2014/main" id="{EDAF912B-A657-4FEF-93E7-EE2116A1E83F}"/>
                </a:ext>
              </a:extLst>
            </p:cNvPr>
            <p:cNvSpPr/>
            <p:nvPr/>
          </p:nvSpPr>
          <p:spPr>
            <a:xfrm>
              <a:off x="6601065" y="4117047"/>
              <a:ext cx="193943" cy="587653"/>
            </a:xfrm>
            <a:prstGeom prst="roundRect">
              <a:avLst/>
            </a:prstGeom>
            <a:solidFill>
              <a:srgbClr val="043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43" name="Rectangle 142">
              <a:extLst>
                <a:ext uri="{FF2B5EF4-FFF2-40B4-BE49-F238E27FC236}">
                  <a16:creationId xmlns:a16="http://schemas.microsoft.com/office/drawing/2014/main" id="{3C89C3BC-8835-424C-9301-19FB0EB6B5D4}"/>
                </a:ext>
              </a:extLst>
            </p:cNvPr>
            <p:cNvSpPr/>
            <p:nvPr/>
          </p:nvSpPr>
          <p:spPr>
            <a:xfrm>
              <a:off x="6229336" y="4821808"/>
              <a:ext cx="1182473" cy="661582"/>
            </a:xfrm>
            <a:prstGeom prst="rect">
              <a:avLst/>
            </a:prstGeom>
          </p:spPr>
          <p:txBody>
            <a:bodyPr wrap="none">
              <a:spAutoFit/>
            </a:bodyPr>
            <a:lstStyle/>
            <a:p>
              <a:r>
                <a:rPr lang="fr-FR" sz="1200" dirty="0">
                  <a:solidFill>
                    <a:srgbClr val="0432FF"/>
                  </a:solidFill>
                  <a:latin typeface="+mn-lt"/>
                </a:rPr>
                <a:t>Vacuum 2: </a:t>
              </a:r>
            </a:p>
            <a:p>
              <a:r>
                <a:rPr lang="fr-FR" sz="1200" dirty="0" err="1">
                  <a:solidFill>
                    <a:srgbClr val="0432FF"/>
                  </a:solidFill>
                  <a:latin typeface="+mn-lt"/>
                </a:rPr>
                <a:t>NEGs</a:t>
              </a:r>
              <a:endParaRPr lang="fr-FR" sz="1200" dirty="0">
                <a:solidFill>
                  <a:srgbClr val="0432FF"/>
                </a:solidFill>
                <a:latin typeface="+mn-lt"/>
              </a:endParaRPr>
            </a:p>
          </p:txBody>
        </p:sp>
        <p:sp>
          <p:nvSpPr>
            <p:cNvPr id="144" name="ZoneTexte 143">
              <a:extLst>
                <a:ext uri="{FF2B5EF4-FFF2-40B4-BE49-F238E27FC236}">
                  <a16:creationId xmlns:a16="http://schemas.microsoft.com/office/drawing/2014/main" id="{9D8F89AD-F281-4A59-9597-5F8A31445399}"/>
                </a:ext>
              </a:extLst>
            </p:cNvPr>
            <p:cNvSpPr txBox="1"/>
            <p:nvPr/>
          </p:nvSpPr>
          <p:spPr>
            <a:xfrm>
              <a:off x="4859706" y="6055429"/>
              <a:ext cx="1653323" cy="396949"/>
            </a:xfrm>
            <a:prstGeom prst="rect">
              <a:avLst/>
            </a:prstGeom>
            <a:noFill/>
          </p:spPr>
          <p:txBody>
            <a:bodyPr wrap="square" rtlCol="0">
              <a:spAutoFit/>
            </a:bodyPr>
            <a:lstStyle/>
            <a:p>
              <a:r>
                <a:rPr lang="fr-FR" sz="1200" b="1" i="1" u="sng" dirty="0">
                  <a:solidFill>
                    <a:srgbClr val="0432FF"/>
                  </a:solidFill>
                  <a:latin typeface="+mn-lt"/>
                </a:rPr>
                <a:t>To </a:t>
              </a:r>
              <a:r>
                <a:rPr lang="fr-FR" sz="1200" b="1" i="1" u="sng" dirty="0" err="1">
                  <a:solidFill>
                    <a:srgbClr val="0432FF"/>
                  </a:solidFill>
                  <a:latin typeface="+mn-lt"/>
                </a:rPr>
                <a:t>be</a:t>
              </a:r>
              <a:r>
                <a:rPr lang="fr-FR" sz="1200" b="1" i="1" u="sng" dirty="0">
                  <a:solidFill>
                    <a:srgbClr val="0432FF"/>
                  </a:solidFill>
                  <a:latin typeface="+mn-lt"/>
                </a:rPr>
                <a:t> </a:t>
              </a:r>
              <a:r>
                <a:rPr lang="fr-FR" sz="1200" b="1" i="1" u="sng" dirty="0" err="1">
                  <a:solidFill>
                    <a:srgbClr val="0432FF"/>
                  </a:solidFill>
                  <a:latin typeface="+mn-lt"/>
                </a:rPr>
                <a:t>procured</a:t>
              </a:r>
              <a:endParaRPr lang="fr-FR" sz="1200" b="1" i="1" u="sng" dirty="0">
                <a:solidFill>
                  <a:srgbClr val="0432FF"/>
                </a:solidFill>
                <a:latin typeface="+mn-lt"/>
              </a:endParaRPr>
            </a:p>
          </p:txBody>
        </p:sp>
        <p:sp>
          <p:nvSpPr>
            <p:cNvPr id="145" name="Ellipse 144">
              <a:extLst>
                <a:ext uri="{FF2B5EF4-FFF2-40B4-BE49-F238E27FC236}">
                  <a16:creationId xmlns:a16="http://schemas.microsoft.com/office/drawing/2014/main" id="{A8B94E95-7D7B-43B6-8247-DBBFA9165B1B}"/>
                </a:ext>
              </a:extLst>
            </p:cNvPr>
            <p:cNvSpPr/>
            <p:nvPr/>
          </p:nvSpPr>
          <p:spPr>
            <a:xfrm rot="15748742">
              <a:off x="4849406" y="3653780"/>
              <a:ext cx="1249074" cy="3584098"/>
            </a:xfrm>
            <a:prstGeom prst="ellipse">
              <a:avLst/>
            </a:prstGeom>
            <a:noFill/>
            <a:ln w="12700">
              <a:solidFill>
                <a:srgbClr val="0432FF"/>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46" name="Rectangle à coins arrondis 73">
              <a:extLst>
                <a:ext uri="{FF2B5EF4-FFF2-40B4-BE49-F238E27FC236}">
                  <a16:creationId xmlns:a16="http://schemas.microsoft.com/office/drawing/2014/main" id="{3B02283F-32A4-4C3C-B9E2-305636FFDC83}"/>
                </a:ext>
              </a:extLst>
            </p:cNvPr>
            <p:cNvSpPr/>
            <p:nvPr/>
          </p:nvSpPr>
          <p:spPr>
            <a:xfrm>
              <a:off x="6083255" y="3878052"/>
              <a:ext cx="368430" cy="321122"/>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47" name="ZoneTexte 146">
              <a:extLst>
                <a:ext uri="{FF2B5EF4-FFF2-40B4-BE49-F238E27FC236}">
                  <a16:creationId xmlns:a16="http://schemas.microsoft.com/office/drawing/2014/main" id="{AD8205AE-AA6C-4D07-9C51-0E0C56C1974A}"/>
                </a:ext>
              </a:extLst>
            </p:cNvPr>
            <p:cNvSpPr txBox="1"/>
            <p:nvPr/>
          </p:nvSpPr>
          <p:spPr>
            <a:xfrm>
              <a:off x="6010861" y="4188290"/>
              <a:ext cx="646981" cy="396949"/>
            </a:xfrm>
            <a:prstGeom prst="rect">
              <a:avLst/>
            </a:prstGeom>
            <a:noFill/>
          </p:spPr>
          <p:txBody>
            <a:bodyPr wrap="none" rtlCol="0">
              <a:spAutoFit/>
            </a:bodyPr>
            <a:lstStyle/>
            <a:p>
              <a:r>
                <a:rPr lang="fr-FR" sz="1200" dirty="0">
                  <a:solidFill>
                    <a:schemeClr val="accent6">
                      <a:lumMod val="50000"/>
                    </a:schemeClr>
                  </a:solidFill>
                  <a:latin typeface="+mn-lt"/>
                </a:rPr>
                <a:t>BPM</a:t>
              </a:r>
            </a:p>
          </p:txBody>
        </p:sp>
        <p:sp>
          <p:nvSpPr>
            <p:cNvPr id="148" name="Rectangle 147">
              <a:extLst>
                <a:ext uri="{FF2B5EF4-FFF2-40B4-BE49-F238E27FC236}">
                  <a16:creationId xmlns:a16="http://schemas.microsoft.com/office/drawing/2014/main" id="{619DF231-9158-4650-A649-938184A63CAB}"/>
                </a:ext>
              </a:extLst>
            </p:cNvPr>
            <p:cNvSpPr/>
            <p:nvPr/>
          </p:nvSpPr>
          <p:spPr>
            <a:xfrm>
              <a:off x="355600" y="1003300"/>
              <a:ext cx="11734800" cy="5790793"/>
            </a:xfrm>
            <a:prstGeom prst="rect">
              <a:avLst/>
            </a:prstGeom>
            <a:noFill/>
            <a:ln>
              <a:solidFill>
                <a:schemeClr val="accent2">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49" name="Rectangle 148">
              <a:extLst>
                <a:ext uri="{FF2B5EF4-FFF2-40B4-BE49-F238E27FC236}">
                  <a16:creationId xmlns:a16="http://schemas.microsoft.com/office/drawing/2014/main" id="{F3766A38-70F3-490B-BAD6-C58B0C1FBA5D}"/>
                </a:ext>
              </a:extLst>
            </p:cNvPr>
            <p:cNvSpPr/>
            <p:nvPr/>
          </p:nvSpPr>
          <p:spPr>
            <a:xfrm>
              <a:off x="313491" y="661394"/>
              <a:ext cx="2347560" cy="396949"/>
            </a:xfrm>
            <a:prstGeom prst="rect">
              <a:avLst/>
            </a:prstGeom>
          </p:spPr>
          <p:txBody>
            <a:bodyPr wrap="none">
              <a:spAutoFit/>
            </a:bodyPr>
            <a:lstStyle/>
            <a:p>
              <a:r>
                <a:rPr lang="fr-FR" sz="1200" b="1" i="1" dirty="0">
                  <a:solidFill>
                    <a:schemeClr val="accent2">
                      <a:lumMod val="60000"/>
                      <a:lumOff val="40000"/>
                    </a:schemeClr>
                  </a:solidFill>
                  <a:latin typeface="+mn-lt"/>
                </a:rPr>
                <a:t>Area </a:t>
              </a:r>
              <a:r>
                <a:rPr lang="fr-FR" sz="1200" b="1" i="1" dirty="0" err="1">
                  <a:solidFill>
                    <a:schemeClr val="accent2">
                      <a:lumMod val="60000"/>
                      <a:lumOff val="40000"/>
                    </a:schemeClr>
                  </a:solidFill>
                  <a:latin typeface="+mn-lt"/>
                </a:rPr>
                <a:t>with</a:t>
              </a:r>
              <a:r>
                <a:rPr lang="fr-FR" sz="1200" b="1" i="1" dirty="0">
                  <a:solidFill>
                    <a:schemeClr val="accent2">
                      <a:lumMod val="60000"/>
                      <a:lumOff val="40000"/>
                    </a:schemeClr>
                  </a:solidFill>
                  <a:latin typeface="+mn-lt"/>
                </a:rPr>
                <a:t> </a:t>
              </a:r>
              <a:r>
                <a:rPr lang="fr-FR" sz="1200" b="1" i="1" dirty="0" err="1">
                  <a:solidFill>
                    <a:schemeClr val="accent2">
                      <a:lumMod val="60000"/>
                      <a:lumOff val="40000"/>
                    </a:schemeClr>
                  </a:solidFill>
                  <a:latin typeface="+mn-lt"/>
                </a:rPr>
                <a:t>access</a:t>
              </a:r>
              <a:r>
                <a:rPr lang="fr-FR" sz="1200" b="1" i="1" dirty="0">
                  <a:solidFill>
                    <a:schemeClr val="accent2">
                      <a:lumMod val="60000"/>
                      <a:lumOff val="40000"/>
                    </a:schemeClr>
                  </a:solidFill>
                  <a:latin typeface="+mn-lt"/>
                </a:rPr>
                <a:t> control</a:t>
              </a:r>
              <a:endParaRPr lang="fr-FR" sz="1200" dirty="0">
                <a:solidFill>
                  <a:schemeClr val="accent2">
                    <a:lumMod val="60000"/>
                    <a:lumOff val="40000"/>
                  </a:schemeClr>
                </a:solidFill>
                <a:latin typeface="+mn-lt"/>
              </a:endParaRPr>
            </a:p>
          </p:txBody>
        </p:sp>
      </p:grpSp>
      <p:sp>
        <p:nvSpPr>
          <p:cNvPr id="163" name="ZoneTexte 162">
            <a:extLst>
              <a:ext uri="{FF2B5EF4-FFF2-40B4-BE49-F238E27FC236}">
                <a16:creationId xmlns:a16="http://schemas.microsoft.com/office/drawing/2014/main" id="{6F6952BD-6109-4381-AB39-333878F9BF67}"/>
              </a:ext>
            </a:extLst>
          </p:cNvPr>
          <p:cNvSpPr txBox="1"/>
          <p:nvPr/>
        </p:nvSpPr>
        <p:spPr>
          <a:xfrm>
            <a:off x="844549" y="507918"/>
            <a:ext cx="5101076" cy="400110"/>
          </a:xfrm>
          <a:prstGeom prst="rect">
            <a:avLst/>
          </a:prstGeom>
          <a:noFill/>
        </p:spPr>
        <p:txBody>
          <a:bodyPr wrap="none" rtlCol="0">
            <a:spAutoFit/>
          </a:bodyPr>
          <a:lstStyle/>
          <a:p>
            <a:r>
              <a:rPr lang="fr-FR" dirty="0"/>
              <a:t>Details DC-Gun + </a:t>
            </a:r>
            <a:r>
              <a:rPr lang="fr-FR" dirty="0" err="1"/>
              <a:t>Buncher</a:t>
            </a:r>
            <a:r>
              <a:rPr lang="fr-FR" dirty="0"/>
              <a:t> + diagnostiques</a:t>
            </a:r>
          </a:p>
        </p:txBody>
      </p:sp>
      <p:sp>
        <p:nvSpPr>
          <p:cNvPr id="164" name="Rectangle 163">
            <a:extLst>
              <a:ext uri="{FF2B5EF4-FFF2-40B4-BE49-F238E27FC236}">
                <a16:creationId xmlns:a16="http://schemas.microsoft.com/office/drawing/2014/main" id="{071CD7CC-3BC7-466B-A208-D09537E889D0}"/>
              </a:ext>
            </a:extLst>
          </p:cNvPr>
          <p:cNvSpPr/>
          <p:nvPr/>
        </p:nvSpPr>
        <p:spPr>
          <a:xfrm>
            <a:off x="5424487" y="5149914"/>
            <a:ext cx="2419252" cy="400110"/>
          </a:xfrm>
          <a:prstGeom prst="rect">
            <a:avLst/>
          </a:prstGeom>
        </p:spPr>
        <p:txBody>
          <a:bodyPr wrap="none">
            <a:spAutoFit/>
          </a:bodyPr>
          <a:lstStyle/>
          <a:p>
            <a:r>
              <a:rPr lang="fr-FR" dirty="0"/>
              <a:t>Maud B / D. </a:t>
            </a:r>
            <a:r>
              <a:rPr lang="fr-FR" dirty="0" err="1"/>
              <a:t>Reynet</a:t>
            </a:r>
            <a:endParaRPr lang="fr-FR" dirty="0"/>
          </a:p>
        </p:txBody>
      </p:sp>
      <p:sp>
        <p:nvSpPr>
          <p:cNvPr id="165" name="ZoneTexte 164">
            <a:extLst>
              <a:ext uri="{FF2B5EF4-FFF2-40B4-BE49-F238E27FC236}">
                <a16:creationId xmlns:a16="http://schemas.microsoft.com/office/drawing/2014/main" id="{4A2E3593-3EB5-424B-B93B-3C97CCE70317}"/>
              </a:ext>
            </a:extLst>
          </p:cNvPr>
          <p:cNvSpPr txBox="1"/>
          <p:nvPr/>
        </p:nvSpPr>
        <p:spPr>
          <a:xfrm>
            <a:off x="6451958" y="614547"/>
            <a:ext cx="3699795" cy="923330"/>
          </a:xfrm>
          <a:prstGeom prst="rect">
            <a:avLst/>
          </a:prstGeom>
          <a:noFill/>
        </p:spPr>
        <p:txBody>
          <a:bodyPr wrap="none" rtlCol="0">
            <a:spAutoFit/>
          </a:bodyPr>
          <a:lstStyle/>
          <a:p>
            <a:pPr marL="285750" indent="-285750">
              <a:buFont typeface="Arial" panose="020B0604020202020204" pitchFamily="34" charset="0"/>
              <a:buChar char="•"/>
            </a:pPr>
            <a:r>
              <a:rPr lang="fr-FR" sz="1800" dirty="0">
                <a:latin typeface="+mn-lt"/>
              </a:rPr>
              <a:t>Plusieurs meeting avec B. </a:t>
            </a:r>
            <a:r>
              <a:rPr lang="fr-FR" sz="1800" dirty="0" err="1">
                <a:latin typeface="+mn-lt"/>
              </a:rPr>
              <a:t>Militsyn</a:t>
            </a:r>
            <a:endParaRPr lang="fr-FR" sz="1800" dirty="0">
              <a:latin typeface="+mn-lt"/>
            </a:endParaRPr>
          </a:p>
          <a:p>
            <a:pPr marL="285750" indent="-285750">
              <a:buFont typeface="Arial" panose="020B0604020202020204" pitchFamily="34" charset="0"/>
              <a:buChar char="•"/>
            </a:pPr>
            <a:r>
              <a:rPr lang="fr-FR" sz="1800" dirty="0">
                <a:latin typeface="+mn-lt"/>
              </a:rPr>
              <a:t>Discussion prévu avec </a:t>
            </a:r>
            <a:r>
              <a:rPr lang="fr-FR" sz="1800" dirty="0" err="1">
                <a:latin typeface="+mn-lt"/>
              </a:rPr>
              <a:t>laseristes</a:t>
            </a:r>
            <a:endParaRPr lang="fr-FR" sz="1800" dirty="0">
              <a:latin typeface="+mn-lt"/>
            </a:endParaRPr>
          </a:p>
          <a:p>
            <a:pPr marL="285750" indent="-285750">
              <a:buFont typeface="Arial" panose="020B0604020202020204" pitchFamily="34" charset="0"/>
              <a:buChar char="•"/>
            </a:pPr>
            <a:r>
              <a:rPr lang="fr-FR" sz="1800" dirty="0">
                <a:latin typeface="+mn-lt"/>
              </a:rPr>
              <a:t>Venue de Maud à Orsay en Février</a:t>
            </a:r>
          </a:p>
        </p:txBody>
      </p:sp>
    </p:spTree>
    <p:extLst>
      <p:ext uri="{BB962C8B-B14F-4D97-AF65-F5344CB8AC3E}">
        <p14:creationId xmlns:p14="http://schemas.microsoft.com/office/powerpoint/2010/main" val="2372663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E2A8B59-6040-4963-8F3A-A174F6173A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875628" y="641098"/>
            <a:ext cx="6849302" cy="4392488"/>
          </a:xfrm>
          <a:prstGeom prst="rect">
            <a:avLst/>
          </a:prstGeom>
        </p:spPr>
      </p:pic>
      <p:sp>
        <p:nvSpPr>
          <p:cNvPr id="3" name="Espace réservé de la date 2"/>
          <p:cNvSpPr>
            <a:spLocks noGrp="1"/>
          </p:cNvSpPr>
          <p:nvPr>
            <p:ph type="dt" sz="half" idx="10"/>
          </p:nvPr>
        </p:nvSpPr>
        <p:spPr/>
        <p:txBody>
          <a:bodyPr/>
          <a:lstStyle/>
          <a:p>
            <a:pPr marL="0" marR="0" lvl="0" indent="0" algn="l" defTabSz="1004888"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mn-lt"/>
                <a:ea typeface="+mn-ea"/>
                <a:cs typeface="Arial" charset="0"/>
              </a:rPr>
              <a:t>25/01/2022</a:t>
            </a:r>
            <a:endParaRPr kumimoji="0" lang="fr-FR" sz="1200" b="0" i="0" u="none" strike="noStrike" kern="1200" cap="none" spc="0" normalizeH="0" baseline="0" noProof="0" dirty="0">
              <a:ln>
                <a:noFill/>
              </a:ln>
              <a:solidFill>
                <a:prstClr val="white"/>
              </a:solidFill>
              <a:effectLst/>
              <a:uLnTx/>
              <a:uFillTx/>
              <a:latin typeface="+mn-lt"/>
              <a:ea typeface="+mn-ea"/>
              <a:cs typeface="Arial" charset="0"/>
            </a:endParaRPr>
          </a:p>
        </p:txBody>
      </p:sp>
      <p:sp>
        <p:nvSpPr>
          <p:cNvPr id="7" name="Espace réservé du numéro de diapositive 6"/>
          <p:cNvSpPr>
            <a:spLocks noGrp="1"/>
          </p:cNvSpPr>
          <p:nvPr>
            <p:ph type="sldNum" sz="quarter" idx="12"/>
          </p:nvPr>
        </p:nvSpPr>
        <p:spPr>
          <a:xfrm>
            <a:off x="8159407" y="5731817"/>
            <a:ext cx="2422525" cy="322263"/>
          </a:xfrm>
        </p:spPr>
        <p:txBody>
          <a:bodyPr/>
          <a:lstStyle/>
          <a:p>
            <a:pPr marL="0" marR="0" lvl="0" indent="0" algn="r" defTabSz="1004888" rtl="0" eaLnBrk="1" fontAlgn="base" latinLnBrk="0" hangingPunct="1">
              <a:lnSpc>
                <a:spcPct val="100000"/>
              </a:lnSpc>
              <a:spcBef>
                <a:spcPct val="0"/>
              </a:spcBef>
              <a:spcAft>
                <a:spcPct val="0"/>
              </a:spcAft>
              <a:buClrTx/>
              <a:buSzTx/>
              <a:buFontTx/>
              <a:buNone/>
              <a:tabLst/>
              <a:defRPr/>
            </a:pPr>
            <a:fld id="{2126CF9F-CC6A-4010-A70A-E16F699FA027}" type="slidenum">
              <a:rPr kumimoji="0" lang="fr-FR" sz="1200" b="0" i="0" u="none" strike="noStrike" kern="1200" cap="none" spc="0" normalizeH="0" baseline="0" noProof="0" smtClean="0">
                <a:ln>
                  <a:noFill/>
                </a:ln>
                <a:solidFill>
                  <a:prstClr val="white"/>
                </a:solidFill>
                <a:effectLst/>
                <a:uLnTx/>
                <a:uFillTx/>
                <a:latin typeface="+mn-lt"/>
                <a:ea typeface="+mn-ea"/>
                <a:cs typeface="Arial" charset="0"/>
              </a:rPr>
              <a:pPr marL="0" marR="0" lvl="0" indent="0" algn="r" defTabSz="1004888" rtl="0" eaLnBrk="1" fontAlgn="base" latinLnBrk="0" hangingPunct="1">
                <a:lnSpc>
                  <a:spcPct val="100000"/>
                </a:lnSpc>
                <a:spcBef>
                  <a:spcPct val="0"/>
                </a:spcBef>
                <a:spcAft>
                  <a:spcPct val="0"/>
                </a:spcAft>
                <a:buClrTx/>
                <a:buSzTx/>
                <a:buFontTx/>
                <a:buNone/>
                <a:tabLst/>
                <a:defRPr/>
              </a:pPr>
              <a:t>14</a:t>
            </a:fld>
            <a:endParaRPr kumimoji="0" lang="fr-FR" sz="1200" b="0" i="0" u="none" strike="noStrike" kern="1200" cap="none" spc="0" normalizeH="0" baseline="0" noProof="0">
              <a:ln>
                <a:noFill/>
              </a:ln>
              <a:solidFill>
                <a:prstClr val="white"/>
              </a:solidFill>
              <a:effectLst/>
              <a:uLnTx/>
              <a:uFillTx/>
              <a:latin typeface="+mn-lt"/>
              <a:ea typeface="+mn-ea"/>
              <a:cs typeface="Arial" charset="0"/>
            </a:endParaRPr>
          </a:p>
        </p:txBody>
      </p:sp>
      <p:sp>
        <p:nvSpPr>
          <p:cNvPr id="95" name="Espace réservé du pied de page 5"/>
          <p:cNvSpPr>
            <a:spLocks noGrp="1"/>
          </p:cNvSpPr>
          <p:nvPr>
            <p:ph type="ftr" sz="quarter" idx="11"/>
          </p:nvPr>
        </p:nvSpPr>
        <p:spPr>
          <a:xfrm>
            <a:off x="2938116" y="5714820"/>
            <a:ext cx="4896544" cy="322263"/>
          </a:xfrm>
        </p:spPr>
        <p:txBody>
          <a:bodyPr/>
          <a:lstStyle/>
          <a:p>
            <a:pPr marL="0" marR="0" lvl="0" indent="0" algn="ctr" defTabSz="1004888"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mn-lt"/>
                <a:ea typeface="+mn-ea"/>
                <a:cs typeface="Arial" charset="0"/>
              </a:rPr>
              <a:t>PERLE : Meeting avec la direction</a:t>
            </a:r>
            <a:endParaRPr kumimoji="0" lang="fr-FR" sz="1200" b="0" i="0" u="none" strike="noStrike" kern="1200" cap="none" spc="0" normalizeH="0" baseline="0" noProof="0" dirty="0">
              <a:ln>
                <a:noFill/>
              </a:ln>
              <a:solidFill>
                <a:prstClr val="white"/>
              </a:solidFill>
              <a:effectLst/>
              <a:uLnTx/>
              <a:uFillTx/>
              <a:latin typeface="+mn-lt"/>
              <a:ea typeface="+mn-ea"/>
              <a:cs typeface="Arial" charset="0"/>
            </a:endParaRPr>
          </a:p>
        </p:txBody>
      </p:sp>
      <p:sp>
        <p:nvSpPr>
          <p:cNvPr id="17" name="Rectangle 16"/>
          <p:cNvSpPr/>
          <p:nvPr/>
        </p:nvSpPr>
        <p:spPr>
          <a:xfrm rot="1910950">
            <a:off x="6538844" y="2781248"/>
            <a:ext cx="3648920" cy="769441"/>
          </a:xfrm>
          <a:prstGeom prst="rect">
            <a:avLst/>
          </a:prstGeom>
        </p:spPr>
        <p:txBody>
          <a:bodyPr wrap="square">
            <a:spAutoFit/>
          </a:bodyPr>
          <a:lstStyle/>
          <a:p>
            <a:pPr marL="0" marR="0" lvl="0" indent="0" algn="ctr" defTabSz="1004888" rtl="0" eaLnBrk="1" fontAlgn="base" latinLnBrk="0" hangingPunct="1">
              <a:lnSpc>
                <a:spcPct val="100000"/>
              </a:lnSpc>
              <a:spcBef>
                <a:spcPct val="0"/>
              </a:spcBef>
              <a:spcAft>
                <a:spcPct val="0"/>
              </a:spcAft>
              <a:buClrTx/>
              <a:buSzTx/>
              <a:buFontTx/>
              <a:buNone/>
              <a:tabLst/>
              <a:defRPr/>
            </a:pPr>
            <a:r>
              <a:rPr kumimoji="0" lang="fr-FR" sz="4400" b="1" i="0" u="none" strike="noStrike" kern="1200" cap="none" spc="0" normalizeH="0" baseline="0" noProof="0" dirty="0">
                <a:ln>
                  <a:noFill/>
                </a:ln>
                <a:solidFill>
                  <a:prstClr val="white">
                    <a:lumMod val="75000"/>
                  </a:prstClr>
                </a:solidFill>
                <a:effectLst/>
                <a:uLnTx/>
                <a:uFillTx/>
                <a:latin typeface="+mn-lt"/>
                <a:ea typeface="+mn-ea"/>
                <a:cs typeface="Arial" charset="0"/>
              </a:rPr>
              <a:t>DRAFT</a:t>
            </a:r>
            <a:endParaRPr kumimoji="0" lang="en-GB" sz="4400" b="1" i="0" u="none" strike="noStrike" kern="1200" cap="none" spc="0" normalizeH="0" baseline="0" noProof="0" dirty="0">
              <a:ln>
                <a:noFill/>
              </a:ln>
              <a:solidFill>
                <a:prstClr val="white">
                  <a:lumMod val="75000"/>
                </a:prstClr>
              </a:solidFill>
              <a:effectLst/>
              <a:uLnTx/>
              <a:uFillTx/>
              <a:latin typeface="+mn-lt"/>
              <a:ea typeface="+mn-ea"/>
              <a:cs typeface="Arial" charset="0"/>
            </a:endParaRPr>
          </a:p>
        </p:txBody>
      </p:sp>
      <p:sp>
        <p:nvSpPr>
          <p:cNvPr id="14" name="Rectangle 13">
            <a:extLst>
              <a:ext uri="{FF2B5EF4-FFF2-40B4-BE49-F238E27FC236}">
                <a16:creationId xmlns:a16="http://schemas.microsoft.com/office/drawing/2014/main" id="{3482655D-D354-424C-A62B-BF9F0C6DB273}"/>
              </a:ext>
            </a:extLst>
          </p:cNvPr>
          <p:cNvSpPr/>
          <p:nvPr/>
        </p:nvSpPr>
        <p:spPr>
          <a:xfrm>
            <a:off x="744419" y="1208029"/>
            <a:ext cx="3648920" cy="461665"/>
          </a:xfrm>
          <a:prstGeom prst="rect">
            <a:avLst/>
          </a:prstGeom>
        </p:spPr>
        <p:txBody>
          <a:bodyPr wrap="square">
            <a:spAutoFit/>
          </a:bodyPr>
          <a:lstStyle/>
          <a:p>
            <a:pPr marL="0" marR="0" lvl="0" indent="0" algn="ctr" defTabSz="1004888"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FF6700"/>
                </a:solidFill>
                <a:effectLst/>
                <a:uLnTx/>
                <a:uFillTx/>
                <a:latin typeface="+mn-lt"/>
                <a:ea typeface="+mn-ea"/>
                <a:cs typeface="Arial" charset="0"/>
              </a:rPr>
              <a:t>Work in </a:t>
            </a:r>
            <a:r>
              <a:rPr kumimoji="0" lang="fr-FR" sz="2400" b="1" i="0" u="none" strike="noStrike" kern="1200" cap="none" spc="0" normalizeH="0" baseline="0" noProof="0" dirty="0" err="1">
                <a:ln>
                  <a:noFill/>
                </a:ln>
                <a:solidFill>
                  <a:srgbClr val="FF6700"/>
                </a:solidFill>
                <a:effectLst/>
                <a:uLnTx/>
                <a:uFillTx/>
                <a:latin typeface="+mn-lt"/>
                <a:ea typeface="+mn-ea"/>
                <a:cs typeface="Arial" charset="0"/>
              </a:rPr>
              <a:t>progress</a:t>
            </a:r>
            <a:r>
              <a:rPr kumimoji="0" lang="fr-FR" sz="2400" b="1" i="0" u="none" strike="noStrike" kern="1200" cap="none" spc="0" normalizeH="0" baseline="0" noProof="0" dirty="0">
                <a:ln>
                  <a:noFill/>
                </a:ln>
                <a:solidFill>
                  <a:srgbClr val="FF6700"/>
                </a:solidFill>
                <a:effectLst/>
                <a:uLnTx/>
                <a:uFillTx/>
                <a:latin typeface="+mn-lt"/>
                <a:ea typeface="+mn-ea"/>
                <a:cs typeface="Arial" charset="0"/>
              </a:rPr>
              <a:t> : </a:t>
            </a:r>
          </a:p>
        </p:txBody>
      </p:sp>
      <p:grpSp>
        <p:nvGrpSpPr>
          <p:cNvPr id="13" name="Group 60">
            <a:extLst>
              <a:ext uri="{FF2B5EF4-FFF2-40B4-BE49-F238E27FC236}">
                <a16:creationId xmlns:a16="http://schemas.microsoft.com/office/drawing/2014/main" id="{625389B3-37FC-45C3-A4AC-41D778A57C0D}"/>
              </a:ext>
            </a:extLst>
          </p:cNvPr>
          <p:cNvGrpSpPr>
            <a:grpSpLocks/>
          </p:cNvGrpSpPr>
          <p:nvPr/>
        </p:nvGrpSpPr>
        <p:grpSpPr bwMode="auto">
          <a:xfrm>
            <a:off x="6396992" y="670903"/>
            <a:ext cx="4894473" cy="1354247"/>
            <a:chOff x="-1216480" y="1489226"/>
            <a:chExt cx="11163732" cy="2911359"/>
          </a:xfrm>
        </p:grpSpPr>
        <p:pic>
          <p:nvPicPr>
            <p:cNvPr id="15" name="Picture 2">
              <a:extLst>
                <a:ext uri="{FF2B5EF4-FFF2-40B4-BE49-F238E27FC236}">
                  <a16:creationId xmlns:a16="http://schemas.microsoft.com/office/drawing/2014/main" id="{32CECEBD-85DB-4971-BB6A-D17B9BFA552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6480" y="1582422"/>
              <a:ext cx="11163732" cy="23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59">
              <a:extLst>
                <a:ext uri="{FF2B5EF4-FFF2-40B4-BE49-F238E27FC236}">
                  <a16:creationId xmlns:a16="http://schemas.microsoft.com/office/drawing/2014/main" id="{4A3BB818-9682-44CD-85C1-381102DABE05}"/>
                </a:ext>
              </a:extLst>
            </p:cNvPr>
            <p:cNvGrpSpPr>
              <a:grpSpLocks/>
            </p:cNvGrpSpPr>
            <p:nvPr/>
          </p:nvGrpSpPr>
          <p:grpSpPr bwMode="auto">
            <a:xfrm>
              <a:off x="330200" y="1489226"/>
              <a:ext cx="8324850" cy="2911359"/>
              <a:chOff x="330200" y="1489226"/>
              <a:chExt cx="8324850" cy="2911359"/>
            </a:xfrm>
          </p:grpSpPr>
          <p:sp>
            <p:nvSpPr>
              <p:cNvPr id="19" name="TextBox 14">
                <a:extLst>
                  <a:ext uri="{FF2B5EF4-FFF2-40B4-BE49-F238E27FC236}">
                    <a16:creationId xmlns:a16="http://schemas.microsoft.com/office/drawing/2014/main" id="{250200F2-3414-4C13-AA90-334C4E1B4140}"/>
                  </a:ext>
                </a:extLst>
              </p:cNvPr>
              <p:cNvSpPr txBox="1">
                <a:spLocks noChangeArrowheads="1"/>
              </p:cNvSpPr>
              <p:nvPr/>
            </p:nvSpPr>
            <p:spPr bwMode="auto">
              <a:xfrm>
                <a:off x="3927580" y="2307639"/>
                <a:ext cx="1536359" cy="5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marL="0" marR="0" lvl="0" indent="0" algn="l" defTabSz="1004888"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mn-lt"/>
                    <a:ea typeface="+mn-ea"/>
                    <a:cs typeface="Arial" charset="0"/>
                  </a:rPr>
                  <a:t>Top view</a:t>
                </a:r>
              </a:p>
            </p:txBody>
          </p:sp>
          <p:cxnSp>
            <p:nvCxnSpPr>
              <p:cNvPr id="20" name="Straight Arrow Connector 18">
                <a:extLst>
                  <a:ext uri="{FF2B5EF4-FFF2-40B4-BE49-F238E27FC236}">
                    <a16:creationId xmlns:a16="http://schemas.microsoft.com/office/drawing/2014/main" id="{76AB2A91-0A36-44EA-BBEF-7947820AD633}"/>
                  </a:ext>
                </a:extLst>
              </p:cNvPr>
              <p:cNvCxnSpPr>
                <a:cxnSpLocks noChangeShapeType="1"/>
              </p:cNvCxnSpPr>
              <p:nvPr/>
            </p:nvCxnSpPr>
            <p:spPr bwMode="auto">
              <a:xfrm>
                <a:off x="781373" y="2708048"/>
                <a:ext cx="7474176" cy="0"/>
              </a:xfrm>
              <a:prstGeom prst="straightConnector1">
                <a:avLst/>
              </a:prstGeom>
              <a:noFill/>
              <a:ln w="12699">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cxnSp>
          <p:cxnSp>
            <p:nvCxnSpPr>
              <p:cNvPr id="21" name="Straight Arrow Connector 15">
                <a:extLst>
                  <a:ext uri="{FF2B5EF4-FFF2-40B4-BE49-F238E27FC236}">
                    <a16:creationId xmlns:a16="http://schemas.microsoft.com/office/drawing/2014/main" id="{695DBB79-C228-42A0-A369-E3D86442E51D}"/>
                  </a:ext>
                </a:extLst>
              </p:cNvPr>
              <p:cNvCxnSpPr>
                <a:cxnSpLocks noChangeShapeType="1"/>
              </p:cNvCxnSpPr>
              <p:nvPr/>
            </p:nvCxnSpPr>
            <p:spPr bwMode="auto">
              <a:xfrm>
                <a:off x="4001509" y="1960562"/>
                <a:ext cx="0" cy="1492705"/>
              </a:xfrm>
              <a:prstGeom prst="straightConnector1">
                <a:avLst/>
              </a:prstGeom>
              <a:noFill/>
              <a:ln w="12699">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cxnSp>
          <p:sp>
            <p:nvSpPr>
              <p:cNvPr id="22" name="TextBox 12">
                <a:extLst>
                  <a:ext uri="{FF2B5EF4-FFF2-40B4-BE49-F238E27FC236}">
                    <a16:creationId xmlns:a16="http://schemas.microsoft.com/office/drawing/2014/main" id="{6BF52FD1-0B7A-48D5-A396-1BC4DE945F95}"/>
                  </a:ext>
                </a:extLst>
              </p:cNvPr>
              <p:cNvSpPr txBox="1">
                <a:spLocks noChangeArrowheads="1"/>
              </p:cNvSpPr>
              <p:nvPr/>
            </p:nvSpPr>
            <p:spPr bwMode="auto">
              <a:xfrm>
                <a:off x="5962394" y="2717946"/>
                <a:ext cx="947678" cy="46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marL="0" marR="0" lvl="0" indent="0" algn="l" defTabSz="1004888"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mn-lt"/>
                    <a:ea typeface="+mn-ea"/>
                    <a:cs typeface="Arial" charset="0"/>
                  </a:rPr>
                  <a:t>29 m</a:t>
                </a:r>
              </a:p>
            </p:txBody>
          </p:sp>
          <p:sp>
            <p:nvSpPr>
              <p:cNvPr id="23" name="TextBox 12">
                <a:extLst>
                  <a:ext uri="{FF2B5EF4-FFF2-40B4-BE49-F238E27FC236}">
                    <a16:creationId xmlns:a16="http://schemas.microsoft.com/office/drawing/2014/main" id="{34EF4DF3-064C-4BAD-8281-2FECAC30C17F}"/>
                  </a:ext>
                </a:extLst>
              </p:cNvPr>
              <p:cNvSpPr txBox="1">
                <a:spLocks noChangeArrowheads="1"/>
              </p:cNvSpPr>
              <p:nvPr/>
            </p:nvSpPr>
            <p:spPr bwMode="auto">
              <a:xfrm>
                <a:off x="2874137" y="2307639"/>
                <a:ext cx="1063178" cy="46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marL="0" marR="0" lvl="0" indent="0" algn="l" defTabSz="1004888"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mn-lt"/>
                    <a:ea typeface="+mn-ea"/>
                    <a:cs typeface="Arial" charset="0"/>
                  </a:rPr>
                  <a:t>5.5 m</a:t>
                </a:r>
              </a:p>
            </p:txBody>
          </p:sp>
          <p:cxnSp>
            <p:nvCxnSpPr>
              <p:cNvPr id="24" name="Straight Arrow Connector 18">
                <a:extLst>
                  <a:ext uri="{FF2B5EF4-FFF2-40B4-BE49-F238E27FC236}">
                    <a16:creationId xmlns:a16="http://schemas.microsoft.com/office/drawing/2014/main" id="{711F5B73-0F5A-4DC3-AD45-823DFC18CA2C}"/>
                  </a:ext>
                </a:extLst>
              </p:cNvPr>
              <p:cNvCxnSpPr>
                <a:cxnSpLocks noChangeShapeType="1"/>
              </p:cNvCxnSpPr>
              <p:nvPr/>
            </p:nvCxnSpPr>
            <p:spPr bwMode="auto">
              <a:xfrm>
                <a:off x="330200" y="3865563"/>
                <a:ext cx="2557463" cy="17462"/>
              </a:xfrm>
              <a:prstGeom prst="straightConnector1">
                <a:avLst/>
              </a:prstGeom>
              <a:noFill/>
              <a:ln w="12699">
                <a:solidFill>
                  <a:schemeClr val="bg1"/>
                </a:solidFill>
                <a:prstDash val="dash"/>
                <a:round/>
                <a:headEnd type="triangle" w="med" len="med"/>
                <a:tailEnd type="triangle" w="med" len="med"/>
              </a:ln>
              <a:extLst>
                <a:ext uri="{909E8E84-426E-40DD-AFC4-6F175D3DCCD1}">
                  <a14:hiddenFill xmlns:a14="http://schemas.microsoft.com/office/drawing/2010/main">
                    <a:noFill/>
                  </a14:hiddenFill>
                </a:ext>
              </a:extLst>
            </p:spPr>
          </p:cxnSp>
          <p:sp>
            <p:nvSpPr>
              <p:cNvPr id="25" name="TextBox 12">
                <a:extLst>
                  <a:ext uri="{FF2B5EF4-FFF2-40B4-BE49-F238E27FC236}">
                    <a16:creationId xmlns:a16="http://schemas.microsoft.com/office/drawing/2014/main" id="{38A2296F-A5B9-43F8-B3D5-4AE2051E4785}"/>
                  </a:ext>
                </a:extLst>
              </p:cNvPr>
              <p:cNvSpPr txBox="1">
                <a:spLocks noChangeArrowheads="1"/>
              </p:cNvSpPr>
              <p:nvPr/>
            </p:nvSpPr>
            <p:spPr bwMode="auto">
              <a:xfrm>
                <a:off x="1496152" y="3526066"/>
                <a:ext cx="851076" cy="72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marL="0" marR="0" lvl="0" indent="0" algn="ctr" defTabSz="1004888"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mn-lt"/>
                    <a:ea typeface="+mn-ea"/>
                    <a:cs typeface="Arial" charset="0"/>
                  </a:rPr>
                  <a:t>10 m</a:t>
                </a:r>
              </a:p>
            </p:txBody>
          </p:sp>
          <p:cxnSp>
            <p:nvCxnSpPr>
              <p:cNvPr id="26" name="Straight Arrow Connector 18">
                <a:extLst>
                  <a:ext uri="{FF2B5EF4-FFF2-40B4-BE49-F238E27FC236}">
                    <a16:creationId xmlns:a16="http://schemas.microsoft.com/office/drawing/2014/main" id="{7735BA22-D0D4-497F-9CBF-C9778A4FE648}"/>
                  </a:ext>
                </a:extLst>
              </p:cNvPr>
              <p:cNvCxnSpPr>
                <a:cxnSpLocks noChangeShapeType="1"/>
              </p:cNvCxnSpPr>
              <p:nvPr/>
            </p:nvCxnSpPr>
            <p:spPr bwMode="auto">
              <a:xfrm>
                <a:off x="2887663" y="3884613"/>
                <a:ext cx="3246437" cy="12700"/>
              </a:xfrm>
              <a:prstGeom prst="straightConnector1">
                <a:avLst/>
              </a:prstGeom>
              <a:noFill/>
              <a:ln w="12699">
                <a:solidFill>
                  <a:schemeClr val="bg1"/>
                </a:solidFill>
                <a:prstDash val="dash"/>
                <a:round/>
                <a:headEnd type="triangle" w="med" len="med"/>
                <a:tailEnd type="triangle" w="med" len="med"/>
              </a:ln>
              <a:extLst>
                <a:ext uri="{909E8E84-426E-40DD-AFC4-6F175D3DCCD1}">
                  <a14:hiddenFill xmlns:a14="http://schemas.microsoft.com/office/drawing/2010/main">
                    <a:noFill/>
                  </a14:hiddenFill>
                </a:ext>
              </a:extLst>
            </p:spPr>
          </p:cxnSp>
          <p:sp>
            <p:nvSpPr>
              <p:cNvPr id="27" name="TextBox 12">
                <a:extLst>
                  <a:ext uri="{FF2B5EF4-FFF2-40B4-BE49-F238E27FC236}">
                    <a16:creationId xmlns:a16="http://schemas.microsoft.com/office/drawing/2014/main" id="{036F804C-26B4-4833-95D6-54BFF7BD2C22}"/>
                  </a:ext>
                </a:extLst>
              </p:cNvPr>
              <p:cNvSpPr txBox="1">
                <a:spLocks noChangeArrowheads="1"/>
              </p:cNvSpPr>
              <p:nvPr/>
            </p:nvSpPr>
            <p:spPr bwMode="auto">
              <a:xfrm>
                <a:off x="4228564" y="3565510"/>
                <a:ext cx="856190" cy="43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marL="0" marR="0" lvl="0" indent="0" algn="l" defTabSz="1004888"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prstClr val="black"/>
                    </a:solidFill>
                    <a:effectLst/>
                    <a:uLnTx/>
                    <a:uFillTx/>
                    <a:latin typeface="+mn-lt"/>
                    <a:ea typeface="+mn-ea"/>
                    <a:cs typeface="Arial" charset="0"/>
                  </a:rPr>
                  <a:t>10 m</a:t>
                </a:r>
              </a:p>
            </p:txBody>
          </p:sp>
          <p:sp>
            <p:nvSpPr>
              <p:cNvPr id="28" name="TextBox 13">
                <a:extLst>
                  <a:ext uri="{FF2B5EF4-FFF2-40B4-BE49-F238E27FC236}">
                    <a16:creationId xmlns:a16="http://schemas.microsoft.com/office/drawing/2014/main" id="{B9EF880F-924D-4D42-86DC-C8902AECDB94}"/>
                  </a:ext>
                </a:extLst>
              </p:cNvPr>
              <p:cNvSpPr txBox="1">
                <a:spLocks noChangeArrowheads="1"/>
              </p:cNvSpPr>
              <p:nvPr/>
            </p:nvSpPr>
            <p:spPr bwMode="auto">
              <a:xfrm>
                <a:off x="4078071" y="2989650"/>
                <a:ext cx="2082293" cy="43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marL="0" marR="0" lvl="0" indent="0" algn="l" defTabSz="1004888"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prstClr val="black"/>
                    </a:solidFill>
                    <a:effectLst/>
                    <a:uLnTx/>
                    <a:uFillTx/>
                    <a:latin typeface="+mn-lt"/>
                    <a:ea typeface="+mn-ea"/>
                    <a:cs typeface="Arial" charset="0"/>
                  </a:rPr>
                  <a:t>DE = 82.2 MeV</a:t>
                </a:r>
              </a:p>
            </p:txBody>
          </p:sp>
          <p:sp>
            <p:nvSpPr>
              <p:cNvPr id="29" name="TextBox 12">
                <a:extLst>
                  <a:ext uri="{FF2B5EF4-FFF2-40B4-BE49-F238E27FC236}">
                    <a16:creationId xmlns:a16="http://schemas.microsoft.com/office/drawing/2014/main" id="{9D5ECBCD-42B4-4E8F-BF89-C539455B3400}"/>
                  </a:ext>
                </a:extLst>
              </p:cNvPr>
              <p:cNvSpPr txBox="1">
                <a:spLocks noChangeArrowheads="1"/>
              </p:cNvSpPr>
              <p:nvPr/>
            </p:nvSpPr>
            <p:spPr bwMode="auto">
              <a:xfrm>
                <a:off x="2210507" y="1489226"/>
                <a:ext cx="964614" cy="72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marL="0" marR="0" lvl="0" indent="0" algn="l" defTabSz="1004888"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mn-lt"/>
                    <a:ea typeface="+mn-ea"/>
                    <a:cs typeface="Arial" charset="0"/>
                  </a:rPr>
                  <a:t>7 MeV</a:t>
                </a:r>
              </a:p>
            </p:txBody>
          </p:sp>
          <p:sp>
            <p:nvSpPr>
              <p:cNvPr id="30" name="TextBox 12">
                <a:extLst>
                  <a:ext uri="{FF2B5EF4-FFF2-40B4-BE49-F238E27FC236}">
                    <a16:creationId xmlns:a16="http://schemas.microsoft.com/office/drawing/2014/main" id="{48BC6C0C-DF14-477D-8061-D036E97C77BC}"/>
                  </a:ext>
                </a:extLst>
              </p:cNvPr>
              <p:cNvSpPr txBox="1">
                <a:spLocks noChangeArrowheads="1"/>
              </p:cNvSpPr>
              <p:nvPr/>
            </p:nvSpPr>
            <p:spPr bwMode="auto">
              <a:xfrm>
                <a:off x="2272171" y="3672762"/>
                <a:ext cx="962935" cy="72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marL="0" marR="0" lvl="0" indent="0" algn="l" defTabSz="1004888"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mn-lt"/>
                    <a:ea typeface="+mn-ea"/>
                    <a:cs typeface="Arial" charset="0"/>
                  </a:rPr>
                  <a:t>7 MeV</a:t>
                </a:r>
              </a:p>
            </p:txBody>
          </p:sp>
          <p:cxnSp>
            <p:nvCxnSpPr>
              <p:cNvPr id="31" name="Straight Arrow Connector 8">
                <a:extLst>
                  <a:ext uri="{FF2B5EF4-FFF2-40B4-BE49-F238E27FC236}">
                    <a16:creationId xmlns:a16="http://schemas.microsoft.com/office/drawing/2014/main" id="{E61087E9-22FA-423F-87BC-321DDC8FE258}"/>
                  </a:ext>
                </a:extLst>
              </p:cNvPr>
              <p:cNvCxnSpPr>
                <a:cxnSpLocks noChangeShapeType="1"/>
                <a:endCxn id="30" idx="3"/>
              </p:cNvCxnSpPr>
              <p:nvPr/>
            </p:nvCxnSpPr>
            <p:spPr bwMode="auto">
              <a:xfrm flipH="1">
                <a:off x="3235106" y="3482769"/>
                <a:ext cx="389429" cy="553904"/>
              </a:xfrm>
              <a:prstGeom prst="straightConnector1">
                <a:avLst/>
              </a:prstGeom>
              <a:noFill/>
              <a:ln w="12699">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2" name="Straight Arrow Connector 18">
                <a:extLst>
                  <a:ext uri="{FF2B5EF4-FFF2-40B4-BE49-F238E27FC236}">
                    <a16:creationId xmlns:a16="http://schemas.microsoft.com/office/drawing/2014/main" id="{2E6F56F7-4157-4DF5-ACBB-2F86B35DC58C}"/>
                  </a:ext>
                </a:extLst>
              </p:cNvPr>
              <p:cNvCxnSpPr>
                <a:cxnSpLocks noChangeShapeType="1"/>
              </p:cNvCxnSpPr>
              <p:nvPr/>
            </p:nvCxnSpPr>
            <p:spPr bwMode="auto">
              <a:xfrm>
                <a:off x="6129338" y="3889375"/>
                <a:ext cx="2525712" cy="0"/>
              </a:xfrm>
              <a:prstGeom prst="straightConnector1">
                <a:avLst/>
              </a:prstGeom>
              <a:noFill/>
              <a:ln w="12699">
                <a:solidFill>
                  <a:schemeClr val="bg1"/>
                </a:solidFill>
                <a:prstDash val="dash"/>
                <a:round/>
                <a:headEnd type="triangle" w="med" len="med"/>
                <a:tailEnd type="triangle" w="med" len="med"/>
              </a:ln>
              <a:extLst>
                <a:ext uri="{909E8E84-426E-40DD-AFC4-6F175D3DCCD1}">
                  <a14:hiddenFill xmlns:a14="http://schemas.microsoft.com/office/drawing/2010/main">
                    <a:noFill/>
                  </a14:hiddenFill>
                </a:ext>
              </a:extLst>
            </p:spPr>
          </p:cxnSp>
          <p:sp>
            <p:nvSpPr>
              <p:cNvPr id="33" name="TextBox 12">
                <a:extLst>
                  <a:ext uri="{FF2B5EF4-FFF2-40B4-BE49-F238E27FC236}">
                    <a16:creationId xmlns:a16="http://schemas.microsoft.com/office/drawing/2014/main" id="{6CFB5D58-10DF-4F70-9196-0E6C1A423D92}"/>
                  </a:ext>
                </a:extLst>
              </p:cNvPr>
              <p:cNvSpPr txBox="1">
                <a:spLocks noChangeArrowheads="1"/>
              </p:cNvSpPr>
              <p:nvPr/>
            </p:nvSpPr>
            <p:spPr bwMode="auto">
              <a:xfrm>
                <a:off x="7052017" y="3552984"/>
                <a:ext cx="719330" cy="72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marL="0" marR="0" lvl="0" indent="0" algn="ctr" defTabSz="1004888"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mn-lt"/>
                    <a:ea typeface="+mn-ea"/>
                    <a:cs typeface="Arial" charset="0"/>
                  </a:rPr>
                  <a:t>9 m</a:t>
                </a:r>
              </a:p>
            </p:txBody>
          </p:sp>
          <p:cxnSp>
            <p:nvCxnSpPr>
              <p:cNvPr id="34" name="Straight Arrow Connector 18">
                <a:extLst>
                  <a:ext uri="{FF2B5EF4-FFF2-40B4-BE49-F238E27FC236}">
                    <a16:creationId xmlns:a16="http://schemas.microsoft.com/office/drawing/2014/main" id="{65C7F254-B8C7-42F6-B6FF-A3B3E1544358}"/>
                  </a:ext>
                </a:extLst>
              </p:cNvPr>
              <p:cNvCxnSpPr>
                <a:cxnSpLocks noChangeShapeType="1"/>
              </p:cNvCxnSpPr>
              <p:nvPr/>
            </p:nvCxnSpPr>
            <p:spPr bwMode="auto">
              <a:xfrm>
                <a:off x="3224893" y="3526065"/>
                <a:ext cx="2694216" cy="0"/>
              </a:xfrm>
              <a:prstGeom prst="straightConnector1">
                <a:avLst/>
              </a:prstGeom>
              <a:noFill/>
              <a:ln w="12699">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cxnSp>
          <p:cxnSp>
            <p:nvCxnSpPr>
              <p:cNvPr id="35" name="Straight Arrow Connector 18">
                <a:extLst>
                  <a:ext uri="{FF2B5EF4-FFF2-40B4-BE49-F238E27FC236}">
                    <a16:creationId xmlns:a16="http://schemas.microsoft.com/office/drawing/2014/main" id="{8AA4A0F1-436F-4C0E-9C4E-B046D59CB41A}"/>
                  </a:ext>
                </a:extLst>
              </p:cNvPr>
              <p:cNvCxnSpPr>
                <a:cxnSpLocks noChangeShapeType="1"/>
              </p:cNvCxnSpPr>
              <p:nvPr/>
            </p:nvCxnSpPr>
            <p:spPr bwMode="auto">
              <a:xfrm>
                <a:off x="759279" y="3529920"/>
                <a:ext cx="2465614" cy="0"/>
              </a:xfrm>
              <a:prstGeom prst="straightConnector1">
                <a:avLst/>
              </a:prstGeom>
              <a:noFill/>
              <a:ln w="12699">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cxnSp>
          <p:cxnSp>
            <p:nvCxnSpPr>
              <p:cNvPr id="36" name="Straight Arrow Connector 18">
                <a:extLst>
                  <a:ext uri="{FF2B5EF4-FFF2-40B4-BE49-F238E27FC236}">
                    <a16:creationId xmlns:a16="http://schemas.microsoft.com/office/drawing/2014/main" id="{756897B9-C274-4146-ACB3-C8FEC64FC373}"/>
                  </a:ext>
                </a:extLst>
              </p:cNvPr>
              <p:cNvCxnSpPr>
                <a:cxnSpLocks noChangeShapeType="1"/>
              </p:cNvCxnSpPr>
              <p:nvPr/>
            </p:nvCxnSpPr>
            <p:spPr bwMode="auto">
              <a:xfrm>
                <a:off x="5901757" y="3526065"/>
                <a:ext cx="2278857" cy="11201"/>
              </a:xfrm>
              <a:prstGeom prst="straightConnector1">
                <a:avLst/>
              </a:prstGeom>
              <a:noFill/>
              <a:ln w="12699">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cxnSp>
          <p:cxnSp>
            <p:nvCxnSpPr>
              <p:cNvPr id="37" name="Straight Arrow Connector 8">
                <a:extLst>
                  <a:ext uri="{FF2B5EF4-FFF2-40B4-BE49-F238E27FC236}">
                    <a16:creationId xmlns:a16="http://schemas.microsoft.com/office/drawing/2014/main" id="{6D5C2E8E-9816-4390-B5F4-F1BD907856C2}"/>
                  </a:ext>
                </a:extLst>
              </p:cNvPr>
              <p:cNvCxnSpPr>
                <a:cxnSpLocks noChangeShapeType="1"/>
                <a:endCxn id="29" idx="3"/>
              </p:cNvCxnSpPr>
              <p:nvPr/>
            </p:nvCxnSpPr>
            <p:spPr bwMode="auto">
              <a:xfrm flipH="1" flipV="1">
                <a:off x="3175121" y="1853138"/>
                <a:ext cx="449421" cy="179523"/>
              </a:xfrm>
              <a:prstGeom prst="straightConnector1">
                <a:avLst/>
              </a:prstGeom>
              <a:noFill/>
              <a:ln w="12699">
                <a:solidFill>
                  <a:schemeClr val="tx1"/>
                </a:solidFill>
                <a:round/>
                <a:headEnd type="triangle" w="med" len="med"/>
                <a:tailEnd/>
              </a:ln>
              <a:extLst>
                <a:ext uri="{909E8E84-426E-40DD-AFC4-6F175D3DCCD1}">
                  <a14:hiddenFill xmlns:a14="http://schemas.microsoft.com/office/drawing/2010/main">
                    <a:noFill/>
                  </a14:hiddenFill>
                </a:ext>
              </a:extLst>
            </p:spPr>
          </p:cxnSp>
          <p:sp>
            <p:nvSpPr>
              <p:cNvPr id="38" name="TextBox 12">
                <a:extLst>
                  <a:ext uri="{FF2B5EF4-FFF2-40B4-BE49-F238E27FC236}">
                    <a16:creationId xmlns:a16="http://schemas.microsoft.com/office/drawing/2014/main" id="{486EED93-3297-4FCA-B45F-794D17AE7AE8}"/>
                  </a:ext>
                </a:extLst>
              </p:cNvPr>
              <p:cNvSpPr txBox="1">
                <a:spLocks noChangeArrowheads="1"/>
              </p:cNvSpPr>
              <p:nvPr/>
            </p:nvSpPr>
            <p:spPr bwMode="auto">
              <a:xfrm>
                <a:off x="584822" y="1762031"/>
                <a:ext cx="934889" cy="66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marL="0" marR="0" lvl="0" indent="0" algn="l" defTabSz="1004888" rtl="0" eaLnBrk="1" fontAlgn="base" latinLnBrk="0" hangingPunct="1">
                  <a:lnSpc>
                    <a:spcPct val="100000"/>
                  </a:lnSpc>
                  <a:spcBef>
                    <a:spcPct val="0"/>
                  </a:spcBef>
                  <a:spcAft>
                    <a:spcPct val="0"/>
                  </a:spcAft>
                  <a:buClrTx/>
                  <a:buSzTx/>
                  <a:buFontTx/>
                  <a:buNone/>
                  <a:tabLst/>
                  <a:defRPr/>
                </a:pPr>
                <a:r>
                  <a:rPr kumimoji="0" lang="en-US" altLang="en-US" sz="700" b="1" i="0" u="none" strike="noStrike" kern="1200" cap="none" spc="0" normalizeH="0" baseline="0" noProof="0" dirty="0">
                    <a:ln>
                      <a:noFill/>
                    </a:ln>
                    <a:solidFill>
                      <a:prstClr val="black"/>
                    </a:solidFill>
                    <a:effectLst/>
                    <a:uLnTx/>
                    <a:uFillTx/>
                    <a:latin typeface="+mn-lt"/>
                    <a:ea typeface="+mn-ea"/>
                    <a:cs typeface="Arial" charset="0"/>
                  </a:rPr>
                  <a:t>2 : 4 : 6</a:t>
                </a:r>
              </a:p>
            </p:txBody>
          </p:sp>
          <p:sp>
            <p:nvSpPr>
              <p:cNvPr id="39" name="TextBox 12">
                <a:extLst>
                  <a:ext uri="{FF2B5EF4-FFF2-40B4-BE49-F238E27FC236}">
                    <a16:creationId xmlns:a16="http://schemas.microsoft.com/office/drawing/2014/main" id="{5A434BD2-03EC-4B74-A46C-5FC52B989C17}"/>
                  </a:ext>
                </a:extLst>
              </p:cNvPr>
              <p:cNvSpPr txBox="1">
                <a:spLocks noChangeArrowheads="1"/>
              </p:cNvSpPr>
              <p:nvPr/>
            </p:nvSpPr>
            <p:spPr bwMode="auto">
              <a:xfrm>
                <a:off x="7539382" y="1762029"/>
                <a:ext cx="1038460" cy="72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marL="0" marR="0" lvl="0" indent="0" algn="l" defTabSz="1004888"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prstClr val="black"/>
                    </a:solidFill>
                    <a:effectLst/>
                    <a:uLnTx/>
                    <a:uFillTx/>
                    <a:latin typeface="+mn-lt"/>
                    <a:ea typeface="+mn-ea"/>
                    <a:cs typeface="Arial" charset="0"/>
                  </a:rPr>
                  <a:t>1 : 3 : 5</a:t>
                </a:r>
              </a:p>
            </p:txBody>
          </p:sp>
          <p:sp>
            <p:nvSpPr>
              <p:cNvPr id="40" name="TextBox 13">
                <a:extLst>
                  <a:ext uri="{FF2B5EF4-FFF2-40B4-BE49-F238E27FC236}">
                    <a16:creationId xmlns:a16="http://schemas.microsoft.com/office/drawing/2014/main" id="{4CEB8456-69C3-462C-BAF9-2C714A5EFF68}"/>
                  </a:ext>
                </a:extLst>
              </p:cNvPr>
              <p:cNvSpPr txBox="1">
                <a:spLocks noChangeArrowheads="1"/>
              </p:cNvSpPr>
              <p:nvPr/>
            </p:nvSpPr>
            <p:spPr bwMode="auto">
              <a:xfrm>
                <a:off x="4078071" y="2032654"/>
                <a:ext cx="1904724" cy="43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marL="0" marR="0" lvl="0" indent="0" algn="l" defTabSz="1004888" rtl="0" eaLnBrk="1" fontAlgn="base" latinLnBrk="0" hangingPunct="1">
                  <a:lnSpc>
                    <a:spcPct val="100000"/>
                  </a:lnSpc>
                  <a:spcBef>
                    <a:spcPct val="0"/>
                  </a:spcBef>
                  <a:spcAft>
                    <a:spcPct val="0"/>
                  </a:spcAft>
                  <a:buClrTx/>
                  <a:buSzTx/>
                  <a:buFontTx/>
                  <a:buNone/>
                  <a:tabLst/>
                  <a:defRPr/>
                </a:pPr>
                <a:r>
                  <a:rPr kumimoji="0" lang="en-US" altLang="en-US" sz="700" b="0" i="0" u="none" strike="noStrike" kern="1200" cap="none" spc="0" normalizeH="0" baseline="0" noProof="0" dirty="0">
                    <a:ln>
                      <a:noFill/>
                    </a:ln>
                    <a:solidFill>
                      <a:prstClr val="black"/>
                    </a:solidFill>
                    <a:effectLst/>
                    <a:uLnTx/>
                    <a:uFillTx/>
                    <a:latin typeface="+mn-lt"/>
                    <a:ea typeface="+mn-ea"/>
                    <a:cs typeface="Arial" charset="0"/>
                  </a:rPr>
                  <a:t>DE = 82.2 MeV</a:t>
                </a:r>
              </a:p>
            </p:txBody>
          </p:sp>
        </p:grpSp>
      </p:grpSp>
      <p:sp>
        <p:nvSpPr>
          <p:cNvPr id="42" name="Rectangle 41">
            <a:extLst>
              <a:ext uri="{FF2B5EF4-FFF2-40B4-BE49-F238E27FC236}">
                <a16:creationId xmlns:a16="http://schemas.microsoft.com/office/drawing/2014/main" id="{53F0F8A8-AFBD-47EF-AADE-5253A2359E17}"/>
              </a:ext>
            </a:extLst>
          </p:cNvPr>
          <p:cNvSpPr/>
          <p:nvPr/>
        </p:nvSpPr>
        <p:spPr>
          <a:xfrm>
            <a:off x="4336166" y="3686686"/>
            <a:ext cx="3648920" cy="1200329"/>
          </a:xfrm>
          <a:prstGeom prst="rect">
            <a:avLst/>
          </a:prstGeom>
        </p:spPr>
        <p:txBody>
          <a:bodyPr wrap="square">
            <a:spAutoFit/>
          </a:bodyPr>
          <a:lstStyle/>
          <a:p>
            <a:pPr marL="0" marR="0" lvl="0" indent="0" algn="ctr" defTabSz="1004888"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FF6700"/>
                </a:solidFill>
                <a:effectLst/>
                <a:uLnTx/>
                <a:uFillTx/>
                <a:latin typeface="+mn-lt"/>
                <a:ea typeface="+mn-ea"/>
                <a:cs typeface="Arial" charset="0"/>
              </a:rPr>
              <a:t>ASAP : </a:t>
            </a:r>
          </a:p>
          <a:p>
            <a:pPr marL="0" marR="0" lvl="0" indent="0" algn="ctr" defTabSz="1004888"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err="1">
                <a:ln>
                  <a:noFill/>
                </a:ln>
                <a:solidFill>
                  <a:srgbClr val="FF6700"/>
                </a:solidFill>
                <a:effectLst/>
                <a:uLnTx/>
                <a:uFillTx/>
                <a:latin typeface="+mn-lt"/>
                <a:ea typeface="+mn-ea"/>
                <a:cs typeface="Arial" charset="0"/>
              </a:rPr>
              <a:t>Realistic</a:t>
            </a:r>
            <a:r>
              <a:rPr kumimoji="0" lang="fr-FR" sz="2400" b="1" i="0" u="none" strike="noStrike" kern="1200" cap="none" spc="0" normalizeH="0" baseline="0" noProof="0" dirty="0">
                <a:ln>
                  <a:noFill/>
                </a:ln>
                <a:solidFill>
                  <a:srgbClr val="FF6700"/>
                </a:solidFill>
                <a:effectLst/>
                <a:uLnTx/>
                <a:uFillTx/>
                <a:latin typeface="+mn-lt"/>
                <a:ea typeface="+mn-ea"/>
                <a:cs typeface="Arial" charset="0"/>
              </a:rPr>
              <a:t> </a:t>
            </a:r>
            <a:r>
              <a:rPr kumimoji="0" lang="fr-FR" sz="2400" b="1" i="0" u="none" strike="noStrike" kern="1200" cap="none" spc="0" normalizeH="0" baseline="0" noProof="0" dirty="0" err="1">
                <a:ln>
                  <a:noFill/>
                </a:ln>
                <a:solidFill>
                  <a:srgbClr val="FF6700"/>
                </a:solidFill>
                <a:effectLst/>
                <a:uLnTx/>
                <a:uFillTx/>
                <a:latin typeface="+mn-lt"/>
                <a:ea typeface="+mn-ea"/>
                <a:cs typeface="Arial" charset="0"/>
              </a:rPr>
              <a:t>footprint</a:t>
            </a:r>
            <a:r>
              <a:rPr kumimoji="0" lang="fr-FR" sz="2400" b="1" i="0" u="none" strike="noStrike" kern="1200" cap="none" spc="0" normalizeH="0" baseline="0" noProof="0" dirty="0">
                <a:ln>
                  <a:noFill/>
                </a:ln>
                <a:solidFill>
                  <a:srgbClr val="FF6700"/>
                </a:solidFill>
                <a:effectLst/>
                <a:uLnTx/>
                <a:uFillTx/>
                <a:latin typeface="+mn-lt"/>
                <a:ea typeface="+mn-ea"/>
                <a:cs typeface="Arial" charset="0"/>
              </a:rPr>
              <a:t> </a:t>
            </a:r>
            <a:r>
              <a:rPr lang="fr-FR" sz="2400" b="1" dirty="0">
                <a:solidFill>
                  <a:srgbClr val="FF6700"/>
                </a:solidFill>
                <a:latin typeface="+mn-lt"/>
              </a:rPr>
              <a:t>de</a:t>
            </a:r>
            <a:r>
              <a:rPr kumimoji="0" lang="fr-FR" sz="2400" b="1" i="0" u="none" strike="noStrike" kern="1200" cap="none" spc="0" normalizeH="0" baseline="0" noProof="0" dirty="0">
                <a:ln>
                  <a:noFill/>
                </a:ln>
                <a:solidFill>
                  <a:srgbClr val="FF6700"/>
                </a:solidFill>
                <a:effectLst/>
                <a:uLnTx/>
                <a:uFillTx/>
                <a:latin typeface="+mn-lt"/>
                <a:ea typeface="+mn-ea"/>
                <a:cs typeface="Arial" charset="0"/>
              </a:rPr>
              <a:t> Perle @ Super ACO</a:t>
            </a:r>
            <a:endParaRPr kumimoji="0" lang="en-GB" sz="2400" b="1" i="0" u="none" strike="noStrike" kern="1200" cap="none" spc="0" normalizeH="0" baseline="0" noProof="0" dirty="0">
              <a:ln>
                <a:noFill/>
              </a:ln>
              <a:solidFill>
                <a:srgbClr val="FF6700"/>
              </a:solidFill>
              <a:effectLst/>
              <a:uLnTx/>
              <a:uFillTx/>
              <a:latin typeface="+mn-lt"/>
              <a:ea typeface="+mn-ea"/>
              <a:cs typeface="Arial" charset="0"/>
            </a:endParaRPr>
          </a:p>
        </p:txBody>
      </p:sp>
      <p:grpSp>
        <p:nvGrpSpPr>
          <p:cNvPr id="9" name="Groupe 8"/>
          <p:cNvGrpSpPr/>
          <p:nvPr/>
        </p:nvGrpSpPr>
        <p:grpSpPr>
          <a:xfrm>
            <a:off x="57795" y="2237656"/>
            <a:ext cx="5485450" cy="3370657"/>
            <a:chOff x="57795" y="2237656"/>
            <a:chExt cx="5485450" cy="3370657"/>
          </a:xfrm>
        </p:grpSpPr>
        <p:pic>
          <p:nvPicPr>
            <p:cNvPr id="41" name="Image 40">
              <a:extLst>
                <a:ext uri="{FF2B5EF4-FFF2-40B4-BE49-F238E27FC236}">
                  <a16:creationId xmlns:a16="http://schemas.microsoft.com/office/drawing/2014/main" id="{CC905710-43A7-41BB-9A30-50E1744D12D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7795" y="2237656"/>
              <a:ext cx="4019866" cy="3370657"/>
            </a:xfrm>
            <a:prstGeom prst="rect">
              <a:avLst/>
            </a:prstGeom>
          </p:spPr>
        </p:pic>
        <p:sp>
          <p:nvSpPr>
            <p:cNvPr id="6" name="Flèche droite 5"/>
            <p:cNvSpPr/>
            <p:nvPr/>
          </p:nvSpPr>
          <p:spPr>
            <a:xfrm rot="18113163">
              <a:off x="2960141" y="3718620"/>
              <a:ext cx="1339940" cy="108012"/>
            </a:xfrm>
            <a:prstGeom prst="rightArrow">
              <a:avLst/>
            </a:prstGeom>
            <a:solidFill>
              <a:srgbClr val="FF6700"/>
            </a:solidFill>
            <a:ln>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4888"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a:ln>
                  <a:noFill/>
                </a:ln>
                <a:solidFill>
                  <a:prstClr val="white"/>
                </a:solidFill>
                <a:effectLst/>
                <a:uLnTx/>
                <a:uFillTx/>
                <a:ea typeface="+mn-ea"/>
                <a:cs typeface="+mn-cs"/>
              </a:endParaRPr>
            </a:p>
          </p:txBody>
        </p:sp>
        <p:sp>
          <p:nvSpPr>
            <p:cNvPr id="8" name="Rectangle 7"/>
            <p:cNvSpPr/>
            <p:nvPr/>
          </p:nvSpPr>
          <p:spPr>
            <a:xfrm rot="1466025">
              <a:off x="2813908" y="2954159"/>
              <a:ext cx="2729337" cy="338554"/>
            </a:xfrm>
            <a:prstGeom prst="rect">
              <a:avLst/>
            </a:prstGeom>
          </p:spPr>
          <p:txBody>
            <a:bodyPr wrap="none">
              <a:spAutoFit/>
            </a:bodyPr>
            <a:lstStyle/>
            <a:p>
              <a:pPr marL="312737" marR="0" lvl="1" indent="0" algn="l" defTabSz="1004888"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FF6700"/>
                  </a:solidFill>
                  <a:effectLst/>
                  <a:uLnTx/>
                  <a:uFillTx/>
                  <a:latin typeface="+mn-lt"/>
                  <a:ea typeface="+mn-ea"/>
                  <a:cs typeface="Arial" charset="0"/>
                </a:rPr>
                <a:t>« Chapeau de gendarme »</a:t>
              </a:r>
            </a:p>
          </p:txBody>
        </p:sp>
      </p:grpSp>
      <p:sp>
        <p:nvSpPr>
          <p:cNvPr id="2" name="ZoneTexte 1">
            <a:extLst>
              <a:ext uri="{FF2B5EF4-FFF2-40B4-BE49-F238E27FC236}">
                <a16:creationId xmlns:a16="http://schemas.microsoft.com/office/drawing/2014/main" id="{CDE2FBD6-A2D1-4C46-9494-B0BE38DCE7AF}"/>
              </a:ext>
            </a:extLst>
          </p:cNvPr>
          <p:cNvSpPr txBox="1"/>
          <p:nvPr/>
        </p:nvSpPr>
        <p:spPr>
          <a:xfrm>
            <a:off x="4435211" y="4919312"/>
            <a:ext cx="5118132" cy="707886"/>
          </a:xfrm>
          <a:prstGeom prst="rect">
            <a:avLst/>
          </a:prstGeom>
          <a:noFill/>
        </p:spPr>
        <p:txBody>
          <a:bodyPr wrap="none" rtlCol="0">
            <a:spAutoFit/>
          </a:bodyPr>
          <a:lstStyle/>
          <a:p>
            <a:r>
              <a:rPr lang="fr-FR" dirty="0">
                <a:latin typeface="+mn-lt"/>
              </a:rPr>
              <a:t>Le travail sur la sécurité/</a:t>
            </a:r>
            <a:r>
              <a:rPr lang="fr-FR" dirty="0" err="1">
                <a:latin typeface="+mn-lt"/>
              </a:rPr>
              <a:t>shielding</a:t>
            </a:r>
            <a:r>
              <a:rPr lang="fr-FR" dirty="0">
                <a:latin typeface="+mn-lt"/>
              </a:rPr>
              <a:t> a commencé.</a:t>
            </a:r>
          </a:p>
          <a:p>
            <a:r>
              <a:rPr lang="fr-FR" dirty="0">
                <a:latin typeface="+mn-lt"/>
              </a:rPr>
              <a:t>(radioprotection, SF6, Normes PED, Cryo…)</a:t>
            </a:r>
          </a:p>
        </p:txBody>
      </p:sp>
      <p:sp>
        <p:nvSpPr>
          <p:cNvPr id="5" name="Titre 4">
            <a:extLst>
              <a:ext uri="{FF2B5EF4-FFF2-40B4-BE49-F238E27FC236}">
                <a16:creationId xmlns:a16="http://schemas.microsoft.com/office/drawing/2014/main" id="{EDE7E63D-22F9-4926-A4D6-8D71611465AF}"/>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177065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043" y="149424"/>
            <a:ext cx="8291889" cy="432048"/>
          </a:xfrm>
        </p:spPr>
        <p:txBody>
          <a:bodyPr>
            <a:normAutofit fontScale="90000"/>
          </a:bodyPr>
          <a:lstStyle/>
          <a:p>
            <a:r>
              <a:rPr lang="en-GB" dirty="0">
                <a:solidFill>
                  <a:schemeClr val="tx1"/>
                </a:solidFill>
                <a:latin typeface="+mn-lt"/>
              </a:rPr>
              <a:t>ERL- Physics Applications  - un workshop sera </a:t>
            </a:r>
            <a:r>
              <a:rPr lang="en-GB" dirty="0" err="1">
                <a:solidFill>
                  <a:schemeClr val="tx1"/>
                </a:solidFill>
                <a:latin typeface="+mn-lt"/>
              </a:rPr>
              <a:t>organisé</a:t>
            </a:r>
            <a:r>
              <a:rPr lang="en-GB" dirty="0">
                <a:solidFill>
                  <a:schemeClr val="tx1"/>
                </a:solidFill>
                <a:latin typeface="+mn-lt"/>
              </a:rPr>
              <a:t> </a:t>
            </a:r>
            <a:r>
              <a:rPr lang="en-GB" dirty="0" err="1">
                <a:solidFill>
                  <a:schemeClr val="tx1"/>
                </a:solidFill>
                <a:latin typeface="+mn-lt"/>
              </a:rPr>
              <a:t>en</a:t>
            </a:r>
            <a:r>
              <a:rPr lang="en-GB" dirty="0">
                <a:solidFill>
                  <a:schemeClr val="tx1"/>
                </a:solidFill>
                <a:latin typeface="+mn-lt"/>
              </a:rPr>
              <a:t> mars/</a:t>
            </a:r>
            <a:r>
              <a:rPr lang="en-GB" dirty="0" err="1">
                <a:solidFill>
                  <a:schemeClr val="tx1"/>
                </a:solidFill>
                <a:latin typeface="+mn-lt"/>
              </a:rPr>
              <a:t>avril</a:t>
            </a:r>
            <a:endParaRPr lang="en-GB" dirty="0">
              <a:solidFill>
                <a:schemeClr val="tx1"/>
              </a:solidFill>
              <a:latin typeface="+mn-lt"/>
            </a:endParaRP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15</a:t>
            </a:fld>
            <a:endParaRPr lang="fr-FR" dirty="0">
              <a:latin typeface="+mn-lt"/>
            </a:endParaRPr>
          </a:p>
        </p:txBody>
      </p:sp>
      <p:sp>
        <p:nvSpPr>
          <p:cNvPr id="3" name="Rectangle 2">
            <a:extLst>
              <a:ext uri="{FF2B5EF4-FFF2-40B4-BE49-F238E27FC236}">
                <a16:creationId xmlns:a16="http://schemas.microsoft.com/office/drawing/2014/main" id="{46267820-6682-8449-9110-DCF5A4FE5176}"/>
              </a:ext>
            </a:extLst>
          </p:cNvPr>
          <p:cNvSpPr/>
          <p:nvPr/>
        </p:nvSpPr>
        <p:spPr>
          <a:xfrm>
            <a:off x="705867" y="941512"/>
            <a:ext cx="10009112" cy="4619854"/>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AU" sz="1800" b="1" dirty="0">
                <a:latin typeface="+mn-lt"/>
                <a:sym typeface="Wingdings" pitchFamily="2" charset="2"/>
              </a:rPr>
              <a:t>DESTIN (</a:t>
            </a:r>
            <a:r>
              <a:rPr lang="en-AU" sz="1800" b="1" dirty="0" err="1">
                <a:latin typeface="+mn-lt"/>
                <a:sym typeface="Wingdings" pitchFamily="2" charset="2"/>
              </a:rPr>
              <a:t>DEep</a:t>
            </a:r>
            <a:r>
              <a:rPr lang="en-AU" sz="1800" b="1" dirty="0">
                <a:latin typeface="+mn-lt"/>
                <a:sym typeface="Wingdings" pitchFamily="2" charset="2"/>
              </a:rPr>
              <a:t> </a:t>
            </a:r>
            <a:r>
              <a:rPr lang="en-AU" sz="1800" b="1" dirty="0" err="1">
                <a:latin typeface="+mn-lt"/>
                <a:sym typeface="Wingdings" pitchFamily="2" charset="2"/>
              </a:rPr>
              <a:t>STructure</a:t>
            </a:r>
            <a:r>
              <a:rPr lang="en-AU" sz="1800" b="1" dirty="0">
                <a:latin typeface="+mn-lt"/>
                <a:sym typeface="Wingdings" pitchFamily="2" charset="2"/>
              </a:rPr>
              <a:t> Investigation of exotic Nuclei) </a:t>
            </a:r>
            <a:r>
              <a:rPr lang="en-AU" sz="1800" b="1" dirty="0" err="1">
                <a:latin typeface="+mn-lt"/>
                <a:sym typeface="Wingdings" pitchFamily="2" charset="2"/>
              </a:rPr>
              <a:t>PERLE@Orsay</a:t>
            </a:r>
            <a:endParaRPr lang="en-AU" sz="1800" b="1" dirty="0">
              <a:latin typeface="+mn-lt"/>
              <a:sym typeface="Wingdings" pitchFamily="2" charset="2"/>
            </a:endParaRPr>
          </a:p>
          <a:p>
            <a:pPr lvl="1" algn="just">
              <a:lnSpc>
                <a:spcPct val="150000"/>
              </a:lnSpc>
            </a:pPr>
            <a:r>
              <a:rPr lang="fr-FR" sz="1800" i="1" dirty="0">
                <a:latin typeface="+mn-lt"/>
                <a:ea typeface="Calibri" panose="020F0502020204030204" pitchFamily="34" charset="0"/>
                <a:cs typeface="Times New Roman" panose="02020603050405020304" pitchFamily="18" charset="0"/>
              </a:rPr>
              <a:t>Noyau fort de la communauté à Orsay. Il faut impliquer rapidement les communautés nationales et internationales. Couplé à l'avenir des réflexions du GANIL. Une priorité pour les perspectives de la physique nucléaire au niveau national.</a:t>
            </a:r>
            <a:endParaRPr lang="fr-FR" sz="1800" b="1" i="1" dirty="0">
              <a:latin typeface="+mn-lt"/>
              <a:cs typeface="Times New Roman" panose="02020603050405020304" pitchFamily="18" charset="0"/>
              <a:sym typeface="Wingdings" pitchFamily="2" charset="2"/>
            </a:endParaRPr>
          </a:p>
          <a:p>
            <a:pPr marL="241300" indent="-285750" algn="just">
              <a:lnSpc>
                <a:spcPct val="150000"/>
              </a:lnSpc>
              <a:buFont typeface="Arial" panose="020B0604020202020204" pitchFamily="34" charset="0"/>
              <a:buChar char="•"/>
            </a:pPr>
            <a:r>
              <a:rPr lang="en-AU" sz="1800" b="1" dirty="0">
                <a:latin typeface="+mn-lt"/>
                <a:sym typeface="Wingdings" pitchFamily="2" charset="2"/>
              </a:rPr>
              <a:t>Photonics Inverse Compton Scattering (ICS)</a:t>
            </a:r>
          </a:p>
          <a:p>
            <a:pPr lvl="1" algn="just">
              <a:lnSpc>
                <a:spcPct val="150000"/>
              </a:lnSpc>
            </a:pPr>
            <a:r>
              <a:rPr lang="fr-FR" sz="1800" i="1" dirty="0">
                <a:latin typeface="+mn-lt"/>
                <a:ea typeface="Calibri" panose="020F0502020204030204" pitchFamily="34" charset="0"/>
                <a:cs typeface="Times New Roman" panose="02020603050405020304" pitchFamily="18" charset="0"/>
              </a:rPr>
              <a:t>Importante communauté travaillant à Orsay avec une grande expérience dans les expériences ICS passées (Japon, USA) et présentes (</a:t>
            </a:r>
            <a:r>
              <a:rPr lang="fr-FR" sz="1800" i="1" dirty="0" err="1">
                <a:latin typeface="+mn-lt"/>
                <a:ea typeface="Calibri" panose="020F0502020204030204" pitchFamily="34" charset="0"/>
                <a:cs typeface="Times New Roman" panose="02020603050405020304" pitchFamily="18" charset="0"/>
              </a:rPr>
              <a:t>ThomX</a:t>
            </a:r>
            <a:r>
              <a:rPr lang="fr-FR" sz="1800" i="1" dirty="0">
                <a:latin typeface="+mn-lt"/>
                <a:ea typeface="Calibri" panose="020F0502020204030204" pitchFamily="34" charset="0"/>
                <a:cs typeface="Times New Roman" panose="02020603050405020304" pitchFamily="18" charset="0"/>
              </a:rPr>
              <a:t>) et dans la R&amp;D innovante.</a:t>
            </a:r>
          </a:p>
          <a:p>
            <a:pPr marL="241300" indent="-285750" algn="just">
              <a:lnSpc>
                <a:spcPct val="150000"/>
              </a:lnSpc>
              <a:buFont typeface="Arial" panose="020B0604020202020204" pitchFamily="34" charset="0"/>
              <a:buChar char="•"/>
            </a:pPr>
            <a:r>
              <a:rPr lang="en-AU" sz="1800" b="1" dirty="0">
                <a:latin typeface="+mn-lt"/>
                <a:sym typeface="Wingdings" pitchFamily="2" charset="2"/>
              </a:rPr>
              <a:t>ep Physics. </a:t>
            </a:r>
          </a:p>
          <a:p>
            <a:pPr lvl="1" algn="just">
              <a:lnSpc>
                <a:spcPct val="150000"/>
              </a:lnSpc>
            </a:pPr>
            <a:r>
              <a:rPr lang="fr-FR" sz="1800" u="sng" dirty="0">
                <a:latin typeface="+mn-lt"/>
                <a:sym typeface="Wingdings" pitchFamily="2" charset="2"/>
              </a:rPr>
              <a:t>Importante communauté internationale avec un grand intérêt pour le rayon du proton, les mesures électrofaibles, les photons sombres...</a:t>
            </a:r>
          </a:p>
          <a:p>
            <a:pPr algn="just">
              <a:lnSpc>
                <a:spcPct val="150000"/>
              </a:lnSpc>
            </a:pPr>
            <a:endParaRPr lang="en-AU" sz="1800" b="1" dirty="0">
              <a:latin typeface="+mn-lt"/>
              <a:sym typeface="Wingdings" pitchFamily="2" charset="2"/>
            </a:endParaRPr>
          </a:p>
        </p:txBody>
      </p:sp>
      <p:sp>
        <p:nvSpPr>
          <p:cNvPr id="7" name="Espace réservé de la date 5">
            <a:extLst>
              <a:ext uri="{FF2B5EF4-FFF2-40B4-BE49-F238E27FC236}">
                <a16:creationId xmlns:a16="http://schemas.microsoft.com/office/drawing/2014/main" id="{87BF774A-A55F-1D40-90AD-5B639A018C1D}"/>
              </a:ext>
            </a:extLst>
          </p:cNvPr>
          <p:cNvSpPr>
            <a:spLocks noGrp="1"/>
          </p:cNvSpPr>
          <p:nvPr>
            <p:ph type="dt" sz="half" idx="10"/>
          </p:nvPr>
        </p:nvSpPr>
        <p:spPr>
          <a:xfrm>
            <a:off x="201812" y="5714820"/>
            <a:ext cx="2411556" cy="322263"/>
          </a:xfrm>
        </p:spPr>
        <p:txBody>
          <a:bodyPr/>
          <a:lstStyle/>
          <a:p>
            <a:r>
              <a:rPr lang="fr-FR">
                <a:latin typeface="+mn-lt"/>
              </a:rPr>
              <a:t>25/01/2022</a:t>
            </a:r>
            <a:endParaRPr lang="fr-FR" dirty="0">
              <a:latin typeface="+mn-lt"/>
            </a:endParaRPr>
          </a:p>
        </p:txBody>
      </p:sp>
      <p:sp>
        <p:nvSpPr>
          <p:cNvPr id="4" name="Espace réservé du pied de page 3">
            <a:extLst>
              <a:ext uri="{FF2B5EF4-FFF2-40B4-BE49-F238E27FC236}">
                <a16:creationId xmlns:a16="http://schemas.microsoft.com/office/drawing/2014/main" id="{70F4B01A-63DB-40C6-A814-401C415E7DAD}"/>
              </a:ext>
            </a:extLst>
          </p:cNvPr>
          <p:cNvSpPr>
            <a:spLocks noGrp="1"/>
          </p:cNvSpPr>
          <p:nvPr>
            <p:ph type="ftr" sz="quarter" idx="11"/>
          </p:nvPr>
        </p:nvSpPr>
        <p:spPr/>
        <p:txBody>
          <a:bodyPr/>
          <a:lstStyle/>
          <a:p>
            <a:r>
              <a:rPr lang="fr-FR">
                <a:latin typeface="+mn-lt"/>
              </a:rPr>
              <a:t>PERLE : Meeting avec la direction</a:t>
            </a:r>
            <a:endParaRPr lang="fr-FR" dirty="0">
              <a:latin typeface="+mn-lt"/>
            </a:endParaRPr>
          </a:p>
        </p:txBody>
      </p:sp>
      <p:sp>
        <p:nvSpPr>
          <p:cNvPr id="6" name="ZoneTexte 5">
            <a:extLst>
              <a:ext uri="{FF2B5EF4-FFF2-40B4-BE49-F238E27FC236}">
                <a16:creationId xmlns:a16="http://schemas.microsoft.com/office/drawing/2014/main" id="{1553FBFB-F8F0-44E0-9E21-80A0B87C3A50}"/>
              </a:ext>
            </a:extLst>
          </p:cNvPr>
          <p:cNvSpPr txBox="1"/>
          <p:nvPr/>
        </p:nvSpPr>
        <p:spPr>
          <a:xfrm>
            <a:off x="5386387" y="4764033"/>
            <a:ext cx="3544175" cy="707886"/>
          </a:xfrm>
          <a:prstGeom prst="rect">
            <a:avLst/>
          </a:prstGeom>
          <a:solidFill>
            <a:schemeClr val="accent4">
              <a:lumMod val="20000"/>
              <a:lumOff val="80000"/>
            </a:schemeClr>
          </a:solidFill>
        </p:spPr>
        <p:txBody>
          <a:bodyPr wrap="none" rtlCol="0">
            <a:spAutoFit/>
          </a:bodyPr>
          <a:lstStyle/>
          <a:p>
            <a:r>
              <a:rPr lang="fr-FR" dirty="0">
                <a:latin typeface="+mn-lt"/>
              </a:rPr>
              <a:t>La définition du </a:t>
            </a:r>
            <a:r>
              <a:rPr lang="fr-FR" dirty="0" err="1">
                <a:latin typeface="+mn-lt"/>
              </a:rPr>
              <a:t>footprint</a:t>
            </a:r>
            <a:r>
              <a:rPr lang="fr-FR" dirty="0">
                <a:latin typeface="+mn-lt"/>
              </a:rPr>
              <a:t> global </a:t>
            </a:r>
          </a:p>
          <a:p>
            <a:r>
              <a:rPr lang="fr-FR" dirty="0">
                <a:latin typeface="+mn-lt"/>
              </a:rPr>
              <a:t>doit commencer maintenant</a:t>
            </a:r>
          </a:p>
        </p:txBody>
      </p:sp>
    </p:spTree>
    <p:extLst>
      <p:ext uri="{BB962C8B-B14F-4D97-AF65-F5344CB8AC3E}">
        <p14:creationId xmlns:p14="http://schemas.microsoft.com/office/powerpoint/2010/main" val="50124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96C63F-3395-407A-9A9D-C51CF6A1D6CE}"/>
              </a:ext>
            </a:extLst>
          </p:cNvPr>
          <p:cNvSpPr>
            <a:spLocks noGrp="1"/>
          </p:cNvSpPr>
          <p:nvPr>
            <p:ph type="title"/>
          </p:nvPr>
        </p:nvSpPr>
        <p:spPr/>
        <p:txBody>
          <a:bodyPr>
            <a:normAutofit/>
          </a:bodyPr>
          <a:lstStyle/>
          <a:p>
            <a:r>
              <a:rPr lang="fr-FR" sz="2400" dirty="0">
                <a:latin typeface="+mn-lt"/>
              </a:rPr>
              <a:t>Budget </a:t>
            </a:r>
          </a:p>
        </p:txBody>
      </p:sp>
      <p:sp>
        <p:nvSpPr>
          <p:cNvPr id="7" name="Espace réservé de la date 6">
            <a:extLst>
              <a:ext uri="{FF2B5EF4-FFF2-40B4-BE49-F238E27FC236}">
                <a16:creationId xmlns:a16="http://schemas.microsoft.com/office/drawing/2014/main" id="{B4F96A97-81E7-4A06-A101-4E2DDC818C79}"/>
              </a:ext>
            </a:extLst>
          </p:cNvPr>
          <p:cNvSpPr>
            <a:spLocks noGrp="1"/>
          </p:cNvSpPr>
          <p:nvPr>
            <p:ph type="dt" sz="half" idx="10"/>
          </p:nvPr>
        </p:nvSpPr>
        <p:spPr>
          <a:xfrm>
            <a:off x="201812" y="5587801"/>
            <a:ext cx="2411556" cy="322263"/>
          </a:xfrm>
        </p:spPr>
        <p:txBody>
          <a:bodyPr/>
          <a:lstStyle/>
          <a:p>
            <a:r>
              <a:rPr lang="fr-FR"/>
              <a:t>25/01/2022</a:t>
            </a:r>
            <a:endParaRPr lang="fr-FR" dirty="0"/>
          </a:p>
        </p:txBody>
      </p:sp>
      <p:sp>
        <p:nvSpPr>
          <p:cNvPr id="8" name="Espace réservé du pied de page 7">
            <a:extLst>
              <a:ext uri="{FF2B5EF4-FFF2-40B4-BE49-F238E27FC236}">
                <a16:creationId xmlns:a16="http://schemas.microsoft.com/office/drawing/2014/main" id="{FB4696D7-EEA1-414B-A6D1-5DD2A9FCAA96}"/>
              </a:ext>
            </a:extLst>
          </p:cNvPr>
          <p:cNvSpPr>
            <a:spLocks noGrp="1"/>
          </p:cNvSpPr>
          <p:nvPr>
            <p:ph type="ftr" sz="quarter" idx="11"/>
          </p:nvPr>
        </p:nvSpPr>
        <p:spPr/>
        <p:txBody>
          <a:bodyPr/>
          <a:lstStyle/>
          <a:p>
            <a:r>
              <a:rPr lang="fr-FR"/>
              <a:t>PERLE : Meeting avec la direction</a:t>
            </a:r>
            <a:endParaRPr lang="fr-FR" dirty="0"/>
          </a:p>
        </p:txBody>
      </p:sp>
      <p:sp>
        <p:nvSpPr>
          <p:cNvPr id="9" name="Espace réservé du numéro de diapositive 8">
            <a:extLst>
              <a:ext uri="{FF2B5EF4-FFF2-40B4-BE49-F238E27FC236}">
                <a16:creationId xmlns:a16="http://schemas.microsoft.com/office/drawing/2014/main" id="{1F01FFC8-6696-4FDF-B4C8-B7BEAC94FC71}"/>
              </a:ext>
            </a:extLst>
          </p:cNvPr>
          <p:cNvSpPr>
            <a:spLocks noGrp="1"/>
          </p:cNvSpPr>
          <p:nvPr>
            <p:ph type="sldNum" sz="quarter" idx="12"/>
          </p:nvPr>
        </p:nvSpPr>
        <p:spPr/>
        <p:txBody>
          <a:bodyPr/>
          <a:lstStyle/>
          <a:p>
            <a:fld id="{77E71596-5F9D-49C5-9701-16B3CA54319D}" type="slidenum">
              <a:rPr lang="fr-FR" smtClean="0"/>
              <a:pPr/>
              <a:t>16</a:t>
            </a:fld>
            <a:endParaRPr lang="fr-FR" dirty="0"/>
          </a:p>
        </p:txBody>
      </p:sp>
      <p:sp>
        <p:nvSpPr>
          <p:cNvPr id="10" name="Titre 1">
            <a:extLst>
              <a:ext uri="{FF2B5EF4-FFF2-40B4-BE49-F238E27FC236}">
                <a16:creationId xmlns:a16="http://schemas.microsoft.com/office/drawing/2014/main" id="{72D2ABC0-B06C-48FF-93AE-EEE7DEAB3568}"/>
              </a:ext>
            </a:extLst>
          </p:cNvPr>
          <p:cNvSpPr txBox="1">
            <a:spLocks/>
          </p:cNvSpPr>
          <p:nvPr/>
        </p:nvSpPr>
        <p:spPr>
          <a:xfrm>
            <a:off x="190981" y="509464"/>
            <a:ext cx="4339847" cy="5968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fontAlgn="auto">
              <a:spcAft>
                <a:spcPts val="0"/>
              </a:spcAft>
            </a:pPr>
            <a:r>
              <a:rPr lang="fr-FR" dirty="0">
                <a:latin typeface="+mn-lt"/>
              </a:rPr>
              <a:t>Budget – demandé dans DIALOG  </a:t>
            </a:r>
          </a:p>
        </p:txBody>
      </p:sp>
      <p:sp>
        <p:nvSpPr>
          <p:cNvPr id="11" name="Titre 1">
            <a:extLst>
              <a:ext uri="{FF2B5EF4-FFF2-40B4-BE49-F238E27FC236}">
                <a16:creationId xmlns:a16="http://schemas.microsoft.com/office/drawing/2014/main" id="{A4C618E1-808F-4B02-87F4-C50F3252FC34}"/>
              </a:ext>
            </a:extLst>
          </p:cNvPr>
          <p:cNvSpPr txBox="1">
            <a:spLocks/>
          </p:cNvSpPr>
          <p:nvPr/>
        </p:nvSpPr>
        <p:spPr>
          <a:xfrm>
            <a:off x="149825" y="2237656"/>
            <a:ext cx="5987494" cy="432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fontAlgn="auto">
              <a:spcAft>
                <a:spcPts val="0"/>
              </a:spcAft>
            </a:pPr>
            <a:r>
              <a:rPr lang="fr-FR" sz="2000" dirty="0">
                <a:latin typeface="+mn-lt"/>
              </a:rPr>
              <a:t>Budget – en cours de préparation (2022-2023)  </a:t>
            </a:r>
          </a:p>
        </p:txBody>
      </p:sp>
      <p:sp>
        <p:nvSpPr>
          <p:cNvPr id="3" name="ZoneTexte 2">
            <a:extLst>
              <a:ext uri="{FF2B5EF4-FFF2-40B4-BE49-F238E27FC236}">
                <a16:creationId xmlns:a16="http://schemas.microsoft.com/office/drawing/2014/main" id="{3AC78A70-EDDE-4C66-9D24-85F03926CB55}"/>
              </a:ext>
            </a:extLst>
          </p:cNvPr>
          <p:cNvSpPr txBox="1"/>
          <p:nvPr/>
        </p:nvSpPr>
        <p:spPr>
          <a:xfrm>
            <a:off x="5781625" y="4990406"/>
            <a:ext cx="4841373" cy="584775"/>
          </a:xfrm>
          <a:prstGeom prst="rect">
            <a:avLst/>
          </a:prstGeom>
          <a:noFill/>
        </p:spPr>
        <p:txBody>
          <a:bodyPr wrap="square" rtlCol="0">
            <a:spAutoFit/>
          </a:bodyPr>
          <a:lstStyle/>
          <a:p>
            <a:r>
              <a:rPr lang="fr-FR" sz="1600" dirty="0">
                <a:latin typeface="+mn-lt"/>
              </a:rPr>
              <a:t>Rencontre avec Arnaud </a:t>
            </a:r>
            <a:r>
              <a:rPr lang="fr-FR" sz="1600" dirty="0" err="1">
                <a:latin typeface="+mn-lt"/>
              </a:rPr>
              <a:t>Lucotte</a:t>
            </a:r>
            <a:r>
              <a:rPr lang="fr-FR" sz="1600" dirty="0">
                <a:latin typeface="+mn-lt"/>
              </a:rPr>
              <a:t> le 26/1/2022</a:t>
            </a:r>
          </a:p>
          <a:p>
            <a:r>
              <a:rPr lang="fr-FR" sz="1600" dirty="0">
                <a:solidFill>
                  <a:srgbClr val="FF0000"/>
                </a:solidFill>
                <a:latin typeface="+mn-lt"/>
              </a:rPr>
              <a:t>Budget encore très faible à attendre cette année </a:t>
            </a:r>
          </a:p>
        </p:txBody>
      </p:sp>
      <p:pic>
        <p:nvPicPr>
          <p:cNvPr id="6" name="Image 5">
            <a:extLst>
              <a:ext uri="{FF2B5EF4-FFF2-40B4-BE49-F238E27FC236}">
                <a16:creationId xmlns:a16="http://schemas.microsoft.com/office/drawing/2014/main" id="{EFA0572F-892F-4ACB-9043-EE8E485C9FE6}"/>
              </a:ext>
            </a:extLst>
          </p:cNvPr>
          <p:cNvPicPr>
            <a:picLocks noChangeAspect="1"/>
          </p:cNvPicPr>
          <p:nvPr/>
        </p:nvPicPr>
        <p:blipFill>
          <a:blip r:embed="rId2"/>
          <a:stretch>
            <a:fillRect/>
          </a:stretch>
        </p:blipFill>
        <p:spPr>
          <a:xfrm>
            <a:off x="5740560" y="149442"/>
            <a:ext cx="4923505" cy="4608494"/>
          </a:xfrm>
          <a:prstGeom prst="rect">
            <a:avLst/>
          </a:prstGeom>
        </p:spPr>
      </p:pic>
      <p:sp>
        <p:nvSpPr>
          <p:cNvPr id="12" name="ZoneTexte 11">
            <a:extLst>
              <a:ext uri="{FF2B5EF4-FFF2-40B4-BE49-F238E27FC236}">
                <a16:creationId xmlns:a16="http://schemas.microsoft.com/office/drawing/2014/main" id="{43145C6A-3AB7-4E20-B667-7689D5032631}"/>
              </a:ext>
            </a:extLst>
          </p:cNvPr>
          <p:cNvSpPr txBox="1"/>
          <p:nvPr/>
        </p:nvSpPr>
        <p:spPr>
          <a:xfrm>
            <a:off x="201812" y="990652"/>
            <a:ext cx="5688632" cy="1323439"/>
          </a:xfrm>
          <a:prstGeom prst="rect">
            <a:avLst/>
          </a:prstGeom>
          <a:noFill/>
        </p:spPr>
        <p:txBody>
          <a:bodyPr wrap="square" rtlCol="0">
            <a:spAutoFit/>
          </a:bodyPr>
          <a:lstStyle/>
          <a:p>
            <a:pPr marL="342900" indent="-342900">
              <a:buFont typeface="Arial" panose="020B0604020202020204" pitchFamily="34" charset="0"/>
              <a:buChar char="•"/>
            </a:pPr>
            <a:r>
              <a:rPr lang="fr-FR" sz="1600" b="1" dirty="0">
                <a:solidFill>
                  <a:schemeClr val="accent1"/>
                </a:solidFill>
                <a:latin typeface="+mn-lt"/>
              </a:rPr>
              <a:t>Missions</a:t>
            </a:r>
          </a:p>
          <a:p>
            <a:pPr marL="342900" indent="-342900">
              <a:buFont typeface="Arial" panose="020B0604020202020204" pitchFamily="34" charset="0"/>
              <a:buChar char="•"/>
            </a:pPr>
            <a:r>
              <a:rPr lang="fr-FR" sz="1600" b="1" dirty="0">
                <a:solidFill>
                  <a:schemeClr val="accent1"/>
                </a:solidFill>
                <a:latin typeface="+mn-lt"/>
              </a:rPr>
              <a:t>HOM + Banc de Test + équipements RF</a:t>
            </a:r>
          </a:p>
          <a:p>
            <a:pPr marL="342900" indent="-342900">
              <a:buFont typeface="Arial" panose="020B0604020202020204" pitchFamily="34" charset="0"/>
              <a:buChar char="•"/>
            </a:pPr>
            <a:r>
              <a:rPr lang="fr-FR" sz="1600" b="1" dirty="0">
                <a:solidFill>
                  <a:schemeClr val="accent1"/>
                </a:solidFill>
                <a:latin typeface="+mn-lt"/>
              </a:rPr>
              <a:t>Modification cavité SRF de </a:t>
            </a:r>
            <a:r>
              <a:rPr lang="fr-FR" sz="1600" b="1" dirty="0" err="1">
                <a:solidFill>
                  <a:schemeClr val="accent1"/>
                </a:solidFill>
                <a:latin typeface="+mn-lt"/>
              </a:rPr>
              <a:t>Jlab</a:t>
            </a:r>
            <a:r>
              <a:rPr lang="fr-FR" sz="1600" b="1" dirty="0">
                <a:solidFill>
                  <a:schemeClr val="accent1"/>
                </a:solidFill>
                <a:latin typeface="+mn-lt"/>
              </a:rPr>
              <a:t> + Test</a:t>
            </a:r>
          </a:p>
          <a:p>
            <a:pPr marL="342900" indent="-342900">
              <a:buFont typeface="Arial" panose="020B0604020202020204" pitchFamily="34" charset="0"/>
              <a:buChar char="•"/>
            </a:pPr>
            <a:r>
              <a:rPr lang="fr-FR" sz="1600" b="1" dirty="0">
                <a:solidFill>
                  <a:srgbClr val="92D050"/>
                </a:solidFill>
                <a:latin typeface="+mn-lt"/>
              </a:rPr>
              <a:t>Budget Aimants (couverts pas programme </a:t>
            </a:r>
            <a:r>
              <a:rPr lang="fr-FR" sz="1600" b="1" dirty="0" err="1">
                <a:solidFill>
                  <a:srgbClr val="92D050"/>
                </a:solidFill>
                <a:latin typeface="+mn-lt"/>
              </a:rPr>
              <a:t>Cremlin</a:t>
            </a:r>
            <a:r>
              <a:rPr lang="fr-FR" sz="1600" b="1" dirty="0">
                <a:solidFill>
                  <a:srgbClr val="92D050"/>
                </a:solidFill>
                <a:latin typeface="+mn-lt"/>
              </a:rPr>
              <a:t> </a:t>
            </a:r>
          </a:p>
          <a:p>
            <a:pPr marL="342900" indent="-342900">
              <a:buFont typeface="Arial" panose="020B0604020202020204" pitchFamily="34" charset="0"/>
              <a:buChar char="•"/>
            </a:pPr>
            <a:r>
              <a:rPr lang="fr-FR" sz="1600" i="1" dirty="0">
                <a:solidFill>
                  <a:srgbClr val="FF0000"/>
                </a:solidFill>
                <a:latin typeface="+mn-lt"/>
              </a:rPr>
              <a:t>Pas de demande pour le DC-Gun </a:t>
            </a:r>
          </a:p>
        </p:txBody>
      </p:sp>
      <p:sp>
        <p:nvSpPr>
          <p:cNvPr id="13" name="ZoneTexte 12">
            <a:extLst>
              <a:ext uri="{FF2B5EF4-FFF2-40B4-BE49-F238E27FC236}">
                <a16:creationId xmlns:a16="http://schemas.microsoft.com/office/drawing/2014/main" id="{4B5558F7-C395-4EA0-AADD-318E4A232C5E}"/>
              </a:ext>
            </a:extLst>
          </p:cNvPr>
          <p:cNvSpPr txBox="1"/>
          <p:nvPr/>
        </p:nvSpPr>
        <p:spPr>
          <a:xfrm>
            <a:off x="171818" y="2600160"/>
            <a:ext cx="5568741" cy="2800767"/>
          </a:xfrm>
          <a:prstGeom prst="rect">
            <a:avLst/>
          </a:prstGeom>
          <a:noFill/>
        </p:spPr>
        <p:txBody>
          <a:bodyPr wrap="square" rtlCol="0">
            <a:spAutoFit/>
          </a:bodyPr>
          <a:lstStyle/>
          <a:p>
            <a:pPr marL="342900" indent="-342900" algn="just">
              <a:buFont typeface="Arial" panose="020B0604020202020204" pitchFamily="34" charset="0"/>
              <a:buChar char="•"/>
            </a:pPr>
            <a:r>
              <a:rPr lang="fr-FR" sz="1600" b="1" dirty="0">
                <a:solidFill>
                  <a:schemeClr val="accent1"/>
                </a:solidFill>
                <a:latin typeface="+mn-lt"/>
              </a:rPr>
              <a:t>Missions</a:t>
            </a:r>
          </a:p>
          <a:p>
            <a:pPr marL="342900" indent="-342900" algn="just">
              <a:buFont typeface="Arial" panose="020B0604020202020204" pitchFamily="34" charset="0"/>
              <a:buChar char="•"/>
            </a:pPr>
            <a:r>
              <a:rPr lang="fr-FR" sz="1600" b="1" dirty="0">
                <a:solidFill>
                  <a:schemeClr val="accent1"/>
                </a:solidFill>
                <a:latin typeface="+mn-lt"/>
              </a:rPr>
              <a:t>HOM + Banc de Test + équipements RF</a:t>
            </a:r>
          </a:p>
          <a:p>
            <a:pPr marL="342900" indent="-342900" algn="just">
              <a:buFont typeface="Arial" panose="020B0604020202020204" pitchFamily="34" charset="0"/>
              <a:buChar char="•"/>
            </a:pPr>
            <a:r>
              <a:rPr lang="fr-FR" sz="1600" b="1" dirty="0">
                <a:solidFill>
                  <a:schemeClr val="accent1"/>
                </a:solidFill>
                <a:latin typeface="+mn-lt"/>
              </a:rPr>
              <a:t>Modification cavité SRF de </a:t>
            </a:r>
            <a:r>
              <a:rPr lang="fr-FR" sz="1600" b="1" dirty="0" err="1">
                <a:solidFill>
                  <a:schemeClr val="accent1"/>
                </a:solidFill>
                <a:latin typeface="+mn-lt"/>
              </a:rPr>
              <a:t>Jlab</a:t>
            </a:r>
            <a:r>
              <a:rPr lang="fr-FR" sz="1600" b="1" dirty="0">
                <a:solidFill>
                  <a:schemeClr val="accent1"/>
                </a:solidFill>
                <a:latin typeface="+mn-lt"/>
              </a:rPr>
              <a:t> + Test</a:t>
            </a:r>
          </a:p>
          <a:p>
            <a:pPr marL="342900" indent="-342900" algn="just">
              <a:buFont typeface="Arial" panose="020B0604020202020204" pitchFamily="34" charset="0"/>
              <a:buChar char="•"/>
            </a:pPr>
            <a:r>
              <a:rPr lang="fr-FR" sz="1600" b="1" dirty="0">
                <a:solidFill>
                  <a:srgbClr val="92D050"/>
                </a:solidFill>
                <a:latin typeface="+mn-lt"/>
              </a:rPr>
              <a:t>Budget Aimants (couverts pas programme </a:t>
            </a:r>
            <a:r>
              <a:rPr lang="fr-FR" sz="1600" b="1" dirty="0" err="1">
                <a:solidFill>
                  <a:srgbClr val="92D050"/>
                </a:solidFill>
                <a:latin typeface="+mn-lt"/>
              </a:rPr>
              <a:t>Cremlin</a:t>
            </a:r>
            <a:endParaRPr lang="fr-FR" sz="1600" b="1" dirty="0">
              <a:solidFill>
                <a:schemeClr val="accent1"/>
              </a:solidFill>
              <a:latin typeface="+mn-lt"/>
            </a:endParaRPr>
          </a:p>
          <a:p>
            <a:pPr marL="342900" indent="-342900" algn="just">
              <a:buFont typeface="Arial" panose="020B0604020202020204" pitchFamily="34" charset="0"/>
              <a:buChar char="•"/>
            </a:pPr>
            <a:r>
              <a:rPr lang="fr-FR" sz="1600" dirty="0">
                <a:latin typeface="+mn-lt"/>
              </a:rPr>
              <a:t>Installation DC-Gun (qui va au delà du TDR)</a:t>
            </a:r>
          </a:p>
          <a:p>
            <a:pPr marL="844550" lvl="1" indent="-342900">
              <a:buFont typeface="Wingdings" panose="05000000000000000000" pitchFamily="2" charset="2"/>
              <a:buChar char="ü"/>
            </a:pPr>
            <a:r>
              <a:rPr lang="fr-FR" sz="1600" dirty="0">
                <a:latin typeface="+mn-lt"/>
              </a:rPr>
              <a:t>Achat matériel manquant : pompes NEG, laser, enceinte </a:t>
            </a:r>
            <a:r>
              <a:rPr lang="fr-FR" sz="1600" dirty="0" err="1">
                <a:latin typeface="+mn-lt"/>
              </a:rPr>
              <a:t>photocat</a:t>
            </a:r>
            <a:r>
              <a:rPr lang="fr-FR" sz="1600" dirty="0">
                <a:latin typeface="+mn-lt"/>
              </a:rPr>
              <a:t>., système remplissage/récupération SF6, diagnostique/</a:t>
            </a:r>
            <a:r>
              <a:rPr lang="fr-FR" sz="1600" dirty="0" err="1">
                <a:latin typeface="+mn-lt"/>
              </a:rPr>
              <a:t>beam</a:t>
            </a:r>
            <a:r>
              <a:rPr lang="fr-FR" sz="1600" dirty="0">
                <a:latin typeface="+mn-lt"/>
              </a:rPr>
              <a:t> dump…</a:t>
            </a:r>
          </a:p>
          <a:p>
            <a:pPr marL="844550" lvl="1" indent="-342900" algn="just">
              <a:buFont typeface="Wingdings" panose="05000000000000000000" pitchFamily="2" charset="2"/>
              <a:buChar char="ü"/>
            </a:pPr>
            <a:r>
              <a:rPr lang="fr-FR" sz="1600" dirty="0">
                <a:latin typeface="+mn-lt"/>
              </a:rPr>
              <a:t>Travaux d’adaptation infra/Igloo+ dossier sécurité</a:t>
            </a:r>
          </a:p>
          <a:p>
            <a:pPr marL="342900" indent="-342900" algn="just">
              <a:buFont typeface="Arial" panose="020B0604020202020204" pitchFamily="34" charset="0"/>
              <a:buChar char="•"/>
            </a:pPr>
            <a:r>
              <a:rPr lang="fr-FR" sz="1600" dirty="0">
                <a:latin typeface="+mn-lt"/>
              </a:rPr>
              <a:t>Etudes/travaux infra dans </a:t>
            </a:r>
            <a:r>
              <a:rPr lang="fr-FR" sz="1600" dirty="0" err="1">
                <a:latin typeface="+mn-lt"/>
              </a:rPr>
              <a:t>SuperAco</a:t>
            </a:r>
            <a:endParaRPr lang="fr-FR" sz="1600" dirty="0">
              <a:latin typeface="+mn-lt"/>
            </a:endParaRPr>
          </a:p>
          <a:p>
            <a:pPr marL="844550" lvl="1" indent="-342900" algn="just">
              <a:buFont typeface="Wingdings" panose="05000000000000000000" pitchFamily="2" charset="2"/>
              <a:buChar char="ü"/>
            </a:pPr>
            <a:endParaRPr lang="fr-FR" sz="1600" dirty="0">
              <a:latin typeface="+mn-lt"/>
            </a:endParaRPr>
          </a:p>
        </p:txBody>
      </p:sp>
      <p:sp>
        <p:nvSpPr>
          <p:cNvPr id="14" name="ZoneTexte 13">
            <a:extLst>
              <a:ext uri="{FF2B5EF4-FFF2-40B4-BE49-F238E27FC236}">
                <a16:creationId xmlns:a16="http://schemas.microsoft.com/office/drawing/2014/main" id="{FD7CE72D-A48C-4419-BB0B-0B4965664253}"/>
              </a:ext>
            </a:extLst>
          </p:cNvPr>
          <p:cNvSpPr txBox="1"/>
          <p:nvPr/>
        </p:nvSpPr>
        <p:spPr>
          <a:xfrm>
            <a:off x="7832657" y="1858128"/>
            <a:ext cx="607859" cy="261610"/>
          </a:xfrm>
          <a:prstGeom prst="rect">
            <a:avLst/>
          </a:prstGeom>
          <a:solidFill>
            <a:srgbClr val="FFC000"/>
          </a:solidFill>
        </p:spPr>
        <p:txBody>
          <a:bodyPr wrap="none" rtlCol="0">
            <a:spAutoFit/>
          </a:bodyPr>
          <a:lstStyle/>
          <a:p>
            <a:r>
              <a:rPr lang="fr-FR" sz="1100" dirty="0"/>
              <a:t>115k€ </a:t>
            </a:r>
          </a:p>
        </p:txBody>
      </p:sp>
      <p:cxnSp>
        <p:nvCxnSpPr>
          <p:cNvPr id="17" name="Connecteur droit avec flèche 16">
            <a:extLst>
              <a:ext uri="{FF2B5EF4-FFF2-40B4-BE49-F238E27FC236}">
                <a16:creationId xmlns:a16="http://schemas.microsoft.com/office/drawing/2014/main" id="{4038EDF9-41B9-44AC-9457-29C29CD19DE4}"/>
              </a:ext>
            </a:extLst>
          </p:cNvPr>
          <p:cNvCxnSpPr>
            <a:cxnSpLocks/>
          </p:cNvCxnSpPr>
          <p:nvPr/>
        </p:nvCxnSpPr>
        <p:spPr>
          <a:xfrm>
            <a:off x="4954339" y="1988933"/>
            <a:ext cx="1080120" cy="530891"/>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9BDF8D39-97B4-4323-B791-8EEE749CDFBE}"/>
              </a:ext>
            </a:extLst>
          </p:cNvPr>
          <p:cNvSpPr txBox="1"/>
          <p:nvPr/>
        </p:nvSpPr>
        <p:spPr>
          <a:xfrm>
            <a:off x="7797317" y="2672233"/>
            <a:ext cx="1261884" cy="261610"/>
          </a:xfrm>
          <a:prstGeom prst="rect">
            <a:avLst/>
          </a:prstGeom>
          <a:solidFill>
            <a:srgbClr val="92D050"/>
          </a:solidFill>
        </p:spPr>
        <p:txBody>
          <a:bodyPr wrap="none" rtlCol="0">
            <a:spAutoFit/>
          </a:bodyPr>
          <a:lstStyle/>
          <a:p>
            <a:r>
              <a:rPr lang="fr-FR" sz="1100" dirty="0"/>
              <a:t>105k€ + </a:t>
            </a:r>
            <a:r>
              <a:rPr lang="fr-FR" sz="1100" dirty="0" err="1"/>
              <a:t>PostDoc</a:t>
            </a:r>
            <a:endParaRPr lang="fr-FR" sz="1100" dirty="0"/>
          </a:p>
        </p:txBody>
      </p:sp>
    </p:spTree>
    <p:extLst>
      <p:ext uri="{BB962C8B-B14F-4D97-AF65-F5344CB8AC3E}">
        <p14:creationId xmlns:p14="http://schemas.microsoft.com/office/powerpoint/2010/main" val="7222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FD6CCC-4248-476F-9E66-DFAD340B47C9}"/>
              </a:ext>
            </a:extLst>
          </p:cNvPr>
          <p:cNvSpPr>
            <a:spLocks noGrp="1"/>
          </p:cNvSpPr>
          <p:nvPr>
            <p:ph type="title"/>
          </p:nvPr>
        </p:nvSpPr>
        <p:spPr>
          <a:xfrm>
            <a:off x="2002011" y="1085528"/>
            <a:ext cx="5688632" cy="1008112"/>
          </a:xfrm>
        </p:spPr>
        <p:txBody>
          <a:bodyPr>
            <a:noAutofit/>
          </a:bodyPr>
          <a:lstStyle/>
          <a:p>
            <a:pPr algn="ctr"/>
            <a:r>
              <a:rPr lang="fr-FR" sz="4800" dirty="0">
                <a:latin typeface="+mn-lt"/>
              </a:rPr>
              <a:t>APPENDIX</a:t>
            </a:r>
          </a:p>
        </p:txBody>
      </p:sp>
      <p:sp>
        <p:nvSpPr>
          <p:cNvPr id="7" name="Espace réservé de la date 6">
            <a:extLst>
              <a:ext uri="{FF2B5EF4-FFF2-40B4-BE49-F238E27FC236}">
                <a16:creationId xmlns:a16="http://schemas.microsoft.com/office/drawing/2014/main" id="{5CF315A0-B1EC-4565-9701-9A9104956C53}"/>
              </a:ext>
            </a:extLst>
          </p:cNvPr>
          <p:cNvSpPr>
            <a:spLocks noGrp="1"/>
          </p:cNvSpPr>
          <p:nvPr>
            <p:ph type="dt" sz="half" idx="10"/>
          </p:nvPr>
        </p:nvSpPr>
        <p:spPr/>
        <p:txBody>
          <a:bodyPr/>
          <a:lstStyle/>
          <a:p>
            <a:r>
              <a:rPr lang="fr-FR">
                <a:latin typeface="+mn-lt"/>
              </a:rPr>
              <a:t>25/01/2022</a:t>
            </a:r>
            <a:endParaRPr lang="fr-FR" dirty="0">
              <a:latin typeface="+mn-lt"/>
            </a:endParaRPr>
          </a:p>
        </p:txBody>
      </p:sp>
      <p:sp>
        <p:nvSpPr>
          <p:cNvPr id="8" name="Espace réservé du pied de page 7">
            <a:extLst>
              <a:ext uri="{FF2B5EF4-FFF2-40B4-BE49-F238E27FC236}">
                <a16:creationId xmlns:a16="http://schemas.microsoft.com/office/drawing/2014/main" id="{7B7510FB-2759-4F38-926F-14AD024AFDD2}"/>
              </a:ext>
            </a:extLst>
          </p:cNvPr>
          <p:cNvSpPr>
            <a:spLocks noGrp="1"/>
          </p:cNvSpPr>
          <p:nvPr>
            <p:ph type="ftr" sz="quarter" idx="11"/>
          </p:nvPr>
        </p:nvSpPr>
        <p:spPr/>
        <p:txBody>
          <a:bodyPr/>
          <a:lstStyle/>
          <a:p>
            <a:r>
              <a:rPr lang="fr-FR">
                <a:latin typeface="+mn-lt"/>
              </a:rPr>
              <a:t>PERLE : Meeting avec la direction</a:t>
            </a:r>
            <a:endParaRPr lang="fr-FR" dirty="0">
              <a:latin typeface="+mn-lt"/>
            </a:endParaRPr>
          </a:p>
        </p:txBody>
      </p:sp>
      <p:sp>
        <p:nvSpPr>
          <p:cNvPr id="9" name="Espace réservé du numéro de diapositive 8">
            <a:extLst>
              <a:ext uri="{FF2B5EF4-FFF2-40B4-BE49-F238E27FC236}">
                <a16:creationId xmlns:a16="http://schemas.microsoft.com/office/drawing/2014/main" id="{2F1ABB2F-305D-43B1-BC06-1131B6BD235A}"/>
              </a:ext>
            </a:extLst>
          </p:cNvPr>
          <p:cNvSpPr>
            <a:spLocks noGrp="1"/>
          </p:cNvSpPr>
          <p:nvPr>
            <p:ph type="sldNum" sz="quarter" idx="12"/>
          </p:nvPr>
        </p:nvSpPr>
        <p:spPr/>
        <p:txBody>
          <a:bodyPr/>
          <a:lstStyle/>
          <a:p>
            <a:fld id="{77E71596-5F9D-49C5-9701-16B3CA54319D}" type="slidenum">
              <a:rPr lang="fr-FR" smtClean="0">
                <a:latin typeface="+mn-lt"/>
              </a:rPr>
              <a:pPr/>
              <a:t>17</a:t>
            </a:fld>
            <a:endParaRPr lang="fr-FR" dirty="0">
              <a:latin typeface="+mn-lt"/>
            </a:endParaRPr>
          </a:p>
        </p:txBody>
      </p:sp>
      <p:sp>
        <p:nvSpPr>
          <p:cNvPr id="10" name="ZoneTexte 9">
            <a:extLst>
              <a:ext uri="{FF2B5EF4-FFF2-40B4-BE49-F238E27FC236}">
                <a16:creationId xmlns:a16="http://schemas.microsoft.com/office/drawing/2014/main" id="{EFC996CA-E2CD-4D05-8DF4-8C0BE8BA20CB}"/>
              </a:ext>
            </a:extLst>
          </p:cNvPr>
          <p:cNvSpPr txBox="1"/>
          <p:nvPr/>
        </p:nvSpPr>
        <p:spPr>
          <a:xfrm>
            <a:off x="2928779" y="2381672"/>
            <a:ext cx="5235729" cy="769441"/>
          </a:xfrm>
          <a:prstGeom prst="rect">
            <a:avLst/>
          </a:prstGeom>
          <a:noFill/>
        </p:spPr>
        <p:txBody>
          <a:bodyPr wrap="none" rtlCol="0">
            <a:spAutoFit/>
          </a:bodyPr>
          <a:lstStyle/>
          <a:p>
            <a:r>
              <a:rPr lang="fr-FR" sz="4400" dirty="0">
                <a:latin typeface="+mn-lt"/>
              </a:rPr>
              <a:t>DC-GUN </a:t>
            </a:r>
            <a:r>
              <a:rPr lang="fr-FR" sz="4400" dirty="0" err="1">
                <a:latin typeface="+mn-lt"/>
              </a:rPr>
              <a:t>missing</a:t>
            </a:r>
            <a:r>
              <a:rPr lang="fr-FR" sz="4400" dirty="0">
                <a:latin typeface="+mn-lt"/>
              </a:rPr>
              <a:t> parts</a:t>
            </a:r>
          </a:p>
        </p:txBody>
      </p:sp>
    </p:spTree>
    <p:extLst>
      <p:ext uri="{BB962C8B-B14F-4D97-AF65-F5344CB8AC3E}">
        <p14:creationId xmlns:p14="http://schemas.microsoft.com/office/powerpoint/2010/main" val="4286233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2D1B44F9-B639-9E44-B1C8-EE8AF9D6E144}"/>
              </a:ext>
            </a:extLst>
          </p:cNvPr>
          <p:cNvSpPr txBox="1"/>
          <p:nvPr/>
        </p:nvSpPr>
        <p:spPr>
          <a:xfrm>
            <a:off x="177" y="0"/>
            <a:ext cx="10772421" cy="799450"/>
          </a:xfrm>
          <a:prstGeom prst="rect">
            <a:avLst/>
          </a:prstGeom>
          <a:noFill/>
        </p:spPr>
        <p:txBody>
          <a:bodyPr wrap="square" rtlCol="0">
            <a:spAutoFit/>
          </a:bodyPr>
          <a:lstStyle/>
          <a:p>
            <a:pPr algn="ctr"/>
            <a:r>
              <a:rPr lang="fr-FR" sz="2474" b="1" dirty="0">
                <a:solidFill>
                  <a:srgbClr val="FF0000"/>
                </a:solidFill>
              </a:rPr>
              <a:t>Gun startup </a:t>
            </a:r>
          </a:p>
          <a:p>
            <a:pPr algn="ctr"/>
            <a:r>
              <a:rPr lang="fr-FR" sz="2121" b="1" dirty="0">
                <a:solidFill>
                  <a:srgbClr val="FF0000"/>
                </a:solidFill>
              </a:rPr>
              <a:t>Equipment to </a:t>
            </a:r>
            <a:r>
              <a:rPr lang="fr-FR" sz="2121" b="1" dirty="0" err="1">
                <a:solidFill>
                  <a:srgbClr val="FF0000"/>
                </a:solidFill>
              </a:rPr>
              <a:t>be</a:t>
            </a:r>
            <a:r>
              <a:rPr lang="fr-FR" sz="2121" b="1" dirty="0">
                <a:solidFill>
                  <a:srgbClr val="FF0000"/>
                </a:solidFill>
              </a:rPr>
              <a:t> </a:t>
            </a:r>
            <a:r>
              <a:rPr lang="fr-FR" sz="2121" b="1" dirty="0" err="1">
                <a:solidFill>
                  <a:srgbClr val="FF0000"/>
                </a:solidFill>
              </a:rPr>
              <a:t>procured</a:t>
            </a:r>
            <a:r>
              <a:rPr lang="fr-FR" sz="2121" b="1" dirty="0">
                <a:solidFill>
                  <a:srgbClr val="FF0000"/>
                </a:solidFill>
              </a:rPr>
              <a:t> for startup the gun </a:t>
            </a:r>
            <a:r>
              <a:rPr lang="fr-FR" sz="2121" b="1" dirty="0" err="1">
                <a:solidFill>
                  <a:srgbClr val="FF0000"/>
                </a:solidFill>
              </a:rPr>
              <a:t>only</a:t>
            </a:r>
            <a:r>
              <a:rPr lang="fr-FR" sz="2121" b="1" dirty="0">
                <a:solidFill>
                  <a:srgbClr val="FF0000"/>
                </a:solidFill>
              </a:rPr>
              <a:t> at 8 mA</a:t>
            </a:r>
          </a:p>
        </p:txBody>
      </p:sp>
      <p:sp>
        <p:nvSpPr>
          <p:cNvPr id="13" name="ZoneTexte 12">
            <a:extLst>
              <a:ext uri="{FF2B5EF4-FFF2-40B4-BE49-F238E27FC236}">
                <a16:creationId xmlns:a16="http://schemas.microsoft.com/office/drawing/2014/main" id="{B639C572-44F7-BE41-B8CC-DAEF93145324}"/>
              </a:ext>
            </a:extLst>
          </p:cNvPr>
          <p:cNvSpPr txBox="1"/>
          <p:nvPr/>
        </p:nvSpPr>
        <p:spPr>
          <a:xfrm>
            <a:off x="150462" y="942247"/>
            <a:ext cx="9114258" cy="5069273"/>
          </a:xfrm>
          <a:prstGeom prst="rect">
            <a:avLst/>
          </a:prstGeom>
          <a:noFill/>
        </p:spPr>
        <p:txBody>
          <a:bodyPr wrap="square" rtlCol="0">
            <a:spAutoFit/>
          </a:bodyPr>
          <a:lstStyle/>
          <a:p>
            <a:pPr marL="252489" indent="-252489">
              <a:buFont typeface="Arial" panose="020B0604020202020204" pitchFamily="34" charset="0"/>
              <a:buChar char="•"/>
            </a:pPr>
            <a:r>
              <a:rPr lang="fr-FR" sz="1414" dirty="0"/>
              <a:t>Vacuum </a:t>
            </a:r>
            <a:r>
              <a:rPr lang="fr-FR" sz="1414" dirty="0" err="1"/>
              <a:t>pumping</a:t>
            </a:r>
            <a:r>
              <a:rPr lang="fr-FR" sz="1414" dirty="0"/>
              <a:t> and </a:t>
            </a:r>
            <a:r>
              <a:rPr lang="fr-FR" sz="1414" dirty="0" err="1"/>
              <a:t>measurement</a:t>
            </a:r>
            <a:endParaRPr lang="fr-FR" sz="1414" dirty="0"/>
          </a:p>
          <a:p>
            <a:pPr marL="656471" lvl="1" indent="-252489">
              <a:buFont typeface="Arial" panose="020B0604020202020204" pitchFamily="34" charset="0"/>
              <a:buChar char="•"/>
            </a:pPr>
            <a:r>
              <a:rPr lang="fr-FR" sz="1237" dirty="0"/>
              <a:t>NEG </a:t>
            </a:r>
            <a:r>
              <a:rPr lang="fr-FR" sz="1237" dirty="0" err="1"/>
              <a:t>pumps</a:t>
            </a:r>
            <a:r>
              <a:rPr lang="fr-FR" sz="1237" dirty="0"/>
              <a:t> : how </a:t>
            </a:r>
            <a:r>
              <a:rPr lang="fr-FR" sz="1237" dirty="0" err="1"/>
              <a:t>many</a:t>
            </a:r>
            <a:r>
              <a:rPr lang="fr-FR" sz="1237" dirty="0"/>
              <a:t> ? </a:t>
            </a:r>
            <a:r>
              <a:rPr lang="fr-FR" sz="1237" dirty="0" err="1"/>
              <a:t>specs</a:t>
            </a:r>
            <a:r>
              <a:rPr lang="fr-FR" sz="1237" dirty="0"/>
              <a:t> ? </a:t>
            </a:r>
          </a:p>
          <a:p>
            <a:pPr marL="656471" lvl="1" indent="-252489">
              <a:buFont typeface="Arial" panose="020B0604020202020204" pitchFamily="34" charset="0"/>
              <a:buChar char="•"/>
            </a:pPr>
            <a:r>
              <a:rPr lang="fr-FR" sz="1237" dirty="0" err="1"/>
              <a:t>Bake</a:t>
            </a:r>
            <a:r>
              <a:rPr lang="fr-FR" sz="1237" dirty="0"/>
              <a:t>-out </a:t>
            </a:r>
            <a:r>
              <a:rPr lang="fr-FR" sz="1237" dirty="0" err="1"/>
              <a:t>pumps</a:t>
            </a:r>
            <a:r>
              <a:rPr lang="fr-FR" sz="1237" dirty="0"/>
              <a:t> : </a:t>
            </a:r>
            <a:r>
              <a:rPr lang="fr-FR" sz="1237" dirty="0" err="1"/>
              <a:t>specs</a:t>
            </a:r>
            <a:r>
              <a:rPr lang="fr-FR" sz="1237" dirty="0"/>
              <a:t> ? </a:t>
            </a:r>
          </a:p>
          <a:p>
            <a:pPr marL="656471" lvl="1" indent="-252489">
              <a:buFont typeface="Arial" panose="020B0604020202020204" pitchFamily="34" charset="0"/>
              <a:buChar char="•"/>
            </a:pPr>
            <a:r>
              <a:rPr lang="fr-FR" sz="1237" dirty="0"/>
              <a:t>RGA </a:t>
            </a:r>
          </a:p>
          <a:p>
            <a:pPr marL="656471" lvl="1" indent="-252489">
              <a:buFont typeface="Arial" panose="020B0604020202020204" pitchFamily="34" charset="0"/>
              <a:buChar char="•"/>
            </a:pPr>
            <a:r>
              <a:rPr lang="fr-FR" sz="1237" dirty="0" err="1"/>
              <a:t>Leak</a:t>
            </a:r>
            <a:r>
              <a:rPr lang="fr-FR" sz="1237" dirty="0"/>
              <a:t> detector</a:t>
            </a:r>
          </a:p>
          <a:p>
            <a:pPr marL="656471" lvl="1" indent="-252489">
              <a:buFont typeface="Arial" panose="020B0604020202020204" pitchFamily="34" charset="0"/>
              <a:buChar char="•"/>
            </a:pPr>
            <a:endParaRPr lang="fr-FR" sz="1060" dirty="0"/>
          </a:p>
          <a:p>
            <a:pPr marL="252489" indent="-252489">
              <a:buFont typeface="Arial" panose="020B0604020202020204" pitchFamily="34" charset="0"/>
              <a:buChar char="•"/>
            </a:pPr>
            <a:r>
              <a:rPr lang="fr-FR" sz="1414" dirty="0"/>
              <a:t>Laser </a:t>
            </a:r>
          </a:p>
          <a:p>
            <a:pPr marL="656471" lvl="1" indent="-252489">
              <a:buFont typeface="Arial" panose="020B0604020202020204" pitchFamily="34" charset="0"/>
              <a:buChar char="•"/>
            </a:pPr>
            <a:r>
              <a:rPr lang="fr-FR" sz="1237" dirty="0"/>
              <a:t>Green laser 532 nm, 5 W, 10-40 MHz, mode </a:t>
            </a:r>
            <a:r>
              <a:rPr lang="fr-FR" sz="1237" dirty="0" err="1"/>
              <a:t>locking</a:t>
            </a:r>
            <a:r>
              <a:rPr lang="fr-FR" sz="1237" dirty="0"/>
              <a:t> (</a:t>
            </a:r>
            <a:r>
              <a:rPr lang="fr-FR" sz="1237" dirty="0" err="1"/>
              <a:t>operation</a:t>
            </a:r>
            <a:r>
              <a:rPr lang="fr-FR" sz="1237" dirty="0"/>
              <a:t> in CW and train of pulse)</a:t>
            </a:r>
          </a:p>
          <a:p>
            <a:pPr marL="656471" lvl="1" indent="-252489">
              <a:buFont typeface="Arial" panose="020B0604020202020204" pitchFamily="34" charset="0"/>
              <a:buChar char="•"/>
            </a:pPr>
            <a:r>
              <a:rPr lang="fr-FR" sz="1237" dirty="0" err="1"/>
              <a:t>Safety</a:t>
            </a:r>
            <a:r>
              <a:rPr lang="fr-FR" sz="1237" dirty="0"/>
              <a:t> system/</a:t>
            </a:r>
            <a:r>
              <a:rPr lang="fr-FR" sz="1237" dirty="0" err="1"/>
              <a:t>shutter</a:t>
            </a:r>
            <a:endParaRPr lang="fr-FR" sz="1237" dirty="0"/>
          </a:p>
          <a:p>
            <a:pPr marL="656471" lvl="1" indent="-252489">
              <a:buFont typeface="Arial" panose="020B0604020202020204" pitchFamily="34" charset="0"/>
              <a:buChar char="•"/>
            </a:pPr>
            <a:r>
              <a:rPr lang="fr-FR" sz="1237" dirty="0"/>
              <a:t>Optical : </a:t>
            </a:r>
            <a:r>
              <a:rPr lang="fr-FR" sz="1237" dirty="0" err="1"/>
              <a:t>powermeter</a:t>
            </a:r>
            <a:r>
              <a:rPr lang="fr-FR" sz="1237" dirty="0"/>
              <a:t>? components to </a:t>
            </a:r>
            <a:r>
              <a:rPr lang="fr-FR" sz="1237" dirty="0" err="1"/>
              <a:t>reach</a:t>
            </a:r>
            <a:r>
              <a:rPr lang="fr-FR" sz="1237" dirty="0"/>
              <a:t> the light box? </a:t>
            </a:r>
          </a:p>
          <a:p>
            <a:pPr marL="656471" lvl="1" indent="-252489">
              <a:buFont typeface="Arial" panose="020B0604020202020204" pitchFamily="34" charset="0"/>
              <a:buChar char="•"/>
            </a:pPr>
            <a:endParaRPr lang="fr-FR" sz="1060" dirty="0"/>
          </a:p>
          <a:p>
            <a:pPr marL="252489" indent="-252489">
              <a:buFont typeface="Arial" panose="020B0604020202020204" pitchFamily="34" charset="0"/>
              <a:buChar char="•"/>
            </a:pPr>
            <a:r>
              <a:rPr lang="fr-FR" sz="1414" dirty="0"/>
              <a:t>Photocathodes</a:t>
            </a:r>
          </a:p>
          <a:p>
            <a:pPr marL="656471" lvl="1" indent="-252489">
              <a:buFont typeface="Arial" panose="020B0604020202020204" pitchFamily="34" charset="0"/>
              <a:buChar char="•"/>
            </a:pPr>
            <a:r>
              <a:rPr lang="fr-FR" sz="1237" dirty="0"/>
              <a:t>To </a:t>
            </a:r>
            <a:r>
              <a:rPr lang="fr-FR" sz="1237" dirty="0" err="1"/>
              <a:t>be</a:t>
            </a:r>
            <a:r>
              <a:rPr lang="fr-FR" sz="1237" dirty="0"/>
              <a:t> </a:t>
            </a:r>
            <a:r>
              <a:rPr lang="fr-FR" sz="1237" dirty="0" err="1"/>
              <a:t>provided</a:t>
            </a:r>
            <a:r>
              <a:rPr lang="fr-FR" sz="1237" dirty="0"/>
              <a:t> by INFN (TBC) or STFC (</a:t>
            </a:r>
            <a:r>
              <a:rPr lang="fr-FR" sz="1237" dirty="0" err="1"/>
              <a:t>when</a:t>
            </a:r>
            <a:r>
              <a:rPr lang="fr-FR" sz="1237" dirty="0"/>
              <a:t> </a:t>
            </a:r>
            <a:r>
              <a:rPr lang="fr-FR" sz="1237" dirty="0" err="1"/>
              <a:t>available</a:t>
            </a:r>
            <a:r>
              <a:rPr lang="fr-FR" sz="1237" dirty="0"/>
              <a:t>)</a:t>
            </a:r>
          </a:p>
          <a:p>
            <a:pPr marL="656471" lvl="1" indent="-252489">
              <a:buFont typeface="Arial" panose="020B0604020202020204" pitchFamily="34" charset="0"/>
              <a:buChar char="•"/>
            </a:pPr>
            <a:r>
              <a:rPr lang="fr-FR" sz="1237" dirty="0"/>
              <a:t>Plug adaptation </a:t>
            </a:r>
            <a:r>
              <a:rPr lang="fr-FR" sz="1237" dirty="0" err="1"/>
              <a:t>between</a:t>
            </a:r>
            <a:r>
              <a:rPr lang="fr-FR" sz="1237" dirty="0"/>
              <a:t> INFN </a:t>
            </a:r>
            <a:r>
              <a:rPr lang="fr-FR" sz="1237" dirty="0" err="1"/>
              <a:t>deposition</a:t>
            </a:r>
            <a:r>
              <a:rPr lang="fr-FR" sz="1237" dirty="0"/>
              <a:t> and gun installation </a:t>
            </a:r>
          </a:p>
          <a:p>
            <a:pPr marL="656471" lvl="1" indent="-252489">
              <a:buFont typeface="Arial" panose="020B0604020202020204" pitchFamily="34" charset="0"/>
              <a:buChar char="•"/>
            </a:pPr>
            <a:endParaRPr lang="fr-FR" sz="1060" dirty="0"/>
          </a:p>
          <a:p>
            <a:pPr marL="252489" indent="-252489">
              <a:buFont typeface="Arial" panose="020B0604020202020204" pitchFamily="34" charset="0"/>
              <a:buChar char="•"/>
            </a:pPr>
            <a:r>
              <a:rPr lang="fr-FR" sz="1414" dirty="0"/>
              <a:t>Command-control system</a:t>
            </a:r>
          </a:p>
          <a:p>
            <a:pPr marL="656471" lvl="1" indent="-252489">
              <a:buFont typeface="Arial" panose="020B0604020202020204" pitchFamily="34" charset="0"/>
              <a:buChar char="•"/>
            </a:pPr>
            <a:r>
              <a:rPr lang="fr-FR" sz="1237" dirty="0"/>
              <a:t>Interlocks, MPS </a:t>
            </a:r>
          </a:p>
          <a:p>
            <a:pPr marL="656471" lvl="1" indent="-252489">
              <a:buFont typeface="Arial" panose="020B0604020202020204" pitchFamily="34" charset="0"/>
              <a:buChar char="•"/>
            </a:pPr>
            <a:r>
              <a:rPr lang="fr-FR" sz="1237" dirty="0"/>
              <a:t>CC for laser, vacuum, </a:t>
            </a:r>
            <a:r>
              <a:rPr lang="fr-FR" sz="1237" dirty="0" err="1"/>
              <a:t>current</a:t>
            </a:r>
            <a:r>
              <a:rPr lang="fr-FR" sz="1237" dirty="0"/>
              <a:t> </a:t>
            </a:r>
            <a:r>
              <a:rPr lang="fr-FR" sz="1237" dirty="0" err="1"/>
              <a:t>measurement</a:t>
            </a:r>
            <a:r>
              <a:rPr lang="fr-FR" sz="1237" dirty="0"/>
              <a:t>, </a:t>
            </a:r>
            <a:r>
              <a:rPr lang="fr-FR" sz="1237" dirty="0" err="1"/>
              <a:t>viewer</a:t>
            </a:r>
            <a:r>
              <a:rPr lang="fr-FR" sz="1237" dirty="0"/>
              <a:t> motion, BPM ? </a:t>
            </a:r>
          </a:p>
          <a:p>
            <a:pPr marL="252489" indent="-252489">
              <a:buFont typeface="Arial" panose="020B0604020202020204" pitchFamily="34" charset="0"/>
              <a:buChar char="•"/>
            </a:pPr>
            <a:endParaRPr lang="fr-FR" sz="1060" dirty="0"/>
          </a:p>
          <a:p>
            <a:pPr marL="252489" indent="-252489">
              <a:buFont typeface="Arial" panose="020B0604020202020204" pitchFamily="34" charset="0"/>
              <a:buChar char="•"/>
            </a:pPr>
            <a:r>
              <a:rPr lang="fr-FR" sz="1414" dirty="0"/>
              <a:t>Initial </a:t>
            </a:r>
            <a:r>
              <a:rPr lang="fr-FR" sz="1414" dirty="0" err="1"/>
              <a:t>diag</a:t>
            </a:r>
            <a:r>
              <a:rPr lang="fr-FR" sz="1414" dirty="0"/>
              <a:t> : Faraday </a:t>
            </a:r>
            <a:r>
              <a:rPr lang="fr-FR" sz="1414" dirty="0" err="1"/>
              <a:t>cup</a:t>
            </a:r>
            <a:r>
              <a:rPr lang="fr-FR" sz="1414" dirty="0"/>
              <a:t> ? Viewer ? </a:t>
            </a:r>
          </a:p>
          <a:p>
            <a:pPr marL="252489" indent="-252489">
              <a:buFont typeface="Arial" panose="020B0604020202020204" pitchFamily="34" charset="0"/>
              <a:buChar char="•"/>
            </a:pPr>
            <a:endParaRPr lang="fr-FR" sz="1060" dirty="0"/>
          </a:p>
          <a:p>
            <a:pPr marL="252489" indent="-252489">
              <a:buFont typeface="Arial" panose="020B0604020202020204" pitchFamily="34" charset="0"/>
              <a:buChar char="•"/>
            </a:pPr>
            <a:r>
              <a:rPr lang="fr-FR" sz="1414" i="1" dirty="0" err="1">
                <a:solidFill>
                  <a:srgbClr val="FF0000"/>
                </a:solidFill>
              </a:rPr>
              <a:t>Any</a:t>
            </a:r>
            <a:r>
              <a:rPr lang="fr-FR" sz="1414" i="1" dirty="0">
                <a:solidFill>
                  <a:srgbClr val="FF0000"/>
                </a:solidFill>
              </a:rPr>
              <a:t> </a:t>
            </a:r>
            <a:r>
              <a:rPr lang="fr-FR" sz="1414" i="1" dirty="0" err="1">
                <a:solidFill>
                  <a:srgbClr val="FF0000"/>
                </a:solidFill>
              </a:rPr>
              <a:t>missing</a:t>
            </a:r>
            <a:r>
              <a:rPr lang="fr-FR" sz="1414" i="1" dirty="0">
                <a:solidFill>
                  <a:srgbClr val="FF0000"/>
                </a:solidFill>
              </a:rPr>
              <a:t> </a:t>
            </a:r>
            <a:r>
              <a:rPr lang="fr-FR" sz="1414" i="1" dirty="0" err="1">
                <a:solidFill>
                  <a:srgbClr val="FF0000"/>
                </a:solidFill>
              </a:rPr>
              <a:t>equipment</a:t>
            </a:r>
            <a:r>
              <a:rPr lang="fr-FR" sz="1414" i="1" dirty="0">
                <a:solidFill>
                  <a:srgbClr val="FF0000"/>
                </a:solidFill>
              </a:rPr>
              <a:t> : </a:t>
            </a:r>
          </a:p>
          <a:p>
            <a:pPr marL="656471" lvl="1" indent="-252489">
              <a:buFont typeface="Arial" panose="020B0604020202020204" pitchFamily="34" charset="0"/>
              <a:buChar char="•"/>
            </a:pPr>
            <a:r>
              <a:rPr lang="fr-FR" sz="1237" i="1" dirty="0">
                <a:solidFill>
                  <a:srgbClr val="FF0000"/>
                </a:solidFill>
              </a:rPr>
              <a:t>power supplies ?</a:t>
            </a:r>
          </a:p>
          <a:p>
            <a:pPr marL="656471" lvl="1" indent="-252489">
              <a:buFont typeface="Arial" panose="020B0604020202020204" pitchFamily="34" charset="0"/>
              <a:buChar char="•"/>
            </a:pPr>
            <a:r>
              <a:rPr lang="fr-FR" sz="1237" i="1" dirty="0">
                <a:solidFill>
                  <a:srgbClr val="FF0000"/>
                </a:solidFill>
              </a:rPr>
              <a:t>support frames ?</a:t>
            </a:r>
          </a:p>
          <a:p>
            <a:pPr marL="656471" lvl="1" indent="-252489">
              <a:buFont typeface="Arial" panose="020B0604020202020204" pitchFamily="34" charset="0"/>
              <a:buChar char="•"/>
            </a:pPr>
            <a:r>
              <a:rPr lang="fr-FR" sz="1237" i="1" dirty="0" err="1">
                <a:solidFill>
                  <a:srgbClr val="FF0000"/>
                </a:solidFill>
              </a:rPr>
              <a:t>equipment</a:t>
            </a:r>
            <a:r>
              <a:rPr lang="fr-FR" sz="1237" i="1" dirty="0">
                <a:solidFill>
                  <a:srgbClr val="FF0000"/>
                </a:solidFill>
              </a:rPr>
              <a:t> for </a:t>
            </a:r>
            <a:r>
              <a:rPr lang="fr-FR" sz="1237" i="1" dirty="0" err="1">
                <a:solidFill>
                  <a:srgbClr val="FF0000"/>
                </a:solidFill>
              </a:rPr>
              <a:t>bakeouts</a:t>
            </a:r>
            <a:r>
              <a:rPr lang="fr-FR" sz="1237" i="1" dirty="0">
                <a:solidFill>
                  <a:srgbClr val="FF0000"/>
                </a:solidFill>
              </a:rPr>
              <a:t> ?  </a:t>
            </a:r>
          </a:p>
          <a:p>
            <a:pPr marL="656471" lvl="1" indent="-252489">
              <a:buFont typeface="Arial" panose="020B0604020202020204" pitchFamily="34" charset="0"/>
              <a:buChar char="•"/>
            </a:pPr>
            <a:r>
              <a:rPr lang="fr-FR" sz="1237" i="1" dirty="0" err="1">
                <a:solidFill>
                  <a:srgbClr val="FF0000"/>
                </a:solidFill>
              </a:rPr>
              <a:t>other</a:t>
            </a:r>
            <a:r>
              <a:rPr lang="fr-FR" sz="1237" i="1" dirty="0">
                <a:solidFill>
                  <a:srgbClr val="FF0000"/>
                </a:solidFill>
              </a:rPr>
              <a:t> ? </a:t>
            </a:r>
            <a:endParaRPr lang="fr-FR" sz="1414" i="1" dirty="0">
              <a:solidFill>
                <a:srgbClr val="FF0000"/>
              </a:solidFill>
            </a:endParaRPr>
          </a:p>
        </p:txBody>
      </p:sp>
    </p:spTree>
    <p:extLst>
      <p:ext uri="{BB962C8B-B14F-4D97-AF65-F5344CB8AC3E}">
        <p14:creationId xmlns:p14="http://schemas.microsoft.com/office/powerpoint/2010/main" val="2724365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2D1B44F9-B639-9E44-B1C8-EE8AF9D6E144}"/>
              </a:ext>
            </a:extLst>
          </p:cNvPr>
          <p:cNvSpPr txBox="1"/>
          <p:nvPr/>
        </p:nvSpPr>
        <p:spPr>
          <a:xfrm>
            <a:off x="177" y="0"/>
            <a:ext cx="10772421" cy="745076"/>
          </a:xfrm>
          <a:prstGeom prst="rect">
            <a:avLst/>
          </a:prstGeom>
          <a:noFill/>
        </p:spPr>
        <p:txBody>
          <a:bodyPr wrap="square" rtlCol="0">
            <a:spAutoFit/>
          </a:bodyPr>
          <a:lstStyle/>
          <a:p>
            <a:pPr algn="ctr"/>
            <a:r>
              <a:rPr lang="fr-FR" sz="2121" b="1" dirty="0">
                <a:solidFill>
                  <a:srgbClr val="FF0000"/>
                </a:solidFill>
              </a:rPr>
              <a:t>Gun startup </a:t>
            </a:r>
          </a:p>
          <a:p>
            <a:pPr algn="ctr"/>
            <a:r>
              <a:rPr lang="fr-FR" sz="2121" b="1" dirty="0">
                <a:solidFill>
                  <a:srgbClr val="FF0000"/>
                </a:solidFill>
              </a:rPr>
              <a:t>Infrastructure </a:t>
            </a:r>
            <a:r>
              <a:rPr lang="fr-FR" sz="2121" b="1" dirty="0" err="1">
                <a:solidFill>
                  <a:srgbClr val="FF0000"/>
                </a:solidFill>
              </a:rPr>
              <a:t>preparation</a:t>
            </a:r>
            <a:endParaRPr lang="fr-FR" sz="2121" b="1" dirty="0">
              <a:solidFill>
                <a:srgbClr val="FF0000"/>
              </a:solidFill>
            </a:endParaRPr>
          </a:p>
        </p:txBody>
      </p:sp>
      <p:sp>
        <p:nvSpPr>
          <p:cNvPr id="13" name="ZoneTexte 12">
            <a:extLst>
              <a:ext uri="{FF2B5EF4-FFF2-40B4-BE49-F238E27FC236}">
                <a16:creationId xmlns:a16="http://schemas.microsoft.com/office/drawing/2014/main" id="{B639C572-44F7-BE41-B8CC-DAEF93145324}"/>
              </a:ext>
            </a:extLst>
          </p:cNvPr>
          <p:cNvSpPr txBox="1"/>
          <p:nvPr/>
        </p:nvSpPr>
        <p:spPr>
          <a:xfrm>
            <a:off x="185212" y="1056617"/>
            <a:ext cx="9114258" cy="4987134"/>
          </a:xfrm>
          <a:prstGeom prst="rect">
            <a:avLst/>
          </a:prstGeom>
          <a:noFill/>
        </p:spPr>
        <p:txBody>
          <a:bodyPr wrap="square" rtlCol="0">
            <a:spAutoFit/>
          </a:bodyPr>
          <a:lstStyle/>
          <a:p>
            <a:pPr marL="252489" indent="-252489">
              <a:buFont typeface="Arial" panose="020B0604020202020204" pitchFamily="34" charset="0"/>
              <a:buChar char="•"/>
            </a:pPr>
            <a:r>
              <a:rPr lang="fr-FR" sz="1767" dirty="0" err="1"/>
              <a:t>Electrical</a:t>
            </a:r>
            <a:r>
              <a:rPr lang="fr-FR" sz="1767" dirty="0"/>
              <a:t> power</a:t>
            </a:r>
          </a:p>
          <a:p>
            <a:pPr marL="656471" lvl="1" indent="-252489">
              <a:buFont typeface="Arial" panose="020B0604020202020204" pitchFamily="34" charset="0"/>
              <a:buChar char="•"/>
            </a:pPr>
            <a:r>
              <a:rPr lang="fr-FR" sz="1767" dirty="0" err="1"/>
              <a:t>electrical</a:t>
            </a:r>
            <a:r>
              <a:rPr lang="fr-FR" sz="1767" dirty="0"/>
              <a:t> cabinet, sockets and emergency stops  </a:t>
            </a:r>
          </a:p>
          <a:p>
            <a:pPr lvl="1"/>
            <a:endParaRPr lang="fr-FR" sz="1767" dirty="0"/>
          </a:p>
          <a:p>
            <a:pPr marL="252489" indent="-252489">
              <a:buFont typeface="Arial" panose="020B0604020202020204" pitchFamily="34" charset="0"/>
              <a:buChar char="•"/>
            </a:pPr>
            <a:r>
              <a:rPr lang="fr-FR" sz="1767" dirty="0"/>
              <a:t>Clean room</a:t>
            </a:r>
          </a:p>
          <a:p>
            <a:pPr marL="656471" lvl="1" indent="-252489">
              <a:buFont typeface="Arial" panose="020B0604020202020204" pitchFamily="34" charset="0"/>
              <a:buChar char="•"/>
            </a:pPr>
            <a:r>
              <a:rPr lang="fr-FR" sz="1767" dirty="0"/>
              <a:t>Hard structure </a:t>
            </a:r>
            <a:r>
              <a:rPr lang="fr-FR" sz="1767" dirty="0" err="1"/>
              <a:t>with</a:t>
            </a:r>
            <a:r>
              <a:rPr lang="fr-FR" sz="1767" dirty="0"/>
              <a:t> soft </a:t>
            </a:r>
            <a:r>
              <a:rPr lang="fr-FR" sz="1767" dirty="0" err="1"/>
              <a:t>walls</a:t>
            </a:r>
            <a:r>
              <a:rPr lang="fr-FR" sz="1767" dirty="0"/>
              <a:t> </a:t>
            </a:r>
            <a:r>
              <a:rPr lang="fr-FR" sz="1767" dirty="0" err="1"/>
              <a:t>movable</a:t>
            </a:r>
            <a:r>
              <a:rPr lang="fr-FR" sz="1767" dirty="0"/>
              <a:t> </a:t>
            </a:r>
          </a:p>
          <a:p>
            <a:pPr marL="656471" lvl="1" indent="-252489">
              <a:buFont typeface="Arial" panose="020B0604020202020204" pitchFamily="34" charset="0"/>
              <a:buChar char="•"/>
            </a:pPr>
            <a:r>
              <a:rPr lang="fr-FR" sz="1767" dirty="0"/>
              <a:t>Air </a:t>
            </a:r>
            <a:r>
              <a:rPr lang="fr-FR" sz="1767" dirty="0" err="1"/>
              <a:t>treatment</a:t>
            </a:r>
            <a:r>
              <a:rPr lang="fr-FR" sz="1767" dirty="0"/>
              <a:t> system </a:t>
            </a:r>
          </a:p>
          <a:p>
            <a:pPr marL="656471" lvl="1" indent="-252489">
              <a:buFont typeface="Arial" panose="020B0604020202020204" pitchFamily="34" charset="0"/>
              <a:buChar char="•"/>
            </a:pPr>
            <a:r>
              <a:rPr lang="fr-FR" sz="1767" dirty="0" err="1"/>
              <a:t>Dedicated</a:t>
            </a:r>
            <a:r>
              <a:rPr lang="fr-FR" sz="1767" dirty="0"/>
              <a:t> Tools </a:t>
            </a:r>
          </a:p>
          <a:p>
            <a:pPr lvl="1"/>
            <a:r>
              <a:rPr lang="fr-FR" sz="1767" dirty="0"/>
              <a:t> </a:t>
            </a:r>
          </a:p>
          <a:p>
            <a:pPr marL="252489" indent="-252489">
              <a:buFont typeface="Arial" panose="020B0604020202020204" pitchFamily="34" charset="0"/>
              <a:buChar char="•"/>
            </a:pPr>
            <a:r>
              <a:rPr lang="fr-FR" sz="1767" dirty="0"/>
              <a:t>SF6 infrastructure</a:t>
            </a:r>
          </a:p>
          <a:p>
            <a:pPr marL="656471" lvl="1" indent="-252489">
              <a:buFont typeface="Arial" panose="020B0604020202020204" pitchFamily="34" charset="0"/>
              <a:buChar char="•"/>
            </a:pPr>
            <a:r>
              <a:rPr lang="fr-FR" sz="1767" dirty="0" err="1"/>
              <a:t>Bottle</a:t>
            </a:r>
            <a:r>
              <a:rPr lang="fr-FR" sz="1767" dirty="0"/>
              <a:t>, </a:t>
            </a:r>
            <a:r>
              <a:rPr lang="fr-FR" sz="1767" dirty="0" err="1"/>
              <a:t>safety</a:t>
            </a:r>
            <a:r>
              <a:rPr lang="fr-FR" sz="1767" dirty="0"/>
              <a:t> system, </a:t>
            </a:r>
            <a:r>
              <a:rPr lang="fr-FR" sz="1767" dirty="0" err="1"/>
              <a:t>leak</a:t>
            </a:r>
            <a:r>
              <a:rPr lang="fr-FR" sz="1767" dirty="0"/>
              <a:t> </a:t>
            </a:r>
            <a:r>
              <a:rPr lang="fr-FR" sz="1767" dirty="0" err="1"/>
              <a:t>detection</a:t>
            </a:r>
            <a:r>
              <a:rPr lang="fr-FR" sz="1767" dirty="0"/>
              <a:t> ? </a:t>
            </a:r>
          </a:p>
          <a:p>
            <a:pPr marL="656471" lvl="1" indent="-252489">
              <a:buFont typeface="Arial" panose="020B0604020202020204" pitchFamily="34" charset="0"/>
              <a:buChar char="•"/>
            </a:pPr>
            <a:endParaRPr lang="fr-FR" sz="1767" dirty="0"/>
          </a:p>
          <a:p>
            <a:pPr marL="252489" indent="-252489">
              <a:buFont typeface="Arial" panose="020B0604020202020204" pitchFamily="34" charset="0"/>
              <a:buChar char="•"/>
            </a:pPr>
            <a:r>
              <a:rPr lang="fr-FR" sz="1767" dirty="0"/>
              <a:t>Compressed air </a:t>
            </a:r>
          </a:p>
          <a:p>
            <a:pPr marL="252489" indent="-252489">
              <a:buFont typeface="Arial" panose="020B0604020202020204" pitchFamily="34" charset="0"/>
              <a:buChar char="•"/>
            </a:pPr>
            <a:endParaRPr lang="fr-FR" sz="1767" dirty="0"/>
          </a:p>
          <a:p>
            <a:pPr marL="252489" indent="-252489">
              <a:buFont typeface="Arial" panose="020B0604020202020204" pitchFamily="34" charset="0"/>
              <a:buChar char="•"/>
            </a:pPr>
            <a:r>
              <a:rPr lang="fr-FR" sz="1767" dirty="0"/>
              <a:t>Radioprotection </a:t>
            </a:r>
          </a:p>
          <a:p>
            <a:pPr marL="656471" lvl="1" indent="-252489">
              <a:buFont typeface="Arial" panose="020B0604020202020204" pitchFamily="34" charset="0"/>
              <a:buChar char="•"/>
            </a:pPr>
            <a:r>
              <a:rPr lang="fr-FR" sz="1767" dirty="0" err="1"/>
              <a:t>Shielding</a:t>
            </a:r>
            <a:r>
              <a:rPr lang="fr-FR" sz="1767" dirty="0"/>
              <a:t> </a:t>
            </a:r>
          </a:p>
          <a:p>
            <a:pPr marL="656471" lvl="1" indent="-252489">
              <a:buFont typeface="Arial" panose="020B0604020202020204" pitchFamily="34" charset="0"/>
              <a:buChar char="•"/>
            </a:pPr>
            <a:r>
              <a:rPr lang="fr-FR" sz="1767" dirty="0" err="1"/>
              <a:t>Acces</a:t>
            </a:r>
            <a:r>
              <a:rPr lang="fr-FR" sz="1767" dirty="0"/>
              <a:t> control</a:t>
            </a:r>
          </a:p>
          <a:p>
            <a:pPr marL="656471" lvl="1" indent="-252489">
              <a:buFont typeface="Arial" panose="020B0604020202020204" pitchFamily="34" charset="0"/>
              <a:buChar char="•"/>
            </a:pPr>
            <a:r>
              <a:rPr lang="fr-FR" sz="1767" dirty="0"/>
              <a:t>ASN </a:t>
            </a:r>
            <a:r>
              <a:rPr lang="fr-FR" sz="1767" dirty="0" err="1"/>
              <a:t>authorization</a:t>
            </a:r>
            <a:r>
              <a:rPr lang="fr-FR" sz="1767" dirty="0"/>
              <a:t> </a:t>
            </a:r>
          </a:p>
          <a:p>
            <a:endParaRPr lang="fr-FR" sz="1767" dirty="0"/>
          </a:p>
        </p:txBody>
      </p:sp>
    </p:spTree>
    <p:extLst>
      <p:ext uri="{BB962C8B-B14F-4D97-AF65-F5344CB8AC3E}">
        <p14:creationId xmlns:p14="http://schemas.microsoft.com/office/powerpoint/2010/main" val="1957171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956849-A29E-4079-BDB3-409AC6C21A4D}"/>
              </a:ext>
            </a:extLst>
          </p:cNvPr>
          <p:cNvSpPr>
            <a:spLocks noGrp="1"/>
          </p:cNvSpPr>
          <p:nvPr>
            <p:ph type="title"/>
          </p:nvPr>
        </p:nvSpPr>
        <p:spPr>
          <a:xfrm>
            <a:off x="1281931" y="176465"/>
            <a:ext cx="6696744" cy="432048"/>
          </a:xfrm>
        </p:spPr>
        <p:txBody>
          <a:bodyPr>
            <a:normAutofit fontScale="90000"/>
          </a:bodyPr>
          <a:lstStyle/>
          <a:p>
            <a:r>
              <a:rPr lang="fr-FR" dirty="0">
                <a:latin typeface="+mn-lt"/>
              </a:rPr>
              <a:t>Une brève histoire de l'effort des 4 dernières années</a:t>
            </a:r>
            <a:endParaRPr lang="en-AU" dirty="0">
              <a:latin typeface="+mn-lt"/>
            </a:endParaRPr>
          </a:p>
        </p:txBody>
      </p:sp>
      <p:sp>
        <p:nvSpPr>
          <p:cNvPr id="7" name="Espace réservé de la date 6">
            <a:extLst>
              <a:ext uri="{FF2B5EF4-FFF2-40B4-BE49-F238E27FC236}">
                <a16:creationId xmlns:a16="http://schemas.microsoft.com/office/drawing/2014/main" id="{2E5B5B1F-FCFB-428B-B8D7-9D5FDAE00B25}"/>
              </a:ext>
            </a:extLst>
          </p:cNvPr>
          <p:cNvSpPr>
            <a:spLocks noGrp="1"/>
          </p:cNvSpPr>
          <p:nvPr>
            <p:ph type="dt" sz="half" idx="10"/>
          </p:nvPr>
        </p:nvSpPr>
        <p:spPr/>
        <p:txBody>
          <a:bodyPr/>
          <a:lstStyle/>
          <a:p>
            <a:r>
              <a:rPr lang="fr-FR">
                <a:latin typeface="+mn-lt"/>
              </a:rPr>
              <a:t>25/01/2022</a:t>
            </a:r>
            <a:endParaRPr lang="en-AU">
              <a:latin typeface="+mn-lt"/>
            </a:endParaRPr>
          </a:p>
        </p:txBody>
      </p:sp>
      <p:sp>
        <p:nvSpPr>
          <p:cNvPr id="8" name="Espace réservé du pied de page 7">
            <a:extLst>
              <a:ext uri="{FF2B5EF4-FFF2-40B4-BE49-F238E27FC236}">
                <a16:creationId xmlns:a16="http://schemas.microsoft.com/office/drawing/2014/main" id="{9FEC05A7-FBA4-4845-A362-ED665E6CDCAA}"/>
              </a:ext>
            </a:extLst>
          </p:cNvPr>
          <p:cNvSpPr>
            <a:spLocks noGrp="1"/>
          </p:cNvSpPr>
          <p:nvPr>
            <p:ph type="ftr" sz="quarter" idx="11"/>
          </p:nvPr>
        </p:nvSpPr>
        <p:spPr/>
        <p:txBody>
          <a:bodyPr/>
          <a:lstStyle/>
          <a:p>
            <a:r>
              <a:rPr lang="fr-FR">
                <a:latin typeface="+mn-lt"/>
              </a:rPr>
              <a:t>PERLE : Meeting avec la direction</a:t>
            </a:r>
            <a:endParaRPr lang="en-AU">
              <a:latin typeface="+mn-lt"/>
            </a:endParaRPr>
          </a:p>
        </p:txBody>
      </p:sp>
      <p:sp>
        <p:nvSpPr>
          <p:cNvPr id="9" name="Espace réservé du numéro de diapositive 8">
            <a:extLst>
              <a:ext uri="{FF2B5EF4-FFF2-40B4-BE49-F238E27FC236}">
                <a16:creationId xmlns:a16="http://schemas.microsoft.com/office/drawing/2014/main" id="{E38E4AC0-289D-44A4-B5D5-17253F787637}"/>
              </a:ext>
            </a:extLst>
          </p:cNvPr>
          <p:cNvSpPr>
            <a:spLocks noGrp="1"/>
          </p:cNvSpPr>
          <p:nvPr>
            <p:ph type="sldNum" sz="quarter" idx="12"/>
          </p:nvPr>
        </p:nvSpPr>
        <p:spPr/>
        <p:txBody>
          <a:bodyPr/>
          <a:lstStyle/>
          <a:p>
            <a:fld id="{77E71596-5F9D-49C5-9701-16B3CA54319D}" type="slidenum">
              <a:rPr lang="en-AU" smtClean="0">
                <a:latin typeface="+mn-lt"/>
              </a:rPr>
              <a:pPr/>
              <a:t>2</a:t>
            </a:fld>
            <a:endParaRPr lang="en-AU">
              <a:latin typeface="+mn-lt"/>
            </a:endParaRPr>
          </a:p>
        </p:txBody>
      </p:sp>
      <p:pic>
        <p:nvPicPr>
          <p:cNvPr id="13" name="Image 12">
            <a:extLst>
              <a:ext uri="{FF2B5EF4-FFF2-40B4-BE49-F238E27FC236}">
                <a16:creationId xmlns:a16="http://schemas.microsoft.com/office/drawing/2014/main" id="{C685DF86-1A7E-4AC2-80E6-BC853442C8E2}"/>
              </a:ext>
            </a:extLst>
          </p:cNvPr>
          <p:cNvPicPr>
            <a:picLocks noChangeAspect="1"/>
          </p:cNvPicPr>
          <p:nvPr/>
        </p:nvPicPr>
        <p:blipFill>
          <a:blip r:embed="rId2"/>
          <a:stretch>
            <a:fillRect/>
          </a:stretch>
        </p:blipFill>
        <p:spPr>
          <a:xfrm>
            <a:off x="7154068" y="565250"/>
            <a:ext cx="3532801" cy="2534208"/>
          </a:xfrm>
          <a:prstGeom prst="rect">
            <a:avLst/>
          </a:prstGeom>
        </p:spPr>
      </p:pic>
      <p:sp>
        <p:nvSpPr>
          <p:cNvPr id="16" name="ZoneTexte 15">
            <a:extLst>
              <a:ext uri="{FF2B5EF4-FFF2-40B4-BE49-F238E27FC236}">
                <a16:creationId xmlns:a16="http://schemas.microsoft.com/office/drawing/2014/main" id="{38F315D9-BC43-4A5D-890A-C18A5D54D2CC}"/>
              </a:ext>
            </a:extLst>
          </p:cNvPr>
          <p:cNvSpPr txBox="1"/>
          <p:nvPr/>
        </p:nvSpPr>
        <p:spPr>
          <a:xfrm>
            <a:off x="141837" y="644475"/>
            <a:ext cx="6828726" cy="5016758"/>
          </a:xfrm>
          <a:prstGeom prst="rect">
            <a:avLst/>
          </a:prstGeom>
          <a:noFill/>
        </p:spPr>
        <p:txBody>
          <a:bodyPr wrap="square" rtlCol="0">
            <a:spAutoFit/>
          </a:bodyPr>
          <a:lstStyle/>
          <a:p>
            <a:pPr marL="285750" indent="-285750" algn="just">
              <a:buFont typeface="Wingdings" panose="05000000000000000000" pitchFamily="2" charset="2"/>
              <a:buChar char="Ø"/>
            </a:pPr>
            <a:r>
              <a:rPr lang="fr-FR" sz="1600" dirty="0">
                <a:latin typeface="+mn-lt"/>
              </a:rPr>
              <a:t>Les développements de l'ERL ont été reconnus comme l'un des quatre principaux piliers de la R&amp;D sur les accélérateurs au service de la stratégie européenne de la physique des particules (ESPP). </a:t>
            </a:r>
          </a:p>
          <a:p>
            <a:pPr marL="285750" indent="-285750" algn="just">
              <a:buFont typeface="Wingdings" panose="05000000000000000000" pitchFamily="2" charset="2"/>
              <a:buChar char="Ø"/>
            </a:pPr>
            <a:endParaRPr lang="en-AU" sz="1600" dirty="0">
              <a:latin typeface="+mn-lt"/>
            </a:endParaRPr>
          </a:p>
          <a:p>
            <a:pPr marL="285750" indent="-285750" algn="just">
              <a:buSzPct val="80000"/>
              <a:buFont typeface="Wingdings" pitchFamily="2" charset="2"/>
              <a:buChar char="Ø"/>
            </a:pPr>
            <a:r>
              <a:rPr lang="fr-FR" sz="1600" dirty="0">
                <a:latin typeface="+mn-lt"/>
              </a:rPr>
              <a:t>Après les recommandations de l'ESPP, le Conseil du CERN a mandaté le Groupe des Directeurs de Laboratoire (LDG) pour définir et maintenir une feuille de route prioritaire pour la R&amp;D sur les accélérateurs.</a:t>
            </a:r>
          </a:p>
          <a:p>
            <a:pPr marL="285750" indent="-285750" algn="just">
              <a:buSzPct val="80000"/>
              <a:buFont typeface="Wingdings" pitchFamily="2" charset="2"/>
              <a:buChar char="Ø"/>
            </a:pPr>
            <a:endParaRPr lang="fr-FR" sz="1600" dirty="0">
              <a:latin typeface="+mn-lt"/>
            </a:endParaRPr>
          </a:p>
          <a:p>
            <a:pPr marL="285750" indent="-285750" algn="just">
              <a:buSzPct val="80000"/>
              <a:buFont typeface="Wingdings" pitchFamily="2" charset="2"/>
              <a:buChar char="Ø"/>
            </a:pPr>
            <a:r>
              <a:rPr lang="fr-FR" sz="1600" dirty="0">
                <a:latin typeface="+mn-lt"/>
              </a:rPr>
              <a:t>Le LDG a décidé de créer des groupes d'experts pour chacun des quatre domaines prioritaires sélectionnés pour la R&amp;D sur les accélérateurs. </a:t>
            </a:r>
          </a:p>
          <a:p>
            <a:pPr marL="285750" indent="-285750" algn="just">
              <a:buSzPct val="80000"/>
              <a:buFont typeface="Wingdings" pitchFamily="2" charset="2"/>
              <a:buChar char="Ø"/>
            </a:pPr>
            <a:endParaRPr lang="en-AU" sz="1600" dirty="0">
              <a:latin typeface="+mn-lt"/>
            </a:endParaRPr>
          </a:p>
          <a:p>
            <a:pPr marL="285750" indent="-285750" algn="just">
              <a:buSzPct val="80000"/>
              <a:buFont typeface="Wingdings" pitchFamily="2" charset="2"/>
              <a:buChar char="Ø"/>
            </a:pPr>
            <a:r>
              <a:rPr lang="fr-FR" sz="1600" dirty="0">
                <a:latin typeface="+mn-lt"/>
              </a:rPr>
              <a:t>Le panel de la feuille de route ERL, présidé par Max Klein et Andrew Hutton, a réalisé un travail fantastique avec une large participation active. </a:t>
            </a:r>
            <a:r>
              <a:rPr lang="fr-FR" sz="1600" b="1" dirty="0">
                <a:solidFill>
                  <a:srgbClr val="FF0000"/>
                </a:solidFill>
                <a:latin typeface="+mn-lt"/>
              </a:rPr>
              <a:t>Le projet PERLE a été reconnu comme l'un des "piliers essentiels de l'ERL", avec des étapes à franchir d'ici le prochain ESPP en 2026.</a:t>
            </a:r>
          </a:p>
          <a:p>
            <a:pPr marL="285750" indent="-285750" algn="just">
              <a:buSzPct val="80000"/>
              <a:buFont typeface="Wingdings" pitchFamily="2" charset="2"/>
              <a:buChar char="Ø"/>
            </a:pPr>
            <a:endParaRPr lang="en-AU" sz="1600" dirty="0">
              <a:latin typeface="+mn-lt"/>
            </a:endParaRPr>
          </a:p>
          <a:p>
            <a:pPr marL="285750" indent="-285750" algn="just">
              <a:buSzPct val="80000"/>
              <a:buFont typeface="Wingdings" pitchFamily="2" charset="2"/>
              <a:buChar char="Ø"/>
            </a:pPr>
            <a:r>
              <a:rPr lang="fr-FR" sz="1600" dirty="0">
                <a:latin typeface="+mn-lt"/>
              </a:rPr>
              <a:t>La feuille de route de l'accélérateur a été présentée et approuvée par le Conseil du CERN en décembre 2021(*).</a:t>
            </a:r>
            <a:endParaRPr lang="en-AU" sz="1600" dirty="0">
              <a:latin typeface="+mn-lt"/>
            </a:endParaRPr>
          </a:p>
          <a:p>
            <a:pPr marL="285750" indent="-285750" algn="just">
              <a:buSzPct val="80000"/>
              <a:buFont typeface="Wingdings" pitchFamily="2" charset="2"/>
              <a:buChar char="Ø"/>
            </a:pPr>
            <a:endParaRPr lang="en-AU" sz="1600" dirty="0">
              <a:latin typeface="+mn-lt"/>
            </a:endParaRPr>
          </a:p>
          <a:p>
            <a:pPr marL="285750" indent="-285750" algn="just">
              <a:buSzPct val="80000"/>
              <a:buFont typeface="Wingdings" pitchFamily="2" charset="2"/>
              <a:buChar char="Ø"/>
            </a:pPr>
            <a:r>
              <a:rPr lang="fr-FR" sz="1600" dirty="0">
                <a:latin typeface="+mn-lt"/>
              </a:rPr>
              <a:t>La mise en œuvre de la feuille de route sera suivie par LDG</a:t>
            </a:r>
            <a:endParaRPr lang="en-AU" sz="1600" dirty="0">
              <a:latin typeface="+mn-lt"/>
            </a:endParaRPr>
          </a:p>
        </p:txBody>
      </p:sp>
      <p:sp>
        <p:nvSpPr>
          <p:cNvPr id="5" name="Rectangle 4">
            <a:extLst>
              <a:ext uri="{FF2B5EF4-FFF2-40B4-BE49-F238E27FC236}">
                <a16:creationId xmlns:a16="http://schemas.microsoft.com/office/drawing/2014/main" id="{D70C7106-E791-470D-8B75-0B01A5FD8929}"/>
              </a:ext>
            </a:extLst>
          </p:cNvPr>
          <p:cNvSpPr/>
          <p:nvPr/>
        </p:nvSpPr>
        <p:spPr>
          <a:xfrm>
            <a:off x="7030261" y="4303032"/>
            <a:ext cx="3532801" cy="1061829"/>
          </a:xfrm>
          <a:prstGeom prst="rect">
            <a:avLst/>
          </a:prstGeom>
        </p:spPr>
        <p:txBody>
          <a:bodyPr wrap="square">
            <a:spAutoFit/>
          </a:bodyPr>
          <a:lstStyle/>
          <a:p>
            <a:pPr algn="just"/>
            <a:r>
              <a:rPr lang="fr-FR" sz="1050" i="1" dirty="0">
                <a:latin typeface="+mn-lt"/>
              </a:rPr>
              <a:t>(*) "Le Conseil invite l'ECFA et le LDG à élaborer, en collaboration avec le SPC, les agences de financement et les organisations de recherche concernées en Europe et au-delà, des plans de mise en œuvre détaillés définissant les étapes, les priorités et les sources de financement, pour examen par le Conseil lors de sa session de mars 2022".</a:t>
            </a:r>
          </a:p>
        </p:txBody>
      </p:sp>
    </p:spTree>
    <p:extLst>
      <p:ext uri="{BB962C8B-B14F-4D97-AF65-F5344CB8AC3E}">
        <p14:creationId xmlns:p14="http://schemas.microsoft.com/office/powerpoint/2010/main" val="3484564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FD6CCC-4248-476F-9E66-DFAD340B47C9}"/>
              </a:ext>
            </a:extLst>
          </p:cNvPr>
          <p:cNvSpPr>
            <a:spLocks noGrp="1"/>
          </p:cNvSpPr>
          <p:nvPr>
            <p:ph type="title"/>
          </p:nvPr>
        </p:nvSpPr>
        <p:spPr>
          <a:xfrm>
            <a:off x="2002011" y="1085528"/>
            <a:ext cx="5688632" cy="1008112"/>
          </a:xfrm>
        </p:spPr>
        <p:txBody>
          <a:bodyPr>
            <a:noAutofit/>
          </a:bodyPr>
          <a:lstStyle/>
          <a:p>
            <a:pPr algn="ctr"/>
            <a:r>
              <a:rPr lang="fr-FR" sz="4800" dirty="0">
                <a:latin typeface="+mn-lt"/>
              </a:rPr>
              <a:t>APPENDIX</a:t>
            </a:r>
          </a:p>
        </p:txBody>
      </p:sp>
      <p:sp>
        <p:nvSpPr>
          <p:cNvPr id="7" name="Espace réservé de la date 6">
            <a:extLst>
              <a:ext uri="{FF2B5EF4-FFF2-40B4-BE49-F238E27FC236}">
                <a16:creationId xmlns:a16="http://schemas.microsoft.com/office/drawing/2014/main" id="{5CF315A0-B1EC-4565-9701-9A9104956C53}"/>
              </a:ext>
            </a:extLst>
          </p:cNvPr>
          <p:cNvSpPr>
            <a:spLocks noGrp="1"/>
          </p:cNvSpPr>
          <p:nvPr>
            <p:ph type="dt" sz="half" idx="10"/>
          </p:nvPr>
        </p:nvSpPr>
        <p:spPr/>
        <p:txBody>
          <a:bodyPr/>
          <a:lstStyle/>
          <a:p>
            <a:r>
              <a:rPr lang="fr-FR">
                <a:latin typeface="+mn-lt"/>
              </a:rPr>
              <a:t>25/01/2022</a:t>
            </a:r>
            <a:endParaRPr lang="fr-FR" dirty="0">
              <a:latin typeface="+mn-lt"/>
            </a:endParaRPr>
          </a:p>
        </p:txBody>
      </p:sp>
      <p:sp>
        <p:nvSpPr>
          <p:cNvPr id="8" name="Espace réservé du pied de page 7">
            <a:extLst>
              <a:ext uri="{FF2B5EF4-FFF2-40B4-BE49-F238E27FC236}">
                <a16:creationId xmlns:a16="http://schemas.microsoft.com/office/drawing/2014/main" id="{7B7510FB-2759-4F38-926F-14AD024AFDD2}"/>
              </a:ext>
            </a:extLst>
          </p:cNvPr>
          <p:cNvSpPr>
            <a:spLocks noGrp="1"/>
          </p:cNvSpPr>
          <p:nvPr>
            <p:ph type="ftr" sz="quarter" idx="11"/>
          </p:nvPr>
        </p:nvSpPr>
        <p:spPr/>
        <p:txBody>
          <a:bodyPr/>
          <a:lstStyle/>
          <a:p>
            <a:r>
              <a:rPr lang="fr-FR">
                <a:latin typeface="+mn-lt"/>
              </a:rPr>
              <a:t>PERLE : Meeting avec la direction</a:t>
            </a:r>
            <a:endParaRPr lang="fr-FR" dirty="0">
              <a:latin typeface="+mn-lt"/>
            </a:endParaRPr>
          </a:p>
        </p:txBody>
      </p:sp>
      <p:sp>
        <p:nvSpPr>
          <p:cNvPr id="9" name="Espace réservé du numéro de diapositive 8">
            <a:extLst>
              <a:ext uri="{FF2B5EF4-FFF2-40B4-BE49-F238E27FC236}">
                <a16:creationId xmlns:a16="http://schemas.microsoft.com/office/drawing/2014/main" id="{2F1ABB2F-305D-43B1-BC06-1131B6BD235A}"/>
              </a:ext>
            </a:extLst>
          </p:cNvPr>
          <p:cNvSpPr>
            <a:spLocks noGrp="1"/>
          </p:cNvSpPr>
          <p:nvPr>
            <p:ph type="sldNum" sz="quarter" idx="12"/>
          </p:nvPr>
        </p:nvSpPr>
        <p:spPr/>
        <p:txBody>
          <a:bodyPr/>
          <a:lstStyle/>
          <a:p>
            <a:fld id="{77E71596-5F9D-49C5-9701-16B3CA54319D}" type="slidenum">
              <a:rPr lang="fr-FR" smtClean="0">
                <a:latin typeface="+mn-lt"/>
              </a:rPr>
              <a:pPr/>
              <a:t>20</a:t>
            </a:fld>
            <a:endParaRPr lang="fr-FR" dirty="0">
              <a:latin typeface="+mn-lt"/>
            </a:endParaRPr>
          </a:p>
        </p:txBody>
      </p:sp>
      <p:sp>
        <p:nvSpPr>
          <p:cNvPr id="10" name="ZoneTexte 9">
            <a:extLst>
              <a:ext uri="{FF2B5EF4-FFF2-40B4-BE49-F238E27FC236}">
                <a16:creationId xmlns:a16="http://schemas.microsoft.com/office/drawing/2014/main" id="{EFC996CA-E2CD-4D05-8DF4-8C0BE8BA20CB}"/>
              </a:ext>
            </a:extLst>
          </p:cNvPr>
          <p:cNvSpPr txBox="1"/>
          <p:nvPr/>
        </p:nvSpPr>
        <p:spPr>
          <a:xfrm>
            <a:off x="3370163" y="2381672"/>
            <a:ext cx="3307893" cy="769441"/>
          </a:xfrm>
          <a:prstGeom prst="rect">
            <a:avLst/>
          </a:prstGeom>
          <a:noFill/>
        </p:spPr>
        <p:txBody>
          <a:bodyPr wrap="none" rtlCol="0">
            <a:spAutoFit/>
          </a:bodyPr>
          <a:lstStyle/>
          <a:p>
            <a:r>
              <a:rPr lang="fr-FR" sz="4400" dirty="0">
                <a:latin typeface="+mn-lt"/>
              </a:rPr>
              <a:t>ERL CONCEPT</a:t>
            </a:r>
          </a:p>
        </p:txBody>
      </p:sp>
    </p:spTree>
    <p:extLst>
      <p:ext uri="{BB962C8B-B14F-4D97-AF65-F5344CB8AC3E}">
        <p14:creationId xmlns:p14="http://schemas.microsoft.com/office/powerpoint/2010/main" val="239091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Espace réservé du numéro de diapositive 4"/>
          <p:cNvSpPr txBox="1">
            <a:spLocks noGrp="1"/>
          </p:cNvSpPr>
          <p:nvPr>
            <p:ph type="sldNum" sz="quarter" idx="12"/>
          </p:nvPr>
        </p:nvSpPr>
        <p:spPr>
          <a:xfrm>
            <a:off x="8996074" y="5653853"/>
            <a:ext cx="204228" cy="305220"/>
          </a:xfrm>
          <a:prstGeom prst="rect">
            <a:avLst/>
          </a:prstGeom>
          <a:extLst>
            <a:ext uri="{C572A759-6A51-4108-AA02-DFA0A04FC94B}">
              <ma14:wrappingTextBoxFlag xmlns:ma14="http://schemas.microsoft.com/office/mac/drawingml/2011/main" xmlns="" val="1"/>
            </a:ext>
          </a:extLst>
        </p:spPr>
        <p:txBody>
          <a:bodyPr>
            <a:normAutofit fontScale="70000" lnSpcReduction="20000"/>
          </a:bodyPr>
          <a:lstStyle/>
          <a:p>
            <a:fld id="{86CB4B4D-7CA3-9044-876B-883B54F8677D}" type="slidenum">
              <a:rPr>
                <a:solidFill>
                  <a:schemeClr val="tx1">
                    <a:lumMod val="75000"/>
                    <a:lumOff val="25000"/>
                  </a:schemeClr>
                </a:solidFill>
              </a:rPr>
              <a:t>21</a:t>
            </a:fld>
            <a:endParaRPr dirty="0">
              <a:solidFill>
                <a:schemeClr val="tx1">
                  <a:lumMod val="75000"/>
                  <a:lumOff val="25000"/>
                </a:schemeClr>
              </a:solidFill>
            </a:endParaRPr>
          </a:p>
        </p:txBody>
      </p:sp>
      <p:sp>
        <p:nvSpPr>
          <p:cNvPr id="131" name="ZoneTexte 9"/>
          <p:cNvSpPr txBox="1"/>
          <p:nvPr/>
        </p:nvSpPr>
        <p:spPr>
          <a:xfrm>
            <a:off x="6360271" y="589936"/>
            <a:ext cx="3797881" cy="391517"/>
          </a:xfrm>
          <a:prstGeom prst="rect">
            <a:avLst/>
          </a:prstGeom>
          <a:ln w="12700">
            <a:miter lim="400000"/>
          </a:ln>
          <a:extLst>
            <a:ext uri="{C572A759-6A51-4108-AA02-DFA0A04FC94B}">
              <ma14:wrappingTextBoxFlag xmlns:ma14="http://schemas.microsoft.com/office/mac/drawingml/2011/main" xmlns="" val="1"/>
            </a:ext>
          </a:extLst>
        </p:spPr>
        <p:txBody>
          <a:bodyPr wrap="square" lIns="40396" rIns="40396">
            <a:spAutoFit/>
          </a:bodyPr>
          <a:lstStyle>
            <a:lvl1pPr>
              <a:defRPr sz="2400" b="1">
                <a:solidFill>
                  <a:srgbClr val="2F97B5"/>
                </a:solidFill>
              </a:defRPr>
            </a:lvl1pPr>
          </a:lstStyle>
          <a:p>
            <a:r>
              <a:rPr lang="en-US" sz="1944" dirty="0">
                <a:solidFill>
                  <a:schemeClr val="accent1">
                    <a:lumMod val="75000"/>
                  </a:schemeClr>
                </a:solidFill>
                <a:latin typeface="Arial" panose="020B0604020202020204" pitchFamily="34" charset="0"/>
                <a:cs typeface="Arial" panose="020B0604020202020204" pitchFamily="34" charset="0"/>
              </a:rPr>
              <a:t>Energy recovery in RF fields:</a:t>
            </a:r>
            <a:endParaRPr sz="1944" dirty="0">
              <a:solidFill>
                <a:schemeClr val="accent1">
                  <a:lumMod val="75000"/>
                </a:schemeClr>
              </a:solidFill>
              <a:latin typeface="Arial" panose="020B0604020202020204" pitchFamily="34" charset="0"/>
              <a:ea typeface="Arial" charset="0"/>
              <a:cs typeface="Arial" panose="020B0604020202020204" pitchFamily="34" charset="0"/>
            </a:endParaRPr>
          </a:p>
        </p:txBody>
      </p:sp>
      <p:sp>
        <p:nvSpPr>
          <p:cNvPr id="9" name="Espace réservé du pied de page 2">
            <a:extLst>
              <a:ext uri="{FF2B5EF4-FFF2-40B4-BE49-F238E27FC236}">
                <a16:creationId xmlns:a16="http://schemas.microsoft.com/office/drawing/2014/main" id="{E0563D36-FB00-2E45-922D-075878D03C4D}"/>
              </a:ext>
            </a:extLst>
          </p:cNvPr>
          <p:cNvSpPr>
            <a:spLocks noGrp="1"/>
          </p:cNvSpPr>
          <p:nvPr>
            <p:ph type="ftr" sz="quarter" idx="11"/>
          </p:nvPr>
        </p:nvSpPr>
        <p:spPr>
          <a:xfrm>
            <a:off x="3333804" y="5697040"/>
            <a:ext cx="4279854" cy="295696"/>
          </a:xfrm>
        </p:spPr>
        <p:txBody>
          <a:bodyPr/>
          <a:lstStyle/>
          <a:p>
            <a:r>
              <a:rPr lang="fr-FR">
                <a:solidFill>
                  <a:schemeClr val="tx1">
                    <a:lumMod val="75000"/>
                    <a:lumOff val="25000"/>
                  </a:schemeClr>
                </a:solidFill>
              </a:rPr>
              <a:t>PERLE : Meeting avec la direction</a:t>
            </a:r>
            <a:endParaRPr lang="en-GB" dirty="0">
              <a:solidFill>
                <a:schemeClr val="tx1">
                  <a:lumMod val="75000"/>
                  <a:lumOff val="25000"/>
                </a:schemeClr>
              </a:solidFill>
            </a:endParaRPr>
          </a:p>
        </p:txBody>
      </p:sp>
      <p:grpSp>
        <p:nvGrpSpPr>
          <p:cNvPr id="140" name="Groupe 139">
            <a:extLst>
              <a:ext uri="{FF2B5EF4-FFF2-40B4-BE49-F238E27FC236}">
                <a16:creationId xmlns:a16="http://schemas.microsoft.com/office/drawing/2014/main" id="{81B4558E-5D5E-894F-8F87-B48F4B6AE19F}"/>
              </a:ext>
            </a:extLst>
          </p:cNvPr>
          <p:cNvGrpSpPr/>
          <p:nvPr/>
        </p:nvGrpSpPr>
        <p:grpSpPr>
          <a:xfrm>
            <a:off x="3562419" y="2178744"/>
            <a:ext cx="774914" cy="1300946"/>
            <a:chOff x="2507670" y="2465855"/>
            <a:chExt cx="877031" cy="1472383"/>
          </a:xfrm>
        </p:grpSpPr>
        <p:sp>
          <p:nvSpPr>
            <p:cNvPr id="78" name="Freeform 101">
              <a:extLst>
                <a:ext uri="{FF2B5EF4-FFF2-40B4-BE49-F238E27FC236}">
                  <a16:creationId xmlns:a16="http://schemas.microsoft.com/office/drawing/2014/main" id="{7308D2A8-7E5C-D944-93B0-7268775DA64C}"/>
                </a:ext>
              </a:extLst>
            </p:cNvPr>
            <p:cNvSpPr>
              <a:spLocks/>
            </p:cNvSpPr>
            <p:nvPr/>
          </p:nvSpPr>
          <p:spPr bwMode="auto">
            <a:xfrm rot="10800000">
              <a:off x="2507670" y="3357124"/>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sz="1767"/>
            </a:p>
          </p:txBody>
        </p:sp>
        <p:sp>
          <p:nvSpPr>
            <p:cNvPr id="79" name="Freeform 102">
              <a:extLst>
                <a:ext uri="{FF2B5EF4-FFF2-40B4-BE49-F238E27FC236}">
                  <a16:creationId xmlns:a16="http://schemas.microsoft.com/office/drawing/2014/main" id="{5DE535C7-F390-434F-A078-E2A72D6B87F9}"/>
                </a:ext>
              </a:extLst>
            </p:cNvPr>
            <p:cNvSpPr>
              <a:spLocks/>
            </p:cNvSpPr>
            <p:nvPr/>
          </p:nvSpPr>
          <p:spPr bwMode="auto">
            <a:xfrm>
              <a:off x="2507670" y="2465855"/>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sz="1767"/>
            </a:p>
          </p:txBody>
        </p:sp>
        <p:sp>
          <p:nvSpPr>
            <p:cNvPr id="80" name="Rectangle 103">
              <a:extLst>
                <a:ext uri="{FF2B5EF4-FFF2-40B4-BE49-F238E27FC236}">
                  <a16:creationId xmlns:a16="http://schemas.microsoft.com/office/drawing/2014/main" id="{167CCAFF-F920-AF47-8990-4E1B65286F94}"/>
                </a:ext>
              </a:extLst>
            </p:cNvPr>
            <p:cNvSpPr>
              <a:spLocks noChangeArrowheads="1"/>
            </p:cNvSpPr>
            <p:nvPr/>
          </p:nvSpPr>
          <p:spPr bwMode="auto">
            <a:xfrm>
              <a:off x="2518800" y="3046969"/>
              <a:ext cx="828060" cy="310155"/>
            </a:xfrm>
            <a:prstGeom prst="rect">
              <a:avLst/>
            </a:prstGeom>
            <a:solidFill>
              <a:srgbClr val="F36A71">
                <a:alpha val="20000"/>
              </a:srgbClr>
            </a:solidFill>
            <a:ln>
              <a:noFill/>
            </a:ln>
          </p:spPr>
          <p:txBody>
            <a:bodyPr wrap="none" anchor="ctr"/>
            <a:lstStyle/>
            <a:p>
              <a:endParaRPr lang="en-US" sz="3181"/>
            </a:p>
          </p:txBody>
        </p:sp>
        <p:sp>
          <p:nvSpPr>
            <p:cNvPr id="81" name="Freeform 104">
              <a:extLst>
                <a:ext uri="{FF2B5EF4-FFF2-40B4-BE49-F238E27FC236}">
                  <a16:creationId xmlns:a16="http://schemas.microsoft.com/office/drawing/2014/main" id="{4BC38607-D13D-AE4A-9F68-AF2CBE7345C5}"/>
                </a:ext>
              </a:extLst>
            </p:cNvPr>
            <p:cNvSpPr>
              <a:spLocks/>
            </p:cNvSpPr>
            <p:nvPr/>
          </p:nvSpPr>
          <p:spPr bwMode="auto">
            <a:xfrm>
              <a:off x="2690199" y="343381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82" name="Freeform 109">
              <a:extLst>
                <a:ext uri="{FF2B5EF4-FFF2-40B4-BE49-F238E27FC236}">
                  <a16:creationId xmlns:a16="http://schemas.microsoft.com/office/drawing/2014/main" id="{00E1BA8C-4EE1-FD49-B847-A25F984B97DA}"/>
                </a:ext>
              </a:extLst>
            </p:cNvPr>
            <p:cNvSpPr>
              <a:spLocks/>
            </p:cNvSpPr>
            <p:nvPr/>
          </p:nvSpPr>
          <p:spPr bwMode="auto">
            <a:xfrm rot="10800000">
              <a:off x="2690199" y="2891892"/>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83" name="Freeform 110">
              <a:extLst>
                <a:ext uri="{FF2B5EF4-FFF2-40B4-BE49-F238E27FC236}">
                  <a16:creationId xmlns:a16="http://schemas.microsoft.com/office/drawing/2014/main" id="{811F2B68-81BA-1D43-8832-A36A561360AC}"/>
                </a:ext>
              </a:extLst>
            </p:cNvPr>
            <p:cNvSpPr>
              <a:spLocks/>
            </p:cNvSpPr>
            <p:nvPr/>
          </p:nvSpPr>
          <p:spPr bwMode="auto">
            <a:xfrm>
              <a:off x="2653471" y="3278733"/>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84" name="Freeform 111">
              <a:extLst>
                <a:ext uri="{FF2B5EF4-FFF2-40B4-BE49-F238E27FC236}">
                  <a16:creationId xmlns:a16="http://schemas.microsoft.com/office/drawing/2014/main" id="{9958530D-78A5-5846-B3DE-4F0FD143B176}"/>
                </a:ext>
              </a:extLst>
            </p:cNvPr>
            <p:cNvSpPr>
              <a:spLocks/>
            </p:cNvSpPr>
            <p:nvPr/>
          </p:nvSpPr>
          <p:spPr bwMode="auto">
            <a:xfrm rot="10800000">
              <a:off x="2653471" y="2970283"/>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85" name="Freeform 112">
              <a:extLst>
                <a:ext uri="{FF2B5EF4-FFF2-40B4-BE49-F238E27FC236}">
                  <a16:creationId xmlns:a16="http://schemas.microsoft.com/office/drawing/2014/main" id="{C2D54594-D546-7741-B7E6-4ECDD22B1227}"/>
                </a:ext>
              </a:extLst>
            </p:cNvPr>
            <p:cNvSpPr>
              <a:spLocks/>
            </p:cNvSpPr>
            <p:nvPr/>
          </p:nvSpPr>
          <p:spPr bwMode="auto">
            <a:xfrm rot="10800000">
              <a:off x="2726928" y="2793051"/>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86" name="Freeform 113">
              <a:extLst>
                <a:ext uri="{FF2B5EF4-FFF2-40B4-BE49-F238E27FC236}">
                  <a16:creationId xmlns:a16="http://schemas.microsoft.com/office/drawing/2014/main" id="{3AEC61B1-3D62-C340-A7FA-748A043BC623}"/>
                </a:ext>
              </a:extLst>
            </p:cNvPr>
            <p:cNvSpPr>
              <a:spLocks/>
            </p:cNvSpPr>
            <p:nvPr/>
          </p:nvSpPr>
          <p:spPr bwMode="auto">
            <a:xfrm>
              <a:off x="2726928" y="3551397"/>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87" name="Line 114">
              <a:extLst>
                <a:ext uri="{FF2B5EF4-FFF2-40B4-BE49-F238E27FC236}">
                  <a16:creationId xmlns:a16="http://schemas.microsoft.com/office/drawing/2014/main" id="{827A0C25-1ED8-4D4A-A262-95BA3E1529FC}"/>
                </a:ext>
              </a:extLst>
            </p:cNvPr>
            <p:cNvSpPr>
              <a:spLocks noChangeShapeType="1"/>
            </p:cNvSpPr>
            <p:nvPr/>
          </p:nvSpPr>
          <p:spPr bwMode="auto">
            <a:xfrm>
              <a:off x="2726928" y="3208863"/>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sz="1767"/>
            </a:p>
          </p:txBody>
        </p:sp>
      </p:grpSp>
      <p:grpSp>
        <p:nvGrpSpPr>
          <p:cNvPr id="139" name="Groupe 138">
            <a:extLst>
              <a:ext uri="{FF2B5EF4-FFF2-40B4-BE49-F238E27FC236}">
                <a16:creationId xmlns:a16="http://schemas.microsoft.com/office/drawing/2014/main" id="{FC518BB2-E268-844C-A98C-C0B601E3706C}"/>
              </a:ext>
            </a:extLst>
          </p:cNvPr>
          <p:cNvGrpSpPr/>
          <p:nvPr/>
        </p:nvGrpSpPr>
        <p:grpSpPr>
          <a:xfrm>
            <a:off x="4271445" y="2180250"/>
            <a:ext cx="774914" cy="1300946"/>
            <a:chOff x="3310131" y="2467559"/>
            <a:chExt cx="877031" cy="1472383"/>
          </a:xfrm>
        </p:grpSpPr>
        <p:sp>
          <p:nvSpPr>
            <p:cNvPr id="68" name="Freeform 101">
              <a:extLst>
                <a:ext uri="{FF2B5EF4-FFF2-40B4-BE49-F238E27FC236}">
                  <a16:creationId xmlns:a16="http://schemas.microsoft.com/office/drawing/2014/main" id="{53D8C57C-8232-CA44-896D-09CF67545169}"/>
                </a:ext>
              </a:extLst>
            </p:cNvPr>
            <p:cNvSpPr>
              <a:spLocks/>
            </p:cNvSpPr>
            <p:nvPr/>
          </p:nvSpPr>
          <p:spPr bwMode="auto">
            <a:xfrm rot="10800000" flipH="1">
              <a:off x="3310131" y="335882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sz="1767"/>
            </a:p>
          </p:txBody>
        </p:sp>
        <p:sp>
          <p:nvSpPr>
            <p:cNvPr id="69" name="Freeform 102">
              <a:extLst>
                <a:ext uri="{FF2B5EF4-FFF2-40B4-BE49-F238E27FC236}">
                  <a16:creationId xmlns:a16="http://schemas.microsoft.com/office/drawing/2014/main" id="{12EB1724-B40C-554D-B7B4-1167FBD934C5}"/>
                </a:ext>
              </a:extLst>
            </p:cNvPr>
            <p:cNvSpPr>
              <a:spLocks/>
            </p:cNvSpPr>
            <p:nvPr/>
          </p:nvSpPr>
          <p:spPr bwMode="auto">
            <a:xfrm flipH="1">
              <a:off x="3310131" y="2467559"/>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sz="1767"/>
            </a:p>
          </p:txBody>
        </p:sp>
        <p:sp>
          <p:nvSpPr>
            <p:cNvPr id="70" name="Rectangle 103">
              <a:extLst>
                <a:ext uri="{FF2B5EF4-FFF2-40B4-BE49-F238E27FC236}">
                  <a16:creationId xmlns:a16="http://schemas.microsoft.com/office/drawing/2014/main" id="{C6D84816-55A4-074F-8CE7-52026C9CAA40}"/>
                </a:ext>
              </a:extLst>
            </p:cNvPr>
            <p:cNvSpPr>
              <a:spLocks noChangeArrowheads="1"/>
            </p:cNvSpPr>
            <p:nvPr/>
          </p:nvSpPr>
          <p:spPr bwMode="auto">
            <a:xfrm flipH="1">
              <a:off x="3347972" y="3048673"/>
              <a:ext cx="828060" cy="310155"/>
            </a:xfrm>
            <a:prstGeom prst="rect">
              <a:avLst/>
            </a:prstGeom>
            <a:solidFill>
              <a:srgbClr val="0070C0">
                <a:alpha val="20000"/>
              </a:srgbClr>
            </a:solidFill>
            <a:ln>
              <a:noFill/>
            </a:ln>
          </p:spPr>
          <p:txBody>
            <a:bodyPr wrap="none" anchor="ctr"/>
            <a:lstStyle/>
            <a:p>
              <a:endParaRPr lang="en-US" sz="3181"/>
            </a:p>
          </p:txBody>
        </p:sp>
        <p:sp>
          <p:nvSpPr>
            <p:cNvPr id="71" name="Freeform 104">
              <a:extLst>
                <a:ext uri="{FF2B5EF4-FFF2-40B4-BE49-F238E27FC236}">
                  <a16:creationId xmlns:a16="http://schemas.microsoft.com/office/drawing/2014/main" id="{ADE9E55B-E013-5D45-A8D6-07CFAEB9446D}"/>
                </a:ext>
              </a:extLst>
            </p:cNvPr>
            <p:cNvSpPr>
              <a:spLocks/>
            </p:cNvSpPr>
            <p:nvPr/>
          </p:nvSpPr>
          <p:spPr bwMode="auto">
            <a:xfrm flipH="1">
              <a:off x="3492660" y="3435514"/>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72" name="Freeform 109">
              <a:extLst>
                <a:ext uri="{FF2B5EF4-FFF2-40B4-BE49-F238E27FC236}">
                  <a16:creationId xmlns:a16="http://schemas.microsoft.com/office/drawing/2014/main" id="{ADB98412-1946-2B45-99CE-6F3CD7D5FE4B}"/>
                </a:ext>
              </a:extLst>
            </p:cNvPr>
            <p:cNvSpPr>
              <a:spLocks/>
            </p:cNvSpPr>
            <p:nvPr/>
          </p:nvSpPr>
          <p:spPr bwMode="auto">
            <a:xfrm rot="10800000" flipH="1">
              <a:off x="3492660" y="2893596"/>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73" name="Freeform 110">
              <a:extLst>
                <a:ext uri="{FF2B5EF4-FFF2-40B4-BE49-F238E27FC236}">
                  <a16:creationId xmlns:a16="http://schemas.microsoft.com/office/drawing/2014/main" id="{087DCB1D-EAF2-1A49-9A37-F5E1327919DE}"/>
                </a:ext>
              </a:extLst>
            </p:cNvPr>
            <p:cNvSpPr>
              <a:spLocks/>
            </p:cNvSpPr>
            <p:nvPr/>
          </p:nvSpPr>
          <p:spPr bwMode="auto">
            <a:xfrm flipH="1">
              <a:off x="3455932" y="3280437"/>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74" name="Freeform 111">
              <a:extLst>
                <a:ext uri="{FF2B5EF4-FFF2-40B4-BE49-F238E27FC236}">
                  <a16:creationId xmlns:a16="http://schemas.microsoft.com/office/drawing/2014/main" id="{5328F864-BB68-4C48-A410-2C75C34E6A45}"/>
                </a:ext>
              </a:extLst>
            </p:cNvPr>
            <p:cNvSpPr>
              <a:spLocks/>
            </p:cNvSpPr>
            <p:nvPr/>
          </p:nvSpPr>
          <p:spPr bwMode="auto">
            <a:xfrm rot="10800000" flipH="1">
              <a:off x="3455932" y="2971987"/>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75" name="Freeform 112">
              <a:extLst>
                <a:ext uri="{FF2B5EF4-FFF2-40B4-BE49-F238E27FC236}">
                  <a16:creationId xmlns:a16="http://schemas.microsoft.com/office/drawing/2014/main" id="{6692E96D-A453-DB42-BB73-C9DE0AF96305}"/>
                </a:ext>
              </a:extLst>
            </p:cNvPr>
            <p:cNvSpPr>
              <a:spLocks/>
            </p:cNvSpPr>
            <p:nvPr/>
          </p:nvSpPr>
          <p:spPr bwMode="auto">
            <a:xfrm rot="10800000" flipH="1">
              <a:off x="3529389" y="279475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76" name="Freeform 113">
              <a:extLst>
                <a:ext uri="{FF2B5EF4-FFF2-40B4-BE49-F238E27FC236}">
                  <a16:creationId xmlns:a16="http://schemas.microsoft.com/office/drawing/2014/main" id="{BB47C2D9-BE9C-AF40-95EA-CE9C44A394DB}"/>
                </a:ext>
              </a:extLst>
            </p:cNvPr>
            <p:cNvSpPr>
              <a:spLocks/>
            </p:cNvSpPr>
            <p:nvPr/>
          </p:nvSpPr>
          <p:spPr bwMode="auto">
            <a:xfrm flipH="1">
              <a:off x="3529389" y="3553101"/>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77" name="Line 114">
              <a:extLst>
                <a:ext uri="{FF2B5EF4-FFF2-40B4-BE49-F238E27FC236}">
                  <a16:creationId xmlns:a16="http://schemas.microsoft.com/office/drawing/2014/main" id="{D004DC37-C9B1-F549-BC12-8D0B29FCF39F}"/>
                </a:ext>
              </a:extLst>
            </p:cNvPr>
            <p:cNvSpPr>
              <a:spLocks noChangeShapeType="1"/>
            </p:cNvSpPr>
            <p:nvPr/>
          </p:nvSpPr>
          <p:spPr bwMode="auto">
            <a:xfrm flipH="1">
              <a:off x="3529389" y="3210567"/>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sz="1767"/>
            </a:p>
          </p:txBody>
        </p:sp>
      </p:grpSp>
      <p:grpSp>
        <p:nvGrpSpPr>
          <p:cNvPr id="138" name="Groupe 137">
            <a:extLst>
              <a:ext uri="{FF2B5EF4-FFF2-40B4-BE49-F238E27FC236}">
                <a16:creationId xmlns:a16="http://schemas.microsoft.com/office/drawing/2014/main" id="{BE64B8A8-1248-644F-A87B-A154BDF78720}"/>
              </a:ext>
            </a:extLst>
          </p:cNvPr>
          <p:cNvGrpSpPr/>
          <p:nvPr/>
        </p:nvGrpSpPr>
        <p:grpSpPr>
          <a:xfrm>
            <a:off x="5010957" y="2180250"/>
            <a:ext cx="774914" cy="1300946"/>
            <a:chOff x="4147095" y="2467559"/>
            <a:chExt cx="877031" cy="1472383"/>
          </a:xfrm>
        </p:grpSpPr>
        <p:sp>
          <p:nvSpPr>
            <p:cNvPr id="58" name="Freeform 101">
              <a:extLst>
                <a:ext uri="{FF2B5EF4-FFF2-40B4-BE49-F238E27FC236}">
                  <a16:creationId xmlns:a16="http://schemas.microsoft.com/office/drawing/2014/main" id="{8E86D4B8-750E-CE4C-9DA9-92D19EAF54F5}"/>
                </a:ext>
              </a:extLst>
            </p:cNvPr>
            <p:cNvSpPr>
              <a:spLocks/>
            </p:cNvSpPr>
            <p:nvPr/>
          </p:nvSpPr>
          <p:spPr bwMode="auto">
            <a:xfrm rot="10800000">
              <a:off x="4147095" y="335882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sz="1767"/>
            </a:p>
          </p:txBody>
        </p:sp>
        <p:sp>
          <p:nvSpPr>
            <p:cNvPr id="59" name="Freeform 102">
              <a:extLst>
                <a:ext uri="{FF2B5EF4-FFF2-40B4-BE49-F238E27FC236}">
                  <a16:creationId xmlns:a16="http://schemas.microsoft.com/office/drawing/2014/main" id="{8D8F09ED-510D-894B-9CFB-E17543C1EF9C}"/>
                </a:ext>
              </a:extLst>
            </p:cNvPr>
            <p:cNvSpPr>
              <a:spLocks/>
            </p:cNvSpPr>
            <p:nvPr/>
          </p:nvSpPr>
          <p:spPr bwMode="auto">
            <a:xfrm>
              <a:off x="4147095" y="2467559"/>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sz="1767"/>
            </a:p>
          </p:txBody>
        </p:sp>
        <p:sp>
          <p:nvSpPr>
            <p:cNvPr id="60" name="Rectangle 103">
              <a:extLst>
                <a:ext uri="{FF2B5EF4-FFF2-40B4-BE49-F238E27FC236}">
                  <a16:creationId xmlns:a16="http://schemas.microsoft.com/office/drawing/2014/main" id="{0831B62C-B86F-E04A-A1CC-1EA58A0626C3}"/>
                </a:ext>
              </a:extLst>
            </p:cNvPr>
            <p:cNvSpPr>
              <a:spLocks noChangeArrowheads="1"/>
            </p:cNvSpPr>
            <p:nvPr/>
          </p:nvSpPr>
          <p:spPr bwMode="auto">
            <a:xfrm>
              <a:off x="4158225" y="3048673"/>
              <a:ext cx="828060" cy="310155"/>
            </a:xfrm>
            <a:prstGeom prst="rect">
              <a:avLst/>
            </a:prstGeom>
            <a:solidFill>
              <a:srgbClr val="F36A71">
                <a:alpha val="20000"/>
              </a:srgbClr>
            </a:solidFill>
            <a:ln>
              <a:noFill/>
            </a:ln>
          </p:spPr>
          <p:txBody>
            <a:bodyPr wrap="none" anchor="ctr"/>
            <a:lstStyle/>
            <a:p>
              <a:endParaRPr lang="en-US" sz="3181"/>
            </a:p>
          </p:txBody>
        </p:sp>
        <p:sp>
          <p:nvSpPr>
            <p:cNvPr id="61" name="Freeform 104">
              <a:extLst>
                <a:ext uri="{FF2B5EF4-FFF2-40B4-BE49-F238E27FC236}">
                  <a16:creationId xmlns:a16="http://schemas.microsoft.com/office/drawing/2014/main" id="{556EAB5C-600A-5643-89BF-0D212B2D9693}"/>
                </a:ext>
              </a:extLst>
            </p:cNvPr>
            <p:cNvSpPr>
              <a:spLocks/>
            </p:cNvSpPr>
            <p:nvPr/>
          </p:nvSpPr>
          <p:spPr bwMode="auto">
            <a:xfrm>
              <a:off x="4329624" y="3435514"/>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62" name="Freeform 109">
              <a:extLst>
                <a:ext uri="{FF2B5EF4-FFF2-40B4-BE49-F238E27FC236}">
                  <a16:creationId xmlns:a16="http://schemas.microsoft.com/office/drawing/2014/main" id="{1CE7FC74-D84A-2049-BD71-CB665D4D396A}"/>
                </a:ext>
              </a:extLst>
            </p:cNvPr>
            <p:cNvSpPr>
              <a:spLocks/>
            </p:cNvSpPr>
            <p:nvPr/>
          </p:nvSpPr>
          <p:spPr bwMode="auto">
            <a:xfrm rot="10800000">
              <a:off x="4329624" y="2893596"/>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63" name="Freeform 110">
              <a:extLst>
                <a:ext uri="{FF2B5EF4-FFF2-40B4-BE49-F238E27FC236}">
                  <a16:creationId xmlns:a16="http://schemas.microsoft.com/office/drawing/2014/main" id="{F4C002E9-8ACB-3748-A00B-7075611FE623}"/>
                </a:ext>
              </a:extLst>
            </p:cNvPr>
            <p:cNvSpPr>
              <a:spLocks/>
            </p:cNvSpPr>
            <p:nvPr/>
          </p:nvSpPr>
          <p:spPr bwMode="auto">
            <a:xfrm>
              <a:off x="4292896" y="3280437"/>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64" name="Freeform 111">
              <a:extLst>
                <a:ext uri="{FF2B5EF4-FFF2-40B4-BE49-F238E27FC236}">
                  <a16:creationId xmlns:a16="http://schemas.microsoft.com/office/drawing/2014/main" id="{3E7C1906-A87E-3F42-9DF7-07C15749E382}"/>
                </a:ext>
              </a:extLst>
            </p:cNvPr>
            <p:cNvSpPr>
              <a:spLocks/>
            </p:cNvSpPr>
            <p:nvPr/>
          </p:nvSpPr>
          <p:spPr bwMode="auto">
            <a:xfrm rot="10800000">
              <a:off x="4292896" y="2971987"/>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65" name="Freeform 112">
              <a:extLst>
                <a:ext uri="{FF2B5EF4-FFF2-40B4-BE49-F238E27FC236}">
                  <a16:creationId xmlns:a16="http://schemas.microsoft.com/office/drawing/2014/main" id="{066CFA37-D071-BE4B-BFD2-56C0F4E61FAA}"/>
                </a:ext>
              </a:extLst>
            </p:cNvPr>
            <p:cNvSpPr>
              <a:spLocks/>
            </p:cNvSpPr>
            <p:nvPr/>
          </p:nvSpPr>
          <p:spPr bwMode="auto">
            <a:xfrm rot="10800000">
              <a:off x="4366353" y="279475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66" name="Freeform 113">
              <a:extLst>
                <a:ext uri="{FF2B5EF4-FFF2-40B4-BE49-F238E27FC236}">
                  <a16:creationId xmlns:a16="http://schemas.microsoft.com/office/drawing/2014/main" id="{8608EE84-1CD0-D24D-AA10-63C9BB21ECB0}"/>
                </a:ext>
              </a:extLst>
            </p:cNvPr>
            <p:cNvSpPr>
              <a:spLocks/>
            </p:cNvSpPr>
            <p:nvPr/>
          </p:nvSpPr>
          <p:spPr bwMode="auto">
            <a:xfrm>
              <a:off x="4366353" y="3553101"/>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67" name="Line 114">
              <a:extLst>
                <a:ext uri="{FF2B5EF4-FFF2-40B4-BE49-F238E27FC236}">
                  <a16:creationId xmlns:a16="http://schemas.microsoft.com/office/drawing/2014/main" id="{255CAF8C-EB5B-054A-8A7F-669E6D6D7A8F}"/>
                </a:ext>
              </a:extLst>
            </p:cNvPr>
            <p:cNvSpPr>
              <a:spLocks noChangeShapeType="1"/>
            </p:cNvSpPr>
            <p:nvPr/>
          </p:nvSpPr>
          <p:spPr bwMode="auto">
            <a:xfrm>
              <a:off x="4366353" y="3210567"/>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sz="1767"/>
            </a:p>
          </p:txBody>
        </p:sp>
      </p:grpSp>
      <p:grpSp>
        <p:nvGrpSpPr>
          <p:cNvPr id="137" name="Groupe 136">
            <a:extLst>
              <a:ext uri="{FF2B5EF4-FFF2-40B4-BE49-F238E27FC236}">
                <a16:creationId xmlns:a16="http://schemas.microsoft.com/office/drawing/2014/main" id="{9E8196EA-B268-4D4B-B64D-B64DEDCBE03B}"/>
              </a:ext>
            </a:extLst>
          </p:cNvPr>
          <p:cNvGrpSpPr/>
          <p:nvPr/>
        </p:nvGrpSpPr>
        <p:grpSpPr>
          <a:xfrm>
            <a:off x="5719983" y="2181755"/>
            <a:ext cx="774914" cy="1300946"/>
            <a:chOff x="4949556" y="2469263"/>
            <a:chExt cx="877031" cy="1472383"/>
          </a:xfrm>
        </p:grpSpPr>
        <p:sp>
          <p:nvSpPr>
            <p:cNvPr id="48" name="Freeform 101">
              <a:extLst>
                <a:ext uri="{FF2B5EF4-FFF2-40B4-BE49-F238E27FC236}">
                  <a16:creationId xmlns:a16="http://schemas.microsoft.com/office/drawing/2014/main" id="{0EDE5F04-7857-6E40-AEB0-40567CEF7918}"/>
                </a:ext>
              </a:extLst>
            </p:cNvPr>
            <p:cNvSpPr>
              <a:spLocks/>
            </p:cNvSpPr>
            <p:nvPr/>
          </p:nvSpPr>
          <p:spPr bwMode="auto">
            <a:xfrm rot="10800000" flipH="1">
              <a:off x="4949556"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sz="1767"/>
            </a:p>
          </p:txBody>
        </p:sp>
        <p:sp>
          <p:nvSpPr>
            <p:cNvPr id="49" name="Freeform 102">
              <a:extLst>
                <a:ext uri="{FF2B5EF4-FFF2-40B4-BE49-F238E27FC236}">
                  <a16:creationId xmlns:a16="http://schemas.microsoft.com/office/drawing/2014/main" id="{8F759083-6C7E-CA41-981E-13CC117FAE38}"/>
                </a:ext>
              </a:extLst>
            </p:cNvPr>
            <p:cNvSpPr>
              <a:spLocks/>
            </p:cNvSpPr>
            <p:nvPr/>
          </p:nvSpPr>
          <p:spPr bwMode="auto">
            <a:xfrm flipH="1">
              <a:off x="4949556"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sz="1767"/>
            </a:p>
          </p:txBody>
        </p:sp>
        <p:sp>
          <p:nvSpPr>
            <p:cNvPr id="50" name="Rectangle 103">
              <a:extLst>
                <a:ext uri="{FF2B5EF4-FFF2-40B4-BE49-F238E27FC236}">
                  <a16:creationId xmlns:a16="http://schemas.microsoft.com/office/drawing/2014/main" id="{91CB9ADC-FFAB-CE40-BC07-483E26D98ABB}"/>
                </a:ext>
              </a:extLst>
            </p:cNvPr>
            <p:cNvSpPr>
              <a:spLocks noChangeArrowheads="1"/>
            </p:cNvSpPr>
            <p:nvPr/>
          </p:nvSpPr>
          <p:spPr bwMode="auto">
            <a:xfrm flipH="1">
              <a:off x="4987397" y="3050377"/>
              <a:ext cx="828060" cy="310155"/>
            </a:xfrm>
            <a:prstGeom prst="rect">
              <a:avLst/>
            </a:prstGeom>
            <a:solidFill>
              <a:srgbClr val="0070C0">
                <a:alpha val="20000"/>
              </a:srgbClr>
            </a:solidFill>
            <a:ln>
              <a:noFill/>
            </a:ln>
          </p:spPr>
          <p:txBody>
            <a:bodyPr wrap="none" anchor="ctr"/>
            <a:lstStyle/>
            <a:p>
              <a:endParaRPr lang="en-US" sz="3181"/>
            </a:p>
          </p:txBody>
        </p:sp>
        <p:sp>
          <p:nvSpPr>
            <p:cNvPr id="51" name="Freeform 104">
              <a:extLst>
                <a:ext uri="{FF2B5EF4-FFF2-40B4-BE49-F238E27FC236}">
                  <a16:creationId xmlns:a16="http://schemas.microsoft.com/office/drawing/2014/main" id="{0FE30084-39DB-1B4C-A979-3DA479DEA320}"/>
                </a:ext>
              </a:extLst>
            </p:cNvPr>
            <p:cNvSpPr>
              <a:spLocks/>
            </p:cNvSpPr>
            <p:nvPr/>
          </p:nvSpPr>
          <p:spPr bwMode="auto">
            <a:xfrm flipH="1">
              <a:off x="5132085"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52" name="Freeform 109">
              <a:extLst>
                <a:ext uri="{FF2B5EF4-FFF2-40B4-BE49-F238E27FC236}">
                  <a16:creationId xmlns:a16="http://schemas.microsoft.com/office/drawing/2014/main" id="{0E07DBBB-BF4D-9941-9F35-BA883D06053A}"/>
                </a:ext>
              </a:extLst>
            </p:cNvPr>
            <p:cNvSpPr>
              <a:spLocks/>
            </p:cNvSpPr>
            <p:nvPr/>
          </p:nvSpPr>
          <p:spPr bwMode="auto">
            <a:xfrm rot="10800000" flipH="1">
              <a:off x="5132085"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53" name="Freeform 110">
              <a:extLst>
                <a:ext uri="{FF2B5EF4-FFF2-40B4-BE49-F238E27FC236}">
                  <a16:creationId xmlns:a16="http://schemas.microsoft.com/office/drawing/2014/main" id="{5C05CBD7-3437-0D4A-BE91-A12F72AF0600}"/>
                </a:ext>
              </a:extLst>
            </p:cNvPr>
            <p:cNvSpPr>
              <a:spLocks/>
            </p:cNvSpPr>
            <p:nvPr/>
          </p:nvSpPr>
          <p:spPr bwMode="auto">
            <a:xfrm flipH="1">
              <a:off x="5095357"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54" name="Freeform 111">
              <a:extLst>
                <a:ext uri="{FF2B5EF4-FFF2-40B4-BE49-F238E27FC236}">
                  <a16:creationId xmlns:a16="http://schemas.microsoft.com/office/drawing/2014/main" id="{9EDB9AF9-5C7E-2244-8F92-5B48A3D56285}"/>
                </a:ext>
              </a:extLst>
            </p:cNvPr>
            <p:cNvSpPr>
              <a:spLocks/>
            </p:cNvSpPr>
            <p:nvPr/>
          </p:nvSpPr>
          <p:spPr bwMode="auto">
            <a:xfrm rot="10800000" flipH="1">
              <a:off x="5095357"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55" name="Freeform 112">
              <a:extLst>
                <a:ext uri="{FF2B5EF4-FFF2-40B4-BE49-F238E27FC236}">
                  <a16:creationId xmlns:a16="http://schemas.microsoft.com/office/drawing/2014/main" id="{4812E2B4-299D-6644-A009-99C1925B76E9}"/>
                </a:ext>
              </a:extLst>
            </p:cNvPr>
            <p:cNvSpPr>
              <a:spLocks/>
            </p:cNvSpPr>
            <p:nvPr/>
          </p:nvSpPr>
          <p:spPr bwMode="auto">
            <a:xfrm rot="10800000" flipH="1">
              <a:off x="5168814"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56" name="Freeform 113">
              <a:extLst>
                <a:ext uri="{FF2B5EF4-FFF2-40B4-BE49-F238E27FC236}">
                  <a16:creationId xmlns:a16="http://schemas.microsoft.com/office/drawing/2014/main" id="{70588FF9-BB26-4446-9850-DE2ADFDF526C}"/>
                </a:ext>
              </a:extLst>
            </p:cNvPr>
            <p:cNvSpPr>
              <a:spLocks/>
            </p:cNvSpPr>
            <p:nvPr/>
          </p:nvSpPr>
          <p:spPr bwMode="auto">
            <a:xfrm flipH="1">
              <a:off x="5168814"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57" name="Line 114">
              <a:extLst>
                <a:ext uri="{FF2B5EF4-FFF2-40B4-BE49-F238E27FC236}">
                  <a16:creationId xmlns:a16="http://schemas.microsoft.com/office/drawing/2014/main" id="{119C1C3E-F1CE-B342-A925-91CEDFE17BF6}"/>
                </a:ext>
              </a:extLst>
            </p:cNvPr>
            <p:cNvSpPr>
              <a:spLocks noChangeShapeType="1"/>
            </p:cNvSpPr>
            <p:nvPr/>
          </p:nvSpPr>
          <p:spPr bwMode="auto">
            <a:xfrm flipH="1">
              <a:off x="5168814"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sz="1767"/>
            </a:p>
          </p:txBody>
        </p:sp>
      </p:grpSp>
      <p:grpSp>
        <p:nvGrpSpPr>
          <p:cNvPr id="7" name="Groupe 6">
            <a:extLst>
              <a:ext uri="{FF2B5EF4-FFF2-40B4-BE49-F238E27FC236}">
                <a16:creationId xmlns:a16="http://schemas.microsoft.com/office/drawing/2014/main" id="{3F91F4A7-99FE-E144-8FEF-5428DF60BB99}"/>
              </a:ext>
            </a:extLst>
          </p:cNvPr>
          <p:cNvGrpSpPr/>
          <p:nvPr/>
        </p:nvGrpSpPr>
        <p:grpSpPr>
          <a:xfrm>
            <a:off x="6459495" y="2181755"/>
            <a:ext cx="774914" cy="1300946"/>
            <a:chOff x="5786520" y="2469263"/>
            <a:chExt cx="877031" cy="1472383"/>
          </a:xfrm>
        </p:grpSpPr>
        <p:sp>
          <p:nvSpPr>
            <p:cNvPr id="38" name="Freeform 101">
              <a:extLst>
                <a:ext uri="{FF2B5EF4-FFF2-40B4-BE49-F238E27FC236}">
                  <a16:creationId xmlns:a16="http://schemas.microsoft.com/office/drawing/2014/main" id="{7EF38431-BDCC-2342-9866-789ADB852051}"/>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sz="1767"/>
            </a:p>
          </p:txBody>
        </p:sp>
        <p:sp>
          <p:nvSpPr>
            <p:cNvPr id="39" name="Freeform 102">
              <a:extLst>
                <a:ext uri="{FF2B5EF4-FFF2-40B4-BE49-F238E27FC236}">
                  <a16:creationId xmlns:a16="http://schemas.microsoft.com/office/drawing/2014/main" id="{90FF51F7-6C22-5E42-BAFF-CAC50A376BDC}"/>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sz="1767"/>
            </a:p>
          </p:txBody>
        </p:sp>
        <p:sp>
          <p:nvSpPr>
            <p:cNvPr id="40" name="Rectangle 103">
              <a:extLst>
                <a:ext uri="{FF2B5EF4-FFF2-40B4-BE49-F238E27FC236}">
                  <a16:creationId xmlns:a16="http://schemas.microsoft.com/office/drawing/2014/main" id="{C601C80E-37F1-F240-9C3F-B652FF17430C}"/>
                </a:ext>
              </a:extLst>
            </p:cNvPr>
            <p:cNvSpPr>
              <a:spLocks noChangeArrowheads="1"/>
            </p:cNvSpPr>
            <p:nvPr/>
          </p:nvSpPr>
          <p:spPr bwMode="auto">
            <a:xfrm>
              <a:off x="5797650" y="3050377"/>
              <a:ext cx="828060" cy="310155"/>
            </a:xfrm>
            <a:prstGeom prst="rect">
              <a:avLst/>
            </a:prstGeom>
            <a:solidFill>
              <a:srgbClr val="F36A71">
                <a:alpha val="20000"/>
              </a:srgbClr>
            </a:solidFill>
            <a:ln>
              <a:noFill/>
            </a:ln>
          </p:spPr>
          <p:txBody>
            <a:bodyPr wrap="none" anchor="ctr"/>
            <a:lstStyle/>
            <a:p>
              <a:endParaRPr lang="en-US" sz="3181"/>
            </a:p>
          </p:txBody>
        </p:sp>
        <p:sp>
          <p:nvSpPr>
            <p:cNvPr id="41" name="Freeform 104">
              <a:extLst>
                <a:ext uri="{FF2B5EF4-FFF2-40B4-BE49-F238E27FC236}">
                  <a16:creationId xmlns:a16="http://schemas.microsoft.com/office/drawing/2014/main" id="{310683F3-1234-5F44-9C2F-84026E0EB5CA}"/>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42" name="Freeform 109">
              <a:extLst>
                <a:ext uri="{FF2B5EF4-FFF2-40B4-BE49-F238E27FC236}">
                  <a16:creationId xmlns:a16="http://schemas.microsoft.com/office/drawing/2014/main" id="{EBCEB0A1-BF3B-FC40-8741-AC4B33B07A91}"/>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43" name="Freeform 110">
              <a:extLst>
                <a:ext uri="{FF2B5EF4-FFF2-40B4-BE49-F238E27FC236}">
                  <a16:creationId xmlns:a16="http://schemas.microsoft.com/office/drawing/2014/main" id="{283B938C-7F26-274E-8FA4-B0D28102F55C}"/>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44" name="Freeform 111">
              <a:extLst>
                <a:ext uri="{FF2B5EF4-FFF2-40B4-BE49-F238E27FC236}">
                  <a16:creationId xmlns:a16="http://schemas.microsoft.com/office/drawing/2014/main" id="{580F1C34-10EB-B94A-83C5-09D6BF0036AA}"/>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45" name="Freeform 112">
              <a:extLst>
                <a:ext uri="{FF2B5EF4-FFF2-40B4-BE49-F238E27FC236}">
                  <a16:creationId xmlns:a16="http://schemas.microsoft.com/office/drawing/2014/main" id="{873AB036-4B6B-0D49-8030-09BA5BB05A3E}"/>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46" name="Freeform 113">
              <a:extLst>
                <a:ext uri="{FF2B5EF4-FFF2-40B4-BE49-F238E27FC236}">
                  <a16:creationId xmlns:a16="http://schemas.microsoft.com/office/drawing/2014/main" id="{C7CFE9DD-A1BF-F747-8242-3C8D660E7A33}"/>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47" name="Line 114">
              <a:extLst>
                <a:ext uri="{FF2B5EF4-FFF2-40B4-BE49-F238E27FC236}">
                  <a16:creationId xmlns:a16="http://schemas.microsoft.com/office/drawing/2014/main" id="{991B78B9-DD12-1847-AC71-15152F11F5FD}"/>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sz="1767"/>
            </a:p>
          </p:txBody>
        </p:sp>
      </p:grpSp>
      <p:grpSp>
        <p:nvGrpSpPr>
          <p:cNvPr id="3" name="Groupe 2">
            <a:extLst>
              <a:ext uri="{FF2B5EF4-FFF2-40B4-BE49-F238E27FC236}">
                <a16:creationId xmlns:a16="http://schemas.microsoft.com/office/drawing/2014/main" id="{E8FE9FDF-F81A-3B48-AFC2-0041A3FC8C5D}"/>
              </a:ext>
            </a:extLst>
          </p:cNvPr>
          <p:cNvGrpSpPr/>
          <p:nvPr/>
        </p:nvGrpSpPr>
        <p:grpSpPr>
          <a:xfrm>
            <a:off x="7168523" y="2183261"/>
            <a:ext cx="774914" cy="1300946"/>
            <a:chOff x="6588982" y="2470967"/>
            <a:chExt cx="877031" cy="1472383"/>
          </a:xfrm>
        </p:grpSpPr>
        <p:sp>
          <p:nvSpPr>
            <p:cNvPr id="28" name="Freeform 101">
              <a:extLst>
                <a:ext uri="{FF2B5EF4-FFF2-40B4-BE49-F238E27FC236}">
                  <a16:creationId xmlns:a16="http://schemas.microsoft.com/office/drawing/2014/main" id="{2490AFF8-D292-4545-B4EB-CC49EBF71DD6}"/>
                </a:ext>
              </a:extLst>
            </p:cNvPr>
            <p:cNvSpPr>
              <a:spLocks/>
            </p:cNvSpPr>
            <p:nvPr/>
          </p:nvSpPr>
          <p:spPr bwMode="auto">
            <a:xfrm rot="10800000" flipH="1">
              <a:off x="6588982" y="3362236"/>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sz="1767"/>
            </a:p>
          </p:txBody>
        </p:sp>
        <p:sp>
          <p:nvSpPr>
            <p:cNvPr id="29" name="Freeform 102">
              <a:extLst>
                <a:ext uri="{FF2B5EF4-FFF2-40B4-BE49-F238E27FC236}">
                  <a16:creationId xmlns:a16="http://schemas.microsoft.com/office/drawing/2014/main" id="{B1635C2C-0E66-D04F-AE28-328E90349137}"/>
                </a:ext>
              </a:extLst>
            </p:cNvPr>
            <p:cNvSpPr>
              <a:spLocks/>
            </p:cNvSpPr>
            <p:nvPr/>
          </p:nvSpPr>
          <p:spPr bwMode="auto">
            <a:xfrm flipH="1">
              <a:off x="6588982" y="2470967"/>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sz="1767"/>
            </a:p>
          </p:txBody>
        </p:sp>
        <p:sp>
          <p:nvSpPr>
            <p:cNvPr id="30" name="Rectangle 103">
              <a:extLst>
                <a:ext uri="{FF2B5EF4-FFF2-40B4-BE49-F238E27FC236}">
                  <a16:creationId xmlns:a16="http://schemas.microsoft.com/office/drawing/2014/main" id="{10AE1337-358C-D94B-8199-B14477B0A808}"/>
                </a:ext>
              </a:extLst>
            </p:cNvPr>
            <p:cNvSpPr>
              <a:spLocks noChangeArrowheads="1"/>
            </p:cNvSpPr>
            <p:nvPr/>
          </p:nvSpPr>
          <p:spPr bwMode="auto">
            <a:xfrm flipH="1">
              <a:off x="6626823" y="3052081"/>
              <a:ext cx="828060" cy="310155"/>
            </a:xfrm>
            <a:prstGeom prst="rect">
              <a:avLst/>
            </a:prstGeom>
            <a:solidFill>
              <a:srgbClr val="0070C0">
                <a:alpha val="20000"/>
              </a:srgbClr>
            </a:solidFill>
            <a:ln>
              <a:noFill/>
            </a:ln>
          </p:spPr>
          <p:txBody>
            <a:bodyPr wrap="none" anchor="ctr"/>
            <a:lstStyle/>
            <a:p>
              <a:endParaRPr lang="en-US" sz="3181"/>
            </a:p>
          </p:txBody>
        </p:sp>
        <p:sp>
          <p:nvSpPr>
            <p:cNvPr id="31" name="Freeform 104">
              <a:extLst>
                <a:ext uri="{FF2B5EF4-FFF2-40B4-BE49-F238E27FC236}">
                  <a16:creationId xmlns:a16="http://schemas.microsoft.com/office/drawing/2014/main" id="{EBA5B326-C224-644E-8E93-7E358B77D05B}"/>
                </a:ext>
              </a:extLst>
            </p:cNvPr>
            <p:cNvSpPr>
              <a:spLocks/>
            </p:cNvSpPr>
            <p:nvPr/>
          </p:nvSpPr>
          <p:spPr bwMode="auto">
            <a:xfrm flipH="1">
              <a:off x="6771511" y="3438922"/>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32" name="Freeform 109">
              <a:extLst>
                <a:ext uri="{FF2B5EF4-FFF2-40B4-BE49-F238E27FC236}">
                  <a16:creationId xmlns:a16="http://schemas.microsoft.com/office/drawing/2014/main" id="{D71E4A95-F817-D24A-A039-E02CBE07D2E1}"/>
                </a:ext>
              </a:extLst>
            </p:cNvPr>
            <p:cNvSpPr>
              <a:spLocks/>
            </p:cNvSpPr>
            <p:nvPr/>
          </p:nvSpPr>
          <p:spPr bwMode="auto">
            <a:xfrm rot="10800000" flipH="1">
              <a:off x="6771511" y="2897004"/>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33" name="Freeform 110">
              <a:extLst>
                <a:ext uri="{FF2B5EF4-FFF2-40B4-BE49-F238E27FC236}">
                  <a16:creationId xmlns:a16="http://schemas.microsoft.com/office/drawing/2014/main" id="{43D30982-BAD9-B644-B538-0EF0838AE77F}"/>
                </a:ext>
              </a:extLst>
            </p:cNvPr>
            <p:cNvSpPr>
              <a:spLocks/>
            </p:cNvSpPr>
            <p:nvPr/>
          </p:nvSpPr>
          <p:spPr bwMode="auto">
            <a:xfrm flipH="1">
              <a:off x="6734783" y="3283845"/>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34" name="Freeform 111">
              <a:extLst>
                <a:ext uri="{FF2B5EF4-FFF2-40B4-BE49-F238E27FC236}">
                  <a16:creationId xmlns:a16="http://schemas.microsoft.com/office/drawing/2014/main" id="{589D984F-DB60-3641-9C80-9DB92028DF25}"/>
                </a:ext>
              </a:extLst>
            </p:cNvPr>
            <p:cNvSpPr>
              <a:spLocks/>
            </p:cNvSpPr>
            <p:nvPr/>
          </p:nvSpPr>
          <p:spPr bwMode="auto">
            <a:xfrm rot="10800000" flipH="1">
              <a:off x="6734783" y="2975395"/>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35" name="Freeform 112">
              <a:extLst>
                <a:ext uri="{FF2B5EF4-FFF2-40B4-BE49-F238E27FC236}">
                  <a16:creationId xmlns:a16="http://schemas.microsoft.com/office/drawing/2014/main" id="{443B1AC6-E4D1-5242-BE99-5C145004B0A9}"/>
                </a:ext>
              </a:extLst>
            </p:cNvPr>
            <p:cNvSpPr>
              <a:spLocks/>
            </p:cNvSpPr>
            <p:nvPr/>
          </p:nvSpPr>
          <p:spPr bwMode="auto">
            <a:xfrm rot="10800000" flipH="1">
              <a:off x="6808240" y="2798163"/>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36" name="Freeform 113">
              <a:extLst>
                <a:ext uri="{FF2B5EF4-FFF2-40B4-BE49-F238E27FC236}">
                  <a16:creationId xmlns:a16="http://schemas.microsoft.com/office/drawing/2014/main" id="{277BFADA-BC35-444F-89BF-6F6C42FF3ED2}"/>
                </a:ext>
              </a:extLst>
            </p:cNvPr>
            <p:cNvSpPr>
              <a:spLocks/>
            </p:cNvSpPr>
            <p:nvPr/>
          </p:nvSpPr>
          <p:spPr bwMode="auto">
            <a:xfrm flipH="1">
              <a:off x="6808240" y="355650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37" name="Line 114">
              <a:extLst>
                <a:ext uri="{FF2B5EF4-FFF2-40B4-BE49-F238E27FC236}">
                  <a16:creationId xmlns:a16="http://schemas.microsoft.com/office/drawing/2014/main" id="{1DF9BA58-0BA2-2C43-AE16-36329B49F1B8}"/>
                </a:ext>
              </a:extLst>
            </p:cNvPr>
            <p:cNvSpPr>
              <a:spLocks noChangeShapeType="1"/>
            </p:cNvSpPr>
            <p:nvPr/>
          </p:nvSpPr>
          <p:spPr bwMode="auto">
            <a:xfrm flipH="1">
              <a:off x="6808240" y="3213975"/>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sz="1767"/>
            </a:p>
          </p:txBody>
        </p:sp>
      </p:grpSp>
      <p:grpSp>
        <p:nvGrpSpPr>
          <p:cNvPr id="141" name="Groupe 140">
            <a:extLst>
              <a:ext uri="{FF2B5EF4-FFF2-40B4-BE49-F238E27FC236}">
                <a16:creationId xmlns:a16="http://schemas.microsoft.com/office/drawing/2014/main" id="{CFE97D40-C83B-5E4F-9091-AA29D7E00F03}"/>
              </a:ext>
            </a:extLst>
          </p:cNvPr>
          <p:cNvGrpSpPr/>
          <p:nvPr/>
        </p:nvGrpSpPr>
        <p:grpSpPr>
          <a:xfrm>
            <a:off x="2811106" y="2172721"/>
            <a:ext cx="774914" cy="1300946"/>
            <a:chOff x="1657350" y="2459038"/>
            <a:chExt cx="877031" cy="1472383"/>
          </a:xfrm>
        </p:grpSpPr>
        <p:sp>
          <p:nvSpPr>
            <p:cNvPr id="18" name="Freeform 101">
              <a:extLst>
                <a:ext uri="{FF2B5EF4-FFF2-40B4-BE49-F238E27FC236}">
                  <a16:creationId xmlns:a16="http://schemas.microsoft.com/office/drawing/2014/main" id="{77C36F29-E7E0-7641-961B-23361614998F}"/>
                </a:ext>
              </a:extLst>
            </p:cNvPr>
            <p:cNvSpPr>
              <a:spLocks/>
            </p:cNvSpPr>
            <p:nvPr/>
          </p:nvSpPr>
          <p:spPr bwMode="auto">
            <a:xfrm rot="10800000" flipH="1">
              <a:off x="1657350" y="3350307"/>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sz="1767"/>
            </a:p>
          </p:txBody>
        </p:sp>
        <p:sp>
          <p:nvSpPr>
            <p:cNvPr id="19" name="Freeform 102">
              <a:extLst>
                <a:ext uri="{FF2B5EF4-FFF2-40B4-BE49-F238E27FC236}">
                  <a16:creationId xmlns:a16="http://schemas.microsoft.com/office/drawing/2014/main" id="{30A7E0FC-90F1-2C44-85A9-39EBE56A8760}"/>
                </a:ext>
              </a:extLst>
            </p:cNvPr>
            <p:cNvSpPr>
              <a:spLocks/>
            </p:cNvSpPr>
            <p:nvPr/>
          </p:nvSpPr>
          <p:spPr bwMode="auto">
            <a:xfrm flipH="1">
              <a:off x="1657350" y="245903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sz="1767"/>
            </a:p>
          </p:txBody>
        </p:sp>
        <p:sp>
          <p:nvSpPr>
            <p:cNvPr id="20" name="Rectangle 103">
              <a:extLst>
                <a:ext uri="{FF2B5EF4-FFF2-40B4-BE49-F238E27FC236}">
                  <a16:creationId xmlns:a16="http://schemas.microsoft.com/office/drawing/2014/main" id="{08E01EB1-058A-9B44-B6E5-99DCC2892248}"/>
                </a:ext>
              </a:extLst>
            </p:cNvPr>
            <p:cNvSpPr>
              <a:spLocks noChangeArrowheads="1"/>
            </p:cNvSpPr>
            <p:nvPr/>
          </p:nvSpPr>
          <p:spPr bwMode="auto">
            <a:xfrm flipH="1">
              <a:off x="1695191" y="3040152"/>
              <a:ext cx="828060" cy="310155"/>
            </a:xfrm>
            <a:prstGeom prst="rect">
              <a:avLst/>
            </a:prstGeom>
            <a:solidFill>
              <a:srgbClr val="0070C0">
                <a:alpha val="20000"/>
              </a:srgbClr>
            </a:solidFill>
            <a:ln>
              <a:noFill/>
            </a:ln>
          </p:spPr>
          <p:txBody>
            <a:bodyPr wrap="none" anchor="ctr"/>
            <a:lstStyle/>
            <a:p>
              <a:endParaRPr lang="en-US" sz="3181"/>
            </a:p>
          </p:txBody>
        </p:sp>
        <p:sp>
          <p:nvSpPr>
            <p:cNvPr id="21" name="Freeform 104">
              <a:extLst>
                <a:ext uri="{FF2B5EF4-FFF2-40B4-BE49-F238E27FC236}">
                  <a16:creationId xmlns:a16="http://schemas.microsoft.com/office/drawing/2014/main" id="{407DCE41-E855-0D4D-821B-17EAFE0A13CA}"/>
                </a:ext>
              </a:extLst>
            </p:cNvPr>
            <p:cNvSpPr>
              <a:spLocks/>
            </p:cNvSpPr>
            <p:nvPr/>
          </p:nvSpPr>
          <p:spPr bwMode="auto">
            <a:xfrm flipH="1">
              <a:off x="1839879" y="3426993"/>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22" name="Freeform 109">
              <a:extLst>
                <a:ext uri="{FF2B5EF4-FFF2-40B4-BE49-F238E27FC236}">
                  <a16:creationId xmlns:a16="http://schemas.microsoft.com/office/drawing/2014/main" id="{F6F29C42-E0B4-7E40-AAB5-6AD8B757E332}"/>
                </a:ext>
              </a:extLst>
            </p:cNvPr>
            <p:cNvSpPr>
              <a:spLocks/>
            </p:cNvSpPr>
            <p:nvPr/>
          </p:nvSpPr>
          <p:spPr bwMode="auto">
            <a:xfrm rot="10800000" flipH="1">
              <a:off x="1839879" y="2885075"/>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23" name="Freeform 110">
              <a:extLst>
                <a:ext uri="{FF2B5EF4-FFF2-40B4-BE49-F238E27FC236}">
                  <a16:creationId xmlns:a16="http://schemas.microsoft.com/office/drawing/2014/main" id="{B4946A2E-81B4-C14F-9C85-63B4585B862C}"/>
                </a:ext>
              </a:extLst>
            </p:cNvPr>
            <p:cNvSpPr>
              <a:spLocks/>
            </p:cNvSpPr>
            <p:nvPr/>
          </p:nvSpPr>
          <p:spPr bwMode="auto">
            <a:xfrm flipH="1">
              <a:off x="1803151" y="3271916"/>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24" name="Freeform 111">
              <a:extLst>
                <a:ext uri="{FF2B5EF4-FFF2-40B4-BE49-F238E27FC236}">
                  <a16:creationId xmlns:a16="http://schemas.microsoft.com/office/drawing/2014/main" id="{112F5888-3EB4-7C47-8066-9E69306A9754}"/>
                </a:ext>
              </a:extLst>
            </p:cNvPr>
            <p:cNvSpPr>
              <a:spLocks/>
            </p:cNvSpPr>
            <p:nvPr/>
          </p:nvSpPr>
          <p:spPr bwMode="auto">
            <a:xfrm rot="10800000" flipH="1">
              <a:off x="1803151" y="2963466"/>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25" name="Freeform 112">
              <a:extLst>
                <a:ext uri="{FF2B5EF4-FFF2-40B4-BE49-F238E27FC236}">
                  <a16:creationId xmlns:a16="http://schemas.microsoft.com/office/drawing/2014/main" id="{5EF686AE-5067-6B46-9954-3CABCFFB4736}"/>
                </a:ext>
              </a:extLst>
            </p:cNvPr>
            <p:cNvSpPr>
              <a:spLocks/>
            </p:cNvSpPr>
            <p:nvPr/>
          </p:nvSpPr>
          <p:spPr bwMode="auto">
            <a:xfrm rot="10800000" flipH="1">
              <a:off x="1876608" y="2786234"/>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26" name="Freeform 113">
              <a:extLst>
                <a:ext uri="{FF2B5EF4-FFF2-40B4-BE49-F238E27FC236}">
                  <a16:creationId xmlns:a16="http://schemas.microsoft.com/office/drawing/2014/main" id="{ED5FF403-38B9-504A-BAC8-26794CA0D45F}"/>
                </a:ext>
              </a:extLst>
            </p:cNvPr>
            <p:cNvSpPr>
              <a:spLocks/>
            </p:cNvSpPr>
            <p:nvPr/>
          </p:nvSpPr>
          <p:spPr bwMode="auto">
            <a:xfrm flipH="1">
              <a:off x="1876608" y="3544580"/>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27" name="Line 114">
              <a:extLst>
                <a:ext uri="{FF2B5EF4-FFF2-40B4-BE49-F238E27FC236}">
                  <a16:creationId xmlns:a16="http://schemas.microsoft.com/office/drawing/2014/main" id="{2720FE78-65A6-2746-B007-6EF526F2F930}"/>
                </a:ext>
              </a:extLst>
            </p:cNvPr>
            <p:cNvSpPr>
              <a:spLocks noChangeShapeType="1"/>
            </p:cNvSpPr>
            <p:nvPr/>
          </p:nvSpPr>
          <p:spPr bwMode="auto">
            <a:xfrm flipH="1">
              <a:off x="1876608" y="3202046"/>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sz="1767"/>
            </a:p>
          </p:txBody>
        </p:sp>
      </p:grpSp>
      <p:sp>
        <p:nvSpPr>
          <p:cNvPr id="93" name="Line 88">
            <a:extLst>
              <a:ext uri="{FF2B5EF4-FFF2-40B4-BE49-F238E27FC236}">
                <a16:creationId xmlns:a16="http://schemas.microsoft.com/office/drawing/2014/main" id="{F3714C5B-2DFE-4444-ACCA-A89B87C7CEBD}"/>
              </a:ext>
            </a:extLst>
          </p:cNvPr>
          <p:cNvSpPr>
            <a:spLocks noChangeShapeType="1"/>
          </p:cNvSpPr>
          <p:nvPr/>
        </p:nvSpPr>
        <p:spPr bwMode="auto">
          <a:xfrm>
            <a:off x="3153354" y="1171221"/>
            <a:ext cx="1537314" cy="0"/>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67"/>
          </a:p>
        </p:txBody>
      </p:sp>
      <p:sp>
        <p:nvSpPr>
          <p:cNvPr id="94" name="Text Box 89">
            <a:extLst>
              <a:ext uri="{FF2B5EF4-FFF2-40B4-BE49-F238E27FC236}">
                <a16:creationId xmlns:a16="http://schemas.microsoft.com/office/drawing/2014/main" id="{D99E80B2-8929-0D4F-BD95-1CA360D4BC70}"/>
              </a:ext>
            </a:extLst>
          </p:cNvPr>
          <p:cNvSpPr txBox="1">
            <a:spLocks noChangeArrowheads="1"/>
          </p:cNvSpPr>
          <p:nvPr/>
        </p:nvSpPr>
        <p:spPr bwMode="auto">
          <a:xfrm>
            <a:off x="3645617" y="862208"/>
            <a:ext cx="460382" cy="364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767" dirty="0" err="1">
                <a:latin typeface="Symbol" pitchFamily="18" charset="2"/>
              </a:rPr>
              <a:t>l</a:t>
            </a:r>
            <a:r>
              <a:rPr lang="de-DE" sz="1767" baseline="-25000" dirty="0" err="1"/>
              <a:t>Rf</a:t>
            </a:r>
            <a:endParaRPr lang="de-DE" sz="1767" dirty="0"/>
          </a:p>
        </p:txBody>
      </p:sp>
      <p:sp>
        <p:nvSpPr>
          <p:cNvPr id="111" name="Text Box 106">
            <a:extLst>
              <a:ext uri="{FF2B5EF4-FFF2-40B4-BE49-F238E27FC236}">
                <a16:creationId xmlns:a16="http://schemas.microsoft.com/office/drawing/2014/main" id="{2062073C-2BD3-5743-A73A-3266C3989F4B}"/>
              </a:ext>
            </a:extLst>
          </p:cNvPr>
          <p:cNvSpPr txBox="1">
            <a:spLocks noChangeArrowheads="1"/>
          </p:cNvSpPr>
          <p:nvPr/>
        </p:nvSpPr>
        <p:spPr bwMode="auto">
          <a:xfrm>
            <a:off x="1577170" y="4792668"/>
            <a:ext cx="7810088" cy="63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252489" indent="-252489">
              <a:buFont typeface="Wingdings" pitchFamily="2" charset="2"/>
              <a:buChar char="§"/>
            </a:pPr>
            <a:r>
              <a:rPr lang="en-US" sz="1767" dirty="0">
                <a:solidFill>
                  <a:srgbClr val="0070C0"/>
                </a:solidFill>
                <a:latin typeface="Arial" panose="020B0604020202020204" pitchFamily="34" charset="0"/>
                <a:cs typeface="Arial" panose="020B0604020202020204" pitchFamily="34" charset="0"/>
              </a:rPr>
              <a:t>Energy supply </a:t>
            </a:r>
            <a:r>
              <a:rPr lang="en-US" sz="1767" dirty="0">
                <a:solidFill>
                  <a:srgbClr val="0070C0"/>
                </a:solidFill>
                <a:latin typeface="Arial" panose="020B0604020202020204" pitchFamily="34" charset="0"/>
                <a:cs typeface="Arial" panose="020B0604020202020204" pitchFamily="34" charset="0"/>
                <a:sym typeface="Wingdings" pitchFamily="2" charset="2"/>
              </a:rPr>
              <a:t></a:t>
            </a:r>
            <a:r>
              <a:rPr lang="en-US" sz="1767" dirty="0">
                <a:solidFill>
                  <a:srgbClr val="0070C0"/>
                </a:solidFill>
                <a:latin typeface="Arial" panose="020B0604020202020204" pitchFamily="34" charset="0"/>
                <a:cs typeface="Arial" panose="020B0604020202020204" pitchFamily="34" charset="0"/>
              </a:rPr>
              <a:t> acceleration</a:t>
            </a:r>
          </a:p>
          <a:p>
            <a:pPr marL="252489" indent="-252489">
              <a:buFont typeface="Wingdings" pitchFamily="2" charset="2"/>
              <a:buChar char="§"/>
            </a:pPr>
            <a:endParaRPr lang="en-US" sz="1767" dirty="0">
              <a:latin typeface="Arial" panose="020B0604020202020204" pitchFamily="34" charset="0"/>
              <a:cs typeface="Arial" panose="020B0604020202020204" pitchFamily="34" charset="0"/>
              <a:sym typeface="Symbol" pitchFamily="18" charset="2"/>
            </a:endParaRPr>
          </a:p>
        </p:txBody>
      </p:sp>
      <p:grpSp>
        <p:nvGrpSpPr>
          <p:cNvPr id="13" name="Groupe 12">
            <a:extLst>
              <a:ext uri="{FF2B5EF4-FFF2-40B4-BE49-F238E27FC236}">
                <a16:creationId xmlns:a16="http://schemas.microsoft.com/office/drawing/2014/main" id="{DBD5EBC8-D552-844B-9020-B62508F6E699}"/>
              </a:ext>
            </a:extLst>
          </p:cNvPr>
          <p:cNvGrpSpPr/>
          <p:nvPr/>
        </p:nvGrpSpPr>
        <p:grpSpPr>
          <a:xfrm>
            <a:off x="2851784" y="1279227"/>
            <a:ext cx="5097263" cy="850011"/>
            <a:chOff x="1703388" y="1447800"/>
            <a:chExt cx="5768975" cy="962025"/>
          </a:xfrm>
        </p:grpSpPr>
        <p:sp>
          <p:nvSpPr>
            <p:cNvPr id="113" name="Freeform 108">
              <a:extLst>
                <a:ext uri="{FF2B5EF4-FFF2-40B4-BE49-F238E27FC236}">
                  <a16:creationId xmlns:a16="http://schemas.microsoft.com/office/drawing/2014/main" id="{D6585E1E-4C22-7446-B375-517982A93498}"/>
                </a:ext>
              </a:extLst>
            </p:cNvPr>
            <p:cNvSpPr>
              <a:spLocks noChangeAspect="1"/>
            </p:cNvSpPr>
            <p:nvPr/>
          </p:nvSpPr>
          <p:spPr bwMode="auto">
            <a:xfrm rot="10800000" flipH="1" flipV="1">
              <a:off x="1703388" y="1460500"/>
              <a:ext cx="828675" cy="488950"/>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0070C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p>
          </p:txBody>
        </p:sp>
        <p:grpSp>
          <p:nvGrpSpPr>
            <p:cNvPr id="144" name="Groupe 143">
              <a:extLst>
                <a:ext uri="{FF2B5EF4-FFF2-40B4-BE49-F238E27FC236}">
                  <a16:creationId xmlns:a16="http://schemas.microsoft.com/office/drawing/2014/main" id="{36560F7B-49A8-8D49-A248-A9A390B11130}"/>
                </a:ext>
              </a:extLst>
            </p:cNvPr>
            <p:cNvGrpSpPr/>
            <p:nvPr/>
          </p:nvGrpSpPr>
          <p:grpSpPr>
            <a:xfrm>
              <a:off x="2525713" y="1473200"/>
              <a:ext cx="1657350" cy="936625"/>
              <a:chOff x="2525713" y="1473200"/>
              <a:chExt cx="1657350" cy="936625"/>
            </a:xfrm>
          </p:grpSpPr>
          <p:sp>
            <p:nvSpPr>
              <p:cNvPr id="121" name="Freeform 110">
                <a:extLst>
                  <a:ext uri="{FF2B5EF4-FFF2-40B4-BE49-F238E27FC236}">
                    <a16:creationId xmlns:a16="http://schemas.microsoft.com/office/drawing/2014/main" id="{9181B4C7-0128-7F4F-A509-47851D7295EF}"/>
                  </a:ext>
                </a:extLst>
              </p:cNvPr>
              <p:cNvSpPr>
                <a:spLocks noChangeAspect="1"/>
              </p:cNvSpPr>
              <p:nvPr/>
            </p:nvSpPr>
            <p:spPr bwMode="auto">
              <a:xfrm flipH="1" flipV="1">
                <a:off x="25257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p>
            </p:txBody>
          </p:sp>
          <p:sp>
            <p:nvSpPr>
              <p:cNvPr id="122" name="Freeform 111">
                <a:extLst>
                  <a:ext uri="{FF2B5EF4-FFF2-40B4-BE49-F238E27FC236}">
                    <a16:creationId xmlns:a16="http://schemas.microsoft.com/office/drawing/2014/main" id="{E6901066-5F8B-8845-B93E-01BBA77C3870}"/>
                  </a:ext>
                </a:extLst>
              </p:cNvPr>
              <p:cNvSpPr>
                <a:spLocks noChangeAspect="1"/>
              </p:cNvSpPr>
              <p:nvPr/>
            </p:nvSpPr>
            <p:spPr bwMode="auto">
              <a:xfrm rot="10800000" flipH="1" flipV="1">
                <a:off x="33543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0070C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p>
            </p:txBody>
          </p:sp>
        </p:grpSp>
        <p:grpSp>
          <p:nvGrpSpPr>
            <p:cNvPr id="143" name="Groupe 142">
              <a:extLst>
                <a:ext uri="{FF2B5EF4-FFF2-40B4-BE49-F238E27FC236}">
                  <a16:creationId xmlns:a16="http://schemas.microsoft.com/office/drawing/2014/main" id="{283AB597-CF89-CC45-AECD-3DBF21B17DAE}"/>
                </a:ext>
              </a:extLst>
            </p:cNvPr>
            <p:cNvGrpSpPr/>
            <p:nvPr/>
          </p:nvGrpSpPr>
          <p:grpSpPr>
            <a:xfrm>
              <a:off x="4164013" y="1447800"/>
              <a:ext cx="1657350" cy="936625"/>
              <a:chOff x="4164013" y="1447800"/>
              <a:chExt cx="1657350" cy="936625"/>
            </a:xfrm>
          </p:grpSpPr>
          <p:sp>
            <p:nvSpPr>
              <p:cNvPr id="119" name="Freeform 113">
                <a:extLst>
                  <a:ext uri="{FF2B5EF4-FFF2-40B4-BE49-F238E27FC236}">
                    <a16:creationId xmlns:a16="http://schemas.microsoft.com/office/drawing/2014/main" id="{13878FB8-02EA-8648-AA91-F60FB2D008CA}"/>
                  </a:ext>
                </a:extLst>
              </p:cNvPr>
              <p:cNvSpPr>
                <a:spLocks noChangeAspect="1"/>
              </p:cNvSpPr>
              <p:nvPr/>
            </p:nvSpPr>
            <p:spPr bwMode="auto">
              <a:xfrm flipH="1" flipV="1">
                <a:off x="4164013" y="18967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p>
            </p:txBody>
          </p:sp>
          <p:sp>
            <p:nvSpPr>
              <p:cNvPr id="120" name="Freeform 114">
                <a:extLst>
                  <a:ext uri="{FF2B5EF4-FFF2-40B4-BE49-F238E27FC236}">
                    <a16:creationId xmlns:a16="http://schemas.microsoft.com/office/drawing/2014/main" id="{A98BF30A-1386-4B47-952C-79E1319BE56B}"/>
                  </a:ext>
                </a:extLst>
              </p:cNvPr>
              <p:cNvSpPr>
                <a:spLocks noChangeAspect="1"/>
              </p:cNvSpPr>
              <p:nvPr/>
            </p:nvSpPr>
            <p:spPr bwMode="auto">
              <a:xfrm rot="10800000" flipH="1" flipV="1">
                <a:off x="4992688" y="14478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0070C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p>
            </p:txBody>
          </p:sp>
        </p:grpSp>
        <p:grpSp>
          <p:nvGrpSpPr>
            <p:cNvPr id="142" name="Groupe 141">
              <a:extLst>
                <a:ext uri="{FF2B5EF4-FFF2-40B4-BE49-F238E27FC236}">
                  <a16:creationId xmlns:a16="http://schemas.microsoft.com/office/drawing/2014/main" id="{98BABC60-C16C-2649-BCF0-C634DB5C8AE1}"/>
                </a:ext>
              </a:extLst>
            </p:cNvPr>
            <p:cNvGrpSpPr/>
            <p:nvPr/>
          </p:nvGrpSpPr>
          <p:grpSpPr>
            <a:xfrm>
              <a:off x="5815013" y="1473200"/>
              <a:ext cx="1657350" cy="936625"/>
              <a:chOff x="5815013" y="1473200"/>
              <a:chExt cx="1657350" cy="936625"/>
            </a:xfrm>
          </p:grpSpPr>
          <p:sp>
            <p:nvSpPr>
              <p:cNvPr id="117" name="Freeform 116">
                <a:extLst>
                  <a:ext uri="{FF2B5EF4-FFF2-40B4-BE49-F238E27FC236}">
                    <a16:creationId xmlns:a16="http://schemas.microsoft.com/office/drawing/2014/main" id="{AE505B7A-D016-0D4E-B20D-AB140BA9345A}"/>
                  </a:ext>
                </a:extLst>
              </p:cNvPr>
              <p:cNvSpPr>
                <a:spLocks noChangeAspect="1"/>
              </p:cNvSpPr>
              <p:nvPr/>
            </p:nvSpPr>
            <p:spPr bwMode="auto">
              <a:xfrm flipH="1" flipV="1">
                <a:off x="58150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p>
            </p:txBody>
          </p:sp>
          <p:sp>
            <p:nvSpPr>
              <p:cNvPr id="118" name="Freeform 117">
                <a:extLst>
                  <a:ext uri="{FF2B5EF4-FFF2-40B4-BE49-F238E27FC236}">
                    <a16:creationId xmlns:a16="http://schemas.microsoft.com/office/drawing/2014/main" id="{603E4DED-F225-8241-B7BB-28673CE3208E}"/>
                  </a:ext>
                </a:extLst>
              </p:cNvPr>
              <p:cNvSpPr>
                <a:spLocks noChangeAspect="1"/>
              </p:cNvSpPr>
              <p:nvPr/>
            </p:nvSpPr>
            <p:spPr bwMode="auto">
              <a:xfrm rot="10800000" flipH="1" flipV="1">
                <a:off x="66436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chemeClr val="accent1"/>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p>
            </p:txBody>
          </p:sp>
        </p:grpSp>
      </p:grpSp>
      <p:grpSp>
        <p:nvGrpSpPr>
          <p:cNvPr id="145" name="Groupe 144">
            <a:extLst>
              <a:ext uri="{FF2B5EF4-FFF2-40B4-BE49-F238E27FC236}">
                <a16:creationId xmlns:a16="http://schemas.microsoft.com/office/drawing/2014/main" id="{52737639-867B-404A-970F-20B8FEF3E61D}"/>
              </a:ext>
            </a:extLst>
          </p:cNvPr>
          <p:cNvGrpSpPr/>
          <p:nvPr/>
        </p:nvGrpSpPr>
        <p:grpSpPr>
          <a:xfrm>
            <a:off x="8337583" y="2478502"/>
            <a:ext cx="795308" cy="364267"/>
            <a:chOff x="7912100" y="2805113"/>
            <a:chExt cx="900113" cy="412270"/>
          </a:xfrm>
        </p:grpSpPr>
        <p:sp>
          <p:nvSpPr>
            <p:cNvPr id="105" name="Line 100">
              <a:extLst>
                <a:ext uri="{FF2B5EF4-FFF2-40B4-BE49-F238E27FC236}">
                  <a16:creationId xmlns:a16="http://schemas.microsoft.com/office/drawing/2014/main" id="{BA3CFFA5-9689-9F49-AB3A-E6639E9E7B83}"/>
                </a:ext>
              </a:extLst>
            </p:cNvPr>
            <p:cNvSpPr>
              <a:spLocks noChangeShapeType="1"/>
            </p:cNvSpPr>
            <p:nvPr/>
          </p:nvSpPr>
          <p:spPr bwMode="auto">
            <a:xfrm flipH="1" flipV="1">
              <a:off x="7912100" y="3198813"/>
              <a:ext cx="900113" cy="0"/>
            </a:xfrm>
            <a:prstGeom prst="line">
              <a:avLst/>
            </a:prstGeom>
            <a:noFill/>
            <a:ln w="31750">
              <a:solidFill>
                <a:schemeClr val="accent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GB" sz="1767">
                <a:solidFill>
                  <a:schemeClr val="accent1"/>
                </a:solidFill>
              </a:endParaRPr>
            </a:p>
          </p:txBody>
        </p:sp>
        <p:sp>
          <p:nvSpPr>
            <p:cNvPr id="106" name="Text Box 101">
              <a:extLst>
                <a:ext uri="{FF2B5EF4-FFF2-40B4-BE49-F238E27FC236}">
                  <a16:creationId xmlns:a16="http://schemas.microsoft.com/office/drawing/2014/main" id="{B59941C2-14DE-3C4C-8E98-EEFE1C4F1902}"/>
                </a:ext>
              </a:extLst>
            </p:cNvPr>
            <p:cNvSpPr txBox="1">
              <a:spLocks noChangeArrowheads="1"/>
            </p:cNvSpPr>
            <p:nvPr/>
          </p:nvSpPr>
          <p:spPr bwMode="auto">
            <a:xfrm>
              <a:off x="8161338" y="2805113"/>
              <a:ext cx="559151" cy="412270"/>
            </a:xfrm>
            <a:prstGeom prst="rect">
              <a:avLst/>
            </a:prstGeom>
            <a:noFill/>
            <a:ln w="190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sz="1767">
                  <a:solidFill>
                    <a:schemeClr val="accent1"/>
                  </a:solidFill>
                </a:rPr>
                <a:t>E</a:t>
              </a:r>
              <a:r>
                <a:rPr lang="de-DE" sz="1767" baseline="-25000">
                  <a:solidFill>
                    <a:schemeClr val="accent1"/>
                  </a:solidFill>
                </a:rPr>
                <a:t>Inj</a:t>
              </a:r>
              <a:endParaRPr lang="de-DE" sz="1767">
                <a:solidFill>
                  <a:schemeClr val="accent1"/>
                </a:solidFill>
              </a:endParaRPr>
            </a:p>
          </p:txBody>
        </p:sp>
      </p:grpSp>
      <p:grpSp>
        <p:nvGrpSpPr>
          <p:cNvPr id="152" name="Groupe 151">
            <a:extLst>
              <a:ext uri="{FF2B5EF4-FFF2-40B4-BE49-F238E27FC236}">
                <a16:creationId xmlns:a16="http://schemas.microsoft.com/office/drawing/2014/main" id="{231B451B-C96C-1347-9BA5-99A77F662B89}"/>
              </a:ext>
            </a:extLst>
          </p:cNvPr>
          <p:cNvGrpSpPr/>
          <p:nvPr/>
        </p:nvGrpSpPr>
        <p:grpSpPr>
          <a:xfrm>
            <a:off x="3146341" y="1237147"/>
            <a:ext cx="4466067" cy="1648125"/>
            <a:chOff x="2036763" y="1400175"/>
            <a:chExt cx="5054600" cy="1865313"/>
          </a:xfrm>
        </p:grpSpPr>
        <p:grpSp>
          <p:nvGrpSpPr>
            <p:cNvPr id="136" name="Groupe 135">
              <a:extLst>
                <a:ext uri="{FF2B5EF4-FFF2-40B4-BE49-F238E27FC236}">
                  <a16:creationId xmlns:a16="http://schemas.microsoft.com/office/drawing/2014/main" id="{6DB8517E-E1CD-0241-BAD7-BD20E9E28A49}"/>
                </a:ext>
              </a:extLst>
            </p:cNvPr>
            <p:cNvGrpSpPr/>
            <p:nvPr/>
          </p:nvGrpSpPr>
          <p:grpSpPr>
            <a:xfrm>
              <a:off x="2036763" y="3152775"/>
              <a:ext cx="5038726" cy="112713"/>
              <a:chOff x="2036763" y="3152775"/>
              <a:chExt cx="5038726" cy="112713"/>
            </a:xfrm>
          </p:grpSpPr>
          <p:sp>
            <p:nvSpPr>
              <p:cNvPr id="89" name="Oval 84">
                <a:extLst>
                  <a:ext uri="{FF2B5EF4-FFF2-40B4-BE49-F238E27FC236}">
                    <a16:creationId xmlns:a16="http://schemas.microsoft.com/office/drawing/2014/main" id="{A784B951-CCAC-994E-B70F-C72D6DC0999A}"/>
                  </a:ext>
                </a:extLst>
              </p:cNvPr>
              <p:cNvSpPr>
                <a:spLocks noChangeAspect="1" noChangeArrowheads="1"/>
              </p:cNvSpPr>
              <p:nvPr/>
            </p:nvSpPr>
            <p:spPr bwMode="auto">
              <a:xfrm>
                <a:off x="6985001" y="3175000"/>
                <a:ext cx="90488" cy="90488"/>
              </a:xfrm>
              <a:prstGeom prst="ellipse">
                <a:avLst/>
              </a:prstGeom>
              <a:solidFill>
                <a:schemeClr val="accent5">
                  <a:lumMod val="75000"/>
                </a:schemeClr>
              </a:solidFill>
              <a:ln w="9525">
                <a:solidFill>
                  <a:schemeClr val="tx1"/>
                </a:solidFill>
                <a:round/>
                <a:headEnd/>
                <a:tailEnd/>
              </a:ln>
              <a:effectLst/>
            </p:spPr>
            <p:txBody>
              <a:bodyPr wrap="none" anchor="ctr"/>
              <a:lstStyle/>
              <a:p>
                <a:endParaRPr lang="en-GB" sz="1767"/>
              </a:p>
            </p:txBody>
          </p:sp>
          <p:sp>
            <p:nvSpPr>
              <p:cNvPr id="90" name="Oval 85">
                <a:extLst>
                  <a:ext uri="{FF2B5EF4-FFF2-40B4-BE49-F238E27FC236}">
                    <a16:creationId xmlns:a16="http://schemas.microsoft.com/office/drawing/2014/main" id="{5629D5E6-59C3-E949-A2D0-F429245B2640}"/>
                  </a:ext>
                </a:extLst>
              </p:cNvPr>
              <p:cNvSpPr>
                <a:spLocks noChangeAspect="1" noChangeArrowheads="1"/>
              </p:cNvSpPr>
              <p:nvPr/>
            </p:nvSpPr>
            <p:spPr bwMode="auto">
              <a:xfrm>
                <a:off x="5348288" y="3163888"/>
                <a:ext cx="90488" cy="90488"/>
              </a:xfrm>
              <a:prstGeom prst="ellipse">
                <a:avLst/>
              </a:prstGeom>
              <a:solidFill>
                <a:srgbClr val="0070C0"/>
              </a:solidFill>
              <a:ln w="9525">
                <a:solidFill>
                  <a:schemeClr val="tx1"/>
                </a:solidFill>
                <a:round/>
                <a:headEnd/>
                <a:tailEnd/>
              </a:ln>
              <a:effectLst/>
            </p:spPr>
            <p:txBody>
              <a:bodyPr wrap="none" anchor="ctr"/>
              <a:lstStyle/>
              <a:p>
                <a:endParaRPr lang="en-GB" sz="1767"/>
              </a:p>
            </p:txBody>
          </p:sp>
          <p:sp>
            <p:nvSpPr>
              <p:cNvPr id="91" name="Oval 86">
                <a:extLst>
                  <a:ext uri="{FF2B5EF4-FFF2-40B4-BE49-F238E27FC236}">
                    <a16:creationId xmlns:a16="http://schemas.microsoft.com/office/drawing/2014/main" id="{CB366872-EDA8-3C4A-B377-785C2D1FF9CB}"/>
                  </a:ext>
                </a:extLst>
              </p:cNvPr>
              <p:cNvSpPr>
                <a:spLocks noChangeAspect="1" noChangeArrowheads="1"/>
              </p:cNvSpPr>
              <p:nvPr/>
            </p:nvSpPr>
            <p:spPr bwMode="auto">
              <a:xfrm>
                <a:off x="3686176" y="3152775"/>
                <a:ext cx="90488" cy="90488"/>
              </a:xfrm>
              <a:prstGeom prst="ellipse">
                <a:avLst/>
              </a:prstGeom>
              <a:solidFill>
                <a:srgbClr val="0070C0"/>
              </a:solidFill>
              <a:ln w="9525">
                <a:solidFill>
                  <a:schemeClr val="tx1"/>
                </a:solidFill>
                <a:round/>
                <a:headEnd/>
                <a:tailEnd/>
              </a:ln>
              <a:effectLst/>
            </p:spPr>
            <p:txBody>
              <a:bodyPr wrap="none" anchor="ctr"/>
              <a:lstStyle/>
              <a:p>
                <a:endParaRPr lang="en-GB" sz="1767"/>
              </a:p>
            </p:txBody>
          </p:sp>
          <p:sp>
            <p:nvSpPr>
              <p:cNvPr id="92" name="Oval 87">
                <a:extLst>
                  <a:ext uri="{FF2B5EF4-FFF2-40B4-BE49-F238E27FC236}">
                    <a16:creationId xmlns:a16="http://schemas.microsoft.com/office/drawing/2014/main" id="{D938697C-D34D-5042-AB38-849D6B3EE80D}"/>
                  </a:ext>
                </a:extLst>
              </p:cNvPr>
              <p:cNvSpPr>
                <a:spLocks noChangeAspect="1" noChangeArrowheads="1"/>
              </p:cNvSpPr>
              <p:nvPr/>
            </p:nvSpPr>
            <p:spPr bwMode="auto">
              <a:xfrm>
                <a:off x="2036763" y="3154363"/>
                <a:ext cx="90488" cy="90488"/>
              </a:xfrm>
              <a:prstGeom prst="ellipse">
                <a:avLst/>
              </a:prstGeom>
              <a:solidFill>
                <a:srgbClr val="0070C0"/>
              </a:solidFill>
              <a:ln w="9525">
                <a:solidFill>
                  <a:schemeClr val="tx1"/>
                </a:solidFill>
                <a:round/>
                <a:headEnd/>
                <a:tailEnd/>
              </a:ln>
              <a:effectLst/>
            </p:spPr>
            <p:txBody>
              <a:bodyPr wrap="none" anchor="ctr"/>
              <a:lstStyle/>
              <a:p>
                <a:endParaRPr lang="en-GB" sz="1767"/>
              </a:p>
            </p:txBody>
          </p:sp>
        </p:grpSp>
        <p:grpSp>
          <p:nvGrpSpPr>
            <p:cNvPr id="123" name="Group 119">
              <a:extLst>
                <a:ext uri="{FF2B5EF4-FFF2-40B4-BE49-F238E27FC236}">
                  <a16:creationId xmlns:a16="http://schemas.microsoft.com/office/drawing/2014/main" id="{682BB38D-71E8-B341-88DF-BE3910B069FC}"/>
                </a:ext>
              </a:extLst>
            </p:cNvPr>
            <p:cNvGrpSpPr>
              <a:grpSpLocks/>
            </p:cNvGrpSpPr>
            <p:nvPr/>
          </p:nvGrpSpPr>
          <p:grpSpPr bwMode="auto">
            <a:xfrm>
              <a:off x="2052638" y="1400175"/>
              <a:ext cx="5038725" cy="112713"/>
              <a:chOff x="1075" y="1626"/>
              <a:chExt cx="3174" cy="71"/>
            </a:xfrm>
            <a:solidFill>
              <a:srgbClr val="0070C0"/>
            </a:solidFill>
          </p:grpSpPr>
          <p:sp>
            <p:nvSpPr>
              <p:cNvPr id="124" name="Oval 120">
                <a:extLst>
                  <a:ext uri="{FF2B5EF4-FFF2-40B4-BE49-F238E27FC236}">
                    <a16:creationId xmlns:a16="http://schemas.microsoft.com/office/drawing/2014/main" id="{72792324-6493-7240-8382-3180B20F6778}"/>
                  </a:ext>
                </a:extLst>
              </p:cNvPr>
              <p:cNvSpPr>
                <a:spLocks noChangeAspect="1" noChangeArrowheads="1"/>
              </p:cNvSpPr>
              <p:nvPr/>
            </p:nvSpPr>
            <p:spPr bwMode="auto">
              <a:xfrm>
                <a:off x="4192" y="1640"/>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p>
            </p:txBody>
          </p:sp>
          <p:sp>
            <p:nvSpPr>
              <p:cNvPr id="125" name="Oval 121">
                <a:extLst>
                  <a:ext uri="{FF2B5EF4-FFF2-40B4-BE49-F238E27FC236}">
                    <a16:creationId xmlns:a16="http://schemas.microsoft.com/office/drawing/2014/main" id="{507A6601-DB31-B94C-B608-E6C4EB22E0E1}"/>
                  </a:ext>
                </a:extLst>
              </p:cNvPr>
              <p:cNvSpPr>
                <a:spLocks noChangeAspect="1" noChangeArrowheads="1"/>
              </p:cNvSpPr>
              <p:nvPr/>
            </p:nvSpPr>
            <p:spPr bwMode="auto">
              <a:xfrm>
                <a:off x="3161" y="1633"/>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p>
            </p:txBody>
          </p:sp>
          <p:sp>
            <p:nvSpPr>
              <p:cNvPr id="126" name="Oval 122">
                <a:extLst>
                  <a:ext uri="{FF2B5EF4-FFF2-40B4-BE49-F238E27FC236}">
                    <a16:creationId xmlns:a16="http://schemas.microsoft.com/office/drawing/2014/main" id="{8285FBB0-E24C-7E4C-B4BA-B2489E3BAEB3}"/>
                  </a:ext>
                </a:extLst>
              </p:cNvPr>
              <p:cNvSpPr>
                <a:spLocks noChangeAspect="1" noChangeArrowheads="1"/>
              </p:cNvSpPr>
              <p:nvPr/>
            </p:nvSpPr>
            <p:spPr bwMode="auto">
              <a:xfrm>
                <a:off x="2114" y="1626"/>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p>
            </p:txBody>
          </p:sp>
          <p:sp>
            <p:nvSpPr>
              <p:cNvPr id="127" name="Oval 123">
                <a:extLst>
                  <a:ext uri="{FF2B5EF4-FFF2-40B4-BE49-F238E27FC236}">
                    <a16:creationId xmlns:a16="http://schemas.microsoft.com/office/drawing/2014/main" id="{426A94EC-D39B-5D47-BAA4-95EF326E88DF}"/>
                  </a:ext>
                </a:extLst>
              </p:cNvPr>
              <p:cNvSpPr>
                <a:spLocks noChangeAspect="1" noChangeArrowheads="1"/>
              </p:cNvSpPr>
              <p:nvPr/>
            </p:nvSpPr>
            <p:spPr bwMode="auto">
              <a:xfrm>
                <a:off x="1075" y="1627"/>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p>
            </p:txBody>
          </p:sp>
        </p:grpSp>
      </p:grpSp>
      <p:grpSp>
        <p:nvGrpSpPr>
          <p:cNvPr id="146" name="Groupe 145">
            <a:extLst>
              <a:ext uri="{FF2B5EF4-FFF2-40B4-BE49-F238E27FC236}">
                <a16:creationId xmlns:a16="http://schemas.microsoft.com/office/drawing/2014/main" id="{4B4E3B68-0893-934C-8EDD-68DCD0205E52}"/>
              </a:ext>
            </a:extLst>
          </p:cNvPr>
          <p:cNvGrpSpPr/>
          <p:nvPr/>
        </p:nvGrpSpPr>
        <p:grpSpPr>
          <a:xfrm>
            <a:off x="1536089" y="2472892"/>
            <a:ext cx="1124026" cy="364267"/>
            <a:chOff x="214313" y="2798763"/>
            <a:chExt cx="1272149" cy="412269"/>
          </a:xfrm>
        </p:grpSpPr>
        <p:sp>
          <p:nvSpPr>
            <p:cNvPr id="108" name="Line 103">
              <a:extLst>
                <a:ext uri="{FF2B5EF4-FFF2-40B4-BE49-F238E27FC236}">
                  <a16:creationId xmlns:a16="http://schemas.microsoft.com/office/drawing/2014/main" id="{C724FF8C-AC18-6B42-8EBD-DFB3A2162F94}"/>
                </a:ext>
              </a:extLst>
            </p:cNvPr>
            <p:cNvSpPr>
              <a:spLocks noChangeShapeType="1"/>
            </p:cNvSpPr>
            <p:nvPr/>
          </p:nvSpPr>
          <p:spPr bwMode="auto">
            <a:xfrm flipH="1" flipV="1">
              <a:off x="303213" y="3194050"/>
              <a:ext cx="900113" cy="0"/>
            </a:xfrm>
            <a:prstGeom prst="line">
              <a:avLst/>
            </a:prstGeom>
            <a:noFill/>
            <a:ln w="317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GB" sz="1767">
                <a:solidFill>
                  <a:srgbClr val="FF0000"/>
                </a:solidFill>
              </a:endParaRPr>
            </a:p>
          </p:txBody>
        </p:sp>
        <p:sp>
          <p:nvSpPr>
            <p:cNvPr id="109" name="Text Box 104">
              <a:extLst>
                <a:ext uri="{FF2B5EF4-FFF2-40B4-BE49-F238E27FC236}">
                  <a16:creationId xmlns:a16="http://schemas.microsoft.com/office/drawing/2014/main" id="{560CDAD7-A447-4044-998A-A94DECA6ED0E}"/>
                </a:ext>
              </a:extLst>
            </p:cNvPr>
            <p:cNvSpPr txBox="1">
              <a:spLocks noChangeArrowheads="1"/>
            </p:cNvSpPr>
            <p:nvPr/>
          </p:nvSpPr>
          <p:spPr bwMode="auto">
            <a:xfrm>
              <a:off x="214313" y="2798763"/>
              <a:ext cx="1272149" cy="412269"/>
            </a:xfrm>
            <a:prstGeom prst="rect">
              <a:avLst/>
            </a:prstGeom>
            <a:noFill/>
            <a:ln w="190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sz="1767">
                  <a:solidFill>
                    <a:srgbClr val="FF0000"/>
                  </a:solidFill>
                </a:rPr>
                <a:t>E</a:t>
              </a:r>
              <a:r>
                <a:rPr lang="de-DE" sz="1767" baseline="-25000">
                  <a:solidFill>
                    <a:srgbClr val="FF0000"/>
                  </a:solidFill>
                </a:rPr>
                <a:t>Out </a:t>
              </a:r>
              <a:r>
                <a:rPr lang="de-DE" sz="1767">
                  <a:solidFill>
                    <a:srgbClr val="FF0000"/>
                  </a:solidFill>
                </a:rPr>
                <a:t>= E</a:t>
              </a:r>
              <a:r>
                <a:rPr lang="de-DE" sz="1767" baseline="-25000">
                  <a:solidFill>
                    <a:srgbClr val="FF0000"/>
                  </a:solidFill>
                </a:rPr>
                <a:t>Inj</a:t>
              </a:r>
              <a:endParaRPr lang="de-DE" sz="1767">
                <a:solidFill>
                  <a:srgbClr val="FF0000"/>
                </a:solidFill>
              </a:endParaRPr>
            </a:p>
          </p:txBody>
        </p:sp>
      </p:grpSp>
      <p:grpSp>
        <p:nvGrpSpPr>
          <p:cNvPr id="11" name="Groupe 10">
            <a:extLst>
              <a:ext uri="{FF2B5EF4-FFF2-40B4-BE49-F238E27FC236}">
                <a16:creationId xmlns:a16="http://schemas.microsoft.com/office/drawing/2014/main" id="{8FD4B395-E85F-7447-A047-505EECF98356}"/>
              </a:ext>
            </a:extLst>
          </p:cNvPr>
          <p:cNvGrpSpPr/>
          <p:nvPr/>
        </p:nvGrpSpPr>
        <p:grpSpPr>
          <a:xfrm>
            <a:off x="2812582" y="2236355"/>
            <a:ext cx="5139989" cy="1304638"/>
            <a:chOff x="1659020" y="3635959"/>
            <a:chExt cx="5817331" cy="1476562"/>
          </a:xfrm>
        </p:grpSpPr>
        <p:grpSp>
          <p:nvGrpSpPr>
            <p:cNvPr id="160" name="Groupe 159">
              <a:extLst>
                <a:ext uri="{FF2B5EF4-FFF2-40B4-BE49-F238E27FC236}">
                  <a16:creationId xmlns:a16="http://schemas.microsoft.com/office/drawing/2014/main" id="{C47D03BD-70DD-C749-A146-CFE97F68BAF1}"/>
                </a:ext>
              </a:extLst>
            </p:cNvPr>
            <p:cNvGrpSpPr/>
            <p:nvPr/>
          </p:nvGrpSpPr>
          <p:grpSpPr>
            <a:xfrm>
              <a:off x="1659020" y="3637663"/>
              <a:ext cx="877031" cy="1472383"/>
              <a:chOff x="5786520" y="2469263"/>
              <a:chExt cx="877031" cy="1472383"/>
            </a:xfrm>
          </p:grpSpPr>
          <p:sp>
            <p:nvSpPr>
              <p:cNvPr id="161" name="Freeform 101">
                <a:extLst>
                  <a:ext uri="{FF2B5EF4-FFF2-40B4-BE49-F238E27FC236}">
                    <a16:creationId xmlns:a16="http://schemas.microsoft.com/office/drawing/2014/main" id="{7F3EA700-B0D0-D340-AD55-B5876D31F692}"/>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sz="1767"/>
              </a:p>
            </p:txBody>
          </p:sp>
          <p:sp>
            <p:nvSpPr>
              <p:cNvPr id="162" name="Freeform 102">
                <a:extLst>
                  <a:ext uri="{FF2B5EF4-FFF2-40B4-BE49-F238E27FC236}">
                    <a16:creationId xmlns:a16="http://schemas.microsoft.com/office/drawing/2014/main" id="{BB80E46E-1CC4-8944-8EF1-FEC222C8EDFE}"/>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sz="1767"/>
              </a:p>
            </p:txBody>
          </p:sp>
          <p:sp>
            <p:nvSpPr>
              <p:cNvPr id="163" name="Rectangle 103">
                <a:extLst>
                  <a:ext uri="{FF2B5EF4-FFF2-40B4-BE49-F238E27FC236}">
                    <a16:creationId xmlns:a16="http://schemas.microsoft.com/office/drawing/2014/main" id="{A78F784E-DF29-5C41-B1A2-ED53E20B46D0}"/>
                  </a:ext>
                </a:extLst>
              </p:cNvPr>
              <p:cNvSpPr>
                <a:spLocks noChangeArrowheads="1"/>
              </p:cNvSpPr>
              <p:nvPr/>
            </p:nvSpPr>
            <p:spPr bwMode="auto">
              <a:xfrm>
                <a:off x="5797650" y="3050377"/>
                <a:ext cx="828060" cy="310155"/>
              </a:xfrm>
              <a:prstGeom prst="rect">
                <a:avLst/>
              </a:prstGeom>
              <a:solidFill>
                <a:srgbClr val="F36A71">
                  <a:alpha val="20000"/>
                </a:srgbClr>
              </a:solidFill>
              <a:ln>
                <a:noFill/>
              </a:ln>
            </p:spPr>
            <p:txBody>
              <a:bodyPr wrap="none" anchor="ctr"/>
              <a:lstStyle/>
              <a:p>
                <a:endParaRPr lang="en-US" sz="3181"/>
              </a:p>
            </p:txBody>
          </p:sp>
          <p:sp>
            <p:nvSpPr>
              <p:cNvPr id="164" name="Freeform 104">
                <a:extLst>
                  <a:ext uri="{FF2B5EF4-FFF2-40B4-BE49-F238E27FC236}">
                    <a16:creationId xmlns:a16="http://schemas.microsoft.com/office/drawing/2014/main" id="{C6D25A67-5E63-9A4F-885E-75A36BAF21DF}"/>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165" name="Freeform 109">
                <a:extLst>
                  <a:ext uri="{FF2B5EF4-FFF2-40B4-BE49-F238E27FC236}">
                    <a16:creationId xmlns:a16="http://schemas.microsoft.com/office/drawing/2014/main" id="{13572569-008C-B341-B34F-3BCC8424D305}"/>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166" name="Freeform 110">
                <a:extLst>
                  <a:ext uri="{FF2B5EF4-FFF2-40B4-BE49-F238E27FC236}">
                    <a16:creationId xmlns:a16="http://schemas.microsoft.com/office/drawing/2014/main" id="{5DAE6A01-E055-3343-A30A-B2D567DD32C1}"/>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167" name="Freeform 111">
                <a:extLst>
                  <a:ext uri="{FF2B5EF4-FFF2-40B4-BE49-F238E27FC236}">
                    <a16:creationId xmlns:a16="http://schemas.microsoft.com/office/drawing/2014/main" id="{B2876D1C-7753-DA4F-A89A-A68EA0F00668}"/>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168" name="Freeform 112">
                <a:extLst>
                  <a:ext uri="{FF2B5EF4-FFF2-40B4-BE49-F238E27FC236}">
                    <a16:creationId xmlns:a16="http://schemas.microsoft.com/office/drawing/2014/main" id="{CAF51F91-4B6A-B94F-B668-75A49AFF4190}"/>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169" name="Freeform 113">
                <a:extLst>
                  <a:ext uri="{FF2B5EF4-FFF2-40B4-BE49-F238E27FC236}">
                    <a16:creationId xmlns:a16="http://schemas.microsoft.com/office/drawing/2014/main" id="{40AFBF62-4563-AA43-9E5D-0596B4D77A68}"/>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170" name="Line 114">
                <a:extLst>
                  <a:ext uri="{FF2B5EF4-FFF2-40B4-BE49-F238E27FC236}">
                    <a16:creationId xmlns:a16="http://schemas.microsoft.com/office/drawing/2014/main" id="{B8B1176E-2F24-0747-A72A-E3D13A0B24B5}"/>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sz="1767"/>
              </a:p>
            </p:txBody>
          </p:sp>
        </p:grpSp>
        <p:grpSp>
          <p:nvGrpSpPr>
            <p:cNvPr id="171" name="Groupe 170">
              <a:extLst>
                <a:ext uri="{FF2B5EF4-FFF2-40B4-BE49-F238E27FC236}">
                  <a16:creationId xmlns:a16="http://schemas.microsoft.com/office/drawing/2014/main" id="{CD23691C-E8DE-C143-A11D-58F5D7077C6F}"/>
                </a:ext>
              </a:extLst>
            </p:cNvPr>
            <p:cNvGrpSpPr/>
            <p:nvPr/>
          </p:nvGrpSpPr>
          <p:grpSpPr>
            <a:xfrm>
              <a:off x="3322720" y="3637663"/>
              <a:ext cx="877031" cy="1472383"/>
              <a:chOff x="5786520" y="2469263"/>
              <a:chExt cx="877031" cy="1472383"/>
            </a:xfrm>
          </p:grpSpPr>
          <p:sp>
            <p:nvSpPr>
              <p:cNvPr id="172" name="Freeform 101">
                <a:extLst>
                  <a:ext uri="{FF2B5EF4-FFF2-40B4-BE49-F238E27FC236}">
                    <a16:creationId xmlns:a16="http://schemas.microsoft.com/office/drawing/2014/main" id="{34C6F482-FB9A-8C4A-84FA-522019AB668C}"/>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sz="1767" b="1"/>
              </a:p>
            </p:txBody>
          </p:sp>
          <p:sp>
            <p:nvSpPr>
              <p:cNvPr id="173" name="Freeform 102">
                <a:extLst>
                  <a:ext uri="{FF2B5EF4-FFF2-40B4-BE49-F238E27FC236}">
                    <a16:creationId xmlns:a16="http://schemas.microsoft.com/office/drawing/2014/main" id="{65197C2D-F902-6748-AF9B-A9900E5B4433}"/>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sz="1767" b="1"/>
              </a:p>
            </p:txBody>
          </p:sp>
          <p:sp>
            <p:nvSpPr>
              <p:cNvPr id="174" name="Rectangle 103">
                <a:extLst>
                  <a:ext uri="{FF2B5EF4-FFF2-40B4-BE49-F238E27FC236}">
                    <a16:creationId xmlns:a16="http://schemas.microsoft.com/office/drawing/2014/main" id="{249C5721-371E-4A40-8838-B1E0E487331A}"/>
                  </a:ext>
                </a:extLst>
              </p:cNvPr>
              <p:cNvSpPr>
                <a:spLocks noChangeArrowheads="1"/>
              </p:cNvSpPr>
              <p:nvPr/>
            </p:nvSpPr>
            <p:spPr bwMode="auto">
              <a:xfrm>
                <a:off x="5797650" y="3050377"/>
                <a:ext cx="828060" cy="310155"/>
              </a:xfrm>
              <a:prstGeom prst="rect">
                <a:avLst/>
              </a:prstGeom>
              <a:solidFill>
                <a:srgbClr val="F36A71">
                  <a:alpha val="20000"/>
                </a:srgbClr>
              </a:solidFill>
              <a:ln>
                <a:noFill/>
              </a:ln>
            </p:spPr>
            <p:txBody>
              <a:bodyPr wrap="none" anchor="ctr"/>
              <a:lstStyle/>
              <a:p>
                <a:endParaRPr lang="en-US" sz="3181" b="1"/>
              </a:p>
            </p:txBody>
          </p:sp>
          <p:sp>
            <p:nvSpPr>
              <p:cNvPr id="175" name="Freeform 104">
                <a:extLst>
                  <a:ext uri="{FF2B5EF4-FFF2-40B4-BE49-F238E27FC236}">
                    <a16:creationId xmlns:a16="http://schemas.microsoft.com/office/drawing/2014/main" id="{D0515B84-F8F9-FB4A-A0E2-7237F1DC7D74}"/>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b="1"/>
              </a:p>
            </p:txBody>
          </p:sp>
          <p:sp>
            <p:nvSpPr>
              <p:cNvPr id="176" name="Freeform 109">
                <a:extLst>
                  <a:ext uri="{FF2B5EF4-FFF2-40B4-BE49-F238E27FC236}">
                    <a16:creationId xmlns:a16="http://schemas.microsoft.com/office/drawing/2014/main" id="{B2D033DD-EE5E-0348-B5A9-E62CB5440D40}"/>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b="1"/>
              </a:p>
            </p:txBody>
          </p:sp>
          <p:sp>
            <p:nvSpPr>
              <p:cNvPr id="177" name="Freeform 110">
                <a:extLst>
                  <a:ext uri="{FF2B5EF4-FFF2-40B4-BE49-F238E27FC236}">
                    <a16:creationId xmlns:a16="http://schemas.microsoft.com/office/drawing/2014/main" id="{41CA1B6A-2CDF-1F4E-B169-105CC91B6B81}"/>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b="1"/>
              </a:p>
            </p:txBody>
          </p:sp>
          <p:sp>
            <p:nvSpPr>
              <p:cNvPr id="178" name="Freeform 111">
                <a:extLst>
                  <a:ext uri="{FF2B5EF4-FFF2-40B4-BE49-F238E27FC236}">
                    <a16:creationId xmlns:a16="http://schemas.microsoft.com/office/drawing/2014/main" id="{19DFE83C-9931-6142-9374-B8B51D70936B}"/>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b="1"/>
              </a:p>
            </p:txBody>
          </p:sp>
          <p:sp>
            <p:nvSpPr>
              <p:cNvPr id="179" name="Freeform 112">
                <a:extLst>
                  <a:ext uri="{FF2B5EF4-FFF2-40B4-BE49-F238E27FC236}">
                    <a16:creationId xmlns:a16="http://schemas.microsoft.com/office/drawing/2014/main" id="{0774A6B7-4DA6-7D4A-8A82-31A0167088E1}"/>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b="1"/>
              </a:p>
            </p:txBody>
          </p:sp>
          <p:sp>
            <p:nvSpPr>
              <p:cNvPr id="180" name="Freeform 113">
                <a:extLst>
                  <a:ext uri="{FF2B5EF4-FFF2-40B4-BE49-F238E27FC236}">
                    <a16:creationId xmlns:a16="http://schemas.microsoft.com/office/drawing/2014/main" id="{BA0C2C9A-0EC0-734C-AA03-9FB3549827AD}"/>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b="1"/>
              </a:p>
            </p:txBody>
          </p:sp>
          <p:sp>
            <p:nvSpPr>
              <p:cNvPr id="181" name="Line 114">
                <a:extLst>
                  <a:ext uri="{FF2B5EF4-FFF2-40B4-BE49-F238E27FC236}">
                    <a16:creationId xmlns:a16="http://schemas.microsoft.com/office/drawing/2014/main" id="{BDE391A3-50B2-274C-B95D-A1B6246BA388}"/>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sz="1767" b="1"/>
              </a:p>
            </p:txBody>
          </p:sp>
        </p:grpSp>
        <p:grpSp>
          <p:nvGrpSpPr>
            <p:cNvPr id="182" name="Groupe 181">
              <a:extLst>
                <a:ext uri="{FF2B5EF4-FFF2-40B4-BE49-F238E27FC236}">
                  <a16:creationId xmlns:a16="http://schemas.microsoft.com/office/drawing/2014/main" id="{9639D05E-4AC0-CE46-987E-55E023DE56FA}"/>
                </a:ext>
              </a:extLst>
            </p:cNvPr>
            <p:cNvGrpSpPr/>
            <p:nvPr/>
          </p:nvGrpSpPr>
          <p:grpSpPr>
            <a:xfrm>
              <a:off x="4961020" y="3637663"/>
              <a:ext cx="877031" cy="1472383"/>
              <a:chOff x="5786520" y="2469263"/>
              <a:chExt cx="877031" cy="1472383"/>
            </a:xfrm>
          </p:grpSpPr>
          <p:sp>
            <p:nvSpPr>
              <p:cNvPr id="183" name="Freeform 101">
                <a:extLst>
                  <a:ext uri="{FF2B5EF4-FFF2-40B4-BE49-F238E27FC236}">
                    <a16:creationId xmlns:a16="http://schemas.microsoft.com/office/drawing/2014/main" id="{CE5B3165-3988-4047-B546-E949B5BC588A}"/>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sz="1767"/>
              </a:p>
            </p:txBody>
          </p:sp>
          <p:sp>
            <p:nvSpPr>
              <p:cNvPr id="184" name="Freeform 102">
                <a:extLst>
                  <a:ext uri="{FF2B5EF4-FFF2-40B4-BE49-F238E27FC236}">
                    <a16:creationId xmlns:a16="http://schemas.microsoft.com/office/drawing/2014/main" id="{BBAD3B84-ECD8-0444-AB7D-2D2BFFC70456}"/>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sz="1767"/>
              </a:p>
            </p:txBody>
          </p:sp>
          <p:sp>
            <p:nvSpPr>
              <p:cNvPr id="185" name="Rectangle 103">
                <a:extLst>
                  <a:ext uri="{FF2B5EF4-FFF2-40B4-BE49-F238E27FC236}">
                    <a16:creationId xmlns:a16="http://schemas.microsoft.com/office/drawing/2014/main" id="{F9950126-4228-1E49-B5BC-E18AEC97D835}"/>
                  </a:ext>
                </a:extLst>
              </p:cNvPr>
              <p:cNvSpPr>
                <a:spLocks noChangeArrowheads="1"/>
              </p:cNvSpPr>
              <p:nvPr/>
            </p:nvSpPr>
            <p:spPr bwMode="auto">
              <a:xfrm>
                <a:off x="5797650" y="3050377"/>
                <a:ext cx="828060" cy="310155"/>
              </a:xfrm>
              <a:prstGeom prst="rect">
                <a:avLst/>
              </a:prstGeom>
              <a:solidFill>
                <a:srgbClr val="F36A71">
                  <a:alpha val="20000"/>
                </a:srgbClr>
              </a:solidFill>
              <a:ln>
                <a:noFill/>
              </a:ln>
            </p:spPr>
            <p:txBody>
              <a:bodyPr wrap="none" anchor="ctr"/>
              <a:lstStyle/>
              <a:p>
                <a:endParaRPr lang="en-US" sz="3181"/>
              </a:p>
            </p:txBody>
          </p:sp>
          <p:sp>
            <p:nvSpPr>
              <p:cNvPr id="186" name="Freeform 104">
                <a:extLst>
                  <a:ext uri="{FF2B5EF4-FFF2-40B4-BE49-F238E27FC236}">
                    <a16:creationId xmlns:a16="http://schemas.microsoft.com/office/drawing/2014/main" id="{0348DCB0-5D06-314C-866B-12151051E7E5}"/>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187" name="Freeform 109">
                <a:extLst>
                  <a:ext uri="{FF2B5EF4-FFF2-40B4-BE49-F238E27FC236}">
                    <a16:creationId xmlns:a16="http://schemas.microsoft.com/office/drawing/2014/main" id="{1A2097C3-2625-8F41-BE46-EB1896139255}"/>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188" name="Freeform 110">
                <a:extLst>
                  <a:ext uri="{FF2B5EF4-FFF2-40B4-BE49-F238E27FC236}">
                    <a16:creationId xmlns:a16="http://schemas.microsoft.com/office/drawing/2014/main" id="{9086AFF4-1AD8-404A-9729-662FF2995DA0}"/>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189" name="Freeform 111">
                <a:extLst>
                  <a:ext uri="{FF2B5EF4-FFF2-40B4-BE49-F238E27FC236}">
                    <a16:creationId xmlns:a16="http://schemas.microsoft.com/office/drawing/2014/main" id="{8511F181-46A3-FE43-A8E0-B1804E14BBB7}"/>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190" name="Freeform 112">
                <a:extLst>
                  <a:ext uri="{FF2B5EF4-FFF2-40B4-BE49-F238E27FC236}">
                    <a16:creationId xmlns:a16="http://schemas.microsoft.com/office/drawing/2014/main" id="{BAAC99EE-36C3-2E49-A1C6-6BDE90052F56}"/>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191" name="Freeform 113">
                <a:extLst>
                  <a:ext uri="{FF2B5EF4-FFF2-40B4-BE49-F238E27FC236}">
                    <a16:creationId xmlns:a16="http://schemas.microsoft.com/office/drawing/2014/main" id="{DA7B240A-9FEF-964E-91C6-5C30F1F8AFD1}"/>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192" name="Line 114">
                <a:extLst>
                  <a:ext uri="{FF2B5EF4-FFF2-40B4-BE49-F238E27FC236}">
                    <a16:creationId xmlns:a16="http://schemas.microsoft.com/office/drawing/2014/main" id="{438441B4-7917-CE41-90DC-54F8D9FCFAB0}"/>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sz="1767"/>
              </a:p>
            </p:txBody>
          </p:sp>
        </p:grpSp>
        <p:grpSp>
          <p:nvGrpSpPr>
            <p:cNvPr id="193" name="Groupe 192">
              <a:extLst>
                <a:ext uri="{FF2B5EF4-FFF2-40B4-BE49-F238E27FC236}">
                  <a16:creationId xmlns:a16="http://schemas.microsoft.com/office/drawing/2014/main" id="{2A2D6917-C1C3-3E42-8847-9796B392236A}"/>
                </a:ext>
              </a:extLst>
            </p:cNvPr>
            <p:cNvGrpSpPr/>
            <p:nvPr/>
          </p:nvGrpSpPr>
          <p:grpSpPr>
            <a:xfrm>
              <a:off x="6599320" y="3637663"/>
              <a:ext cx="877031" cy="1472383"/>
              <a:chOff x="5786520" y="2469263"/>
              <a:chExt cx="877031" cy="1472383"/>
            </a:xfrm>
          </p:grpSpPr>
          <p:sp>
            <p:nvSpPr>
              <p:cNvPr id="194" name="Freeform 101">
                <a:extLst>
                  <a:ext uri="{FF2B5EF4-FFF2-40B4-BE49-F238E27FC236}">
                    <a16:creationId xmlns:a16="http://schemas.microsoft.com/office/drawing/2014/main" id="{7BC856A9-E95B-1148-AED4-5EA6B0495048}"/>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sz="1767"/>
              </a:p>
            </p:txBody>
          </p:sp>
          <p:sp>
            <p:nvSpPr>
              <p:cNvPr id="195" name="Freeform 102">
                <a:extLst>
                  <a:ext uri="{FF2B5EF4-FFF2-40B4-BE49-F238E27FC236}">
                    <a16:creationId xmlns:a16="http://schemas.microsoft.com/office/drawing/2014/main" id="{EE20C6BB-D00D-4A42-B734-4F1CB8A8E175}"/>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sz="1767"/>
              </a:p>
            </p:txBody>
          </p:sp>
          <p:sp>
            <p:nvSpPr>
              <p:cNvPr id="196" name="Rectangle 103">
                <a:extLst>
                  <a:ext uri="{FF2B5EF4-FFF2-40B4-BE49-F238E27FC236}">
                    <a16:creationId xmlns:a16="http://schemas.microsoft.com/office/drawing/2014/main" id="{410F7AFD-73D7-CC47-8AF8-3687D35C9E1B}"/>
                  </a:ext>
                </a:extLst>
              </p:cNvPr>
              <p:cNvSpPr>
                <a:spLocks noChangeArrowheads="1"/>
              </p:cNvSpPr>
              <p:nvPr/>
            </p:nvSpPr>
            <p:spPr bwMode="auto">
              <a:xfrm>
                <a:off x="5797650" y="3050377"/>
                <a:ext cx="828060" cy="310155"/>
              </a:xfrm>
              <a:prstGeom prst="rect">
                <a:avLst/>
              </a:prstGeom>
              <a:solidFill>
                <a:srgbClr val="F36A71">
                  <a:alpha val="20000"/>
                </a:srgbClr>
              </a:solidFill>
              <a:ln>
                <a:noFill/>
              </a:ln>
            </p:spPr>
            <p:txBody>
              <a:bodyPr wrap="none" anchor="ctr"/>
              <a:lstStyle/>
              <a:p>
                <a:endParaRPr lang="en-US" sz="3181"/>
              </a:p>
            </p:txBody>
          </p:sp>
          <p:sp>
            <p:nvSpPr>
              <p:cNvPr id="197" name="Freeform 104">
                <a:extLst>
                  <a:ext uri="{FF2B5EF4-FFF2-40B4-BE49-F238E27FC236}">
                    <a16:creationId xmlns:a16="http://schemas.microsoft.com/office/drawing/2014/main" id="{24FF303D-F602-4142-ACFA-A254F13B58F2}"/>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198" name="Freeform 109">
                <a:extLst>
                  <a:ext uri="{FF2B5EF4-FFF2-40B4-BE49-F238E27FC236}">
                    <a16:creationId xmlns:a16="http://schemas.microsoft.com/office/drawing/2014/main" id="{72207620-1BEF-994C-A37B-2217E9996F54}"/>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199" name="Freeform 110">
                <a:extLst>
                  <a:ext uri="{FF2B5EF4-FFF2-40B4-BE49-F238E27FC236}">
                    <a16:creationId xmlns:a16="http://schemas.microsoft.com/office/drawing/2014/main" id="{7357899B-39D1-B44B-ACE7-4C0B50F66C95}"/>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200" name="Freeform 111">
                <a:extLst>
                  <a:ext uri="{FF2B5EF4-FFF2-40B4-BE49-F238E27FC236}">
                    <a16:creationId xmlns:a16="http://schemas.microsoft.com/office/drawing/2014/main" id="{A4FBEB4A-00FE-214B-9F80-B0557840C815}"/>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201" name="Freeform 112">
                <a:extLst>
                  <a:ext uri="{FF2B5EF4-FFF2-40B4-BE49-F238E27FC236}">
                    <a16:creationId xmlns:a16="http://schemas.microsoft.com/office/drawing/2014/main" id="{226EF235-31E8-C24C-B867-4F46EE2D455E}"/>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202" name="Freeform 113">
                <a:extLst>
                  <a:ext uri="{FF2B5EF4-FFF2-40B4-BE49-F238E27FC236}">
                    <a16:creationId xmlns:a16="http://schemas.microsoft.com/office/drawing/2014/main" id="{1343F904-3896-D945-8A50-64759761F22C}"/>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203" name="Line 114">
                <a:extLst>
                  <a:ext uri="{FF2B5EF4-FFF2-40B4-BE49-F238E27FC236}">
                    <a16:creationId xmlns:a16="http://schemas.microsoft.com/office/drawing/2014/main" id="{F0C3C5D0-4C9A-C24C-AA91-2CFC17CE7725}"/>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sz="1767"/>
              </a:p>
            </p:txBody>
          </p:sp>
        </p:grpSp>
        <p:grpSp>
          <p:nvGrpSpPr>
            <p:cNvPr id="204" name="Groupe 203">
              <a:extLst>
                <a:ext uri="{FF2B5EF4-FFF2-40B4-BE49-F238E27FC236}">
                  <a16:creationId xmlns:a16="http://schemas.microsoft.com/office/drawing/2014/main" id="{1E19D7BD-42BC-2546-A53C-EC6B2DB59540}"/>
                </a:ext>
              </a:extLst>
            </p:cNvPr>
            <p:cNvGrpSpPr/>
            <p:nvPr/>
          </p:nvGrpSpPr>
          <p:grpSpPr>
            <a:xfrm>
              <a:off x="2470150" y="3640138"/>
              <a:ext cx="877031" cy="1472383"/>
              <a:chOff x="1657350" y="2459038"/>
              <a:chExt cx="877031" cy="1472383"/>
            </a:xfrm>
          </p:grpSpPr>
          <p:sp>
            <p:nvSpPr>
              <p:cNvPr id="205" name="Freeform 101">
                <a:extLst>
                  <a:ext uri="{FF2B5EF4-FFF2-40B4-BE49-F238E27FC236}">
                    <a16:creationId xmlns:a16="http://schemas.microsoft.com/office/drawing/2014/main" id="{5ED669A3-5E08-A145-9779-4876837CFAFB}"/>
                  </a:ext>
                </a:extLst>
              </p:cNvPr>
              <p:cNvSpPr>
                <a:spLocks/>
              </p:cNvSpPr>
              <p:nvPr/>
            </p:nvSpPr>
            <p:spPr bwMode="auto">
              <a:xfrm rot="10800000" flipH="1">
                <a:off x="1657350" y="3350307"/>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sz="1767"/>
              </a:p>
            </p:txBody>
          </p:sp>
          <p:sp>
            <p:nvSpPr>
              <p:cNvPr id="206" name="Freeform 102">
                <a:extLst>
                  <a:ext uri="{FF2B5EF4-FFF2-40B4-BE49-F238E27FC236}">
                    <a16:creationId xmlns:a16="http://schemas.microsoft.com/office/drawing/2014/main" id="{C7ADF08D-5612-364E-BDCE-9E16F847DDD5}"/>
                  </a:ext>
                </a:extLst>
              </p:cNvPr>
              <p:cNvSpPr>
                <a:spLocks/>
              </p:cNvSpPr>
              <p:nvPr/>
            </p:nvSpPr>
            <p:spPr bwMode="auto">
              <a:xfrm flipH="1">
                <a:off x="1657350" y="245903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sz="1767"/>
              </a:p>
            </p:txBody>
          </p:sp>
          <p:sp>
            <p:nvSpPr>
              <p:cNvPr id="207" name="Rectangle 103">
                <a:extLst>
                  <a:ext uri="{FF2B5EF4-FFF2-40B4-BE49-F238E27FC236}">
                    <a16:creationId xmlns:a16="http://schemas.microsoft.com/office/drawing/2014/main" id="{BF6B10E4-A1C6-5A44-A4BB-773F2CDDF478}"/>
                  </a:ext>
                </a:extLst>
              </p:cNvPr>
              <p:cNvSpPr>
                <a:spLocks noChangeArrowheads="1"/>
              </p:cNvSpPr>
              <p:nvPr/>
            </p:nvSpPr>
            <p:spPr bwMode="auto">
              <a:xfrm flipH="1">
                <a:off x="1695191" y="3040152"/>
                <a:ext cx="828060" cy="310155"/>
              </a:xfrm>
              <a:prstGeom prst="rect">
                <a:avLst/>
              </a:prstGeom>
              <a:solidFill>
                <a:srgbClr val="0070C0">
                  <a:alpha val="20000"/>
                </a:srgbClr>
              </a:solidFill>
              <a:ln>
                <a:noFill/>
              </a:ln>
            </p:spPr>
            <p:txBody>
              <a:bodyPr wrap="none" anchor="ctr"/>
              <a:lstStyle/>
              <a:p>
                <a:endParaRPr lang="en-US" sz="3181"/>
              </a:p>
            </p:txBody>
          </p:sp>
          <p:sp>
            <p:nvSpPr>
              <p:cNvPr id="208" name="Freeform 104">
                <a:extLst>
                  <a:ext uri="{FF2B5EF4-FFF2-40B4-BE49-F238E27FC236}">
                    <a16:creationId xmlns:a16="http://schemas.microsoft.com/office/drawing/2014/main" id="{AC7B5871-BB5E-6D49-846B-A05D1AA761C5}"/>
                  </a:ext>
                </a:extLst>
              </p:cNvPr>
              <p:cNvSpPr>
                <a:spLocks/>
              </p:cNvSpPr>
              <p:nvPr/>
            </p:nvSpPr>
            <p:spPr bwMode="auto">
              <a:xfrm flipH="1">
                <a:off x="1839879" y="3426993"/>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209" name="Freeform 109">
                <a:extLst>
                  <a:ext uri="{FF2B5EF4-FFF2-40B4-BE49-F238E27FC236}">
                    <a16:creationId xmlns:a16="http://schemas.microsoft.com/office/drawing/2014/main" id="{AE20EDCD-1AFF-8C40-8038-9A5380FEDC96}"/>
                  </a:ext>
                </a:extLst>
              </p:cNvPr>
              <p:cNvSpPr>
                <a:spLocks/>
              </p:cNvSpPr>
              <p:nvPr/>
            </p:nvSpPr>
            <p:spPr bwMode="auto">
              <a:xfrm rot="10800000" flipH="1">
                <a:off x="1839879" y="2885075"/>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210" name="Freeform 110">
                <a:extLst>
                  <a:ext uri="{FF2B5EF4-FFF2-40B4-BE49-F238E27FC236}">
                    <a16:creationId xmlns:a16="http://schemas.microsoft.com/office/drawing/2014/main" id="{65F3F7A1-D94A-214F-A8B5-A4E39BEACEC7}"/>
                  </a:ext>
                </a:extLst>
              </p:cNvPr>
              <p:cNvSpPr>
                <a:spLocks/>
              </p:cNvSpPr>
              <p:nvPr/>
            </p:nvSpPr>
            <p:spPr bwMode="auto">
              <a:xfrm flipH="1">
                <a:off x="1803151" y="3271916"/>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211" name="Freeform 111">
                <a:extLst>
                  <a:ext uri="{FF2B5EF4-FFF2-40B4-BE49-F238E27FC236}">
                    <a16:creationId xmlns:a16="http://schemas.microsoft.com/office/drawing/2014/main" id="{60D11A82-D7E9-CF48-96B9-B9EE3BF08DC7}"/>
                  </a:ext>
                </a:extLst>
              </p:cNvPr>
              <p:cNvSpPr>
                <a:spLocks/>
              </p:cNvSpPr>
              <p:nvPr/>
            </p:nvSpPr>
            <p:spPr bwMode="auto">
              <a:xfrm rot="10800000" flipH="1">
                <a:off x="1803151" y="2963466"/>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212" name="Freeform 112">
                <a:extLst>
                  <a:ext uri="{FF2B5EF4-FFF2-40B4-BE49-F238E27FC236}">
                    <a16:creationId xmlns:a16="http://schemas.microsoft.com/office/drawing/2014/main" id="{31610F70-8F32-C640-94AF-2ACF5E5A27A1}"/>
                  </a:ext>
                </a:extLst>
              </p:cNvPr>
              <p:cNvSpPr>
                <a:spLocks/>
              </p:cNvSpPr>
              <p:nvPr/>
            </p:nvSpPr>
            <p:spPr bwMode="auto">
              <a:xfrm rot="10800000" flipH="1">
                <a:off x="1876608" y="2786234"/>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213" name="Freeform 113">
                <a:extLst>
                  <a:ext uri="{FF2B5EF4-FFF2-40B4-BE49-F238E27FC236}">
                    <a16:creationId xmlns:a16="http://schemas.microsoft.com/office/drawing/2014/main" id="{9A3CC6E1-7EE0-6F42-97E9-0733373BB481}"/>
                  </a:ext>
                </a:extLst>
              </p:cNvPr>
              <p:cNvSpPr>
                <a:spLocks/>
              </p:cNvSpPr>
              <p:nvPr/>
            </p:nvSpPr>
            <p:spPr bwMode="auto">
              <a:xfrm flipH="1">
                <a:off x="1876608" y="3544580"/>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214" name="Line 114">
                <a:extLst>
                  <a:ext uri="{FF2B5EF4-FFF2-40B4-BE49-F238E27FC236}">
                    <a16:creationId xmlns:a16="http://schemas.microsoft.com/office/drawing/2014/main" id="{D103F3CF-FBDF-A547-942E-3D0DDE411123}"/>
                  </a:ext>
                </a:extLst>
              </p:cNvPr>
              <p:cNvSpPr>
                <a:spLocks noChangeShapeType="1"/>
              </p:cNvSpPr>
              <p:nvPr/>
            </p:nvSpPr>
            <p:spPr bwMode="auto">
              <a:xfrm flipH="1">
                <a:off x="1876608" y="3202046"/>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sz="1767"/>
              </a:p>
            </p:txBody>
          </p:sp>
        </p:grpSp>
        <p:grpSp>
          <p:nvGrpSpPr>
            <p:cNvPr id="226" name="Groupe 225">
              <a:extLst>
                <a:ext uri="{FF2B5EF4-FFF2-40B4-BE49-F238E27FC236}">
                  <a16:creationId xmlns:a16="http://schemas.microsoft.com/office/drawing/2014/main" id="{7FFC1004-FCFF-D442-8AE6-13ACD749B529}"/>
                </a:ext>
              </a:extLst>
            </p:cNvPr>
            <p:cNvGrpSpPr/>
            <p:nvPr/>
          </p:nvGrpSpPr>
          <p:grpSpPr>
            <a:xfrm>
              <a:off x="4122931" y="3635959"/>
              <a:ext cx="877031" cy="1472383"/>
              <a:chOff x="3310131" y="2467559"/>
              <a:chExt cx="877031" cy="1472383"/>
            </a:xfrm>
          </p:grpSpPr>
          <p:sp>
            <p:nvSpPr>
              <p:cNvPr id="227" name="Freeform 101">
                <a:extLst>
                  <a:ext uri="{FF2B5EF4-FFF2-40B4-BE49-F238E27FC236}">
                    <a16:creationId xmlns:a16="http://schemas.microsoft.com/office/drawing/2014/main" id="{61008607-3248-CF40-A830-FB65DC4B71CD}"/>
                  </a:ext>
                </a:extLst>
              </p:cNvPr>
              <p:cNvSpPr>
                <a:spLocks/>
              </p:cNvSpPr>
              <p:nvPr/>
            </p:nvSpPr>
            <p:spPr bwMode="auto">
              <a:xfrm rot="10800000" flipH="1">
                <a:off x="3310131" y="335882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sz="1767"/>
              </a:p>
            </p:txBody>
          </p:sp>
          <p:sp>
            <p:nvSpPr>
              <p:cNvPr id="228" name="Freeform 102">
                <a:extLst>
                  <a:ext uri="{FF2B5EF4-FFF2-40B4-BE49-F238E27FC236}">
                    <a16:creationId xmlns:a16="http://schemas.microsoft.com/office/drawing/2014/main" id="{FA05C4A7-6B51-4D42-A3BF-85666530F2CA}"/>
                  </a:ext>
                </a:extLst>
              </p:cNvPr>
              <p:cNvSpPr>
                <a:spLocks/>
              </p:cNvSpPr>
              <p:nvPr/>
            </p:nvSpPr>
            <p:spPr bwMode="auto">
              <a:xfrm flipH="1">
                <a:off x="3310131" y="2467559"/>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sz="1767"/>
              </a:p>
            </p:txBody>
          </p:sp>
          <p:sp>
            <p:nvSpPr>
              <p:cNvPr id="229" name="Rectangle 103">
                <a:extLst>
                  <a:ext uri="{FF2B5EF4-FFF2-40B4-BE49-F238E27FC236}">
                    <a16:creationId xmlns:a16="http://schemas.microsoft.com/office/drawing/2014/main" id="{BB215464-DFEC-C640-84F4-066BF3991A93}"/>
                  </a:ext>
                </a:extLst>
              </p:cNvPr>
              <p:cNvSpPr>
                <a:spLocks noChangeArrowheads="1"/>
              </p:cNvSpPr>
              <p:nvPr/>
            </p:nvSpPr>
            <p:spPr bwMode="auto">
              <a:xfrm flipH="1">
                <a:off x="3347972" y="3048673"/>
                <a:ext cx="828060" cy="310155"/>
              </a:xfrm>
              <a:prstGeom prst="rect">
                <a:avLst/>
              </a:prstGeom>
              <a:solidFill>
                <a:srgbClr val="0070C0">
                  <a:alpha val="20000"/>
                </a:srgbClr>
              </a:solidFill>
              <a:ln>
                <a:noFill/>
              </a:ln>
            </p:spPr>
            <p:txBody>
              <a:bodyPr wrap="none" anchor="ctr"/>
              <a:lstStyle/>
              <a:p>
                <a:endParaRPr lang="en-US" sz="3181"/>
              </a:p>
            </p:txBody>
          </p:sp>
          <p:sp>
            <p:nvSpPr>
              <p:cNvPr id="230" name="Freeform 104">
                <a:extLst>
                  <a:ext uri="{FF2B5EF4-FFF2-40B4-BE49-F238E27FC236}">
                    <a16:creationId xmlns:a16="http://schemas.microsoft.com/office/drawing/2014/main" id="{50E1A00C-9FC7-024D-8405-DD9871775851}"/>
                  </a:ext>
                </a:extLst>
              </p:cNvPr>
              <p:cNvSpPr>
                <a:spLocks/>
              </p:cNvSpPr>
              <p:nvPr/>
            </p:nvSpPr>
            <p:spPr bwMode="auto">
              <a:xfrm flipH="1">
                <a:off x="3492660" y="3435514"/>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231" name="Freeform 109">
                <a:extLst>
                  <a:ext uri="{FF2B5EF4-FFF2-40B4-BE49-F238E27FC236}">
                    <a16:creationId xmlns:a16="http://schemas.microsoft.com/office/drawing/2014/main" id="{AE585D2B-0974-2144-8381-5D5E7F9AAACF}"/>
                  </a:ext>
                </a:extLst>
              </p:cNvPr>
              <p:cNvSpPr>
                <a:spLocks/>
              </p:cNvSpPr>
              <p:nvPr/>
            </p:nvSpPr>
            <p:spPr bwMode="auto">
              <a:xfrm rot="10800000" flipH="1">
                <a:off x="3492660" y="2893596"/>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232" name="Freeform 110">
                <a:extLst>
                  <a:ext uri="{FF2B5EF4-FFF2-40B4-BE49-F238E27FC236}">
                    <a16:creationId xmlns:a16="http://schemas.microsoft.com/office/drawing/2014/main" id="{1B6A3426-290E-4E4A-A8A7-C02ED5A08C3E}"/>
                  </a:ext>
                </a:extLst>
              </p:cNvPr>
              <p:cNvSpPr>
                <a:spLocks/>
              </p:cNvSpPr>
              <p:nvPr/>
            </p:nvSpPr>
            <p:spPr bwMode="auto">
              <a:xfrm flipH="1">
                <a:off x="3455932" y="3280437"/>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233" name="Freeform 111">
                <a:extLst>
                  <a:ext uri="{FF2B5EF4-FFF2-40B4-BE49-F238E27FC236}">
                    <a16:creationId xmlns:a16="http://schemas.microsoft.com/office/drawing/2014/main" id="{34449F71-D578-2440-B2D0-B180C8FFEF2D}"/>
                  </a:ext>
                </a:extLst>
              </p:cNvPr>
              <p:cNvSpPr>
                <a:spLocks/>
              </p:cNvSpPr>
              <p:nvPr/>
            </p:nvSpPr>
            <p:spPr bwMode="auto">
              <a:xfrm rot="10800000" flipH="1">
                <a:off x="3455932" y="2971987"/>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234" name="Freeform 112">
                <a:extLst>
                  <a:ext uri="{FF2B5EF4-FFF2-40B4-BE49-F238E27FC236}">
                    <a16:creationId xmlns:a16="http://schemas.microsoft.com/office/drawing/2014/main" id="{5EFC2BDC-73CD-9040-9B76-E3E82D4A4267}"/>
                  </a:ext>
                </a:extLst>
              </p:cNvPr>
              <p:cNvSpPr>
                <a:spLocks/>
              </p:cNvSpPr>
              <p:nvPr/>
            </p:nvSpPr>
            <p:spPr bwMode="auto">
              <a:xfrm rot="10800000" flipH="1">
                <a:off x="3529389" y="279475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235" name="Freeform 113">
                <a:extLst>
                  <a:ext uri="{FF2B5EF4-FFF2-40B4-BE49-F238E27FC236}">
                    <a16:creationId xmlns:a16="http://schemas.microsoft.com/office/drawing/2014/main" id="{F3EE6C4B-B403-504E-AEA3-858FF99560EE}"/>
                  </a:ext>
                </a:extLst>
              </p:cNvPr>
              <p:cNvSpPr>
                <a:spLocks/>
              </p:cNvSpPr>
              <p:nvPr/>
            </p:nvSpPr>
            <p:spPr bwMode="auto">
              <a:xfrm flipH="1">
                <a:off x="3529389" y="3553101"/>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236" name="Line 114">
                <a:extLst>
                  <a:ext uri="{FF2B5EF4-FFF2-40B4-BE49-F238E27FC236}">
                    <a16:creationId xmlns:a16="http://schemas.microsoft.com/office/drawing/2014/main" id="{A88C66D4-9DC0-F949-8620-D9DA84FC997B}"/>
                  </a:ext>
                </a:extLst>
              </p:cNvPr>
              <p:cNvSpPr>
                <a:spLocks noChangeShapeType="1"/>
              </p:cNvSpPr>
              <p:nvPr/>
            </p:nvSpPr>
            <p:spPr bwMode="auto">
              <a:xfrm flipH="1">
                <a:off x="3529389" y="3210567"/>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sz="1767"/>
              </a:p>
            </p:txBody>
          </p:sp>
        </p:grpSp>
        <p:grpSp>
          <p:nvGrpSpPr>
            <p:cNvPr id="237" name="Groupe 236">
              <a:extLst>
                <a:ext uri="{FF2B5EF4-FFF2-40B4-BE49-F238E27FC236}">
                  <a16:creationId xmlns:a16="http://schemas.microsoft.com/office/drawing/2014/main" id="{9DC6D2F4-C68C-CC49-B790-B41D04F44B72}"/>
                </a:ext>
              </a:extLst>
            </p:cNvPr>
            <p:cNvGrpSpPr/>
            <p:nvPr/>
          </p:nvGrpSpPr>
          <p:grpSpPr>
            <a:xfrm>
              <a:off x="5762356" y="3637663"/>
              <a:ext cx="877031" cy="1472383"/>
              <a:chOff x="4949556" y="2469263"/>
              <a:chExt cx="877031" cy="1472383"/>
            </a:xfrm>
          </p:grpSpPr>
          <p:sp>
            <p:nvSpPr>
              <p:cNvPr id="238" name="Freeform 101">
                <a:extLst>
                  <a:ext uri="{FF2B5EF4-FFF2-40B4-BE49-F238E27FC236}">
                    <a16:creationId xmlns:a16="http://schemas.microsoft.com/office/drawing/2014/main" id="{BE0E8A8E-3307-9A4E-9FD9-507CD395B4F1}"/>
                  </a:ext>
                </a:extLst>
              </p:cNvPr>
              <p:cNvSpPr>
                <a:spLocks/>
              </p:cNvSpPr>
              <p:nvPr/>
            </p:nvSpPr>
            <p:spPr bwMode="auto">
              <a:xfrm rot="10800000" flipH="1">
                <a:off x="4949556"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sz="1767"/>
              </a:p>
            </p:txBody>
          </p:sp>
          <p:sp>
            <p:nvSpPr>
              <p:cNvPr id="239" name="Freeform 102">
                <a:extLst>
                  <a:ext uri="{FF2B5EF4-FFF2-40B4-BE49-F238E27FC236}">
                    <a16:creationId xmlns:a16="http://schemas.microsoft.com/office/drawing/2014/main" id="{047F9076-B0FB-F44F-BA58-36007FB4FE4A}"/>
                  </a:ext>
                </a:extLst>
              </p:cNvPr>
              <p:cNvSpPr>
                <a:spLocks/>
              </p:cNvSpPr>
              <p:nvPr/>
            </p:nvSpPr>
            <p:spPr bwMode="auto">
              <a:xfrm flipH="1">
                <a:off x="4949556"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sz="1767"/>
              </a:p>
            </p:txBody>
          </p:sp>
          <p:sp>
            <p:nvSpPr>
              <p:cNvPr id="240" name="Rectangle 103">
                <a:extLst>
                  <a:ext uri="{FF2B5EF4-FFF2-40B4-BE49-F238E27FC236}">
                    <a16:creationId xmlns:a16="http://schemas.microsoft.com/office/drawing/2014/main" id="{331F826B-FBD5-B740-A243-CA31566A785A}"/>
                  </a:ext>
                </a:extLst>
              </p:cNvPr>
              <p:cNvSpPr>
                <a:spLocks noChangeArrowheads="1"/>
              </p:cNvSpPr>
              <p:nvPr/>
            </p:nvSpPr>
            <p:spPr bwMode="auto">
              <a:xfrm flipH="1">
                <a:off x="4987397" y="3050377"/>
                <a:ext cx="828060" cy="310155"/>
              </a:xfrm>
              <a:prstGeom prst="rect">
                <a:avLst/>
              </a:prstGeom>
              <a:solidFill>
                <a:srgbClr val="0070C0">
                  <a:alpha val="20000"/>
                </a:srgbClr>
              </a:solidFill>
              <a:ln>
                <a:noFill/>
              </a:ln>
            </p:spPr>
            <p:txBody>
              <a:bodyPr wrap="none" anchor="ctr"/>
              <a:lstStyle/>
              <a:p>
                <a:endParaRPr lang="en-US" sz="3181"/>
              </a:p>
            </p:txBody>
          </p:sp>
          <p:sp>
            <p:nvSpPr>
              <p:cNvPr id="241" name="Freeform 104">
                <a:extLst>
                  <a:ext uri="{FF2B5EF4-FFF2-40B4-BE49-F238E27FC236}">
                    <a16:creationId xmlns:a16="http://schemas.microsoft.com/office/drawing/2014/main" id="{ACFB3420-9919-D542-9FAD-42E55137B6F0}"/>
                  </a:ext>
                </a:extLst>
              </p:cNvPr>
              <p:cNvSpPr>
                <a:spLocks/>
              </p:cNvSpPr>
              <p:nvPr/>
            </p:nvSpPr>
            <p:spPr bwMode="auto">
              <a:xfrm flipH="1">
                <a:off x="5132085"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242" name="Freeform 109">
                <a:extLst>
                  <a:ext uri="{FF2B5EF4-FFF2-40B4-BE49-F238E27FC236}">
                    <a16:creationId xmlns:a16="http://schemas.microsoft.com/office/drawing/2014/main" id="{E5F0B1A5-0149-1944-855A-832C1F70ED52}"/>
                  </a:ext>
                </a:extLst>
              </p:cNvPr>
              <p:cNvSpPr>
                <a:spLocks/>
              </p:cNvSpPr>
              <p:nvPr/>
            </p:nvSpPr>
            <p:spPr bwMode="auto">
              <a:xfrm rot="10800000" flipH="1">
                <a:off x="5132085"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243" name="Freeform 110">
                <a:extLst>
                  <a:ext uri="{FF2B5EF4-FFF2-40B4-BE49-F238E27FC236}">
                    <a16:creationId xmlns:a16="http://schemas.microsoft.com/office/drawing/2014/main" id="{733F57AE-4E71-D148-8255-62C21A2141B5}"/>
                  </a:ext>
                </a:extLst>
              </p:cNvPr>
              <p:cNvSpPr>
                <a:spLocks/>
              </p:cNvSpPr>
              <p:nvPr/>
            </p:nvSpPr>
            <p:spPr bwMode="auto">
              <a:xfrm flipH="1">
                <a:off x="5095357"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244" name="Freeform 111">
                <a:extLst>
                  <a:ext uri="{FF2B5EF4-FFF2-40B4-BE49-F238E27FC236}">
                    <a16:creationId xmlns:a16="http://schemas.microsoft.com/office/drawing/2014/main" id="{96AC32CE-D241-E740-8A86-8325FA269B83}"/>
                  </a:ext>
                </a:extLst>
              </p:cNvPr>
              <p:cNvSpPr>
                <a:spLocks/>
              </p:cNvSpPr>
              <p:nvPr/>
            </p:nvSpPr>
            <p:spPr bwMode="auto">
              <a:xfrm rot="10800000" flipH="1">
                <a:off x="5095357"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245" name="Freeform 112">
                <a:extLst>
                  <a:ext uri="{FF2B5EF4-FFF2-40B4-BE49-F238E27FC236}">
                    <a16:creationId xmlns:a16="http://schemas.microsoft.com/office/drawing/2014/main" id="{13862A1C-38DE-6D45-A9BA-F4523364C722}"/>
                  </a:ext>
                </a:extLst>
              </p:cNvPr>
              <p:cNvSpPr>
                <a:spLocks/>
              </p:cNvSpPr>
              <p:nvPr/>
            </p:nvSpPr>
            <p:spPr bwMode="auto">
              <a:xfrm rot="10800000" flipH="1">
                <a:off x="5168814"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sz="1767"/>
              </a:p>
            </p:txBody>
          </p:sp>
          <p:sp>
            <p:nvSpPr>
              <p:cNvPr id="246" name="Freeform 113">
                <a:extLst>
                  <a:ext uri="{FF2B5EF4-FFF2-40B4-BE49-F238E27FC236}">
                    <a16:creationId xmlns:a16="http://schemas.microsoft.com/office/drawing/2014/main" id="{D841086D-A5B9-AC4D-96A0-D90E9737DA43}"/>
                  </a:ext>
                </a:extLst>
              </p:cNvPr>
              <p:cNvSpPr>
                <a:spLocks/>
              </p:cNvSpPr>
              <p:nvPr/>
            </p:nvSpPr>
            <p:spPr bwMode="auto">
              <a:xfrm flipH="1">
                <a:off x="5168814"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sz="1767"/>
              </a:p>
            </p:txBody>
          </p:sp>
          <p:sp>
            <p:nvSpPr>
              <p:cNvPr id="247" name="Line 114">
                <a:extLst>
                  <a:ext uri="{FF2B5EF4-FFF2-40B4-BE49-F238E27FC236}">
                    <a16:creationId xmlns:a16="http://schemas.microsoft.com/office/drawing/2014/main" id="{7DDEF671-0D3B-0141-9BCB-747B91D57B04}"/>
                  </a:ext>
                </a:extLst>
              </p:cNvPr>
              <p:cNvSpPr>
                <a:spLocks noChangeShapeType="1"/>
              </p:cNvSpPr>
              <p:nvPr/>
            </p:nvSpPr>
            <p:spPr bwMode="auto">
              <a:xfrm flipH="1">
                <a:off x="5168814"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sz="1767"/>
              </a:p>
            </p:txBody>
          </p:sp>
        </p:grpSp>
      </p:grpSp>
      <p:grpSp>
        <p:nvGrpSpPr>
          <p:cNvPr id="12" name="Groupe 11">
            <a:extLst>
              <a:ext uri="{FF2B5EF4-FFF2-40B4-BE49-F238E27FC236}">
                <a16:creationId xmlns:a16="http://schemas.microsoft.com/office/drawing/2014/main" id="{24767781-40A1-F34C-8738-407E1D217043}"/>
              </a:ext>
            </a:extLst>
          </p:cNvPr>
          <p:cNvGrpSpPr/>
          <p:nvPr/>
        </p:nvGrpSpPr>
        <p:grpSpPr>
          <a:xfrm>
            <a:off x="2871421" y="1256784"/>
            <a:ext cx="5074821" cy="861233"/>
            <a:chOff x="1725613" y="1422400"/>
            <a:chExt cx="5743575" cy="974725"/>
          </a:xfrm>
        </p:grpSpPr>
        <p:sp>
          <p:nvSpPr>
            <p:cNvPr id="249" name="Freeform 116">
              <a:extLst>
                <a:ext uri="{FF2B5EF4-FFF2-40B4-BE49-F238E27FC236}">
                  <a16:creationId xmlns:a16="http://schemas.microsoft.com/office/drawing/2014/main" id="{FBB3640C-10D5-044E-A589-81019CE60182}"/>
                </a:ext>
              </a:extLst>
            </p:cNvPr>
            <p:cNvSpPr>
              <a:spLocks noChangeAspect="1"/>
            </p:cNvSpPr>
            <p:nvPr/>
          </p:nvSpPr>
          <p:spPr bwMode="auto">
            <a:xfrm flipH="1" flipV="1">
              <a:off x="6640513" y="18967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p>
          </p:txBody>
        </p:sp>
        <p:grpSp>
          <p:nvGrpSpPr>
            <p:cNvPr id="251" name="Groupe 250">
              <a:extLst>
                <a:ext uri="{FF2B5EF4-FFF2-40B4-BE49-F238E27FC236}">
                  <a16:creationId xmlns:a16="http://schemas.microsoft.com/office/drawing/2014/main" id="{EFC929CB-3FEA-B648-B463-CB4BB15C4C45}"/>
                </a:ext>
              </a:extLst>
            </p:cNvPr>
            <p:cNvGrpSpPr/>
            <p:nvPr/>
          </p:nvGrpSpPr>
          <p:grpSpPr>
            <a:xfrm>
              <a:off x="5002213" y="1447800"/>
              <a:ext cx="1657350" cy="936625"/>
              <a:chOff x="5815013" y="1473200"/>
              <a:chExt cx="1657350" cy="936625"/>
            </a:xfrm>
          </p:grpSpPr>
          <p:sp>
            <p:nvSpPr>
              <p:cNvPr id="252" name="Freeform 116">
                <a:extLst>
                  <a:ext uri="{FF2B5EF4-FFF2-40B4-BE49-F238E27FC236}">
                    <a16:creationId xmlns:a16="http://schemas.microsoft.com/office/drawing/2014/main" id="{EAF2AE32-0806-AC41-AA99-F638CCCBF1D8}"/>
                  </a:ext>
                </a:extLst>
              </p:cNvPr>
              <p:cNvSpPr>
                <a:spLocks noChangeAspect="1"/>
              </p:cNvSpPr>
              <p:nvPr/>
            </p:nvSpPr>
            <p:spPr bwMode="auto">
              <a:xfrm flipH="1" flipV="1">
                <a:off x="58150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p>
            </p:txBody>
          </p:sp>
          <p:sp>
            <p:nvSpPr>
              <p:cNvPr id="253" name="Freeform 117">
                <a:extLst>
                  <a:ext uri="{FF2B5EF4-FFF2-40B4-BE49-F238E27FC236}">
                    <a16:creationId xmlns:a16="http://schemas.microsoft.com/office/drawing/2014/main" id="{3288F2EA-C442-EF4A-A7BD-1FEA48DF3D90}"/>
                  </a:ext>
                </a:extLst>
              </p:cNvPr>
              <p:cNvSpPr>
                <a:spLocks noChangeAspect="1"/>
              </p:cNvSpPr>
              <p:nvPr/>
            </p:nvSpPr>
            <p:spPr bwMode="auto">
              <a:xfrm rot="10800000" flipH="1" flipV="1">
                <a:off x="66436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chemeClr val="accent1"/>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p>
            </p:txBody>
          </p:sp>
        </p:grpSp>
        <p:grpSp>
          <p:nvGrpSpPr>
            <p:cNvPr id="254" name="Groupe 253">
              <a:extLst>
                <a:ext uri="{FF2B5EF4-FFF2-40B4-BE49-F238E27FC236}">
                  <a16:creationId xmlns:a16="http://schemas.microsoft.com/office/drawing/2014/main" id="{F2593C1F-7786-2044-95E9-B9B49F9BA1FA}"/>
                </a:ext>
              </a:extLst>
            </p:cNvPr>
            <p:cNvGrpSpPr/>
            <p:nvPr/>
          </p:nvGrpSpPr>
          <p:grpSpPr>
            <a:xfrm>
              <a:off x="3351213" y="1422400"/>
              <a:ext cx="1657350" cy="936625"/>
              <a:chOff x="5815013" y="1473200"/>
              <a:chExt cx="1657350" cy="936625"/>
            </a:xfrm>
          </p:grpSpPr>
          <p:sp>
            <p:nvSpPr>
              <p:cNvPr id="255" name="Freeform 116">
                <a:extLst>
                  <a:ext uri="{FF2B5EF4-FFF2-40B4-BE49-F238E27FC236}">
                    <a16:creationId xmlns:a16="http://schemas.microsoft.com/office/drawing/2014/main" id="{37469D57-E9A6-9F43-A253-09EEB3F91BF1}"/>
                  </a:ext>
                </a:extLst>
              </p:cNvPr>
              <p:cNvSpPr>
                <a:spLocks noChangeAspect="1"/>
              </p:cNvSpPr>
              <p:nvPr/>
            </p:nvSpPr>
            <p:spPr bwMode="auto">
              <a:xfrm flipH="1" flipV="1">
                <a:off x="58150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p>
            </p:txBody>
          </p:sp>
          <p:sp>
            <p:nvSpPr>
              <p:cNvPr id="256" name="Freeform 117">
                <a:extLst>
                  <a:ext uri="{FF2B5EF4-FFF2-40B4-BE49-F238E27FC236}">
                    <a16:creationId xmlns:a16="http://schemas.microsoft.com/office/drawing/2014/main" id="{880B2212-D342-0741-94F7-A73AC72246CB}"/>
                  </a:ext>
                </a:extLst>
              </p:cNvPr>
              <p:cNvSpPr>
                <a:spLocks noChangeAspect="1"/>
              </p:cNvSpPr>
              <p:nvPr/>
            </p:nvSpPr>
            <p:spPr bwMode="auto">
              <a:xfrm rot="10800000" flipH="1" flipV="1">
                <a:off x="66436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chemeClr val="accent1"/>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p>
            </p:txBody>
          </p:sp>
        </p:grpSp>
        <p:grpSp>
          <p:nvGrpSpPr>
            <p:cNvPr id="257" name="Groupe 256">
              <a:extLst>
                <a:ext uri="{FF2B5EF4-FFF2-40B4-BE49-F238E27FC236}">
                  <a16:creationId xmlns:a16="http://schemas.microsoft.com/office/drawing/2014/main" id="{B15A5863-16B6-9841-9785-7D0B8F4C6DB1}"/>
                </a:ext>
              </a:extLst>
            </p:cNvPr>
            <p:cNvGrpSpPr/>
            <p:nvPr/>
          </p:nvGrpSpPr>
          <p:grpSpPr>
            <a:xfrm>
              <a:off x="1725613" y="1460500"/>
              <a:ext cx="1657350" cy="936625"/>
              <a:chOff x="5815013" y="1473200"/>
              <a:chExt cx="1657350" cy="936625"/>
            </a:xfrm>
          </p:grpSpPr>
          <p:sp>
            <p:nvSpPr>
              <p:cNvPr id="258" name="Freeform 116">
                <a:extLst>
                  <a:ext uri="{FF2B5EF4-FFF2-40B4-BE49-F238E27FC236}">
                    <a16:creationId xmlns:a16="http://schemas.microsoft.com/office/drawing/2014/main" id="{0229D867-2C54-F44B-8839-3CE10406F17C}"/>
                  </a:ext>
                </a:extLst>
              </p:cNvPr>
              <p:cNvSpPr>
                <a:spLocks noChangeAspect="1"/>
              </p:cNvSpPr>
              <p:nvPr/>
            </p:nvSpPr>
            <p:spPr bwMode="auto">
              <a:xfrm flipH="1" flipV="1">
                <a:off x="58150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p>
            </p:txBody>
          </p:sp>
          <p:sp>
            <p:nvSpPr>
              <p:cNvPr id="259" name="Freeform 117">
                <a:extLst>
                  <a:ext uri="{FF2B5EF4-FFF2-40B4-BE49-F238E27FC236}">
                    <a16:creationId xmlns:a16="http://schemas.microsoft.com/office/drawing/2014/main" id="{8D66AE03-7996-1849-AE18-EBD3074E7359}"/>
                  </a:ext>
                </a:extLst>
              </p:cNvPr>
              <p:cNvSpPr>
                <a:spLocks noChangeAspect="1"/>
              </p:cNvSpPr>
              <p:nvPr/>
            </p:nvSpPr>
            <p:spPr bwMode="auto">
              <a:xfrm rot="10800000" flipH="1" flipV="1">
                <a:off x="66436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chemeClr val="accent1"/>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p>
            </p:txBody>
          </p:sp>
        </p:grpSp>
      </p:grpSp>
      <p:grpSp>
        <p:nvGrpSpPr>
          <p:cNvPr id="10" name="Groupe 9">
            <a:extLst>
              <a:ext uri="{FF2B5EF4-FFF2-40B4-BE49-F238E27FC236}">
                <a16:creationId xmlns:a16="http://schemas.microsoft.com/office/drawing/2014/main" id="{D25C2DEA-016C-4849-ABC8-9B451D857798}"/>
              </a:ext>
            </a:extLst>
          </p:cNvPr>
          <p:cNvGrpSpPr/>
          <p:nvPr/>
        </p:nvGrpSpPr>
        <p:grpSpPr>
          <a:xfrm>
            <a:off x="3157562" y="2047882"/>
            <a:ext cx="4464664" cy="896301"/>
            <a:chOff x="2049463" y="2317750"/>
            <a:chExt cx="5053012" cy="1014414"/>
          </a:xfrm>
        </p:grpSpPr>
        <p:grpSp>
          <p:nvGrpSpPr>
            <p:cNvPr id="2" name="Groupe 1">
              <a:extLst>
                <a:ext uri="{FF2B5EF4-FFF2-40B4-BE49-F238E27FC236}">
                  <a16:creationId xmlns:a16="http://schemas.microsoft.com/office/drawing/2014/main" id="{F4BA7A22-0A01-FA4F-BD6B-D3E8F8E08D12}"/>
                </a:ext>
              </a:extLst>
            </p:cNvPr>
            <p:cNvGrpSpPr/>
            <p:nvPr/>
          </p:nvGrpSpPr>
          <p:grpSpPr>
            <a:xfrm>
              <a:off x="2049463" y="3230563"/>
              <a:ext cx="5027612" cy="101601"/>
              <a:chOff x="2049463" y="4335463"/>
              <a:chExt cx="5027612" cy="101601"/>
            </a:xfrm>
          </p:grpSpPr>
          <p:sp>
            <p:nvSpPr>
              <p:cNvPr id="261" name="Oval 94">
                <a:extLst>
                  <a:ext uri="{FF2B5EF4-FFF2-40B4-BE49-F238E27FC236}">
                    <a16:creationId xmlns:a16="http://schemas.microsoft.com/office/drawing/2014/main" id="{16744AD3-7D07-AB46-BFDA-1935BA0620CB}"/>
                  </a:ext>
                </a:extLst>
              </p:cNvPr>
              <p:cNvSpPr>
                <a:spLocks noChangeAspect="1" noChangeArrowheads="1"/>
              </p:cNvSpPr>
              <p:nvPr/>
            </p:nvSpPr>
            <p:spPr bwMode="auto">
              <a:xfrm>
                <a:off x="6986588" y="4344988"/>
                <a:ext cx="90487" cy="90488"/>
              </a:xfrm>
              <a:prstGeom prst="ellipse">
                <a:avLst/>
              </a:prstGeom>
              <a:solidFill>
                <a:srgbClr val="FF0000"/>
              </a:solidFill>
              <a:ln w="9525">
                <a:solidFill>
                  <a:schemeClr val="tx1"/>
                </a:solidFill>
                <a:round/>
                <a:headEnd/>
                <a:tailEnd/>
              </a:ln>
              <a:effectLst/>
            </p:spPr>
            <p:txBody>
              <a:bodyPr wrap="none" anchor="ctr"/>
              <a:lstStyle/>
              <a:p>
                <a:endParaRPr lang="en-GB" sz="1767"/>
              </a:p>
            </p:txBody>
          </p:sp>
          <p:sp>
            <p:nvSpPr>
              <p:cNvPr id="262" name="Oval 95">
                <a:extLst>
                  <a:ext uri="{FF2B5EF4-FFF2-40B4-BE49-F238E27FC236}">
                    <a16:creationId xmlns:a16="http://schemas.microsoft.com/office/drawing/2014/main" id="{954C7ED0-D604-6345-BD82-D9951AFF25D5}"/>
                  </a:ext>
                </a:extLst>
              </p:cNvPr>
              <p:cNvSpPr>
                <a:spLocks noChangeAspect="1" noChangeArrowheads="1"/>
              </p:cNvSpPr>
              <p:nvPr/>
            </p:nvSpPr>
            <p:spPr bwMode="auto">
              <a:xfrm>
                <a:off x="5349875" y="4346576"/>
                <a:ext cx="90487" cy="90488"/>
              </a:xfrm>
              <a:prstGeom prst="ellipse">
                <a:avLst/>
              </a:prstGeom>
              <a:solidFill>
                <a:srgbClr val="FF0000"/>
              </a:solidFill>
              <a:ln w="9525">
                <a:solidFill>
                  <a:schemeClr val="tx1"/>
                </a:solidFill>
                <a:round/>
                <a:headEnd/>
                <a:tailEnd/>
              </a:ln>
              <a:effectLst/>
            </p:spPr>
            <p:txBody>
              <a:bodyPr wrap="none" anchor="ctr"/>
              <a:lstStyle/>
              <a:p>
                <a:endParaRPr lang="en-GB" sz="1767"/>
              </a:p>
            </p:txBody>
          </p:sp>
          <p:sp>
            <p:nvSpPr>
              <p:cNvPr id="263" name="Oval 96">
                <a:extLst>
                  <a:ext uri="{FF2B5EF4-FFF2-40B4-BE49-F238E27FC236}">
                    <a16:creationId xmlns:a16="http://schemas.microsoft.com/office/drawing/2014/main" id="{57FE9F1C-4502-B948-BCCC-9BBE6184A7C1}"/>
                  </a:ext>
                </a:extLst>
              </p:cNvPr>
              <p:cNvSpPr>
                <a:spLocks noChangeAspect="1" noChangeArrowheads="1"/>
              </p:cNvSpPr>
              <p:nvPr/>
            </p:nvSpPr>
            <p:spPr bwMode="auto">
              <a:xfrm>
                <a:off x="3700463" y="4335463"/>
                <a:ext cx="90487" cy="90488"/>
              </a:xfrm>
              <a:prstGeom prst="ellipse">
                <a:avLst/>
              </a:prstGeom>
              <a:solidFill>
                <a:srgbClr val="FF0000"/>
              </a:solidFill>
              <a:ln w="9525">
                <a:solidFill>
                  <a:schemeClr val="tx1"/>
                </a:solidFill>
                <a:round/>
                <a:headEnd/>
                <a:tailEnd/>
              </a:ln>
              <a:effectLst/>
            </p:spPr>
            <p:txBody>
              <a:bodyPr wrap="none" anchor="ctr"/>
              <a:lstStyle/>
              <a:p>
                <a:endParaRPr lang="en-GB" sz="1767"/>
              </a:p>
            </p:txBody>
          </p:sp>
          <p:sp>
            <p:nvSpPr>
              <p:cNvPr id="264" name="Oval 96">
                <a:extLst>
                  <a:ext uri="{FF2B5EF4-FFF2-40B4-BE49-F238E27FC236}">
                    <a16:creationId xmlns:a16="http://schemas.microsoft.com/office/drawing/2014/main" id="{D78D0055-4EED-FD4A-9217-50031BD99B75}"/>
                  </a:ext>
                </a:extLst>
              </p:cNvPr>
              <p:cNvSpPr>
                <a:spLocks noChangeAspect="1" noChangeArrowheads="1"/>
              </p:cNvSpPr>
              <p:nvPr/>
            </p:nvSpPr>
            <p:spPr bwMode="auto">
              <a:xfrm>
                <a:off x="2049463" y="4335463"/>
                <a:ext cx="90487" cy="90488"/>
              </a:xfrm>
              <a:prstGeom prst="ellipse">
                <a:avLst/>
              </a:prstGeom>
              <a:solidFill>
                <a:srgbClr val="FF0000"/>
              </a:solidFill>
              <a:ln w="9525">
                <a:solidFill>
                  <a:schemeClr val="tx1"/>
                </a:solidFill>
                <a:round/>
                <a:headEnd/>
                <a:tailEnd/>
              </a:ln>
              <a:effectLst/>
            </p:spPr>
            <p:txBody>
              <a:bodyPr wrap="none" anchor="ctr"/>
              <a:lstStyle/>
              <a:p>
                <a:endParaRPr lang="en-GB" sz="1767"/>
              </a:p>
            </p:txBody>
          </p:sp>
        </p:grpSp>
        <p:grpSp>
          <p:nvGrpSpPr>
            <p:cNvPr id="4" name="Groupe 3">
              <a:extLst>
                <a:ext uri="{FF2B5EF4-FFF2-40B4-BE49-F238E27FC236}">
                  <a16:creationId xmlns:a16="http://schemas.microsoft.com/office/drawing/2014/main" id="{EC7E1E90-7315-6840-AE0D-48BAE7BD4685}"/>
                </a:ext>
              </a:extLst>
            </p:cNvPr>
            <p:cNvGrpSpPr/>
            <p:nvPr/>
          </p:nvGrpSpPr>
          <p:grpSpPr>
            <a:xfrm>
              <a:off x="2087563" y="2317750"/>
              <a:ext cx="5014912" cy="114301"/>
              <a:chOff x="2087563" y="2317750"/>
              <a:chExt cx="5014912" cy="114301"/>
            </a:xfrm>
          </p:grpSpPr>
          <p:grpSp>
            <p:nvGrpSpPr>
              <p:cNvPr id="128" name="Group 124">
                <a:extLst>
                  <a:ext uri="{FF2B5EF4-FFF2-40B4-BE49-F238E27FC236}">
                    <a16:creationId xmlns:a16="http://schemas.microsoft.com/office/drawing/2014/main" id="{037B3649-9D68-4442-B12A-2FE6BE50CFEE}"/>
                  </a:ext>
                </a:extLst>
              </p:cNvPr>
              <p:cNvGrpSpPr>
                <a:grpSpLocks/>
              </p:cNvGrpSpPr>
              <p:nvPr/>
            </p:nvGrpSpPr>
            <p:grpSpPr bwMode="auto">
              <a:xfrm>
                <a:off x="3725863" y="2317750"/>
                <a:ext cx="3376612" cy="101600"/>
                <a:chOff x="1603" y="1627"/>
                <a:chExt cx="2127" cy="64"/>
              </a:xfrm>
              <a:solidFill>
                <a:srgbClr val="FF0000"/>
              </a:solidFill>
            </p:grpSpPr>
            <p:sp>
              <p:nvSpPr>
                <p:cNvPr id="130" name="Oval 125">
                  <a:extLst>
                    <a:ext uri="{FF2B5EF4-FFF2-40B4-BE49-F238E27FC236}">
                      <a16:creationId xmlns:a16="http://schemas.microsoft.com/office/drawing/2014/main" id="{431424FA-713E-454D-9714-737A594B0189}"/>
                    </a:ext>
                  </a:extLst>
                </p:cNvPr>
                <p:cNvSpPr>
                  <a:spLocks noChangeAspect="1" noChangeArrowheads="1"/>
                </p:cNvSpPr>
                <p:nvPr/>
              </p:nvSpPr>
              <p:spPr bwMode="auto">
                <a:xfrm>
                  <a:off x="3673" y="1633"/>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p>
              </p:txBody>
            </p:sp>
            <p:sp>
              <p:nvSpPr>
                <p:cNvPr id="133" name="Oval 126">
                  <a:extLst>
                    <a:ext uri="{FF2B5EF4-FFF2-40B4-BE49-F238E27FC236}">
                      <a16:creationId xmlns:a16="http://schemas.microsoft.com/office/drawing/2014/main" id="{95FBF87F-E533-E64C-8100-B9BAE8A477AC}"/>
                    </a:ext>
                  </a:extLst>
                </p:cNvPr>
                <p:cNvSpPr>
                  <a:spLocks noChangeAspect="1" noChangeArrowheads="1"/>
                </p:cNvSpPr>
                <p:nvPr/>
              </p:nvSpPr>
              <p:spPr bwMode="auto">
                <a:xfrm>
                  <a:off x="2642" y="1634"/>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p>
              </p:txBody>
            </p:sp>
            <p:sp>
              <p:nvSpPr>
                <p:cNvPr id="134" name="Oval 127">
                  <a:extLst>
                    <a:ext uri="{FF2B5EF4-FFF2-40B4-BE49-F238E27FC236}">
                      <a16:creationId xmlns:a16="http://schemas.microsoft.com/office/drawing/2014/main" id="{ED1BDD5D-1F04-3248-95EA-B68B38703C75}"/>
                    </a:ext>
                  </a:extLst>
                </p:cNvPr>
                <p:cNvSpPr>
                  <a:spLocks noChangeAspect="1" noChangeArrowheads="1"/>
                </p:cNvSpPr>
                <p:nvPr/>
              </p:nvSpPr>
              <p:spPr bwMode="auto">
                <a:xfrm>
                  <a:off x="1603" y="1627"/>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p>
              </p:txBody>
            </p:sp>
          </p:grpSp>
          <p:sp>
            <p:nvSpPr>
              <p:cNvPr id="265" name="Oval 96">
                <a:extLst>
                  <a:ext uri="{FF2B5EF4-FFF2-40B4-BE49-F238E27FC236}">
                    <a16:creationId xmlns:a16="http://schemas.microsoft.com/office/drawing/2014/main" id="{EDDF22A2-C65F-FB48-AD57-CA009891010A}"/>
                  </a:ext>
                </a:extLst>
              </p:cNvPr>
              <p:cNvSpPr>
                <a:spLocks noChangeAspect="1" noChangeArrowheads="1"/>
              </p:cNvSpPr>
              <p:nvPr/>
            </p:nvSpPr>
            <p:spPr bwMode="auto">
              <a:xfrm>
                <a:off x="2087563" y="2341563"/>
                <a:ext cx="90487" cy="90488"/>
              </a:xfrm>
              <a:prstGeom prst="ellipse">
                <a:avLst/>
              </a:prstGeom>
              <a:solidFill>
                <a:srgbClr val="FF0000"/>
              </a:solidFill>
              <a:ln w="9525">
                <a:solidFill>
                  <a:schemeClr val="tx1"/>
                </a:solidFill>
                <a:round/>
                <a:headEnd/>
                <a:tailEnd/>
              </a:ln>
              <a:effectLst/>
            </p:spPr>
            <p:txBody>
              <a:bodyPr wrap="none" anchor="ctr"/>
              <a:lstStyle/>
              <a:p>
                <a:endParaRPr lang="en-GB" sz="1767"/>
              </a:p>
            </p:txBody>
          </p:sp>
        </p:grpSp>
      </p:grpSp>
      <p:grpSp>
        <p:nvGrpSpPr>
          <p:cNvPr id="17" name="Groupe 16">
            <a:extLst>
              <a:ext uri="{FF2B5EF4-FFF2-40B4-BE49-F238E27FC236}">
                <a16:creationId xmlns:a16="http://schemas.microsoft.com/office/drawing/2014/main" id="{B483FCB3-E3B7-7345-AA01-11F2B453B396}"/>
              </a:ext>
            </a:extLst>
          </p:cNvPr>
          <p:cNvGrpSpPr/>
          <p:nvPr/>
        </p:nvGrpSpPr>
        <p:grpSpPr>
          <a:xfrm>
            <a:off x="1460580" y="2918842"/>
            <a:ext cx="1358064" cy="671683"/>
            <a:chOff x="128854" y="3303483"/>
            <a:chExt cx="1537029" cy="760197"/>
          </a:xfrm>
        </p:grpSpPr>
        <p:sp>
          <p:nvSpPr>
            <p:cNvPr id="266" name="Text Box 105">
              <a:extLst>
                <a:ext uri="{FF2B5EF4-FFF2-40B4-BE49-F238E27FC236}">
                  <a16:creationId xmlns:a16="http://schemas.microsoft.com/office/drawing/2014/main" id="{3B007558-FE93-674B-AE45-06A1805A3656}"/>
                </a:ext>
              </a:extLst>
            </p:cNvPr>
            <p:cNvSpPr txBox="1">
              <a:spLocks noChangeArrowheads="1"/>
            </p:cNvSpPr>
            <p:nvPr/>
          </p:nvSpPr>
          <p:spPr bwMode="auto">
            <a:xfrm>
              <a:off x="128854" y="3360633"/>
              <a:ext cx="1537029" cy="4122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sz="1767" dirty="0">
                  <a:solidFill>
                    <a:srgbClr val="0070C0"/>
                  </a:solidFill>
                </a:rPr>
                <a:t>E = </a:t>
              </a:r>
              <a:r>
                <a:rPr lang="de-DE" sz="1767" dirty="0" err="1">
                  <a:solidFill>
                    <a:srgbClr val="0070C0"/>
                  </a:solidFill>
                </a:rPr>
                <a:t>E</a:t>
              </a:r>
              <a:r>
                <a:rPr lang="de-DE" sz="1767" baseline="-25000" dirty="0" err="1">
                  <a:solidFill>
                    <a:srgbClr val="0070C0"/>
                  </a:solidFill>
                </a:rPr>
                <a:t>inj</a:t>
              </a:r>
              <a:r>
                <a:rPr lang="de-DE" sz="1767" baseline="-25000" dirty="0">
                  <a:solidFill>
                    <a:srgbClr val="0070C0"/>
                  </a:solidFill>
                </a:rPr>
                <a:t> </a:t>
              </a:r>
              <a:r>
                <a:rPr lang="de-DE" sz="1767" dirty="0">
                  <a:solidFill>
                    <a:srgbClr val="0070C0"/>
                  </a:solidFill>
                </a:rPr>
                <a:t>+</a:t>
              </a:r>
              <a:r>
                <a:rPr lang="de-DE" sz="1767" dirty="0">
                  <a:solidFill>
                    <a:srgbClr val="0070C0"/>
                  </a:solidFill>
                  <a:latin typeface="Symbol" pitchFamily="18" charset="2"/>
                </a:rPr>
                <a:t>D</a:t>
              </a:r>
              <a:r>
                <a:rPr lang="de-DE" sz="1767" dirty="0">
                  <a:solidFill>
                    <a:srgbClr val="0070C0"/>
                  </a:solidFill>
                </a:rPr>
                <a:t>E</a:t>
              </a:r>
            </a:p>
          </p:txBody>
        </p:sp>
        <p:sp>
          <p:nvSpPr>
            <p:cNvPr id="267" name="Textfeld 1">
              <a:extLst>
                <a:ext uri="{FF2B5EF4-FFF2-40B4-BE49-F238E27FC236}">
                  <a16:creationId xmlns:a16="http://schemas.microsoft.com/office/drawing/2014/main" id="{78A897DA-ACA8-9F43-AD33-A59E96D960D0}"/>
                </a:ext>
              </a:extLst>
            </p:cNvPr>
            <p:cNvSpPr txBox="1"/>
            <p:nvPr/>
          </p:nvSpPr>
          <p:spPr>
            <a:xfrm>
              <a:off x="709553" y="3743719"/>
              <a:ext cx="895905" cy="319961"/>
            </a:xfrm>
            <a:prstGeom prst="rect">
              <a:avLst/>
            </a:prstGeom>
            <a:noFill/>
          </p:spPr>
          <p:txBody>
            <a:bodyPr wrap="square" rtlCol="0">
              <a:spAutoFit/>
            </a:bodyPr>
            <a:lstStyle/>
            <a:p>
              <a:r>
                <a:rPr lang="en-GB" sz="1237" dirty="0">
                  <a:solidFill>
                    <a:schemeClr val="accent5">
                      <a:lumMod val="75000"/>
                    </a:schemeClr>
                  </a:solidFill>
                  <a:latin typeface="Symbol" panose="05050102010706020507" pitchFamily="18" charset="2"/>
                </a:rPr>
                <a:t>(b </a:t>
              </a:r>
              <a:r>
                <a:rPr lang="en-GB" sz="1237" dirty="0">
                  <a:solidFill>
                    <a:schemeClr val="accent5">
                      <a:lumMod val="75000"/>
                    </a:schemeClr>
                  </a:solidFill>
                  <a:latin typeface="+mj-lt"/>
                </a:rPr>
                <a:t>~ 1)</a:t>
              </a:r>
              <a:endParaRPr lang="en-GB" sz="1237" dirty="0">
                <a:solidFill>
                  <a:schemeClr val="accent5">
                    <a:lumMod val="75000"/>
                  </a:schemeClr>
                </a:solidFill>
                <a:latin typeface="Symbol" panose="05050102010706020507" pitchFamily="18" charset="2"/>
              </a:endParaRPr>
            </a:p>
          </p:txBody>
        </p:sp>
        <p:cxnSp>
          <p:nvCxnSpPr>
            <p:cNvPr id="15" name="Connecteur droit avec flèche 14">
              <a:extLst>
                <a:ext uri="{FF2B5EF4-FFF2-40B4-BE49-F238E27FC236}">
                  <a16:creationId xmlns:a16="http://schemas.microsoft.com/office/drawing/2014/main" id="{83129182-B11B-9945-B00A-C99903A586B4}"/>
                </a:ext>
              </a:extLst>
            </p:cNvPr>
            <p:cNvCxnSpPr>
              <a:cxnSpLocks/>
            </p:cNvCxnSpPr>
            <p:nvPr/>
          </p:nvCxnSpPr>
          <p:spPr>
            <a:xfrm flipH="1">
              <a:off x="349708" y="3303483"/>
              <a:ext cx="900112" cy="0"/>
            </a:xfrm>
            <a:prstGeom prst="straightConnector1">
              <a:avLst/>
            </a:prstGeom>
            <a:ln w="38100">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grpSp>
        <p:nvGrpSpPr>
          <p:cNvPr id="104" name="Groupe 103">
            <a:extLst>
              <a:ext uri="{FF2B5EF4-FFF2-40B4-BE49-F238E27FC236}">
                <a16:creationId xmlns:a16="http://schemas.microsoft.com/office/drawing/2014/main" id="{C46506CF-97A1-9347-AB99-F9DA6EB797CA}"/>
              </a:ext>
            </a:extLst>
          </p:cNvPr>
          <p:cNvGrpSpPr/>
          <p:nvPr/>
        </p:nvGrpSpPr>
        <p:grpSpPr>
          <a:xfrm>
            <a:off x="1890962" y="2812332"/>
            <a:ext cx="7448184" cy="1621050"/>
            <a:chOff x="615950" y="3182938"/>
            <a:chExt cx="8429698" cy="1834670"/>
          </a:xfrm>
        </p:grpSpPr>
        <p:grpSp>
          <p:nvGrpSpPr>
            <p:cNvPr id="151" name="Groupe 150">
              <a:extLst>
                <a:ext uri="{FF2B5EF4-FFF2-40B4-BE49-F238E27FC236}">
                  <a16:creationId xmlns:a16="http://schemas.microsoft.com/office/drawing/2014/main" id="{CA418186-B417-804D-AB91-EA8572AC568E}"/>
                </a:ext>
              </a:extLst>
            </p:cNvPr>
            <p:cNvGrpSpPr/>
            <p:nvPr/>
          </p:nvGrpSpPr>
          <p:grpSpPr>
            <a:xfrm>
              <a:off x="615950" y="3182938"/>
              <a:ext cx="8429698" cy="1834670"/>
              <a:chOff x="615950" y="3182938"/>
              <a:chExt cx="8429698" cy="1834670"/>
            </a:xfrm>
          </p:grpSpPr>
          <p:sp>
            <p:nvSpPr>
              <p:cNvPr id="95" name="Arc 90">
                <a:extLst>
                  <a:ext uri="{FF2B5EF4-FFF2-40B4-BE49-F238E27FC236}">
                    <a16:creationId xmlns:a16="http://schemas.microsoft.com/office/drawing/2014/main" id="{DBE6D62E-E951-444A-8915-795552C8AE1E}"/>
                  </a:ext>
                </a:extLst>
              </p:cNvPr>
              <p:cNvSpPr>
                <a:spLocks/>
              </p:cNvSpPr>
              <p:nvPr/>
            </p:nvSpPr>
            <p:spPr bwMode="auto">
              <a:xfrm rot="16200000">
                <a:off x="202407" y="3596481"/>
                <a:ext cx="1828800" cy="1001713"/>
              </a:xfrm>
              <a:custGeom>
                <a:avLst/>
                <a:gdLst>
                  <a:gd name="G0" fmla="+- 21600 0 0"/>
                  <a:gd name="G1" fmla="+- 21600 0 0"/>
                  <a:gd name="G2" fmla="+- 21600 0 0"/>
                  <a:gd name="T0" fmla="*/ 100 w 43200"/>
                  <a:gd name="T1" fmla="*/ 23681 h 23681"/>
                  <a:gd name="T2" fmla="*/ 43200 w 43200"/>
                  <a:gd name="T3" fmla="*/ 21600 h 23681"/>
                  <a:gd name="T4" fmla="*/ 21600 w 43200"/>
                  <a:gd name="T5" fmla="*/ 21600 h 23681"/>
                </a:gdLst>
                <a:ahLst/>
                <a:cxnLst>
                  <a:cxn ang="0">
                    <a:pos x="T0" y="T1"/>
                  </a:cxn>
                  <a:cxn ang="0">
                    <a:pos x="T2" y="T3"/>
                  </a:cxn>
                  <a:cxn ang="0">
                    <a:pos x="T4" y="T5"/>
                  </a:cxn>
                </a:cxnLst>
                <a:rect l="0" t="0" r="r" b="b"/>
                <a:pathLst>
                  <a:path w="43200" h="23681" fill="none" extrusionOk="0">
                    <a:moveTo>
                      <a:pt x="100" y="23680"/>
                    </a:moveTo>
                    <a:cubicBezTo>
                      <a:pt x="33" y="22989"/>
                      <a:pt x="0" y="22294"/>
                      <a:pt x="0" y="21600"/>
                    </a:cubicBezTo>
                    <a:cubicBezTo>
                      <a:pt x="0" y="9670"/>
                      <a:pt x="9670" y="0"/>
                      <a:pt x="21600" y="0"/>
                    </a:cubicBezTo>
                    <a:cubicBezTo>
                      <a:pt x="33529" y="-1"/>
                      <a:pt x="43199" y="9670"/>
                      <a:pt x="43200" y="21599"/>
                    </a:cubicBezTo>
                  </a:path>
                  <a:path w="43200" h="23681" stroke="0" extrusionOk="0">
                    <a:moveTo>
                      <a:pt x="100" y="23680"/>
                    </a:moveTo>
                    <a:cubicBezTo>
                      <a:pt x="33" y="22989"/>
                      <a:pt x="0" y="22294"/>
                      <a:pt x="0" y="21600"/>
                    </a:cubicBezTo>
                    <a:cubicBezTo>
                      <a:pt x="0" y="9670"/>
                      <a:pt x="9670" y="0"/>
                      <a:pt x="21600" y="0"/>
                    </a:cubicBezTo>
                    <a:cubicBezTo>
                      <a:pt x="33529" y="-1"/>
                      <a:pt x="43199" y="9670"/>
                      <a:pt x="43200" y="21599"/>
                    </a:cubicBezTo>
                    <a:lnTo>
                      <a:pt x="21600" y="21600"/>
                    </a:lnTo>
                    <a:close/>
                  </a:path>
                </a:pathLst>
              </a:custGeom>
              <a:noFill/>
              <a:ln w="31750">
                <a:solidFill>
                  <a:srgbClr val="FFC000"/>
                </a:solidFill>
                <a:round/>
                <a:headEnd type="triangle"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p>
            </p:txBody>
          </p:sp>
          <p:sp>
            <p:nvSpPr>
              <p:cNvPr id="96" name="Arc 91">
                <a:extLst>
                  <a:ext uri="{FF2B5EF4-FFF2-40B4-BE49-F238E27FC236}">
                    <a16:creationId xmlns:a16="http://schemas.microsoft.com/office/drawing/2014/main" id="{8E77F800-F88F-4945-BB3B-260F9BF04680}"/>
                  </a:ext>
                </a:extLst>
              </p:cNvPr>
              <p:cNvSpPr>
                <a:spLocks/>
              </p:cNvSpPr>
              <p:nvPr/>
            </p:nvSpPr>
            <p:spPr bwMode="auto">
              <a:xfrm rot="5400000" flipH="1">
                <a:off x="7023894" y="3598069"/>
                <a:ext cx="1828800" cy="1001712"/>
              </a:xfrm>
              <a:custGeom>
                <a:avLst/>
                <a:gdLst>
                  <a:gd name="G0" fmla="+- 21600 0 0"/>
                  <a:gd name="G1" fmla="+- 21600 0 0"/>
                  <a:gd name="G2" fmla="+- 21600 0 0"/>
                  <a:gd name="T0" fmla="*/ 100 w 43200"/>
                  <a:gd name="T1" fmla="*/ 23681 h 23681"/>
                  <a:gd name="T2" fmla="*/ 43200 w 43200"/>
                  <a:gd name="T3" fmla="*/ 21600 h 23681"/>
                  <a:gd name="T4" fmla="*/ 21600 w 43200"/>
                  <a:gd name="T5" fmla="*/ 21600 h 23681"/>
                </a:gdLst>
                <a:ahLst/>
                <a:cxnLst>
                  <a:cxn ang="0">
                    <a:pos x="T0" y="T1"/>
                  </a:cxn>
                  <a:cxn ang="0">
                    <a:pos x="T2" y="T3"/>
                  </a:cxn>
                  <a:cxn ang="0">
                    <a:pos x="T4" y="T5"/>
                  </a:cxn>
                </a:cxnLst>
                <a:rect l="0" t="0" r="r" b="b"/>
                <a:pathLst>
                  <a:path w="43200" h="23681" fill="none" extrusionOk="0">
                    <a:moveTo>
                      <a:pt x="100" y="23680"/>
                    </a:moveTo>
                    <a:cubicBezTo>
                      <a:pt x="33" y="22989"/>
                      <a:pt x="0" y="22294"/>
                      <a:pt x="0" y="21600"/>
                    </a:cubicBezTo>
                    <a:cubicBezTo>
                      <a:pt x="0" y="9670"/>
                      <a:pt x="9670" y="0"/>
                      <a:pt x="21600" y="0"/>
                    </a:cubicBezTo>
                    <a:cubicBezTo>
                      <a:pt x="33529" y="-1"/>
                      <a:pt x="43199" y="9670"/>
                      <a:pt x="43200" y="21599"/>
                    </a:cubicBezTo>
                  </a:path>
                  <a:path w="43200" h="23681" stroke="0" extrusionOk="0">
                    <a:moveTo>
                      <a:pt x="100" y="23680"/>
                    </a:moveTo>
                    <a:cubicBezTo>
                      <a:pt x="33" y="22989"/>
                      <a:pt x="0" y="22294"/>
                      <a:pt x="0" y="21600"/>
                    </a:cubicBezTo>
                    <a:cubicBezTo>
                      <a:pt x="0" y="9670"/>
                      <a:pt x="9670" y="0"/>
                      <a:pt x="21600" y="0"/>
                    </a:cubicBezTo>
                    <a:cubicBezTo>
                      <a:pt x="33529" y="-1"/>
                      <a:pt x="43199" y="9670"/>
                      <a:pt x="43200" y="21599"/>
                    </a:cubicBezTo>
                    <a:lnTo>
                      <a:pt x="21600" y="21600"/>
                    </a:lnTo>
                    <a:close/>
                  </a:path>
                </a:pathLst>
              </a:custGeom>
              <a:noFill/>
              <a:ln w="31750">
                <a:solidFill>
                  <a:srgbClr val="FFC000"/>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767"/>
              </a:p>
            </p:txBody>
          </p:sp>
          <p:sp>
            <p:nvSpPr>
              <p:cNvPr id="97" name="Line 92">
                <a:extLst>
                  <a:ext uri="{FF2B5EF4-FFF2-40B4-BE49-F238E27FC236}">
                    <a16:creationId xmlns:a16="http://schemas.microsoft.com/office/drawing/2014/main" id="{10A9F740-1327-4348-936C-CECD9D5C6814}"/>
                  </a:ext>
                </a:extLst>
              </p:cNvPr>
              <p:cNvSpPr>
                <a:spLocks noChangeShapeType="1"/>
              </p:cNvSpPr>
              <p:nvPr/>
            </p:nvSpPr>
            <p:spPr bwMode="auto">
              <a:xfrm>
                <a:off x="1600200" y="5016500"/>
                <a:ext cx="5842000" cy="0"/>
              </a:xfrm>
              <a:prstGeom prst="line">
                <a:avLst/>
              </a:prstGeom>
              <a:noFill/>
              <a:ln w="31750">
                <a:solidFill>
                  <a:srgbClr val="FFC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67"/>
              </a:p>
            </p:txBody>
          </p:sp>
          <p:sp>
            <p:nvSpPr>
              <p:cNvPr id="102" name="Text Box 97">
                <a:extLst>
                  <a:ext uri="{FF2B5EF4-FFF2-40B4-BE49-F238E27FC236}">
                    <a16:creationId xmlns:a16="http://schemas.microsoft.com/office/drawing/2014/main" id="{F907A762-D6EF-5C4A-8A6C-C0095C3A4F40}"/>
                  </a:ext>
                </a:extLst>
              </p:cNvPr>
              <p:cNvSpPr txBox="1">
                <a:spLocks noChangeArrowheads="1"/>
              </p:cNvSpPr>
              <p:nvPr/>
            </p:nvSpPr>
            <p:spPr bwMode="auto">
              <a:xfrm>
                <a:off x="3781424" y="4605338"/>
                <a:ext cx="2080789" cy="412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1767" b="1" dirty="0">
                    <a:solidFill>
                      <a:srgbClr val="FFC000"/>
                    </a:solidFill>
                  </a:rPr>
                  <a:t>L = n </a:t>
                </a:r>
                <a:r>
                  <a:rPr lang="en-US" sz="1767" b="1" dirty="0">
                    <a:solidFill>
                      <a:srgbClr val="FFC000"/>
                    </a:solidFill>
                    <a:latin typeface="Times New Roman" pitchFamily="18" charset="0"/>
                    <a:cs typeface="Times New Roman" pitchFamily="18" charset="0"/>
                  </a:rPr>
                  <a:t>· </a:t>
                </a:r>
                <a:r>
                  <a:rPr lang="en-US" sz="1767" b="1" dirty="0">
                    <a:solidFill>
                      <a:srgbClr val="FFC000"/>
                    </a:solidFill>
                    <a:latin typeface="Symbol" pitchFamily="18" charset="2"/>
                    <a:cs typeface="Times New Roman" pitchFamily="18" charset="0"/>
                  </a:rPr>
                  <a:t>l</a:t>
                </a:r>
                <a:r>
                  <a:rPr lang="en-US" sz="1767" b="1" dirty="0">
                    <a:solidFill>
                      <a:srgbClr val="FFC000"/>
                    </a:solidFill>
                    <a:cs typeface="Times New Roman" pitchFamily="18" charset="0"/>
                  </a:rPr>
                  <a:t> + </a:t>
                </a:r>
                <a:r>
                  <a:rPr lang="en-US" sz="1767" b="1" dirty="0">
                    <a:solidFill>
                      <a:srgbClr val="FFC000"/>
                    </a:solidFill>
                    <a:latin typeface="Symbol" pitchFamily="18" charset="2"/>
                    <a:cs typeface="Times New Roman" pitchFamily="18" charset="0"/>
                  </a:rPr>
                  <a:t>l </a:t>
                </a:r>
                <a:r>
                  <a:rPr lang="en-US" sz="1767" b="1" dirty="0">
                    <a:solidFill>
                      <a:srgbClr val="FFC000"/>
                    </a:solidFill>
                    <a:cs typeface="Times New Roman" pitchFamily="18" charset="0"/>
                  </a:rPr>
                  <a:t>/ 2</a:t>
                </a:r>
                <a:endParaRPr lang="en-US" sz="1767" b="1" dirty="0">
                  <a:solidFill>
                    <a:srgbClr val="FFC000"/>
                  </a:solidFill>
                  <a:latin typeface="Times New Roman" pitchFamily="18" charset="0"/>
                  <a:cs typeface="Times New Roman" pitchFamily="18" charset="0"/>
                </a:endParaRPr>
              </a:p>
            </p:txBody>
          </p:sp>
          <p:sp>
            <p:nvSpPr>
              <p:cNvPr id="110" name="Text Box 105">
                <a:extLst>
                  <a:ext uri="{FF2B5EF4-FFF2-40B4-BE49-F238E27FC236}">
                    <a16:creationId xmlns:a16="http://schemas.microsoft.com/office/drawing/2014/main" id="{F0474C10-A48E-C445-AF8F-DF4BFBAB2956}"/>
                  </a:ext>
                </a:extLst>
              </p:cNvPr>
              <p:cNvSpPr txBox="1">
                <a:spLocks noChangeArrowheads="1"/>
              </p:cNvSpPr>
              <p:nvPr/>
            </p:nvSpPr>
            <p:spPr bwMode="auto">
              <a:xfrm>
                <a:off x="7508620" y="3316724"/>
                <a:ext cx="1537028" cy="4122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sz="1767" dirty="0">
                    <a:solidFill>
                      <a:srgbClr val="FF0000"/>
                    </a:solidFill>
                  </a:rPr>
                  <a:t>E = </a:t>
                </a:r>
                <a:r>
                  <a:rPr lang="de-DE" sz="1767" dirty="0" err="1">
                    <a:solidFill>
                      <a:srgbClr val="FF0000"/>
                    </a:solidFill>
                  </a:rPr>
                  <a:t>E</a:t>
                </a:r>
                <a:r>
                  <a:rPr lang="de-DE" sz="1767" baseline="-25000" dirty="0" err="1">
                    <a:solidFill>
                      <a:srgbClr val="FF0000"/>
                    </a:solidFill>
                  </a:rPr>
                  <a:t>inj</a:t>
                </a:r>
                <a:r>
                  <a:rPr lang="de-DE" sz="1767" baseline="-25000" dirty="0">
                    <a:solidFill>
                      <a:srgbClr val="FF0000"/>
                    </a:solidFill>
                  </a:rPr>
                  <a:t> </a:t>
                </a:r>
                <a:r>
                  <a:rPr lang="de-DE" sz="1767" dirty="0">
                    <a:solidFill>
                      <a:srgbClr val="FF0000"/>
                    </a:solidFill>
                  </a:rPr>
                  <a:t>+</a:t>
                </a:r>
                <a:r>
                  <a:rPr lang="de-DE" sz="1767" dirty="0">
                    <a:solidFill>
                      <a:srgbClr val="FF0000"/>
                    </a:solidFill>
                    <a:latin typeface="Symbol" pitchFamily="18" charset="2"/>
                  </a:rPr>
                  <a:t>D</a:t>
                </a:r>
                <a:r>
                  <a:rPr lang="de-DE" sz="1767" dirty="0">
                    <a:solidFill>
                      <a:srgbClr val="FF0000"/>
                    </a:solidFill>
                  </a:rPr>
                  <a:t>E</a:t>
                </a:r>
              </a:p>
            </p:txBody>
          </p:sp>
        </p:grpSp>
        <p:cxnSp>
          <p:nvCxnSpPr>
            <p:cNvPr id="98" name="Connecteur droit avec flèche 97">
              <a:extLst>
                <a:ext uri="{FF2B5EF4-FFF2-40B4-BE49-F238E27FC236}">
                  <a16:creationId xmlns:a16="http://schemas.microsoft.com/office/drawing/2014/main" id="{140EA01F-1EFD-CA4F-9CE3-9FF60DAB6092}"/>
                </a:ext>
              </a:extLst>
            </p:cNvPr>
            <p:cNvCxnSpPr/>
            <p:nvPr/>
          </p:nvCxnSpPr>
          <p:spPr>
            <a:xfrm flipH="1" flipV="1">
              <a:off x="7594599" y="3280495"/>
              <a:ext cx="1217614" cy="6817"/>
            </a:xfrm>
            <a:prstGeom prst="straightConnector1">
              <a:avLst/>
            </a:prstGeom>
            <a:ln w="381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grpSp>
      <p:sp>
        <p:nvSpPr>
          <p:cNvPr id="107" name="ZoneTexte 106">
            <a:extLst>
              <a:ext uri="{FF2B5EF4-FFF2-40B4-BE49-F238E27FC236}">
                <a16:creationId xmlns:a16="http://schemas.microsoft.com/office/drawing/2014/main" id="{75DABAE1-16B3-5249-A20A-31FD05F3AE9D}"/>
              </a:ext>
            </a:extLst>
          </p:cNvPr>
          <p:cNvSpPr txBox="1"/>
          <p:nvPr/>
        </p:nvSpPr>
        <p:spPr>
          <a:xfrm>
            <a:off x="1573558" y="5217327"/>
            <a:ext cx="7559333" cy="636200"/>
          </a:xfrm>
          <a:prstGeom prst="rect">
            <a:avLst/>
          </a:prstGeom>
          <a:noFill/>
        </p:spPr>
        <p:txBody>
          <a:bodyPr wrap="square" rtlCol="0">
            <a:spAutoFit/>
          </a:bodyPr>
          <a:lstStyle/>
          <a:p>
            <a:pPr marL="252489" indent="-252489">
              <a:buFont typeface="Wingdings" pitchFamily="2" charset="2"/>
              <a:buChar char="§"/>
            </a:pPr>
            <a:r>
              <a:rPr lang="en-US" sz="1767" dirty="0">
                <a:solidFill>
                  <a:srgbClr val="FF0000"/>
                </a:solidFill>
                <a:latin typeface="Arial" panose="020B0604020202020204" pitchFamily="34" charset="0"/>
                <a:cs typeface="Arial" panose="020B0604020202020204" pitchFamily="34" charset="0"/>
                <a:sym typeface="Symbol" pitchFamily="18" charset="2"/>
              </a:rPr>
              <a:t>Deceleration = “loss free” energy storage (in the beam) </a:t>
            </a:r>
            <a:r>
              <a:rPr lang="en-US" sz="1767" dirty="0">
                <a:solidFill>
                  <a:srgbClr val="FF0000"/>
                </a:solidFill>
                <a:latin typeface="Arial" panose="020B0604020202020204" pitchFamily="34" charset="0"/>
                <a:cs typeface="Arial" panose="020B0604020202020204" pitchFamily="34" charset="0"/>
                <a:sym typeface="Wingdings" pitchFamily="2" charset="2"/>
              </a:rPr>
              <a:t></a:t>
            </a:r>
            <a:r>
              <a:rPr lang="en-US" sz="1767" dirty="0">
                <a:solidFill>
                  <a:srgbClr val="FF0000"/>
                </a:solidFill>
                <a:latin typeface="Arial" panose="020B0604020202020204" pitchFamily="34" charset="0"/>
                <a:cs typeface="Arial" panose="020B0604020202020204" pitchFamily="34" charset="0"/>
                <a:sym typeface="Symbol" pitchFamily="18" charset="2"/>
              </a:rPr>
              <a:t> Energy recovery</a:t>
            </a:r>
          </a:p>
        </p:txBody>
      </p:sp>
      <p:sp>
        <p:nvSpPr>
          <p:cNvPr id="8" name="Espace réservé de la date 7">
            <a:extLst>
              <a:ext uri="{FF2B5EF4-FFF2-40B4-BE49-F238E27FC236}">
                <a16:creationId xmlns:a16="http://schemas.microsoft.com/office/drawing/2014/main" id="{CFAE17F6-5304-4843-BBE9-3810A4ED2C48}"/>
              </a:ext>
            </a:extLst>
          </p:cNvPr>
          <p:cNvSpPr>
            <a:spLocks noGrp="1"/>
          </p:cNvSpPr>
          <p:nvPr>
            <p:ph type="dt" sz="half" idx="10"/>
          </p:nvPr>
        </p:nvSpPr>
        <p:spPr/>
        <p:txBody>
          <a:bodyPr/>
          <a:lstStyle/>
          <a:p>
            <a:r>
              <a:rPr lang="fr-FR"/>
              <a:t>25/01/2022</a:t>
            </a:r>
          </a:p>
        </p:txBody>
      </p:sp>
      <p:sp>
        <p:nvSpPr>
          <p:cNvPr id="250" name="ZoneTexte 9">
            <a:extLst>
              <a:ext uri="{FF2B5EF4-FFF2-40B4-BE49-F238E27FC236}">
                <a16:creationId xmlns:a16="http://schemas.microsoft.com/office/drawing/2014/main" id="{8E3648B1-558C-43E6-9D8D-4D22AD09126F}"/>
              </a:ext>
            </a:extLst>
          </p:cNvPr>
          <p:cNvSpPr txBox="1"/>
          <p:nvPr/>
        </p:nvSpPr>
        <p:spPr>
          <a:xfrm>
            <a:off x="602126" y="221861"/>
            <a:ext cx="3714034" cy="1071319"/>
          </a:xfrm>
          <a:prstGeom prst="rect">
            <a:avLst/>
          </a:prstGeom>
          <a:solidFill>
            <a:srgbClr val="FFFF00"/>
          </a:solidFill>
          <a:ln w="12700">
            <a:miter lim="400000"/>
          </a:ln>
          <a:extLst>
            <a:ext uri="{C572A759-6A51-4108-AA02-DFA0A04FC94B}">
              <ma14:wrappingTextBoxFlag xmlns:ma14="http://schemas.microsoft.com/office/mac/drawingml/2011/main" xmlns="" val="1"/>
            </a:ext>
          </a:extLst>
        </p:spPr>
        <p:txBody>
          <a:bodyPr wrap="square" lIns="40396" rIns="40396">
            <a:spAutoFit/>
          </a:bodyPr>
          <a:lstStyle>
            <a:lvl1pPr>
              <a:defRPr sz="2400" b="1">
                <a:solidFill>
                  <a:srgbClr val="2F97B5"/>
                </a:solidFill>
              </a:defRPr>
            </a:lvl1pPr>
          </a:lstStyle>
          <a:p>
            <a:r>
              <a:rPr lang="fr-FR" sz="3181" dirty="0"/>
              <a:t>ERL how </a:t>
            </a:r>
            <a:r>
              <a:rPr lang="fr-FR" sz="3181" dirty="0" err="1"/>
              <a:t>it</a:t>
            </a:r>
            <a:r>
              <a:rPr lang="fr-FR" sz="3181" dirty="0"/>
              <a:t> </a:t>
            </a:r>
            <a:r>
              <a:rPr lang="fr-FR" sz="3181" dirty="0" err="1"/>
              <a:t>works</a:t>
            </a:r>
            <a:r>
              <a:rPr lang="fr-FR" sz="3181" dirty="0"/>
              <a:t>   - I</a:t>
            </a:r>
          </a:p>
        </p:txBody>
      </p:sp>
    </p:spTree>
    <p:extLst>
      <p:ext uri="{BB962C8B-B14F-4D97-AF65-F5344CB8AC3E}">
        <p14:creationId xmlns:p14="http://schemas.microsoft.com/office/powerpoint/2010/main" val="316534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wipe(right)">
                                      <p:cBhvr>
                                        <p:cTn id="7" dur="500"/>
                                        <p:tgtEl>
                                          <p:spTgt spid="1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52"/>
                                        </p:tgtEl>
                                        <p:attrNameLst>
                                          <p:attrName>style.visibility</p:attrName>
                                        </p:attrNameLst>
                                      </p:cBhvr>
                                      <p:to>
                                        <p:strVal val="visible"/>
                                      </p:to>
                                    </p:set>
                                    <p:animEffect transition="in" filter="wipe(right)">
                                      <p:cBhvr>
                                        <p:cTn id="12" dur="500"/>
                                        <p:tgtEl>
                                          <p:spTgt spid="1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04"/>
                                        </p:tgtEl>
                                        <p:attrNameLst>
                                          <p:attrName>style.visibility</p:attrName>
                                        </p:attrNameLst>
                                      </p:cBhvr>
                                      <p:to>
                                        <p:strVal val="visible"/>
                                      </p:to>
                                    </p:set>
                                    <p:animEffect transition="in" filter="wipe(left)">
                                      <p:cBhvr>
                                        <p:cTn id="26" dur="500"/>
                                        <p:tgtEl>
                                          <p:spTgt spid="104"/>
                                        </p:tgtEl>
                                      </p:cBhvr>
                                    </p:animEffect>
                                  </p:childTnLst>
                                </p:cTn>
                              </p:par>
                              <p:par>
                                <p:cTn id="27" presetID="1" presetClass="exit" presetSubtype="0" fill="hold" nodeType="withEffect">
                                  <p:stCondLst>
                                    <p:cond delay="0"/>
                                  </p:stCondLst>
                                  <p:childTnLst>
                                    <p:set>
                                      <p:cBhvr>
                                        <p:cTn id="28" dur="1" fill="hold">
                                          <p:stCondLst>
                                            <p:cond delay="0"/>
                                          </p:stCondLst>
                                        </p:cTn>
                                        <p:tgtEl>
                                          <p:spTgt spid="17"/>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4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5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38"/>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3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39"/>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40"/>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4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right)">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0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nodeType="clickEffect">
                                  <p:stCondLst>
                                    <p:cond delay="0"/>
                                  </p:stCondLst>
                                  <p:childTnLst>
                                    <p:set>
                                      <p:cBhvr>
                                        <p:cTn id="65" dur="1" fill="hold">
                                          <p:stCondLst>
                                            <p:cond delay="0"/>
                                          </p:stCondLst>
                                        </p:cTn>
                                        <p:tgtEl>
                                          <p:spTgt spid="146"/>
                                        </p:tgtEl>
                                        <p:attrNameLst>
                                          <p:attrName>style.visibility</p:attrName>
                                        </p:attrNameLst>
                                      </p:cBhvr>
                                      <p:to>
                                        <p:strVal val="visible"/>
                                      </p:to>
                                    </p:set>
                                    <p:animEffect transition="in" filter="wipe(right)">
                                      <p:cBhvr>
                                        <p:cTn id="66"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0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E4BF4E6-6E34-4B97-8F18-91DF46B39DED}"/>
              </a:ext>
            </a:extLst>
          </p:cNvPr>
          <p:cNvSpPr>
            <a:spLocks noGrp="1"/>
          </p:cNvSpPr>
          <p:nvPr>
            <p:ph type="dt" sz="half" idx="10"/>
          </p:nvPr>
        </p:nvSpPr>
        <p:spPr/>
        <p:txBody>
          <a:bodyPr/>
          <a:lstStyle/>
          <a:p>
            <a:r>
              <a:rPr lang="fr-FR"/>
              <a:t>25/01/2022</a:t>
            </a:r>
          </a:p>
        </p:txBody>
      </p:sp>
      <p:sp>
        <p:nvSpPr>
          <p:cNvPr id="5" name="Espace réservé du pied de page 4">
            <a:extLst>
              <a:ext uri="{FF2B5EF4-FFF2-40B4-BE49-F238E27FC236}">
                <a16:creationId xmlns:a16="http://schemas.microsoft.com/office/drawing/2014/main" id="{98E1EE58-CEF6-46BF-ACCE-28FD898B5D3A}"/>
              </a:ext>
            </a:extLst>
          </p:cNvPr>
          <p:cNvSpPr>
            <a:spLocks noGrp="1"/>
          </p:cNvSpPr>
          <p:nvPr>
            <p:ph type="ftr" sz="quarter" idx="11"/>
          </p:nvPr>
        </p:nvSpPr>
        <p:spPr/>
        <p:txBody>
          <a:bodyPr/>
          <a:lstStyle/>
          <a:p>
            <a:r>
              <a:rPr lang="fr-FR"/>
              <a:t>PERLE : Meeting avec la direction</a:t>
            </a:r>
          </a:p>
        </p:txBody>
      </p:sp>
      <p:sp>
        <p:nvSpPr>
          <p:cNvPr id="6" name="Espace réservé du numéro de diapositive 5">
            <a:extLst>
              <a:ext uri="{FF2B5EF4-FFF2-40B4-BE49-F238E27FC236}">
                <a16:creationId xmlns:a16="http://schemas.microsoft.com/office/drawing/2014/main" id="{A1403032-1F02-4BDE-8917-6C298D041E5E}"/>
              </a:ext>
            </a:extLst>
          </p:cNvPr>
          <p:cNvSpPr>
            <a:spLocks noGrp="1"/>
          </p:cNvSpPr>
          <p:nvPr>
            <p:ph type="sldNum" sz="quarter" idx="12"/>
          </p:nvPr>
        </p:nvSpPr>
        <p:spPr/>
        <p:txBody>
          <a:bodyPr/>
          <a:lstStyle/>
          <a:p>
            <a:fld id="{38E47CA9-561A-426F-9498-138A7DCEDA50}" type="slidenum">
              <a:rPr lang="fr-FR" smtClean="0"/>
              <a:t>22</a:t>
            </a:fld>
            <a:endParaRPr lang="fr-FR"/>
          </a:p>
        </p:txBody>
      </p:sp>
      <p:pic>
        <p:nvPicPr>
          <p:cNvPr id="7" name="Image 6">
            <a:extLst>
              <a:ext uri="{FF2B5EF4-FFF2-40B4-BE49-F238E27FC236}">
                <a16:creationId xmlns:a16="http://schemas.microsoft.com/office/drawing/2014/main" id="{D43FD4B9-2CAF-4075-B82A-B85BB239D4B2}"/>
              </a:ext>
            </a:extLst>
          </p:cNvPr>
          <p:cNvPicPr>
            <a:picLocks noChangeAspect="1"/>
          </p:cNvPicPr>
          <p:nvPr/>
        </p:nvPicPr>
        <p:blipFill rotWithShape="1">
          <a:blip r:embed="rId2"/>
          <a:srcRect t="4535" b="65553"/>
          <a:stretch/>
        </p:blipFill>
        <p:spPr>
          <a:xfrm>
            <a:off x="43157" y="1006240"/>
            <a:ext cx="4604426" cy="2030353"/>
          </a:xfrm>
          <a:prstGeom prst="rect">
            <a:avLst/>
          </a:prstGeom>
        </p:spPr>
      </p:pic>
      <p:pic>
        <p:nvPicPr>
          <p:cNvPr id="8" name="Image 7">
            <a:extLst>
              <a:ext uri="{FF2B5EF4-FFF2-40B4-BE49-F238E27FC236}">
                <a16:creationId xmlns:a16="http://schemas.microsoft.com/office/drawing/2014/main" id="{9E1A0AAD-4F80-4BF9-B905-025CD1C2962C}"/>
              </a:ext>
            </a:extLst>
          </p:cNvPr>
          <p:cNvPicPr>
            <a:picLocks noChangeAspect="1"/>
          </p:cNvPicPr>
          <p:nvPr/>
        </p:nvPicPr>
        <p:blipFill rotWithShape="1">
          <a:blip r:embed="rId2"/>
          <a:srcRect t="34447" b="37556"/>
          <a:stretch/>
        </p:blipFill>
        <p:spPr>
          <a:xfrm>
            <a:off x="20654" y="2965707"/>
            <a:ext cx="4604426" cy="1900406"/>
          </a:xfrm>
          <a:prstGeom prst="rect">
            <a:avLst/>
          </a:prstGeom>
        </p:spPr>
      </p:pic>
      <p:pic>
        <p:nvPicPr>
          <p:cNvPr id="9" name="Image 8">
            <a:extLst>
              <a:ext uri="{FF2B5EF4-FFF2-40B4-BE49-F238E27FC236}">
                <a16:creationId xmlns:a16="http://schemas.microsoft.com/office/drawing/2014/main" id="{085CC1F3-20B1-475A-B97A-39B97B67BDA6}"/>
              </a:ext>
            </a:extLst>
          </p:cNvPr>
          <p:cNvPicPr>
            <a:picLocks noChangeAspect="1"/>
          </p:cNvPicPr>
          <p:nvPr/>
        </p:nvPicPr>
        <p:blipFill rotWithShape="1">
          <a:blip r:embed="rId2"/>
          <a:srcRect t="63122" b="6457"/>
          <a:stretch/>
        </p:blipFill>
        <p:spPr>
          <a:xfrm>
            <a:off x="5217405" y="944250"/>
            <a:ext cx="4983492" cy="2234889"/>
          </a:xfrm>
          <a:prstGeom prst="rect">
            <a:avLst/>
          </a:prstGeom>
        </p:spPr>
      </p:pic>
      <p:sp>
        <p:nvSpPr>
          <p:cNvPr id="11" name="ZoneTexte 10">
            <a:extLst>
              <a:ext uri="{FF2B5EF4-FFF2-40B4-BE49-F238E27FC236}">
                <a16:creationId xmlns:a16="http://schemas.microsoft.com/office/drawing/2014/main" id="{5D679892-1EE8-40CC-A5D2-68F7371D302B}"/>
              </a:ext>
            </a:extLst>
          </p:cNvPr>
          <p:cNvSpPr txBox="1"/>
          <p:nvPr/>
        </p:nvSpPr>
        <p:spPr>
          <a:xfrm>
            <a:off x="5117506" y="3867409"/>
            <a:ext cx="5183287" cy="1452001"/>
          </a:xfrm>
          <a:prstGeom prst="rect">
            <a:avLst/>
          </a:prstGeom>
          <a:noFill/>
        </p:spPr>
        <p:txBody>
          <a:bodyPr wrap="square" rtlCol="0">
            <a:spAutoFit/>
          </a:bodyPr>
          <a:lstStyle/>
          <a:p>
            <a:pPr algn="just"/>
            <a:r>
              <a:rPr lang="fr-FR" sz="1767" dirty="0"/>
              <a:t>The </a:t>
            </a:r>
            <a:r>
              <a:rPr lang="fr-FR" sz="1767" dirty="0" err="1"/>
              <a:t>energy</a:t>
            </a:r>
            <a:r>
              <a:rPr lang="fr-FR" sz="1767" dirty="0"/>
              <a:t> </a:t>
            </a:r>
            <a:r>
              <a:rPr lang="fr-FR" sz="1767" dirty="0" err="1"/>
              <a:t>recovery</a:t>
            </a:r>
            <a:r>
              <a:rPr lang="fr-FR" sz="1767" dirty="0"/>
              <a:t> in </a:t>
            </a:r>
            <a:r>
              <a:rPr lang="fr-FR" sz="1767" dirty="0" err="1"/>
              <a:t>this</a:t>
            </a:r>
            <a:r>
              <a:rPr lang="fr-FR" sz="1767" dirty="0"/>
              <a:t> process </a:t>
            </a:r>
            <a:r>
              <a:rPr lang="fr-FR" sz="1767" dirty="0" err="1"/>
              <a:t>takes</a:t>
            </a:r>
            <a:r>
              <a:rPr lang="fr-FR" sz="1767" dirty="0"/>
              <a:t> place in the </a:t>
            </a:r>
            <a:r>
              <a:rPr lang="fr-FR" sz="1767" dirty="0" err="1"/>
              <a:t>accelerrating</a:t>
            </a:r>
            <a:r>
              <a:rPr lang="fr-FR" sz="1767" dirty="0"/>
              <a:t> structure. The </a:t>
            </a:r>
            <a:r>
              <a:rPr lang="fr-FR" sz="1767" dirty="0" err="1"/>
              <a:t>energy</a:t>
            </a:r>
            <a:r>
              <a:rPr lang="fr-FR" sz="1767" dirty="0"/>
              <a:t> </a:t>
            </a:r>
            <a:r>
              <a:rPr lang="fr-FR" sz="1767" dirty="0" err="1"/>
              <a:t>taken</a:t>
            </a:r>
            <a:r>
              <a:rPr lang="fr-FR" sz="1767" dirty="0"/>
              <a:t> </a:t>
            </a:r>
            <a:r>
              <a:rPr lang="fr-FR" sz="1767" dirty="0" err="1"/>
              <a:t>from</a:t>
            </a:r>
            <a:r>
              <a:rPr lang="fr-FR" sz="1767" dirty="0"/>
              <a:t> the </a:t>
            </a:r>
            <a:r>
              <a:rPr lang="fr-FR" sz="1767" dirty="0" err="1"/>
              <a:t>electron</a:t>
            </a:r>
            <a:r>
              <a:rPr lang="fr-FR" sz="1767" dirty="0"/>
              <a:t> </a:t>
            </a:r>
            <a:r>
              <a:rPr lang="fr-FR" sz="1767" dirty="0" err="1"/>
              <a:t>beam</a:t>
            </a:r>
            <a:r>
              <a:rPr lang="fr-FR" sz="1767" dirty="0"/>
              <a:t> in the </a:t>
            </a:r>
            <a:r>
              <a:rPr lang="fr-FR" sz="1767" dirty="0" err="1"/>
              <a:t>decelerating</a:t>
            </a:r>
            <a:r>
              <a:rPr lang="fr-FR" sz="1767" dirty="0"/>
              <a:t> phase </a:t>
            </a:r>
            <a:r>
              <a:rPr lang="fr-FR" sz="1767" dirty="0" err="1"/>
              <a:t>is</a:t>
            </a:r>
            <a:r>
              <a:rPr lang="fr-FR" sz="1767" dirty="0"/>
              <a:t> </a:t>
            </a:r>
            <a:r>
              <a:rPr lang="fr-FR" sz="1767" dirty="0" err="1"/>
              <a:t>stored</a:t>
            </a:r>
            <a:r>
              <a:rPr lang="fr-FR" sz="1767" dirty="0"/>
              <a:t> in the </a:t>
            </a:r>
            <a:r>
              <a:rPr lang="fr-FR" sz="1767" dirty="0" err="1"/>
              <a:t>accelerating</a:t>
            </a:r>
            <a:r>
              <a:rPr lang="fr-FR" sz="1767" dirty="0"/>
              <a:t> structure and can </a:t>
            </a:r>
            <a:r>
              <a:rPr lang="fr-FR" sz="1767" dirty="0" err="1"/>
              <a:t>be</a:t>
            </a:r>
            <a:r>
              <a:rPr lang="fr-FR" sz="1767" dirty="0"/>
              <a:t> </a:t>
            </a:r>
            <a:r>
              <a:rPr lang="fr-FR" sz="1767" dirty="0" err="1"/>
              <a:t>used</a:t>
            </a:r>
            <a:r>
              <a:rPr lang="fr-FR" sz="1767" dirty="0"/>
              <a:t> to </a:t>
            </a:r>
            <a:r>
              <a:rPr lang="fr-FR" sz="1767" dirty="0" err="1"/>
              <a:t>accelerate</a:t>
            </a:r>
            <a:r>
              <a:rPr lang="fr-FR" sz="1767" dirty="0"/>
              <a:t> </a:t>
            </a:r>
            <a:r>
              <a:rPr lang="fr-FR" sz="1767" dirty="0" err="1"/>
              <a:t>electron</a:t>
            </a:r>
            <a:r>
              <a:rPr lang="fr-FR" sz="1767" dirty="0"/>
              <a:t> </a:t>
            </a:r>
            <a:r>
              <a:rPr lang="fr-FR" sz="1767" dirty="0" err="1"/>
              <a:t>bunch</a:t>
            </a:r>
            <a:endParaRPr lang="fr-FR" sz="1767" dirty="0"/>
          </a:p>
        </p:txBody>
      </p:sp>
      <p:sp>
        <p:nvSpPr>
          <p:cNvPr id="2" name="ZoneTexte 1">
            <a:extLst>
              <a:ext uri="{FF2B5EF4-FFF2-40B4-BE49-F238E27FC236}">
                <a16:creationId xmlns:a16="http://schemas.microsoft.com/office/drawing/2014/main" id="{401C7BC8-10B0-4D5C-9E41-1B255C3233AD}"/>
              </a:ext>
            </a:extLst>
          </p:cNvPr>
          <p:cNvSpPr txBox="1"/>
          <p:nvPr/>
        </p:nvSpPr>
        <p:spPr>
          <a:xfrm>
            <a:off x="1058567" y="120629"/>
            <a:ext cx="3369449" cy="636200"/>
          </a:xfrm>
          <a:prstGeom prst="rect">
            <a:avLst/>
          </a:prstGeom>
          <a:solidFill>
            <a:srgbClr val="FFFF00"/>
          </a:solidFill>
        </p:spPr>
        <p:txBody>
          <a:bodyPr wrap="none" rtlCol="0">
            <a:spAutoFit/>
          </a:bodyPr>
          <a:lstStyle/>
          <a:p>
            <a:r>
              <a:rPr lang="fr-FR" sz="3534" dirty="0"/>
              <a:t>SINGLE TOUR </a:t>
            </a:r>
          </a:p>
        </p:txBody>
      </p:sp>
      <p:sp>
        <p:nvSpPr>
          <p:cNvPr id="12" name="ZoneTexte 11">
            <a:extLst>
              <a:ext uri="{FF2B5EF4-FFF2-40B4-BE49-F238E27FC236}">
                <a16:creationId xmlns:a16="http://schemas.microsoft.com/office/drawing/2014/main" id="{DE61324B-4982-4117-B148-8C85FFB765AC}"/>
              </a:ext>
            </a:extLst>
          </p:cNvPr>
          <p:cNvSpPr txBox="1"/>
          <p:nvPr/>
        </p:nvSpPr>
        <p:spPr>
          <a:xfrm>
            <a:off x="6094644" y="638"/>
            <a:ext cx="3879588" cy="853823"/>
          </a:xfrm>
          <a:prstGeom prst="rect">
            <a:avLst/>
          </a:prstGeom>
          <a:solidFill>
            <a:srgbClr val="FFFF00"/>
          </a:solidFill>
        </p:spPr>
        <p:txBody>
          <a:bodyPr wrap="none" rtlCol="0">
            <a:spAutoFit/>
          </a:bodyPr>
          <a:lstStyle/>
          <a:p>
            <a:pPr algn="ctr"/>
            <a:r>
              <a:rPr lang="fr-FR" sz="3534" dirty="0"/>
              <a:t>MULTI TOUR</a:t>
            </a:r>
          </a:p>
          <a:p>
            <a:pPr algn="ctr"/>
            <a:r>
              <a:rPr lang="fr-FR" sz="1414" dirty="0"/>
              <a:t>More </a:t>
            </a:r>
            <a:r>
              <a:rPr lang="fr-FR" sz="1414" dirty="0" err="1"/>
              <a:t>complex</a:t>
            </a:r>
            <a:r>
              <a:rPr lang="fr-FR" sz="1414" dirty="0"/>
              <a:t>, but </a:t>
            </a:r>
            <a:r>
              <a:rPr lang="fr-FR" sz="1414" dirty="0" err="1"/>
              <a:t>allows</a:t>
            </a:r>
            <a:r>
              <a:rPr lang="fr-FR" sz="1414" dirty="0"/>
              <a:t> to go up in </a:t>
            </a:r>
            <a:r>
              <a:rPr lang="fr-FR" sz="1414" dirty="0" err="1"/>
              <a:t>energy</a:t>
            </a:r>
            <a:r>
              <a:rPr lang="fr-FR" sz="1414" dirty="0"/>
              <a:t> ! </a:t>
            </a:r>
          </a:p>
        </p:txBody>
      </p:sp>
    </p:spTree>
    <p:extLst>
      <p:ext uri="{BB962C8B-B14F-4D97-AF65-F5344CB8AC3E}">
        <p14:creationId xmlns:p14="http://schemas.microsoft.com/office/powerpoint/2010/main" val="780344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FD6CCC-4248-476F-9E66-DFAD340B47C9}"/>
              </a:ext>
            </a:extLst>
          </p:cNvPr>
          <p:cNvSpPr>
            <a:spLocks noGrp="1"/>
          </p:cNvSpPr>
          <p:nvPr>
            <p:ph type="title"/>
          </p:nvPr>
        </p:nvSpPr>
        <p:spPr>
          <a:xfrm>
            <a:off x="2002011" y="1085528"/>
            <a:ext cx="5688632" cy="1008112"/>
          </a:xfrm>
        </p:spPr>
        <p:txBody>
          <a:bodyPr>
            <a:noAutofit/>
          </a:bodyPr>
          <a:lstStyle/>
          <a:p>
            <a:pPr algn="ctr"/>
            <a:r>
              <a:rPr lang="fr-FR" sz="4800" dirty="0">
                <a:latin typeface="+mn-lt"/>
              </a:rPr>
              <a:t>APPENDIX</a:t>
            </a:r>
          </a:p>
        </p:txBody>
      </p:sp>
      <p:sp>
        <p:nvSpPr>
          <p:cNvPr id="7" name="Espace réservé de la date 6">
            <a:extLst>
              <a:ext uri="{FF2B5EF4-FFF2-40B4-BE49-F238E27FC236}">
                <a16:creationId xmlns:a16="http://schemas.microsoft.com/office/drawing/2014/main" id="{5CF315A0-B1EC-4565-9701-9A9104956C53}"/>
              </a:ext>
            </a:extLst>
          </p:cNvPr>
          <p:cNvSpPr>
            <a:spLocks noGrp="1"/>
          </p:cNvSpPr>
          <p:nvPr>
            <p:ph type="dt" sz="half" idx="10"/>
          </p:nvPr>
        </p:nvSpPr>
        <p:spPr/>
        <p:txBody>
          <a:bodyPr/>
          <a:lstStyle/>
          <a:p>
            <a:r>
              <a:rPr lang="fr-FR">
                <a:latin typeface="+mn-lt"/>
              </a:rPr>
              <a:t>25/01/2022</a:t>
            </a:r>
            <a:endParaRPr lang="fr-FR" dirty="0">
              <a:latin typeface="+mn-lt"/>
            </a:endParaRPr>
          </a:p>
        </p:txBody>
      </p:sp>
      <p:sp>
        <p:nvSpPr>
          <p:cNvPr id="8" name="Espace réservé du pied de page 7">
            <a:extLst>
              <a:ext uri="{FF2B5EF4-FFF2-40B4-BE49-F238E27FC236}">
                <a16:creationId xmlns:a16="http://schemas.microsoft.com/office/drawing/2014/main" id="{7B7510FB-2759-4F38-926F-14AD024AFDD2}"/>
              </a:ext>
            </a:extLst>
          </p:cNvPr>
          <p:cNvSpPr>
            <a:spLocks noGrp="1"/>
          </p:cNvSpPr>
          <p:nvPr>
            <p:ph type="ftr" sz="quarter" idx="11"/>
          </p:nvPr>
        </p:nvSpPr>
        <p:spPr/>
        <p:txBody>
          <a:bodyPr/>
          <a:lstStyle/>
          <a:p>
            <a:r>
              <a:rPr lang="fr-FR">
                <a:latin typeface="+mn-lt"/>
              </a:rPr>
              <a:t>PERLE : Meeting avec la direction</a:t>
            </a:r>
            <a:endParaRPr lang="fr-FR" dirty="0">
              <a:latin typeface="+mn-lt"/>
            </a:endParaRPr>
          </a:p>
        </p:txBody>
      </p:sp>
      <p:sp>
        <p:nvSpPr>
          <p:cNvPr id="9" name="Espace réservé du numéro de diapositive 8">
            <a:extLst>
              <a:ext uri="{FF2B5EF4-FFF2-40B4-BE49-F238E27FC236}">
                <a16:creationId xmlns:a16="http://schemas.microsoft.com/office/drawing/2014/main" id="{2F1ABB2F-305D-43B1-BC06-1131B6BD235A}"/>
              </a:ext>
            </a:extLst>
          </p:cNvPr>
          <p:cNvSpPr>
            <a:spLocks noGrp="1"/>
          </p:cNvSpPr>
          <p:nvPr>
            <p:ph type="sldNum" sz="quarter" idx="12"/>
          </p:nvPr>
        </p:nvSpPr>
        <p:spPr/>
        <p:txBody>
          <a:bodyPr/>
          <a:lstStyle/>
          <a:p>
            <a:fld id="{77E71596-5F9D-49C5-9701-16B3CA54319D}" type="slidenum">
              <a:rPr lang="fr-FR" smtClean="0">
                <a:latin typeface="+mn-lt"/>
              </a:rPr>
              <a:pPr/>
              <a:t>23</a:t>
            </a:fld>
            <a:endParaRPr lang="fr-FR" dirty="0">
              <a:latin typeface="+mn-lt"/>
            </a:endParaRPr>
          </a:p>
        </p:txBody>
      </p:sp>
      <p:sp>
        <p:nvSpPr>
          <p:cNvPr id="10" name="ZoneTexte 9">
            <a:extLst>
              <a:ext uri="{FF2B5EF4-FFF2-40B4-BE49-F238E27FC236}">
                <a16:creationId xmlns:a16="http://schemas.microsoft.com/office/drawing/2014/main" id="{EFC996CA-E2CD-4D05-8DF4-8C0BE8BA20CB}"/>
              </a:ext>
            </a:extLst>
          </p:cNvPr>
          <p:cNvSpPr txBox="1"/>
          <p:nvPr/>
        </p:nvSpPr>
        <p:spPr>
          <a:xfrm>
            <a:off x="2794099" y="2378705"/>
            <a:ext cx="4522392" cy="769441"/>
          </a:xfrm>
          <a:prstGeom prst="rect">
            <a:avLst/>
          </a:prstGeom>
          <a:noFill/>
        </p:spPr>
        <p:txBody>
          <a:bodyPr wrap="none" rtlCol="0">
            <a:spAutoFit/>
          </a:bodyPr>
          <a:lstStyle/>
          <a:p>
            <a:r>
              <a:rPr lang="fr-FR" sz="4400" dirty="0">
                <a:latin typeface="+mn-lt"/>
              </a:rPr>
              <a:t>RECENT PROGRESS</a:t>
            </a:r>
          </a:p>
        </p:txBody>
      </p:sp>
    </p:spTree>
    <p:extLst>
      <p:ext uri="{BB962C8B-B14F-4D97-AF65-F5344CB8AC3E}">
        <p14:creationId xmlns:p14="http://schemas.microsoft.com/office/powerpoint/2010/main" val="1221434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044" y="149425"/>
            <a:ext cx="7228860" cy="432048"/>
          </a:xfrm>
        </p:spPr>
        <p:txBody>
          <a:bodyPr>
            <a:normAutofit/>
          </a:bodyPr>
          <a:lstStyle/>
          <a:p>
            <a:r>
              <a:rPr lang="en-GB" dirty="0">
                <a:latin typeface="+mn-lt"/>
                <a:cs typeface="Calibri" panose="020F0502020204030204" pitchFamily="34" charset="0"/>
              </a:rPr>
              <a:t>PERLE 2.0: Baseline 1</a:t>
            </a:r>
            <a:r>
              <a:rPr lang="en-GB" baseline="30000" dirty="0">
                <a:latin typeface="+mn-lt"/>
                <a:cs typeface="Calibri" panose="020F0502020204030204" pitchFamily="34" charset="0"/>
              </a:rPr>
              <a:t>st</a:t>
            </a:r>
            <a:r>
              <a:rPr lang="en-GB" dirty="0">
                <a:latin typeface="+mn-lt"/>
                <a:cs typeface="Calibri" panose="020F0502020204030204" pitchFamily="34" charset="0"/>
              </a:rPr>
              <a:t> order lattice</a:t>
            </a:r>
            <a:endParaRPr lang="en-GB" dirty="0">
              <a:solidFill>
                <a:schemeClr val="tx2">
                  <a:lumMod val="75000"/>
                </a:schemeClr>
              </a:solidFill>
              <a:latin typeface="+mn-lt"/>
              <a:cs typeface="Calibri" panose="020F0502020204030204" pitchFamily="34" charset="0"/>
            </a:endParaRPr>
          </a:p>
        </p:txBody>
      </p:sp>
      <p:sp>
        <p:nvSpPr>
          <p:cNvPr id="9" name="Espace réservé du numéro de diapositive 8"/>
          <p:cNvSpPr>
            <a:spLocks noGrp="1"/>
          </p:cNvSpPr>
          <p:nvPr>
            <p:ph type="sldNum" sz="quarter" idx="12"/>
          </p:nvPr>
        </p:nvSpPr>
        <p:spPr/>
        <p:txBody>
          <a:bodyPr/>
          <a:lstStyle/>
          <a:p>
            <a:pPr algn="r"/>
            <a:fld id="{77E71596-5F9D-49C5-9701-16B3CA54319D}" type="slidenum">
              <a:rPr lang="fr-FR" sz="1200" smtClean="0">
                <a:latin typeface="+mn-lt"/>
                <a:cs typeface="Calibri" panose="020F0502020204030204" pitchFamily="34" charset="0"/>
              </a:rPr>
              <a:pPr algn="r"/>
              <a:t>24</a:t>
            </a:fld>
            <a:endParaRPr lang="fr-FR" sz="1200" dirty="0">
              <a:latin typeface="+mn-lt"/>
              <a:cs typeface="Calibri" panose="020F0502020204030204" pitchFamily="34" charset="0"/>
            </a:endParaRPr>
          </a:p>
        </p:txBody>
      </p:sp>
      <p:sp>
        <p:nvSpPr>
          <p:cNvPr id="75" name="TextShape 1">
            <a:extLst>
              <a:ext uri="{FF2B5EF4-FFF2-40B4-BE49-F238E27FC236}">
                <a16:creationId xmlns:a16="http://schemas.microsoft.com/office/drawing/2014/main" id="{25B82B98-5BD5-DD4C-9657-2F976D7F01B2}"/>
              </a:ext>
            </a:extLst>
          </p:cNvPr>
          <p:cNvSpPr txBox="1"/>
          <p:nvPr/>
        </p:nvSpPr>
        <p:spPr>
          <a:xfrm>
            <a:off x="201960" y="5715000"/>
            <a:ext cx="2411280" cy="321840"/>
          </a:xfrm>
          <a:prstGeom prst="rect">
            <a:avLst/>
          </a:prstGeom>
          <a:noFill/>
          <a:ln>
            <a:noFill/>
          </a:ln>
        </p:spPr>
        <p:txBody>
          <a:bodyPr anchor="ctr"/>
          <a:lstStyle/>
          <a:p>
            <a:pPr>
              <a:lnSpc>
                <a:spcPct val="100000"/>
              </a:lnSpc>
            </a:pPr>
            <a:r>
              <a:rPr lang="fr-FR" sz="1200" spc="-1" dirty="0">
                <a:solidFill>
                  <a:srgbClr val="FFFFFF"/>
                </a:solidFill>
                <a:uFill>
                  <a:solidFill>
                    <a:srgbClr val="FFFFFF"/>
                  </a:solidFill>
                </a:uFill>
                <a:latin typeface="+mn-lt"/>
              </a:rPr>
              <a:t>11</a:t>
            </a:r>
            <a:r>
              <a:rPr lang="fr-FR" sz="1200" b="0" strike="noStrike" spc="-1" dirty="0">
                <a:solidFill>
                  <a:srgbClr val="FFFFFF"/>
                </a:solidFill>
                <a:uFill>
                  <a:solidFill>
                    <a:srgbClr val="FFFFFF"/>
                  </a:solidFill>
                </a:uFill>
                <a:latin typeface="+mn-lt"/>
              </a:rPr>
              <a:t>/01/2022</a:t>
            </a:r>
            <a:endParaRPr lang="fr-FR" sz="1200" b="0" strike="noStrike" spc="-1" dirty="0">
              <a:solidFill>
                <a:srgbClr val="000000"/>
              </a:solidFill>
              <a:uFill>
                <a:solidFill>
                  <a:srgbClr val="FFFFFF"/>
                </a:solidFill>
              </a:uFill>
              <a:latin typeface="+mn-lt"/>
            </a:endParaRPr>
          </a:p>
        </p:txBody>
      </p:sp>
      <p:sp>
        <p:nvSpPr>
          <p:cNvPr id="6" name="ZoneTexte 5">
            <a:extLst>
              <a:ext uri="{FF2B5EF4-FFF2-40B4-BE49-F238E27FC236}">
                <a16:creationId xmlns:a16="http://schemas.microsoft.com/office/drawing/2014/main" id="{6D2E9412-90F7-1847-A4A9-F4EE39544BB0}"/>
              </a:ext>
            </a:extLst>
          </p:cNvPr>
          <p:cNvSpPr txBox="1"/>
          <p:nvPr/>
        </p:nvSpPr>
        <p:spPr>
          <a:xfrm>
            <a:off x="359460" y="3208109"/>
            <a:ext cx="10131912" cy="2523768"/>
          </a:xfrm>
          <a:prstGeom prst="rect">
            <a:avLst/>
          </a:prstGeom>
          <a:noFill/>
        </p:spPr>
        <p:txBody>
          <a:bodyPr wrap="square" rtlCol="0">
            <a:spAutoFit/>
          </a:bodyPr>
          <a:lstStyle/>
          <a:p>
            <a:r>
              <a:rPr lang="en-GB" altLang="en-US" sz="1500" b="1" dirty="0">
                <a:solidFill>
                  <a:schemeClr val="accent1">
                    <a:lumMod val="75000"/>
                  </a:schemeClr>
                </a:solidFill>
                <a:latin typeface="+mn-lt"/>
                <a:cs typeface="Calibri" panose="020F0502020204030204" pitchFamily="34" charset="0"/>
              </a:rPr>
              <a:t>Multi-pass linac optics in Energy Recovery mode:</a:t>
            </a:r>
          </a:p>
          <a:p>
            <a:pPr marL="742950" lvl="1" indent="-285750">
              <a:buFont typeface="Courier New" panose="02070309020205020404" pitchFamily="49" charset="0"/>
              <a:buChar char="o"/>
            </a:pPr>
            <a:r>
              <a:rPr lang="en-GB" altLang="en-US" sz="1400" dirty="0">
                <a:solidFill>
                  <a:schemeClr val="tx1">
                    <a:lumMod val="85000"/>
                    <a:lumOff val="15000"/>
                  </a:schemeClr>
                </a:solidFill>
                <a:latin typeface="+mn-lt"/>
                <a:ea typeface="Calibri" panose="020F0502020204030204" pitchFamily="34" charset="0"/>
                <a:cs typeface="Calibri" panose="020F0502020204030204" pitchFamily="34" charset="0"/>
              </a:rPr>
              <a:t>Configured with the SPL style cryomodules</a:t>
            </a:r>
          </a:p>
          <a:p>
            <a:pPr marL="742950" lvl="1" indent="-285750">
              <a:buFont typeface="Courier New" panose="02070309020205020404" pitchFamily="49" charset="0"/>
              <a:buChar char="o"/>
            </a:pPr>
            <a:r>
              <a:rPr lang="en-GB" altLang="en-US" sz="1400" dirty="0">
                <a:solidFill>
                  <a:schemeClr val="tx1">
                    <a:lumMod val="85000"/>
                    <a:lumOff val="15000"/>
                  </a:schemeClr>
                </a:solidFill>
                <a:latin typeface="+mn-lt"/>
                <a:cs typeface="Calibri" panose="020F0502020204030204" pitchFamily="34" charset="0"/>
              </a:rPr>
              <a:t>A weak quad doublet added just after the merger - flexibility of ‘splitting’ initial Twiss functions in both planes </a:t>
            </a:r>
            <a:endParaRPr lang="en-GB" altLang="en-US" sz="1400" dirty="0">
              <a:solidFill>
                <a:schemeClr val="tx1">
                  <a:lumMod val="85000"/>
                  <a:lumOff val="15000"/>
                </a:schemeClr>
              </a:solidFill>
              <a:latin typeface="+mn-lt"/>
              <a:ea typeface="Calibri" panose="020F0502020204030204" pitchFamily="34" charset="0"/>
              <a:cs typeface="Calibri" panose="020F0502020204030204" pitchFamily="34" charset="0"/>
            </a:endParaRPr>
          </a:p>
          <a:p>
            <a:r>
              <a:rPr lang="en-GB" altLang="en-US" sz="1500" b="1" dirty="0">
                <a:solidFill>
                  <a:schemeClr val="accent1">
                    <a:lumMod val="75000"/>
                  </a:schemeClr>
                </a:solidFill>
                <a:latin typeface="+mn-lt"/>
                <a:cs typeface="Calibri" panose="020F0502020204030204" pitchFamily="34" charset="0"/>
              </a:rPr>
              <a:t>Switchyard configuration: </a:t>
            </a:r>
          </a:p>
          <a:p>
            <a:pPr marL="742950" lvl="1" indent="-285750">
              <a:buFont typeface="Courier New" panose="02070309020205020404" pitchFamily="49" charset="0"/>
              <a:buChar char="o"/>
            </a:pPr>
            <a:r>
              <a:rPr lang="en-GB" altLang="en-US" sz="1400" dirty="0">
                <a:solidFill>
                  <a:schemeClr val="tx1">
                    <a:lumMod val="85000"/>
                    <a:lumOff val="15000"/>
                  </a:schemeClr>
                </a:solidFill>
                <a:latin typeface="+mn-lt"/>
                <a:cs typeface="Calibri" panose="020F0502020204030204" pitchFamily="34" charset="0"/>
              </a:rPr>
              <a:t>Compact 2 steps in </a:t>
            </a:r>
            <a:r>
              <a:rPr lang="en-GB" altLang="en-US" sz="1400" dirty="0" err="1">
                <a:solidFill>
                  <a:schemeClr val="tx1">
                    <a:lumMod val="85000"/>
                    <a:lumOff val="15000"/>
                  </a:schemeClr>
                </a:solidFill>
                <a:latin typeface="+mn-lt"/>
                <a:cs typeface="Calibri" panose="020F0502020204030204" pitchFamily="34" charset="0"/>
              </a:rPr>
              <a:t>Spr</a:t>
            </a:r>
            <a:r>
              <a:rPr lang="en-GB" altLang="en-US" sz="1400" dirty="0">
                <a:solidFill>
                  <a:schemeClr val="tx1">
                    <a:lumMod val="85000"/>
                    <a:lumOff val="15000"/>
                  </a:schemeClr>
                </a:solidFill>
                <a:latin typeface="+mn-lt"/>
                <a:cs typeface="Calibri" panose="020F0502020204030204" pitchFamily="34" charset="0"/>
              </a:rPr>
              <a:t>/Rec with two B-com magnets </a:t>
            </a:r>
            <a:r>
              <a:rPr lang="en-GB" altLang="en-US" sz="1400" dirty="0">
                <a:solidFill>
                  <a:schemeClr val="tx1">
                    <a:lumMod val="85000"/>
                    <a:lumOff val="15000"/>
                  </a:schemeClr>
                </a:solidFill>
                <a:latin typeface="+mn-lt"/>
                <a:cs typeface="Calibri" panose="020F0502020204030204" pitchFamily="34" charset="0"/>
                <a:sym typeface="Wingdings" pitchFamily="2" charset="2"/>
              </a:rPr>
              <a:t> mitigate </a:t>
            </a:r>
            <a:r>
              <a:rPr lang="en-GB" altLang="en-US" sz="1400" dirty="0">
                <a:solidFill>
                  <a:schemeClr val="tx1">
                    <a:lumMod val="85000"/>
                    <a:lumOff val="15000"/>
                  </a:schemeClr>
                </a:solidFill>
                <a:latin typeface="+mn-lt"/>
                <a:cs typeface="Calibri" panose="020F0502020204030204" pitchFamily="34" charset="0"/>
              </a:rPr>
              <a:t>strong edge focusing effects of the bends</a:t>
            </a:r>
          </a:p>
          <a:p>
            <a:r>
              <a:rPr lang="en-GB" altLang="en-US" sz="1500" b="1" dirty="0">
                <a:solidFill>
                  <a:schemeClr val="accent1">
                    <a:lumMod val="75000"/>
                  </a:schemeClr>
                </a:solidFill>
                <a:latin typeface="+mn-lt"/>
                <a:cs typeface="Calibri" panose="020F0502020204030204" pitchFamily="34" charset="0"/>
              </a:rPr>
              <a:t>Arc optics architecture: </a:t>
            </a:r>
          </a:p>
          <a:p>
            <a:pPr marL="742950" lvl="1" indent="-285750">
              <a:buFont typeface="Courier New" panose="02070309020205020404" pitchFamily="49" charset="0"/>
              <a:buChar char="o"/>
            </a:pPr>
            <a:r>
              <a:rPr lang="en-GB" altLang="en-US" sz="1400" dirty="0">
                <a:solidFill>
                  <a:schemeClr val="tx1">
                    <a:lumMod val="85000"/>
                    <a:lumOff val="15000"/>
                  </a:schemeClr>
                </a:solidFill>
                <a:latin typeface="+mn-lt"/>
                <a:cs typeface="Calibri" panose="020F0502020204030204" pitchFamily="34" charset="0"/>
              </a:rPr>
              <a:t>6 bend arc configuration </a:t>
            </a:r>
            <a:r>
              <a:rPr lang="en-GB" altLang="en-US" sz="1400" dirty="0">
                <a:solidFill>
                  <a:schemeClr val="tx1">
                    <a:lumMod val="85000"/>
                    <a:lumOff val="15000"/>
                  </a:schemeClr>
                </a:solidFill>
                <a:latin typeface="+mn-lt"/>
                <a:cs typeface="Calibri" panose="020F0502020204030204" pitchFamily="34" charset="0"/>
                <a:sym typeface="Wingdings" pitchFamily="2" charset="2"/>
              </a:rPr>
              <a:t></a:t>
            </a:r>
            <a:r>
              <a:rPr lang="en-GB" altLang="en-US" sz="1400" dirty="0">
                <a:solidFill>
                  <a:schemeClr val="tx1">
                    <a:lumMod val="85000"/>
                    <a:lumOff val="15000"/>
                  </a:schemeClr>
                </a:solidFill>
                <a:latin typeface="+mn-lt"/>
                <a:cs typeface="Calibri" panose="020F0502020204030204" pitchFamily="34" charset="0"/>
              </a:rPr>
              <a:t> better balanced M</a:t>
            </a:r>
            <a:r>
              <a:rPr lang="en-GB" altLang="en-US" sz="1400" baseline="-25000" dirty="0">
                <a:solidFill>
                  <a:schemeClr val="tx1">
                    <a:lumMod val="85000"/>
                    <a:lumOff val="15000"/>
                  </a:schemeClr>
                </a:solidFill>
                <a:latin typeface="+mn-lt"/>
                <a:cs typeface="Calibri" panose="020F0502020204030204" pitchFamily="34" charset="0"/>
              </a:rPr>
              <a:t>56</a:t>
            </a:r>
            <a:r>
              <a:rPr lang="en-GB" altLang="en-US" sz="1400" dirty="0">
                <a:solidFill>
                  <a:schemeClr val="tx1">
                    <a:lumMod val="85000"/>
                    <a:lumOff val="15000"/>
                  </a:schemeClr>
                </a:solidFill>
                <a:latin typeface="+mn-lt"/>
                <a:cs typeface="Calibri" panose="020F0502020204030204" pitchFamily="34" charset="0"/>
              </a:rPr>
              <a:t> across the arc (Vs. 4 bend arc in the previous lattice design)</a:t>
            </a:r>
          </a:p>
          <a:p>
            <a:pPr marL="742950" lvl="1" indent="-285750">
              <a:buFont typeface="Courier New" panose="02070309020205020404" pitchFamily="49" charset="0"/>
              <a:buChar char="o"/>
            </a:pPr>
            <a:r>
              <a:rPr lang="en-GB" altLang="en-US" sz="1400" dirty="0">
                <a:solidFill>
                  <a:schemeClr val="tx1">
                    <a:lumMod val="85000"/>
                    <a:lumOff val="15000"/>
                  </a:schemeClr>
                </a:solidFill>
                <a:latin typeface="+mn-lt"/>
                <a:cs typeface="Calibri" panose="020F0502020204030204" pitchFamily="34" charset="0"/>
              </a:rPr>
              <a:t>Arc pathlengths compatible with 25 ns injection </a:t>
            </a:r>
            <a:r>
              <a:rPr lang="en-GB" altLang="en-US" sz="1400" dirty="0">
                <a:solidFill>
                  <a:schemeClr val="tx1">
                    <a:lumMod val="85000"/>
                    <a:lumOff val="15000"/>
                  </a:schemeClr>
                </a:solidFill>
                <a:latin typeface="+mn-lt"/>
                <a:cs typeface="Calibri" panose="020F0502020204030204" pitchFamily="34" charset="0"/>
                <a:sym typeface="Wingdings" pitchFamily="2" charset="2"/>
              </a:rPr>
              <a:t> </a:t>
            </a:r>
            <a:r>
              <a:rPr lang="en-GB" altLang="en-US" sz="1400" dirty="0">
                <a:solidFill>
                  <a:schemeClr val="tx1">
                    <a:lumMod val="85000"/>
                    <a:lumOff val="15000"/>
                  </a:schemeClr>
                </a:solidFill>
                <a:latin typeface="+mn-lt"/>
                <a:cs typeface="Calibri" panose="020F0502020204030204" pitchFamily="34" charset="0"/>
              </a:rPr>
              <a:t>allowing an uniform bunch ‘filling pattern’</a:t>
            </a:r>
          </a:p>
          <a:p>
            <a:r>
              <a:rPr lang="en-GB" altLang="en-US" sz="1500" b="1" dirty="0">
                <a:solidFill>
                  <a:schemeClr val="accent1">
                    <a:lumMod val="75000"/>
                  </a:schemeClr>
                </a:solidFill>
                <a:latin typeface="+mn-lt"/>
                <a:cs typeface="Calibri" panose="020F0502020204030204" pitchFamily="34" charset="0"/>
              </a:rPr>
              <a:t>Experimental Areas: </a:t>
            </a:r>
          </a:p>
          <a:p>
            <a:pPr marL="742950" lvl="1" indent="-285750">
              <a:buFont typeface="Courier New" panose="02070309020205020404" pitchFamily="49" charset="0"/>
              <a:buChar char="o"/>
            </a:pPr>
            <a:r>
              <a:rPr lang="en-GB" altLang="en-US" sz="1400" dirty="0">
                <a:solidFill>
                  <a:schemeClr val="tx1">
                    <a:lumMod val="85000"/>
                    <a:lumOff val="15000"/>
                  </a:schemeClr>
                </a:solidFill>
                <a:latin typeface="+mn-lt"/>
                <a:cs typeface="Calibri" panose="020F0502020204030204" pitchFamily="34" charset="0"/>
              </a:rPr>
              <a:t>Low-beta inserts in both matching straights of Arc 6</a:t>
            </a:r>
          </a:p>
          <a:p>
            <a:pPr marL="742950" lvl="1" indent="-285750">
              <a:buFont typeface="Courier New" panose="02070309020205020404" pitchFamily="49" charset="0"/>
              <a:buChar char="o"/>
            </a:pPr>
            <a:r>
              <a:rPr lang="en-GB" altLang="en-US" sz="1400" dirty="0" err="1">
                <a:solidFill>
                  <a:schemeClr val="tx1">
                    <a:lumMod val="85000"/>
                    <a:lumOff val="15000"/>
                  </a:schemeClr>
                </a:solidFill>
                <a:latin typeface="+mn-lt"/>
                <a:cs typeface="Calibri" panose="020F0502020204030204" pitchFamily="34" charset="0"/>
              </a:rPr>
              <a:t>Tunable</a:t>
            </a:r>
            <a:r>
              <a:rPr lang="en-GB" altLang="en-US" sz="1400" dirty="0">
                <a:solidFill>
                  <a:schemeClr val="tx1">
                    <a:lumMod val="85000"/>
                    <a:lumOff val="15000"/>
                  </a:schemeClr>
                </a:solidFill>
                <a:latin typeface="+mn-lt"/>
                <a:cs typeface="Calibri" panose="020F0502020204030204" pitchFamily="34" charset="0"/>
              </a:rPr>
              <a:t> 2.7 meter long IR configured with a triplet - doublet pair</a:t>
            </a:r>
          </a:p>
        </p:txBody>
      </p:sp>
      <p:sp>
        <p:nvSpPr>
          <p:cNvPr id="3" name="ZoneTexte 2">
            <a:extLst>
              <a:ext uri="{FF2B5EF4-FFF2-40B4-BE49-F238E27FC236}">
                <a16:creationId xmlns:a16="http://schemas.microsoft.com/office/drawing/2014/main" id="{82A44356-0F86-DF4A-B99D-536C864B95CB}"/>
              </a:ext>
            </a:extLst>
          </p:cNvPr>
          <p:cNvSpPr txBox="1"/>
          <p:nvPr/>
        </p:nvSpPr>
        <p:spPr>
          <a:xfrm>
            <a:off x="1719792" y="713232"/>
            <a:ext cx="8686080" cy="707886"/>
          </a:xfrm>
          <a:prstGeom prst="rect">
            <a:avLst/>
          </a:prstGeom>
          <a:noFill/>
        </p:spPr>
        <p:txBody>
          <a:bodyPr wrap="square" rtlCol="0">
            <a:spAutoFit/>
          </a:bodyPr>
          <a:lstStyle/>
          <a:p>
            <a:r>
              <a:rPr lang="en-GB" b="1" dirty="0">
                <a:solidFill>
                  <a:srgbClr val="C00000"/>
                </a:solidFill>
                <a:latin typeface="+mn-lt"/>
                <a:cs typeface="Calibri" panose="020F0502020204030204" pitchFamily="34" charset="0"/>
              </a:rPr>
              <a:t>Lattice design released by A. Bogacz in March 21- More details in the talk this afternoon.</a:t>
            </a:r>
          </a:p>
        </p:txBody>
      </p:sp>
      <p:pic>
        <p:nvPicPr>
          <p:cNvPr id="43" name="Picture 1">
            <a:extLst>
              <a:ext uri="{FF2B5EF4-FFF2-40B4-BE49-F238E27FC236}">
                <a16:creationId xmlns:a16="http://schemas.microsoft.com/office/drawing/2014/main" id="{A2C3E7A3-8B51-F449-8031-24ABF76E28F7}"/>
              </a:ext>
            </a:extLst>
          </p:cNvPr>
          <p:cNvPicPr/>
          <p:nvPr/>
        </p:nvPicPr>
        <p:blipFill>
          <a:blip r:embed="rId2"/>
          <a:stretch/>
        </p:blipFill>
        <p:spPr>
          <a:xfrm>
            <a:off x="5991840" y="1136376"/>
            <a:ext cx="4266864" cy="1214568"/>
          </a:xfrm>
          <a:prstGeom prst="rect">
            <a:avLst/>
          </a:prstGeom>
          <a:ln>
            <a:noFill/>
          </a:ln>
        </p:spPr>
      </p:pic>
      <p:sp>
        <p:nvSpPr>
          <p:cNvPr id="44" name="CustomShape 37">
            <a:extLst>
              <a:ext uri="{FF2B5EF4-FFF2-40B4-BE49-F238E27FC236}">
                <a16:creationId xmlns:a16="http://schemas.microsoft.com/office/drawing/2014/main" id="{3A47147E-E9A5-9F42-9EC4-A310D959A893}"/>
              </a:ext>
            </a:extLst>
          </p:cNvPr>
          <p:cNvSpPr/>
          <p:nvPr/>
        </p:nvSpPr>
        <p:spPr>
          <a:xfrm>
            <a:off x="9929880" y="1454544"/>
            <a:ext cx="421128" cy="273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600" b="0" strike="noStrike" spc="-1" dirty="0">
                <a:solidFill>
                  <a:srgbClr val="000000"/>
                </a:solidFill>
                <a:uFill>
                  <a:solidFill>
                    <a:srgbClr val="FFFFFF"/>
                  </a:solidFill>
                </a:uFill>
                <a:ea typeface="MS PGothic"/>
              </a:rPr>
              <a:t>45 cm</a:t>
            </a:r>
            <a:endParaRPr lang="fr-FR" sz="600" b="0" strike="noStrike" spc="-1" dirty="0">
              <a:solidFill>
                <a:srgbClr val="000000"/>
              </a:solidFill>
              <a:uFill>
                <a:solidFill>
                  <a:srgbClr val="FFFFFF"/>
                </a:solidFill>
              </a:uFill>
            </a:endParaRPr>
          </a:p>
        </p:txBody>
      </p:sp>
      <p:sp>
        <p:nvSpPr>
          <p:cNvPr id="45" name="Line 38">
            <a:extLst>
              <a:ext uri="{FF2B5EF4-FFF2-40B4-BE49-F238E27FC236}">
                <a16:creationId xmlns:a16="http://schemas.microsoft.com/office/drawing/2014/main" id="{8A56A698-3DE4-F743-B66E-8A5ED80B1F24}"/>
              </a:ext>
            </a:extLst>
          </p:cNvPr>
          <p:cNvSpPr/>
          <p:nvPr/>
        </p:nvSpPr>
        <p:spPr>
          <a:xfrm>
            <a:off x="9937008" y="1315800"/>
            <a:ext cx="360" cy="378720"/>
          </a:xfrm>
          <a:prstGeom prst="line">
            <a:avLst/>
          </a:prstGeom>
          <a:ln w="12600" cap="rnd">
            <a:solidFill>
              <a:schemeClr val="tx1"/>
            </a:solidFill>
            <a:custDash>
              <a:ds d="400000" sp="3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46" name="CustomShape 39">
            <a:extLst>
              <a:ext uri="{FF2B5EF4-FFF2-40B4-BE49-F238E27FC236}">
                <a16:creationId xmlns:a16="http://schemas.microsoft.com/office/drawing/2014/main" id="{8D3D5443-8A63-4341-8155-5B9CDCC4FE7C}"/>
              </a:ext>
            </a:extLst>
          </p:cNvPr>
          <p:cNvSpPr/>
          <p:nvPr/>
        </p:nvSpPr>
        <p:spPr>
          <a:xfrm>
            <a:off x="9920735" y="1823184"/>
            <a:ext cx="439047" cy="21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600" b="0" strike="noStrike" spc="-1" dirty="0">
                <a:solidFill>
                  <a:srgbClr val="000000"/>
                </a:solidFill>
                <a:uFill>
                  <a:solidFill>
                    <a:srgbClr val="FFFFFF"/>
                  </a:solidFill>
                </a:uFill>
                <a:ea typeface="MS PGothic"/>
              </a:rPr>
              <a:t>45 cm</a:t>
            </a:r>
            <a:endParaRPr lang="fr-FR" sz="600" b="0" strike="noStrike" spc="-1" dirty="0">
              <a:solidFill>
                <a:srgbClr val="000000"/>
              </a:solidFill>
              <a:uFill>
                <a:solidFill>
                  <a:srgbClr val="FFFFFF"/>
                </a:solidFill>
              </a:uFill>
            </a:endParaRPr>
          </a:p>
        </p:txBody>
      </p:sp>
      <p:sp>
        <p:nvSpPr>
          <p:cNvPr id="47" name="Line 40">
            <a:extLst>
              <a:ext uri="{FF2B5EF4-FFF2-40B4-BE49-F238E27FC236}">
                <a16:creationId xmlns:a16="http://schemas.microsoft.com/office/drawing/2014/main" id="{B9C76493-ED97-B24E-A528-B1EB7F1613B6}"/>
              </a:ext>
            </a:extLst>
          </p:cNvPr>
          <p:cNvSpPr/>
          <p:nvPr/>
        </p:nvSpPr>
        <p:spPr>
          <a:xfrm>
            <a:off x="9939528" y="1694520"/>
            <a:ext cx="360" cy="383400"/>
          </a:xfrm>
          <a:prstGeom prst="line">
            <a:avLst/>
          </a:prstGeom>
          <a:ln w="12600" cap="rnd">
            <a:solidFill>
              <a:schemeClr val="tx1"/>
            </a:solidFill>
            <a:custDash>
              <a:ds d="400000" sp="3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48" name="CustomShape 41">
            <a:extLst>
              <a:ext uri="{FF2B5EF4-FFF2-40B4-BE49-F238E27FC236}">
                <a16:creationId xmlns:a16="http://schemas.microsoft.com/office/drawing/2014/main" id="{CE13F225-E39D-894B-BC08-E7234347B6D3}"/>
              </a:ext>
            </a:extLst>
          </p:cNvPr>
          <p:cNvSpPr/>
          <p:nvPr/>
        </p:nvSpPr>
        <p:spPr>
          <a:xfrm>
            <a:off x="9683280" y="1181592"/>
            <a:ext cx="3747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600" b="0" strike="noStrike" spc="-1">
                <a:solidFill>
                  <a:srgbClr val="000000"/>
                </a:solidFill>
                <a:uFill>
                  <a:solidFill>
                    <a:srgbClr val="FFFFFF"/>
                  </a:solidFill>
                </a:uFill>
                <a:ea typeface="MS PGothic"/>
              </a:rPr>
              <a:t>Arc 1</a:t>
            </a:r>
            <a:endParaRPr lang="fr-FR" sz="600" b="0" strike="noStrike" spc="-1">
              <a:solidFill>
                <a:srgbClr val="000000"/>
              </a:solidFill>
              <a:uFill>
                <a:solidFill>
                  <a:srgbClr val="FFFFFF"/>
                </a:solidFill>
              </a:uFill>
            </a:endParaRPr>
          </a:p>
        </p:txBody>
      </p:sp>
      <p:sp>
        <p:nvSpPr>
          <p:cNvPr id="49" name="CustomShape 42">
            <a:extLst>
              <a:ext uri="{FF2B5EF4-FFF2-40B4-BE49-F238E27FC236}">
                <a16:creationId xmlns:a16="http://schemas.microsoft.com/office/drawing/2014/main" id="{1E44285D-8878-414C-AEED-B441F6F444E7}"/>
              </a:ext>
            </a:extLst>
          </p:cNvPr>
          <p:cNvSpPr/>
          <p:nvPr/>
        </p:nvSpPr>
        <p:spPr>
          <a:xfrm>
            <a:off x="9524160" y="1560312"/>
            <a:ext cx="393480" cy="181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600" b="0" strike="noStrike" spc="-1">
                <a:solidFill>
                  <a:srgbClr val="000000"/>
                </a:solidFill>
                <a:uFill>
                  <a:solidFill>
                    <a:srgbClr val="FFFFFF"/>
                  </a:solidFill>
                </a:uFill>
                <a:ea typeface="MS PGothic"/>
              </a:rPr>
              <a:t>Arc 3</a:t>
            </a:r>
            <a:endParaRPr lang="fr-FR" sz="600" b="0" strike="noStrike" spc="-1">
              <a:solidFill>
                <a:srgbClr val="000000"/>
              </a:solidFill>
              <a:uFill>
                <a:solidFill>
                  <a:srgbClr val="FFFFFF"/>
                </a:solidFill>
              </a:uFill>
            </a:endParaRPr>
          </a:p>
        </p:txBody>
      </p:sp>
      <p:sp>
        <p:nvSpPr>
          <p:cNvPr id="50" name="CustomShape 43">
            <a:extLst>
              <a:ext uri="{FF2B5EF4-FFF2-40B4-BE49-F238E27FC236}">
                <a16:creationId xmlns:a16="http://schemas.microsoft.com/office/drawing/2014/main" id="{CACBD08D-DFB0-B443-8FA4-0E00C6DF0C1E}"/>
              </a:ext>
            </a:extLst>
          </p:cNvPr>
          <p:cNvSpPr/>
          <p:nvPr/>
        </p:nvSpPr>
        <p:spPr>
          <a:xfrm>
            <a:off x="9581400" y="1947312"/>
            <a:ext cx="351360" cy="273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600" b="0" strike="noStrike" spc="-1">
                <a:solidFill>
                  <a:srgbClr val="000000"/>
                </a:solidFill>
                <a:uFill>
                  <a:solidFill>
                    <a:srgbClr val="FFFFFF"/>
                  </a:solidFill>
                </a:uFill>
                <a:ea typeface="MS PGothic"/>
              </a:rPr>
              <a:t>Arc 5</a:t>
            </a:r>
            <a:endParaRPr lang="fr-FR" sz="600" b="0" strike="noStrike" spc="-1">
              <a:solidFill>
                <a:srgbClr val="000000"/>
              </a:solidFill>
              <a:uFill>
                <a:solidFill>
                  <a:srgbClr val="FFFFFF"/>
                </a:solidFill>
              </a:uFill>
            </a:endParaRPr>
          </a:p>
        </p:txBody>
      </p:sp>
      <p:pic>
        <p:nvPicPr>
          <p:cNvPr id="51" name="Picture 4">
            <a:extLst>
              <a:ext uri="{FF2B5EF4-FFF2-40B4-BE49-F238E27FC236}">
                <a16:creationId xmlns:a16="http://schemas.microsoft.com/office/drawing/2014/main" id="{58E04DAB-514A-0C4A-8440-E131B1D00D6C}"/>
              </a:ext>
            </a:extLst>
          </p:cNvPr>
          <p:cNvPicPr/>
          <p:nvPr/>
        </p:nvPicPr>
        <p:blipFill>
          <a:blip r:embed="rId3"/>
          <a:stretch/>
        </p:blipFill>
        <p:spPr>
          <a:xfrm>
            <a:off x="5977080" y="2373624"/>
            <a:ext cx="4274640" cy="1129320"/>
          </a:xfrm>
          <a:prstGeom prst="rect">
            <a:avLst/>
          </a:prstGeom>
          <a:ln>
            <a:noFill/>
          </a:ln>
        </p:spPr>
      </p:pic>
      <p:sp>
        <p:nvSpPr>
          <p:cNvPr id="52" name="CustomShape 44">
            <a:extLst>
              <a:ext uri="{FF2B5EF4-FFF2-40B4-BE49-F238E27FC236}">
                <a16:creationId xmlns:a16="http://schemas.microsoft.com/office/drawing/2014/main" id="{CBAFB7FA-1785-274D-9271-7CCD1FC920FF}"/>
              </a:ext>
            </a:extLst>
          </p:cNvPr>
          <p:cNvSpPr/>
          <p:nvPr/>
        </p:nvSpPr>
        <p:spPr>
          <a:xfrm>
            <a:off x="9379800" y="2526912"/>
            <a:ext cx="418320" cy="181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600" b="0" strike="noStrike" spc="-1">
                <a:solidFill>
                  <a:srgbClr val="000000"/>
                </a:solidFill>
                <a:uFill>
                  <a:solidFill>
                    <a:srgbClr val="FFFFFF"/>
                  </a:solidFill>
                </a:uFill>
                <a:ea typeface="MS PGothic"/>
              </a:rPr>
              <a:t>Arc 2</a:t>
            </a:r>
            <a:endParaRPr lang="fr-FR" sz="600" b="0" strike="noStrike" spc="-1">
              <a:solidFill>
                <a:srgbClr val="000000"/>
              </a:solidFill>
              <a:uFill>
                <a:solidFill>
                  <a:srgbClr val="FFFFFF"/>
                </a:solidFill>
              </a:uFill>
            </a:endParaRPr>
          </a:p>
        </p:txBody>
      </p:sp>
      <p:sp>
        <p:nvSpPr>
          <p:cNvPr id="53" name="CustomShape 45">
            <a:extLst>
              <a:ext uri="{FF2B5EF4-FFF2-40B4-BE49-F238E27FC236}">
                <a16:creationId xmlns:a16="http://schemas.microsoft.com/office/drawing/2014/main" id="{251BC7BB-E76B-1C47-B9CC-878364DA9236}"/>
              </a:ext>
            </a:extLst>
          </p:cNvPr>
          <p:cNvSpPr/>
          <p:nvPr/>
        </p:nvSpPr>
        <p:spPr>
          <a:xfrm>
            <a:off x="9379800" y="2887992"/>
            <a:ext cx="3657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600" b="0" strike="noStrike" spc="-1">
                <a:solidFill>
                  <a:srgbClr val="000000"/>
                </a:solidFill>
                <a:uFill>
                  <a:solidFill>
                    <a:srgbClr val="FFFFFF"/>
                  </a:solidFill>
                </a:uFill>
                <a:ea typeface="MS PGothic"/>
              </a:rPr>
              <a:t>Arc 4</a:t>
            </a:r>
            <a:endParaRPr lang="fr-FR" sz="600" b="0" strike="noStrike" spc="-1">
              <a:solidFill>
                <a:srgbClr val="000000"/>
              </a:solidFill>
              <a:uFill>
                <a:solidFill>
                  <a:srgbClr val="FFFFFF"/>
                </a:solidFill>
              </a:uFill>
            </a:endParaRPr>
          </a:p>
        </p:txBody>
      </p:sp>
      <p:sp>
        <p:nvSpPr>
          <p:cNvPr id="54" name="CustomShape 46">
            <a:extLst>
              <a:ext uri="{FF2B5EF4-FFF2-40B4-BE49-F238E27FC236}">
                <a16:creationId xmlns:a16="http://schemas.microsoft.com/office/drawing/2014/main" id="{F8418FBD-E308-A449-AF4C-7C039768F8C4}"/>
              </a:ext>
            </a:extLst>
          </p:cNvPr>
          <p:cNvSpPr/>
          <p:nvPr/>
        </p:nvSpPr>
        <p:spPr>
          <a:xfrm>
            <a:off x="9307800" y="3248712"/>
            <a:ext cx="375120" cy="181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600" b="0" strike="noStrike" spc="-1">
                <a:solidFill>
                  <a:srgbClr val="000000"/>
                </a:solidFill>
                <a:uFill>
                  <a:solidFill>
                    <a:srgbClr val="FFFFFF"/>
                  </a:solidFill>
                </a:uFill>
                <a:ea typeface="MS PGothic"/>
              </a:rPr>
              <a:t>Arc 6</a:t>
            </a:r>
            <a:endParaRPr lang="fr-FR" sz="600" b="0" strike="noStrike" spc="-1">
              <a:solidFill>
                <a:srgbClr val="000000"/>
              </a:solidFill>
              <a:uFill>
                <a:solidFill>
                  <a:srgbClr val="FFFFFF"/>
                </a:solidFill>
              </a:uFill>
            </a:endParaRPr>
          </a:p>
        </p:txBody>
      </p:sp>
      <p:sp>
        <p:nvSpPr>
          <p:cNvPr id="55" name="CustomShape 47">
            <a:extLst>
              <a:ext uri="{FF2B5EF4-FFF2-40B4-BE49-F238E27FC236}">
                <a16:creationId xmlns:a16="http://schemas.microsoft.com/office/drawing/2014/main" id="{7C47A875-BEFB-3946-B71A-9F2642A6C6D8}"/>
              </a:ext>
            </a:extLst>
          </p:cNvPr>
          <p:cNvSpPr/>
          <p:nvPr/>
        </p:nvSpPr>
        <p:spPr>
          <a:xfrm>
            <a:off x="9908856" y="2685816"/>
            <a:ext cx="404126" cy="25718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600" b="0" strike="noStrike" spc="-1" dirty="0">
                <a:solidFill>
                  <a:srgbClr val="000000"/>
                </a:solidFill>
                <a:uFill>
                  <a:solidFill>
                    <a:srgbClr val="FFFFFF"/>
                  </a:solidFill>
                </a:uFill>
                <a:ea typeface="MS PGothic"/>
              </a:rPr>
              <a:t>45 cm</a:t>
            </a:r>
            <a:endParaRPr lang="fr-FR" sz="600" b="0" strike="noStrike" spc="-1" dirty="0">
              <a:solidFill>
                <a:srgbClr val="000000"/>
              </a:solidFill>
              <a:uFill>
                <a:solidFill>
                  <a:srgbClr val="FFFFFF"/>
                </a:solidFill>
              </a:uFill>
            </a:endParaRPr>
          </a:p>
        </p:txBody>
      </p:sp>
      <p:sp>
        <p:nvSpPr>
          <p:cNvPr id="56" name="Line 48">
            <a:extLst>
              <a:ext uri="{FF2B5EF4-FFF2-40B4-BE49-F238E27FC236}">
                <a16:creationId xmlns:a16="http://schemas.microsoft.com/office/drawing/2014/main" id="{2C2393FE-2F17-FB4A-B16C-E15D04C48D31}"/>
              </a:ext>
            </a:extLst>
          </p:cNvPr>
          <p:cNvSpPr/>
          <p:nvPr/>
        </p:nvSpPr>
        <p:spPr>
          <a:xfrm>
            <a:off x="9925632" y="2566296"/>
            <a:ext cx="360" cy="355680"/>
          </a:xfrm>
          <a:prstGeom prst="line">
            <a:avLst/>
          </a:prstGeom>
          <a:ln w="12600" cap="rnd">
            <a:solidFill>
              <a:schemeClr val="tx1"/>
            </a:solidFill>
            <a:custDash>
              <a:ds d="400000" sp="3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57" name="CustomShape 49">
            <a:extLst>
              <a:ext uri="{FF2B5EF4-FFF2-40B4-BE49-F238E27FC236}">
                <a16:creationId xmlns:a16="http://schemas.microsoft.com/office/drawing/2014/main" id="{FA45CCF0-B93C-3B4B-834D-2F93EDA14C3C}"/>
              </a:ext>
            </a:extLst>
          </p:cNvPr>
          <p:cNvSpPr/>
          <p:nvPr/>
        </p:nvSpPr>
        <p:spPr>
          <a:xfrm>
            <a:off x="9918000" y="3021264"/>
            <a:ext cx="453312" cy="2535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600" b="0" strike="noStrike" spc="-1" dirty="0">
                <a:solidFill>
                  <a:srgbClr val="000000"/>
                </a:solidFill>
                <a:uFill>
                  <a:solidFill>
                    <a:srgbClr val="FFFFFF"/>
                  </a:solidFill>
                </a:uFill>
                <a:ea typeface="MS PGothic"/>
              </a:rPr>
              <a:t>45 cm</a:t>
            </a:r>
            <a:endParaRPr lang="fr-FR" sz="600" b="0" strike="noStrike" spc="-1" dirty="0">
              <a:solidFill>
                <a:srgbClr val="000000"/>
              </a:solidFill>
              <a:uFill>
                <a:solidFill>
                  <a:srgbClr val="FFFFFF"/>
                </a:solidFill>
              </a:uFill>
            </a:endParaRPr>
          </a:p>
        </p:txBody>
      </p:sp>
      <p:sp>
        <p:nvSpPr>
          <p:cNvPr id="58" name="Line 50">
            <a:extLst>
              <a:ext uri="{FF2B5EF4-FFF2-40B4-BE49-F238E27FC236}">
                <a16:creationId xmlns:a16="http://schemas.microsoft.com/office/drawing/2014/main" id="{33C6FA0D-A33B-0344-8B1E-1A81160CA25E}"/>
              </a:ext>
            </a:extLst>
          </p:cNvPr>
          <p:cNvSpPr/>
          <p:nvPr/>
        </p:nvSpPr>
        <p:spPr>
          <a:xfrm>
            <a:off x="9934776" y="2901384"/>
            <a:ext cx="360" cy="356040"/>
          </a:xfrm>
          <a:prstGeom prst="line">
            <a:avLst/>
          </a:prstGeom>
          <a:ln w="9525" cap="rnd">
            <a:solidFill>
              <a:schemeClr val="tx1"/>
            </a:solidFill>
            <a:custDash>
              <a:ds d="400000" sp="300000"/>
            </a:custDash>
            <a:round/>
            <a:headEnd type="triangle" w="med" len="med"/>
            <a:tailEnd type="triangle" w="med" len="med"/>
          </a:ln>
        </p:spPr>
        <p:style>
          <a:lnRef idx="0">
            <a:scrgbClr r="0" g="0" b="0"/>
          </a:lnRef>
          <a:fillRef idx="0">
            <a:scrgbClr r="0" g="0" b="0"/>
          </a:fillRef>
          <a:effectRef idx="0">
            <a:scrgbClr r="0" g="0" b="0"/>
          </a:effectRef>
          <a:fontRef idx="minor"/>
        </p:style>
        <p:txBody>
          <a:bodyPr/>
          <a:lstStyle/>
          <a:p>
            <a:endParaRPr lang="fr-FR" dirty="0"/>
          </a:p>
        </p:txBody>
      </p:sp>
      <p:sp>
        <p:nvSpPr>
          <p:cNvPr id="59" name="CustomShape 51">
            <a:extLst>
              <a:ext uri="{FF2B5EF4-FFF2-40B4-BE49-F238E27FC236}">
                <a16:creationId xmlns:a16="http://schemas.microsoft.com/office/drawing/2014/main" id="{ABEAEF28-56A7-2F46-B3B3-5045BE9856F7}"/>
              </a:ext>
            </a:extLst>
          </p:cNvPr>
          <p:cNvSpPr/>
          <p:nvPr/>
        </p:nvSpPr>
        <p:spPr>
          <a:xfrm>
            <a:off x="8644176" y="2998584"/>
            <a:ext cx="284400" cy="181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600" b="0" strike="noStrike" spc="-1" dirty="0">
                <a:solidFill>
                  <a:srgbClr val="000000"/>
                </a:solidFill>
                <a:uFill>
                  <a:solidFill>
                    <a:srgbClr val="FFFFFF"/>
                  </a:solidFill>
                </a:uFill>
                <a:ea typeface="MS PGothic"/>
              </a:rPr>
              <a:t>IR</a:t>
            </a:r>
            <a:endParaRPr lang="fr-FR" sz="600" b="0" strike="noStrike" spc="-1" dirty="0">
              <a:solidFill>
                <a:srgbClr val="000000"/>
              </a:solidFill>
              <a:uFill>
                <a:solidFill>
                  <a:srgbClr val="FFFFFF"/>
                </a:solidFill>
              </a:uFill>
            </a:endParaRPr>
          </a:p>
        </p:txBody>
      </p:sp>
      <p:sp>
        <p:nvSpPr>
          <p:cNvPr id="60" name="CustomShape 52">
            <a:extLst>
              <a:ext uri="{FF2B5EF4-FFF2-40B4-BE49-F238E27FC236}">
                <a16:creationId xmlns:a16="http://schemas.microsoft.com/office/drawing/2014/main" id="{296D3A90-4096-D74C-9F0E-1F894C784FAE}"/>
              </a:ext>
            </a:extLst>
          </p:cNvPr>
          <p:cNvSpPr/>
          <p:nvPr/>
        </p:nvSpPr>
        <p:spPr>
          <a:xfrm>
            <a:off x="8761032" y="3167712"/>
            <a:ext cx="360" cy="61920"/>
          </a:xfrm>
          <a:custGeom>
            <a:avLst/>
            <a:gdLst/>
            <a:ahLst/>
            <a:cxnLst/>
            <a:rect l="l" t="t" r="r" b="b"/>
            <a:pathLst>
              <a:path w="21600" h="21600">
                <a:moveTo>
                  <a:pt x="0" y="0"/>
                </a:moveTo>
                <a:lnTo>
                  <a:pt x="21600" y="21600"/>
                </a:lnTo>
              </a:path>
            </a:pathLst>
          </a:custGeom>
          <a:noFill/>
          <a:ln w="9360">
            <a:solidFill>
              <a:schemeClr val="tx1"/>
            </a:solidFill>
            <a:round/>
            <a:tailEnd type="triangle" w="med" len="med"/>
          </a:ln>
        </p:spPr>
        <p:style>
          <a:lnRef idx="0">
            <a:scrgbClr r="0" g="0" b="0"/>
          </a:lnRef>
          <a:fillRef idx="0">
            <a:scrgbClr r="0" g="0" b="0"/>
          </a:fillRef>
          <a:effectRef idx="0">
            <a:scrgbClr r="0" g="0" b="0"/>
          </a:effectRef>
          <a:fontRef idx="minor"/>
        </p:style>
      </p:sp>
      <p:sp>
        <p:nvSpPr>
          <p:cNvPr id="62" name="ZoneTexte 61">
            <a:extLst>
              <a:ext uri="{FF2B5EF4-FFF2-40B4-BE49-F238E27FC236}">
                <a16:creationId xmlns:a16="http://schemas.microsoft.com/office/drawing/2014/main" id="{BEB506FB-D873-6745-8A03-8CB2DA460208}"/>
              </a:ext>
            </a:extLst>
          </p:cNvPr>
          <p:cNvSpPr txBox="1"/>
          <p:nvPr/>
        </p:nvSpPr>
        <p:spPr>
          <a:xfrm>
            <a:off x="8261487" y="4870833"/>
            <a:ext cx="2341584" cy="707886"/>
          </a:xfrm>
          <a:prstGeom prst="rect">
            <a:avLst/>
          </a:prstGeom>
          <a:noFill/>
        </p:spPr>
        <p:txBody>
          <a:bodyPr wrap="square">
            <a:spAutoFit/>
          </a:bodyPr>
          <a:lstStyle/>
          <a:p>
            <a:r>
              <a:rPr lang="en-GB" b="1" u="sng" dirty="0">
                <a:solidFill>
                  <a:srgbClr val="C00000"/>
                </a:solidFill>
                <a:latin typeface="+mn-lt"/>
                <a:cs typeface="Calibri" panose="020F0502020204030204" pitchFamily="34" charset="0"/>
              </a:rPr>
              <a:t>Courtesy to A. Bogacz </a:t>
            </a:r>
            <a:endParaRPr lang="fr-FR" b="1" u="sng" dirty="0">
              <a:solidFill>
                <a:srgbClr val="C00000"/>
              </a:solidFill>
              <a:latin typeface="+mn-lt"/>
            </a:endParaRPr>
          </a:p>
        </p:txBody>
      </p:sp>
      <p:sp>
        <p:nvSpPr>
          <p:cNvPr id="61" name="CustomShape 5">
            <a:extLst>
              <a:ext uri="{FF2B5EF4-FFF2-40B4-BE49-F238E27FC236}">
                <a16:creationId xmlns:a16="http://schemas.microsoft.com/office/drawing/2014/main" id="{A678EE63-8569-4E38-9774-544A04524249}"/>
              </a:ext>
            </a:extLst>
          </p:cNvPr>
          <p:cNvSpPr/>
          <p:nvPr/>
        </p:nvSpPr>
        <p:spPr>
          <a:xfrm>
            <a:off x="3026160" y="1088784"/>
            <a:ext cx="260208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GB" sz="1100" b="0" strike="noStrike" spc="-1">
                <a:solidFill>
                  <a:srgbClr val="002060"/>
                </a:solidFill>
                <a:uFill>
                  <a:solidFill>
                    <a:srgbClr val="FFFFFF"/>
                  </a:solidFill>
                </a:uFill>
                <a:ea typeface="MS PGothic"/>
              </a:rPr>
              <a:t>Footprint: 29 m × 5.5 m × 0.9 m</a:t>
            </a:r>
            <a:endParaRPr lang="en-GB" sz="1100" b="0" strike="noStrike" spc="-1">
              <a:solidFill>
                <a:srgbClr val="000000"/>
              </a:solidFill>
              <a:uFill>
                <a:solidFill>
                  <a:srgbClr val="FFFFFF"/>
                </a:solidFill>
              </a:uFill>
            </a:endParaRPr>
          </a:p>
        </p:txBody>
      </p:sp>
      <p:pic>
        <p:nvPicPr>
          <p:cNvPr id="63" name="Picture 3">
            <a:extLst>
              <a:ext uri="{FF2B5EF4-FFF2-40B4-BE49-F238E27FC236}">
                <a16:creationId xmlns:a16="http://schemas.microsoft.com/office/drawing/2014/main" id="{7454634C-74F4-4D94-BC44-1CB1BE658D63}"/>
              </a:ext>
            </a:extLst>
          </p:cNvPr>
          <p:cNvPicPr/>
          <p:nvPr/>
        </p:nvPicPr>
        <p:blipFill>
          <a:blip r:embed="rId4"/>
          <a:stretch/>
        </p:blipFill>
        <p:spPr>
          <a:xfrm>
            <a:off x="-542124" y="2604312"/>
            <a:ext cx="6962760" cy="585360"/>
          </a:xfrm>
          <a:prstGeom prst="rect">
            <a:avLst/>
          </a:prstGeom>
          <a:ln>
            <a:noFill/>
          </a:ln>
        </p:spPr>
      </p:pic>
      <p:sp>
        <p:nvSpPr>
          <p:cNvPr id="64" name="CustomShape 6">
            <a:extLst>
              <a:ext uri="{FF2B5EF4-FFF2-40B4-BE49-F238E27FC236}">
                <a16:creationId xmlns:a16="http://schemas.microsoft.com/office/drawing/2014/main" id="{674F976B-2AB7-4F28-912F-1FE74FE00E1C}"/>
              </a:ext>
            </a:extLst>
          </p:cNvPr>
          <p:cNvSpPr/>
          <p:nvPr/>
        </p:nvSpPr>
        <p:spPr>
          <a:xfrm>
            <a:off x="2904336" y="2718432"/>
            <a:ext cx="712440" cy="22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900" b="0" strike="noStrike" spc="-1">
                <a:solidFill>
                  <a:srgbClr val="000000"/>
                </a:solidFill>
                <a:uFill>
                  <a:solidFill>
                    <a:srgbClr val="FFFFFF"/>
                  </a:solidFill>
                </a:uFill>
                <a:ea typeface="MS PGothic"/>
              </a:rPr>
              <a:t>Side view</a:t>
            </a:r>
            <a:endParaRPr lang="fr-FR" sz="900" b="0" strike="noStrike" spc="-1">
              <a:solidFill>
                <a:srgbClr val="000000"/>
              </a:solidFill>
              <a:uFill>
                <a:solidFill>
                  <a:srgbClr val="FFFFFF"/>
                </a:solidFill>
              </a:uFill>
            </a:endParaRPr>
          </a:p>
        </p:txBody>
      </p:sp>
      <p:sp>
        <p:nvSpPr>
          <p:cNvPr id="65" name="CustomShape 7">
            <a:extLst>
              <a:ext uri="{FF2B5EF4-FFF2-40B4-BE49-F238E27FC236}">
                <a16:creationId xmlns:a16="http://schemas.microsoft.com/office/drawing/2014/main" id="{E27FC3C5-80E9-4753-A164-B66A86E35C1D}"/>
              </a:ext>
            </a:extLst>
          </p:cNvPr>
          <p:cNvSpPr/>
          <p:nvPr/>
        </p:nvSpPr>
        <p:spPr>
          <a:xfrm>
            <a:off x="329616" y="2570832"/>
            <a:ext cx="360" cy="164880"/>
          </a:xfrm>
          <a:custGeom>
            <a:avLst/>
            <a:gdLst/>
            <a:ahLst/>
            <a:cxnLst/>
            <a:rect l="l" t="t" r="r" b="b"/>
            <a:pathLst>
              <a:path w="21600" h="21600">
                <a:moveTo>
                  <a:pt x="0" y="0"/>
                </a:moveTo>
                <a:lnTo>
                  <a:pt x="21600" y="21600"/>
                </a:lnTo>
              </a:path>
            </a:pathLst>
          </a:custGeom>
          <a:noFill/>
          <a:ln w="12600" cap="rnd">
            <a:solidFill>
              <a:schemeClr val="bg1"/>
            </a:solidFill>
            <a:custDash>
              <a:ds d="400000" sp="300000"/>
              <a:ds d="100000" sp="3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66" name="CustomShape 8">
            <a:extLst>
              <a:ext uri="{FF2B5EF4-FFF2-40B4-BE49-F238E27FC236}">
                <a16:creationId xmlns:a16="http://schemas.microsoft.com/office/drawing/2014/main" id="{3852718C-1417-4F61-9992-E20A9C62A6CB}"/>
              </a:ext>
            </a:extLst>
          </p:cNvPr>
          <p:cNvSpPr/>
          <p:nvPr/>
        </p:nvSpPr>
        <p:spPr>
          <a:xfrm>
            <a:off x="1258416" y="2736072"/>
            <a:ext cx="347400" cy="151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400" b="0" strike="noStrike" spc="-1">
                <a:solidFill>
                  <a:srgbClr val="000000"/>
                </a:solidFill>
                <a:uFill>
                  <a:solidFill>
                    <a:srgbClr val="FFFFFF"/>
                  </a:solidFill>
                </a:uFill>
                <a:ea typeface="MS PGothic"/>
              </a:rPr>
              <a:t>45 cm</a:t>
            </a:r>
            <a:endParaRPr lang="fr-FR" sz="400" b="0" strike="noStrike" spc="-1">
              <a:solidFill>
                <a:srgbClr val="000000"/>
              </a:solidFill>
              <a:uFill>
                <a:solidFill>
                  <a:srgbClr val="FFFFFF"/>
                </a:solidFill>
              </a:uFill>
            </a:endParaRPr>
          </a:p>
        </p:txBody>
      </p:sp>
      <p:sp>
        <p:nvSpPr>
          <p:cNvPr id="67" name="CustomShape 9">
            <a:extLst>
              <a:ext uri="{FF2B5EF4-FFF2-40B4-BE49-F238E27FC236}">
                <a16:creationId xmlns:a16="http://schemas.microsoft.com/office/drawing/2014/main" id="{BF0C41A5-7145-4E5F-8441-9110F7C9B976}"/>
              </a:ext>
            </a:extLst>
          </p:cNvPr>
          <p:cNvSpPr/>
          <p:nvPr/>
        </p:nvSpPr>
        <p:spPr>
          <a:xfrm>
            <a:off x="684576" y="3052152"/>
            <a:ext cx="611640" cy="176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500" b="0" strike="noStrike" spc="-1">
                <a:solidFill>
                  <a:srgbClr val="000000"/>
                </a:solidFill>
                <a:uFill>
                  <a:solidFill>
                    <a:srgbClr val="FFFFFF"/>
                  </a:solidFill>
                </a:uFill>
                <a:ea typeface="MS PGothic"/>
              </a:rPr>
              <a:t>DS = l</a:t>
            </a:r>
            <a:r>
              <a:rPr lang="fr-FR" sz="500" b="0" strike="noStrike" spc="-1" baseline="-25000">
                <a:solidFill>
                  <a:srgbClr val="000000"/>
                </a:solidFill>
                <a:uFill>
                  <a:solidFill>
                    <a:srgbClr val="FFFFFF"/>
                  </a:solidFill>
                </a:uFill>
                <a:ea typeface="MS PGothic"/>
              </a:rPr>
              <a:t>RF</a:t>
            </a:r>
            <a:r>
              <a:rPr lang="fr-FR" sz="500" b="0" strike="noStrike" spc="-1">
                <a:solidFill>
                  <a:srgbClr val="000000"/>
                </a:solidFill>
                <a:uFill>
                  <a:solidFill>
                    <a:srgbClr val="FFFFFF"/>
                  </a:solidFill>
                </a:uFill>
                <a:ea typeface="MS PGothic"/>
              </a:rPr>
              <a:t>/2</a:t>
            </a:r>
            <a:endParaRPr lang="fr-FR" sz="500" b="0" strike="noStrike" spc="-1">
              <a:solidFill>
                <a:srgbClr val="000000"/>
              </a:solidFill>
              <a:uFill>
                <a:solidFill>
                  <a:srgbClr val="FFFFFF"/>
                </a:solidFill>
              </a:uFill>
            </a:endParaRPr>
          </a:p>
        </p:txBody>
      </p:sp>
      <p:sp>
        <p:nvSpPr>
          <p:cNvPr id="68" name="CustomShape 10">
            <a:extLst>
              <a:ext uri="{FF2B5EF4-FFF2-40B4-BE49-F238E27FC236}">
                <a16:creationId xmlns:a16="http://schemas.microsoft.com/office/drawing/2014/main" id="{AFB567AD-5B28-4EEF-B562-49D62A86E4A9}"/>
              </a:ext>
            </a:extLst>
          </p:cNvPr>
          <p:cNvSpPr/>
          <p:nvPr/>
        </p:nvSpPr>
        <p:spPr>
          <a:xfrm>
            <a:off x="1258416" y="2719512"/>
            <a:ext cx="360" cy="164880"/>
          </a:xfrm>
          <a:custGeom>
            <a:avLst/>
            <a:gdLst/>
            <a:ahLst/>
            <a:cxnLst/>
            <a:rect l="l" t="t" r="r" b="b"/>
            <a:pathLst>
              <a:path w="21600" h="21600">
                <a:moveTo>
                  <a:pt x="0" y="0"/>
                </a:moveTo>
                <a:lnTo>
                  <a:pt x="21600" y="21600"/>
                </a:lnTo>
              </a:path>
            </a:pathLst>
          </a:custGeom>
          <a:noFill/>
          <a:ln w="12600" cap="rnd">
            <a:solidFill>
              <a:schemeClr val="tx1"/>
            </a:solidFill>
            <a:custDash>
              <a:ds d="300000" sp="1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69" name="CustomShape 11">
            <a:extLst>
              <a:ext uri="{FF2B5EF4-FFF2-40B4-BE49-F238E27FC236}">
                <a16:creationId xmlns:a16="http://schemas.microsoft.com/office/drawing/2014/main" id="{231EBD4E-6A23-4637-B06C-BC7EA28FC8C7}"/>
              </a:ext>
            </a:extLst>
          </p:cNvPr>
          <p:cNvSpPr/>
          <p:nvPr/>
        </p:nvSpPr>
        <p:spPr>
          <a:xfrm>
            <a:off x="1258416" y="2853072"/>
            <a:ext cx="360" cy="164880"/>
          </a:xfrm>
          <a:custGeom>
            <a:avLst/>
            <a:gdLst/>
            <a:ahLst/>
            <a:cxnLst/>
            <a:rect l="l" t="t" r="r" b="b"/>
            <a:pathLst>
              <a:path w="21600" h="21600">
                <a:moveTo>
                  <a:pt x="0" y="0"/>
                </a:moveTo>
                <a:lnTo>
                  <a:pt x="21600" y="21600"/>
                </a:lnTo>
              </a:path>
            </a:pathLst>
          </a:custGeom>
          <a:noFill/>
          <a:ln w="12600" cap="rnd">
            <a:solidFill>
              <a:schemeClr val="tx1"/>
            </a:solidFill>
            <a:custDash>
              <a:ds d="300000" sp="1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70" name="CustomShape 12">
            <a:extLst>
              <a:ext uri="{FF2B5EF4-FFF2-40B4-BE49-F238E27FC236}">
                <a16:creationId xmlns:a16="http://schemas.microsoft.com/office/drawing/2014/main" id="{A97A04AF-FCE6-41AE-8FE0-3E8393CE2E14}"/>
              </a:ext>
            </a:extLst>
          </p:cNvPr>
          <p:cNvSpPr/>
          <p:nvPr/>
        </p:nvSpPr>
        <p:spPr>
          <a:xfrm>
            <a:off x="1258416" y="2877192"/>
            <a:ext cx="347400" cy="151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400" b="0" strike="noStrike" spc="-1">
                <a:solidFill>
                  <a:srgbClr val="000000"/>
                </a:solidFill>
                <a:uFill>
                  <a:solidFill>
                    <a:srgbClr val="FFFFFF"/>
                  </a:solidFill>
                </a:uFill>
                <a:ea typeface="MS PGothic"/>
              </a:rPr>
              <a:t>45 cm</a:t>
            </a:r>
            <a:endParaRPr lang="fr-FR" sz="400" b="0" strike="noStrike" spc="-1">
              <a:solidFill>
                <a:srgbClr val="000000"/>
              </a:solidFill>
              <a:uFill>
                <a:solidFill>
                  <a:srgbClr val="FFFFFF"/>
                </a:solidFill>
              </a:uFill>
            </a:endParaRPr>
          </a:p>
        </p:txBody>
      </p:sp>
      <p:sp>
        <p:nvSpPr>
          <p:cNvPr id="71" name="CustomShape 13">
            <a:extLst>
              <a:ext uri="{FF2B5EF4-FFF2-40B4-BE49-F238E27FC236}">
                <a16:creationId xmlns:a16="http://schemas.microsoft.com/office/drawing/2014/main" id="{7FD2CDEF-FD74-404C-96C5-828E5B6AC5BD}"/>
              </a:ext>
            </a:extLst>
          </p:cNvPr>
          <p:cNvSpPr/>
          <p:nvPr/>
        </p:nvSpPr>
        <p:spPr>
          <a:xfrm>
            <a:off x="1429416" y="3011112"/>
            <a:ext cx="360" cy="81360"/>
          </a:xfrm>
          <a:custGeom>
            <a:avLst/>
            <a:gdLst/>
            <a:ahLst/>
            <a:cxnLst/>
            <a:rect l="l" t="t" r="r" b="b"/>
            <a:pathLst>
              <a:path w="21600" h="21600">
                <a:moveTo>
                  <a:pt x="0" y="0"/>
                </a:moveTo>
                <a:lnTo>
                  <a:pt x="21600" y="21600"/>
                </a:lnTo>
              </a:path>
            </a:pathLst>
          </a:custGeom>
          <a:noFill/>
          <a:ln w="12600">
            <a:solidFill>
              <a:schemeClr val="tx1"/>
            </a:solidFill>
            <a:round/>
            <a:headEnd type="triangle" w="med" len="med"/>
          </a:ln>
        </p:spPr>
        <p:style>
          <a:lnRef idx="0">
            <a:scrgbClr r="0" g="0" b="0"/>
          </a:lnRef>
          <a:fillRef idx="0">
            <a:scrgbClr r="0" g="0" b="0"/>
          </a:fillRef>
          <a:effectRef idx="0">
            <a:scrgbClr r="0" g="0" b="0"/>
          </a:effectRef>
          <a:fontRef idx="minor"/>
        </p:style>
      </p:sp>
      <p:sp>
        <p:nvSpPr>
          <p:cNvPr id="72" name="CustomShape 14">
            <a:extLst>
              <a:ext uri="{FF2B5EF4-FFF2-40B4-BE49-F238E27FC236}">
                <a16:creationId xmlns:a16="http://schemas.microsoft.com/office/drawing/2014/main" id="{1B31BD4A-E032-4B1A-95D2-3EA0C91F12C9}"/>
              </a:ext>
            </a:extLst>
          </p:cNvPr>
          <p:cNvSpPr/>
          <p:nvPr/>
        </p:nvSpPr>
        <p:spPr>
          <a:xfrm>
            <a:off x="1292256" y="3073392"/>
            <a:ext cx="273600" cy="151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 b="0" strike="noStrike" spc="-1">
                <a:solidFill>
                  <a:srgbClr val="000000"/>
                </a:solidFill>
                <a:uFill>
                  <a:solidFill>
                    <a:srgbClr val="FFFFFF"/>
                  </a:solidFill>
                </a:uFill>
                <a:ea typeface="MS PGothic"/>
              </a:rPr>
              <a:t>IP</a:t>
            </a:r>
            <a:endParaRPr lang="fr-FR" sz="400" b="0" strike="noStrike" spc="-1">
              <a:solidFill>
                <a:srgbClr val="000000"/>
              </a:solidFill>
              <a:uFill>
                <a:solidFill>
                  <a:srgbClr val="FFFFFF"/>
                </a:solidFill>
              </a:uFill>
            </a:endParaRPr>
          </a:p>
        </p:txBody>
      </p:sp>
      <p:pic>
        <p:nvPicPr>
          <p:cNvPr id="73" name="Picture 2">
            <a:extLst>
              <a:ext uri="{FF2B5EF4-FFF2-40B4-BE49-F238E27FC236}">
                <a16:creationId xmlns:a16="http://schemas.microsoft.com/office/drawing/2014/main" id="{725B0E24-C7AF-4D54-A382-2871A9B9D92C}"/>
              </a:ext>
            </a:extLst>
          </p:cNvPr>
          <p:cNvPicPr/>
          <p:nvPr/>
        </p:nvPicPr>
        <p:blipFill>
          <a:blip r:embed="rId5"/>
          <a:stretch/>
        </p:blipFill>
        <p:spPr>
          <a:xfrm>
            <a:off x="-568044" y="1146816"/>
            <a:ext cx="6962760" cy="1443960"/>
          </a:xfrm>
          <a:prstGeom prst="rect">
            <a:avLst/>
          </a:prstGeom>
          <a:ln>
            <a:noFill/>
          </a:ln>
        </p:spPr>
      </p:pic>
      <p:sp>
        <p:nvSpPr>
          <p:cNvPr id="74" name="CustomShape 15">
            <a:extLst>
              <a:ext uri="{FF2B5EF4-FFF2-40B4-BE49-F238E27FC236}">
                <a16:creationId xmlns:a16="http://schemas.microsoft.com/office/drawing/2014/main" id="{F907C2C3-83C0-45DA-B09C-A3BD58E7796C}"/>
              </a:ext>
            </a:extLst>
          </p:cNvPr>
          <p:cNvSpPr/>
          <p:nvPr/>
        </p:nvSpPr>
        <p:spPr>
          <a:xfrm>
            <a:off x="2842776" y="1590192"/>
            <a:ext cx="825480" cy="22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900" b="0" strike="noStrike" spc="-1">
                <a:solidFill>
                  <a:srgbClr val="000000"/>
                </a:solidFill>
                <a:uFill>
                  <a:solidFill>
                    <a:srgbClr val="FFFFFF"/>
                  </a:solidFill>
                </a:uFill>
                <a:ea typeface="MS PGothic"/>
              </a:rPr>
              <a:t>Top view</a:t>
            </a:r>
            <a:endParaRPr lang="fr-FR" sz="900" b="0" strike="noStrike" spc="-1">
              <a:solidFill>
                <a:srgbClr val="000000"/>
              </a:solidFill>
              <a:uFill>
                <a:solidFill>
                  <a:srgbClr val="FFFFFF"/>
                </a:solidFill>
              </a:uFill>
            </a:endParaRPr>
          </a:p>
        </p:txBody>
      </p:sp>
      <p:sp>
        <p:nvSpPr>
          <p:cNvPr id="76" name="CustomShape 16">
            <a:extLst>
              <a:ext uri="{FF2B5EF4-FFF2-40B4-BE49-F238E27FC236}">
                <a16:creationId xmlns:a16="http://schemas.microsoft.com/office/drawing/2014/main" id="{00BAD9CF-633C-41D8-92C9-EEDB0B135840}"/>
              </a:ext>
            </a:extLst>
          </p:cNvPr>
          <p:cNvSpPr/>
          <p:nvPr/>
        </p:nvSpPr>
        <p:spPr>
          <a:xfrm>
            <a:off x="607176" y="1840392"/>
            <a:ext cx="4661640" cy="360"/>
          </a:xfrm>
          <a:custGeom>
            <a:avLst/>
            <a:gdLst/>
            <a:ahLst/>
            <a:cxnLst/>
            <a:rect l="l" t="t" r="r" b="b"/>
            <a:pathLst>
              <a:path w="21600" h="21600">
                <a:moveTo>
                  <a:pt x="0" y="0"/>
                </a:moveTo>
                <a:lnTo>
                  <a:pt x="21600" y="21600"/>
                </a:lnTo>
              </a:path>
            </a:pathLst>
          </a:custGeom>
          <a:noFill/>
          <a:ln w="12600" cap="rnd">
            <a:solidFill>
              <a:schemeClr val="tx1"/>
            </a:solidFill>
            <a:custDash>
              <a:ds d="400000" sp="3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77" name="CustomShape 17">
            <a:extLst>
              <a:ext uri="{FF2B5EF4-FFF2-40B4-BE49-F238E27FC236}">
                <a16:creationId xmlns:a16="http://schemas.microsoft.com/office/drawing/2014/main" id="{76049C57-7E91-43DC-A2A0-D8932078A33C}"/>
              </a:ext>
            </a:extLst>
          </p:cNvPr>
          <p:cNvSpPr/>
          <p:nvPr/>
        </p:nvSpPr>
        <p:spPr>
          <a:xfrm>
            <a:off x="2615616" y="1374192"/>
            <a:ext cx="360" cy="930600"/>
          </a:xfrm>
          <a:custGeom>
            <a:avLst/>
            <a:gdLst/>
            <a:ahLst/>
            <a:cxnLst/>
            <a:rect l="l" t="t" r="r" b="b"/>
            <a:pathLst>
              <a:path w="21600" h="21600">
                <a:moveTo>
                  <a:pt x="0" y="0"/>
                </a:moveTo>
                <a:lnTo>
                  <a:pt x="21600" y="21600"/>
                </a:lnTo>
              </a:path>
            </a:pathLst>
          </a:custGeom>
          <a:noFill/>
          <a:ln w="12600" cap="rnd">
            <a:solidFill>
              <a:schemeClr val="tx1"/>
            </a:solidFill>
            <a:custDash>
              <a:ds d="400000" sp="3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78" name="CustomShape 18">
            <a:extLst>
              <a:ext uri="{FF2B5EF4-FFF2-40B4-BE49-F238E27FC236}">
                <a16:creationId xmlns:a16="http://schemas.microsoft.com/office/drawing/2014/main" id="{FCE2D21E-53B8-4C72-898C-EED55D6E494A}"/>
              </a:ext>
            </a:extLst>
          </p:cNvPr>
          <p:cNvSpPr/>
          <p:nvPr/>
        </p:nvSpPr>
        <p:spPr>
          <a:xfrm>
            <a:off x="2870136" y="1865952"/>
            <a:ext cx="351720" cy="166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500" b="0" strike="noStrike" spc="-1">
                <a:solidFill>
                  <a:srgbClr val="000000"/>
                </a:solidFill>
                <a:uFill>
                  <a:solidFill>
                    <a:srgbClr val="FFFFFF"/>
                  </a:solidFill>
                </a:uFill>
                <a:ea typeface="MS PGothic"/>
              </a:rPr>
              <a:t>29 m</a:t>
            </a:r>
            <a:endParaRPr lang="fr-FR" sz="500" b="0" strike="noStrike" spc="-1">
              <a:solidFill>
                <a:srgbClr val="000000"/>
              </a:solidFill>
              <a:uFill>
                <a:solidFill>
                  <a:srgbClr val="FFFFFF"/>
                </a:solidFill>
              </a:uFill>
            </a:endParaRPr>
          </a:p>
        </p:txBody>
      </p:sp>
      <p:sp>
        <p:nvSpPr>
          <p:cNvPr id="79" name="CustomShape 19">
            <a:extLst>
              <a:ext uri="{FF2B5EF4-FFF2-40B4-BE49-F238E27FC236}">
                <a16:creationId xmlns:a16="http://schemas.microsoft.com/office/drawing/2014/main" id="{6DD46F36-2966-4B54-9237-84026EDF65E7}"/>
              </a:ext>
            </a:extLst>
          </p:cNvPr>
          <p:cNvSpPr/>
          <p:nvPr/>
        </p:nvSpPr>
        <p:spPr>
          <a:xfrm>
            <a:off x="2324736" y="1586232"/>
            <a:ext cx="344520" cy="24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500" b="0" strike="noStrike" spc="-1">
                <a:solidFill>
                  <a:srgbClr val="000000"/>
                </a:solidFill>
                <a:uFill>
                  <a:solidFill>
                    <a:srgbClr val="FFFFFF"/>
                  </a:solidFill>
                </a:uFill>
                <a:ea typeface="MS PGothic"/>
              </a:rPr>
              <a:t>5.5 m</a:t>
            </a:r>
            <a:endParaRPr lang="fr-FR" sz="500" b="0" strike="noStrike" spc="-1">
              <a:solidFill>
                <a:srgbClr val="000000"/>
              </a:solidFill>
              <a:uFill>
                <a:solidFill>
                  <a:srgbClr val="FFFFFF"/>
                </a:solidFill>
              </a:uFill>
            </a:endParaRPr>
          </a:p>
        </p:txBody>
      </p:sp>
      <p:sp>
        <p:nvSpPr>
          <p:cNvPr id="80" name="CustomShape 20">
            <a:extLst>
              <a:ext uri="{FF2B5EF4-FFF2-40B4-BE49-F238E27FC236}">
                <a16:creationId xmlns:a16="http://schemas.microsoft.com/office/drawing/2014/main" id="{D11D1EB2-1376-43A7-987B-8CA277B4AF6B}"/>
              </a:ext>
            </a:extLst>
          </p:cNvPr>
          <p:cNvSpPr/>
          <p:nvPr/>
        </p:nvSpPr>
        <p:spPr>
          <a:xfrm>
            <a:off x="619577" y="2562192"/>
            <a:ext cx="1548000" cy="10440"/>
          </a:xfrm>
          <a:custGeom>
            <a:avLst/>
            <a:gdLst/>
            <a:ahLst/>
            <a:cxnLst/>
            <a:rect l="l" t="t" r="r" b="b"/>
            <a:pathLst>
              <a:path w="21600" h="21600">
                <a:moveTo>
                  <a:pt x="0" y="0"/>
                </a:moveTo>
                <a:lnTo>
                  <a:pt x="21600" y="21600"/>
                </a:lnTo>
              </a:path>
            </a:pathLst>
          </a:custGeom>
          <a:noFill/>
          <a:ln w="12600" cap="rnd">
            <a:solidFill>
              <a:schemeClr val="tx1"/>
            </a:solidFill>
            <a:custDash>
              <a:ds d="400000" sp="3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81" name="CustomShape 21">
            <a:extLst>
              <a:ext uri="{FF2B5EF4-FFF2-40B4-BE49-F238E27FC236}">
                <a16:creationId xmlns:a16="http://schemas.microsoft.com/office/drawing/2014/main" id="{16039919-332A-4BB1-85D9-A983B56A932D}"/>
              </a:ext>
            </a:extLst>
          </p:cNvPr>
          <p:cNvSpPr/>
          <p:nvPr/>
        </p:nvSpPr>
        <p:spPr>
          <a:xfrm>
            <a:off x="1053216" y="2350512"/>
            <a:ext cx="329040" cy="24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500" b="0" strike="noStrike" spc="-1">
                <a:solidFill>
                  <a:srgbClr val="000000"/>
                </a:solidFill>
                <a:uFill>
                  <a:solidFill>
                    <a:srgbClr val="FFFFFF"/>
                  </a:solidFill>
                </a:uFill>
                <a:ea typeface="MS PGothic"/>
              </a:rPr>
              <a:t>10 m</a:t>
            </a:r>
            <a:endParaRPr lang="fr-FR" sz="500" b="0" strike="noStrike" spc="-1">
              <a:solidFill>
                <a:srgbClr val="000000"/>
              </a:solidFill>
              <a:uFill>
                <a:solidFill>
                  <a:srgbClr val="FFFFFF"/>
                </a:solidFill>
              </a:uFill>
            </a:endParaRPr>
          </a:p>
        </p:txBody>
      </p:sp>
      <p:sp>
        <p:nvSpPr>
          <p:cNvPr id="82" name="CustomShape 22">
            <a:extLst>
              <a:ext uri="{FF2B5EF4-FFF2-40B4-BE49-F238E27FC236}">
                <a16:creationId xmlns:a16="http://schemas.microsoft.com/office/drawing/2014/main" id="{3AB734B5-CCB9-4CB5-9544-9A9728702DED}"/>
              </a:ext>
            </a:extLst>
          </p:cNvPr>
          <p:cNvSpPr/>
          <p:nvPr/>
        </p:nvSpPr>
        <p:spPr>
          <a:xfrm>
            <a:off x="2160668" y="2574072"/>
            <a:ext cx="1764000" cy="7560"/>
          </a:xfrm>
          <a:custGeom>
            <a:avLst/>
            <a:gdLst/>
            <a:ahLst/>
            <a:cxnLst/>
            <a:rect l="l" t="t" r="r" b="b"/>
            <a:pathLst>
              <a:path w="21600" h="21600">
                <a:moveTo>
                  <a:pt x="0" y="0"/>
                </a:moveTo>
                <a:lnTo>
                  <a:pt x="21600" y="21600"/>
                </a:lnTo>
              </a:path>
            </a:pathLst>
          </a:custGeom>
          <a:noFill/>
          <a:ln w="12600" cap="rnd">
            <a:solidFill>
              <a:schemeClr val="tx1"/>
            </a:solidFill>
            <a:custDash>
              <a:ds d="400000" sp="3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83" name="CustomShape 23">
            <a:extLst>
              <a:ext uri="{FF2B5EF4-FFF2-40B4-BE49-F238E27FC236}">
                <a16:creationId xmlns:a16="http://schemas.microsoft.com/office/drawing/2014/main" id="{F4330D17-4EB5-4D29-9F4D-790198691914}"/>
              </a:ext>
            </a:extLst>
          </p:cNvPr>
          <p:cNvSpPr/>
          <p:nvPr/>
        </p:nvSpPr>
        <p:spPr>
          <a:xfrm>
            <a:off x="2929176" y="2404136"/>
            <a:ext cx="335160" cy="24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500" b="0" strike="noStrike" spc="-1" dirty="0">
                <a:solidFill>
                  <a:srgbClr val="000000"/>
                </a:solidFill>
                <a:uFill>
                  <a:solidFill>
                    <a:srgbClr val="FFFFFF"/>
                  </a:solidFill>
                </a:uFill>
                <a:ea typeface="MS PGothic"/>
              </a:rPr>
              <a:t>10 m</a:t>
            </a:r>
            <a:endParaRPr lang="fr-FR" sz="500" b="0" strike="noStrike" spc="-1" dirty="0">
              <a:solidFill>
                <a:srgbClr val="000000"/>
              </a:solidFill>
              <a:uFill>
                <a:solidFill>
                  <a:srgbClr val="FFFFFF"/>
                </a:solidFill>
              </a:uFill>
            </a:endParaRPr>
          </a:p>
        </p:txBody>
      </p:sp>
      <p:sp>
        <p:nvSpPr>
          <p:cNvPr id="84" name="CustomShape 24">
            <a:extLst>
              <a:ext uri="{FF2B5EF4-FFF2-40B4-BE49-F238E27FC236}">
                <a16:creationId xmlns:a16="http://schemas.microsoft.com/office/drawing/2014/main" id="{105AF179-1337-4D19-95B9-455FE30AC1EF}"/>
              </a:ext>
            </a:extLst>
          </p:cNvPr>
          <p:cNvSpPr/>
          <p:nvPr/>
        </p:nvSpPr>
        <p:spPr>
          <a:xfrm>
            <a:off x="2913336" y="2112912"/>
            <a:ext cx="676800" cy="166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500" b="0" strike="noStrike" spc="-1">
                <a:solidFill>
                  <a:srgbClr val="000000"/>
                </a:solidFill>
                <a:uFill>
                  <a:solidFill>
                    <a:srgbClr val="FFFFFF"/>
                  </a:solidFill>
                </a:uFill>
                <a:ea typeface="MS PGothic"/>
              </a:rPr>
              <a:t>DE = 82.2 MeV</a:t>
            </a:r>
            <a:endParaRPr lang="fr-FR" sz="500" b="0" strike="noStrike" spc="-1">
              <a:solidFill>
                <a:srgbClr val="000000"/>
              </a:solidFill>
              <a:uFill>
                <a:solidFill>
                  <a:srgbClr val="FFFFFF"/>
                </a:solidFill>
              </a:uFill>
            </a:endParaRPr>
          </a:p>
        </p:txBody>
      </p:sp>
      <p:sp>
        <p:nvSpPr>
          <p:cNvPr id="85" name="CustomShape 25">
            <a:extLst>
              <a:ext uri="{FF2B5EF4-FFF2-40B4-BE49-F238E27FC236}">
                <a16:creationId xmlns:a16="http://schemas.microsoft.com/office/drawing/2014/main" id="{4E0C42E1-478D-4220-8EFE-6C761FE30548}"/>
              </a:ext>
            </a:extLst>
          </p:cNvPr>
          <p:cNvSpPr/>
          <p:nvPr/>
        </p:nvSpPr>
        <p:spPr>
          <a:xfrm>
            <a:off x="1606176" y="1100232"/>
            <a:ext cx="426240" cy="166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500" b="0" strike="noStrike" spc="-1">
                <a:solidFill>
                  <a:srgbClr val="000000"/>
                </a:solidFill>
                <a:uFill>
                  <a:solidFill>
                    <a:srgbClr val="FFFFFF"/>
                  </a:solidFill>
                </a:uFill>
                <a:ea typeface="MS PGothic"/>
              </a:rPr>
              <a:t>7 MeV</a:t>
            </a:r>
            <a:endParaRPr lang="fr-FR" sz="500" b="0" strike="noStrike" spc="-1">
              <a:solidFill>
                <a:srgbClr val="000000"/>
              </a:solidFill>
              <a:uFill>
                <a:solidFill>
                  <a:srgbClr val="FFFFFF"/>
                </a:solidFill>
              </a:uFill>
            </a:endParaRPr>
          </a:p>
        </p:txBody>
      </p:sp>
      <p:sp>
        <p:nvSpPr>
          <p:cNvPr id="86" name="CustomShape 26">
            <a:extLst>
              <a:ext uri="{FF2B5EF4-FFF2-40B4-BE49-F238E27FC236}">
                <a16:creationId xmlns:a16="http://schemas.microsoft.com/office/drawing/2014/main" id="{BF4D304E-E30E-4327-99F0-4E888CAB02E2}"/>
              </a:ext>
            </a:extLst>
          </p:cNvPr>
          <p:cNvSpPr/>
          <p:nvPr/>
        </p:nvSpPr>
        <p:spPr>
          <a:xfrm>
            <a:off x="1603656" y="2423592"/>
            <a:ext cx="394200" cy="166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500" b="0" strike="noStrike" spc="-1">
                <a:solidFill>
                  <a:srgbClr val="000000"/>
                </a:solidFill>
                <a:uFill>
                  <a:solidFill>
                    <a:srgbClr val="FFFFFF"/>
                  </a:solidFill>
                </a:uFill>
                <a:ea typeface="MS PGothic"/>
              </a:rPr>
              <a:t>7 MeV</a:t>
            </a:r>
            <a:endParaRPr lang="fr-FR" sz="500" b="0" strike="noStrike" spc="-1">
              <a:solidFill>
                <a:srgbClr val="000000"/>
              </a:solidFill>
              <a:uFill>
                <a:solidFill>
                  <a:srgbClr val="FFFFFF"/>
                </a:solidFill>
              </a:uFill>
            </a:endParaRPr>
          </a:p>
        </p:txBody>
      </p:sp>
      <p:sp>
        <p:nvSpPr>
          <p:cNvPr id="87" name="CustomShape 27">
            <a:extLst>
              <a:ext uri="{FF2B5EF4-FFF2-40B4-BE49-F238E27FC236}">
                <a16:creationId xmlns:a16="http://schemas.microsoft.com/office/drawing/2014/main" id="{E862F7C5-2034-4BB4-95B7-ACB404EB7D37}"/>
              </a:ext>
            </a:extLst>
          </p:cNvPr>
          <p:cNvSpPr/>
          <p:nvPr/>
        </p:nvSpPr>
        <p:spPr>
          <a:xfrm flipH="1">
            <a:off x="1961496" y="2313432"/>
            <a:ext cx="384480" cy="184320"/>
          </a:xfrm>
          <a:custGeom>
            <a:avLst/>
            <a:gdLst/>
            <a:ahLst/>
            <a:cxnLst/>
            <a:rect l="l" t="t" r="r" b="b"/>
            <a:pathLst>
              <a:path w="21600" h="21600">
                <a:moveTo>
                  <a:pt x="0" y="0"/>
                </a:moveTo>
                <a:lnTo>
                  <a:pt x="21600" y="21600"/>
                </a:lnTo>
              </a:path>
            </a:pathLst>
          </a:custGeom>
          <a:noFill/>
          <a:ln w="12600">
            <a:solidFill>
              <a:schemeClr val="tx1"/>
            </a:solidFill>
            <a:round/>
            <a:tailEnd type="triangle" w="med" len="med"/>
          </a:ln>
        </p:spPr>
        <p:style>
          <a:lnRef idx="0">
            <a:scrgbClr r="0" g="0" b="0"/>
          </a:lnRef>
          <a:fillRef idx="0">
            <a:scrgbClr r="0" g="0" b="0"/>
          </a:fillRef>
          <a:effectRef idx="0">
            <a:scrgbClr r="0" g="0" b="0"/>
          </a:effectRef>
          <a:fontRef idx="minor"/>
        </p:style>
      </p:sp>
      <p:sp>
        <p:nvSpPr>
          <p:cNvPr id="88" name="CustomShape 28">
            <a:extLst>
              <a:ext uri="{FF2B5EF4-FFF2-40B4-BE49-F238E27FC236}">
                <a16:creationId xmlns:a16="http://schemas.microsoft.com/office/drawing/2014/main" id="{961E87B6-0088-409D-8B9B-025EF6BB985D}"/>
              </a:ext>
            </a:extLst>
          </p:cNvPr>
          <p:cNvSpPr/>
          <p:nvPr/>
        </p:nvSpPr>
        <p:spPr>
          <a:xfrm>
            <a:off x="3932050" y="2576952"/>
            <a:ext cx="1368000" cy="360"/>
          </a:xfrm>
          <a:custGeom>
            <a:avLst/>
            <a:gdLst/>
            <a:ahLst/>
            <a:cxnLst/>
            <a:rect l="l" t="t" r="r" b="b"/>
            <a:pathLst>
              <a:path w="21600" h="21600">
                <a:moveTo>
                  <a:pt x="0" y="0"/>
                </a:moveTo>
                <a:lnTo>
                  <a:pt x="21600" y="21600"/>
                </a:lnTo>
              </a:path>
            </a:pathLst>
          </a:custGeom>
          <a:noFill/>
          <a:ln w="12600" cap="rnd">
            <a:solidFill>
              <a:schemeClr val="tx1"/>
            </a:solidFill>
            <a:custDash>
              <a:ds d="400000" sp="3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89" name="CustomShape 29">
            <a:extLst>
              <a:ext uri="{FF2B5EF4-FFF2-40B4-BE49-F238E27FC236}">
                <a16:creationId xmlns:a16="http://schemas.microsoft.com/office/drawing/2014/main" id="{91E047F6-94EE-454B-951B-114823E76925}"/>
              </a:ext>
            </a:extLst>
          </p:cNvPr>
          <p:cNvSpPr/>
          <p:nvPr/>
        </p:nvSpPr>
        <p:spPr>
          <a:xfrm>
            <a:off x="4518576" y="2388844"/>
            <a:ext cx="302400" cy="24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500" b="0" strike="noStrike" spc="-1" dirty="0">
                <a:solidFill>
                  <a:srgbClr val="000000"/>
                </a:solidFill>
                <a:uFill>
                  <a:solidFill>
                    <a:srgbClr val="FFFFFF"/>
                  </a:solidFill>
                </a:uFill>
                <a:ea typeface="MS PGothic"/>
              </a:rPr>
              <a:t>9 m</a:t>
            </a:r>
            <a:endParaRPr lang="fr-FR" sz="500" b="0" strike="noStrike" spc="-1" dirty="0">
              <a:solidFill>
                <a:srgbClr val="000000"/>
              </a:solidFill>
              <a:uFill>
                <a:solidFill>
                  <a:srgbClr val="FFFFFF"/>
                </a:solidFill>
              </a:uFill>
            </a:endParaRPr>
          </a:p>
        </p:txBody>
      </p:sp>
      <p:sp>
        <p:nvSpPr>
          <p:cNvPr id="90" name="CustomShape 30">
            <a:extLst>
              <a:ext uri="{FF2B5EF4-FFF2-40B4-BE49-F238E27FC236}">
                <a16:creationId xmlns:a16="http://schemas.microsoft.com/office/drawing/2014/main" id="{5C9477C5-2471-48CC-98BA-88CF5C73052E}"/>
              </a:ext>
            </a:extLst>
          </p:cNvPr>
          <p:cNvSpPr/>
          <p:nvPr/>
        </p:nvSpPr>
        <p:spPr>
          <a:xfrm>
            <a:off x="2164074" y="2350512"/>
            <a:ext cx="1680120" cy="360"/>
          </a:xfrm>
          <a:custGeom>
            <a:avLst/>
            <a:gdLst/>
            <a:ahLst/>
            <a:cxnLst/>
            <a:rect l="l" t="t" r="r" b="b"/>
            <a:pathLst>
              <a:path w="21600" h="21600">
                <a:moveTo>
                  <a:pt x="0" y="0"/>
                </a:moveTo>
                <a:lnTo>
                  <a:pt x="21600" y="21600"/>
                </a:lnTo>
              </a:path>
            </a:pathLst>
          </a:custGeom>
          <a:noFill/>
          <a:ln w="12600" cap="rnd">
            <a:solidFill>
              <a:schemeClr val="tx1"/>
            </a:solidFill>
            <a:custDash>
              <a:ds d="400000" sp="3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91" name="CustomShape 31">
            <a:extLst>
              <a:ext uri="{FF2B5EF4-FFF2-40B4-BE49-F238E27FC236}">
                <a16:creationId xmlns:a16="http://schemas.microsoft.com/office/drawing/2014/main" id="{BCE8E91E-ED5B-4097-8D65-5B61E0597AF1}"/>
              </a:ext>
            </a:extLst>
          </p:cNvPr>
          <p:cNvSpPr/>
          <p:nvPr/>
        </p:nvSpPr>
        <p:spPr>
          <a:xfrm>
            <a:off x="626154" y="2352672"/>
            <a:ext cx="1537560" cy="360"/>
          </a:xfrm>
          <a:custGeom>
            <a:avLst/>
            <a:gdLst/>
            <a:ahLst/>
            <a:cxnLst/>
            <a:rect l="l" t="t" r="r" b="b"/>
            <a:pathLst>
              <a:path w="21600" h="21600">
                <a:moveTo>
                  <a:pt x="0" y="0"/>
                </a:moveTo>
                <a:lnTo>
                  <a:pt x="21600" y="21600"/>
                </a:lnTo>
              </a:path>
            </a:pathLst>
          </a:custGeom>
          <a:noFill/>
          <a:ln w="12600" cap="rnd">
            <a:solidFill>
              <a:schemeClr val="tx1"/>
            </a:solidFill>
            <a:custDash>
              <a:ds d="400000" sp="3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92" name="CustomShape 32">
            <a:extLst>
              <a:ext uri="{FF2B5EF4-FFF2-40B4-BE49-F238E27FC236}">
                <a16:creationId xmlns:a16="http://schemas.microsoft.com/office/drawing/2014/main" id="{58E101ED-9B25-4450-AA8D-5D29FDA112DD}"/>
              </a:ext>
            </a:extLst>
          </p:cNvPr>
          <p:cNvSpPr/>
          <p:nvPr/>
        </p:nvSpPr>
        <p:spPr>
          <a:xfrm>
            <a:off x="3833754" y="2350512"/>
            <a:ext cx="1420920" cy="6480"/>
          </a:xfrm>
          <a:custGeom>
            <a:avLst/>
            <a:gdLst/>
            <a:ahLst/>
            <a:cxnLst/>
            <a:rect l="l" t="t" r="r" b="b"/>
            <a:pathLst>
              <a:path w="21600" h="21600">
                <a:moveTo>
                  <a:pt x="0" y="0"/>
                </a:moveTo>
                <a:lnTo>
                  <a:pt x="21600" y="21600"/>
                </a:lnTo>
              </a:path>
            </a:pathLst>
          </a:custGeom>
          <a:noFill/>
          <a:ln w="12600" cap="rnd">
            <a:solidFill>
              <a:schemeClr val="tx1"/>
            </a:solidFill>
            <a:custDash>
              <a:ds d="400000" sp="3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93" name="CustomShape 33">
            <a:extLst>
              <a:ext uri="{FF2B5EF4-FFF2-40B4-BE49-F238E27FC236}">
                <a16:creationId xmlns:a16="http://schemas.microsoft.com/office/drawing/2014/main" id="{C4ED952C-17B4-4DDE-AD88-83D6A7FCA5A7}"/>
              </a:ext>
            </a:extLst>
          </p:cNvPr>
          <p:cNvSpPr/>
          <p:nvPr/>
        </p:nvSpPr>
        <p:spPr>
          <a:xfrm flipH="1" flipV="1">
            <a:off x="1961496" y="1186632"/>
            <a:ext cx="384480" cy="184320"/>
          </a:xfrm>
          <a:custGeom>
            <a:avLst/>
            <a:gdLst/>
            <a:ahLst/>
            <a:cxnLst/>
            <a:rect l="l" t="t" r="r" b="b"/>
            <a:pathLst>
              <a:path w="21600" h="21600">
                <a:moveTo>
                  <a:pt x="0" y="0"/>
                </a:moveTo>
                <a:lnTo>
                  <a:pt x="21600" y="21600"/>
                </a:lnTo>
              </a:path>
            </a:pathLst>
          </a:custGeom>
          <a:noFill/>
          <a:ln w="12600">
            <a:solidFill>
              <a:schemeClr val="tx1"/>
            </a:solidFill>
            <a:round/>
            <a:headEnd type="triangle" w="med" len="med"/>
          </a:ln>
        </p:spPr>
        <p:style>
          <a:lnRef idx="0">
            <a:scrgbClr r="0" g="0" b="0"/>
          </a:lnRef>
          <a:fillRef idx="0">
            <a:scrgbClr r="0" g="0" b="0"/>
          </a:fillRef>
          <a:effectRef idx="0">
            <a:scrgbClr r="0" g="0" b="0"/>
          </a:effectRef>
          <a:fontRef idx="minor"/>
        </p:style>
      </p:sp>
      <p:sp>
        <p:nvSpPr>
          <p:cNvPr id="94" name="CustomShape 34">
            <a:extLst>
              <a:ext uri="{FF2B5EF4-FFF2-40B4-BE49-F238E27FC236}">
                <a16:creationId xmlns:a16="http://schemas.microsoft.com/office/drawing/2014/main" id="{1F353D42-B822-4AC4-98B6-F431AAB46746}"/>
              </a:ext>
            </a:extLst>
          </p:cNvPr>
          <p:cNvSpPr/>
          <p:nvPr/>
        </p:nvSpPr>
        <p:spPr>
          <a:xfrm>
            <a:off x="553176" y="1294632"/>
            <a:ext cx="465840" cy="166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500" b="1" strike="noStrike" spc="-1">
                <a:solidFill>
                  <a:srgbClr val="000000"/>
                </a:solidFill>
                <a:uFill>
                  <a:solidFill>
                    <a:srgbClr val="FFFFFF"/>
                  </a:solidFill>
                </a:uFill>
                <a:ea typeface="MS PGothic"/>
              </a:rPr>
              <a:t>2 : 4 : 6</a:t>
            </a:r>
            <a:endParaRPr lang="fr-FR" sz="500" b="0" strike="noStrike" spc="-1">
              <a:solidFill>
                <a:srgbClr val="000000"/>
              </a:solidFill>
              <a:uFill>
                <a:solidFill>
                  <a:srgbClr val="FFFFFF"/>
                </a:solidFill>
              </a:uFill>
            </a:endParaRPr>
          </a:p>
        </p:txBody>
      </p:sp>
      <p:sp>
        <p:nvSpPr>
          <p:cNvPr id="95" name="CustomShape 35">
            <a:extLst>
              <a:ext uri="{FF2B5EF4-FFF2-40B4-BE49-F238E27FC236}">
                <a16:creationId xmlns:a16="http://schemas.microsoft.com/office/drawing/2014/main" id="{48BE6CDC-DC1D-43B5-9AFC-B34764C8815D}"/>
              </a:ext>
            </a:extLst>
          </p:cNvPr>
          <p:cNvSpPr/>
          <p:nvPr/>
        </p:nvSpPr>
        <p:spPr>
          <a:xfrm>
            <a:off x="5018976" y="1323072"/>
            <a:ext cx="406440" cy="24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500" b="1" strike="noStrike" spc="-1">
                <a:solidFill>
                  <a:srgbClr val="000000"/>
                </a:solidFill>
                <a:uFill>
                  <a:solidFill>
                    <a:srgbClr val="FFFFFF"/>
                  </a:solidFill>
                </a:uFill>
                <a:ea typeface="MS PGothic"/>
              </a:rPr>
              <a:t>1 : 3 : 5</a:t>
            </a:r>
            <a:endParaRPr lang="fr-FR" sz="500" b="0" strike="noStrike" spc="-1">
              <a:solidFill>
                <a:srgbClr val="000000"/>
              </a:solidFill>
              <a:uFill>
                <a:solidFill>
                  <a:srgbClr val="FFFFFF"/>
                </a:solidFill>
              </a:uFill>
            </a:endParaRPr>
          </a:p>
        </p:txBody>
      </p:sp>
      <p:sp>
        <p:nvSpPr>
          <p:cNvPr id="96" name="CustomShape 36">
            <a:extLst>
              <a:ext uri="{FF2B5EF4-FFF2-40B4-BE49-F238E27FC236}">
                <a16:creationId xmlns:a16="http://schemas.microsoft.com/office/drawing/2014/main" id="{FF1BDBDF-F482-415D-A8D5-E922E0372DA7}"/>
              </a:ext>
            </a:extLst>
          </p:cNvPr>
          <p:cNvSpPr/>
          <p:nvPr/>
        </p:nvSpPr>
        <p:spPr>
          <a:xfrm>
            <a:off x="2883456" y="1419192"/>
            <a:ext cx="676800" cy="166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500" b="0" strike="noStrike" spc="-1" dirty="0">
                <a:solidFill>
                  <a:srgbClr val="000000"/>
                </a:solidFill>
                <a:uFill>
                  <a:solidFill>
                    <a:srgbClr val="FFFFFF"/>
                  </a:solidFill>
                </a:uFill>
                <a:ea typeface="MS PGothic"/>
              </a:rPr>
              <a:t>DE = 82.2 MeV</a:t>
            </a:r>
            <a:endParaRPr lang="fr-FR" sz="500" b="0" strike="noStrike" spc="-1" dirty="0">
              <a:solidFill>
                <a:srgbClr val="000000"/>
              </a:solidFill>
              <a:uFill>
                <a:solidFill>
                  <a:srgbClr val="FFFFFF"/>
                </a:solidFill>
              </a:uFill>
            </a:endParaRPr>
          </a:p>
        </p:txBody>
      </p:sp>
      <p:sp>
        <p:nvSpPr>
          <p:cNvPr id="4" name="Espace réservé de la date 3">
            <a:extLst>
              <a:ext uri="{FF2B5EF4-FFF2-40B4-BE49-F238E27FC236}">
                <a16:creationId xmlns:a16="http://schemas.microsoft.com/office/drawing/2014/main" id="{019154C6-4890-458E-A247-FC4E666094B6}"/>
              </a:ext>
            </a:extLst>
          </p:cNvPr>
          <p:cNvSpPr>
            <a:spLocks noGrp="1"/>
          </p:cNvSpPr>
          <p:nvPr>
            <p:ph type="dt" sz="half" idx="10"/>
          </p:nvPr>
        </p:nvSpPr>
        <p:spPr/>
        <p:txBody>
          <a:bodyPr/>
          <a:lstStyle/>
          <a:p>
            <a:r>
              <a:rPr lang="fr-FR"/>
              <a:t>25/01/2022</a:t>
            </a:r>
            <a:endParaRPr lang="fr-FR" dirty="0"/>
          </a:p>
        </p:txBody>
      </p:sp>
      <p:sp>
        <p:nvSpPr>
          <p:cNvPr id="5" name="Espace réservé du pied de page 4">
            <a:extLst>
              <a:ext uri="{FF2B5EF4-FFF2-40B4-BE49-F238E27FC236}">
                <a16:creationId xmlns:a16="http://schemas.microsoft.com/office/drawing/2014/main" id="{B1FA2EEC-CBC2-4B72-BC4E-D508CF0C768B}"/>
              </a:ext>
            </a:extLst>
          </p:cNvPr>
          <p:cNvSpPr>
            <a:spLocks noGrp="1"/>
          </p:cNvSpPr>
          <p:nvPr>
            <p:ph type="ftr" sz="quarter" idx="11"/>
          </p:nvPr>
        </p:nvSpPr>
        <p:spPr/>
        <p:txBody>
          <a:bodyPr/>
          <a:lstStyle/>
          <a:p>
            <a:r>
              <a:rPr lang="fr-FR"/>
              <a:t>PERLE : Meeting avec la direction</a:t>
            </a:r>
            <a:endParaRPr lang="fr-FR" dirty="0"/>
          </a:p>
        </p:txBody>
      </p:sp>
    </p:spTree>
    <p:extLst>
      <p:ext uri="{BB962C8B-B14F-4D97-AF65-F5344CB8AC3E}">
        <p14:creationId xmlns:p14="http://schemas.microsoft.com/office/powerpoint/2010/main" val="897449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044" y="149425"/>
            <a:ext cx="7228860" cy="432048"/>
          </a:xfrm>
        </p:spPr>
        <p:txBody>
          <a:bodyPr>
            <a:normAutofit/>
          </a:bodyPr>
          <a:lstStyle/>
          <a:p>
            <a:r>
              <a:rPr lang="en-GB" dirty="0">
                <a:solidFill>
                  <a:schemeClr val="tx2">
                    <a:lumMod val="75000"/>
                  </a:schemeClr>
                </a:solidFill>
                <a:latin typeface="+mn-lt"/>
                <a:cs typeface="Calibri" panose="020F0502020204030204" pitchFamily="34" charset="0"/>
              </a:rPr>
              <a:t>Beam dynamics studies on PERLE 2.0 Lattice</a:t>
            </a:r>
          </a:p>
        </p:txBody>
      </p:sp>
      <p:sp>
        <p:nvSpPr>
          <p:cNvPr id="9" name="Espace réservé du numéro de diapositive 8"/>
          <p:cNvSpPr>
            <a:spLocks noGrp="1"/>
          </p:cNvSpPr>
          <p:nvPr>
            <p:ph type="sldNum" sz="quarter" idx="12"/>
          </p:nvPr>
        </p:nvSpPr>
        <p:spPr/>
        <p:txBody>
          <a:bodyPr/>
          <a:lstStyle/>
          <a:p>
            <a:pPr algn="r"/>
            <a:fld id="{77E71596-5F9D-49C5-9701-16B3CA54319D}" type="slidenum">
              <a:rPr lang="fr-FR" sz="1200" smtClean="0">
                <a:latin typeface="+mn-lt"/>
                <a:cs typeface="Calibri" panose="020F0502020204030204" pitchFamily="34" charset="0"/>
              </a:rPr>
              <a:pPr algn="r"/>
              <a:t>25</a:t>
            </a:fld>
            <a:endParaRPr lang="fr-FR" sz="1200" dirty="0">
              <a:latin typeface="+mn-lt"/>
              <a:cs typeface="Calibri" panose="020F0502020204030204" pitchFamily="34" charset="0"/>
            </a:endParaRPr>
          </a:p>
        </p:txBody>
      </p:sp>
      <p:sp>
        <p:nvSpPr>
          <p:cNvPr id="75" name="TextShape 1">
            <a:extLst>
              <a:ext uri="{FF2B5EF4-FFF2-40B4-BE49-F238E27FC236}">
                <a16:creationId xmlns:a16="http://schemas.microsoft.com/office/drawing/2014/main" id="{25B82B98-5BD5-DD4C-9657-2F976D7F01B2}"/>
              </a:ext>
            </a:extLst>
          </p:cNvPr>
          <p:cNvSpPr txBox="1"/>
          <p:nvPr/>
        </p:nvSpPr>
        <p:spPr>
          <a:xfrm>
            <a:off x="201960" y="5715000"/>
            <a:ext cx="2411280" cy="321840"/>
          </a:xfrm>
          <a:prstGeom prst="rect">
            <a:avLst/>
          </a:prstGeom>
          <a:noFill/>
          <a:ln>
            <a:noFill/>
          </a:ln>
        </p:spPr>
        <p:txBody>
          <a:bodyPr anchor="ctr"/>
          <a:lstStyle/>
          <a:p>
            <a:pPr>
              <a:lnSpc>
                <a:spcPct val="100000"/>
              </a:lnSpc>
            </a:pPr>
            <a:r>
              <a:rPr lang="fr-FR" sz="1200" spc="-1" dirty="0">
                <a:solidFill>
                  <a:srgbClr val="FFFFFF"/>
                </a:solidFill>
                <a:uFill>
                  <a:solidFill>
                    <a:srgbClr val="FFFFFF"/>
                  </a:solidFill>
                </a:uFill>
                <a:latin typeface="+mn-lt"/>
              </a:rPr>
              <a:t>11</a:t>
            </a:r>
            <a:r>
              <a:rPr lang="fr-FR" sz="1200" b="0" strike="noStrike" spc="-1" dirty="0">
                <a:solidFill>
                  <a:srgbClr val="FFFFFF"/>
                </a:solidFill>
                <a:uFill>
                  <a:solidFill>
                    <a:srgbClr val="FFFFFF"/>
                  </a:solidFill>
                </a:uFill>
                <a:latin typeface="+mn-lt"/>
              </a:rPr>
              <a:t>/01/2022</a:t>
            </a:r>
            <a:endParaRPr lang="fr-FR" sz="1200" b="0" strike="noStrike" spc="-1" dirty="0">
              <a:solidFill>
                <a:srgbClr val="000000"/>
              </a:solidFill>
              <a:uFill>
                <a:solidFill>
                  <a:srgbClr val="FFFFFF"/>
                </a:solidFill>
              </a:uFill>
              <a:latin typeface="+mn-lt"/>
            </a:endParaRPr>
          </a:p>
        </p:txBody>
      </p:sp>
      <p:sp>
        <p:nvSpPr>
          <p:cNvPr id="62" name="ZoneTexte 61">
            <a:extLst>
              <a:ext uri="{FF2B5EF4-FFF2-40B4-BE49-F238E27FC236}">
                <a16:creationId xmlns:a16="http://schemas.microsoft.com/office/drawing/2014/main" id="{C876BC06-048A-3640-B3AF-BBC02C07093C}"/>
              </a:ext>
            </a:extLst>
          </p:cNvPr>
          <p:cNvSpPr txBox="1"/>
          <p:nvPr/>
        </p:nvSpPr>
        <p:spPr>
          <a:xfrm>
            <a:off x="359460" y="1095845"/>
            <a:ext cx="10131912" cy="4939814"/>
          </a:xfrm>
          <a:prstGeom prst="rect">
            <a:avLst/>
          </a:prstGeom>
          <a:noFill/>
        </p:spPr>
        <p:txBody>
          <a:bodyPr wrap="square" rtlCol="0">
            <a:spAutoFit/>
          </a:bodyPr>
          <a:lstStyle/>
          <a:p>
            <a:r>
              <a:rPr lang="en-GB" altLang="en-US" b="1" dirty="0">
                <a:solidFill>
                  <a:schemeClr val="accent1">
                    <a:lumMod val="75000"/>
                  </a:schemeClr>
                </a:solidFill>
                <a:latin typeface="+mn-lt"/>
                <a:cs typeface="Calibri" panose="020F0502020204030204" pitchFamily="34" charset="0"/>
              </a:rPr>
              <a:t>Several studies were already performed in the baseline lattice design:</a:t>
            </a:r>
          </a:p>
          <a:p>
            <a:pPr marL="285750" indent="-285750">
              <a:buFont typeface="Courier New" panose="02070309020205020404" pitchFamily="49" charset="0"/>
              <a:buChar char="o"/>
            </a:pPr>
            <a:r>
              <a:rPr lang="en-GB" altLang="en-US" sz="1600" dirty="0">
                <a:latin typeface="+mn-lt"/>
                <a:cs typeface="Calibri" panose="020F0502020204030204" pitchFamily="34" charset="0"/>
              </a:rPr>
              <a:t>Cumulative Field Error Analysis </a:t>
            </a:r>
            <a:r>
              <a:rPr lang="en-GB" altLang="en-US" sz="1600" dirty="0">
                <a:latin typeface="+mn-lt"/>
                <a:cs typeface="Calibri" panose="020F0502020204030204" pitchFamily="34" charset="0"/>
                <a:sym typeface="Wingdings" pitchFamily="2" charset="2"/>
              </a:rPr>
              <a:t>(m</a:t>
            </a:r>
            <a:r>
              <a:rPr lang="en-GB" altLang="en-US" sz="1600" dirty="0">
                <a:latin typeface="+mn-lt"/>
                <a:cs typeface="Calibri" panose="020F0502020204030204" pitchFamily="34" charset="0"/>
              </a:rPr>
              <a:t>ultipole content of quadrupole and dipole magnets, field inhomogeneity…) and Definition of initial Magnet Specs (By Alex Bogacz-</a:t>
            </a:r>
            <a:r>
              <a:rPr lang="en-GB" altLang="en-US" sz="1600" dirty="0" err="1">
                <a:latin typeface="+mn-lt"/>
                <a:cs typeface="Calibri" panose="020F0502020204030204" pitchFamily="34" charset="0"/>
              </a:rPr>
              <a:t>Jlab</a:t>
            </a:r>
            <a:r>
              <a:rPr lang="en-GB" altLang="en-US" sz="1600" dirty="0">
                <a:latin typeface="+mn-lt"/>
                <a:cs typeface="Calibri" panose="020F0502020204030204" pitchFamily="34" charset="0"/>
              </a:rPr>
              <a:t>, Presented in the PERLE meeting on </a:t>
            </a:r>
            <a:r>
              <a:rPr lang="en-GB" altLang="en-US" sz="1600" b="1" dirty="0">
                <a:latin typeface="+mn-lt"/>
                <a:cs typeface="Calibri" panose="020F0502020204030204" pitchFamily="34" charset="0"/>
              </a:rPr>
              <a:t>March 5</a:t>
            </a:r>
            <a:r>
              <a:rPr lang="en-GB" altLang="en-US" sz="1600" b="1" baseline="30000" dirty="0">
                <a:latin typeface="+mn-lt"/>
                <a:cs typeface="Calibri" panose="020F0502020204030204" pitchFamily="34" charset="0"/>
              </a:rPr>
              <a:t>th</a:t>
            </a:r>
            <a:r>
              <a:rPr lang="en-GB" altLang="en-US" sz="1600" b="1" dirty="0">
                <a:latin typeface="+mn-lt"/>
                <a:cs typeface="Calibri" panose="020F0502020204030204" pitchFamily="34" charset="0"/>
              </a:rPr>
              <a:t> 2021</a:t>
            </a:r>
            <a:r>
              <a:rPr lang="en-GB" altLang="en-US" sz="1600" dirty="0">
                <a:latin typeface="+mn-lt"/>
                <a:cs typeface="Calibri" panose="020F0502020204030204" pitchFamily="34" charset="0"/>
              </a:rPr>
              <a:t>)</a:t>
            </a:r>
          </a:p>
          <a:p>
            <a:pPr marL="285750" indent="-285750">
              <a:buFont typeface="Courier New" panose="02070309020205020404" pitchFamily="49" charset="0"/>
              <a:buChar char="o"/>
            </a:pPr>
            <a:r>
              <a:rPr lang="en-GB" altLang="en-US" sz="1600" dirty="0">
                <a:latin typeface="+mn-lt"/>
                <a:cs typeface="Calibri" panose="020F0502020204030204" pitchFamily="34" charset="0"/>
              </a:rPr>
              <a:t>Bunch filling pattern study: painting of an uniform </a:t>
            </a:r>
            <a:r>
              <a:rPr lang="en-GB" altLang="en-US" sz="1600" kern="0" dirty="0">
                <a:latin typeface="+mn-lt"/>
                <a:cs typeface="Calibri" panose="020F0502020204030204" pitchFamily="34" charset="0"/>
              </a:rPr>
              <a:t>bunch pattern for all accelerated and decelerated bunches taking into account layout constrains </a:t>
            </a:r>
            <a:r>
              <a:rPr lang="en-GB" altLang="en-US" sz="1600" dirty="0">
                <a:latin typeface="+mn-lt"/>
                <a:cs typeface="Calibri" panose="020F0502020204030204" pitchFamily="34" charset="0"/>
              </a:rPr>
              <a:t>(By Alex Bogacz-</a:t>
            </a:r>
            <a:r>
              <a:rPr lang="en-GB" altLang="en-US" sz="1600" dirty="0" err="1">
                <a:latin typeface="+mn-lt"/>
                <a:cs typeface="Calibri" panose="020F0502020204030204" pitchFamily="34" charset="0"/>
              </a:rPr>
              <a:t>Jlab</a:t>
            </a:r>
            <a:r>
              <a:rPr lang="en-GB" altLang="en-US" sz="1600" dirty="0">
                <a:latin typeface="+mn-lt"/>
                <a:cs typeface="Calibri" panose="020F0502020204030204" pitchFamily="34" charset="0"/>
              </a:rPr>
              <a:t>, Presented in the PERLE meeting on </a:t>
            </a:r>
            <a:r>
              <a:rPr lang="en-GB" altLang="en-US" sz="1600" b="1" dirty="0">
                <a:latin typeface="+mn-lt"/>
                <a:cs typeface="Calibri" panose="020F0502020204030204" pitchFamily="34" charset="0"/>
              </a:rPr>
              <a:t>March 5</a:t>
            </a:r>
            <a:r>
              <a:rPr lang="en-GB" altLang="en-US" sz="1600" b="1" baseline="30000" dirty="0">
                <a:latin typeface="+mn-lt"/>
                <a:cs typeface="Calibri" panose="020F0502020204030204" pitchFamily="34" charset="0"/>
              </a:rPr>
              <a:t>th</a:t>
            </a:r>
            <a:r>
              <a:rPr lang="en-GB" altLang="en-US" sz="1600" b="1" dirty="0">
                <a:latin typeface="+mn-lt"/>
                <a:cs typeface="Calibri" panose="020F0502020204030204" pitchFamily="34" charset="0"/>
              </a:rPr>
              <a:t> 2021</a:t>
            </a:r>
            <a:r>
              <a:rPr lang="en-GB" altLang="en-US" sz="1600" dirty="0">
                <a:latin typeface="+mn-lt"/>
                <a:cs typeface="Calibri" panose="020F0502020204030204" pitchFamily="34" charset="0"/>
              </a:rPr>
              <a:t>)</a:t>
            </a:r>
            <a:endParaRPr lang="en-GB" altLang="en-US" sz="1600" kern="0" dirty="0">
              <a:latin typeface="+mn-lt"/>
              <a:cs typeface="Calibri" panose="020F0502020204030204" pitchFamily="34" charset="0"/>
            </a:endParaRPr>
          </a:p>
          <a:p>
            <a:pPr marL="285750" indent="-285750">
              <a:buFont typeface="Courier New" panose="02070309020205020404" pitchFamily="49" charset="0"/>
              <a:buChar char="o"/>
            </a:pPr>
            <a:r>
              <a:rPr lang="en-GB" altLang="en-US" sz="1600" kern="0" dirty="0">
                <a:latin typeface="+mn-lt"/>
                <a:cs typeface="Calibri" panose="020F0502020204030204" pitchFamily="34" charset="0"/>
              </a:rPr>
              <a:t>Study of the longitudinal match at PERLE using a semi-analytical model (by Gustavo Perez- Lancaster univ. &amp; Cockcroft institute, </a:t>
            </a:r>
            <a:r>
              <a:rPr lang="en-GB" altLang="en-US" sz="1600" dirty="0">
                <a:latin typeface="+mn-lt"/>
                <a:cs typeface="Calibri" panose="020F0502020204030204" pitchFamily="34" charset="0"/>
              </a:rPr>
              <a:t>Presented in the PERLE meeting on </a:t>
            </a:r>
            <a:r>
              <a:rPr lang="en-GB" altLang="en-US" sz="1600" b="1" dirty="0">
                <a:latin typeface="+mn-lt"/>
                <a:cs typeface="Calibri" panose="020F0502020204030204" pitchFamily="34" charset="0"/>
              </a:rPr>
              <a:t>June 25</a:t>
            </a:r>
            <a:r>
              <a:rPr lang="en-GB" altLang="en-US" sz="1600" b="1" baseline="30000" dirty="0">
                <a:latin typeface="+mn-lt"/>
                <a:cs typeface="Calibri" panose="020F0502020204030204" pitchFamily="34" charset="0"/>
              </a:rPr>
              <a:t>th</a:t>
            </a:r>
            <a:r>
              <a:rPr lang="en-GB" altLang="en-US" sz="1600" b="1" dirty="0">
                <a:latin typeface="+mn-lt"/>
                <a:cs typeface="Calibri" panose="020F0502020204030204" pitchFamily="34" charset="0"/>
              </a:rPr>
              <a:t> 2021</a:t>
            </a:r>
            <a:r>
              <a:rPr lang="en-GB" altLang="en-US" sz="1600" kern="0" dirty="0">
                <a:latin typeface="+mn-lt"/>
                <a:cs typeface="Calibri" panose="020F0502020204030204" pitchFamily="34" charset="0"/>
              </a:rPr>
              <a:t>)</a:t>
            </a:r>
          </a:p>
          <a:p>
            <a:pPr marL="285750" indent="-285750">
              <a:buFont typeface="Courier New" panose="02070309020205020404" pitchFamily="49" charset="0"/>
              <a:buChar char="o"/>
            </a:pPr>
            <a:r>
              <a:rPr lang="en-GB" altLang="en-US" sz="1600" kern="0" dirty="0">
                <a:latin typeface="+mn-lt"/>
                <a:cs typeface="Calibri" panose="020F0502020204030204" pitchFamily="34" charset="0"/>
              </a:rPr>
              <a:t>PERLE tracking simulation with CSR (by Kevin André- CERN, </a:t>
            </a:r>
            <a:r>
              <a:rPr lang="en-GB" altLang="en-US" sz="1600" dirty="0">
                <a:latin typeface="+mn-lt"/>
                <a:cs typeface="Calibri" panose="020F0502020204030204" pitchFamily="34" charset="0"/>
              </a:rPr>
              <a:t>Presented in the PERLE meeting on </a:t>
            </a:r>
            <a:r>
              <a:rPr lang="en-GB" altLang="en-US" sz="1600" b="1" dirty="0">
                <a:latin typeface="+mn-lt"/>
                <a:cs typeface="Calibri" panose="020F0502020204030204" pitchFamily="34" charset="0"/>
              </a:rPr>
              <a:t>July 26</a:t>
            </a:r>
            <a:r>
              <a:rPr lang="en-GB" altLang="en-US" sz="1600" b="1" baseline="30000" dirty="0">
                <a:latin typeface="+mn-lt"/>
                <a:cs typeface="Calibri" panose="020F0502020204030204" pitchFamily="34" charset="0"/>
              </a:rPr>
              <a:t>th</a:t>
            </a:r>
            <a:r>
              <a:rPr lang="en-GB" altLang="en-US" sz="1600" b="1" dirty="0">
                <a:latin typeface="+mn-lt"/>
                <a:cs typeface="Calibri" panose="020F0502020204030204" pitchFamily="34" charset="0"/>
              </a:rPr>
              <a:t> 2021</a:t>
            </a:r>
            <a:r>
              <a:rPr lang="en-GB" altLang="en-US" sz="1600" kern="0" dirty="0">
                <a:latin typeface="+mn-lt"/>
                <a:cs typeface="Calibri" panose="020F0502020204030204" pitchFamily="34" charset="0"/>
              </a:rPr>
              <a:t>)</a:t>
            </a:r>
          </a:p>
          <a:p>
            <a:pPr marL="285750" indent="-285750">
              <a:buFont typeface="Courier New" panose="02070309020205020404" pitchFamily="49" charset="0"/>
              <a:buChar char="o"/>
            </a:pPr>
            <a:r>
              <a:rPr lang="en-GB" altLang="en-US" sz="1600" kern="0" dirty="0">
                <a:latin typeface="+mn-lt"/>
                <a:cs typeface="Calibri" panose="020F0502020204030204" pitchFamily="34" charset="0"/>
              </a:rPr>
              <a:t>B-COM magnet initial design (by Jay Benesch- </a:t>
            </a:r>
            <a:r>
              <a:rPr lang="en-GB" altLang="en-US" sz="1600" kern="0" dirty="0" err="1">
                <a:latin typeface="+mn-lt"/>
                <a:cs typeface="Calibri" panose="020F0502020204030204" pitchFamily="34" charset="0"/>
              </a:rPr>
              <a:t>Jlab</a:t>
            </a:r>
            <a:r>
              <a:rPr lang="en-GB" altLang="en-US" sz="1600" kern="0" dirty="0">
                <a:latin typeface="+mn-lt"/>
                <a:cs typeface="Calibri" panose="020F0502020204030204" pitchFamily="34" charset="0"/>
              </a:rPr>
              <a:t>, </a:t>
            </a:r>
            <a:r>
              <a:rPr lang="en-GB" altLang="en-US" sz="1600" dirty="0">
                <a:latin typeface="+mn-lt"/>
                <a:cs typeface="Calibri" panose="020F0502020204030204" pitchFamily="34" charset="0"/>
              </a:rPr>
              <a:t>Presented in a dedicated Magnet meeting on </a:t>
            </a:r>
            <a:r>
              <a:rPr lang="en-GB" altLang="en-US" sz="1600" b="1" dirty="0">
                <a:latin typeface="+mn-lt"/>
                <a:cs typeface="Calibri" panose="020F0502020204030204" pitchFamily="34" charset="0"/>
              </a:rPr>
              <a:t>December 5</a:t>
            </a:r>
            <a:r>
              <a:rPr lang="en-GB" altLang="en-US" sz="1600" b="1" baseline="30000" dirty="0">
                <a:latin typeface="+mn-lt"/>
                <a:cs typeface="Calibri" panose="020F0502020204030204" pitchFamily="34" charset="0"/>
              </a:rPr>
              <a:t>th</a:t>
            </a:r>
            <a:r>
              <a:rPr lang="en-GB" altLang="en-US" sz="1600" b="1" dirty="0">
                <a:latin typeface="+mn-lt"/>
                <a:cs typeface="Calibri" panose="020F0502020204030204" pitchFamily="34" charset="0"/>
              </a:rPr>
              <a:t> 2021</a:t>
            </a:r>
            <a:r>
              <a:rPr lang="en-GB" altLang="en-US" sz="1600" kern="0" dirty="0">
                <a:latin typeface="+mn-lt"/>
                <a:cs typeface="Calibri" panose="020F0502020204030204" pitchFamily="34" charset="0"/>
              </a:rPr>
              <a:t>)  </a:t>
            </a:r>
          </a:p>
          <a:p>
            <a:endParaRPr lang="en-GB" altLang="en-US" sz="1600" kern="0" dirty="0">
              <a:latin typeface="+mn-lt"/>
              <a:cs typeface="Calibri" panose="020F0502020204030204" pitchFamily="34" charset="0"/>
            </a:endParaRPr>
          </a:p>
          <a:p>
            <a:r>
              <a:rPr lang="en-GB" altLang="en-US" b="1" dirty="0">
                <a:solidFill>
                  <a:schemeClr val="accent1">
                    <a:lumMod val="75000"/>
                  </a:schemeClr>
                </a:solidFill>
                <a:latin typeface="+mn-lt"/>
                <a:cs typeface="Calibri" panose="020F0502020204030204" pitchFamily="34" charset="0"/>
              </a:rPr>
              <a:t>Some issues above need further studies, other below have to be undertaken in the following months:</a:t>
            </a:r>
            <a:endParaRPr lang="en-GB" altLang="en-US" sz="1600" dirty="0">
              <a:latin typeface="+mn-lt"/>
              <a:cs typeface="Calibri" panose="020F0502020204030204" pitchFamily="34" charset="0"/>
            </a:endParaRPr>
          </a:p>
          <a:p>
            <a:pPr marL="285750" indent="-285750">
              <a:buFont typeface="Courier New" panose="02070309020205020404" pitchFamily="49" charset="0"/>
              <a:buChar char="o"/>
            </a:pPr>
            <a:r>
              <a:rPr lang="en-GB" sz="1600" spc="-1" dirty="0">
                <a:solidFill>
                  <a:srgbClr val="000000"/>
                </a:solidFill>
                <a:uFill>
                  <a:solidFill>
                    <a:srgbClr val="FFFFFF"/>
                  </a:solidFill>
                </a:uFill>
                <a:latin typeface="+mn-lt"/>
                <a:cs typeface="Calibri" panose="020F0502020204030204" pitchFamily="34" charset="0"/>
              </a:rPr>
              <a:t>Nonlinear aberrations corrections with multipole magnets</a:t>
            </a:r>
          </a:p>
          <a:p>
            <a:pPr marL="285750" indent="-285750">
              <a:buFont typeface="Courier New" panose="02070309020205020404" pitchFamily="49" charset="0"/>
              <a:buChar char="o"/>
            </a:pPr>
            <a:r>
              <a:rPr lang="en-GB" sz="1600" spc="-1" dirty="0">
                <a:solidFill>
                  <a:srgbClr val="000000"/>
                </a:solidFill>
                <a:uFill>
                  <a:solidFill>
                    <a:srgbClr val="FFFFFF"/>
                  </a:solidFill>
                </a:uFill>
                <a:latin typeface="+mn-lt"/>
                <a:cs typeface="Calibri" panose="020F0502020204030204" pitchFamily="34" charset="0"/>
              </a:rPr>
              <a:t>Multi-particle tracking studies, error effects and halo formation</a:t>
            </a:r>
          </a:p>
          <a:p>
            <a:pPr marL="285750" indent="-285750">
              <a:buFont typeface="Courier New" panose="02070309020205020404" pitchFamily="49" charset="0"/>
              <a:buChar char="o"/>
            </a:pPr>
            <a:r>
              <a:rPr lang="en-GB" sz="1600" spc="-1" dirty="0">
                <a:solidFill>
                  <a:srgbClr val="000000"/>
                </a:solidFill>
                <a:uFill>
                  <a:solidFill>
                    <a:srgbClr val="FFFFFF"/>
                  </a:solidFill>
                </a:uFill>
                <a:latin typeface="+mn-lt"/>
                <a:cs typeface="Calibri" panose="020F0502020204030204" pitchFamily="34" charset="0"/>
              </a:rPr>
              <a:t>Beam Break-up Instability studies</a:t>
            </a:r>
          </a:p>
          <a:p>
            <a:pPr marL="285750" indent="-285750">
              <a:buFont typeface="Courier New" panose="02070309020205020404" pitchFamily="49" charset="0"/>
              <a:buChar char="o"/>
            </a:pPr>
            <a:r>
              <a:rPr lang="en-GB" sz="1600" spc="-1" dirty="0">
                <a:solidFill>
                  <a:srgbClr val="000000"/>
                </a:solidFill>
                <a:uFill>
                  <a:solidFill>
                    <a:srgbClr val="FFFFFF"/>
                  </a:solidFill>
                </a:uFill>
                <a:latin typeface="+mn-lt"/>
                <a:cs typeface="Calibri" panose="020F0502020204030204" pitchFamily="34" charset="0"/>
              </a:rPr>
              <a:t>Impedance analysis and Wakefield effect mitigation</a:t>
            </a:r>
          </a:p>
          <a:p>
            <a:pPr marL="285750" indent="-285750">
              <a:buFont typeface="Courier New" panose="02070309020205020404" pitchFamily="49" charset="0"/>
              <a:buChar char="o"/>
            </a:pPr>
            <a:r>
              <a:rPr lang="en-GB" sz="1600" spc="-1" dirty="0">
                <a:solidFill>
                  <a:srgbClr val="000000"/>
                </a:solidFill>
                <a:uFill>
                  <a:solidFill>
                    <a:srgbClr val="FFFFFF"/>
                  </a:solidFill>
                </a:uFill>
                <a:latin typeface="+mn-lt"/>
                <a:cs typeface="Calibri" panose="020F0502020204030204" pitchFamily="34" charset="0"/>
              </a:rPr>
              <a:t>Particle cloud effect and mitigation</a:t>
            </a:r>
          </a:p>
          <a:p>
            <a:pPr marL="285750" indent="-285750">
              <a:buFont typeface="Courier New" panose="02070309020205020404" pitchFamily="49" charset="0"/>
              <a:buChar char="o"/>
            </a:pPr>
            <a:r>
              <a:rPr lang="en-GB" sz="1600" spc="-1" dirty="0">
                <a:solidFill>
                  <a:srgbClr val="000000"/>
                </a:solidFill>
                <a:uFill>
                  <a:solidFill>
                    <a:srgbClr val="FFFFFF"/>
                  </a:solidFill>
                </a:uFill>
                <a:latin typeface="+mn-lt"/>
                <a:cs typeface="Calibri" panose="020F0502020204030204" pitchFamily="34" charset="0"/>
              </a:rPr>
              <a:t>Start-to-End simulation with CSR &amp; micro-bunching</a:t>
            </a:r>
          </a:p>
          <a:p>
            <a:endParaRPr lang="en-GB" altLang="en-US" sz="1500" b="1" dirty="0">
              <a:solidFill>
                <a:schemeClr val="accent1">
                  <a:lumMod val="75000"/>
                </a:schemeClr>
              </a:solidFill>
              <a:latin typeface="+mn-lt"/>
              <a:cs typeface="Calibri" panose="020F0502020204030204" pitchFamily="34" charset="0"/>
            </a:endParaRPr>
          </a:p>
        </p:txBody>
      </p:sp>
      <p:sp>
        <p:nvSpPr>
          <p:cNvPr id="3" name="Espace réservé de la date 2">
            <a:extLst>
              <a:ext uri="{FF2B5EF4-FFF2-40B4-BE49-F238E27FC236}">
                <a16:creationId xmlns:a16="http://schemas.microsoft.com/office/drawing/2014/main" id="{DC501FD9-D1F9-4805-9FFF-55929AAFA0E8}"/>
              </a:ext>
            </a:extLst>
          </p:cNvPr>
          <p:cNvSpPr>
            <a:spLocks noGrp="1"/>
          </p:cNvSpPr>
          <p:nvPr>
            <p:ph type="dt" sz="half" idx="10"/>
          </p:nvPr>
        </p:nvSpPr>
        <p:spPr/>
        <p:txBody>
          <a:bodyPr/>
          <a:lstStyle/>
          <a:p>
            <a:r>
              <a:rPr lang="fr-FR"/>
              <a:t>25/01/2022</a:t>
            </a:r>
            <a:endParaRPr lang="fr-FR" dirty="0"/>
          </a:p>
        </p:txBody>
      </p:sp>
      <p:sp>
        <p:nvSpPr>
          <p:cNvPr id="4" name="Espace réservé du pied de page 3">
            <a:extLst>
              <a:ext uri="{FF2B5EF4-FFF2-40B4-BE49-F238E27FC236}">
                <a16:creationId xmlns:a16="http://schemas.microsoft.com/office/drawing/2014/main" id="{8F90F059-9F3E-48A0-B37F-4FA45998569B}"/>
              </a:ext>
            </a:extLst>
          </p:cNvPr>
          <p:cNvSpPr>
            <a:spLocks noGrp="1"/>
          </p:cNvSpPr>
          <p:nvPr>
            <p:ph type="ftr" sz="quarter" idx="11"/>
          </p:nvPr>
        </p:nvSpPr>
        <p:spPr/>
        <p:txBody>
          <a:bodyPr/>
          <a:lstStyle/>
          <a:p>
            <a:r>
              <a:rPr lang="fr-FR"/>
              <a:t>PERLE : Meeting avec la direction</a:t>
            </a:r>
            <a:endParaRPr lang="fr-FR" dirty="0"/>
          </a:p>
        </p:txBody>
      </p:sp>
    </p:spTree>
    <p:extLst>
      <p:ext uri="{BB962C8B-B14F-4D97-AF65-F5344CB8AC3E}">
        <p14:creationId xmlns:p14="http://schemas.microsoft.com/office/powerpoint/2010/main" val="2154331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044" y="149425"/>
            <a:ext cx="7228860" cy="432048"/>
          </a:xfrm>
        </p:spPr>
        <p:txBody>
          <a:bodyPr>
            <a:normAutofit/>
          </a:bodyPr>
          <a:lstStyle/>
          <a:p>
            <a:r>
              <a:rPr lang="en-GB" dirty="0">
                <a:solidFill>
                  <a:schemeClr val="tx2">
                    <a:lumMod val="75000"/>
                  </a:schemeClr>
                </a:solidFill>
                <a:latin typeface="+mn-lt"/>
                <a:cs typeface="Calibri" panose="020F0502020204030204" pitchFamily="34" charset="0"/>
              </a:rPr>
              <a:t>Injector Design including merger</a:t>
            </a:r>
          </a:p>
        </p:txBody>
      </p:sp>
      <p:sp>
        <p:nvSpPr>
          <p:cNvPr id="9" name="Espace réservé du numéro de diapositive 8"/>
          <p:cNvSpPr>
            <a:spLocks noGrp="1"/>
          </p:cNvSpPr>
          <p:nvPr>
            <p:ph type="sldNum" sz="quarter" idx="12"/>
          </p:nvPr>
        </p:nvSpPr>
        <p:spPr/>
        <p:txBody>
          <a:bodyPr/>
          <a:lstStyle/>
          <a:p>
            <a:pPr algn="r"/>
            <a:fld id="{77E71596-5F9D-49C5-9701-16B3CA54319D}" type="slidenum">
              <a:rPr lang="fr-FR" sz="1200" smtClean="0">
                <a:latin typeface="+mn-lt"/>
                <a:cs typeface="Calibri" panose="020F0502020204030204" pitchFamily="34" charset="0"/>
              </a:rPr>
              <a:pPr algn="r"/>
              <a:t>26</a:t>
            </a:fld>
            <a:endParaRPr lang="fr-FR" sz="1200" dirty="0">
              <a:latin typeface="+mn-lt"/>
              <a:cs typeface="Calibri" panose="020F0502020204030204" pitchFamily="34" charset="0"/>
            </a:endParaRPr>
          </a:p>
        </p:txBody>
      </p:sp>
      <p:sp>
        <p:nvSpPr>
          <p:cNvPr id="75" name="TextShape 1">
            <a:extLst>
              <a:ext uri="{FF2B5EF4-FFF2-40B4-BE49-F238E27FC236}">
                <a16:creationId xmlns:a16="http://schemas.microsoft.com/office/drawing/2014/main" id="{25B82B98-5BD5-DD4C-9657-2F976D7F01B2}"/>
              </a:ext>
            </a:extLst>
          </p:cNvPr>
          <p:cNvSpPr txBox="1"/>
          <p:nvPr/>
        </p:nvSpPr>
        <p:spPr>
          <a:xfrm>
            <a:off x="201960" y="5715000"/>
            <a:ext cx="2411280" cy="321840"/>
          </a:xfrm>
          <a:prstGeom prst="rect">
            <a:avLst/>
          </a:prstGeom>
          <a:noFill/>
          <a:ln>
            <a:noFill/>
          </a:ln>
        </p:spPr>
        <p:txBody>
          <a:bodyPr anchor="ctr"/>
          <a:lstStyle/>
          <a:p>
            <a:pPr>
              <a:lnSpc>
                <a:spcPct val="100000"/>
              </a:lnSpc>
            </a:pPr>
            <a:r>
              <a:rPr lang="fr-FR" sz="1200" spc="-1" dirty="0">
                <a:solidFill>
                  <a:srgbClr val="FFFFFF"/>
                </a:solidFill>
                <a:uFill>
                  <a:solidFill>
                    <a:srgbClr val="FFFFFF"/>
                  </a:solidFill>
                </a:uFill>
                <a:latin typeface="+mn-lt"/>
              </a:rPr>
              <a:t>11</a:t>
            </a:r>
            <a:r>
              <a:rPr lang="fr-FR" sz="1200" b="0" strike="noStrike" spc="-1" dirty="0">
                <a:solidFill>
                  <a:srgbClr val="FFFFFF"/>
                </a:solidFill>
                <a:uFill>
                  <a:solidFill>
                    <a:srgbClr val="FFFFFF"/>
                  </a:solidFill>
                </a:uFill>
                <a:latin typeface="+mn-lt"/>
              </a:rPr>
              <a:t>/01/2022</a:t>
            </a:r>
            <a:endParaRPr lang="fr-FR" sz="1200" b="0" strike="noStrike" spc="-1" dirty="0">
              <a:solidFill>
                <a:srgbClr val="000000"/>
              </a:solidFill>
              <a:uFill>
                <a:solidFill>
                  <a:srgbClr val="FFFFFF"/>
                </a:solidFill>
              </a:uFill>
              <a:latin typeface="+mn-lt"/>
            </a:endParaRPr>
          </a:p>
        </p:txBody>
      </p:sp>
      <p:sp>
        <p:nvSpPr>
          <p:cNvPr id="62" name="ZoneTexte 61">
            <a:extLst>
              <a:ext uri="{FF2B5EF4-FFF2-40B4-BE49-F238E27FC236}">
                <a16:creationId xmlns:a16="http://schemas.microsoft.com/office/drawing/2014/main" id="{C876BC06-048A-3640-B3AF-BBC02C07093C}"/>
              </a:ext>
            </a:extLst>
          </p:cNvPr>
          <p:cNvSpPr txBox="1"/>
          <p:nvPr/>
        </p:nvSpPr>
        <p:spPr>
          <a:xfrm>
            <a:off x="109727" y="1141565"/>
            <a:ext cx="10663047" cy="338554"/>
          </a:xfrm>
          <a:prstGeom prst="rect">
            <a:avLst/>
          </a:prstGeom>
          <a:noFill/>
        </p:spPr>
        <p:txBody>
          <a:bodyPr wrap="square" rtlCol="0">
            <a:spAutoFit/>
          </a:bodyPr>
          <a:lstStyle/>
          <a:p>
            <a:r>
              <a:rPr lang="en-GB" altLang="en-US" sz="1600" dirty="0">
                <a:latin typeface="+mn-lt"/>
                <a:cs typeface="Calibri" panose="020F0502020204030204" pitchFamily="34" charset="0"/>
              </a:rPr>
              <a:t>Tentative conclusion on the injector design through a 4 years PhD work of Benjamin Hounsell (Thesis defense beginning 2022).</a:t>
            </a:r>
          </a:p>
        </p:txBody>
      </p:sp>
      <p:pic>
        <p:nvPicPr>
          <p:cNvPr id="6" name="Picture 457">
            <a:extLst>
              <a:ext uri="{FF2B5EF4-FFF2-40B4-BE49-F238E27FC236}">
                <a16:creationId xmlns:a16="http://schemas.microsoft.com/office/drawing/2014/main" id="{CB0E969A-FE1C-5B4C-8394-71850AEA5F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200" y="1815290"/>
            <a:ext cx="3618927" cy="2218559"/>
          </a:xfrm>
          <a:prstGeom prst="rect">
            <a:avLst/>
          </a:prstGeom>
        </p:spPr>
      </p:pic>
      <p:pic>
        <p:nvPicPr>
          <p:cNvPr id="7" name="Picture 464">
            <a:extLst>
              <a:ext uri="{FF2B5EF4-FFF2-40B4-BE49-F238E27FC236}">
                <a16:creationId xmlns:a16="http://schemas.microsoft.com/office/drawing/2014/main" id="{BA37A196-D589-7A43-86E8-394A28F37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637" y="1661356"/>
            <a:ext cx="2970457" cy="2218559"/>
          </a:xfrm>
          <a:prstGeom prst="rect">
            <a:avLst/>
          </a:prstGeom>
        </p:spPr>
      </p:pic>
      <p:pic>
        <p:nvPicPr>
          <p:cNvPr id="8" name="Picture 465">
            <a:extLst>
              <a:ext uri="{FF2B5EF4-FFF2-40B4-BE49-F238E27FC236}">
                <a16:creationId xmlns:a16="http://schemas.microsoft.com/office/drawing/2014/main" id="{09EC886C-7195-3349-9E05-D02CE8E9A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8786" y="1670500"/>
            <a:ext cx="2971056" cy="2219008"/>
          </a:xfrm>
          <a:prstGeom prst="rect">
            <a:avLst/>
          </a:prstGeom>
        </p:spPr>
      </p:pic>
      <p:sp>
        <p:nvSpPr>
          <p:cNvPr id="3" name="ZoneTexte 2">
            <a:extLst>
              <a:ext uri="{FF2B5EF4-FFF2-40B4-BE49-F238E27FC236}">
                <a16:creationId xmlns:a16="http://schemas.microsoft.com/office/drawing/2014/main" id="{0BEEEE8F-CEC4-824B-AEA5-A85FEABD6C2A}"/>
              </a:ext>
            </a:extLst>
          </p:cNvPr>
          <p:cNvSpPr txBox="1"/>
          <p:nvPr/>
        </p:nvSpPr>
        <p:spPr>
          <a:xfrm>
            <a:off x="7863840" y="3986784"/>
            <a:ext cx="2554380" cy="523220"/>
          </a:xfrm>
          <a:prstGeom prst="rect">
            <a:avLst/>
          </a:prstGeom>
          <a:noFill/>
        </p:spPr>
        <p:txBody>
          <a:bodyPr wrap="square" rtlCol="0">
            <a:spAutoFit/>
          </a:bodyPr>
          <a:lstStyle/>
          <a:p>
            <a:pPr algn="ctr"/>
            <a:r>
              <a:rPr lang="en-GB" sz="1400" dirty="0">
                <a:latin typeface="+mn-lt"/>
                <a:cs typeface="Calibri" panose="020F0502020204030204" pitchFamily="34" charset="0"/>
              </a:rPr>
              <a:t>The rms transverse emittance in the injector.</a:t>
            </a:r>
          </a:p>
        </p:txBody>
      </p:sp>
      <p:sp>
        <p:nvSpPr>
          <p:cNvPr id="11" name="ZoneTexte 10">
            <a:extLst>
              <a:ext uri="{FF2B5EF4-FFF2-40B4-BE49-F238E27FC236}">
                <a16:creationId xmlns:a16="http://schemas.microsoft.com/office/drawing/2014/main" id="{C856E265-ED10-1641-92AD-22FB8F77B16D}"/>
              </a:ext>
            </a:extLst>
          </p:cNvPr>
          <p:cNvSpPr txBox="1"/>
          <p:nvPr/>
        </p:nvSpPr>
        <p:spPr>
          <a:xfrm>
            <a:off x="4971288" y="3983736"/>
            <a:ext cx="2554380" cy="523220"/>
          </a:xfrm>
          <a:prstGeom prst="rect">
            <a:avLst/>
          </a:prstGeom>
          <a:noFill/>
        </p:spPr>
        <p:txBody>
          <a:bodyPr wrap="square" rtlCol="0">
            <a:spAutoFit/>
          </a:bodyPr>
          <a:lstStyle/>
          <a:p>
            <a:pPr algn="ctr"/>
            <a:r>
              <a:rPr lang="en-GB" sz="1400" dirty="0">
                <a:latin typeface="+mn-lt"/>
                <a:cs typeface="Calibri" panose="020F0502020204030204" pitchFamily="34" charset="0"/>
              </a:rPr>
              <a:t>The rms transverse beam size in the injector.</a:t>
            </a:r>
          </a:p>
        </p:txBody>
      </p:sp>
      <p:sp>
        <p:nvSpPr>
          <p:cNvPr id="4" name="ZoneTexte 3">
            <a:extLst>
              <a:ext uri="{FF2B5EF4-FFF2-40B4-BE49-F238E27FC236}">
                <a16:creationId xmlns:a16="http://schemas.microsoft.com/office/drawing/2014/main" id="{BD71AAAB-647B-704E-B42C-C70060915625}"/>
              </a:ext>
            </a:extLst>
          </p:cNvPr>
          <p:cNvSpPr txBox="1"/>
          <p:nvPr/>
        </p:nvSpPr>
        <p:spPr>
          <a:xfrm>
            <a:off x="341172" y="4162532"/>
            <a:ext cx="3737052" cy="523220"/>
          </a:xfrm>
          <a:prstGeom prst="rect">
            <a:avLst/>
          </a:prstGeom>
          <a:noFill/>
        </p:spPr>
        <p:txBody>
          <a:bodyPr wrap="square" rtlCol="0">
            <a:spAutoFit/>
          </a:bodyPr>
          <a:lstStyle/>
          <a:p>
            <a:pPr algn="ctr"/>
            <a:r>
              <a:rPr lang="en-GB" sz="1400" dirty="0">
                <a:latin typeface="+mn-lt"/>
                <a:cs typeface="Calibri" panose="020F0502020204030204" pitchFamily="34" charset="0"/>
              </a:rPr>
              <a:t>The layout of the PERLE injector showing a possible merger scheme</a:t>
            </a:r>
            <a:endParaRPr lang="fr-FR" sz="1400" dirty="0">
              <a:latin typeface="+mn-lt"/>
              <a:cs typeface="Calibri" panose="020F0502020204030204" pitchFamily="34" charset="0"/>
            </a:endParaRPr>
          </a:p>
        </p:txBody>
      </p:sp>
      <p:sp>
        <p:nvSpPr>
          <p:cNvPr id="5" name="ZoneTexte 4">
            <a:extLst>
              <a:ext uri="{FF2B5EF4-FFF2-40B4-BE49-F238E27FC236}">
                <a16:creationId xmlns:a16="http://schemas.microsoft.com/office/drawing/2014/main" id="{A12124D8-44B2-E249-AFE0-4CE03F029B01}"/>
              </a:ext>
            </a:extLst>
          </p:cNvPr>
          <p:cNvSpPr txBox="1"/>
          <p:nvPr/>
        </p:nvSpPr>
        <p:spPr>
          <a:xfrm>
            <a:off x="109726" y="4782312"/>
            <a:ext cx="6528817" cy="738664"/>
          </a:xfrm>
          <a:prstGeom prst="rect">
            <a:avLst/>
          </a:prstGeom>
          <a:noFill/>
        </p:spPr>
        <p:txBody>
          <a:bodyPr wrap="square" rtlCol="0">
            <a:spAutoFit/>
          </a:bodyPr>
          <a:lstStyle/>
          <a:p>
            <a:r>
              <a:rPr lang="en-GB" sz="1400" dirty="0">
                <a:latin typeface="+mn-lt"/>
                <a:cs typeface="Calibri" panose="020F0502020204030204" pitchFamily="34" charset="0"/>
              </a:rPr>
              <a:t>Different merger schemes were optimised and compared with the aim of:</a:t>
            </a:r>
          </a:p>
          <a:p>
            <a:pPr marL="285750" indent="-285750">
              <a:buFont typeface="Wingdings" pitchFamily="2" charset="2"/>
              <a:buChar char="§"/>
            </a:pPr>
            <a:r>
              <a:rPr lang="en-GB" sz="1400" dirty="0">
                <a:latin typeface="+mn-lt"/>
                <a:cs typeface="Calibri" panose="020F0502020204030204" pitchFamily="34" charset="0"/>
              </a:rPr>
              <a:t>Minimise transverse emittance at the entrance to the main linac.</a:t>
            </a:r>
          </a:p>
          <a:p>
            <a:pPr marL="285750" indent="-285750">
              <a:buFont typeface="Wingdings" pitchFamily="2" charset="2"/>
              <a:buChar char="§"/>
            </a:pPr>
            <a:r>
              <a:rPr lang="en-GB" sz="1400" dirty="0">
                <a:latin typeface="+mn-lt"/>
                <a:cs typeface="Calibri" panose="020F0502020204030204" pitchFamily="34" charset="0"/>
              </a:rPr>
              <a:t>Minimise </a:t>
            </a:r>
            <a:r>
              <a:rPr lang="en-GB" sz="1400" dirty="0" err="1">
                <a:latin typeface="+mn-lt"/>
                <a:cs typeface="Calibri" panose="020F0502020204030204" pitchFamily="34" charset="0"/>
              </a:rPr>
              <a:t>twiss</a:t>
            </a:r>
            <a:r>
              <a:rPr lang="en-GB" sz="1400" dirty="0">
                <a:latin typeface="+mn-lt"/>
                <a:cs typeface="Calibri" panose="020F0502020204030204" pitchFamily="34" charset="0"/>
              </a:rPr>
              <a:t> mismatch at the entrance to the main linac.</a:t>
            </a:r>
          </a:p>
        </p:txBody>
      </p:sp>
      <p:sp>
        <p:nvSpPr>
          <p:cNvPr id="14" name="ZoneTexte 13">
            <a:extLst>
              <a:ext uri="{FF2B5EF4-FFF2-40B4-BE49-F238E27FC236}">
                <a16:creationId xmlns:a16="http://schemas.microsoft.com/office/drawing/2014/main" id="{9B49F477-6E6E-8944-BA9B-DF494D71BE8D}"/>
              </a:ext>
            </a:extLst>
          </p:cNvPr>
          <p:cNvSpPr txBox="1"/>
          <p:nvPr/>
        </p:nvSpPr>
        <p:spPr>
          <a:xfrm>
            <a:off x="7837014" y="698760"/>
            <a:ext cx="2514600" cy="707886"/>
          </a:xfrm>
          <a:prstGeom prst="rect">
            <a:avLst/>
          </a:prstGeom>
          <a:noFill/>
        </p:spPr>
        <p:txBody>
          <a:bodyPr wrap="square" rtlCol="0">
            <a:spAutoFit/>
          </a:bodyPr>
          <a:lstStyle/>
          <a:p>
            <a:r>
              <a:rPr lang="en-GB" u="sng" dirty="0">
                <a:solidFill>
                  <a:srgbClr val="C00000"/>
                </a:solidFill>
                <a:latin typeface="+mn-lt"/>
                <a:cs typeface="Calibri" panose="020F0502020204030204" pitchFamily="34" charset="0"/>
              </a:rPr>
              <a:t>Courtesy To B. Hounsell</a:t>
            </a:r>
          </a:p>
        </p:txBody>
      </p:sp>
      <p:sp>
        <p:nvSpPr>
          <p:cNvPr id="15" name="ZoneTexte 14">
            <a:extLst>
              <a:ext uri="{FF2B5EF4-FFF2-40B4-BE49-F238E27FC236}">
                <a16:creationId xmlns:a16="http://schemas.microsoft.com/office/drawing/2014/main" id="{91193431-DE65-174A-80AF-BC21D1B6BD99}"/>
              </a:ext>
            </a:extLst>
          </p:cNvPr>
          <p:cNvSpPr txBox="1"/>
          <p:nvPr/>
        </p:nvSpPr>
        <p:spPr>
          <a:xfrm>
            <a:off x="6281928" y="4938687"/>
            <a:ext cx="4215618" cy="707886"/>
          </a:xfrm>
          <a:prstGeom prst="rect">
            <a:avLst/>
          </a:prstGeom>
          <a:noFill/>
        </p:spPr>
        <p:txBody>
          <a:bodyPr wrap="square" rtlCol="0">
            <a:spAutoFit/>
          </a:bodyPr>
          <a:lstStyle/>
          <a:p>
            <a:r>
              <a:rPr lang="en-GB" u="sng" dirty="0">
                <a:solidFill>
                  <a:srgbClr val="C00000"/>
                </a:solidFill>
                <a:latin typeface="+mn-lt"/>
                <a:cs typeface="Calibri" panose="020F0502020204030204" pitchFamily="34" charset="0"/>
              </a:rPr>
              <a:t>More details in Ben’s Talk this afternoon</a:t>
            </a:r>
          </a:p>
        </p:txBody>
      </p:sp>
      <p:sp>
        <p:nvSpPr>
          <p:cNvPr id="10" name="Espace réservé de la date 9">
            <a:extLst>
              <a:ext uri="{FF2B5EF4-FFF2-40B4-BE49-F238E27FC236}">
                <a16:creationId xmlns:a16="http://schemas.microsoft.com/office/drawing/2014/main" id="{2C0DEA5A-92D2-48A5-ACBA-FE6DFA2E8B87}"/>
              </a:ext>
            </a:extLst>
          </p:cNvPr>
          <p:cNvSpPr>
            <a:spLocks noGrp="1"/>
          </p:cNvSpPr>
          <p:nvPr>
            <p:ph type="dt" sz="half" idx="10"/>
          </p:nvPr>
        </p:nvSpPr>
        <p:spPr/>
        <p:txBody>
          <a:bodyPr/>
          <a:lstStyle/>
          <a:p>
            <a:r>
              <a:rPr lang="fr-FR"/>
              <a:t>25/01/2022</a:t>
            </a:r>
            <a:endParaRPr lang="fr-FR" dirty="0"/>
          </a:p>
        </p:txBody>
      </p:sp>
      <p:sp>
        <p:nvSpPr>
          <p:cNvPr id="12" name="Espace réservé du pied de page 11">
            <a:extLst>
              <a:ext uri="{FF2B5EF4-FFF2-40B4-BE49-F238E27FC236}">
                <a16:creationId xmlns:a16="http://schemas.microsoft.com/office/drawing/2014/main" id="{4A4B8EB1-A857-4AD5-9FA6-90A978DE70DC}"/>
              </a:ext>
            </a:extLst>
          </p:cNvPr>
          <p:cNvSpPr>
            <a:spLocks noGrp="1"/>
          </p:cNvSpPr>
          <p:nvPr>
            <p:ph type="ftr" sz="quarter" idx="11"/>
          </p:nvPr>
        </p:nvSpPr>
        <p:spPr/>
        <p:txBody>
          <a:bodyPr/>
          <a:lstStyle/>
          <a:p>
            <a:r>
              <a:rPr lang="fr-FR"/>
              <a:t>PERLE : Meeting avec la direction</a:t>
            </a:r>
            <a:endParaRPr lang="fr-FR" dirty="0"/>
          </a:p>
        </p:txBody>
      </p:sp>
    </p:spTree>
    <p:extLst>
      <p:ext uri="{BB962C8B-B14F-4D97-AF65-F5344CB8AC3E}">
        <p14:creationId xmlns:p14="http://schemas.microsoft.com/office/powerpoint/2010/main" val="686900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044" y="149425"/>
            <a:ext cx="7228860" cy="432048"/>
          </a:xfrm>
        </p:spPr>
        <p:txBody>
          <a:bodyPr>
            <a:normAutofit/>
          </a:bodyPr>
          <a:lstStyle/>
          <a:p>
            <a:r>
              <a:rPr lang="en-GB" dirty="0">
                <a:solidFill>
                  <a:schemeClr val="tx2">
                    <a:lumMod val="75000"/>
                  </a:schemeClr>
                </a:solidFill>
                <a:latin typeface="+mn-lt"/>
                <a:cs typeface="Calibri" panose="020F0502020204030204" pitchFamily="34" charset="0"/>
              </a:rPr>
              <a:t>Plans for Electron gun installation </a:t>
            </a:r>
          </a:p>
        </p:txBody>
      </p:sp>
      <p:sp>
        <p:nvSpPr>
          <p:cNvPr id="9" name="Espace réservé du numéro de diapositive 8"/>
          <p:cNvSpPr>
            <a:spLocks noGrp="1"/>
          </p:cNvSpPr>
          <p:nvPr>
            <p:ph type="sldNum" sz="quarter" idx="12"/>
          </p:nvPr>
        </p:nvSpPr>
        <p:spPr/>
        <p:txBody>
          <a:bodyPr/>
          <a:lstStyle/>
          <a:p>
            <a:pPr algn="r"/>
            <a:fld id="{77E71596-5F9D-49C5-9701-16B3CA54319D}" type="slidenum">
              <a:rPr lang="fr-FR" sz="1200" smtClean="0">
                <a:latin typeface="+mn-lt"/>
                <a:cs typeface="Calibri" panose="020F0502020204030204" pitchFamily="34" charset="0"/>
              </a:rPr>
              <a:pPr algn="r"/>
              <a:t>27</a:t>
            </a:fld>
            <a:endParaRPr lang="fr-FR" sz="1200" dirty="0">
              <a:latin typeface="+mn-lt"/>
              <a:cs typeface="Calibri" panose="020F0502020204030204" pitchFamily="34" charset="0"/>
            </a:endParaRPr>
          </a:p>
        </p:txBody>
      </p:sp>
      <p:sp>
        <p:nvSpPr>
          <p:cNvPr id="75" name="TextShape 1">
            <a:extLst>
              <a:ext uri="{FF2B5EF4-FFF2-40B4-BE49-F238E27FC236}">
                <a16:creationId xmlns:a16="http://schemas.microsoft.com/office/drawing/2014/main" id="{25B82B98-5BD5-DD4C-9657-2F976D7F01B2}"/>
              </a:ext>
            </a:extLst>
          </p:cNvPr>
          <p:cNvSpPr txBox="1"/>
          <p:nvPr/>
        </p:nvSpPr>
        <p:spPr>
          <a:xfrm>
            <a:off x="201960" y="5715000"/>
            <a:ext cx="2411280" cy="321840"/>
          </a:xfrm>
          <a:prstGeom prst="rect">
            <a:avLst/>
          </a:prstGeom>
          <a:noFill/>
          <a:ln>
            <a:noFill/>
          </a:ln>
        </p:spPr>
        <p:txBody>
          <a:bodyPr anchor="ctr"/>
          <a:lstStyle/>
          <a:p>
            <a:pPr>
              <a:lnSpc>
                <a:spcPct val="100000"/>
              </a:lnSpc>
            </a:pPr>
            <a:r>
              <a:rPr lang="fr-FR" sz="1200" spc="-1" dirty="0">
                <a:solidFill>
                  <a:srgbClr val="FFFFFF"/>
                </a:solidFill>
                <a:uFill>
                  <a:solidFill>
                    <a:srgbClr val="FFFFFF"/>
                  </a:solidFill>
                </a:uFill>
                <a:latin typeface="+mn-lt"/>
              </a:rPr>
              <a:t>11</a:t>
            </a:r>
            <a:r>
              <a:rPr lang="fr-FR" sz="1200" b="0" strike="noStrike" spc="-1" dirty="0">
                <a:solidFill>
                  <a:srgbClr val="FFFFFF"/>
                </a:solidFill>
                <a:uFill>
                  <a:solidFill>
                    <a:srgbClr val="FFFFFF"/>
                  </a:solidFill>
                </a:uFill>
                <a:latin typeface="+mn-lt"/>
              </a:rPr>
              <a:t>/01/2022</a:t>
            </a:r>
            <a:endParaRPr lang="fr-FR" sz="1200" b="0" strike="noStrike" spc="-1" dirty="0">
              <a:solidFill>
                <a:srgbClr val="000000"/>
              </a:solidFill>
              <a:uFill>
                <a:solidFill>
                  <a:srgbClr val="FFFFFF"/>
                </a:solidFill>
              </a:uFill>
              <a:latin typeface="+mn-lt"/>
            </a:endParaRPr>
          </a:p>
        </p:txBody>
      </p:sp>
      <p:sp>
        <p:nvSpPr>
          <p:cNvPr id="14" name="Espace réservé du contenu 2">
            <a:extLst>
              <a:ext uri="{FF2B5EF4-FFF2-40B4-BE49-F238E27FC236}">
                <a16:creationId xmlns:a16="http://schemas.microsoft.com/office/drawing/2014/main" id="{92764C19-3288-244C-9941-B31F1E18F6C6}"/>
              </a:ext>
            </a:extLst>
          </p:cNvPr>
          <p:cNvSpPr txBox="1">
            <a:spLocks/>
          </p:cNvSpPr>
          <p:nvPr/>
        </p:nvSpPr>
        <p:spPr>
          <a:xfrm>
            <a:off x="512635" y="1143000"/>
            <a:ext cx="9747504" cy="4212336"/>
          </a:xfrm>
          <a:prstGeom prst="rect">
            <a:avLst/>
          </a:prstGeom>
        </p:spPr>
        <p:txBody>
          <a:bodyPr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294B"/>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00" dirty="0">
                <a:solidFill>
                  <a:srgbClr val="C00000"/>
                </a:solidFill>
                <a:cs typeface="Calibri" panose="020F0502020204030204" pitchFamily="34" charset="0"/>
              </a:rPr>
              <a:t>Outcomes of a dedicated meeting in January 5</a:t>
            </a:r>
            <a:r>
              <a:rPr lang="en-GB" sz="1800" baseline="30000" dirty="0">
                <a:solidFill>
                  <a:srgbClr val="C00000"/>
                </a:solidFill>
                <a:cs typeface="Calibri" panose="020F0502020204030204" pitchFamily="34" charset="0"/>
              </a:rPr>
              <a:t>th</a:t>
            </a:r>
            <a:r>
              <a:rPr lang="en-GB" sz="1800" dirty="0">
                <a:solidFill>
                  <a:srgbClr val="C00000"/>
                </a:solidFill>
                <a:cs typeface="Calibri" panose="020F0502020204030204" pitchFamily="34" charset="0"/>
              </a:rPr>
              <a:t>, 2022 (Daresbury- LPSC- IJCLab):</a:t>
            </a:r>
          </a:p>
          <a:p>
            <a:pPr marL="285750" indent="-285750">
              <a:buFont typeface="Courier New" panose="02070309020205020404" pitchFamily="49" charset="0"/>
              <a:buChar char="o"/>
            </a:pPr>
            <a:r>
              <a:rPr lang="en-GB" sz="1600" dirty="0">
                <a:solidFill>
                  <a:schemeClr val="tx1"/>
                </a:solidFill>
                <a:cs typeface="Calibri" panose="020F0502020204030204" pitchFamily="34" charset="0"/>
              </a:rPr>
              <a:t>Goal of this initial phase </a:t>
            </a:r>
            <a:r>
              <a:rPr lang="en-GB" sz="1600" b="0" dirty="0">
                <a:solidFill>
                  <a:schemeClr val="tx1"/>
                </a:solidFill>
                <a:cs typeface="Calibri" panose="020F0502020204030204" pitchFamily="34" charset="0"/>
              </a:rPr>
              <a:t>: produce and characterize electron beam, 8 mA, unpolarized</a:t>
            </a:r>
          </a:p>
          <a:p>
            <a:pPr lvl="1"/>
            <a:r>
              <a:rPr lang="en-GB" sz="1600" b="0" dirty="0">
                <a:cs typeface="Calibri" panose="020F0502020204030204" pitchFamily="34" charset="0"/>
              </a:rPr>
              <a:t>Additional time structure &amp; bunch charge to be defined (</a:t>
            </a:r>
            <a:r>
              <a:rPr lang="en-GB" sz="1600" b="0" dirty="0" err="1">
                <a:cs typeface="Calibri" panose="020F0502020204030204" pitchFamily="34" charset="0"/>
              </a:rPr>
              <a:t>eg</a:t>
            </a:r>
            <a:r>
              <a:rPr lang="en-GB" sz="1600" b="0" dirty="0">
                <a:cs typeface="Calibri" panose="020F0502020204030204" pitchFamily="34" charset="0"/>
              </a:rPr>
              <a:t> : 500 </a:t>
            </a:r>
            <a:r>
              <a:rPr lang="en-GB" sz="1600" b="0" dirty="0" err="1">
                <a:cs typeface="Calibri" panose="020F0502020204030204" pitchFamily="34" charset="0"/>
              </a:rPr>
              <a:t>pC</a:t>
            </a:r>
            <a:r>
              <a:rPr lang="en-GB" sz="1600" b="0" dirty="0">
                <a:cs typeface="Calibri" panose="020F0502020204030204" pitchFamily="34" charset="0"/>
              </a:rPr>
              <a:t> at 10 MHz)</a:t>
            </a:r>
          </a:p>
          <a:p>
            <a:pPr marL="285750" indent="-285750">
              <a:buFont typeface="Courier New" panose="02070309020205020404" pitchFamily="49" charset="0"/>
              <a:buChar char="o"/>
            </a:pPr>
            <a:r>
              <a:rPr lang="en-GB" sz="1600" dirty="0">
                <a:solidFill>
                  <a:schemeClr val="tx1"/>
                </a:solidFill>
                <a:cs typeface="Calibri" panose="020F0502020204030204" pitchFamily="34" charset="0"/>
              </a:rPr>
              <a:t>Experimental layout </a:t>
            </a:r>
            <a:r>
              <a:rPr lang="en-GB" sz="1600" b="0" dirty="0">
                <a:solidFill>
                  <a:schemeClr val="tx1"/>
                </a:solidFill>
                <a:cs typeface="Calibri" panose="020F0502020204030204" pitchFamily="34" charset="0"/>
              </a:rPr>
              <a:t>: Gun + diagnostics (TBD) + buncher + dump (TBD)</a:t>
            </a:r>
          </a:p>
          <a:p>
            <a:pPr marL="285750" indent="-285750">
              <a:buFont typeface="Courier New" panose="02070309020205020404" pitchFamily="49" charset="0"/>
              <a:buChar char="o"/>
            </a:pPr>
            <a:r>
              <a:rPr lang="en-GB" sz="1600" dirty="0">
                <a:solidFill>
                  <a:schemeClr val="tx1"/>
                </a:solidFill>
                <a:cs typeface="Calibri" panose="020F0502020204030204" pitchFamily="34" charset="0"/>
              </a:rPr>
              <a:t>Among possible options</a:t>
            </a:r>
            <a:r>
              <a:rPr lang="en-GB" sz="1600" b="0" dirty="0">
                <a:solidFill>
                  <a:schemeClr val="tx1"/>
                </a:solidFill>
                <a:cs typeface="Calibri" panose="020F0502020204030204" pitchFamily="34" charset="0"/>
              </a:rPr>
              <a:t>, the following is considered:</a:t>
            </a:r>
          </a:p>
          <a:p>
            <a:pPr marL="742950" lvl="1" indent="-285750">
              <a:buFont typeface="Wingdings" pitchFamily="2" charset="2"/>
              <a:buChar char="§"/>
            </a:pPr>
            <a:r>
              <a:rPr lang="en-GB" sz="1600" b="0" dirty="0">
                <a:cs typeface="Calibri" panose="020F0502020204030204" pitchFamily="34" charset="0"/>
              </a:rPr>
              <a:t>Gun to operate with CsK</a:t>
            </a:r>
            <a:r>
              <a:rPr lang="en-GB" sz="1600" b="0" baseline="-25000" dirty="0">
                <a:cs typeface="Calibri" panose="020F0502020204030204" pitchFamily="34" charset="0"/>
              </a:rPr>
              <a:t>2</a:t>
            </a:r>
            <a:r>
              <a:rPr lang="en-GB" sz="1600" b="0" dirty="0">
                <a:cs typeface="Calibri" panose="020F0502020204030204" pitchFamily="34" charset="0"/>
              </a:rPr>
              <a:t>Sb photocathodes</a:t>
            </a:r>
          </a:p>
          <a:p>
            <a:pPr marL="742950" lvl="1" indent="-285750">
              <a:buFont typeface="Wingdings" pitchFamily="2" charset="2"/>
              <a:buChar char="§"/>
            </a:pPr>
            <a:r>
              <a:rPr lang="en-GB" sz="1600" b="0" dirty="0">
                <a:cs typeface="Calibri" panose="020F0502020204030204" pitchFamily="34" charset="0"/>
              </a:rPr>
              <a:t>Photocathode transfer mechanism (</a:t>
            </a:r>
            <a:r>
              <a:rPr lang="en-GB" sz="1600" b="0" dirty="0">
                <a:cs typeface="Calibri" panose="020F0502020204030204" pitchFamily="34" charset="0"/>
                <a:sym typeface="Wingdings" pitchFamily="2" charset="2"/>
              </a:rPr>
              <a:t>only mini-bakeout required for cathode loading)</a:t>
            </a:r>
            <a:r>
              <a:rPr lang="en-GB" sz="1600" b="0" dirty="0">
                <a:cs typeface="Calibri" panose="020F0502020204030204" pitchFamily="34" charset="0"/>
              </a:rPr>
              <a:t>   </a:t>
            </a:r>
          </a:p>
          <a:p>
            <a:pPr marL="742950" lvl="1" indent="-285750">
              <a:buFont typeface="Wingdings" pitchFamily="2" charset="2"/>
              <a:buChar char="§"/>
            </a:pPr>
            <a:r>
              <a:rPr lang="en-GB" sz="1600" b="0" dirty="0">
                <a:cs typeface="Calibri" panose="020F0502020204030204" pitchFamily="34" charset="0"/>
              </a:rPr>
              <a:t>Multiple photocathodes can be loaded in the gun</a:t>
            </a:r>
          </a:p>
          <a:p>
            <a:pPr marL="285750" indent="-285750">
              <a:buFont typeface="Courier New" panose="02070309020205020404" pitchFamily="49" charset="0"/>
              <a:buChar char="o"/>
            </a:pPr>
            <a:r>
              <a:rPr lang="en-GB" sz="1600" dirty="0">
                <a:solidFill>
                  <a:schemeClr val="tx1"/>
                </a:solidFill>
                <a:cs typeface="Calibri" panose="020F0502020204030204" pitchFamily="34" charset="0"/>
                <a:sym typeface="Wingdings" pitchFamily="2" charset="2"/>
              </a:rPr>
              <a:t>Ultra-high vacuum </a:t>
            </a:r>
            <a:r>
              <a:rPr lang="en-GB" sz="1600" b="0" dirty="0">
                <a:solidFill>
                  <a:schemeClr val="tx1"/>
                </a:solidFill>
                <a:cs typeface="Calibri" panose="020F0502020204030204" pitchFamily="34" charset="0"/>
                <a:sym typeface="Wingdings" pitchFamily="2" charset="2"/>
              </a:rPr>
              <a:t>level required : experts to be contacted at IJCLab and LPSC  </a:t>
            </a:r>
          </a:p>
          <a:p>
            <a:pPr marL="285750" indent="-285750">
              <a:buFont typeface="Courier New" panose="02070309020205020404" pitchFamily="49" charset="0"/>
              <a:buChar char="o"/>
            </a:pPr>
            <a:r>
              <a:rPr lang="en-GB" sz="1600" dirty="0">
                <a:solidFill>
                  <a:schemeClr val="tx1"/>
                </a:solidFill>
                <a:cs typeface="Calibri" panose="020F0502020204030204" pitchFamily="34" charset="0"/>
                <a:sym typeface="Wingdings" pitchFamily="2" charset="2"/>
              </a:rPr>
              <a:t>Laser system </a:t>
            </a:r>
            <a:r>
              <a:rPr lang="en-GB" sz="1600" b="0" dirty="0">
                <a:solidFill>
                  <a:schemeClr val="tx1"/>
                </a:solidFill>
                <a:cs typeface="Calibri" panose="020F0502020204030204" pitchFamily="34" charset="0"/>
                <a:sym typeface="Wingdings" pitchFamily="2" charset="2"/>
              </a:rPr>
              <a:t>to be purchased by IJCLab: 532 nm, 5 W</a:t>
            </a:r>
          </a:p>
          <a:p>
            <a:pPr marL="742950" lvl="1" indent="-285750">
              <a:buFont typeface="Wingdings" pitchFamily="2" charset="2"/>
              <a:buChar char="§"/>
            </a:pPr>
            <a:r>
              <a:rPr lang="en-GB" sz="1600" b="0" dirty="0">
                <a:cs typeface="Calibri" panose="020F0502020204030204" pitchFamily="34" charset="0"/>
                <a:sym typeface="Wingdings" pitchFamily="2" charset="2"/>
              </a:rPr>
              <a:t>Existing light box mirrors optimized for green </a:t>
            </a:r>
          </a:p>
          <a:p>
            <a:pPr marL="742950" lvl="1" indent="-285750">
              <a:buFont typeface="Wingdings" pitchFamily="2" charset="2"/>
              <a:buChar char="§"/>
            </a:pPr>
            <a:r>
              <a:rPr lang="en-GB" sz="1600" b="0" dirty="0">
                <a:cs typeface="Calibri" panose="020F0502020204030204" pitchFamily="34" charset="0"/>
                <a:sym typeface="Wingdings" pitchFamily="2" charset="2"/>
              </a:rPr>
              <a:t>Time/space profile to be defined according to specs</a:t>
            </a:r>
          </a:p>
          <a:p>
            <a:pPr marL="742950" lvl="1" indent="-285750">
              <a:buFont typeface="Wingdings" pitchFamily="2" charset="2"/>
              <a:buChar char="§"/>
            </a:pPr>
            <a:r>
              <a:rPr lang="en-GB" sz="1600" b="0" dirty="0">
                <a:cs typeface="Calibri" panose="020F0502020204030204" pitchFamily="34" charset="0"/>
                <a:sym typeface="Wingdings" pitchFamily="2" charset="2"/>
              </a:rPr>
              <a:t>Laser experts identified at IJCLab</a:t>
            </a:r>
          </a:p>
        </p:txBody>
      </p:sp>
      <p:sp>
        <p:nvSpPr>
          <p:cNvPr id="12" name="ZoneTexte 11">
            <a:extLst>
              <a:ext uri="{FF2B5EF4-FFF2-40B4-BE49-F238E27FC236}">
                <a16:creationId xmlns:a16="http://schemas.microsoft.com/office/drawing/2014/main" id="{15116133-0ABA-8C4E-ABBB-5A23BACFA0B8}"/>
              </a:ext>
            </a:extLst>
          </p:cNvPr>
          <p:cNvSpPr txBox="1"/>
          <p:nvPr/>
        </p:nvSpPr>
        <p:spPr>
          <a:xfrm>
            <a:off x="7232904" y="4599432"/>
            <a:ext cx="2514600" cy="707886"/>
          </a:xfrm>
          <a:prstGeom prst="rect">
            <a:avLst/>
          </a:prstGeom>
          <a:noFill/>
        </p:spPr>
        <p:txBody>
          <a:bodyPr wrap="square" rtlCol="0">
            <a:spAutoFit/>
          </a:bodyPr>
          <a:lstStyle/>
          <a:p>
            <a:r>
              <a:rPr lang="en-GB" u="sng" dirty="0">
                <a:solidFill>
                  <a:srgbClr val="C00000"/>
                </a:solidFill>
                <a:latin typeface="+mn-lt"/>
                <a:cs typeface="Calibri" panose="020F0502020204030204" pitchFamily="34" charset="0"/>
              </a:rPr>
              <a:t>More details in Boris Talk</a:t>
            </a:r>
          </a:p>
        </p:txBody>
      </p:sp>
      <p:sp>
        <p:nvSpPr>
          <p:cNvPr id="3" name="Espace réservé de la date 2">
            <a:extLst>
              <a:ext uri="{FF2B5EF4-FFF2-40B4-BE49-F238E27FC236}">
                <a16:creationId xmlns:a16="http://schemas.microsoft.com/office/drawing/2014/main" id="{ADBA587D-5C07-4869-858E-4D8DAD838B00}"/>
              </a:ext>
            </a:extLst>
          </p:cNvPr>
          <p:cNvSpPr>
            <a:spLocks noGrp="1"/>
          </p:cNvSpPr>
          <p:nvPr>
            <p:ph type="dt" sz="half" idx="10"/>
          </p:nvPr>
        </p:nvSpPr>
        <p:spPr/>
        <p:txBody>
          <a:bodyPr/>
          <a:lstStyle/>
          <a:p>
            <a:r>
              <a:rPr lang="fr-FR"/>
              <a:t>25/01/2022</a:t>
            </a:r>
            <a:endParaRPr lang="fr-FR" dirty="0"/>
          </a:p>
        </p:txBody>
      </p:sp>
      <p:sp>
        <p:nvSpPr>
          <p:cNvPr id="4" name="Espace réservé du pied de page 3">
            <a:extLst>
              <a:ext uri="{FF2B5EF4-FFF2-40B4-BE49-F238E27FC236}">
                <a16:creationId xmlns:a16="http://schemas.microsoft.com/office/drawing/2014/main" id="{A8D9AA7A-B642-4D99-B42B-45DC7A045487}"/>
              </a:ext>
            </a:extLst>
          </p:cNvPr>
          <p:cNvSpPr>
            <a:spLocks noGrp="1"/>
          </p:cNvSpPr>
          <p:nvPr>
            <p:ph type="ftr" sz="quarter" idx="11"/>
          </p:nvPr>
        </p:nvSpPr>
        <p:spPr/>
        <p:txBody>
          <a:bodyPr/>
          <a:lstStyle/>
          <a:p>
            <a:r>
              <a:rPr lang="fr-FR"/>
              <a:t>PERLE : Meeting avec la direction</a:t>
            </a:r>
            <a:endParaRPr lang="fr-FR" dirty="0"/>
          </a:p>
        </p:txBody>
      </p:sp>
    </p:spTree>
    <p:extLst>
      <p:ext uri="{BB962C8B-B14F-4D97-AF65-F5344CB8AC3E}">
        <p14:creationId xmlns:p14="http://schemas.microsoft.com/office/powerpoint/2010/main" val="1784633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044" y="149425"/>
            <a:ext cx="7228860" cy="432048"/>
          </a:xfrm>
        </p:spPr>
        <p:txBody>
          <a:bodyPr>
            <a:normAutofit/>
          </a:bodyPr>
          <a:lstStyle/>
          <a:p>
            <a:r>
              <a:rPr lang="en-GB" dirty="0">
                <a:solidFill>
                  <a:schemeClr val="tx2">
                    <a:lumMod val="75000"/>
                  </a:schemeClr>
                </a:solidFill>
                <a:latin typeface="+mn-lt"/>
                <a:cs typeface="Calibri" panose="020F0502020204030204" pitchFamily="34" charset="0"/>
              </a:rPr>
              <a:t>WP3: Electron Source </a:t>
            </a:r>
          </a:p>
        </p:txBody>
      </p:sp>
      <p:sp>
        <p:nvSpPr>
          <p:cNvPr id="9" name="Espace réservé du numéro de diapositive 8"/>
          <p:cNvSpPr>
            <a:spLocks noGrp="1"/>
          </p:cNvSpPr>
          <p:nvPr>
            <p:ph type="sldNum" sz="quarter" idx="12"/>
          </p:nvPr>
        </p:nvSpPr>
        <p:spPr/>
        <p:txBody>
          <a:bodyPr/>
          <a:lstStyle/>
          <a:p>
            <a:pPr algn="r"/>
            <a:fld id="{77E71596-5F9D-49C5-9701-16B3CA54319D}" type="slidenum">
              <a:rPr lang="fr-FR" sz="1200" smtClean="0">
                <a:latin typeface="+mn-lt"/>
                <a:cs typeface="Calibri" panose="020F0502020204030204" pitchFamily="34" charset="0"/>
              </a:rPr>
              <a:pPr algn="r"/>
              <a:t>28</a:t>
            </a:fld>
            <a:endParaRPr lang="fr-FR" sz="1200" dirty="0">
              <a:latin typeface="+mn-lt"/>
              <a:cs typeface="Calibri" panose="020F0502020204030204" pitchFamily="34" charset="0"/>
            </a:endParaRPr>
          </a:p>
        </p:txBody>
      </p:sp>
      <p:sp>
        <p:nvSpPr>
          <p:cNvPr id="75" name="TextShape 1">
            <a:extLst>
              <a:ext uri="{FF2B5EF4-FFF2-40B4-BE49-F238E27FC236}">
                <a16:creationId xmlns:a16="http://schemas.microsoft.com/office/drawing/2014/main" id="{25B82B98-5BD5-DD4C-9657-2F976D7F01B2}"/>
              </a:ext>
            </a:extLst>
          </p:cNvPr>
          <p:cNvSpPr txBox="1"/>
          <p:nvPr/>
        </p:nvSpPr>
        <p:spPr>
          <a:xfrm>
            <a:off x="201960" y="5715000"/>
            <a:ext cx="2411280" cy="321840"/>
          </a:xfrm>
          <a:prstGeom prst="rect">
            <a:avLst/>
          </a:prstGeom>
          <a:noFill/>
          <a:ln>
            <a:noFill/>
          </a:ln>
        </p:spPr>
        <p:txBody>
          <a:bodyPr anchor="ctr"/>
          <a:lstStyle/>
          <a:p>
            <a:pPr>
              <a:lnSpc>
                <a:spcPct val="100000"/>
              </a:lnSpc>
            </a:pPr>
            <a:r>
              <a:rPr lang="fr-FR" sz="1200" spc="-1" dirty="0">
                <a:solidFill>
                  <a:srgbClr val="FFFFFF"/>
                </a:solidFill>
                <a:uFill>
                  <a:solidFill>
                    <a:srgbClr val="FFFFFF"/>
                  </a:solidFill>
                </a:uFill>
                <a:latin typeface="+mn-lt"/>
              </a:rPr>
              <a:t>11</a:t>
            </a:r>
            <a:r>
              <a:rPr lang="fr-FR" sz="1200" b="0" strike="noStrike" spc="-1" dirty="0">
                <a:solidFill>
                  <a:srgbClr val="FFFFFF"/>
                </a:solidFill>
                <a:uFill>
                  <a:solidFill>
                    <a:srgbClr val="FFFFFF"/>
                  </a:solidFill>
                </a:uFill>
                <a:latin typeface="+mn-lt"/>
              </a:rPr>
              <a:t>/01/2022</a:t>
            </a:r>
            <a:endParaRPr lang="fr-FR" sz="1200" b="0" strike="noStrike" spc="-1" dirty="0">
              <a:solidFill>
                <a:srgbClr val="000000"/>
              </a:solidFill>
              <a:uFill>
                <a:solidFill>
                  <a:srgbClr val="FFFFFF"/>
                </a:solidFill>
              </a:uFill>
              <a:latin typeface="+mn-lt"/>
            </a:endParaRPr>
          </a:p>
        </p:txBody>
      </p:sp>
      <p:sp>
        <p:nvSpPr>
          <p:cNvPr id="14" name="Espace réservé du contenu 2">
            <a:extLst>
              <a:ext uri="{FF2B5EF4-FFF2-40B4-BE49-F238E27FC236}">
                <a16:creationId xmlns:a16="http://schemas.microsoft.com/office/drawing/2014/main" id="{92764C19-3288-244C-9941-B31F1E18F6C6}"/>
              </a:ext>
            </a:extLst>
          </p:cNvPr>
          <p:cNvSpPr txBox="1">
            <a:spLocks/>
          </p:cNvSpPr>
          <p:nvPr/>
        </p:nvSpPr>
        <p:spPr>
          <a:xfrm>
            <a:off x="466915" y="1307592"/>
            <a:ext cx="5202365" cy="2045208"/>
          </a:xfrm>
          <a:prstGeom prst="rect">
            <a:avLst/>
          </a:prstGeom>
        </p:spPr>
        <p:txBody>
          <a:bodyPr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294B"/>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00" dirty="0">
                <a:solidFill>
                  <a:schemeClr val="accent1">
                    <a:lumMod val="75000"/>
                  </a:schemeClr>
                </a:solidFill>
                <a:cs typeface="Calibri" panose="020F0502020204030204" pitchFamily="34" charset="0"/>
              </a:rPr>
              <a:t>Plans for gun installation in 2022:</a:t>
            </a:r>
          </a:p>
          <a:p>
            <a:pPr marL="285750" indent="-285750">
              <a:buFont typeface="Courier New" panose="02070309020205020404" pitchFamily="49" charset="0"/>
              <a:buChar char="o"/>
            </a:pPr>
            <a:r>
              <a:rPr lang="en-GB" sz="1600" dirty="0">
                <a:solidFill>
                  <a:schemeClr val="tx1"/>
                </a:solidFill>
                <a:cs typeface="Calibri" panose="020F0502020204030204" pitchFamily="34" charset="0"/>
                <a:sym typeface="Wingdings" pitchFamily="2" charset="2"/>
              </a:rPr>
              <a:t>Installation:</a:t>
            </a:r>
            <a:r>
              <a:rPr lang="en-GB" sz="1600" b="0" dirty="0">
                <a:solidFill>
                  <a:schemeClr val="tx1"/>
                </a:solidFill>
                <a:cs typeface="Calibri" panose="020F0502020204030204" pitchFamily="34" charset="0"/>
                <a:sym typeface="Wingdings" pitchFamily="2" charset="2"/>
              </a:rPr>
              <a:t> </a:t>
            </a:r>
          </a:p>
          <a:p>
            <a:pPr marL="742950" lvl="1" indent="-285750">
              <a:buFont typeface="Wingdings" pitchFamily="2" charset="2"/>
              <a:buChar char="§"/>
            </a:pPr>
            <a:r>
              <a:rPr lang="en-GB" sz="1600" b="0" dirty="0">
                <a:cs typeface="Calibri" panose="020F0502020204030204" pitchFamily="34" charset="0"/>
                <a:sym typeface="Wingdings" pitchFamily="2" charset="2"/>
              </a:rPr>
              <a:t>Site : identified at IJCLab: A Clean, shielded, HV and water cooling equipped area.</a:t>
            </a:r>
          </a:p>
          <a:p>
            <a:pPr marL="742950" lvl="1" indent="-285750">
              <a:buFont typeface="Wingdings" pitchFamily="2" charset="2"/>
              <a:buChar char="§"/>
            </a:pPr>
            <a:r>
              <a:rPr lang="en-GB" sz="1600" b="0" dirty="0">
                <a:cs typeface="Calibri" panose="020F0502020204030204" pitchFamily="34" charset="0"/>
                <a:sym typeface="Wingdings" pitchFamily="2" charset="2"/>
              </a:rPr>
              <a:t>Nuclear Safety Authorization (ASN) under study.  </a:t>
            </a:r>
          </a:p>
          <a:p>
            <a:pPr marL="742950" lvl="1" indent="-285750">
              <a:buFont typeface="Wingdings" pitchFamily="2" charset="2"/>
              <a:buChar char="§"/>
            </a:pPr>
            <a:r>
              <a:rPr lang="en-GB" sz="1600" b="0" dirty="0">
                <a:cs typeface="Calibri" panose="020F0502020204030204" pitchFamily="34" charset="0"/>
                <a:sym typeface="Wingdings" pitchFamily="2" charset="2"/>
              </a:rPr>
              <a:t>SF6 storage tank to be installed.   </a:t>
            </a:r>
            <a:endParaRPr lang="en-GB" sz="1600" b="0" dirty="0">
              <a:cs typeface="Calibri" panose="020F0502020204030204" pitchFamily="34" charset="0"/>
            </a:endParaRPr>
          </a:p>
          <a:p>
            <a:endParaRPr lang="en-GB" sz="1800" dirty="0">
              <a:solidFill>
                <a:schemeClr val="accent1">
                  <a:lumMod val="75000"/>
                </a:schemeClr>
              </a:solidFill>
              <a:cs typeface="Calibri" panose="020F0502020204030204" pitchFamily="34" charset="0"/>
            </a:endParaRPr>
          </a:p>
        </p:txBody>
      </p:sp>
      <p:pic>
        <p:nvPicPr>
          <p:cNvPr id="3" name="Image 2">
            <a:extLst>
              <a:ext uri="{FF2B5EF4-FFF2-40B4-BE49-F238E27FC236}">
                <a16:creationId xmlns:a16="http://schemas.microsoft.com/office/drawing/2014/main" id="{D2A7F10F-46F3-C94C-A728-BF24101CE4BF}"/>
              </a:ext>
            </a:extLst>
          </p:cNvPr>
          <p:cNvPicPr>
            <a:picLocks noChangeAspect="1"/>
          </p:cNvPicPr>
          <p:nvPr/>
        </p:nvPicPr>
        <p:blipFill>
          <a:blip r:embed="rId2"/>
          <a:stretch>
            <a:fillRect/>
          </a:stretch>
        </p:blipFill>
        <p:spPr>
          <a:xfrm>
            <a:off x="5860675" y="1797612"/>
            <a:ext cx="4298309" cy="3208006"/>
          </a:xfrm>
          <a:prstGeom prst="rect">
            <a:avLst/>
          </a:prstGeom>
        </p:spPr>
      </p:pic>
      <p:sp>
        <p:nvSpPr>
          <p:cNvPr id="4" name="Espace réservé de la date 3">
            <a:extLst>
              <a:ext uri="{FF2B5EF4-FFF2-40B4-BE49-F238E27FC236}">
                <a16:creationId xmlns:a16="http://schemas.microsoft.com/office/drawing/2014/main" id="{9FCBC500-6179-4D65-97F9-B7E3D45F4CAB}"/>
              </a:ext>
            </a:extLst>
          </p:cNvPr>
          <p:cNvSpPr>
            <a:spLocks noGrp="1"/>
          </p:cNvSpPr>
          <p:nvPr>
            <p:ph type="dt" sz="half" idx="10"/>
          </p:nvPr>
        </p:nvSpPr>
        <p:spPr/>
        <p:txBody>
          <a:bodyPr/>
          <a:lstStyle/>
          <a:p>
            <a:r>
              <a:rPr lang="fr-FR"/>
              <a:t>25/01/2022</a:t>
            </a:r>
            <a:endParaRPr lang="fr-FR" dirty="0"/>
          </a:p>
        </p:txBody>
      </p:sp>
      <p:sp>
        <p:nvSpPr>
          <p:cNvPr id="5" name="Espace réservé du pied de page 4">
            <a:extLst>
              <a:ext uri="{FF2B5EF4-FFF2-40B4-BE49-F238E27FC236}">
                <a16:creationId xmlns:a16="http://schemas.microsoft.com/office/drawing/2014/main" id="{42DE1FBA-26BB-4205-BD91-8E8148477526}"/>
              </a:ext>
            </a:extLst>
          </p:cNvPr>
          <p:cNvSpPr>
            <a:spLocks noGrp="1"/>
          </p:cNvSpPr>
          <p:nvPr>
            <p:ph type="ftr" sz="quarter" idx="11"/>
          </p:nvPr>
        </p:nvSpPr>
        <p:spPr/>
        <p:txBody>
          <a:bodyPr/>
          <a:lstStyle/>
          <a:p>
            <a:r>
              <a:rPr lang="fr-FR"/>
              <a:t>PERLE : Meeting avec la direction</a:t>
            </a:r>
            <a:endParaRPr lang="fr-FR" dirty="0"/>
          </a:p>
        </p:txBody>
      </p:sp>
    </p:spTree>
    <p:extLst>
      <p:ext uri="{BB962C8B-B14F-4D97-AF65-F5344CB8AC3E}">
        <p14:creationId xmlns:p14="http://schemas.microsoft.com/office/powerpoint/2010/main" val="31005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044" y="149425"/>
            <a:ext cx="7228860" cy="432048"/>
          </a:xfrm>
        </p:spPr>
        <p:txBody>
          <a:bodyPr>
            <a:normAutofit/>
          </a:bodyPr>
          <a:lstStyle/>
          <a:p>
            <a:r>
              <a:rPr lang="en-GB" dirty="0">
                <a:solidFill>
                  <a:schemeClr val="tx2">
                    <a:lumMod val="75000"/>
                  </a:schemeClr>
                </a:solidFill>
                <a:latin typeface="+mn-lt"/>
                <a:cs typeface="Calibri" panose="020F0502020204030204" pitchFamily="34" charset="0"/>
              </a:rPr>
              <a:t>HOM damping for PERLE cavity </a:t>
            </a:r>
          </a:p>
        </p:txBody>
      </p:sp>
      <p:sp>
        <p:nvSpPr>
          <p:cNvPr id="9" name="Espace réservé du numéro de diapositive 8"/>
          <p:cNvSpPr>
            <a:spLocks noGrp="1"/>
          </p:cNvSpPr>
          <p:nvPr>
            <p:ph type="sldNum" sz="quarter" idx="12"/>
          </p:nvPr>
        </p:nvSpPr>
        <p:spPr/>
        <p:txBody>
          <a:bodyPr/>
          <a:lstStyle/>
          <a:p>
            <a:pPr algn="r"/>
            <a:fld id="{77E71596-5F9D-49C5-9701-16B3CA54319D}" type="slidenum">
              <a:rPr lang="fr-FR" sz="1200" smtClean="0">
                <a:latin typeface="+mn-lt"/>
                <a:cs typeface="Calibri" panose="020F0502020204030204" pitchFamily="34" charset="0"/>
              </a:rPr>
              <a:pPr algn="r"/>
              <a:t>29</a:t>
            </a:fld>
            <a:endParaRPr lang="fr-FR" sz="1200" dirty="0">
              <a:latin typeface="+mn-lt"/>
              <a:cs typeface="Calibri" panose="020F0502020204030204" pitchFamily="34" charset="0"/>
            </a:endParaRPr>
          </a:p>
        </p:txBody>
      </p:sp>
      <p:sp>
        <p:nvSpPr>
          <p:cNvPr id="75" name="TextShape 1">
            <a:extLst>
              <a:ext uri="{FF2B5EF4-FFF2-40B4-BE49-F238E27FC236}">
                <a16:creationId xmlns:a16="http://schemas.microsoft.com/office/drawing/2014/main" id="{25B82B98-5BD5-DD4C-9657-2F976D7F01B2}"/>
              </a:ext>
            </a:extLst>
          </p:cNvPr>
          <p:cNvSpPr txBox="1"/>
          <p:nvPr/>
        </p:nvSpPr>
        <p:spPr>
          <a:xfrm>
            <a:off x="201960" y="5715000"/>
            <a:ext cx="2411280" cy="321840"/>
          </a:xfrm>
          <a:prstGeom prst="rect">
            <a:avLst/>
          </a:prstGeom>
          <a:noFill/>
          <a:ln>
            <a:noFill/>
          </a:ln>
        </p:spPr>
        <p:txBody>
          <a:bodyPr anchor="ctr"/>
          <a:lstStyle/>
          <a:p>
            <a:pPr>
              <a:lnSpc>
                <a:spcPct val="100000"/>
              </a:lnSpc>
            </a:pPr>
            <a:r>
              <a:rPr lang="fr-FR" sz="1200" spc="-1" dirty="0">
                <a:solidFill>
                  <a:srgbClr val="FFFFFF"/>
                </a:solidFill>
                <a:uFill>
                  <a:solidFill>
                    <a:srgbClr val="FFFFFF"/>
                  </a:solidFill>
                </a:uFill>
                <a:latin typeface="+mn-lt"/>
              </a:rPr>
              <a:t>11</a:t>
            </a:r>
            <a:r>
              <a:rPr lang="fr-FR" sz="1200" b="0" strike="noStrike" spc="-1" dirty="0">
                <a:solidFill>
                  <a:srgbClr val="FFFFFF"/>
                </a:solidFill>
                <a:uFill>
                  <a:solidFill>
                    <a:srgbClr val="FFFFFF"/>
                  </a:solidFill>
                </a:uFill>
                <a:latin typeface="+mn-lt"/>
              </a:rPr>
              <a:t>/01/2022</a:t>
            </a:r>
            <a:endParaRPr lang="fr-FR" sz="1200" b="0" strike="noStrike" spc="-1" dirty="0">
              <a:solidFill>
                <a:srgbClr val="000000"/>
              </a:solidFill>
              <a:uFill>
                <a:solidFill>
                  <a:srgbClr val="FFFFFF"/>
                </a:solidFill>
              </a:uFill>
              <a:latin typeface="+mn-lt"/>
            </a:endParaRPr>
          </a:p>
        </p:txBody>
      </p:sp>
      <p:sp>
        <p:nvSpPr>
          <p:cNvPr id="14" name="Espace réservé du contenu 2">
            <a:extLst>
              <a:ext uri="{FF2B5EF4-FFF2-40B4-BE49-F238E27FC236}">
                <a16:creationId xmlns:a16="http://schemas.microsoft.com/office/drawing/2014/main" id="{92764C19-3288-244C-9941-B31F1E18F6C6}"/>
              </a:ext>
            </a:extLst>
          </p:cNvPr>
          <p:cNvSpPr txBox="1">
            <a:spLocks/>
          </p:cNvSpPr>
          <p:nvPr/>
        </p:nvSpPr>
        <p:spPr>
          <a:xfrm>
            <a:off x="583142" y="1195964"/>
            <a:ext cx="6997234" cy="432048"/>
          </a:xfrm>
          <a:prstGeom prst="rect">
            <a:avLst/>
          </a:prstGeom>
        </p:spPr>
        <p:txBody>
          <a:bodyPr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294B"/>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600" b="0" dirty="0">
                <a:solidFill>
                  <a:srgbClr val="C00000"/>
                </a:solidFill>
                <a:cs typeface="Calibri" panose="020F0502020204030204" pitchFamily="34" charset="0"/>
              </a:rPr>
              <a:t>work progress presentation of Carmelo’s PhD study in a dedicated collaborative meeting with JLab and CERN- December 3rd, 2021 </a:t>
            </a:r>
          </a:p>
        </p:txBody>
      </p:sp>
      <p:pic>
        <p:nvPicPr>
          <p:cNvPr id="6" name="Picture 70">
            <a:extLst>
              <a:ext uri="{FF2B5EF4-FFF2-40B4-BE49-F238E27FC236}">
                <a16:creationId xmlns:a16="http://schemas.microsoft.com/office/drawing/2014/main" id="{E2494F01-A169-BD4B-BA83-F214749CEB93}"/>
              </a:ext>
            </a:extLst>
          </p:cNvPr>
          <p:cNvPicPr>
            <a:picLocks noChangeAspect="1"/>
          </p:cNvPicPr>
          <p:nvPr/>
        </p:nvPicPr>
        <p:blipFill>
          <a:blip r:embed="rId2"/>
          <a:stretch>
            <a:fillRect/>
          </a:stretch>
        </p:blipFill>
        <p:spPr>
          <a:xfrm>
            <a:off x="7472759" y="731920"/>
            <a:ext cx="2830657" cy="1429603"/>
          </a:xfrm>
          <a:prstGeom prst="rect">
            <a:avLst/>
          </a:prstGeom>
          <a:solidFill>
            <a:schemeClr val="bg1"/>
          </a:solidFill>
        </p:spPr>
      </p:pic>
      <p:pic>
        <p:nvPicPr>
          <p:cNvPr id="8" name="Picture 43">
            <a:extLst>
              <a:ext uri="{FF2B5EF4-FFF2-40B4-BE49-F238E27FC236}">
                <a16:creationId xmlns:a16="http://schemas.microsoft.com/office/drawing/2014/main" id="{61C6F2BE-7923-4A45-B535-9AFF24AB7F12}"/>
              </a:ext>
            </a:extLst>
          </p:cNvPr>
          <p:cNvPicPr>
            <a:picLocks noChangeAspect="1"/>
          </p:cNvPicPr>
          <p:nvPr/>
        </p:nvPicPr>
        <p:blipFill rotWithShape="1">
          <a:blip r:embed="rId3"/>
          <a:srcRect r="11421"/>
          <a:stretch/>
        </p:blipFill>
        <p:spPr>
          <a:xfrm>
            <a:off x="469359" y="1757619"/>
            <a:ext cx="2912954" cy="2444920"/>
          </a:xfrm>
          <a:prstGeom prst="rect">
            <a:avLst/>
          </a:prstGeom>
        </p:spPr>
      </p:pic>
      <p:sp>
        <p:nvSpPr>
          <p:cNvPr id="3" name="ZoneTexte 2">
            <a:extLst>
              <a:ext uri="{FF2B5EF4-FFF2-40B4-BE49-F238E27FC236}">
                <a16:creationId xmlns:a16="http://schemas.microsoft.com/office/drawing/2014/main" id="{E264A1B6-2001-C144-9EF8-88DF401A7C48}"/>
              </a:ext>
            </a:extLst>
          </p:cNvPr>
          <p:cNvSpPr txBox="1"/>
          <p:nvPr/>
        </p:nvSpPr>
        <p:spPr>
          <a:xfrm>
            <a:off x="246888" y="4306824"/>
            <a:ext cx="3471672" cy="938719"/>
          </a:xfrm>
          <a:prstGeom prst="rect">
            <a:avLst/>
          </a:prstGeom>
          <a:noFill/>
        </p:spPr>
        <p:txBody>
          <a:bodyPr wrap="square" rtlCol="0">
            <a:spAutoFit/>
          </a:bodyPr>
          <a:lstStyle/>
          <a:p>
            <a:r>
              <a:rPr lang="fr-FR" sz="1100" b="1" dirty="0">
                <a:solidFill>
                  <a:srgbClr val="193BD5"/>
                </a:solidFill>
                <a:latin typeface="+mn-lt"/>
                <a:cs typeface="Calibri" panose="020F0502020204030204" pitchFamily="34" charset="0"/>
              </a:rPr>
              <a:t>TM </a:t>
            </a:r>
            <a:r>
              <a:rPr lang="en-US" sz="1100" b="1" dirty="0">
                <a:solidFill>
                  <a:srgbClr val="193BD5"/>
                </a:solidFill>
                <a:latin typeface="+mn-lt"/>
                <a:cs typeface="Calibri" panose="020F0502020204030204" pitchFamily="34" charset="0"/>
              </a:rPr>
              <a:t>monopole modes </a:t>
            </a:r>
            <a:r>
              <a:rPr lang="en-US" sz="1100" dirty="0">
                <a:latin typeface="+mn-lt"/>
                <a:cs typeface="Calibri" panose="020F0502020204030204" pitchFamily="34" charset="0"/>
              </a:rPr>
              <a:t>(TM010, TM011, TM020, T012)</a:t>
            </a:r>
          </a:p>
          <a:p>
            <a:pPr marL="171450" indent="-171450">
              <a:buFont typeface="Wingdings" pitchFamily="2" charset="2"/>
              <a:buChar char="§"/>
            </a:pPr>
            <a:r>
              <a:rPr lang="en-US" sz="1100" dirty="0">
                <a:latin typeface="+mn-lt"/>
                <a:cs typeface="Calibri" panose="020F0502020204030204" pitchFamily="34" charset="0"/>
              </a:rPr>
              <a:t>E-field component along cavity axis</a:t>
            </a:r>
          </a:p>
          <a:p>
            <a:pPr marL="171450" indent="-171450">
              <a:buFont typeface="Wingdings" pitchFamily="2" charset="2"/>
              <a:buChar char="§"/>
            </a:pPr>
            <a:r>
              <a:rPr lang="en-US" sz="1100" dirty="0">
                <a:latin typeface="+mn-lt"/>
                <a:cs typeface="Calibri" panose="020F0502020204030204" pitchFamily="34" charset="0"/>
              </a:rPr>
              <a:t>Trapped mode can interact with the subsequent bunch</a:t>
            </a:r>
          </a:p>
          <a:p>
            <a:pPr marL="171450" indent="-171450">
              <a:buFont typeface="Wingdings" pitchFamily="2" charset="2"/>
              <a:buChar char="§"/>
            </a:pPr>
            <a:r>
              <a:rPr lang="en-US" sz="1100" dirty="0">
                <a:latin typeface="+mn-lt"/>
                <a:cs typeface="Calibri" panose="020F0502020204030204" pitchFamily="34" charset="0"/>
              </a:rPr>
              <a:t>Relative inefficient coupling of the TM012 </a:t>
            </a:r>
            <a:r>
              <a:rPr lang="el-GR" sz="1100" dirty="0">
                <a:latin typeface="+mn-lt"/>
                <a:cs typeface="Calibri" panose="020F0502020204030204" pitchFamily="34" charset="0"/>
              </a:rPr>
              <a:t>π</a:t>
            </a:r>
            <a:r>
              <a:rPr lang="en-US" sz="1100" dirty="0">
                <a:latin typeface="+mn-lt"/>
                <a:cs typeface="Calibri" panose="020F0502020204030204" pitchFamily="34" charset="0"/>
              </a:rPr>
              <a:t>-mode to the beam tubes</a:t>
            </a:r>
          </a:p>
        </p:txBody>
      </p:sp>
      <p:pic>
        <p:nvPicPr>
          <p:cNvPr id="10" name="Picture 44">
            <a:extLst>
              <a:ext uri="{FF2B5EF4-FFF2-40B4-BE49-F238E27FC236}">
                <a16:creationId xmlns:a16="http://schemas.microsoft.com/office/drawing/2014/main" id="{59994421-99D2-CD4E-8010-980844FCB6F5}"/>
              </a:ext>
            </a:extLst>
          </p:cNvPr>
          <p:cNvPicPr>
            <a:picLocks noChangeAspect="1"/>
          </p:cNvPicPr>
          <p:nvPr/>
        </p:nvPicPr>
        <p:blipFill>
          <a:blip r:embed="rId4"/>
          <a:stretch>
            <a:fillRect/>
          </a:stretch>
        </p:blipFill>
        <p:spPr>
          <a:xfrm>
            <a:off x="3582367" y="1783847"/>
            <a:ext cx="2942858" cy="2355071"/>
          </a:xfrm>
          <a:prstGeom prst="rect">
            <a:avLst/>
          </a:prstGeom>
        </p:spPr>
      </p:pic>
      <p:sp>
        <p:nvSpPr>
          <p:cNvPr id="12" name="ZoneTexte 11">
            <a:extLst>
              <a:ext uri="{FF2B5EF4-FFF2-40B4-BE49-F238E27FC236}">
                <a16:creationId xmlns:a16="http://schemas.microsoft.com/office/drawing/2014/main" id="{39867039-1389-5745-BE3E-C8BD7D343BA9}"/>
              </a:ext>
            </a:extLst>
          </p:cNvPr>
          <p:cNvSpPr txBox="1"/>
          <p:nvPr/>
        </p:nvSpPr>
        <p:spPr>
          <a:xfrm>
            <a:off x="3727704" y="4258056"/>
            <a:ext cx="3675956" cy="600164"/>
          </a:xfrm>
          <a:prstGeom prst="rect">
            <a:avLst/>
          </a:prstGeom>
          <a:noFill/>
        </p:spPr>
        <p:txBody>
          <a:bodyPr wrap="square" rtlCol="0">
            <a:spAutoFit/>
          </a:bodyPr>
          <a:lstStyle/>
          <a:p>
            <a:r>
              <a:rPr lang="fr-FR" sz="1100" dirty="0">
                <a:solidFill>
                  <a:srgbClr val="FF0000"/>
                </a:solidFill>
                <a:latin typeface="+mn-lt"/>
                <a:cs typeface="Calibri" panose="020F0502020204030204" pitchFamily="34" charset="0"/>
              </a:rPr>
              <a:t>TM </a:t>
            </a:r>
            <a:r>
              <a:rPr lang="en-US" sz="1100" b="1" dirty="0">
                <a:solidFill>
                  <a:srgbClr val="FF0000"/>
                </a:solidFill>
                <a:latin typeface="+mn-lt"/>
                <a:cs typeface="Calibri" panose="020F0502020204030204" pitchFamily="34" charset="0"/>
              </a:rPr>
              <a:t>dipole modes </a:t>
            </a:r>
            <a:r>
              <a:rPr lang="en-US" sz="1100" dirty="0">
                <a:latin typeface="+mn-lt"/>
                <a:cs typeface="Calibri" panose="020F0502020204030204" pitchFamily="34" charset="0"/>
              </a:rPr>
              <a:t>(TM110, TM111, TM120)</a:t>
            </a:r>
          </a:p>
          <a:p>
            <a:pPr marL="171450" indent="-171450">
              <a:buFont typeface="Wingdings" pitchFamily="2" charset="2"/>
              <a:buChar char="§"/>
            </a:pPr>
            <a:r>
              <a:rPr lang="en-US" sz="1100" dirty="0">
                <a:latin typeface="+mn-lt"/>
                <a:cs typeface="Calibri" panose="020F0502020204030204" pitchFamily="34" charset="0"/>
              </a:rPr>
              <a:t>Strong longitudinal E-field component off axis</a:t>
            </a:r>
          </a:p>
          <a:p>
            <a:pPr marL="171450" indent="-171450">
              <a:buFont typeface="Wingdings" pitchFamily="2" charset="2"/>
              <a:buChar char="§"/>
            </a:pPr>
            <a:r>
              <a:rPr lang="en-US" sz="1100" dirty="0">
                <a:latin typeface="+mn-lt"/>
                <a:cs typeface="Calibri" panose="020F0502020204030204" pitchFamily="34" charset="0"/>
              </a:rPr>
              <a:t>Possible deflection and subsequent beam resonant effect.</a:t>
            </a:r>
          </a:p>
        </p:txBody>
      </p:sp>
      <p:sp>
        <p:nvSpPr>
          <p:cNvPr id="13" name="ZoneTexte 12">
            <a:extLst>
              <a:ext uri="{FF2B5EF4-FFF2-40B4-BE49-F238E27FC236}">
                <a16:creationId xmlns:a16="http://schemas.microsoft.com/office/drawing/2014/main" id="{51754A2C-C0C0-0E42-8817-6F7093FEBBF3}"/>
              </a:ext>
            </a:extLst>
          </p:cNvPr>
          <p:cNvSpPr txBox="1"/>
          <p:nvPr/>
        </p:nvSpPr>
        <p:spPr>
          <a:xfrm>
            <a:off x="3733801" y="4849368"/>
            <a:ext cx="3755136" cy="600164"/>
          </a:xfrm>
          <a:prstGeom prst="rect">
            <a:avLst/>
          </a:prstGeom>
          <a:noFill/>
        </p:spPr>
        <p:txBody>
          <a:bodyPr wrap="square" rtlCol="0">
            <a:spAutoFit/>
          </a:bodyPr>
          <a:lstStyle/>
          <a:p>
            <a:r>
              <a:rPr lang="fr-FR" sz="1100" b="1" dirty="0">
                <a:solidFill>
                  <a:srgbClr val="FF0000"/>
                </a:solidFill>
                <a:latin typeface="+mn-lt"/>
                <a:cs typeface="Calibri" panose="020F0502020204030204" pitchFamily="34" charset="0"/>
              </a:rPr>
              <a:t>TE </a:t>
            </a:r>
            <a:r>
              <a:rPr lang="en-US" sz="1100" b="1" dirty="0">
                <a:solidFill>
                  <a:srgbClr val="FF0000"/>
                </a:solidFill>
                <a:latin typeface="+mn-lt"/>
                <a:cs typeface="Calibri" panose="020F0502020204030204" pitchFamily="34" charset="0"/>
              </a:rPr>
              <a:t>dipole modes </a:t>
            </a:r>
            <a:r>
              <a:rPr lang="en-US" sz="1100" dirty="0">
                <a:latin typeface="+mn-lt"/>
                <a:cs typeface="Calibri" panose="020F0502020204030204" pitchFamily="34" charset="0"/>
              </a:rPr>
              <a:t>(TE111, TE112)</a:t>
            </a:r>
          </a:p>
          <a:p>
            <a:pPr marL="171450" indent="-171450">
              <a:buFont typeface="Wingdings" pitchFamily="2" charset="2"/>
              <a:buChar char="§"/>
            </a:pPr>
            <a:r>
              <a:rPr lang="en-US" sz="1100" dirty="0">
                <a:latin typeface="+mn-lt"/>
                <a:cs typeface="Calibri" panose="020F0502020204030204" pitchFamily="34" charset="0"/>
              </a:rPr>
              <a:t>Theoretically no longitudinal E-field component on and off axis. </a:t>
            </a:r>
          </a:p>
        </p:txBody>
      </p:sp>
      <p:pic>
        <p:nvPicPr>
          <p:cNvPr id="15" name="Picture 32">
            <a:extLst>
              <a:ext uri="{FF2B5EF4-FFF2-40B4-BE49-F238E27FC236}">
                <a16:creationId xmlns:a16="http://schemas.microsoft.com/office/drawing/2014/main" id="{3712AA34-2D84-434C-BFA4-4CF369DF7AA0}"/>
              </a:ext>
            </a:extLst>
          </p:cNvPr>
          <p:cNvPicPr>
            <a:picLocks noChangeAspect="1"/>
          </p:cNvPicPr>
          <p:nvPr/>
        </p:nvPicPr>
        <p:blipFill>
          <a:blip r:embed="rId5"/>
          <a:stretch>
            <a:fillRect/>
          </a:stretch>
        </p:blipFill>
        <p:spPr>
          <a:xfrm>
            <a:off x="7724885" y="2133824"/>
            <a:ext cx="2525343" cy="1764142"/>
          </a:xfrm>
          <a:prstGeom prst="rect">
            <a:avLst/>
          </a:prstGeom>
        </p:spPr>
      </p:pic>
      <p:pic>
        <p:nvPicPr>
          <p:cNvPr id="16" name="Picture 34">
            <a:extLst>
              <a:ext uri="{FF2B5EF4-FFF2-40B4-BE49-F238E27FC236}">
                <a16:creationId xmlns:a16="http://schemas.microsoft.com/office/drawing/2014/main" id="{2DB5811C-C8BC-2849-A420-81AE8F7C36C6}"/>
              </a:ext>
            </a:extLst>
          </p:cNvPr>
          <p:cNvPicPr>
            <a:picLocks noChangeAspect="1"/>
          </p:cNvPicPr>
          <p:nvPr/>
        </p:nvPicPr>
        <p:blipFill>
          <a:blip r:embed="rId6"/>
          <a:stretch>
            <a:fillRect/>
          </a:stretch>
        </p:blipFill>
        <p:spPr>
          <a:xfrm>
            <a:off x="7725725" y="3828023"/>
            <a:ext cx="2551935" cy="1782678"/>
          </a:xfrm>
          <a:prstGeom prst="rect">
            <a:avLst/>
          </a:prstGeom>
        </p:spPr>
      </p:pic>
      <p:sp>
        <p:nvSpPr>
          <p:cNvPr id="22" name="Espace réservé du contenu 2">
            <a:extLst>
              <a:ext uri="{FF2B5EF4-FFF2-40B4-BE49-F238E27FC236}">
                <a16:creationId xmlns:a16="http://schemas.microsoft.com/office/drawing/2014/main" id="{131D0ED1-2131-8344-ACB2-A3577CF5C20B}"/>
              </a:ext>
            </a:extLst>
          </p:cNvPr>
          <p:cNvSpPr txBox="1">
            <a:spLocks/>
          </p:cNvSpPr>
          <p:nvPr/>
        </p:nvSpPr>
        <p:spPr>
          <a:xfrm>
            <a:off x="4896063" y="500917"/>
            <a:ext cx="3040930" cy="432048"/>
          </a:xfrm>
          <a:prstGeom prst="rect">
            <a:avLst/>
          </a:prstGeom>
        </p:spPr>
        <p:txBody>
          <a:bodyPr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294B"/>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600" u="sng" dirty="0">
                <a:solidFill>
                  <a:srgbClr val="C00000"/>
                </a:solidFill>
                <a:cs typeface="Calibri" panose="020F0502020204030204" pitchFamily="34" charset="0"/>
              </a:rPr>
              <a:t>Courtesy to Carmelo </a:t>
            </a:r>
            <a:r>
              <a:rPr lang="en-GB" sz="1600" u="sng" dirty="0" err="1">
                <a:solidFill>
                  <a:srgbClr val="C00000"/>
                </a:solidFill>
                <a:cs typeface="Calibri" panose="020F0502020204030204" pitchFamily="34" charset="0"/>
              </a:rPr>
              <a:t>Barbagallo</a:t>
            </a:r>
            <a:endParaRPr lang="en-GB" sz="1600" u="sng" dirty="0">
              <a:solidFill>
                <a:srgbClr val="C00000"/>
              </a:solidFill>
              <a:cs typeface="Calibri" panose="020F0502020204030204" pitchFamily="34" charset="0"/>
            </a:endParaRPr>
          </a:p>
        </p:txBody>
      </p:sp>
      <p:sp>
        <p:nvSpPr>
          <p:cNvPr id="4" name="Espace réservé de la date 3">
            <a:extLst>
              <a:ext uri="{FF2B5EF4-FFF2-40B4-BE49-F238E27FC236}">
                <a16:creationId xmlns:a16="http://schemas.microsoft.com/office/drawing/2014/main" id="{C560FFF6-4757-4151-9327-5981497CC4A6}"/>
              </a:ext>
            </a:extLst>
          </p:cNvPr>
          <p:cNvSpPr>
            <a:spLocks noGrp="1"/>
          </p:cNvSpPr>
          <p:nvPr>
            <p:ph type="dt" sz="half" idx="10"/>
          </p:nvPr>
        </p:nvSpPr>
        <p:spPr/>
        <p:txBody>
          <a:bodyPr/>
          <a:lstStyle/>
          <a:p>
            <a:r>
              <a:rPr lang="fr-FR"/>
              <a:t>25/01/2022</a:t>
            </a:r>
            <a:endParaRPr lang="fr-FR" dirty="0"/>
          </a:p>
        </p:txBody>
      </p:sp>
      <p:sp>
        <p:nvSpPr>
          <p:cNvPr id="5" name="Espace réservé du pied de page 4">
            <a:extLst>
              <a:ext uri="{FF2B5EF4-FFF2-40B4-BE49-F238E27FC236}">
                <a16:creationId xmlns:a16="http://schemas.microsoft.com/office/drawing/2014/main" id="{4158DAF0-27EC-472D-B1D3-F49C5B9EC9FE}"/>
              </a:ext>
            </a:extLst>
          </p:cNvPr>
          <p:cNvSpPr>
            <a:spLocks noGrp="1"/>
          </p:cNvSpPr>
          <p:nvPr>
            <p:ph type="ftr" sz="quarter" idx="11"/>
          </p:nvPr>
        </p:nvSpPr>
        <p:spPr/>
        <p:txBody>
          <a:bodyPr/>
          <a:lstStyle/>
          <a:p>
            <a:r>
              <a:rPr lang="fr-FR"/>
              <a:t>PERLE : Meeting avec la direction</a:t>
            </a:r>
            <a:endParaRPr lang="fr-FR" dirty="0"/>
          </a:p>
        </p:txBody>
      </p:sp>
    </p:spTree>
    <p:extLst>
      <p:ext uri="{BB962C8B-B14F-4D97-AF65-F5344CB8AC3E}">
        <p14:creationId xmlns:p14="http://schemas.microsoft.com/office/powerpoint/2010/main" val="3502887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D15F4433-B443-4143-A5C8-DED05C45838E}"/>
              </a:ext>
            </a:extLst>
          </p:cNvPr>
          <p:cNvSpPr>
            <a:spLocks noGrp="1"/>
          </p:cNvSpPr>
          <p:nvPr>
            <p:ph type="dt" sz="half" idx="10"/>
          </p:nvPr>
        </p:nvSpPr>
        <p:spPr/>
        <p:txBody>
          <a:bodyPr/>
          <a:lstStyle/>
          <a:p>
            <a:r>
              <a:rPr lang="fr-FR"/>
              <a:t>25/01/2022</a:t>
            </a:r>
          </a:p>
        </p:txBody>
      </p:sp>
      <p:sp>
        <p:nvSpPr>
          <p:cNvPr id="5" name="Espace réservé du pied de page 4">
            <a:extLst>
              <a:ext uri="{FF2B5EF4-FFF2-40B4-BE49-F238E27FC236}">
                <a16:creationId xmlns:a16="http://schemas.microsoft.com/office/drawing/2014/main" id="{624EAA33-B81B-453C-AD25-B8C8CA45BED6}"/>
              </a:ext>
            </a:extLst>
          </p:cNvPr>
          <p:cNvSpPr>
            <a:spLocks noGrp="1"/>
          </p:cNvSpPr>
          <p:nvPr>
            <p:ph type="ftr" sz="quarter" idx="11"/>
          </p:nvPr>
        </p:nvSpPr>
        <p:spPr/>
        <p:txBody>
          <a:bodyPr/>
          <a:lstStyle/>
          <a:p>
            <a:r>
              <a:rPr lang="fr-FR"/>
              <a:t>PERLE : Meeting avec la direction</a:t>
            </a:r>
          </a:p>
        </p:txBody>
      </p:sp>
      <p:sp>
        <p:nvSpPr>
          <p:cNvPr id="6" name="Espace réservé du numéro de diapositive 5">
            <a:extLst>
              <a:ext uri="{FF2B5EF4-FFF2-40B4-BE49-F238E27FC236}">
                <a16:creationId xmlns:a16="http://schemas.microsoft.com/office/drawing/2014/main" id="{C376AE0D-39FA-4679-A61F-06DABA3D2B82}"/>
              </a:ext>
            </a:extLst>
          </p:cNvPr>
          <p:cNvSpPr>
            <a:spLocks noGrp="1"/>
          </p:cNvSpPr>
          <p:nvPr>
            <p:ph type="sldNum" sz="quarter" idx="12"/>
          </p:nvPr>
        </p:nvSpPr>
        <p:spPr/>
        <p:txBody>
          <a:bodyPr/>
          <a:lstStyle/>
          <a:p>
            <a:fld id="{38E47CA9-561A-426F-9498-138A7DCEDA50}" type="slidenum">
              <a:rPr lang="fr-FR" smtClean="0"/>
              <a:t>3</a:t>
            </a:fld>
            <a:endParaRPr lang="fr-FR"/>
          </a:p>
        </p:txBody>
      </p:sp>
      <p:pic>
        <p:nvPicPr>
          <p:cNvPr id="7" name="Image 6">
            <a:extLst>
              <a:ext uri="{FF2B5EF4-FFF2-40B4-BE49-F238E27FC236}">
                <a16:creationId xmlns:a16="http://schemas.microsoft.com/office/drawing/2014/main" id="{10896080-CD07-4C28-BB7E-3DB5AEF98BA9}"/>
              </a:ext>
            </a:extLst>
          </p:cNvPr>
          <p:cNvPicPr>
            <a:picLocks noChangeAspect="1"/>
          </p:cNvPicPr>
          <p:nvPr/>
        </p:nvPicPr>
        <p:blipFill>
          <a:blip r:embed="rId2"/>
          <a:stretch>
            <a:fillRect/>
          </a:stretch>
        </p:blipFill>
        <p:spPr>
          <a:xfrm>
            <a:off x="35830" y="0"/>
            <a:ext cx="10701115" cy="6059488"/>
          </a:xfrm>
          <a:prstGeom prst="rect">
            <a:avLst/>
          </a:prstGeom>
        </p:spPr>
      </p:pic>
      <p:sp>
        <p:nvSpPr>
          <p:cNvPr id="2" name="ZoneTexte 1">
            <a:extLst>
              <a:ext uri="{FF2B5EF4-FFF2-40B4-BE49-F238E27FC236}">
                <a16:creationId xmlns:a16="http://schemas.microsoft.com/office/drawing/2014/main" id="{99F7AA5B-C0B2-4ABB-B8E7-648CF26E1F75}"/>
              </a:ext>
            </a:extLst>
          </p:cNvPr>
          <p:cNvSpPr txBox="1"/>
          <p:nvPr/>
        </p:nvSpPr>
        <p:spPr>
          <a:xfrm>
            <a:off x="455128" y="4541675"/>
            <a:ext cx="5769528" cy="364267"/>
          </a:xfrm>
          <a:prstGeom prst="rect">
            <a:avLst/>
          </a:prstGeom>
          <a:solidFill>
            <a:srgbClr val="FFFF00"/>
          </a:solidFill>
        </p:spPr>
        <p:txBody>
          <a:bodyPr wrap="none" rtlCol="0">
            <a:spAutoFit/>
          </a:bodyPr>
          <a:lstStyle/>
          <a:p>
            <a:r>
              <a:rPr lang="fr-FR" sz="1767" dirty="0"/>
              <a:t>Collaboration </a:t>
            </a:r>
            <a:r>
              <a:rPr lang="fr-FR" sz="1767" dirty="0" err="1"/>
              <a:t>is</a:t>
            </a:r>
            <a:r>
              <a:rPr lang="fr-FR" sz="1767" dirty="0"/>
              <a:t> </a:t>
            </a:r>
            <a:r>
              <a:rPr lang="fr-FR" sz="1767" dirty="0" err="1"/>
              <a:t>formed</a:t>
            </a:r>
            <a:r>
              <a:rPr lang="fr-FR" sz="1767" dirty="0"/>
              <a:t> but </a:t>
            </a:r>
            <a:r>
              <a:rPr lang="fr-FR" sz="1767" dirty="0" err="1"/>
              <a:t>still</a:t>
            </a:r>
            <a:r>
              <a:rPr lang="fr-FR" sz="1767" dirty="0"/>
              <a:t> </a:t>
            </a:r>
            <a:r>
              <a:rPr lang="fr-FR" sz="1767" dirty="0" err="1"/>
              <a:t>opened</a:t>
            </a:r>
            <a:r>
              <a:rPr lang="fr-FR" sz="1767" dirty="0"/>
              <a:t> to new </a:t>
            </a:r>
            <a:r>
              <a:rPr lang="fr-FR" sz="1767" dirty="0" err="1"/>
              <a:t>comers</a:t>
            </a:r>
            <a:r>
              <a:rPr lang="fr-FR" sz="1767" dirty="0"/>
              <a:t> !</a:t>
            </a:r>
          </a:p>
        </p:txBody>
      </p:sp>
      <p:sp>
        <p:nvSpPr>
          <p:cNvPr id="3" name="Rectangle 2">
            <a:extLst>
              <a:ext uri="{FF2B5EF4-FFF2-40B4-BE49-F238E27FC236}">
                <a16:creationId xmlns:a16="http://schemas.microsoft.com/office/drawing/2014/main" id="{5F7C0E8F-F2AF-4B17-8D58-784992B48151}"/>
              </a:ext>
            </a:extLst>
          </p:cNvPr>
          <p:cNvSpPr/>
          <p:nvPr/>
        </p:nvSpPr>
        <p:spPr>
          <a:xfrm>
            <a:off x="1713979" y="120650"/>
            <a:ext cx="3744416" cy="5328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287120D-C45D-4385-953F-E80C7E3E8F37}"/>
              </a:ext>
            </a:extLst>
          </p:cNvPr>
          <p:cNvSpPr/>
          <p:nvPr/>
        </p:nvSpPr>
        <p:spPr>
          <a:xfrm>
            <a:off x="5962451" y="2597696"/>
            <a:ext cx="4536504" cy="3168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A8564A0-8A87-4611-815B-40CBDD529D75}"/>
              </a:ext>
            </a:extLst>
          </p:cNvPr>
          <p:cNvSpPr/>
          <p:nvPr/>
        </p:nvSpPr>
        <p:spPr>
          <a:xfrm>
            <a:off x="129803" y="4541675"/>
            <a:ext cx="5976664" cy="1517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FFC2F098-A5D1-493C-B565-890AE754C193}"/>
              </a:ext>
            </a:extLst>
          </p:cNvPr>
          <p:cNvPicPr>
            <a:picLocks noChangeAspect="1"/>
          </p:cNvPicPr>
          <p:nvPr/>
        </p:nvPicPr>
        <p:blipFill rotWithShape="1">
          <a:blip r:embed="rId3"/>
          <a:srcRect t="63233"/>
          <a:stretch/>
        </p:blipFill>
        <p:spPr>
          <a:xfrm>
            <a:off x="5530050" y="4490318"/>
            <a:ext cx="3080239" cy="1581184"/>
          </a:xfrm>
          <a:prstGeom prst="rect">
            <a:avLst/>
          </a:prstGeom>
        </p:spPr>
      </p:pic>
      <p:pic>
        <p:nvPicPr>
          <p:cNvPr id="11" name="Image 10">
            <a:extLst>
              <a:ext uri="{FF2B5EF4-FFF2-40B4-BE49-F238E27FC236}">
                <a16:creationId xmlns:a16="http://schemas.microsoft.com/office/drawing/2014/main" id="{EEA04951-7E54-4D10-904A-843244C0908B}"/>
              </a:ext>
            </a:extLst>
          </p:cNvPr>
          <p:cNvPicPr>
            <a:picLocks noChangeAspect="1"/>
          </p:cNvPicPr>
          <p:nvPr/>
        </p:nvPicPr>
        <p:blipFill>
          <a:blip r:embed="rId4"/>
          <a:stretch>
            <a:fillRect/>
          </a:stretch>
        </p:blipFill>
        <p:spPr>
          <a:xfrm>
            <a:off x="5945503" y="2609710"/>
            <a:ext cx="4395048" cy="1776382"/>
          </a:xfrm>
          <a:prstGeom prst="rect">
            <a:avLst/>
          </a:prstGeom>
        </p:spPr>
      </p:pic>
      <p:pic>
        <p:nvPicPr>
          <p:cNvPr id="12" name="Image 11">
            <a:extLst>
              <a:ext uri="{FF2B5EF4-FFF2-40B4-BE49-F238E27FC236}">
                <a16:creationId xmlns:a16="http://schemas.microsoft.com/office/drawing/2014/main" id="{0F909F54-9009-4BA8-9C30-440FC8B553F4}"/>
              </a:ext>
            </a:extLst>
          </p:cNvPr>
          <p:cNvPicPr>
            <a:picLocks noChangeAspect="1"/>
          </p:cNvPicPr>
          <p:nvPr/>
        </p:nvPicPr>
        <p:blipFill rotWithShape="1">
          <a:blip r:embed="rId3"/>
          <a:srcRect b="62791"/>
          <a:stretch/>
        </p:blipFill>
        <p:spPr>
          <a:xfrm>
            <a:off x="1189510" y="4429101"/>
            <a:ext cx="3080239" cy="1600176"/>
          </a:xfrm>
          <a:prstGeom prst="rect">
            <a:avLst/>
          </a:prstGeom>
        </p:spPr>
      </p:pic>
      <p:sp>
        <p:nvSpPr>
          <p:cNvPr id="13" name="Rectangle 12">
            <a:extLst>
              <a:ext uri="{FF2B5EF4-FFF2-40B4-BE49-F238E27FC236}">
                <a16:creationId xmlns:a16="http://schemas.microsoft.com/office/drawing/2014/main" id="{81E474B8-F3E6-4435-890E-00AC20E64404}"/>
              </a:ext>
            </a:extLst>
          </p:cNvPr>
          <p:cNvSpPr/>
          <p:nvPr/>
        </p:nvSpPr>
        <p:spPr>
          <a:xfrm>
            <a:off x="9194760" y="509464"/>
            <a:ext cx="1448211" cy="1656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e 13">
            <a:extLst>
              <a:ext uri="{FF2B5EF4-FFF2-40B4-BE49-F238E27FC236}">
                <a16:creationId xmlns:a16="http://schemas.microsoft.com/office/drawing/2014/main" id="{1608D765-33EF-4A4F-BEC2-9C1DEEA5858E}"/>
              </a:ext>
            </a:extLst>
          </p:cNvPr>
          <p:cNvGrpSpPr/>
          <p:nvPr/>
        </p:nvGrpSpPr>
        <p:grpSpPr>
          <a:xfrm>
            <a:off x="153699" y="683351"/>
            <a:ext cx="5544616" cy="3828690"/>
            <a:chOff x="31540" y="2470730"/>
            <a:chExt cx="4739884" cy="3456384"/>
          </a:xfrm>
        </p:grpSpPr>
        <p:grpSp>
          <p:nvGrpSpPr>
            <p:cNvPr id="15" name="Groupe 14">
              <a:extLst>
                <a:ext uri="{FF2B5EF4-FFF2-40B4-BE49-F238E27FC236}">
                  <a16:creationId xmlns:a16="http://schemas.microsoft.com/office/drawing/2014/main" id="{1BD1920D-F80F-4A9F-9CEB-D83E1FB8C08D}"/>
                </a:ext>
              </a:extLst>
            </p:cNvPr>
            <p:cNvGrpSpPr/>
            <p:nvPr/>
          </p:nvGrpSpPr>
          <p:grpSpPr>
            <a:xfrm>
              <a:off x="31540" y="2470730"/>
              <a:ext cx="4739884" cy="3456384"/>
              <a:chOff x="5471039" y="2093640"/>
              <a:chExt cx="4739884" cy="3456384"/>
            </a:xfrm>
          </p:grpSpPr>
          <p:grpSp>
            <p:nvGrpSpPr>
              <p:cNvPr id="17" name="Groupe 16">
                <a:extLst>
                  <a:ext uri="{FF2B5EF4-FFF2-40B4-BE49-F238E27FC236}">
                    <a16:creationId xmlns:a16="http://schemas.microsoft.com/office/drawing/2014/main" id="{FE688DFB-BC55-498D-BD77-6D1478E80404}"/>
                  </a:ext>
                </a:extLst>
              </p:cNvPr>
              <p:cNvGrpSpPr/>
              <p:nvPr/>
            </p:nvGrpSpPr>
            <p:grpSpPr>
              <a:xfrm>
                <a:off x="5471039" y="2093640"/>
                <a:ext cx="4739884" cy="3456384"/>
                <a:chOff x="2002011" y="747319"/>
                <a:chExt cx="7260164" cy="4802705"/>
              </a:xfrm>
            </p:grpSpPr>
            <p:grpSp>
              <p:nvGrpSpPr>
                <p:cNvPr id="19" name="Grouper 88">
                  <a:extLst>
                    <a:ext uri="{FF2B5EF4-FFF2-40B4-BE49-F238E27FC236}">
                      <a16:creationId xmlns:a16="http://schemas.microsoft.com/office/drawing/2014/main" id="{B37FE32E-1E97-467D-AA4F-11DCBFCA2C0C}"/>
                    </a:ext>
                  </a:extLst>
                </p:cNvPr>
                <p:cNvGrpSpPr/>
                <p:nvPr/>
              </p:nvGrpSpPr>
              <p:grpSpPr>
                <a:xfrm>
                  <a:off x="2002011" y="747319"/>
                  <a:ext cx="7260164" cy="4802705"/>
                  <a:chOff x="0" y="0"/>
                  <a:chExt cx="8216900" cy="5435600"/>
                </a:xfrm>
              </p:grpSpPr>
              <p:grpSp>
                <p:nvGrpSpPr>
                  <p:cNvPr id="21" name="Grouper 83">
                    <a:extLst>
                      <a:ext uri="{FF2B5EF4-FFF2-40B4-BE49-F238E27FC236}">
                        <a16:creationId xmlns:a16="http://schemas.microsoft.com/office/drawing/2014/main" id="{F0BF1310-4020-4389-ADCA-EDDC5CE2ED07}"/>
                      </a:ext>
                    </a:extLst>
                  </p:cNvPr>
                  <p:cNvGrpSpPr/>
                  <p:nvPr/>
                </p:nvGrpSpPr>
                <p:grpSpPr>
                  <a:xfrm>
                    <a:off x="0" y="0"/>
                    <a:ext cx="8216900" cy="5435600"/>
                    <a:chOff x="0" y="0"/>
                    <a:chExt cx="8216900" cy="5435600"/>
                  </a:xfrm>
                </p:grpSpPr>
                <p:pic>
                  <p:nvPicPr>
                    <p:cNvPr id="24" name="Picture 1" descr="Picture 1">
                      <a:extLst>
                        <a:ext uri="{FF2B5EF4-FFF2-40B4-BE49-F238E27FC236}">
                          <a16:creationId xmlns:a16="http://schemas.microsoft.com/office/drawing/2014/main" id="{1D1F76DC-440A-43AB-87CD-985B954AAF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8216900" cy="5435600"/>
                    </a:xfrm>
                    <a:prstGeom prst="rect">
                      <a:avLst/>
                    </a:prstGeom>
                    <a:ln w="9525" cap="flat">
                      <a:solidFill>
                        <a:srgbClr val="C87700"/>
                      </a:solidFill>
                      <a:prstDash val="solid"/>
                      <a:miter lim="800000"/>
                    </a:ln>
                    <a:effectLst/>
                  </p:spPr>
                </p:pic>
                <p:sp>
                  <p:nvSpPr>
                    <p:cNvPr id="25" name="TextBox 21">
                      <a:extLst>
                        <a:ext uri="{FF2B5EF4-FFF2-40B4-BE49-F238E27FC236}">
                          <a16:creationId xmlns:a16="http://schemas.microsoft.com/office/drawing/2014/main" id="{BDADBBBE-973D-44DC-98B6-B9AC9998E721}"/>
                        </a:ext>
                      </a:extLst>
                    </p:cNvPr>
                    <p:cNvSpPr txBox="1"/>
                    <p:nvPr/>
                  </p:nvSpPr>
                  <p:spPr>
                    <a:xfrm>
                      <a:off x="664002" y="4558056"/>
                      <a:ext cx="1179294" cy="3407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6" tIns="40396" rIns="40396" bIns="40396" numCol="1" anchor="t">
                      <a:spAutoFit/>
                    </a:bodyPr>
                    <a:lstStyle/>
                    <a:p>
                      <a:pPr>
                        <a:lnSpc>
                          <a:spcPct val="120000"/>
                        </a:lnSpc>
                        <a:defRPr sz="1200">
                          <a:solidFill>
                            <a:srgbClr val="FFFF00"/>
                          </a:solidFill>
                          <a:latin typeface="Symbol"/>
                          <a:ea typeface="Symbol"/>
                          <a:cs typeface="Symbol"/>
                          <a:sym typeface="Symbol"/>
                        </a:defRPr>
                      </a:pPr>
                      <a:r>
                        <a:rPr sz="800" dirty="0"/>
                        <a:t>D</a:t>
                      </a:r>
                      <a:r>
                        <a:rPr sz="800" dirty="0">
                          <a:latin typeface="Arial Unicode MS"/>
                          <a:ea typeface="Arial Unicode MS"/>
                          <a:cs typeface="Arial Unicode MS"/>
                          <a:sym typeface="Arial Unicode MS"/>
                        </a:rPr>
                        <a:t>C = </a:t>
                      </a:r>
                      <a:r>
                        <a:rPr sz="800" dirty="0" err="1"/>
                        <a:t>l</a:t>
                      </a:r>
                      <a:r>
                        <a:rPr sz="800" baseline="-25000" dirty="0" err="1">
                          <a:latin typeface="Arial"/>
                          <a:ea typeface="Arial"/>
                          <a:cs typeface="Arial"/>
                          <a:sym typeface="Arial"/>
                        </a:rPr>
                        <a:t>RF</a:t>
                      </a:r>
                      <a:r>
                        <a:rPr sz="800" dirty="0">
                          <a:latin typeface="Arial Unicode MS"/>
                          <a:ea typeface="Arial Unicode MS"/>
                          <a:cs typeface="Arial Unicode MS"/>
                          <a:sym typeface="Arial Unicode MS"/>
                        </a:rPr>
                        <a:t>/2</a:t>
                      </a:r>
                    </a:p>
                  </p:txBody>
                </p:sp>
                <p:sp>
                  <p:nvSpPr>
                    <p:cNvPr id="26" name="TextBox 12">
                      <a:extLst>
                        <a:ext uri="{FF2B5EF4-FFF2-40B4-BE49-F238E27FC236}">
                          <a16:creationId xmlns:a16="http://schemas.microsoft.com/office/drawing/2014/main" id="{0EFDCC76-1E49-4537-8AA7-0C3EF3B2F0F4}"/>
                        </a:ext>
                      </a:extLst>
                    </p:cNvPr>
                    <p:cNvSpPr txBox="1"/>
                    <p:nvPr/>
                  </p:nvSpPr>
                  <p:spPr>
                    <a:xfrm>
                      <a:off x="1675437" y="2640567"/>
                      <a:ext cx="700327" cy="3416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6" tIns="40396" rIns="40396" bIns="40396"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r>
                        <a:rPr lang="en-US" sz="800" dirty="0"/>
                        <a:t>7</a:t>
                      </a:r>
                      <a:r>
                        <a:rPr sz="800" dirty="0">
                          <a:solidFill>
                            <a:srgbClr val="C00000"/>
                          </a:solidFill>
                        </a:rPr>
                        <a:t> </a:t>
                      </a:r>
                      <a:r>
                        <a:rPr sz="800" dirty="0"/>
                        <a:t>MeV</a:t>
                      </a:r>
                    </a:p>
                  </p:txBody>
                </p:sp>
                <p:sp>
                  <p:nvSpPr>
                    <p:cNvPr id="27" name="TextBox 13">
                      <a:extLst>
                        <a:ext uri="{FF2B5EF4-FFF2-40B4-BE49-F238E27FC236}">
                          <a16:creationId xmlns:a16="http://schemas.microsoft.com/office/drawing/2014/main" id="{B08F51C3-5F7F-432F-9DFD-D4DCE33E7C09}"/>
                        </a:ext>
                      </a:extLst>
                    </p:cNvPr>
                    <p:cNvSpPr txBox="1"/>
                    <p:nvPr/>
                  </p:nvSpPr>
                  <p:spPr>
                    <a:xfrm rot="20272894">
                      <a:off x="5005972" y="3574049"/>
                      <a:ext cx="1336541" cy="3434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6" tIns="40396" rIns="40396" bIns="40396" numCol="1" anchor="t">
                      <a:spAutoFit/>
                    </a:bodyPr>
                    <a:lstStyle/>
                    <a:p>
                      <a:pPr>
                        <a:lnSpc>
                          <a:spcPct val="120000"/>
                        </a:lnSpc>
                        <a:defRPr sz="1200">
                          <a:solidFill>
                            <a:srgbClr val="FFFF00"/>
                          </a:solidFill>
                          <a:latin typeface="Symbol"/>
                          <a:ea typeface="Symbol"/>
                          <a:cs typeface="Symbol"/>
                          <a:sym typeface="Symbol"/>
                        </a:defRPr>
                      </a:pPr>
                      <a:r>
                        <a:rPr sz="800" dirty="0"/>
                        <a:t>D</a:t>
                      </a:r>
                      <a:r>
                        <a:rPr sz="800" dirty="0">
                          <a:latin typeface="Arial Unicode MS"/>
                          <a:ea typeface="Arial Unicode MS"/>
                          <a:cs typeface="Arial Unicode MS"/>
                          <a:sym typeface="Arial Unicode MS"/>
                        </a:rPr>
                        <a:t>E = </a:t>
                      </a:r>
                      <a:r>
                        <a:rPr lang="en-US" sz="800" dirty="0">
                          <a:solidFill>
                            <a:srgbClr val="FFFF00"/>
                          </a:solidFill>
                          <a:latin typeface="Arial Unicode MS"/>
                          <a:ea typeface="Arial Unicode MS"/>
                          <a:cs typeface="Arial Unicode MS"/>
                          <a:sym typeface="Arial Unicode MS"/>
                        </a:rPr>
                        <a:t>82.2</a:t>
                      </a:r>
                      <a:r>
                        <a:rPr sz="800" dirty="0">
                          <a:latin typeface="Arial Unicode MS"/>
                          <a:ea typeface="Arial Unicode MS"/>
                          <a:cs typeface="Arial Unicode MS"/>
                          <a:sym typeface="Arial Unicode MS"/>
                        </a:rPr>
                        <a:t> </a:t>
                      </a:r>
                      <a:r>
                        <a:rPr sz="800" dirty="0">
                          <a:latin typeface="+mn-lt"/>
                          <a:ea typeface="Arial Unicode MS"/>
                          <a:cs typeface="Arial Unicode MS"/>
                          <a:sym typeface="Arial Unicode MS"/>
                        </a:rPr>
                        <a:t>MeV</a:t>
                      </a:r>
                    </a:p>
                  </p:txBody>
                </p:sp>
                <p:sp>
                  <p:nvSpPr>
                    <p:cNvPr id="28" name="TextBox 15">
                      <a:extLst>
                        <a:ext uri="{FF2B5EF4-FFF2-40B4-BE49-F238E27FC236}">
                          <a16:creationId xmlns:a16="http://schemas.microsoft.com/office/drawing/2014/main" id="{36F48530-CBEB-41C7-8880-EA9DAA5937A0}"/>
                        </a:ext>
                      </a:extLst>
                    </p:cNvPr>
                    <p:cNvSpPr txBox="1"/>
                    <p:nvPr/>
                  </p:nvSpPr>
                  <p:spPr>
                    <a:xfrm>
                      <a:off x="3903157" y="3850217"/>
                      <a:ext cx="782372" cy="3416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6" tIns="40396" rIns="40396" bIns="40396" numCol="1" anchor="t">
                      <a:spAutoFit/>
                    </a:bodyPr>
                    <a:lstStyle>
                      <a:lvl1pPr algn="r">
                        <a:lnSpc>
                          <a:spcPct val="120000"/>
                        </a:lnSpc>
                        <a:defRPr sz="1200">
                          <a:solidFill>
                            <a:srgbClr val="FFFF00"/>
                          </a:solidFill>
                          <a:latin typeface="Arial Unicode MS"/>
                          <a:ea typeface="Arial Unicode MS"/>
                          <a:cs typeface="Arial Unicode MS"/>
                          <a:sym typeface="Arial Unicode MS"/>
                        </a:defRPr>
                      </a:lvl1pPr>
                    </a:lstStyle>
                    <a:p>
                      <a:r>
                        <a:rPr lang="en-US" sz="800" dirty="0"/>
                        <a:t>7</a:t>
                      </a:r>
                      <a:r>
                        <a:rPr sz="800" dirty="0"/>
                        <a:t> MeV </a:t>
                      </a:r>
                    </a:p>
                  </p:txBody>
                </p:sp>
                <p:sp>
                  <p:nvSpPr>
                    <p:cNvPr id="29" name="TextBox 12">
                      <a:extLst>
                        <a:ext uri="{FF2B5EF4-FFF2-40B4-BE49-F238E27FC236}">
                          <a16:creationId xmlns:a16="http://schemas.microsoft.com/office/drawing/2014/main" id="{C63F770B-2F3E-46E9-BB85-97423E5B4B33}"/>
                        </a:ext>
                      </a:extLst>
                    </p:cNvPr>
                    <p:cNvSpPr txBox="1"/>
                    <p:nvPr/>
                  </p:nvSpPr>
                  <p:spPr>
                    <a:xfrm>
                      <a:off x="7169207" y="1022374"/>
                      <a:ext cx="992289" cy="3450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6" tIns="40396" rIns="40396" bIns="40396"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r>
                        <a:rPr sz="800" dirty="0">
                          <a:latin typeface="+mn-lt"/>
                        </a:rPr>
                        <a:t>1 : 3 : 5</a:t>
                      </a:r>
                    </a:p>
                  </p:txBody>
                </p:sp>
                <p:sp>
                  <p:nvSpPr>
                    <p:cNvPr id="30" name="TextBox 12">
                      <a:extLst>
                        <a:ext uri="{FF2B5EF4-FFF2-40B4-BE49-F238E27FC236}">
                          <a16:creationId xmlns:a16="http://schemas.microsoft.com/office/drawing/2014/main" id="{C8999B7A-06BD-46D8-AD6A-BD74D64D731F}"/>
                        </a:ext>
                      </a:extLst>
                    </p:cNvPr>
                    <p:cNvSpPr txBox="1"/>
                    <p:nvPr/>
                  </p:nvSpPr>
                  <p:spPr>
                    <a:xfrm>
                      <a:off x="536151" y="3777351"/>
                      <a:ext cx="898783" cy="3450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6" tIns="40396" rIns="40396" bIns="40396"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r>
                        <a:rPr sz="800" dirty="0">
                          <a:latin typeface="+mn-lt"/>
                        </a:rPr>
                        <a:t>2 : 4 : 6</a:t>
                      </a:r>
                    </a:p>
                  </p:txBody>
                </p:sp>
                <p:sp>
                  <p:nvSpPr>
                    <p:cNvPr id="31" name="Straight Arrow Connector 16">
                      <a:extLst>
                        <a:ext uri="{FF2B5EF4-FFF2-40B4-BE49-F238E27FC236}">
                          <a16:creationId xmlns:a16="http://schemas.microsoft.com/office/drawing/2014/main" id="{5B4D95A5-FC90-4A96-B20C-561B62625C47}"/>
                        </a:ext>
                      </a:extLst>
                    </p:cNvPr>
                    <p:cNvSpPr/>
                    <p:nvPr/>
                  </p:nvSpPr>
                  <p:spPr>
                    <a:xfrm flipH="1">
                      <a:off x="3753451" y="3671690"/>
                      <a:ext cx="658344" cy="389375"/>
                    </a:xfrm>
                    <a:prstGeom prst="line">
                      <a:avLst/>
                    </a:prstGeom>
                    <a:noFill/>
                    <a:ln w="12699" cap="flat">
                      <a:solidFill>
                        <a:srgbClr val="FFFF00"/>
                      </a:solidFill>
                      <a:prstDash val="solid"/>
                      <a:round/>
                      <a:tailEnd type="triangle" w="med" len="med"/>
                    </a:ln>
                    <a:effectLst/>
                  </p:spPr>
                  <p:txBody>
                    <a:bodyPr wrap="square" lIns="40396" tIns="40396" rIns="40396" bIns="40396" numCol="1" anchor="t">
                      <a:noAutofit/>
                    </a:bodyPr>
                    <a:lstStyle/>
                    <a:p>
                      <a:endParaRPr sz="1767"/>
                    </a:p>
                  </p:txBody>
                </p:sp>
                <p:sp>
                  <p:nvSpPr>
                    <p:cNvPr id="32" name="TextBox 15">
                      <a:extLst>
                        <a:ext uri="{FF2B5EF4-FFF2-40B4-BE49-F238E27FC236}">
                          <a16:creationId xmlns:a16="http://schemas.microsoft.com/office/drawing/2014/main" id="{24866A7C-17DF-45B4-BF98-263CFF72BAF0}"/>
                        </a:ext>
                      </a:extLst>
                    </p:cNvPr>
                    <p:cNvSpPr txBox="1"/>
                    <p:nvPr/>
                  </p:nvSpPr>
                  <p:spPr>
                    <a:xfrm rot="20492133">
                      <a:off x="3404071" y="4153042"/>
                      <a:ext cx="616363" cy="3416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6" tIns="40396" rIns="40396" bIns="40396" numCol="1" anchor="t">
                      <a:spAutoFit/>
                    </a:bodyPr>
                    <a:lstStyle>
                      <a:lvl1pPr algn="r">
                        <a:lnSpc>
                          <a:spcPct val="120000"/>
                        </a:lnSpc>
                        <a:defRPr sz="1200">
                          <a:solidFill>
                            <a:srgbClr val="FFFF00"/>
                          </a:solidFill>
                          <a:latin typeface="Arial Unicode MS"/>
                          <a:ea typeface="Arial Unicode MS"/>
                          <a:cs typeface="Arial Unicode MS"/>
                          <a:sym typeface="Arial Unicode MS"/>
                        </a:defRPr>
                      </a:lvl1pPr>
                    </a:lstStyle>
                    <a:p>
                      <a:r>
                        <a:rPr sz="800" dirty="0"/>
                        <a:t>dump</a:t>
                      </a:r>
                    </a:p>
                  </p:txBody>
                </p:sp>
                <p:grpSp>
                  <p:nvGrpSpPr>
                    <p:cNvPr id="33" name="Cube 50">
                      <a:extLst>
                        <a:ext uri="{FF2B5EF4-FFF2-40B4-BE49-F238E27FC236}">
                          <a16:creationId xmlns:a16="http://schemas.microsoft.com/office/drawing/2014/main" id="{F84D440B-92E4-4826-BD9F-DD2FB5E54E97}"/>
                        </a:ext>
                      </a:extLst>
                    </p:cNvPr>
                    <p:cNvGrpSpPr/>
                    <p:nvPr/>
                  </p:nvGrpSpPr>
                  <p:grpSpPr>
                    <a:xfrm>
                      <a:off x="887429" y="2952858"/>
                      <a:ext cx="749618" cy="224534"/>
                      <a:chOff x="0" y="0"/>
                      <a:chExt cx="749617" cy="224533"/>
                    </a:xfrm>
                  </p:grpSpPr>
                  <p:sp>
                    <p:nvSpPr>
                      <p:cNvPr id="42" name="Figure">
                        <a:extLst>
                          <a:ext uri="{FF2B5EF4-FFF2-40B4-BE49-F238E27FC236}">
                            <a16:creationId xmlns:a16="http://schemas.microsoft.com/office/drawing/2014/main" id="{6EBCD12E-A836-4790-8C0F-DA36CDFA35D8}"/>
                          </a:ext>
                        </a:extLst>
                      </p:cNvPr>
                      <p:cNvSpPr/>
                      <p:nvPr/>
                    </p:nvSpPr>
                    <p:spPr>
                      <a:xfrm rot="21040540">
                        <a:off x="3655" y="59437"/>
                        <a:ext cx="742307" cy="10566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769" y="0"/>
                            </a:lnTo>
                            <a:lnTo>
                              <a:pt x="21600" y="0"/>
                            </a:lnTo>
                            <a:lnTo>
                              <a:pt x="21600" y="16200"/>
                            </a:lnTo>
                            <a:lnTo>
                              <a:pt x="20831" y="21600"/>
                            </a:lnTo>
                            <a:lnTo>
                              <a:pt x="0" y="21600"/>
                            </a:lnTo>
                            <a:close/>
                          </a:path>
                        </a:pathLst>
                      </a:custGeom>
                      <a:solidFill>
                        <a:srgbClr val="00863D"/>
                      </a:solidFill>
                      <a:ln w="12700" cap="flat">
                        <a:noFill/>
                        <a:miter lim="400000"/>
                      </a:ln>
                      <a:effectLst/>
                    </p:spPr>
                    <p:txBody>
                      <a:bodyPr wrap="square" lIns="40396" tIns="40396" rIns="40396" bIns="40396" numCol="1" anchor="ctr">
                        <a:noAutofit/>
                      </a:bodyPr>
                      <a:lstStyle/>
                      <a:p>
                        <a:pPr>
                          <a:lnSpc>
                            <a:spcPct val="120000"/>
                          </a:lnSpc>
                        </a:pPr>
                        <a:endParaRPr sz="1767"/>
                      </a:p>
                    </p:txBody>
                  </p:sp>
                  <p:sp>
                    <p:nvSpPr>
                      <p:cNvPr id="43" name="Figure">
                        <a:extLst>
                          <a:ext uri="{FF2B5EF4-FFF2-40B4-BE49-F238E27FC236}">
                            <a16:creationId xmlns:a16="http://schemas.microsoft.com/office/drawing/2014/main" id="{8A49A86D-A58E-4875-9CED-9A1C81810F8A}"/>
                          </a:ext>
                        </a:extLst>
                      </p:cNvPr>
                      <p:cNvSpPr/>
                      <p:nvPr/>
                    </p:nvSpPr>
                    <p:spPr>
                      <a:xfrm rot="21040540">
                        <a:off x="714817" y="1441"/>
                        <a:ext cx="26416" cy="10566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21600" y="0"/>
                            </a:lnTo>
                            <a:lnTo>
                              <a:pt x="21600" y="16200"/>
                            </a:lnTo>
                            <a:lnTo>
                              <a:pt x="0" y="21600"/>
                            </a:lnTo>
                            <a:close/>
                          </a:path>
                        </a:pathLst>
                      </a:custGeom>
                      <a:solidFill>
                        <a:srgbClr val="000000">
                          <a:alpha val="20000"/>
                        </a:srgbClr>
                      </a:solidFill>
                      <a:ln w="12700" cap="flat">
                        <a:noFill/>
                        <a:miter lim="400000"/>
                      </a:ln>
                      <a:effectLst/>
                    </p:spPr>
                    <p:txBody>
                      <a:bodyPr wrap="square" lIns="40396" tIns="40396" rIns="40396" bIns="40396" numCol="1" anchor="ctr">
                        <a:noAutofit/>
                      </a:bodyPr>
                      <a:lstStyle/>
                      <a:p>
                        <a:pPr>
                          <a:lnSpc>
                            <a:spcPct val="120000"/>
                          </a:lnSpc>
                        </a:pPr>
                        <a:endParaRPr sz="1767"/>
                      </a:p>
                    </p:txBody>
                  </p:sp>
                  <p:sp>
                    <p:nvSpPr>
                      <p:cNvPr id="44" name="Figure">
                        <a:extLst>
                          <a:ext uri="{FF2B5EF4-FFF2-40B4-BE49-F238E27FC236}">
                            <a16:creationId xmlns:a16="http://schemas.microsoft.com/office/drawing/2014/main" id="{AB10F82B-2A6F-4BE6-948C-125A31DBEFA8}"/>
                          </a:ext>
                        </a:extLst>
                      </p:cNvPr>
                      <p:cNvSpPr/>
                      <p:nvPr/>
                    </p:nvSpPr>
                    <p:spPr>
                      <a:xfrm rot="21040540">
                        <a:off x="-2765" y="59960"/>
                        <a:ext cx="742307" cy="264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69" y="0"/>
                            </a:lnTo>
                            <a:lnTo>
                              <a:pt x="21600" y="0"/>
                            </a:lnTo>
                            <a:lnTo>
                              <a:pt x="20831" y="21600"/>
                            </a:lnTo>
                            <a:close/>
                          </a:path>
                        </a:pathLst>
                      </a:custGeom>
                      <a:solidFill>
                        <a:srgbClr val="FFFFFF">
                          <a:alpha val="20000"/>
                        </a:srgbClr>
                      </a:solidFill>
                      <a:ln w="12700" cap="flat">
                        <a:noFill/>
                        <a:miter lim="400000"/>
                      </a:ln>
                      <a:effectLst/>
                    </p:spPr>
                    <p:txBody>
                      <a:bodyPr wrap="square" lIns="40396" tIns="40396" rIns="40396" bIns="40396" numCol="1" anchor="ctr">
                        <a:noAutofit/>
                      </a:bodyPr>
                      <a:lstStyle/>
                      <a:p>
                        <a:pPr>
                          <a:lnSpc>
                            <a:spcPct val="120000"/>
                          </a:lnSpc>
                        </a:pPr>
                        <a:endParaRPr sz="1767"/>
                      </a:p>
                    </p:txBody>
                  </p:sp>
                  <p:sp>
                    <p:nvSpPr>
                      <p:cNvPr id="45" name="Figure">
                        <a:extLst>
                          <a:ext uri="{FF2B5EF4-FFF2-40B4-BE49-F238E27FC236}">
                            <a16:creationId xmlns:a16="http://schemas.microsoft.com/office/drawing/2014/main" id="{716C8D9E-C4C6-42EC-9252-837B4285CABA}"/>
                          </a:ext>
                        </a:extLst>
                      </p:cNvPr>
                      <p:cNvSpPr/>
                      <p:nvPr/>
                    </p:nvSpPr>
                    <p:spPr>
                      <a:xfrm rot="21040540">
                        <a:off x="3655" y="59437"/>
                        <a:ext cx="742307" cy="10566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769" y="0"/>
                            </a:lnTo>
                            <a:lnTo>
                              <a:pt x="21600" y="0"/>
                            </a:lnTo>
                            <a:lnTo>
                              <a:pt x="21600" y="16200"/>
                            </a:lnTo>
                            <a:lnTo>
                              <a:pt x="20831" y="21600"/>
                            </a:lnTo>
                            <a:lnTo>
                              <a:pt x="0" y="21600"/>
                            </a:lnTo>
                            <a:close/>
                            <a:moveTo>
                              <a:pt x="0" y="5400"/>
                            </a:moveTo>
                            <a:lnTo>
                              <a:pt x="20831" y="5400"/>
                            </a:lnTo>
                            <a:lnTo>
                              <a:pt x="21600" y="0"/>
                            </a:lnTo>
                            <a:moveTo>
                              <a:pt x="20831" y="5400"/>
                            </a:moveTo>
                            <a:lnTo>
                              <a:pt x="20831" y="21600"/>
                            </a:lnTo>
                          </a:path>
                        </a:pathLst>
                      </a:custGeom>
                      <a:noFill/>
                      <a:ln w="12699" cap="flat">
                        <a:solidFill>
                          <a:srgbClr val="00B050"/>
                        </a:solidFill>
                        <a:prstDash val="solid"/>
                        <a:round/>
                      </a:ln>
                      <a:effectLst/>
                    </p:spPr>
                    <p:txBody>
                      <a:bodyPr wrap="square" lIns="40396" tIns="40396" rIns="40396" bIns="40396" numCol="1" anchor="ctr">
                        <a:noAutofit/>
                      </a:bodyPr>
                      <a:lstStyle/>
                      <a:p>
                        <a:pPr>
                          <a:lnSpc>
                            <a:spcPct val="120000"/>
                          </a:lnSpc>
                        </a:pPr>
                        <a:endParaRPr sz="1767"/>
                      </a:p>
                    </p:txBody>
                  </p:sp>
                </p:grpSp>
                <p:sp>
                  <p:nvSpPr>
                    <p:cNvPr id="34" name="Straight Arrow Connector 8">
                      <a:extLst>
                        <a:ext uri="{FF2B5EF4-FFF2-40B4-BE49-F238E27FC236}">
                          <a16:creationId xmlns:a16="http://schemas.microsoft.com/office/drawing/2014/main" id="{03BA50CE-18E8-4FDE-9CA0-0E57537724F2}"/>
                        </a:ext>
                      </a:extLst>
                    </p:cNvPr>
                    <p:cNvSpPr/>
                    <p:nvPr/>
                  </p:nvSpPr>
                  <p:spPr>
                    <a:xfrm flipV="1">
                      <a:off x="1629574" y="2998600"/>
                      <a:ext cx="639263" cy="11740"/>
                    </a:xfrm>
                    <a:prstGeom prst="line">
                      <a:avLst/>
                    </a:prstGeom>
                    <a:noFill/>
                    <a:ln w="12699" cap="flat">
                      <a:solidFill>
                        <a:srgbClr val="FFFF00"/>
                      </a:solidFill>
                      <a:prstDash val="solid"/>
                      <a:round/>
                      <a:tailEnd type="triangle" w="med" len="med"/>
                    </a:ln>
                    <a:effectLst/>
                  </p:spPr>
                  <p:txBody>
                    <a:bodyPr wrap="square" lIns="40396" tIns="40396" rIns="40396" bIns="40396" numCol="1" anchor="t">
                      <a:noAutofit/>
                    </a:bodyPr>
                    <a:lstStyle/>
                    <a:p>
                      <a:endParaRPr sz="1767"/>
                    </a:p>
                  </p:txBody>
                </p:sp>
                <p:sp>
                  <p:nvSpPr>
                    <p:cNvPr id="35" name="TextBox 15">
                      <a:extLst>
                        <a:ext uri="{FF2B5EF4-FFF2-40B4-BE49-F238E27FC236}">
                          <a16:creationId xmlns:a16="http://schemas.microsoft.com/office/drawing/2014/main" id="{F528955E-D7A8-4352-9D23-80395E433D2D}"/>
                        </a:ext>
                      </a:extLst>
                    </p:cNvPr>
                    <p:cNvSpPr txBox="1"/>
                    <p:nvPr/>
                  </p:nvSpPr>
                  <p:spPr>
                    <a:xfrm rot="21160245">
                      <a:off x="813462" y="2615070"/>
                      <a:ext cx="861997" cy="3722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6" tIns="40396" rIns="40396" bIns="40396" numCol="1" anchor="t">
                      <a:spAutoFit/>
                    </a:bodyPr>
                    <a:lstStyle>
                      <a:lvl1pPr algn="ctr">
                        <a:lnSpc>
                          <a:spcPct val="120000"/>
                        </a:lnSpc>
                        <a:defRPr sz="1200">
                          <a:solidFill>
                            <a:srgbClr val="FFFF00"/>
                          </a:solidFill>
                          <a:latin typeface="Arial Unicode MS"/>
                          <a:ea typeface="Arial Unicode MS"/>
                          <a:cs typeface="Arial Unicode MS"/>
                          <a:sym typeface="Arial Unicode MS"/>
                        </a:defRPr>
                      </a:lvl1pPr>
                    </a:lstStyle>
                    <a:p>
                      <a:r>
                        <a:rPr sz="900" dirty="0">
                          <a:latin typeface="+mn-lt"/>
                        </a:rPr>
                        <a:t>injector</a:t>
                      </a:r>
                    </a:p>
                  </p:txBody>
                </p:sp>
                <p:grpSp>
                  <p:nvGrpSpPr>
                    <p:cNvPr id="36" name="Cube 60">
                      <a:extLst>
                        <a:ext uri="{FF2B5EF4-FFF2-40B4-BE49-F238E27FC236}">
                          <a16:creationId xmlns:a16="http://schemas.microsoft.com/office/drawing/2014/main" id="{FC85CD29-5EC3-4FA0-9244-9CD18163CB5C}"/>
                        </a:ext>
                      </a:extLst>
                    </p:cNvPr>
                    <p:cNvGrpSpPr/>
                    <p:nvPr/>
                  </p:nvGrpSpPr>
                  <p:grpSpPr>
                    <a:xfrm>
                      <a:off x="3485612" y="4004178"/>
                      <a:ext cx="320046" cy="240957"/>
                      <a:chOff x="0" y="0"/>
                      <a:chExt cx="320044" cy="240956"/>
                    </a:xfrm>
                  </p:grpSpPr>
                  <p:sp>
                    <p:nvSpPr>
                      <p:cNvPr id="38" name="Figure">
                        <a:extLst>
                          <a:ext uri="{FF2B5EF4-FFF2-40B4-BE49-F238E27FC236}">
                            <a16:creationId xmlns:a16="http://schemas.microsoft.com/office/drawing/2014/main" id="{C48AB2B6-4EE5-4154-9138-2E8189C95210}"/>
                          </a:ext>
                        </a:extLst>
                      </p:cNvPr>
                      <p:cNvSpPr/>
                      <p:nvPr/>
                    </p:nvSpPr>
                    <p:spPr>
                      <a:xfrm rot="20483132" flipH="1">
                        <a:off x="17857" y="41233"/>
                        <a:ext cx="284330" cy="15849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3010" y="0"/>
                            </a:lnTo>
                            <a:lnTo>
                              <a:pt x="21600" y="0"/>
                            </a:lnTo>
                            <a:lnTo>
                              <a:pt x="21600" y="16200"/>
                            </a:lnTo>
                            <a:lnTo>
                              <a:pt x="18590" y="21600"/>
                            </a:lnTo>
                            <a:lnTo>
                              <a:pt x="0" y="21600"/>
                            </a:lnTo>
                            <a:close/>
                          </a:path>
                        </a:pathLst>
                      </a:custGeom>
                      <a:solidFill>
                        <a:srgbClr val="B40000"/>
                      </a:solidFill>
                      <a:ln w="12700" cap="flat">
                        <a:noFill/>
                        <a:miter lim="400000"/>
                      </a:ln>
                      <a:effectLst/>
                    </p:spPr>
                    <p:txBody>
                      <a:bodyPr wrap="square" lIns="40396" tIns="40396" rIns="40396" bIns="40396" numCol="1" anchor="ctr">
                        <a:noAutofit/>
                      </a:bodyPr>
                      <a:lstStyle/>
                      <a:p>
                        <a:pPr>
                          <a:lnSpc>
                            <a:spcPct val="120000"/>
                          </a:lnSpc>
                        </a:pPr>
                        <a:endParaRPr sz="1767"/>
                      </a:p>
                    </p:txBody>
                  </p:sp>
                  <p:sp>
                    <p:nvSpPr>
                      <p:cNvPr id="39" name="Figure">
                        <a:extLst>
                          <a:ext uri="{FF2B5EF4-FFF2-40B4-BE49-F238E27FC236}">
                            <a16:creationId xmlns:a16="http://schemas.microsoft.com/office/drawing/2014/main" id="{5721D7FB-E993-4CC9-84B6-6DE7E67682DC}"/>
                          </a:ext>
                        </a:extLst>
                      </p:cNvPr>
                      <p:cNvSpPr/>
                      <p:nvPr/>
                    </p:nvSpPr>
                    <p:spPr>
                      <a:xfrm rot="20483132" flipH="1">
                        <a:off x="24258" y="80288"/>
                        <a:ext cx="39623" cy="15849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21600" y="0"/>
                            </a:lnTo>
                            <a:lnTo>
                              <a:pt x="21600" y="16200"/>
                            </a:lnTo>
                            <a:lnTo>
                              <a:pt x="0" y="21600"/>
                            </a:lnTo>
                            <a:close/>
                          </a:path>
                        </a:pathLst>
                      </a:custGeom>
                      <a:solidFill>
                        <a:srgbClr val="000000">
                          <a:alpha val="20000"/>
                        </a:srgbClr>
                      </a:solidFill>
                      <a:ln w="12700" cap="flat">
                        <a:noFill/>
                        <a:miter lim="400000"/>
                      </a:ln>
                      <a:effectLst/>
                    </p:spPr>
                    <p:txBody>
                      <a:bodyPr wrap="square" lIns="40396" tIns="40396" rIns="40396" bIns="40396" numCol="1" anchor="ctr">
                        <a:noAutofit/>
                      </a:bodyPr>
                      <a:lstStyle/>
                      <a:p>
                        <a:pPr>
                          <a:lnSpc>
                            <a:spcPct val="120000"/>
                          </a:lnSpc>
                        </a:pPr>
                        <a:endParaRPr sz="1767"/>
                      </a:p>
                    </p:txBody>
                  </p:sp>
                  <p:sp>
                    <p:nvSpPr>
                      <p:cNvPr id="40" name="Figure">
                        <a:extLst>
                          <a:ext uri="{FF2B5EF4-FFF2-40B4-BE49-F238E27FC236}">
                            <a16:creationId xmlns:a16="http://schemas.microsoft.com/office/drawing/2014/main" id="{A659407C-CFCD-4BFC-95A8-E22BD7B05E09}"/>
                          </a:ext>
                        </a:extLst>
                      </p:cNvPr>
                      <p:cNvSpPr/>
                      <p:nvPr/>
                    </p:nvSpPr>
                    <p:spPr>
                      <a:xfrm rot="20483132" flipH="1">
                        <a:off x="-1114" y="44342"/>
                        <a:ext cx="284330" cy="396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10" y="0"/>
                            </a:lnTo>
                            <a:lnTo>
                              <a:pt x="21600" y="0"/>
                            </a:lnTo>
                            <a:lnTo>
                              <a:pt x="18590" y="21600"/>
                            </a:lnTo>
                            <a:close/>
                          </a:path>
                        </a:pathLst>
                      </a:custGeom>
                      <a:solidFill>
                        <a:srgbClr val="FFFFFF">
                          <a:alpha val="20000"/>
                        </a:srgbClr>
                      </a:solidFill>
                      <a:ln w="12700" cap="flat">
                        <a:noFill/>
                        <a:miter lim="400000"/>
                      </a:ln>
                      <a:effectLst/>
                    </p:spPr>
                    <p:txBody>
                      <a:bodyPr wrap="square" lIns="40396" tIns="40396" rIns="40396" bIns="40396" numCol="1" anchor="ctr">
                        <a:noAutofit/>
                      </a:bodyPr>
                      <a:lstStyle/>
                      <a:p>
                        <a:pPr>
                          <a:lnSpc>
                            <a:spcPct val="120000"/>
                          </a:lnSpc>
                        </a:pPr>
                        <a:endParaRPr sz="1767"/>
                      </a:p>
                    </p:txBody>
                  </p:sp>
                  <p:sp>
                    <p:nvSpPr>
                      <p:cNvPr id="41" name="Figure">
                        <a:extLst>
                          <a:ext uri="{FF2B5EF4-FFF2-40B4-BE49-F238E27FC236}">
                            <a16:creationId xmlns:a16="http://schemas.microsoft.com/office/drawing/2014/main" id="{B40A2062-CD80-43A0-B5CB-7CED9202697C}"/>
                          </a:ext>
                        </a:extLst>
                      </p:cNvPr>
                      <p:cNvSpPr/>
                      <p:nvPr/>
                    </p:nvSpPr>
                    <p:spPr>
                      <a:xfrm rot="20483132" flipH="1">
                        <a:off x="17857" y="41233"/>
                        <a:ext cx="284330" cy="15849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3010" y="0"/>
                            </a:lnTo>
                            <a:lnTo>
                              <a:pt x="21600" y="0"/>
                            </a:lnTo>
                            <a:lnTo>
                              <a:pt x="21600" y="16200"/>
                            </a:lnTo>
                            <a:lnTo>
                              <a:pt x="18590" y="21600"/>
                            </a:lnTo>
                            <a:lnTo>
                              <a:pt x="0" y="21600"/>
                            </a:lnTo>
                            <a:close/>
                            <a:moveTo>
                              <a:pt x="0" y="5400"/>
                            </a:moveTo>
                            <a:lnTo>
                              <a:pt x="18590" y="5400"/>
                            </a:lnTo>
                            <a:lnTo>
                              <a:pt x="21600" y="0"/>
                            </a:lnTo>
                            <a:moveTo>
                              <a:pt x="18590" y="5400"/>
                            </a:moveTo>
                            <a:lnTo>
                              <a:pt x="18590" y="21600"/>
                            </a:lnTo>
                          </a:path>
                        </a:pathLst>
                      </a:custGeom>
                      <a:noFill/>
                      <a:ln w="12699" cap="flat">
                        <a:solidFill>
                          <a:srgbClr val="DE8400"/>
                        </a:solidFill>
                        <a:prstDash val="solid"/>
                        <a:round/>
                      </a:ln>
                      <a:effectLst/>
                    </p:spPr>
                    <p:txBody>
                      <a:bodyPr wrap="square" lIns="40396" tIns="40396" rIns="40396" bIns="40396" numCol="1" anchor="ctr">
                        <a:noAutofit/>
                      </a:bodyPr>
                      <a:lstStyle/>
                      <a:p>
                        <a:pPr>
                          <a:lnSpc>
                            <a:spcPct val="120000"/>
                          </a:lnSpc>
                        </a:pPr>
                        <a:endParaRPr sz="1767"/>
                      </a:p>
                    </p:txBody>
                  </p:sp>
                </p:grpSp>
                <p:sp>
                  <p:nvSpPr>
                    <p:cNvPr id="37" name="Oval 26">
                      <a:extLst>
                        <a:ext uri="{FF2B5EF4-FFF2-40B4-BE49-F238E27FC236}">
                          <a16:creationId xmlns:a16="http://schemas.microsoft.com/office/drawing/2014/main" id="{9932A6B6-7B26-4714-920D-AAF2B225271D}"/>
                        </a:ext>
                      </a:extLst>
                    </p:cNvPr>
                    <p:cNvSpPr/>
                    <p:nvPr/>
                  </p:nvSpPr>
                  <p:spPr>
                    <a:xfrm>
                      <a:off x="868185" y="3063168"/>
                      <a:ext cx="125945" cy="119357"/>
                    </a:xfrm>
                    <a:prstGeom prst="ellipse">
                      <a:avLst/>
                    </a:prstGeom>
                    <a:solidFill>
                      <a:srgbClr val="FF0000"/>
                    </a:solidFill>
                    <a:ln w="12700" cap="flat">
                      <a:noFill/>
                      <a:miter lim="400000"/>
                    </a:ln>
                    <a:effectLst/>
                  </p:spPr>
                  <p:txBody>
                    <a:bodyPr wrap="square" lIns="40396" tIns="40396" rIns="40396" bIns="40396" numCol="1" anchor="ctr">
                      <a:noAutofit/>
                    </a:bodyPr>
                    <a:lstStyle/>
                    <a:p>
                      <a:pPr>
                        <a:lnSpc>
                          <a:spcPct val="120000"/>
                        </a:lnSpc>
                      </a:pPr>
                      <a:endParaRPr sz="1767"/>
                    </a:p>
                  </p:txBody>
                </p:sp>
              </p:grpSp>
              <p:pic>
                <p:nvPicPr>
                  <p:cNvPr id="22" name="Image 86" descr="Image 86">
                    <a:extLst>
                      <a:ext uri="{FF2B5EF4-FFF2-40B4-BE49-F238E27FC236}">
                        <a16:creationId xmlns:a16="http://schemas.microsoft.com/office/drawing/2014/main" id="{53D18584-EEE5-49E8-AE79-26CA4F3F129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76990" y="2570148"/>
                    <a:ext cx="1982581" cy="1252157"/>
                  </a:xfrm>
                  <a:prstGeom prst="rect">
                    <a:avLst/>
                  </a:prstGeom>
                  <a:ln w="12700" cap="flat">
                    <a:noFill/>
                    <a:miter lim="400000"/>
                  </a:ln>
                  <a:effectLst/>
                </p:spPr>
              </p:pic>
              <p:pic>
                <p:nvPicPr>
                  <p:cNvPr id="23" name="Image 87" descr="Image 87">
                    <a:extLst>
                      <a:ext uri="{FF2B5EF4-FFF2-40B4-BE49-F238E27FC236}">
                        <a16:creationId xmlns:a16="http://schemas.microsoft.com/office/drawing/2014/main" id="{5347D01D-2F80-4224-B0E0-B9A6FD788CD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68837" y="1851505"/>
                    <a:ext cx="1982581" cy="1252158"/>
                  </a:xfrm>
                  <a:prstGeom prst="rect">
                    <a:avLst/>
                  </a:prstGeom>
                  <a:ln w="12700" cap="flat">
                    <a:noFill/>
                    <a:miter lim="400000"/>
                  </a:ln>
                  <a:effectLst/>
                </p:spPr>
              </p:pic>
            </p:grpSp>
            <p:sp>
              <p:nvSpPr>
                <p:cNvPr id="20" name="ZoneTexte 90">
                  <a:extLst>
                    <a:ext uri="{FF2B5EF4-FFF2-40B4-BE49-F238E27FC236}">
                      <a16:creationId xmlns:a16="http://schemas.microsoft.com/office/drawing/2014/main" id="{108E3538-7AE4-4212-BF6B-2BE82C08F7FB}"/>
                    </a:ext>
                  </a:extLst>
                </p:cNvPr>
                <p:cNvSpPr txBox="1"/>
                <p:nvPr/>
              </p:nvSpPr>
              <p:spPr>
                <a:xfrm>
                  <a:off x="2077391" y="847375"/>
                  <a:ext cx="4764245" cy="1031465"/>
                </a:xfrm>
                <a:prstGeom prst="rect">
                  <a:avLst/>
                </a:prstGeom>
                <a:ln w="12700">
                  <a:miter lim="400000"/>
                </a:ln>
                <a:extLst>
                  <a:ext uri="{C572A759-6A51-4108-AA02-DFA0A04FC94B}">
                    <ma14:wrappingTextBoxFlag xmlns="" xmlns:ma14="http://schemas.microsoft.com/office/mac/drawingml/2011/main" val="1"/>
                  </a:ext>
                </a:extLst>
              </p:spPr>
              <p:txBody>
                <a:bodyPr wrap="square" lIns="40396" rIns="40396">
                  <a:spAutoFit/>
                </a:bodyPr>
                <a:lstStyle/>
                <a:p>
                  <a:pPr marL="252489" indent="-252489">
                    <a:lnSpc>
                      <a:spcPct val="120000"/>
                    </a:lnSpc>
                    <a:buSzPct val="100000"/>
                    <a:buChar char="▪"/>
                    <a:defRPr sz="1600">
                      <a:solidFill>
                        <a:srgbClr val="FFFFFF"/>
                      </a:solidFill>
                      <a:latin typeface="Arial"/>
                      <a:ea typeface="Arial"/>
                      <a:cs typeface="Arial"/>
                      <a:sym typeface="Arial"/>
                    </a:defRPr>
                  </a:pPr>
                  <a:r>
                    <a:rPr sz="1200" dirty="0">
                      <a:latin typeface="+mn-lt"/>
                    </a:rPr>
                    <a:t>2 </a:t>
                  </a:r>
                  <a:r>
                    <a:rPr sz="1200" dirty="0" err="1">
                      <a:latin typeface="+mn-lt"/>
                    </a:rPr>
                    <a:t>Linacs</a:t>
                  </a:r>
                  <a:r>
                    <a:rPr sz="1200" dirty="0">
                      <a:latin typeface="+mn-lt"/>
                    </a:rPr>
                    <a:t> (Four 5-Cell 801.58 MHz SC cavities)</a:t>
                  </a:r>
                </a:p>
                <a:p>
                  <a:pPr marL="252489" indent="-252489">
                    <a:lnSpc>
                      <a:spcPct val="120000"/>
                    </a:lnSpc>
                    <a:buSzPct val="100000"/>
                    <a:buChar char="▪"/>
                    <a:defRPr sz="1600">
                      <a:solidFill>
                        <a:srgbClr val="FFFFFF"/>
                      </a:solidFill>
                      <a:latin typeface="Arial"/>
                      <a:ea typeface="Arial"/>
                      <a:cs typeface="Arial"/>
                      <a:sym typeface="Arial"/>
                    </a:defRPr>
                  </a:pPr>
                  <a:r>
                    <a:rPr sz="1200" dirty="0">
                      <a:latin typeface="+mn-lt"/>
                    </a:rPr>
                    <a:t>3 turns </a:t>
                  </a:r>
                  <a:r>
                    <a:rPr lang="en-US" sz="1200" dirty="0">
                      <a:latin typeface="+mn-lt"/>
                    </a:rPr>
                    <a:t>(</a:t>
                  </a:r>
                  <a:r>
                    <a:rPr lang="en-US" sz="1200" dirty="0">
                      <a:solidFill>
                        <a:schemeClr val="bg1"/>
                      </a:solidFill>
                      <a:latin typeface="+mn-lt"/>
                      <a:sym typeface="Wingdings" pitchFamily="2" charset="2"/>
                    </a:rPr>
                    <a:t>164</a:t>
                  </a:r>
                  <a:r>
                    <a:rPr sz="1200" dirty="0">
                      <a:solidFill>
                        <a:srgbClr val="C00000"/>
                      </a:solidFill>
                      <a:latin typeface="+mn-lt"/>
                    </a:rPr>
                    <a:t> </a:t>
                  </a:r>
                  <a:r>
                    <a:rPr sz="1200" dirty="0">
                      <a:latin typeface="+mn-lt"/>
                    </a:rPr>
                    <a:t>MeV/turn)</a:t>
                  </a:r>
                </a:p>
                <a:p>
                  <a:pPr marL="252489" indent="-252489">
                    <a:lnSpc>
                      <a:spcPct val="120000"/>
                    </a:lnSpc>
                    <a:buSzPct val="100000"/>
                    <a:buChar char="▪"/>
                    <a:defRPr sz="1600">
                      <a:solidFill>
                        <a:srgbClr val="FFFFFF"/>
                      </a:solidFill>
                      <a:latin typeface="Arial"/>
                      <a:ea typeface="Arial"/>
                      <a:cs typeface="Arial"/>
                      <a:sym typeface="Arial"/>
                    </a:defRPr>
                  </a:pPr>
                  <a:r>
                    <a:rPr sz="1200" dirty="0">
                      <a:latin typeface="+mn-lt"/>
                    </a:rPr>
                    <a:t>Max. beam energy </a:t>
                  </a:r>
                  <a:r>
                    <a:rPr lang="en-US" sz="1200" dirty="0">
                      <a:solidFill>
                        <a:schemeClr val="bg1"/>
                      </a:solidFill>
                      <a:latin typeface="+mn-lt"/>
                    </a:rPr>
                    <a:t>5</a:t>
                  </a:r>
                  <a:r>
                    <a:rPr sz="1200" dirty="0">
                      <a:latin typeface="+mn-lt"/>
                    </a:rPr>
                    <a:t>00 MeV</a:t>
                  </a:r>
                </a:p>
              </p:txBody>
            </p:sp>
          </p:grpSp>
          <p:sp>
            <p:nvSpPr>
              <p:cNvPr id="18" name="TextBox 29">
                <a:extLst>
                  <a:ext uri="{FF2B5EF4-FFF2-40B4-BE49-F238E27FC236}">
                    <a16:creationId xmlns:a16="http://schemas.microsoft.com/office/drawing/2014/main" id="{2131C2A9-D474-413D-947F-D980FCEC3383}"/>
                  </a:ext>
                </a:extLst>
              </p:cNvPr>
              <p:cNvSpPr txBox="1">
                <a:spLocks noChangeArrowheads="1"/>
              </p:cNvSpPr>
              <p:nvPr/>
            </p:nvSpPr>
            <p:spPr bwMode="auto">
              <a:xfrm>
                <a:off x="7847955" y="5158753"/>
                <a:ext cx="23036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ct val="45000"/>
                  </a:spcBef>
                  <a:spcAft>
                    <a:spcPct val="30000"/>
                  </a:spcAft>
                  <a:buSzPct val="100000"/>
                  <a:buBlip>
                    <a:blip r:embed="rId7"/>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8"/>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9"/>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gn="ctr">
                  <a:lnSpc>
                    <a:spcPct val="100000"/>
                  </a:lnSpc>
                  <a:spcBef>
                    <a:spcPct val="0"/>
                  </a:spcBef>
                  <a:spcAft>
                    <a:spcPct val="0"/>
                  </a:spcAft>
                  <a:buSzTx/>
                  <a:buFontTx/>
                  <a:buNone/>
                </a:pPr>
                <a:r>
                  <a:rPr lang="en-US" altLang="en-US" sz="1200" dirty="0">
                    <a:solidFill>
                      <a:schemeClr val="bg1"/>
                    </a:solidFill>
                    <a:latin typeface="+mn-lt"/>
                    <a:cs typeface="Arial" panose="020B0604020202020204" pitchFamily="34" charset="0"/>
                  </a:rPr>
                  <a:t>Footprint: 29 m × 5.5 m × 0.9 m</a:t>
                </a:r>
              </a:p>
            </p:txBody>
          </p:sp>
        </p:grpSp>
        <p:sp>
          <p:nvSpPr>
            <p:cNvPr id="16" name="TextBox 13">
              <a:extLst>
                <a:ext uri="{FF2B5EF4-FFF2-40B4-BE49-F238E27FC236}">
                  <a16:creationId xmlns:a16="http://schemas.microsoft.com/office/drawing/2014/main" id="{0C351354-AD20-43E8-9D91-041BE0FCA124}"/>
                </a:ext>
              </a:extLst>
            </p:cNvPr>
            <p:cNvSpPr txBox="1"/>
            <p:nvPr/>
          </p:nvSpPr>
          <p:spPr>
            <a:xfrm rot="20272894">
              <a:off x="1395776" y="3688949"/>
              <a:ext cx="735840" cy="21841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396" tIns="40396" rIns="40396" bIns="40396" numCol="1" anchor="t">
              <a:spAutoFit/>
            </a:bodyPr>
            <a:lstStyle/>
            <a:p>
              <a:pPr>
                <a:lnSpc>
                  <a:spcPct val="120000"/>
                </a:lnSpc>
                <a:defRPr sz="1200">
                  <a:solidFill>
                    <a:srgbClr val="FFFF00"/>
                  </a:solidFill>
                  <a:latin typeface="Symbol"/>
                  <a:ea typeface="Symbol"/>
                  <a:cs typeface="Symbol"/>
                  <a:sym typeface="Symbol"/>
                </a:defRPr>
              </a:pPr>
              <a:r>
                <a:rPr sz="800" dirty="0"/>
                <a:t>D</a:t>
              </a:r>
              <a:r>
                <a:rPr sz="800" dirty="0">
                  <a:latin typeface="Arial Unicode MS"/>
                  <a:ea typeface="Arial Unicode MS"/>
                  <a:cs typeface="Arial Unicode MS"/>
                  <a:sym typeface="Arial Unicode MS"/>
                </a:rPr>
                <a:t>E = </a:t>
              </a:r>
              <a:r>
                <a:rPr lang="en-US" sz="800" dirty="0">
                  <a:solidFill>
                    <a:srgbClr val="FFFF00"/>
                  </a:solidFill>
                  <a:latin typeface="Arial Unicode MS"/>
                  <a:ea typeface="Arial Unicode MS"/>
                  <a:cs typeface="Arial Unicode MS"/>
                  <a:sym typeface="Arial Unicode MS"/>
                </a:rPr>
                <a:t>82.2</a:t>
              </a:r>
              <a:r>
                <a:rPr sz="800" dirty="0">
                  <a:latin typeface="Arial Unicode MS"/>
                  <a:ea typeface="Arial Unicode MS"/>
                  <a:cs typeface="Arial Unicode MS"/>
                  <a:sym typeface="Arial Unicode MS"/>
                </a:rPr>
                <a:t> </a:t>
              </a:r>
              <a:r>
                <a:rPr sz="800" dirty="0">
                  <a:latin typeface="+mn-lt"/>
                  <a:ea typeface="Arial Unicode MS"/>
                  <a:cs typeface="Arial Unicode MS"/>
                  <a:sym typeface="Arial Unicode MS"/>
                </a:rPr>
                <a:t>MeV</a:t>
              </a:r>
            </a:p>
          </p:txBody>
        </p:sp>
      </p:grpSp>
    </p:spTree>
    <p:extLst>
      <p:ext uri="{BB962C8B-B14F-4D97-AF65-F5344CB8AC3E}">
        <p14:creationId xmlns:p14="http://schemas.microsoft.com/office/powerpoint/2010/main" val="176062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044" y="149425"/>
            <a:ext cx="7576332" cy="432048"/>
          </a:xfrm>
        </p:spPr>
        <p:txBody>
          <a:bodyPr>
            <a:normAutofit/>
          </a:bodyPr>
          <a:lstStyle/>
          <a:p>
            <a:r>
              <a:rPr lang="en-GB" dirty="0">
                <a:solidFill>
                  <a:schemeClr val="tx2">
                    <a:lumMod val="75000"/>
                  </a:schemeClr>
                </a:solidFill>
                <a:latin typeface="+mn-lt"/>
                <a:cs typeface="Calibri" panose="020F0502020204030204" pitchFamily="34" charset="0"/>
              </a:rPr>
              <a:t>HOM damping for PERLE cavity- Main meeting outcomes</a:t>
            </a:r>
          </a:p>
        </p:txBody>
      </p:sp>
      <p:sp>
        <p:nvSpPr>
          <p:cNvPr id="9" name="Espace réservé du numéro de diapositive 8"/>
          <p:cNvSpPr>
            <a:spLocks noGrp="1"/>
          </p:cNvSpPr>
          <p:nvPr>
            <p:ph type="sldNum" sz="quarter" idx="12"/>
          </p:nvPr>
        </p:nvSpPr>
        <p:spPr/>
        <p:txBody>
          <a:bodyPr/>
          <a:lstStyle/>
          <a:p>
            <a:pPr algn="r"/>
            <a:fld id="{77E71596-5F9D-49C5-9701-16B3CA54319D}" type="slidenum">
              <a:rPr lang="fr-FR" sz="1200" smtClean="0">
                <a:latin typeface="+mn-lt"/>
                <a:cs typeface="Calibri" panose="020F0502020204030204" pitchFamily="34" charset="0"/>
              </a:rPr>
              <a:pPr algn="r"/>
              <a:t>30</a:t>
            </a:fld>
            <a:endParaRPr lang="fr-FR" sz="1200" dirty="0">
              <a:latin typeface="+mn-lt"/>
              <a:cs typeface="Calibri" panose="020F0502020204030204" pitchFamily="34" charset="0"/>
            </a:endParaRPr>
          </a:p>
        </p:txBody>
      </p:sp>
      <p:sp>
        <p:nvSpPr>
          <p:cNvPr id="75" name="TextShape 1">
            <a:extLst>
              <a:ext uri="{FF2B5EF4-FFF2-40B4-BE49-F238E27FC236}">
                <a16:creationId xmlns:a16="http://schemas.microsoft.com/office/drawing/2014/main" id="{25B82B98-5BD5-DD4C-9657-2F976D7F01B2}"/>
              </a:ext>
            </a:extLst>
          </p:cNvPr>
          <p:cNvSpPr txBox="1"/>
          <p:nvPr/>
        </p:nvSpPr>
        <p:spPr>
          <a:xfrm>
            <a:off x="201960" y="5715000"/>
            <a:ext cx="2411280" cy="321840"/>
          </a:xfrm>
          <a:prstGeom prst="rect">
            <a:avLst/>
          </a:prstGeom>
          <a:noFill/>
          <a:ln>
            <a:noFill/>
          </a:ln>
        </p:spPr>
        <p:txBody>
          <a:bodyPr anchor="ctr"/>
          <a:lstStyle/>
          <a:p>
            <a:pPr>
              <a:lnSpc>
                <a:spcPct val="100000"/>
              </a:lnSpc>
            </a:pPr>
            <a:r>
              <a:rPr lang="fr-FR" sz="1200" spc="-1" dirty="0">
                <a:solidFill>
                  <a:srgbClr val="FFFFFF"/>
                </a:solidFill>
                <a:uFill>
                  <a:solidFill>
                    <a:srgbClr val="FFFFFF"/>
                  </a:solidFill>
                </a:uFill>
                <a:latin typeface="+mn-lt"/>
              </a:rPr>
              <a:t>11</a:t>
            </a:r>
            <a:r>
              <a:rPr lang="fr-FR" sz="1200" b="0" strike="noStrike" spc="-1" dirty="0">
                <a:solidFill>
                  <a:srgbClr val="FFFFFF"/>
                </a:solidFill>
                <a:uFill>
                  <a:solidFill>
                    <a:srgbClr val="FFFFFF"/>
                  </a:solidFill>
                </a:uFill>
                <a:latin typeface="+mn-lt"/>
              </a:rPr>
              <a:t>/01/2022</a:t>
            </a:r>
            <a:endParaRPr lang="fr-FR" sz="1200" b="0" strike="noStrike" spc="-1" dirty="0">
              <a:solidFill>
                <a:srgbClr val="000000"/>
              </a:solidFill>
              <a:uFill>
                <a:solidFill>
                  <a:srgbClr val="FFFFFF"/>
                </a:solidFill>
              </a:uFill>
              <a:latin typeface="+mn-lt"/>
            </a:endParaRPr>
          </a:p>
        </p:txBody>
      </p:sp>
      <p:sp>
        <p:nvSpPr>
          <p:cNvPr id="4" name="ZoneTexte 3">
            <a:extLst>
              <a:ext uri="{FF2B5EF4-FFF2-40B4-BE49-F238E27FC236}">
                <a16:creationId xmlns:a16="http://schemas.microsoft.com/office/drawing/2014/main" id="{8DE88A85-AC76-7344-969A-CC88221FA172}"/>
              </a:ext>
            </a:extLst>
          </p:cNvPr>
          <p:cNvSpPr txBox="1"/>
          <p:nvPr/>
        </p:nvSpPr>
        <p:spPr>
          <a:xfrm>
            <a:off x="411480" y="1234440"/>
            <a:ext cx="10076688" cy="4384277"/>
          </a:xfrm>
          <a:prstGeom prst="rect">
            <a:avLst/>
          </a:prstGeom>
          <a:noFill/>
        </p:spPr>
        <p:txBody>
          <a:bodyPr wrap="square" rtlCol="0">
            <a:spAutoFit/>
          </a:bodyPr>
          <a:lstStyle/>
          <a:p>
            <a:pPr>
              <a:lnSpc>
                <a:spcPct val="150000"/>
              </a:lnSpc>
            </a:pPr>
            <a:r>
              <a:rPr lang="en-GB" b="1" dirty="0">
                <a:latin typeface="+mn-lt"/>
                <a:cs typeface="Calibri" panose="020F0502020204030204" pitchFamily="34" charset="0"/>
              </a:rPr>
              <a:t>Further work in upcoming months:</a:t>
            </a:r>
          </a:p>
          <a:p>
            <a:pPr>
              <a:lnSpc>
                <a:spcPct val="150000"/>
              </a:lnSpc>
            </a:pPr>
            <a:endParaRPr lang="en-GB" b="1" dirty="0">
              <a:latin typeface="+mn-lt"/>
              <a:cs typeface="Calibri" panose="020F0502020204030204" pitchFamily="34" charset="0"/>
            </a:endParaRPr>
          </a:p>
          <a:p>
            <a:pPr marL="285750" indent="-285750">
              <a:lnSpc>
                <a:spcPct val="150000"/>
              </a:lnSpc>
              <a:buFont typeface="Wingdings" pitchFamily="2" charset="2"/>
              <a:buChar char="§"/>
            </a:pPr>
            <a:r>
              <a:rPr lang="en-GB" sz="1600" dirty="0">
                <a:latin typeface="+mn-lt"/>
                <a:cs typeface="Calibri" panose="020F0502020204030204" pitchFamily="34" charset="0"/>
              </a:rPr>
              <a:t>Optimise HOM coupler design (Hook/probe and/or DWQ model) to improve some particular dipole mode dumping.</a:t>
            </a:r>
          </a:p>
          <a:p>
            <a:pPr marL="285750" indent="-285750">
              <a:lnSpc>
                <a:spcPct val="150000"/>
              </a:lnSpc>
              <a:buFont typeface="Wingdings" pitchFamily="2" charset="2"/>
              <a:buChar char="§"/>
            </a:pPr>
            <a:r>
              <a:rPr lang="en-GB" sz="1600" dirty="0">
                <a:latin typeface="+mn-lt"/>
                <a:cs typeface="Calibri" panose="020F0502020204030204" pitchFamily="34" charset="0"/>
              </a:rPr>
              <a:t>Work on mountable HOM antenna and Symmetric Y end group on one cavity end.</a:t>
            </a:r>
          </a:p>
          <a:p>
            <a:pPr marL="285750" indent="-285750">
              <a:lnSpc>
                <a:spcPct val="150000"/>
              </a:lnSpc>
              <a:buFont typeface="Wingdings" pitchFamily="2" charset="2"/>
              <a:buChar char="§"/>
            </a:pPr>
            <a:r>
              <a:rPr lang="en-GB" sz="1600" dirty="0">
                <a:latin typeface="+mn-lt"/>
                <a:cs typeface="Calibri" panose="020F0502020204030204" pitchFamily="34" charset="0"/>
              </a:rPr>
              <a:t>Use an end tube as mock-up to optimise HOM coupler ports emplacement, dimensions and HOM couplers configuration.</a:t>
            </a:r>
          </a:p>
          <a:p>
            <a:pPr marL="285750" indent="-285750">
              <a:lnSpc>
                <a:spcPct val="150000"/>
              </a:lnSpc>
              <a:buFont typeface="Wingdings" pitchFamily="2" charset="2"/>
              <a:buChar char="§"/>
            </a:pPr>
            <a:r>
              <a:rPr lang="en-GB" sz="1600" dirty="0">
                <a:latin typeface="+mn-lt"/>
                <a:cs typeface="Calibri" panose="020F0502020204030204" pitchFamily="34" charset="0"/>
              </a:rPr>
              <a:t>Add to the mock-up a copper single-cell cavity (of same cell shape as Nb one) to make measurement verification before modification of the Nb 5-cell cavity end tube. </a:t>
            </a:r>
          </a:p>
          <a:p>
            <a:pPr marL="285750" indent="-285750">
              <a:lnSpc>
                <a:spcPct val="150000"/>
              </a:lnSpc>
              <a:buFont typeface="Wingdings" pitchFamily="2" charset="2"/>
              <a:buChar char="§"/>
            </a:pPr>
            <a:r>
              <a:rPr lang="en-GB" sz="1600" dirty="0">
                <a:latin typeface="+mn-lt"/>
                <a:cs typeface="Calibri" panose="020F0502020204030204" pitchFamily="34" charset="0"/>
              </a:rPr>
              <a:t>Equip the modified 5-cell cavity with appropriate HOM couplers, Helium tank and perform a VT. </a:t>
            </a:r>
          </a:p>
          <a:p>
            <a:pPr marL="285750" indent="-285750">
              <a:lnSpc>
                <a:spcPct val="150000"/>
              </a:lnSpc>
              <a:buFont typeface="Wingdings" pitchFamily="2" charset="2"/>
              <a:buChar char="§"/>
            </a:pPr>
            <a:r>
              <a:rPr lang="en-GB" sz="1600" dirty="0">
                <a:latin typeface="+mn-lt"/>
                <a:cs typeface="Calibri" panose="020F0502020204030204" pitchFamily="34" charset="0"/>
              </a:rPr>
              <a:t>Calculation of HOM power to be dissipated and BBU threshold knowing the bench filling pattern.  </a:t>
            </a:r>
          </a:p>
          <a:p>
            <a:pPr>
              <a:lnSpc>
                <a:spcPct val="150000"/>
              </a:lnSpc>
            </a:pPr>
            <a:r>
              <a:rPr lang="en-GB" dirty="0">
                <a:latin typeface="+mn-lt"/>
                <a:cs typeface="Calibri" panose="020F0502020204030204" pitchFamily="34" charset="0"/>
              </a:rPr>
              <a:t> </a:t>
            </a:r>
          </a:p>
        </p:txBody>
      </p:sp>
      <p:sp>
        <p:nvSpPr>
          <p:cNvPr id="3" name="Espace réservé de la date 2">
            <a:extLst>
              <a:ext uri="{FF2B5EF4-FFF2-40B4-BE49-F238E27FC236}">
                <a16:creationId xmlns:a16="http://schemas.microsoft.com/office/drawing/2014/main" id="{FDE34E39-D4BA-4FA1-AE6A-6980B6A72B8A}"/>
              </a:ext>
            </a:extLst>
          </p:cNvPr>
          <p:cNvSpPr>
            <a:spLocks noGrp="1"/>
          </p:cNvSpPr>
          <p:nvPr>
            <p:ph type="dt" sz="half" idx="10"/>
          </p:nvPr>
        </p:nvSpPr>
        <p:spPr/>
        <p:txBody>
          <a:bodyPr/>
          <a:lstStyle/>
          <a:p>
            <a:r>
              <a:rPr lang="fr-FR"/>
              <a:t>25/01/2022</a:t>
            </a:r>
            <a:endParaRPr lang="fr-FR" dirty="0"/>
          </a:p>
        </p:txBody>
      </p:sp>
      <p:sp>
        <p:nvSpPr>
          <p:cNvPr id="5" name="Espace réservé du pied de page 4">
            <a:extLst>
              <a:ext uri="{FF2B5EF4-FFF2-40B4-BE49-F238E27FC236}">
                <a16:creationId xmlns:a16="http://schemas.microsoft.com/office/drawing/2014/main" id="{52B3F359-9D31-4DDF-9C57-315D27E67CA1}"/>
              </a:ext>
            </a:extLst>
          </p:cNvPr>
          <p:cNvSpPr>
            <a:spLocks noGrp="1"/>
          </p:cNvSpPr>
          <p:nvPr>
            <p:ph type="ftr" sz="quarter" idx="11"/>
          </p:nvPr>
        </p:nvSpPr>
        <p:spPr/>
        <p:txBody>
          <a:bodyPr/>
          <a:lstStyle/>
          <a:p>
            <a:r>
              <a:rPr lang="fr-FR"/>
              <a:t>PERLE : Meeting avec la direction</a:t>
            </a:r>
            <a:endParaRPr lang="fr-FR" dirty="0"/>
          </a:p>
        </p:txBody>
      </p:sp>
    </p:spTree>
    <p:extLst>
      <p:ext uri="{BB962C8B-B14F-4D97-AF65-F5344CB8AC3E}">
        <p14:creationId xmlns:p14="http://schemas.microsoft.com/office/powerpoint/2010/main" val="2742702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044" y="149425"/>
            <a:ext cx="7228860" cy="432048"/>
          </a:xfrm>
        </p:spPr>
        <p:txBody>
          <a:bodyPr>
            <a:normAutofit/>
          </a:bodyPr>
          <a:lstStyle/>
          <a:p>
            <a:r>
              <a:rPr lang="en-GB" dirty="0">
                <a:solidFill>
                  <a:schemeClr val="tx2">
                    <a:lumMod val="75000"/>
                  </a:schemeClr>
                </a:solidFill>
                <a:latin typeface="+mn-lt"/>
                <a:cs typeface="Calibri" panose="020F0502020204030204" pitchFamily="34" charset="0"/>
              </a:rPr>
              <a:t>Magnets: B-COM dipole conceptual design</a:t>
            </a:r>
          </a:p>
        </p:txBody>
      </p:sp>
      <p:sp>
        <p:nvSpPr>
          <p:cNvPr id="9" name="Espace réservé du numéro de diapositive 8"/>
          <p:cNvSpPr>
            <a:spLocks noGrp="1"/>
          </p:cNvSpPr>
          <p:nvPr>
            <p:ph type="sldNum" sz="quarter" idx="12"/>
          </p:nvPr>
        </p:nvSpPr>
        <p:spPr/>
        <p:txBody>
          <a:bodyPr/>
          <a:lstStyle/>
          <a:p>
            <a:pPr algn="r"/>
            <a:fld id="{77E71596-5F9D-49C5-9701-16B3CA54319D}" type="slidenum">
              <a:rPr lang="fr-FR" sz="1200" smtClean="0">
                <a:latin typeface="+mn-lt"/>
                <a:cs typeface="Calibri" panose="020F0502020204030204" pitchFamily="34" charset="0"/>
              </a:rPr>
              <a:pPr algn="r"/>
              <a:t>31</a:t>
            </a:fld>
            <a:endParaRPr lang="fr-FR" sz="1200" dirty="0">
              <a:latin typeface="+mn-lt"/>
              <a:cs typeface="Calibri" panose="020F0502020204030204" pitchFamily="34" charset="0"/>
            </a:endParaRPr>
          </a:p>
        </p:txBody>
      </p:sp>
      <p:sp>
        <p:nvSpPr>
          <p:cNvPr id="75" name="TextShape 1">
            <a:extLst>
              <a:ext uri="{FF2B5EF4-FFF2-40B4-BE49-F238E27FC236}">
                <a16:creationId xmlns:a16="http://schemas.microsoft.com/office/drawing/2014/main" id="{25B82B98-5BD5-DD4C-9657-2F976D7F01B2}"/>
              </a:ext>
            </a:extLst>
          </p:cNvPr>
          <p:cNvSpPr txBox="1"/>
          <p:nvPr/>
        </p:nvSpPr>
        <p:spPr>
          <a:xfrm>
            <a:off x="201960" y="5715000"/>
            <a:ext cx="2411280" cy="321840"/>
          </a:xfrm>
          <a:prstGeom prst="rect">
            <a:avLst/>
          </a:prstGeom>
          <a:noFill/>
          <a:ln>
            <a:noFill/>
          </a:ln>
        </p:spPr>
        <p:txBody>
          <a:bodyPr anchor="ctr"/>
          <a:lstStyle/>
          <a:p>
            <a:pPr>
              <a:lnSpc>
                <a:spcPct val="100000"/>
              </a:lnSpc>
            </a:pPr>
            <a:r>
              <a:rPr lang="fr-FR" sz="1200" spc="-1" dirty="0">
                <a:solidFill>
                  <a:srgbClr val="FFFFFF"/>
                </a:solidFill>
                <a:uFill>
                  <a:solidFill>
                    <a:srgbClr val="FFFFFF"/>
                  </a:solidFill>
                </a:uFill>
                <a:latin typeface="+mn-lt"/>
              </a:rPr>
              <a:t>11</a:t>
            </a:r>
            <a:r>
              <a:rPr lang="fr-FR" sz="1200" b="0" strike="noStrike" spc="-1" dirty="0">
                <a:solidFill>
                  <a:srgbClr val="FFFFFF"/>
                </a:solidFill>
                <a:uFill>
                  <a:solidFill>
                    <a:srgbClr val="FFFFFF"/>
                  </a:solidFill>
                </a:uFill>
                <a:latin typeface="+mn-lt"/>
              </a:rPr>
              <a:t>/01/2022</a:t>
            </a:r>
            <a:endParaRPr lang="fr-FR" sz="1200" b="0" strike="noStrike" spc="-1" dirty="0">
              <a:solidFill>
                <a:srgbClr val="000000"/>
              </a:solidFill>
              <a:uFill>
                <a:solidFill>
                  <a:srgbClr val="FFFFFF"/>
                </a:solidFill>
              </a:uFill>
              <a:latin typeface="+mn-lt"/>
            </a:endParaRPr>
          </a:p>
        </p:txBody>
      </p:sp>
      <p:sp>
        <p:nvSpPr>
          <p:cNvPr id="4" name="ZoneTexte 3">
            <a:extLst>
              <a:ext uri="{FF2B5EF4-FFF2-40B4-BE49-F238E27FC236}">
                <a16:creationId xmlns:a16="http://schemas.microsoft.com/office/drawing/2014/main" id="{8DE88A85-AC76-7344-969A-CC88221FA172}"/>
              </a:ext>
            </a:extLst>
          </p:cNvPr>
          <p:cNvSpPr txBox="1"/>
          <p:nvPr/>
        </p:nvSpPr>
        <p:spPr>
          <a:xfrm>
            <a:off x="246887" y="1139079"/>
            <a:ext cx="10361295" cy="1323439"/>
          </a:xfrm>
          <a:prstGeom prst="rect">
            <a:avLst/>
          </a:prstGeom>
          <a:noFill/>
        </p:spPr>
        <p:txBody>
          <a:bodyPr wrap="square" rtlCol="0">
            <a:spAutoFit/>
          </a:bodyPr>
          <a:lstStyle/>
          <a:p>
            <a:r>
              <a:rPr lang="en-GB" sz="1600" dirty="0">
                <a:latin typeface="+mn-lt"/>
                <a:cs typeface="Calibri" panose="020F0502020204030204" pitchFamily="34" charset="0"/>
              </a:rPr>
              <a:t>A design of a spreader dipole (B-Com dipole) was performed by Jay Benesch (JLab). The dipole is located at high energy arcs side (arc 2, 4, 6) to bend and separate three beams of 171.3, 335,6 and 500 MeV.</a:t>
            </a:r>
          </a:p>
          <a:p>
            <a:pPr marL="285750" indent="-285750">
              <a:buFont typeface="Wingdings" pitchFamily="2" charset="2"/>
              <a:buChar char="§"/>
            </a:pPr>
            <a:r>
              <a:rPr lang="en-US" sz="1600" dirty="0">
                <a:latin typeface="+mn-lt"/>
                <a:cs typeface="Calibri" panose="020F0502020204030204" pitchFamily="34" charset="0"/>
              </a:rPr>
              <a:t>Homogeneity requirement 0.01% over an ellipse 2 cm high by 10 cm wide which follows the three beam paths</a:t>
            </a:r>
          </a:p>
          <a:p>
            <a:pPr marL="285750" indent="-285750">
              <a:buFont typeface="Wingdings" pitchFamily="2" charset="2"/>
              <a:buChar char="§"/>
            </a:pPr>
            <a:r>
              <a:rPr lang="en-US" sz="1600" dirty="0">
                <a:latin typeface="+mn-lt"/>
                <a:cs typeface="Calibri" panose="020F0502020204030204" pitchFamily="34" charset="0"/>
              </a:rPr>
              <a:t>the magnet as a horizontal rather than a vertical bend.  </a:t>
            </a:r>
          </a:p>
          <a:p>
            <a:pPr marL="285750" indent="-285750">
              <a:buFont typeface="Wingdings" pitchFamily="2" charset="2"/>
              <a:buChar char="§"/>
            </a:pPr>
            <a:r>
              <a:rPr lang="en-US" sz="1600" dirty="0">
                <a:latin typeface="+mn-lt"/>
                <a:cs typeface="Calibri" panose="020F0502020204030204" pitchFamily="34" charset="0"/>
              </a:rPr>
              <a:t>Envelope as it will be installed in the spreader: width 340 mm, height 480 mm, steel length 320 mm, coil length 413 mm</a:t>
            </a:r>
            <a:r>
              <a:rPr lang="fr-FR" sz="1600" dirty="0">
                <a:latin typeface="+mn-lt"/>
                <a:cs typeface="Calibri" panose="020F0502020204030204" pitchFamily="34" charset="0"/>
              </a:rPr>
              <a:t> </a:t>
            </a:r>
            <a:r>
              <a:rPr lang="en-GB" sz="1600" dirty="0">
                <a:latin typeface="+mn-lt"/>
                <a:cs typeface="Calibri" panose="020F0502020204030204" pitchFamily="34" charset="0"/>
              </a:rPr>
              <a:t>  </a:t>
            </a:r>
          </a:p>
        </p:txBody>
      </p:sp>
      <p:pic>
        <p:nvPicPr>
          <p:cNvPr id="8" name="Image11">
            <a:extLst>
              <a:ext uri="{FF2B5EF4-FFF2-40B4-BE49-F238E27FC236}">
                <a16:creationId xmlns:a16="http://schemas.microsoft.com/office/drawing/2014/main" id="{E408795D-7A4E-FC45-B193-E28DB3DBC148}"/>
              </a:ext>
            </a:extLst>
          </p:cNvPr>
          <p:cNvPicPr>
            <a:picLocks noChangeAspect="1"/>
          </p:cNvPicPr>
          <p:nvPr/>
        </p:nvPicPr>
        <p:blipFill>
          <a:blip r:embed="rId2">
            <a:lum/>
            <a:alphaModFix/>
          </a:blip>
          <a:srcRect/>
          <a:stretch>
            <a:fillRect/>
          </a:stretch>
        </p:blipFill>
        <p:spPr>
          <a:xfrm>
            <a:off x="172458" y="2566134"/>
            <a:ext cx="3528000" cy="2009539"/>
          </a:xfrm>
          <a:prstGeom prst="rect">
            <a:avLst/>
          </a:prstGeom>
        </p:spPr>
      </p:pic>
      <p:pic>
        <p:nvPicPr>
          <p:cNvPr id="10" name="Image6">
            <a:extLst>
              <a:ext uri="{FF2B5EF4-FFF2-40B4-BE49-F238E27FC236}">
                <a16:creationId xmlns:a16="http://schemas.microsoft.com/office/drawing/2014/main" id="{2478FAC1-802E-8741-A1CF-883C9BC0DBE5}"/>
              </a:ext>
            </a:extLst>
          </p:cNvPr>
          <p:cNvPicPr>
            <a:picLocks noChangeAspect="1"/>
          </p:cNvPicPr>
          <p:nvPr/>
        </p:nvPicPr>
        <p:blipFill>
          <a:blip r:embed="rId3">
            <a:lum/>
            <a:alphaModFix/>
          </a:blip>
          <a:srcRect b="8369"/>
          <a:stretch>
            <a:fillRect/>
          </a:stretch>
        </p:blipFill>
        <p:spPr>
          <a:xfrm>
            <a:off x="3816642" y="2556887"/>
            <a:ext cx="3780000" cy="1972882"/>
          </a:xfrm>
          <a:prstGeom prst="rect">
            <a:avLst/>
          </a:prstGeom>
        </p:spPr>
      </p:pic>
      <p:sp>
        <p:nvSpPr>
          <p:cNvPr id="3" name="ZoneTexte 2">
            <a:extLst>
              <a:ext uri="{FF2B5EF4-FFF2-40B4-BE49-F238E27FC236}">
                <a16:creationId xmlns:a16="http://schemas.microsoft.com/office/drawing/2014/main" id="{2EA65D70-BEA1-B84E-AE75-024D96D36D46}"/>
              </a:ext>
            </a:extLst>
          </p:cNvPr>
          <p:cNvSpPr txBox="1"/>
          <p:nvPr/>
        </p:nvSpPr>
        <p:spPr>
          <a:xfrm>
            <a:off x="3758174" y="4568472"/>
            <a:ext cx="3550831" cy="461665"/>
          </a:xfrm>
          <a:prstGeom prst="rect">
            <a:avLst/>
          </a:prstGeom>
          <a:noFill/>
        </p:spPr>
        <p:txBody>
          <a:bodyPr wrap="square" rtlCol="0">
            <a:spAutoFit/>
          </a:bodyPr>
          <a:lstStyle/>
          <a:p>
            <a:pPr algn="ctr"/>
            <a:r>
              <a:rPr lang="en-GB" sz="1200" dirty="0">
                <a:latin typeface="+mn-lt"/>
                <a:cs typeface="Calibri" panose="020F0502020204030204" pitchFamily="34" charset="0"/>
              </a:rPr>
              <a:t>Trajectories of the 171, 334 and 500 MeV beams through the model. </a:t>
            </a:r>
          </a:p>
        </p:txBody>
      </p:sp>
      <p:sp>
        <p:nvSpPr>
          <p:cNvPr id="11" name="ZoneTexte 10">
            <a:extLst>
              <a:ext uri="{FF2B5EF4-FFF2-40B4-BE49-F238E27FC236}">
                <a16:creationId xmlns:a16="http://schemas.microsoft.com/office/drawing/2014/main" id="{69C53115-0EA7-834B-A30D-1C880F61041F}"/>
              </a:ext>
            </a:extLst>
          </p:cNvPr>
          <p:cNvSpPr txBox="1"/>
          <p:nvPr/>
        </p:nvSpPr>
        <p:spPr>
          <a:xfrm>
            <a:off x="103630" y="4629432"/>
            <a:ext cx="3550831" cy="276999"/>
          </a:xfrm>
          <a:prstGeom prst="rect">
            <a:avLst/>
          </a:prstGeom>
          <a:noFill/>
        </p:spPr>
        <p:txBody>
          <a:bodyPr wrap="square" rtlCol="0">
            <a:spAutoFit/>
          </a:bodyPr>
          <a:lstStyle/>
          <a:p>
            <a:pPr algn="ctr"/>
            <a:r>
              <a:rPr lang="en-GB" sz="1200" dirty="0">
                <a:latin typeface="+mn-lt"/>
              </a:rPr>
              <a:t>Perspective view of horizontal dipole modelled. </a:t>
            </a:r>
          </a:p>
        </p:txBody>
      </p:sp>
      <p:pic>
        <p:nvPicPr>
          <p:cNvPr id="13" name="Image7">
            <a:extLst>
              <a:ext uri="{FF2B5EF4-FFF2-40B4-BE49-F238E27FC236}">
                <a16:creationId xmlns:a16="http://schemas.microsoft.com/office/drawing/2014/main" id="{103FF4C0-C74D-654D-A52E-F50C5DF8DF31}"/>
              </a:ext>
            </a:extLst>
          </p:cNvPr>
          <p:cNvPicPr>
            <a:picLocks noChangeAspect="1"/>
          </p:cNvPicPr>
          <p:nvPr/>
        </p:nvPicPr>
        <p:blipFill>
          <a:blip r:embed="rId4">
            <a:lum/>
            <a:alphaModFix/>
          </a:blip>
          <a:srcRect/>
          <a:stretch>
            <a:fillRect/>
          </a:stretch>
        </p:blipFill>
        <p:spPr>
          <a:xfrm>
            <a:off x="7610995" y="2557549"/>
            <a:ext cx="3096000" cy="1763473"/>
          </a:xfrm>
          <a:prstGeom prst="rect">
            <a:avLst/>
          </a:prstGeom>
        </p:spPr>
      </p:pic>
      <p:sp>
        <p:nvSpPr>
          <p:cNvPr id="5" name="ZoneTexte 4">
            <a:extLst>
              <a:ext uri="{FF2B5EF4-FFF2-40B4-BE49-F238E27FC236}">
                <a16:creationId xmlns:a16="http://schemas.microsoft.com/office/drawing/2014/main" id="{8A0266D3-DB19-004A-9133-8DBBC82A2248}"/>
              </a:ext>
            </a:extLst>
          </p:cNvPr>
          <p:cNvSpPr txBox="1"/>
          <p:nvPr/>
        </p:nvSpPr>
        <p:spPr>
          <a:xfrm>
            <a:off x="7232365" y="4355112"/>
            <a:ext cx="3550831" cy="830997"/>
          </a:xfrm>
          <a:prstGeom prst="rect">
            <a:avLst/>
          </a:prstGeom>
          <a:noFill/>
        </p:spPr>
        <p:txBody>
          <a:bodyPr wrap="square" rtlCol="0">
            <a:spAutoFit/>
          </a:bodyPr>
          <a:lstStyle/>
          <a:p>
            <a:pPr algn="ctr"/>
            <a:r>
              <a:rPr lang="en-GB" sz="1200" dirty="0">
                <a:latin typeface="+mn-lt"/>
                <a:cs typeface="Calibri" panose="020F0502020204030204" pitchFamily="34" charset="0"/>
              </a:rPr>
              <a:t>Field on surface of 34 cm long model with mild steel BH curve, 397.4 A in coil. One fourth of model shown as symmetry was used to speed calculation. Orbit of 171.333 MeV electron shown. </a:t>
            </a:r>
          </a:p>
        </p:txBody>
      </p:sp>
      <p:sp>
        <p:nvSpPr>
          <p:cNvPr id="6" name="ZoneTexte 5">
            <a:extLst>
              <a:ext uri="{FF2B5EF4-FFF2-40B4-BE49-F238E27FC236}">
                <a16:creationId xmlns:a16="http://schemas.microsoft.com/office/drawing/2014/main" id="{7D5DDFED-43DE-764F-89BF-6737F65E5C0E}"/>
              </a:ext>
            </a:extLst>
          </p:cNvPr>
          <p:cNvSpPr txBox="1"/>
          <p:nvPr/>
        </p:nvSpPr>
        <p:spPr>
          <a:xfrm>
            <a:off x="201960" y="5056632"/>
            <a:ext cx="10406222" cy="523220"/>
          </a:xfrm>
          <a:prstGeom prst="rect">
            <a:avLst/>
          </a:prstGeom>
          <a:noFill/>
        </p:spPr>
        <p:txBody>
          <a:bodyPr wrap="square" rtlCol="0">
            <a:spAutoFit/>
          </a:bodyPr>
          <a:lstStyle/>
          <a:p>
            <a:pPr algn="just"/>
            <a:r>
              <a:rPr lang="en-GB" sz="1400" b="1" u="sng" dirty="0">
                <a:solidFill>
                  <a:schemeClr val="tx2">
                    <a:lumMod val="75000"/>
                  </a:schemeClr>
                </a:solidFill>
                <a:latin typeface="+mn-lt"/>
              </a:rPr>
              <a:t>Conclusion</a:t>
            </a:r>
            <a:r>
              <a:rPr lang="en-GB" sz="1400" dirty="0">
                <a:solidFill>
                  <a:schemeClr val="tx2">
                    <a:lumMod val="75000"/>
                  </a:schemeClr>
                </a:solidFill>
                <a:latin typeface="+mn-lt"/>
              </a:rPr>
              <a:t>: A conceptual design for a spreader dipole has been developed in sufficient detail to pass on to the final magnet designer. Field quality is an order of magnitude poorer than the specification but the quadrupole and perhaps the </a:t>
            </a:r>
            <a:r>
              <a:rPr lang="en-GB" sz="1400" dirty="0" err="1">
                <a:solidFill>
                  <a:schemeClr val="tx2">
                    <a:lumMod val="75000"/>
                  </a:schemeClr>
                </a:solidFill>
                <a:latin typeface="+mn-lt"/>
              </a:rPr>
              <a:t>sextupole</a:t>
            </a:r>
            <a:r>
              <a:rPr lang="en-GB" sz="1400" dirty="0">
                <a:solidFill>
                  <a:schemeClr val="tx2">
                    <a:lumMod val="75000"/>
                  </a:schemeClr>
                </a:solidFill>
                <a:latin typeface="+mn-lt"/>
              </a:rPr>
              <a:t> can be dealt with in the lattice. </a:t>
            </a:r>
          </a:p>
        </p:txBody>
      </p:sp>
      <p:sp>
        <p:nvSpPr>
          <p:cNvPr id="15" name="ZoneTexte 14">
            <a:extLst>
              <a:ext uri="{FF2B5EF4-FFF2-40B4-BE49-F238E27FC236}">
                <a16:creationId xmlns:a16="http://schemas.microsoft.com/office/drawing/2014/main" id="{B8196069-0656-3746-A3C3-A070CA01B163}"/>
              </a:ext>
            </a:extLst>
          </p:cNvPr>
          <p:cNvSpPr txBox="1"/>
          <p:nvPr/>
        </p:nvSpPr>
        <p:spPr>
          <a:xfrm>
            <a:off x="1161288" y="839718"/>
            <a:ext cx="9237764" cy="338554"/>
          </a:xfrm>
          <a:prstGeom prst="rect">
            <a:avLst/>
          </a:prstGeom>
          <a:noFill/>
        </p:spPr>
        <p:txBody>
          <a:bodyPr wrap="square" rtlCol="0">
            <a:spAutoFit/>
          </a:bodyPr>
          <a:lstStyle/>
          <a:p>
            <a:r>
              <a:rPr lang="en-GB" sz="1600" dirty="0">
                <a:solidFill>
                  <a:srgbClr val="C00000"/>
                </a:solidFill>
                <a:latin typeface="+mn-lt"/>
                <a:cs typeface="Calibri" panose="020F0502020204030204" pitchFamily="34" charset="0"/>
              </a:rPr>
              <a:t>Tech note released in Oct 2021 and updated in Dec 2021 after a dedicated technical meeting- Dec 16</a:t>
            </a:r>
            <a:r>
              <a:rPr lang="en-GB" sz="1600" baseline="30000" dirty="0">
                <a:solidFill>
                  <a:srgbClr val="C00000"/>
                </a:solidFill>
                <a:latin typeface="+mn-lt"/>
                <a:cs typeface="Calibri" panose="020F0502020204030204" pitchFamily="34" charset="0"/>
              </a:rPr>
              <a:t>th</a:t>
            </a:r>
            <a:r>
              <a:rPr lang="en-GB" sz="1600" dirty="0">
                <a:solidFill>
                  <a:srgbClr val="C00000"/>
                </a:solidFill>
                <a:latin typeface="+mn-lt"/>
                <a:cs typeface="Calibri" panose="020F0502020204030204" pitchFamily="34" charset="0"/>
              </a:rPr>
              <a:t> 2021</a:t>
            </a:r>
            <a:endParaRPr lang="en-GB" sz="1600" u="sng" dirty="0">
              <a:solidFill>
                <a:srgbClr val="C00000"/>
              </a:solidFill>
              <a:latin typeface="+mn-lt"/>
              <a:cs typeface="Calibri" panose="020F0502020204030204" pitchFamily="34" charset="0"/>
            </a:endParaRPr>
          </a:p>
        </p:txBody>
      </p:sp>
      <p:sp>
        <p:nvSpPr>
          <p:cNvPr id="16" name="ZoneTexte 15">
            <a:extLst>
              <a:ext uri="{FF2B5EF4-FFF2-40B4-BE49-F238E27FC236}">
                <a16:creationId xmlns:a16="http://schemas.microsoft.com/office/drawing/2014/main" id="{3CFF077C-5A01-B949-A22E-FD1C31A175D7}"/>
              </a:ext>
            </a:extLst>
          </p:cNvPr>
          <p:cNvSpPr txBox="1"/>
          <p:nvPr/>
        </p:nvSpPr>
        <p:spPr>
          <a:xfrm>
            <a:off x="8375904" y="520224"/>
            <a:ext cx="2386584" cy="707886"/>
          </a:xfrm>
          <a:prstGeom prst="rect">
            <a:avLst/>
          </a:prstGeom>
          <a:noFill/>
        </p:spPr>
        <p:txBody>
          <a:bodyPr wrap="square" rtlCol="0">
            <a:spAutoFit/>
          </a:bodyPr>
          <a:lstStyle/>
          <a:p>
            <a:r>
              <a:rPr lang="en-GB" u="sng" dirty="0">
                <a:solidFill>
                  <a:srgbClr val="C00000"/>
                </a:solidFill>
                <a:latin typeface="+mn-lt"/>
                <a:cs typeface="Calibri" panose="020F0502020204030204" pitchFamily="34" charset="0"/>
              </a:rPr>
              <a:t>Courtesy to J. Benesch</a:t>
            </a:r>
            <a:endParaRPr lang="fr-FR" dirty="0">
              <a:latin typeface="+mn-lt"/>
            </a:endParaRPr>
          </a:p>
        </p:txBody>
      </p:sp>
      <p:sp>
        <p:nvSpPr>
          <p:cNvPr id="18" name="ZoneTexte 17">
            <a:extLst>
              <a:ext uri="{FF2B5EF4-FFF2-40B4-BE49-F238E27FC236}">
                <a16:creationId xmlns:a16="http://schemas.microsoft.com/office/drawing/2014/main" id="{FB833CD9-722E-9C46-ADE7-5080E019F780}"/>
              </a:ext>
            </a:extLst>
          </p:cNvPr>
          <p:cNvSpPr txBox="1"/>
          <p:nvPr/>
        </p:nvSpPr>
        <p:spPr>
          <a:xfrm>
            <a:off x="3654461" y="5654062"/>
            <a:ext cx="2706624" cy="707886"/>
          </a:xfrm>
          <a:prstGeom prst="rect">
            <a:avLst/>
          </a:prstGeom>
          <a:noFill/>
        </p:spPr>
        <p:txBody>
          <a:bodyPr wrap="square" rtlCol="0">
            <a:spAutoFit/>
          </a:bodyPr>
          <a:lstStyle/>
          <a:p>
            <a:r>
              <a:rPr lang="en-GB" u="sng" dirty="0">
                <a:solidFill>
                  <a:srgbClr val="FFFF00"/>
                </a:solidFill>
                <a:latin typeface="+mn-lt"/>
                <a:cs typeface="Calibri" panose="020F0502020204030204" pitchFamily="34" charset="0"/>
              </a:rPr>
              <a:t>More details in Alex’s Talk</a:t>
            </a:r>
          </a:p>
        </p:txBody>
      </p:sp>
      <p:sp>
        <p:nvSpPr>
          <p:cNvPr id="7" name="Espace réservé de la date 6">
            <a:extLst>
              <a:ext uri="{FF2B5EF4-FFF2-40B4-BE49-F238E27FC236}">
                <a16:creationId xmlns:a16="http://schemas.microsoft.com/office/drawing/2014/main" id="{452AC359-558C-43ED-B3ED-E40D691FCDA3}"/>
              </a:ext>
            </a:extLst>
          </p:cNvPr>
          <p:cNvSpPr>
            <a:spLocks noGrp="1"/>
          </p:cNvSpPr>
          <p:nvPr>
            <p:ph type="dt" sz="half" idx="10"/>
          </p:nvPr>
        </p:nvSpPr>
        <p:spPr/>
        <p:txBody>
          <a:bodyPr/>
          <a:lstStyle/>
          <a:p>
            <a:r>
              <a:rPr lang="fr-FR"/>
              <a:t>25/01/2022</a:t>
            </a:r>
            <a:endParaRPr lang="fr-FR" dirty="0"/>
          </a:p>
        </p:txBody>
      </p:sp>
      <p:sp>
        <p:nvSpPr>
          <p:cNvPr id="12" name="Espace réservé du pied de page 11">
            <a:extLst>
              <a:ext uri="{FF2B5EF4-FFF2-40B4-BE49-F238E27FC236}">
                <a16:creationId xmlns:a16="http://schemas.microsoft.com/office/drawing/2014/main" id="{5B3CE92D-17D3-45F8-A45B-A34DFAFC78B9}"/>
              </a:ext>
            </a:extLst>
          </p:cNvPr>
          <p:cNvSpPr>
            <a:spLocks noGrp="1"/>
          </p:cNvSpPr>
          <p:nvPr>
            <p:ph type="ftr" sz="quarter" idx="11"/>
          </p:nvPr>
        </p:nvSpPr>
        <p:spPr/>
        <p:txBody>
          <a:bodyPr/>
          <a:lstStyle/>
          <a:p>
            <a:r>
              <a:rPr lang="fr-FR"/>
              <a:t>PERLE : Meeting avec la direction</a:t>
            </a:r>
            <a:endParaRPr lang="fr-FR" dirty="0"/>
          </a:p>
        </p:txBody>
      </p:sp>
    </p:spTree>
    <p:extLst>
      <p:ext uri="{BB962C8B-B14F-4D97-AF65-F5344CB8AC3E}">
        <p14:creationId xmlns:p14="http://schemas.microsoft.com/office/powerpoint/2010/main" val="2693918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044" y="149425"/>
            <a:ext cx="7228860" cy="432048"/>
          </a:xfrm>
        </p:spPr>
        <p:txBody>
          <a:bodyPr>
            <a:normAutofit/>
          </a:bodyPr>
          <a:lstStyle/>
          <a:p>
            <a:r>
              <a:rPr lang="en-GB" dirty="0">
                <a:solidFill>
                  <a:schemeClr val="tx2">
                    <a:lumMod val="75000"/>
                  </a:schemeClr>
                </a:solidFill>
                <a:latin typeface="+mn-lt"/>
                <a:cs typeface="Calibri" panose="020F0502020204030204" pitchFamily="34" charset="0"/>
              </a:rPr>
              <a:t>Safety and Radioprotection: current and further studies</a:t>
            </a:r>
          </a:p>
        </p:txBody>
      </p:sp>
      <p:sp>
        <p:nvSpPr>
          <p:cNvPr id="9" name="Espace réservé du numéro de diapositive 8"/>
          <p:cNvSpPr>
            <a:spLocks noGrp="1"/>
          </p:cNvSpPr>
          <p:nvPr>
            <p:ph type="sldNum" sz="quarter" idx="12"/>
          </p:nvPr>
        </p:nvSpPr>
        <p:spPr/>
        <p:txBody>
          <a:bodyPr/>
          <a:lstStyle/>
          <a:p>
            <a:pPr algn="r"/>
            <a:fld id="{77E71596-5F9D-49C5-9701-16B3CA54319D}" type="slidenum">
              <a:rPr lang="fr-FR" sz="1200" smtClean="0">
                <a:latin typeface="+mn-lt"/>
                <a:cs typeface="Calibri" panose="020F0502020204030204" pitchFamily="34" charset="0"/>
              </a:rPr>
              <a:pPr algn="r"/>
              <a:t>32</a:t>
            </a:fld>
            <a:endParaRPr lang="fr-FR" sz="1200" dirty="0">
              <a:latin typeface="+mn-lt"/>
              <a:cs typeface="Calibri" panose="020F0502020204030204" pitchFamily="34" charset="0"/>
            </a:endParaRPr>
          </a:p>
        </p:txBody>
      </p:sp>
      <p:sp>
        <p:nvSpPr>
          <p:cNvPr id="75" name="TextShape 1">
            <a:extLst>
              <a:ext uri="{FF2B5EF4-FFF2-40B4-BE49-F238E27FC236}">
                <a16:creationId xmlns:a16="http://schemas.microsoft.com/office/drawing/2014/main" id="{25B82B98-5BD5-DD4C-9657-2F976D7F01B2}"/>
              </a:ext>
            </a:extLst>
          </p:cNvPr>
          <p:cNvSpPr txBox="1"/>
          <p:nvPr/>
        </p:nvSpPr>
        <p:spPr>
          <a:xfrm>
            <a:off x="201960" y="5715000"/>
            <a:ext cx="2411280" cy="321840"/>
          </a:xfrm>
          <a:prstGeom prst="rect">
            <a:avLst/>
          </a:prstGeom>
          <a:noFill/>
          <a:ln>
            <a:noFill/>
          </a:ln>
        </p:spPr>
        <p:txBody>
          <a:bodyPr anchor="ctr"/>
          <a:lstStyle/>
          <a:p>
            <a:pPr>
              <a:lnSpc>
                <a:spcPct val="100000"/>
              </a:lnSpc>
            </a:pPr>
            <a:r>
              <a:rPr lang="fr-FR" sz="1200" spc="-1" dirty="0">
                <a:solidFill>
                  <a:srgbClr val="FFFFFF"/>
                </a:solidFill>
                <a:uFill>
                  <a:solidFill>
                    <a:srgbClr val="FFFFFF"/>
                  </a:solidFill>
                </a:uFill>
                <a:latin typeface="+mn-lt"/>
              </a:rPr>
              <a:t>11</a:t>
            </a:r>
            <a:r>
              <a:rPr lang="fr-FR" sz="1200" b="0" strike="noStrike" spc="-1" dirty="0">
                <a:solidFill>
                  <a:srgbClr val="FFFFFF"/>
                </a:solidFill>
                <a:uFill>
                  <a:solidFill>
                    <a:srgbClr val="FFFFFF"/>
                  </a:solidFill>
                </a:uFill>
                <a:latin typeface="+mn-lt"/>
              </a:rPr>
              <a:t>/01/2022</a:t>
            </a:r>
            <a:endParaRPr lang="fr-FR" sz="1200" b="0" strike="noStrike" spc="-1" dirty="0">
              <a:solidFill>
                <a:srgbClr val="000000"/>
              </a:solidFill>
              <a:uFill>
                <a:solidFill>
                  <a:srgbClr val="FFFFFF"/>
                </a:solidFill>
              </a:uFill>
              <a:latin typeface="+mn-lt"/>
            </a:endParaRPr>
          </a:p>
        </p:txBody>
      </p:sp>
      <p:sp>
        <p:nvSpPr>
          <p:cNvPr id="4" name="ZoneTexte 3">
            <a:extLst>
              <a:ext uri="{FF2B5EF4-FFF2-40B4-BE49-F238E27FC236}">
                <a16:creationId xmlns:a16="http://schemas.microsoft.com/office/drawing/2014/main" id="{8DE88A85-AC76-7344-969A-CC88221FA172}"/>
              </a:ext>
            </a:extLst>
          </p:cNvPr>
          <p:cNvSpPr txBox="1"/>
          <p:nvPr/>
        </p:nvSpPr>
        <p:spPr>
          <a:xfrm>
            <a:off x="393192" y="1221375"/>
            <a:ext cx="9902952" cy="4661276"/>
          </a:xfrm>
          <a:prstGeom prst="rect">
            <a:avLst/>
          </a:prstGeom>
          <a:noFill/>
        </p:spPr>
        <p:txBody>
          <a:bodyPr wrap="square" rtlCol="0">
            <a:spAutoFit/>
          </a:bodyPr>
          <a:lstStyle/>
          <a:p>
            <a:pPr>
              <a:lnSpc>
                <a:spcPct val="150000"/>
              </a:lnSpc>
            </a:pPr>
            <a:r>
              <a:rPr lang="en-GB" dirty="0">
                <a:latin typeface="+mn-lt"/>
                <a:cs typeface="Calibri" panose="020F0502020204030204" pitchFamily="34" charset="0"/>
              </a:rPr>
              <a:t>Several studies to perform and report to draft in the upcoming periods:</a:t>
            </a:r>
          </a:p>
          <a:p>
            <a:pPr marL="285750" indent="-285750">
              <a:lnSpc>
                <a:spcPct val="150000"/>
              </a:lnSpc>
              <a:buFont typeface="Wingdings" pitchFamily="2" charset="2"/>
              <a:buChar char="§"/>
            </a:pPr>
            <a:r>
              <a:rPr lang="en-GB" dirty="0">
                <a:latin typeface="+mn-lt"/>
                <a:cs typeface="Calibri" panose="020F0502020204030204" pitchFamily="34" charset="0"/>
                <a:sym typeface="Wingdings" pitchFamily="2" charset="2"/>
              </a:rPr>
              <a:t>Prepare a report to the Nuclear Safety Agency (ASN) for authorization request for the </a:t>
            </a:r>
            <a:r>
              <a:rPr lang="en-GB" b="1" dirty="0">
                <a:latin typeface="+mn-lt"/>
                <a:cs typeface="Calibri" panose="020F0502020204030204" pitchFamily="34" charset="0"/>
                <a:sym typeface="Wingdings" pitchFamily="2" charset="2"/>
              </a:rPr>
              <a:t>electron gun </a:t>
            </a:r>
            <a:r>
              <a:rPr lang="en-GB" dirty="0">
                <a:latin typeface="+mn-lt"/>
                <a:cs typeface="Calibri" panose="020F0502020204030204" pitchFamily="34" charset="0"/>
                <a:sym typeface="Wingdings" pitchFamily="2" charset="2"/>
              </a:rPr>
              <a:t>installation and operation in IGLOO.</a:t>
            </a:r>
          </a:p>
          <a:p>
            <a:pPr marL="285750" indent="-285750">
              <a:lnSpc>
                <a:spcPct val="150000"/>
              </a:lnSpc>
              <a:buFont typeface="Wingdings" pitchFamily="2" charset="2"/>
              <a:buChar char="§"/>
            </a:pPr>
            <a:r>
              <a:rPr lang="en-GB" dirty="0">
                <a:latin typeface="+mn-lt"/>
                <a:cs typeface="Calibri" panose="020F0502020204030204" pitchFamily="34" charset="0"/>
                <a:sym typeface="Wingdings" pitchFamily="2" charset="2"/>
              </a:rPr>
              <a:t>Radioprotection and Shielding studies for machine installation in Super ACO experimental hall.</a:t>
            </a:r>
          </a:p>
          <a:p>
            <a:pPr marL="285750" indent="-285750">
              <a:lnSpc>
                <a:spcPct val="150000"/>
              </a:lnSpc>
              <a:buFont typeface="Wingdings" pitchFamily="2" charset="2"/>
              <a:buChar char="§"/>
            </a:pPr>
            <a:r>
              <a:rPr lang="en-GB" dirty="0">
                <a:latin typeface="+mn-lt"/>
                <a:cs typeface="Calibri" panose="020F0502020204030204" pitchFamily="34" charset="0"/>
                <a:sym typeface="Wingdings" pitchFamily="2" charset="2"/>
              </a:rPr>
              <a:t>Prepare a report for the Nuclear Safety Agency (ASN) to request the Administrative Classification of PERLE and the Authorisation to operate PERLE later in Super ACO hall.  </a:t>
            </a:r>
          </a:p>
          <a:p>
            <a:pPr lvl="1">
              <a:lnSpc>
                <a:spcPct val="150000"/>
              </a:lnSpc>
            </a:pPr>
            <a:r>
              <a:rPr lang="en-GB" dirty="0">
                <a:latin typeface="+mn-lt"/>
                <a:cs typeface="Calibri" panose="020F0502020204030204" pitchFamily="34" charset="0"/>
                <a:sym typeface="Wingdings" pitchFamily="2" charset="2"/>
              </a:rPr>
              <a:t> Preliminary study was made, but should be refined and completed with other studies (Machine Protection System, Personal Safety System, radioprotection monitoring…)   </a:t>
            </a:r>
          </a:p>
          <a:p>
            <a:pPr>
              <a:lnSpc>
                <a:spcPct val="150000"/>
              </a:lnSpc>
            </a:pPr>
            <a:endParaRPr lang="en-GB" dirty="0">
              <a:latin typeface="+mn-lt"/>
              <a:cs typeface="Calibri" panose="020F0502020204030204" pitchFamily="34" charset="0"/>
            </a:endParaRPr>
          </a:p>
        </p:txBody>
      </p:sp>
      <p:sp>
        <p:nvSpPr>
          <p:cNvPr id="3" name="Espace réservé de la date 2">
            <a:extLst>
              <a:ext uri="{FF2B5EF4-FFF2-40B4-BE49-F238E27FC236}">
                <a16:creationId xmlns:a16="http://schemas.microsoft.com/office/drawing/2014/main" id="{278DBA29-D3E8-4693-9CDA-5D4AFC06EF4E}"/>
              </a:ext>
            </a:extLst>
          </p:cNvPr>
          <p:cNvSpPr>
            <a:spLocks noGrp="1"/>
          </p:cNvSpPr>
          <p:nvPr>
            <p:ph type="dt" sz="half" idx="10"/>
          </p:nvPr>
        </p:nvSpPr>
        <p:spPr/>
        <p:txBody>
          <a:bodyPr/>
          <a:lstStyle/>
          <a:p>
            <a:r>
              <a:rPr lang="fr-FR"/>
              <a:t>25/01/2022</a:t>
            </a:r>
            <a:endParaRPr lang="fr-FR" dirty="0"/>
          </a:p>
        </p:txBody>
      </p:sp>
      <p:sp>
        <p:nvSpPr>
          <p:cNvPr id="5" name="Espace réservé du pied de page 4">
            <a:extLst>
              <a:ext uri="{FF2B5EF4-FFF2-40B4-BE49-F238E27FC236}">
                <a16:creationId xmlns:a16="http://schemas.microsoft.com/office/drawing/2014/main" id="{354258AD-ED09-4963-B008-AFD7CA50B6BE}"/>
              </a:ext>
            </a:extLst>
          </p:cNvPr>
          <p:cNvSpPr>
            <a:spLocks noGrp="1"/>
          </p:cNvSpPr>
          <p:nvPr>
            <p:ph type="ftr" sz="quarter" idx="11"/>
          </p:nvPr>
        </p:nvSpPr>
        <p:spPr/>
        <p:txBody>
          <a:bodyPr/>
          <a:lstStyle/>
          <a:p>
            <a:r>
              <a:rPr lang="fr-FR"/>
              <a:t>PERLE : Meeting avec la direction</a:t>
            </a:r>
            <a:endParaRPr lang="fr-FR" dirty="0"/>
          </a:p>
        </p:txBody>
      </p:sp>
    </p:spTree>
    <p:extLst>
      <p:ext uri="{BB962C8B-B14F-4D97-AF65-F5344CB8AC3E}">
        <p14:creationId xmlns:p14="http://schemas.microsoft.com/office/powerpoint/2010/main" val="2116219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043" y="149425"/>
            <a:ext cx="6552727" cy="432048"/>
          </a:xfrm>
        </p:spPr>
        <p:txBody>
          <a:bodyPr>
            <a:noAutofit/>
          </a:bodyPr>
          <a:lstStyle/>
          <a:p>
            <a:r>
              <a:rPr lang="fr-FR">
                <a:solidFill>
                  <a:schemeClr val="tx1"/>
                </a:solidFill>
                <a:latin typeface="+mn-lt"/>
              </a:rPr>
              <a:t>PERLE Collaboration  et PERLE en France </a:t>
            </a:r>
          </a:p>
        </p:txBody>
      </p:sp>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25/01/2022</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4</a:t>
            </a:fld>
            <a:endParaRPr lang="fr-FR">
              <a:latin typeface="+mn-lt"/>
            </a:endParaRPr>
          </a:p>
        </p:txBody>
      </p:sp>
      <p:sp>
        <p:nvSpPr>
          <p:cNvPr id="3" name="Rectangle 2">
            <a:extLst>
              <a:ext uri="{FF2B5EF4-FFF2-40B4-BE49-F238E27FC236}">
                <a16:creationId xmlns:a16="http://schemas.microsoft.com/office/drawing/2014/main" id="{46267820-6682-8449-9110-DCF5A4FE5176}"/>
              </a:ext>
            </a:extLst>
          </p:cNvPr>
          <p:cNvSpPr/>
          <p:nvPr/>
        </p:nvSpPr>
        <p:spPr>
          <a:xfrm>
            <a:off x="60473" y="649868"/>
            <a:ext cx="5444511" cy="369332"/>
          </a:xfrm>
          <a:prstGeom prst="rect">
            <a:avLst/>
          </a:prstGeom>
        </p:spPr>
        <p:txBody>
          <a:bodyPr wrap="square">
            <a:spAutoFit/>
          </a:bodyPr>
          <a:lstStyle/>
          <a:p>
            <a:pPr marL="285750" indent="-285750" algn="just">
              <a:buFont typeface="Wingdings" panose="05000000000000000000" pitchFamily="2" charset="2"/>
              <a:buChar char="Ø"/>
            </a:pPr>
            <a:r>
              <a:rPr lang="fr-FR" sz="1800" b="1" u="sng">
                <a:latin typeface="+mn-lt"/>
                <a:ea typeface="Times New Roman" panose="02020603050405020304" pitchFamily="18" charset="0"/>
              </a:rPr>
              <a:t>PERLE collaboration </a:t>
            </a:r>
            <a:r>
              <a:rPr lang="fr-FR" sz="1600" b="1" u="sng">
                <a:latin typeface="+mn-lt"/>
                <a:ea typeface="Times New Roman" panose="02020603050405020304" pitchFamily="18" charset="0"/>
              </a:rPr>
              <a:t>international</a:t>
            </a:r>
            <a:endParaRPr lang="fr-FR" sz="1600">
              <a:latin typeface="+mn-lt"/>
            </a:endParaRPr>
          </a:p>
        </p:txBody>
      </p:sp>
      <p:pic>
        <p:nvPicPr>
          <p:cNvPr id="7" name="image16.png">
            <a:extLst>
              <a:ext uri="{FF2B5EF4-FFF2-40B4-BE49-F238E27FC236}">
                <a16:creationId xmlns:a16="http://schemas.microsoft.com/office/drawing/2014/main" id="{EB865BB6-3575-2347-B979-A0203E47D9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8892" y="1294283"/>
            <a:ext cx="1676092" cy="438364"/>
          </a:xfrm>
          <a:prstGeom prst="rect">
            <a:avLst/>
          </a:prstGeom>
          <a:ln w="12700">
            <a:miter lim="400000"/>
          </a:ln>
        </p:spPr>
      </p:pic>
      <p:pic>
        <p:nvPicPr>
          <p:cNvPr id="8" name="image19.png">
            <a:extLst>
              <a:ext uri="{FF2B5EF4-FFF2-40B4-BE49-F238E27FC236}">
                <a16:creationId xmlns:a16="http://schemas.microsoft.com/office/drawing/2014/main" id="{3F0873F5-71C6-A04A-8E89-6942882AD4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3679" y="1286570"/>
            <a:ext cx="1842498" cy="438364"/>
          </a:xfrm>
          <a:prstGeom prst="rect">
            <a:avLst/>
          </a:prstGeom>
          <a:ln w="12700">
            <a:miter lim="400000"/>
          </a:ln>
        </p:spPr>
      </p:pic>
      <p:pic>
        <p:nvPicPr>
          <p:cNvPr id="10" name="Picture 2" descr="Fichier:Logo CERN.jpg">
            <a:extLst>
              <a:ext uri="{FF2B5EF4-FFF2-40B4-BE49-F238E27FC236}">
                <a16:creationId xmlns:a16="http://schemas.microsoft.com/office/drawing/2014/main" id="{A7B4B1F5-58C9-414C-96E6-5D6D2C4862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25952" y="1198033"/>
            <a:ext cx="620810" cy="6198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ésultat de recherche d'images pour &quot;Liverpool university logo&quot;">
            <a:extLst>
              <a:ext uri="{FF2B5EF4-FFF2-40B4-BE49-F238E27FC236}">
                <a16:creationId xmlns:a16="http://schemas.microsoft.com/office/drawing/2014/main" id="{4C566A39-0D0D-6644-8789-EDF95A82DEB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94993" y="1213747"/>
            <a:ext cx="1233899" cy="5040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Résultat de recherche d'images pour &quot;Budker institute novosibirsk logo&quot;">
            <a:extLst>
              <a:ext uri="{FF2B5EF4-FFF2-40B4-BE49-F238E27FC236}">
                <a16:creationId xmlns:a16="http://schemas.microsoft.com/office/drawing/2014/main" id="{D341206B-5809-8D41-B871-39CAD93429F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27017" y="1213747"/>
            <a:ext cx="1239611" cy="6198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Résultat de recherche d'images pour &quot;logo in2p3&quot;">
            <a:extLst>
              <a:ext uri="{FF2B5EF4-FFF2-40B4-BE49-F238E27FC236}">
                <a16:creationId xmlns:a16="http://schemas.microsoft.com/office/drawing/2014/main" id="{254FD55E-6BF6-0A44-BC42-BCFF97B0F4E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9370" y="1195850"/>
            <a:ext cx="1115654" cy="619807"/>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AFD66D63-B18D-3342-B10B-2970594A029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98836" y="1195849"/>
            <a:ext cx="658545" cy="619807"/>
          </a:xfrm>
          <a:prstGeom prst="rect">
            <a:avLst/>
          </a:prstGeom>
        </p:spPr>
      </p:pic>
      <p:sp>
        <p:nvSpPr>
          <p:cNvPr id="15" name="Rectangle 14">
            <a:extLst>
              <a:ext uri="{FF2B5EF4-FFF2-40B4-BE49-F238E27FC236}">
                <a16:creationId xmlns:a16="http://schemas.microsoft.com/office/drawing/2014/main" id="{876FCB3A-BC68-1546-AF51-22180526F5ED}"/>
              </a:ext>
            </a:extLst>
          </p:cNvPr>
          <p:cNvSpPr/>
          <p:nvPr/>
        </p:nvSpPr>
        <p:spPr>
          <a:xfrm>
            <a:off x="455805" y="1810225"/>
            <a:ext cx="10009111" cy="1028423"/>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fr-FR" sz="1400">
                <a:latin typeface="+mn-lt"/>
                <a:ea typeface="Times New Roman" panose="02020603050405020304" pitchFamily="18" charset="0"/>
              </a:rPr>
              <a:t>Un accord de collaboration (CA) signé par tous les partenaires. Jlab est sur le point de signer un ICRADA bilatéral avec le CNRS.</a:t>
            </a:r>
          </a:p>
          <a:p>
            <a:pPr marL="285750" indent="-285750" algn="just">
              <a:lnSpc>
                <a:spcPct val="150000"/>
              </a:lnSpc>
              <a:buFont typeface="Arial" panose="020B0604020202020204" pitchFamily="34" charset="0"/>
              <a:buChar char="•"/>
            </a:pPr>
            <a:r>
              <a:rPr lang="fr-FR" sz="1400">
                <a:latin typeface="+mn-lt"/>
                <a:ea typeface="Times New Roman" panose="02020603050405020304" pitchFamily="18" charset="0"/>
              </a:rPr>
              <a:t>Le Conseil de Collaboration présidé par O. Brüning se réunit régulièrement (tous les ~3 mois).</a:t>
            </a:r>
          </a:p>
          <a:p>
            <a:pPr marL="285750" indent="-285750" algn="just">
              <a:lnSpc>
                <a:spcPct val="150000"/>
              </a:lnSpc>
              <a:buFont typeface="Arial" panose="020B0604020202020204" pitchFamily="34" charset="0"/>
              <a:buChar char="•"/>
            </a:pPr>
            <a:r>
              <a:rPr lang="fr-FR" sz="1400">
                <a:latin typeface="+mn-lt"/>
                <a:ea typeface="Times New Roman" panose="02020603050405020304" pitchFamily="18" charset="0"/>
              </a:rPr>
              <a:t>Nouveau Project Board crée</a:t>
            </a:r>
          </a:p>
        </p:txBody>
      </p:sp>
      <p:sp>
        <p:nvSpPr>
          <p:cNvPr id="5" name="ZoneTexte 4">
            <a:extLst>
              <a:ext uri="{FF2B5EF4-FFF2-40B4-BE49-F238E27FC236}">
                <a16:creationId xmlns:a16="http://schemas.microsoft.com/office/drawing/2014/main" id="{D8A1597D-E21C-40ED-90F3-00167CFCA6EF}"/>
              </a:ext>
            </a:extLst>
          </p:cNvPr>
          <p:cNvSpPr txBox="1"/>
          <p:nvPr/>
        </p:nvSpPr>
        <p:spPr>
          <a:xfrm>
            <a:off x="24287" y="2917885"/>
            <a:ext cx="10690691" cy="2585323"/>
          </a:xfrm>
          <a:prstGeom prst="rect">
            <a:avLst/>
          </a:prstGeom>
          <a:noFill/>
        </p:spPr>
        <p:txBody>
          <a:bodyPr wrap="square" rtlCol="0">
            <a:spAutoFit/>
          </a:bodyPr>
          <a:lstStyle/>
          <a:p>
            <a:pPr marL="285750" indent="-285750">
              <a:buFont typeface="Wingdings" panose="05000000000000000000" pitchFamily="2" charset="2"/>
              <a:buChar char="Ø"/>
            </a:pPr>
            <a:r>
              <a:rPr lang="fr-FR" sz="1800" b="1" u="sng" dirty="0">
                <a:latin typeface="+mn-lt"/>
              </a:rPr>
              <a:t>PERLE en France </a:t>
            </a:r>
            <a:endParaRPr lang="fr-FR" sz="1800" dirty="0">
              <a:latin typeface="+mn-lt"/>
            </a:endParaRPr>
          </a:p>
          <a:p>
            <a:pPr marL="787400" lvl="1" indent="-285750">
              <a:buFont typeface="Wingdings" panose="05000000000000000000" pitchFamily="2" charset="2"/>
              <a:buChar char="ü"/>
            </a:pPr>
            <a:r>
              <a:rPr lang="fr-FR" sz="1600" b="1" u="sng" dirty="0">
                <a:latin typeface="+mn-lt"/>
              </a:rPr>
              <a:t>Stratégie Nationale IN2P3/CNRS  (fin 2021)</a:t>
            </a:r>
            <a:r>
              <a:rPr lang="fr-FR" sz="1600" dirty="0">
                <a:latin typeface="+mn-lt"/>
              </a:rPr>
              <a:t> : </a:t>
            </a:r>
            <a:r>
              <a:rPr lang="fr-FR" sz="1600" dirty="0" err="1">
                <a:latin typeface="+mn-lt"/>
              </a:rPr>
              <a:t>Perle@Orsay</a:t>
            </a:r>
            <a:r>
              <a:rPr lang="fr-FR" sz="1600" dirty="0">
                <a:latin typeface="+mn-lt"/>
              </a:rPr>
              <a:t> une priorité pour les accélérateurs en ligne avec la ESPP</a:t>
            </a:r>
          </a:p>
          <a:p>
            <a:pPr marL="787400" lvl="1" indent="-285750">
              <a:buFont typeface="Wingdings" panose="05000000000000000000" pitchFamily="2" charset="2"/>
              <a:buChar char="ü"/>
            </a:pPr>
            <a:endParaRPr lang="fr-FR" sz="1600" dirty="0">
              <a:latin typeface="+mn-lt"/>
            </a:endParaRPr>
          </a:p>
          <a:p>
            <a:pPr marL="787400" lvl="1" indent="-285750">
              <a:buFont typeface="Wingdings" panose="05000000000000000000" pitchFamily="2" charset="2"/>
              <a:buChar char="ü"/>
            </a:pPr>
            <a:r>
              <a:rPr lang="fr-FR" sz="1600" dirty="0">
                <a:latin typeface="+mn-lt"/>
              </a:rPr>
              <a:t>Deux laboratoires </a:t>
            </a:r>
            <a:r>
              <a:rPr lang="fr-FR" sz="1600" b="1" u="sng" dirty="0">
                <a:latin typeface="+mn-lt"/>
              </a:rPr>
              <a:t>:  </a:t>
            </a:r>
            <a:r>
              <a:rPr lang="fr-FR" sz="1600" b="1" u="sng" dirty="0" err="1">
                <a:latin typeface="+mn-lt"/>
              </a:rPr>
              <a:t>IJCLab</a:t>
            </a:r>
            <a:r>
              <a:rPr lang="fr-FR" sz="1600" b="1" u="sng" dirty="0">
                <a:latin typeface="+mn-lt"/>
              </a:rPr>
              <a:t> (Orsay) et LPSC (Grenoble) avec une augmentation significative des personnes impliquées. </a:t>
            </a:r>
            <a:r>
              <a:rPr lang="fr-FR" sz="1600" dirty="0">
                <a:latin typeface="+mn-lt"/>
              </a:rPr>
              <a:t>Contribution du GANIL et intérêt du CEA</a:t>
            </a:r>
          </a:p>
          <a:p>
            <a:pPr marL="787400" lvl="1" indent="-285750">
              <a:buFont typeface="Wingdings" panose="05000000000000000000" pitchFamily="2" charset="2"/>
              <a:buChar char="ü"/>
            </a:pPr>
            <a:endParaRPr lang="fr-FR" sz="1600" dirty="0">
              <a:latin typeface="+mn-lt"/>
            </a:endParaRPr>
          </a:p>
          <a:p>
            <a:pPr marL="787400" lvl="1" indent="-285750">
              <a:buFont typeface="Wingdings" panose="05000000000000000000" pitchFamily="2" charset="2"/>
              <a:buChar char="ü"/>
            </a:pPr>
            <a:r>
              <a:rPr lang="fr-FR" sz="1600" dirty="0">
                <a:latin typeface="+mn-lt"/>
              </a:rPr>
              <a:t>Projet soumis au financement du plan de relance pour 2022 (possibilité d'obtenir un soutien financier pour la phase 1 de PERLE). </a:t>
            </a:r>
            <a:r>
              <a:rPr lang="fr-FR" sz="1600" b="1" u="sng" dirty="0">
                <a:latin typeface="+mn-lt"/>
              </a:rPr>
              <a:t>Réponse Ministère </a:t>
            </a:r>
            <a:r>
              <a:rPr lang="fr-FR" sz="1600" b="1" u="sng" dirty="0">
                <a:latin typeface="+mn-lt"/>
                <a:sym typeface="Wingdings" panose="05000000000000000000" pitchFamily="2" charset="2"/>
              </a:rPr>
              <a:t> resoumettre en vague 3 ensemble avec SUpra2030</a:t>
            </a:r>
            <a:endParaRPr lang="fr-FR" sz="1600" b="1" u="sng" dirty="0">
              <a:latin typeface="+mn-lt"/>
            </a:endParaRPr>
          </a:p>
          <a:p>
            <a:pPr marL="787400" lvl="1" indent="-285750">
              <a:buFont typeface="Wingdings" panose="05000000000000000000" pitchFamily="2" charset="2"/>
              <a:buChar char="ü"/>
            </a:pPr>
            <a:endParaRPr lang="fr-FR" sz="1600" dirty="0">
              <a:latin typeface="+mn-lt"/>
            </a:endParaRPr>
          </a:p>
          <a:p>
            <a:pPr marL="787400" lvl="1" indent="-285750">
              <a:buFont typeface="Wingdings" panose="05000000000000000000" pitchFamily="2" charset="2"/>
              <a:buChar char="ü"/>
            </a:pPr>
            <a:r>
              <a:rPr lang="fr-FR" sz="1600" b="1" u="sng" dirty="0">
                <a:latin typeface="+mn-lt"/>
              </a:rPr>
              <a:t>Financement d'infrastructure obtenu.  2M€</a:t>
            </a:r>
            <a:r>
              <a:rPr lang="fr-FR" sz="1600" dirty="0">
                <a:latin typeface="+mn-lt"/>
              </a:rPr>
              <a:t> à partir de 2022 pour les infrastructures de PERLE. A consolider.</a:t>
            </a:r>
            <a:endParaRPr lang="fr-FR" sz="1600" b="1" u="sng" dirty="0">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PERLE : Meeting avec la direction</a:t>
            </a:r>
          </a:p>
        </p:txBody>
      </p:sp>
    </p:spTree>
    <p:extLst>
      <p:ext uri="{BB962C8B-B14F-4D97-AF65-F5344CB8AC3E}">
        <p14:creationId xmlns:p14="http://schemas.microsoft.com/office/powerpoint/2010/main" val="3021427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77447C45-3E6E-4B48-AC50-CB2F8DE1F0A6}"/>
              </a:ext>
            </a:extLst>
          </p:cNvPr>
          <p:cNvSpPr>
            <a:spLocks noGrp="1"/>
          </p:cNvSpPr>
          <p:nvPr>
            <p:ph type="dt" sz="half" idx="10"/>
          </p:nvPr>
        </p:nvSpPr>
        <p:spPr>
          <a:xfrm>
            <a:off x="201812" y="5714820"/>
            <a:ext cx="2431388" cy="322263"/>
          </a:xfrm>
        </p:spPr>
        <p:txBody>
          <a:bodyPr/>
          <a:lstStyle/>
          <a:p>
            <a:r>
              <a:rPr lang="fr-FR">
                <a:latin typeface="+mn-lt"/>
              </a:rPr>
              <a:t>25/01/2022</a:t>
            </a:r>
            <a:endParaRPr lang="en-US" dirty="0">
              <a:latin typeface="+mn-lt"/>
            </a:endParaRPr>
          </a:p>
        </p:txBody>
      </p:sp>
      <p:sp>
        <p:nvSpPr>
          <p:cNvPr id="8" name="Espace réservé du pied de page 7">
            <a:extLst>
              <a:ext uri="{FF2B5EF4-FFF2-40B4-BE49-F238E27FC236}">
                <a16:creationId xmlns:a16="http://schemas.microsoft.com/office/drawing/2014/main" id="{D1353ECE-A572-4ECA-BEAD-641C224B8D41}"/>
              </a:ext>
            </a:extLst>
          </p:cNvPr>
          <p:cNvSpPr>
            <a:spLocks noGrp="1"/>
          </p:cNvSpPr>
          <p:nvPr>
            <p:ph type="ftr" sz="quarter" idx="11"/>
          </p:nvPr>
        </p:nvSpPr>
        <p:spPr>
          <a:xfrm>
            <a:off x="2938116" y="5714820"/>
            <a:ext cx="4936812" cy="322263"/>
          </a:xfrm>
        </p:spPr>
        <p:txBody>
          <a:bodyPr/>
          <a:lstStyle/>
          <a:p>
            <a:r>
              <a:rPr lang="fr-FR">
                <a:latin typeface="+mn-lt"/>
              </a:rPr>
              <a:t>PERLE : Meeting avec la direction</a:t>
            </a:r>
            <a:endParaRPr lang="en-US" dirty="0">
              <a:latin typeface="+mn-lt"/>
            </a:endParaRPr>
          </a:p>
        </p:txBody>
      </p:sp>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a:xfrm>
            <a:off x="8159407" y="5714820"/>
            <a:ext cx="2442447" cy="322263"/>
          </a:xfrm>
        </p:spPr>
        <p:txBody>
          <a:bodyPr/>
          <a:lstStyle/>
          <a:p>
            <a:fld id="{77E71596-5F9D-49C5-9701-16B3CA54319D}" type="slidenum">
              <a:rPr lang="en-US" smtClean="0">
                <a:latin typeface="+mn-lt"/>
              </a:rPr>
              <a:pPr/>
              <a:t>5</a:t>
            </a:fld>
            <a:endParaRPr lang="en-US" dirty="0">
              <a:latin typeface="+mn-lt"/>
            </a:endParaRPr>
          </a:p>
        </p:txBody>
      </p:sp>
      <p:sp>
        <p:nvSpPr>
          <p:cNvPr id="10" name="Titre 1">
            <a:extLst>
              <a:ext uri="{FF2B5EF4-FFF2-40B4-BE49-F238E27FC236}">
                <a16:creationId xmlns:a16="http://schemas.microsoft.com/office/drawing/2014/main" id="{EFABE0EF-0445-45A5-8B48-3A9EA630532E}"/>
              </a:ext>
            </a:extLst>
          </p:cNvPr>
          <p:cNvSpPr>
            <a:spLocks noGrp="1"/>
          </p:cNvSpPr>
          <p:nvPr>
            <p:ph type="title"/>
          </p:nvPr>
        </p:nvSpPr>
        <p:spPr>
          <a:xfrm>
            <a:off x="906670" y="163972"/>
            <a:ext cx="6264695" cy="432048"/>
          </a:xfrm>
        </p:spPr>
        <p:txBody>
          <a:bodyPr>
            <a:noAutofit/>
          </a:bodyPr>
          <a:lstStyle/>
          <a:p>
            <a:r>
              <a:rPr lang="en-US" dirty="0">
                <a:solidFill>
                  <a:schemeClr val="tx1"/>
                </a:solidFill>
                <a:latin typeface="+mn-lt"/>
              </a:rPr>
              <a:t>PERLE Collaboration  et </a:t>
            </a:r>
            <a:r>
              <a:rPr lang="en-US" u="sng" dirty="0">
                <a:solidFill>
                  <a:schemeClr val="tx1"/>
                </a:solidFill>
                <a:latin typeface="+mn-lt"/>
              </a:rPr>
              <a:t>PERLE </a:t>
            </a:r>
            <a:r>
              <a:rPr lang="en-US" u="sng" dirty="0" err="1">
                <a:solidFill>
                  <a:schemeClr val="tx1"/>
                </a:solidFill>
                <a:latin typeface="+mn-lt"/>
              </a:rPr>
              <a:t>en</a:t>
            </a:r>
            <a:r>
              <a:rPr lang="en-US" u="sng" dirty="0">
                <a:solidFill>
                  <a:schemeClr val="tx1"/>
                </a:solidFill>
                <a:latin typeface="+mn-lt"/>
              </a:rPr>
              <a:t> France </a:t>
            </a:r>
          </a:p>
        </p:txBody>
      </p:sp>
      <p:sp>
        <p:nvSpPr>
          <p:cNvPr id="13" name="ZoneTexte 12">
            <a:extLst>
              <a:ext uri="{FF2B5EF4-FFF2-40B4-BE49-F238E27FC236}">
                <a16:creationId xmlns:a16="http://schemas.microsoft.com/office/drawing/2014/main" id="{6DC98F2D-3F3B-4CB5-9958-4F1FB84A5B22}"/>
              </a:ext>
            </a:extLst>
          </p:cNvPr>
          <p:cNvSpPr txBox="1"/>
          <p:nvPr/>
        </p:nvSpPr>
        <p:spPr>
          <a:xfrm>
            <a:off x="87128" y="709174"/>
            <a:ext cx="5160373" cy="830997"/>
          </a:xfrm>
          <a:prstGeom prst="rect">
            <a:avLst/>
          </a:prstGeom>
          <a:noFill/>
        </p:spPr>
        <p:txBody>
          <a:bodyPr wrap="square" rtlCol="0">
            <a:spAutoFit/>
          </a:bodyPr>
          <a:lstStyle/>
          <a:p>
            <a:pPr algn="ctr"/>
            <a:r>
              <a:rPr lang="fr-FR" sz="1600" u="sng" dirty="0">
                <a:latin typeface="+mn-lt"/>
              </a:rPr>
              <a:t>Nous sommes sur le point de finaliser une organisation interne en France pilotée par deux laboratoires : </a:t>
            </a:r>
            <a:r>
              <a:rPr lang="fr-FR" sz="1600" u="sng" dirty="0" err="1">
                <a:latin typeface="+mn-lt"/>
              </a:rPr>
              <a:t>IJCLab</a:t>
            </a:r>
            <a:r>
              <a:rPr lang="fr-FR" sz="1600" u="sng" dirty="0">
                <a:latin typeface="+mn-lt"/>
              </a:rPr>
              <a:t>/LPSC</a:t>
            </a:r>
            <a:endParaRPr lang="en-US" sz="1600" b="1" u="sng" dirty="0">
              <a:latin typeface="+mn-lt"/>
            </a:endParaRPr>
          </a:p>
        </p:txBody>
      </p:sp>
      <p:sp>
        <p:nvSpPr>
          <p:cNvPr id="14" name="ZoneTexte 13">
            <a:extLst>
              <a:ext uri="{FF2B5EF4-FFF2-40B4-BE49-F238E27FC236}">
                <a16:creationId xmlns:a16="http://schemas.microsoft.com/office/drawing/2014/main" id="{88B96D3D-4111-4FA9-A861-65B7A3069887}"/>
              </a:ext>
            </a:extLst>
          </p:cNvPr>
          <p:cNvSpPr txBox="1"/>
          <p:nvPr/>
        </p:nvSpPr>
        <p:spPr>
          <a:xfrm>
            <a:off x="200056" y="2630725"/>
            <a:ext cx="4394243" cy="1692771"/>
          </a:xfrm>
          <a:prstGeom prst="rect">
            <a:avLst/>
          </a:prstGeom>
          <a:noFill/>
          <a:ln>
            <a:solidFill>
              <a:srgbClr val="FF6700"/>
            </a:solidFill>
          </a:ln>
        </p:spPr>
        <p:txBody>
          <a:bodyPr wrap="square" rtlCol="0">
            <a:spAutoFit/>
          </a:bodyPr>
          <a:lstStyle/>
          <a:p>
            <a:r>
              <a:rPr lang="fr-FR" sz="1300" dirty="0">
                <a:latin typeface="+mn-lt"/>
              </a:rPr>
              <a:t>Plusieurs nouvelles personnes ont pris des responsabilités</a:t>
            </a:r>
          </a:p>
          <a:p>
            <a:r>
              <a:rPr lang="en-US" sz="1300" b="1" dirty="0">
                <a:latin typeface="+mn-lt"/>
              </a:rPr>
              <a:t>Denis </a:t>
            </a:r>
            <a:r>
              <a:rPr lang="en-US" sz="1300" b="1" dirty="0" err="1">
                <a:latin typeface="+mn-lt"/>
              </a:rPr>
              <a:t>Reynet</a:t>
            </a:r>
            <a:r>
              <a:rPr lang="en-US" sz="1300" b="1" dirty="0">
                <a:latin typeface="+mn-lt"/>
              </a:rPr>
              <a:t>           </a:t>
            </a:r>
            <a:r>
              <a:rPr lang="en-US" sz="1300" dirty="0">
                <a:latin typeface="+mn-lt"/>
              </a:rPr>
              <a:t>System Engineers (</a:t>
            </a:r>
            <a:r>
              <a:rPr lang="en-US" sz="1300" dirty="0" err="1">
                <a:solidFill>
                  <a:prstClr val="black"/>
                </a:solidFill>
                <a:latin typeface="+mn-lt"/>
              </a:rPr>
              <a:t>IJCLab</a:t>
            </a:r>
            <a:r>
              <a:rPr lang="en-US" sz="1300" dirty="0">
                <a:latin typeface="+mn-lt"/>
              </a:rPr>
              <a:t>)</a:t>
            </a:r>
          </a:p>
          <a:p>
            <a:r>
              <a:rPr lang="en-US" sz="1300" b="1" dirty="0">
                <a:latin typeface="+mn-lt"/>
              </a:rPr>
              <a:t>Maud </a:t>
            </a:r>
            <a:r>
              <a:rPr lang="en-US" sz="1300" b="1" dirty="0" err="1">
                <a:latin typeface="+mn-lt"/>
              </a:rPr>
              <a:t>Baylac</a:t>
            </a:r>
            <a:r>
              <a:rPr lang="en-US" sz="1300" b="1" dirty="0">
                <a:latin typeface="+mn-lt"/>
              </a:rPr>
              <a:t>          </a:t>
            </a:r>
            <a:r>
              <a:rPr lang="en-US" sz="1300" dirty="0">
                <a:latin typeface="+mn-lt"/>
              </a:rPr>
              <a:t> Gun Installation and Operation (</a:t>
            </a:r>
            <a:r>
              <a:rPr lang="en-US" sz="1300" dirty="0">
                <a:solidFill>
                  <a:prstClr val="black"/>
                </a:solidFill>
                <a:latin typeface="+mn-lt"/>
              </a:rPr>
              <a:t>LPSC</a:t>
            </a:r>
            <a:r>
              <a:rPr lang="en-US" sz="1300" dirty="0">
                <a:latin typeface="+mn-lt"/>
              </a:rPr>
              <a:t>)</a:t>
            </a:r>
          </a:p>
          <a:p>
            <a:r>
              <a:rPr lang="en-US" sz="1300" b="1" dirty="0">
                <a:latin typeface="+mn-lt"/>
              </a:rPr>
              <a:t>Luc Perrot</a:t>
            </a:r>
            <a:r>
              <a:rPr lang="en-US" sz="1300" dirty="0">
                <a:latin typeface="+mn-lt"/>
              </a:rPr>
              <a:t>	        Beam Dynamics (</a:t>
            </a:r>
            <a:r>
              <a:rPr lang="en-US" sz="1300" dirty="0" err="1">
                <a:solidFill>
                  <a:prstClr val="black"/>
                </a:solidFill>
                <a:latin typeface="+mn-lt"/>
              </a:rPr>
              <a:t>IJCLab</a:t>
            </a:r>
            <a:r>
              <a:rPr lang="en-US" sz="1300" dirty="0">
                <a:latin typeface="+mn-lt"/>
              </a:rPr>
              <a:t>)</a:t>
            </a:r>
          </a:p>
          <a:p>
            <a:r>
              <a:rPr lang="en-US" sz="1300" b="1" dirty="0">
                <a:latin typeface="+mn-lt"/>
              </a:rPr>
              <a:t>Guillaume </a:t>
            </a:r>
            <a:r>
              <a:rPr lang="en-US" sz="1300" b="1" dirty="0" err="1">
                <a:latin typeface="+mn-lt"/>
              </a:rPr>
              <a:t>Olry</a:t>
            </a:r>
            <a:r>
              <a:rPr lang="en-US" sz="1300" b="1" dirty="0">
                <a:latin typeface="+mn-lt"/>
              </a:rPr>
              <a:t>       </a:t>
            </a:r>
            <a:r>
              <a:rPr lang="en-US" sz="1300" dirty="0">
                <a:latin typeface="+mn-lt"/>
              </a:rPr>
              <a:t>RF System (</a:t>
            </a:r>
            <a:r>
              <a:rPr lang="en-US" sz="1300" dirty="0" err="1">
                <a:solidFill>
                  <a:prstClr val="black"/>
                </a:solidFill>
                <a:latin typeface="+mn-lt"/>
              </a:rPr>
              <a:t>IJCLab</a:t>
            </a:r>
            <a:r>
              <a:rPr lang="en-US" sz="1300" dirty="0">
                <a:latin typeface="+mn-lt"/>
              </a:rPr>
              <a:t>)</a:t>
            </a:r>
          </a:p>
          <a:p>
            <a:r>
              <a:rPr lang="en-US" sz="1300" b="1" dirty="0" err="1">
                <a:latin typeface="+mn-lt"/>
              </a:rPr>
              <a:t>Patxi</a:t>
            </a:r>
            <a:r>
              <a:rPr lang="en-US" sz="1300" b="1" dirty="0">
                <a:latin typeface="+mn-lt"/>
              </a:rPr>
              <a:t> </a:t>
            </a:r>
            <a:r>
              <a:rPr lang="en-US" sz="1300" b="1" dirty="0" err="1">
                <a:latin typeface="+mn-lt"/>
              </a:rPr>
              <a:t>Duthil</a:t>
            </a:r>
            <a:r>
              <a:rPr lang="en-US" sz="1300" b="1" dirty="0">
                <a:latin typeface="+mn-lt"/>
              </a:rPr>
              <a:t>	        </a:t>
            </a:r>
            <a:r>
              <a:rPr lang="en-US" sz="1300" dirty="0">
                <a:latin typeface="+mn-lt"/>
              </a:rPr>
              <a:t>Cryogenic (</a:t>
            </a:r>
            <a:r>
              <a:rPr lang="en-US" sz="1300" dirty="0" err="1">
                <a:solidFill>
                  <a:prstClr val="black"/>
                </a:solidFill>
                <a:latin typeface="+mn-lt"/>
              </a:rPr>
              <a:t>IJCLab</a:t>
            </a:r>
            <a:r>
              <a:rPr lang="en-US" sz="1300" dirty="0">
                <a:latin typeface="+mn-lt"/>
              </a:rPr>
              <a:t>)</a:t>
            </a:r>
          </a:p>
          <a:p>
            <a:r>
              <a:rPr lang="en-US" sz="1300" b="1" dirty="0">
                <a:latin typeface="+mn-lt"/>
              </a:rPr>
              <a:t>Sébastien Wurth    </a:t>
            </a:r>
            <a:r>
              <a:rPr lang="en-US" sz="1300" dirty="0">
                <a:latin typeface="+mn-lt"/>
              </a:rPr>
              <a:t>Security Issues (</a:t>
            </a:r>
            <a:r>
              <a:rPr lang="en-US" sz="1300" dirty="0" err="1">
                <a:solidFill>
                  <a:prstClr val="black"/>
                </a:solidFill>
                <a:latin typeface="+mn-lt"/>
              </a:rPr>
              <a:t>IJCLab</a:t>
            </a:r>
            <a:r>
              <a:rPr lang="en-US" sz="1300" dirty="0">
                <a:latin typeface="+mn-lt"/>
              </a:rPr>
              <a:t>)</a:t>
            </a:r>
          </a:p>
          <a:p>
            <a:r>
              <a:rPr lang="en-US" sz="1300" b="1" dirty="0">
                <a:latin typeface="+mn-lt"/>
              </a:rPr>
              <a:t>Marc </a:t>
            </a:r>
            <a:r>
              <a:rPr lang="en-US" sz="1300" b="1" dirty="0" err="1">
                <a:latin typeface="+mn-lt"/>
              </a:rPr>
              <a:t>Langlet</a:t>
            </a:r>
            <a:r>
              <a:rPr lang="en-US" sz="1300" b="1" dirty="0">
                <a:latin typeface="+mn-lt"/>
              </a:rPr>
              <a:t>           </a:t>
            </a:r>
            <a:r>
              <a:rPr lang="en-US" sz="1300" dirty="0">
                <a:latin typeface="+mn-lt"/>
              </a:rPr>
              <a:t>Infrastructures (</a:t>
            </a:r>
            <a:r>
              <a:rPr lang="en-US" sz="1300" dirty="0" err="1">
                <a:solidFill>
                  <a:prstClr val="black"/>
                </a:solidFill>
                <a:latin typeface="+mn-lt"/>
              </a:rPr>
              <a:t>IJCLab</a:t>
            </a:r>
            <a:r>
              <a:rPr lang="en-US" sz="1300" dirty="0">
                <a:latin typeface="+mn-lt"/>
              </a:rPr>
              <a:t>)</a:t>
            </a:r>
          </a:p>
        </p:txBody>
      </p:sp>
      <p:sp>
        <p:nvSpPr>
          <p:cNvPr id="15" name="ZoneTexte 14">
            <a:extLst>
              <a:ext uri="{FF2B5EF4-FFF2-40B4-BE49-F238E27FC236}">
                <a16:creationId xmlns:a16="http://schemas.microsoft.com/office/drawing/2014/main" id="{03BCD326-1730-4E3D-8B59-4EAB7D3DC7FA}"/>
              </a:ext>
            </a:extLst>
          </p:cNvPr>
          <p:cNvSpPr txBox="1"/>
          <p:nvPr/>
        </p:nvSpPr>
        <p:spPr>
          <a:xfrm>
            <a:off x="4299435" y="2309687"/>
            <a:ext cx="6473340" cy="1292662"/>
          </a:xfrm>
          <a:prstGeom prst="rect">
            <a:avLst/>
          </a:prstGeom>
          <a:noFill/>
          <a:ln>
            <a:solidFill>
              <a:srgbClr val="FF0000"/>
            </a:solidFill>
          </a:ln>
        </p:spPr>
        <p:txBody>
          <a:bodyPr wrap="square" rtlCol="0">
            <a:spAutoFit/>
          </a:bodyPr>
          <a:lstStyle/>
          <a:p>
            <a:pPr marL="285750" lvl="0" indent="-285750">
              <a:buFont typeface="Wingdings" panose="05000000000000000000" pitchFamily="2" charset="2"/>
              <a:buChar char="Ø"/>
            </a:pPr>
            <a:r>
              <a:rPr lang="en-US" sz="1300">
                <a:latin typeface="+mn-lt"/>
              </a:rPr>
              <a:t>PHD student (ending now)  injection lines :    </a:t>
            </a:r>
            <a:r>
              <a:rPr lang="en-US" sz="1300" b="1">
                <a:latin typeface="+mn-lt"/>
              </a:rPr>
              <a:t>Ben Hounsell </a:t>
            </a:r>
            <a:r>
              <a:rPr lang="en-US" sz="1300">
                <a:solidFill>
                  <a:prstClr val="black"/>
                </a:solidFill>
                <a:latin typeface="+mn-lt"/>
              </a:rPr>
              <a:t>(100% PERLE)</a:t>
            </a:r>
            <a:endParaRPr lang="en-US" sz="1300">
              <a:latin typeface="+mn-lt"/>
            </a:endParaRPr>
          </a:p>
          <a:p>
            <a:pPr marL="285750" indent="-285750">
              <a:buFont typeface="Wingdings" panose="05000000000000000000" pitchFamily="2" charset="2"/>
              <a:buChar char="Ø"/>
            </a:pPr>
            <a:r>
              <a:rPr lang="en-US" sz="1300">
                <a:latin typeface="+mn-lt"/>
              </a:rPr>
              <a:t>PHD student (2</a:t>
            </a:r>
            <a:r>
              <a:rPr lang="en-US" sz="1300" baseline="30000">
                <a:latin typeface="+mn-lt"/>
              </a:rPr>
              <a:t>nd</a:t>
            </a:r>
            <a:r>
              <a:rPr lang="en-US" sz="1300">
                <a:latin typeface="+mn-lt"/>
              </a:rPr>
              <a:t> year) on RF/HOM/cavities : </a:t>
            </a:r>
            <a:r>
              <a:rPr lang="en-US" sz="1300" b="1">
                <a:latin typeface="+mn-lt"/>
              </a:rPr>
              <a:t>Carmelo Barbagallo   </a:t>
            </a:r>
            <a:r>
              <a:rPr lang="en-US" sz="1300">
                <a:latin typeface="+mn-lt"/>
              </a:rPr>
              <a:t>(100% PERLE)</a:t>
            </a:r>
          </a:p>
          <a:p>
            <a:pPr marL="285750" indent="-285750">
              <a:buFont typeface="Wingdings" panose="05000000000000000000" pitchFamily="2" charset="2"/>
              <a:buChar char="Ø"/>
            </a:pPr>
            <a:r>
              <a:rPr lang="en-US" sz="1300">
                <a:latin typeface="+mn-lt"/>
              </a:rPr>
              <a:t>PHD student (1</a:t>
            </a:r>
            <a:r>
              <a:rPr lang="en-US" sz="1300" baseline="30000">
                <a:latin typeface="+mn-lt"/>
              </a:rPr>
              <a:t>st</a:t>
            </a:r>
            <a:r>
              <a:rPr lang="en-US" sz="1300">
                <a:latin typeface="+mn-lt"/>
              </a:rPr>
              <a:t> year) on Beam Dynamics  : </a:t>
            </a:r>
            <a:r>
              <a:rPr lang="en-US" sz="1300" b="1">
                <a:latin typeface="+mn-lt"/>
              </a:rPr>
              <a:t>Coline Guyot</a:t>
            </a:r>
            <a:r>
              <a:rPr lang="en-US" sz="1300">
                <a:latin typeface="+mn-lt"/>
              </a:rPr>
              <a:t> (partial time in PERLE)</a:t>
            </a:r>
          </a:p>
          <a:p>
            <a:pPr marL="285750" indent="-285750">
              <a:buFont typeface="Wingdings" panose="05000000000000000000" pitchFamily="2" charset="2"/>
              <a:buChar char="Ø"/>
            </a:pPr>
            <a:r>
              <a:rPr lang="en-US" sz="1300">
                <a:latin typeface="+mn-lt"/>
              </a:rPr>
              <a:t>From Feb. 2022 </a:t>
            </a:r>
          </a:p>
          <a:p>
            <a:pPr marL="787400" lvl="1" indent="-285750">
              <a:buFont typeface="Arial" panose="020B0604020202020204" pitchFamily="34" charset="0"/>
              <a:buChar char="•"/>
            </a:pPr>
            <a:r>
              <a:rPr lang="en-US" sz="1300">
                <a:latin typeface="+mn-lt"/>
              </a:rPr>
              <a:t>Postdoc (beam dynamics) </a:t>
            </a:r>
            <a:r>
              <a:rPr lang="en-US" sz="1300" b="1">
                <a:latin typeface="+mn-lt"/>
              </a:rPr>
              <a:t>Alex Fomin</a:t>
            </a:r>
          </a:p>
          <a:p>
            <a:pPr marL="787400" lvl="1" indent="-285750">
              <a:buFont typeface="Arial" panose="020B0604020202020204" pitchFamily="34" charset="0"/>
              <a:buChar char="•"/>
            </a:pPr>
            <a:r>
              <a:rPr lang="en-US" sz="1300">
                <a:latin typeface="+mn-lt"/>
              </a:rPr>
              <a:t>5 months interns</a:t>
            </a:r>
            <a:r>
              <a:rPr lang="en-US" sz="1300">
                <a:latin typeface="+mn-lt"/>
                <a:sym typeface="Wingdings" panose="05000000000000000000" pitchFamily="2" charset="2"/>
              </a:rPr>
              <a:t> </a:t>
            </a:r>
            <a:r>
              <a:rPr lang="en-US" sz="1300">
                <a:latin typeface="+mn-lt"/>
              </a:rPr>
              <a:t>(Magnets/beam dynamics)</a:t>
            </a:r>
            <a:r>
              <a:rPr lang="en-US" sz="1300">
                <a:latin typeface="+mn-lt"/>
                <a:sym typeface="Wingdings" panose="05000000000000000000" pitchFamily="2" charset="2"/>
              </a:rPr>
              <a:t>PHD thesis 2022</a:t>
            </a:r>
            <a:r>
              <a:rPr lang="en-US" sz="1300">
                <a:latin typeface="+mn-lt"/>
              </a:rPr>
              <a:t>:</a:t>
            </a:r>
            <a:r>
              <a:rPr lang="en-US" sz="1300" b="1">
                <a:latin typeface="+mn-lt"/>
              </a:rPr>
              <a:t>Rasha Abukeshek</a:t>
            </a:r>
            <a:endParaRPr lang="en-US" sz="1300" b="1" dirty="0">
              <a:latin typeface="+mn-lt"/>
            </a:endParaRPr>
          </a:p>
        </p:txBody>
      </p:sp>
      <p:sp>
        <p:nvSpPr>
          <p:cNvPr id="16" name="ZoneTexte 15">
            <a:extLst>
              <a:ext uri="{FF2B5EF4-FFF2-40B4-BE49-F238E27FC236}">
                <a16:creationId xmlns:a16="http://schemas.microsoft.com/office/drawing/2014/main" id="{FF8AAE9F-5B13-41E3-9B9C-552C516EE5DA}"/>
              </a:ext>
            </a:extLst>
          </p:cNvPr>
          <p:cNvSpPr txBox="1"/>
          <p:nvPr/>
        </p:nvSpPr>
        <p:spPr>
          <a:xfrm>
            <a:off x="4289088" y="3620801"/>
            <a:ext cx="5849827" cy="1892826"/>
          </a:xfrm>
          <a:prstGeom prst="rect">
            <a:avLst/>
          </a:prstGeom>
          <a:noFill/>
          <a:ln>
            <a:solidFill>
              <a:srgbClr val="FF0000"/>
            </a:solidFill>
          </a:ln>
        </p:spPr>
        <p:txBody>
          <a:bodyPr wrap="square" rtlCol="0">
            <a:spAutoFit/>
          </a:bodyPr>
          <a:lstStyle/>
          <a:p>
            <a:r>
              <a:rPr lang="en-US" sz="1300" b="1" dirty="0">
                <a:latin typeface="+mn-lt"/>
              </a:rPr>
              <a:t>Yolanda Gomez-Martinez</a:t>
            </a:r>
            <a:r>
              <a:rPr lang="en-US" sz="1300" dirty="0">
                <a:latin typeface="+mn-lt"/>
              </a:rPr>
              <a:t> 	Coupler design  (LPSC)</a:t>
            </a:r>
          </a:p>
          <a:p>
            <a:r>
              <a:rPr lang="en-US" sz="1300" b="1" dirty="0">
                <a:latin typeface="+mn-lt"/>
              </a:rPr>
              <a:t>Bertrand </a:t>
            </a:r>
            <a:r>
              <a:rPr lang="en-US" sz="1300" b="1" dirty="0" err="1">
                <a:latin typeface="+mn-lt"/>
              </a:rPr>
              <a:t>Jacquot</a:t>
            </a:r>
            <a:r>
              <a:rPr lang="en-US" sz="1300" b="1" dirty="0">
                <a:latin typeface="+mn-lt"/>
              </a:rPr>
              <a:t> 	</a:t>
            </a:r>
            <a:r>
              <a:rPr lang="en-US" sz="1300" dirty="0">
                <a:latin typeface="+mn-lt"/>
              </a:rPr>
              <a:t>Optical non-linear aberration</a:t>
            </a:r>
            <a:r>
              <a:rPr lang="en-US" sz="1300" b="1" dirty="0">
                <a:latin typeface="+mn-lt"/>
              </a:rPr>
              <a:t> </a:t>
            </a:r>
            <a:r>
              <a:rPr lang="en-US" sz="1300" dirty="0">
                <a:latin typeface="+mn-lt"/>
              </a:rPr>
              <a:t>(GANIL)</a:t>
            </a:r>
          </a:p>
          <a:p>
            <a:r>
              <a:rPr lang="en-US" sz="1300" b="1" dirty="0" err="1">
                <a:latin typeface="+mn-lt"/>
              </a:rPr>
              <a:t>Hadil</a:t>
            </a:r>
            <a:r>
              <a:rPr lang="en-US" sz="1300" b="1" dirty="0">
                <a:latin typeface="+mn-lt"/>
              </a:rPr>
              <a:t> </a:t>
            </a:r>
            <a:r>
              <a:rPr lang="en-US" sz="1300" b="1" dirty="0" err="1">
                <a:latin typeface="+mn-lt"/>
              </a:rPr>
              <a:t>Abualrob</a:t>
            </a:r>
            <a:r>
              <a:rPr lang="en-US" sz="1300" b="1" dirty="0">
                <a:latin typeface="+mn-lt"/>
              </a:rPr>
              <a:t> 	</a:t>
            </a:r>
            <a:r>
              <a:rPr lang="en-US" sz="1300" dirty="0">
                <a:latin typeface="+mn-lt"/>
              </a:rPr>
              <a:t>Magnets/Beam Dynamics (</a:t>
            </a:r>
            <a:r>
              <a:rPr lang="en-US" sz="1300" dirty="0" err="1">
                <a:latin typeface="+mn-lt"/>
              </a:rPr>
              <a:t>IJCLab</a:t>
            </a:r>
            <a:r>
              <a:rPr lang="en-US" sz="1300" dirty="0">
                <a:latin typeface="+mn-lt"/>
              </a:rPr>
              <a:t> / An-Najah(Nablus))</a:t>
            </a:r>
          </a:p>
          <a:p>
            <a:r>
              <a:rPr lang="en-US" sz="1300" b="1" dirty="0">
                <a:latin typeface="+mn-lt"/>
              </a:rPr>
              <a:t>Patricia </a:t>
            </a:r>
            <a:r>
              <a:rPr lang="en-US" sz="1300" b="1" dirty="0" err="1">
                <a:latin typeface="+mn-lt"/>
              </a:rPr>
              <a:t>Duschene</a:t>
            </a:r>
            <a:r>
              <a:rPr lang="en-US" sz="1300" b="1" dirty="0">
                <a:latin typeface="+mn-lt"/>
              </a:rPr>
              <a:t> 	</a:t>
            </a:r>
            <a:r>
              <a:rPr lang="en-US" sz="1300" dirty="0">
                <a:latin typeface="+mn-lt"/>
              </a:rPr>
              <a:t>HOM and cavities, cryomodules (</a:t>
            </a:r>
            <a:r>
              <a:rPr lang="en-US" sz="1300" dirty="0" err="1">
                <a:latin typeface="+mn-lt"/>
              </a:rPr>
              <a:t>IJCLab</a:t>
            </a:r>
            <a:r>
              <a:rPr lang="en-US" sz="1300" dirty="0">
                <a:latin typeface="+mn-lt"/>
              </a:rPr>
              <a:t>)</a:t>
            </a:r>
          </a:p>
          <a:p>
            <a:pPr lvl="0"/>
            <a:r>
              <a:rPr lang="en-US" sz="1300" b="1" dirty="0">
                <a:latin typeface="+mn-lt"/>
              </a:rPr>
              <a:t>Rodolphe Marie 	</a:t>
            </a:r>
            <a:r>
              <a:rPr lang="en-US" sz="1300" dirty="0">
                <a:latin typeface="+mn-lt"/>
              </a:rPr>
              <a:t>Mechanical Designs (</a:t>
            </a:r>
            <a:r>
              <a:rPr lang="en-US" sz="1300" dirty="0" err="1">
                <a:solidFill>
                  <a:prstClr val="black"/>
                </a:solidFill>
                <a:latin typeface="+mn-lt"/>
              </a:rPr>
              <a:t>IJCLab</a:t>
            </a:r>
            <a:r>
              <a:rPr lang="en-US" sz="1300" dirty="0">
                <a:solidFill>
                  <a:prstClr val="black"/>
                </a:solidFill>
                <a:latin typeface="+mn-lt"/>
              </a:rPr>
              <a:t>)</a:t>
            </a:r>
            <a:endParaRPr lang="en-US" sz="1300" dirty="0">
              <a:latin typeface="+mn-lt"/>
            </a:endParaRPr>
          </a:p>
          <a:p>
            <a:pPr lvl="0"/>
            <a:r>
              <a:rPr lang="en-US" sz="1300" b="1" dirty="0">
                <a:latin typeface="+mn-lt"/>
              </a:rPr>
              <a:t>Alexandre </a:t>
            </a:r>
            <a:r>
              <a:rPr lang="en-US" sz="1300" b="1" dirty="0" err="1">
                <a:latin typeface="+mn-lt"/>
              </a:rPr>
              <a:t>Gallas</a:t>
            </a:r>
            <a:r>
              <a:rPr lang="en-US" sz="1300" b="1" dirty="0">
                <a:latin typeface="+mn-lt"/>
              </a:rPr>
              <a:t> 	</a:t>
            </a:r>
            <a:r>
              <a:rPr lang="en-US" sz="1300" dirty="0">
                <a:latin typeface="+mn-lt"/>
              </a:rPr>
              <a:t>Mechanics/Quality/RF-gun (</a:t>
            </a:r>
            <a:r>
              <a:rPr lang="en-US" sz="1300" dirty="0" err="1">
                <a:solidFill>
                  <a:prstClr val="black"/>
                </a:solidFill>
                <a:latin typeface="+mn-lt"/>
              </a:rPr>
              <a:t>IJCLab</a:t>
            </a:r>
            <a:r>
              <a:rPr lang="en-US" sz="1300" dirty="0">
                <a:solidFill>
                  <a:prstClr val="black"/>
                </a:solidFill>
                <a:latin typeface="+mn-lt"/>
              </a:rPr>
              <a:t>)</a:t>
            </a:r>
          </a:p>
          <a:p>
            <a:pPr lvl="0"/>
            <a:r>
              <a:rPr lang="en-US" sz="1300" b="1" dirty="0">
                <a:solidFill>
                  <a:prstClr val="black"/>
                </a:solidFill>
                <a:latin typeface="+mn-lt"/>
              </a:rPr>
              <a:t>Christelle Bruni 	</a:t>
            </a:r>
            <a:r>
              <a:rPr lang="en-US" sz="1300" dirty="0">
                <a:solidFill>
                  <a:prstClr val="black"/>
                </a:solidFill>
                <a:latin typeface="+mn-lt"/>
              </a:rPr>
              <a:t>Beam Dynamics (</a:t>
            </a:r>
            <a:r>
              <a:rPr lang="en-US" sz="1300" dirty="0" err="1">
                <a:solidFill>
                  <a:prstClr val="black"/>
                </a:solidFill>
                <a:latin typeface="+mn-lt"/>
              </a:rPr>
              <a:t>IJCLab</a:t>
            </a:r>
            <a:r>
              <a:rPr lang="en-US" sz="1300" dirty="0">
                <a:solidFill>
                  <a:prstClr val="black"/>
                </a:solidFill>
                <a:latin typeface="+mn-lt"/>
              </a:rPr>
              <a:t>)</a:t>
            </a:r>
          </a:p>
          <a:p>
            <a:pPr lvl="0"/>
            <a:r>
              <a:rPr lang="en-US" sz="1300" b="1" dirty="0">
                <a:solidFill>
                  <a:prstClr val="black"/>
                </a:solidFill>
                <a:latin typeface="+mn-lt"/>
              </a:rPr>
              <a:t>Gilles Olivier </a:t>
            </a:r>
            <a:r>
              <a:rPr lang="en-US" sz="1300" dirty="0">
                <a:solidFill>
                  <a:prstClr val="black"/>
                </a:solidFill>
                <a:latin typeface="+mn-lt"/>
              </a:rPr>
              <a:t>		Cryomodules design/SPL (</a:t>
            </a:r>
            <a:r>
              <a:rPr lang="en-US" sz="1300" dirty="0" err="1">
                <a:solidFill>
                  <a:prstClr val="black"/>
                </a:solidFill>
                <a:latin typeface="+mn-lt"/>
              </a:rPr>
              <a:t>IJCLab</a:t>
            </a:r>
            <a:r>
              <a:rPr lang="en-US" sz="1300" dirty="0">
                <a:solidFill>
                  <a:prstClr val="black"/>
                </a:solidFill>
                <a:latin typeface="+mn-lt"/>
              </a:rPr>
              <a:t>)</a:t>
            </a:r>
          </a:p>
          <a:p>
            <a:pPr lvl="0"/>
            <a:r>
              <a:rPr lang="en-US" sz="1300" b="1" dirty="0" err="1">
                <a:solidFill>
                  <a:prstClr val="black"/>
                </a:solidFill>
                <a:latin typeface="+mn-lt"/>
              </a:rPr>
              <a:t>Ningyuan</a:t>
            </a:r>
            <a:r>
              <a:rPr lang="en-US" sz="1300" b="1" dirty="0">
                <a:solidFill>
                  <a:prstClr val="black"/>
                </a:solidFill>
                <a:latin typeface="+mn-lt"/>
              </a:rPr>
              <a:t> Hu</a:t>
            </a:r>
            <a:r>
              <a:rPr lang="en-US" sz="1300" dirty="0">
                <a:solidFill>
                  <a:prstClr val="black"/>
                </a:solidFill>
                <a:latin typeface="+mn-lt"/>
              </a:rPr>
              <a:t>		Design RF/Cavities/HOM (</a:t>
            </a:r>
            <a:r>
              <a:rPr lang="en-US" sz="1300" dirty="0" err="1">
                <a:solidFill>
                  <a:prstClr val="black"/>
                </a:solidFill>
                <a:latin typeface="+mn-lt"/>
              </a:rPr>
              <a:t>IJCLab</a:t>
            </a:r>
            <a:endParaRPr lang="en-US" sz="1300" dirty="0">
              <a:latin typeface="+mn-lt"/>
            </a:endParaRPr>
          </a:p>
        </p:txBody>
      </p:sp>
      <p:sp>
        <p:nvSpPr>
          <p:cNvPr id="67" name="Forme libre : forme 66">
            <a:extLst>
              <a:ext uri="{FF2B5EF4-FFF2-40B4-BE49-F238E27FC236}">
                <a16:creationId xmlns:a16="http://schemas.microsoft.com/office/drawing/2014/main" id="{727CCD3D-3DC8-480D-950E-039A98B4D0A1}"/>
              </a:ext>
            </a:extLst>
          </p:cNvPr>
          <p:cNvSpPr/>
          <p:nvPr/>
        </p:nvSpPr>
        <p:spPr>
          <a:xfrm>
            <a:off x="339733" y="822432"/>
            <a:ext cx="6001186" cy="567589"/>
          </a:xfrm>
          <a:custGeom>
            <a:avLst/>
            <a:gdLst/>
            <a:ahLst/>
            <a:cxnLst/>
            <a:rect l="0" t="0" r="0" b="0"/>
            <a:pathLst>
              <a:path>
                <a:moveTo>
                  <a:pt x="6028108" y="0"/>
                </a:moveTo>
                <a:lnTo>
                  <a:pt x="6028108" y="717773"/>
                </a:lnTo>
                <a:lnTo>
                  <a:pt x="0" y="717773"/>
                </a:lnTo>
                <a:lnTo>
                  <a:pt x="0" y="810247"/>
                </a:lnTo>
              </a:path>
            </a:pathLst>
          </a:custGeom>
          <a:noFill/>
          <a:ln>
            <a:solidFill>
              <a:srgbClr val="C00000"/>
            </a:solidFill>
          </a:ln>
        </p:spPr>
        <p:style>
          <a:lnRef idx="2">
            <a:scrgbClr r="0" g="0" b="0"/>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US" dirty="0"/>
          </a:p>
        </p:txBody>
      </p:sp>
      <p:grpSp>
        <p:nvGrpSpPr>
          <p:cNvPr id="71" name="Groupe 70">
            <a:extLst>
              <a:ext uri="{FF2B5EF4-FFF2-40B4-BE49-F238E27FC236}">
                <a16:creationId xmlns:a16="http://schemas.microsoft.com/office/drawing/2014/main" id="{B299B664-DA00-426B-9C85-68508ECBF81F}"/>
              </a:ext>
            </a:extLst>
          </p:cNvPr>
          <p:cNvGrpSpPr/>
          <p:nvPr/>
        </p:nvGrpSpPr>
        <p:grpSpPr>
          <a:xfrm>
            <a:off x="31982" y="649899"/>
            <a:ext cx="10690731" cy="1614629"/>
            <a:chOff x="-14959" y="583474"/>
            <a:chExt cx="10690731" cy="1614629"/>
          </a:xfrm>
        </p:grpSpPr>
        <p:sp>
          <p:nvSpPr>
            <p:cNvPr id="72" name="Forme libre : forme 71">
              <a:extLst>
                <a:ext uri="{FF2B5EF4-FFF2-40B4-BE49-F238E27FC236}">
                  <a16:creationId xmlns:a16="http://schemas.microsoft.com/office/drawing/2014/main" id="{58291CDD-1E52-49CB-B2D1-CD22F6D984C9}"/>
                </a:ext>
              </a:extLst>
            </p:cNvPr>
            <p:cNvSpPr/>
            <p:nvPr/>
          </p:nvSpPr>
          <p:spPr>
            <a:xfrm>
              <a:off x="6246142" y="745272"/>
              <a:ext cx="92473" cy="405123"/>
            </a:xfrm>
            <a:custGeom>
              <a:avLst/>
              <a:gdLst/>
              <a:ahLst/>
              <a:cxnLst/>
              <a:rect l="0" t="0" r="0" b="0"/>
              <a:pathLst>
                <a:path>
                  <a:moveTo>
                    <a:pt x="92473" y="0"/>
                  </a:moveTo>
                  <a:lnTo>
                    <a:pt x="92473" y="405123"/>
                  </a:lnTo>
                  <a:lnTo>
                    <a:pt x="0" y="405123"/>
                  </a:lnTo>
                </a:path>
              </a:pathLst>
            </a:custGeom>
            <a:noFill/>
            <a:ln>
              <a:solidFill>
                <a:srgbClr val="C00000"/>
              </a:solidFill>
            </a:ln>
          </p:spPr>
          <p:style>
            <a:lnRef idx="2">
              <a:scrgbClr r="0" g="0" b="0"/>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73" name="Forme libre : forme 72">
              <a:extLst>
                <a:ext uri="{FF2B5EF4-FFF2-40B4-BE49-F238E27FC236}">
                  <a16:creationId xmlns:a16="http://schemas.microsoft.com/office/drawing/2014/main" id="{8606C1AD-AD1A-4DA7-BDA2-5973DB485FF9}"/>
                </a:ext>
              </a:extLst>
            </p:cNvPr>
            <p:cNvSpPr/>
            <p:nvPr/>
          </p:nvSpPr>
          <p:spPr>
            <a:xfrm>
              <a:off x="6338616" y="745272"/>
              <a:ext cx="3896805" cy="810247"/>
            </a:xfrm>
            <a:custGeom>
              <a:avLst/>
              <a:gdLst/>
              <a:ahLst/>
              <a:cxnLst/>
              <a:rect l="0" t="0" r="0" b="0"/>
              <a:pathLst>
                <a:path>
                  <a:moveTo>
                    <a:pt x="0" y="0"/>
                  </a:moveTo>
                  <a:lnTo>
                    <a:pt x="0" y="717773"/>
                  </a:lnTo>
                  <a:lnTo>
                    <a:pt x="3896805" y="717773"/>
                  </a:lnTo>
                  <a:lnTo>
                    <a:pt x="3896805" y="810247"/>
                  </a:lnTo>
                </a:path>
              </a:pathLst>
            </a:custGeom>
            <a:noFill/>
            <a:ln>
              <a:solidFill>
                <a:srgbClr val="C00000"/>
              </a:solidFill>
            </a:ln>
          </p:spPr>
          <p:style>
            <a:lnRef idx="2">
              <a:scrgbClr r="0" g="0" b="0"/>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74" name="Forme libre : forme 73">
              <a:extLst>
                <a:ext uri="{FF2B5EF4-FFF2-40B4-BE49-F238E27FC236}">
                  <a16:creationId xmlns:a16="http://schemas.microsoft.com/office/drawing/2014/main" id="{094FC8C3-9607-448D-947D-A80AFB3E81DC}"/>
                </a:ext>
              </a:extLst>
            </p:cNvPr>
            <p:cNvSpPr/>
            <p:nvPr/>
          </p:nvSpPr>
          <p:spPr>
            <a:xfrm>
              <a:off x="6338616" y="745272"/>
              <a:ext cx="2831154" cy="810247"/>
            </a:xfrm>
            <a:custGeom>
              <a:avLst/>
              <a:gdLst/>
              <a:ahLst/>
              <a:cxnLst/>
              <a:rect l="0" t="0" r="0" b="0"/>
              <a:pathLst>
                <a:path>
                  <a:moveTo>
                    <a:pt x="0" y="0"/>
                  </a:moveTo>
                  <a:lnTo>
                    <a:pt x="0" y="717773"/>
                  </a:lnTo>
                  <a:lnTo>
                    <a:pt x="2831154" y="717773"/>
                  </a:lnTo>
                  <a:lnTo>
                    <a:pt x="2831154" y="810247"/>
                  </a:lnTo>
                </a:path>
              </a:pathLst>
            </a:custGeom>
            <a:noFill/>
            <a:ln>
              <a:solidFill>
                <a:srgbClr val="C00000"/>
              </a:solidFill>
            </a:ln>
          </p:spPr>
          <p:style>
            <a:lnRef idx="2">
              <a:scrgbClr r="0" g="0" b="0"/>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75" name="Forme libre : forme 74">
              <a:extLst>
                <a:ext uri="{FF2B5EF4-FFF2-40B4-BE49-F238E27FC236}">
                  <a16:creationId xmlns:a16="http://schemas.microsoft.com/office/drawing/2014/main" id="{41B7B89A-0BDB-446F-B73B-9E4421D5D92C}"/>
                </a:ext>
              </a:extLst>
            </p:cNvPr>
            <p:cNvSpPr/>
            <p:nvPr/>
          </p:nvSpPr>
          <p:spPr>
            <a:xfrm>
              <a:off x="6338616" y="745272"/>
              <a:ext cx="1765502" cy="810247"/>
            </a:xfrm>
            <a:custGeom>
              <a:avLst/>
              <a:gdLst/>
              <a:ahLst/>
              <a:cxnLst/>
              <a:rect l="0" t="0" r="0" b="0"/>
              <a:pathLst>
                <a:path>
                  <a:moveTo>
                    <a:pt x="0" y="0"/>
                  </a:moveTo>
                  <a:lnTo>
                    <a:pt x="0" y="717773"/>
                  </a:lnTo>
                  <a:lnTo>
                    <a:pt x="1765502" y="717773"/>
                  </a:lnTo>
                  <a:lnTo>
                    <a:pt x="1765502" y="810247"/>
                  </a:lnTo>
                </a:path>
              </a:pathLst>
            </a:custGeom>
            <a:noFill/>
            <a:ln>
              <a:solidFill>
                <a:srgbClr val="C00000"/>
              </a:solidFill>
            </a:ln>
          </p:spPr>
          <p:style>
            <a:lnRef idx="2">
              <a:scrgbClr r="0" g="0" b="0"/>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76" name="Forme libre : forme 75">
              <a:extLst>
                <a:ext uri="{FF2B5EF4-FFF2-40B4-BE49-F238E27FC236}">
                  <a16:creationId xmlns:a16="http://schemas.microsoft.com/office/drawing/2014/main" id="{2DF711A0-1F20-4C97-A8D8-093B5AB2DACD}"/>
                </a:ext>
              </a:extLst>
            </p:cNvPr>
            <p:cNvSpPr/>
            <p:nvPr/>
          </p:nvSpPr>
          <p:spPr>
            <a:xfrm>
              <a:off x="6318580" y="1050851"/>
              <a:ext cx="687566" cy="504668"/>
            </a:xfrm>
            <a:custGeom>
              <a:avLst/>
              <a:gdLst/>
              <a:ahLst/>
              <a:cxnLst/>
              <a:rect l="0" t="0" r="0" b="0"/>
              <a:pathLst>
                <a:path>
                  <a:moveTo>
                    <a:pt x="0" y="0"/>
                  </a:moveTo>
                  <a:lnTo>
                    <a:pt x="0" y="717773"/>
                  </a:lnTo>
                  <a:lnTo>
                    <a:pt x="667529" y="717773"/>
                  </a:lnTo>
                  <a:lnTo>
                    <a:pt x="667529" y="810247"/>
                  </a:lnTo>
                </a:path>
              </a:pathLst>
            </a:custGeom>
            <a:noFill/>
            <a:ln>
              <a:solidFill>
                <a:srgbClr val="C00000"/>
              </a:solidFill>
            </a:ln>
          </p:spPr>
          <p:style>
            <a:lnRef idx="2">
              <a:scrgbClr r="0" g="0" b="0"/>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77" name="Forme libre : forme 76">
              <a:extLst>
                <a:ext uri="{FF2B5EF4-FFF2-40B4-BE49-F238E27FC236}">
                  <a16:creationId xmlns:a16="http://schemas.microsoft.com/office/drawing/2014/main" id="{9CB59854-F62D-4785-AEEF-202A9604DC4D}"/>
                </a:ext>
              </a:extLst>
            </p:cNvPr>
            <p:cNvSpPr/>
            <p:nvPr/>
          </p:nvSpPr>
          <p:spPr>
            <a:xfrm>
              <a:off x="5833334" y="745272"/>
              <a:ext cx="505281" cy="810247"/>
            </a:xfrm>
            <a:custGeom>
              <a:avLst/>
              <a:gdLst/>
              <a:ahLst/>
              <a:cxnLst/>
              <a:rect l="0" t="0" r="0" b="0"/>
              <a:pathLst>
                <a:path>
                  <a:moveTo>
                    <a:pt x="505281" y="0"/>
                  </a:moveTo>
                  <a:lnTo>
                    <a:pt x="505281" y="717773"/>
                  </a:lnTo>
                  <a:lnTo>
                    <a:pt x="0" y="717773"/>
                  </a:lnTo>
                  <a:lnTo>
                    <a:pt x="0" y="810247"/>
                  </a:lnTo>
                </a:path>
              </a:pathLst>
            </a:custGeom>
            <a:noFill/>
            <a:ln>
              <a:solidFill>
                <a:srgbClr val="C00000"/>
              </a:solidFill>
            </a:ln>
          </p:spPr>
          <p:style>
            <a:lnRef idx="2">
              <a:scrgbClr r="0" g="0" b="0"/>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78" name="Forme libre : forme 77">
              <a:extLst>
                <a:ext uri="{FF2B5EF4-FFF2-40B4-BE49-F238E27FC236}">
                  <a16:creationId xmlns:a16="http://schemas.microsoft.com/office/drawing/2014/main" id="{87E462CA-3BE1-4583-9C16-1C6D6EA90AA9}"/>
                </a:ext>
              </a:extLst>
            </p:cNvPr>
            <p:cNvSpPr/>
            <p:nvPr/>
          </p:nvSpPr>
          <p:spPr>
            <a:xfrm>
              <a:off x="4692844" y="745272"/>
              <a:ext cx="1645771" cy="810247"/>
            </a:xfrm>
            <a:custGeom>
              <a:avLst/>
              <a:gdLst/>
              <a:ahLst/>
              <a:cxnLst/>
              <a:rect l="0" t="0" r="0" b="0"/>
              <a:pathLst>
                <a:path>
                  <a:moveTo>
                    <a:pt x="1645771" y="0"/>
                  </a:moveTo>
                  <a:lnTo>
                    <a:pt x="1645771" y="717773"/>
                  </a:lnTo>
                  <a:lnTo>
                    <a:pt x="0" y="717773"/>
                  </a:lnTo>
                  <a:lnTo>
                    <a:pt x="0" y="810247"/>
                  </a:lnTo>
                </a:path>
              </a:pathLst>
            </a:custGeom>
            <a:noFill/>
            <a:ln>
              <a:solidFill>
                <a:srgbClr val="C00000"/>
              </a:solidFill>
            </a:ln>
          </p:spPr>
          <p:style>
            <a:lnRef idx="2">
              <a:scrgbClr r="0" g="0" b="0"/>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79" name="Forme libre : forme 78">
              <a:extLst>
                <a:ext uri="{FF2B5EF4-FFF2-40B4-BE49-F238E27FC236}">
                  <a16:creationId xmlns:a16="http://schemas.microsoft.com/office/drawing/2014/main" id="{2B35AB2C-3328-4BC1-9ECD-40F34828FBA6}"/>
                </a:ext>
              </a:extLst>
            </p:cNvPr>
            <p:cNvSpPr/>
            <p:nvPr/>
          </p:nvSpPr>
          <p:spPr>
            <a:xfrm>
              <a:off x="3627193" y="745272"/>
              <a:ext cx="2711422" cy="810247"/>
            </a:xfrm>
            <a:custGeom>
              <a:avLst/>
              <a:gdLst/>
              <a:ahLst/>
              <a:cxnLst/>
              <a:rect l="0" t="0" r="0" b="0"/>
              <a:pathLst>
                <a:path>
                  <a:moveTo>
                    <a:pt x="2711422" y="0"/>
                  </a:moveTo>
                  <a:lnTo>
                    <a:pt x="2711422" y="717773"/>
                  </a:lnTo>
                  <a:lnTo>
                    <a:pt x="0" y="717773"/>
                  </a:lnTo>
                  <a:lnTo>
                    <a:pt x="0" y="810247"/>
                  </a:lnTo>
                </a:path>
              </a:pathLst>
            </a:custGeom>
            <a:noFill/>
            <a:ln>
              <a:solidFill>
                <a:srgbClr val="C00000"/>
              </a:solidFill>
            </a:ln>
          </p:spPr>
          <p:style>
            <a:lnRef idx="2">
              <a:scrgbClr r="0" g="0" b="0"/>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80" name="Forme libre : forme 79">
              <a:extLst>
                <a:ext uri="{FF2B5EF4-FFF2-40B4-BE49-F238E27FC236}">
                  <a16:creationId xmlns:a16="http://schemas.microsoft.com/office/drawing/2014/main" id="{349F1620-826E-46E5-A52C-8591EB9A5692}"/>
                </a:ext>
              </a:extLst>
            </p:cNvPr>
            <p:cNvSpPr/>
            <p:nvPr/>
          </p:nvSpPr>
          <p:spPr>
            <a:xfrm>
              <a:off x="2501675" y="745272"/>
              <a:ext cx="3836940" cy="810247"/>
            </a:xfrm>
            <a:custGeom>
              <a:avLst/>
              <a:gdLst/>
              <a:ahLst/>
              <a:cxnLst/>
              <a:rect l="0" t="0" r="0" b="0"/>
              <a:pathLst>
                <a:path>
                  <a:moveTo>
                    <a:pt x="3836940" y="0"/>
                  </a:moveTo>
                  <a:lnTo>
                    <a:pt x="3836940" y="717773"/>
                  </a:lnTo>
                  <a:lnTo>
                    <a:pt x="0" y="717773"/>
                  </a:lnTo>
                  <a:lnTo>
                    <a:pt x="0" y="810247"/>
                  </a:lnTo>
                </a:path>
              </a:pathLst>
            </a:custGeom>
            <a:noFill/>
            <a:ln>
              <a:solidFill>
                <a:srgbClr val="C00000"/>
              </a:solidFill>
            </a:ln>
          </p:spPr>
          <p:style>
            <a:lnRef idx="2">
              <a:scrgbClr r="0" g="0" b="0"/>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81" name="Forme libre : forme 80">
              <a:extLst>
                <a:ext uri="{FF2B5EF4-FFF2-40B4-BE49-F238E27FC236}">
                  <a16:creationId xmlns:a16="http://schemas.microsoft.com/office/drawing/2014/main" id="{EF324286-07F2-4D32-8F14-96B3BC3B447B}"/>
                </a:ext>
              </a:extLst>
            </p:cNvPr>
            <p:cNvSpPr/>
            <p:nvPr/>
          </p:nvSpPr>
          <p:spPr>
            <a:xfrm>
              <a:off x="1376158" y="745272"/>
              <a:ext cx="4962457" cy="810247"/>
            </a:xfrm>
            <a:custGeom>
              <a:avLst/>
              <a:gdLst/>
              <a:ahLst/>
              <a:cxnLst/>
              <a:rect l="0" t="0" r="0" b="0"/>
              <a:pathLst>
                <a:path>
                  <a:moveTo>
                    <a:pt x="4962457" y="0"/>
                  </a:moveTo>
                  <a:lnTo>
                    <a:pt x="4962457" y="717773"/>
                  </a:lnTo>
                  <a:lnTo>
                    <a:pt x="0" y="717773"/>
                  </a:lnTo>
                  <a:lnTo>
                    <a:pt x="0" y="810247"/>
                  </a:lnTo>
                </a:path>
              </a:pathLst>
            </a:custGeom>
            <a:noFill/>
            <a:ln>
              <a:solidFill>
                <a:srgbClr val="C00000"/>
              </a:solidFill>
            </a:ln>
          </p:spPr>
          <p:style>
            <a:lnRef idx="2">
              <a:scrgbClr r="0" g="0" b="0"/>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83" name="Forme libre : forme 82">
              <a:extLst>
                <a:ext uri="{FF2B5EF4-FFF2-40B4-BE49-F238E27FC236}">
                  <a16:creationId xmlns:a16="http://schemas.microsoft.com/office/drawing/2014/main" id="{50EF8203-692D-4FD1-ABE2-B0F93F0D93B4}"/>
                </a:ext>
              </a:extLst>
            </p:cNvPr>
            <p:cNvSpPr/>
            <p:nvPr/>
          </p:nvSpPr>
          <p:spPr>
            <a:xfrm>
              <a:off x="6041225" y="583474"/>
              <a:ext cx="1318404" cy="459278"/>
            </a:xfrm>
            <a:custGeom>
              <a:avLst/>
              <a:gdLst>
                <a:gd name="connsiteX0" fmla="*/ 0 w 1318404"/>
                <a:gd name="connsiteY0" fmla="*/ 0 h 459278"/>
                <a:gd name="connsiteX1" fmla="*/ 1318404 w 1318404"/>
                <a:gd name="connsiteY1" fmla="*/ 0 h 459278"/>
                <a:gd name="connsiteX2" fmla="*/ 1318404 w 1318404"/>
                <a:gd name="connsiteY2" fmla="*/ 459278 h 459278"/>
                <a:gd name="connsiteX3" fmla="*/ 0 w 1318404"/>
                <a:gd name="connsiteY3" fmla="*/ 459278 h 459278"/>
                <a:gd name="connsiteX4" fmla="*/ 0 w 1318404"/>
                <a:gd name="connsiteY4" fmla="*/ 0 h 459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404" h="459278">
                  <a:moveTo>
                    <a:pt x="0" y="0"/>
                  </a:moveTo>
                  <a:lnTo>
                    <a:pt x="1318404" y="0"/>
                  </a:lnTo>
                  <a:lnTo>
                    <a:pt x="1318404" y="459278"/>
                  </a:lnTo>
                  <a:lnTo>
                    <a:pt x="0" y="459278"/>
                  </a:lnTo>
                  <a:lnTo>
                    <a:pt x="0" y="0"/>
                  </a:lnTo>
                  <a:close/>
                </a:path>
              </a:pathLst>
            </a:custGeom>
            <a:solidFill>
              <a:schemeClr val="accent1">
                <a:lumMod val="75000"/>
              </a:schemeClr>
            </a:solidFill>
            <a:ln>
              <a:solidFill>
                <a:schemeClr val="tx1"/>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noProof="0">
                  <a:solidFill>
                    <a:schemeClr val="bg1"/>
                  </a:solidFill>
                </a:rPr>
                <a:t>PERLE Project</a:t>
              </a:r>
            </a:p>
            <a:p>
              <a:pPr marL="0" lvl="0" indent="0" algn="ctr" defTabSz="355600">
                <a:lnSpc>
                  <a:spcPct val="90000"/>
                </a:lnSpc>
                <a:spcBef>
                  <a:spcPct val="0"/>
                </a:spcBef>
                <a:spcAft>
                  <a:spcPct val="35000"/>
                </a:spcAft>
                <a:buNone/>
              </a:pPr>
              <a:r>
                <a:rPr lang="en-US" sz="700" b="1" kern="1200" noProof="0">
                  <a:solidFill>
                    <a:schemeClr val="bg1"/>
                  </a:solidFill>
                </a:rPr>
                <a:t>SR: A. Stocchi</a:t>
              </a:r>
            </a:p>
            <a:p>
              <a:pPr marL="0" lvl="0" indent="0" algn="ctr" defTabSz="355600">
                <a:lnSpc>
                  <a:spcPct val="90000"/>
                </a:lnSpc>
                <a:spcBef>
                  <a:spcPct val="0"/>
                </a:spcBef>
                <a:spcAft>
                  <a:spcPct val="35000"/>
                </a:spcAft>
                <a:buNone/>
              </a:pPr>
              <a:r>
                <a:rPr lang="en-US" sz="700" b="1" kern="1200" noProof="0">
                  <a:solidFill>
                    <a:schemeClr val="bg1"/>
                  </a:solidFill>
                </a:rPr>
                <a:t>TR: W. Kaabi </a:t>
              </a:r>
              <a:endParaRPr lang="en-US" sz="700" b="1" kern="1200" noProof="0" dirty="0">
                <a:solidFill>
                  <a:schemeClr val="bg1"/>
                </a:solidFill>
              </a:endParaRPr>
            </a:p>
          </p:txBody>
        </p:sp>
        <p:sp>
          <p:nvSpPr>
            <p:cNvPr id="84" name="Forme libre : forme 83">
              <a:extLst>
                <a:ext uri="{FF2B5EF4-FFF2-40B4-BE49-F238E27FC236}">
                  <a16:creationId xmlns:a16="http://schemas.microsoft.com/office/drawing/2014/main" id="{82112225-F906-42B6-BC08-9D00F109C32F}"/>
                </a:ext>
              </a:extLst>
            </p:cNvPr>
            <p:cNvSpPr/>
            <p:nvPr/>
          </p:nvSpPr>
          <p:spPr>
            <a:xfrm>
              <a:off x="-14959" y="1555520"/>
              <a:ext cx="880703" cy="641848"/>
            </a:xfrm>
            <a:custGeom>
              <a:avLst/>
              <a:gdLst>
                <a:gd name="connsiteX0" fmla="*/ 0 w 880703"/>
                <a:gd name="connsiteY0" fmla="*/ 0 h 641848"/>
                <a:gd name="connsiteX1" fmla="*/ 880703 w 880703"/>
                <a:gd name="connsiteY1" fmla="*/ 0 h 641848"/>
                <a:gd name="connsiteX2" fmla="*/ 880703 w 880703"/>
                <a:gd name="connsiteY2" fmla="*/ 641848 h 641848"/>
                <a:gd name="connsiteX3" fmla="*/ 0 w 880703"/>
                <a:gd name="connsiteY3" fmla="*/ 641848 h 641848"/>
                <a:gd name="connsiteX4" fmla="*/ 0 w 880703"/>
                <a:gd name="connsiteY4" fmla="*/ 0 h 64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03" h="641848">
                  <a:moveTo>
                    <a:pt x="0" y="0"/>
                  </a:moveTo>
                  <a:lnTo>
                    <a:pt x="880703" y="0"/>
                  </a:lnTo>
                  <a:lnTo>
                    <a:pt x="880703" y="641848"/>
                  </a:lnTo>
                  <a:lnTo>
                    <a:pt x="0" y="641848"/>
                  </a:lnTo>
                  <a:lnTo>
                    <a:pt x="0" y="0"/>
                  </a:lnTo>
                  <a:close/>
                </a:path>
              </a:pathLst>
            </a:custGeom>
            <a:solidFill>
              <a:srgbClr val="940000"/>
            </a:solidFill>
            <a:ln>
              <a:solidFill>
                <a:schemeClr val="tx1">
                  <a:lumMod val="50000"/>
                  <a:lumOff val="50000"/>
                </a:schemeClr>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noProof="0">
                  <a:solidFill>
                    <a:schemeClr val="bg1"/>
                  </a:solidFill>
                </a:rPr>
                <a:t>WP1:</a:t>
              </a:r>
            </a:p>
            <a:p>
              <a:pPr marL="0" lvl="0" indent="0" algn="ctr" defTabSz="311150">
                <a:lnSpc>
                  <a:spcPct val="90000"/>
                </a:lnSpc>
                <a:spcBef>
                  <a:spcPct val="0"/>
                </a:spcBef>
                <a:spcAft>
                  <a:spcPct val="35000"/>
                </a:spcAft>
                <a:buNone/>
              </a:pPr>
              <a:r>
                <a:rPr lang="en-US" sz="700" b="1" kern="1200" noProof="0">
                  <a:solidFill>
                    <a:schemeClr val="bg1"/>
                  </a:solidFill>
                </a:rPr>
                <a:t>Project Management</a:t>
              </a:r>
            </a:p>
            <a:p>
              <a:pPr marL="0" lvl="0" indent="0" algn="ctr" defTabSz="311150">
                <a:lnSpc>
                  <a:spcPct val="90000"/>
                </a:lnSpc>
                <a:spcBef>
                  <a:spcPct val="0"/>
                </a:spcBef>
                <a:spcAft>
                  <a:spcPct val="35000"/>
                </a:spcAft>
                <a:buNone/>
              </a:pPr>
              <a:r>
                <a:rPr lang="en-US" sz="700" b="1" kern="1200" noProof="0">
                  <a:solidFill>
                    <a:schemeClr val="bg1"/>
                  </a:solidFill>
                </a:rPr>
                <a:t>IJCLab</a:t>
              </a:r>
            </a:p>
            <a:p>
              <a:pPr marL="0" lvl="0" indent="0" algn="ctr" defTabSz="311150">
                <a:lnSpc>
                  <a:spcPct val="90000"/>
                </a:lnSpc>
                <a:spcBef>
                  <a:spcPct val="0"/>
                </a:spcBef>
                <a:spcAft>
                  <a:spcPct val="35000"/>
                </a:spcAft>
                <a:buNone/>
              </a:pPr>
              <a:r>
                <a:rPr lang="en-US" sz="700" b="1" kern="1200" noProof="0">
                  <a:solidFill>
                    <a:schemeClr val="bg1"/>
                  </a:solidFill>
                </a:rPr>
                <a:t>W. Kaabi</a:t>
              </a:r>
              <a:endParaRPr lang="en-US" sz="700" b="1" kern="1200" noProof="0" dirty="0">
                <a:solidFill>
                  <a:schemeClr val="bg1"/>
                </a:solidFill>
              </a:endParaRPr>
            </a:p>
          </p:txBody>
        </p:sp>
        <p:sp>
          <p:nvSpPr>
            <p:cNvPr id="85" name="Forme libre : forme 84">
              <a:extLst>
                <a:ext uri="{FF2B5EF4-FFF2-40B4-BE49-F238E27FC236}">
                  <a16:creationId xmlns:a16="http://schemas.microsoft.com/office/drawing/2014/main" id="{7D362ADC-CF98-4C5D-BFAA-E4B2D7B6F5E8}"/>
                </a:ext>
              </a:extLst>
            </p:cNvPr>
            <p:cNvSpPr/>
            <p:nvPr/>
          </p:nvSpPr>
          <p:spPr>
            <a:xfrm>
              <a:off x="1065161" y="1555520"/>
              <a:ext cx="880703" cy="641848"/>
            </a:xfrm>
            <a:custGeom>
              <a:avLst/>
              <a:gdLst>
                <a:gd name="connsiteX0" fmla="*/ 0 w 880703"/>
                <a:gd name="connsiteY0" fmla="*/ 0 h 641848"/>
                <a:gd name="connsiteX1" fmla="*/ 880703 w 880703"/>
                <a:gd name="connsiteY1" fmla="*/ 0 h 641848"/>
                <a:gd name="connsiteX2" fmla="*/ 880703 w 880703"/>
                <a:gd name="connsiteY2" fmla="*/ 641848 h 641848"/>
                <a:gd name="connsiteX3" fmla="*/ 0 w 880703"/>
                <a:gd name="connsiteY3" fmla="*/ 641848 h 641848"/>
                <a:gd name="connsiteX4" fmla="*/ 0 w 880703"/>
                <a:gd name="connsiteY4" fmla="*/ 0 h 64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03" h="641848">
                  <a:moveTo>
                    <a:pt x="0" y="0"/>
                  </a:moveTo>
                  <a:lnTo>
                    <a:pt x="880703" y="0"/>
                  </a:lnTo>
                  <a:lnTo>
                    <a:pt x="880703" y="641848"/>
                  </a:lnTo>
                  <a:lnTo>
                    <a:pt x="0" y="641848"/>
                  </a:lnTo>
                  <a:lnTo>
                    <a:pt x="0" y="0"/>
                  </a:lnTo>
                  <a:close/>
                </a:path>
              </a:pathLst>
            </a:custGeom>
            <a:solidFill>
              <a:srgbClr val="940000"/>
            </a:solidFill>
            <a:ln>
              <a:solidFill>
                <a:schemeClr val="tx1">
                  <a:lumMod val="50000"/>
                  <a:lumOff val="50000"/>
                </a:schemeClr>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noProof="0">
                  <a:solidFill>
                    <a:schemeClr val="bg1"/>
                  </a:solidFill>
                </a:rPr>
                <a:t>WP2:</a:t>
              </a:r>
            </a:p>
            <a:p>
              <a:pPr marL="0" lvl="0" indent="0" algn="ctr" defTabSz="311150">
                <a:lnSpc>
                  <a:spcPct val="90000"/>
                </a:lnSpc>
                <a:spcBef>
                  <a:spcPct val="0"/>
                </a:spcBef>
                <a:spcAft>
                  <a:spcPct val="35000"/>
                </a:spcAft>
                <a:buNone/>
              </a:pPr>
              <a:r>
                <a:rPr lang="en-US" sz="700" b="1" kern="1200" noProof="0">
                  <a:solidFill>
                    <a:schemeClr val="bg1"/>
                  </a:solidFill>
                </a:rPr>
                <a:t>Accelerator Design</a:t>
              </a:r>
            </a:p>
            <a:p>
              <a:pPr marL="0" lvl="0" indent="0" algn="ctr" defTabSz="311150">
                <a:lnSpc>
                  <a:spcPct val="90000"/>
                </a:lnSpc>
                <a:spcBef>
                  <a:spcPct val="0"/>
                </a:spcBef>
                <a:spcAft>
                  <a:spcPct val="35000"/>
                </a:spcAft>
                <a:buNone/>
              </a:pPr>
              <a:r>
                <a:rPr lang="en-US" sz="700" b="1" kern="1200" noProof="0">
                  <a:solidFill>
                    <a:schemeClr val="bg1"/>
                  </a:solidFill>
                </a:rPr>
                <a:t>IJCLab- JLab</a:t>
              </a:r>
            </a:p>
            <a:p>
              <a:pPr marL="0" lvl="0" indent="0" algn="ctr" defTabSz="311150">
                <a:lnSpc>
                  <a:spcPct val="90000"/>
                </a:lnSpc>
                <a:spcBef>
                  <a:spcPct val="0"/>
                </a:spcBef>
                <a:spcAft>
                  <a:spcPct val="35000"/>
                </a:spcAft>
                <a:buNone/>
              </a:pPr>
              <a:r>
                <a:rPr lang="en-US" sz="700" b="1" kern="1200" noProof="0">
                  <a:solidFill>
                    <a:schemeClr val="bg1"/>
                  </a:solidFill>
                </a:rPr>
                <a:t>L. Perrot – A. Bogacz</a:t>
              </a:r>
              <a:endParaRPr lang="en-US" sz="700" b="1" kern="1200" noProof="0" dirty="0">
                <a:solidFill>
                  <a:schemeClr val="bg1"/>
                </a:solidFill>
              </a:endParaRPr>
            </a:p>
          </p:txBody>
        </p:sp>
        <p:sp>
          <p:nvSpPr>
            <p:cNvPr id="86" name="Forme libre : forme 85">
              <a:extLst>
                <a:ext uri="{FF2B5EF4-FFF2-40B4-BE49-F238E27FC236}">
                  <a16:creationId xmlns:a16="http://schemas.microsoft.com/office/drawing/2014/main" id="{E8D18F6C-01C8-44C9-842F-6F92F760FF67}"/>
                </a:ext>
              </a:extLst>
            </p:cNvPr>
            <p:cNvSpPr/>
            <p:nvPr/>
          </p:nvSpPr>
          <p:spPr>
            <a:xfrm>
              <a:off x="2001458" y="1555520"/>
              <a:ext cx="1000435" cy="641848"/>
            </a:xfrm>
            <a:custGeom>
              <a:avLst/>
              <a:gdLst>
                <a:gd name="connsiteX0" fmla="*/ 0 w 1000435"/>
                <a:gd name="connsiteY0" fmla="*/ 0 h 641848"/>
                <a:gd name="connsiteX1" fmla="*/ 1000435 w 1000435"/>
                <a:gd name="connsiteY1" fmla="*/ 0 h 641848"/>
                <a:gd name="connsiteX2" fmla="*/ 1000435 w 1000435"/>
                <a:gd name="connsiteY2" fmla="*/ 641848 h 641848"/>
                <a:gd name="connsiteX3" fmla="*/ 0 w 1000435"/>
                <a:gd name="connsiteY3" fmla="*/ 641848 h 641848"/>
                <a:gd name="connsiteX4" fmla="*/ 0 w 1000435"/>
                <a:gd name="connsiteY4" fmla="*/ 0 h 64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435" h="641848">
                  <a:moveTo>
                    <a:pt x="0" y="0"/>
                  </a:moveTo>
                  <a:lnTo>
                    <a:pt x="1000435" y="0"/>
                  </a:lnTo>
                  <a:lnTo>
                    <a:pt x="1000435" y="641848"/>
                  </a:lnTo>
                  <a:lnTo>
                    <a:pt x="0" y="641848"/>
                  </a:lnTo>
                  <a:lnTo>
                    <a:pt x="0" y="0"/>
                  </a:lnTo>
                  <a:close/>
                </a:path>
              </a:pathLst>
            </a:custGeom>
            <a:solidFill>
              <a:srgbClr val="940000"/>
            </a:solidFill>
            <a:ln>
              <a:solidFill>
                <a:schemeClr val="tx1">
                  <a:lumMod val="50000"/>
                  <a:lumOff val="50000"/>
                </a:schemeClr>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noProof="0">
                  <a:solidFill>
                    <a:schemeClr val="bg1"/>
                  </a:solidFill>
                </a:rPr>
                <a:t>WP3:</a:t>
              </a:r>
            </a:p>
            <a:p>
              <a:pPr marL="0" lvl="0" indent="0" algn="ctr" defTabSz="311150">
                <a:lnSpc>
                  <a:spcPct val="90000"/>
                </a:lnSpc>
                <a:spcBef>
                  <a:spcPct val="0"/>
                </a:spcBef>
                <a:spcAft>
                  <a:spcPct val="35000"/>
                </a:spcAft>
                <a:buNone/>
              </a:pPr>
              <a:r>
                <a:rPr lang="en-US" sz="700" b="1" kern="1200" noProof="0">
                  <a:solidFill>
                    <a:schemeClr val="bg1"/>
                  </a:solidFill>
                </a:rPr>
                <a:t>e- source </a:t>
              </a:r>
            </a:p>
            <a:p>
              <a:pPr marL="0" lvl="0" indent="0" algn="ctr" defTabSz="311150">
                <a:lnSpc>
                  <a:spcPct val="90000"/>
                </a:lnSpc>
                <a:spcBef>
                  <a:spcPct val="0"/>
                </a:spcBef>
                <a:spcAft>
                  <a:spcPct val="35000"/>
                </a:spcAft>
                <a:buNone/>
              </a:pPr>
              <a:r>
                <a:rPr lang="en-US" sz="700" b="1" kern="1200" noProof="0">
                  <a:solidFill>
                    <a:schemeClr val="bg1"/>
                  </a:solidFill>
                </a:rPr>
                <a:t> LPSC- STFC</a:t>
              </a:r>
            </a:p>
            <a:p>
              <a:pPr marL="0" lvl="0" indent="0" algn="ctr" defTabSz="311150">
                <a:lnSpc>
                  <a:spcPct val="90000"/>
                </a:lnSpc>
                <a:spcBef>
                  <a:spcPct val="0"/>
                </a:spcBef>
                <a:spcAft>
                  <a:spcPct val="35000"/>
                </a:spcAft>
                <a:buNone/>
              </a:pPr>
              <a:r>
                <a:rPr lang="en-US" sz="700" b="1" kern="1200" noProof="0">
                  <a:solidFill>
                    <a:schemeClr val="bg1"/>
                  </a:solidFill>
                </a:rPr>
                <a:t>M. Baylac - B. Militsyn</a:t>
              </a:r>
              <a:endParaRPr lang="en-US" sz="700" b="1" kern="1200" noProof="0" dirty="0">
                <a:solidFill>
                  <a:schemeClr val="bg1"/>
                </a:solidFill>
              </a:endParaRPr>
            </a:p>
          </p:txBody>
        </p:sp>
        <p:sp>
          <p:nvSpPr>
            <p:cNvPr id="87" name="Forme libre : forme 86">
              <a:extLst>
                <a:ext uri="{FF2B5EF4-FFF2-40B4-BE49-F238E27FC236}">
                  <a16:creationId xmlns:a16="http://schemas.microsoft.com/office/drawing/2014/main" id="{D2A3E340-9C6A-4B4D-BA92-76A3FC088461}"/>
                </a:ext>
              </a:extLst>
            </p:cNvPr>
            <p:cNvSpPr/>
            <p:nvPr/>
          </p:nvSpPr>
          <p:spPr>
            <a:xfrm>
              <a:off x="3186841" y="1555520"/>
              <a:ext cx="880703" cy="642583"/>
            </a:xfrm>
            <a:custGeom>
              <a:avLst/>
              <a:gdLst>
                <a:gd name="connsiteX0" fmla="*/ 0 w 880703"/>
                <a:gd name="connsiteY0" fmla="*/ 0 h 642583"/>
                <a:gd name="connsiteX1" fmla="*/ 880703 w 880703"/>
                <a:gd name="connsiteY1" fmla="*/ 0 h 642583"/>
                <a:gd name="connsiteX2" fmla="*/ 880703 w 880703"/>
                <a:gd name="connsiteY2" fmla="*/ 642583 h 642583"/>
                <a:gd name="connsiteX3" fmla="*/ 0 w 880703"/>
                <a:gd name="connsiteY3" fmla="*/ 642583 h 642583"/>
                <a:gd name="connsiteX4" fmla="*/ 0 w 880703"/>
                <a:gd name="connsiteY4" fmla="*/ 0 h 642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03" h="642583">
                  <a:moveTo>
                    <a:pt x="0" y="0"/>
                  </a:moveTo>
                  <a:lnTo>
                    <a:pt x="880703" y="0"/>
                  </a:lnTo>
                  <a:lnTo>
                    <a:pt x="880703" y="642583"/>
                  </a:lnTo>
                  <a:lnTo>
                    <a:pt x="0" y="642583"/>
                  </a:lnTo>
                  <a:lnTo>
                    <a:pt x="0" y="0"/>
                  </a:lnTo>
                  <a:close/>
                </a:path>
              </a:pathLst>
            </a:custGeom>
            <a:solidFill>
              <a:srgbClr val="940000"/>
            </a:solidFill>
            <a:ln>
              <a:solidFill>
                <a:schemeClr val="tx1">
                  <a:lumMod val="50000"/>
                  <a:lumOff val="50000"/>
                </a:schemeClr>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noProof="0">
                  <a:solidFill>
                    <a:schemeClr val="bg1"/>
                  </a:solidFill>
                </a:rPr>
                <a:t>WP4: </a:t>
              </a:r>
            </a:p>
            <a:p>
              <a:pPr marL="0" lvl="0" indent="0" algn="ctr" defTabSz="311150">
                <a:lnSpc>
                  <a:spcPct val="90000"/>
                </a:lnSpc>
                <a:spcBef>
                  <a:spcPct val="0"/>
                </a:spcBef>
                <a:spcAft>
                  <a:spcPct val="35000"/>
                </a:spcAft>
                <a:buNone/>
              </a:pPr>
              <a:r>
                <a:rPr lang="en-US" sz="700" b="1" kern="1200" noProof="0">
                  <a:solidFill>
                    <a:schemeClr val="bg1"/>
                  </a:solidFill>
                </a:rPr>
                <a:t>RF Systems</a:t>
              </a:r>
            </a:p>
            <a:p>
              <a:pPr marL="0" lvl="0" indent="0" algn="ctr" defTabSz="311150">
                <a:lnSpc>
                  <a:spcPct val="90000"/>
                </a:lnSpc>
                <a:spcBef>
                  <a:spcPct val="0"/>
                </a:spcBef>
                <a:spcAft>
                  <a:spcPct val="35000"/>
                </a:spcAft>
                <a:buNone/>
              </a:pPr>
              <a:r>
                <a:rPr lang="en-US" sz="700" b="1" kern="1200" noProof="0">
                  <a:solidFill>
                    <a:schemeClr val="bg1"/>
                  </a:solidFill>
                </a:rPr>
                <a:t>IJCLab- CERN- Jlab</a:t>
              </a:r>
            </a:p>
            <a:p>
              <a:pPr marL="0" lvl="0" indent="0" algn="ctr" defTabSz="311150">
                <a:lnSpc>
                  <a:spcPct val="90000"/>
                </a:lnSpc>
                <a:spcBef>
                  <a:spcPct val="0"/>
                </a:spcBef>
                <a:spcAft>
                  <a:spcPct val="35000"/>
                </a:spcAft>
                <a:buNone/>
              </a:pPr>
              <a:r>
                <a:rPr lang="en-US" sz="700" b="1" kern="1200" noProof="0">
                  <a:solidFill>
                    <a:schemeClr val="bg1"/>
                  </a:solidFill>
                </a:rPr>
                <a:t>G. Olry- F.Gerigk- R. Rimmer</a:t>
              </a:r>
              <a:endParaRPr lang="en-US" sz="700" b="1" kern="1200" noProof="0" dirty="0">
                <a:solidFill>
                  <a:schemeClr val="bg1"/>
                </a:solidFill>
              </a:endParaRPr>
            </a:p>
          </p:txBody>
        </p:sp>
        <p:sp>
          <p:nvSpPr>
            <p:cNvPr id="88" name="Forme libre : forme 87">
              <a:extLst>
                <a:ext uri="{FF2B5EF4-FFF2-40B4-BE49-F238E27FC236}">
                  <a16:creationId xmlns:a16="http://schemas.microsoft.com/office/drawing/2014/main" id="{66AC8379-9F24-4BB0-BE85-7617AE104255}"/>
                </a:ext>
              </a:extLst>
            </p:cNvPr>
            <p:cNvSpPr/>
            <p:nvPr/>
          </p:nvSpPr>
          <p:spPr>
            <a:xfrm>
              <a:off x="4252493" y="1555520"/>
              <a:ext cx="880703" cy="641848"/>
            </a:xfrm>
            <a:custGeom>
              <a:avLst/>
              <a:gdLst>
                <a:gd name="connsiteX0" fmla="*/ 0 w 880703"/>
                <a:gd name="connsiteY0" fmla="*/ 0 h 641848"/>
                <a:gd name="connsiteX1" fmla="*/ 880703 w 880703"/>
                <a:gd name="connsiteY1" fmla="*/ 0 h 641848"/>
                <a:gd name="connsiteX2" fmla="*/ 880703 w 880703"/>
                <a:gd name="connsiteY2" fmla="*/ 641848 h 641848"/>
                <a:gd name="connsiteX3" fmla="*/ 0 w 880703"/>
                <a:gd name="connsiteY3" fmla="*/ 641848 h 641848"/>
                <a:gd name="connsiteX4" fmla="*/ 0 w 880703"/>
                <a:gd name="connsiteY4" fmla="*/ 0 h 64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03" h="641848">
                  <a:moveTo>
                    <a:pt x="0" y="0"/>
                  </a:moveTo>
                  <a:lnTo>
                    <a:pt x="880703" y="0"/>
                  </a:lnTo>
                  <a:lnTo>
                    <a:pt x="880703" y="641848"/>
                  </a:lnTo>
                  <a:lnTo>
                    <a:pt x="0" y="641848"/>
                  </a:lnTo>
                  <a:lnTo>
                    <a:pt x="0" y="0"/>
                  </a:lnTo>
                  <a:close/>
                </a:path>
              </a:pathLst>
            </a:custGeom>
            <a:solidFill>
              <a:srgbClr val="940000"/>
            </a:solidFill>
            <a:ln>
              <a:solidFill>
                <a:schemeClr val="tx1">
                  <a:lumMod val="50000"/>
                  <a:lumOff val="50000"/>
                </a:schemeClr>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noProof="0">
                  <a:solidFill>
                    <a:schemeClr val="bg1"/>
                  </a:solidFill>
                </a:rPr>
                <a:t>WP5:</a:t>
              </a:r>
            </a:p>
            <a:p>
              <a:pPr marL="0" lvl="0" indent="0" algn="ctr" defTabSz="311150">
                <a:lnSpc>
                  <a:spcPct val="90000"/>
                </a:lnSpc>
                <a:spcBef>
                  <a:spcPct val="0"/>
                </a:spcBef>
                <a:spcAft>
                  <a:spcPct val="35000"/>
                </a:spcAft>
                <a:buNone/>
              </a:pPr>
              <a:r>
                <a:rPr lang="en-US" sz="700" b="1" kern="1200" noProof="0">
                  <a:solidFill>
                    <a:schemeClr val="bg1"/>
                  </a:solidFill>
                </a:rPr>
                <a:t>Cryogenics</a:t>
              </a:r>
            </a:p>
            <a:p>
              <a:pPr marL="0" lvl="0" indent="0" algn="ctr" defTabSz="311150">
                <a:lnSpc>
                  <a:spcPct val="90000"/>
                </a:lnSpc>
                <a:spcBef>
                  <a:spcPct val="0"/>
                </a:spcBef>
                <a:spcAft>
                  <a:spcPct val="35000"/>
                </a:spcAft>
                <a:buNone/>
              </a:pPr>
              <a:r>
                <a:rPr lang="en-US" sz="700" b="1" kern="1200" noProof="0">
                  <a:solidFill>
                    <a:schemeClr val="bg1"/>
                  </a:solidFill>
                </a:rPr>
                <a:t>IJCLab</a:t>
              </a:r>
            </a:p>
            <a:p>
              <a:pPr marL="0" lvl="0" indent="0" algn="ctr" defTabSz="311150">
                <a:lnSpc>
                  <a:spcPct val="90000"/>
                </a:lnSpc>
                <a:spcBef>
                  <a:spcPct val="0"/>
                </a:spcBef>
                <a:spcAft>
                  <a:spcPct val="35000"/>
                </a:spcAft>
                <a:buNone/>
              </a:pPr>
              <a:r>
                <a:rPr lang="en-US" sz="700" b="1" kern="1200" noProof="0">
                  <a:solidFill>
                    <a:schemeClr val="bg1"/>
                  </a:solidFill>
                </a:rPr>
                <a:t>P. Duthil</a:t>
              </a:r>
              <a:endParaRPr lang="en-US" sz="700" b="1" kern="1200" noProof="0" dirty="0">
                <a:solidFill>
                  <a:schemeClr val="bg1"/>
                </a:solidFill>
              </a:endParaRPr>
            </a:p>
          </p:txBody>
        </p:sp>
        <p:sp>
          <p:nvSpPr>
            <p:cNvPr id="89" name="Forme libre : forme 88">
              <a:extLst>
                <a:ext uri="{FF2B5EF4-FFF2-40B4-BE49-F238E27FC236}">
                  <a16:creationId xmlns:a16="http://schemas.microsoft.com/office/drawing/2014/main" id="{C8B00FAC-D745-4DC7-9AE6-B65AF365BA10}"/>
                </a:ext>
              </a:extLst>
            </p:cNvPr>
            <p:cNvSpPr/>
            <p:nvPr/>
          </p:nvSpPr>
          <p:spPr>
            <a:xfrm>
              <a:off x="5318144" y="1555520"/>
              <a:ext cx="1030379" cy="641848"/>
            </a:xfrm>
            <a:custGeom>
              <a:avLst/>
              <a:gdLst>
                <a:gd name="connsiteX0" fmla="*/ 0 w 1030379"/>
                <a:gd name="connsiteY0" fmla="*/ 0 h 641848"/>
                <a:gd name="connsiteX1" fmla="*/ 1030379 w 1030379"/>
                <a:gd name="connsiteY1" fmla="*/ 0 h 641848"/>
                <a:gd name="connsiteX2" fmla="*/ 1030379 w 1030379"/>
                <a:gd name="connsiteY2" fmla="*/ 641848 h 641848"/>
                <a:gd name="connsiteX3" fmla="*/ 0 w 1030379"/>
                <a:gd name="connsiteY3" fmla="*/ 641848 h 641848"/>
                <a:gd name="connsiteX4" fmla="*/ 0 w 1030379"/>
                <a:gd name="connsiteY4" fmla="*/ 0 h 64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79" h="641848">
                  <a:moveTo>
                    <a:pt x="0" y="0"/>
                  </a:moveTo>
                  <a:lnTo>
                    <a:pt x="1030379" y="0"/>
                  </a:lnTo>
                  <a:lnTo>
                    <a:pt x="1030379" y="641848"/>
                  </a:lnTo>
                  <a:lnTo>
                    <a:pt x="0" y="641848"/>
                  </a:lnTo>
                  <a:lnTo>
                    <a:pt x="0" y="0"/>
                  </a:lnTo>
                  <a:close/>
                </a:path>
              </a:pathLst>
            </a:custGeom>
            <a:solidFill>
              <a:srgbClr val="940000"/>
            </a:solidFill>
            <a:ln>
              <a:solidFill>
                <a:schemeClr val="tx1">
                  <a:lumMod val="50000"/>
                  <a:lumOff val="50000"/>
                </a:schemeClr>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noProof="0">
                  <a:solidFill>
                    <a:schemeClr val="bg1"/>
                  </a:solidFill>
                </a:rPr>
                <a:t>WP6: </a:t>
              </a:r>
            </a:p>
            <a:p>
              <a:pPr marL="0" lvl="0" indent="0" algn="ctr" defTabSz="311150">
                <a:lnSpc>
                  <a:spcPct val="90000"/>
                </a:lnSpc>
                <a:spcBef>
                  <a:spcPct val="0"/>
                </a:spcBef>
                <a:spcAft>
                  <a:spcPct val="35000"/>
                </a:spcAft>
                <a:buNone/>
              </a:pPr>
              <a:r>
                <a:rPr lang="en-US" sz="700" b="1" kern="1200" noProof="0">
                  <a:solidFill>
                    <a:schemeClr val="bg1"/>
                  </a:solidFill>
                </a:rPr>
                <a:t>Magnets, pow. Supp. &amp; Vac. chambers</a:t>
              </a:r>
            </a:p>
            <a:p>
              <a:pPr marL="0" lvl="0" indent="0" algn="ctr" defTabSz="311150">
                <a:lnSpc>
                  <a:spcPct val="90000"/>
                </a:lnSpc>
                <a:spcBef>
                  <a:spcPct val="0"/>
                </a:spcBef>
                <a:spcAft>
                  <a:spcPct val="35000"/>
                </a:spcAft>
                <a:buNone/>
              </a:pPr>
              <a:r>
                <a:rPr lang="en-US" sz="700" b="1" kern="1200" noProof="0">
                  <a:solidFill>
                    <a:schemeClr val="bg1"/>
                  </a:solidFill>
                </a:rPr>
                <a:t>BINP-Jlab</a:t>
              </a:r>
            </a:p>
            <a:p>
              <a:pPr lvl="0" algn="ctr" defTabSz="311150">
                <a:lnSpc>
                  <a:spcPct val="90000"/>
                </a:lnSpc>
                <a:spcAft>
                  <a:spcPct val="35000"/>
                </a:spcAft>
              </a:pPr>
              <a:r>
                <a:rPr lang="en-US" sz="700" b="1" kern="1200" noProof="0">
                  <a:solidFill>
                    <a:schemeClr val="bg1"/>
                  </a:solidFill>
                </a:rPr>
                <a:t>A</a:t>
              </a:r>
              <a:r>
                <a:rPr lang="en-US" sz="800"/>
                <a:t> Starostenko </a:t>
              </a:r>
              <a:r>
                <a:rPr lang="en-US" sz="700" b="1" kern="1200" noProof="0">
                  <a:solidFill>
                    <a:schemeClr val="bg1"/>
                  </a:solidFill>
                </a:rPr>
                <a:t>A. Bogacz </a:t>
              </a:r>
              <a:endParaRPr lang="en-US" sz="700" b="1" kern="1200" noProof="0" dirty="0">
                <a:solidFill>
                  <a:schemeClr val="bg1"/>
                </a:solidFill>
              </a:endParaRPr>
            </a:p>
          </p:txBody>
        </p:sp>
        <p:sp>
          <p:nvSpPr>
            <p:cNvPr id="90" name="Forme libre : forme 89">
              <a:extLst>
                <a:ext uri="{FF2B5EF4-FFF2-40B4-BE49-F238E27FC236}">
                  <a16:creationId xmlns:a16="http://schemas.microsoft.com/office/drawing/2014/main" id="{F5AECFA0-4535-47C4-8F2F-D4C5A730DC65}"/>
                </a:ext>
              </a:extLst>
            </p:cNvPr>
            <p:cNvSpPr/>
            <p:nvPr/>
          </p:nvSpPr>
          <p:spPr>
            <a:xfrm>
              <a:off x="6533471" y="1555520"/>
              <a:ext cx="945347" cy="641848"/>
            </a:xfrm>
            <a:custGeom>
              <a:avLst/>
              <a:gdLst>
                <a:gd name="connsiteX0" fmla="*/ 0 w 945347"/>
                <a:gd name="connsiteY0" fmla="*/ 0 h 641848"/>
                <a:gd name="connsiteX1" fmla="*/ 945347 w 945347"/>
                <a:gd name="connsiteY1" fmla="*/ 0 h 641848"/>
                <a:gd name="connsiteX2" fmla="*/ 945347 w 945347"/>
                <a:gd name="connsiteY2" fmla="*/ 641848 h 641848"/>
                <a:gd name="connsiteX3" fmla="*/ 0 w 945347"/>
                <a:gd name="connsiteY3" fmla="*/ 641848 h 641848"/>
                <a:gd name="connsiteX4" fmla="*/ 0 w 945347"/>
                <a:gd name="connsiteY4" fmla="*/ 0 h 64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347" h="641848">
                  <a:moveTo>
                    <a:pt x="0" y="0"/>
                  </a:moveTo>
                  <a:lnTo>
                    <a:pt x="945347" y="0"/>
                  </a:lnTo>
                  <a:lnTo>
                    <a:pt x="945347" y="641848"/>
                  </a:lnTo>
                  <a:lnTo>
                    <a:pt x="0" y="641848"/>
                  </a:lnTo>
                  <a:lnTo>
                    <a:pt x="0" y="0"/>
                  </a:lnTo>
                  <a:close/>
                </a:path>
              </a:pathLst>
            </a:custGeom>
            <a:solidFill>
              <a:srgbClr val="940000"/>
            </a:solidFill>
            <a:ln>
              <a:solidFill>
                <a:schemeClr val="tx1">
                  <a:lumMod val="50000"/>
                  <a:lumOff val="50000"/>
                </a:schemeClr>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noProof="0">
                  <a:solidFill>
                    <a:schemeClr val="bg1"/>
                  </a:solidFill>
                </a:rPr>
                <a:t>WP7: </a:t>
              </a:r>
            </a:p>
            <a:p>
              <a:pPr marL="0" lvl="0" indent="0" algn="ctr" defTabSz="311150">
                <a:lnSpc>
                  <a:spcPct val="90000"/>
                </a:lnSpc>
                <a:spcBef>
                  <a:spcPct val="0"/>
                </a:spcBef>
                <a:spcAft>
                  <a:spcPct val="35000"/>
                </a:spcAft>
                <a:buNone/>
              </a:pPr>
              <a:r>
                <a:rPr lang="en-US" sz="700" b="1" kern="1200" noProof="0">
                  <a:solidFill>
                    <a:schemeClr val="bg1"/>
                  </a:solidFill>
                </a:rPr>
                <a:t>diagnostics and inst.</a:t>
              </a:r>
            </a:p>
            <a:p>
              <a:pPr marL="0" lvl="0" indent="0" algn="ctr" defTabSz="311150">
                <a:lnSpc>
                  <a:spcPct val="90000"/>
                </a:lnSpc>
                <a:spcBef>
                  <a:spcPct val="0"/>
                </a:spcBef>
                <a:spcAft>
                  <a:spcPct val="35000"/>
                </a:spcAft>
                <a:buNone/>
              </a:pPr>
              <a:r>
                <a:rPr lang="en-US" sz="700" b="1" kern="1200" noProof="0">
                  <a:solidFill>
                    <a:schemeClr val="bg1"/>
                  </a:solidFill>
                </a:rPr>
                <a:t>UoL-Cornell Univ</a:t>
              </a:r>
              <a:endParaRPr lang="en-US" sz="700" b="1">
                <a:solidFill>
                  <a:schemeClr val="bg1"/>
                </a:solidFill>
              </a:endParaRPr>
            </a:p>
            <a:p>
              <a:pPr marL="0" lvl="0" indent="0" algn="ctr" defTabSz="311150">
                <a:lnSpc>
                  <a:spcPct val="90000"/>
                </a:lnSpc>
                <a:spcBef>
                  <a:spcPct val="0"/>
                </a:spcBef>
                <a:spcAft>
                  <a:spcPct val="35000"/>
                </a:spcAft>
                <a:buNone/>
              </a:pPr>
              <a:r>
                <a:rPr lang="en-US" sz="700" b="1" kern="1200" noProof="0">
                  <a:solidFill>
                    <a:schemeClr val="bg1"/>
                  </a:solidFill>
                </a:rPr>
                <a:t>C. Welsh/G. </a:t>
              </a:r>
              <a:r>
                <a:rPr lang="en-US" sz="700"/>
                <a:t>Hoffstaetter</a:t>
              </a:r>
              <a:endParaRPr lang="en-US" sz="700" b="1" kern="1200" noProof="0" dirty="0">
                <a:solidFill>
                  <a:schemeClr val="bg1"/>
                </a:solidFill>
              </a:endParaRPr>
            </a:p>
          </p:txBody>
        </p:sp>
        <p:sp>
          <p:nvSpPr>
            <p:cNvPr id="91" name="Forme libre : forme 90">
              <a:extLst>
                <a:ext uri="{FF2B5EF4-FFF2-40B4-BE49-F238E27FC236}">
                  <a16:creationId xmlns:a16="http://schemas.microsoft.com/office/drawing/2014/main" id="{7137C658-4A32-46D9-8775-49B8B537796D}"/>
                </a:ext>
              </a:extLst>
            </p:cNvPr>
            <p:cNvSpPr/>
            <p:nvPr/>
          </p:nvSpPr>
          <p:spPr>
            <a:xfrm>
              <a:off x="7663766" y="1555520"/>
              <a:ext cx="880703" cy="641848"/>
            </a:xfrm>
            <a:custGeom>
              <a:avLst/>
              <a:gdLst>
                <a:gd name="connsiteX0" fmla="*/ 0 w 880703"/>
                <a:gd name="connsiteY0" fmla="*/ 0 h 641848"/>
                <a:gd name="connsiteX1" fmla="*/ 880703 w 880703"/>
                <a:gd name="connsiteY1" fmla="*/ 0 h 641848"/>
                <a:gd name="connsiteX2" fmla="*/ 880703 w 880703"/>
                <a:gd name="connsiteY2" fmla="*/ 641848 h 641848"/>
                <a:gd name="connsiteX3" fmla="*/ 0 w 880703"/>
                <a:gd name="connsiteY3" fmla="*/ 641848 h 641848"/>
                <a:gd name="connsiteX4" fmla="*/ 0 w 880703"/>
                <a:gd name="connsiteY4" fmla="*/ 0 h 64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03" h="641848">
                  <a:moveTo>
                    <a:pt x="0" y="0"/>
                  </a:moveTo>
                  <a:lnTo>
                    <a:pt x="880703" y="0"/>
                  </a:lnTo>
                  <a:lnTo>
                    <a:pt x="880703" y="641848"/>
                  </a:lnTo>
                  <a:lnTo>
                    <a:pt x="0" y="641848"/>
                  </a:lnTo>
                  <a:lnTo>
                    <a:pt x="0" y="0"/>
                  </a:lnTo>
                  <a:close/>
                </a:path>
              </a:pathLst>
            </a:custGeom>
            <a:solidFill>
              <a:srgbClr val="940000"/>
            </a:solidFill>
            <a:ln>
              <a:solidFill>
                <a:schemeClr val="tx1">
                  <a:lumMod val="50000"/>
                  <a:lumOff val="50000"/>
                </a:schemeClr>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noProof="0">
                  <a:solidFill>
                    <a:schemeClr val="bg1"/>
                  </a:solidFill>
                </a:rPr>
                <a:t>WP8: </a:t>
              </a:r>
            </a:p>
            <a:p>
              <a:pPr marL="0" lvl="0" indent="0" algn="ctr" defTabSz="311150">
                <a:lnSpc>
                  <a:spcPct val="90000"/>
                </a:lnSpc>
                <a:spcBef>
                  <a:spcPct val="0"/>
                </a:spcBef>
                <a:spcAft>
                  <a:spcPct val="35000"/>
                </a:spcAft>
                <a:buNone/>
              </a:pPr>
              <a:r>
                <a:rPr lang="en-US" sz="700" b="1" kern="1200" noProof="0">
                  <a:solidFill>
                    <a:schemeClr val="bg1"/>
                  </a:solidFill>
                </a:rPr>
                <a:t>Experiments</a:t>
              </a:r>
            </a:p>
            <a:p>
              <a:pPr marL="0" lvl="0" indent="0" algn="ctr" defTabSz="311150">
                <a:lnSpc>
                  <a:spcPct val="90000"/>
                </a:lnSpc>
                <a:spcBef>
                  <a:spcPct val="0"/>
                </a:spcBef>
                <a:spcAft>
                  <a:spcPct val="35000"/>
                </a:spcAft>
                <a:buNone/>
              </a:pPr>
              <a:r>
                <a:rPr lang="en-US" sz="700" b="1" kern="1200" noProof="0">
                  <a:solidFill>
                    <a:schemeClr val="bg1"/>
                  </a:solidFill>
                </a:rPr>
                <a:t>IJCLab-UOL</a:t>
              </a:r>
            </a:p>
            <a:p>
              <a:pPr marL="0" lvl="0" indent="0" algn="ctr" defTabSz="311150">
                <a:lnSpc>
                  <a:spcPct val="90000"/>
                </a:lnSpc>
                <a:spcBef>
                  <a:spcPct val="0"/>
                </a:spcBef>
                <a:spcAft>
                  <a:spcPct val="35000"/>
                </a:spcAft>
                <a:buNone/>
              </a:pPr>
              <a:r>
                <a:rPr lang="en-US" sz="700" b="1" kern="1200" noProof="0">
                  <a:solidFill>
                    <a:schemeClr val="bg1"/>
                  </a:solidFill>
                </a:rPr>
                <a:t>(A. Stocchi-M. Klein)</a:t>
              </a:r>
              <a:endParaRPr lang="en-US" sz="700" b="1" kern="1200" noProof="0" dirty="0">
                <a:solidFill>
                  <a:schemeClr val="bg1"/>
                </a:solidFill>
              </a:endParaRPr>
            </a:p>
          </p:txBody>
        </p:sp>
        <p:sp>
          <p:nvSpPr>
            <p:cNvPr id="92" name="Forme libre : forme 91">
              <a:extLst>
                <a:ext uri="{FF2B5EF4-FFF2-40B4-BE49-F238E27FC236}">
                  <a16:creationId xmlns:a16="http://schemas.microsoft.com/office/drawing/2014/main" id="{95D583BB-E534-4946-A0D4-F8920B28C554}"/>
                </a:ext>
              </a:extLst>
            </p:cNvPr>
            <p:cNvSpPr/>
            <p:nvPr/>
          </p:nvSpPr>
          <p:spPr>
            <a:xfrm>
              <a:off x="8729418" y="1555520"/>
              <a:ext cx="880703" cy="641848"/>
            </a:xfrm>
            <a:custGeom>
              <a:avLst/>
              <a:gdLst>
                <a:gd name="connsiteX0" fmla="*/ 0 w 880703"/>
                <a:gd name="connsiteY0" fmla="*/ 0 h 641848"/>
                <a:gd name="connsiteX1" fmla="*/ 880703 w 880703"/>
                <a:gd name="connsiteY1" fmla="*/ 0 h 641848"/>
                <a:gd name="connsiteX2" fmla="*/ 880703 w 880703"/>
                <a:gd name="connsiteY2" fmla="*/ 641848 h 641848"/>
                <a:gd name="connsiteX3" fmla="*/ 0 w 880703"/>
                <a:gd name="connsiteY3" fmla="*/ 641848 h 641848"/>
                <a:gd name="connsiteX4" fmla="*/ 0 w 880703"/>
                <a:gd name="connsiteY4" fmla="*/ 0 h 64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03" h="641848">
                  <a:moveTo>
                    <a:pt x="0" y="0"/>
                  </a:moveTo>
                  <a:lnTo>
                    <a:pt x="880703" y="0"/>
                  </a:lnTo>
                  <a:lnTo>
                    <a:pt x="880703" y="641848"/>
                  </a:lnTo>
                  <a:lnTo>
                    <a:pt x="0" y="641848"/>
                  </a:lnTo>
                  <a:lnTo>
                    <a:pt x="0" y="0"/>
                  </a:lnTo>
                  <a:close/>
                </a:path>
              </a:pathLst>
            </a:custGeom>
            <a:solidFill>
              <a:srgbClr val="940000"/>
            </a:solidFill>
            <a:ln>
              <a:solidFill>
                <a:schemeClr val="tx1">
                  <a:lumMod val="50000"/>
                  <a:lumOff val="50000"/>
                </a:schemeClr>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noProof="0">
                  <a:solidFill>
                    <a:schemeClr val="bg1"/>
                  </a:solidFill>
                </a:rPr>
                <a:t>WP9:</a:t>
              </a:r>
            </a:p>
            <a:p>
              <a:pPr marL="0" lvl="0" indent="0" algn="ctr" defTabSz="311150">
                <a:lnSpc>
                  <a:spcPct val="90000"/>
                </a:lnSpc>
                <a:spcBef>
                  <a:spcPct val="0"/>
                </a:spcBef>
                <a:spcAft>
                  <a:spcPct val="35000"/>
                </a:spcAft>
                <a:buNone/>
              </a:pPr>
              <a:r>
                <a:rPr lang="en-US" sz="700" b="1" kern="1200" noProof="0">
                  <a:solidFill>
                    <a:schemeClr val="bg1"/>
                  </a:solidFill>
                </a:rPr>
                <a:t>Safety &amp; radioprotection</a:t>
              </a:r>
            </a:p>
            <a:p>
              <a:pPr marL="0" lvl="0" indent="0" algn="ctr" defTabSz="311150">
                <a:lnSpc>
                  <a:spcPct val="90000"/>
                </a:lnSpc>
                <a:spcBef>
                  <a:spcPct val="0"/>
                </a:spcBef>
                <a:spcAft>
                  <a:spcPct val="35000"/>
                </a:spcAft>
                <a:buNone/>
              </a:pPr>
              <a:r>
                <a:rPr lang="en-US" sz="700" b="1" kern="1200" noProof="0">
                  <a:solidFill>
                    <a:schemeClr val="bg1"/>
                  </a:solidFill>
                </a:rPr>
                <a:t>IJCLab</a:t>
              </a:r>
            </a:p>
            <a:p>
              <a:pPr marL="0" lvl="0" indent="0" algn="ctr" defTabSz="311150">
                <a:lnSpc>
                  <a:spcPct val="90000"/>
                </a:lnSpc>
                <a:spcBef>
                  <a:spcPct val="0"/>
                </a:spcBef>
                <a:spcAft>
                  <a:spcPct val="35000"/>
                </a:spcAft>
                <a:buNone/>
              </a:pPr>
              <a:r>
                <a:rPr lang="en-US" sz="700" b="1" kern="1200" noProof="0">
                  <a:solidFill>
                    <a:schemeClr val="bg1"/>
                  </a:solidFill>
                </a:rPr>
                <a:t>S. Wurth</a:t>
              </a:r>
              <a:endParaRPr lang="en-US" sz="700" b="1" kern="1200" noProof="0" dirty="0">
                <a:solidFill>
                  <a:schemeClr val="bg1"/>
                </a:solidFill>
              </a:endParaRPr>
            </a:p>
          </p:txBody>
        </p:sp>
        <p:sp>
          <p:nvSpPr>
            <p:cNvPr id="93" name="Forme libre : forme 92">
              <a:extLst>
                <a:ext uri="{FF2B5EF4-FFF2-40B4-BE49-F238E27FC236}">
                  <a16:creationId xmlns:a16="http://schemas.microsoft.com/office/drawing/2014/main" id="{FA30D467-3930-41F1-B0D3-ABBAADAA42A5}"/>
                </a:ext>
              </a:extLst>
            </p:cNvPr>
            <p:cNvSpPr/>
            <p:nvPr/>
          </p:nvSpPr>
          <p:spPr>
            <a:xfrm>
              <a:off x="9795069" y="1555520"/>
              <a:ext cx="880703" cy="641848"/>
            </a:xfrm>
            <a:custGeom>
              <a:avLst/>
              <a:gdLst>
                <a:gd name="connsiteX0" fmla="*/ 0 w 880703"/>
                <a:gd name="connsiteY0" fmla="*/ 0 h 641848"/>
                <a:gd name="connsiteX1" fmla="*/ 880703 w 880703"/>
                <a:gd name="connsiteY1" fmla="*/ 0 h 641848"/>
                <a:gd name="connsiteX2" fmla="*/ 880703 w 880703"/>
                <a:gd name="connsiteY2" fmla="*/ 641848 h 641848"/>
                <a:gd name="connsiteX3" fmla="*/ 0 w 880703"/>
                <a:gd name="connsiteY3" fmla="*/ 641848 h 641848"/>
                <a:gd name="connsiteX4" fmla="*/ 0 w 880703"/>
                <a:gd name="connsiteY4" fmla="*/ 0 h 64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03" h="641848">
                  <a:moveTo>
                    <a:pt x="0" y="0"/>
                  </a:moveTo>
                  <a:lnTo>
                    <a:pt x="880703" y="0"/>
                  </a:lnTo>
                  <a:lnTo>
                    <a:pt x="880703" y="641848"/>
                  </a:lnTo>
                  <a:lnTo>
                    <a:pt x="0" y="641848"/>
                  </a:lnTo>
                  <a:lnTo>
                    <a:pt x="0" y="0"/>
                  </a:lnTo>
                  <a:close/>
                </a:path>
              </a:pathLst>
            </a:custGeom>
            <a:solidFill>
              <a:srgbClr val="940000"/>
            </a:solidFill>
            <a:ln>
              <a:solidFill>
                <a:schemeClr val="tx1">
                  <a:lumMod val="50000"/>
                  <a:lumOff val="50000"/>
                </a:schemeClr>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noProof="0">
                  <a:solidFill>
                    <a:schemeClr val="bg1"/>
                  </a:solidFill>
                </a:rPr>
                <a:t>WP10:</a:t>
              </a:r>
            </a:p>
            <a:p>
              <a:pPr marL="0" lvl="0" indent="0" algn="ctr" defTabSz="311150">
                <a:lnSpc>
                  <a:spcPct val="90000"/>
                </a:lnSpc>
                <a:spcBef>
                  <a:spcPct val="0"/>
                </a:spcBef>
                <a:spcAft>
                  <a:spcPct val="35000"/>
                </a:spcAft>
                <a:buNone/>
              </a:pPr>
              <a:r>
                <a:rPr lang="en-US" sz="700" b="1" kern="1200" noProof="0">
                  <a:solidFill>
                    <a:schemeClr val="bg1"/>
                  </a:solidFill>
                </a:rPr>
                <a:t>Infrastructure </a:t>
              </a:r>
            </a:p>
            <a:p>
              <a:pPr marL="0" lvl="0" indent="0" algn="ctr" defTabSz="311150">
                <a:lnSpc>
                  <a:spcPct val="90000"/>
                </a:lnSpc>
                <a:spcBef>
                  <a:spcPct val="0"/>
                </a:spcBef>
                <a:spcAft>
                  <a:spcPct val="35000"/>
                </a:spcAft>
                <a:buNone/>
              </a:pPr>
              <a:r>
                <a:rPr lang="en-US" sz="700" b="1" kern="1200" noProof="0">
                  <a:solidFill>
                    <a:schemeClr val="bg1"/>
                  </a:solidFill>
                </a:rPr>
                <a:t>M. Langlet </a:t>
              </a:r>
              <a:endParaRPr lang="en-US" sz="700" b="1" kern="1200" noProof="0" dirty="0">
                <a:solidFill>
                  <a:schemeClr val="bg1"/>
                </a:solidFill>
              </a:endParaRPr>
            </a:p>
          </p:txBody>
        </p:sp>
        <p:sp>
          <p:nvSpPr>
            <p:cNvPr id="94" name="Forme libre : forme 93">
              <a:extLst>
                <a:ext uri="{FF2B5EF4-FFF2-40B4-BE49-F238E27FC236}">
                  <a16:creationId xmlns:a16="http://schemas.microsoft.com/office/drawing/2014/main" id="{06A5241C-2AE6-4347-879D-0AACE7F852EB}"/>
                </a:ext>
              </a:extLst>
            </p:cNvPr>
            <p:cNvSpPr/>
            <p:nvPr/>
          </p:nvSpPr>
          <p:spPr>
            <a:xfrm>
              <a:off x="5365438" y="1050021"/>
              <a:ext cx="880703" cy="364656"/>
            </a:xfrm>
            <a:custGeom>
              <a:avLst/>
              <a:gdLst>
                <a:gd name="connsiteX0" fmla="*/ 0 w 880703"/>
                <a:gd name="connsiteY0" fmla="*/ 0 h 440351"/>
                <a:gd name="connsiteX1" fmla="*/ 880703 w 880703"/>
                <a:gd name="connsiteY1" fmla="*/ 0 h 440351"/>
                <a:gd name="connsiteX2" fmla="*/ 880703 w 880703"/>
                <a:gd name="connsiteY2" fmla="*/ 440351 h 440351"/>
                <a:gd name="connsiteX3" fmla="*/ 0 w 880703"/>
                <a:gd name="connsiteY3" fmla="*/ 440351 h 440351"/>
                <a:gd name="connsiteX4" fmla="*/ 0 w 880703"/>
                <a:gd name="connsiteY4" fmla="*/ 0 h 44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03" h="440351">
                  <a:moveTo>
                    <a:pt x="0" y="0"/>
                  </a:moveTo>
                  <a:lnTo>
                    <a:pt x="880703" y="0"/>
                  </a:lnTo>
                  <a:lnTo>
                    <a:pt x="880703" y="440351"/>
                  </a:lnTo>
                  <a:lnTo>
                    <a:pt x="0" y="440351"/>
                  </a:lnTo>
                  <a:lnTo>
                    <a:pt x="0" y="0"/>
                  </a:lnTo>
                  <a:close/>
                </a:path>
              </a:pathLst>
            </a:custGeom>
            <a:solidFill>
              <a:schemeClr val="accent4">
                <a:lumMod val="60000"/>
                <a:lumOff val="40000"/>
              </a:schemeClr>
            </a:solidFill>
            <a:ln>
              <a:solidFill>
                <a:srgbClr val="FFC000"/>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noProof="0">
                  <a:solidFill>
                    <a:schemeClr val="tx1">
                      <a:lumMod val="85000"/>
                      <a:lumOff val="15000"/>
                    </a:schemeClr>
                  </a:solidFill>
                </a:rPr>
                <a:t>System Engineer</a:t>
              </a:r>
            </a:p>
            <a:p>
              <a:pPr marL="0" lvl="0" indent="0" algn="ctr" defTabSz="355600">
                <a:lnSpc>
                  <a:spcPct val="90000"/>
                </a:lnSpc>
                <a:spcBef>
                  <a:spcPct val="0"/>
                </a:spcBef>
                <a:spcAft>
                  <a:spcPct val="35000"/>
                </a:spcAft>
                <a:buNone/>
              </a:pPr>
              <a:r>
                <a:rPr lang="en-US" sz="800" b="1" kern="1200" noProof="0">
                  <a:solidFill>
                    <a:schemeClr val="tx1">
                      <a:lumMod val="85000"/>
                      <a:lumOff val="15000"/>
                    </a:schemeClr>
                  </a:solidFill>
                </a:rPr>
                <a:t>D. Reynet</a:t>
              </a:r>
              <a:endParaRPr lang="en-US" sz="800" b="1" kern="1200" noProof="0" dirty="0">
                <a:solidFill>
                  <a:schemeClr val="tx1">
                    <a:lumMod val="85000"/>
                    <a:lumOff val="15000"/>
                  </a:schemeClr>
                </a:solidFill>
              </a:endParaRPr>
            </a:p>
          </p:txBody>
        </p:sp>
      </p:grpSp>
      <p:sp>
        <p:nvSpPr>
          <p:cNvPr id="23" name="ZoneTexte 22">
            <a:extLst>
              <a:ext uri="{FF2B5EF4-FFF2-40B4-BE49-F238E27FC236}">
                <a16:creationId xmlns:a16="http://schemas.microsoft.com/office/drawing/2014/main" id="{8F3BEB8C-C3C5-4825-9E35-020FAE281C4C}"/>
              </a:ext>
            </a:extLst>
          </p:cNvPr>
          <p:cNvSpPr txBox="1"/>
          <p:nvPr/>
        </p:nvSpPr>
        <p:spPr>
          <a:xfrm>
            <a:off x="6218133" y="138406"/>
            <a:ext cx="4522292" cy="369332"/>
          </a:xfrm>
          <a:prstGeom prst="rect">
            <a:avLst/>
          </a:prstGeom>
          <a:solidFill>
            <a:srgbClr val="FFFF00"/>
          </a:solidFill>
        </p:spPr>
        <p:txBody>
          <a:bodyPr wrap="square" rtlCol="0">
            <a:spAutoFit/>
          </a:bodyPr>
          <a:lstStyle/>
          <a:p>
            <a:pPr algn="ctr"/>
            <a:r>
              <a:rPr lang="fr-FR" sz="1800" b="1" dirty="0">
                <a:latin typeface="+mn-lt"/>
              </a:rPr>
              <a:t>Gros efforts et progrès ces derniers mois</a:t>
            </a:r>
            <a:endParaRPr lang="fr-FR" sz="1800" dirty="0">
              <a:latin typeface="+mn-lt"/>
            </a:endParaRPr>
          </a:p>
        </p:txBody>
      </p:sp>
      <p:cxnSp>
        <p:nvCxnSpPr>
          <p:cNvPr id="25" name="Connecteur droit 24">
            <a:extLst>
              <a:ext uri="{FF2B5EF4-FFF2-40B4-BE49-F238E27FC236}">
                <a16:creationId xmlns:a16="http://schemas.microsoft.com/office/drawing/2014/main" id="{5E7A3245-911B-4935-BBC0-73C47AFD800C}"/>
              </a:ext>
            </a:extLst>
          </p:cNvPr>
          <p:cNvCxnSpPr>
            <a:cxnSpLocks/>
          </p:cNvCxnSpPr>
          <p:nvPr/>
        </p:nvCxnSpPr>
        <p:spPr>
          <a:xfrm flipH="1">
            <a:off x="7400072" y="916408"/>
            <a:ext cx="276717" cy="0"/>
          </a:xfrm>
          <a:prstGeom prst="line">
            <a:avLst/>
          </a:prstGeom>
          <a:ln w="38100">
            <a:solidFill>
              <a:srgbClr val="CC0066"/>
            </a:solidFill>
          </a:ln>
        </p:spPr>
        <p:style>
          <a:lnRef idx="1">
            <a:schemeClr val="accent1"/>
          </a:lnRef>
          <a:fillRef idx="0">
            <a:schemeClr val="accent1"/>
          </a:fillRef>
          <a:effectRef idx="0">
            <a:schemeClr val="accent1"/>
          </a:effectRef>
          <a:fontRef idx="minor">
            <a:schemeClr val="tx1"/>
          </a:fontRef>
        </p:style>
      </p:cxnSp>
      <p:sp>
        <p:nvSpPr>
          <p:cNvPr id="39" name="Forme libre : forme 38">
            <a:extLst>
              <a:ext uri="{FF2B5EF4-FFF2-40B4-BE49-F238E27FC236}">
                <a16:creationId xmlns:a16="http://schemas.microsoft.com/office/drawing/2014/main" id="{4A25546B-E49B-47C1-830C-DF7A5F310308}"/>
              </a:ext>
            </a:extLst>
          </p:cNvPr>
          <p:cNvSpPr/>
          <p:nvPr/>
        </p:nvSpPr>
        <p:spPr>
          <a:xfrm>
            <a:off x="7714522" y="717955"/>
            <a:ext cx="1075046" cy="400110"/>
          </a:xfrm>
          <a:custGeom>
            <a:avLst/>
            <a:gdLst>
              <a:gd name="connsiteX0" fmla="*/ 0 w 916909"/>
              <a:gd name="connsiteY0" fmla="*/ 0 h 344830"/>
              <a:gd name="connsiteX1" fmla="*/ 916909 w 916909"/>
              <a:gd name="connsiteY1" fmla="*/ 0 h 344830"/>
              <a:gd name="connsiteX2" fmla="*/ 916909 w 916909"/>
              <a:gd name="connsiteY2" fmla="*/ 344830 h 344830"/>
              <a:gd name="connsiteX3" fmla="*/ 0 w 916909"/>
              <a:gd name="connsiteY3" fmla="*/ 344830 h 344830"/>
              <a:gd name="connsiteX4" fmla="*/ 0 w 916909"/>
              <a:gd name="connsiteY4" fmla="*/ 0 h 34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09" h="344830">
                <a:moveTo>
                  <a:pt x="0" y="0"/>
                </a:moveTo>
                <a:lnTo>
                  <a:pt x="916909" y="0"/>
                </a:lnTo>
                <a:lnTo>
                  <a:pt x="916909" y="344830"/>
                </a:lnTo>
                <a:lnTo>
                  <a:pt x="0" y="344830"/>
                </a:lnTo>
                <a:lnTo>
                  <a:pt x="0" y="0"/>
                </a:lnTo>
                <a:close/>
              </a:path>
            </a:pathLst>
          </a:custGeom>
          <a:solidFill>
            <a:schemeClr val="accent1">
              <a:lumMod val="75000"/>
            </a:schemeClr>
          </a:solidFill>
          <a:ln>
            <a:solidFill>
              <a:schemeClr val="tx1"/>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noProof="0">
                <a:solidFill>
                  <a:schemeClr val="bg1"/>
                </a:solidFill>
              </a:rPr>
              <a:t>Spoksperson</a:t>
            </a:r>
          </a:p>
          <a:p>
            <a:pPr marL="0" lvl="0" indent="0" algn="ctr" defTabSz="355600">
              <a:lnSpc>
                <a:spcPct val="90000"/>
              </a:lnSpc>
              <a:spcBef>
                <a:spcPct val="0"/>
              </a:spcBef>
              <a:spcAft>
                <a:spcPct val="35000"/>
              </a:spcAft>
              <a:buNone/>
            </a:pPr>
            <a:r>
              <a:rPr lang="en-US" sz="800" b="1" kern="1200" noProof="0">
                <a:solidFill>
                  <a:schemeClr val="bg1"/>
                </a:solidFill>
              </a:rPr>
              <a:t>M. Klein</a:t>
            </a:r>
            <a:endParaRPr lang="en-US" sz="800" b="1" kern="1200" noProof="0" dirty="0">
              <a:solidFill>
                <a:schemeClr val="bg1"/>
              </a:solidFill>
            </a:endParaRPr>
          </a:p>
        </p:txBody>
      </p:sp>
      <p:sp>
        <p:nvSpPr>
          <p:cNvPr id="40" name="ZoneTexte 39">
            <a:extLst>
              <a:ext uri="{FF2B5EF4-FFF2-40B4-BE49-F238E27FC236}">
                <a16:creationId xmlns:a16="http://schemas.microsoft.com/office/drawing/2014/main" id="{B072F019-1983-433E-88B1-F2B4D5C25AC0}"/>
              </a:ext>
            </a:extLst>
          </p:cNvPr>
          <p:cNvSpPr txBox="1"/>
          <p:nvPr/>
        </p:nvSpPr>
        <p:spPr>
          <a:xfrm>
            <a:off x="708003" y="4497517"/>
            <a:ext cx="3196324" cy="692497"/>
          </a:xfrm>
          <a:prstGeom prst="rect">
            <a:avLst/>
          </a:prstGeom>
          <a:noFill/>
          <a:ln>
            <a:solidFill>
              <a:srgbClr val="92D050"/>
            </a:solidFill>
          </a:ln>
        </p:spPr>
        <p:txBody>
          <a:bodyPr wrap="none" rtlCol="0">
            <a:spAutoFit/>
          </a:bodyPr>
          <a:lstStyle/>
          <a:p>
            <a:r>
              <a:rPr lang="en-US" sz="1300" i="1">
                <a:latin typeface="+mn-lt"/>
              </a:rPr>
              <a:t>+ PostDoc position on injection line on going.</a:t>
            </a:r>
          </a:p>
          <a:p>
            <a:r>
              <a:rPr lang="en-US" sz="1300" i="1">
                <a:latin typeface="+mn-lt"/>
              </a:rPr>
              <a:t>+ PHD between IJCLab/Liverpool</a:t>
            </a:r>
          </a:p>
          <a:p>
            <a:r>
              <a:rPr lang="en-US" sz="1300" i="1">
                <a:latin typeface="+mn-lt"/>
              </a:rPr>
              <a:t>+ permanent CNRS position opened</a:t>
            </a:r>
            <a:endParaRPr lang="en-US" sz="1300" i="1" dirty="0">
              <a:latin typeface="+mn-lt"/>
            </a:endParaRPr>
          </a:p>
        </p:txBody>
      </p:sp>
      <p:sp>
        <p:nvSpPr>
          <p:cNvPr id="3" name="ZoneTexte 2">
            <a:extLst>
              <a:ext uri="{FF2B5EF4-FFF2-40B4-BE49-F238E27FC236}">
                <a16:creationId xmlns:a16="http://schemas.microsoft.com/office/drawing/2014/main" id="{B8BBFE0F-4919-412B-9FAE-DA834001A549}"/>
              </a:ext>
            </a:extLst>
          </p:cNvPr>
          <p:cNvSpPr txBox="1"/>
          <p:nvPr/>
        </p:nvSpPr>
        <p:spPr>
          <a:xfrm>
            <a:off x="87128" y="5229384"/>
            <a:ext cx="3804760" cy="369332"/>
          </a:xfrm>
          <a:prstGeom prst="rect">
            <a:avLst/>
          </a:prstGeom>
          <a:noFill/>
        </p:spPr>
        <p:txBody>
          <a:bodyPr wrap="none" rtlCol="0">
            <a:spAutoFit/>
          </a:bodyPr>
          <a:lstStyle/>
          <a:p>
            <a:r>
              <a:rPr lang="fr-FR" sz="1800" dirty="0">
                <a:latin typeface="+mn-lt"/>
              </a:rPr>
              <a:t>Rencontres régulières chaque semaine</a:t>
            </a:r>
          </a:p>
        </p:txBody>
      </p:sp>
      <p:sp>
        <p:nvSpPr>
          <p:cNvPr id="4" name="ZoneTexte 3">
            <a:extLst>
              <a:ext uri="{FF2B5EF4-FFF2-40B4-BE49-F238E27FC236}">
                <a16:creationId xmlns:a16="http://schemas.microsoft.com/office/drawing/2014/main" id="{8A749279-04DA-4761-B478-8E0D2CC14A17}"/>
              </a:ext>
            </a:extLst>
          </p:cNvPr>
          <p:cNvSpPr txBox="1"/>
          <p:nvPr/>
        </p:nvSpPr>
        <p:spPr>
          <a:xfrm>
            <a:off x="9058795" y="4759302"/>
            <a:ext cx="1648423" cy="523220"/>
          </a:xfrm>
          <a:prstGeom prst="rect">
            <a:avLst/>
          </a:prstGeom>
          <a:noFill/>
        </p:spPr>
        <p:txBody>
          <a:bodyPr wrap="square" rtlCol="0">
            <a:spAutoFit/>
          </a:bodyPr>
          <a:lstStyle/>
          <a:p>
            <a:pPr algn="ctr"/>
            <a:r>
              <a:rPr lang="fr-FR" sz="1400" dirty="0">
                <a:latin typeface="+mn-lt"/>
              </a:rPr>
              <a:t>+implication  IRFU en discussion</a:t>
            </a:r>
          </a:p>
        </p:txBody>
      </p:sp>
    </p:spTree>
    <p:extLst>
      <p:ext uri="{BB962C8B-B14F-4D97-AF65-F5344CB8AC3E}">
        <p14:creationId xmlns:p14="http://schemas.microsoft.com/office/powerpoint/2010/main" val="340091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044" y="149425"/>
            <a:ext cx="7228860" cy="432048"/>
          </a:xfrm>
        </p:spPr>
        <p:txBody>
          <a:bodyPr>
            <a:normAutofit/>
          </a:bodyPr>
          <a:lstStyle/>
          <a:p>
            <a:r>
              <a:rPr lang="en-GB" dirty="0">
                <a:solidFill>
                  <a:schemeClr val="tx2">
                    <a:lumMod val="75000"/>
                  </a:schemeClr>
                </a:solidFill>
                <a:latin typeface="+mn-lt"/>
                <a:cs typeface="Calibri" panose="020F0502020204030204" pitchFamily="34" charset="0"/>
              </a:rPr>
              <a:t>PERLE project Structuration (TDR &amp; prototyping phase)</a:t>
            </a:r>
          </a:p>
        </p:txBody>
      </p:sp>
      <p:sp>
        <p:nvSpPr>
          <p:cNvPr id="9" name="Espace réservé du numéro de diapositive 8"/>
          <p:cNvSpPr>
            <a:spLocks noGrp="1"/>
          </p:cNvSpPr>
          <p:nvPr>
            <p:ph type="sldNum" sz="quarter" idx="12"/>
          </p:nvPr>
        </p:nvSpPr>
        <p:spPr/>
        <p:txBody>
          <a:bodyPr/>
          <a:lstStyle/>
          <a:p>
            <a:pPr algn="r"/>
            <a:fld id="{77E71596-5F9D-49C5-9701-16B3CA54319D}" type="slidenum">
              <a:rPr lang="fr-FR" sz="1200" smtClean="0">
                <a:latin typeface="+mn-lt"/>
                <a:cs typeface="Calibri" panose="020F0502020204030204" pitchFamily="34" charset="0"/>
              </a:rPr>
              <a:pPr algn="r"/>
              <a:t>6</a:t>
            </a:fld>
            <a:endParaRPr lang="fr-FR" sz="1200" dirty="0">
              <a:latin typeface="+mn-lt"/>
              <a:cs typeface="Calibri" panose="020F0502020204030204" pitchFamily="34" charset="0"/>
            </a:endParaRPr>
          </a:p>
        </p:txBody>
      </p:sp>
      <p:sp>
        <p:nvSpPr>
          <p:cNvPr id="75" name="TextShape 1">
            <a:extLst>
              <a:ext uri="{FF2B5EF4-FFF2-40B4-BE49-F238E27FC236}">
                <a16:creationId xmlns:a16="http://schemas.microsoft.com/office/drawing/2014/main" id="{25B82B98-5BD5-DD4C-9657-2F976D7F01B2}"/>
              </a:ext>
            </a:extLst>
          </p:cNvPr>
          <p:cNvSpPr txBox="1"/>
          <p:nvPr/>
        </p:nvSpPr>
        <p:spPr>
          <a:xfrm>
            <a:off x="201960" y="5715000"/>
            <a:ext cx="2411280" cy="321840"/>
          </a:xfrm>
          <a:prstGeom prst="rect">
            <a:avLst/>
          </a:prstGeom>
          <a:noFill/>
          <a:ln>
            <a:noFill/>
          </a:ln>
        </p:spPr>
        <p:txBody>
          <a:bodyPr anchor="ctr"/>
          <a:lstStyle/>
          <a:p>
            <a:pPr>
              <a:lnSpc>
                <a:spcPct val="100000"/>
              </a:lnSpc>
            </a:pPr>
            <a:r>
              <a:rPr lang="fr-FR" sz="1200" spc="-1" dirty="0">
                <a:solidFill>
                  <a:srgbClr val="FFFFFF"/>
                </a:solidFill>
                <a:uFill>
                  <a:solidFill>
                    <a:srgbClr val="FFFFFF"/>
                  </a:solidFill>
                </a:uFill>
                <a:latin typeface="+mn-lt"/>
              </a:rPr>
              <a:t>11</a:t>
            </a:r>
            <a:r>
              <a:rPr lang="fr-FR" sz="1200" b="0" strike="noStrike" spc="-1" dirty="0">
                <a:solidFill>
                  <a:srgbClr val="FFFFFF"/>
                </a:solidFill>
                <a:uFill>
                  <a:solidFill>
                    <a:srgbClr val="FFFFFF"/>
                  </a:solidFill>
                </a:uFill>
                <a:latin typeface="+mn-lt"/>
              </a:rPr>
              <a:t>/01/2022</a:t>
            </a:r>
            <a:endParaRPr lang="fr-FR" sz="1200" b="0" strike="noStrike" spc="-1" dirty="0">
              <a:solidFill>
                <a:srgbClr val="000000"/>
              </a:solidFill>
              <a:uFill>
                <a:solidFill>
                  <a:srgbClr val="FFFFFF"/>
                </a:solidFill>
              </a:uFill>
              <a:latin typeface="+mn-lt"/>
            </a:endParaRPr>
          </a:p>
        </p:txBody>
      </p:sp>
      <p:pic>
        <p:nvPicPr>
          <p:cNvPr id="5" name="Image 4">
            <a:extLst>
              <a:ext uri="{FF2B5EF4-FFF2-40B4-BE49-F238E27FC236}">
                <a16:creationId xmlns:a16="http://schemas.microsoft.com/office/drawing/2014/main" id="{610CCD48-1BF4-EF4A-86EB-041814ABA1A4}"/>
              </a:ext>
            </a:extLst>
          </p:cNvPr>
          <p:cNvPicPr>
            <a:picLocks noChangeAspect="1"/>
          </p:cNvPicPr>
          <p:nvPr/>
        </p:nvPicPr>
        <p:blipFill>
          <a:blip r:embed="rId2"/>
          <a:stretch>
            <a:fillRect/>
          </a:stretch>
        </p:blipFill>
        <p:spPr>
          <a:xfrm>
            <a:off x="437206" y="658368"/>
            <a:ext cx="9911388" cy="5038164"/>
          </a:xfrm>
          <a:prstGeom prst="rect">
            <a:avLst/>
          </a:prstGeom>
        </p:spPr>
      </p:pic>
      <p:sp>
        <p:nvSpPr>
          <p:cNvPr id="4" name="Espace réservé de la date 3">
            <a:extLst>
              <a:ext uri="{FF2B5EF4-FFF2-40B4-BE49-F238E27FC236}">
                <a16:creationId xmlns:a16="http://schemas.microsoft.com/office/drawing/2014/main" id="{0405155F-815F-479A-B1FA-13D87DD2F94B}"/>
              </a:ext>
            </a:extLst>
          </p:cNvPr>
          <p:cNvSpPr>
            <a:spLocks noGrp="1"/>
          </p:cNvSpPr>
          <p:nvPr>
            <p:ph type="dt" sz="half" idx="10"/>
          </p:nvPr>
        </p:nvSpPr>
        <p:spPr/>
        <p:txBody>
          <a:bodyPr/>
          <a:lstStyle/>
          <a:p>
            <a:r>
              <a:rPr lang="fr-FR"/>
              <a:t>25/01/2022</a:t>
            </a:r>
            <a:endParaRPr lang="fr-FR" dirty="0"/>
          </a:p>
        </p:txBody>
      </p:sp>
      <p:sp>
        <p:nvSpPr>
          <p:cNvPr id="6" name="Espace réservé du pied de page 5">
            <a:extLst>
              <a:ext uri="{FF2B5EF4-FFF2-40B4-BE49-F238E27FC236}">
                <a16:creationId xmlns:a16="http://schemas.microsoft.com/office/drawing/2014/main" id="{451881C2-189C-4D30-8F23-4A03EE7B660A}"/>
              </a:ext>
            </a:extLst>
          </p:cNvPr>
          <p:cNvSpPr>
            <a:spLocks noGrp="1"/>
          </p:cNvSpPr>
          <p:nvPr>
            <p:ph type="ftr" sz="quarter" idx="11"/>
          </p:nvPr>
        </p:nvSpPr>
        <p:spPr/>
        <p:txBody>
          <a:bodyPr/>
          <a:lstStyle/>
          <a:p>
            <a:r>
              <a:rPr lang="fr-FR"/>
              <a:t>PERLE : Meeting avec la direction</a:t>
            </a:r>
            <a:endParaRPr lang="fr-FR" dirty="0"/>
          </a:p>
        </p:txBody>
      </p:sp>
    </p:spTree>
    <p:extLst>
      <p:ext uri="{BB962C8B-B14F-4D97-AF65-F5344CB8AC3E}">
        <p14:creationId xmlns:p14="http://schemas.microsoft.com/office/powerpoint/2010/main" val="3187119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D1430B64-909F-408B-87FF-C6EF5A1AB4D6}"/>
              </a:ext>
            </a:extLst>
          </p:cNvPr>
          <p:cNvSpPr>
            <a:spLocks noGrp="1"/>
          </p:cNvSpPr>
          <p:nvPr>
            <p:ph type="dt" sz="half" idx="10"/>
          </p:nvPr>
        </p:nvSpPr>
        <p:spPr/>
        <p:txBody>
          <a:bodyPr/>
          <a:lstStyle/>
          <a:p>
            <a:r>
              <a:rPr lang="fr-FR">
                <a:latin typeface="+mn-lt"/>
              </a:rPr>
              <a:t>25/01/2022</a:t>
            </a:r>
            <a:endParaRPr lang="fr-FR" dirty="0">
              <a:latin typeface="+mn-lt"/>
            </a:endParaRPr>
          </a:p>
        </p:txBody>
      </p:sp>
      <p:sp>
        <p:nvSpPr>
          <p:cNvPr id="8" name="Espace réservé du pied de page 7">
            <a:extLst>
              <a:ext uri="{FF2B5EF4-FFF2-40B4-BE49-F238E27FC236}">
                <a16:creationId xmlns:a16="http://schemas.microsoft.com/office/drawing/2014/main" id="{C2245F6A-96E6-42E9-9C05-1626660FF6A0}"/>
              </a:ext>
            </a:extLst>
          </p:cNvPr>
          <p:cNvSpPr>
            <a:spLocks noGrp="1"/>
          </p:cNvSpPr>
          <p:nvPr>
            <p:ph type="ftr" sz="quarter" idx="11"/>
          </p:nvPr>
        </p:nvSpPr>
        <p:spPr/>
        <p:txBody>
          <a:bodyPr/>
          <a:lstStyle/>
          <a:p>
            <a:r>
              <a:rPr lang="fr-FR">
                <a:latin typeface="+mn-lt"/>
              </a:rPr>
              <a:t>PERLE : Meeting avec la direction</a:t>
            </a:r>
            <a:endParaRPr lang="fr-FR" dirty="0">
              <a:latin typeface="+mn-lt"/>
            </a:endParaRPr>
          </a:p>
        </p:txBody>
      </p:sp>
      <p:sp>
        <p:nvSpPr>
          <p:cNvPr id="9" name="Espace réservé du numéro de diapositive 8">
            <a:extLst>
              <a:ext uri="{FF2B5EF4-FFF2-40B4-BE49-F238E27FC236}">
                <a16:creationId xmlns:a16="http://schemas.microsoft.com/office/drawing/2014/main" id="{14B56068-9CA2-4186-BB34-9976B1635B00}"/>
              </a:ext>
            </a:extLst>
          </p:cNvPr>
          <p:cNvSpPr>
            <a:spLocks noGrp="1"/>
          </p:cNvSpPr>
          <p:nvPr>
            <p:ph type="sldNum" sz="quarter" idx="12"/>
          </p:nvPr>
        </p:nvSpPr>
        <p:spPr/>
        <p:txBody>
          <a:bodyPr/>
          <a:lstStyle/>
          <a:p>
            <a:fld id="{77E71596-5F9D-49C5-9701-16B3CA54319D}" type="slidenum">
              <a:rPr lang="fr-FR" smtClean="0">
                <a:latin typeface="+mn-lt"/>
              </a:rPr>
              <a:pPr/>
              <a:t>7</a:t>
            </a:fld>
            <a:endParaRPr lang="fr-FR" dirty="0">
              <a:latin typeface="+mn-lt"/>
            </a:endParaRPr>
          </a:p>
        </p:txBody>
      </p:sp>
      <p:sp>
        <p:nvSpPr>
          <p:cNvPr id="10" name="ZoneTexte 9">
            <a:extLst>
              <a:ext uri="{FF2B5EF4-FFF2-40B4-BE49-F238E27FC236}">
                <a16:creationId xmlns:a16="http://schemas.microsoft.com/office/drawing/2014/main" id="{728D381C-AD80-4538-B2A7-BE43087E2919}"/>
              </a:ext>
            </a:extLst>
          </p:cNvPr>
          <p:cNvSpPr txBox="1"/>
          <p:nvPr/>
        </p:nvSpPr>
        <p:spPr>
          <a:xfrm>
            <a:off x="84664" y="662397"/>
            <a:ext cx="10029253" cy="5016758"/>
          </a:xfrm>
          <a:prstGeom prst="rect">
            <a:avLst/>
          </a:prstGeom>
          <a:noFill/>
        </p:spPr>
        <p:txBody>
          <a:bodyPr wrap="square" rtlCol="0">
            <a:spAutoFit/>
          </a:bodyPr>
          <a:lstStyle/>
          <a:p>
            <a:endParaRPr lang="fr-FR" b="1" dirty="0">
              <a:latin typeface="+mn-lt"/>
            </a:endParaRPr>
          </a:p>
          <a:p>
            <a:pPr marL="342900" indent="-342900">
              <a:buFont typeface="Arial" panose="020B0604020202020204" pitchFamily="34" charset="0"/>
              <a:buChar char="•"/>
            </a:pPr>
            <a:r>
              <a:rPr lang="fr-FR" b="1" dirty="0">
                <a:latin typeface="+mn-lt"/>
              </a:rPr>
              <a:t>Dynamique des faisceaux</a:t>
            </a:r>
          </a:p>
          <a:p>
            <a:pPr marL="342900" indent="-342900">
              <a:buFont typeface="Arial" panose="020B0604020202020204" pitchFamily="34" charset="0"/>
              <a:buChar char="•"/>
            </a:pPr>
            <a:endParaRPr lang="fr-FR" b="1" dirty="0">
              <a:latin typeface="+mn-lt"/>
            </a:endParaRPr>
          </a:p>
          <a:p>
            <a:pPr marL="342900" indent="-342900">
              <a:buFont typeface="Arial" panose="020B0604020202020204" pitchFamily="34" charset="0"/>
              <a:buChar char="•"/>
            </a:pPr>
            <a:r>
              <a:rPr lang="fr-FR" b="1" dirty="0">
                <a:latin typeface="+mn-lt"/>
              </a:rPr>
              <a:t>Canon RF</a:t>
            </a:r>
          </a:p>
          <a:p>
            <a:pPr marL="342900" indent="-342900">
              <a:buFont typeface="Arial" panose="020B0604020202020204" pitchFamily="34" charset="0"/>
              <a:buChar char="•"/>
            </a:pPr>
            <a:endParaRPr lang="fr-FR" b="1" dirty="0">
              <a:latin typeface="+mn-lt"/>
            </a:endParaRPr>
          </a:p>
          <a:p>
            <a:pPr marL="342900" indent="-342900">
              <a:buFont typeface="Arial" panose="020B0604020202020204" pitchFamily="34" charset="0"/>
              <a:buChar char="•"/>
            </a:pPr>
            <a:r>
              <a:rPr lang="fr-FR" b="1" dirty="0">
                <a:latin typeface="+mn-lt"/>
              </a:rPr>
              <a:t>Injections</a:t>
            </a:r>
          </a:p>
          <a:p>
            <a:pPr marL="342900" indent="-342900">
              <a:buFont typeface="Arial" panose="020B0604020202020204" pitchFamily="34" charset="0"/>
              <a:buChar char="•"/>
            </a:pPr>
            <a:endParaRPr lang="fr-FR" b="1" dirty="0">
              <a:latin typeface="+mn-lt"/>
            </a:endParaRPr>
          </a:p>
          <a:p>
            <a:pPr marL="342900" indent="-342900">
              <a:buFont typeface="Arial" panose="020B0604020202020204" pitchFamily="34" charset="0"/>
              <a:buChar char="•"/>
            </a:pPr>
            <a:r>
              <a:rPr lang="fr-FR" b="1" dirty="0">
                <a:latin typeface="+mn-lt"/>
              </a:rPr>
              <a:t>Design et Prototypes Aimants</a:t>
            </a:r>
          </a:p>
          <a:p>
            <a:endParaRPr lang="fr-FR" b="1" dirty="0">
              <a:latin typeface="+mn-lt"/>
            </a:endParaRPr>
          </a:p>
          <a:p>
            <a:endParaRPr lang="fr-FR" b="1" dirty="0">
              <a:latin typeface="+mn-lt"/>
            </a:endParaRPr>
          </a:p>
          <a:p>
            <a:endParaRPr lang="fr-FR" b="1" dirty="0">
              <a:latin typeface="+mn-lt"/>
            </a:endParaRPr>
          </a:p>
          <a:p>
            <a:pPr marL="342900" indent="-342900">
              <a:buFont typeface="Arial" panose="020B0604020202020204" pitchFamily="34" charset="0"/>
              <a:buChar char="•"/>
            </a:pPr>
            <a:r>
              <a:rPr lang="fr-FR" b="1" dirty="0">
                <a:latin typeface="+mn-lt"/>
              </a:rPr>
              <a:t>Etudes RF- HOM</a:t>
            </a:r>
          </a:p>
          <a:p>
            <a:endParaRPr lang="fr-FR" b="1" dirty="0">
              <a:latin typeface="+mn-lt"/>
            </a:endParaRPr>
          </a:p>
          <a:p>
            <a:pPr marL="342900" indent="-342900">
              <a:buFont typeface="Arial" panose="020B0604020202020204" pitchFamily="34" charset="0"/>
              <a:buChar char="•"/>
            </a:pPr>
            <a:r>
              <a:rPr lang="fr-FR" b="1" dirty="0">
                <a:latin typeface="+mn-lt"/>
              </a:rPr>
              <a:t>Systèmes cryogéniques</a:t>
            </a:r>
          </a:p>
          <a:p>
            <a:pPr marL="342900" indent="-342900">
              <a:buFont typeface="Arial" panose="020B0604020202020204" pitchFamily="34" charset="0"/>
              <a:buChar char="•"/>
            </a:pPr>
            <a:endParaRPr lang="fr-FR" b="1" dirty="0">
              <a:latin typeface="+mn-lt"/>
            </a:endParaRPr>
          </a:p>
          <a:p>
            <a:pPr marL="342900" indent="-342900">
              <a:buFont typeface="Arial" panose="020B0604020202020204" pitchFamily="34" charset="0"/>
              <a:buChar char="•"/>
            </a:pPr>
            <a:r>
              <a:rPr lang="fr-FR" b="1" dirty="0">
                <a:latin typeface="+mn-lt"/>
              </a:rPr>
              <a:t>Et dans l'ensemble, des avancées significatives dans les études de mise en œuvre.</a:t>
            </a:r>
            <a:endParaRPr lang="fr-FR" dirty="0">
              <a:latin typeface="+mn-lt"/>
            </a:endParaRPr>
          </a:p>
        </p:txBody>
      </p:sp>
      <p:grpSp>
        <p:nvGrpSpPr>
          <p:cNvPr id="63" name="Groupe 62">
            <a:extLst>
              <a:ext uri="{FF2B5EF4-FFF2-40B4-BE49-F238E27FC236}">
                <a16:creationId xmlns:a16="http://schemas.microsoft.com/office/drawing/2014/main" id="{A922C04D-44DF-439C-BCEA-01BE75CA63B1}"/>
              </a:ext>
            </a:extLst>
          </p:cNvPr>
          <p:cNvGrpSpPr/>
          <p:nvPr/>
        </p:nvGrpSpPr>
        <p:grpSpPr>
          <a:xfrm>
            <a:off x="6117817" y="636846"/>
            <a:ext cx="4924742" cy="1858232"/>
            <a:chOff x="4234259" y="1027496"/>
            <a:chExt cx="6988680" cy="2139408"/>
          </a:xfrm>
        </p:grpSpPr>
        <p:sp>
          <p:nvSpPr>
            <p:cNvPr id="28" name="CustomShape 5">
              <a:extLst>
                <a:ext uri="{FF2B5EF4-FFF2-40B4-BE49-F238E27FC236}">
                  <a16:creationId xmlns:a16="http://schemas.microsoft.com/office/drawing/2014/main" id="{E485F2B5-B284-4343-AD19-388CB49BCA3D}"/>
                </a:ext>
              </a:extLst>
            </p:cNvPr>
            <p:cNvSpPr/>
            <p:nvPr/>
          </p:nvSpPr>
          <p:spPr>
            <a:xfrm>
              <a:off x="7828463" y="1027496"/>
              <a:ext cx="260208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GB" sz="1100" b="0" strike="noStrike" spc="-1">
                  <a:solidFill>
                    <a:srgbClr val="002060"/>
                  </a:solidFill>
                  <a:uFill>
                    <a:solidFill>
                      <a:srgbClr val="FFFFFF"/>
                    </a:solidFill>
                  </a:uFill>
                  <a:ea typeface="MS PGothic"/>
                </a:rPr>
                <a:t>Footprint: 29 m × 5.5 m × 0.9 m</a:t>
              </a:r>
              <a:endParaRPr lang="en-GB" sz="1100" b="0" strike="noStrike" spc="-1">
                <a:solidFill>
                  <a:srgbClr val="000000"/>
                </a:solidFill>
                <a:uFill>
                  <a:solidFill>
                    <a:srgbClr val="FFFFFF"/>
                  </a:solidFill>
                </a:uFill>
              </a:endParaRPr>
            </a:p>
          </p:txBody>
        </p:sp>
        <p:pic>
          <p:nvPicPr>
            <p:cNvPr id="29" name="Picture 3">
              <a:extLst>
                <a:ext uri="{FF2B5EF4-FFF2-40B4-BE49-F238E27FC236}">
                  <a16:creationId xmlns:a16="http://schemas.microsoft.com/office/drawing/2014/main" id="{3070E560-906E-4050-B85C-1219CCB8EFB6}"/>
                </a:ext>
              </a:extLst>
            </p:cNvPr>
            <p:cNvPicPr/>
            <p:nvPr/>
          </p:nvPicPr>
          <p:blipFill>
            <a:blip r:embed="rId2"/>
            <a:stretch/>
          </p:blipFill>
          <p:spPr>
            <a:xfrm>
              <a:off x="4260179" y="2543024"/>
              <a:ext cx="6962760" cy="585360"/>
            </a:xfrm>
            <a:prstGeom prst="rect">
              <a:avLst/>
            </a:prstGeom>
            <a:ln>
              <a:noFill/>
            </a:ln>
          </p:spPr>
        </p:pic>
        <p:sp>
          <p:nvSpPr>
            <p:cNvPr id="30" name="CustomShape 6">
              <a:extLst>
                <a:ext uri="{FF2B5EF4-FFF2-40B4-BE49-F238E27FC236}">
                  <a16:creationId xmlns:a16="http://schemas.microsoft.com/office/drawing/2014/main" id="{5AFADDB2-BC91-4D3B-985F-5F6DE4E2F9AD}"/>
                </a:ext>
              </a:extLst>
            </p:cNvPr>
            <p:cNvSpPr/>
            <p:nvPr/>
          </p:nvSpPr>
          <p:spPr>
            <a:xfrm>
              <a:off x="7706639" y="2657144"/>
              <a:ext cx="712440" cy="22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900" b="0" strike="noStrike" spc="-1">
                  <a:solidFill>
                    <a:srgbClr val="000000"/>
                  </a:solidFill>
                  <a:uFill>
                    <a:solidFill>
                      <a:srgbClr val="FFFFFF"/>
                    </a:solidFill>
                  </a:uFill>
                  <a:ea typeface="MS PGothic"/>
                </a:rPr>
                <a:t>Side view</a:t>
              </a:r>
              <a:endParaRPr lang="fr-FR" sz="900" b="0" strike="noStrike" spc="-1">
                <a:solidFill>
                  <a:srgbClr val="000000"/>
                </a:solidFill>
                <a:uFill>
                  <a:solidFill>
                    <a:srgbClr val="FFFFFF"/>
                  </a:solidFill>
                </a:uFill>
              </a:endParaRPr>
            </a:p>
          </p:txBody>
        </p:sp>
        <p:sp>
          <p:nvSpPr>
            <p:cNvPr id="31" name="CustomShape 7">
              <a:extLst>
                <a:ext uri="{FF2B5EF4-FFF2-40B4-BE49-F238E27FC236}">
                  <a16:creationId xmlns:a16="http://schemas.microsoft.com/office/drawing/2014/main" id="{5DDDB41D-D735-4580-A6DF-12FFF5AA88A2}"/>
                </a:ext>
              </a:extLst>
            </p:cNvPr>
            <p:cNvSpPr/>
            <p:nvPr/>
          </p:nvSpPr>
          <p:spPr>
            <a:xfrm>
              <a:off x="5131919" y="2509544"/>
              <a:ext cx="360" cy="164880"/>
            </a:xfrm>
            <a:custGeom>
              <a:avLst/>
              <a:gdLst/>
              <a:ahLst/>
              <a:cxnLst/>
              <a:rect l="l" t="t" r="r" b="b"/>
              <a:pathLst>
                <a:path w="21600" h="21600">
                  <a:moveTo>
                    <a:pt x="0" y="0"/>
                  </a:moveTo>
                  <a:lnTo>
                    <a:pt x="21600" y="21600"/>
                  </a:lnTo>
                </a:path>
              </a:pathLst>
            </a:custGeom>
            <a:noFill/>
            <a:ln w="12600" cap="rnd">
              <a:solidFill>
                <a:schemeClr val="bg1"/>
              </a:solidFill>
              <a:custDash>
                <a:ds d="400000" sp="300000"/>
                <a:ds d="100000" sp="3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32" name="CustomShape 8">
              <a:extLst>
                <a:ext uri="{FF2B5EF4-FFF2-40B4-BE49-F238E27FC236}">
                  <a16:creationId xmlns:a16="http://schemas.microsoft.com/office/drawing/2014/main" id="{563FC578-F71C-4FDE-850E-07EF3717D83D}"/>
                </a:ext>
              </a:extLst>
            </p:cNvPr>
            <p:cNvSpPr/>
            <p:nvPr/>
          </p:nvSpPr>
          <p:spPr>
            <a:xfrm>
              <a:off x="6060719" y="2674784"/>
              <a:ext cx="347400" cy="151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400" b="0" strike="noStrike" spc="-1">
                  <a:solidFill>
                    <a:srgbClr val="000000"/>
                  </a:solidFill>
                  <a:uFill>
                    <a:solidFill>
                      <a:srgbClr val="FFFFFF"/>
                    </a:solidFill>
                  </a:uFill>
                  <a:ea typeface="MS PGothic"/>
                </a:rPr>
                <a:t>45 cm</a:t>
              </a:r>
              <a:endParaRPr lang="fr-FR" sz="400" b="0" strike="noStrike" spc="-1">
                <a:solidFill>
                  <a:srgbClr val="000000"/>
                </a:solidFill>
                <a:uFill>
                  <a:solidFill>
                    <a:srgbClr val="FFFFFF"/>
                  </a:solidFill>
                </a:uFill>
              </a:endParaRPr>
            </a:p>
          </p:txBody>
        </p:sp>
        <p:sp>
          <p:nvSpPr>
            <p:cNvPr id="33" name="CustomShape 9">
              <a:extLst>
                <a:ext uri="{FF2B5EF4-FFF2-40B4-BE49-F238E27FC236}">
                  <a16:creationId xmlns:a16="http://schemas.microsoft.com/office/drawing/2014/main" id="{52FAB853-FC49-4537-B6EB-55D2A6C9FAC7}"/>
                </a:ext>
              </a:extLst>
            </p:cNvPr>
            <p:cNvSpPr/>
            <p:nvPr/>
          </p:nvSpPr>
          <p:spPr>
            <a:xfrm>
              <a:off x="5486879" y="2990864"/>
              <a:ext cx="611640" cy="176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500" b="0" strike="noStrike" spc="-1">
                  <a:solidFill>
                    <a:srgbClr val="000000"/>
                  </a:solidFill>
                  <a:uFill>
                    <a:solidFill>
                      <a:srgbClr val="FFFFFF"/>
                    </a:solidFill>
                  </a:uFill>
                  <a:ea typeface="MS PGothic"/>
                </a:rPr>
                <a:t>DS = l</a:t>
              </a:r>
              <a:r>
                <a:rPr lang="fr-FR" sz="500" b="0" strike="noStrike" spc="-1" baseline="-25000">
                  <a:solidFill>
                    <a:srgbClr val="000000"/>
                  </a:solidFill>
                  <a:uFill>
                    <a:solidFill>
                      <a:srgbClr val="FFFFFF"/>
                    </a:solidFill>
                  </a:uFill>
                  <a:ea typeface="MS PGothic"/>
                </a:rPr>
                <a:t>RF</a:t>
              </a:r>
              <a:r>
                <a:rPr lang="fr-FR" sz="500" b="0" strike="noStrike" spc="-1">
                  <a:solidFill>
                    <a:srgbClr val="000000"/>
                  </a:solidFill>
                  <a:uFill>
                    <a:solidFill>
                      <a:srgbClr val="FFFFFF"/>
                    </a:solidFill>
                  </a:uFill>
                  <a:ea typeface="MS PGothic"/>
                </a:rPr>
                <a:t>/2</a:t>
              </a:r>
              <a:endParaRPr lang="fr-FR" sz="500" b="0" strike="noStrike" spc="-1">
                <a:solidFill>
                  <a:srgbClr val="000000"/>
                </a:solidFill>
                <a:uFill>
                  <a:solidFill>
                    <a:srgbClr val="FFFFFF"/>
                  </a:solidFill>
                </a:uFill>
              </a:endParaRPr>
            </a:p>
          </p:txBody>
        </p:sp>
        <p:sp>
          <p:nvSpPr>
            <p:cNvPr id="34" name="CustomShape 10">
              <a:extLst>
                <a:ext uri="{FF2B5EF4-FFF2-40B4-BE49-F238E27FC236}">
                  <a16:creationId xmlns:a16="http://schemas.microsoft.com/office/drawing/2014/main" id="{8D32E8B5-D69E-44DB-A33D-B7444C6AE780}"/>
                </a:ext>
              </a:extLst>
            </p:cNvPr>
            <p:cNvSpPr/>
            <p:nvPr/>
          </p:nvSpPr>
          <p:spPr>
            <a:xfrm>
              <a:off x="6060719" y="2658224"/>
              <a:ext cx="360" cy="164880"/>
            </a:xfrm>
            <a:custGeom>
              <a:avLst/>
              <a:gdLst/>
              <a:ahLst/>
              <a:cxnLst/>
              <a:rect l="l" t="t" r="r" b="b"/>
              <a:pathLst>
                <a:path w="21600" h="21600">
                  <a:moveTo>
                    <a:pt x="0" y="0"/>
                  </a:moveTo>
                  <a:lnTo>
                    <a:pt x="21600" y="21600"/>
                  </a:lnTo>
                </a:path>
              </a:pathLst>
            </a:custGeom>
            <a:noFill/>
            <a:ln w="12600" cap="rnd">
              <a:solidFill>
                <a:schemeClr val="tx1"/>
              </a:solidFill>
              <a:custDash>
                <a:ds d="300000" sp="1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35" name="CustomShape 11">
              <a:extLst>
                <a:ext uri="{FF2B5EF4-FFF2-40B4-BE49-F238E27FC236}">
                  <a16:creationId xmlns:a16="http://schemas.microsoft.com/office/drawing/2014/main" id="{533C78D8-397B-4742-B84C-D099035F6C90}"/>
                </a:ext>
              </a:extLst>
            </p:cNvPr>
            <p:cNvSpPr/>
            <p:nvPr/>
          </p:nvSpPr>
          <p:spPr>
            <a:xfrm>
              <a:off x="6060719" y="2791784"/>
              <a:ext cx="360" cy="164880"/>
            </a:xfrm>
            <a:custGeom>
              <a:avLst/>
              <a:gdLst/>
              <a:ahLst/>
              <a:cxnLst/>
              <a:rect l="l" t="t" r="r" b="b"/>
              <a:pathLst>
                <a:path w="21600" h="21600">
                  <a:moveTo>
                    <a:pt x="0" y="0"/>
                  </a:moveTo>
                  <a:lnTo>
                    <a:pt x="21600" y="21600"/>
                  </a:lnTo>
                </a:path>
              </a:pathLst>
            </a:custGeom>
            <a:noFill/>
            <a:ln w="12600" cap="rnd">
              <a:solidFill>
                <a:schemeClr val="tx1"/>
              </a:solidFill>
              <a:custDash>
                <a:ds d="300000" sp="1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36" name="CustomShape 12">
              <a:extLst>
                <a:ext uri="{FF2B5EF4-FFF2-40B4-BE49-F238E27FC236}">
                  <a16:creationId xmlns:a16="http://schemas.microsoft.com/office/drawing/2014/main" id="{83F927FB-876D-4696-8001-855DE3C6208D}"/>
                </a:ext>
              </a:extLst>
            </p:cNvPr>
            <p:cNvSpPr/>
            <p:nvPr/>
          </p:nvSpPr>
          <p:spPr>
            <a:xfrm>
              <a:off x="6060719" y="2815904"/>
              <a:ext cx="347400" cy="151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400" b="0" strike="noStrike" spc="-1">
                  <a:solidFill>
                    <a:srgbClr val="000000"/>
                  </a:solidFill>
                  <a:uFill>
                    <a:solidFill>
                      <a:srgbClr val="FFFFFF"/>
                    </a:solidFill>
                  </a:uFill>
                  <a:ea typeface="MS PGothic"/>
                </a:rPr>
                <a:t>45 cm</a:t>
              </a:r>
              <a:endParaRPr lang="fr-FR" sz="400" b="0" strike="noStrike" spc="-1">
                <a:solidFill>
                  <a:srgbClr val="000000"/>
                </a:solidFill>
                <a:uFill>
                  <a:solidFill>
                    <a:srgbClr val="FFFFFF"/>
                  </a:solidFill>
                </a:uFill>
              </a:endParaRPr>
            </a:p>
          </p:txBody>
        </p:sp>
        <p:sp>
          <p:nvSpPr>
            <p:cNvPr id="37" name="CustomShape 13">
              <a:extLst>
                <a:ext uri="{FF2B5EF4-FFF2-40B4-BE49-F238E27FC236}">
                  <a16:creationId xmlns:a16="http://schemas.microsoft.com/office/drawing/2014/main" id="{BBAE3A15-B703-466B-91D5-0C697C56E9F6}"/>
                </a:ext>
              </a:extLst>
            </p:cNvPr>
            <p:cNvSpPr/>
            <p:nvPr/>
          </p:nvSpPr>
          <p:spPr>
            <a:xfrm>
              <a:off x="6231719" y="2949824"/>
              <a:ext cx="360" cy="81360"/>
            </a:xfrm>
            <a:custGeom>
              <a:avLst/>
              <a:gdLst/>
              <a:ahLst/>
              <a:cxnLst/>
              <a:rect l="l" t="t" r="r" b="b"/>
              <a:pathLst>
                <a:path w="21600" h="21600">
                  <a:moveTo>
                    <a:pt x="0" y="0"/>
                  </a:moveTo>
                  <a:lnTo>
                    <a:pt x="21600" y="21600"/>
                  </a:lnTo>
                </a:path>
              </a:pathLst>
            </a:custGeom>
            <a:noFill/>
            <a:ln w="12600">
              <a:solidFill>
                <a:schemeClr val="tx1"/>
              </a:solidFill>
              <a:round/>
              <a:headEnd type="triangle" w="med" len="med"/>
            </a:ln>
          </p:spPr>
          <p:style>
            <a:lnRef idx="0">
              <a:scrgbClr r="0" g="0" b="0"/>
            </a:lnRef>
            <a:fillRef idx="0">
              <a:scrgbClr r="0" g="0" b="0"/>
            </a:fillRef>
            <a:effectRef idx="0">
              <a:scrgbClr r="0" g="0" b="0"/>
            </a:effectRef>
            <a:fontRef idx="minor"/>
          </p:style>
        </p:sp>
        <p:sp>
          <p:nvSpPr>
            <p:cNvPr id="38" name="CustomShape 14">
              <a:extLst>
                <a:ext uri="{FF2B5EF4-FFF2-40B4-BE49-F238E27FC236}">
                  <a16:creationId xmlns:a16="http://schemas.microsoft.com/office/drawing/2014/main" id="{F18FCADD-BCE6-4B20-B462-56697A71695C}"/>
                </a:ext>
              </a:extLst>
            </p:cNvPr>
            <p:cNvSpPr/>
            <p:nvPr/>
          </p:nvSpPr>
          <p:spPr>
            <a:xfrm>
              <a:off x="6094559" y="3012104"/>
              <a:ext cx="273600" cy="151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 b="0" strike="noStrike" spc="-1">
                  <a:solidFill>
                    <a:srgbClr val="000000"/>
                  </a:solidFill>
                  <a:uFill>
                    <a:solidFill>
                      <a:srgbClr val="FFFFFF"/>
                    </a:solidFill>
                  </a:uFill>
                  <a:ea typeface="MS PGothic"/>
                </a:rPr>
                <a:t>IP</a:t>
              </a:r>
              <a:endParaRPr lang="fr-FR" sz="400" b="0" strike="noStrike" spc="-1">
                <a:solidFill>
                  <a:srgbClr val="000000"/>
                </a:solidFill>
                <a:uFill>
                  <a:solidFill>
                    <a:srgbClr val="FFFFFF"/>
                  </a:solidFill>
                </a:uFill>
              </a:endParaRPr>
            </a:p>
          </p:txBody>
        </p:sp>
        <p:pic>
          <p:nvPicPr>
            <p:cNvPr id="39" name="Picture 2">
              <a:extLst>
                <a:ext uri="{FF2B5EF4-FFF2-40B4-BE49-F238E27FC236}">
                  <a16:creationId xmlns:a16="http://schemas.microsoft.com/office/drawing/2014/main" id="{9465A4E7-8558-4915-B253-52C7A32DE537}"/>
                </a:ext>
              </a:extLst>
            </p:cNvPr>
            <p:cNvPicPr/>
            <p:nvPr/>
          </p:nvPicPr>
          <p:blipFill>
            <a:blip r:embed="rId3"/>
            <a:stretch/>
          </p:blipFill>
          <p:spPr>
            <a:xfrm>
              <a:off x="4234259" y="1085528"/>
              <a:ext cx="6962760" cy="1443960"/>
            </a:xfrm>
            <a:prstGeom prst="rect">
              <a:avLst/>
            </a:prstGeom>
            <a:ln>
              <a:noFill/>
            </a:ln>
          </p:spPr>
        </p:pic>
        <p:sp>
          <p:nvSpPr>
            <p:cNvPr id="40" name="CustomShape 15">
              <a:extLst>
                <a:ext uri="{FF2B5EF4-FFF2-40B4-BE49-F238E27FC236}">
                  <a16:creationId xmlns:a16="http://schemas.microsoft.com/office/drawing/2014/main" id="{0D39633F-136C-4F74-8C90-B84F93856CC6}"/>
                </a:ext>
              </a:extLst>
            </p:cNvPr>
            <p:cNvSpPr/>
            <p:nvPr/>
          </p:nvSpPr>
          <p:spPr>
            <a:xfrm>
              <a:off x="7645079" y="1528904"/>
              <a:ext cx="825480" cy="22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900" b="0" strike="noStrike" spc="-1">
                  <a:solidFill>
                    <a:srgbClr val="000000"/>
                  </a:solidFill>
                  <a:uFill>
                    <a:solidFill>
                      <a:srgbClr val="FFFFFF"/>
                    </a:solidFill>
                  </a:uFill>
                  <a:ea typeface="MS PGothic"/>
                </a:rPr>
                <a:t>Top view</a:t>
              </a:r>
              <a:endParaRPr lang="fr-FR" sz="900" b="0" strike="noStrike" spc="-1">
                <a:solidFill>
                  <a:srgbClr val="000000"/>
                </a:solidFill>
                <a:uFill>
                  <a:solidFill>
                    <a:srgbClr val="FFFFFF"/>
                  </a:solidFill>
                </a:uFill>
              </a:endParaRPr>
            </a:p>
          </p:txBody>
        </p:sp>
        <p:sp>
          <p:nvSpPr>
            <p:cNvPr id="41" name="CustomShape 16">
              <a:extLst>
                <a:ext uri="{FF2B5EF4-FFF2-40B4-BE49-F238E27FC236}">
                  <a16:creationId xmlns:a16="http://schemas.microsoft.com/office/drawing/2014/main" id="{D42B5BFE-DA83-412A-AB9F-FE502EC38026}"/>
                </a:ext>
              </a:extLst>
            </p:cNvPr>
            <p:cNvSpPr/>
            <p:nvPr/>
          </p:nvSpPr>
          <p:spPr>
            <a:xfrm>
              <a:off x="5409479" y="1779104"/>
              <a:ext cx="4661640" cy="360"/>
            </a:xfrm>
            <a:custGeom>
              <a:avLst/>
              <a:gdLst/>
              <a:ahLst/>
              <a:cxnLst/>
              <a:rect l="l" t="t" r="r" b="b"/>
              <a:pathLst>
                <a:path w="21600" h="21600">
                  <a:moveTo>
                    <a:pt x="0" y="0"/>
                  </a:moveTo>
                  <a:lnTo>
                    <a:pt x="21600" y="21600"/>
                  </a:lnTo>
                </a:path>
              </a:pathLst>
            </a:custGeom>
            <a:noFill/>
            <a:ln w="12600" cap="rnd">
              <a:solidFill>
                <a:schemeClr val="tx1"/>
              </a:solidFill>
              <a:custDash>
                <a:ds d="400000" sp="3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42" name="CustomShape 17">
              <a:extLst>
                <a:ext uri="{FF2B5EF4-FFF2-40B4-BE49-F238E27FC236}">
                  <a16:creationId xmlns:a16="http://schemas.microsoft.com/office/drawing/2014/main" id="{7999E35E-73AC-4412-B853-781EC9F206C6}"/>
                </a:ext>
              </a:extLst>
            </p:cNvPr>
            <p:cNvSpPr/>
            <p:nvPr/>
          </p:nvSpPr>
          <p:spPr>
            <a:xfrm>
              <a:off x="7417919" y="1312904"/>
              <a:ext cx="360" cy="930600"/>
            </a:xfrm>
            <a:custGeom>
              <a:avLst/>
              <a:gdLst/>
              <a:ahLst/>
              <a:cxnLst/>
              <a:rect l="l" t="t" r="r" b="b"/>
              <a:pathLst>
                <a:path w="21600" h="21600">
                  <a:moveTo>
                    <a:pt x="0" y="0"/>
                  </a:moveTo>
                  <a:lnTo>
                    <a:pt x="21600" y="21600"/>
                  </a:lnTo>
                </a:path>
              </a:pathLst>
            </a:custGeom>
            <a:noFill/>
            <a:ln w="12600" cap="rnd">
              <a:solidFill>
                <a:schemeClr val="tx1"/>
              </a:solidFill>
              <a:custDash>
                <a:ds d="400000" sp="3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43" name="CustomShape 18">
              <a:extLst>
                <a:ext uri="{FF2B5EF4-FFF2-40B4-BE49-F238E27FC236}">
                  <a16:creationId xmlns:a16="http://schemas.microsoft.com/office/drawing/2014/main" id="{3F0570F1-BEBB-4B83-9030-4B644E4B53A3}"/>
                </a:ext>
              </a:extLst>
            </p:cNvPr>
            <p:cNvSpPr/>
            <p:nvPr/>
          </p:nvSpPr>
          <p:spPr>
            <a:xfrm>
              <a:off x="7672439" y="1804664"/>
              <a:ext cx="453294" cy="16293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500" b="0" strike="noStrike" spc="-1" dirty="0">
                  <a:solidFill>
                    <a:srgbClr val="000000"/>
                  </a:solidFill>
                  <a:uFill>
                    <a:solidFill>
                      <a:srgbClr val="FFFFFF"/>
                    </a:solidFill>
                  </a:uFill>
                  <a:ea typeface="MS PGothic"/>
                </a:rPr>
                <a:t>29 m</a:t>
              </a:r>
              <a:endParaRPr lang="fr-FR" sz="500" b="0" strike="noStrike" spc="-1" dirty="0">
                <a:solidFill>
                  <a:srgbClr val="000000"/>
                </a:solidFill>
                <a:uFill>
                  <a:solidFill>
                    <a:srgbClr val="FFFFFF"/>
                  </a:solidFill>
                </a:uFill>
              </a:endParaRPr>
            </a:p>
          </p:txBody>
        </p:sp>
        <p:sp>
          <p:nvSpPr>
            <p:cNvPr id="44" name="CustomShape 19">
              <a:extLst>
                <a:ext uri="{FF2B5EF4-FFF2-40B4-BE49-F238E27FC236}">
                  <a16:creationId xmlns:a16="http://schemas.microsoft.com/office/drawing/2014/main" id="{1DF7A326-8B58-40B4-BF54-4343DC10E1C8}"/>
                </a:ext>
              </a:extLst>
            </p:cNvPr>
            <p:cNvSpPr/>
            <p:nvPr/>
          </p:nvSpPr>
          <p:spPr>
            <a:xfrm>
              <a:off x="7127039" y="1524944"/>
              <a:ext cx="344520" cy="24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500" b="0" strike="noStrike" spc="-1">
                  <a:solidFill>
                    <a:srgbClr val="000000"/>
                  </a:solidFill>
                  <a:uFill>
                    <a:solidFill>
                      <a:srgbClr val="FFFFFF"/>
                    </a:solidFill>
                  </a:uFill>
                  <a:ea typeface="MS PGothic"/>
                </a:rPr>
                <a:t>5.5 m</a:t>
              </a:r>
              <a:endParaRPr lang="fr-FR" sz="500" b="0" strike="noStrike" spc="-1">
                <a:solidFill>
                  <a:srgbClr val="000000"/>
                </a:solidFill>
                <a:uFill>
                  <a:solidFill>
                    <a:srgbClr val="FFFFFF"/>
                  </a:solidFill>
                </a:uFill>
              </a:endParaRPr>
            </a:p>
          </p:txBody>
        </p:sp>
        <p:sp>
          <p:nvSpPr>
            <p:cNvPr id="45" name="CustomShape 20">
              <a:extLst>
                <a:ext uri="{FF2B5EF4-FFF2-40B4-BE49-F238E27FC236}">
                  <a16:creationId xmlns:a16="http://schemas.microsoft.com/office/drawing/2014/main" id="{08C7976A-4C54-4559-93E2-948E51E1E5D9}"/>
                </a:ext>
              </a:extLst>
            </p:cNvPr>
            <p:cNvSpPr/>
            <p:nvPr/>
          </p:nvSpPr>
          <p:spPr>
            <a:xfrm>
              <a:off x="5421880" y="2500904"/>
              <a:ext cx="1548000" cy="10440"/>
            </a:xfrm>
            <a:custGeom>
              <a:avLst/>
              <a:gdLst/>
              <a:ahLst/>
              <a:cxnLst/>
              <a:rect l="l" t="t" r="r" b="b"/>
              <a:pathLst>
                <a:path w="21600" h="21600">
                  <a:moveTo>
                    <a:pt x="0" y="0"/>
                  </a:moveTo>
                  <a:lnTo>
                    <a:pt x="21600" y="21600"/>
                  </a:lnTo>
                </a:path>
              </a:pathLst>
            </a:custGeom>
            <a:noFill/>
            <a:ln w="12600" cap="rnd">
              <a:solidFill>
                <a:schemeClr val="tx1"/>
              </a:solidFill>
              <a:custDash>
                <a:ds d="400000" sp="3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46" name="CustomShape 21">
              <a:extLst>
                <a:ext uri="{FF2B5EF4-FFF2-40B4-BE49-F238E27FC236}">
                  <a16:creationId xmlns:a16="http://schemas.microsoft.com/office/drawing/2014/main" id="{631AD33C-EF6A-45E8-8247-46AFD6469D76}"/>
                </a:ext>
              </a:extLst>
            </p:cNvPr>
            <p:cNvSpPr/>
            <p:nvPr/>
          </p:nvSpPr>
          <p:spPr>
            <a:xfrm>
              <a:off x="5855519" y="2289224"/>
              <a:ext cx="329040" cy="24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500" b="0" strike="noStrike" spc="-1">
                  <a:solidFill>
                    <a:srgbClr val="000000"/>
                  </a:solidFill>
                  <a:uFill>
                    <a:solidFill>
                      <a:srgbClr val="FFFFFF"/>
                    </a:solidFill>
                  </a:uFill>
                  <a:ea typeface="MS PGothic"/>
                </a:rPr>
                <a:t>10 m</a:t>
              </a:r>
              <a:endParaRPr lang="fr-FR" sz="500" b="0" strike="noStrike" spc="-1">
                <a:solidFill>
                  <a:srgbClr val="000000"/>
                </a:solidFill>
                <a:uFill>
                  <a:solidFill>
                    <a:srgbClr val="FFFFFF"/>
                  </a:solidFill>
                </a:uFill>
              </a:endParaRPr>
            </a:p>
          </p:txBody>
        </p:sp>
        <p:sp>
          <p:nvSpPr>
            <p:cNvPr id="47" name="CustomShape 22">
              <a:extLst>
                <a:ext uri="{FF2B5EF4-FFF2-40B4-BE49-F238E27FC236}">
                  <a16:creationId xmlns:a16="http://schemas.microsoft.com/office/drawing/2014/main" id="{57341727-1CF4-4D61-854D-D671E333D6EE}"/>
                </a:ext>
              </a:extLst>
            </p:cNvPr>
            <p:cNvSpPr/>
            <p:nvPr/>
          </p:nvSpPr>
          <p:spPr>
            <a:xfrm>
              <a:off x="6962971" y="2512784"/>
              <a:ext cx="1764000" cy="7560"/>
            </a:xfrm>
            <a:custGeom>
              <a:avLst/>
              <a:gdLst/>
              <a:ahLst/>
              <a:cxnLst/>
              <a:rect l="l" t="t" r="r" b="b"/>
              <a:pathLst>
                <a:path w="21600" h="21600">
                  <a:moveTo>
                    <a:pt x="0" y="0"/>
                  </a:moveTo>
                  <a:lnTo>
                    <a:pt x="21600" y="21600"/>
                  </a:lnTo>
                </a:path>
              </a:pathLst>
            </a:custGeom>
            <a:noFill/>
            <a:ln w="12600" cap="rnd">
              <a:solidFill>
                <a:schemeClr val="tx1"/>
              </a:solidFill>
              <a:custDash>
                <a:ds d="400000" sp="3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48" name="CustomShape 23">
              <a:extLst>
                <a:ext uri="{FF2B5EF4-FFF2-40B4-BE49-F238E27FC236}">
                  <a16:creationId xmlns:a16="http://schemas.microsoft.com/office/drawing/2014/main" id="{155DBF47-4952-47E8-A0A5-BC4F1AD02760}"/>
                </a:ext>
              </a:extLst>
            </p:cNvPr>
            <p:cNvSpPr/>
            <p:nvPr/>
          </p:nvSpPr>
          <p:spPr>
            <a:xfrm>
              <a:off x="7731479" y="2342848"/>
              <a:ext cx="335160" cy="24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500" b="0" strike="noStrike" spc="-1" dirty="0">
                  <a:solidFill>
                    <a:srgbClr val="000000"/>
                  </a:solidFill>
                  <a:uFill>
                    <a:solidFill>
                      <a:srgbClr val="FFFFFF"/>
                    </a:solidFill>
                  </a:uFill>
                  <a:ea typeface="MS PGothic"/>
                </a:rPr>
                <a:t>10 m</a:t>
              </a:r>
              <a:endParaRPr lang="fr-FR" sz="500" b="0" strike="noStrike" spc="-1" dirty="0">
                <a:solidFill>
                  <a:srgbClr val="000000"/>
                </a:solidFill>
                <a:uFill>
                  <a:solidFill>
                    <a:srgbClr val="FFFFFF"/>
                  </a:solidFill>
                </a:uFill>
              </a:endParaRPr>
            </a:p>
          </p:txBody>
        </p:sp>
        <p:sp>
          <p:nvSpPr>
            <p:cNvPr id="49" name="CustomShape 24">
              <a:extLst>
                <a:ext uri="{FF2B5EF4-FFF2-40B4-BE49-F238E27FC236}">
                  <a16:creationId xmlns:a16="http://schemas.microsoft.com/office/drawing/2014/main" id="{B80C0094-FA66-4C76-A579-F8429C5CC98B}"/>
                </a:ext>
              </a:extLst>
            </p:cNvPr>
            <p:cNvSpPr/>
            <p:nvPr/>
          </p:nvSpPr>
          <p:spPr>
            <a:xfrm>
              <a:off x="7715639" y="2051624"/>
              <a:ext cx="676800" cy="166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500" b="0" strike="noStrike" spc="-1">
                  <a:solidFill>
                    <a:srgbClr val="000000"/>
                  </a:solidFill>
                  <a:uFill>
                    <a:solidFill>
                      <a:srgbClr val="FFFFFF"/>
                    </a:solidFill>
                  </a:uFill>
                  <a:ea typeface="MS PGothic"/>
                </a:rPr>
                <a:t>DE = 82.2 MeV</a:t>
              </a:r>
              <a:endParaRPr lang="fr-FR" sz="500" b="0" strike="noStrike" spc="-1">
                <a:solidFill>
                  <a:srgbClr val="000000"/>
                </a:solidFill>
                <a:uFill>
                  <a:solidFill>
                    <a:srgbClr val="FFFFFF"/>
                  </a:solidFill>
                </a:uFill>
              </a:endParaRPr>
            </a:p>
          </p:txBody>
        </p:sp>
        <p:sp>
          <p:nvSpPr>
            <p:cNvPr id="50" name="CustomShape 25">
              <a:extLst>
                <a:ext uri="{FF2B5EF4-FFF2-40B4-BE49-F238E27FC236}">
                  <a16:creationId xmlns:a16="http://schemas.microsoft.com/office/drawing/2014/main" id="{24885413-7929-480D-AA99-DC977E3EB6A1}"/>
                </a:ext>
              </a:extLst>
            </p:cNvPr>
            <p:cNvSpPr/>
            <p:nvPr/>
          </p:nvSpPr>
          <p:spPr>
            <a:xfrm>
              <a:off x="6408479" y="1038944"/>
              <a:ext cx="426240" cy="166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500" b="0" strike="noStrike" spc="-1">
                  <a:solidFill>
                    <a:srgbClr val="000000"/>
                  </a:solidFill>
                  <a:uFill>
                    <a:solidFill>
                      <a:srgbClr val="FFFFFF"/>
                    </a:solidFill>
                  </a:uFill>
                  <a:ea typeface="MS PGothic"/>
                </a:rPr>
                <a:t>7 MeV</a:t>
              </a:r>
              <a:endParaRPr lang="fr-FR" sz="500" b="0" strike="noStrike" spc="-1">
                <a:solidFill>
                  <a:srgbClr val="000000"/>
                </a:solidFill>
                <a:uFill>
                  <a:solidFill>
                    <a:srgbClr val="FFFFFF"/>
                  </a:solidFill>
                </a:uFill>
              </a:endParaRPr>
            </a:p>
          </p:txBody>
        </p:sp>
        <p:sp>
          <p:nvSpPr>
            <p:cNvPr id="51" name="CustomShape 26">
              <a:extLst>
                <a:ext uri="{FF2B5EF4-FFF2-40B4-BE49-F238E27FC236}">
                  <a16:creationId xmlns:a16="http://schemas.microsoft.com/office/drawing/2014/main" id="{4519984B-6446-498A-87E0-52F4A0CE927C}"/>
                </a:ext>
              </a:extLst>
            </p:cNvPr>
            <p:cNvSpPr/>
            <p:nvPr/>
          </p:nvSpPr>
          <p:spPr>
            <a:xfrm>
              <a:off x="6405959" y="2362304"/>
              <a:ext cx="394200" cy="166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500" b="0" strike="noStrike" spc="-1">
                  <a:solidFill>
                    <a:srgbClr val="000000"/>
                  </a:solidFill>
                  <a:uFill>
                    <a:solidFill>
                      <a:srgbClr val="FFFFFF"/>
                    </a:solidFill>
                  </a:uFill>
                  <a:ea typeface="MS PGothic"/>
                </a:rPr>
                <a:t>7 MeV</a:t>
              </a:r>
              <a:endParaRPr lang="fr-FR" sz="500" b="0" strike="noStrike" spc="-1">
                <a:solidFill>
                  <a:srgbClr val="000000"/>
                </a:solidFill>
                <a:uFill>
                  <a:solidFill>
                    <a:srgbClr val="FFFFFF"/>
                  </a:solidFill>
                </a:uFill>
              </a:endParaRPr>
            </a:p>
          </p:txBody>
        </p:sp>
        <p:sp>
          <p:nvSpPr>
            <p:cNvPr id="52" name="CustomShape 27">
              <a:extLst>
                <a:ext uri="{FF2B5EF4-FFF2-40B4-BE49-F238E27FC236}">
                  <a16:creationId xmlns:a16="http://schemas.microsoft.com/office/drawing/2014/main" id="{09C4649E-F13E-4512-89BE-F63420AF614A}"/>
                </a:ext>
              </a:extLst>
            </p:cNvPr>
            <p:cNvSpPr/>
            <p:nvPr/>
          </p:nvSpPr>
          <p:spPr>
            <a:xfrm flipH="1">
              <a:off x="6763799" y="2252144"/>
              <a:ext cx="384480" cy="184320"/>
            </a:xfrm>
            <a:custGeom>
              <a:avLst/>
              <a:gdLst/>
              <a:ahLst/>
              <a:cxnLst/>
              <a:rect l="l" t="t" r="r" b="b"/>
              <a:pathLst>
                <a:path w="21600" h="21600">
                  <a:moveTo>
                    <a:pt x="0" y="0"/>
                  </a:moveTo>
                  <a:lnTo>
                    <a:pt x="21600" y="21600"/>
                  </a:lnTo>
                </a:path>
              </a:pathLst>
            </a:custGeom>
            <a:noFill/>
            <a:ln w="12600">
              <a:solidFill>
                <a:schemeClr val="tx1"/>
              </a:solidFill>
              <a:round/>
              <a:tailEnd type="triangle" w="med" len="med"/>
            </a:ln>
          </p:spPr>
          <p:style>
            <a:lnRef idx="0">
              <a:scrgbClr r="0" g="0" b="0"/>
            </a:lnRef>
            <a:fillRef idx="0">
              <a:scrgbClr r="0" g="0" b="0"/>
            </a:fillRef>
            <a:effectRef idx="0">
              <a:scrgbClr r="0" g="0" b="0"/>
            </a:effectRef>
            <a:fontRef idx="minor"/>
          </p:style>
        </p:sp>
        <p:sp>
          <p:nvSpPr>
            <p:cNvPr id="53" name="CustomShape 28">
              <a:extLst>
                <a:ext uri="{FF2B5EF4-FFF2-40B4-BE49-F238E27FC236}">
                  <a16:creationId xmlns:a16="http://schemas.microsoft.com/office/drawing/2014/main" id="{437C5BC5-B799-4CCF-B0E1-8D98A6261D74}"/>
                </a:ext>
              </a:extLst>
            </p:cNvPr>
            <p:cNvSpPr/>
            <p:nvPr/>
          </p:nvSpPr>
          <p:spPr>
            <a:xfrm>
              <a:off x="8734353" y="2515664"/>
              <a:ext cx="1368000" cy="360"/>
            </a:xfrm>
            <a:custGeom>
              <a:avLst/>
              <a:gdLst/>
              <a:ahLst/>
              <a:cxnLst/>
              <a:rect l="l" t="t" r="r" b="b"/>
              <a:pathLst>
                <a:path w="21600" h="21600">
                  <a:moveTo>
                    <a:pt x="0" y="0"/>
                  </a:moveTo>
                  <a:lnTo>
                    <a:pt x="21600" y="21600"/>
                  </a:lnTo>
                </a:path>
              </a:pathLst>
            </a:custGeom>
            <a:noFill/>
            <a:ln w="12600" cap="rnd">
              <a:solidFill>
                <a:schemeClr val="tx1"/>
              </a:solidFill>
              <a:custDash>
                <a:ds d="400000" sp="3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54" name="CustomShape 29">
              <a:extLst>
                <a:ext uri="{FF2B5EF4-FFF2-40B4-BE49-F238E27FC236}">
                  <a16:creationId xmlns:a16="http://schemas.microsoft.com/office/drawing/2014/main" id="{82F9566F-F77B-4A2E-924A-032FFAC2E12B}"/>
                </a:ext>
              </a:extLst>
            </p:cNvPr>
            <p:cNvSpPr/>
            <p:nvPr/>
          </p:nvSpPr>
          <p:spPr>
            <a:xfrm>
              <a:off x="9320879" y="2327556"/>
              <a:ext cx="302400" cy="24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500" b="0" strike="noStrike" spc="-1" dirty="0">
                  <a:solidFill>
                    <a:srgbClr val="000000"/>
                  </a:solidFill>
                  <a:uFill>
                    <a:solidFill>
                      <a:srgbClr val="FFFFFF"/>
                    </a:solidFill>
                  </a:uFill>
                  <a:ea typeface="MS PGothic"/>
                </a:rPr>
                <a:t>9 m</a:t>
              </a:r>
              <a:endParaRPr lang="fr-FR" sz="500" b="0" strike="noStrike" spc="-1" dirty="0">
                <a:solidFill>
                  <a:srgbClr val="000000"/>
                </a:solidFill>
                <a:uFill>
                  <a:solidFill>
                    <a:srgbClr val="FFFFFF"/>
                  </a:solidFill>
                </a:uFill>
              </a:endParaRPr>
            </a:p>
          </p:txBody>
        </p:sp>
        <p:sp>
          <p:nvSpPr>
            <p:cNvPr id="55" name="CustomShape 30">
              <a:extLst>
                <a:ext uri="{FF2B5EF4-FFF2-40B4-BE49-F238E27FC236}">
                  <a16:creationId xmlns:a16="http://schemas.microsoft.com/office/drawing/2014/main" id="{1CAE9DDB-C8DA-460B-8A76-492DE48F44EC}"/>
                </a:ext>
              </a:extLst>
            </p:cNvPr>
            <p:cNvSpPr/>
            <p:nvPr/>
          </p:nvSpPr>
          <p:spPr>
            <a:xfrm>
              <a:off x="6966377" y="2289224"/>
              <a:ext cx="1680120" cy="360"/>
            </a:xfrm>
            <a:custGeom>
              <a:avLst/>
              <a:gdLst/>
              <a:ahLst/>
              <a:cxnLst/>
              <a:rect l="l" t="t" r="r" b="b"/>
              <a:pathLst>
                <a:path w="21600" h="21600">
                  <a:moveTo>
                    <a:pt x="0" y="0"/>
                  </a:moveTo>
                  <a:lnTo>
                    <a:pt x="21600" y="21600"/>
                  </a:lnTo>
                </a:path>
              </a:pathLst>
            </a:custGeom>
            <a:noFill/>
            <a:ln w="12600" cap="rnd">
              <a:solidFill>
                <a:schemeClr val="tx1"/>
              </a:solidFill>
              <a:custDash>
                <a:ds d="400000" sp="3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56" name="CustomShape 31">
              <a:extLst>
                <a:ext uri="{FF2B5EF4-FFF2-40B4-BE49-F238E27FC236}">
                  <a16:creationId xmlns:a16="http://schemas.microsoft.com/office/drawing/2014/main" id="{E863A9D1-1EB2-4E2C-8003-C73DB50C1C7F}"/>
                </a:ext>
              </a:extLst>
            </p:cNvPr>
            <p:cNvSpPr/>
            <p:nvPr/>
          </p:nvSpPr>
          <p:spPr>
            <a:xfrm>
              <a:off x="5428457" y="2291384"/>
              <a:ext cx="1537560" cy="360"/>
            </a:xfrm>
            <a:custGeom>
              <a:avLst/>
              <a:gdLst/>
              <a:ahLst/>
              <a:cxnLst/>
              <a:rect l="l" t="t" r="r" b="b"/>
              <a:pathLst>
                <a:path w="21600" h="21600">
                  <a:moveTo>
                    <a:pt x="0" y="0"/>
                  </a:moveTo>
                  <a:lnTo>
                    <a:pt x="21600" y="21600"/>
                  </a:lnTo>
                </a:path>
              </a:pathLst>
            </a:custGeom>
            <a:noFill/>
            <a:ln w="12600" cap="rnd">
              <a:solidFill>
                <a:schemeClr val="tx1"/>
              </a:solidFill>
              <a:custDash>
                <a:ds d="400000" sp="3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57" name="CustomShape 32">
              <a:extLst>
                <a:ext uri="{FF2B5EF4-FFF2-40B4-BE49-F238E27FC236}">
                  <a16:creationId xmlns:a16="http://schemas.microsoft.com/office/drawing/2014/main" id="{E0B2BB24-8519-4741-8D29-F1DE38530832}"/>
                </a:ext>
              </a:extLst>
            </p:cNvPr>
            <p:cNvSpPr/>
            <p:nvPr/>
          </p:nvSpPr>
          <p:spPr>
            <a:xfrm>
              <a:off x="8636057" y="2289224"/>
              <a:ext cx="1420920" cy="6480"/>
            </a:xfrm>
            <a:custGeom>
              <a:avLst/>
              <a:gdLst/>
              <a:ahLst/>
              <a:cxnLst/>
              <a:rect l="l" t="t" r="r" b="b"/>
              <a:pathLst>
                <a:path w="21600" h="21600">
                  <a:moveTo>
                    <a:pt x="0" y="0"/>
                  </a:moveTo>
                  <a:lnTo>
                    <a:pt x="21600" y="21600"/>
                  </a:lnTo>
                </a:path>
              </a:pathLst>
            </a:custGeom>
            <a:noFill/>
            <a:ln w="12600" cap="rnd">
              <a:solidFill>
                <a:schemeClr val="tx1"/>
              </a:solidFill>
              <a:custDash>
                <a:ds d="400000" sp="30000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58" name="CustomShape 33">
              <a:extLst>
                <a:ext uri="{FF2B5EF4-FFF2-40B4-BE49-F238E27FC236}">
                  <a16:creationId xmlns:a16="http://schemas.microsoft.com/office/drawing/2014/main" id="{3BFFA9B8-292D-4D29-B989-621B255AD1C4}"/>
                </a:ext>
              </a:extLst>
            </p:cNvPr>
            <p:cNvSpPr/>
            <p:nvPr/>
          </p:nvSpPr>
          <p:spPr>
            <a:xfrm flipH="1" flipV="1">
              <a:off x="6763799" y="1125344"/>
              <a:ext cx="384480" cy="184320"/>
            </a:xfrm>
            <a:custGeom>
              <a:avLst/>
              <a:gdLst/>
              <a:ahLst/>
              <a:cxnLst/>
              <a:rect l="l" t="t" r="r" b="b"/>
              <a:pathLst>
                <a:path w="21600" h="21600">
                  <a:moveTo>
                    <a:pt x="0" y="0"/>
                  </a:moveTo>
                  <a:lnTo>
                    <a:pt x="21600" y="21600"/>
                  </a:lnTo>
                </a:path>
              </a:pathLst>
            </a:custGeom>
            <a:noFill/>
            <a:ln w="12600">
              <a:solidFill>
                <a:schemeClr val="tx1"/>
              </a:solidFill>
              <a:round/>
              <a:headEnd type="triangle" w="med" len="med"/>
            </a:ln>
          </p:spPr>
          <p:style>
            <a:lnRef idx="0">
              <a:scrgbClr r="0" g="0" b="0"/>
            </a:lnRef>
            <a:fillRef idx="0">
              <a:scrgbClr r="0" g="0" b="0"/>
            </a:fillRef>
            <a:effectRef idx="0">
              <a:scrgbClr r="0" g="0" b="0"/>
            </a:effectRef>
            <a:fontRef idx="minor"/>
          </p:style>
        </p:sp>
        <p:sp>
          <p:nvSpPr>
            <p:cNvPr id="59" name="CustomShape 34">
              <a:extLst>
                <a:ext uri="{FF2B5EF4-FFF2-40B4-BE49-F238E27FC236}">
                  <a16:creationId xmlns:a16="http://schemas.microsoft.com/office/drawing/2014/main" id="{CC163FF7-6B0E-47CE-A09B-F9AAA4587FED}"/>
                </a:ext>
              </a:extLst>
            </p:cNvPr>
            <p:cNvSpPr/>
            <p:nvPr/>
          </p:nvSpPr>
          <p:spPr>
            <a:xfrm>
              <a:off x="5355479" y="1233344"/>
              <a:ext cx="465840" cy="166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500" b="1" strike="noStrike" spc="-1">
                  <a:solidFill>
                    <a:srgbClr val="000000"/>
                  </a:solidFill>
                  <a:uFill>
                    <a:solidFill>
                      <a:srgbClr val="FFFFFF"/>
                    </a:solidFill>
                  </a:uFill>
                  <a:ea typeface="MS PGothic"/>
                </a:rPr>
                <a:t>2 : 4 : 6</a:t>
              </a:r>
              <a:endParaRPr lang="fr-FR" sz="500" b="0" strike="noStrike" spc="-1">
                <a:solidFill>
                  <a:srgbClr val="000000"/>
                </a:solidFill>
                <a:uFill>
                  <a:solidFill>
                    <a:srgbClr val="FFFFFF"/>
                  </a:solidFill>
                </a:uFill>
              </a:endParaRPr>
            </a:p>
          </p:txBody>
        </p:sp>
        <p:sp>
          <p:nvSpPr>
            <p:cNvPr id="60" name="CustomShape 35">
              <a:extLst>
                <a:ext uri="{FF2B5EF4-FFF2-40B4-BE49-F238E27FC236}">
                  <a16:creationId xmlns:a16="http://schemas.microsoft.com/office/drawing/2014/main" id="{D38F691A-05AB-4338-B7DC-5CA03FA44DE0}"/>
                </a:ext>
              </a:extLst>
            </p:cNvPr>
            <p:cNvSpPr/>
            <p:nvPr/>
          </p:nvSpPr>
          <p:spPr>
            <a:xfrm>
              <a:off x="9821279" y="1261784"/>
              <a:ext cx="406440" cy="24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500" b="1" strike="noStrike" spc="-1">
                  <a:solidFill>
                    <a:srgbClr val="000000"/>
                  </a:solidFill>
                  <a:uFill>
                    <a:solidFill>
                      <a:srgbClr val="FFFFFF"/>
                    </a:solidFill>
                  </a:uFill>
                  <a:ea typeface="MS PGothic"/>
                </a:rPr>
                <a:t>1 : 3 : 5</a:t>
              </a:r>
              <a:endParaRPr lang="fr-FR" sz="500" b="0" strike="noStrike" spc="-1">
                <a:solidFill>
                  <a:srgbClr val="000000"/>
                </a:solidFill>
                <a:uFill>
                  <a:solidFill>
                    <a:srgbClr val="FFFFFF"/>
                  </a:solidFill>
                </a:uFill>
              </a:endParaRPr>
            </a:p>
          </p:txBody>
        </p:sp>
        <p:sp>
          <p:nvSpPr>
            <p:cNvPr id="61" name="CustomShape 36">
              <a:extLst>
                <a:ext uri="{FF2B5EF4-FFF2-40B4-BE49-F238E27FC236}">
                  <a16:creationId xmlns:a16="http://schemas.microsoft.com/office/drawing/2014/main" id="{49F47018-6967-4E5E-8D95-63820DBE95E3}"/>
                </a:ext>
              </a:extLst>
            </p:cNvPr>
            <p:cNvSpPr/>
            <p:nvPr/>
          </p:nvSpPr>
          <p:spPr>
            <a:xfrm>
              <a:off x="7685759" y="1357904"/>
              <a:ext cx="676800" cy="166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500" b="0" strike="noStrike" spc="-1" dirty="0">
                  <a:solidFill>
                    <a:srgbClr val="000000"/>
                  </a:solidFill>
                  <a:uFill>
                    <a:solidFill>
                      <a:srgbClr val="FFFFFF"/>
                    </a:solidFill>
                  </a:uFill>
                  <a:ea typeface="MS PGothic"/>
                </a:rPr>
                <a:t>DE = 82.2 MeV</a:t>
              </a:r>
              <a:endParaRPr lang="fr-FR" sz="500" b="0" strike="noStrike" spc="-1" dirty="0">
                <a:solidFill>
                  <a:srgbClr val="000000"/>
                </a:solidFill>
                <a:uFill>
                  <a:solidFill>
                    <a:srgbClr val="FFFFFF"/>
                  </a:solidFill>
                </a:uFill>
              </a:endParaRPr>
            </a:p>
          </p:txBody>
        </p:sp>
      </p:grpSp>
      <p:pic>
        <p:nvPicPr>
          <p:cNvPr id="64" name="Picture 457">
            <a:extLst>
              <a:ext uri="{FF2B5EF4-FFF2-40B4-BE49-F238E27FC236}">
                <a16:creationId xmlns:a16="http://schemas.microsoft.com/office/drawing/2014/main" id="{3F7EAAC4-B226-440C-B9ED-3EFE385070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0791" y="1300062"/>
            <a:ext cx="1981886" cy="1214982"/>
          </a:xfrm>
          <a:prstGeom prst="rect">
            <a:avLst/>
          </a:prstGeom>
        </p:spPr>
      </p:pic>
      <p:pic>
        <p:nvPicPr>
          <p:cNvPr id="65" name="Picture 464">
            <a:extLst>
              <a:ext uri="{FF2B5EF4-FFF2-40B4-BE49-F238E27FC236}">
                <a16:creationId xmlns:a16="http://schemas.microsoft.com/office/drawing/2014/main" id="{1CA1020C-E41E-4C11-9BDE-03DF03EE7F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9073" y="1368364"/>
            <a:ext cx="1626755" cy="1214982"/>
          </a:xfrm>
          <a:prstGeom prst="rect">
            <a:avLst/>
          </a:prstGeom>
        </p:spPr>
      </p:pic>
      <p:pic>
        <p:nvPicPr>
          <p:cNvPr id="66" name="Picture 465">
            <a:extLst>
              <a:ext uri="{FF2B5EF4-FFF2-40B4-BE49-F238E27FC236}">
                <a16:creationId xmlns:a16="http://schemas.microsoft.com/office/drawing/2014/main" id="{7DEA936F-FA2B-4062-A983-3620834BE7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168" y="1484882"/>
            <a:ext cx="1627083" cy="1215228"/>
          </a:xfrm>
          <a:prstGeom prst="rect">
            <a:avLst/>
          </a:prstGeom>
        </p:spPr>
      </p:pic>
      <p:sp>
        <p:nvSpPr>
          <p:cNvPr id="67" name="ZoneTexte 66">
            <a:extLst>
              <a:ext uri="{FF2B5EF4-FFF2-40B4-BE49-F238E27FC236}">
                <a16:creationId xmlns:a16="http://schemas.microsoft.com/office/drawing/2014/main" id="{4C88F6B3-B78A-4D5E-A786-ED829369CFAD}"/>
              </a:ext>
            </a:extLst>
          </p:cNvPr>
          <p:cNvSpPr txBox="1"/>
          <p:nvPr/>
        </p:nvSpPr>
        <p:spPr>
          <a:xfrm>
            <a:off x="5622758" y="2654163"/>
            <a:ext cx="1492463" cy="400110"/>
          </a:xfrm>
          <a:prstGeom prst="rect">
            <a:avLst/>
          </a:prstGeom>
          <a:noFill/>
        </p:spPr>
        <p:txBody>
          <a:bodyPr wrap="square" rtlCol="0">
            <a:spAutoFit/>
          </a:bodyPr>
          <a:lstStyle/>
          <a:p>
            <a:pPr algn="ctr"/>
            <a:r>
              <a:rPr lang="en-GB" sz="1000" dirty="0">
                <a:latin typeface="+mn-lt"/>
                <a:cs typeface="Calibri" panose="020F0502020204030204" pitchFamily="34" charset="0"/>
              </a:rPr>
              <a:t>The rms transverse emittance in the injector.</a:t>
            </a:r>
          </a:p>
        </p:txBody>
      </p:sp>
      <p:sp>
        <p:nvSpPr>
          <p:cNvPr id="68" name="ZoneTexte 67">
            <a:extLst>
              <a:ext uri="{FF2B5EF4-FFF2-40B4-BE49-F238E27FC236}">
                <a16:creationId xmlns:a16="http://schemas.microsoft.com/office/drawing/2014/main" id="{ADDE93C1-E9BF-4B66-AF2B-45675A71349C}"/>
              </a:ext>
            </a:extLst>
          </p:cNvPr>
          <p:cNvSpPr txBox="1"/>
          <p:nvPr/>
        </p:nvSpPr>
        <p:spPr>
          <a:xfrm>
            <a:off x="3837106" y="2607292"/>
            <a:ext cx="1687909" cy="400110"/>
          </a:xfrm>
          <a:prstGeom prst="rect">
            <a:avLst/>
          </a:prstGeom>
          <a:noFill/>
        </p:spPr>
        <p:txBody>
          <a:bodyPr wrap="square" rtlCol="0">
            <a:spAutoFit/>
          </a:bodyPr>
          <a:lstStyle/>
          <a:p>
            <a:pPr algn="ctr"/>
            <a:r>
              <a:rPr lang="en-GB" sz="1000" dirty="0">
                <a:latin typeface="+mn-lt"/>
                <a:cs typeface="Calibri" panose="020F0502020204030204" pitchFamily="34" charset="0"/>
              </a:rPr>
              <a:t>The rms transverse beam size in the injector.</a:t>
            </a:r>
          </a:p>
        </p:txBody>
      </p:sp>
      <p:sp>
        <p:nvSpPr>
          <p:cNvPr id="69" name="ZoneTexte 68">
            <a:extLst>
              <a:ext uri="{FF2B5EF4-FFF2-40B4-BE49-F238E27FC236}">
                <a16:creationId xmlns:a16="http://schemas.microsoft.com/office/drawing/2014/main" id="{29B43E5C-4923-4FD6-84A7-DAAB17A803E8}"/>
              </a:ext>
            </a:extLst>
          </p:cNvPr>
          <p:cNvSpPr txBox="1"/>
          <p:nvPr/>
        </p:nvSpPr>
        <p:spPr>
          <a:xfrm>
            <a:off x="1667985" y="2448479"/>
            <a:ext cx="2220455" cy="400110"/>
          </a:xfrm>
          <a:prstGeom prst="rect">
            <a:avLst/>
          </a:prstGeom>
          <a:noFill/>
        </p:spPr>
        <p:txBody>
          <a:bodyPr wrap="square" rtlCol="0">
            <a:spAutoFit/>
          </a:bodyPr>
          <a:lstStyle/>
          <a:p>
            <a:pPr algn="ctr"/>
            <a:r>
              <a:rPr lang="en-GB" sz="1000" dirty="0">
                <a:latin typeface="+mn-lt"/>
                <a:cs typeface="Calibri" panose="020F0502020204030204" pitchFamily="34" charset="0"/>
              </a:rPr>
              <a:t>The layout of the PERLE injector showing a possible merger scheme</a:t>
            </a:r>
            <a:endParaRPr lang="fr-FR" sz="1000" dirty="0">
              <a:latin typeface="+mn-lt"/>
              <a:cs typeface="Calibri" panose="020F0502020204030204" pitchFamily="34" charset="0"/>
            </a:endParaRPr>
          </a:p>
        </p:txBody>
      </p:sp>
      <p:pic>
        <p:nvPicPr>
          <p:cNvPr id="72" name="Picture 70">
            <a:extLst>
              <a:ext uri="{FF2B5EF4-FFF2-40B4-BE49-F238E27FC236}">
                <a16:creationId xmlns:a16="http://schemas.microsoft.com/office/drawing/2014/main" id="{88077980-3FCE-46B5-9EB3-9F4C2E964B9E}"/>
              </a:ext>
            </a:extLst>
          </p:cNvPr>
          <p:cNvPicPr>
            <a:picLocks noChangeAspect="1"/>
          </p:cNvPicPr>
          <p:nvPr/>
        </p:nvPicPr>
        <p:blipFill>
          <a:blip r:embed="rId7"/>
          <a:stretch>
            <a:fillRect/>
          </a:stretch>
        </p:blipFill>
        <p:spPr>
          <a:xfrm>
            <a:off x="6922457" y="3778846"/>
            <a:ext cx="1802060" cy="910117"/>
          </a:xfrm>
          <a:prstGeom prst="rect">
            <a:avLst/>
          </a:prstGeom>
          <a:solidFill>
            <a:schemeClr val="bg1"/>
          </a:solidFill>
        </p:spPr>
      </p:pic>
      <p:pic>
        <p:nvPicPr>
          <p:cNvPr id="73" name="Picture 32">
            <a:extLst>
              <a:ext uri="{FF2B5EF4-FFF2-40B4-BE49-F238E27FC236}">
                <a16:creationId xmlns:a16="http://schemas.microsoft.com/office/drawing/2014/main" id="{9B73325E-10CF-4F13-AA31-91ADD30CB238}"/>
              </a:ext>
            </a:extLst>
          </p:cNvPr>
          <p:cNvPicPr>
            <a:picLocks noChangeAspect="1"/>
          </p:cNvPicPr>
          <p:nvPr/>
        </p:nvPicPr>
        <p:blipFill>
          <a:blip r:embed="rId8"/>
          <a:stretch>
            <a:fillRect/>
          </a:stretch>
        </p:blipFill>
        <p:spPr>
          <a:xfrm>
            <a:off x="8831752" y="3672358"/>
            <a:ext cx="1607690" cy="1123092"/>
          </a:xfrm>
          <a:prstGeom prst="rect">
            <a:avLst/>
          </a:prstGeom>
        </p:spPr>
      </p:pic>
      <p:pic>
        <p:nvPicPr>
          <p:cNvPr id="74" name="Picture 34">
            <a:extLst>
              <a:ext uri="{FF2B5EF4-FFF2-40B4-BE49-F238E27FC236}">
                <a16:creationId xmlns:a16="http://schemas.microsoft.com/office/drawing/2014/main" id="{7B5C6E1E-66A4-4782-B842-BE03C8E0A03C}"/>
              </a:ext>
            </a:extLst>
          </p:cNvPr>
          <p:cNvPicPr>
            <a:picLocks noChangeAspect="1"/>
          </p:cNvPicPr>
          <p:nvPr/>
        </p:nvPicPr>
        <p:blipFill>
          <a:blip r:embed="rId9"/>
          <a:stretch>
            <a:fillRect/>
          </a:stretch>
        </p:blipFill>
        <p:spPr>
          <a:xfrm>
            <a:off x="5190603" y="3745352"/>
            <a:ext cx="1624619" cy="1134893"/>
          </a:xfrm>
          <a:prstGeom prst="rect">
            <a:avLst/>
          </a:prstGeom>
        </p:spPr>
      </p:pic>
      <p:sp>
        <p:nvSpPr>
          <p:cNvPr id="75" name="ZoneTexte 74">
            <a:extLst>
              <a:ext uri="{FF2B5EF4-FFF2-40B4-BE49-F238E27FC236}">
                <a16:creationId xmlns:a16="http://schemas.microsoft.com/office/drawing/2014/main" id="{BBE67205-BBF7-40D1-964A-703648B94976}"/>
              </a:ext>
            </a:extLst>
          </p:cNvPr>
          <p:cNvSpPr txBox="1"/>
          <p:nvPr/>
        </p:nvSpPr>
        <p:spPr>
          <a:xfrm>
            <a:off x="4228732" y="1213181"/>
            <a:ext cx="1483098" cy="261610"/>
          </a:xfrm>
          <a:prstGeom prst="rect">
            <a:avLst/>
          </a:prstGeom>
          <a:noFill/>
        </p:spPr>
        <p:txBody>
          <a:bodyPr wrap="none" rtlCol="0">
            <a:spAutoFit/>
          </a:bodyPr>
          <a:lstStyle/>
          <a:p>
            <a:r>
              <a:rPr lang="fr-FR" sz="1100" dirty="0">
                <a:latin typeface="+mn-lt"/>
              </a:rPr>
              <a:t>Thèse de Ben </a:t>
            </a:r>
            <a:r>
              <a:rPr lang="fr-FR" sz="1100" dirty="0" err="1">
                <a:latin typeface="+mn-lt"/>
              </a:rPr>
              <a:t>Hounsell</a:t>
            </a:r>
            <a:endParaRPr lang="fr-FR" sz="1100" dirty="0">
              <a:latin typeface="+mn-lt"/>
            </a:endParaRPr>
          </a:p>
        </p:txBody>
      </p:sp>
      <p:sp>
        <p:nvSpPr>
          <p:cNvPr id="76" name="ZoneTexte 75">
            <a:extLst>
              <a:ext uri="{FF2B5EF4-FFF2-40B4-BE49-F238E27FC236}">
                <a16:creationId xmlns:a16="http://schemas.microsoft.com/office/drawing/2014/main" id="{FE70A7D3-D1CA-4ED8-8DAF-926831BAE911}"/>
              </a:ext>
            </a:extLst>
          </p:cNvPr>
          <p:cNvSpPr txBox="1"/>
          <p:nvPr/>
        </p:nvSpPr>
        <p:spPr>
          <a:xfrm>
            <a:off x="7531176" y="3336294"/>
            <a:ext cx="1850186" cy="261610"/>
          </a:xfrm>
          <a:prstGeom prst="rect">
            <a:avLst/>
          </a:prstGeom>
          <a:noFill/>
        </p:spPr>
        <p:txBody>
          <a:bodyPr wrap="none" rtlCol="0">
            <a:spAutoFit/>
          </a:bodyPr>
          <a:lstStyle/>
          <a:p>
            <a:r>
              <a:rPr lang="fr-FR" sz="1100" dirty="0">
                <a:latin typeface="+mn-lt"/>
              </a:rPr>
              <a:t>Thèse de Carmelo </a:t>
            </a:r>
            <a:r>
              <a:rPr lang="fr-FR" sz="1100" dirty="0" err="1">
                <a:latin typeface="+mn-lt"/>
              </a:rPr>
              <a:t>Barbagallo</a:t>
            </a:r>
            <a:endParaRPr lang="fr-FR" sz="1100" dirty="0">
              <a:latin typeface="+mn-lt"/>
            </a:endParaRPr>
          </a:p>
        </p:txBody>
      </p:sp>
      <p:sp>
        <p:nvSpPr>
          <p:cNvPr id="2" name="Rectangle 1">
            <a:extLst>
              <a:ext uri="{FF2B5EF4-FFF2-40B4-BE49-F238E27FC236}">
                <a16:creationId xmlns:a16="http://schemas.microsoft.com/office/drawing/2014/main" id="{F281CB0E-3E88-4E72-82F5-74870F6CA8CD}"/>
              </a:ext>
            </a:extLst>
          </p:cNvPr>
          <p:cNvSpPr/>
          <p:nvPr/>
        </p:nvSpPr>
        <p:spPr>
          <a:xfrm>
            <a:off x="1407589" y="144403"/>
            <a:ext cx="9667429" cy="400110"/>
          </a:xfrm>
          <a:prstGeom prst="rect">
            <a:avLst/>
          </a:prstGeom>
        </p:spPr>
        <p:txBody>
          <a:bodyPr wrap="square">
            <a:spAutoFit/>
          </a:bodyPr>
          <a:lstStyle/>
          <a:p>
            <a:r>
              <a:rPr lang="fr-FR" b="1" dirty="0"/>
              <a:t>De nombreuses nouvelles au cours des derniers mois </a:t>
            </a:r>
            <a:r>
              <a:rPr lang="fr-FR" b="1" u="sng" dirty="0"/>
              <a:t>(détails en annexe)</a:t>
            </a:r>
          </a:p>
        </p:txBody>
      </p:sp>
      <p:pic>
        <p:nvPicPr>
          <p:cNvPr id="62" name="Image7">
            <a:extLst>
              <a:ext uri="{FF2B5EF4-FFF2-40B4-BE49-F238E27FC236}">
                <a16:creationId xmlns:a16="http://schemas.microsoft.com/office/drawing/2014/main" id="{2B11030F-2F6B-45FE-B283-B91D64F05139}"/>
              </a:ext>
            </a:extLst>
          </p:cNvPr>
          <p:cNvPicPr>
            <a:picLocks noChangeAspect="1"/>
          </p:cNvPicPr>
          <p:nvPr/>
        </p:nvPicPr>
        <p:blipFill>
          <a:blip r:embed="rId10">
            <a:lum/>
            <a:alphaModFix/>
          </a:blip>
          <a:srcRect/>
          <a:stretch>
            <a:fillRect/>
          </a:stretch>
        </p:blipFill>
        <p:spPr>
          <a:xfrm>
            <a:off x="2459741" y="3272157"/>
            <a:ext cx="2585871" cy="1472905"/>
          </a:xfrm>
          <a:prstGeom prst="rect">
            <a:avLst/>
          </a:prstGeom>
        </p:spPr>
      </p:pic>
      <p:sp>
        <p:nvSpPr>
          <p:cNvPr id="70" name="ZoneTexte 69">
            <a:extLst>
              <a:ext uri="{FF2B5EF4-FFF2-40B4-BE49-F238E27FC236}">
                <a16:creationId xmlns:a16="http://schemas.microsoft.com/office/drawing/2014/main" id="{E2AB74A1-66C1-4210-B028-B1057451152E}"/>
              </a:ext>
            </a:extLst>
          </p:cNvPr>
          <p:cNvSpPr txBox="1"/>
          <p:nvPr/>
        </p:nvSpPr>
        <p:spPr>
          <a:xfrm>
            <a:off x="4989825" y="3168489"/>
            <a:ext cx="1552028" cy="261610"/>
          </a:xfrm>
          <a:prstGeom prst="rect">
            <a:avLst/>
          </a:prstGeom>
          <a:noFill/>
        </p:spPr>
        <p:txBody>
          <a:bodyPr wrap="none" rtlCol="0">
            <a:spAutoFit/>
          </a:bodyPr>
          <a:lstStyle/>
          <a:p>
            <a:r>
              <a:rPr lang="fr-FR" sz="1100" dirty="0">
                <a:latin typeface="+mn-lt"/>
              </a:rPr>
              <a:t>Stage + Thèse de </a:t>
            </a:r>
            <a:r>
              <a:rPr lang="fr-FR" sz="1100" dirty="0" err="1">
                <a:latin typeface="+mn-lt"/>
              </a:rPr>
              <a:t>Rasha</a:t>
            </a:r>
            <a:r>
              <a:rPr lang="fr-FR" sz="1100" dirty="0">
                <a:latin typeface="+mn-lt"/>
              </a:rPr>
              <a:t> </a:t>
            </a:r>
          </a:p>
        </p:txBody>
      </p:sp>
      <p:sp>
        <p:nvSpPr>
          <p:cNvPr id="4" name="ZoneTexte 3">
            <a:extLst>
              <a:ext uri="{FF2B5EF4-FFF2-40B4-BE49-F238E27FC236}">
                <a16:creationId xmlns:a16="http://schemas.microsoft.com/office/drawing/2014/main" id="{7CA72411-8099-4C84-B244-A83CD57C8912}"/>
              </a:ext>
            </a:extLst>
          </p:cNvPr>
          <p:cNvSpPr txBox="1"/>
          <p:nvPr/>
        </p:nvSpPr>
        <p:spPr>
          <a:xfrm>
            <a:off x="2459741" y="4233904"/>
            <a:ext cx="1388457" cy="307777"/>
          </a:xfrm>
          <a:prstGeom prst="rect">
            <a:avLst/>
          </a:prstGeom>
          <a:noFill/>
        </p:spPr>
        <p:txBody>
          <a:bodyPr wrap="none" rtlCol="0">
            <a:spAutoFit/>
          </a:bodyPr>
          <a:lstStyle/>
          <a:p>
            <a:r>
              <a:rPr lang="fr-FR" sz="1400" dirty="0">
                <a:latin typeface="+mn-lt"/>
              </a:rPr>
              <a:t>Simulations </a:t>
            </a:r>
            <a:r>
              <a:rPr lang="fr-FR" sz="1400" dirty="0" err="1">
                <a:latin typeface="+mn-lt"/>
              </a:rPr>
              <a:t>JLab</a:t>
            </a:r>
            <a:endParaRPr lang="fr-FR" sz="1400" dirty="0">
              <a:latin typeface="+mn-lt"/>
            </a:endParaRPr>
          </a:p>
        </p:txBody>
      </p:sp>
    </p:spTree>
    <p:extLst>
      <p:ext uri="{BB962C8B-B14F-4D97-AF65-F5344CB8AC3E}">
        <p14:creationId xmlns:p14="http://schemas.microsoft.com/office/powerpoint/2010/main" val="1953159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E9368353-BFA5-4A93-A076-735C31278485}"/>
              </a:ext>
            </a:extLst>
          </p:cNvPr>
          <p:cNvSpPr>
            <a:spLocks noGrp="1"/>
          </p:cNvSpPr>
          <p:nvPr>
            <p:ph type="dt" sz="half" idx="10"/>
          </p:nvPr>
        </p:nvSpPr>
        <p:spPr/>
        <p:txBody>
          <a:bodyPr/>
          <a:lstStyle/>
          <a:p>
            <a:r>
              <a:rPr lang="fr-FR">
                <a:latin typeface="+mn-lt"/>
              </a:rPr>
              <a:t>25/01/2022</a:t>
            </a:r>
            <a:endParaRPr lang="en-AU">
              <a:latin typeface="+mn-lt"/>
            </a:endParaRPr>
          </a:p>
        </p:txBody>
      </p:sp>
      <p:sp>
        <p:nvSpPr>
          <p:cNvPr id="8" name="Espace réservé du pied de page 7">
            <a:extLst>
              <a:ext uri="{FF2B5EF4-FFF2-40B4-BE49-F238E27FC236}">
                <a16:creationId xmlns:a16="http://schemas.microsoft.com/office/drawing/2014/main" id="{38A6BB79-17C8-4FED-90AE-3F9096BDE9B9}"/>
              </a:ext>
            </a:extLst>
          </p:cNvPr>
          <p:cNvSpPr>
            <a:spLocks noGrp="1"/>
          </p:cNvSpPr>
          <p:nvPr>
            <p:ph type="ftr" sz="quarter" idx="11"/>
          </p:nvPr>
        </p:nvSpPr>
        <p:spPr/>
        <p:txBody>
          <a:bodyPr/>
          <a:lstStyle/>
          <a:p>
            <a:r>
              <a:rPr lang="fr-FR">
                <a:latin typeface="+mn-lt"/>
              </a:rPr>
              <a:t>PERLE : Meeting avec la direction</a:t>
            </a:r>
            <a:endParaRPr lang="en-AU" dirty="0">
              <a:latin typeface="+mn-lt"/>
            </a:endParaRPr>
          </a:p>
        </p:txBody>
      </p:sp>
      <p:sp>
        <p:nvSpPr>
          <p:cNvPr id="9" name="Espace réservé du numéro de diapositive 8">
            <a:extLst>
              <a:ext uri="{FF2B5EF4-FFF2-40B4-BE49-F238E27FC236}">
                <a16:creationId xmlns:a16="http://schemas.microsoft.com/office/drawing/2014/main" id="{4C1E3045-63E3-4A44-985B-2973CB03E32F}"/>
              </a:ext>
            </a:extLst>
          </p:cNvPr>
          <p:cNvSpPr>
            <a:spLocks noGrp="1"/>
          </p:cNvSpPr>
          <p:nvPr>
            <p:ph type="sldNum" sz="quarter" idx="12"/>
          </p:nvPr>
        </p:nvSpPr>
        <p:spPr/>
        <p:txBody>
          <a:bodyPr/>
          <a:lstStyle/>
          <a:p>
            <a:fld id="{77E71596-5F9D-49C5-9701-16B3CA54319D}" type="slidenum">
              <a:rPr lang="en-AU" smtClean="0">
                <a:latin typeface="+mn-lt"/>
              </a:rPr>
              <a:pPr/>
              <a:t>8</a:t>
            </a:fld>
            <a:endParaRPr lang="en-AU">
              <a:latin typeface="+mn-lt"/>
            </a:endParaRPr>
          </a:p>
        </p:txBody>
      </p:sp>
      <p:sp>
        <p:nvSpPr>
          <p:cNvPr id="10" name="Titre 1">
            <a:extLst>
              <a:ext uri="{FF2B5EF4-FFF2-40B4-BE49-F238E27FC236}">
                <a16:creationId xmlns:a16="http://schemas.microsoft.com/office/drawing/2014/main" id="{96BCFB3F-E04B-4524-99AB-227D2B7CADEC}"/>
              </a:ext>
            </a:extLst>
          </p:cNvPr>
          <p:cNvSpPr>
            <a:spLocks noGrp="1"/>
          </p:cNvSpPr>
          <p:nvPr>
            <p:ph type="title"/>
          </p:nvPr>
        </p:nvSpPr>
        <p:spPr>
          <a:xfrm>
            <a:off x="2290044" y="149425"/>
            <a:ext cx="5735414" cy="432048"/>
          </a:xfrm>
        </p:spPr>
        <p:txBody>
          <a:bodyPr>
            <a:normAutofit/>
          </a:bodyPr>
          <a:lstStyle/>
          <a:p>
            <a:r>
              <a:rPr lang="en-AU" dirty="0">
                <a:solidFill>
                  <a:schemeClr val="tx1"/>
                </a:solidFill>
                <a:latin typeface="+mn-lt"/>
              </a:rPr>
              <a:t> PERLE Implementation / Infrastructure</a:t>
            </a:r>
          </a:p>
        </p:txBody>
      </p:sp>
      <p:sp>
        <p:nvSpPr>
          <p:cNvPr id="11" name="ZoneTexte 10">
            <a:extLst>
              <a:ext uri="{FF2B5EF4-FFF2-40B4-BE49-F238E27FC236}">
                <a16:creationId xmlns:a16="http://schemas.microsoft.com/office/drawing/2014/main" id="{040FC2FF-F548-4456-863B-D150DF2CB2E2}"/>
              </a:ext>
            </a:extLst>
          </p:cNvPr>
          <p:cNvSpPr txBox="1"/>
          <p:nvPr/>
        </p:nvSpPr>
        <p:spPr>
          <a:xfrm>
            <a:off x="667267" y="760715"/>
            <a:ext cx="6807351" cy="1631216"/>
          </a:xfrm>
          <a:prstGeom prst="rect">
            <a:avLst/>
          </a:prstGeom>
          <a:noFill/>
        </p:spPr>
        <p:txBody>
          <a:bodyPr wrap="square" rtlCol="0">
            <a:spAutoFit/>
          </a:bodyPr>
          <a:lstStyle/>
          <a:p>
            <a:pPr marL="342900" indent="-342900">
              <a:buFont typeface="Wingdings" panose="05000000000000000000" pitchFamily="2" charset="2"/>
              <a:buChar char="Ø"/>
            </a:pPr>
            <a:r>
              <a:rPr lang="fr-FR" b="1" u="sng" dirty="0">
                <a:latin typeface="+mn-lt"/>
              </a:rPr>
              <a:t>La salle Hall </a:t>
            </a:r>
            <a:r>
              <a:rPr lang="fr-FR" b="1" u="sng" dirty="0" err="1">
                <a:latin typeface="+mn-lt"/>
              </a:rPr>
              <a:t>SuperACO</a:t>
            </a:r>
            <a:r>
              <a:rPr lang="fr-FR" b="1" u="sng" dirty="0">
                <a:latin typeface="+mn-lt"/>
              </a:rPr>
              <a:t> accueillera la machine PERLE</a:t>
            </a:r>
          </a:p>
          <a:p>
            <a:pPr marL="342900" indent="-342900">
              <a:buFont typeface="Wingdings" panose="05000000000000000000" pitchFamily="2" charset="2"/>
              <a:buChar char="Ø"/>
            </a:pPr>
            <a:endParaRPr lang="fr-FR" b="1" u="sng" dirty="0">
              <a:latin typeface="+mn-lt"/>
            </a:endParaRPr>
          </a:p>
          <a:p>
            <a:pPr marL="844550" lvl="1" indent="-342900">
              <a:buFont typeface="Wingdings" panose="05000000000000000000" pitchFamily="2" charset="2"/>
              <a:buChar char="§"/>
            </a:pPr>
            <a:r>
              <a:rPr lang="fr-FR" dirty="0">
                <a:latin typeface="+mn-lt"/>
              </a:rPr>
              <a:t>Premières études de mise en œuvre</a:t>
            </a:r>
          </a:p>
          <a:p>
            <a:pPr marL="844550" lvl="1" indent="-342900">
              <a:buFont typeface="Wingdings" panose="05000000000000000000" pitchFamily="2" charset="2"/>
              <a:buChar char="§"/>
            </a:pPr>
            <a:r>
              <a:rPr lang="fr-FR" dirty="0">
                <a:latin typeface="+mn-lt"/>
              </a:rPr>
              <a:t>Etudes plus précises sur site en cours</a:t>
            </a:r>
          </a:p>
          <a:p>
            <a:pPr marL="844550" lvl="1" indent="-342900">
              <a:buFont typeface="Wingdings" panose="05000000000000000000" pitchFamily="2" charset="2"/>
              <a:buChar char="§"/>
            </a:pPr>
            <a:r>
              <a:rPr lang="fr-FR" dirty="0">
                <a:latin typeface="+mn-lt"/>
              </a:rPr>
              <a:t>Les études SPR/ sécurité ont démarré</a:t>
            </a:r>
            <a:endParaRPr lang="en-AU" dirty="0">
              <a:latin typeface="+mn-lt"/>
            </a:endParaRPr>
          </a:p>
        </p:txBody>
      </p:sp>
      <p:sp>
        <p:nvSpPr>
          <p:cNvPr id="13" name="Title 1">
            <a:extLst>
              <a:ext uri="{FF2B5EF4-FFF2-40B4-BE49-F238E27FC236}">
                <a16:creationId xmlns:a16="http://schemas.microsoft.com/office/drawing/2014/main" id="{6EDB9062-E77D-49A5-8AFB-35D3A6BB0F57}"/>
              </a:ext>
            </a:extLst>
          </p:cNvPr>
          <p:cNvSpPr>
            <a:spLocks noGrp="1"/>
          </p:cNvSpPr>
          <p:nvPr/>
        </p:nvSpPr>
        <p:spPr>
          <a:xfrm>
            <a:off x="3511301" y="3289997"/>
            <a:ext cx="7261474" cy="399904"/>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sz="1800" dirty="0"/>
              <a:t>Transportation du DC-Gun ALICE à Orsay  </a:t>
            </a:r>
            <a:r>
              <a:rPr lang="en-GB" sz="1800" dirty="0">
                <a:sym typeface="Wingdings" panose="05000000000000000000" pitchFamily="2" charset="2"/>
              </a:rPr>
              <a:t> encore dans les </a:t>
            </a:r>
            <a:r>
              <a:rPr lang="en-GB" sz="1800" dirty="0" err="1">
                <a:sym typeface="Wingdings" panose="05000000000000000000" pitchFamily="2" charset="2"/>
              </a:rPr>
              <a:t>caisses</a:t>
            </a:r>
            <a:r>
              <a:rPr lang="en-GB" sz="1800" dirty="0">
                <a:sym typeface="Wingdings" panose="05000000000000000000" pitchFamily="2" charset="2"/>
              </a:rPr>
              <a:t> </a:t>
            </a:r>
            <a:r>
              <a:rPr lang="en-GB" sz="1800" dirty="0" err="1">
                <a:sym typeface="Wingdings" panose="05000000000000000000" pitchFamily="2" charset="2"/>
              </a:rPr>
              <a:t>depuis</a:t>
            </a:r>
            <a:r>
              <a:rPr lang="en-GB" sz="1800" dirty="0">
                <a:sym typeface="Wingdings" panose="05000000000000000000" pitchFamily="2" charset="2"/>
              </a:rPr>
              <a:t> 2019 </a:t>
            </a:r>
            <a:endParaRPr lang="en-GB" sz="1800" dirty="0"/>
          </a:p>
        </p:txBody>
      </p:sp>
      <p:pic>
        <p:nvPicPr>
          <p:cNvPr id="15" name="Content Placeholder 5">
            <a:extLst>
              <a:ext uri="{FF2B5EF4-FFF2-40B4-BE49-F238E27FC236}">
                <a16:creationId xmlns:a16="http://schemas.microsoft.com/office/drawing/2014/main" id="{0C4FC695-ACF7-4659-8290-AABD0551F9F7}"/>
              </a:ext>
            </a:extLst>
          </p:cNvPr>
          <p:cNvPicPr>
            <a:picLocks noGrp="1" noChangeAspect="1"/>
          </p:cNvPicPr>
          <p:nvPr/>
        </p:nvPicPr>
        <p:blipFill rotWithShape="1">
          <a:blip r:embed="rId2"/>
          <a:srcRect l="1708" b="70"/>
          <a:stretch/>
        </p:blipFill>
        <p:spPr>
          <a:xfrm>
            <a:off x="1569963" y="3461792"/>
            <a:ext cx="1904420" cy="1936161"/>
          </a:xfrm>
          <a:prstGeom prst="rect">
            <a:avLst/>
          </a:prstGeom>
        </p:spPr>
      </p:pic>
      <p:pic>
        <p:nvPicPr>
          <p:cNvPr id="16" name="Image 15">
            <a:extLst>
              <a:ext uri="{FF2B5EF4-FFF2-40B4-BE49-F238E27FC236}">
                <a16:creationId xmlns:a16="http://schemas.microsoft.com/office/drawing/2014/main" id="{E9E15FB6-41AF-496E-B463-1B493C5AC329}"/>
              </a:ext>
            </a:extLst>
          </p:cNvPr>
          <p:cNvPicPr>
            <a:picLocks noGrp="1" noChangeAspect="1"/>
          </p:cNvPicPr>
          <p:nvPr/>
        </p:nvPicPr>
        <p:blipFill>
          <a:blip r:embed="rId3" cstate="screen">
            <a:extLst>
              <a:ext uri="{28A0092B-C50C-407E-A947-70E740481C1C}">
                <a14:useLocalDpi xmlns:a14="http://schemas.microsoft.com/office/drawing/2010/main"/>
              </a:ext>
            </a:extLst>
          </a:blip>
          <a:stretch>
            <a:fillRect/>
          </a:stretch>
        </p:blipFill>
        <p:spPr>
          <a:xfrm>
            <a:off x="4304336" y="3658809"/>
            <a:ext cx="1955889" cy="1418525"/>
          </a:xfrm>
          <a:prstGeom prst="rect">
            <a:avLst/>
          </a:prstGeom>
        </p:spPr>
      </p:pic>
      <p:pic>
        <p:nvPicPr>
          <p:cNvPr id="17" name="Picture 3">
            <a:extLst>
              <a:ext uri="{FF2B5EF4-FFF2-40B4-BE49-F238E27FC236}">
                <a16:creationId xmlns:a16="http://schemas.microsoft.com/office/drawing/2014/main" id="{A16DF15E-82D7-4CED-8E11-C874B8AA3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8930" y="3646057"/>
            <a:ext cx="2590881" cy="1356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ZoneTexte 13">
            <a:extLst>
              <a:ext uri="{FF2B5EF4-FFF2-40B4-BE49-F238E27FC236}">
                <a16:creationId xmlns:a16="http://schemas.microsoft.com/office/drawing/2014/main" id="{5CD401B5-6891-4A82-9B2A-C53906204F3A}"/>
              </a:ext>
            </a:extLst>
          </p:cNvPr>
          <p:cNvSpPr txBox="1"/>
          <p:nvPr/>
        </p:nvSpPr>
        <p:spPr>
          <a:xfrm>
            <a:off x="121131" y="2635942"/>
            <a:ext cx="10530511" cy="400110"/>
          </a:xfrm>
          <a:prstGeom prst="rect">
            <a:avLst/>
          </a:prstGeom>
          <a:noFill/>
        </p:spPr>
        <p:txBody>
          <a:bodyPr wrap="none" rtlCol="0">
            <a:spAutoFit/>
          </a:bodyPr>
          <a:lstStyle/>
          <a:p>
            <a:pPr marL="342900" indent="-342900">
              <a:buFont typeface="Wingdings" panose="05000000000000000000" pitchFamily="2" charset="2"/>
              <a:buChar char="Ø"/>
            </a:pPr>
            <a:r>
              <a:rPr lang="en-AU" dirty="0">
                <a:latin typeface="+mn-lt"/>
              </a:rPr>
              <a:t>DC-Gun sera </a:t>
            </a:r>
            <a:r>
              <a:rPr lang="en-AU" dirty="0" err="1">
                <a:latin typeface="+mn-lt"/>
              </a:rPr>
              <a:t>installé</a:t>
            </a:r>
            <a:r>
              <a:rPr lang="en-AU" dirty="0">
                <a:latin typeface="+mn-lt"/>
              </a:rPr>
              <a:t> et </a:t>
            </a:r>
            <a:r>
              <a:rPr lang="en-AU" dirty="0" err="1">
                <a:latin typeface="+mn-lt"/>
              </a:rPr>
              <a:t>operé</a:t>
            </a:r>
            <a:r>
              <a:rPr lang="en-AU" dirty="0">
                <a:latin typeface="+mn-lt"/>
              </a:rPr>
              <a:t>  dans </a:t>
            </a:r>
            <a:r>
              <a:rPr lang="en-AU" dirty="0" err="1">
                <a:latin typeface="+mn-lt"/>
              </a:rPr>
              <a:t>l’IGLOO</a:t>
            </a:r>
            <a:r>
              <a:rPr lang="en-AU" dirty="0">
                <a:latin typeface="+mn-lt"/>
              </a:rPr>
              <a:t> à emplacement </a:t>
            </a:r>
            <a:r>
              <a:rPr lang="en-AU" dirty="0" err="1">
                <a:latin typeface="+mn-lt"/>
              </a:rPr>
              <a:t>initialement</a:t>
            </a:r>
            <a:r>
              <a:rPr lang="en-AU" dirty="0">
                <a:latin typeface="+mn-lt"/>
              </a:rPr>
              <a:t> </a:t>
            </a:r>
            <a:r>
              <a:rPr lang="en-AU" dirty="0" err="1">
                <a:latin typeface="+mn-lt"/>
              </a:rPr>
              <a:t>prévu</a:t>
            </a:r>
            <a:r>
              <a:rPr lang="en-AU" dirty="0">
                <a:latin typeface="+mn-lt"/>
              </a:rPr>
              <a:t> pour </a:t>
            </a:r>
            <a:r>
              <a:rPr lang="en-AU" dirty="0" err="1">
                <a:latin typeface="+mn-lt"/>
              </a:rPr>
              <a:t>Andromède</a:t>
            </a:r>
            <a:endParaRPr lang="en-AU" b="1" u="sng" dirty="0">
              <a:latin typeface="+mn-lt"/>
            </a:endParaRPr>
          </a:p>
        </p:txBody>
      </p:sp>
    </p:spTree>
    <p:extLst>
      <p:ext uri="{BB962C8B-B14F-4D97-AF65-F5344CB8AC3E}">
        <p14:creationId xmlns:p14="http://schemas.microsoft.com/office/powerpoint/2010/main" val="3863707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e 30">
            <a:extLst>
              <a:ext uri="{FF2B5EF4-FFF2-40B4-BE49-F238E27FC236}">
                <a16:creationId xmlns:a16="http://schemas.microsoft.com/office/drawing/2014/main" id="{18015E4D-D14A-4442-AF46-3C40AD6C3B27}"/>
              </a:ext>
            </a:extLst>
          </p:cNvPr>
          <p:cNvGrpSpPr/>
          <p:nvPr/>
        </p:nvGrpSpPr>
        <p:grpSpPr>
          <a:xfrm>
            <a:off x="3964256" y="2156214"/>
            <a:ext cx="5553507" cy="3421670"/>
            <a:chOff x="5240011" y="1176199"/>
            <a:chExt cx="5202162" cy="2913419"/>
          </a:xfrm>
        </p:grpSpPr>
        <p:pic>
          <p:nvPicPr>
            <p:cNvPr id="13" name="Image 12" descr="chapeau4.png"/>
            <p:cNvPicPr>
              <a:picLocks noChangeAspect="1"/>
            </p:cNvPicPr>
            <p:nvPr/>
          </p:nvPicPr>
          <p:blipFill>
            <a:blip r:embed="rId3" cstate="screen"/>
            <a:srcRect/>
            <a:stretch>
              <a:fillRect/>
            </a:stretch>
          </p:blipFill>
          <p:spPr>
            <a:xfrm rot="10800000">
              <a:off x="5240011" y="1176199"/>
              <a:ext cx="5202162" cy="2913419"/>
            </a:xfrm>
            <a:prstGeom prst="rect">
              <a:avLst/>
            </a:prstGeom>
            <a:ln w="38100">
              <a:solidFill>
                <a:srgbClr val="FF6700"/>
              </a:solidFill>
            </a:ln>
          </p:spPr>
        </p:pic>
        <p:sp>
          <p:nvSpPr>
            <p:cNvPr id="22" name="Rectangle 21">
              <a:extLst>
                <a:ext uri="{FF2B5EF4-FFF2-40B4-BE49-F238E27FC236}">
                  <a16:creationId xmlns:a16="http://schemas.microsoft.com/office/drawing/2014/main" id="{151657A2-5C94-4118-A20A-C8A2711D33E5}"/>
                </a:ext>
              </a:extLst>
            </p:cNvPr>
            <p:cNvSpPr/>
            <p:nvPr/>
          </p:nvSpPr>
          <p:spPr>
            <a:xfrm>
              <a:off x="7040211" y="1543290"/>
              <a:ext cx="1586536" cy="872269"/>
            </a:xfrm>
            <a:prstGeom prst="rect">
              <a:avLst/>
            </a:prstGeom>
            <a:solidFill>
              <a:srgbClr val="FFFF00"/>
            </a:solidFill>
            <a:ln w="38100">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0" name="Ellipse 89">
            <a:extLst>
              <a:ext uri="{FF2B5EF4-FFF2-40B4-BE49-F238E27FC236}">
                <a16:creationId xmlns:a16="http://schemas.microsoft.com/office/drawing/2014/main" id="{416C16BF-BD69-4E92-9634-BADDCA6270A0}"/>
              </a:ext>
            </a:extLst>
          </p:cNvPr>
          <p:cNvSpPr/>
          <p:nvPr/>
        </p:nvSpPr>
        <p:spPr>
          <a:xfrm>
            <a:off x="4737875" y="3574099"/>
            <a:ext cx="999327" cy="1126965"/>
          </a:xfrm>
          <a:prstGeom prst="ellipse">
            <a:avLst/>
          </a:prstGeom>
          <a:solidFill>
            <a:srgbClr val="00B0F0"/>
          </a:solidFill>
          <a:ln w="38100">
            <a:solidFill>
              <a:srgbClr val="FF67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noFill/>
            </a:endParaRPr>
          </a:p>
        </p:txBody>
      </p:sp>
      <p:pic>
        <p:nvPicPr>
          <p:cNvPr id="52" name="Picture 10">
            <a:extLst>
              <a:ext uri="{FF2B5EF4-FFF2-40B4-BE49-F238E27FC236}">
                <a16:creationId xmlns:a16="http://schemas.microsoft.com/office/drawing/2014/main" id="{1F0DBFBD-32BA-4ABE-AB5F-AE1CF1B9B6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46" y="996293"/>
            <a:ext cx="2075021" cy="1109637"/>
          </a:xfrm>
          <a:prstGeom prst="rect">
            <a:avLst/>
          </a:prstGeom>
          <a:noFill/>
          <a:ln w="28575">
            <a:solidFill>
              <a:srgbClr val="FF6700"/>
            </a:solidFill>
            <a:miter lim="800000"/>
            <a:headEnd/>
            <a:tailEnd/>
          </a:ln>
          <a:extLst>
            <a:ext uri="{909E8E84-426E-40DD-AFC4-6F175D3DCCD1}">
              <a14:hiddenFill xmlns:a14="http://schemas.microsoft.com/office/drawing/2010/main">
                <a:solidFill>
                  <a:schemeClr val="accent1"/>
                </a:solidFill>
              </a14:hiddenFill>
            </a:ext>
          </a:extLst>
        </p:spPr>
      </p:pic>
      <p:sp>
        <p:nvSpPr>
          <p:cNvPr id="3" name="Espace réservé de la date 2"/>
          <p:cNvSpPr>
            <a:spLocks noGrp="1"/>
          </p:cNvSpPr>
          <p:nvPr>
            <p:ph type="dt" sz="half" idx="10"/>
          </p:nvPr>
        </p:nvSpPr>
        <p:spPr/>
        <p:txBody>
          <a:bodyPr/>
          <a:lstStyle/>
          <a:p>
            <a:r>
              <a:rPr lang="fr-FR">
                <a:latin typeface="+mn-lt"/>
              </a:rPr>
              <a:t>25/01/2022</a:t>
            </a:r>
          </a:p>
        </p:txBody>
      </p:sp>
      <p:sp>
        <p:nvSpPr>
          <p:cNvPr id="7" name="Espace réservé du numéro de diapositive 6"/>
          <p:cNvSpPr>
            <a:spLocks noGrp="1"/>
          </p:cNvSpPr>
          <p:nvPr>
            <p:ph type="sldNum" sz="quarter" idx="12"/>
          </p:nvPr>
        </p:nvSpPr>
        <p:spPr>
          <a:xfrm>
            <a:off x="8159407" y="5731817"/>
            <a:ext cx="2422525" cy="322263"/>
          </a:xfrm>
        </p:spPr>
        <p:txBody>
          <a:bodyPr/>
          <a:lstStyle/>
          <a:p>
            <a:fld id="{2126CF9F-CC6A-4010-A70A-E16F699FA027}" type="slidenum">
              <a:rPr lang="fr-FR" smtClean="0">
                <a:latin typeface="+mn-lt"/>
              </a:rPr>
              <a:t>9</a:t>
            </a:fld>
            <a:endParaRPr lang="fr-FR">
              <a:latin typeface="+mn-lt"/>
            </a:endParaRPr>
          </a:p>
        </p:txBody>
      </p:sp>
      <p:sp>
        <p:nvSpPr>
          <p:cNvPr id="95" name="Espace réservé du pied de page 5"/>
          <p:cNvSpPr>
            <a:spLocks noGrp="1"/>
          </p:cNvSpPr>
          <p:nvPr>
            <p:ph type="ftr" sz="quarter" idx="11"/>
          </p:nvPr>
        </p:nvSpPr>
        <p:spPr>
          <a:xfrm>
            <a:off x="2938116" y="5714820"/>
            <a:ext cx="4896544" cy="322263"/>
          </a:xfrm>
        </p:spPr>
        <p:txBody>
          <a:bodyPr/>
          <a:lstStyle/>
          <a:p>
            <a:r>
              <a:rPr lang="fr-FR">
                <a:latin typeface="+mn-lt"/>
              </a:rPr>
              <a:t>PERLE : Meeting avec la direction</a:t>
            </a:r>
            <a:endParaRPr lang="fr-FR" dirty="0">
              <a:latin typeface="+mn-lt"/>
            </a:endParaRPr>
          </a:p>
        </p:txBody>
      </p:sp>
      <p:sp>
        <p:nvSpPr>
          <p:cNvPr id="17" name="Rectangle 16"/>
          <p:cNvSpPr/>
          <p:nvPr/>
        </p:nvSpPr>
        <p:spPr>
          <a:xfrm>
            <a:off x="-320280" y="745052"/>
            <a:ext cx="9072361" cy="461665"/>
          </a:xfrm>
          <a:prstGeom prst="rect">
            <a:avLst/>
          </a:prstGeom>
        </p:spPr>
        <p:txBody>
          <a:bodyPr wrap="square">
            <a:spAutoFit/>
          </a:bodyPr>
          <a:lstStyle/>
          <a:p>
            <a:pPr algn="ctr"/>
            <a:r>
              <a:rPr lang="en-GB" sz="2400" b="1" dirty="0">
                <a:solidFill>
                  <a:srgbClr val="FF6700"/>
                </a:solidFill>
                <a:latin typeface="+mn-lt"/>
              </a:rPr>
              <a:t> </a:t>
            </a:r>
            <a:r>
              <a:rPr lang="fr-FR" sz="2400" b="1" dirty="0">
                <a:solidFill>
                  <a:srgbClr val="FF6700"/>
                </a:solidFill>
                <a:latin typeface="+mn-lt"/>
              </a:rPr>
              <a:t>Le choix du bâtiment</a:t>
            </a:r>
            <a:endParaRPr lang="en-GB" sz="2400" b="1" dirty="0">
              <a:solidFill>
                <a:srgbClr val="FF6700"/>
              </a:solidFill>
              <a:latin typeface="+mn-lt"/>
            </a:endParaRPr>
          </a:p>
        </p:txBody>
      </p:sp>
      <p:sp>
        <p:nvSpPr>
          <p:cNvPr id="15" name="ZoneTexte 27"/>
          <p:cNvSpPr txBox="1"/>
          <p:nvPr/>
        </p:nvSpPr>
        <p:spPr>
          <a:xfrm>
            <a:off x="5657678" y="1816332"/>
            <a:ext cx="1363704" cy="276999"/>
          </a:xfrm>
          <a:prstGeom prst="rect">
            <a:avLst/>
          </a:prstGeom>
          <a:solidFill>
            <a:srgbClr val="FFFF00"/>
          </a:solidFill>
          <a:ln w="38100">
            <a:solidFill>
              <a:srgbClr val="FF6700"/>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200" b="1" dirty="0"/>
              <a:t>HALL SUPER ACO</a:t>
            </a:r>
          </a:p>
        </p:txBody>
      </p:sp>
      <p:sp>
        <p:nvSpPr>
          <p:cNvPr id="16" name="ZoneTexte 28"/>
          <p:cNvSpPr txBox="1"/>
          <p:nvPr/>
        </p:nvSpPr>
        <p:spPr>
          <a:xfrm>
            <a:off x="4156022" y="1809288"/>
            <a:ext cx="706222" cy="276999"/>
          </a:xfrm>
          <a:prstGeom prst="rect">
            <a:avLst/>
          </a:prstGeom>
          <a:solidFill>
            <a:srgbClr val="00B0F0"/>
          </a:solidFill>
          <a:ln w="38100">
            <a:solidFill>
              <a:srgbClr val="FF6700"/>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200" b="1" dirty="0"/>
              <a:t>IGLOO</a:t>
            </a: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802" y="1373560"/>
            <a:ext cx="3665329" cy="2609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65907" y="2309664"/>
            <a:ext cx="896560" cy="720080"/>
          </a:xfrm>
          <a:prstGeom prst="rect">
            <a:avLst/>
          </a:prstGeom>
          <a:noFill/>
          <a:ln w="38100">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28">
            <a:extLst>
              <a:ext uri="{FF2B5EF4-FFF2-40B4-BE49-F238E27FC236}">
                <a16:creationId xmlns:a16="http://schemas.microsoft.com/office/drawing/2014/main" id="{5DCFEF93-D1C2-4383-BDC5-1CC88DBBBE89}"/>
              </a:ext>
            </a:extLst>
          </p:cNvPr>
          <p:cNvSpPr txBox="1"/>
          <p:nvPr/>
        </p:nvSpPr>
        <p:spPr>
          <a:xfrm>
            <a:off x="4777724" y="1463848"/>
            <a:ext cx="2075021" cy="276999"/>
          </a:xfrm>
          <a:prstGeom prst="rect">
            <a:avLst/>
          </a:prstGeom>
          <a:solidFill>
            <a:srgbClr val="92D050"/>
          </a:solidFill>
          <a:ln w="38100">
            <a:solidFill>
              <a:srgbClr val="FF6700"/>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200" b="1" dirty="0"/>
              <a:t>« CHAPEAU DE GENDARME »</a:t>
            </a:r>
          </a:p>
        </p:txBody>
      </p:sp>
      <p:cxnSp>
        <p:nvCxnSpPr>
          <p:cNvPr id="33" name="Connecteur droit avec flèche 32">
            <a:extLst>
              <a:ext uri="{FF2B5EF4-FFF2-40B4-BE49-F238E27FC236}">
                <a16:creationId xmlns:a16="http://schemas.microsoft.com/office/drawing/2014/main" id="{BDF87115-1FA9-45CE-9E58-4CB6410C6375}"/>
              </a:ext>
            </a:extLst>
          </p:cNvPr>
          <p:cNvCxnSpPr>
            <a:cxnSpLocks/>
          </p:cNvCxnSpPr>
          <p:nvPr/>
        </p:nvCxnSpPr>
        <p:spPr>
          <a:xfrm>
            <a:off x="6106467" y="2080047"/>
            <a:ext cx="0" cy="544721"/>
          </a:xfrm>
          <a:prstGeom prst="straightConnector1">
            <a:avLst/>
          </a:prstGeom>
          <a:ln w="38100">
            <a:solidFill>
              <a:srgbClr val="FF670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E87CE520-4AE8-4DD9-9AF5-6276C4BCCC20}"/>
              </a:ext>
            </a:extLst>
          </p:cNvPr>
          <p:cNvCxnSpPr>
            <a:cxnSpLocks/>
          </p:cNvCxnSpPr>
          <p:nvPr/>
        </p:nvCxnSpPr>
        <p:spPr>
          <a:xfrm>
            <a:off x="1929772" y="2751301"/>
            <a:ext cx="2002445" cy="0"/>
          </a:xfrm>
          <a:prstGeom prst="straightConnector1">
            <a:avLst/>
          </a:prstGeom>
          <a:ln w="38100">
            <a:solidFill>
              <a:srgbClr val="FF670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8ECB3A77-57A1-4532-822B-33B3CCC8FFC0}"/>
              </a:ext>
            </a:extLst>
          </p:cNvPr>
          <p:cNvCxnSpPr>
            <a:cxnSpLocks/>
            <a:stCxn id="16" idx="2"/>
          </p:cNvCxnSpPr>
          <p:nvPr/>
        </p:nvCxnSpPr>
        <p:spPr>
          <a:xfrm>
            <a:off x="4509133" y="2080047"/>
            <a:ext cx="662604" cy="1612163"/>
          </a:xfrm>
          <a:prstGeom prst="straightConnector1">
            <a:avLst/>
          </a:prstGeom>
          <a:ln w="38100">
            <a:solidFill>
              <a:srgbClr val="FF6700"/>
            </a:solidFill>
            <a:tailEnd type="arrow"/>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6A6FA1B9-F1FF-4B33-96EA-8C8C23141A43}"/>
              </a:ext>
            </a:extLst>
          </p:cNvPr>
          <p:cNvCxnSpPr>
            <a:cxnSpLocks/>
          </p:cNvCxnSpPr>
          <p:nvPr/>
        </p:nvCxnSpPr>
        <p:spPr>
          <a:xfrm>
            <a:off x="5227163" y="1723039"/>
            <a:ext cx="519264" cy="1925954"/>
          </a:xfrm>
          <a:prstGeom prst="straightConnector1">
            <a:avLst/>
          </a:prstGeom>
          <a:ln w="38100">
            <a:solidFill>
              <a:srgbClr val="FF6700"/>
            </a:solidFill>
            <a:tailEnd type="arrow"/>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6187134-CE16-45CB-ADCB-575EA0FF20CB}"/>
              </a:ext>
            </a:extLst>
          </p:cNvPr>
          <p:cNvSpPr/>
          <p:nvPr/>
        </p:nvSpPr>
        <p:spPr>
          <a:xfrm>
            <a:off x="5945783" y="2719558"/>
            <a:ext cx="979457" cy="808893"/>
          </a:xfrm>
          <a:prstGeom prst="rect">
            <a:avLst/>
          </a:prstGeom>
          <a:solidFill>
            <a:srgbClr val="92D050"/>
          </a:solidFill>
          <a:ln w="38100">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9" name="Ellipse 48">
            <a:extLst>
              <a:ext uri="{FF2B5EF4-FFF2-40B4-BE49-F238E27FC236}">
                <a16:creationId xmlns:a16="http://schemas.microsoft.com/office/drawing/2014/main" id="{6267ABF4-AE08-4BD2-9380-A1E013EF5BCC}"/>
              </a:ext>
            </a:extLst>
          </p:cNvPr>
          <p:cNvSpPr/>
          <p:nvPr/>
        </p:nvSpPr>
        <p:spPr>
          <a:xfrm>
            <a:off x="5196990" y="3659188"/>
            <a:ext cx="487676" cy="983252"/>
          </a:xfrm>
          <a:prstGeom prst="ellipse">
            <a:avLst/>
          </a:prstGeom>
          <a:solidFill>
            <a:srgbClr val="92D050"/>
          </a:solidFill>
          <a:ln w="38100">
            <a:solidFill>
              <a:srgbClr val="FF67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dirty="0">
              <a:noFill/>
            </a:endParaRPr>
          </a:p>
        </p:txBody>
      </p:sp>
      <p:pic>
        <p:nvPicPr>
          <p:cNvPr id="51" name="Picture 9">
            <a:extLst>
              <a:ext uri="{FF2B5EF4-FFF2-40B4-BE49-F238E27FC236}">
                <a16:creationId xmlns:a16="http://schemas.microsoft.com/office/drawing/2014/main" id="{39E1ABB7-7FA8-4BB8-8FAE-E0F7273593E3}"/>
              </a:ext>
            </a:extLst>
          </p:cNvPr>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482731" y="653480"/>
            <a:ext cx="1318656" cy="323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Rectangle 66">
            <a:extLst>
              <a:ext uri="{FF2B5EF4-FFF2-40B4-BE49-F238E27FC236}">
                <a16:creationId xmlns:a16="http://schemas.microsoft.com/office/drawing/2014/main" id="{1BBB8EC7-1EA4-4F32-A4D3-127D4C261D9A}"/>
              </a:ext>
            </a:extLst>
          </p:cNvPr>
          <p:cNvSpPr/>
          <p:nvPr/>
        </p:nvSpPr>
        <p:spPr>
          <a:xfrm>
            <a:off x="6984436" y="2678019"/>
            <a:ext cx="504056" cy="8504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9" name="Connecteur droit avec flèche 68">
            <a:extLst>
              <a:ext uri="{FF2B5EF4-FFF2-40B4-BE49-F238E27FC236}">
                <a16:creationId xmlns:a16="http://schemas.microsoft.com/office/drawing/2014/main" id="{1A045EB5-17D3-4123-9448-2F42786D297E}"/>
              </a:ext>
            </a:extLst>
          </p:cNvPr>
          <p:cNvCxnSpPr>
            <a:cxnSpLocks/>
          </p:cNvCxnSpPr>
          <p:nvPr/>
        </p:nvCxnSpPr>
        <p:spPr>
          <a:xfrm flipH="1">
            <a:off x="7223713" y="1574175"/>
            <a:ext cx="853533" cy="1455569"/>
          </a:xfrm>
          <a:prstGeom prst="straightConnector1">
            <a:avLst/>
          </a:prstGeom>
          <a:ln w="38100">
            <a:solidFill>
              <a:srgbClr val="FF6700"/>
            </a:solidFill>
            <a:tailEnd type="arrow"/>
          </a:ln>
        </p:spPr>
        <p:style>
          <a:lnRef idx="1">
            <a:schemeClr val="accent1"/>
          </a:lnRef>
          <a:fillRef idx="0">
            <a:schemeClr val="accent1"/>
          </a:fillRef>
          <a:effectRef idx="0">
            <a:schemeClr val="accent1"/>
          </a:effectRef>
          <a:fontRef idx="minor">
            <a:schemeClr val="tx1"/>
          </a:fontRef>
        </p:style>
      </p:cxnSp>
      <p:sp>
        <p:nvSpPr>
          <p:cNvPr id="75" name="ZoneTexte 74">
            <a:extLst>
              <a:ext uri="{FF2B5EF4-FFF2-40B4-BE49-F238E27FC236}">
                <a16:creationId xmlns:a16="http://schemas.microsoft.com/office/drawing/2014/main" id="{E7FCA689-9BF3-41EA-96F8-05D1E8422C00}"/>
              </a:ext>
            </a:extLst>
          </p:cNvPr>
          <p:cNvSpPr txBox="1"/>
          <p:nvPr/>
        </p:nvSpPr>
        <p:spPr>
          <a:xfrm rot="16200000">
            <a:off x="5082491" y="3977470"/>
            <a:ext cx="692818" cy="400110"/>
          </a:xfrm>
          <a:prstGeom prst="rect">
            <a:avLst/>
          </a:prstGeom>
          <a:noFill/>
        </p:spPr>
        <p:txBody>
          <a:bodyPr wrap="none" rtlCol="0">
            <a:spAutoFit/>
          </a:bodyPr>
          <a:lstStyle/>
          <a:p>
            <a:r>
              <a:rPr lang="fr-FR" b="1" dirty="0">
                <a:latin typeface="+mn-lt"/>
              </a:rPr>
              <a:t>FREE</a:t>
            </a:r>
          </a:p>
        </p:txBody>
      </p:sp>
      <p:sp>
        <p:nvSpPr>
          <p:cNvPr id="77" name="ZoneTexte 76">
            <a:extLst>
              <a:ext uri="{FF2B5EF4-FFF2-40B4-BE49-F238E27FC236}">
                <a16:creationId xmlns:a16="http://schemas.microsoft.com/office/drawing/2014/main" id="{4FEE747F-5E5C-46F6-8B28-42DC50B4B439}"/>
              </a:ext>
            </a:extLst>
          </p:cNvPr>
          <p:cNvSpPr txBox="1"/>
          <p:nvPr/>
        </p:nvSpPr>
        <p:spPr>
          <a:xfrm>
            <a:off x="6048192" y="2882548"/>
            <a:ext cx="692818" cy="400110"/>
          </a:xfrm>
          <a:prstGeom prst="rect">
            <a:avLst/>
          </a:prstGeom>
          <a:noFill/>
        </p:spPr>
        <p:txBody>
          <a:bodyPr wrap="none" rtlCol="0">
            <a:spAutoFit/>
          </a:bodyPr>
          <a:lstStyle/>
          <a:p>
            <a:r>
              <a:rPr lang="fr-FR" b="1" dirty="0">
                <a:latin typeface="+mn-lt"/>
              </a:rPr>
              <a:t>FREE</a:t>
            </a:r>
          </a:p>
        </p:txBody>
      </p:sp>
      <p:sp>
        <p:nvSpPr>
          <p:cNvPr id="78" name="ZoneTexte 77">
            <a:extLst>
              <a:ext uri="{FF2B5EF4-FFF2-40B4-BE49-F238E27FC236}">
                <a16:creationId xmlns:a16="http://schemas.microsoft.com/office/drawing/2014/main" id="{C6D56CC2-3C68-4483-9DBA-96B501EFD304}"/>
              </a:ext>
            </a:extLst>
          </p:cNvPr>
          <p:cNvSpPr txBox="1"/>
          <p:nvPr/>
        </p:nvSpPr>
        <p:spPr>
          <a:xfrm>
            <a:off x="5868636" y="3648993"/>
            <a:ext cx="692818" cy="400110"/>
          </a:xfrm>
          <a:prstGeom prst="rect">
            <a:avLst/>
          </a:prstGeom>
          <a:noFill/>
        </p:spPr>
        <p:txBody>
          <a:bodyPr wrap="none" rtlCol="0">
            <a:spAutoFit/>
          </a:bodyPr>
          <a:lstStyle/>
          <a:p>
            <a:r>
              <a:rPr lang="fr-FR" b="1" dirty="0">
                <a:latin typeface="+mn-lt"/>
              </a:rPr>
              <a:t>FREE</a:t>
            </a:r>
          </a:p>
        </p:txBody>
      </p:sp>
      <p:pic>
        <p:nvPicPr>
          <p:cNvPr id="79" name="Picture 4">
            <a:extLst>
              <a:ext uri="{FF2B5EF4-FFF2-40B4-BE49-F238E27FC236}">
                <a16:creationId xmlns:a16="http://schemas.microsoft.com/office/drawing/2014/main" id="{068369BA-A073-456D-BE83-CD53C75A66EC}"/>
              </a:ext>
            </a:extLst>
          </p:cNvPr>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65907" y="4287144"/>
            <a:ext cx="2411556" cy="1362530"/>
          </a:xfrm>
          <a:prstGeom prst="rect">
            <a:avLst/>
          </a:prstGeom>
          <a:noFill/>
          <a:ln w="28575">
            <a:solidFill>
              <a:srgbClr val="FF6700"/>
            </a:solidFill>
            <a:miter lim="800000"/>
            <a:headEnd/>
            <a:tailEnd/>
          </a:ln>
          <a:extLst>
            <a:ext uri="{909E8E84-426E-40DD-AFC4-6F175D3DCCD1}">
              <a14:hiddenFill xmlns:a14="http://schemas.microsoft.com/office/drawing/2010/main">
                <a:solidFill>
                  <a:schemeClr val="accent1"/>
                </a:solidFill>
              </a14:hiddenFill>
            </a:ext>
          </a:extLst>
        </p:spPr>
      </p:pic>
      <p:pic>
        <p:nvPicPr>
          <p:cNvPr id="80" name="Picture 8">
            <a:extLst>
              <a:ext uri="{FF2B5EF4-FFF2-40B4-BE49-F238E27FC236}">
                <a16:creationId xmlns:a16="http://schemas.microsoft.com/office/drawing/2014/main" id="{BB82AF58-8453-450B-BF43-587A81D9CD52}"/>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8016" y="3998779"/>
            <a:ext cx="1317931" cy="277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1" name="Connecteur droit avec flèche 80">
            <a:extLst>
              <a:ext uri="{FF2B5EF4-FFF2-40B4-BE49-F238E27FC236}">
                <a16:creationId xmlns:a16="http://schemas.microsoft.com/office/drawing/2014/main" id="{6C6FB375-DCED-433A-814B-EBA838EC7CBE}"/>
              </a:ext>
            </a:extLst>
          </p:cNvPr>
          <p:cNvCxnSpPr>
            <a:cxnSpLocks/>
          </p:cNvCxnSpPr>
          <p:nvPr/>
        </p:nvCxnSpPr>
        <p:spPr>
          <a:xfrm flipV="1">
            <a:off x="3477463" y="4145332"/>
            <a:ext cx="1476876" cy="252564"/>
          </a:xfrm>
          <a:prstGeom prst="straightConnector1">
            <a:avLst/>
          </a:prstGeom>
          <a:ln w="38100">
            <a:solidFill>
              <a:srgbClr val="FF6700"/>
            </a:solidFill>
            <a:tailEnd type="arrow"/>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9E1289C7-1509-45AE-8E99-1FF308DD18DD}"/>
              </a:ext>
            </a:extLst>
          </p:cNvPr>
          <p:cNvSpPr/>
          <p:nvPr/>
        </p:nvSpPr>
        <p:spPr>
          <a:xfrm>
            <a:off x="5750468" y="3654988"/>
            <a:ext cx="2084192" cy="328286"/>
          </a:xfrm>
          <a:prstGeom prst="rect">
            <a:avLst/>
          </a:prstGeom>
          <a:noFill/>
          <a:ln w="38100">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itre 3">
            <a:extLst>
              <a:ext uri="{FF2B5EF4-FFF2-40B4-BE49-F238E27FC236}">
                <a16:creationId xmlns:a16="http://schemas.microsoft.com/office/drawing/2014/main" id="{138AAD04-AAA2-400F-989C-94593D0DE4BA}"/>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69131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0-#ppt_w/2"/>
                                          </p:val>
                                        </p:tav>
                                        <p:tav tm="100000">
                                          <p:val>
                                            <p:strVal val="#ppt_x"/>
                                          </p:val>
                                        </p:tav>
                                      </p:tavLst>
                                    </p:anim>
                                    <p:anim calcmode="lin" valueType="num">
                                      <p:cBhvr additive="base">
                                        <p:cTn id="22" dur="500" fill="hold"/>
                                        <p:tgtEl>
                                          <p:spTgt spid="31"/>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0-#ppt_w/2"/>
                                          </p:val>
                                        </p:tav>
                                        <p:tav tm="100000">
                                          <p:val>
                                            <p:strVal val="#ppt_x"/>
                                          </p:val>
                                        </p:tav>
                                      </p:tavLst>
                                    </p:anim>
                                    <p:anim calcmode="lin" valueType="num">
                                      <p:cBhvr additive="base">
                                        <p:cTn id="30"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9"/>
                                        </p:tgtEl>
                                        <p:attrNameLst>
                                          <p:attrName>style.visibility</p:attrName>
                                        </p:attrNameLst>
                                      </p:cBhvr>
                                      <p:to>
                                        <p:strVal val="visible"/>
                                      </p:to>
                                    </p:set>
                                    <p:anim calcmode="lin" valueType="num">
                                      <p:cBhvr additive="base">
                                        <p:cTn id="73" dur="500" fill="hold"/>
                                        <p:tgtEl>
                                          <p:spTgt spid="49"/>
                                        </p:tgtEl>
                                        <p:attrNameLst>
                                          <p:attrName>ppt_x</p:attrName>
                                        </p:attrNameLst>
                                      </p:cBhvr>
                                      <p:tavLst>
                                        <p:tav tm="0">
                                          <p:val>
                                            <p:strVal val="#ppt_x"/>
                                          </p:val>
                                        </p:tav>
                                        <p:tav tm="100000">
                                          <p:val>
                                            <p:strVal val="#ppt_x"/>
                                          </p:val>
                                        </p:tav>
                                      </p:tavLst>
                                    </p:anim>
                                    <p:anim calcmode="lin" valueType="num">
                                      <p:cBhvr additive="base">
                                        <p:cTn id="74" dur="500" fill="hold"/>
                                        <p:tgtEl>
                                          <p:spTgt spid="49"/>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75"/>
                                        </p:tgtEl>
                                        <p:attrNameLst>
                                          <p:attrName>style.visibility</p:attrName>
                                        </p:attrNameLst>
                                      </p:cBhvr>
                                      <p:to>
                                        <p:strVal val="visible"/>
                                      </p:to>
                                    </p:set>
                                    <p:anim calcmode="lin" valueType="num">
                                      <p:cBhvr additive="base">
                                        <p:cTn id="77" dur="500" fill="hold"/>
                                        <p:tgtEl>
                                          <p:spTgt spid="75"/>
                                        </p:tgtEl>
                                        <p:attrNameLst>
                                          <p:attrName>ppt_x</p:attrName>
                                        </p:attrNameLst>
                                      </p:cBhvr>
                                      <p:tavLst>
                                        <p:tav tm="0">
                                          <p:val>
                                            <p:strVal val="#ppt_x"/>
                                          </p:val>
                                        </p:tav>
                                        <p:tav tm="100000">
                                          <p:val>
                                            <p:strVal val="#ppt_x"/>
                                          </p:val>
                                        </p:tav>
                                      </p:tavLst>
                                    </p:anim>
                                    <p:anim calcmode="lin" valueType="num">
                                      <p:cBhvr additive="base">
                                        <p:cTn id="78"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5" grpId="0" animBg="1"/>
      <p:bldP spid="16" grpId="0" animBg="1"/>
      <p:bldP spid="2" grpId="0" animBg="1"/>
      <p:bldP spid="19" grpId="0" animBg="1"/>
      <p:bldP spid="46" grpId="0" animBg="1"/>
      <p:bldP spid="49" grpId="0" animBg="1"/>
      <p:bldP spid="67" grpId="0" animBg="1"/>
      <p:bldP spid="75" grpId="0"/>
      <p:bldP spid="77" grpId="0"/>
      <p:bldP spid="78" grpId="0"/>
      <p:bldP spid="85" grpId="0" animBg="1"/>
    </p:bldLst>
  </p:timing>
</p:sld>
</file>

<file path=ppt/theme/theme1.xml><?xml version="1.0" encoding="utf-8"?>
<a:theme xmlns:a="http://schemas.openxmlformats.org/drawingml/2006/main" name="1_modele-IJCLAb-powerpoin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que IJCLab 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38712</TotalTime>
  <Words>3641</Words>
  <Application>Microsoft Office PowerPoint</Application>
  <PresentationFormat>Personnalisé</PresentationFormat>
  <Paragraphs>592</Paragraphs>
  <Slides>32</Slides>
  <Notes>4</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32</vt:i4>
      </vt:variant>
    </vt:vector>
  </HeadingPairs>
  <TitlesOfParts>
    <vt:vector size="43" baseType="lpstr">
      <vt:lpstr>MS PGothic</vt:lpstr>
      <vt:lpstr>Arial</vt:lpstr>
      <vt:lpstr>Arial Unicode MS</vt:lpstr>
      <vt:lpstr>Calibri</vt:lpstr>
      <vt:lpstr>Calibri Light</vt:lpstr>
      <vt:lpstr>Courier New</vt:lpstr>
      <vt:lpstr>Symbol</vt:lpstr>
      <vt:lpstr>Times New Roman</vt:lpstr>
      <vt:lpstr>Wingdings</vt:lpstr>
      <vt:lpstr>1_modele-IJCLAb-powerpoint</vt:lpstr>
      <vt:lpstr>Masque IJCLab standard</vt:lpstr>
      <vt:lpstr>Présentation PowerPoint</vt:lpstr>
      <vt:lpstr>Une brève histoire de l'effort des 4 dernières années</vt:lpstr>
      <vt:lpstr>Présentation PowerPoint</vt:lpstr>
      <vt:lpstr>PERLE Collaboration  et PERLE en France </vt:lpstr>
      <vt:lpstr>PERLE Collaboration  et PERLE en France </vt:lpstr>
      <vt:lpstr>PERLE project Structuration (TDR &amp; prototyping phase)</vt:lpstr>
      <vt:lpstr>Présentation PowerPoint</vt:lpstr>
      <vt:lpstr> PERLE Implementation / Infrastructure</vt:lpstr>
      <vt:lpstr>Présentation PowerPoint</vt:lpstr>
      <vt:lpstr>Présentation PowerPoint</vt:lpstr>
      <vt:lpstr>Présentation PowerPoint</vt:lpstr>
      <vt:lpstr>Présentation PowerPoint</vt:lpstr>
      <vt:lpstr>Présentation PowerPoint</vt:lpstr>
      <vt:lpstr>Présentation PowerPoint</vt:lpstr>
      <vt:lpstr>ERL- Physics Applications  - un workshop sera organisé en mars/avril</vt:lpstr>
      <vt:lpstr>Budget </vt:lpstr>
      <vt:lpstr>APPENDIX</vt:lpstr>
      <vt:lpstr>Présentation PowerPoint</vt:lpstr>
      <vt:lpstr>Présentation PowerPoint</vt:lpstr>
      <vt:lpstr>APPENDIX</vt:lpstr>
      <vt:lpstr>Présentation PowerPoint</vt:lpstr>
      <vt:lpstr>Présentation PowerPoint</vt:lpstr>
      <vt:lpstr>APPENDIX</vt:lpstr>
      <vt:lpstr>PERLE 2.0: Baseline 1st order lattice</vt:lpstr>
      <vt:lpstr>Beam dynamics studies on PERLE 2.0 Lattice</vt:lpstr>
      <vt:lpstr>Injector Design including merger</vt:lpstr>
      <vt:lpstr>Plans for Electron gun installation </vt:lpstr>
      <vt:lpstr>WP3: Electron Source </vt:lpstr>
      <vt:lpstr>HOM damping for PERLE cavity </vt:lpstr>
      <vt:lpstr>HOM damping for PERLE cavity- Main meeting outcomes</vt:lpstr>
      <vt:lpstr>Magnets: B-COM dipole conceptual design</vt:lpstr>
      <vt:lpstr>Safety and Radioprotection: current and further studies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Luc Petizon</dc:creator>
  <cp:lastModifiedBy>Achille Stocchi</cp:lastModifiedBy>
  <cp:revision>1903</cp:revision>
  <cp:lastPrinted>2020-10-08T11:35:12Z</cp:lastPrinted>
  <dcterms:created xsi:type="dcterms:W3CDTF">2011-03-09T16:37:49Z</dcterms:created>
  <dcterms:modified xsi:type="dcterms:W3CDTF">2022-01-25T09:52:50Z</dcterms:modified>
</cp:coreProperties>
</file>