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  <p:sldMasterId id="2147483739" r:id="rId2"/>
  </p:sldMasterIdLst>
  <p:notesMasterIdLst>
    <p:notesMasterId r:id="rId16"/>
  </p:notesMasterIdLst>
  <p:sldIdLst>
    <p:sldId id="257" r:id="rId3"/>
    <p:sldId id="275" r:id="rId4"/>
    <p:sldId id="272" r:id="rId5"/>
    <p:sldId id="277" r:id="rId6"/>
    <p:sldId id="273" r:id="rId7"/>
    <p:sldId id="274" r:id="rId8"/>
    <p:sldId id="276" r:id="rId9"/>
    <p:sldId id="278" r:id="rId10"/>
    <p:sldId id="283" r:id="rId11"/>
    <p:sldId id="282" r:id="rId12"/>
    <p:sldId id="279" r:id="rId13"/>
    <p:sldId id="284" r:id="rId14"/>
    <p:sldId id="280" r:id="rId15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700"/>
    <a:srgbClr val="E05314"/>
    <a:srgbClr val="00294B"/>
    <a:srgbClr val="456487"/>
    <a:srgbClr val="6600CC"/>
    <a:srgbClr val="511F74"/>
    <a:srgbClr val="7A286A"/>
    <a:srgbClr val="DF8A2D"/>
    <a:srgbClr val="F39200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02" autoAdjust="0"/>
    <p:restoredTop sz="93193" autoAdjust="0"/>
  </p:normalViewPr>
  <p:slideViewPr>
    <p:cSldViewPr>
      <p:cViewPr>
        <p:scale>
          <a:sx n="150" d="100"/>
          <a:sy n="150" d="100"/>
        </p:scale>
        <p:origin x="-828" y="-588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11/01/2022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9450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94507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9450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9450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9450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9450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9450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puis le treillis </a:t>
            </a:r>
          </a:p>
          <a:p>
            <a:endParaRPr lang="fr-FR" dirty="0"/>
          </a:p>
          <a:p>
            <a:r>
              <a:rPr lang="fr-FR" dirty="0"/>
              <a:t>et les deux en même temps.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9450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merci d’avance à tous les contributeurs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9450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9450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9450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9450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9450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8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1445569"/>
            <a:ext cx="10308112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266485-1F8C-49AD-A5D5-E767E4406627}" type="datetime1">
              <a:rPr lang="fr-FR" smtClean="0"/>
              <a:t>11/01/2022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3" name="ZoneTexte 12"/>
          <p:cNvSpPr txBox="1"/>
          <p:nvPr userDrawn="1"/>
        </p:nvSpPr>
        <p:spPr>
          <a:xfrm>
            <a:off x="7959903" y="481445"/>
            <a:ext cx="43204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dirty="0">
                <a:solidFill>
                  <a:schemeClr val="bg1"/>
                </a:solidFill>
              </a:rPr>
              <a:t>IN2P3</a:t>
            </a:r>
          </a:p>
        </p:txBody>
      </p:sp>
    </p:spTree>
    <p:extLst>
      <p:ext uri="{BB962C8B-B14F-4D97-AF65-F5344CB8AC3E}">
        <p14:creationId xmlns:p14="http://schemas.microsoft.com/office/powerpoint/2010/main" val="2637284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4944E-FC58-498F-BAC5-6847BA2850FC}" type="datetime1">
              <a:rPr lang="fr-FR" smtClean="0"/>
              <a:t>11/01/2022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3938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6436A-2E1A-474F-B7AA-A7B381B36743}" type="datetime1">
              <a:rPr lang="fr-FR" smtClean="0"/>
              <a:t>11/01/2022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8684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708900" y="322263"/>
            <a:ext cx="2322513" cy="5135562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41363" y="322263"/>
            <a:ext cx="6815137" cy="5135562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29D9-9730-489B-9200-A9E9CA224BAF}" type="datetime1">
              <a:rPr lang="fr-FR" smtClean="0"/>
              <a:t>11/01/2022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43996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léments : Intro visu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72418" cy="6059486"/>
          </a:xfrm>
          <a:prstGeom prst="rect">
            <a:avLst/>
          </a:prstGeom>
        </p:spPr>
      </p:pic>
      <p:sp>
        <p:nvSpPr>
          <p:cNvPr id="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E40ABC-C31D-45AC-B7F1-6212434FB9E8}" type="datetime1">
              <a:rPr lang="fr-FR" smtClean="0"/>
              <a:t>11/01/2022</a:t>
            </a:fld>
            <a:endParaRPr lang="fr-FR" dirty="0"/>
          </a:p>
        </p:txBody>
      </p:sp>
      <p:sp>
        <p:nvSpPr>
          <p:cNvPr id="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8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777877" y="149425"/>
            <a:ext cx="8712966" cy="432048"/>
          </a:xfrm>
        </p:spPr>
        <p:txBody>
          <a:bodyPr>
            <a:normAutofit/>
          </a:bodyPr>
          <a:lstStyle>
            <a:lvl1pPr algn="ctr">
              <a:defRPr lang="fr-FR" sz="22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0956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léments : 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3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43E441-9CE9-467E-A45E-81261F83965F}" type="datetime1">
              <a:rPr lang="fr-FR" smtClean="0"/>
              <a:t>11/01/2022</a:t>
            </a:fld>
            <a:endParaRPr lang="fr-FR" dirty="0"/>
          </a:p>
        </p:txBody>
      </p:sp>
      <p:sp>
        <p:nvSpPr>
          <p:cNvPr id="4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777877" y="149425"/>
            <a:ext cx="8712966" cy="432048"/>
          </a:xfrm>
        </p:spPr>
        <p:txBody>
          <a:bodyPr>
            <a:normAutofit/>
          </a:bodyPr>
          <a:lstStyle>
            <a:lvl1pPr algn="ctr">
              <a:defRPr lang="fr-FR" sz="22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0765275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A5051-9849-4FF0-9EE8-CCEF3C77A84A}" type="datetime1">
              <a:rPr lang="fr-FR" smtClean="0"/>
              <a:t>11/01/2022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8DF9-1CDE-4B21-B3C6-2E87DEDC69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5059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5013" y="1511300"/>
            <a:ext cx="9291637" cy="25193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35013" y="4054475"/>
            <a:ext cx="9291637" cy="13255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D3F26-B99F-461A-9EE5-2CD13714F6E6}" type="datetime1">
              <a:rPr lang="fr-FR" smtClean="0"/>
              <a:t>11/01/2022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8DF9-1CDE-4B21-B3C6-2E87DEDC69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89268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41363" y="1612900"/>
            <a:ext cx="4568825" cy="384492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462588" y="1612900"/>
            <a:ext cx="4568825" cy="384492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958EE-7BB5-42EA-995E-B2A53F0661CF}" type="datetime1">
              <a:rPr lang="fr-FR" smtClean="0"/>
              <a:t>11/01/2022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8DF9-1CDE-4B21-B3C6-2E87DEDC69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4292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1637" cy="117157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41363" y="2212975"/>
            <a:ext cx="4557712" cy="325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453063" y="2212975"/>
            <a:ext cx="4579937" cy="325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247C-D1F8-4827-8153-048B0183E3A5}" type="datetime1">
              <a:rPr lang="fr-FR" smtClean="0"/>
              <a:t>11/01/2022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8DF9-1CDE-4B21-B3C6-2E87DEDC69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4229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60C4D-40CD-4749-9B84-D543634BB0B3}" type="datetime1">
              <a:rPr lang="fr-FR" smtClean="0"/>
              <a:t>11/01/2022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8DF9-1CDE-4B21-B3C6-2E87DEDC69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9341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9EED68-CB98-4B02-A34D-AB6A0D8F9355}" type="datetime1">
              <a:rPr lang="fr-FR" smtClean="0"/>
              <a:t>11/01/2022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2878254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ABC6D-BF39-4A52-93BA-27DE3B18050C}" type="datetime1">
              <a:rPr lang="fr-FR" smtClean="0"/>
              <a:t>11/01/2022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8DF9-1CDE-4B21-B3C6-2E87DEDC69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3489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A9CB8-AB67-4165-9634-CFD65AAE21B5}" type="datetime1">
              <a:rPr lang="fr-FR" smtClean="0"/>
              <a:t>11/01/2022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8DF9-1CDE-4B21-B3C6-2E87DEDC69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3111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62131-8E46-4B5A-8006-97F34E34A564}" type="datetime1">
              <a:rPr lang="fr-FR" smtClean="0"/>
              <a:t>11/01/2022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8DF9-1CDE-4B21-B3C6-2E87DEDC69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50711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8B822-63E8-4C4D-AB55-733EFD4877A6}" type="datetime1">
              <a:rPr lang="fr-FR" smtClean="0"/>
              <a:t>11/01/2022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8DF9-1CDE-4B21-B3C6-2E87DEDC69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6660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708900" y="322263"/>
            <a:ext cx="2322513" cy="5135562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41363" y="322263"/>
            <a:ext cx="6815137" cy="5135562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41371-7C2A-449F-AAE6-414188117D8F}" type="datetime1">
              <a:rPr lang="fr-FR" smtClean="0"/>
              <a:t>11/01/2022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78DF9-1CDE-4B21-B3C6-2E87DEDC69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4662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A7F0F3-D582-402A-B5FC-0362F90F69E0}" type="datetime1">
              <a:rPr lang="fr-FR" smtClean="0"/>
              <a:t>11/01/2022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55265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1445569"/>
            <a:ext cx="5040559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1445569"/>
            <a:ext cx="5040559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1" name="ZoneTexte 20"/>
          <p:cNvSpPr txBox="1"/>
          <p:nvPr userDrawn="1"/>
        </p:nvSpPr>
        <p:spPr>
          <a:xfrm>
            <a:off x="7959903" y="481445"/>
            <a:ext cx="43204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dirty="0">
                <a:solidFill>
                  <a:schemeClr val="bg1"/>
                </a:solidFill>
              </a:rPr>
              <a:t>IN2P3</a:t>
            </a:r>
          </a:p>
        </p:txBody>
      </p:sp>
      <p:sp>
        <p:nvSpPr>
          <p:cNvPr id="2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7ACAEE-26E2-4090-BA40-F9D135FCBEFC}" type="datetime1">
              <a:rPr lang="fr-FR" smtClean="0"/>
              <a:t>11/01/2022</a:t>
            </a:fld>
            <a:endParaRPr lang="fr-FR" dirty="0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111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7ACAEE-26E2-4090-BA40-F9D135FCBEFC}" type="datetime1">
              <a:rPr lang="fr-FR" smtClean="0"/>
              <a:t>11/01/2022</a:t>
            </a:fld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037062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8D7631-66E5-4ADC-A6F5-EF6D5686EE47}" type="datetime1">
              <a:rPr lang="fr-FR" smtClean="0"/>
              <a:t>11/01/2022</a:t>
            </a:fld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00920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A823E-D765-4F82-BAA8-6C8171F61452}" type="datetime1">
              <a:rPr lang="fr-FR" smtClean="0"/>
              <a:t>11/01/2022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3345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146C1-5746-40B0-AC98-6DB7A4BA007B}" type="datetime1">
              <a:rPr lang="fr-FR" smtClean="0"/>
              <a:t>11/01/2022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0445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A8EDB-206D-43FF-BB87-BB3B3E2835B1}" type="datetime1">
              <a:rPr lang="fr-FR" smtClean="0"/>
              <a:t>11/01/2022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0122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E2CFD-AD86-4399-9059-1B4099EED564}" type="datetime1">
              <a:rPr lang="fr-FR" smtClean="0"/>
              <a:t>11/01/2022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561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38" r:id="rId3"/>
    <p:sldLayoutId id="2147483753" r:id="rId4"/>
    <p:sldLayoutId id="2147483754" r:id="rId5"/>
    <p:sldLayoutId id="2147483755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11AD2-4D2C-41E8-9750-3A305FBE50E8}" type="datetime1">
              <a:rPr lang="fr-FR" smtClean="0"/>
              <a:t>11/01/2022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78DF9-1CDE-4B21-B3C6-2E87DEDC69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119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51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11" Type="http://schemas.openxmlformats.org/officeDocument/2006/relationships/image" Target="../media/image14.tiff"/><Relationship Id="rId5" Type="http://schemas.openxmlformats.org/officeDocument/2006/relationships/image" Target="../media/image8.png"/><Relationship Id="rId10" Type="http://schemas.openxmlformats.org/officeDocument/2006/relationships/image" Target="../media/image13.tiff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g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tif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emf"/><Relationship Id="rId4" Type="http://schemas.openxmlformats.org/officeDocument/2006/relationships/image" Target="../media/image17.jpeg"/><Relationship Id="rId9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emf"/><Relationship Id="rId5" Type="http://schemas.openxmlformats.org/officeDocument/2006/relationships/image" Target="../media/image27.png"/><Relationship Id="rId4" Type="http://schemas.openxmlformats.org/officeDocument/2006/relationships/image" Target="../media/image26.tiff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15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400" dirty="0"/>
              <a:t>PERLE Collaboration Meeting 11-12/01/2022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E66-FE88-4B4F-8E64-9B05CB2295F8}" type="datetime1">
              <a:rPr lang="fr-FR" smtClean="0"/>
              <a:t>11/01/2022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Denis </a:t>
            </a:r>
            <a:r>
              <a:rPr lang="fr-FR" dirty="0" err="1"/>
              <a:t>Reynet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407" y="5731817"/>
            <a:ext cx="2422525" cy="322263"/>
          </a:xfrm>
        </p:spPr>
        <p:txBody>
          <a:bodyPr/>
          <a:lstStyle/>
          <a:p>
            <a:fld id="{2126CF9F-CC6A-4010-A70A-E16F699FA027}" type="slidenum">
              <a:rPr lang="fr-FR" smtClean="0"/>
              <a:t>1</a:t>
            </a:fld>
            <a:endParaRPr lang="fr-FR"/>
          </a:p>
        </p:txBody>
      </p:sp>
      <p:pic>
        <p:nvPicPr>
          <p:cNvPr id="44" name="Picture 2" descr="RÃ©sultat de recherche d'images pour &quot;international linear collider&quot;">
            <a:extLst>
              <a:ext uri="{FF2B5EF4-FFF2-40B4-BE49-F238E27FC236}">
                <a16:creationId xmlns:a16="http://schemas.microsoft.com/office/drawing/2014/main" xmlns="" id="{96ECC9E7-7E2C-5940-86F4-DC0CD7EE6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39795" y="1357591"/>
            <a:ext cx="702614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image16.png">
            <a:extLst>
              <a:ext uri="{FF2B5EF4-FFF2-40B4-BE49-F238E27FC236}">
                <a16:creationId xmlns:a16="http://schemas.microsoft.com/office/drawing/2014/main" xmlns="" id="{EB865BB6-3575-2347-B979-A0203E47D9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8275" y="5045968"/>
            <a:ext cx="1676092" cy="438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image19.png">
            <a:extLst>
              <a:ext uri="{FF2B5EF4-FFF2-40B4-BE49-F238E27FC236}">
                <a16:creationId xmlns:a16="http://schemas.microsoft.com/office/drawing/2014/main" xmlns="" id="{3F0873F5-71C6-A04A-8E89-6942882AD4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4849" y="5080768"/>
            <a:ext cx="1842498" cy="438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Picture 2" descr="Fichier:Logo CERN.jpg">
            <a:extLst>
              <a:ext uri="{FF2B5EF4-FFF2-40B4-BE49-F238E27FC236}">
                <a16:creationId xmlns:a16="http://schemas.microsoft.com/office/drawing/2014/main" xmlns="" id="{A7B4B1F5-58C9-414C-96E6-5D6D2C486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3111" y="4936534"/>
            <a:ext cx="620810" cy="61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Résultat de recherche d'images pour &quot;Liverpool university logo&quot;">
            <a:extLst>
              <a:ext uri="{FF2B5EF4-FFF2-40B4-BE49-F238E27FC236}">
                <a16:creationId xmlns:a16="http://schemas.microsoft.com/office/drawing/2014/main" xmlns="" id="{4C566A39-0D0D-6644-8789-EDF95A82D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8354" y="4992226"/>
            <a:ext cx="1233899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Résultat de recherche d'images pour &quot;Budker institute novosibirsk logo&quot;">
            <a:extLst>
              <a:ext uri="{FF2B5EF4-FFF2-40B4-BE49-F238E27FC236}">
                <a16:creationId xmlns:a16="http://schemas.microsoft.com/office/drawing/2014/main" xmlns="" id="{D341206B-5809-8D41-B871-39CAD9342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0140" y="4934352"/>
            <a:ext cx="1239611" cy="61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Résultat de recherche d'images pour &quot;logo in2p3&quot;">
            <a:extLst>
              <a:ext uri="{FF2B5EF4-FFF2-40B4-BE49-F238E27FC236}">
                <a16:creationId xmlns:a16="http://schemas.microsoft.com/office/drawing/2014/main" xmlns="" id="{254FD55E-6BF6-0A44-BC42-BCFF97B0F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529" y="4934351"/>
            <a:ext cx="1115654" cy="61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xmlns="" id="{AFD66D63-B18D-3342-B10B-2970594A029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9347" y="4934351"/>
            <a:ext cx="658545" cy="619807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1685739" y="4093895"/>
            <a:ext cx="68949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FF6700"/>
                </a:solidFill>
                <a:latin typeface="+mn-lt"/>
              </a:rPr>
              <a:t>PERLE: a Powerful Energy Recovery </a:t>
            </a:r>
            <a:r>
              <a:rPr lang="en-GB" dirty="0" err="1">
                <a:solidFill>
                  <a:srgbClr val="FF6700"/>
                </a:solidFill>
                <a:latin typeface="+mn-lt"/>
              </a:rPr>
              <a:t>Linac</a:t>
            </a:r>
            <a:r>
              <a:rPr lang="en-GB" dirty="0">
                <a:solidFill>
                  <a:srgbClr val="FF6700"/>
                </a:solidFill>
                <a:latin typeface="+mn-lt"/>
              </a:rPr>
              <a:t> @ </a:t>
            </a:r>
            <a:r>
              <a:rPr lang="en-GB" dirty="0" err="1">
                <a:solidFill>
                  <a:srgbClr val="FF6700"/>
                </a:solidFill>
                <a:latin typeface="+mn-lt"/>
              </a:rPr>
              <a:t>Orsay</a:t>
            </a:r>
            <a:endParaRPr lang="en-GB" sz="1400" dirty="0">
              <a:solidFill>
                <a:srgbClr val="FF6700"/>
              </a:solidFill>
              <a:latin typeface="+mn-lt"/>
            </a:endParaRPr>
          </a:p>
        </p:txBody>
      </p:sp>
      <p:pic>
        <p:nvPicPr>
          <p:cNvPr id="53" name="Image 52">
            <a:extLst>
              <a:ext uri="{FF2B5EF4-FFF2-40B4-BE49-F238E27FC236}">
                <a16:creationId xmlns:a16="http://schemas.microsoft.com/office/drawing/2014/main" xmlns="" id="{3E006C54-BB0B-2547-9AE5-CF54732EFF9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0763" y="1733600"/>
            <a:ext cx="1840154" cy="1111566"/>
          </a:xfrm>
          <a:prstGeom prst="rect">
            <a:avLst/>
          </a:prstGeom>
        </p:spPr>
      </p:pic>
      <p:sp>
        <p:nvSpPr>
          <p:cNvPr id="56" name="Espace réservé du contenu 1"/>
          <p:cNvSpPr txBox="1">
            <a:spLocks/>
          </p:cNvSpPr>
          <p:nvPr/>
        </p:nvSpPr>
        <p:spPr>
          <a:xfrm>
            <a:off x="3540553" y="776457"/>
            <a:ext cx="4553549" cy="404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fr-FR" sz="2800" b="1" dirty="0" err="1"/>
              <a:t>Footprint</a:t>
            </a:r>
            <a:r>
              <a:rPr lang="fr-FR" sz="2800" b="1" dirty="0"/>
              <a:t> &amp;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104147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ZoneTexte 30"/>
          <p:cNvSpPr txBox="1"/>
          <p:nvPr/>
        </p:nvSpPr>
        <p:spPr>
          <a:xfrm>
            <a:off x="38135" y="1464149"/>
            <a:ext cx="46805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/>
              <a:t>Pros :</a:t>
            </a:r>
          </a:p>
          <a:p>
            <a:pPr lvl="1" indent="-188913">
              <a:buFont typeface="Arial" pitchFamily="34" charset="0"/>
              <a:buChar char="•"/>
            </a:pPr>
            <a:r>
              <a:rPr lang="fr-FR" sz="1600" dirty="0"/>
              <a:t>A lot of </a:t>
            </a:r>
            <a:r>
              <a:rPr lang="fr-FR" sz="1600" dirty="0" err="1"/>
              <a:t>space</a:t>
            </a:r>
            <a:endParaRPr lang="fr-FR" sz="1600" dirty="0"/>
          </a:p>
          <a:p>
            <a:pPr lvl="1" indent="-188913">
              <a:buFont typeface="Arial" pitchFamily="34" charset="0"/>
              <a:buChar char="•"/>
            </a:pPr>
            <a:r>
              <a:rPr lang="fr-FR" sz="1600" dirty="0" err="1" smtClean="0"/>
              <a:t>Radioprotected</a:t>
            </a:r>
            <a:r>
              <a:rPr lang="fr-FR" sz="1600" dirty="0" smtClean="0"/>
              <a:t> </a:t>
            </a:r>
            <a:r>
              <a:rPr lang="fr-FR" sz="1600" dirty="0"/>
              <a:t>area « Chapeau de gendarme »</a:t>
            </a:r>
          </a:p>
          <a:p>
            <a:pPr lvl="1" indent="-188913">
              <a:buFont typeface="Arial" pitchFamily="34" charset="0"/>
              <a:buChar char="•"/>
            </a:pPr>
            <a:r>
              <a:rPr lang="fr-FR" sz="1600" dirty="0" err="1"/>
              <a:t>Proximity</a:t>
            </a:r>
            <a:r>
              <a:rPr lang="fr-FR" sz="1600" dirty="0"/>
              <a:t> to </a:t>
            </a:r>
            <a:r>
              <a:rPr lang="fr-FR" sz="1600" dirty="0" err="1"/>
              <a:t>Thomx</a:t>
            </a:r>
            <a:r>
              <a:rPr lang="fr-FR" sz="1600" dirty="0"/>
              <a:t> and </a:t>
            </a:r>
            <a:r>
              <a:rPr lang="fr-FR" sz="1600" dirty="0" err="1"/>
              <a:t>Andromede</a:t>
            </a:r>
            <a:r>
              <a:rPr lang="fr-FR" sz="1600" dirty="0"/>
              <a:t> </a:t>
            </a:r>
            <a:r>
              <a:rPr lang="fr-FR" sz="1600" dirty="0" err="1"/>
              <a:t>facilities</a:t>
            </a:r>
            <a:endParaRPr lang="fr-FR" sz="1600" dirty="0"/>
          </a:p>
        </p:txBody>
      </p:sp>
      <p:sp>
        <p:nvSpPr>
          <p:cNvPr id="42" name="ZoneTexte 30"/>
          <p:cNvSpPr txBox="1"/>
          <p:nvPr/>
        </p:nvSpPr>
        <p:spPr>
          <a:xfrm>
            <a:off x="19962" y="2625054"/>
            <a:ext cx="4680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/>
              <a:t>Cons : </a:t>
            </a:r>
          </a:p>
          <a:p>
            <a:pPr lvl="1" indent="-188913">
              <a:buFont typeface="Arial" pitchFamily="34" charset="0"/>
              <a:buChar char="•"/>
            </a:pPr>
            <a:r>
              <a:rPr lang="en-US" sz="1600" dirty="0"/>
              <a:t>Old building requiring major rehabilitation work</a:t>
            </a:r>
            <a:endParaRPr lang="fr-FR" sz="10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E66-FE88-4B4F-8E64-9B05CB2295F8}" type="datetime1">
              <a:rPr lang="fr-FR" smtClean="0"/>
              <a:t>11/01/2022</a:t>
            </a:fld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407" y="5731817"/>
            <a:ext cx="2422525" cy="322263"/>
          </a:xfrm>
        </p:spPr>
        <p:txBody>
          <a:bodyPr/>
          <a:lstStyle/>
          <a:p>
            <a:fld id="{2126CF9F-CC6A-4010-A70A-E16F699FA027}" type="slidenum">
              <a:rPr lang="fr-FR" smtClean="0"/>
              <a:t>10</a:t>
            </a:fld>
            <a:endParaRPr lang="fr-FR"/>
          </a:p>
        </p:txBody>
      </p:sp>
      <p:sp>
        <p:nvSpPr>
          <p:cNvPr id="95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Denis </a:t>
            </a:r>
            <a:r>
              <a:rPr lang="fr-FR" dirty="0" err="1"/>
              <a:t>Reynet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-1258577" y="733031"/>
            <a:ext cx="90723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6700"/>
                </a:solidFill>
                <a:latin typeface="+mn-lt"/>
              </a:rPr>
              <a:t> </a:t>
            </a:r>
            <a:r>
              <a:rPr lang="fr-FR" sz="2400" b="1" dirty="0" err="1">
                <a:solidFill>
                  <a:srgbClr val="FF6700"/>
                </a:solidFill>
                <a:latin typeface="+mn-lt"/>
              </a:rPr>
              <a:t>Choice</a:t>
            </a:r>
            <a:r>
              <a:rPr lang="fr-FR" sz="2400" b="1" dirty="0">
                <a:solidFill>
                  <a:srgbClr val="FF6700"/>
                </a:solidFill>
                <a:latin typeface="+mn-lt"/>
              </a:rPr>
              <a:t> of building</a:t>
            </a:r>
            <a:endParaRPr lang="en-GB" sz="2400" b="1" dirty="0">
              <a:solidFill>
                <a:srgbClr val="FF6700"/>
              </a:solidFill>
              <a:latin typeface="+mn-lt"/>
            </a:endParaRPr>
          </a:p>
        </p:txBody>
      </p:sp>
      <p:pic>
        <p:nvPicPr>
          <p:cNvPr id="46" name="Picture 1" descr="C:\Users\reynet\Documents\Conc 170\resiliation sfr-free\Photos Super ACO\IMG_20220104_1323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17467" y="2162144"/>
            <a:ext cx="1268888" cy="460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re 8">
            <a:extLst>
              <a:ext uri="{FF2B5EF4-FFF2-40B4-BE49-F238E27FC236}">
                <a16:creationId xmlns:a16="http://schemas.microsoft.com/office/drawing/2014/main" xmlns="" id="{BFD87679-CBAD-4965-92FC-DBD878708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Autofit/>
          </a:bodyPr>
          <a:lstStyle/>
          <a:p>
            <a:r>
              <a:rPr lang="fr-FR" sz="2400" dirty="0"/>
              <a:t>PERLE Collaboration Meeting 11-12/01/2022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EE8EC3B6-56D8-464D-AAAD-7F2A152BA2F9}"/>
              </a:ext>
            </a:extLst>
          </p:cNvPr>
          <p:cNvGrpSpPr/>
          <p:nvPr/>
        </p:nvGrpSpPr>
        <p:grpSpPr>
          <a:xfrm>
            <a:off x="4893300" y="960774"/>
            <a:ext cx="5688632" cy="4137939"/>
            <a:chOff x="4877410" y="890301"/>
            <a:chExt cx="4469415" cy="3421670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xmlns="" id="{D6612C34-999A-45DB-A6CF-6A03E4B84CF7}"/>
                </a:ext>
              </a:extLst>
            </p:cNvPr>
            <p:cNvGrpSpPr/>
            <p:nvPr/>
          </p:nvGrpSpPr>
          <p:grpSpPr>
            <a:xfrm>
              <a:off x="4877410" y="890301"/>
              <a:ext cx="4469415" cy="3421670"/>
              <a:chOff x="5240010" y="1113738"/>
              <a:chExt cx="4186656" cy="2913419"/>
            </a:xfrm>
          </p:grpSpPr>
          <p:pic>
            <p:nvPicPr>
              <p:cNvPr id="24" name="Image 23" descr="chapeau4.png">
                <a:extLst>
                  <a:ext uri="{FF2B5EF4-FFF2-40B4-BE49-F238E27FC236}">
                    <a16:creationId xmlns:a16="http://schemas.microsoft.com/office/drawing/2014/main" xmlns="" id="{1413C034-FB0B-4215-9369-45D187FAD8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/>
              <a:srcRect l="19521"/>
              <a:stretch/>
            </p:blipFill>
            <p:spPr>
              <a:xfrm rot="10800000">
                <a:off x="5240010" y="1113738"/>
                <a:ext cx="4186656" cy="2913419"/>
              </a:xfrm>
              <a:prstGeom prst="rect">
                <a:avLst/>
              </a:prstGeom>
              <a:ln w="38100">
                <a:solidFill>
                  <a:srgbClr val="FF6700"/>
                </a:solidFill>
              </a:ln>
            </p:spPr>
          </p:pic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xmlns="" id="{7B37CCCC-4E5F-4C13-AA5C-70F0892304A2}"/>
                  </a:ext>
                </a:extLst>
              </p:cNvPr>
              <p:cNvSpPr/>
              <p:nvPr/>
            </p:nvSpPr>
            <p:spPr>
              <a:xfrm>
                <a:off x="5970489" y="2307513"/>
                <a:ext cx="936104" cy="959567"/>
              </a:xfrm>
              <a:prstGeom prst="ellipse">
                <a:avLst/>
              </a:prstGeom>
              <a:solidFill>
                <a:srgbClr val="00B0F0"/>
              </a:solidFill>
              <a:ln w="38100">
                <a:solidFill>
                  <a:srgbClr val="FF67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noFill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2BDA76AB-5213-443D-9D87-CA44DF1FB09A}"/>
                  </a:ext>
                </a:extLst>
              </p:cNvPr>
              <p:cNvSpPr/>
              <p:nvPr/>
            </p:nvSpPr>
            <p:spPr>
              <a:xfrm>
                <a:off x="7040211" y="1543290"/>
                <a:ext cx="1586536" cy="814918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FF67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FC7B8A58-B164-4BE0-8967-1545438DDAA0}"/>
                </a:ext>
              </a:extLst>
            </p:cNvPr>
            <p:cNvSpPr/>
            <p:nvPr/>
          </p:nvSpPr>
          <p:spPr>
            <a:xfrm>
              <a:off x="6859067" y="1489579"/>
              <a:ext cx="1011369" cy="850431"/>
            </a:xfrm>
            <a:prstGeom prst="rect">
              <a:avLst/>
            </a:prstGeom>
            <a:solidFill>
              <a:srgbClr val="92D050"/>
            </a:solidFill>
            <a:ln w="38100">
              <a:solidFill>
                <a:srgbClr val="FF6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xmlns="" id="{20E05C25-C4EB-4DD7-8CC7-703056CB52A2}"/>
                </a:ext>
              </a:extLst>
            </p:cNvPr>
            <p:cNvSpPr/>
            <p:nvPr/>
          </p:nvSpPr>
          <p:spPr>
            <a:xfrm>
              <a:off x="6151240" y="2371024"/>
              <a:ext cx="487676" cy="983252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rgbClr val="FF67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noFill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395A0678-45A2-4AFF-91C7-A24E51B1B79E}"/>
                </a:ext>
              </a:extLst>
            </p:cNvPr>
            <p:cNvSpPr/>
            <p:nvPr/>
          </p:nvSpPr>
          <p:spPr>
            <a:xfrm>
              <a:off x="7929631" y="1448040"/>
              <a:ext cx="504056" cy="850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xmlns="" id="{857021AA-7F0B-49E3-AF58-2D8890FA528A}"/>
                </a:ext>
              </a:extLst>
            </p:cNvPr>
            <p:cNvSpPr txBox="1"/>
            <p:nvPr/>
          </p:nvSpPr>
          <p:spPr>
            <a:xfrm rot="16200000">
              <a:off x="6092452" y="2643292"/>
              <a:ext cx="6928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latin typeface="+mn-lt"/>
                </a:rPr>
                <a:t>FREE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xmlns="" id="{04FEA7EC-7C66-4FAD-9CB8-152447E978E6}"/>
                </a:ext>
              </a:extLst>
            </p:cNvPr>
            <p:cNvSpPr txBox="1"/>
            <p:nvPr/>
          </p:nvSpPr>
          <p:spPr>
            <a:xfrm>
              <a:off x="7034297" y="1761988"/>
              <a:ext cx="6928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latin typeface="+mn-lt"/>
                </a:rPr>
                <a:t>FREE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xmlns="" id="{3262E379-844C-4B0E-A22A-A6868DBDBF80}"/>
                </a:ext>
              </a:extLst>
            </p:cNvPr>
            <p:cNvSpPr txBox="1"/>
            <p:nvPr/>
          </p:nvSpPr>
          <p:spPr>
            <a:xfrm>
              <a:off x="6962062" y="2379657"/>
              <a:ext cx="6928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latin typeface="+mn-lt"/>
                </a:rPr>
                <a:t>FREE</a:t>
              </a:r>
            </a:p>
          </p:txBody>
        </p:sp>
      </p:grpSp>
      <p:sp>
        <p:nvSpPr>
          <p:cNvPr id="54" name="ZoneTexte 53">
            <a:extLst>
              <a:ext uri="{FF2B5EF4-FFF2-40B4-BE49-F238E27FC236}">
                <a16:creationId xmlns:a16="http://schemas.microsoft.com/office/drawing/2014/main" xmlns="" id="{EB951233-9F49-4F1B-B0C9-98F45F8EA5D4}"/>
              </a:ext>
            </a:extLst>
          </p:cNvPr>
          <p:cNvSpPr txBox="1"/>
          <p:nvPr/>
        </p:nvSpPr>
        <p:spPr>
          <a:xfrm rot="16200000">
            <a:off x="5780645" y="3086719"/>
            <a:ext cx="947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latin typeface="+mn-lt"/>
              </a:rPr>
              <a:t>ThomX</a:t>
            </a:r>
            <a:endParaRPr lang="fr-FR" b="1" dirty="0">
              <a:latin typeface="+mn-lt"/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xmlns="" id="{2FDB2B3E-C41A-498A-B654-5C18D396A954}"/>
              </a:ext>
            </a:extLst>
          </p:cNvPr>
          <p:cNvSpPr txBox="1"/>
          <p:nvPr/>
        </p:nvSpPr>
        <p:spPr>
          <a:xfrm rot="16200000">
            <a:off x="8555391" y="2007280"/>
            <a:ext cx="10210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latin typeface="+mn-lt"/>
              </a:rPr>
              <a:t>Andromede</a:t>
            </a:r>
            <a:endParaRPr lang="fr-FR" sz="1200" b="1" dirty="0">
              <a:latin typeface="+mn-lt"/>
            </a:endParaRPr>
          </a:p>
        </p:txBody>
      </p:sp>
      <p:pic>
        <p:nvPicPr>
          <p:cNvPr id="1028" name="Picture 4" descr="Radioactivité — Wikipéd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58595" y="2888148"/>
            <a:ext cx="327975" cy="28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85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llipse 28">
            <a:extLst>
              <a:ext uri="{FF2B5EF4-FFF2-40B4-BE49-F238E27FC236}">
                <a16:creationId xmlns:a16="http://schemas.microsoft.com/office/drawing/2014/main" xmlns="" id="{E451AA20-1891-46EC-AAAC-BCE5C20333E7}"/>
              </a:ext>
            </a:extLst>
          </p:cNvPr>
          <p:cNvSpPr/>
          <p:nvPr/>
        </p:nvSpPr>
        <p:spPr>
          <a:xfrm>
            <a:off x="6230669" y="2786933"/>
            <a:ext cx="1271934" cy="1362876"/>
          </a:xfrm>
          <a:prstGeom prst="ellipse">
            <a:avLst/>
          </a:prstGeom>
          <a:solidFill>
            <a:srgbClr val="00B0F0"/>
          </a:solidFill>
          <a:ln w="38100">
            <a:solidFill>
              <a:srgbClr val="FF67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3"/>
          <a:stretch/>
        </p:blipFill>
        <p:spPr bwMode="auto">
          <a:xfrm>
            <a:off x="6178549" y="598662"/>
            <a:ext cx="4536429" cy="5119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xmlns="" id="{C5D261C8-27D5-43AB-85D4-8CEABA301E6B}"/>
              </a:ext>
            </a:extLst>
          </p:cNvPr>
          <p:cNvSpPr/>
          <p:nvPr/>
        </p:nvSpPr>
        <p:spPr>
          <a:xfrm>
            <a:off x="8849357" y="1841677"/>
            <a:ext cx="1278325" cy="1874279"/>
          </a:xfrm>
          <a:prstGeom prst="ellipse">
            <a:avLst/>
          </a:prstGeom>
          <a:solidFill>
            <a:srgbClr val="92D050"/>
          </a:solidFill>
          <a:ln w="38100">
            <a:solidFill>
              <a:srgbClr val="FF67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E66-FE88-4B4F-8E64-9B05CB2295F8}" type="datetime1">
              <a:rPr lang="fr-FR" smtClean="0"/>
              <a:t>11/01/2022</a:t>
            </a:fld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407" y="5731817"/>
            <a:ext cx="2422525" cy="322263"/>
          </a:xfrm>
        </p:spPr>
        <p:txBody>
          <a:bodyPr/>
          <a:lstStyle/>
          <a:p>
            <a:fld id="{2126CF9F-CC6A-4010-A70A-E16F699FA027}" type="slidenum">
              <a:rPr lang="fr-FR" smtClean="0"/>
              <a:t>11</a:t>
            </a:fld>
            <a:endParaRPr lang="fr-FR"/>
          </a:p>
        </p:txBody>
      </p:sp>
      <p:sp>
        <p:nvSpPr>
          <p:cNvPr id="95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Denis </a:t>
            </a:r>
            <a:r>
              <a:rPr lang="fr-FR" dirty="0" err="1"/>
              <a:t>Reynet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0" y="2790076"/>
            <a:ext cx="907236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err="1">
                <a:latin typeface="+mn-lt"/>
              </a:rPr>
              <a:t>Before</a:t>
            </a:r>
            <a:r>
              <a:rPr lang="fr-FR" sz="2400" b="1" dirty="0">
                <a:latin typeface="+mn-lt"/>
              </a:rPr>
              <a:t> final installation:</a:t>
            </a:r>
          </a:p>
          <a:p>
            <a:pPr algn="ctr"/>
            <a:r>
              <a:rPr lang="fr-FR" sz="2400" b="1" dirty="0" err="1">
                <a:latin typeface="+mn-lt"/>
              </a:rPr>
              <a:t>Assembly</a:t>
            </a:r>
            <a:r>
              <a:rPr lang="fr-FR" sz="2400" b="1" dirty="0">
                <a:latin typeface="+mn-lt"/>
              </a:rPr>
              <a:t>, </a:t>
            </a:r>
          </a:p>
          <a:p>
            <a:pPr algn="ctr"/>
            <a:r>
              <a:rPr lang="fr-FR" sz="2400" b="1" dirty="0">
                <a:latin typeface="+mn-lt"/>
              </a:rPr>
              <a:t>test and qualification </a:t>
            </a:r>
          </a:p>
          <a:p>
            <a:pPr algn="ctr"/>
            <a:r>
              <a:rPr lang="fr-FR" sz="2400" b="1" dirty="0">
                <a:latin typeface="+mn-lt"/>
              </a:rPr>
              <a:t>of the</a:t>
            </a:r>
            <a:r>
              <a:rPr lang="fr-FR" sz="2400" b="1" dirty="0">
                <a:solidFill>
                  <a:srgbClr val="FF6700"/>
                </a:solidFill>
                <a:latin typeface="+mn-lt"/>
              </a:rPr>
              <a:t> DC </a:t>
            </a:r>
            <a:r>
              <a:rPr lang="fr-FR" sz="2400" b="1" dirty="0" smtClean="0">
                <a:solidFill>
                  <a:srgbClr val="FF6700"/>
                </a:solidFill>
                <a:latin typeface="+mn-lt"/>
              </a:rPr>
              <a:t>Gun</a:t>
            </a:r>
            <a:endParaRPr lang="fr-FR" sz="2400" b="1" dirty="0">
              <a:solidFill>
                <a:srgbClr val="FF6700"/>
              </a:solidFill>
              <a:latin typeface="+mn-lt"/>
            </a:endParaRPr>
          </a:p>
          <a:p>
            <a:pPr algn="ctr"/>
            <a:r>
              <a:rPr lang="fr-FR" sz="2400" b="1" dirty="0">
                <a:latin typeface="+mn-lt"/>
              </a:rPr>
              <a:t>in the Igloo</a:t>
            </a:r>
          </a:p>
          <a:p>
            <a:pPr algn="ctr"/>
            <a:r>
              <a:rPr lang="fr-FR" sz="2400" b="1" dirty="0" smtClean="0">
                <a:latin typeface="+mn-lt"/>
              </a:rPr>
              <a:t>(</a:t>
            </a:r>
            <a:r>
              <a:rPr lang="fr-FR" sz="2400" b="1" dirty="0" err="1" smtClean="0">
                <a:latin typeface="+mn-lt"/>
              </a:rPr>
              <a:t>radioprotected</a:t>
            </a:r>
            <a:r>
              <a:rPr lang="fr-FR" sz="2400" b="1" dirty="0" smtClean="0">
                <a:latin typeface="+mn-lt"/>
              </a:rPr>
              <a:t> </a:t>
            </a:r>
            <a:r>
              <a:rPr lang="fr-FR" sz="2400" b="1" dirty="0">
                <a:latin typeface="+mn-lt"/>
              </a:rPr>
              <a:t>and </a:t>
            </a:r>
          </a:p>
          <a:p>
            <a:pPr algn="ctr"/>
            <a:r>
              <a:rPr lang="fr-FR" sz="2400" b="1" dirty="0" err="1">
                <a:latin typeface="+mn-lt"/>
              </a:rPr>
              <a:t>equiped</a:t>
            </a:r>
            <a:r>
              <a:rPr lang="fr-FR" sz="2400" b="1" dirty="0">
                <a:latin typeface="+mn-lt"/>
              </a:rPr>
              <a:t> area) </a:t>
            </a:r>
            <a:endParaRPr lang="en-GB" sz="2400" b="1" dirty="0">
              <a:latin typeface="+mn-lt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9" y="3413996"/>
            <a:ext cx="2690377" cy="1868265"/>
          </a:xfrm>
          <a:prstGeom prst="rect">
            <a:avLst/>
          </a:prstGeom>
          <a:noFill/>
          <a:ln w="38100">
            <a:solidFill>
              <a:srgbClr val="E0531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31901">
            <a:off x="8992731" y="2305105"/>
            <a:ext cx="991578" cy="105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8089899" y="3706076"/>
            <a:ext cx="23936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FF6700"/>
                </a:solidFill>
                <a:latin typeface="+mn-lt"/>
              </a:rPr>
              <a:t>(Extended </a:t>
            </a:r>
            <a:r>
              <a:rPr lang="fr-FR" sz="1600" b="1" dirty="0" err="1">
                <a:solidFill>
                  <a:srgbClr val="FF6700"/>
                </a:solidFill>
                <a:latin typeface="+mn-lt"/>
              </a:rPr>
              <a:t>scale</a:t>
            </a:r>
            <a:r>
              <a:rPr lang="fr-FR" sz="1600" b="1" dirty="0">
                <a:solidFill>
                  <a:srgbClr val="FF6700"/>
                </a:solidFill>
                <a:latin typeface="+mn-lt"/>
              </a:rPr>
              <a:t>)</a:t>
            </a:r>
            <a:endParaRPr lang="en-GB" sz="1600" b="1" dirty="0">
              <a:solidFill>
                <a:srgbClr val="FF6700"/>
              </a:solidFill>
              <a:latin typeface="+mn-lt"/>
            </a:endParaRPr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15" y="1877273"/>
            <a:ext cx="2654940" cy="1389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re 8">
            <a:extLst>
              <a:ext uri="{FF2B5EF4-FFF2-40B4-BE49-F238E27FC236}">
                <a16:creationId xmlns:a16="http://schemas.microsoft.com/office/drawing/2014/main" xmlns="" id="{FB6A6D33-0F0F-41C9-92A0-7268901A7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Autofit/>
          </a:bodyPr>
          <a:lstStyle/>
          <a:p>
            <a:r>
              <a:rPr lang="fr-FR" sz="2400" dirty="0"/>
              <a:t>PERLE Collaboration Meeting 11-12/01/2022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FFE4D3AE-6649-486C-ACBC-DF3214863B5F}"/>
              </a:ext>
            </a:extLst>
          </p:cNvPr>
          <p:cNvGrpSpPr/>
          <p:nvPr/>
        </p:nvGrpSpPr>
        <p:grpSpPr>
          <a:xfrm>
            <a:off x="3010123" y="805642"/>
            <a:ext cx="2772940" cy="1758251"/>
            <a:chOff x="5240011" y="1176199"/>
            <a:chExt cx="5202162" cy="2913419"/>
          </a:xfrm>
        </p:grpSpPr>
        <p:pic>
          <p:nvPicPr>
            <p:cNvPr id="15" name="Image 14" descr="chapeau4.png">
              <a:extLst>
                <a:ext uri="{FF2B5EF4-FFF2-40B4-BE49-F238E27FC236}">
                  <a16:creationId xmlns:a16="http://schemas.microsoft.com/office/drawing/2014/main" xmlns="" id="{5342B934-0A69-4D63-ABE8-76C8269BA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>
            <a:xfrm rot="10800000">
              <a:off x="5240011" y="1176199"/>
              <a:ext cx="5202162" cy="2913419"/>
            </a:xfrm>
            <a:prstGeom prst="rect">
              <a:avLst/>
            </a:prstGeom>
            <a:ln w="38100">
              <a:solidFill>
                <a:srgbClr val="FF6700"/>
              </a:solidFill>
            </a:ln>
          </p:spPr>
        </p:pic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xmlns="" id="{F9EAE85F-7C48-4613-A173-77553BE960D3}"/>
                </a:ext>
              </a:extLst>
            </p:cNvPr>
            <p:cNvSpPr/>
            <p:nvPr/>
          </p:nvSpPr>
          <p:spPr>
            <a:xfrm>
              <a:off x="5962451" y="2358208"/>
              <a:ext cx="936104" cy="959567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rgbClr val="FF67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noFill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7290DB92-A6B8-4AC8-817D-765F43E370EE}"/>
                </a:ext>
              </a:extLst>
            </p:cNvPr>
            <p:cNvSpPr/>
            <p:nvPr/>
          </p:nvSpPr>
          <p:spPr>
            <a:xfrm>
              <a:off x="7040211" y="1543290"/>
              <a:ext cx="1586536" cy="814918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6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1" name="Ellipse 20">
            <a:extLst>
              <a:ext uri="{FF2B5EF4-FFF2-40B4-BE49-F238E27FC236}">
                <a16:creationId xmlns:a16="http://schemas.microsoft.com/office/drawing/2014/main" xmlns="" id="{7EA37971-BEE8-452C-BA77-31D9D6F44B49}"/>
              </a:ext>
            </a:extLst>
          </p:cNvPr>
          <p:cNvSpPr/>
          <p:nvPr/>
        </p:nvSpPr>
        <p:spPr>
          <a:xfrm>
            <a:off x="3641641" y="1558726"/>
            <a:ext cx="231619" cy="505251"/>
          </a:xfrm>
          <a:prstGeom prst="ellipse">
            <a:avLst/>
          </a:prstGeom>
          <a:solidFill>
            <a:srgbClr val="92D050"/>
          </a:solidFill>
          <a:ln w="38100">
            <a:solidFill>
              <a:srgbClr val="FF67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xmlns="" id="{1E000E8C-1106-4676-A1C2-666707AFE75C}"/>
              </a:ext>
            </a:extLst>
          </p:cNvPr>
          <p:cNvCxnSpPr>
            <a:cxnSpLocks/>
          </p:cNvCxnSpPr>
          <p:nvPr/>
        </p:nvCxnSpPr>
        <p:spPr>
          <a:xfrm>
            <a:off x="3809316" y="1810631"/>
            <a:ext cx="5158136" cy="793003"/>
          </a:xfrm>
          <a:prstGeom prst="straightConnector1">
            <a:avLst/>
          </a:prstGeom>
          <a:ln w="38100">
            <a:solidFill>
              <a:srgbClr val="FF67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xmlns="" id="{4CF6D616-C634-471A-92F4-7F5450359992}"/>
              </a:ext>
            </a:extLst>
          </p:cNvPr>
          <p:cNvSpPr txBox="1"/>
          <p:nvPr/>
        </p:nvSpPr>
        <p:spPr>
          <a:xfrm rot="16200000">
            <a:off x="6183942" y="3133667"/>
            <a:ext cx="115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latin typeface="+mn-lt"/>
              </a:rPr>
              <a:t>ThomX</a:t>
            </a:r>
            <a:endParaRPr lang="fr-FR" sz="3600" b="1" dirty="0"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6D0F4F0-5338-4A30-AE80-AF5D3272380D}"/>
              </a:ext>
            </a:extLst>
          </p:cNvPr>
          <p:cNvSpPr/>
          <p:nvPr/>
        </p:nvSpPr>
        <p:spPr>
          <a:xfrm>
            <a:off x="3903757" y="1095265"/>
            <a:ext cx="10204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latin typeface="+mn-lt"/>
              </a:rPr>
              <a:t>Super ACO</a:t>
            </a:r>
          </a:p>
        </p:txBody>
      </p:sp>
    </p:spTree>
    <p:extLst>
      <p:ext uri="{BB962C8B-B14F-4D97-AF65-F5344CB8AC3E}">
        <p14:creationId xmlns:p14="http://schemas.microsoft.com/office/powerpoint/2010/main" val="189828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7" grpId="0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E2A8B59-6040-4963-8F3A-A174F6173A5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75628" y="641098"/>
            <a:ext cx="6849302" cy="4392488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E66-FE88-4B4F-8E64-9B05CB2295F8}" type="datetime1">
              <a:rPr lang="fr-FR" smtClean="0"/>
              <a:t>11/01/2022</a:t>
            </a:fld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407" y="5731817"/>
            <a:ext cx="2422525" cy="322263"/>
          </a:xfrm>
        </p:spPr>
        <p:txBody>
          <a:bodyPr/>
          <a:lstStyle/>
          <a:p>
            <a:fld id="{2126CF9F-CC6A-4010-A70A-E16F699FA027}" type="slidenum">
              <a:rPr lang="fr-FR" smtClean="0"/>
              <a:t>12</a:t>
            </a:fld>
            <a:endParaRPr lang="fr-FR"/>
          </a:p>
        </p:txBody>
      </p:sp>
      <p:sp>
        <p:nvSpPr>
          <p:cNvPr id="95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Denis </a:t>
            </a:r>
            <a:r>
              <a:rPr lang="fr-FR" dirty="0" err="1"/>
              <a:t>Reynet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 rot="1910950">
            <a:off x="6538844" y="2781248"/>
            <a:ext cx="36489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4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DRAFT</a:t>
            </a:r>
            <a:endParaRPr lang="en-GB" sz="4400" b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482655D-D354-424C-A62B-BF9F0C6DB273}"/>
              </a:ext>
            </a:extLst>
          </p:cNvPr>
          <p:cNvSpPr/>
          <p:nvPr/>
        </p:nvSpPr>
        <p:spPr>
          <a:xfrm>
            <a:off x="744419" y="1208029"/>
            <a:ext cx="3648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FF6700"/>
                </a:solidFill>
                <a:latin typeface="+mn-lt"/>
              </a:rPr>
              <a:t>Work in </a:t>
            </a:r>
            <a:r>
              <a:rPr lang="fr-FR" sz="2400" b="1" dirty="0" err="1">
                <a:solidFill>
                  <a:srgbClr val="FF6700"/>
                </a:solidFill>
                <a:latin typeface="+mn-lt"/>
              </a:rPr>
              <a:t>progress</a:t>
            </a:r>
            <a:r>
              <a:rPr lang="fr-FR" sz="2400" b="1" dirty="0">
                <a:solidFill>
                  <a:srgbClr val="FF6700"/>
                </a:solidFill>
                <a:latin typeface="+mn-lt"/>
              </a:rPr>
              <a:t> : </a:t>
            </a:r>
          </a:p>
          <a:p>
            <a:pPr algn="ctr"/>
            <a:r>
              <a:rPr lang="fr-FR" sz="2400" b="1" dirty="0" err="1">
                <a:solidFill>
                  <a:srgbClr val="FF6700"/>
                </a:solidFill>
                <a:latin typeface="+mn-lt"/>
              </a:rPr>
              <a:t>Level</a:t>
            </a:r>
            <a:r>
              <a:rPr lang="fr-FR" sz="2400" b="1" dirty="0">
                <a:solidFill>
                  <a:srgbClr val="FF6700"/>
                </a:solidFill>
                <a:latin typeface="+mn-lt"/>
              </a:rPr>
              <a:t> one </a:t>
            </a:r>
            <a:r>
              <a:rPr lang="fr-FR" sz="2400" b="1" dirty="0" err="1">
                <a:solidFill>
                  <a:srgbClr val="FF6700"/>
                </a:solidFill>
                <a:latin typeface="+mn-lt"/>
              </a:rPr>
              <a:t>footprint</a:t>
            </a:r>
            <a:r>
              <a:rPr lang="fr-FR" sz="2400" b="1" dirty="0">
                <a:solidFill>
                  <a:srgbClr val="FF6700"/>
                </a:solidFill>
                <a:latin typeface="+mn-lt"/>
              </a:rPr>
              <a:t> </a:t>
            </a:r>
          </a:p>
          <a:p>
            <a:pPr algn="ctr"/>
            <a:r>
              <a:rPr lang="fr-FR" sz="2400" b="1" dirty="0">
                <a:solidFill>
                  <a:srgbClr val="FF6700"/>
                </a:solidFill>
                <a:latin typeface="+mn-lt"/>
              </a:rPr>
              <a:t>of Perle</a:t>
            </a:r>
            <a:endParaRPr lang="en-GB" sz="2400" b="1" dirty="0">
              <a:solidFill>
                <a:srgbClr val="FF6700"/>
              </a:solidFill>
              <a:latin typeface="+mn-lt"/>
            </a:endParaRPr>
          </a:p>
        </p:txBody>
      </p:sp>
      <p:sp>
        <p:nvSpPr>
          <p:cNvPr id="18" name="Titre 8">
            <a:extLst>
              <a:ext uri="{FF2B5EF4-FFF2-40B4-BE49-F238E27FC236}">
                <a16:creationId xmlns:a16="http://schemas.microsoft.com/office/drawing/2014/main" xmlns="" id="{8CE1850C-AFEB-4A31-8025-FD91D5438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Autofit/>
          </a:bodyPr>
          <a:lstStyle/>
          <a:p>
            <a:r>
              <a:rPr lang="fr-FR" sz="2400" dirty="0"/>
              <a:t>PERLE Collaboration Meeting 11-12/01/2022</a:t>
            </a:r>
          </a:p>
        </p:txBody>
      </p:sp>
      <p:grpSp>
        <p:nvGrpSpPr>
          <p:cNvPr id="13" name="Group 60">
            <a:extLst>
              <a:ext uri="{FF2B5EF4-FFF2-40B4-BE49-F238E27FC236}">
                <a16:creationId xmlns:a16="http://schemas.microsoft.com/office/drawing/2014/main" xmlns="" id="{625389B3-37FC-45C3-A4AC-41D778A57C0D}"/>
              </a:ext>
            </a:extLst>
          </p:cNvPr>
          <p:cNvGrpSpPr>
            <a:grpSpLocks/>
          </p:cNvGrpSpPr>
          <p:nvPr/>
        </p:nvGrpSpPr>
        <p:grpSpPr bwMode="auto">
          <a:xfrm>
            <a:off x="6396992" y="670903"/>
            <a:ext cx="4894473" cy="1205528"/>
            <a:chOff x="-1216480" y="1489226"/>
            <a:chExt cx="11163732" cy="2591643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xmlns="" id="{32CECEBD-85DB-4971-BB6A-D17B9BFA55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6480" y="1582422"/>
              <a:ext cx="11163732" cy="23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Group 59">
              <a:extLst>
                <a:ext uri="{FF2B5EF4-FFF2-40B4-BE49-F238E27FC236}">
                  <a16:creationId xmlns:a16="http://schemas.microsoft.com/office/drawing/2014/main" xmlns="" id="{4A3BB818-9682-44CD-85C1-381102DABE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200" y="1489226"/>
              <a:ext cx="8324850" cy="2591643"/>
              <a:chOff x="330200" y="1489226"/>
              <a:chExt cx="8324850" cy="2591643"/>
            </a:xfrm>
          </p:grpSpPr>
          <p:sp>
            <p:nvSpPr>
              <p:cNvPr id="19" name="TextBox 14">
                <a:extLst>
                  <a:ext uri="{FF2B5EF4-FFF2-40B4-BE49-F238E27FC236}">
                    <a16:creationId xmlns:a16="http://schemas.microsoft.com/office/drawing/2014/main" xmlns="" id="{250200F2-3414-4C13-AA90-334C4E1B41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27580" y="2307640"/>
                <a:ext cx="1536359" cy="4664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501650" indent="-44450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1004888" indent="-90488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508125" indent="-13652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2009775" indent="-18097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r>
                  <a:rPr lang="en-US" altLang="en-US" sz="1000" b="1" dirty="0">
                    <a:solidFill>
                      <a:schemeClr val="tx1"/>
                    </a:solidFill>
                    <a:latin typeface="+mn-lt"/>
                  </a:rPr>
                  <a:t>Top view</a:t>
                </a:r>
              </a:p>
            </p:txBody>
          </p:sp>
          <p:cxnSp>
            <p:nvCxnSpPr>
              <p:cNvPr id="20" name="Straight Arrow Connector 18">
                <a:extLst>
                  <a:ext uri="{FF2B5EF4-FFF2-40B4-BE49-F238E27FC236}">
                    <a16:creationId xmlns:a16="http://schemas.microsoft.com/office/drawing/2014/main" xmlns="" id="{76AB2A91-0A36-44EA-BBEF-7947820AD63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81373" y="2708048"/>
                <a:ext cx="7474176" cy="0"/>
              </a:xfrm>
              <a:prstGeom prst="straightConnector1">
                <a:avLst/>
              </a:prstGeom>
              <a:noFill/>
              <a:ln w="12699">
                <a:solidFill>
                  <a:schemeClr val="tx1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Straight Arrow Connector 15">
                <a:extLst>
                  <a:ext uri="{FF2B5EF4-FFF2-40B4-BE49-F238E27FC236}">
                    <a16:creationId xmlns:a16="http://schemas.microsoft.com/office/drawing/2014/main" xmlns="" id="{695DBB79-C228-42A0-A369-E3D86442E51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001509" y="1960562"/>
                <a:ext cx="0" cy="1492705"/>
              </a:xfrm>
              <a:prstGeom prst="straightConnector1">
                <a:avLst/>
              </a:prstGeom>
              <a:noFill/>
              <a:ln w="12699">
                <a:solidFill>
                  <a:schemeClr val="tx1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2" name="TextBox 12">
                <a:extLst>
                  <a:ext uri="{FF2B5EF4-FFF2-40B4-BE49-F238E27FC236}">
                    <a16:creationId xmlns:a16="http://schemas.microsoft.com/office/drawing/2014/main" xmlns="" id="{6BF52FD1-0B7A-48D5-A396-1BC4DE945F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62395" y="2717945"/>
                <a:ext cx="947679" cy="408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501650" indent="-44450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1004888" indent="-90488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508125" indent="-13652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2009775" indent="-18097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r>
                  <a:rPr lang="en-US" altLang="en-US" sz="800" dirty="0">
                    <a:solidFill>
                      <a:schemeClr val="tx1"/>
                    </a:solidFill>
                    <a:latin typeface="+mn-lt"/>
                  </a:rPr>
                  <a:t>29 m</a:t>
                </a:r>
              </a:p>
            </p:txBody>
          </p:sp>
          <p:sp>
            <p:nvSpPr>
              <p:cNvPr id="23" name="TextBox 12">
                <a:extLst>
                  <a:ext uri="{FF2B5EF4-FFF2-40B4-BE49-F238E27FC236}">
                    <a16:creationId xmlns:a16="http://schemas.microsoft.com/office/drawing/2014/main" xmlns="" id="{34EF4DF3-064C-4BAD-8281-2FECAC30C1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74137" y="2307640"/>
                <a:ext cx="1063177" cy="408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501650" indent="-44450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1004888" indent="-90488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508125" indent="-13652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2009775" indent="-18097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r>
                  <a:rPr lang="en-US" altLang="en-US" sz="800" dirty="0">
                    <a:solidFill>
                      <a:schemeClr val="tx1"/>
                    </a:solidFill>
                    <a:latin typeface="+mn-lt"/>
                  </a:rPr>
                  <a:t>5.5 m</a:t>
                </a:r>
              </a:p>
            </p:txBody>
          </p:sp>
          <p:cxnSp>
            <p:nvCxnSpPr>
              <p:cNvPr id="24" name="Straight Arrow Connector 18">
                <a:extLst>
                  <a:ext uri="{FF2B5EF4-FFF2-40B4-BE49-F238E27FC236}">
                    <a16:creationId xmlns:a16="http://schemas.microsoft.com/office/drawing/2014/main" xmlns="" id="{711F5B73-0F5A-4DC3-AD45-823DFC18CA2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0200" y="3865563"/>
                <a:ext cx="2557463" cy="17462"/>
              </a:xfrm>
              <a:prstGeom prst="straightConnector1">
                <a:avLst/>
              </a:prstGeom>
              <a:noFill/>
              <a:ln w="12699">
                <a:solidFill>
                  <a:schemeClr val="bg1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5" name="TextBox 12">
                <a:extLst>
                  <a:ext uri="{FF2B5EF4-FFF2-40B4-BE49-F238E27FC236}">
                    <a16:creationId xmlns:a16="http://schemas.microsoft.com/office/drawing/2014/main" xmlns="" id="{38A2296F-A5B9-43F8-B3D5-4AE2051E47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96152" y="3526065"/>
                <a:ext cx="851076" cy="408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501650" indent="-44450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1004888" indent="-90488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508125" indent="-13652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2009775" indent="-18097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r>
                  <a:rPr lang="en-US" altLang="en-US" sz="800" dirty="0">
                    <a:solidFill>
                      <a:schemeClr val="tx1"/>
                    </a:solidFill>
                    <a:latin typeface="+mn-lt"/>
                  </a:rPr>
                  <a:t>10 m</a:t>
                </a:r>
              </a:p>
            </p:txBody>
          </p:sp>
          <p:cxnSp>
            <p:nvCxnSpPr>
              <p:cNvPr id="26" name="Straight Arrow Connector 18">
                <a:extLst>
                  <a:ext uri="{FF2B5EF4-FFF2-40B4-BE49-F238E27FC236}">
                    <a16:creationId xmlns:a16="http://schemas.microsoft.com/office/drawing/2014/main" xmlns="" id="{7735BA22-D0D4-497F-9CBF-C9778A4FE64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887663" y="3884613"/>
                <a:ext cx="3246437" cy="12700"/>
              </a:xfrm>
              <a:prstGeom prst="straightConnector1">
                <a:avLst/>
              </a:prstGeom>
              <a:noFill/>
              <a:ln w="12699">
                <a:solidFill>
                  <a:schemeClr val="bg1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7" name="TextBox 12">
                <a:extLst>
                  <a:ext uri="{FF2B5EF4-FFF2-40B4-BE49-F238E27FC236}">
                    <a16:creationId xmlns:a16="http://schemas.microsoft.com/office/drawing/2014/main" xmlns="" id="{036F804C-26B4-4833-95D6-54BFF7BD2C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28563" y="3565510"/>
                <a:ext cx="856190" cy="3789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501650" indent="-44450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1004888" indent="-90488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508125" indent="-13652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2009775" indent="-18097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r>
                  <a:rPr lang="en-US" altLang="en-US" sz="700" dirty="0">
                    <a:solidFill>
                      <a:schemeClr val="tx1"/>
                    </a:solidFill>
                    <a:latin typeface="+mn-lt"/>
                  </a:rPr>
                  <a:t>10 m</a:t>
                </a:r>
              </a:p>
            </p:txBody>
          </p:sp>
          <p:sp>
            <p:nvSpPr>
              <p:cNvPr id="28" name="TextBox 13">
                <a:extLst>
                  <a:ext uri="{FF2B5EF4-FFF2-40B4-BE49-F238E27FC236}">
                    <a16:creationId xmlns:a16="http://schemas.microsoft.com/office/drawing/2014/main" xmlns="" id="{B9EF880F-924D-4D42-86DC-C8902AECDB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8071" y="2989651"/>
                <a:ext cx="2082292" cy="3789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501650" indent="-44450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1004888" indent="-90488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508125" indent="-13652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2009775" indent="-18097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r>
                  <a:rPr lang="en-US" altLang="en-US" sz="700" dirty="0">
                    <a:solidFill>
                      <a:schemeClr val="tx1"/>
                    </a:solidFill>
                    <a:latin typeface="Symbol" pitchFamily="2" charset="2"/>
                  </a:rPr>
                  <a:t>D</a:t>
                </a:r>
                <a:r>
                  <a:rPr lang="en-US" altLang="en-US" sz="700" dirty="0">
                    <a:solidFill>
                      <a:schemeClr val="tx1"/>
                    </a:solidFill>
                  </a:rPr>
                  <a:t>E = 82.2 MeV</a:t>
                </a:r>
              </a:p>
            </p:txBody>
          </p:sp>
          <p:sp>
            <p:nvSpPr>
              <p:cNvPr id="29" name="TextBox 12">
                <a:extLst>
                  <a:ext uri="{FF2B5EF4-FFF2-40B4-BE49-F238E27FC236}">
                    <a16:creationId xmlns:a16="http://schemas.microsoft.com/office/drawing/2014/main" xmlns="" id="{9D5ECBCD-42B4-4E8F-BF89-C539455B34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10507" y="1489226"/>
                <a:ext cx="964614" cy="408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501650" indent="-44450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1004888" indent="-90488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508125" indent="-13652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2009775" indent="-18097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r>
                  <a:rPr lang="en-US" altLang="en-US" sz="800" dirty="0">
                    <a:solidFill>
                      <a:schemeClr val="tx1"/>
                    </a:solidFill>
                    <a:latin typeface="+mn-lt"/>
                  </a:rPr>
                  <a:t>7 MeV</a:t>
                </a:r>
              </a:p>
            </p:txBody>
          </p:sp>
          <p:sp>
            <p:nvSpPr>
              <p:cNvPr id="30" name="TextBox 12">
                <a:extLst>
                  <a:ext uri="{FF2B5EF4-FFF2-40B4-BE49-F238E27FC236}">
                    <a16:creationId xmlns:a16="http://schemas.microsoft.com/office/drawing/2014/main" xmlns="" id="{48BC6C0C-DF14-477D-8061-D036E97C77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2170" y="3672761"/>
                <a:ext cx="962936" cy="408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501650" indent="-44450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1004888" indent="-90488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508125" indent="-13652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2009775" indent="-18097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r>
                  <a:rPr lang="en-US" altLang="en-US" sz="800" dirty="0">
                    <a:solidFill>
                      <a:schemeClr val="tx1"/>
                    </a:solidFill>
                    <a:latin typeface="+mn-lt"/>
                  </a:rPr>
                  <a:t>7 MeV</a:t>
                </a:r>
              </a:p>
            </p:txBody>
          </p:sp>
          <p:cxnSp>
            <p:nvCxnSpPr>
              <p:cNvPr id="31" name="Straight Arrow Connector 8">
                <a:extLst>
                  <a:ext uri="{FF2B5EF4-FFF2-40B4-BE49-F238E27FC236}">
                    <a16:creationId xmlns:a16="http://schemas.microsoft.com/office/drawing/2014/main" xmlns="" id="{E61087E9-22FA-423F-87BC-321DDC8FE258}"/>
                  </a:ext>
                </a:extLst>
              </p:cNvPr>
              <p:cNvCxnSpPr>
                <a:cxnSpLocks noChangeShapeType="1"/>
                <a:endCxn id="30" idx="3"/>
              </p:cNvCxnSpPr>
              <p:nvPr/>
            </p:nvCxnSpPr>
            <p:spPr bwMode="auto">
              <a:xfrm flipH="1">
                <a:off x="3235106" y="3482770"/>
                <a:ext cx="389429" cy="394045"/>
              </a:xfrm>
              <a:prstGeom prst="straightConnector1">
                <a:avLst/>
              </a:prstGeom>
              <a:noFill/>
              <a:ln w="12699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Straight Arrow Connector 18">
                <a:extLst>
                  <a:ext uri="{FF2B5EF4-FFF2-40B4-BE49-F238E27FC236}">
                    <a16:creationId xmlns:a16="http://schemas.microsoft.com/office/drawing/2014/main" xmlns="" id="{2E6F56F7-4157-4DF5-ACBB-2F86B35DC58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129338" y="3889375"/>
                <a:ext cx="2525712" cy="0"/>
              </a:xfrm>
              <a:prstGeom prst="straightConnector1">
                <a:avLst/>
              </a:prstGeom>
              <a:noFill/>
              <a:ln w="12699">
                <a:solidFill>
                  <a:schemeClr val="bg1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3" name="TextBox 12">
                <a:extLst>
                  <a:ext uri="{FF2B5EF4-FFF2-40B4-BE49-F238E27FC236}">
                    <a16:creationId xmlns:a16="http://schemas.microsoft.com/office/drawing/2014/main" xmlns="" id="{6CFB5D58-10DF-4F70-9196-0E6C1A423D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52016" y="3552983"/>
                <a:ext cx="719329" cy="408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501650" indent="-44450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1004888" indent="-90488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508125" indent="-13652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2009775" indent="-18097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r>
                  <a:rPr lang="en-US" altLang="en-US" sz="800" dirty="0">
                    <a:solidFill>
                      <a:schemeClr val="tx1"/>
                    </a:solidFill>
                    <a:latin typeface="+mn-lt"/>
                  </a:rPr>
                  <a:t>9 m</a:t>
                </a:r>
              </a:p>
            </p:txBody>
          </p:sp>
          <p:cxnSp>
            <p:nvCxnSpPr>
              <p:cNvPr id="34" name="Straight Arrow Connector 18">
                <a:extLst>
                  <a:ext uri="{FF2B5EF4-FFF2-40B4-BE49-F238E27FC236}">
                    <a16:creationId xmlns:a16="http://schemas.microsoft.com/office/drawing/2014/main" xmlns="" id="{65C7F254-B8C7-42F6-B6FF-A3B3E154435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224893" y="3526065"/>
                <a:ext cx="2694216" cy="0"/>
              </a:xfrm>
              <a:prstGeom prst="straightConnector1">
                <a:avLst/>
              </a:prstGeom>
              <a:noFill/>
              <a:ln w="12699">
                <a:solidFill>
                  <a:schemeClr val="tx1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Straight Arrow Connector 18">
                <a:extLst>
                  <a:ext uri="{FF2B5EF4-FFF2-40B4-BE49-F238E27FC236}">
                    <a16:creationId xmlns:a16="http://schemas.microsoft.com/office/drawing/2014/main" xmlns="" id="{8AA4A0F1-436F-4C0E-9C4E-B046D59CB41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59279" y="3529920"/>
                <a:ext cx="2465614" cy="0"/>
              </a:xfrm>
              <a:prstGeom prst="straightConnector1">
                <a:avLst/>
              </a:prstGeom>
              <a:noFill/>
              <a:ln w="12699">
                <a:solidFill>
                  <a:schemeClr val="tx1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Straight Arrow Connector 18">
                <a:extLst>
                  <a:ext uri="{FF2B5EF4-FFF2-40B4-BE49-F238E27FC236}">
                    <a16:creationId xmlns:a16="http://schemas.microsoft.com/office/drawing/2014/main" xmlns="" id="{756897B9-C274-4146-ACB3-C8FEC64FC37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901757" y="3526065"/>
                <a:ext cx="2278857" cy="11201"/>
              </a:xfrm>
              <a:prstGeom prst="straightConnector1">
                <a:avLst/>
              </a:prstGeom>
              <a:noFill/>
              <a:ln w="12699">
                <a:solidFill>
                  <a:schemeClr val="tx1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Straight Arrow Connector 8">
                <a:extLst>
                  <a:ext uri="{FF2B5EF4-FFF2-40B4-BE49-F238E27FC236}">
                    <a16:creationId xmlns:a16="http://schemas.microsoft.com/office/drawing/2014/main" xmlns="" id="{6D5C2E8E-9816-4390-B5F4-F1BD907856C2}"/>
                  </a:ext>
                </a:extLst>
              </p:cNvPr>
              <p:cNvCxnSpPr>
                <a:cxnSpLocks noChangeShapeType="1"/>
                <a:endCxn id="29" idx="3"/>
              </p:cNvCxnSpPr>
              <p:nvPr/>
            </p:nvCxnSpPr>
            <p:spPr bwMode="auto">
              <a:xfrm flipH="1" flipV="1">
                <a:off x="3175121" y="1693280"/>
                <a:ext cx="449419" cy="339380"/>
              </a:xfrm>
              <a:prstGeom prst="straightConnector1">
                <a:avLst/>
              </a:prstGeom>
              <a:noFill/>
              <a:ln w="12699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8" name="TextBox 12">
                <a:extLst>
                  <a:ext uri="{FF2B5EF4-FFF2-40B4-BE49-F238E27FC236}">
                    <a16:creationId xmlns:a16="http://schemas.microsoft.com/office/drawing/2014/main" xmlns="" id="{486EED93-3297-4FCA-B45F-794D17AE7A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4823" y="1762031"/>
                <a:ext cx="934889" cy="3789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501650" indent="-44450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1004888" indent="-90488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508125" indent="-13652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2009775" indent="-18097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r>
                  <a:rPr lang="en-US" altLang="en-US" sz="700" b="1" dirty="0">
                    <a:solidFill>
                      <a:schemeClr val="tx1"/>
                    </a:solidFill>
                    <a:latin typeface="+mn-lt"/>
                  </a:rPr>
                  <a:t>2 : 4 : 6</a:t>
                </a:r>
              </a:p>
            </p:txBody>
          </p:sp>
          <p:sp>
            <p:nvSpPr>
              <p:cNvPr id="39" name="TextBox 12">
                <a:extLst>
                  <a:ext uri="{FF2B5EF4-FFF2-40B4-BE49-F238E27FC236}">
                    <a16:creationId xmlns:a16="http://schemas.microsoft.com/office/drawing/2014/main" xmlns="" id="{5A434BD2-03EC-4B74-A46C-5FC52B989C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39382" y="1762030"/>
                <a:ext cx="1038460" cy="408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501650" indent="-44450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1004888" indent="-90488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508125" indent="-13652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2009775" indent="-18097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r>
                  <a:rPr lang="en-US" altLang="en-US" sz="800" b="1" dirty="0">
                    <a:solidFill>
                      <a:schemeClr val="tx1"/>
                    </a:solidFill>
                    <a:latin typeface="+mn-lt"/>
                  </a:rPr>
                  <a:t>1 : 3 : 5</a:t>
                </a:r>
              </a:p>
            </p:txBody>
          </p:sp>
          <p:sp>
            <p:nvSpPr>
              <p:cNvPr id="40" name="TextBox 13">
                <a:extLst>
                  <a:ext uri="{FF2B5EF4-FFF2-40B4-BE49-F238E27FC236}">
                    <a16:creationId xmlns:a16="http://schemas.microsoft.com/office/drawing/2014/main" xmlns="" id="{4CEB8456-69C3-462C-BAF9-2C714A5EFF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8071" y="2032655"/>
                <a:ext cx="1904724" cy="3789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501650" indent="-44450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1004888" indent="-90488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508125" indent="-13652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2009775" indent="-18097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r>
                  <a:rPr lang="en-US" altLang="en-US" sz="700" dirty="0">
                    <a:solidFill>
                      <a:schemeClr val="tx1"/>
                    </a:solidFill>
                    <a:latin typeface="Symbol" pitchFamily="2" charset="2"/>
                  </a:rPr>
                  <a:t>D</a:t>
                </a:r>
                <a:r>
                  <a:rPr lang="en-US" altLang="en-US" sz="700" dirty="0">
                    <a:solidFill>
                      <a:schemeClr val="tx1"/>
                    </a:solidFill>
                  </a:rPr>
                  <a:t>E = 82.2 MeV</a:t>
                </a:r>
              </a:p>
            </p:txBody>
          </p:sp>
        </p:grp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53F0F8A8-AFBD-47EF-AADE-5253A2359E17}"/>
              </a:ext>
            </a:extLst>
          </p:cNvPr>
          <p:cNvSpPr/>
          <p:nvPr/>
        </p:nvSpPr>
        <p:spPr>
          <a:xfrm>
            <a:off x="4643460" y="4173368"/>
            <a:ext cx="3648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FF6700"/>
                </a:solidFill>
                <a:latin typeface="+mn-lt"/>
              </a:rPr>
              <a:t>ASAP : </a:t>
            </a:r>
          </a:p>
          <a:p>
            <a:pPr algn="ctr"/>
            <a:r>
              <a:rPr lang="fr-FR" sz="2400" b="1" dirty="0" err="1">
                <a:solidFill>
                  <a:srgbClr val="FF6700"/>
                </a:solidFill>
                <a:latin typeface="+mn-lt"/>
              </a:rPr>
              <a:t>Realistic</a:t>
            </a:r>
            <a:r>
              <a:rPr lang="fr-FR" sz="2400" b="1" dirty="0">
                <a:solidFill>
                  <a:srgbClr val="FF6700"/>
                </a:solidFill>
                <a:latin typeface="+mn-lt"/>
              </a:rPr>
              <a:t> </a:t>
            </a:r>
            <a:r>
              <a:rPr lang="fr-FR" sz="2400" b="1" dirty="0" err="1">
                <a:solidFill>
                  <a:srgbClr val="FF6700"/>
                </a:solidFill>
                <a:latin typeface="+mn-lt"/>
              </a:rPr>
              <a:t>footprint</a:t>
            </a:r>
            <a:r>
              <a:rPr lang="fr-FR" sz="2400" b="1" dirty="0">
                <a:solidFill>
                  <a:srgbClr val="FF6700"/>
                </a:solidFill>
                <a:latin typeface="+mn-lt"/>
              </a:rPr>
              <a:t> of Perle @ Super ACO</a:t>
            </a:r>
            <a:endParaRPr lang="en-GB" sz="2400" b="1" dirty="0">
              <a:solidFill>
                <a:srgbClr val="FF6700"/>
              </a:solidFill>
              <a:latin typeface="+mn-lt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57795" y="2237656"/>
            <a:ext cx="5485450" cy="3370657"/>
            <a:chOff x="57795" y="2237656"/>
            <a:chExt cx="5485450" cy="3370657"/>
          </a:xfrm>
        </p:grpSpPr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xmlns="" id="{CC905710-43A7-41BB-9A30-50E1744D1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795" y="2237656"/>
              <a:ext cx="4019866" cy="3370657"/>
            </a:xfrm>
            <a:prstGeom prst="rect">
              <a:avLst/>
            </a:prstGeom>
          </p:spPr>
        </p:pic>
        <p:sp>
          <p:nvSpPr>
            <p:cNvPr id="6" name="Flèche droite 5"/>
            <p:cNvSpPr/>
            <p:nvPr/>
          </p:nvSpPr>
          <p:spPr>
            <a:xfrm rot="18113163">
              <a:off x="2960141" y="3718620"/>
              <a:ext cx="1339940" cy="108012"/>
            </a:xfrm>
            <a:prstGeom prst="rightArrow">
              <a:avLst/>
            </a:prstGeom>
            <a:solidFill>
              <a:srgbClr val="FF6700"/>
            </a:solidFill>
            <a:ln>
              <a:solidFill>
                <a:srgbClr val="FF6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/>
            <p:cNvSpPr/>
            <p:nvPr/>
          </p:nvSpPr>
          <p:spPr>
            <a:xfrm rot="1466025">
              <a:off x="2813908" y="2954159"/>
              <a:ext cx="272933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12737" lvl="1" indent="0"/>
              <a:r>
                <a:rPr lang="fr-FR" sz="1600" b="1" dirty="0">
                  <a:solidFill>
                    <a:srgbClr val="FF6700"/>
                  </a:solidFill>
                  <a:latin typeface="+mn-lt"/>
                </a:rPr>
                <a:t>« Chapeau de gendarme »</a:t>
              </a:r>
              <a:endParaRPr lang="fr-FR" sz="1600" b="1" dirty="0">
                <a:solidFill>
                  <a:srgbClr val="FF670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065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E66-FE88-4B4F-8E64-9B05CB2295F8}" type="datetime1">
              <a:rPr lang="fr-FR" smtClean="0"/>
              <a:t>11/01/2022</a:t>
            </a:fld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407" y="5731817"/>
            <a:ext cx="2422525" cy="322263"/>
          </a:xfrm>
        </p:spPr>
        <p:txBody>
          <a:bodyPr/>
          <a:lstStyle/>
          <a:p>
            <a:fld id="{2126CF9F-CC6A-4010-A70A-E16F699FA027}" type="slidenum">
              <a:rPr lang="fr-FR" smtClean="0"/>
              <a:t>13</a:t>
            </a:fld>
            <a:endParaRPr lang="fr-FR"/>
          </a:p>
        </p:txBody>
      </p:sp>
      <p:sp>
        <p:nvSpPr>
          <p:cNvPr id="95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Denis </a:t>
            </a:r>
            <a:r>
              <a:rPr lang="fr-FR" dirty="0" err="1"/>
              <a:t>Reynet</a:t>
            </a:r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559F2367-E8DA-5147-BD1C-73521E0BAE8D}"/>
              </a:ext>
            </a:extLst>
          </p:cNvPr>
          <p:cNvSpPr txBox="1"/>
          <p:nvPr/>
        </p:nvSpPr>
        <p:spPr>
          <a:xfrm>
            <a:off x="1403662" y="2021632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6700"/>
                </a:solidFill>
                <a:latin typeface="+mn-lt"/>
                <a:cs typeface="Arial" panose="020B0604020202020204" pitchFamily="34" charset="0"/>
              </a:rPr>
              <a:t>Thank you for your attention</a:t>
            </a:r>
          </a:p>
          <a:p>
            <a:r>
              <a:rPr lang="en-GB" sz="2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559F2367-E8DA-5147-BD1C-73521E0BAE8D}"/>
              </a:ext>
            </a:extLst>
          </p:cNvPr>
          <p:cNvSpPr txBox="1"/>
          <p:nvPr/>
        </p:nvSpPr>
        <p:spPr>
          <a:xfrm>
            <a:off x="1979726" y="2669704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6700"/>
                </a:solidFill>
                <a:latin typeface="+mn-lt"/>
                <a:cs typeface="Arial" panose="020B0604020202020204" pitchFamily="34" charset="0"/>
              </a:rPr>
              <a:t>Thank you in advance for your advice</a:t>
            </a:r>
          </a:p>
          <a:p>
            <a:r>
              <a:rPr lang="en-GB" sz="2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559F2367-E8DA-5147-BD1C-73521E0BAE8D}"/>
              </a:ext>
            </a:extLst>
          </p:cNvPr>
          <p:cNvSpPr txBox="1"/>
          <p:nvPr/>
        </p:nvSpPr>
        <p:spPr>
          <a:xfrm>
            <a:off x="2411774" y="3389784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6700"/>
                </a:solidFill>
                <a:latin typeface="+mn-lt"/>
                <a:cs typeface="Arial" panose="020B0604020202020204" pitchFamily="34" charset="0"/>
              </a:rPr>
              <a:t>Thank you for 3D models and drawings that can help us</a:t>
            </a:r>
          </a:p>
          <a:p>
            <a:r>
              <a:rPr lang="en-GB" sz="2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3" name="Espace réservé de la date 2">
            <a:extLst>
              <a:ext uri="{FF2B5EF4-FFF2-40B4-BE49-F238E27FC236}">
                <a16:creationId xmlns:a16="http://schemas.microsoft.com/office/drawing/2014/main" xmlns="" id="{D2742D4D-5C6A-4566-A067-B47EE92A3B7C}"/>
              </a:ext>
            </a:extLst>
          </p:cNvPr>
          <p:cNvSpPr txBox="1">
            <a:spLocks/>
          </p:cNvSpPr>
          <p:nvPr/>
        </p:nvSpPr>
        <p:spPr>
          <a:xfrm>
            <a:off x="201812" y="5721908"/>
            <a:ext cx="2411556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l" defTabSz="1004888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83033E66-FE88-4B4F-8E64-9B05CB2295F8}" type="datetime1">
              <a:rPr lang="fr-FR" smtClean="0"/>
              <a:pPr/>
              <a:t>11/01/2022</a:t>
            </a:fld>
            <a:endParaRPr lang="fr-FR" dirty="0"/>
          </a:p>
        </p:txBody>
      </p:sp>
      <p:sp>
        <p:nvSpPr>
          <p:cNvPr id="14" name="Titre 8">
            <a:extLst>
              <a:ext uri="{FF2B5EF4-FFF2-40B4-BE49-F238E27FC236}">
                <a16:creationId xmlns:a16="http://schemas.microsoft.com/office/drawing/2014/main" xmlns="" id="{77C1D4A3-A1DB-420C-99BD-A47B43D31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Autofit/>
          </a:bodyPr>
          <a:lstStyle/>
          <a:p>
            <a:r>
              <a:rPr lang="fr-FR" sz="2400" dirty="0"/>
              <a:t>PERLE Collaboration Meeting 11-12/01/2022</a:t>
            </a:r>
          </a:p>
        </p:txBody>
      </p:sp>
    </p:spTree>
    <p:extLst>
      <p:ext uri="{BB962C8B-B14F-4D97-AF65-F5344CB8AC3E}">
        <p14:creationId xmlns:p14="http://schemas.microsoft.com/office/powerpoint/2010/main" val="243644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E66-FE88-4B4F-8E64-9B05CB2295F8}" type="datetime1">
              <a:rPr lang="fr-FR" smtClean="0"/>
              <a:t>11/01/2022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Denis </a:t>
            </a:r>
            <a:r>
              <a:rPr lang="fr-FR" dirty="0" err="1"/>
              <a:t>Reynet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407" y="5731817"/>
            <a:ext cx="2422525" cy="322263"/>
          </a:xfrm>
        </p:spPr>
        <p:txBody>
          <a:bodyPr/>
          <a:lstStyle/>
          <a:p>
            <a:fld id="{2126CF9F-CC6A-4010-A70A-E16F699FA027}" type="slidenum">
              <a:rPr lang="fr-FR" smtClean="0"/>
              <a:t>2</a:t>
            </a:fld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2642959" y="941512"/>
            <a:ext cx="7938973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+mn-lt"/>
              </a:rPr>
              <a:t>Toward the footprint </a:t>
            </a:r>
          </a:p>
          <a:p>
            <a:endParaRPr lang="en-US" sz="2800" b="1" dirty="0">
              <a:latin typeface="+mn-lt"/>
            </a:endParaRPr>
          </a:p>
          <a:p>
            <a:r>
              <a:rPr lang="en-US" sz="2800" b="1" dirty="0">
                <a:latin typeface="+mn-lt"/>
              </a:rPr>
              <a:t>Part 1</a:t>
            </a:r>
          </a:p>
          <a:p>
            <a:pPr marL="844550" lvl="1" indent="-342900">
              <a:buFont typeface="Wingdings" panose="05000000000000000000" pitchFamily="2" charset="2"/>
              <a:buChar char="Ø"/>
            </a:pPr>
            <a:r>
              <a:rPr lang="en-US" sz="2800" b="1" dirty="0">
                <a:latin typeface="+mn-lt"/>
              </a:rPr>
              <a:t>List of the main components </a:t>
            </a:r>
          </a:p>
          <a:p>
            <a:pPr marL="844550" lvl="1" indent="-342900">
              <a:buFont typeface="Wingdings" panose="05000000000000000000" pitchFamily="2" charset="2"/>
              <a:buChar char="Ø"/>
            </a:pPr>
            <a:r>
              <a:rPr lang="en-US" sz="2800" b="1" dirty="0">
                <a:latin typeface="+mn-lt"/>
              </a:rPr>
              <a:t>Associated equipment &amp; infrastructure</a:t>
            </a:r>
          </a:p>
          <a:p>
            <a:endParaRPr lang="en-US" sz="2800" b="1" dirty="0">
              <a:latin typeface="+mn-lt"/>
            </a:endParaRPr>
          </a:p>
          <a:p>
            <a:r>
              <a:rPr lang="en-US" sz="2800" b="1" dirty="0">
                <a:latin typeface="+mn-lt"/>
              </a:rPr>
              <a:t>Part 2</a:t>
            </a:r>
          </a:p>
          <a:p>
            <a:pPr marL="844550" lvl="1" indent="-342900">
              <a:buFont typeface="Wingdings" panose="05000000000000000000" pitchFamily="2" charset="2"/>
              <a:buChar char="Ø"/>
            </a:pPr>
            <a:r>
              <a:rPr lang="en-US" sz="2800" b="1" dirty="0">
                <a:latin typeface="+mn-lt"/>
              </a:rPr>
              <a:t>Choice of building</a:t>
            </a:r>
          </a:p>
          <a:p>
            <a:endParaRPr lang="en-US" sz="2800" b="1" dirty="0">
              <a:latin typeface="+mn-lt"/>
            </a:endParaRPr>
          </a:p>
          <a:p>
            <a:r>
              <a:rPr lang="en-US" sz="2800" b="1" dirty="0">
                <a:latin typeface="+mn-lt"/>
              </a:rPr>
              <a:t>Short term goals</a:t>
            </a:r>
          </a:p>
          <a:p>
            <a:endParaRPr lang="en-US" sz="2800" b="1" dirty="0">
              <a:latin typeface="+mn-lt"/>
            </a:endParaRPr>
          </a:p>
          <a:p>
            <a:endParaRPr lang="en-US" sz="2800" b="1" dirty="0">
              <a:latin typeface="+mn-lt"/>
            </a:endParaRPr>
          </a:p>
          <a:p>
            <a:r>
              <a:rPr lang="en-US" sz="2800" b="1" dirty="0">
                <a:latin typeface="+mn-lt"/>
              </a:rPr>
              <a:t> </a:t>
            </a:r>
          </a:p>
          <a:p>
            <a:endParaRPr lang="en-GB" sz="1800" b="1" dirty="0">
              <a:solidFill>
                <a:srgbClr val="FF6700"/>
              </a:solidFill>
              <a:latin typeface="+mn-lt"/>
            </a:endParaRPr>
          </a:p>
        </p:txBody>
      </p:sp>
      <p:sp>
        <p:nvSpPr>
          <p:cNvPr id="10" name="Titre 8">
            <a:extLst>
              <a:ext uri="{FF2B5EF4-FFF2-40B4-BE49-F238E27FC236}">
                <a16:creationId xmlns:a16="http://schemas.microsoft.com/office/drawing/2014/main" xmlns="" id="{AC869D4B-FD6A-48FE-8B20-3DF42E8FC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Autofit/>
          </a:bodyPr>
          <a:lstStyle/>
          <a:p>
            <a:r>
              <a:rPr lang="fr-FR" sz="2400" dirty="0"/>
              <a:t>PERLE Collaboration Meeting 11-12/01/2022</a:t>
            </a:r>
          </a:p>
        </p:txBody>
      </p:sp>
    </p:spTree>
    <p:extLst>
      <p:ext uri="{BB962C8B-B14F-4D97-AF65-F5344CB8AC3E}">
        <p14:creationId xmlns:p14="http://schemas.microsoft.com/office/powerpoint/2010/main" val="62699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E66-FE88-4B4F-8E64-9B05CB2295F8}" type="datetime1">
              <a:rPr lang="fr-FR" smtClean="0"/>
              <a:t>11/01/2022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Denis </a:t>
            </a:r>
            <a:r>
              <a:rPr lang="fr-FR" dirty="0" err="1"/>
              <a:t>Reynet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407" y="5731817"/>
            <a:ext cx="2422525" cy="322263"/>
          </a:xfrm>
        </p:spPr>
        <p:txBody>
          <a:bodyPr/>
          <a:lstStyle/>
          <a:p>
            <a:fld id="{2126CF9F-CC6A-4010-A70A-E16F699FA027}" type="slidenum">
              <a:rPr lang="fr-FR" smtClean="0"/>
              <a:t>3</a:t>
            </a:fld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1560917" y="695871"/>
            <a:ext cx="79389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6700"/>
                </a:solidFill>
                <a:latin typeface="+mn-lt"/>
              </a:rPr>
              <a:t>Why a footprint 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132" y="1286574"/>
            <a:ext cx="4896544" cy="348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re 8">
            <a:extLst>
              <a:ext uri="{FF2B5EF4-FFF2-40B4-BE49-F238E27FC236}">
                <a16:creationId xmlns:a16="http://schemas.microsoft.com/office/drawing/2014/main" xmlns="" id="{C45863CC-DA2B-49C6-A06D-CDBACD31E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Autofit/>
          </a:bodyPr>
          <a:lstStyle/>
          <a:p>
            <a:r>
              <a:rPr lang="fr-FR" sz="2400" dirty="0"/>
              <a:t>PERLE Collaboration Meeting 11-12/01/2022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4D94B25-C5F4-4A00-BDD4-CA728ACEA745}"/>
              </a:ext>
            </a:extLst>
          </p:cNvPr>
          <p:cNvSpPr/>
          <p:nvPr/>
        </p:nvSpPr>
        <p:spPr>
          <a:xfrm>
            <a:off x="1407590" y="4872335"/>
            <a:ext cx="79389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Define and find an area </a:t>
            </a:r>
            <a:r>
              <a:rPr lang="en-US" sz="2400" b="1" dirty="0"/>
              <a:t>@ </a:t>
            </a:r>
            <a:r>
              <a:rPr lang="en-US" sz="2400" b="1" dirty="0" err="1"/>
              <a:t>IJCLab</a:t>
            </a:r>
            <a:r>
              <a:rPr lang="en-US" sz="2400" b="1" dirty="0"/>
              <a:t> </a:t>
            </a:r>
            <a:r>
              <a:rPr lang="en-US" sz="2400" b="1" dirty="0">
                <a:latin typeface="+mn-lt"/>
              </a:rPr>
              <a:t>for the PERLE facilities</a:t>
            </a:r>
            <a:endParaRPr lang="en-GB" sz="1600" b="1" dirty="0">
              <a:solidFill>
                <a:srgbClr val="FF67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440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99106" y="5737225"/>
            <a:ext cx="2411556" cy="322263"/>
          </a:xfrm>
        </p:spPr>
        <p:txBody>
          <a:bodyPr/>
          <a:lstStyle/>
          <a:p>
            <a:fld id="{83033E66-FE88-4B4F-8E64-9B05CB2295F8}" type="datetime1">
              <a:rPr lang="fr-FR" smtClean="0"/>
              <a:t>11/01/2022</a:t>
            </a:fld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407" y="5731817"/>
            <a:ext cx="2422525" cy="322263"/>
          </a:xfrm>
        </p:spPr>
        <p:txBody>
          <a:bodyPr/>
          <a:lstStyle/>
          <a:p>
            <a:fld id="{2126CF9F-CC6A-4010-A70A-E16F699FA027}" type="slidenum">
              <a:rPr lang="fr-FR" smtClean="0"/>
              <a:t>4</a:t>
            </a:fld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2282959" y="785347"/>
            <a:ext cx="68949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6700"/>
                </a:solidFill>
                <a:latin typeface="+mn-lt"/>
              </a:rPr>
              <a:t>Part 1 : The list of the components</a:t>
            </a:r>
            <a:endParaRPr lang="en-GB" sz="1600" b="1" dirty="0">
              <a:solidFill>
                <a:srgbClr val="FF6700"/>
              </a:solidFill>
              <a:latin typeface="+mn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50F7A9B4-8082-E54B-9FAD-58941C0FC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462" y="1526767"/>
            <a:ext cx="2923943" cy="1566898"/>
          </a:xfrm>
          <a:prstGeom prst="rect">
            <a:avLst/>
          </a:prstGeom>
        </p:spPr>
      </p:pic>
      <p:grpSp>
        <p:nvGrpSpPr>
          <p:cNvPr id="44" name="Groupe 43">
            <a:extLst>
              <a:ext uri="{FF2B5EF4-FFF2-40B4-BE49-F238E27FC236}">
                <a16:creationId xmlns:a16="http://schemas.microsoft.com/office/drawing/2014/main" xmlns="" id="{B40BF0AF-EFC2-CB45-9087-DEF71831F579}"/>
              </a:ext>
            </a:extLst>
          </p:cNvPr>
          <p:cNvGrpSpPr/>
          <p:nvPr/>
        </p:nvGrpSpPr>
        <p:grpSpPr>
          <a:xfrm>
            <a:off x="5010023" y="1374977"/>
            <a:ext cx="5544616" cy="3828690"/>
            <a:chOff x="31540" y="2470730"/>
            <a:chExt cx="4739884" cy="3456384"/>
          </a:xfrm>
        </p:grpSpPr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xmlns="" id="{BB2D22D7-5E72-9146-9BD0-0EE431B63E89}"/>
                </a:ext>
              </a:extLst>
            </p:cNvPr>
            <p:cNvGrpSpPr/>
            <p:nvPr/>
          </p:nvGrpSpPr>
          <p:grpSpPr>
            <a:xfrm>
              <a:off x="31540" y="2470730"/>
              <a:ext cx="4739884" cy="3456384"/>
              <a:chOff x="5471039" y="2093640"/>
              <a:chExt cx="4739884" cy="3456384"/>
            </a:xfrm>
          </p:grpSpPr>
          <p:grpSp>
            <p:nvGrpSpPr>
              <p:cNvPr id="47" name="Groupe 46">
                <a:extLst>
                  <a:ext uri="{FF2B5EF4-FFF2-40B4-BE49-F238E27FC236}">
                    <a16:creationId xmlns:a16="http://schemas.microsoft.com/office/drawing/2014/main" xmlns="" id="{9C0F2D7A-7211-4E40-B6C9-2989D781E611}"/>
                  </a:ext>
                </a:extLst>
              </p:cNvPr>
              <p:cNvGrpSpPr/>
              <p:nvPr/>
            </p:nvGrpSpPr>
            <p:grpSpPr>
              <a:xfrm>
                <a:off x="5471039" y="2093640"/>
                <a:ext cx="4739884" cy="3456384"/>
                <a:chOff x="2002011" y="747319"/>
                <a:chExt cx="7260164" cy="4802705"/>
              </a:xfrm>
            </p:grpSpPr>
            <p:grpSp>
              <p:nvGrpSpPr>
                <p:cNvPr id="49" name="Grouper 88">
                  <a:extLst>
                    <a:ext uri="{FF2B5EF4-FFF2-40B4-BE49-F238E27FC236}">
                      <a16:creationId xmlns:a16="http://schemas.microsoft.com/office/drawing/2014/main" xmlns="" id="{E45DDD20-8C93-A24A-B069-E2D8E8AC2CE0}"/>
                    </a:ext>
                  </a:extLst>
                </p:cNvPr>
                <p:cNvGrpSpPr/>
                <p:nvPr/>
              </p:nvGrpSpPr>
              <p:grpSpPr>
                <a:xfrm>
                  <a:off x="2002011" y="747319"/>
                  <a:ext cx="7260164" cy="4802705"/>
                  <a:chOff x="0" y="0"/>
                  <a:chExt cx="8216900" cy="5435600"/>
                </a:xfrm>
              </p:grpSpPr>
              <p:grpSp>
                <p:nvGrpSpPr>
                  <p:cNvPr id="51" name="Grouper 83">
                    <a:extLst>
                      <a:ext uri="{FF2B5EF4-FFF2-40B4-BE49-F238E27FC236}">
                        <a16:creationId xmlns:a16="http://schemas.microsoft.com/office/drawing/2014/main" xmlns="" id="{37EA370D-C82D-2E4D-ABE1-8A891742F767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0"/>
                    <a:ext cx="8216900" cy="5435600"/>
                    <a:chOff x="0" y="0"/>
                    <a:chExt cx="8216900" cy="5435600"/>
                  </a:xfrm>
                </p:grpSpPr>
                <p:pic>
                  <p:nvPicPr>
                    <p:cNvPr id="54" name="Picture 1" descr="Picture 1">
                      <a:extLst>
                        <a:ext uri="{FF2B5EF4-FFF2-40B4-BE49-F238E27FC236}">
                          <a16:creationId xmlns:a16="http://schemas.microsoft.com/office/drawing/2014/main" xmlns="" id="{682B66CB-B24F-3C4F-AE00-1A516D302CB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0" y="0"/>
                      <a:ext cx="8216900" cy="5435600"/>
                    </a:xfrm>
                    <a:prstGeom prst="rect">
                      <a:avLst/>
                    </a:prstGeom>
                    <a:ln w="9525" cap="flat">
                      <a:solidFill>
                        <a:srgbClr val="C87700"/>
                      </a:solidFill>
                      <a:prstDash val="solid"/>
                      <a:miter lim="800000"/>
                    </a:ln>
                    <a:effectLst/>
                  </p:spPr>
                </p:pic>
                <p:sp>
                  <p:nvSpPr>
                    <p:cNvPr id="55" name="TextBox 21">
                      <a:extLst>
                        <a:ext uri="{FF2B5EF4-FFF2-40B4-BE49-F238E27FC236}">
                          <a16:creationId xmlns:a16="http://schemas.microsoft.com/office/drawing/2014/main" xmlns="" id="{900F9C6F-31B5-994B-ABF6-5168279DE6C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4002" y="4558056"/>
                      <a:ext cx="1179294" cy="340761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="" val="1"/>
                      </a:ext>
                    </a:extLst>
                  </p:spPr>
                  <p:txBody>
                    <a:bodyPr wrap="square" lIns="40396" tIns="40396" rIns="40396" bIns="40396" numCol="1" anchor="t">
                      <a:spAutoFit/>
                    </a:bodyPr>
                    <a:lstStyle/>
                    <a:p>
                      <a:pPr>
                        <a:lnSpc>
                          <a:spcPct val="120000"/>
                        </a:lnSpc>
                        <a:defRPr sz="1200">
                          <a:solidFill>
                            <a:srgbClr val="FFFF00"/>
                          </a:solidFill>
                          <a:latin typeface="Symbol"/>
                          <a:ea typeface="Symbol"/>
                          <a:cs typeface="Symbol"/>
                          <a:sym typeface="Symbol"/>
                        </a:defRPr>
                      </a:pPr>
                      <a:r>
                        <a:rPr sz="800" dirty="0"/>
                        <a:t>D</a:t>
                      </a:r>
                      <a:r>
                        <a:rPr sz="800" dirty="0">
                          <a:latin typeface="Arial Unicode MS"/>
                          <a:ea typeface="Arial Unicode MS"/>
                          <a:cs typeface="Arial Unicode MS"/>
                          <a:sym typeface="Arial Unicode MS"/>
                        </a:rPr>
                        <a:t>C = </a:t>
                      </a:r>
                      <a:r>
                        <a:rPr sz="800" dirty="0" err="1"/>
                        <a:t>l</a:t>
                      </a:r>
                      <a:r>
                        <a:rPr sz="800" baseline="-250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RF</a:t>
                      </a:r>
                      <a:r>
                        <a:rPr sz="800" dirty="0">
                          <a:latin typeface="Arial Unicode MS"/>
                          <a:ea typeface="Arial Unicode MS"/>
                          <a:cs typeface="Arial Unicode MS"/>
                          <a:sym typeface="Arial Unicode MS"/>
                        </a:rPr>
                        <a:t>/2</a:t>
                      </a:r>
                    </a:p>
                  </p:txBody>
                </p:sp>
                <p:sp>
                  <p:nvSpPr>
                    <p:cNvPr id="56" name="TextBox 12">
                      <a:extLst>
                        <a:ext uri="{FF2B5EF4-FFF2-40B4-BE49-F238E27FC236}">
                          <a16:creationId xmlns:a16="http://schemas.microsoft.com/office/drawing/2014/main" xmlns="" id="{C2978879-8C67-0140-B501-623E557DF0E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75437" y="2640567"/>
                      <a:ext cx="700327" cy="341667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="" val="1"/>
                      </a:ext>
                    </a:extLst>
                  </p:spPr>
                  <p:txBody>
                    <a:bodyPr wrap="square" lIns="40396" tIns="40396" rIns="40396" bIns="40396" numCol="1" anchor="t">
                      <a:spAutoFit/>
                    </a:bodyPr>
                    <a:lstStyle>
                      <a:lvl1pPr>
                        <a:lnSpc>
                          <a:spcPct val="120000"/>
                        </a:lnSpc>
                        <a:defRPr sz="1200">
                          <a:solidFill>
                            <a:srgbClr val="FFFF00"/>
                          </a:solidFill>
                          <a:latin typeface="Arial Unicode MS"/>
                          <a:ea typeface="Arial Unicode MS"/>
                          <a:cs typeface="Arial Unicode MS"/>
                          <a:sym typeface="Arial Unicode MS"/>
                        </a:defRPr>
                      </a:lvl1pPr>
                    </a:lstStyle>
                    <a:p>
                      <a:r>
                        <a:rPr lang="en-US" sz="800" dirty="0"/>
                        <a:t>7</a:t>
                      </a:r>
                      <a:r>
                        <a:rPr sz="8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sz="800" dirty="0"/>
                        <a:t>MeV</a:t>
                      </a:r>
                    </a:p>
                  </p:txBody>
                </p:sp>
                <p:sp>
                  <p:nvSpPr>
                    <p:cNvPr id="57" name="TextBox 13">
                      <a:extLst>
                        <a:ext uri="{FF2B5EF4-FFF2-40B4-BE49-F238E27FC236}">
                          <a16:creationId xmlns:a16="http://schemas.microsoft.com/office/drawing/2014/main" xmlns="" id="{A7A9BDAD-2F82-7C46-8FDB-34E660C69CB4}"/>
                        </a:ext>
                      </a:extLst>
                    </p:cNvPr>
                    <p:cNvSpPr txBox="1"/>
                    <p:nvPr/>
                  </p:nvSpPr>
                  <p:spPr>
                    <a:xfrm rot="20272894">
                      <a:off x="5005972" y="3574049"/>
                      <a:ext cx="1336541" cy="343482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="" val="1"/>
                      </a:ext>
                    </a:extLst>
                  </p:spPr>
                  <p:txBody>
                    <a:bodyPr wrap="square" lIns="40396" tIns="40396" rIns="40396" bIns="40396" numCol="1" anchor="t">
                      <a:spAutoFit/>
                    </a:bodyPr>
                    <a:lstStyle/>
                    <a:p>
                      <a:pPr>
                        <a:lnSpc>
                          <a:spcPct val="120000"/>
                        </a:lnSpc>
                        <a:defRPr sz="1200">
                          <a:solidFill>
                            <a:srgbClr val="FFFF00"/>
                          </a:solidFill>
                          <a:latin typeface="Symbol"/>
                          <a:ea typeface="Symbol"/>
                          <a:cs typeface="Symbol"/>
                          <a:sym typeface="Symbol"/>
                        </a:defRPr>
                      </a:pPr>
                      <a:r>
                        <a:rPr sz="800" dirty="0"/>
                        <a:t>D</a:t>
                      </a:r>
                      <a:r>
                        <a:rPr sz="800" dirty="0">
                          <a:latin typeface="Arial Unicode MS"/>
                          <a:ea typeface="Arial Unicode MS"/>
                          <a:cs typeface="Arial Unicode MS"/>
                          <a:sym typeface="Arial Unicode MS"/>
                        </a:rPr>
                        <a:t>E = </a:t>
                      </a:r>
                      <a:r>
                        <a:rPr lang="en-US" sz="800" dirty="0">
                          <a:solidFill>
                            <a:srgbClr val="FFFF00"/>
                          </a:solidFill>
                          <a:latin typeface="Arial Unicode MS"/>
                          <a:ea typeface="Arial Unicode MS"/>
                          <a:cs typeface="Arial Unicode MS"/>
                          <a:sym typeface="Arial Unicode MS"/>
                        </a:rPr>
                        <a:t>82.2</a:t>
                      </a:r>
                      <a:r>
                        <a:rPr sz="800" dirty="0">
                          <a:latin typeface="Arial Unicode MS"/>
                          <a:ea typeface="Arial Unicode MS"/>
                          <a:cs typeface="Arial Unicode MS"/>
                          <a:sym typeface="Arial Unicode MS"/>
                        </a:rPr>
                        <a:t> </a:t>
                      </a:r>
                      <a:r>
                        <a:rPr sz="800" dirty="0">
                          <a:latin typeface="+mn-lt"/>
                          <a:ea typeface="Arial Unicode MS"/>
                          <a:cs typeface="Arial Unicode MS"/>
                          <a:sym typeface="Arial Unicode MS"/>
                        </a:rPr>
                        <a:t>MeV</a:t>
                      </a:r>
                    </a:p>
                  </p:txBody>
                </p:sp>
                <p:sp>
                  <p:nvSpPr>
                    <p:cNvPr id="58" name="TextBox 15">
                      <a:extLst>
                        <a:ext uri="{FF2B5EF4-FFF2-40B4-BE49-F238E27FC236}">
                          <a16:creationId xmlns:a16="http://schemas.microsoft.com/office/drawing/2014/main" xmlns="" id="{7A4DB35B-E1BF-204B-A061-554A2F8F32C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903157" y="3850217"/>
                      <a:ext cx="782372" cy="341667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="" val="1"/>
                      </a:ext>
                    </a:extLst>
                  </p:spPr>
                  <p:txBody>
                    <a:bodyPr wrap="square" lIns="40396" tIns="40396" rIns="40396" bIns="40396" numCol="1" anchor="t">
                      <a:spAutoFit/>
                    </a:bodyPr>
                    <a:lstStyle>
                      <a:lvl1pPr algn="r">
                        <a:lnSpc>
                          <a:spcPct val="120000"/>
                        </a:lnSpc>
                        <a:defRPr sz="1200">
                          <a:solidFill>
                            <a:srgbClr val="FFFF00"/>
                          </a:solidFill>
                          <a:latin typeface="Arial Unicode MS"/>
                          <a:ea typeface="Arial Unicode MS"/>
                          <a:cs typeface="Arial Unicode MS"/>
                          <a:sym typeface="Arial Unicode MS"/>
                        </a:defRPr>
                      </a:lvl1pPr>
                    </a:lstStyle>
                    <a:p>
                      <a:r>
                        <a:rPr lang="en-US" sz="800" dirty="0"/>
                        <a:t>7</a:t>
                      </a:r>
                      <a:r>
                        <a:rPr sz="800" dirty="0"/>
                        <a:t> MeV </a:t>
                      </a:r>
                    </a:p>
                  </p:txBody>
                </p:sp>
                <p:sp>
                  <p:nvSpPr>
                    <p:cNvPr id="59" name="TextBox 12">
                      <a:extLst>
                        <a:ext uri="{FF2B5EF4-FFF2-40B4-BE49-F238E27FC236}">
                          <a16:creationId xmlns:a16="http://schemas.microsoft.com/office/drawing/2014/main" xmlns="" id="{C92A7484-0644-AC44-A5A8-2BB02292197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69207" y="1022374"/>
                      <a:ext cx="992289" cy="34509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="" val="1"/>
                      </a:ext>
                    </a:extLst>
                  </p:spPr>
                  <p:txBody>
                    <a:bodyPr wrap="square" lIns="40396" tIns="40396" rIns="40396" bIns="40396" numCol="1" anchor="t">
                      <a:spAutoFit/>
                    </a:bodyPr>
                    <a:lstStyle>
                      <a:lvl1pPr>
                        <a:lnSpc>
                          <a:spcPct val="120000"/>
                        </a:lnSpc>
                        <a:defRPr sz="1200">
                          <a:solidFill>
                            <a:srgbClr val="FFFF00"/>
                          </a:solidFill>
                          <a:latin typeface="Arial Unicode MS"/>
                          <a:ea typeface="Arial Unicode MS"/>
                          <a:cs typeface="Arial Unicode MS"/>
                          <a:sym typeface="Arial Unicode MS"/>
                        </a:defRPr>
                      </a:lvl1pPr>
                    </a:lstStyle>
                    <a:p>
                      <a:r>
                        <a:rPr sz="800" dirty="0">
                          <a:latin typeface="+mn-lt"/>
                        </a:rPr>
                        <a:t>1 : 3 : 5</a:t>
                      </a:r>
                    </a:p>
                  </p:txBody>
                </p:sp>
                <p:sp>
                  <p:nvSpPr>
                    <p:cNvPr id="60" name="TextBox 12">
                      <a:extLst>
                        <a:ext uri="{FF2B5EF4-FFF2-40B4-BE49-F238E27FC236}">
                          <a16:creationId xmlns:a16="http://schemas.microsoft.com/office/drawing/2014/main" xmlns="" id="{46946165-446D-D940-94C1-22AA0CDB3B4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6151" y="3777351"/>
                      <a:ext cx="898783" cy="34509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="" val="1"/>
                      </a:ext>
                    </a:extLst>
                  </p:spPr>
                  <p:txBody>
                    <a:bodyPr wrap="square" lIns="40396" tIns="40396" rIns="40396" bIns="40396" numCol="1" anchor="t">
                      <a:spAutoFit/>
                    </a:bodyPr>
                    <a:lstStyle>
                      <a:lvl1pPr>
                        <a:lnSpc>
                          <a:spcPct val="120000"/>
                        </a:lnSpc>
                        <a:defRPr sz="1200">
                          <a:solidFill>
                            <a:srgbClr val="FFFF00"/>
                          </a:solidFill>
                          <a:latin typeface="Arial Unicode MS"/>
                          <a:ea typeface="Arial Unicode MS"/>
                          <a:cs typeface="Arial Unicode MS"/>
                          <a:sym typeface="Arial Unicode MS"/>
                        </a:defRPr>
                      </a:lvl1pPr>
                    </a:lstStyle>
                    <a:p>
                      <a:r>
                        <a:rPr sz="800" dirty="0">
                          <a:latin typeface="+mn-lt"/>
                        </a:rPr>
                        <a:t>2 : 4 : 6</a:t>
                      </a:r>
                    </a:p>
                  </p:txBody>
                </p:sp>
                <p:sp>
                  <p:nvSpPr>
                    <p:cNvPr id="61" name="Straight Arrow Connector 16">
                      <a:extLst>
                        <a:ext uri="{FF2B5EF4-FFF2-40B4-BE49-F238E27FC236}">
                          <a16:creationId xmlns:a16="http://schemas.microsoft.com/office/drawing/2014/main" xmlns="" id="{3412FC47-596A-4B48-8AE7-374904A39D3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753451" y="3671690"/>
                      <a:ext cx="658344" cy="389375"/>
                    </a:xfrm>
                    <a:prstGeom prst="line">
                      <a:avLst/>
                    </a:prstGeom>
                    <a:noFill/>
                    <a:ln w="12699" cap="flat">
                      <a:solidFill>
                        <a:srgbClr val="FFFF00"/>
                      </a:solidFill>
                      <a:prstDash val="solid"/>
                      <a:round/>
                      <a:tailEnd type="triangle" w="med" len="med"/>
                    </a:ln>
                    <a:effectLst/>
                  </p:spPr>
                  <p:txBody>
                    <a:bodyPr wrap="square" lIns="40396" tIns="40396" rIns="40396" bIns="40396" numCol="1" anchor="t">
                      <a:noAutofit/>
                    </a:bodyPr>
                    <a:lstStyle/>
                    <a:p>
                      <a:endParaRPr sz="1767"/>
                    </a:p>
                  </p:txBody>
                </p:sp>
                <p:sp>
                  <p:nvSpPr>
                    <p:cNvPr id="62" name="TextBox 15">
                      <a:extLst>
                        <a:ext uri="{FF2B5EF4-FFF2-40B4-BE49-F238E27FC236}">
                          <a16:creationId xmlns:a16="http://schemas.microsoft.com/office/drawing/2014/main" xmlns="" id="{F84D6B57-EDE4-5F4F-9118-A249F8392FF8}"/>
                        </a:ext>
                      </a:extLst>
                    </p:cNvPr>
                    <p:cNvSpPr txBox="1"/>
                    <p:nvPr/>
                  </p:nvSpPr>
                  <p:spPr>
                    <a:xfrm rot="20492133">
                      <a:off x="3404071" y="4153042"/>
                      <a:ext cx="616363" cy="341667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="" val="1"/>
                      </a:ext>
                    </a:extLst>
                  </p:spPr>
                  <p:txBody>
                    <a:bodyPr wrap="square" lIns="40396" tIns="40396" rIns="40396" bIns="40396" numCol="1" anchor="t">
                      <a:spAutoFit/>
                    </a:bodyPr>
                    <a:lstStyle>
                      <a:lvl1pPr algn="r">
                        <a:lnSpc>
                          <a:spcPct val="120000"/>
                        </a:lnSpc>
                        <a:defRPr sz="1200">
                          <a:solidFill>
                            <a:srgbClr val="FFFF00"/>
                          </a:solidFill>
                          <a:latin typeface="Arial Unicode MS"/>
                          <a:ea typeface="Arial Unicode MS"/>
                          <a:cs typeface="Arial Unicode MS"/>
                          <a:sym typeface="Arial Unicode MS"/>
                        </a:defRPr>
                      </a:lvl1pPr>
                    </a:lstStyle>
                    <a:p>
                      <a:r>
                        <a:rPr sz="800" dirty="0"/>
                        <a:t>dump</a:t>
                      </a:r>
                    </a:p>
                  </p:txBody>
                </p:sp>
                <p:grpSp>
                  <p:nvGrpSpPr>
                    <p:cNvPr id="63" name="Cube 50">
                      <a:extLst>
                        <a:ext uri="{FF2B5EF4-FFF2-40B4-BE49-F238E27FC236}">
                          <a16:creationId xmlns:a16="http://schemas.microsoft.com/office/drawing/2014/main" xmlns="" id="{FC67BFB2-3674-374C-8919-136A8CCECED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87429" y="2952858"/>
                      <a:ext cx="749618" cy="224534"/>
                      <a:chOff x="0" y="0"/>
                      <a:chExt cx="749617" cy="224533"/>
                    </a:xfrm>
                  </p:grpSpPr>
                  <p:sp>
                    <p:nvSpPr>
                      <p:cNvPr id="72" name="Figure">
                        <a:extLst>
                          <a:ext uri="{FF2B5EF4-FFF2-40B4-BE49-F238E27FC236}">
                            <a16:creationId xmlns:a16="http://schemas.microsoft.com/office/drawing/2014/main" xmlns="" id="{A283050D-435D-1F4C-A531-BED453047413}"/>
                          </a:ext>
                        </a:extLst>
                      </p:cNvPr>
                      <p:cNvSpPr/>
                      <p:nvPr/>
                    </p:nvSpPr>
                    <p:spPr>
                      <a:xfrm rot="21040540">
                        <a:off x="3655" y="59437"/>
                        <a:ext cx="742307" cy="10566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5400"/>
                            </a:moveTo>
                            <a:lnTo>
                              <a:pt x="769" y="0"/>
                            </a:lnTo>
                            <a:lnTo>
                              <a:pt x="21600" y="0"/>
                            </a:lnTo>
                            <a:lnTo>
                              <a:pt x="21600" y="16200"/>
                            </a:lnTo>
                            <a:lnTo>
                              <a:pt x="20831" y="21600"/>
                            </a:ln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solidFill>
                        <a:srgbClr val="00863D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0396" tIns="40396" rIns="40396" bIns="40396" numCol="1" anchor="ctr">
                        <a:noAutofit/>
                      </a:bodyPr>
                      <a:lstStyle/>
                      <a:p>
                        <a:pPr>
                          <a:lnSpc>
                            <a:spcPct val="120000"/>
                          </a:lnSpc>
                        </a:pPr>
                        <a:endParaRPr sz="1767"/>
                      </a:p>
                    </p:txBody>
                  </p:sp>
                  <p:sp>
                    <p:nvSpPr>
                      <p:cNvPr id="73" name="Figure">
                        <a:extLst>
                          <a:ext uri="{FF2B5EF4-FFF2-40B4-BE49-F238E27FC236}">
                            <a16:creationId xmlns:a16="http://schemas.microsoft.com/office/drawing/2014/main" xmlns="" id="{1E879D72-6580-4E4B-9976-E530987AC00D}"/>
                          </a:ext>
                        </a:extLst>
                      </p:cNvPr>
                      <p:cNvSpPr/>
                      <p:nvPr/>
                    </p:nvSpPr>
                    <p:spPr>
                      <a:xfrm rot="21040540">
                        <a:off x="714817" y="1441"/>
                        <a:ext cx="26416" cy="10566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5400"/>
                            </a:moveTo>
                            <a:lnTo>
                              <a:pt x="21600" y="0"/>
                            </a:lnTo>
                            <a:lnTo>
                              <a:pt x="21600" y="16200"/>
                            </a:ln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solidFill>
                        <a:srgbClr val="000000">
                          <a:alpha val="20000"/>
                        </a:srgbClr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0396" tIns="40396" rIns="40396" bIns="40396" numCol="1" anchor="ctr">
                        <a:noAutofit/>
                      </a:bodyPr>
                      <a:lstStyle/>
                      <a:p>
                        <a:pPr>
                          <a:lnSpc>
                            <a:spcPct val="120000"/>
                          </a:lnSpc>
                        </a:pPr>
                        <a:endParaRPr sz="1767"/>
                      </a:p>
                    </p:txBody>
                  </p:sp>
                  <p:sp>
                    <p:nvSpPr>
                      <p:cNvPr id="74" name="Figure">
                        <a:extLst>
                          <a:ext uri="{FF2B5EF4-FFF2-40B4-BE49-F238E27FC236}">
                            <a16:creationId xmlns:a16="http://schemas.microsoft.com/office/drawing/2014/main" xmlns="" id="{93499105-4A97-C94C-98FC-02DC25049A8E}"/>
                          </a:ext>
                        </a:extLst>
                      </p:cNvPr>
                      <p:cNvSpPr/>
                      <p:nvPr/>
                    </p:nvSpPr>
                    <p:spPr>
                      <a:xfrm rot="21040540">
                        <a:off x="-2765" y="59960"/>
                        <a:ext cx="742307" cy="26416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21600"/>
                            </a:moveTo>
                            <a:lnTo>
                              <a:pt x="769" y="0"/>
                            </a:lnTo>
                            <a:lnTo>
                              <a:pt x="21600" y="0"/>
                            </a:lnTo>
                            <a:lnTo>
                              <a:pt x="20831" y="21600"/>
                            </a:lnTo>
                            <a:close/>
                          </a:path>
                        </a:pathLst>
                      </a:custGeom>
                      <a:solidFill>
                        <a:srgbClr val="FFFFFF">
                          <a:alpha val="20000"/>
                        </a:srgbClr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0396" tIns="40396" rIns="40396" bIns="40396" numCol="1" anchor="ctr">
                        <a:noAutofit/>
                      </a:bodyPr>
                      <a:lstStyle/>
                      <a:p>
                        <a:pPr>
                          <a:lnSpc>
                            <a:spcPct val="120000"/>
                          </a:lnSpc>
                        </a:pPr>
                        <a:endParaRPr sz="1767"/>
                      </a:p>
                    </p:txBody>
                  </p:sp>
                  <p:sp>
                    <p:nvSpPr>
                      <p:cNvPr id="75" name="Figure">
                        <a:extLst>
                          <a:ext uri="{FF2B5EF4-FFF2-40B4-BE49-F238E27FC236}">
                            <a16:creationId xmlns:a16="http://schemas.microsoft.com/office/drawing/2014/main" xmlns="" id="{5253FAD6-96F2-3649-B11D-B0EDDC5EB584}"/>
                          </a:ext>
                        </a:extLst>
                      </p:cNvPr>
                      <p:cNvSpPr/>
                      <p:nvPr/>
                    </p:nvSpPr>
                    <p:spPr>
                      <a:xfrm rot="21040540">
                        <a:off x="3655" y="59437"/>
                        <a:ext cx="742307" cy="10566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5400"/>
                            </a:moveTo>
                            <a:lnTo>
                              <a:pt x="769" y="0"/>
                            </a:lnTo>
                            <a:lnTo>
                              <a:pt x="21600" y="0"/>
                            </a:lnTo>
                            <a:lnTo>
                              <a:pt x="21600" y="16200"/>
                            </a:lnTo>
                            <a:lnTo>
                              <a:pt x="20831" y="21600"/>
                            </a:lnTo>
                            <a:lnTo>
                              <a:pt x="0" y="21600"/>
                            </a:lnTo>
                            <a:close/>
                            <a:moveTo>
                              <a:pt x="0" y="5400"/>
                            </a:moveTo>
                            <a:lnTo>
                              <a:pt x="20831" y="5400"/>
                            </a:lnTo>
                            <a:lnTo>
                              <a:pt x="21600" y="0"/>
                            </a:lnTo>
                            <a:moveTo>
                              <a:pt x="20831" y="5400"/>
                            </a:moveTo>
                            <a:lnTo>
                              <a:pt x="20831" y="21600"/>
                            </a:lnTo>
                          </a:path>
                        </a:pathLst>
                      </a:custGeom>
                      <a:noFill/>
                      <a:ln w="12699" cap="flat">
                        <a:solidFill>
                          <a:srgbClr val="00B050"/>
                        </a:solidFill>
                        <a:prstDash val="solid"/>
                        <a:round/>
                      </a:ln>
                      <a:effectLst/>
                    </p:spPr>
                    <p:txBody>
                      <a:bodyPr wrap="square" lIns="40396" tIns="40396" rIns="40396" bIns="40396" numCol="1" anchor="ctr">
                        <a:noAutofit/>
                      </a:bodyPr>
                      <a:lstStyle/>
                      <a:p>
                        <a:pPr>
                          <a:lnSpc>
                            <a:spcPct val="120000"/>
                          </a:lnSpc>
                        </a:pPr>
                        <a:endParaRPr sz="1767"/>
                      </a:p>
                    </p:txBody>
                  </p:sp>
                </p:grpSp>
                <p:sp>
                  <p:nvSpPr>
                    <p:cNvPr id="64" name="Straight Arrow Connector 8">
                      <a:extLst>
                        <a:ext uri="{FF2B5EF4-FFF2-40B4-BE49-F238E27FC236}">
                          <a16:creationId xmlns:a16="http://schemas.microsoft.com/office/drawing/2014/main" xmlns="" id="{E665B0B2-F73F-1F45-BBD6-D22444DFE940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629574" y="2998600"/>
                      <a:ext cx="639263" cy="11740"/>
                    </a:xfrm>
                    <a:prstGeom prst="line">
                      <a:avLst/>
                    </a:prstGeom>
                    <a:noFill/>
                    <a:ln w="12699" cap="flat">
                      <a:solidFill>
                        <a:srgbClr val="FFFF00"/>
                      </a:solidFill>
                      <a:prstDash val="solid"/>
                      <a:round/>
                      <a:tailEnd type="triangle" w="med" len="med"/>
                    </a:ln>
                    <a:effectLst/>
                  </p:spPr>
                  <p:txBody>
                    <a:bodyPr wrap="square" lIns="40396" tIns="40396" rIns="40396" bIns="40396" numCol="1" anchor="t">
                      <a:noAutofit/>
                    </a:bodyPr>
                    <a:lstStyle/>
                    <a:p>
                      <a:endParaRPr sz="1767"/>
                    </a:p>
                  </p:txBody>
                </p:sp>
                <p:sp>
                  <p:nvSpPr>
                    <p:cNvPr id="65" name="TextBox 15">
                      <a:extLst>
                        <a:ext uri="{FF2B5EF4-FFF2-40B4-BE49-F238E27FC236}">
                          <a16:creationId xmlns:a16="http://schemas.microsoft.com/office/drawing/2014/main" xmlns="" id="{2F73AAC6-13A4-C84F-89DE-1827CB35D46E}"/>
                        </a:ext>
                      </a:extLst>
                    </p:cNvPr>
                    <p:cNvSpPr txBox="1"/>
                    <p:nvPr/>
                  </p:nvSpPr>
                  <p:spPr>
                    <a:xfrm rot="21160245">
                      <a:off x="813462" y="2615070"/>
                      <a:ext cx="861997" cy="372222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="" val="1"/>
                      </a:ext>
                    </a:extLst>
                  </p:spPr>
                  <p:txBody>
                    <a:bodyPr wrap="square" lIns="40396" tIns="40396" rIns="40396" bIns="40396" numCol="1" anchor="t">
                      <a:spAutoFit/>
                    </a:bodyPr>
                    <a:lstStyle>
                      <a:lvl1pPr algn="ctr">
                        <a:lnSpc>
                          <a:spcPct val="120000"/>
                        </a:lnSpc>
                        <a:defRPr sz="1200">
                          <a:solidFill>
                            <a:srgbClr val="FFFF00"/>
                          </a:solidFill>
                          <a:latin typeface="Arial Unicode MS"/>
                          <a:ea typeface="Arial Unicode MS"/>
                          <a:cs typeface="Arial Unicode MS"/>
                          <a:sym typeface="Arial Unicode MS"/>
                        </a:defRPr>
                      </a:lvl1pPr>
                    </a:lstStyle>
                    <a:p>
                      <a:r>
                        <a:rPr sz="900" dirty="0">
                          <a:latin typeface="+mn-lt"/>
                        </a:rPr>
                        <a:t>injector</a:t>
                      </a:r>
                    </a:p>
                  </p:txBody>
                </p:sp>
                <p:grpSp>
                  <p:nvGrpSpPr>
                    <p:cNvPr id="66" name="Cube 60">
                      <a:extLst>
                        <a:ext uri="{FF2B5EF4-FFF2-40B4-BE49-F238E27FC236}">
                          <a16:creationId xmlns:a16="http://schemas.microsoft.com/office/drawing/2014/main" xmlns="" id="{65238F8F-B398-A245-A524-ECD34548F7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485612" y="4004178"/>
                      <a:ext cx="320046" cy="240957"/>
                      <a:chOff x="0" y="0"/>
                      <a:chExt cx="320044" cy="240956"/>
                    </a:xfrm>
                  </p:grpSpPr>
                  <p:sp>
                    <p:nvSpPr>
                      <p:cNvPr id="68" name="Figure">
                        <a:extLst>
                          <a:ext uri="{FF2B5EF4-FFF2-40B4-BE49-F238E27FC236}">
                            <a16:creationId xmlns:a16="http://schemas.microsoft.com/office/drawing/2014/main" xmlns="" id="{8FEC8952-D450-6E47-ABB9-86AEE363F58C}"/>
                          </a:ext>
                        </a:extLst>
                      </p:cNvPr>
                      <p:cNvSpPr/>
                      <p:nvPr/>
                    </p:nvSpPr>
                    <p:spPr>
                      <a:xfrm rot="20483132" flipH="1">
                        <a:off x="17857" y="41233"/>
                        <a:ext cx="284330" cy="15849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5400"/>
                            </a:moveTo>
                            <a:lnTo>
                              <a:pt x="3010" y="0"/>
                            </a:lnTo>
                            <a:lnTo>
                              <a:pt x="21600" y="0"/>
                            </a:lnTo>
                            <a:lnTo>
                              <a:pt x="21600" y="16200"/>
                            </a:lnTo>
                            <a:lnTo>
                              <a:pt x="18590" y="21600"/>
                            </a:ln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solidFill>
                        <a:srgbClr val="B40000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0396" tIns="40396" rIns="40396" bIns="40396" numCol="1" anchor="ctr">
                        <a:noAutofit/>
                      </a:bodyPr>
                      <a:lstStyle/>
                      <a:p>
                        <a:pPr>
                          <a:lnSpc>
                            <a:spcPct val="120000"/>
                          </a:lnSpc>
                        </a:pPr>
                        <a:endParaRPr sz="1767"/>
                      </a:p>
                    </p:txBody>
                  </p:sp>
                  <p:sp>
                    <p:nvSpPr>
                      <p:cNvPr id="69" name="Figure">
                        <a:extLst>
                          <a:ext uri="{FF2B5EF4-FFF2-40B4-BE49-F238E27FC236}">
                            <a16:creationId xmlns:a16="http://schemas.microsoft.com/office/drawing/2014/main" xmlns="" id="{35C4AD85-5463-174B-AF69-645DA13735F8}"/>
                          </a:ext>
                        </a:extLst>
                      </p:cNvPr>
                      <p:cNvSpPr/>
                      <p:nvPr/>
                    </p:nvSpPr>
                    <p:spPr>
                      <a:xfrm rot="20483132" flipH="1">
                        <a:off x="24258" y="80288"/>
                        <a:ext cx="39623" cy="15849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5400"/>
                            </a:moveTo>
                            <a:lnTo>
                              <a:pt x="21600" y="0"/>
                            </a:lnTo>
                            <a:lnTo>
                              <a:pt x="21600" y="16200"/>
                            </a:ln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solidFill>
                        <a:srgbClr val="000000">
                          <a:alpha val="20000"/>
                        </a:srgbClr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0396" tIns="40396" rIns="40396" bIns="40396" numCol="1" anchor="ctr">
                        <a:noAutofit/>
                      </a:bodyPr>
                      <a:lstStyle/>
                      <a:p>
                        <a:pPr>
                          <a:lnSpc>
                            <a:spcPct val="120000"/>
                          </a:lnSpc>
                        </a:pPr>
                        <a:endParaRPr sz="1767"/>
                      </a:p>
                    </p:txBody>
                  </p:sp>
                  <p:sp>
                    <p:nvSpPr>
                      <p:cNvPr id="70" name="Figure">
                        <a:extLst>
                          <a:ext uri="{FF2B5EF4-FFF2-40B4-BE49-F238E27FC236}">
                            <a16:creationId xmlns:a16="http://schemas.microsoft.com/office/drawing/2014/main" xmlns="" id="{2BA33F0C-FA0C-1B48-B206-7C13C8CA5C19}"/>
                          </a:ext>
                        </a:extLst>
                      </p:cNvPr>
                      <p:cNvSpPr/>
                      <p:nvPr/>
                    </p:nvSpPr>
                    <p:spPr>
                      <a:xfrm rot="20483132" flipH="1">
                        <a:off x="-1114" y="44342"/>
                        <a:ext cx="284330" cy="3962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21600"/>
                            </a:moveTo>
                            <a:lnTo>
                              <a:pt x="3010" y="0"/>
                            </a:lnTo>
                            <a:lnTo>
                              <a:pt x="21600" y="0"/>
                            </a:lnTo>
                            <a:lnTo>
                              <a:pt x="18590" y="21600"/>
                            </a:lnTo>
                            <a:close/>
                          </a:path>
                        </a:pathLst>
                      </a:custGeom>
                      <a:solidFill>
                        <a:srgbClr val="FFFFFF">
                          <a:alpha val="20000"/>
                        </a:srgbClr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0396" tIns="40396" rIns="40396" bIns="40396" numCol="1" anchor="ctr">
                        <a:noAutofit/>
                      </a:bodyPr>
                      <a:lstStyle/>
                      <a:p>
                        <a:pPr>
                          <a:lnSpc>
                            <a:spcPct val="120000"/>
                          </a:lnSpc>
                        </a:pPr>
                        <a:endParaRPr sz="1767"/>
                      </a:p>
                    </p:txBody>
                  </p:sp>
                  <p:sp>
                    <p:nvSpPr>
                      <p:cNvPr id="71" name="Figure">
                        <a:extLst>
                          <a:ext uri="{FF2B5EF4-FFF2-40B4-BE49-F238E27FC236}">
                            <a16:creationId xmlns:a16="http://schemas.microsoft.com/office/drawing/2014/main" xmlns="" id="{2119CC9D-88DA-4245-A0D4-A1178619415C}"/>
                          </a:ext>
                        </a:extLst>
                      </p:cNvPr>
                      <p:cNvSpPr/>
                      <p:nvPr/>
                    </p:nvSpPr>
                    <p:spPr>
                      <a:xfrm rot="20483132" flipH="1">
                        <a:off x="17857" y="41233"/>
                        <a:ext cx="284330" cy="15849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5400"/>
                            </a:moveTo>
                            <a:lnTo>
                              <a:pt x="3010" y="0"/>
                            </a:lnTo>
                            <a:lnTo>
                              <a:pt x="21600" y="0"/>
                            </a:lnTo>
                            <a:lnTo>
                              <a:pt x="21600" y="16200"/>
                            </a:lnTo>
                            <a:lnTo>
                              <a:pt x="18590" y="21600"/>
                            </a:lnTo>
                            <a:lnTo>
                              <a:pt x="0" y="21600"/>
                            </a:lnTo>
                            <a:close/>
                            <a:moveTo>
                              <a:pt x="0" y="5400"/>
                            </a:moveTo>
                            <a:lnTo>
                              <a:pt x="18590" y="5400"/>
                            </a:lnTo>
                            <a:lnTo>
                              <a:pt x="21600" y="0"/>
                            </a:lnTo>
                            <a:moveTo>
                              <a:pt x="18590" y="5400"/>
                            </a:moveTo>
                            <a:lnTo>
                              <a:pt x="18590" y="21600"/>
                            </a:lnTo>
                          </a:path>
                        </a:pathLst>
                      </a:custGeom>
                      <a:noFill/>
                      <a:ln w="12699" cap="flat">
                        <a:solidFill>
                          <a:srgbClr val="DE8400"/>
                        </a:solidFill>
                        <a:prstDash val="solid"/>
                        <a:round/>
                      </a:ln>
                      <a:effectLst/>
                    </p:spPr>
                    <p:txBody>
                      <a:bodyPr wrap="square" lIns="40396" tIns="40396" rIns="40396" bIns="40396" numCol="1" anchor="ctr">
                        <a:noAutofit/>
                      </a:bodyPr>
                      <a:lstStyle/>
                      <a:p>
                        <a:pPr>
                          <a:lnSpc>
                            <a:spcPct val="120000"/>
                          </a:lnSpc>
                        </a:pPr>
                        <a:endParaRPr sz="1767"/>
                      </a:p>
                    </p:txBody>
                  </p:sp>
                </p:grpSp>
                <p:sp>
                  <p:nvSpPr>
                    <p:cNvPr id="67" name="Oval 26">
                      <a:extLst>
                        <a:ext uri="{FF2B5EF4-FFF2-40B4-BE49-F238E27FC236}">
                          <a16:creationId xmlns:a16="http://schemas.microsoft.com/office/drawing/2014/main" xmlns="" id="{1D07FC0E-C784-1445-ACC1-59AE6CD956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8185" y="3063168"/>
                      <a:ext cx="125945" cy="11935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0396" tIns="40396" rIns="40396" bIns="40396" numCol="1" anchor="ctr">
                      <a:noAutofit/>
                    </a:bodyPr>
                    <a:lstStyle/>
                    <a:p>
                      <a:pPr>
                        <a:lnSpc>
                          <a:spcPct val="120000"/>
                        </a:lnSpc>
                      </a:pPr>
                      <a:endParaRPr sz="1767"/>
                    </a:p>
                  </p:txBody>
                </p:sp>
              </p:grpSp>
              <p:pic>
                <p:nvPicPr>
                  <p:cNvPr id="52" name="Image 86" descr="Image 86">
                    <a:extLst>
                      <a:ext uri="{FF2B5EF4-FFF2-40B4-BE49-F238E27FC236}">
                        <a16:creationId xmlns:a16="http://schemas.microsoft.com/office/drawing/2014/main" xmlns="" id="{54A4DDCD-FBF6-A742-A4D6-09D66DF1AB5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76990" y="2570148"/>
                    <a:ext cx="1982581" cy="1252157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53" name="Image 87" descr="Image 87">
                    <a:extLst>
                      <a:ext uri="{FF2B5EF4-FFF2-40B4-BE49-F238E27FC236}">
                        <a16:creationId xmlns:a16="http://schemas.microsoft.com/office/drawing/2014/main" xmlns="" id="{171E3465-829D-CC4E-BC64-7474AFD3C0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68837" y="1851505"/>
                    <a:ext cx="1982581" cy="1252158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50" name="ZoneTexte 90">
                  <a:extLst>
                    <a:ext uri="{FF2B5EF4-FFF2-40B4-BE49-F238E27FC236}">
                      <a16:creationId xmlns:a16="http://schemas.microsoft.com/office/drawing/2014/main" xmlns="" id="{731B3261-2E7E-F245-B70F-F393D7DCD058}"/>
                    </a:ext>
                  </a:extLst>
                </p:cNvPr>
                <p:cNvSpPr txBox="1"/>
                <p:nvPr/>
              </p:nvSpPr>
              <p:spPr>
                <a:xfrm>
                  <a:off x="2077391" y="847375"/>
                  <a:ext cx="4764245" cy="1031465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40396" rIns="40396">
                  <a:spAutoFit/>
                </a:bodyPr>
                <a:lstStyle/>
                <a:p>
                  <a:pPr marL="252489" indent="-252489">
                    <a:lnSpc>
                      <a:spcPct val="120000"/>
                    </a:lnSpc>
                    <a:buSzPct val="100000"/>
                    <a:buChar char="▪"/>
                    <a:defRPr sz="16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rPr sz="1200" dirty="0">
                      <a:latin typeface="+mn-lt"/>
                    </a:rPr>
                    <a:t>2 </a:t>
                  </a:r>
                  <a:r>
                    <a:rPr sz="1200" dirty="0" err="1">
                      <a:latin typeface="+mn-lt"/>
                    </a:rPr>
                    <a:t>Linacs</a:t>
                  </a:r>
                  <a:r>
                    <a:rPr sz="1200" dirty="0">
                      <a:latin typeface="+mn-lt"/>
                    </a:rPr>
                    <a:t> (Four 5-Cell 801.58 MHz SC cavities)</a:t>
                  </a:r>
                </a:p>
                <a:p>
                  <a:pPr marL="252489" indent="-252489">
                    <a:lnSpc>
                      <a:spcPct val="120000"/>
                    </a:lnSpc>
                    <a:buSzPct val="100000"/>
                    <a:buChar char="▪"/>
                    <a:defRPr sz="16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rPr sz="1200" dirty="0">
                      <a:latin typeface="+mn-lt"/>
                    </a:rPr>
                    <a:t>3 turns </a:t>
                  </a:r>
                  <a:r>
                    <a:rPr lang="en-US" sz="1200" dirty="0">
                      <a:latin typeface="+mn-lt"/>
                    </a:rPr>
                    <a:t>(</a:t>
                  </a:r>
                  <a:r>
                    <a:rPr lang="en-US" sz="1200" dirty="0">
                      <a:solidFill>
                        <a:schemeClr val="bg1"/>
                      </a:solidFill>
                      <a:latin typeface="+mn-lt"/>
                      <a:sym typeface="Wingdings" pitchFamily="2" charset="2"/>
                    </a:rPr>
                    <a:t>164</a:t>
                  </a:r>
                  <a:r>
                    <a:rPr sz="1200" dirty="0">
                      <a:solidFill>
                        <a:srgbClr val="C00000"/>
                      </a:solidFill>
                      <a:latin typeface="+mn-lt"/>
                    </a:rPr>
                    <a:t> </a:t>
                  </a:r>
                  <a:r>
                    <a:rPr sz="1200" dirty="0">
                      <a:latin typeface="+mn-lt"/>
                    </a:rPr>
                    <a:t>MeV/turn)</a:t>
                  </a:r>
                </a:p>
                <a:p>
                  <a:pPr marL="252489" indent="-252489">
                    <a:lnSpc>
                      <a:spcPct val="120000"/>
                    </a:lnSpc>
                    <a:buSzPct val="100000"/>
                    <a:buChar char="▪"/>
                    <a:defRPr sz="16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rPr sz="1200" dirty="0">
                      <a:latin typeface="+mn-lt"/>
                    </a:rPr>
                    <a:t>Max. beam energy </a:t>
                  </a:r>
                  <a:r>
                    <a:rPr lang="en-US" sz="1200" dirty="0">
                      <a:solidFill>
                        <a:schemeClr val="bg1"/>
                      </a:solidFill>
                      <a:latin typeface="+mn-lt"/>
                    </a:rPr>
                    <a:t>5</a:t>
                  </a:r>
                  <a:r>
                    <a:rPr sz="1200" dirty="0">
                      <a:latin typeface="+mn-lt"/>
                    </a:rPr>
                    <a:t>00 MeV</a:t>
                  </a:r>
                </a:p>
              </p:txBody>
            </p:sp>
          </p:grpSp>
          <p:sp>
            <p:nvSpPr>
              <p:cNvPr id="48" name="TextBox 29">
                <a:extLst>
                  <a:ext uri="{FF2B5EF4-FFF2-40B4-BE49-F238E27FC236}">
                    <a16:creationId xmlns:a16="http://schemas.microsoft.com/office/drawing/2014/main" xmlns="" id="{59E6F632-E063-D145-B92A-831135495A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47955" y="5158753"/>
                <a:ext cx="230360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6"/>
                  </a:buBlip>
                  <a:defRPr sz="2400">
                    <a:solidFill>
                      <a:srgbClr val="000066"/>
                    </a:solidFill>
                    <a:latin typeface="Arial Unicode MS" panose="020B0604020202020204" pitchFamily="34" charset="-128"/>
                    <a:ea typeface="MS PGothic" panose="020B0600070205080204" pitchFamily="34" charset="-128"/>
                  </a:defRPr>
                </a:lvl1pPr>
                <a:lvl2pPr marL="742950" indent="-28575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Blip>
                    <a:blip r:embed="rId7"/>
                  </a:buBlip>
                  <a:defRPr sz="2000">
                    <a:solidFill>
                      <a:srgbClr val="800080"/>
                    </a:solidFill>
                    <a:latin typeface="Arial Unicode MS" panose="020B0604020202020204" pitchFamily="34" charset="-128"/>
                    <a:ea typeface="MS PGothic" panose="020B0600070205080204" pitchFamily="34" charset="-128"/>
                  </a:defRPr>
                </a:lvl2pPr>
                <a:lvl3pPr marL="1143000" indent="-228600">
                  <a:lnSpc>
                    <a:spcPct val="110000"/>
                  </a:lnSpc>
                  <a:spcBef>
                    <a:spcPct val="45000"/>
                  </a:spcBef>
                  <a:spcAft>
                    <a:spcPct val="30000"/>
                  </a:spcAft>
                  <a:buSzPct val="100000"/>
                  <a:buBlip>
                    <a:blip r:embed="rId8"/>
                  </a:buBlip>
                  <a:defRPr>
                    <a:solidFill>
                      <a:srgbClr val="009900"/>
                    </a:solidFill>
                    <a:latin typeface="Arial Unicode MS" panose="020B0604020202020204" pitchFamily="34" charset="-128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r>
                  <a:rPr lang="en-US" altLang="en-US" sz="1200" dirty="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rPr>
                  <a:t>Footprint: 29 m × 5.5 m × 0.9 m</a:t>
                </a:r>
              </a:p>
            </p:txBody>
          </p:sp>
        </p:grpSp>
        <p:sp>
          <p:nvSpPr>
            <p:cNvPr id="46" name="TextBox 13">
              <a:extLst>
                <a:ext uri="{FF2B5EF4-FFF2-40B4-BE49-F238E27FC236}">
                  <a16:creationId xmlns:a16="http://schemas.microsoft.com/office/drawing/2014/main" xmlns="" id="{C0E5E976-3CE2-C145-B419-F300AD37AA42}"/>
                </a:ext>
              </a:extLst>
            </p:cNvPr>
            <p:cNvSpPr txBox="1"/>
            <p:nvPr/>
          </p:nvSpPr>
          <p:spPr>
            <a:xfrm rot="20272894">
              <a:off x="1395776" y="3688949"/>
              <a:ext cx="735840" cy="2184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0396" tIns="40396" rIns="40396" bIns="40396" numCol="1" anchor="t">
              <a:spAutoFit/>
            </a:bodyPr>
            <a:lstStyle/>
            <a:p>
              <a:pPr>
                <a:lnSpc>
                  <a:spcPct val="120000"/>
                </a:lnSpc>
                <a:defRPr sz="1200">
                  <a:solidFill>
                    <a:srgbClr val="FFFF00"/>
                  </a:solidFill>
                  <a:latin typeface="Symbol"/>
                  <a:ea typeface="Symbol"/>
                  <a:cs typeface="Symbol"/>
                  <a:sym typeface="Symbol"/>
                </a:defRPr>
              </a:pPr>
              <a:r>
                <a:rPr sz="800" dirty="0"/>
                <a:t>D</a:t>
              </a:r>
              <a:r>
                <a:rPr sz="800" dirty="0">
                  <a:latin typeface="Arial Unicode MS"/>
                  <a:ea typeface="Arial Unicode MS"/>
                  <a:cs typeface="Arial Unicode MS"/>
                  <a:sym typeface="Arial Unicode MS"/>
                </a:rPr>
                <a:t>E = </a:t>
              </a:r>
              <a:r>
                <a:rPr lang="en-US" sz="800" dirty="0">
                  <a:solidFill>
                    <a:srgbClr val="FFFF00"/>
                  </a:solidFill>
                  <a:latin typeface="Arial Unicode MS"/>
                  <a:ea typeface="Arial Unicode MS"/>
                  <a:cs typeface="Arial Unicode MS"/>
                  <a:sym typeface="Arial Unicode MS"/>
                </a:rPr>
                <a:t>82.2</a:t>
              </a:r>
              <a:r>
                <a:rPr sz="800" dirty="0">
                  <a:latin typeface="Arial Unicode MS"/>
                  <a:ea typeface="Arial Unicode MS"/>
                  <a:cs typeface="Arial Unicode MS"/>
                  <a:sym typeface="Arial Unicode MS"/>
                </a:rPr>
                <a:t> </a:t>
              </a:r>
              <a:r>
                <a:rPr sz="800" dirty="0">
                  <a:latin typeface="+mn-lt"/>
                  <a:ea typeface="Arial Unicode MS"/>
                  <a:cs typeface="Arial Unicode MS"/>
                  <a:sym typeface="Arial Unicode MS"/>
                </a:rPr>
                <a:t>MeV</a:t>
              </a:r>
            </a:p>
          </p:txBody>
        </p:sp>
      </p:grpSp>
      <p:grpSp>
        <p:nvGrpSpPr>
          <p:cNvPr id="76" name="Group 60">
            <a:extLst>
              <a:ext uri="{FF2B5EF4-FFF2-40B4-BE49-F238E27FC236}">
                <a16:creationId xmlns:a16="http://schemas.microsoft.com/office/drawing/2014/main" xmlns="" id="{1DE033B2-DF1E-A647-BFDC-F7717F4A11DF}"/>
              </a:ext>
            </a:extLst>
          </p:cNvPr>
          <p:cNvGrpSpPr>
            <a:grpSpLocks/>
          </p:cNvGrpSpPr>
          <p:nvPr/>
        </p:nvGrpSpPr>
        <p:grpSpPr bwMode="auto">
          <a:xfrm>
            <a:off x="-585816" y="3508287"/>
            <a:ext cx="5341674" cy="1368152"/>
            <a:chOff x="-1216480" y="1489226"/>
            <a:chExt cx="11163732" cy="2591643"/>
          </a:xfrm>
        </p:grpSpPr>
        <p:pic>
          <p:nvPicPr>
            <p:cNvPr id="87" name="Picture 2">
              <a:extLst>
                <a:ext uri="{FF2B5EF4-FFF2-40B4-BE49-F238E27FC236}">
                  <a16:creationId xmlns:a16="http://schemas.microsoft.com/office/drawing/2014/main" xmlns="" id="{F131DA67-DABF-C046-A903-0DB5039B30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6480" y="1582422"/>
              <a:ext cx="11163732" cy="23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8" name="Group 59">
              <a:extLst>
                <a:ext uri="{FF2B5EF4-FFF2-40B4-BE49-F238E27FC236}">
                  <a16:creationId xmlns:a16="http://schemas.microsoft.com/office/drawing/2014/main" xmlns="" id="{8C5D8FA8-235F-5247-A41B-2554B5D7BF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200" y="1489226"/>
              <a:ext cx="8324850" cy="2591643"/>
              <a:chOff x="330200" y="1489226"/>
              <a:chExt cx="8324850" cy="2591643"/>
            </a:xfrm>
          </p:grpSpPr>
          <p:sp>
            <p:nvSpPr>
              <p:cNvPr id="89" name="TextBox 14">
                <a:extLst>
                  <a:ext uri="{FF2B5EF4-FFF2-40B4-BE49-F238E27FC236}">
                    <a16:creationId xmlns:a16="http://schemas.microsoft.com/office/drawing/2014/main" xmlns="" id="{E4D76047-9382-AD4D-B031-7344A69FBC9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27580" y="2307640"/>
                <a:ext cx="1536359" cy="4664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501650" indent="-44450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1004888" indent="-90488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508125" indent="-13652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2009775" indent="-18097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r>
                  <a:rPr lang="en-US" altLang="en-US" sz="1000" b="1" dirty="0">
                    <a:solidFill>
                      <a:schemeClr val="tx1"/>
                    </a:solidFill>
                    <a:latin typeface="+mn-lt"/>
                  </a:rPr>
                  <a:t>Top view</a:t>
                </a:r>
              </a:p>
            </p:txBody>
          </p:sp>
          <p:cxnSp>
            <p:nvCxnSpPr>
              <p:cNvPr id="90" name="Straight Arrow Connector 18">
                <a:extLst>
                  <a:ext uri="{FF2B5EF4-FFF2-40B4-BE49-F238E27FC236}">
                    <a16:creationId xmlns:a16="http://schemas.microsoft.com/office/drawing/2014/main" xmlns="" id="{3576D79E-8E85-364A-82D6-7FB0C731DE0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81373" y="2708048"/>
                <a:ext cx="7474176" cy="0"/>
              </a:xfrm>
              <a:prstGeom prst="straightConnector1">
                <a:avLst/>
              </a:prstGeom>
              <a:noFill/>
              <a:ln w="12699">
                <a:solidFill>
                  <a:schemeClr val="tx1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1" name="Straight Arrow Connector 15">
                <a:extLst>
                  <a:ext uri="{FF2B5EF4-FFF2-40B4-BE49-F238E27FC236}">
                    <a16:creationId xmlns:a16="http://schemas.microsoft.com/office/drawing/2014/main" xmlns="" id="{9F1A33A7-258A-4849-BEF3-8AFD21B1CE9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001509" y="1960562"/>
                <a:ext cx="0" cy="1492705"/>
              </a:xfrm>
              <a:prstGeom prst="straightConnector1">
                <a:avLst/>
              </a:prstGeom>
              <a:noFill/>
              <a:ln w="12699">
                <a:solidFill>
                  <a:schemeClr val="tx1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92" name="TextBox 12">
                <a:extLst>
                  <a:ext uri="{FF2B5EF4-FFF2-40B4-BE49-F238E27FC236}">
                    <a16:creationId xmlns:a16="http://schemas.microsoft.com/office/drawing/2014/main" xmlns="" id="{8180F2DD-2658-674E-B7A6-A1A5F367B3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62395" y="2717945"/>
                <a:ext cx="947679" cy="408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501650" indent="-44450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1004888" indent="-90488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508125" indent="-13652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2009775" indent="-18097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r>
                  <a:rPr lang="en-US" altLang="en-US" sz="800" dirty="0">
                    <a:solidFill>
                      <a:schemeClr val="tx1"/>
                    </a:solidFill>
                    <a:latin typeface="+mn-lt"/>
                  </a:rPr>
                  <a:t>29 m</a:t>
                </a:r>
              </a:p>
            </p:txBody>
          </p:sp>
          <p:sp>
            <p:nvSpPr>
              <p:cNvPr id="93" name="TextBox 12">
                <a:extLst>
                  <a:ext uri="{FF2B5EF4-FFF2-40B4-BE49-F238E27FC236}">
                    <a16:creationId xmlns:a16="http://schemas.microsoft.com/office/drawing/2014/main" xmlns="" id="{B730D0FA-0C65-A44F-9A26-E9AE8752B7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74137" y="2307640"/>
                <a:ext cx="1063177" cy="408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501650" indent="-44450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1004888" indent="-90488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508125" indent="-13652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2009775" indent="-18097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r>
                  <a:rPr lang="en-US" altLang="en-US" sz="800" dirty="0">
                    <a:solidFill>
                      <a:schemeClr val="tx1"/>
                    </a:solidFill>
                    <a:latin typeface="+mn-lt"/>
                  </a:rPr>
                  <a:t>5.5 m</a:t>
                </a:r>
              </a:p>
            </p:txBody>
          </p:sp>
          <p:cxnSp>
            <p:nvCxnSpPr>
              <p:cNvPr id="94" name="Straight Arrow Connector 18">
                <a:extLst>
                  <a:ext uri="{FF2B5EF4-FFF2-40B4-BE49-F238E27FC236}">
                    <a16:creationId xmlns:a16="http://schemas.microsoft.com/office/drawing/2014/main" xmlns="" id="{3BDAF1DC-0C57-6740-945C-29B2EE2F8F6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0200" y="3865563"/>
                <a:ext cx="2557463" cy="17462"/>
              </a:xfrm>
              <a:prstGeom prst="straightConnector1">
                <a:avLst/>
              </a:prstGeom>
              <a:noFill/>
              <a:ln w="12699">
                <a:solidFill>
                  <a:schemeClr val="bg1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95" name="TextBox 12">
                <a:extLst>
                  <a:ext uri="{FF2B5EF4-FFF2-40B4-BE49-F238E27FC236}">
                    <a16:creationId xmlns:a16="http://schemas.microsoft.com/office/drawing/2014/main" xmlns="" id="{F3FFBCD0-3789-8D4A-851D-650AB1F802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96152" y="3526065"/>
                <a:ext cx="851076" cy="408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501650" indent="-44450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1004888" indent="-90488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508125" indent="-13652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2009775" indent="-18097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r>
                  <a:rPr lang="en-US" altLang="en-US" sz="800" dirty="0">
                    <a:solidFill>
                      <a:schemeClr val="tx1"/>
                    </a:solidFill>
                    <a:latin typeface="+mn-lt"/>
                  </a:rPr>
                  <a:t>10 m</a:t>
                </a:r>
              </a:p>
            </p:txBody>
          </p:sp>
          <p:cxnSp>
            <p:nvCxnSpPr>
              <p:cNvPr id="96" name="Straight Arrow Connector 18">
                <a:extLst>
                  <a:ext uri="{FF2B5EF4-FFF2-40B4-BE49-F238E27FC236}">
                    <a16:creationId xmlns:a16="http://schemas.microsoft.com/office/drawing/2014/main" xmlns="" id="{6A8E4C11-B6B9-A940-9F5F-CF35877F646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887663" y="3884613"/>
                <a:ext cx="3246437" cy="12700"/>
              </a:xfrm>
              <a:prstGeom prst="straightConnector1">
                <a:avLst/>
              </a:prstGeom>
              <a:noFill/>
              <a:ln w="12699">
                <a:solidFill>
                  <a:schemeClr val="bg1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97" name="TextBox 12">
                <a:extLst>
                  <a:ext uri="{FF2B5EF4-FFF2-40B4-BE49-F238E27FC236}">
                    <a16:creationId xmlns:a16="http://schemas.microsoft.com/office/drawing/2014/main" xmlns="" id="{8A432965-6C2C-7042-81BA-35376218F1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28563" y="3565510"/>
                <a:ext cx="856190" cy="3789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501650" indent="-44450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1004888" indent="-90488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508125" indent="-13652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2009775" indent="-18097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r>
                  <a:rPr lang="en-US" altLang="en-US" sz="700" dirty="0">
                    <a:solidFill>
                      <a:schemeClr val="tx1"/>
                    </a:solidFill>
                    <a:latin typeface="+mn-lt"/>
                  </a:rPr>
                  <a:t>10 m</a:t>
                </a:r>
              </a:p>
            </p:txBody>
          </p:sp>
          <p:sp>
            <p:nvSpPr>
              <p:cNvPr id="98" name="TextBox 13">
                <a:extLst>
                  <a:ext uri="{FF2B5EF4-FFF2-40B4-BE49-F238E27FC236}">
                    <a16:creationId xmlns:a16="http://schemas.microsoft.com/office/drawing/2014/main" xmlns="" id="{2BC1E7F1-8870-F744-AC3F-40DF1634D9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8071" y="2989651"/>
                <a:ext cx="2082292" cy="3789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501650" indent="-44450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1004888" indent="-90488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508125" indent="-13652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2009775" indent="-18097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r>
                  <a:rPr lang="en-US" altLang="en-US" sz="700" dirty="0">
                    <a:solidFill>
                      <a:schemeClr val="tx1"/>
                    </a:solidFill>
                    <a:latin typeface="Symbol" pitchFamily="2" charset="2"/>
                  </a:rPr>
                  <a:t>D</a:t>
                </a:r>
                <a:r>
                  <a:rPr lang="en-US" altLang="en-US" sz="700" dirty="0">
                    <a:solidFill>
                      <a:schemeClr val="tx1"/>
                    </a:solidFill>
                  </a:rPr>
                  <a:t>E = 82.2 MeV</a:t>
                </a:r>
              </a:p>
            </p:txBody>
          </p:sp>
          <p:sp>
            <p:nvSpPr>
              <p:cNvPr id="99" name="TextBox 12">
                <a:extLst>
                  <a:ext uri="{FF2B5EF4-FFF2-40B4-BE49-F238E27FC236}">
                    <a16:creationId xmlns:a16="http://schemas.microsoft.com/office/drawing/2014/main" xmlns="" id="{74703A0A-BE23-664F-B94A-161363B777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10507" y="1489226"/>
                <a:ext cx="964614" cy="408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501650" indent="-44450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1004888" indent="-90488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508125" indent="-13652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2009775" indent="-18097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r>
                  <a:rPr lang="en-US" altLang="en-US" sz="800" dirty="0">
                    <a:solidFill>
                      <a:schemeClr val="tx1"/>
                    </a:solidFill>
                    <a:latin typeface="+mn-lt"/>
                  </a:rPr>
                  <a:t>7 MeV</a:t>
                </a:r>
              </a:p>
            </p:txBody>
          </p:sp>
          <p:sp>
            <p:nvSpPr>
              <p:cNvPr id="100" name="TextBox 12">
                <a:extLst>
                  <a:ext uri="{FF2B5EF4-FFF2-40B4-BE49-F238E27FC236}">
                    <a16:creationId xmlns:a16="http://schemas.microsoft.com/office/drawing/2014/main" xmlns="" id="{791C65AE-3860-6144-A82B-8048C4E36B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2170" y="3672761"/>
                <a:ext cx="962936" cy="408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501650" indent="-44450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1004888" indent="-90488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508125" indent="-13652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2009775" indent="-18097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r>
                  <a:rPr lang="en-US" altLang="en-US" sz="800" dirty="0">
                    <a:solidFill>
                      <a:schemeClr val="tx1"/>
                    </a:solidFill>
                    <a:latin typeface="+mn-lt"/>
                  </a:rPr>
                  <a:t>7 MeV</a:t>
                </a:r>
              </a:p>
            </p:txBody>
          </p:sp>
          <p:cxnSp>
            <p:nvCxnSpPr>
              <p:cNvPr id="101" name="Straight Arrow Connector 8">
                <a:extLst>
                  <a:ext uri="{FF2B5EF4-FFF2-40B4-BE49-F238E27FC236}">
                    <a16:creationId xmlns:a16="http://schemas.microsoft.com/office/drawing/2014/main" xmlns="" id="{5991E446-FF44-3044-BB5C-2D2CCF4D97F5}"/>
                  </a:ext>
                </a:extLst>
              </p:cNvPr>
              <p:cNvCxnSpPr>
                <a:cxnSpLocks noChangeShapeType="1"/>
                <a:endCxn id="100" idx="3"/>
              </p:cNvCxnSpPr>
              <p:nvPr/>
            </p:nvCxnSpPr>
            <p:spPr bwMode="auto">
              <a:xfrm flipH="1">
                <a:off x="3235106" y="3482770"/>
                <a:ext cx="389429" cy="394045"/>
              </a:xfrm>
              <a:prstGeom prst="straightConnector1">
                <a:avLst/>
              </a:prstGeom>
              <a:noFill/>
              <a:ln w="12699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2" name="Straight Arrow Connector 18">
                <a:extLst>
                  <a:ext uri="{FF2B5EF4-FFF2-40B4-BE49-F238E27FC236}">
                    <a16:creationId xmlns:a16="http://schemas.microsoft.com/office/drawing/2014/main" xmlns="" id="{18D4D344-4F6E-2F4F-A891-5DB48C6374D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129338" y="3889375"/>
                <a:ext cx="2525712" cy="0"/>
              </a:xfrm>
              <a:prstGeom prst="straightConnector1">
                <a:avLst/>
              </a:prstGeom>
              <a:noFill/>
              <a:ln w="12699">
                <a:solidFill>
                  <a:schemeClr val="bg1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3" name="TextBox 12">
                <a:extLst>
                  <a:ext uri="{FF2B5EF4-FFF2-40B4-BE49-F238E27FC236}">
                    <a16:creationId xmlns:a16="http://schemas.microsoft.com/office/drawing/2014/main" xmlns="" id="{4F43EEF8-8135-1D4F-9465-3F35FB07DB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52016" y="3552983"/>
                <a:ext cx="719329" cy="408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501650" indent="-44450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1004888" indent="-90488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508125" indent="-13652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2009775" indent="-18097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r>
                  <a:rPr lang="en-US" altLang="en-US" sz="800" dirty="0">
                    <a:solidFill>
                      <a:schemeClr val="tx1"/>
                    </a:solidFill>
                    <a:latin typeface="+mn-lt"/>
                  </a:rPr>
                  <a:t>9 m</a:t>
                </a:r>
              </a:p>
            </p:txBody>
          </p:sp>
          <p:cxnSp>
            <p:nvCxnSpPr>
              <p:cNvPr id="104" name="Straight Arrow Connector 18">
                <a:extLst>
                  <a:ext uri="{FF2B5EF4-FFF2-40B4-BE49-F238E27FC236}">
                    <a16:creationId xmlns:a16="http://schemas.microsoft.com/office/drawing/2014/main" xmlns="" id="{21AB9983-F146-BB49-ACF9-9C202D4599D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224893" y="3526065"/>
                <a:ext cx="2694216" cy="0"/>
              </a:xfrm>
              <a:prstGeom prst="straightConnector1">
                <a:avLst/>
              </a:prstGeom>
              <a:noFill/>
              <a:ln w="12699">
                <a:solidFill>
                  <a:schemeClr val="tx1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5" name="Straight Arrow Connector 18">
                <a:extLst>
                  <a:ext uri="{FF2B5EF4-FFF2-40B4-BE49-F238E27FC236}">
                    <a16:creationId xmlns:a16="http://schemas.microsoft.com/office/drawing/2014/main" xmlns="" id="{CFDC4268-1EB7-3441-ABD1-D5BF09987B3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59279" y="3529920"/>
                <a:ext cx="2465614" cy="0"/>
              </a:xfrm>
              <a:prstGeom prst="straightConnector1">
                <a:avLst/>
              </a:prstGeom>
              <a:noFill/>
              <a:ln w="12699">
                <a:solidFill>
                  <a:schemeClr val="tx1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" name="Straight Arrow Connector 18">
                <a:extLst>
                  <a:ext uri="{FF2B5EF4-FFF2-40B4-BE49-F238E27FC236}">
                    <a16:creationId xmlns:a16="http://schemas.microsoft.com/office/drawing/2014/main" xmlns="" id="{73D076DD-6635-1B46-A89C-2929D42C977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901757" y="3526065"/>
                <a:ext cx="2278857" cy="11201"/>
              </a:xfrm>
              <a:prstGeom prst="straightConnector1">
                <a:avLst/>
              </a:prstGeom>
              <a:noFill/>
              <a:ln w="12699">
                <a:solidFill>
                  <a:schemeClr val="tx1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7" name="Straight Arrow Connector 8">
                <a:extLst>
                  <a:ext uri="{FF2B5EF4-FFF2-40B4-BE49-F238E27FC236}">
                    <a16:creationId xmlns:a16="http://schemas.microsoft.com/office/drawing/2014/main" xmlns="" id="{EFA6C06A-AB4B-5445-B0CA-B8D1F8FE067C}"/>
                  </a:ext>
                </a:extLst>
              </p:cNvPr>
              <p:cNvCxnSpPr>
                <a:cxnSpLocks noChangeShapeType="1"/>
                <a:endCxn id="99" idx="3"/>
              </p:cNvCxnSpPr>
              <p:nvPr/>
            </p:nvCxnSpPr>
            <p:spPr bwMode="auto">
              <a:xfrm flipH="1" flipV="1">
                <a:off x="3175121" y="1693280"/>
                <a:ext cx="449419" cy="339380"/>
              </a:xfrm>
              <a:prstGeom prst="straightConnector1">
                <a:avLst/>
              </a:prstGeom>
              <a:noFill/>
              <a:ln w="12699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8" name="TextBox 12">
                <a:extLst>
                  <a:ext uri="{FF2B5EF4-FFF2-40B4-BE49-F238E27FC236}">
                    <a16:creationId xmlns:a16="http://schemas.microsoft.com/office/drawing/2014/main" xmlns="" id="{35383CD3-BB54-924E-A2F1-035520C997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4823" y="1762031"/>
                <a:ext cx="934889" cy="3789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501650" indent="-44450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1004888" indent="-90488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508125" indent="-13652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2009775" indent="-18097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r>
                  <a:rPr lang="en-US" altLang="en-US" sz="700" b="1" dirty="0">
                    <a:solidFill>
                      <a:schemeClr val="tx1"/>
                    </a:solidFill>
                    <a:latin typeface="+mn-lt"/>
                  </a:rPr>
                  <a:t>2 : 4 : 6</a:t>
                </a:r>
              </a:p>
            </p:txBody>
          </p:sp>
          <p:sp>
            <p:nvSpPr>
              <p:cNvPr id="109" name="TextBox 12">
                <a:extLst>
                  <a:ext uri="{FF2B5EF4-FFF2-40B4-BE49-F238E27FC236}">
                    <a16:creationId xmlns:a16="http://schemas.microsoft.com/office/drawing/2014/main" xmlns="" id="{DF8AEE2D-728F-2741-A236-D553EF04BF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39382" y="1762030"/>
                <a:ext cx="1038460" cy="408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501650" indent="-44450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1004888" indent="-90488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508125" indent="-13652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2009775" indent="-18097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r>
                  <a:rPr lang="en-US" altLang="en-US" sz="800" b="1" dirty="0">
                    <a:solidFill>
                      <a:schemeClr val="tx1"/>
                    </a:solidFill>
                    <a:latin typeface="+mn-lt"/>
                  </a:rPr>
                  <a:t>1 : 3 : 5</a:t>
                </a:r>
              </a:p>
            </p:txBody>
          </p:sp>
          <p:sp>
            <p:nvSpPr>
              <p:cNvPr id="110" name="TextBox 13">
                <a:extLst>
                  <a:ext uri="{FF2B5EF4-FFF2-40B4-BE49-F238E27FC236}">
                    <a16:creationId xmlns:a16="http://schemas.microsoft.com/office/drawing/2014/main" xmlns="" id="{E31304F3-B3AB-AC44-9C13-49DC964060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8071" y="2032655"/>
                <a:ext cx="1904724" cy="3789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501650" indent="-44450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1004888" indent="-90488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508125" indent="-13652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2009775" indent="-180975" algn="l" defTabSz="1004888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SzTx/>
                  <a:buFontTx/>
                  <a:buNone/>
                </a:pPr>
                <a:r>
                  <a:rPr lang="en-US" altLang="en-US" sz="700" dirty="0">
                    <a:solidFill>
                      <a:schemeClr val="tx1"/>
                    </a:solidFill>
                    <a:latin typeface="Symbol" pitchFamily="2" charset="2"/>
                  </a:rPr>
                  <a:t>D</a:t>
                </a:r>
                <a:r>
                  <a:rPr lang="en-US" altLang="en-US" sz="700" dirty="0">
                    <a:solidFill>
                      <a:schemeClr val="tx1"/>
                    </a:solidFill>
                  </a:rPr>
                  <a:t>E = 82.2 MeV</a:t>
                </a:r>
              </a:p>
            </p:txBody>
          </p:sp>
        </p:grpSp>
      </p:grpSp>
      <p:grpSp>
        <p:nvGrpSpPr>
          <p:cNvPr id="77" name="Groupe 76">
            <a:extLst>
              <a:ext uri="{FF2B5EF4-FFF2-40B4-BE49-F238E27FC236}">
                <a16:creationId xmlns:a16="http://schemas.microsoft.com/office/drawing/2014/main" xmlns="" id="{2E5FFE68-3AFE-FD48-83B5-F212B616A807}"/>
              </a:ext>
            </a:extLst>
          </p:cNvPr>
          <p:cNvGrpSpPr/>
          <p:nvPr/>
        </p:nvGrpSpPr>
        <p:grpSpPr>
          <a:xfrm>
            <a:off x="-585816" y="4930008"/>
            <a:ext cx="5389239" cy="577660"/>
            <a:chOff x="5181724" y="2956140"/>
            <a:chExt cx="5389239" cy="577660"/>
          </a:xfrm>
        </p:grpSpPr>
        <p:pic>
          <p:nvPicPr>
            <p:cNvPr id="78" name="Picture 3">
              <a:extLst>
                <a:ext uri="{FF2B5EF4-FFF2-40B4-BE49-F238E27FC236}">
                  <a16:creationId xmlns:a16="http://schemas.microsoft.com/office/drawing/2014/main" xmlns="" id="{802FD263-14D8-764E-A3F4-8F0B62236D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724" y="2956140"/>
              <a:ext cx="5389239" cy="526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" name="TextBox 14">
              <a:extLst>
                <a:ext uri="{FF2B5EF4-FFF2-40B4-BE49-F238E27FC236}">
                  <a16:creationId xmlns:a16="http://schemas.microsoft.com/office/drawing/2014/main" xmlns="" id="{597FF16E-1944-2F42-852C-327F5234B0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89726" y="3071555"/>
              <a:ext cx="69300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fr-FR"/>
              </a:defPPr>
              <a:lvl1pPr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501650" indent="-44450"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1004888" indent="-90488"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508125" indent="-136525"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2009775" indent="-180975"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1000" b="1" dirty="0">
                  <a:solidFill>
                    <a:schemeClr val="tx1"/>
                  </a:solidFill>
                  <a:latin typeface="+mn-lt"/>
                </a:rPr>
                <a:t>Side view</a:t>
              </a:r>
            </a:p>
          </p:txBody>
        </p:sp>
        <p:sp>
          <p:nvSpPr>
            <p:cNvPr id="80" name="TextBox 21">
              <a:extLst>
                <a:ext uri="{FF2B5EF4-FFF2-40B4-BE49-F238E27FC236}">
                  <a16:creationId xmlns:a16="http://schemas.microsoft.com/office/drawing/2014/main" xmlns="" id="{A0D2BB14-0BDD-CF4E-AE03-C5A87B5DB2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62451" y="3333745"/>
              <a:ext cx="64600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fr-FR"/>
              </a:defPPr>
              <a:lvl1pPr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501650" indent="-44450"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1004888" indent="-90488"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508125" indent="-136525"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2009775" indent="-180975"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700" b="1" dirty="0">
                  <a:solidFill>
                    <a:schemeClr val="tx1"/>
                  </a:solidFill>
                  <a:latin typeface="Symbol" pitchFamily="2" charset="2"/>
                </a:rPr>
                <a:t>D</a:t>
              </a:r>
              <a:r>
                <a:rPr lang="en-US" altLang="en-US" sz="7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altLang="en-US" sz="700" b="1" dirty="0">
                  <a:solidFill>
                    <a:schemeClr val="tx1"/>
                  </a:solidFill>
                  <a:cs typeface="Arial" panose="020B0604020202020204" pitchFamily="34" charset="0"/>
                </a:rPr>
                <a:t> = </a:t>
              </a:r>
              <a:r>
                <a:rPr lang="en-US" altLang="en-US" sz="700" b="1" dirty="0" err="1">
                  <a:solidFill>
                    <a:schemeClr val="tx1"/>
                  </a:solidFill>
                  <a:latin typeface="Symbol" pitchFamily="2" charset="2"/>
                  <a:cs typeface="Arial" panose="020B0604020202020204" pitchFamily="34" charset="0"/>
                </a:rPr>
                <a:t>l</a:t>
              </a:r>
              <a:r>
                <a:rPr lang="en-US" altLang="en-US" sz="700" b="1" baseline="-25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RF</a:t>
              </a:r>
              <a:r>
                <a:rPr lang="en-US" altLang="en-US" sz="700" b="1" dirty="0">
                  <a:solidFill>
                    <a:schemeClr val="tx1"/>
                  </a:solidFill>
                  <a:cs typeface="Arial" panose="020B0604020202020204" pitchFamily="34" charset="0"/>
                </a:rPr>
                <a:t>/2</a:t>
              </a:r>
            </a:p>
          </p:txBody>
        </p:sp>
        <p:sp>
          <p:nvSpPr>
            <p:cNvPr id="81" name="TextBox 12">
              <a:extLst>
                <a:ext uri="{FF2B5EF4-FFF2-40B4-BE49-F238E27FC236}">
                  <a16:creationId xmlns:a16="http://schemas.microsoft.com/office/drawing/2014/main" xmlns="" id="{FB6E7DB7-B9AE-9F4A-91A9-F5AC6CE0C0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81821" y="3029744"/>
              <a:ext cx="41216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fr-FR"/>
              </a:defPPr>
              <a:lvl1pPr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501650" indent="-44450"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1004888" indent="-90488"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508125" indent="-136525"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2009775" indent="-180975"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700" dirty="0">
                  <a:solidFill>
                    <a:schemeClr val="tx1"/>
                  </a:solidFill>
                  <a:latin typeface="+mn-lt"/>
                </a:rPr>
                <a:t>45 cm</a:t>
              </a:r>
            </a:p>
          </p:txBody>
        </p:sp>
        <p:sp>
          <p:nvSpPr>
            <p:cNvPr id="82" name="TextBox 12">
              <a:extLst>
                <a:ext uri="{FF2B5EF4-FFF2-40B4-BE49-F238E27FC236}">
                  <a16:creationId xmlns:a16="http://schemas.microsoft.com/office/drawing/2014/main" xmlns="" id="{725D6E1A-0538-DC46-AC4F-1E03107EE5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82531" y="3328987"/>
              <a:ext cx="31145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fr-FR"/>
              </a:defPPr>
              <a:lvl1pPr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501650" indent="-44450"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1004888" indent="-90488"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508125" indent="-136525"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2009775" indent="-180975"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700" b="1" dirty="0">
                  <a:solidFill>
                    <a:schemeClr val="tx1"/>
                  </a:solidFill>
                  <a:latin typeface="+mn-lt"/>
                </a:rPr>
                <a:t>IP</a:t>
              </a:r>
            </a:p>
          </p:txBody>
        </p:sp>
        <p:cxnSp>
          <p:nvCxnSpPr>
            <p:cNvPr id="83" name="Straight Arrow Connector 26">
              <a:extLst>
                <a:ext uri="{FF2B5EF4-FFF2-40B4-BE49-F238E27FC236}">
                  <a16:creationId xmlns:a16="http://schemas.microsoft.com/office/drawing/2014/main" xmlns="" id="{407313DA-0E65-A541-A304-8795F9C1223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610523" y="3209776"/>
              <a:ext cx="0" cy="108000"/>
            </a:xfrm>
            <a:prstGeom prst="straightConnector1">
              <a:avLst/>
            </a:prstGeom>
            <a:noFill/>
            <a:ln w="6350">
              <a:solidFill>
                <a:schemeClr val="tx1"/>
              </a:solidFill>
              <a:prstDash val="sysDash"/>
              <a:round/>
              <a:headEnd type="stealth" w="sm" len="sm"/>
              <a:tailEnd type="stealth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4" name="Straight Arrow Connector 26">
              <a:extLst>
                <a:ext uri="{FF2B5EF4-FFF2-40B4-BE49-F238E27FC236}">
                  <a16:creationId xmlns:a16="http://schemas.microsoft.com/office/drawing/2014/main" xmlns="" id="{F094AAE0-997E-E946-BD08-8AE9E0F30DD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610523" y="3065760"/>
              <a:ext cx="0" cy="108000"/>
            </a:xfrm>
            <a:prstGeom prst="straightConnector1">
              <a:avLst/>
            </a:prstGeom>
            <a:noFill/>
            <a:ln w="6350">
              <a:solidFill>
                <a:schemeClr val="tx1"/>
              </a:solidFill>
              <a:prstDash val="sysDash"/>
              <a:round/>
              <a:headEnd type="stealth" w="sm" len="sm"/>
              <a:tailEnd type="stealth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5" name="TextBox 12">
              <a:extLst>
                <a:ext uri="{FF2B5EF4-FFF2-40B4-BE49-F238E27FC236}">
                  <a16:creationId xmlns:a16="http://schemas.microsoft.com/office/drawing/2014/main" xmlns="" id="{0825EC49-177D-6E4D-B20B-94C9CC91D7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67217" y="3173760"/>
              <a:ext cx="40334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fr-FR"/>
              </a:defPPr>
              <a:lvl1pPr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501650" indent="-44450"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1004888" indent="-90488"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508125" indent="-136525"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2009775" indent="-180975"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700" dirty="0">
                  <a:solidFill>
                    <a:schemeClr val="tx1"/>
                  </a:solidFill>
                  <a:latin typeface="+mn-lt"/>
                </a:rPr>
                <a:t>45 cm</a:t>
              </a:r>
            </a:p>
          </p:txBody>
        </p:sp>
        <p:cxnSp>
          <p:nvCxnSpPr>
            <p:cNvPr id="86" name="Straight Arrow Connector 26">
              <a:extLst>
                <a:ext uri="{FF2B5EF4-FFF2-40B4-BE49-F238E27FC236}">
                  <a16:creationId xmlns:a16="http://schemas.microsoft.com/office/drawing/2014/main" xmlns="" id="{AC173B0D-0D5A-774B-AD1D-881AB4E4116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754539" y="3317776"/>
              <a:ext cx="0" cy="10800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stealth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12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Denis </a:t>
            </a:r>
            <a:r>
              <a:rPr lang="fr-FR" dirty="0" err="1"/>
              <a:t>Reynet</a:t>
            </a:r>
            <a:endParaRPr lang="fr-FR" dirty="0"/>
          </a:p>
        </p:txBody>
      </p:sp>
      <p:sp>
        <p:nvSpPr>
          <p:cNvPr id="113" name="Titre 8">
            <a:extLst>
              <a:ext uri="{FF2B5EF4-FFF2-40B4-BE49-F238E27FC236}">
                <a16:creationId xmlns:a16="http://schemas.microsoft.com/office/drawing/2014/main" xmlns="" id="{9441103F-5BF0-46A4-B9F0-4FA479B7E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Autofit/>
          </a:bodyPr>
          <a:lstStyle/>
          <a:p>
            <a:r>
              <a:rPr lang="fr-FR" sz="2400" dirty="0"/>
              <a:t>PERLE Collaboration Meeting 11-12/01/2022</a:t>
            </a:r>
          </a:p>
        </p:txBody>
      </p:sp>
    </p:spTree>
    <p:extLst>
      <p:ext uri="{BB962C8B-B14F-4D97-AF65-F5344CB8AC3E}">
        <p14:creationId xmlns:p14="http://schemas.microsoft.com/office/powerpoint/2010/main" val="239387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99106" y="5737225"/>
            <a:ext cx="2411556" cy="322263"/>
          </a:xfrm>
        </p:spPr>
        <p:txBody>
          <a:bodyPr/>
          <a:lstStyle/>
          <a:p>
            <a:fld id="{83033E66-FE88-4B4F-8E64-9B05CB2295F8}" type="datetime1">
              <a:rPr lang="fr-FR" smtClean="0"/>
              <a:t>11/01/2022</a:t>
            </a:fld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407" y="5731817"/>
            <a:ext cx="2422525" cy="322263"/>
          </a:xfrm>
        </p:spPr>
        <p:txBody>
          <a:bodyPr/>
          <a:lstStyle/>
          <a:p>
            <a:fld id="{2126CF9F-CC6A-4010-A70A-E16F699FA027}" type="slidenum">
              <a:rPr lang="fr-FR" smtClean="0"/>
              <a:t>5</a:t>
            </a:fld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2278483" y="632450"/>
            <a:ext cx="68949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6700"/>
                </a:solidFill>
                <a:latin typeface="+mn-lt"/>
              </a:rPr>
              <a:t>The list of the main components (PBS)</a:t>
            </a:r>
            <a:endParaRPr lang="en-GB" sz="1600" b="1" dirty="0">
              <a:solidFill>
                <a:srgbClr val="FF6700"/>
              </a:solidFill>
              <a:latin typeface="+mn-lt"/>
            </a:endParaRPr>
          </a:p>
        </p:txBody>
      </p:sp>
      <p:sp>
        <p:nvSpPr>
          <p:cNvPr id="112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Denis </a:t>
            </a:r>
            <a:r>
              <a:rPr lang="fr-FR" dirty="0" err="1"/>
              <a:t>Reynet</a:t>
            </a:r>
            <a:endParaRPr lang="fr-FR" dirty="0"/>
          </a:p>
        </p:txBody>
      </p:sp>
      <p:sp>
        <p:nvSpPr>
          <p:cNvPr id="114" name="Rectangle 113"/>
          <p:cNvSpPr/>
          <p:nvPr/>
        </p:nvSpPr>
        <p:spPr>
          <a:xfrm>
            <a:off x="2278483" y="1166484"/>
            <a:ext cx="68949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6700"/>
                </a:solidFill>
                <a:latin typeface="+mn-lt"/>
              </a:rPr>
              <a:t>With the support of the expert</a:t>
            </a:r>
            <a:endParaRPr lang="en-GB" sz="1600" b="1" dirty="0">
              <a:solidFill>
                <a:srgbClr val="FF6700"/>
              </a:solidFill>
              <a:latin typeface="+mn-lt"/>
            </a:endParaRPr>
          </a:p>
        </p:txBody>
      </p:sp>
      <p:sp>
        <p:nvSpPr>
          <p:cNvPr id="11" name="Titre 8">
            <a:extLst>
              <a:ext uri="{FF2B5EF4-FFF2-40B4-BE49-F238E27FC236}">
                <a16:creationId xmlns:a16="http://schemas.microsoft.com/office/drawing/2014/main" xmlns="" id="{5F06CA13-5543-43A5-AF0C-2684622C2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Autofit/>
          </a:bodyPr>
          <a:lstStyle/>
          <a:p>
            <a:r>
              <a:rPr lang="fr-FR" sz="2400" dirty="0"/>
              <a:t>PERLE Collaboration Meeting 11-12/01/2022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13E6427-AA1A-49DE-9C62-B0A9BB1D9C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478"/>
          <a:stretch/>
        </p:blipFill>
        <p:spPr>
          <a:xfrm>
            <a:off x="1137915" y="1668187"/>
            <a:ext cx="8136904" cy="404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E66-FE88-4B4F-8E64-9B05CB2295F8}" type="datetime1">
              <a:rPr lang="fr-FR" smtClean="0"/>
              <a:t>11/01/2022</a:t>
            </a:fld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407" y="5731817"/>
            <a:ext cx="2422525" cy="322263"/>
          </a:xfrm>
        </p:spPr>
        <p:txBody>
          <a:bodyPr/>
          <a:lstStyle/>
          <a:p>
            <a:fld id="{2126CF9F-CC6A-4010-A70A-E16F699FA027}" type="slidenum">
              <a:rPr lang="fr-FR" smtClean="0"/>
              <a:t>6</a:t>
            </a:fld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3142103" y="659677"/>
            <a:ext cx="68949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6700"/>
                </a:solidFill>
                <a:latin typeface="+mn-lt"/>
              </a:rPr>
              <a:t> Then list “precisely” the main components</a:t>
            </a:r>
          </a:p>
          <a:p>
            <a:pPr algn="ctr"/>
            <a:endParaRPr lang="en-GB" sz="2400" b="1" dirty="0">
              <a:solidFill>
                <a:srgbClr val="FF6700"/>
              </a:solidFill>
              <a:latin typeface="+mn-lt"/>
            </a:endParaRP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xmlns="" id="{8B968721-1B2B-274B-AD00-D48DCCC8D65D}"/>
              </a:ext>
            </a:extLst>
          </p:cNvPr>
          <p:cNvGrpSpPr/>
          <p:nvPr/>
        </p:nvGrpSpPr>
        <p:grpSpPr>
          <a:xfrm>
            <a:off x="-31946" y="3634737"/>
            <a:ext cx="2314905" cy="1411231"/>
            <a:chOff x="-215067" y="3333346"/>
            <a:chExt cx="8914367" cy="3424037"/>
          </a:xfrm>
        </p:grpSpPr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xmlns="" id="{CA87115B-17BE-F949-A1BF-EB2CF960BD4D}"/>
                </a:ext>
              </a:extLst>
            </p:cNvPr>
            <p:cNvGrpSpPr/>
            <p:nvPr/>
          </p:nvGrpSpPr>
          <p:grpSpPr>
            <a:xfrm>
              <a:off x="-215067" y="3333346"/>
              <a:ext cx="8914367" cy="3424037"/>
              <a:chOff x="-241981" y="3185062"/>
              <a:chExt cx="9178450" cy="3424037"/>
            </a:xfrm>
          </p:grpSpPr>
          <p:pic>
            <p:nvPicPr>
              <p:cNvPr id="76" name="Picture 15" descr="Picture1">
                <a:extLst>
                  <a:ext uri="{FF2B5EF4-FFF2-40B4-BE49-F238E27FC236}">
                    <a16:creationId xmlns:a16="http://schemas.microsoft.com/office/drawing/2014/main" xmlns="" id="{E9C88E16-178B-7345-B785-BCB32E3259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556" y="3984885"/>
                <a:ext cx="8570913" cy="14208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7" name="Text Box 16">
                <a:extLst>
                  <a:ext uri="{FF2B5EF4-FFF2-40B4-BE49-F238E27FC236}">
                    <a16:creationId xmlns:a16="http://schemas.microsoft.com/office/drawing/2014/main" xmlns="" id="{3CA07A7F-D4A7-8041-AFE3-DC2FC04B7E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241981" y="3185062"/>
                <a:ext cx="4053469" cy="5993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GB" altLang="en-US" sz="800" dirty="0">
                    <a:latin typeface="+mn-lt"/>
                    <a:cs typeface="Arial" panose="020B0604020202020204" pitchFamily="34" charset="0"/>
                  </a:rPr>
                  <a:t>Photocathode gun</a:t>
                </a:r>
                <a:endParaRPr lang="en-US" altLang="en-US" sz="800" dirty="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78" name="Text Box 17">
                <a:extLst>
                  <a:ext uri="{FF2B5EF4-FFF2-40B4-BE49-F238E27FC236}">
                    <a16:creationId xmlns:a16="http://schemas.microsoft.com/office/drawing/2014/main" xmlns="" id="{2217DFC8-FB0B-884F-8A4C-EE6B8AF585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87642" y="5581563"/>
                <a:ext cx="2825176" cy="10275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altLang="en-US" sz="900" dirty="0">
                    <a:latin typeface="+mn-lt"/>
                    <a:cs typeface="Arial" panose="020B0604020202020204" pitchFamily="34" charset="0"/>
                  </a:rPr>
                  <a:t>Focusing solenoids</a:t>
                </a:r>
                <a:endParaRPr lang="en-US" altLang="en-US" sz="900" dirty="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79" name="Text Box 18">
                <a:extLst>
                  <a:ext uri="{FF2B5EF4-FFF2-40B4-BE49-F238E27FC236}">
                    <a16:creationId xmlns:a16="http://schemas.microsoft.com/office/drawing/2014/main" xmlns="" id="{BC1D8260-7344-9444-A6D7-6C616EA2D9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0447" y="3787686"/>
                <a:ext cx="2405515" cy="5993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GB" altLang="en-US" sz="800" dirty="0">
                    <a:latin typeface="+mn-lt"/>
                    <a:cs typeface="Arial" panose="020B0604020202020204" pitchFamily="34" charset="0"/>
                  </a:rPr>
                  <a:t>Light box</a:t>
                </a:r>
                <a:endParaRPr lang="en-US" altLang="en-US" sz="800" dirty="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80" name="Text Box 19">
                <a:extLst>
                  <a:ext uri="{FF2B5EF4-FFF2-40B4-BE49-F238E27FC236}">
                    <a16:creationId xmlns:a16="http://schemas.microsoft.com/office/drawing/2014/main" xmlns="" id="{E0A7ED49-B157-124A-86FB-B5F1CE13AE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58830" y="3488550"/>
                <a:ext cx="1958084" cy="5993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GB" altLang="en-US" sz="800" dirty="0" err="1">
                    <a:latin typeface="+mn-lt"/>
                    <a:cs typeface="Arial" panose="020B0604020202020204" pitchFamily="34" charset="0"/>
                  </a:rPr>
                  <a:t>Buncher</a:t>
                </a:r>
                <a:endParaRPr lang="en-US" altLang="en-US" sz="800" dirty="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81" name="Text Box 20">
                <a:extLst>
                  <a:ext uri="{FF2B5EF4-FFF2-40B4-BE49-F238E27FC236}">
                    <a16:creationId xmlns:a16="http://schemas.microsoft.com/office/drawing/2014/main" xmlns="" id="{DFE2F8E5-5B1F-B94C-9581-A74895DCD9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87783" y="3387013"/>
                <a:ext cx="2829257" cy="5993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GB" altLang="en-US" sz="800" dirty="0">
                    <a:latin typeface="+mn-lt"/>
                    <a:cs typeface="Arial" panose="020B0604020202020204" pitchFamily="34" charset="0"/>
                  </a:rPr>
                  <a:t>SRF booster</a:t>
                </a:r>
                <a:endParaRPr lang="en-US" altLang="en-US" sz="800" dirty="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82" name="Line 22">
                <a:extLst>
                  <a:ext uri="{FF2B5EF4-FFF2-40B4-BE49-F238E27FC236}">
                    <a16:creationId xmlns:a16="http://schemas.microsoft.com/office/drawing/2014/main" xmlns="" id="{5A3E8A43-5011-A845-A061-9FF30837DF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80055" y="4981224"/>
                <a:ext cx="1287950" cy="61179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3" name="Line 23">
                <a:extLst>
                  <a:ext uri="{FF2B5EF4-FFF2-40B4-BE49-F238E27FC236}">
                    <a16:creationId xmlns:a16="http://schemas.microsoft.com/office/drawing/2014/main" xmlns="" id="{76A62146-A02D-8E4E-BA73-DCA80F38B7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206931" y="5067560"/>
                <a:ext cx="873124" cy="5254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4" name="Line 25">
                <a:extLst>
                  <a:ext uri="{FF2B5EF4-FFF2-40B4-BE49-F238E27FC236}">
                    <a16:creationId xmlns:a16="http://schemas.microsoft.com/office/drawing/2014/main" xmlns="" id="{550ECE26-0669-E443-ACBC-CA31815471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89419" y="3791912"/>
                <a:ext cx="417512" cy="4945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5" name="Line 27">
                <a:extLst>
                  <a:ext uri="{FF2B5EF4-FFF2-40B4-BE49-F238E27FC236}">
                    <a16:creationId xmlns:a16="http://schemas.microsoft.com/office/drawing/2014/main" xmlns="" id="{119CBE47-311E-B741-A7F2-FE37772840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89557" y="4286509"/>
                <a:ext cx="155256" cy="2764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6" name="Line 28">
                <a:extLst>
                  <a:ext uri="{FF2B5EF4-FFF2-40B4-BE49-F238E27FC236}">
                    <a16:creationId xmlns:a16="http://schemas.microsoft.com/office/drawing/2014/main" xmlns="" id="{CFBD1696-267A-9148-806F-53A13A3ACF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37305" y="3829926"/>
                <a:ext cx="249236" cy="62327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7" name="Line 29">
                <a:extLst>
                  <a:ext uri="{FF2B5EF4-FFF2-40B4-BE49-F238E27FC236}">
                    <a16:creationId xmlns:a16="http://schemas.microsoft.com/office/drawing/2014/main" xmlns="" id="{1772939E-737E-8F41-B99E-DFAA330EE5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97137" y="3879475"/>
                <a:ext cx="265997" cy="37746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xmlns="" id="{A7F87708-0D62-294A-88CE-5A49DC165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0700" y="4540250"/>
              <a:ext cx="3860800" cy="698500"/>
            </a:xfrm>
            <a:prstGeom prst="rect">
              <a:avLst/>
            </a:prstGeom>
          </p:spPr>
        </p:pic>
      </p:grpSp>
      <p:sp>
        <p:nvSpPr>
          <p:cNvPr id="88" name="Rectangle 87"/>
          <p:cNvSpPr/>
          <p:nvPr/>
        </p:nvSpPr>
        <p:spPr>
          <a:xfrm>
            <a:off x="204528" y="1385838"/>
            <a:ext cx="24584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6700"/>
                </a:solidFill>
                <a:latin typeface="+mn-lt"/>
              </a:rPr>
              <a:t>Injection line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" y="1785948"/>
            <a:ext cx="2488993" cy="178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xmlns="" id="{328D2F17-58E4-7144-AB40-617DE2DC2594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2947" y="3871141"/>
            <a:ext cx="3101355" cy="169257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Rectangle 90"/>
          <p:cNvSpPr/>
          <p:nvPr/>
        </p:nvSpPr>
        <p:spPr>
          <a:xfrm>
            <a:off x="2362051" y="3481671"/>
            <a:ext cx="42275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err="1">
                <a:solidFill>
                  <a:srgbClr val="FF6700"/>
                </a:solidFill>
                <a:latin typeface="+mn-lt"/>
              </a:rPr>
              <a:t>Cryomodules</a:t>
            </a:r>
            <a:endParaRPr lang="en-GB" b="1" dirty="0">
              <a:solidFill>
                <a:srgbClr val="FF6700"/>
              </a:solidFill>
              <a:latin typeface="+mn-lt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2578339" y="1154882"/>
            <a:ext cx="26640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6700"/>
                </a:solidFill>
                <a:latin typeface="+mn-lt"/>
              </a:rPr>
              <a:t>Magnets, diagnostics  chambers and supports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091" y="1891495"/>
            <a:ext cx="209608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793" y="2349060"/>
            <a:ext cx="1273737" cy="103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Rectangle 92"/>
          <p:cNvSpPr/>
          <p:nvPr/>
        </p:nvSpPr>
        <p:spPr>
          <a:xfrm>
            <a:off x="4663161" y="1948950"/>
            <a:ext cx="2733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6700"/>
                </a:solidFill>
                <a:latin typeface="+mn-lt"/>
              </a:rPr>
              <a:t>Beam dump</a:t>
            </a:r>
          </a:p>
        </p:txBody>
      </p:sp>
      <p:sp>
        <p:nvSpPr>
          <p:cNvPr id="94" name="Rectangle 93"/>
          <p:cNvSpPr/>
          <p:nvPr/>
        </p:nvSpPr>
        <p:spPr>
          <a:xfrm>
            <a:off x="6802107" y="2503997"/>
            <a:ext cx="42275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6700"/>
                </a:solidFill>
                <a:latin typeface="+mn-lt"/>
              </a:rPr>
              <a:t>Experimental site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443" y="2953148"/>
            <a:ext cx="3548063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5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Denis </a:t>
            </a:r>
            <a:r>
              <a:rPr lang="fr-FR" dirty="0" err="1"/>
              <a:t>Reynet</a:t>
            </a:r>
            <a:endParaRPr lang="fr-FR" dirty="0"/>
          </a:p>
        </p:txBody>
      </p:sp>
      <p:sp>
        <p:nvSpPr>
          <p:cNvPr id="2" name="Étoile : 5 branches 1">
            <a:extLst>
              <a:ext uri="{FF2B5EF4-FFF2-40B4-BE49-F238E27FC236}">
                <a16:creationId xmlns:a16="http://schemas.microsoft.com/office/drawing/2014/main" xmlns="" id="{B7007F4F-3818-43F0-9D74-EA7A5EDEFB2B}"/>
              </a:ext>
            </a:extLst>
          </p:cNvPr>
          <p:cNvSpPr/>
          <p:nvPr/>
        </p:nvSpPr>
        <p:spPr>
          <a:xfrm>
            <a:off x="8380850" y="1688119"/>
            <a:ext cx="432048" cy="40011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383A531D-F96D-424C-ACAA-216FCA2F56FB}"/>
              </a:ext>
            </a:extLst>
          </p:cNvPr>
          <p:cNvSpPr/>
          <p:nvPr/>
        </p:nvSpPr>
        <p:spPr>
          <a:xfrm>
            <a:off x="6561108" y="1272351"/>
            <a:ext cx="42275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6700"/>
                </a:solidFill>
                <a:latin typeface="+mn-lt"/>
              </a:rPr>
              <a:t>Area around IP</a:t>
            </a:r>
          </a:p>
        </p:txBody>
      </p:sp>
      <p:sp>
        <p:nvSpPr>
          <p:cNvPr id="36" name="Titre 8">
            <a:extLst>
              <a:ext uri="{FF2B5EF4-FFF2-40B4-BE49-F238E27FC236}">
                <a16:creationId xmlns:a16="http://schemas.microsoft.com/office/drawing/2014/main" xmlns="" id="{94146119-700E-4014-8C90-1803D7DA2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Autofit/>
          </a:bodyPr>
          <a:lstStyle/>
          <a:p>
            <a:r>
              <a:rPr lang="fr-FR" sz="2400" dirty="0"/>
              <a:t>PERLE Collaboration Meeting 11-12/01/2022</a:t>
            </a:r>
          </a:p>
        </p:txBody>
      </p:sp>
    </p:spTree>
    <p:extLst>
      <p:ext uri="{BB962C8B-B14F-4D97-AF65-F5344CB8AC3E}">
        <p14:creationId xmlns:p14="http://schemas.microsoft.com/office/powerpoint/2010/main" val="268996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91" grpId="0"/>
      <p:bldP spid="92" grpId="0"/>
      <p:bldP spid="93" grpId="0"/>
      <p:bldP spid="94" grpId="0"/>
      <p:bldP spid="2" grpId="0" animBg="1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E66-FE88-4B4F-8E64-9B05CB2295F8}" type="datetime1">
              <a:rPr lang="fr-FR" smtClean="0"/>
              <a:t>11/01/2022</a:t>
            </a:fld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407" y="5731817"/>
            <a:ext cx="2422525" cy="322263"/>
          </a:xfrm>
        </p:spPr>
        <p:txBody>
          <a:bodyPr/>
          <a:lstStyle/>
          <a:p>
            <a:fld id="{2126CF9F-CC6A-4010-A70A-E16F699FA027}" type="slidenum">
              <a:rPr lang="fr-FR" smtClean="0"/>
              <a:t>7</a:t>
            </a:fld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1775827" y="659677"/>
            <a:ext cx="90723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6700"/>
                </a:solidFill>
                <a:latin typeface="+mn-lt"/>
              </a:rPr>
              <a:t> List the </a:t>
            </a:r>
            <a:r>
              <a:rPr lang="en-US" sz="2400" b="1" dirty="0">
                <a:solidFill>
                  <a:srgbClr val="FF6700"/>
                </a:solidFill>
                <a:latin typeface="+mn-lt"/>
              </a:rPr>
              <a:t>equipment &amp; infrastructure linked to </a:t>
            </a:r>
            <a:r>
              <a:rPr lang="en-GB" sz="2400" b="1" dirty="0">
                <a:solidFill>
                  <a:srgbClr val="FF6700"/>
                </a:solidFill>
                <a:latin typeface="+mn-lt"/>
              </a:rPr>
              <a:t>the components</a:t>
            </a:r>
          </a:p>
          <a:p>
            <a:pPr algn="ctr"/>
            <a:endParaRPr lang="en-GB" sz="2400" b="1" dirty="0">
              <a:solidFill>
                <a:srgbClr val="FF6700"/>
              </a:solidFill>
              <a:latin typeface="+mn-lt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343118" y="1771679"/>
            <a:ext cx="34322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6700"/>
                </a:solidFill>
                <a:latin typeface="+mn-lt"/>
              </a:rPr>
              <a:t>Power Supply</a:t>
            </a:r>
          </a:p>
          <a:p>
            <a:r>
              <a:rPr lang="en-GB" b="1" dirty="0">
                <a:solidFill>
                  <a:srgbClr val="FF6700"/>
                </a:solidFill>
                <a:latin typeface="+mn-lt"/>
              </a:rPr>
              <a:t>Cooling water</a:t>
            </a:r>
          </a:p>
          <a:p>
            <a:r>
              <a:rPr lang="en-GB" b="1" dirty="0">
                <a:solidFill>
                  <a:srgbClr val="FF6700"/>
                </a:solidFill>
                <a:latin typeface="+mn-lt"/>
              </a:rPr>
              <a:t>SF6 &amp; Vacuum</a:t>
            </a:r>
          </a:p>
          <a:p>
            <a:r>
              <a:rPr lang="en-GB" b="1" dirty="0">
                <a:solidFill>
                  <a:srgbClr val="FF6700"/>
                </a:solidFill>
                <a:latin typeface="+mn-lt"/>
              </a:rPr>
              <a:t>RF supply</a:t>
            </a:r>
          </a:p>
          <a:p>
            <a:r>
              <a:rPr lang="en-GB" b="1" dirty="0" err="1">
                <a:solidFill>
                  <a:srgbClr val="FF6700"/>
                </a:solidFill>
                <a:latin typeface="+mn-lt"/>
              </a:rPr>
              <a:t>Cryoplant</a:t>
            </a:r>
            <a:r>
              <a:rPr lang="en-GB" b="1" dirty="0">
                <a:solidFill>
                  <a:srgbClr val="FF6700"/>
                </a:solidFill>
                <a:latin typeface="+mn-lt"/>
              </a:rPr>
              <a:t> + Storage</a:t>
            </a:r>
          </a:p>
          <a:p>
            <a:r>
              <a:rPr lang="en-GB" b="1" dirty="0">
                <a:solidFill>
                  <a:srgbClr val="FF6700"/>
                </a:solidFill>
                <a:latin typeface="+mn-lt"/>
              </a:rPr>
              <a:t>Air conditioner</a:t>
            </a:r>
          </a:p>
          <a:p>
            <a:r>
              <a:rPr lang="en-GB" b="1" dirty="0">
                <a:solidFill>
                  <a:srgbClr val="FF6700"/>
                </a:solidFill>
                <a:latin typeface="+mn-lt"/>
              </a:rPr>
              <a:t>Shielding</a:t>
            </a:r>
          </a:p>
          <a:p>
            <a:r>
              <a:rPr lang="en-GB" b="1" dirty="0">
                <a:solidFill>
                  <a:srgbClr val="FF6700"/>
                </a:solidFill>
                <a:latin typeface="+mn-lt"/>
              </a:rPr>
              <a:t>etc…</a:t>
            </a:r>
          </a:p>
        </p:txBody>
      </p:sp>
      <p:sp>
        <p:nvSpPr>
          <p:cNvPr id="95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Denis </a:t>
            </a:r>
            <a:r>
              <a:rPr lang="fr-FR" dirty="0" err="1"/>
              <a:t>Reynet</a:t>
            </a:r>
            <a:endParaRPr lang="fr-FR" dirty="0"/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507" y="1258582"/>
            <a:ext cx="2188483" cy="133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504" y="2930107"/>
            <a:ext cx="2375104" cy="17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 descr="2015-03-05_cryo_buildings G04 overview 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755" y="1241980"/>
            <a:ext cx="1882441" cy="1356093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866" y="1335931"/>
            <a:ext cx="1764705" cy="1323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953" y="1114499"/>
            <a:ext cx="1611054" cy="1611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2722618" y="4827429"/>
            <a:ext cx="66847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6700"/>
                </a:solidFill>
                <a:latin typeface="+mn-lt"/>
              </a:rPr>
              <a:t>+ Radioactive nuclear beam source</a:t>
            </a:r>
          </a:p>
          <a:p>
            <a:r>
              <a:rPr lang="en-GB" b="1" dirty="0">
                <a:solidFill>
                  <a:srgbClr val="FF6700"/>
                </a:solidFill>
                <a:latin typeface="+mn-lt"/>
              </a:rPr>
              <a:t>+ Equipped control room, </a:t>
            </a:r>
            <a:r>
              <a:rPr lang="en-GB" b="1" dirty="0">
                <a:solidFill>
                  <a:srgbClr val="FF6700"/>
                </a:solidFill>
              </a:rPr>
              <a:t>living infrastructure,</a:t>
            </a:r>
            <a:r>
              <a:rPr lang="en-GB" b="1" dirty="0">
                <a:solidFill>
                  <a:srgbClr val="FF6700"/>
                </a:solidFill>
                <a:latin typeface="+mn-lt"/>
              </a:rPr>
              <a:t> etc…</a:t>
            </a:r>
          </a:p>
          <a:p>
            <a:endParaRPr lang="en-GB" b="1" dirty="0">
              <a:solidFill>
                <a:srgbClr val="FF6700"/>
              </a:solidFill>
              <a:latin typeface="+mn-lt"/>
            </a:endParaRPr>
          </a:p>
          <a:p>
            <a:endParaRPr lang="en-GB" b="1" dirty="0">
              <a:solidFill>
                <a:srgbClr val="FF6700"/>
              </a:solidFill>
              <a:latin typeface="+mn-lt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618" y="2930107"/>
            <a:ext cx="3168352" cy="17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re 8">
            <a:extLst>
              <a:ext uri="{FF2B5EF4-FFF2-40B4-BE49-F238E27FC236}">
                <a16:creationId xmlns:a16="http://schemas.microsoft.com/office/drawing/2014/main" xmlns="" id="{23727707-9A0A-4B4D-BDFB-70839B6FC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Autofit/>
          </a:bodyPr>
          <a:lstStyle/>
          <a:p>
            <a:r>
              <a:rPr lang="fr-FR" sz="2400" dirty="0"/>
              <a:t>PERLE Collaboration Meeting 11-12/01/2022</a:t>
            </a:r>
          </a:p>
        </p:txBody>
      </p:sp>
    </p:spTree>
    <p:extLst>
      <p:ext uri="{BB962C8B-B14F-4D97-AF65-F5344CB8AC3E}">
        <p14:creationId xmlns:p14="http://schemas.microsoft.com/office/powerpoint/2010/main" val="426252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E66-FE88-4B4F-8E64-9B05CB2295F8}" type="datetime1">
              <a:rPr lang="fr-FR" smtClean="0"/>
              <a:t>11/01/2022</a:t>
            </a:fld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407" y="5731817"/>
            <a:ext cx="2422525" cy="322263"/>
          </a:xfrm>
        </p:spPr>
        <p:txBody>
          <a:bodyPr/>
          <a:lstStyle/>
          <a:p>
            <a:fld id="{2126CF9F-CC6A-4010-A70A-E16F699FA027}" type="slidenum">
              <a:rPr lang="fr-FR" smtClean="0"/>
              <a:t>8</a:t>
            </a:fld>
            <a:endParaRPr lang="fr-FR"/>
          </a:p>
        </p:txBody>
      </p:sp>
      <p:sp>
        <p:nvSpPr>
          <p:cNvPr id="95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Denis </a:t>
            </a:r>
            <a:r>
              <a:rPr lang="fr-FR" dirty="0" err="1"/>
              <a:t>Reynet</a:t>
            </a:r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10" y="1450820"/>
            <a:ext cx="2672483" cy="149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072176" y="1988648"/>
            <a:ext cx="3543367" cy="400110"/>
          </a:xfrm>
          <a:prstGeom prst="rect">
            <a:avLst/>
          </a:prstGeom>
          <a:ln w="28575">
            <a:solidFill>
              <a:srgbClr val="FF6700"/>
            </a:solidFill>
          </a:ln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6700"/>
                </a:solidFill>
                <a:latin typeface="+mn-lt"/>
              </a:rPr>
              <a:t>Surface, volume &amp; Mass status</a:t>
            </a:r>
          </a:p>
        </p:txBody>
      </p:sp>
      <p:sp>
        <p:nvSpPr>
          <p:cNvPr id="4" name="Plus 3"/>
          <p:cNvSpPr/>
          <p:nvPr/>
        </p:nvSpPr>
        <p:spPr>
          <a:xfrm>
            <a:off x="1214015" y="3133751"/>
            <a:ext cx="648072" cy="55196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 droite à entaille 4"/>
          <p:cNvSpPr/>
          <p:nvPr/>
        </p:nvSpPr>
        <p:spPr>
          <a:xfrm rot="18999333">
            <a:off x="2896685" y="3096417"/>
            <a:ext cx="576064" cy="37209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3472017" y="2545996"/>
            <a:ext cx="2979564" cy="400110"/>
          </a:xfrm>
          <a:prstGeom prst="rect">
            <a:avLst/>
          </a:prstGeom>
          <a:ln w="28575">
            <a:solidFill>
              <a:srgbClr val="FF6700"/>
            </a:solidFill>
          </a:ln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6700"/>
                </a:solidFill>
                <a:latin typeface="+mn-lt"/>
              </a:rPr>
              <a:t>Financial budget estimate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98641" y="1450820"/>
            <a:ext cx="2979564" cy="1015663"/>
          </a:xfrm>
          <a:prstGeom prst="rect">
            <a:avLst/>
          </a:prstGeom>
          <a:ln w="28575">
            <a:solidFill>
              <a:srgbClr val="FF67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6700"/>
                </a:solidFill>
                <a:latin typeface="+mn-lt"/>
              </a:rPr>
              <a:t>Find an area </a:t>
            </a:r>
          </a:p>
          <a:p>
            <a:pPr algn="ctr"/>
            <a:r>
              <a:rPr lang="en-GB" b="1" dirty="0">
                <a:solidFill>
                  <a:srgbClr val="FF6700"/>
                </a:solidFill>
                <a:latin typeface="+mn-lt"/>
              </a:rPr>
              <a:t>and </a:t>
            </a:r>
          </a:p>
          <a:p>
            <a:pPr algn="ctr"/>
            <a:r>
              <a:rPr lang="en-GB" b="1" dirty="0">
                <a:solidFill>
                  <a:srgbClr val="FF6700"/>
                </a:solidFill>
                <a:latin typeface="+mn-lt"/>
              </a:rPr>
              <a:t>potentially a building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758" y="2726912"/>
            <a:ext cx="3375330" cy="240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Flèche droite à entaille 28"/>
          <p:cNvSpPr/>
          <p:nvPr/>
        </p:nvSpPr>
        <p:spPr>
          <a:xfrm>
            <a:off x="6724694" y="1958651"/>
            <a:ext cx="576064" cy="37209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85FFD78-E050-491E-926D-453FFFADE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58" y="3870003"/>
            <a:ext cx="2623410" cy="1477329"/>
          </a:xfrm>
          <a:prstGeom prst="rect">
            <a:avLst/>
          </a:prstGeom>
        </p:spPr>
      </p:pic>
      <p:sp>
        <p:nvSpPr>
          <p:cNvPr id="20" name="Titre 8">
            <a:extLst>
              <a:ext uri="{FF2B5EF4-FFF2-40B4-BE49-F238E27FC236}">
                <a16:creationId xmlns:a16="http://schemas.microsoft.com/office/drawing/2014/main" xmlns="" id="{F4D79A65-FD50-4D3C-A043-B44363B5B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Autofit/>
          </a:bodyPr>
          <a:lstStyle/>
          <a:p>
            <a:r>
              <a:rPr lang="fr-FR" sz="2400" dirty="0"/>
              <a:t>PERLE Collaboration Meeting 11-12/01/2022</a:t>
            </a:r>
          </a:p>
        </p:txBody>
      </p:sp>
    </p:spTree>
    <p:extLst>
      <p:ext uri="{BB962C8B-B14F-4D97-AF65-F5344CB8AC3E}">
        <p14:creationId xmlns:p14="http://schemas.microsoft.com/office/powerpoint/2010/main" val="104783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" grpId="0" animBg="1"/>
      <p:bldP spid="5" grpId="0" animBg="1"/>
      <p:bldP spid="24" grpId="0" animBg="1"/>
      <p:bldP spid="27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e 30">
            <a:extLst>
              <a:ext uri="{FF2B5EF4-FFF2-40B4-BE49-F238E27FC236}">
                <a16:creationId xmlns:a16="http://schemas.microsoft.com/office/drawing/2014/main" xmlns="" id="{18015E4D-D14A-4442-AF46-3C40AD6C3B27}"/>
              </a:ext>
            </a:extLst>
          </p:cNvPr>
          <p:cNvGrpSpPr/>
          <p:nvPr/>
        </p:nvGrpSpPr>
        <p:grpSpPr>
          <a:xfrm>
            <a:off x="3964256" y="2156214"/>
            <a:ext cx="5553507" cy="3421670"/>
            <a:chOff x="5240011" y="1176199"/>
            <a:chExt cx="5202162" cy="2913419"/>
          </a:xfrm>
        </p:grpSpPr>
        <p:pic>
          <p:nvPicPr>
            <p:cNvPr id="13" name="Image 12" descr="chapeau4.png"/>
            <p:cNvPicPr>
              <a:picLocks noChangeAspect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>
            <a:xfrm rot="10800000">
              <a:off x="5240011" y="1176199"/>
              <a:ext cx="5202162" cy="2913419"/>
            </a:xfrm>
            <a:prstGeom prst="rect">
              <a:avLst/>
            </a:prstGeom>
            <a:ln w="38100">
              <a:solidFill>
                <a:srgbClr val="FF6700"/>
              </a:solidFill>
            </a:ln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151657A2-5C94-4118-A20A-C8A2711D33E5}"/>
                </a:ext>
              </a:extLst>
            </p:cNvPr>
            <p:cNvSpPr/>
            <p:nvPr/>
          </p:nvSpPr>
          <p:spPr>
            <a:xfrm>
              <a:off x="7040211" y="1543290"/>
              <a:ext cx="1586536" cy="87226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6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0" name="Ellipse 89">
            <a:extLst>
              <a:ext uri="{FF2B5EF4-FFF2-40B4-BE49-F238E27FC236}">
                <a16:creationId xmlns:a16="http://schemas.microsoft.com/office/drawing/2014/main" xmlns="" id="{416C16BF-BD69-4E92-9634-BADDCA6270A0}"/>
              </a:ext>
            </a:extLst>
          </p:cNvPr>
          <p:cNvSpPr/>
          <p:nvPr/>
        </p:nvSpPr>
        <p:spPr>
          <a:xfrm>
            <a:off x="4737875" y="3574099"/>
            <a:ext cx="999327" cy="1126965"/>
          </a:xfrm>
          <a:prstGeom prst="ellipse">
            <a:avLst/>
          </a:prstGeom>
          <a:solidFill>
            <a:srgbClr val="00B0F0"/>
          </a:solidFill>
          <a:ln w="38100">
            <a:solidFill>
              <a:srgbClr val="FF67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pic>
        <p:nvPicPr>
          <p:cNvPr id="52" name="Picture 10">
            <a:extLst>
              <a:ext uri="{FF2B5EF4-FFF2-40B4-BE49-F238E27FC236}">
                <a16:creationId xmlns:a16="http://schemas.microsoft.com/office/drawing/2014/main" xmlns="" id="{1F0DBFBD-32BA-4ABE-AB5F-AE1CF1B9B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46" y="996293"/>
            <a:ext cx="2075021" cy="1109637"/>
          </a:xfrm>
          <a:prstGeom prst="rect">
            <a:avLst/>
          </a:prstGeom>
          <a:noFill/>
          <a:ln w="28575">
            <a:solidFill>
              <a:srgbClr val="FF67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3E66-FE88-4B4F-8E64-9B05CB2295F8}" type="datetime1">
              <a:rPr lang="fr-FR" smtClean="0"/>
              <a:t>11/01/2022</a:t>
            </a:fld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407" y="5731817"/>
            <a:ext cx="2422525" cy="322263"/>
          </a:xfrm>
        </p:spPr>
        <p:txBody>
          <a:bodyPr/>
          <a:lstStyle/>
          <a:p>
            <a:fld id="{2126CF9F-CC6A-4010-A70A-E16F699FA027}" type="slidenum">
              <a:rPr lang="fr-FR" smtClean="0"/>
              <a:t>9</a:t>
            </a:fld>
            <a:endParaRPr lang="fr-FR"/>
          </a:p>
        </p:txBody>
      </p:sp>
      <p:sp>
        <p:nvSpPr>
          <p:cNvPr id="95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Denis </a:t>
            </a:r>
            <a:r>
              <a:rPr lang="fr-FR" dirty="0" err="1"/>
              <a:t>Reynet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-1453726" y="723921"/>
            <a:ext cx="90723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6700"/>
                </a:solidFill>
                <a:latin typeface="+mn-lt"/>
              </a:rPr>
              <a:t> </a:t>
            </a:r>
            <a:r>
              <a:rPr lang="fr-FR" sz="2400" b="1" dirty="0" err="1">
                <a:solidFill>
                  <a:srgbClr val="FF6700"/>
                </a:solidFill>
                <a:latin typeface="+mn-lt"/>
              </a:rPr>
              <a:t>Choice</a:t>
            </a:r>
            <a:r>
              <a:rPr lang="fr-FR" sz="2400" b="1" dirty="0">
                <a:solidFill>
                  <a:srgbClr val="FF6700"/>
                </a:solidFill>
                <a:latin typeface="+mn-lt"/>
              </a:rPr>
              <a:t> of building</a:t>
            </a:r>
            <a:endParaRPr lang="en-GB" sz="2400" b="1" dirty="0">
              <a:solidFill>
                <a:srgbClr val="FF6700"/>
              </a:solidFill>
              <a:latin typeface="+mn-lt"/>
            </a:endParaRPr>
          </a:p>
        </p:txBody>
      </p:sp>
      <p:sp>
        <p:nvSpPr>
          <p:cNvPr id="15" name="ZoneTexte 27"/>
          <p:cNvSpPr txBox="1"/>
          <p:nvPr/>
        </p:nvSpPr>
        <p:spPr>
          <a:xfrm>
            <a:off x="5657678" y="1816332"/>
            <a:ext cx="1363704" cy="276999"/>
          </a:xfrm>
          <a:prstGeom prst="rect">
            <a:avLst/>
          </a:prstGeom>
          <a:solidFill>
            <a:srgbClr val="FFFF00"/>
          </a:solidFill>
          <a:ln w="38100">
            <a:solidFill>
              <a:srgbClr val="FF670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/>
              <a:t>HALL SUPER ACO</a:t>
            </a:r>
          </a:p>
        </p:txBody>
      </p:sp>
      <p:sp>
        <p:nvSpPr>
          <p:cNvPr id="16" name="ZoneTexte 28"/>
          <p:cNvSpPr txBox="1"/>
          <p:nvPr/>
        </p:nvSpPr>
        <p:spPr>
          <a:xfrm>
            <a:off x="4156022" y="1809288"/>
            <a:ext cx="706222" cy="276999"/>
          </a:xfrm>
          <a:prstGeom prst="rect">
            <a:avLst/>
          </a:prstGeom>
          <a:solidFill>
            <a:srgbClr val="00B0F0"/>
          </a:solidFill>
          <a:ln w="38100">
            <a:solidFill>
              <a:srgbClr val="FF670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/>
              <a:t>IGLOO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02" y="1373560"/>
            <a:ext cx="3665329" cy="2609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65907" y="2309664"/>
            <a:ext cx="896560" cy="720080"/>
          </a:xfrm>
          <a:prstGeom prst="rect">
            <a:avLst/>
          </a:prstGeom>
          <a:noFill/>
          <a:ln w="38100">
            <a:solidFill>
              <a:srgbClr val="FF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itre 8">
            <a:extLst>
              <a:ext uri="{FF2B5EF4-FFF2-40B4-BE49-F238E27FC236}">
                <a16:creationId xmlns:a16="http://schemas.microsoft.com/office/drawing/2014/main" xmlns="" id="{F4DF3FA4-9F77-4267-A69D-A5DC8B515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Autofit/>
          </a:bodyPr>
          <a:lstStyle/>
          <a:p>
            <a:r>
              <a:rPr lang="fr-FR" sz="2400" dirty="0"/>
              <a:t>PERLE Collaboration Meeting 11-12/01/2022</a:t>
            </a:r>
          </a:p>
        </p:txBody>
      </p:sp>
      <p:sp>
        <p:nvSpPr>
          <p:cNvPr id="19" name="ZoneTexte 28">
            <a:extLst>
              <a:ext uri="{FF2B5EF4-FFF2-40B4-BE49-F238E27FC236}">
                <a16:creationId xmlns:a16="http://schemas.microsoft.com/office/drawing/2014/main" xmlns="" id="{5DCFEF93-D1C2-4383-BDC5-1CC88DBBBE89}"/>
              </a:ext>
            </a:extLst>
          </p:cNvPr>
          <p:cNvSpPr txBox="1"/>
          <p:nvPr/>
        </p:nvSpPr>
        <p:spPr>
          <a:xfrm>
            <a:off x="4777724" y="1463848"/>
            <a:ext cx="2075021" cy="276999"/>
          </a:xfrm>
          <a:prstGeom prst="rect">
            <a:avLst/>
          </a:prstGeom>
          <a:solidFill>
            <a:srgbClr val="92D050"/>
          </a:solidFill>
          <a:ln w="38100">
            <a:solidFill>
              <a:srgbClr val="FF670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/>
              <a:t>« CHAPEAU DE GENDARME »</a:t>
            </a: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xmlns="" id="{BDF87115-1FA9-45CE-9E58-4CB6410C6375}"/>
              </a:ext>
            </a:extLst>
          </p:cNvPr>
          <p:cNvCxnSpPr>
            <a:cxnSpLocks/>
          </p:cNvCxnSpPr>
          <p:nvPr/>
        </p:nvCxnSpPr>
        <p:spPr>
          <a:xfrm>
            <a:off x="6106467" y="2080047"/>
            <a:ext cx="0" cy="544721"/>
          </a:xfrm>
          <a:prstGeom prst="straightConnector1">
            <a:avLst/>
          </a:prstGeom>
          <a:ln w="38100">
            <a:solidFill>
              <a:srgbClr val="FF67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xmlns="" id="{E87CE520-4AE8-4DD9-9AF5-6276C4BCCC20}"/>
              </a:ext>
            </a:extLst>
          </p:cNvPr>
          <p:cNvCxnSpPr>
            <a:cxnSpLocks/>
          </p:cNvCxnSpPr>
          <p:nvPr/>
        </p:nvCxnSpPr>
        <p:spPr>
          <a:xfrm>
            <a:off x="1929772" y="2751301"/>
            <a:ext cx="2002445" cy="0"/>
          </a:xfrm>
          <a:prstGeom prst="straightConnector1">
            <a:avLst/>
          </a:prstGeom>
          <a:ln w="38100">
            <a:solidFill>
              <a:srgbClr val="FF67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xmlns="" id="{8ECB3A77-57A1-4532-822B-33B3CCC8FFC0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4509133" y="2080047"/>
            <a:ext cx="662604" cy="1612163"/>
          </a:xfrm>
          <a:prstGeom prst="straightConnector1">
            <a:avLst/>
          </a:prstGeom>
          <a:ln w="38100">
            <a:solidFill>
              <a:srgbClr val="FF67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xmlns="" id="{6A6FA1B9-F1FF-4B33-96EA-8C8C23141A43}"/>
              </a:ext>
            </a:extLst>
          </p:cNvPr>
          <p:cNvCxnSpPr>
            <a:cxnSpLocks/>
          </p:cNvCxnSpPr>
          <p:nvPr/>
        </p:nvCxnSpPr>
        <p:spPr>
          <a:xfrm>
            <a:off x="5227163" y="1723039"/>
            <a:ext cx="519264" cy="1925954"/>
          </a:xfrm>
          <a:prstGeom prst="straightConnector1">
            <a:avLst/>
          </a:prstGeom>
          <a:ln w="38100">
            <a:solidFill>
              <a:srgbClr val="FF67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E6187134-CE16-45CB-ADCB-575EA0FF20CB}"/>
              </a:ext>
            </a:extLst>
          </p:cNvPr>
          <p:cNvSpPr/>
          <p:nvPr/>
        </p:nvSpPr>
        <p:spPr>
          <a:xfrm>
            <a:off x="5945783" y="2719558"/>
            <a:ext cx="979457" cy="808893"/>
          </a:xfrm>
          <a:prstGeom prst="rect">
            <a:avLst/>
          </a:prstGeom>
          <a:solidFill>
            <a:srgbClr val="92D050"/>
          </a:solidFill>
          <a:ln w="38100">
            <a:solidFill>
              <a:srgbClr val="FF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xmlns="" id="{6267ABF4-AE08-4BD2-9380-A1E013EF5BCC}"/>
              </a:ext>
            </a:extLst>
          </p:cNvPr>
          <p:cNvSpPr/>
          <p:nvPr/>
        </p:nvSpPr>
        <p:spPr>
          <a:xfrm>
            <a:off x="5196990" y="3659188"/>
            <a:ext cx="487676" cy="983252"/>
          </a:xfrm>
          <a:prstGeom prst="ellipse">
            <a:avLst/>
          </a:prstGeom>
          <a:solidFill>
            <a:srgbClr val="92D050"/>
          </a:solidFill>
          <a:ln w="38100">
            <a:solidFill>
              <a:srgbClr val="FF67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pic>
        <p:nvPicPr>
          <p:cNvPr id="51" name="Picture 9">
            <a:extLst>
              <a:ext uri="{FF2B5EF4-FFF2-40B4-BE49-F238E27FC236}">
                <a16:creationId xmlns:a16="http://schemas.microsoft.com/office/drawing/2014/main" xmlns="" id="{39E1ABB7-7FA8-4BB8-8FAE-E0F727359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731" y="653480"/>
            <a:ext cx="1318656" cy="32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1BBB8EC7-1EA4-4F32-A4D3-127D4C261D9A}"/>
              </a:ext>
            </a:extLst>
          </p:cNvPr>
          <p:cNvSpPr/>
          <p:nvPr/>
        </p:nvSpPr>
        <p:spPr>
          <a:xfrm>
            <a:off x="6984436" y="2678019"/>
            <a:ext cx="504056" cy="8504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xmlns="" id="{1A045EB5-17D3-4123-9448-2F42786D297E}"/>
              </a:ext>
            </a:extLst>
          </p:cNvPr>
          <p:cNvCxnSpPr>
            <a:cxnSpLocks/>
          </p:cNvCxnSpPr>
          <p:nvPr/>
        </p:nvCxnSpPr>
        <p:spPr>
          <a:xfrm flipH="1">
            <a:off x="7223713" y="1574175"/>
            <a:ext cx="853533" cy="1455569"/>
          </a:xfrm>
          <a:prstGeom prst="straightConnector1">
            <a:avLst/>
          </a:prstGeom>
          <a:ln w="38100">
            <a:solidFill>
              <a:srgbClr val="FF67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ZoneTexte 74">
            <a:extLst>
              <a:ext uri="{FF2B5EF4-FFF2-40B4-BE49-F238E27FC236}">
                <a16:creationId xmlns:a16="http://schemas.microsoft.com/office/drawing/2014/main" xmlns="" id="{E7FCA689-9BF3-41EA-96F8-05D1E8422C00}"/>
              </a:ext>
            </a:extLst>
          </p:cNvPr>
          <p:cNvSpPr txBox="1"/>
          <p:nvPr/>
        </p:nvSpPr>
        <p:spPr>
          <a:xfrm rot="16200000">
            <a:off x="5082491" y="3977470"/>
            <a:ext cx="692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+mn-lt"/>
              </a:rPr>
              <a:t>FREE</a:t>
            </a: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xmlns="" id="{4FEE747F-5E5C-46F6-8B28-42DC50B4B439}"/>
              </a:ext>
            </a:extLst>
          </p:cNvPr>
          <p:cNvSpPr txBox="1"/>
          <p:nvPr/>
        </p:nvSpPr>
        <p:spPr>
          <a:xfrm>
            <a:off x="6048192" y="2882548"/>
            <a:ext cx="692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+mn-lt"/>
              </a:rPr>
              <a:t>FREE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xmlns="" id="{C6D56CC2-3C68-4483-9DBA-96B501EFD304}"/>
              </a:ext>
            </a:extLst>
          </p:cNvPr>
          <p:cNvSpPr txBox="1"/>
          <p:nvPr/>
        </p:nvSpPr>
        <p:spPr>
          <a:xfrm>
            <a:off x="5868636" y="3648993"/>
            <a:ext cx="692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+mn-lt"/>
              </a:rPr>
              <a:t>FREE</a:t>
            </a:r>
          </a:p>
        </p:txBody>
      </p:sp>
      <p:pic>
        <p:nvPicPr>
          <p:cNvPr id="79" name="Picture 4">
            <a:extLst>
              <a:ext uri="{FF2B5EF4-FFF2-40B4-BE49-F238E27FC236}">
                <a16:creationId xmlns:a16="http://schemas.microsoft.com/office/drawing/2014/main" xmlns="" id="{068369BA-A073-456D-BE83-CD53C75A6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907" y="4287144"/>
            <a:ext cx="2411556" cy="1362530"/>
          </a:xfrm>
          <a:prstGeom prst="rect">
            <a:avLst/>
          </a:prstGeom>
          <a:noFill/>
          <a:ln w="28575">
            <a:solidFill>
              <a:srgbClr val="FF67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0" name="Picture 8">
            <a:extLst>
              <a:ext uri="{FF2B5EF4-FFF2-40B4-BE49-F238E27FC236}">
                <a16:creationId xmlns:a16="http://schemas.microsoft.com/office/drawing/2014/main" xmlns="" id="{BB82AF58-8453-450B-BF43-587A81D9C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016" y="3998779"/>
            <a:ext cx="1317931" cy="277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1" name="Connecteur droit avec flèche 80">
            <a:extLst>
              <a:ext uri="{FF2B5EF4-FFF2-40B4-BE49-F238E27FC236}">
                <a16:creationId xmlns:a16="http://schemas.microsoft.com/office/drawing/2014/main" xmlns="" id="{6C6FB375-DCED-433A-814B-EBA838EC7CBE}"/>
              </a:ext>
            </a:extLst>
          </p:cNvPr>
          <p:cNvCxnSpPr>
            <a:cxnSpLocks/>
          </p:cNvCxnSpPr>
          <p:nvPr/>
        </p:nvCxnSpPr>
        <p:spPr>
          <a:xfrm flipV="1">
            <a:off x="3477463" y="4145332"/>
            <a:ext cx="1476876" cy="252564"/>
          </a:xfrm>
          <a:prstGeom prst="straightConnector1">
            <a:avLst/>
          </a:prstGeom>
          <a:ln w="38100">
            <a:solidFill>
              <a:srgbClr val="FF67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9E1289C7-1509-45AE-8E99-1FF308DD18DD}"/>
              </a:ext>
            </a:extLst>
          </p:cNvPr>
          <p:cNvSpPr/>
          <p:nvPr/>
        </p:nvSpPr>
        <p:spPr>
          <a:xfrm>
            <a:off x="5750468" y="3654988"/>
            <a:ext cx="2084192" cy="328286"/>
          </a:xfrm>
          <a:prstGeom prst="rect">
            <a:avLst/>
          </a:prstGeom>
          <a:noFill/>
          <a:ln w="38100">
            <a:solidFill>
              <a:srgbClr val="FF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16D1C90-4D64-47F7-BEBE-68191E3FBB75}"/>
              </a:ext>
            </a:extLst>
          </p:cNvPr>
          <p:cNvSpPr/>
          <p:nvPr/>
        </p:nvSpPr>
        <p:spPr>
          <a:xfrm>
            <a:off x="2938115" y="612756"/>
            <a:ext cx="53848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636713" lvl="3" indent="-265113">
              <a:buFont typeface="Wingdings" pitchFamily="2" charset="2"/>
              <a:buChar char="Ø"/>
            </a:pPr>
            <a:r>
              <a:rPr lang="en-US" sz="1600" dirty="0"/>
              <a:t>Meet the needs of scientists</a:t>
            </a:r>
          </a:p>
          <a:p>
            <a:pPr marL="1636713" lvl="3" indent="-265113">
              <a:buFont typeface="Wingdings" pitchFamily="2" charset="2"/>
              <a:buChar char="Ø"/>
            </a:pPr>
            <a:r>
              <a:rPr lang="fr-FR" sz="1600" dirty="0"/>
              <a:t>Have </a:t>
            </a:r>
            <a:r>
              <a:rPr lang="fr-FR" sz="1600" dirty="0" err="1"/>
              <a:t>convenient</a:t>
            </a:r>
            <a:r>
              <a:rPr lang="fr-FR" sz="1600" dirty="0"/>
              <a:t> </a:t>
            </a:r>
            <a:r>
              <a:rPr lang="fr-FR" sz="1600" dirty="0" err="1"/>
              <a:t>access</a:t>
            </a:r>
            <a:endParaRPr lang="fr-FR" sz="1600" dirty="0"/>
          </a:p>
          <a:p>
            <a:pPr marL="1636713" lvl="3" indent="-265113">
              <a:buFont typeface="Wingdings" pitchFamily="2" charset="2"/>
              <a:buChar char="Ø"/>
            </a:pPr>
            <a:r>
              <a:rPr lang="en-US" sz="1600" dirty="0" smtClean="0"/>
              <a:t>Become a </a:t>
            </a:r>
            <a:r>
              <a:rPr lang="en-US" sz="1600" dirty="0"/>
              <a:t>large accelerator platform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69131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15" grpId="0" animBg="1"/>
      <p:bldP spid="16" grpId="0" animBg="1"/>
      <p:bldP spid="2" grpId="0" animBg="1"/>
      <p:bldP spid="19" grpId="0" animBg="1"/>
      <p:bldP spid="46" grpId="0" animBg="1"/>
      <p:bldP spid="49" grpId="0" animBg="1"/>
      <p:bldP spid="67" grpId="0" animBg="1"/>
      <p:bldP spid="75" grpId="0"/>
      <p:bldP spid="77" grpId="0"/>
      <p:bldP spid="78" grpId="0"/>
      <p:bldP spid="85" grpId="0" animBg="1"/>
      <p:bldP spid="86" grpId="0"/>
    </p:bldLst>
  </p:timing>
</p:sld>
</file>

<file path=ppt/theme/theme1.xml><?xml version="1.0" encoding="utf-8"?>
<a:theme xmlns:a="http://schemas.openxmlformats.org/drawingml/2006/main" name="Masque IJCLab 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uppléments de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18043</TotalTime>
  <Words>563</Words>
  <Application>Microsoft Office PowerPoint</Application>
  <PresentationFormat>Personnalisé</PresentationFormat>
  <Paragraphs>207</Paragraphs>
  <Slides>13</Slides>
  <Notes>13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13</vt:i4>
      </vt:variant>
    </vt:vector>
  </HeadingPairs>
  <TitlesOfParts>
    <vt:vector size="15" baseType="lpstr">
      <vt:lpstr>Masque IJCLab standard</vt:lpstr>
      <vt:lpstr>Suppléments de présentation</vt:lpstr>
      <vt:lpstr>PERLE Collaboration Meeting 11-12/01/2022</vt:lpstr>
      <vt:lpstr>PERLE Collaboration Meeting 11-12/01/2022</vt:lpstr>
      <vt:lpstr>PERLE Collaboration Meeting 11-12/01/2022</vt:lpstr>
      <vt:lpstr>PERLE Collaboration Meeting 11-12/01/2022</vt:lpstr>
      <vt:lpstr>PERLE Collaboration Meeting 11-12/01/2022</vt:lpstr>
      <vt:lpstr>PERLE Collaboration Meeting 11-12/01/2022</vt:lpstr>
      <vt:lpstr>PERLE Collaboration Meeting 11-12/01/2022</vt:lpstr>
      <vt:lpstr>PERLE Collaboration Meeting 11-12/01/2022</vt:lpstr>
      <vt:lpstr>PERLE Collaboration Meeting 11-12/01/2022</vt:lpstr>
      <vt:lpstr>PERLE Collaboration Meeting 11-12/01/2022</vt:lpstr>
      <vt:lpstr>PERLE Collaboration Meeting 11-12/01/2022</vt:lpstr>
      <vt:lpstr>PERLE Collaboration Meeting 11-12/01/2022</vt:lpstr>
      <vt:lpstr>PERLE Collaboration Meeting 11-12/01/2022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Denis REYNET</cp:lastModifiedBy>
  <cp:revision>1629</cp:revision>
  <dcterms:created xsi:type="dcterms:W3CDTF">2011-03-09T16:37:49Z</dcterms:created>
  <dcterms:modified xsi:type="dcterms:W3CDTF">2022-01-11T12:18:22Z</dcterms:modified>
</cp:coreProperties>
</file>