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3" r:id="rId2"/>
    <p:sldId id="285" r:id="rId3"/>
    <p:sldId id="265" r:id="rId4"/>
    <p:sldId id="267" r:id="rId5"/>
    <p:sldId id="268" r:id="rId6"/>
    <p:sldId id="269" r:id="rId7"/>
    <p:sldId id="270" r:id="rId8"/>
    <p:sldId id="277" r:id="rId9"/>
    <p:sldId id="278" r:id="rId10"/>
    <p:sldId id="279" r:id="rId11"/>
    <p:sldId id="275" r:id="rId12"/>
    <p:sldId id="276" r:id="rId13"/>
    <p:sldId id="280" r:id="rId14"/>
    <p:sldId id="281" r:id="rId15"/>
    <p:sldId id="282" r:id="rId16"/>
    <p:sldId id="283" r:id="rId17"/>
    <p:sldId id="284"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40" d="100"/>
          <a:sy n="40" d="100"/>
        </p:scale>
        <p:origin x="1896"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918DA3-3097-45F3-8B05-2D044C3F4D37}" type="datetimeFigureOut">
              <a:rPr lang="en-GB" smtClean="0"/>
              <a:t>10/01/2022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5ED71-F266-4889-960D-2C66CD5D293F}" type="slidenum">
              <a:rPr lang="en-GB" smtClean="0"/>
              <a:t>‹#›</a:t>
            </a:fld>
            <a:endParaRPr lang="en-GB"/>
          </a:p>
        </p:txBody>
      </p:sp>
    </p:spTree>
    <p:extLst>
      <p:ext uri="{BB962C8B-B14F-4D97-AF65-F5344CB8AC3E}">
        <p14:creationId xmlns:p14="http://schemas.microsoft.com/office/powerpoint/2010/main" val="2847876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CC398F5-228E-4262-8CF8-EF86BBAECFF3}" type="datetime1">
              <a:rPr lang="en-GB" smtClean="0"/>
              <a:t>10/01/2022</a:t>
            </a:fld>
            <a:endParaRPr lang="en-GB"/>
          </a:p>
        </p:txBody>
      </p:sp>
      <p:sp>
        <p:nvSpPr>
          <p:cNvPr id="5" name="Footer Placeholder 4"/>
          <p:cNvSpPr>
            <a:spLocks noGrp="1"/>
          </p:cNvSpPr>
          <p:nvPr>
            <p:ph type="ftr" sz="quarter" idx="11"/>
          </p:nvPr>
        </p:nvSpPr>
        <p:spPr/>
        <p:txBody>
          <a:bodyPr/>
          <a:lstStyle/>
          <a:p>
            <a:r>
              <a:rPr lang="en-GB" smtClean="0"/>
              <a:t>PERLE collaboration meeting 11/01/22</a:t>
            </a:r>
            <a:endParaRPr lang="en-GB"/>
          </a:p>
        </p:txBody>
      </p:sp>
      <p:sp>
        <p:nvSpPr>
          <p:cNvPr id="6" name="Slide Number Placeholder 5"/>
          <p:cNvSpPr>
            <a:spLocks noGrp="1"/>
          </p:cNvSpPr>
          <p:nvPr>
            <p:ph type="sldNum" sz="quarter" idx="12"/>
          </p:nvPr>
        </p:nvSpPr>
        <p:spPr/>
        <p:txBody>
          <a:bodyPr/>
          <a:lstStyle/>
          <a:p>
            <a:fld id="{65778D77-3644-4B3D-9A40-B946DAE01BAF}" type="slidenum">
              <a:rPr lang="en-GB" smtClean="0"/>
              <a:t>‹#›</a:t>
            </a:fld>
            <a:endParaRPr lang="en-GB"/>
          </a:p>
        </p:txBody>
      </p:sp>
    </p:spTree>
    <p:extLst>
      <p:ext uri="{BB962C8B-B14F-4D97-AF65-F5344CB8AC3E}">
        <p14:creationId xmlns:p14="http://schemas.microsoft.com/office/powerpoint/2010/main" val="841761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12380A-F851-4ED0-8452-89D5080D3BA5}" type="datetime1">
              <a:rPr lang="en-GB" smtClean="0"/>
              <a:t>10/01/2022</a:t>
            </a:fld>
            <a:endParaRPr lang="en-GB"/>
          </a:p>
        </p:txBody>
      </p:sp>
      <p:sp>
        <p:nvSpPr>
          <p:cNvPr id="5" name="Footer Placeholder 4"/>
          <p:cNvSpPr>
            <a:spLocks noGrp="1"/>
          </p:cNvSpPr>
          <p:nvPr>
            <p:ph type="ftr" sz="quarter" idx="11"/>
          </p:nvPr>
        </p:nvSpPr>
        <p:spPr/>
        <p:txBody>
          <a:bodyPr/>
          <a:lstStyle/>
          <a:p>
            <a:r>
              <a:rPr lang="en-GB" smtClean="0"/>
              <a:t>PERLE collaboration meeting 11/01/22</a:t>
            </a:r>
            <a:endParaRPr lang="en-GB"/>
          </a:p>
        </p:txBody>
      </p:sp>
      <p:sp>
        <p:nvSpPr>
          <p:cNvPr id="6" name="Slide Number Placeholder 5"/>
          <p:cNvSpPr>
            <a:spLocks noGrp="1"/>
          </p:cNvSpPr>
          <p:nvPr>
            <p:ph type="sldNum" sz="quarter" idx="12"/>
          </p:nvPr>
        </p:nvSpPr>
        <p:spPr/>
        <p:txBody>
          <a:bodyPr/>
          <a:lstStyle/>
          <a:p>
            <a:fld id="{65778D77-3644-4B3D-9A40-B946DAE01BAF}" type="slidenum">
              <a:rPr lang="en-GB" smtClean="0"/>
              <a:t>‹#›</a:t>
            </a:fld>
            <a:endParaRPr lang="en-GB"/>
          </a:p>
        </p:txBody>
      </p:sp>
    </p:spTree>
    <p:extLst>
      <p:ext uri="{BB962C8B-B14F-4D97-AF65-F5344CB8AC3E}">
        <p14:creationId xmlns:p14="http://schemas.microsoft.com/office/powerpoint/2010/main" val="230432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B6E670-DEEA-414B-8CA6-72AD69130BA6}" type="datetime1">
              <a:rPr lang="en-GB" smtClean="0"/>
              <a:t>10/01/2022</a:t>
            </a:fld>
            <a:endParaRPr lang="en-GB"/>
          </a:p>
        </p:txBody>
      </p:sp>
      <p:sp>
        <p:nvSpPr>
          <p:cNvPr id="5" name="Footer Placeholder 4"/>
          <p:cNvSpPr>
            <a:spLocks noGrp="1"/>
          </p:cNvSpPr>
          <p:nvPr>
            <p:ph type="ftr" sz="quarter" idx="11"/>
          </p:nvPr>
        </p:nvSpPr>
        <p:spPr/>
        <p:txBody>
          <a:bodyPr/>
          <a:lstStyle/>
          <a:p>
            <a:r>
              <a:rPr lang="en-GB" smtClean="0"/>
              <a:t>PERLE collaboration meeting 11/01/22</a:t>
            </a:r>
            <a:endParaRPr lang="en-GB"/>
          </a:p>
        </p:txBody>
      </p:sp>
      <p:sp>
        <p:nvSpPr>
          <p:cNvPr id="6" name="Slide Number Placeholder 5"/>
          <p:cNvSpPr>
            <a:spLocks noGrp="1"/>
          </p:cNvSpPr>
          <p:nvPr>
            <p:ph type="sldNum" sz="quarter" idx="12"/>
          </p:nvPr>
        </p:nvSpPr>
        <p:spPr/>
        <p:txBody>
          <a:bodyPr/>
          <a:lstStyle/>
          <a:p>
            <a:fld id="{65778D77-3644-4B3D-9A40-B946DAE01BAF}" type="slidenum">
              <a:rPr lang="en-GB" smtClean="0"/>
              <a:t>‹#›</a:t>
            </a:fld>
            <a:endParaRPr lang="en-GB"/>
          </a:p>
        </p:txBody>
      </p:sp>
    </p:spTree>
    <p:extLst>
      <p:ext uri="{BB962C8B-B14F-4D97-AF65-F5344CB8AC3E}">
        <p14:creationId xmlns:p14="http://schemas.microsoft.com/office/powerpoint/2010/main" val="1062811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FB75742-3F9F-4A3E-9AE7-8CB7BAC6C2E7}" type="datetime1">
              <a:rPr lang="en-GB" smtClean="0"/>
              <a:t>10/01/2022</a:t>
            </a:fld>
            <a:endParaRPr lang="en-GB"/>
          </a:p>
        </p:txBody>
      </p:sp>
      <p:sp>
        <p:nvSpPr>
          <p:cNvPr id="5" name="Footer Placeholder 4"/>
          <p:cNvSpPr>
            <a:spLocks noGrp="1"/>
          </p:cNvSpPr>
          <p:nvPr>
            <p:ph type="ftr" sz="quarter" idx="11"/>
          </p:nvPr>
        </p:nvSpPr>
        <p:spPr/>
        <p:txBody>
          <a:bodyPr/>
          <a:lstStyle/>
          <a:p>
            <a:r>
              <a:rPr lang="en-GB" smtClean="0"/>
              <a:t>PERLE collaboration meeting 11/01/22</a:t>
            </a:r>
            <a:endParaRPr lang="en-GB"/>
          </a:p>
        </p:txBody>
      </p:sp>
      <p:sp>
        <p:nvSpPr>
          <p:cNvPr id="6" name="Slide Number Placeholder 5"/>
          <p:cNvSpPr>
            <a:spLocks noGrp="1"/>
          </p:cNvSpPr>
          <p:nvPr>
            <p:ph type="sldNum" sz="quarter" idx="12"/>
          </p:nvPr>
        </p:nvSpPr>
        <p:spPr/>
        <p:txBody>
          <a:bodyPr/>
          <a:lstStyle/>
          <a:p>
            <a:fld id="{65778D77-3644-4B3D-9A40-B946DAE01BAF}" type="slidenum">
              <a:rPr lang="en-GB" smtClean="0"/>
              <a:t>‹#›</a:t>
            </a:fld>
            <a:endParaRPr lang="en-GB"/>
          </a:p>
        </p:txBody>
      </p:sp>
    </p:spTree>
    <p:extLst>
      <p:ext uri="{BB962C8B-B14F-4D97-AF65-F5344CB8AC3E}">
        <p14:creationId xmlns:p14="http://schemas.microsoft.com/office/powerpoint/2010/main" val="20189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78E9EC-BA5B-47C0-87CB-F0672A0D372A}" type="datetime1">
              <a:rPr lang="en-GB" smtClean="0"/>
              <a:t>10/01/2022</a:t>
            </a:fld>
            <a:endParaRPr lang="en-GB"/>
          </a:p>
        </p:txBody>
      </p:sp>
      <p:sp>
        <p:nvSpPr>
          <p:cNvPr id="5" name="Footer Placeholder 4"/>
          <p:cNvSpPr>
            <a:spLocks noGrp="1"/>
          </p:cNvSpPr>
          <p:nvPr>
            <p:ph type="ftr" sz="quarter" idx="11"/>
          </p:nvPr>
        </p:nvSpPr>
        <p:spPr/>
        <p:txBody>
          <a:bodyPr/>
          <a:lstStyle/>
          <a:p>
            <a:r>
              <a:rPr lang="en-GB" smtClean="0"/>
              <a:t>PERLE collaboration meeting 11/01/22</a:t>
            </a:r>
            <a:endParaRPr lang="en-GB"/>
          </a:p>
        </p:txBody>
      </p:sp>
      <p:sp>
        <p:nvSpPr>
          <p:cNvPr id="6" name="Slide Number Placeholder 5"/>
          <p:cNvSpPr>
            <a:spLocks noGrp="1"/>
          </p:cNvSpPr>
          <p:nvPr>
            <p:ph type="sldNum" sz="quarter" idx="12"/>
          </p:nvPr>
        </p:nvSpPr>
        <p:spPr/>
        <p:txBody>
          <a:bodyPr/>
          <a:lstStyle/>
          <a:p>
            <a:fld id="{65778D77-3644-4B3D-9A40-B946DAE01BAF}" type="slidenum">
              <a:rPr lang="en-GB" smtClean="0"/>
              <a:t>‹#›</a:t>
            </a:fld>
            <a:endParaRPr lang="en-GB"/>
          </a:p>
        </p:txBody>
      </p:sp>
    </p:spTree>
    <p:extLst>
      <p:ext uri="{BB962C8B-B14F-4D97-AF65-F5344CB8AC3E}">
        <p14:creationId xmlns:p14="http://schemas.microsoft.com/office/powerpoint/2010/main" val="2485511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F55913E-4A20-4E34-B812-2A91F9D5CE4C}" type="datetime1">
              <a:rPr lang="en-GB" smtClean="0"/>
              <a:t>10/01/2022</a:t>
            </a:fld>
            <a:endParaRPr lang="en-GB"/>
          </a:p>
        </p:txBody>
      </p:sp>
      <p:sp>
        <p:nvSpPr>
          <p:cNvPr id="6" name="Footer Placeholder 5"/>
          <p:cNvSpPr>
            <a:spLocks noGrp="1"/>
          </p:cNvSpPr>
          <p:nvPr>
            <p:ph type="ftr" sz="quarter" idx="11"/>
          </p:nvPr>
        </p:nvSpPr>
        <p:spPr/>
        <p:txBody>
          <a:bodyPr/>
          <a:lstStyle/>
          <a:p>
            <a:r>
              <a:rPr lang="en-GB" smtClean="0"/>
              <a:t>PERLE collaboration meeting 11/01/22</a:t>
            </a:r>
            <a:endParaRPr lang="en-GB"/>
          </a:p>
        </p:txBody>
      </p:sp>
      <p:sp>
        <p:nvSpPr>
          <p:cNvPr id="7" name="Slide Number Placeholder 6"/>
          <p:cNvSpPr>
            <a:spLocks noGrp="1"/>
          </p:cNvSpPr>
          <p:nvPr>
            <p:ph type="sldNum" sz="quarter" idx="12"/>
          </p:nvPr>
        </p:nvSpPr>
        <p:spPr/>
        <p:txBody>
          <a:bodyPr/>
          <a:lstStyle/>
          <a:p>
            <a:fld id="{65778D77-3644-4B3D-9A40-B946DAE01BAF}" type="slidenum">
              <a:rPr lang="en-GB" smtClean="0"/>
              <a:t>‹#›</a:t>
            </a:fld>
            <a:endParaRPr lang="en-GB"/>
          </a:p>
        </p:txBody>
      </p:sp>
    </p:spTree>
    <p:extLst>
      <p:ext uri="{BB962C8B-B14F-4D97-AF65-F5344CB8AC3E}">
        <p14:creationId xmlns:p14="http://schemas.microsoft.com/office/powerpoint/2010/main" val="4163923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B9E5704-DB60-4412-ADE5-D6E314AD976F}" type="datetime1">
              <a:rPr lang="en-GB" smtClean="0"/>
              <a:t>10/01/2022</a:t>
            </a:fld>
            <a:endParaRPr lang="en-GB"/>
          </a:p>
        </p:txBody>
      </p:sp>
      <p:sp>
        <p:nvSpPr>
          <p:cNvPr id="8" name="Footer Placeholder 7"/>
          <p:cNvSpPr>
            <a:spLocks noGrp="1"/>
          </p:cNvSpPr>
          <p:nvPr>
            <p:ph type="ftr" sz="quarter" idx="11"/>
          </p:nvPr>
        </p:nvSpPr>
        <p:spPr/>
        <p:txBody>
          <a:bodyPr/>
          <a:lstStyle/>
          <a:p>
            <a:r>
              <a:rPr lang="en-GB" smtClean="0"/>
              <a:t>PERLE collaboration meeting 11/01/22</a:t>
            </a:r>
            <a:endParaRPr lang="en-GB"/>
          </a:p>
        </p:txBody>
      </p:sp>
      <p:sp>
        <p:nvSpPr>
          <p:cNvPr id="9" name="Slide Number Placeholder 8"/>
          <p:cNvSpPr>
            <a:spLocks noGrp="1"/>
          </p:cNvSpPr>
          <p:nvPr>
            <p:ph type="sldNum" sz="quarter" idx="12"/>
          </p:nvPr>
        </p:nvSpPr>
        <p:spPr/>
        <p:txBody>
          <a:bodyPr/>
          <a:lstStyle/>
          <a:p>
            <a:fld id="{65778D77-3644-4B3D-9A40-B946DAE01BAF}" type="slidenum">
              <a:rPr lang="en-GB" smtClean="0"/>
              <a:t>‹#›</a:t>
            </a:fld>
            <a:endParaRPr lang="en-GB"/>
          </a:p>
        </p:txBody>
      </p:sp>
    </p:spTree>
    <p:extLst>
      <p:ext uri="{BB962C8B-B14F-4D97-AF65-F5344CB8AC3E}">
        <p14:creationId xmlns:p14="http://schemas.microsoft.com/office/powerpoint/2010/main" val="2503012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3B8B78E-AB88-48F5-9917-9629BE0DDA51}" type="datetime1">
              <a:rPr lang="en-GB" smtClean="0"/>
              <a:t>10/01/2022</a:t>
            </a:fld>
            <a:endParaRPr lang="en-GB"/>
          </a:p>
        </p:txBody>
      </p:sp>
      <p:sp>
        <p:nvSpPr>
          <p:cNvPr id="4" name="Footer Placeholder 3"/>
          <p:cNvSpPr>
            <a:spLocks noGrp="1"/>
          </p:cNvSpPr>
          <p:nvPr>
            <p:ph type="ftr" sz="quarter" idx="11"/>
          </p:nvPr>
        </p:nvSpPr>
        <p:spPr/>
        <p:txBody>
          <a:bodyPr/>
          <a:lstStyle/>
          <a:p>
            <a:r>
              <a:rPr lang="en-GB" smtClean="0"/>
              <a:t>PERLE collaboration meeting 11/01/22</a:t>
            </a:r>
            <a:endParaRPr lang="en-GB"/>
          </a:p>
        </p:txBody>
      </p:sp>
      <p:sp>
        <p:nvSpPr>
          <p:cNvPr id="5" name="Slide Number Placeholder 4"/>
          <p:cNvSpPr>
            <a:spLocks noGrp="1"/>
          </p:cNvSpPr>
          <p:nvPr>
            <p:ph type="sldNum" sz="quarter" idx="12"/>
          </p:nvPr>
        </p:nvSpPr>
        <p:spPr/>
        <p:txBody>
          <a:bodyPr/>
          <a:lstStyle/>
          <a:p>
            <a:fld id="{65778D77-3644-4B3D-9A40-B946DAE01BAF}" type="slidenum">
              <a:rPr lang="en-GB" smtClean="0"/>
              <a:t>‹#›</a:t>
            </a:fld>
            <a:endParaRPr lang="en-GB"/>
          </a:p>
        </p:txBody>
      </p:sp>
    </p:spTree>
    <p:extLst>
      <p:ext uri="{BB962C8B-B14F-4D97-AF65-F5344CB8AC3E}">
        <p14:creationId xmlns:p14="http://schemas.microsoft.com/office/powerpoint/2010/main" val="4235369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33352-4526-4258-92F7-3DBE00D6CD8D}" type="datetime1">
              <a:rPr lang="en-GB" smtClean="0"/>
              <a:t>10/01/2022</a:t>
            </a:fld>
            <a:endParaRPr lang="en-GB"/>
          </a:p>
        </p:txBody>
      </p:sp>
      <p:sp>
        <p:nvSpPr>
          <p:cNvPr id="3" name="Footer Placeholder 2"/>
          <p:cNvSpPr>
            <a:spLocks noGrp="1"/>
          </p:cNvSpPr>
          <p:nvPr>
            <p:ph type="ftr" sz="quarter" idx="11"/>
          </p:nvPr>
        </p:nvSpPr>
        <p:spPr/>
        <p:txBody>
          <a:bodyPr/>
          <a:lstStyle/>
          <a:p>
            <a:r>
              <a:rPr lang="en-GB" smtClean="0"/>
              <a:t>PERLE collaboration meeting 11/01/22</a:t>
            </a:r>
            <a:endParaRPr lang="en-GB"/>
          </a:p>
        </p:txBody>
      </p:sp>
      <p:sp>
        <p:nvSpPr>
          <p:cNvPr id="4" name="Slide Number Placeholder 3"/>
          <p:cNvSpPr>
            <a:spLocks noGrp="1"/>
          </p:cNvSpPr>
          <p:nvPr>
            <p:ph type="sldNum" sz="quarter" idx="12"/>
          </p:nvPr>
        </p:nvSpPr>
        <p:spPr/>
        <p:txBody>
          <a:bodyPr/>
          <a:lstStyle/>
          <a:p>
            <a:fld id="{65778D77-3644-4B3D-9A40-B946DAE01BAF}" type="slidenum">
              <a:rPr lang="en-GB" smtClean="0"/>
              <a:t>‹#›</a:t>
            </a:fld>
            <a:endParaRPr lang="en-GB"/>
          </a:p>
        </p:txBody>
      </p:sp>
    </p:spTree>
    <p:extLst>
      <p:ext uri="{BB962C8B-B14F-4D97-AF65-F5344CB8AC3E}">
        <p14:creationId xmlns:p14="http://schemas.microsoft.com/office/powerpoint/2010/main" val="2580209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DD6F90-8BBB-42EA-A7E9-3ED23DF6747A}" type="datetime1">
              <a:rPr lang="en-GB" smtClean="0"/>
              <a:t>10/01/2022</a:t>
            </a:fld>
            <a:endParaRPr lang="en-GB"/>
          </a:p>
        </p:txBody>
      </p:sp>
      <p:sp>
        <p:nvSpPr>
          <p:cNvPr id="6" name="Footer Placeholder 5"/>
          <p:cNvSpPr>
            <a:spLocks noGrp="1"/>
          </p:cNvSpPr>
          <p:nvPr>
            <p:ph type="ftr" sz="quarter" idx="11"/>
          </p:nvPr>
        </p:nvSpPr>
        <p:spPr/>
        <p:txBody>
          <a:bodyPr/>
          <a:lstStyle/>
          <a:p>
            <a:r>
              <a:rPr lang="en-GB" smtClean="0"/>
              <a:t>PERLE collaboration meeting 11/01/22</a:t>
            </a:r>
            <a:endParaRPr lang="en-GB"/>
          </a:p>
        </p:txBody>
      </p:sp>
      <p:sp>
        <p:nvSpPr>
          <p:cNvPr id="7" name="Slide Number Placeholder 6"/>
          <p:cNvSpPr>
            <a:spLocks noGrp="1"/>
          </p:cNvSpPr>
          <p:nvPr>
            <p:ph type="sldNum" sz="quarter" idx="12"/>
          </p:nvPr>
        </p:nvSpPr>
        <p:spPr/>
        <p:txBody>
          <a:bodyPr/>
          <a:lstStyle/>
          <a:p>
            <a:fld id="{65778D77-3644-4B3D-9A40-B946DAE01BAF}" type="slidenum">
              <a:rPr lang="en-GB" smtClean="0"/>
              <a:t>‹#›</a:t>
            </a:fld>
            <a:endParaRPr lang="en-GB"/>
          </a:p>
        </p:txBody>
      </p:sp>
    </p:spTree>
    <p:extLst>
      <p:ext uri="{BB962C8B-B14F-4D97-AF65-F5344CB8AC3E}">
        <p14:creationId xmlns:p14="http://schemas.microsoft.com/office/powerpoint/2010/main" val="2144085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AF96AF-8916-4BE9-85E1-A5791DEBCFF4}" type="datetime1">
              <a:rPr lang="en-GB" smtClean="0"/>
              <a:t>10/01/2022</a:t>
            </a:fld>
            <a:endParaRPr lang="en-GB"/>
          </a:p>
        </p:txBody>
      </p:sp>
      <p:sp>
        <p:nvSpPr>
          <p:cNvPr id="6" name="Footer Placeholder 5"/>
          <p:cNvSpPr>
            <a:spLocks noGrp="1"/>
          </p:cNvSpPr>
          <p:nvPr>
            <p:ph type="ftr" sz="quarter" idx="11"/>
          </p:nvPr>
        </p:nvSpPr>
        <p:spPr/>
        <p:txBody>
          <a:bodyPr/>
          <a:lstStyle/>
          <a:p>
            <a:r>
              <a:rPr lang="en-GB" smtClean="0"/>
              <a:t>PERLE collaboration meeting 11/01/22</a:t>
            </a:r>
            <a:endParaRPr lang="en-GB"/>
          </a:p>
        </p:txBody>
      </p:sp>
      <p:sp>
        <p:nvSpPr>
          <p:cNvPr id="7" name="Slide Number Placeholder 6"/>
          <p:cNvSpPr>
            <a:spLocks noGrp="1"/>
          </p:cNvSpPr>
          <p:nvPr>
            <p:ph type="sldNum" sz="quarter" idx="12"/>
          </p:nvPr>
        </p:nvSpPr>
        <p:spPr/>
        <p:txBody>
          <a:bodyPr/>
          <a:lstStyle/>
          <a:p>
            <a:fld id="{65778D77-3644-4B3D-9A40-B946DAE01BAF}" type="slidenum">
              <a:rPr lang="en-GB" smtClean="0"/>
              <a:t>‹#›</a:t>
            </a:fld>
            <a:endParaRPr lang="en-GB"/>
          </a:p>
        </p:txBody>
      </p:sp>
    </p:spTree>
    <p:extLst>
      <p:ext uri="{BB962C8B-B14F-4D97-AF65-F5344CB8AC3E}">
        <p14:creationId xmlns:p14="http://schemas.microsoft.com/office/powerpoint/2010/main" val="369407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02C17B-726E-405D-9A09-6B4164D0009C}" type="datetime1">
              <a:rPr lang="en-GB" smtClean="0"/>
              <a:t>10/01/2022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PERLE collaboration meeting 11/01/22</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78D77-3644-4B3D-9A40-B946DAE01BAF}" type="slidenum">
              <a:rPr lang="en-GB" smtClean="0"/>
              <a:t>‹#›</a:t>
            </a:fld>
            <a:endParaRPr lang="en-GB"/>
          </a:p>
        </p:txBody>
      </p:sp>
    </p:spTree>
    <p:extLst>
      <p:ext uri="{BB962C8B-B14F-4D97-AF65-F5344CB8AC3E}">
        <p14:creationId xmlns:p14="http://schemas.microsoft.com/office/powerpoint/2010/main" val="2422833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media" Target="../media/media4.mp4"/><Relationship Id="rId7" Type="http://schemas.openxmlformats.org/officeDocument/2006/relationships/image" Target="../media/image22.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21.png"/><Relationship Id="rId5" Type="http://schemas.openxmlformats.org/officeDocument/2006/relationships/slideLayout" Target="../slideLayouts/slideLayout2.xml"/><Relationship Id="rId4" Type="http://schemas.openxmlformats.org/officeDocument/2006/relationships/video" Target="../media/media4.mp4"/></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Injector design</a:t>
            </a:r>
            <a:endParaRPr lang="en-GB" dirty="0"/>
          </a:p>
        </p:txBody>
      </p:sp>
      <p:sp>
        <p:nvSpPr>
          <p:cNvPr id="3" name="Subtitle 2"/>
          <p:cNvSpPr>
            <a:spLocks noGrp="1"/>
          </p:cNvSpPr>
          <p:nvPr>
            <p:ph type="subTitle" idx="1"/>
          </p:nvPr>
        </p:nvSpPr>
        <p:spPr/>
        <p:txBody>
          <a:bodyPr/>
          <a:lstStyle/>
          <a:p>
            <a:r>
              <a:rPr lang="en-GB" dirty="0" smtClean="0"/>
              <a:t>Ben Hounsell</a:t>
            </a:r>
          </a:p>
          <a:p>
            <a:r>
              <a:rPr lang="en-GB" dirty="0" smtClean="0"/>
              <a:t>PERLE collaboration meeting</a:t>
            </a:r>
            <a:endParaRPr lang="en-GB" dirty="0" smtClean="0"/>
          </a:p>
          <a:p>
            <a:r>
              <a:rPr lang="en-GB" dirty="0" smtClean="0"/>
              <a:t>11/01/22</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8836" y="281079"/>
            <a:ext cx="1337682" cy="75096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6428" y="137756"/>
            <a:ext cx="1075480" cy="103761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995" y="33999"/>
            <a:ext cx="3050076" cy="124513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3446" y="264267"/>
            <a:ext cx="3050076" cy="784585"/>
          </a:xfrm>
          <a:prstGeom prst="rect">
            <a:avLst/>
          </a:prstGeom>
        </p:spPr>
      </p:pic>
      <p:pic>
        <p:nvPicPr>
          <p:cNvPr id="8" name="Google Shape;58;p13"/>
          <p:cNvPicPr preferRelativeResize="0"/>
          <p:nvPr/>
        </p:nvPicPr>
        <p:blipFill>
          <a:blip r:embed="rId6">
            <a:alphaModFix/>
          </a:blip>
          <a:stretch>
            <a:fillRect/>
          </a:stretch>
        </p:blipFill>
        <p:spPr>
          <a:xfrm>
            <a:off x="9938675" y="33999"/>
            <a:ext cx="2055094" cy="1350498"/>
          </a:xfrm>
          <a:prstGeom prst="rect">
            <a:avLst/>
          </a:prstGeom>
          <a:noFill/>
          <a:ln>
            <a:noFill/>
          </a:ln>
        </p:spPr>
      </p:pic>
      <p:sp>
        <p:nvSpPr>
          <p:cNvPr id="9" name="Slide Number Placeholder 8"/>
          <p:cNvSpPr>
            <a:spLocks noGrp="1"/>
          </p:cNvSpPr>
          <p:nvPr>
            <p:ph type="sldNum" sz="quarter" idx="12"/>
          </p:nvPr>
        </p:nvSpPr>
        <p:spPr/>
        <p:txBody>
          <a:bodyPr/>
          <a:lstStyle/>
          <a:p>
            <a:fld id="{1FE74D3D-0FEF-43C5-9F76-FFB3A7C5A797}" type="slidenum">
              <a:rPr lang="en-GB" smtClean="0"/>
              <a:t>1</a:t>
            </a:fld>
            <a:endParaRPr lang="en-GB"/>
          </a:p>
        </p:txBody>
      </p:sp>
      <p:sp>
        <p:nvSpPr>
          <p:cNvPr id="10" name="Footer Placeholder 9"/>
          <p:cNvSpPr>
            <a:spLocks noGrp="1"/>
          </p:cNvSpPr>
          <p:nvPr>
            <p:ph type="ftr" sz="quarter" idx="11"/>
          </p:nvPr>
        </p:nvSpPr>
        <p:spPr/>
        <p:txBody>
          <a:bodyPr/>
          <a:lstStyle/>
          <a:p>
            <a:r>
              <a:rPr lang="en-GB" smtClean="0"/>
              <a:t>PERLE collaboration meeting 11/01/22</a:t>
            </a:r>
            <a:endParaRPr lang="en-GB"/>
          </a:p>
        </p:txBody>
      </p:sp>
    </p:spTree>
    <p:extLst>
      <p:ext uri="{BB962C8B-B14F-4D97-AF65-F5344CB8AC3E}">
        <p14:creationId xmlns:p14="http://schemas.microsoft.com/office/powerpoint/2010/main" val="930214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Longitudinal emittance and phase space</a:t>
            </a:r>
            <a:endParaRPr lang="en-GB"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90688"/>
            <a:ext cx="5852172" cy="4370841"/>
          </a:xfrm>
          <a:prstGeom prst="rect">
            <a:avLst/>
          </a:prstGeom>
        </p:spPr>
      </p:pic>
      <p:pic>
        <p:nvPicPr>
          <p:cNvPr id="6" name="baseline_z_pz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16591" t="10707" r="18864" b="4445"/>
          <a:stretch/>
        </p:blipFill>
        <p:spPr>
          <a:xfrm>
            <a:off x="6553200" y="1690688"/>
            <a:ext cx="5500254" cy="4067090"/>
          </a:xfrm>
          <a:prstGeom prst="rect">
            <a:avLst/>
          </a:prstGeom>
        </p:spPr>
      </p:pic>
      <p:sp>
        <p:nvSpPr>
          <p:cNvPr id="7" name="TextBox 6"/>
          <p:cNvSpPr txBox="1"/>
          <p:nvPr/>
        </p:nvSpPr>
        <p:spPr>
          <a:xfrm>
            <a:off x="8862950" y="5757778"/>
            <a:ext cx="1950720" cy="369332"/>
          </a:xfrm>
          <a:prstGeom prst="rect">
            <a:avLst/>
          </a:prstGeom>
          <a:noFill/>
        </p:spPr>
        <p:txBody>
          <a:bodyPr wrap="square" rtlCol="0">
            <a:spAutoFit/>
          </a:bodyPr>
          <a:lstStyle/>
          <a:p>
            <a:r>
              <a:rPr lang="en-GB" dirty="0"/>
              <a:t>z</a:t>
            </a:r>
            <a:r>
              <a:rPr lang="en-GB" dirty="0" smtClean="0"/>
              <a:t> position/ m</a:t>
            </a:r>
            <a:endParaRPr lang="en-GB" dirty="0"/>
          </a:p>
        </p:txBody>
      </p:sp>
      <p:sp>
        <p:nvSpPr>
          <p:cNvPr id="8" name="TextBox 7"/>
          <p:cNvSpPr txBox="1"/>
          <p:nvPr/>
        </p:nvSpPr>
        <p:spPr>
          <a:xfrm rot="16200000">
            <a:off x="4845930" y="3244334"/>
            <a:ext cx="2869475" cy="369332"/>
          </a:xfrm>
          <a:prstGeom prst="rect">
            <a:avLst/>
          </a:prstGeom>
          <a:noFill/>
        </p:spPr>
        <p:txBody>
          <a:bodyPr wrap="square" rtlCol="0">
            <a:spAutoFit/>
          </a:bodyPr>
          <a:lstStyle/>
          <a:p>
            <a:r>
              <a:rPr lang="en-GB" dirty="0"/>
              <a:t>z</a:t>
            </a:r>
            <a:r>
              <a:rPr lang="en-GB" dirty="0" smtClean="0"/>
              <a:t> momentum/ beta gamma</a:t>
            </a:r>
            <a:endParaRPr lang="en-GB" dirty="0"/>
          </a:p>
        </p:txBody>
      </p:sp>
      <p:sp>
        <p:nvSpPr>
          <p:cNvPr id="4" name="Slide Number Placeholder 3"/>
          <p:cNvSpPr>
            <a:spLocks noGrp="1"/>
          </p:cNvSpPr>
          <p:nvPr>
            <p:ph type="sldNum" sz="quarter" idx="12"/>
          </p:nvPr>
        </p:nvSpPr>
        <p:spPr/>
        <p:txBody>
          <a:bodyPr/>
          <a:lstStyle/>
          <a:p>
            <a:fld id="{1FE74D3D-0FEF-43C5-9F76-FFB3A7C5A797}" type="slidenum">
              <a:rPr lang="en-GB" smtClean="0"/>
              <a:t>10</a:t>
            </a:fld>
            <a:endParaRPr lang="en-GB"/>
          </a:p>
        </p:txBody>
      </p:sp>
      <p:sp>
        <p:nvSpPr>
          <p:cNvPr id="5" name="Footer Placeholder 4"/>
          <p:cNvSpPr>
            <a:spLocks noGrp="1"/>
          </p:cNvSpPr>
          <p:nvPr>
            <p:ph type="ftr" sz="quarter" idx="11"/>
          </p:nvPr>
        </p:nvSpPr>
        <p:spPr/>
        <p:txBody>
          <a:bodyPr/>
          <a:lstStyle/>
          <a:p>
            <a:r>
              <a:rPr lang="en-GB" smtClean="0"/>
              <a:t>PERLE collaboration meeting 11/01/22</a:t>
            </a:r>
            <a:endParaRPr lang="en-GB"/>
          </a:p>
        </p:txBody>
      </p:sp>
    </p:spTree>
    <p:extLst>
      <p:ext uri="{BB962C8B-B14F-4D97-AF65-F5344CB8AC3E}">
        <p14:creationId xmlns:p14="http://schemas.microsoft.com/office/powerpoint/2010/main" val="6588232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Longitudinal phase space</a:t>
            </a:r>
            <a:endParaRPr lang="en-GB" dirty="0"/>
          </a:p>
        </p:txBody>
      </p:sp>
      <p:sp>
        <p:nvSpPr>
          <p:cNvPr id="4" name="Content Placeholder 3"/>
          <p:cNvSpPr>
            <a:spLocks noGrp="1"/>
          </p:cNvSpPr>
          <p:nvPr>
            <p:ph sz="half" idx="1"/>
          </p:nvPr>
        </p:nvSpPr>
        <p:spPr>
          <a:xfrm>
            <a:off x="838199" y="1690686"/>
            <a:ext cx="5922233" cy="4665664"/>
          </a:xfrm>
        </p:spPr>
        <p:txBody>
          <a:bodyPr>
            <a:normAutofit fontScale="92500" lnSpcReduction="20000"/>
          </a:bodyPr>
          <a:lstStyle/>
          <a:p>
            <a:r>
              <a:rPr lang="en-GB" dirty="0" smtClean="0"/>
              <a:t>The longitudinal phase space at the exit of the booster forms an “M” shape.</a:t>
            </a:r>
          </a:p>
          <a:p>
            <a:r>
              <a:rPr lang="en-GB" dirty="0" smtClean="0"/>
              <a:t>This originates from two main sources:</a:t>
            </a:r>
          </a:p>
          <a:p>
            <a:pPr marL="914400" lvl="1" indent="-457200">
              <a:buFont typeface="+mj-lt"/>
              <a:buAutoNum type="arabicPeriod"/>
            </a:pPr>
            <a:r>
              <a:rPr lang="en-GB" dirty="0" smtClean="0"/>
              <a:t>The ballistic bunching due to </a:t>
            </a:r>
            <a:r>
              <a:rPr lang="en-GB" dirty="0" err="1" smtClean="0"/>
              <a:t>buncher</a:t>
            </a:r>
            <a:r>
              <a:rPr lang="en-GB" dirty="0" smtClean="0"/>
              <a:t> cavity leads to the formation of the central dip (and the tail of the bunch).</a:t>
            </a:r>
          </a:p>
          <a:p>
            <a:pPr marL="914400" lvl="1" indent="-457200">
              <a:buFont typeface="+mj-lt"/>
              <a:buAutoNum type="arabicPeriod"/>
            </a:pPr>
            <a:r>
              <a:rPr lang="en-GB" dirty="0"/>
              <a:t>S</a:t>
            </a:r>
            <a:r>
              <a:rPr lang="en-GB" dirty="0" smtClean="0"/>
              <a:t>econd order RF distortion from the booster </a:t>
            </a:r>
            <a:r>
              <a:rPr lang="en-GB" dirty="0" err="1" smtClean="0"/>
              <a:t>linac</a:t>
            </a:r>
            <a:r>
              <a:rPr lang="en-GB" dirty="0" smtClean="0"/>
              <a:t>.</a:t>
            </a:r>
          </a:p>
          <a:p>
            <a:r>
              <a:rPr lang="en-GB" dirty="0" smtClean="0"/>
              <a:t>There are three options here:</a:t>
            </a:r>
          </a:p>
          <a:p>
            <a:pPr marL="914400" lvl="1" indent="-457200">
              <a:buFont typeface="+mj-lt"/>
              <a:buAutoNum type="arabicPeriod"/>
            </a:pPr>
            <a:r>
              <a:rPr lang="en-GB" dirty="0" smtClean="0"/>
              <a:t>Decide that the amount of non-linearity is acceptable.</a:t>
            </a:r>
          </a:p>
          <a:p>
            <a:pPr marL="914400" lvl="1" indent="-457200">
              <a:buFont typeface="+mj-lt"/>
              <a:buAutoNum type="arabicPeriod"/>
            </a:pPr>
            <a:r>
              <a:rPr lang="en-GB" dirty="0" smtClean="0"/>
              <a:t>Linearize in the injector using higher harmonic RF. </a:t>
            </a:r>
          </a:p>
          <a:p>
            <a:pPr marL="914400" lvl="1" indent="-457200">
              <a:buFont typeface="+mj-lt"/>
              <a:buAutoNum type="arabicPeriod"/>
            </a:pPr>
            <a:r>
              <a:rPr lang="en-GB" dirty="0" smtClean="0"/>
              <a:t>Linearize using T566 and U5666 in the arcs (or the merger but the space charge makes that less appealing).</a:t>
            </a:r>
            <a:endParaRPr lang="en-GB" dirty="0"/>
          </a:p>
        </p:txBody>
      </p:sp>
      <p:sp>
        <p:nvSpPr>
          <p:cNvPr id="13" name="TextBox 12"/>
          <p:cNvSpPr txBox="1"/>
          <p:nvPr/>
        </p:nvSpPr>
        <p:spPr>
          <a:xfrm>
            <a:off x="9048726" y="5992297"/>
            <a:ext cx="2468880" cy="369332"/>
          </a:xfrm>
          <a:prstGeom prst="rect">
            <a:avLst/>
          </a:prstGeom>
          <a:noFill/>
        </p:spPr>
        <p:txBody>
          <a:bodyPr wrap="square" rtlCol="0">
            <a:spAutoFit/>
          </a:bodyPr>
          <a:lstStyle/>
          <a:p>
            <a:r>
              <a:rPr lang="en-GB" dirty="0" smtClean="0"/>
              <a:t>Position/ mm</a:t>
            </a:r>
            <a:endParaRPr lang="en-GB" dirty="0"/>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80130" t="47113" b="4440"/>
          <a:stretch/>
        </p:blipFill>
        <p:spPr>
          <a:xfrm>
            <a:off x="7331005" y="1370433"/>
            <a:ext cx="4184899" cy="4468663"/>
          </a:xfrm>
          <a:prstGeom prst="rect">
            <a:avLst/>
          </a:prstGeom>
        </p:spPr>
      </p:pic>
      <p:sp>
        <p:nvSpPr>
          <p:cNvPr id="17" name="TextBox 16"/>
          <p:cNvSpPr txBox="1"/>
          <p:nvPr/>
        </p:nvSpPr>
        <p:spPr>
          <a:xfrm rot="16200000">
            <a:off x="5371876" y="3079245"/>
            <a:ext cx="3146447" cy="369332"/>
          </a:xfrm>
          <a:prstGeom prst="rect">
            <a:avLst/>
          </a:prstGeom>
          <a:noFill/>
        </p:spPr>
        <p:txBody>
          <a:bodyPr wrap="square" rtlCol="0">
            <a:spAutoFit/>
          </a:bodyPr>
          <a:lstStyle/>
          <a:p>
            <a:r>
              <a:rPr lang="en-GB" dirty="0" smtClean="0"/>
              <a:t>z momentum/ beta gamma</a:t>
            </a:r>
            <a:endParaRPr lang="en-GB" dirty="0"/>
          </a:p>
        </p:txBody>
      </p:sp>
      <p:sp>
        <p:nvSpPr>
          <p:cNvPr id="18" name="Footer Placeholder 17"/>
          <p:cNvSpPr>
            <a:spLocks noGrp="1"/>
          </p:cNvSpPr>
          <p:nvPr>
            <p:ph type="ftr" sz="quarter" idx="11"/>
          </p:nvPr>
        </p:nvSpPr>
        <p:spPr/>
        <p:txBody>
          <a:bodyPr/>
          <a:lstStyle/>
          <a:p>
            <a:r>
              <a:rPr lang="en-GB" smtClean="0"/>
              <a:t>PERLE collaboration meeting 11/01/22</a:t>
            </a:r>
            <a:endParaRPr lang="en-GB"/>
          </a:p>
        </p:txBody>
      </p:sp>
      <p:sp>
        <p:nvSpPr>
          <p:cNvPr id="19" name="Slide Number Placeholder 18"/>
          <p:cNvSpPr>
            <a:spLocks noGrp="1"/>
          </p:cNvSpPr>
          <p:nvPr>
            <p:ph type="sldNum" sz="quarter" idx="12"/>
          </p:nvPr>
        </p:nvSpPr>
        <p:spPr/>
        <p:txBody>
          <a:bodyPr/>
          <a:lstStyle/>
          <a:p>
            <a:fld id="{65778D77-3644-4B3D-9A40-B946DAE01BAF}" type="slidenum">
              <a:rPr lang="en-GB" smtClean="0"/>
              <a:t>11</a:t>
            </a:fld>
            <a:endParaRPr lang="en-GB"/>
          </a:p>
        </p:txBody>
      </p:sp>
    </p:spTree>
    <p:extLst>
      <p:ext uri="{BB962C8B-B14F-4D97-AF65-F5344CB8AC3E}">
        <p14:creationId xmlns:p14="http://schemas.microsoft.com/office/powerpoint/2010/main" val="92123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Linearization in the injector</a:t>
            </a:r>
            <a:endParaRPr lang="en-GB" dirty="0"/>
          </a:p>
        </p:txBody>
      </p:sp>
      <p:sp>
        <p:nvSpPr>
          <p:cNvPr id="3" name="Content Placeholder 2"/>
          <p:cNvSpPr>
            <a:spLocks noGrp="1"/>
          </p:cNvSpPr>
          <p:nvPr>
            <p:ph sz="half" idx="1"/>
          </p:nvPr>
        </p:nvSpPr>
        <p:spPr>
          <a:xfrm>
            <a:off x="838199" y="1690688"/>
            <a:ext cx="6300510" cy="4836731"/>
          </a:xfrm>
        </p:spPr>
        <p:txBody>
          <a:bodyPr>
            <a:normAutofit fontScale="92500" lnSpcReduction="10000"/>
          </a:bodyPr>
          <a:lstStyle/>
          <a:p>
            <a:r>
              <a:rPr lang="en-GB" dirty="0" smtClean="0"/>
              <a:t>The addition of higher harmonic cavities to the injector can help mitigate the longitudinal phase space non-linearity.</a:t>
            </a:r>
          </a:p>
          <a:p>
            <a:r>
              <a:rPr lang="en-GB" dirty="0" smtClean="0"/>
              <a:t>Using higher harmonic cavities will add cost and complexity to the injector.</a:t>
            </a:r>
          </a:p>
          <a:p>
            <a:r>
              <a:rPr lang="en-GB" dirty="0" smtClean="0"/>
              <a:t>There are two locations they can be placed.</a:t>
            </a:r>
          </a:p>
          <a:p>
            <a:pPr marL="914400" lvl="1" indent="-457200">
              <a:buFont typeface="+mj-lt"/>
              <a:buAutoNum type="arabicPeriod"/>
            </a:pPr>
            <a:r>
              <a:rPr lang="en-GB" dirty="0" smtClean="0"/>
              <a:t>A cavity next to the </a:t>
            </a:r>
            <a:r>
              <a:rPr lang="en-GB" dirty="0" err="1" smtClean="0"/>
              <a:t>buncher</a:t>
            </a:r>
            <a:r>
              <a:rPr lang="en-GB" dirty="0" smtClean="0"/>
              <a:t> set to the opposite zero crossing phase to correct the central dip and tail.</a:t>
            </a:r>
          </a:p>
          <a:p>
            <a:pPr marL="914400" lvl="1" indent="-457200">
              <a:buFont typeface="+mj-lt"/>
              <a:buAutoNum type="arabicPeriod"/>
            </a:pPr>
            <a:r>
              <a:rPr lang="en-GB" dirty="0" smtClean="0"/>
              <a:t>An SRF cavity in the booster to fix the second order distortion.</a:t>
            </a:r>
          </a:p>
          <a:p>
            <a:r>
              <a:rPr lang="en-GB" dirty="0" smtClean="0"/>
              <a:t>These injector designs can meet the transverse emittance specification.</a:t>
            </a:r>
            <a:endParaRPr lang="en-GB" dirty="0"/>
          </a:p>
        </p:txBody>
      </p:sp>
      <p:sp>
        <p:nvSpPr>
          <p:cNvPr id="43" name="TextBox 42"/>
          <p:cNvSpPr txBox="1"/>
          <p:nvPr/>
        </p:nvSpPr>
        <p:spPr>
          <a:xfrm>
            <a:off x="9083382" y="428036"/>
            <a:ext cx="1517468" cy="461665"/>
          </a:xfrm>
          <a:prstGeom prst="rect">
            <a:avLst/>
          </a:prstGeom>
          <a:noFill/>
        </p:spPr>
        <p:txBody>
          <a:bodyPr wrap="square" rtlCol="0">
            <a:spAutoFit/>
          </a:bodyPr>
          <a:lstStyle/>
          <a:p>
            <a:r>
              <a:rPr lang="en-GB" sz="2400" dirty="0" smtClean="0"/>
              <a:t>Baseline</a:t>
            </a:r>
            <a:endParaRPr lang="en-GB" sz="2400" dirty="0"/>
          </a:p>
        </p:txBody>
      </p:sp>
      <p:sp>
        <p:nvSpPr>
          <p:cNvPr id="44" name="TextBox 43"/>
          <p:cNvSpPr txBox="1"/>
          <p:nvPr/>
        </p:nvSpPr>
        <p:spPr>
          <a:xfrm>
            <a:off x="6712632" y="1866935"/>
            <a:ext cx="6169271" cy="461665"/>
          </a:xfrm>
          <a:prstGeom prst="rect">
            <a:avLst/>
          </a:prstGeom>
          <a:noFill/>
        </p:spPr>
        <p:txBody>
          <a:bodyPr wrap="square" rtlCol="0">
            <a:spAutoFit/>
          </a:bodyPr>
          <a:lstStyle/>
          <a:p>
            <a:pPr algn="ctr"/>
            <a:r>
              <a:rPr lang="en-GB" sz="2400" dirty="0"/>
              <a:t>N</a:t>
            </a:r>
            <a:r>
              <a:rPr lang="en-GB" sz="2400" dirty="0" smtClean="0"/>
              <a:t>ormal </a:t>
            </a:r>
            <a:r>
              <a:rPr lang="en-GB" sz="2400" dirty="0" smtClean="0"/>
              <a:t>conducting 3</a:t>
            </a:r>
            <a:r>
              <a:rPr lang="en-GB" sz="2400" baseline="30000" dirty="0" smtClean="0"/>
              <a:t>rd</a:t>
            </a:r>
            <a:r>
              <a:rPr lang="en-GB" sz="2400" dirty="0" smtClean="0"/>
              <a:t> harmonic </a:t>
            </a:r>
            <a:endParaRPr lang="en-GB" sz="2400" dirty="0"/>
          </a:p>
        </p:txBody>
      </p:sp>
      <p:sp>
        <p:nvSpPr>
          <p:cNvPr id="5" name="Oval 4"/>
          <p:cNvSpPr/>
          <p:nvPr/>
        </p:nvSpPr>
        <p:spPr>
          <a:xfrm>
            <a:off x="10118109" y="1089025"/>
            <a:ext cx="115226" cy="456163"/>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0397445" y="1089025"/>
            <a:ext cx="115226" cy="456163"/>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0676781" y="1089025"/>
            <a:ext cx="115226" cy="456163"/>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0956116" y="1089025"/>
            <a:ext cx="115226" cy="456163"/>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9418024" y="1089025"/>
            <a:ext cx="115226" cy="45616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10022087" y="1036813"/>
            <a:ext cx="1141786" cy="5605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553830" y="1062918"/>
            <a:ext cx="419003" cy="50837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9112500" y="1174212"/>
            <a:ext cx="136177" cy="28578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9721801" y="1174212"/>
            <a:ext cx="136177" cy="28578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10382127" y="2570927"/>
            <a:ext cx="115226" cy="456163"/>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0661463" y="2570927"/>
            <a:ext cx="115226" cy="456163"/>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10940799" y="2570927"/>
            <a:ext cx="115226" cy="456163"/>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11220135" y="2570927"/>
            <a:ext cx="115226" cy="456163"/>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9682042" y="2570927"/>
            <a:ext cx="115226" cy="45616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10286105" y="2518715"/>
            <a:ext cx="1141786" cy="5605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8594378" y="2544363"/>
            <a:ext cx="419003" cy="50837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9153049" y="2655656"/>
            <a:ext cx="136177" cy="28578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9985819" y="2656114"/>
            <a:ext cx="136177" cy="28578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9453335" y="2683136"/>
            <a:ext cx="76818" cy="25830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10450938" y="4065053"/>
            <a:ext cx="76818" cy="258309"/>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10149780" y="3966127"/>
            <a:ext cx="115226" cy="456163"/>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10713690" y="3966127"/>
            <a:ext cx="115226" cy="456163"/>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10987787" y="3966127"/>
            <a:ext cx="115226" cy="456163"/>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9449695" y="3966127"/>
            <a:ext cx="115226" cy="45616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ounded Rectangle 28"/>
          <p:cNvSpPr/>
          <p:nvPr/>
        </p:nvSpPr>
        <p:spPr>
          <a:xfrm>
            <a:off x="10053758" y="3913915"/>
            <a:ext cx="1141786" cy="5605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8585501" y="3940021"/>
            <a:ext cx="419003" cy="50837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9144171" y="4051314"/>
            <a:ext cx="136177" cy="28578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9753472" y="4051314"/>
            <a:ext cx="136177" cy="28578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9649295" y="5683078"/>
            <a:ext cx="115226" cy="45616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8561631" y="5656514"/>
            <a:ext cx="419003" cy="50837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9120301" y="5767807"/>
            <a:ext cx="136177" cy="28578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9953072" y="5768265"/>
            <a:ext cx="136177" cy="28578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9420588" y="5795287"/>
            <a:ext cx="76818" cy="25830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10656648" y="5783858"/>
            <a:ext cx="76818" cy="258309"/>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10352871" y="5682163"/>
            <a:ext cx="115226" cy="456163"/>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10902813" y="5676208"/>
            <a:ext cx="115226" cy="456163"/>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11190879" y="5682163"/>
            <a:ext cx="115226" cy="456163"/>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ounded Rectangle 41"/>
          <p:cNvSpPr/>
          <p:nvPr/>
        </p:nvSpPr>
        <p:spPr>
          <a:xfrm>
            <a:off x="10256850" y="5629951"/>
            <a:ext cx="1141786" cy="5605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p:cNvSpPr txBox="1"/>
          <p:nvPr/>
        </p:nvSpPr>
        <p:spPr>
          <a:xfrm>
            <a:off x="6945948" y="3345011"/>
            <a:ext cx="5851490" cy="461665"/>
          </a:xfrm>
          <a:prstGeom prst="rect">
            <a:avLst/>
          </a:prstGeom>
          <a:noFill/>
        </p:spPr>
        <p:txBody>
          <a:bodyPr wrap="square" rtlCol="0">
            <a:spAutoFit/>
          </a:bodyPr>
          <a:lstStyle/>
          <a:p>
            <a:pPr algn="ctr"/>
            <a:r>
              <a:rPr lang="en-GB" sz="2400" dirty="0" smtClean="0"/>
              <a:t>With superconducting 3</a:t>
            </a:r>
            <a:r>
              <a:rPr lang="en-GB" sz="2400" baseline="30000" dirty="0" smtClean="0"/>
              <a:t>rd</a:t>
            </a:r>
            <a:r>
              <a:rPr lang="en-GB" sz="2400" dirty="0" smtClean="0"/>
              <a:t> harmonic </a:t>
            </a:r>
            <a:endParaRPr lang="en-GB" sz="2400" dirty="0"/>
          </a:p>
        </p:txBody>
      </p:sp>
      <p:sp>
        <p:nvSpPr>
          <p:cNvPr id="46" name="TextBox 45"/>
          <p:cNvSpPr txBox="1"/>
          <p:nvPr/>
        </p:nvSpPr>
        <p:spPr>
          <a:xfrm>
            <a:off x="7470881" y="4642362"/>
            <a:ext cx="4422321" cy="830997"/>
          </a:xfrm>
          <a:prstGeom prst="rect">
            <a:avLst/>
          </a:prstGeom>
          <a:noFill/>
        </p:spPr>
        <p:txBody>
          <a:bodyPr wrap="square" rtlCol="0">
            <a:spAutoFit/>
          </a:bodyPr>
          <a:lstStyle/>
          <a:p>
            <a:pPr algn="ctr"/>
            <a:r>
              <a:rPr lang="en-GB" sz="2400" dirty="0"/>
              <a:t>N</a:t>
            </a:r>
            <a:r>
              <a:rPr lang="en-GB" sz="2400" dirty="0" smtClean="0"/>
              <a:t>ormal </a:t>
            </a:r>
            <a:r>
              <a:rPr lang="en-GB" sz="2400" dirty="0" smtClean="0"/>
              <a:t>conducting &amp; superconducting 3</a:t>
            </a:r>
            <a:r>
              <a:rPr lang="en-GB" sz="2400" baseline="30000" dirty="0" smtClean="0"/>
              <a:t>rd</a:t>
            </a:r>
            <a:r>
              <a:rPr lang="en-GB" sz="2400" dirty="0" smtClean="0"/>
              <a:t> harmonic </a:t>
            </a:r>
            <a:endParaRPr lang="en-GB" sz="2400" dirty="0"/>
          </a:p>
        </p:txBody>
      </p:sp>
      <p:sp>
        <p:nvSpPr>
          <p:cNvPr id="49" name="Footer Placeholder 48"/>
          <p:cNvSpPr>
            <a:spLocks noGrp="1"/>
          </p:cNvSpPr>
          <p:nvPr>
            <p:ph type="ftr" sz="quarter" idx="11"/>
          </p:nvPr>
        </p:nvSpPr>
        <p:spPr/>
        <p:txBody>
          <a:bodyPr/>
          <a:lstStyle/>
          <a:p>
            <a:r>
              <a:rPr lang="en-GB" smtClean="0"/>
              <a:t>PERLE collaboration meeting 11/01/22</a:t>
            </a:r>
            <a:endParaRPr lang="en-GB"/>
          </a:p>
        </p:txBody>
      </p:sp>
      <p:sp>
        <p:nvSpPr>
          <p:cNvPr id="50" name="Slide Number Placeholder 49"/>
          <p:cNvSpPr>
            <a:spLocks noGrp="1"/>
          </p:cNvSpPr>
          <p:nvPr>
            <p:ph type="sldNum" sz="quarter" idx="12"/>
          </p:nvPr>
        </p:nvSpPr>
        <p:spPr/>
        <p:txBody>
          <a:bodyPr/>
          <a:lstStyle/>
          <a:p>
            <a:fld id="{65778D77-3644-4B3D-9A40-B946DAE01BAF}" type="slidenum">
              <a:rPr lang="en-GB" smtClean="0"/>
              <a:t>12</a:t>
            </a:fld>
            <a:endParaRPr lang="en-GB"/>
          </a:p>
        </p:txBody>
      </p:sp>
    </p:spTree>
    <p:extLst>
      <p:ext uri="{BB962C8B-B14F-4D97-AF65-F5344CB8AC3E}">
        <p14:creationId xmlns:p14="http://schemas.microsoft.com/office/powerpoint/2010/main" val="894453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Longitudinal phase spaces with linearization</a:t>
            </a:r>
            <a:endParaRPr lang="en-GB"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303" t="2688" b="50130"/>
          <a:stretch/>
        </p:blipFill>
        <p:spPr>
          <a:xfrm>
            <a:off x="563921" y="1828800"/>
            <a:ext cx="11574881" cy="2423384"/>
          </a:xfrm>
          <a:prstGeom prst="rect">
            <a:avLst/>
          </a:prstGeom>
        </p:spPr>
      </p:pic>
      <p:sp>
        <p:nvSpPr>
          <p:cNvPr id="6" name="TextBox 5"/>
          <p:cNvSpPr txBox="1"/>
          <p:nvPr/>
        </p:nvSpPr>
        <p:spPr>
          <a:xfrm>
            <a:off x="5294876" y="4287980"/>
            <a:ext cx="2468880" cy="369332"/>
          </a:xfrm>
          <a:prstGeom prst="rect">
            <a:avLst/>
          </a:prstGeom>
          <a:noFill/>
        </p:spPr>
        <p:txBody>
          <a:bodyPr wrap="square" rtlCol="0">
            <a:spAutoFit/>
          </a:bodyPr>
          <a:lstStyle/>
          <a:p>
            <a:r>
              <a:rPr lang="en-GB" dirty="0" smtClean="0"/>
              <a:t>Position/ mm</a:t>
            </a:r>
            <a:endParaRPr lang="en-GB" dirty="0"/>
          </a:p>
        </p:txBody>
      </p:sp>
      <p:sp>
        <p:nvSpPr>
          <p:cNvPr id="7" name="TextBox 6"/>
          <p:cNvSpPr txBox="1"/>
          <p:nvPr/>
        </p:nvSpPr>
        <p:spPr>
          <a:xfrm rot="16200000">
            <a:off x="-1241495" y="2530090"/>
            <a:ext cx="3146447" cy="369332"/>
          </a:xfrm>
          <a:prstGeom prst="rect">
            <a:avLst/>
          </a:prstGeom>
          <a:noFill/>
        </p:spPr>
        <p:txBody>
          <a:bodyPr wrap="square" rtlCol="0">
            <a:spAutoFit/>
          </a:bodyPr>
          <a:lstStyle/>
          <a:p>
            <a:r>
              <a:rPr lang="en-GB" dirty="0" smtClean="0"/>
              <a:t>z momentum/ beta gamma</a:t>
            </a:r>
            <a:endParaRPr lang="en-GB" dirty="0"/>
          </a:p>
        </p:txBody>
      </p:sp>
      <p:sp>
        <p:nvSpPr>
          <p:cNvPr id="8" name="TextBox 7"/>
          <p:cNvSpPr txBox="1"/>
          <p:nvPr/>
        </p:nvSpPr>
        <p:spPr>
          <a:xfrm>
            <a:off x="1527797" y="1459468"/>
            <a:ext cx="2468880" cy="369332"/>
          </a:xfrm>
          <a:prstGeom prst="rect">
            <a:avLst/>
          </a:prstGeom>
          <a:noFill/>
        </p:spPr>
        <p:txBody>
          <a:bodyPr wrap="square" rtlCol="0">
            <a:spAutoFit/>
          </a:bodyPr>
          <a:lstStyle/>
          <a:p>
            <a:r>
              <a:rPr lang="en-GB" dirty="0" smtClean="0"/>
              <a:t>Baseline</a:t>
            </a:r>
            <a:endParaRPr lang="en-GB" dirty="0"/>
          </a:p>
        </p:txBody>
      </p:sp>
      <p:sp>
        <p:nvSpPr>
          <p:cNvPr id="9" name="TextBox 8"/>
          <p:cNvSpPr txBox="1"/>
          <p:nvPr/>
        </p:nvSpPr>
        <p:spPr>
          <a:xfrm>
            <a:off x="4318482" y="1459468"/>
            <a:ext cx="2468880" cy="369332"/>
          </a:xfrm>
          <a:prstGeom prst="rect">
            <a:avLst/>
          </a:prstGeom>
          <a:noFill/>
        </p:spPr>
        <p:txBody>
          <a:bodyPr wrap="square" rtlCol="0">
            <a:spAutoFit/>
          </a:bodyPr>
          <a:lstStyle/>
          <a:p>
            <a:r>
              <a:rPr lang="en-GB" dirty="0" smtClean="0"/>
              <a:t>NC 3</a:t>
            </a:r>
            <a:r>
              <a:rPr lang="en-GB" baseline="30000" dirty="0" smtClean="0"/>
              <a:t>rd</a:t>
            </a:r>
            <a:r>
              <a:rPr lang="en-GB" dirty="0" smtClean="0"/>
              <a:t> harmonic</a:t>
            </a:r>
            <a:endParaRPr lang="en-GB" dirty="0"/>
          </a:p>
        </p:txBody>
      </p:sp>
      <p:sp>
        <p:nvSpPr>
          <p:cNvPr id="10" name="TextBox 9"/>
          <p:cNvSpPr txBox="1"/>
          <p:nvPr/>
        </p:nvSpPr>
        <p:spPr>
          <a:xfrm>
            <a:off x="7109167" y="1441570"/>
            <a:ext cx="2468880" cy="369332"/>
          </a:xfrm>
          <a:prstGeom prst="rect">
            <a:avLst/>
          </a:prstGeom>
          <a:noFill/>
        </p:spPr>
        <p:txBody>
          <a:bodyPr wrap="square" rtlCol="0">
            <a:spAutoFit/>
          </a:bodyPr>
          <a:lstStyle/>
          <a:p>
            <a:r>
              <a:rPr lang="en-GB" dirty="0" smtClean="0"/>
              <a:t>SRF 3</a:t>
            </a:r>
            <a:r>
              <a:rPr lang="en-GB" baseline="30000" dirty="0" smtClean="0"/>
              <a:t>rd</a:t>
            </a:r>
            <a:r>
              <a:rPr lang="en-GB" dirty="0" smtClean="0"/>
              <a:t> harmonic</a:t>
            </a:r>
            <a:endParaRPr lang="en-GB" dirty="0"/>
          </a:p>
        </p:txBody>
      </p:sp>
      <p:sp>
        <p:nvSpPr>
          <p:cNvPr id="11" name="TextBox 10"/>
          <p:cNvSpPr txBox="1"/>
          <p:nvPr/>
        </p:nvSpPr>
        <p:spPr>
          <a:xfrm>
            <a:off x="9772797" y="1459468"/>
            <a:ext cx="2468880" cy="369332"/>
          </a:xfrm>
          <a:prstGeom prst="rect">
            <a:avLst/>
          </a:prstGeom>
          <a:noFill/>
        </p:spPr>
        <p:txBody>
          <a:bodyPr wrap="square" rtlCol="0">
            <a:spAutoFit/>
          </a:bodyPr>
          <a:lstStyle/>
          <a:p>
            <a:r>
              <a:rPr lang="en-GB" dirty="0" smtClean="0"/>
              <a:t>NC &amp; SRF 3</a:t>
            </a:r>
            <a:r>
              <a:rPr lang="en-GB" baseline="30000" dirty="0" smtClean="0"/>
              <a:t>rd</a:t>
            </a:r>
            <a:r>
              <a:rPr lang="en-GB" dirty="0" smtClean="0"/>
              <a:t> harmonic</a:t>
            </a:r>
            <a:endParaRPr lang="en-GB" dirty="0"/>
          </a:p>
        </p:txBody>
      </p:sp>
      <p:sp>
        <p:nvSpPr>
          <p:cNvPr id="12" name="Content Placeholder 2"/>
          <p:cNvSpPr>
            <a:spLocks noGrp="1"/>
          </p:cNvSpPr>
          <p:nvPr>
            <p:ph idx="1"/>
          </p:nvPr>
        </p:nvSpPr>
        <p:spPr>
          <a:xfrm>
            <a:off x="516395" y="4610576"/>
            <a:ext cx="11300602" cy="1766162"/>
          </a:xfrm>
        </p:spPr>
        <p:txBody>
          <a:bodyPr>
            <a:normAutofit/>
          </a:bodyPr>
          <a:lstStyle/>
          <a:p>
            <a:r>
              <a:rPr lang="en-GB" dirty="0" smtClean="0"/>
              <a:t>The addition of the 3</a:t>
            </a:r>
            <a:r>
              <a:rPr lang="en-GB" baseline="30000" dirty="0" smtClean="0"/>
              <a:t>rd</a:t>
            </a:r>
            <a:r>
              <a:rPr lang="en-GB" dirty="0" smtClean="0"/>
              <a:t> harmonic cavities does improve the linearity of the longitudinal phase space.</a:t>
            </a:r>
          </a:p>
          <a:p>
            <a:r>
              <a:rPr lang="en-GB" dirty="0" smtClean="0"/>
              <a:t>The NC 3</a:t>
            </a:r>
            <a:r>
              <a:rPr lang="en-GB" baseline="30000" dirty="0" smtClean="0"/>
              <a:t>rd</a:t>
            </a:r>
            <a:r>
              <a:rPr lang="en-GB" dirty="0" smtClean="0"/>
              <a:t>  harmonic has a significant effect on the longitudinal bunch profile.</a:t>
            </a:r>
            <a:endParaRPr lang="en-GB" dirty="0" smtClean="0"/>
          </a:p>
        </p:txBody>
      </p:sp>
      <p:sp>
        <p:nvSpPr>
          <p:cNvPr id="13" name="Footer Placeholder 12"/>
          <p:cNvSpPr>
            <a:spLocks noGrp="1"/>
          </p:cNvSpPr>
          <p:nvPr>
            <p:ph type="ftr" sz="quarter" idx="11"/>
          </p:nvPr>
        </p:nvSpPr>
        <p:spPr/>
        <p:txBody>
          <a:bodyPr/>
          <a:lstStyle/>
          <a:p>
            <a:r>
              <a:rPr lang="en-GB" smtClean="0"/>
              <a:t>PERLE collaboration meeting 11/01/22</a:t>
            </a:r>
            <a:endParaRPr lang="en-GB"/>
          </a:p>
        </p:txBody>
      </p:sp>
      <p:sp>
        <p:nvSpPr>
          <p:cNvPr id="14" name="Slide Number Placeholder 13"/>
          <p:cNvSpPr>
            <a:spLocks noGrp="1"/>
          </p:cNvSpPr>
          <p:nvPr>
            <p:ph type="sldNum" sz="quarter" idx="12"/>
          </p:nvPr>
        </p:nvSpPr>
        <p:spPr/>
        <p:txBody>
          <a:bodyPr/>
          <a:lstStyle/>
          <a:p>
            <a:fld id="{65778D77-3644-4B3D-9A40-B946DAE01BAF}" type="slidenum">
              <a:rPr lang="en-GB" smtClean="0"/>
              <a:t>13</a:t>
            </a:fld>
            <a:endParaRPr lang="en-GB"/>
          </a:p>
        </p:txBody>
      </p:sp>
    </p:spTree>
    <p:extLst>
      <p:ext uri="{BB962C8B-B14F-4D97-AF65-F5344CB8AC3E}">
        <p14:creationId xmlns:p14="http://schemas.microsoft.com/office/powerpoint/2010/main" val="4191339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PERLE merger</a:t>
            </a:r>
            <a:endParaRPr lang="en-GB" dirty="0"/>
          </a:p>
        </p:txBody>
      </p:sp>
      <p:sp>
        <p:nvSpPr>
          <p:cNvPr id="3" name="Content Placeholder 2"/>
          <p:cNvSpPr>
            <a:spLocks noGrp="1"/>
          </p:cNvSpPr>
          <p:nvPr>
            <p:ph idx="1"/>
          </p:nvPr>
        </p:nvSpPr>
        <p:spPr>
          <a:xfrm>
            <a:off x="838200" y="1553474"/>
            <a:ext cx="5257800" cy="4558568"/>
          </a:xfrm>
        </p:spPr>
        <p:txBody>
          <a:bodyPr>
            <a:normAutofit fontScale="92500" lnSpcReduction="10000"/>
          </a:bodyPr>
          <a:lstStyle/>
          <a:p>
            <a:r>
              <a:rPr lang="en-GB" dirty="0" smtClean="0"/>
              <a:t>The merger is the beamline which transports the beam into the main ERL loop. </a:t>
            </a:r>
          </a:p>
          <a:p>
            <a:r>
              <a:rPr lang="en-GB" dirty="0" smtClean="0"/>
              <a:t>The merger presents significant opportunity for emittance growth:</a:t>
            </a:r>
          </a:p>
          <a:p>
            <a:pPr lvl="1"/>
            <a:r>
              <a:rPr lang="en-GB" dirty="0" smtClean="0"/>
              <a:t>Longitudinal space charge force induced shift in the dispersion</a:t>
            </a:r>
          </a:p>
          <a:p>
            <a:pPr lvl="1"/>
            <a:r>
              <a:rPr lang="en-GB" dirty="0" smtClean="0"/>
              <a:t>Potentially asymmetric emittance compensation</a:t>
            </a:r>
            <a:r>
              <a:rPr lang="en-GB" dirty="0" smtClean="0"/>
              <a:t>.</a:t>
            </a:r>
            <a:endParaRPr lang="en-GB" dirty="0" smtClean="0"/>
          </a:p>
          <a:p>
            <a:r>
              <a:rPr lang="en-GB" smtClean="0"/>
              <a:t>There </a:t>
            </a:r>
            <a:r>
              <a:rPr lang="en-GB" smtClean="0"/>
              <a:t>are a </a:t>
            </a:r>
            <a:r>
              <a:rPr lang="en-GB" dirty="0" smtClean="0"/>
              <a:t>wide range of possible designs.</a:t>
            </a:r>
          </a:p>
          <a:p>
            <a:r>
              <a:rPr lang="en-GB" dirty="0" smtClean="0"/>
              <a:t>Generally shorter and smaller bending angles is better</a:t>
            </a:r>
            <a:endParaRPr lang="en-GB" dirty="0" smtClean="0"/>
          </a:p>
        </p:txBody>
      </p:sp>
      <p:pic>
        <p:nvPicPr>
          <p:cNvPr id="2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4038" y="2028474"/>
            <a:ext cx="5257800" cy="3223261"/>
          </a:xfrm>
          <a:prstGeom prst="rect">
            <a:avLst/>
          </a:prstGeom>
        </p:spPr>
      </p:pic>
      <p:sp>
        <p:nvSpPr>
          <p:cNvPr id="4" name="Footer Placeholder 3"/>
          <p:cNvSpPr>
            <a:spLocks noGrp="1"/>
          </p:cNvSpPr>
          <p:nvPr>
            <p:ph type="ftr" sz="quarter" idx="11"/>
          </p:nvPr>
        </p:nvSpPr>
        <p:spPr/>
        <p:txBody>
          <a:bodyPr/>
          <a:lstStyle/>
          <a:p>
            <a:r>
              <a:rPr lang="en-GB" smtClean="0"/>
              <a:t>PERLE collaboration meeting 11/01/22</a:t>
            </a:r>
            <a:endParaRPr lang="en-GB"/>
          </a:p>
        </p:txBody>
      </p:sp>
      <p:sp>
        <p:nvSpPr>
          <p:cNvPr id="5" name="Slide Number Placeholder 4"/>
          <p:cNvSpPr>
            <a:spLocks noGrp="1"/>
          </p:cNvSpPr>
          <p:nvPr>
            <p:ph type="sldNum" sz="quarter" idx="12"/>
          </p:nvPr>
        </p:nvSpPr>
        <p:spPr/>
        <p:txBody>
          <a:bodyPr/>
          <a:lstStyle/>
          <a:p>
            <a:fld id="{65778D77-3644-4B3D-9A40-B946DAE01BAF}" type="slidenum">
              <a:rPr lang="en-GB" smtClean="0"/>
              <a:t>14</a:t>
            </a:fld>
            <a:endParaRPr lang="en-GB"/>
          </a:p>
        </p:txBody>
      </p:sp>
    </p:spTree>
    <p:extLst>
      <p:ext uri="{BB962C8B-B14F-4D97-AF65-F5344CB8AC3E}">
        <p14:creationId xmlns:p14="http://schemas.microsoft.com/office/powerpoint/2010/main" val="3458997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Transverse beam size and emittance</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0401" r="7961"/>
          <a:stretch/>
        </p:blipFill>
        <p:spPr>
          <a:xfrm>
            <a:off x="0" y="1690688"/>
            <a:ext cx="6096000" cy="443229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9504" r="8408"/>
          <a:stretch/>
        </p:blipFill>
        <p:spPr>
          <a:xfrm>
            <a:off x="5968133" y="1690687"/>
            <a:ext cx="6138744" cy="4530003"/>
          </a:xfrm>
          <a:prstGeom prst="rect">
            <a:avLst/>
          </a:prstGeom>
        </p:spPr>
      </p:pic>
      <p:sp>
        <p:nvSpPr>
          <p:cNvPr id="3" name="Footer Placeholder 2"/>
          <p:cNvSpPr>
            <a:spLocks noGrp="1"/>
          </p:cNvSpPr>
          <p:nvPr>
            <p:ph type="ftr" sz="quarter" idx="11"/>
          </p:nvPr>
        </p:nvSpPr>
        <p:spPr/>
        <p:txBody>
          <a:bodyPr/>
          <a:lstStyle/>
          <a:p>
            <a:r>
              <a:rPr lang="en-GB" smtClean="0"/>
              <a:t>PERLE collaboration meeting 11/01/22</a:t>
            </a:r>
            <a:endParaRPr lang="en-GB"/>
          </a:p>
        </p:txBody>
      </p:sp>
      <p:sp>
        <p:nvSpPr>
          <p:cNvPr id="6" name="Slide Number Placeholder 5"/>
          <p:cNvSpPr>
            <a:spLocks noGrp="1"/>
          </p:cNvSpPr>
          <p:nvPr>
            <p:ph type="sldNum" sz="quarter" idx="12"/>
          </p:nvPr>
        </p:nvSpPr>
        <p:spPr/>
        <p:txBody>
          <a:bodyPr/>
          <a:lstStyle/>
          <a:p>
            <a:fld id="{65778D77-3644-4B3D-9A40-B946DAE01BAF}" type="slidenum">
              <a:rPr lang="en-GB" smtClean="0"/>
              <a:t>15</a:t>
            </a:fld>
            <a:endParaRPr lang="en-GB"/>
          </a:p>
        </p:txBody>
      </p:sp>
    </p:spTree>
    <p:extLst>
      <p:ext uri="{BB962C8B-B14F-4D97-AF65-F5344CB8AC3E}">
        <p14:creationId xmlns:p14="http://schemas.microsoft.com/office/powerpoint/2010/main" val="2243075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Transverse phase spaces</a:t>
            </a:r>
            <a:endParaRPr lang="en-GB" dirty="0"/>
          </a:p>
        </p:txBody>
      </p:sp>
      <p:pic>
        <p:nvPicPr>
          <p:cNvPr id="5" name="x_px_slice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l="14785" t="8952" r="17609" b="4381"/>
          <a:stretch/>
        </p:blipFill>
        <p:spPr>
          <a:xfrm>
            <a:off x="369616" y="1690688"/>
            <a:ext cx="5518566" cy="3979315"/>
          </a:xfrm>
          <a:prstGeom prst="rect">
            <a:avLst/>
          </a:prstGeom>
        </p:spPr>
      </p:pic>
      <p:pic>
        <p:nvPicPr>
          <p:cNvPr id="6" name="y_py_slices">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rotWithShape="1">
          <a:blip r:embed="rId7"/>
          <a:srcRect l="15000" t="10476" r="17178" b="3048"/>
          <a:stretch/>
        </p:blipFill>
        <p:spPr>
          <a:xfrm>
            <a:off x="6356766" y="1690688"/>
            <a:ext cx="5820646" cy="4174681"/>
          </a:xfrm>
          <a:prstGeom prst="rect">
            <a:avLst/>
          </a:prstGeom>
        </p:spPr>
      </p:pic>
      <p:sp>
        <p:nvSpPr>
          <p:cNvPr id="7" name="TextBox 6"/>
          <p:cNvSpPr txBox="1"/>
          <p:nvPr/>
        </p:nvSpPr>
        <p:spPr>
          <a:xfrm>
            <a:off x="8862950" y="5757778"/>
            <a:ext cx="1950720" cy="369332"/>
          </a:xfrm>
          <a:prstGeom prst="rect">
            <a:avLst/>
          </a:prstGeom>
          <a:noFill/>
        </p:spPr>
        <p:txBody>
          <a:bodyPr wrap="square" rtlCol="0">
            <a:spAutoFit/>
          </a:bodyPr>
          <a:lstStyle/>
          <a:p>
            <a:r>
              <a:rPr lang="en-GB" dirty="0"/>
              <a:t>y</a:t>
            </a:r>
            <a:r>
              <a:rPr lang="en-GB" dirty="0" smtClean="0"/>
              <a:t> position/ m</a:t>
            </a:r>
            <a:endParaRPr lang="en-GB" dirty="0"/>
          </a:p>
        </p:txBody>
      </p:sp>
      <p:sp>
        <p:nvSpPr>
          <p:cNvPr id="8" name="TextBox 7"/>
          <p:cNvSpPr txBox="1"/>
          <p:nvPr/>
        </p:nvSpPr>
        <p:spPr>
          <a:xfrm rot="16200000">
            <a:off x="4845930" y="3244334"/>
            <a:ext cx="2869475" cy="369332"/>
          </a:xfrm>
          <a:prstGeom prst="rect">
            <a:avLst/>
          </a:prstGeom>
          <a:noFill/>
        </p:spPr>
        <p:txBody>
          <a:bodyPr wrap="square" rtlCol="0">
            <a:spAutoFit/>
          </a:bodyPr>
          <a:lstStyle/>
          <a:p>
            <a:r>
              <a:rPr lang="en-GB" dirty="0"/>
              <a:t>y</a:t>
            </a:r>
            <a:r>
              <a:rPr lang="en-GB" dirty="0" smtClean="0"/>
              <a:t> momentum/ beta gamma</a:t>
            </a:r>
            <a:endParaRPr lang="en-GB" dirty="0"/>
          </a:p>
        </p:txBody>
      </p:sp>
      <p:sp>
        <p:nvSpPr>
          <p:cNvPr id="9" name="TextBox 8"/>
          <p:cNvSpPr txBox="1"/>
          <p:nvPr/>
        </p:nvSpPr>
        <p:spPr>
          <a:xfrm>
            <a:off x="2788280" y="5680703"/>
            <a:ext cx="1950720" cy="369332"/>
          </a:xfrm>
          <a:prstGeom prst="rect">
            <a:avLst/>
          </a:prstGeom>
          <a:noFill/>
        </p:spPr>
        <p:txBody>
          <a:bodyPr wrap="square" rtlCol="0">
            <a:spAutoFit/>
          </a:bodyPr>
          <a:lstStyle/>
          <a:p>
            <a:r>
              <a:rPr lang="en-GB" dirty="0"/>
              <a:t>x</a:t>
            </a:r>
            <a:r>
              <a:rPr lang="en-GB" dirty="0" smtClean="0"/>
              <a:t> position/ m</a:t>
            </a:r>
            <a:endParaRPr lang="en-GB" dirty="0"/>
          </a:p>
        </p:txBody>
      </p:sp>
      <p:sp>
        <p:nvSpPr>
          <p:cNvPr id="10" name="TextBox 9"/>
          <p:cNvSpPr txBox="1"/>
          <p:nvPr/>
        </p:nvSpPr>
        <p:spPr>
          <a:xfrm rot="16200000">
            <a:off x="-1228740" y="3167259"/>
            <a:ext cx="2869475" cy="369332"/>
          </a:xfrm>
          <a:prstGeom prst="rect">
            <a:avLst/>
          </a:prstGeom>
          <a:noFill/>
        </p:spPr>
        <p:txBody>
          <a:bodyPr wrap="square" rtlCol="0">
            <a:spAutoFit/>
          </a:bodyPr>
          <a:lstStyle/>
          <a:p>
            <a:r>
              <a:rPr lang="en-GB" dirty="0"/>
              <a:t>x</a:t>
            </a:r>
            <a:r>
              <a:rPr lang="en-GB" dirty="0" smtClean="0"/>
              <a:t> momentum/ beta gamma</a:t>
            </a:r>
            <a:endParaRPr lang="en-GB" dirty="0"/>
          </a:p>
        </p:txBody>
      </p:sp>
      <p:sp>
        <p:nvSpPr>
          <p:cNvPr id="3" name="Footer Placeholder 2"/>
          <p:cNvSpPr>
            <a:spLocks noGrp="1"/>
          </p:cNvSpPr>
          <p:nvPr>
            <p:ph type="ftr" sz="quarter" idx="11"/>
          </p:nvPr>
        </p:nvSpPr>
        <p:spPr/>
        <p:txBody>
          <a:bodyPr/>
          <a:lstStyle/>
          <a:p>
            <a:r>
              <a:rPr lang="en-GB" smtClean="0"/>
              <a:t>PERLE collaboration meeting 11/01/22</a:t>
            </a:r>
            <a:endParaRPr lang="en-GB"/>
          </a:p>
        </p:txBody>
      </p:sp>
      <p:sp>
        <p:nvSpPr>
          <p:cNvPr id="4" name="Slide Number Placeholder 3"/>
          <p:cNvSpPr>
            <a:spLocks noGrp="1"/>
          </p:cNvSpPr>
          <p:nvPr>
            <p:ph type="sldNum" sz="quarter" idx="12"/>
          </p:nvPr>
        </p:nvSpPr>
        <p:spPr/>
        <p:txBody>
          <a:bodyPr/>
          <a:lstStyle/>
          <a:p>
            <a:fld id="{65778D77-3644-4B3D-9A40-B946DAE01BAF}" type="slidenum">
              <a:rPr lang="en-GB" smtClean="0"/>
              <a:t>16</a:t>
            </a:fld>
            <a:endParaRPr lang="en-GB"/>
          </a:p>
        </p:txBody>
      </p:sp>
    </p:spTree>
    <p:extLst>
      <p:ext uri="{BB962C8B-B14F-4D97-AF65-F5344CB8AC3E}">
        <p14:creationId xmlns:p14="http://schemas.microsoft.com/office/powerpoint/2010/main" val="39050289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video>
              <p:cMediaNode vol="80000">
                <p:cTn id="13" fill="hold" display="0">
                  <p:stCondLst>
                    <p:cond delay="indefinite"/>
                  </p:stCondLst>
                </p:cTn>
                <p:tgtEl>
                  <p:spTgt spid="6"/>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Achieved specification</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770333309"/>
              </p:ext>
            </p:extLst>
          </p:nvPr>
        </p:nvGraphicFramePr>
        <p:xfrm>
          <a:off x="708660" y="1690688"/>
          <a:ext cx="10774680" cy="4114800"/>
        </p:xfrm>
        <a:graphic>
          <a:graphicData uri="http://schemas.openxmlformats.org/drawingml/2006/table">
            <a:tbl>
              <a:tblPr firstRow="1" bandRow="1">
                <a:tableStyleId>{5C22544A-7EE6-4342-B048-85BDC9FD1C3A}</a:tableStyleId>
              </a:tblPr>
              <a:tblGrid>
                <a:gridCol w="3947473">
                  <a:extLst>
                    <a:ext uri="{9D8B030D-6E8A-4147-A177-3AD203B41FA5}">
                      <a16:colId xmlns:a16="http://schemas.microsoft.com/office/drawing/2014/main" val="2044172542"/>
                    </a:ext>
                  </a:extLst>
                </a:gridCol>
                <a:gridCol w="3235647">
                  <a:extLst>
                    <a:ext uri="{9D8B030D-6E8A-4147-A177-3AD203B41FA5}">
                      <a16:colId xmlns:a16="http://schemas.microsoft.com/office/drawing/2014/main" val="940708819"/>
                    </a:ext>
                  </a:extLst>
                </a:gridCol>
                <a:gridCol w="3591560">
                  <a:extLst>
                    <a:ext uri="{9D8B030D-6E8A-4147-A177-3AD203B41FA5}">
                      <a16:colId xmlns:a16="http://schemas.microsoft.com/office/drawing/2014/main" val="999153955"/>
                    </a:ext>
                  </a:extLst>
                </a:gridCol>
              </a:tblGrid>
              <a:tr h="370840">
                <a:tc>
                  <a:txBody>
                    <a:bodyPr/>
                    <a:lstStyle/>
                    <a:p>
                      <a:endParaRPr lang="en-GB" sz="2400" dirty="0"/>
                    </a:p>
                  </a:txBody>
                  <a:tcPr/>
                </a:tc>
                <a:tc>
                  <a:txBody>
                    <a:bodyPr/>
                    <a:lstStyle/>
                    <a:p>
                      <a:r>
                        <a:rPr lang="en-GB" sz="2400" dirty="0" smtClean="0"/>
                        <a:t>Achieved values</a:t>
                      </a:r>
                      <a:endParaRPr lang="en-GB" sz="2400" dirty="0"/>
                    </a:p>
                  </a:txBody>
                  <a:tcPr/>
                </a:tc>
                <a:tc>
                  <a:txBody>
                    <a:bodyPr/>
                    <a:lstStyle/>
                    <a:p>
                      <a:r>
                        <a:rPr lang="en-GB" sz="2400" dirty="0" smtClean="0"/>
                        <a:t>Specification</a:t>
                      </a:r>
                      <a:endParaRPr lang="en-GB" sz="2400" dirty="0"/>
                    </a:p>
                  </a:txBody>
                  <a:tcPr/>
                </a:tc>
                <a:extLst>
                  <a:ext uri="{0D108BD9-81ED-4DB2-BD59-A6C34878D82A}">
                    <a16:rowId xmlns:a16="http://schemas.microsoft.com/office/drawing/2014/main" val="2032107574"/>
                  </a:ext>
                </a:extLst>
              </a:tr>
              <a:tr h="370840">
                <a:tc>
                  <a:txBody>
                    <a:bodyPr/>
                    <a:lstStyle/>
                    <a:p>
                      <a:r>
                        <a:rPr lang="en-GB" sz="2400" dirty="0" smtClean="0"/>
                        <a:t>Horizontal emittance</a:t>
                      </a:r>
                      <a:endParaRPr lang="en-GB" sz="2400" dirty="0"/>
                    </a:p>
                  </a:txBody>
                  <a:tcPr/>
                </a:tc>
                <a:tc>
                  <a:txBody>
                    <a:bodyPr/>
                    <a:lstStyle/>
                    <a:p>
                      <a:r>
                        <a:rPr lang="en-GB" sz="2400" dirty="0" smtClean="0"/>
                        <a:t>5.23 mm </a:t>
                      </a:r>
                      <a:r>
                        <a:rPr lang="en-GB" sz="2400" dirty="0" err="1" smtClean="0"/>
                        <a:t>mrad</a:t>
                      </a:r>
                      <a:endParaRPr lang="en-GB" sz="2400" dirty="0"/>
                    </a:p>
                  </a:txBody>
                  <a:tcPr/>
                </a:tc>
                <a:tc>
                  <a:txBody>
                    <a:bodyPr/>
                    <a:lstStyle/>
                    <a:p>
                      <a:r>
                        <a:rPr lang="en-GB" sz="2400" dirty="0" smtClean="0"/>
                        <a:t>&lt; 6 mm </a:t>
                      </a:r>
                      <a:r>
                        <a:rPr lang="en-GB" sz="2400" dirty="0" err="1" smtClean="0"/>
                        <a:t>mrad</a:t>
                      </a:r>
                      <a:endParaRPr lang="en-GB" sz="2400" dirty="0"/>
                    </a:p>
                  </a:txBody>
                  <a:tcPr/>
                </a:tc>
                <a:extLst>
                  <a:ext uri="{0D108BD9-81ED-4DB2-BD59-A6C34878D82A}">
                    <a16:rowId xmlns:a16="http://schemas.microsoft.com/office/drawing/2014/main" val="2162808083"/>
                  </a:ext>
                </a:extLst>
              </a:tr>
              <a:tr h="370840">
                <a:tc>
                  <a:txBody>
                    <a:bodyPr/>
                    <a:lstStyle/>
                    <a:p>
                      <a:r>
                        <a:rPr lang="en-GB" sz="2400" dirty="0" smtClean="0"/>
                        <a:t>Vertical emittance</a:t>
                      </a:r>
                      <a:endParaRPr lang="en-GB" sz="2400" dirty="0"/>
                    </a:p>
                  </a:txBody>
                  <a:tcPr/>
                </a:tc>
                <a:tc>
                  <a:txBody>
                    <a:bodyPr/>
                    <a:lstStyle/>
                    <a:p>
                      <a:r>
                        <a:rPr lang="en-GB" sz="2400" dirty="0" smtClean="0"/>
                        <a:t>3.34 mm </a:t>
                      </a:r>
                      <a:r>
                        <a:rPr lang="en-GB" sz="2400" dirty="0" err="1" smtClean="0"/>
                        <a:t>mrad</a:t>
                      </a:r>
                      <a:endParaRPr lang="en-GB" sz="2400" dirty="0"/>
                    </a:p>
                  </a:txBody>
                  <a:tcPr/>
                </a:tc>
                <a:tc>
                  <a:txBody>
                    <a:bodyPr/>
                    <a:lstStyle/>
                    <a:p>
                      <a:r>
                        <a:rPr lang="en-GB" sz="2400" dirty="0" smtClean="0"/>
                        <a:t>&lt; 6 mm </a:t>
                      </a:r>
                      <a:r>
                        <a:rPr lang="en-GB" sz="2400" dirty="0" err="1" smtClean="0"/>
                        <a:t>mrad</a:t>
                      </a:r>
                      <a:endParaRPr lang="en-GB" sz="2400" dirty="0"/>
                    </a:p>
                  </a:txBody>
                  <a:tcPr/>
                </a:tc>
                <a:extLst>
                  <a:ext uri="{0D108BD9-81ED-4DB2-BD59-A6C34878D82A}">
                    <a16:rowId xmlns:a16="http://schemas.microsoft.com/office/drawing/2014/main" val="1452459542"/>
                  </a:ext>
                </a:extLst>
              </a:tr>
              <a:tr h="370840">
                <a:tc>
                  <a:txBody>
                    <a:bodyPr/>
                    <a:lstStyle/>
                    <a:p>
                      <a:r>
                        <a:rPr lang="en-GB" sz="2400" dirty="0" smtClean="0"/>
                        <a:t>Bunch length</a:t>
                      </a:r>
                      <a:endParaRPr lang="en-GB" sz="2400" dirty="0"/>
                    </a:p>
                  </a:txBody>
                  <a:tcPr/>
                </a:tc>
                <a:tc>
                  <a:txBody>
                    <a:bodyPr/>
                    <a:lstStyle/>
                    <a:p>
                      <a:r>
                        <a:rPr lang="en-GB" sz="2400" dirty="0" smtClean="0"/>
                        <a:t>3.22</a:t>
                      </a:r>
                      <a:endParaRPr lang="en-GB" sz="2400" dirty="0"/>
                    </a:p>
                  </a:txBody>
                  <a:tcPr/>
                </a:tc>
                <a:tc>
                  <a:txBody>
                    <a:bodyPr/>
                    <a:lstStyle/>
                    <a:p>
                      <a:r>
                        <a:rPr lang="en-GB" sz="2400" dirty="0" smtClean="0"/>
                        <a:t>3 mm</a:t>
                      </a:r>
                      <a:endParaRPr lang="en-GB" sz="2400" dirty="0"/>
                    </a:p>
                  </a:txBody>
                  <a:tcPr/>
                </a:tc>
                <a:extLst>
                  <a:ext uri="{0D108BD9-81ED-4DB2-BD59-A6C34878D82A}">
                    <a16:rowId xmlns:a16="http://schemas.microsoft.com/office/drawing/2014/main" val="759372940"/>
                  </a:ext>
                </a:extLst>
              </a:tr>
              <a:tr h="370840">
                <a:tc>
                  <a:txBody>
                    <a:bodyPr/>
                    <a:lstStyle/>
                    <a:p>
                      <a:r>
                        <a:rPr lang="en-GB" sz="2400" dirty="0" smtClean="0"/>
                        <a:t>Kinetic</a:t>
                      </a:r>
                      <a:r>
                        <a:rPr lang="en-GB" sz="2400" baseline="0" dirty="0" smtClean="0"/>
                        <a:t> e</a:t>
                      </a:r>
                      <a:r>
                        <a:rPr lang="en-GB" sz="2400" dirty="0" smtClean="0"/>
                        <a:t>nergy</a:t>
                      </a:r>
                      <a:endParaRPr lang="en-GB" sz="2400" dirty="0"/>
                    </a:p>
                  </a:txBody>
                  <a:tcPr/>
                </a:tc>
                <a:tc>
                  <a:txBody>
                    <a:bodyPr/>
                    <a:lstStyle/>
                    <a:p>
                      <a:r>
                        <a:rPr lang="en-GB" sz="2400" dirty="0" smtClean="0"/>
                        <a:t>86.1 MeV</a:t>
                      </a:r>
                      <a:endParaRPr lang="en-GB" sz="2400" dirty="0"/>
                    </a:p>
                  </a:txBody>
                  <a:tcPr/>
                </a:tc>
                <a:tc>
                  <a:txBody>
                    <a:bodyPr/>
                    <a:lstStyle/>
                    <a:p>
                      <a:r>
                        <a:rPr lang="en-GB" sz="2400" dirty="0" smtClean="0"/>
                        <a:t>88.6 MeV</a:t>
                      </a:r>
                      <a:endParaRPr lang="en-GB" sz="2400" dirty="0"/>
                    </a:p>
                  </a:txBody>
                  <a:tcPr/>
                </a:tc>
                <a:extLst>
                  <a:ext uri="{0D108BD9-81ED-4DB2-BD59-A6C34878D82A}">
                    <a16:rowId xmlns:a16="http://schemas.microsoft.com/office/drawing/2014/main" val="925398350"/>
                  </a:ext>
                </a:extLst>
              </a:tr>
              <a:tr h="370840">
                <a:tc>
                  <a:txBody>
                    <a:bodyPr/>
                    <a:lstStyle/>
                    <a:p>
                      <a:r>
                        <a:rPr lang="en-GB" sz="2400" dirty="0" smtClean="0"/>
                        <a:t>Horizontal beta</a:t>
                      </a:r>
                      <a:r>
                        <a:rPr lang="en-GB" sz="2400" baseline="0" dirty="0" smtClean="0"/>
                        <a:t> function</a:t>
                      </a:r>
                    </a:p>
                  </a:txBody>
                  <a:tcPr/>
                </a:tc>
                <a:tc>
                  <a:txBody>
                    <a:bodyPr/>
                    <a:lstStyle/>
                    <a:p>
                      <a:r>
                        <a:rPr lang="en-GB" sz="2400" dirty="0" smtClean="0"/>
                        <a:t>7.89 (mismatch</a:t>
                      </a:r>
                      <a:r>
                        <a:rPr lang="en-GB" sz="2400" baseline="0" dirty="0" smtClean="0"/>
                        <a:t> 8.3 %)</a:t>
                      </a:r>
                      <a:endParaRPr lang="en-GB" sz="2400" dirty="0"/>
                    </a:p>
                  </a:txBody>
                  <a:tcPr/>
                </a:tc>
                <a:tc>
                  <a:txBody>
                    <a:bodyPr/>
                    <a:lstStyle/>
                    <a:p>
                      <a:r>
                        <a:rPr lang="en-GB" sz="2400" dirty="0" smtClean="0"/>
                        <a:t>8.6 </a:t>
                      </a:r>
                      <a:endParaRPr lang="en-GB" sz="2400" dirty="0"/>
                    </a:p>
                  </a:txBody>
                  <a:tcPr/>
                </a:tc>
                <a:extLst>
                  <a:ext uri="{0D108BD9-81ED-4DB2-BD59-A6C34878D82A}">
                    <a16:rowId xmlns:a16="http://schemas.microsoft.com/office/drawing/2014/main" val="1792125218"/>
                  </a:ext>
                </a:extLst>
              </a:tr>
              <a:tr h="370840">
                <a:tc>
                  <a:txBody>
                    <a:bodyPr/>
                    <a:lstStyle/>
                    <a:p>
                      <a:r>
                        <a:rPr lang="en-GB" sz="2400" dirty="0" smtClean="0"/>
                        <a:t>Horizontal</a:t>
                      </a:r>
                      <a:r>
                        <a:rPr lang="en-GB" sz="2400" baseline="0" dirty="0" smtClean="0"/>
                        <a:t> alpha function</a:t>
                      </a:r>
                      <a:endParaRPr lang="en-GB" sz="2400" dirty="0"/>
                    </a:p>
                  </a:txBody>
                  <a:tcPr/>
                </a:tc>
                <a:tc>
                  <a:txBody>
                    <a:bodyPr/>
                    <a:lstStyle/>
                    <a:p>
                      <a:r>
                        <a:rPr lang="en-GB" sz="2400" dirty="0" smtClean="0"/>
                        <a:t>-0.74 (mismatch</a:t>
                      </a:r>
                      <a:r>
                        <a:rPr lang="en-GB" sz="2400" baseline="0" dirty="0" smtClean="0"/>
                        <a:t> 11.6 %)</a:t>
                      </a:r>
                      <a:endParaRPr lang="en-GB" sz="2400" dirty="0" smtClean="0"/>
                    </a:p>
                  </a:txBody>
                  <a:tcPr/>
                </a:tc>
                <a:tc>
                  <a:txBody>
                    <a:bodyPr/>
                    <a:lstStyle/>
                    <a:p>
                      <a:r>
                        <a:rPr lang="en-GB" sz="2400" dirty="0" smtClean="0"/>
                        <a:t>-0.66</a:t>
                      </a:r>
                      <a:endParaRPr lang="en-GB" sz="2400" dirty="0"/>
                    </a:p>
                  </a:txBody>
                  <a:tcPr/>
                </a:tc>
                <a:extLst>
                  <a:ext uri="{0D108BD9-81ED-4DB2-BD59-A6C34878D82A}">
                    <a16:rowId xmlns:a16="http://schemas.microsoft.com/office/drawing/2014/main" val="3243638467"/>
                  </a:ext>
                </a:extLst>
              </a:tr>
              <a:tr h="370840">
                <a:tc>
                  <a:txBody>
                    <a:bodyPr/>
                    <a:lstStyle/>
                    <a:p>
                      <a:r>
                        <a:rPr lang="en-GB" sz="2400" dirty="0" smtClean="0"/>
                        <a:t>Vertical beta function</a:t>
                      </a:r>
                      <a:endParaRPr lang="en-GB" sz="2400" dirty="0"/>
                    </a:p>
                  </a:txBody>
                  <a:tcPr/>
                </a:tc>
                <a:tc>
                  <a:txBody>
                    <a:bodyPr/>
                    <a:lstStyle/>
                    <a:p>
                      <a:r>
                        <a:rPr lang="en-GB" sz="2400" dirty="0" smtClean="0"/>
                        <a:t>8.76 (mismatch</a:t>
                      </a:r>
                      <a:r>
                        <a:rPr lang="en-GB" sz="2400" baseline="0" dirty="0" smtClean="0"/>
                        <a:t> 1.8 %)</a:t>
                      </a:r>
                      <a:endParaRPr lang="en-GB" sz="2400" dirty="0"/>
                    </a:p>
                  </a:txBody>
                  <a:tcPr/>
                </a:tc>
                <a:tc>
                  <a:txBody>
                    <a:bodyPr/>
                    <a:lstStyle/>
                    <a:p>
                      <a:r>
                        <a:rPr lang="en-GB" sz="2400" dirty="0" smtClean="0"/>
                        <a:t>8.6</a:t>
                      </a:r>
                      <a:endParaRPr lang="en-GB" sz="2400" dirty="0"/>
                    </a:p>
                  </a:txBody>
                  <a:tcPr/>
                </a:tc>
                <a:extLst>
                  <a:ext uri="{0D108BD9-81ED-4DB2-BD59-A6C34878D82A}">
                    <a16:rowId xmlns:a16="http://schemas.microsoft.com/office/drawing/2014/main" val="32006936"/>
                  </a:ext>
                </a:extLst>
              </a:tr>
              <a:tr h="370840">
                <a:tc>
                  <a:txBody>
                    <a:bodyPr/>
                    <a:lstStyle/>
                    <a:p>
                      <a:r>
                        <a:rPr lang="en-GB" sz="2400" dirty="0" smtClean="0"/>
                        <a:t>Vertical alpha function</a:t>
                      </a:r>
                      <a:endParaRPr lang="en-GB" sz="2400" dirty="0"/>
                    </a:p>
                  </a:txBody>
                  <a:tcPr/>
                </a:tc>
                <a:tc>
                  <a:txBody>
                    <a:bodyPr/>
                    <a:lstStyle/>
                    <a:p>
                      <a:r>
                        <a:rPr lang="en-GB" sz="2400" dirty="0" smtClean="0"/>
                        <a:t>-0.67 (mismatch</a:t>
                      </a:r>
                      <a:r>
                        <a:rPr lang="en-GB" sz="2400" baseline="0" dirty="0" smtClean="0"/>
                        <a:t> 1.5 %)</a:t>
                      </a:r>
                      <a:endParaRPr lang="en-GB" sz="2400" dirty="0"/>
                    </a:p>
                  </a:txBody>
                  <a:tcPr/>
                </a:tc>
                <a:tc>
                  <a:txBody>
                    <a:bodyPr/>
                    <a:lstStyle/>
                    <a:p>
                      <a:r>
                        <a:rPr lang="en-GB" sz="2400" dirty="0" smtClean="0"/>
                        <a:t>-0.66</a:t>
                      </a:r>
                      <a:endParaRPr lang="en-GB" sz="2400" dirty="0"/>
                    </a:p>
                  </a:txBody>
                  <a:tcPr/>
                </a:tc>
                <a:extLst>
                  <a:ext uri="{0D108BD9-81ED-4DB2-BD59-A6C34878D82A}">
                    <a16:rowId xmlns:a16="http://schemas.microsoft.com/office/drawing/2014/main" val="688343385"/>
                  </a:ext>
                </a:extLst>
              </a:tr>
            </a:tbl>
          </a:graphicData>
        </a:graphic>
      </p:graphicFrame>
      <p:sp>
        <p:nvSpPr>
          <p:cNvPr id="3" name="Footer Placeholder 2"/>
          <p:cNvSpPr>
            <a:spLocks noGrp="1"/>
          </p:cNvSpPr>
          <p:nvPr>
            <p:ph type="ftr" sz="quarter" idx="11"/>
          </p:nvPr>
        </p:nvSpPr>
        <p:spPr/>
        <p:txBody>
          <a:bodyPr/>
          <a:lstStyle/>
          <a:p>
            <a:r>
              <a:rPr lang="en-GB" smtClean="0"/>
              <a:t>PERLE collaboration meeting 11/01/22</a:t>
            </a:r>
            <a:endParaRPr lang="en-GB"/>
          </a:p>
        </p:txBody>
      </p:sp>
      <p:sp>
        <p:nvSpPr>
          <p:cNvPr id="4" name="Slide Number Placeholder 3"/>
          <p:cNvSpPr>
            <a:spLocks noGrp="1"/>
          </p:cNvSpPr>
          <p:nvPr>
            <p:ph type="sldNum" sz="quarter" idx="12"/>
          </p:nvPr>
        </p:nvSpPr>
        <p:spPr/>
        <p:txBody>
          <a:bodyPr/>
          <a:lstStyle/>
          <a:p>
            <a:fld id="{65778D77-3644-4B3D-9A40-B946DAE01BAF}" type="slidenum">
              <a:rPr lang="en-GB" smtClean="0"/>
              <a:t>17</a:t>
            </a:fld>
            <a:endParaRPr lang="en-GB"/>
          </a:p>
        </p:txBody>
      </p:sp>
    </p:spTree>
    <p:extLst>
      <p:ext uri="{BB962C8B-B14F-4D97-AF65-F5344CB8AC3E}">
        <p14:creationId xmlns:p14="http://schemas.microsoft.com/office/powerpoint/2010/main" val="19564797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 thoughts</a:t>
            </a:r>
            <a:endParaRPr lang="en-GB" dirty="0"/>
          </a:p>
        </p:txBody>
      </p:sp>
      <p:sp>
        <p:nvSpPr>
          <p:cNvPr id="3" name="Content Placeholder 2"/>
          <p:cNvSpPr>
            <a:spLocks noGrp="1"/>
          </p:cNvSpPr>
          <p:nvPr>
            <p:ph idx="1"/>
          </p:nvPr>
        </p:nvSpPr>
        <p:spPr>
          <a:xfrm>
            <a:off x="838200" y="1825625"/>
            <a:ext cx="10515600" cy="4494964"/>
          </a:xfrm>
        </p:spPr>
        <p:txBody>
          <a:bodyPr>
            <a:normAutofit/>
          </a:bodyPr>
          <a:lstStyle/>
          <a:p>
            <a:r>
              <a:rPr lang="en-GB" dirty="0" smtClean="0"/>
              <a:t>The specification of the PERLE injector is achievable</a:t>
            </a:r>
            <a:r>
              <a:rPr lang="en-GB" dirty="0" smtClean="0"/>
              <a:t>.</a:t>
            </a:r>
          </a:p>
          <a:p>
            <a:r>
              <a:rPr lang="en-GB" dirty="0" smtClean="0"/>
              <a:t>Simulations and tools for optimisation exist.</a:t>
            </a:r>
            <a:endParaRPr lang="en-GB" dirty="0" smtClean="0"/>
          </a:p>
          <a:p>
            <a:r>
              <a:rPr lang="en-GB" dirty="0" smtClean="0"/>
              <a:t> There is still wor</a:t>
            </a:r>
            <a:r>
              <a:rPr lang="en-GB" dirty="0" smtClean="0"/>
              <a:t>k that needs to be done:</a:t>
            </a:r>
          </a:p>
          <a:p>
            <a:pPr lvl="1"/>
            <a:r>
              <a:rPr lang="en-GB" dirty="0" smtClean="0"/>
              <a:t>350 kV specific gun </a:t>
            </a:r>
            <a:r>
              <a:rPr lang="en-GB" dirty="0" smtClean="0"/>
              <a:t>may be of interest.</a:t>
            </a:r>
          </a:p>
          <a:p>
            <a:pPr lvl="1"/>
            <a:r>
              <a:rPr lang="en-GB" dirty="0" smtClean="0"/>
              <a:t>Fine tuning</a:t>
            </a:r>
          </a:p>
          <a:p>
            <a:pPr lvl="1"/>
            <a:r>
              <a:rPr lang="en-GB" dirty="0" smtClean="0"/>
              <a:t>Longitudinal match between injector and main ERL loop.</a:t>
            </a:r>
          </a:p>
          <a:p>
            <a:pPr lvl="1"/>
            <a:r>
              <a:rPr lang="en-GB" dirty="0" smtClean="0"/>
              <a:t>A few effects not accounted for: CSR, phase slip in the main </a:t>
            </a:r>
            <a:r>
              <a:rPr lang="en-GB" dirty="0" err="1" smtClean="0"/>
              <a:t>linac</a:t>
            </a:r>
            <a:endParaRPr lang="en-GB" dirty="0" smtClean="0"/>
          </a:p>
          <a:p>
            <a:pPr lvl="1"/>
            <a:r>
              <a:rPr lang="en-GB" dirty="0" smtClean="0"/>
              <a:t>Mechanical design</a:t>
            </a:r>
          </a:p>
          <a:p>
            <a:pPr lvl="2"/>
            <a:r>
              <a:rPr lang="en-GB" dirty="0" smtClean="0"/>
              <a:t>Placement of diagnostics</a:t>
            </a:r>
          </a:p>
          <a:p>
            <a:pPr lvl="2"/>
            <a:r>
              <a:rPr lang="en-GB" dirty="0" smtClean="0"/>
              <a:t>If the process of doing this there </a:t>
            </a:r>
            <a:r>
              <a:rPr lang="en-GB" dirty="0" smtClean="0"/>
              <a:t>are opportunities to reduce bending angles or the distance between components they should probably be taken.</a:t>
            </a:r>
            <a:endParaRPr lang="en-GB" dirty="0" smtClean="0"/>
          </a:p>
          <a:p>
            <a:endParaRPr lang="en-GB" dirty="0"/>
          </a:p>
        </p:txBody>
      </p:sp>
      <p:sp>
        <p:nvSpPr>
          <p:cNvPr id="4" name="Slide Number Placeholder 3"/>
          <p:cNvSpPr>
            <a:spLocks noGrp="1"/>
          </p:cNvSpPr>
          <p:nvPr>
            <p:ph type="sldNum" sz="quarter" idx="12"/>
          </p:nvPr>
        </p:nvSpPr>
        <p:spPr/>
        <p:txBody>
          <a:bodyPr/>
          <a:lstStyle/>
          <a:p>
            <a:fld id="{1FE74D3D-0FEF-43C5-9F76-FFB3A7C5A797}" type="slidenum">
              <a:rPr lang="en-GB" smtClean="0"/>
              <a:t>18</a:t>
            </a:fld>
            <a:endParaRPr lang="en-GB"/>
          </a:p>
        </p:txBody>
      </p:sp>
      <p:sp>
        <p:nvSpPr>
          <p:cNvPr id="5" name="Footer Placeholder 4"/>
          <p:cNvSpPr>
            <a:spLocks noGrp="1"/>
          </p:cNvSpPr>
          <p:nvPr>
            <p:ph type="ftr" sz="quarter" idx="11"/>
          </p:nvPr>
        </p:nvSpPr>
        <p:spPr/>
        <p:txBody>
          <a:bodyPr/>
          <a:lstStyle/>
          <a:p>
            <a:r>
              <a:rPr lang="en-GB" smtClean="0"/>
              <a:t>PERLE collaboration meeting 11/01/22</a:t>
            </a:r>
            <a:endParaRPr lang="en-GB"/>
          </a:p>
        </p:txBody>
      </p:sp>
    </p:spTree>
    <p:extLst>
      <p:ext uri="{BB962C8B-B14F-4D97-AF65-F5344CB8AC3E}">
        <p14:creationId xmlns:p14="http://schemas.microsoft.com/office/powerpoint/2010/main" val="128758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lstStyle/>
          <a:p>
            <a:r>
              <a:rPr lang="en-GB" dirty="0" smtClean="0"/>
              <a:t>Specification &amp; injector overview</a:t>
            </a:r>
          </a:p>
          <a:p>
            <a:r>
              <a:rPr lang="en-GB" dirty="0" smtClean="0"/>
              <a:t>Electron gun</a:t>
            </a:r>
          </a:p>
          <a:p>
            <a:r>
              <a:rPr lang="en-GB" dirty="0" smtClean="0"/>
              <a:t>Cathode to booster exit</a:t>
            </a:r>
          </a:p>
          <a:p>
            <a:r>
              <a:rPr lang="en-GB" dirty="0" smtClean="0"/>
              <a:t>Longitudinal phase space &amp; higher harmonic cavities</a:t>
            </a:r>
          </a:p>
          <a:p>
            <a:r>
              <a:rPr lang="en-GB" dirty="0" smtClean="0"/>
              <a:t>Merger</a:t>
            </a:r>
          </a:p>
          <a:p>
            <a:r>
              <a:rPr lang="en-GB" dirty="0" smtClean="0"/>
              <a:t>Conclusions &amp; future work</a:t>
            </a:r>
          </a:p>
        </p:txBody>
      </p:sp>
      <p:sp>
        <p:nvSpPr>
          <p:cNvPr id="4" name="Footer Placeholder 3"/>
          <p:cNvSpPr>
            <a:spLocks noGrp="1"/>
          </p:cNvSpPr>
          <p:nvPr>
            <p:ph type="ftr" sz="quarter" idx="11"/>
          </p:nvPr>
        </p:nvSpPr>
        <p:spPr/>
        <p:txBody>
          <a:bodyPr/>
          <a:lstStyle/>
          <a:p>
            <a:r>
              <a:rPr lang="en-GB" smtClean="0"/>
              <a:t>PERLE collaboration meeting 11/01/22</a:t>
            </a:r>
            <a:endParaRPr lang="en-GB"/>
          </a:p>
        </p:txBody>
      </p:sp>
      <p:sp>
        <p:nvSpPr>
          <p:cNvPr id="5" name="Slide Number Placeholder 4"/>
          <p:cNvSpPr>
            <a:spLocks noGrp="1"/>
          </p:cNvSpPr>
          <p:nvPr>
            <p:ph type="sldNum" sz="quarter" idx="12"/>
          </p:nvPr>
        </p:nvSpPr>
        <p:spPr/>
        <p:txBody>
          <a:bodyPr/>
          <a:lstStyle/>
          <a:p>
            <a:fld id="{65778D77-3644-4B3D-9A40-B946DAE01BAF}" type="slidenum">
              <a:rPr lang="en-GB" smtClean="0"/>
              <a:t>2</a:t>
            </a:fld>
            <a:endParaRPr lang="en-GB"/>
          </a:p>
        </p:txBody>
      </p:sp>
    </p:spTree>
    <p:extLst>
      <p:ext uri="{BB962C8B-B14F-4D97-AF65-F5344CB8AC3E}">
        <p14:creationId xmlns:p14="http://schemas.microsoft.com/office/powerpoint/2010/main" val="1896232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Specification of the PERLE injector</a:t>
            </a:r>
            <a:endParaRPr lang="en-GB" dirty="0"/>
          </a:p>
        </p:txBody>
      </p:sp>
      <p:sp>
        <p:nvSpPr>
          <p:cNvPr id="4" name="Content Placeholder 3"/>
          <p:cNvSpPr>
            <a:spLocks noGrp="1"/>
          </p:cNvSpPr>
          <p:nvPr>
            <p:ph sz="half" idx="1"/>
          </p:nvPr>
        </p:nvSpPr>
        <p:spPr>
          <a:xfrm>
            <a:off x="685800" y="1690688"/>
            <a:ext cx="5901288" cy="4665662"/>
          </a:xfrm>
        </p:spPr>
        <p:txBody>
          <a:bodyPr>
            <a:normAutofit fontScale="92500" lnSpcReduction="10000"/>
          </a:bodyPr>
          <a:lstStyle/>
          <a:p>
            <a:r>
              <a:rPr lang="en-GB" dirty="0" smtClean="0"/>
              <a:t>ERLs such as PERLE are source limited. This means that the injector sets the lower bound for the emittance. The emittance produced at the cathode must then be preserved through the machine.</a:t>
            </a:r>
          </a:p>
          <a:p>
            <a:r>
              <a:rPr lang="en-GB" dirty="0" smtClean="0"/>
              <a:t>Due to the significant space charge forces involved the injector there is the potential for significant emittance growth.</a:t>
            </a:r>
          </a:p>
          <a:p>
            <a:r>
              <a:rPr lang="en-GB" dirty="0" smtClean="0"/>
              <a:t>The PERLE injector must be capable of delivering high average current beams with a bunch repetition rate of 40.1 </a:t>
            </a:r>
            <a:r>
              <a:rPr lang="en-GB" dirty="0" err="1" smtClean="0"/>
              <a:t>MHz.</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142453464"/>
              </p:ext>
            </p:extLst>
          </p:nvPr>
        </p:nvGraphicFramePr>
        <p:xfrm>
          <a:off x="6796638" y="2056074"/>
          <a:ext cx="5128662" cy="3277926"/>
        </p:xfrm>
        <a:graphic>
          <a:graphicData uri="http://schemas.openxmlformats.org/drawingml/2006/table">
            <a:tbl>
              <a:tblPr firstRow="1" bandRow="1">
                <a:tableStyleId>{5C22544A-7EE6-4342-B048-85BDC9FD1C3A}</a:tableStyleId>
              </a:tblPr>
              <a:tblGrid>
                <a:gridCol w="2564331">
                  <a:extLst>
                    <a:ext uri="{9D8B030D-6E8A-4147-A177-3AD203B41FA5}">
                      <a16:colId xmlns:a16="http://schemas.microsoft.com/office/drawing/2014/main" val="2284918509"/>
                    </a:ext>
                  </a:extLst>
                </a:gridCol>
                <a:gridCol w="2564331">
                  <a:extLst>
                    <a:ext uri="{9D8B030D-6E8A-4147-A177-3AD203B41FA5}">
                      <a16:colId xmlns:a16="http://schemas.microsoft.com/office/drawing/2014/main" val="3173839144"/>
                    </a:ext>
                  </a:extLst>
                </a:gridCol>
              </a:tblGrid>
              <a:tr h="326601">
                <a:tc>
                  <a:txBody>
                    <a:bodyPr/>
                    <a:lstStyle/>
                    <a:p>
                      <a:endParaRPr lang="en-GB" sz="2200" dirty="0"/>
                    </a:p>
                  </a:txBody>
                  <a:tcPr marL="28932" marR="28932" marT="14467" marB="14467"/>
                </a:tc>
                <a:tc>
                  <a:txBody>
                    <a:bodyPr/>
                    <a:lstStyle/>
                    <a:p>
                      <a:r>
                        <a:rPr lang="en-GB" sz="2200" dirty="0" smtClean="0"/>
                        <a:t>PERLE Parameters</a:t>
                      </a:r>
                      <a:endParaRPr lang="en-GB" sz="2200" dirty="0"/>
                    </a:p>
                  </a:txBody>
                  <a:tcPr marL="28932" marR="28932" marT="14467" marB="14467"/>
                </a:tc>
                <a:extLst>
                  <a:ext uri="{0D108BD9-81ED-4DB2-BD59-A6C34878D82A}">
                    <a16:rowId xmlns:a16="http://schemas.microsoft.com/office/drawing/2014/main" val="2672847852"/>
                  </a:ext>
                </a:extLst>
              </a:tr>
              <a:tr h="326601">
                <a:tc>
                  <a:txBody>
                    <a:bodyPr/>
                    <a:lstStyle/>
                    <a:p>
                      <a:r>
                        <a:rPr lang="en-GB" sz="2200" dirty="0" smtClean="0"/>
                        <a:t>Total</a:t>
                      </a:r>
                      <a:r>
                        <a:rPr lang="en-GB" sz="2200" baseline="0" dirty="0" smtClean="0"/>
                        <a:t> i</a:t>
                      </a:r>
                      <a:r>
                        <a:rPr lang="en-GB" sz="2200" dirty="0" smtClean="0"/>
                        <a:t>njection energy</a:t>
                      </a:r>
                      <a:endParaRPr lang="en-GB" sz="2200" dirty="0"/>
                    </a:p>
                  </a:txBody>
                  <a:tcPr marL="28932" marR="28932" marT="14467" marB="14467"/>
                </a:tc>
                <a:tc>
                  <a:txBody>
                    <a:bodyPr/>
                    <a:lstStyle/>
                    <a:p>
                      <a:r>
                        <a:rPr lang="en-GB" sz="2200" dirty="0" smtClean="0"/>
                        <a:t>7 MeV</a:t>
                      </a:r>
                      <a:endParaRPr lang="en-GB" sz="2200" dirty="0"/>
                    </a:p>
                  </a:txBody>
                  <a:tcPr marL="28932" marR="28932" marT="14467" marB="14467"/>
                </a:tc>
                <a:extLst>
                  <a:ext uri="{0D108BD9-81ED-4DB2-BD59-A6C34878D82A}">
                    <a16:rowId xmlns:a16="http://schemas.microsoft.com/office/drawing/2014/main" val="210336970"/>
                  </a:ext>
                </a:extLst>
              </a:tr>
              <a:tr h="326601">
                <a:tc>
                  <a:txBody>
                    <a:bodyPr/>
                    <a:lstStyle/>
                    <a:p>
                      <a:r>
                        <a:rPr lang="en-GB" sz="2200" b="0" dirty="0" smtClean="0"/>
                        <a:t>Bunch charge</a:t>
                      </a:r>
                      <a:endParaRPr lang="en-GB" sz="2200" b="0" dirty="0"/>
                    </a:p>
                  </a:txBody>
                  <a:tcPr marL="28932" marR="28932" marT="14467" marB="14467"/>
                </a:tc>
                <a:tc>
                  <a:txBody>
                    <a:bodyPr/>
                    <a:lstStyle/>
                    <a:p>
                      <a:r>
                        <a:rPr lang="en-GB" sz="2200" b="0" dirty="0" smtClean="0"/>
                        <a:t>500 </a:t>
                      </a:r>
                      <a:r>
                        <a:rPr lang="en-GB" sz="2200" b="0" dirty="0" err="1" smtClean="0"/>
                        <a:t>pC</a:t>
                      </a:r>
                      <a:endParaRPr lang="en-GB" sz="2200" b="0" dirty="0"/>
                    </a:p>
                  </a:txBody>
                  <a:tcPr marL="28932" marR="28932" marT="14467" marB="14467"/>
                </a:tc>
                <a:extLst>
                  <a:ext uri="{0D108BD9-81ED-4DB2-BD59-A6C34878D82A}">
                    <a16:rowId xmlns:a16="http://schemas.microsoft.com/office/drawing/2014/main" val="1290865656"/>
                  </a:ext>
                </a:extLst>
              </a:tr>
              <a:tr h="326601">
                <a:tc>
                  <a:txBody>
                    <a:bodyPr/>
                    <a:lstStyle/>
                    <a:p>
                      <a:r>
                        <a:rPr lang="en-GB" sz="2200" b="0" dirty="0" smtClean="0"/>
                        <a:t>Bunc</a:t>
                      </a:r>
                      <a:r>
                        <a:rPr lang="en-GB" sz="2200" b="0" baseline="0" dirty="0" smtClean="0"/>
                        <a:t>h repetition rate</a:t>
                      </a:r>
                      <a:endParaRPr lang="en-GB" sz="2200" b="0" dirty="0"/>
                    </a:p>
                  </a:txBody>
                  <a:tcPr marL="28932" marR="28932" marT="14467" marB="14467"/>
                </a:tc>
                <a:tc>
                  <a:txBody>
                    <a:bodyPr/>
                    <a:lstStyle/>
                    <a:p>
                      <a:r>
                        <a:rPr lang="en-GB" sz="2200" b="0" dirty="0" smtClean="0"/>
                        <a:t>40.1 MHz</a:t>
                      </a:r>
                      <a:endParaRPr lang="en-GB" sz="2200" b="0" dirty="0"/>
                    </a:p>
                  </a:txBody>
                  <a:tcPr marL="28932" marR="28932" marT="14467" marB="14467"/>
                </a:tc>
                <a:extLst>
                  <a:ext uri="{0D108BD9-81ED-4DB2-BD59-A6C34878D82A}">
                    <a16:rowId xmlns:a16="http://schemas.microsoft.com/office/drawing/2014/main" val="172740950"/>
                  </a:ext>
                </a:extLst>
              </a:tr>
              <a:tr h="326601">
                <a:tc>
                  <a:txBody>
                    <a:bodyPr/>
                    <a:lstStyle/>
                    <a:p>
                      <a:r>
                        <a:rPr lang="en-GB" sz="2200" dirty="0" smtClean="0"/>
                        <a:t>Average</a:t>
                      </a:r>
                      <a:r>
                        <a:rPr lang="en-GB" sz="2200" baseline="0" dirty="0" smtClean="0"/>
                        <a:t> c</a:t>
                      </a:r>
                      <a:r>
                        <a:rPr lang="en-GB" sz="2200" dirty="0" smtClean="0"/>
                        <a:t>urrent</a:t>
                      </a:r>
                      <a:endParaRPr lang="en-GB" sz="2200" dirty="0"/>
                    </a:p>
                  </a:txBody>
                  <a:tcPr marL="28932" marR="28932" marT="14467" marB="14467"/>
                </a:tc>
                <a:tc>
                  <a:txBody>
                    <a:bodyPr/>
                    <a:lstStyle/>
                    <a:p>
                      <a:r>
                        <a:rPr lang="en-GB" sz="2200" dirty="0" smtClean="0"/>
                        <a:t>20 mA</a:t>
                      </a:r>
                      <a:endParaRPr lang="en-GB" sz="2200" dirty="0"/>
                    </a:p>
                  </a:txBody>
                  <a:tcPr marL="28932" marR="28932" marT="14467" marB="14467"/>
                </a:tc>
                <a:extLst>
                  <a:ext uri="{0D108BD9-81ED-4DB2-BD59-A6C34878D82A}">
                    <a16:rowId xmlns:a16="http://schemas.microsoft.com/office/drawing/2014/main" val="2847642393"/>
                  </a:ext>
                </a:extLst>
              </a:tr>
              <a:tr h="326601">
                <a:tc>
                  <a:txBody>
                    <a:bodyPr/>
                    <a:lstStyle/>
                    <a:p>
                      <a:r>
                        <a:rPr lang="en-GB" sz="2200" dirty="0" smtClean="0"/>
                        <a:t>RMS bunch</a:t>
                      </a:r>
                      <a:r>
                        <a:rPr lang="en-GB" sz="2200" baseline="0" dirty="0" smtClean="0"/>
                        <a:t> length</a:t>
                      </a:r>
                      <a:endParaRPr lang="en-GB" sz="2200" dirty="0"/>
                    </a:p>
                  </a:txBody>
                  <a:tcPr marL="28932" marR="28932" marT="14467" marB="14467"/>
                </a:tc>
                <a:tc>
                  <a:txBody>
                    <a:bodyPr/>
                    <a:lstStyle/>
                    <a:p>
                      <a:r>
                        <a:rPr lang="en-GB" sz="2200" dirty="0" smtClean="0"/>
                        <a:t>3 mm</a:t>
                      </a:r>
                      <a:endParaRPr lang="en-GB" sz="2200" dirty="0"/>
                    </a:p>
                  </a:txBody>
                  <a:tcPr marL="28932" marR="28932" marT="14467" marB="14467"/>
                </a:tc>
                <a:extLst>
                  <a:ext uri="{0D108BD9-81ED-4DB2-BD59-A6C34878D82A}">
                    <a16:rowId xmlns:a16="http://schemas.microsoft.com/office/drawing/2014/main" val="756377653"/>
                  </a:ext>
                </a:extLst>
              </a:tr>
              <a:tr h="326601">
                <a:tc>
                  <a:txBody>
                    <a:bodyPr/>
                    <a:lstStyle/>
                    <a:p>
                      <a:r>
                        <a:rPr lang="en-GB" sz="2200" b="0" dirty="0" smtClean="0"/>
                        <a:t>Emittance</a:t>
                      </a:r>
                      <a:endParaRPr lang="en-GB" sz="2200" b="0" dirty="0"/>
                    </a:p>
                  </a:txBody>
                  <a:tcPr marL="28932" marR="28932" marT="14467" marB="14467"/>
                </a:tc>
                <a:tc>
                  <a:txBody>
                    <a:bodyPr/>
                    <a:lstStyle/>
                    <a:p>
                      <a:r>
                        <a:rPr lang="en-GB" sz="2200" b="0" dirty="0" smtClean="0"/>
                        <a:t>&lt; 6 </a:t>
                      </a:r>
                      <a:r>
                        <a:rPr lang="el-GR" sz="2200" b="0" dirty="0" smtClean="0"/>
                        <a:t>π∙</a:t>
                      </a:r>
                      <a:r>
                        <a:rPr lang="en-GB" sz="2200" b="0" dirty="0" err="1" smtClean="0"/>
                        <a:t>mm∙mrad</a:t>
                      </a:r>
                      <a:endParaRPr lang="en-GB" sz="2200" b="0" dirty="0"/>
                    </a:p>
                  </a:txBody>
                  <a:tcPr marL="28932" marR="28932" marT="14467" marB="14467"/>
                </a:tc>
                <a:extLst>
                  <a:ext uri="{0D108BD9-81ED-4DB2-BD59-A6C34878D82A}">
                    <a16:rowId xmlns:a16="http://schemas.microsoft.com/office/drawing/2014/main" val="1931790607"/>
                  </a:ext>
                </a:extLst>
              </a:tr>
              <a:tr h="326601">
                <a:tc>
                  <a:txBody>
                    <a:bodyPr/>
                    <a:lstStyle/>
                    <a:p>
                      <a:r>
                        <a:rPr lang="en-GB" sz="2200" b="0" dirty="0" smtClean="0"/>
                        <a:t>Beta function</a:t>
                      </a:r>
                      <a:endParaRPr lang="en-GB" sz="2200" b="0" dirty="0"/>
                    </a:p>
                  </a:txBody>
                  <a:tcPr marL="28932" marR="28932" marT="14467" marB="14467"/>
                </a:tc>
                <a:tc>
                  <a:txBody>
                    <a:bodyPr/>
                    <a:lstStyle/>
                    <a:p>
                      <a:r>
                        <a:rPr lang="en-GB" sz="2200" b="0" dirty="0" smtClean="0"/>
                        <a:t>8.6 m</a:t>
                      </a:r>
                      <a:endParaRPr lang="en-GB" sz="2200" b="0" dirty="0"/>
                    </a:p>
                  </a:txBody>
                  <a:tcPr marL="28932" marR="28932" marT="14467" marB="14467"/>
                </a:tc>
                <a:extLst>
                  <a:ext uri="{0D108BD9-81ED-4DB2-BD59-A6C34878D82A}">
                    <a16:rowId xmlns:a16="http://schemas.microsoft.com/office/drawing/2014/main" val="70144772"/>
                  </a:ext>
                </a:extLst>
              </a:tr>
              <a:tr h="326601">
                <a:tc>
                  <a:txBody>
                    <a:bodyPr/>
                    <a:lstStyle/>
                    <a:p>
                      <a:r>
                        <a:rPr lang="en-GB" sz="2200" b="0" dirty="0" smtClean="0"/>
                        <a:t>Alpha function</a:t>
                      </a:r>
                      <a:endParaRPr lang="en-GB" sz="2200" b="0" dirty="0"/>
                    </a:p>
                  </a:txBody>
                  <a:tcPr marL="28932" marR="28932" marT="14467" marB="14467"/>
                </a:tc>
                <a:tc>
                  <a:txBody>
                    <a:bodyPr/>
                    <a:lstStyle/>
                    <a:p>
                      <a:r>
                        <a:rPr lang="en-GB" sz="2200" b="0" dirty="0" smtClean="0"/>
                        <a:t>-0.66</a:t>
                      </a:r>
                      <a:endParaRPr lang="en-GB" sz="2200" b="0" dirty="0"/>
                    </a:p>
                  </a:txBody>
                  <a:tcPr marL="28932" marR="28932" marT="14467" marB="14467"/>
                </a:tc>
                <a:extLst>
                  <a:ext uri="{0D108BD9-81ED-4DB2-BD59-A6C34878D82A}">
                    <a16:rowId xmlns:a16="http://schemas.microsoft.com/office/drawing/2014/main" val="3861171040"/>
                  </a:ext>
                </a:extLst>
              </a:tr>
            </a:tbl>
          </a:graphicData>
        </a:graphic>
      </p:graphicFrame>
      <p:sp>
        <p:nvSpPr>
          <p:cNvPr id="7" name="Slide Number Placeholder 6"/>
          <p:cNvSpPr>
            <a:spLocks noGrp="1"/>
          </p:cNvSpPr>
          <p:nvPr>
            <p:ph type="sldNum" sz="quarter" idx="12"/>
          </p:nvPr>
        </p:nvSpPr>
        <p:spPr/>
        <p:txBody>
          <a:bodyPr/>
          <a:lstStyle/>
          <a:p>
            <a:fld id="{1FE74D3D-0FEF-43C5-9F76-FFB3A7C5A797}" type="slidenum">
              <a:rPr lang="en-GB" smtClean="0"/>
              <a:t>3</a:t>
            </a:fld>
            <a:endParaRPr lang="en-GB"/>
          </a:p>
        </p:txBody>
      </p:sp>
      <p:sp>
        <p:nvSpPr>
          <p:cNvPr id="3" name="Footer Placeholder 2"/>
          <p:cNvSpPr>
            <a:spLocks noGrp="1"/>
          </p:cNvSpPr>
          <p:nvPr>
            <p:ph type="ftr" sz="quarter" idx="11"/>
          </p:nvPr>
        </p:nvSpPr>
        <p:spPr/>
        <p:txBody>
          <a:bodyPr/>
          <a:lstStyle/>
          <a:p>
            <a:r>
              <a:rPr lang="en-GB" smtClean="0"/>
              <a:t>PERLE collaboration meeting 11/01/22</a:t>
            </a:r>
            <a:endParaRPr lang="en-GB"/>
          </a:p>
        </p:txBody>
      </p:sp>
    </p:spTree>
    <p:extLst>
      <p:ext uri="{BB962C8B-B14F-4D97-AF65-F5344CB8AC3E}">
        <p14:creationId xmlns:p14="http://schemas.microsoft.com/office/powerpoint/2010/main" val="4155769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PERLE injector</a:t>
            </a: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17791" y="3421041"/>
            <a:ext cx="4636009" cy="2842076"/>
          </a:xfr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5527"/>
          <a:stretch/>
        </p:blipFill>
        <p:spPr>
          <a:xfrm>
            <a:off x="596174" y="3902267"/>
            <a:ext cx="6121617" cy="2050869"/>
          </a:xfrm>
          <a:prstGeom prst="rect">
            <a:avLst/>
          </a:prstGeom>
        </p:spPr>
      </p:pic>
      <p:sp>
        <p:nvSpPr>
          <p:cNvPr id="9" name="Content Placeholder 2"/>
          <p:cNvSpPr txBox="1">
            <a:spLocks/>
          </p:cNvSpPr>
          <p:nvPr/>
        </p:nvSpPr>
        <p:spPr>
          <a:xfrm>
            <a:off x="838200" y="1415257"/>
            <a:ext cx="10515600" cy="217702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The PERLE injector consists of:</a:t>
            </a:r>
          </a:p>
          <a:p>
            <a:pPr lvl="1"/>
            <a:r>
              <a:rPr lang="en-GB" dirty="0" smtClean="0"/>
              <a:t>350 kV DC photoemission electron gun.</a:t>
            </a:r>
          </a:p>
          <a:p>
            <a:pPr lvl="1"/>
            <a:r>
              <a:rPr lang="en-GB" dirty="0" smtClean="0"/>
              <a:t>A bunching and focusing section consisting of a solenoid, a normal conducting </a:t>
            </a:r>
            <a:r>
              <a:rPr lang="en-GB" dirty="0" err="1" smtClean="0"/>
              <a:t>buncher</a:t>
            </a:r>
            <a:r>
              <a:rPr lang="en-GB" dirty="0" smtClean="0"/>
              <a:t> cavity and then another solenoid.</a:t>
            </a:r>
          </a:p>
          <a:p>
            <a:pPr lvl="1"/>
            <a:r>
              <a:rPr lang="en-GB" dirty="0" smtClean="0"/>
              <a:t>A superconducting booster </a:t>
            </a:r>
            <a:r>
              <a:rPr lang="en-GB" dirty="0" err="1" smtClean="0"/>
              <a:t>linac</a:t>
            </a:r>
            <a:r>
              <a:rPr lang="en-GB" dirty="0" smtClean="0"/>
              <a:t> with four 801.58 MHz cavities with individual control of the amplitudes and phases.</a:t>
            </a:r>
          </a:p>
          <a:p>
            <a:pPr lvl="1"/>
            <a:r>
              <a:rPr lang="en-GB" dirty="0" smtClean="0"/>
              <a:t>Merger to transport the beam into the main ERL.</a:t>
            </a:r>
          </a:p>
        </p:txBody>
      </p:sp>
      <p:sp>
        <p:nvSpPr>
          <p:cNvPr id="6" name="Slide Number Placeholder 5"/>
          <p:cNvSpPr>
            <a:spLocks noGrp="1"/>
          </p:cNvSpPr>
          <p:nvPr>
            <p:ph type="sldNum" sz="quarter" idx="12"/>
          </p:nvPr>
        </p:nvSpPr>
        <p:spPr/>
        <p:txBody>
          <a:bodyPr/>
          <a:lstStyle/>
          <a:p>
            <a:fld id="{2E1D6176-0018-477A-86B3-079B7F5052AA}" type="slidenum">
              <a:rPr lang="en-GB" smtClean="0"/>
              <a:t>4</a:t>
            </a:fld>
            <a:endParaRPr lang="en-GB"/>
          </a:p>
        </p:txBody>
      </p:sp>
      <p:sp>
        <p:nvSpPr>
          <p:cNvPr id="3" name="Footer Placeholder 2"/>
          <p:cNvSpPr>
            <a:spLocks noGrp="1"/>
          </p:cNvSpPr>
          <p:nvPr>
            <p:ph type="ftr" sz="quarter" idx="11"/>
          </p:nvPr>
        </p:nvSpPr>
        <p:spPr/>
        <p:txBody>
          <a:bodyPr/>
          <a:lstStyle/>
          <a:p>
            <a:r>
              <a:rPr lang="en-GB" smtClean="0"/>
              <a:t>PERLE collaboration meeting 11/01/22</a:t>
            </a:r>
            <a:endParaRPr lang="en-GB"/>
          </a:p>
        </p:txBody>
      </p:sp>
    </p:spTree>
    <p:extLst>
      <p:ext uri="{BB962C8B-B14F-4D97-AF65-F5344CB8AC3E}">
        <p14:creationId xmlns:p14="http://schemas.microsoft.com/office/powerpoint/2010/main" val="2800882945"/>
      </p:ext>
    </p:extLst>
  </p:cSld>
  <p:clrMapOvr>
    <a:masterClrMapping/>
  </p:clrMapOvr>
  <mc:AlternateContent xmlns:mc="http://schemas.openxmlformats.org/markup-compatibility/2006" xmlns:p14="http://schemas.microsoft.com/office/powerpoint/2010/main">
    <mc:Choice Requires="p14">
      <p:transition spd="slow" p14:dur="2000" advTm="88730"/>
    </mc:Choice>
    <mc:Fallback xmlns="">
      <p:transition spd="slow" advTm="88730"/>
    </mc:Fallback>
  </mc:AlternateContent>
  <p:timing>
    <p:tnLst>
      <p:par>
        <p:cTn id="1" dur="indefinite" restart="never" nodeType="tmRoot"/>
      </p:par>
    </p:tnLst>
  </p:timing>
  <p:extLst mod="1">
    <p:ext uri="{3A86A75C-4F4B-4683-9AE1-C65F6400EC91}">
      <p14:laserTraceLst xmlns:p14="http://schemas.microsoft.com/office/powerpoint/2010/main">
        <p14:tracePtLst>
          <p14:tracePt t="10905" x="5027613" y="6126163"/>
          <p14:tracePt t="10917" x="5116513" y="6062663"/>
          <p14:tracePt t="10925" x="5232400" y="5983288"/>
          <p14:tracePt t="10940" x="5340350" y="5911850"/>
          <p14:tracePt t="10957" x="5599113" y="5732463"/>
          <p14:tracePt t="10974" x="5705475" y="5653088"/>
          <p14:tracePt t="10990" x="5884863" y="5500688"/>
          <p14:tracePt t="11007" x="6010275" y="5375275"/>
          <p14:tracePt t="11023" x="6037263" y="5340350"/>
          <p14:tracePt t="11040" x="6072188" y="5295900"/>
          <p14:tracePt t="11057" x="6089650" y="5276850"/>
          <p14:tracePt t="11090" x="6081713" y="5268913"/>
          <p14:tracePt t="11107" x="5956300" y="5251450"/>
          <p14:tracePt t="11124" x="5867400" y="5241925"/>
          <p14:tracePt t="11140" x="5697538" y="5224463"/>
          <p14:tracePt t="11157" x="5626100" y="5214938"/>
          <p14:tracePt t="11174" x="5500688" y="5187950"/>
          <p14:tracePt t="11190" x="5402263" y="5153025"/>
          <p14:tracePt t="11207" x="5348288" y="5133975"/>
          <p14:tracePt t="11224" x="5232400" y="5089525"/>
          <p14:tracePt t="11241" x="5116513" y="5010150"/>
          <p14:tracePt t="11257" x="5062538" y="4973638"/>
          <p14:tracePt t="11274" x="4973638" y="4902200"/>
          <p14:tracePt t="11514" x="4840288" y="4822825"/>
          <p14:tracePt t="11525" x="4751388" y="4759325"/>
          <p14:tracePt t="11534" x="4660900" y="4687888"/>
          <p14:tracePt t="11543" x="4581525" y="4616450"/>
          <p14:tracePt t="11557" x="4518025" y="4562475"/>
          <p14:tracePt t="11574" x="4429125" y="4465638"/>
          <p14:tracePt t="11590" x="4402138" y="4419600"/>
          <p14:tracePt t="11607" x="4357688" y="4340225"/>
          <p14:tracePt t="11624" x="4340225" y="4295775"/>
          <p14:tracePt t="11640" x="4322763" y="4205288"/>
          <p14:tracePt t="11657" x="4303713" y="4152900"/>
          <p14:tracePt t="11674" x="4303713" y="4133850"/>
          <p14:tracePt t="11690" x="4286250" y="4081463"/>
          <p14:tracePt t="11707" x="4268788" y="3973513"/>
          <p14:tracePt t="11724" x="4268788" y="3919538"/>
          <p14:tracePt t="11740" x="4268788" y="3795713"/>
          <p14:tracePt t="11757" x="4268788" y="3732213"/>
          <p14:tracePt t="11774" x="4268788" y="3705225"/>
          <p14:tracePt t="11791" x="4268788" y="3687763"/>
          <p14:tracePt t="11807" x="4268788" y="3679825"/>
          <p14:tracePt t="11824" x="4268788" y="3670300"/>
          <p14:tracePt t="11841" x="4251325" y="3660775"/>
          <p14:tracePt t="11857" x="4241800" y="3660775"/>
          <p14:tracePt t="11874" x="4197350" y="3652838"/>
          <p14:tracePt t="11891" x="4170363" y="3652838"/>
          <p14:tracePt t="11907" x="4160838" y="3652838"/>
          <p14:tracePt t="11924" x="4133850" y="3652838"/>
          <p14:tracePt t="11941" x="4108450" y="3652838"/>
          <p14:tracePt t="11974" x="4098925" y="3652838"/>
          <p14:tracePt t="12021" x="4125913" y="3633788"/>
          <p14:tracePt t="12031" x="4224338" y="3598863"/>
          <p14:tracePt t="12041" x="4313238" y="3554413"/>
          <p14:tracePt t="12051" x="4419600" y="3536950"/>
          <p14:tracePt t="12062" x="4510088" y="3517900"/>
          <p14:tracePt t="12074" x="4608513" y="3500438"/>
          <p14:tracePt t="12091" x="4714875" y="3490913"/>
          <p14:tracePt t="12107" x="4911725" y="3473450"/>
          <p14:tracePt t="12124" x="5099050" y="3446463"/>
          <p14:tracePt t="12141" x="5170488" y="3429000"/>
          <p14:tracePt t="12157" x="5259388" y="3411538"/>
          <p14:tracePt t="12174" x="5322888" y="3367088"/>
          <p14:tracePt t="12191" x="5340350" y="3340100"/>
          <p14:tracePt t="12207" x="5384800" y="3241675"/>
          <p14:tracePt t="12224" x="5402263" y="3170238"/>
          <p14:tracePt t="12241" x="5402263" y="3116263"/>
          <p14:tracePt t="12257" x="5394325" y="3027363"/>
          <p14:tracePt t="12274" x="5375275" y="2990850"/>
          <p14:tracePt t="12291" x="5330825" y="2938463"/>
          <p14:tracePt t="12307" x="5276850" y="2911475"/>
          <p14:tracePt t="12324" x="5232400" y="2894013"/>
          <p14:tracePt t="12341" x="5160963" y="2884488"/>
          <p14:tracePt t="12357" x="5045075" y="2884488"/>
          <p14:tracePt t="12374" x="4973638" y="2884488"/>
          <p14:tracePt t="12391" x="4830763" y="2894013"/>
          <p14:tracePt t="12407" x="4705350" y="2919413"/>
          <p14:tracePt t="12424" x="4643438" y="2938463"/>
          <p14:tracePt t="12441" x="4554538" y="2965450"/>
          <p14:tracePt t="12457" x="4473575" y="2982913"/>
          <p14:tracePt t="12474" x="4438650" y="2982913"/>
          <p14:tracePt t="12491" x="4402138" y="2982913"/>
          <p14:tracePt t="12508" x="4330700" y="3000375"/>
          <p14:tracePt t="12524" x="4259263" y="3017838"/>
          <p14:tracePt t="12541" x="4205288" y="3027363"/>
          <p14:tracePt t="12557" x="4187825" y="3027363"/>
          <p14:tracePt t="12574" x="4133850" y="3027363"/>
          <p14:tracePt t="12590" x="4062413" y="3044825"/>
          <p14:tracePt t="12607" x="4010025" y="3071813"/>
          <p14:tracePt t="12624" x="3911600" y="3143250"/>
          <p14:tracePt t="12641" x="3830638" y="3214688"/>
          <p14:tracePt t="12657" x="3803650" y="3241675"/>
          <p14:tracePt t="12674" x="3776663" y="3295650"/>
          <p14:tracePt t="12691" x="3768725" y="3322638"/>
          <p14:tracePt t="12708" x="3768725" y="3340100"/>
          <p14:tracePt t="12725" x="3776663" y="3402013"/>
          <p14:tracePt t="12741" x="3803650" y="3438525"/>
          <p14:tracePt t="12758" x="3902075" y="3536950"/>
          <p14:tracePt t="12774" x="4037013" y="3616325"/>
          <p14:tracePt t="12791" x="4116388" y="3652838"/>
          <p14:tracePt t="12808" x="4276725" y="3687763"/>
          <p14:tracePt t="12824" x="4446588" y="3697288"/>
          <p14:tracePt t="12841" x="4510088" y="3697288"/>
          <p14:tracePt t="12858" x="4598988" y="3687763"/>
          <p14:tracePt t="12874" x="4652963" y="3670300"/>
          <p14:tracePt t="12891" x="4670425" y="3660775"/>
          <p14:tracePt t="12908" x="4697413" y="3643313"/>
          <p14:tracePt t="12925" x="4705350" y="3633788"/>
          <p14:tracePt t="12941" x="4724400" y="3598863"/>
          <p14:tracePt t="12958" x="4732338" y="3571875"/>
          <p14:tracePt t="12975" x="4732338" y="3554413"/>
          <p14:tracePt t="12991" x="4732338" y="3509963"/>
          <p14:tracePt t="13008" x="4714875" y="3482975"/>
          <p14:tracePt t="13024" x="4697413" y="3473450"/>
          <p14:tracePt t="13041" x="4679950" y="3465513"/>
          <p14:tracePt t="13058" x="4679950" y="3455988"/>
          <p14:tracePt t="19354" x="4652963" y="3465513"/>
          <p14:tracePt t="19365" x="4625975" y="3482975"/>
          <p14:tracePt t="19375" x="4598988" y="3490913"/>
          <p14:tracePt t="19388" x="4572000" y="3509963"/>
          <p14:tracePt t="19395" x="4545013" y="3509963"/>
          <p14:tracePt t="19410" x="4510088" y="3509963"/>
          <p14:tracePt t="19427" x="4438650" y="3517900"/>
          <p14:tracePt t="19443" x="4402138" y="3517900"/>
          <p14:tracePt t="19460" x="4313238" y="3509963"/>
          <p14:tracePt t="19477" x="4251325" y="3500438"/>
          <p14:tracePt t="19493" x="4214813" y="3482975"/>
          <p14:tracePt t="19510" x="4160838" y="3465513"/>
          <p14:tracePt t="19527" x="4081463" y="3438525"/>
          <p14:tracePt t="19543" x="4037013" y="3429000"/>
          <p14:tracePt t="19560" x="3965575" y="3411538"/>
          <p14:tracePt t="19577" x="3938588" y="3411538"/>
          <p14:tracePt t="19593" x="3867150" y="3402013"/>
          <p14:tracePt t="19610" x="3813175" y="3394075"/>
          <p14:tracePt t="19627" x="3786188" y="3394075"/>
          <p14:tracePt t="19643" x="3697288" y="3394075"/>
          <p14:tracePt t="19660" x="3598863" y="3384550"/>
          <p14:tracePt t="19677" x="3544888" y="3384550"/>
          <p14:tracePt t="19693" x="3438525" y="3384550"/>
          <p14:tracePt t="19710" x="3303588" y="3375025"/>
          <p14:tracePt t="19727" x="3224213" y="3375025"/>
          <p14:tracePt t="19743" x="3062288" y="3375025"/>
          <p14:tracePt t="19760" x="2982913" y="3384550"/>
          <p14:tracePt t="19777" x="2840038" y="3402013"/>
          <p14:tracePt t="19793" x="2714625" y="3411538"/>
          <p14:tracePt t="19810" x="2660650" y="3419475"/>
          <p14:tracePt t="19827" x="2554288" y="3438525"/>
          <p14:tracePt t="19843" x="2455863" y="3465513"/>
          <p14:tracePt t="19860" x="2411413" y="3473450"/>
          <p14:tracePt t="19877" x="2339975" y="3500438"/>
          <p14:tracePt t="19893" x="2276475" y="3527425"/>
          <p14:tracePt t="19910" x="2251075" y="3527425"/>
          <p14:tracePt t="19927" x="2170113" y="3554413"/>
          <p14:tracePt t="19943" x="2098675" y="3581400"/>
          <p14:tracePt t="19960" x="2081213" y="3589338"/>
          <p14:tracePt t="19977" x="2036763" y="3608388"/>
          <p14:tracePt t="19993" x="1982788" y="3633788"/>
          <p14:tracePt t="20010" x="1965325" y="3643313"/>
          <p14:tracePt t="20027" x="1911350" y="3705225"/>
          <p14:tracePt t="20044" x="1874838" y="3741738"/>
          <p14:tracePt t="20060" x="1830388" y="3822700"/>
          <p14:tracePt t="20077" x="1785938" y="3902075"/>
          <p14:tracePt t="20093" x="1768475" y="3946525"/>
          <p14:tracePt t="20110" x="1741488" y="4017963"/>
          <p14:tracePt t="20127" x="1714500" y="4062413"/>
          <p14:tracePt t="20144" x="1704975" y="4098925"/>
          <p14:tracePt t="20160" x="1679575" y="4170363"/>
          <p14:tracePt t="20177" x="1670050" y="4232275"/>
          <p14:tracePt t="20193" x="1660525" y="4259263"/>
          <p14:tracePt t="20210" x="1652588" y="4330700"/>
          <p14:tracePt t="20227" x="1643063" y="4357688"/>
          <p14:tracePt t="20244" x="1643063" y="4419600"/>
          <p14:tracePt t="20260" x="1643063" y="4473575"/>
          <p14:tracePt t="20277" x="1643063" y="4518025"/>
          <p14:tracePt t="20294" x="1643063" y="4608513"/>
          <p14:tracePt t="20310" x="1643063" y="4679950"/>
          <p14:tracePt t="20327" x="1652588" y="4705350"/>
          <p14:tracePt t="20344" x="1679575" y="4803775"/>
          <p14:tracePt t="20360" x="1697038" y="4867275"/>
          <p14:tracePt t="20377" x="1704975" y="4894263"/>
          <p14:tracePt t="20394" x="1731963" y="4956175"/>
          <p14:tracePt t="20410" x="1751013" y="5010150"/>
          <p14:tracePt t="20427" x="1758950" y="5037138"/>
          <p14:tracePt t="20444" x="1776413" y="5081588"/>
          <p14:tracePt t="20460" x="1785938" y="5099050"/>
          <p14:tracePt t="20477" x="1803400" y="5126038"/>
          <p14:tracePt t="20494" x="1812925" y="5133975"/>
          <p14:tracePt t="20510" x="1812925" y="5143500"/>
          <p14:tracePt t="20527" x="1822450" y="5153025"/>
          <p14:tracePt t="24752" x="1911350" y="5160963"/>
          <p14:tracePt t="24763" x="2017713" y="5187950"/>
          <p14:tracePt t="24772" x="2116138" y="5205413"/>
          <p14:tracePt t="24784" x="2214563" y="5232400"/>
          <p14:tracePt t="24798" x="2312988" y="5268913"/>
          <p14:tracePt t="24812" x="2411413" y="5313363"/>
          <p14:tracePt t="24829" x="2608263" y="5411788"/>
          <p14:tracePt t="24845" x="2786063" y="5537200"/>
          <p14:tracePt t="24862" x="2874963" y="5608638"/>
          <p14:tracePt t="24879" x="3017838" y="5741988"/>
          <p14:tracePt t="24896" x="3108325" y="5840413"/>
          <p14:tracePt t="24912" x="3133725" y="5875338"/>
          <p14:tracePt t="24929" x="3160713" y="5902325"/>
          <p14:tracePt t="24945" x="3160713" y="5919788"/>
          <p14:tracePt t="24962" x="3170238" y="5919788"/>
          <p14:tracePt t="24978" x="3170238" y="5929313"/>
          <p14:tracePt t="25055" x="3152775" y="5929313"/>
          <p14:tracePt t="25065" x="3108325" y="5938838"/>
          <p14:tracePt t="25076" x="3062288" y="5938838"/>
          <p14:tracePt t="25086" x="3027363" y="5938838"/>
          <p14:tracePt t="25097" x="2990850" y="5938838"/>
          <p14:tracePt t="25112" x="2973388" y="5946775"/>
          <p14:tracePt t="25128" x="2946400" y="5946775"/>
          <p14:tracePt t="25145" x="2946400" y="5965825"/>
          <p14:tracePt t="25162" x="2946400" y="6062663"/>
          <p14:tracePt t="25178" x="3000375" y="6188075"/>
          <p14:tracePt t="25195" x="3054350" y="6259513"/>
          <p14:tracePt t="25212" x="3170238" y="6340475"/>
          <p14:tracePt t="25228" x="3259138" y="6384925"/>
          <p14:tracePt t="25245" x="3322638" y="6394450"/>
          <p14:tracePt t="25262" x="3490913" y="6340475"/>
          <p14:tracePt t="25278" x="3581400" y="6269038"/>
          <p14:tracePt t="25295" x="3759200" y="6072188"/>
          <p14:tracePt t="25312" x="3911600" y="5840413"/>
          <p14:tracePt t="25328" x="3946525" y="5741988"/>
          <p14:tracePt t="25345" x="4017963" y="5554663"/>
          <p14:tracePt t="25362" x="4044950" y="5446713"/>
          <p14:tracePt t="25378" x="4054475" y="5402263"/>
          <p14:tracePt t="25395" x="4054475" y="5367338"/>
          <p14:tracePt t="25412" x="4027488" y="5348288"/>
          <p14:tracePt t="25428" x="3848100" y="5303838"/>
          <p14:tracePt t="25445" x="3670300" y="5295900"/>
          <p14:tracePt t="25462" x="3571875" y="5295900"/>
          <p14:tracePt t="25479" x="3419475" y="5303838"/>
          <p14:tracePt t="25495" x="3251200" y="5384800"/>
          <p14:tracePt t="25512" x="3187700" y="5438775"/>
          <p14:tracePt t="25529" x="3098800" y="5537200"/>
          <p14:tracePt t="25545" x="3044825" y="5634038"/>
          <p14:tracePt t="25562" x="3036888" y="5670550"/>
          <p14:tracePt t="25579" x="3027363" y="5768975"/>
          <p14:tracePt t="25595" x="3116263" y="5929313"/>
          <p14:tracePt t="25612" x="3160713" y="5991225"/>
          <p14:tracePt t="25629" x="3295650" y="6089650"/>
          <p14:tracePt t="25646" x="3367088" y="6143625"/>
          <p14:tracePt t="25662" x="3509963" y="6180138"/>
          <p14:tracePt t="25679" x="3616325" y="6188075"/>
          <p14:tracePt t="25696" x="3652838" y="6188075"/>
          <p14:tracePt t="25712" x="3724275" y="6134100"/>
          <p14:tracePt t="25729" x="3751263" y="6054725"/>
          <p14:tracePt t="25746" x="3759200" y="6027738"/>
          <p14:tracePt t="25762" x="3759200" y="5991225"/>
          <p14:tracePt t="25779" x="3759200" y="5973763"/>
          <p14:tracePt t="25796" x="3751263" y="5965825"/>
          <p14:tracePt t="25812" x="3705225" y="5946775"/>
          <p14:tracePt t="25829" x="3652838" y="5946775"/>
          <p14:tracePt t="25846" x="3643313" y="5946775"/>
          <p14:tracePt t="25863" x="3633788" y="5946775"/>
          <p14:tracePt t="26542" x="3490913" y="5946775"/>
          <p14:tracePt t="26553" x="3357563" y="5946775"/>
          <p14:tracePt t="26563" x="3241675" y="5956300"/>
          <p14:tracePt t="26579" x="3098800" y="5965825"/>
          <p14:tracePt t="26596" x="2795588" y="5991225"/>
          <p14:tracePt t="26612" x="2446338" y="5991225"/>
          <p14:tracePt t="26629" x="2303463" y="5991225"/>
          <p14:tracePt t="26646" x="1884363" y="6000750"/>
          <p14:tracePt t="26662" x="1687513" y="6000750"/>
          <p14:tracePt t="26679" x="1438275" y="6018213"/>
          <p14:tracePt t="26696" x="1223963" y="6037263"/>
          <p14:tracePt t="26712" x="1116013" y="6037263"/>
          <p14:tracePt t="26729" x="946150" y="6037263"/>
          <p14:tracePt t="26746" x="830263" y="6037263"/>
          <p14:tracePt t="26763" x="803275" y="6037263"/>
          <p14:tracePt t="26979" x="723900" y="6037263"/>
          <p14:tracePt t="26989" x="642938" y="5991225"/>
          <p14:tracePt t="26999" x="554038" y="5938838"/>
          <p14:tracePt t="27013" x="482600" y="5857875"/>
          <p14:tracePt t="27029" x="384175" y="5680075"/>
          <p14:tracePt t="27046" x="347663" y="5589588"/>
          <p14:tracePt t="27063" x="312738" y="5438775"/>
          <p14:tracePt t="27079" x="303213" y="5348288"/>
          <p14:tracePt t="27096" x="303213" y="5205413"/>
          <p14:tracePt t="27113" x="303213" y="5072063"/>
          <p14:tracePt t="27130" x="303213" y="5000625"/>
          <p14:tracePt t="27146" x="312738" y="4902200"/>
          <p14:tracePt t="27163" x="330200" y="4830763"/>
          <p14:tracePt t="27180" x="339725" y="4813300"/>
          <p14:tracePt t="27197" x="357188" y="4751388"/>
          <p14:tracePt t="27213" x="446088" y="4625975"/>
          <p14:tracePt t="27230" x="490538" y="4562475"/>
          <p14:tracePt t="27246" x="561975" y="4465638"/>
          <p14:tracePt t="27263" x="598488" y="4429125"/>
          <p14:tracePt t="27548" x="679450" y="4429125"/>
          <p14:tracePt t="27558" x="750888" y="4429125"/>
          <p14:tracePt t="27571" x="812800" y="4429125"/>
          <p14:tracePt t="27580" x="866775" y="4429125"/>
          <p14:tracePt t="27596" x="919163" y="4429125"/>
          <p14:tracePt t="27613" x="982663" y="4429125"/>
          <p14:tracePt t="27629" x="1054100" y="4419600"/>
          <p14:tracePt t="27646" x="1098550" y="4394200"/>
          <p14:tracePt t="27663" x="1204913" y="4303713"/>
          <p14:tracePt t="27679" x="1276350" y="4197350"/>
          <p14:tracePt t="27696" x="1312863" y="4143375"/>
          <p14:tracePt t="27713" x="1347788" y="4044950"/>
          <p14:tracePt t="27730" x="1366838" y="4017963"/>
          <p14:tracePt t="27746" x="1374775" y="3983038"/>
          <p14:tracePt t="27763" x="1384300" y="3956050"/>
          <p14:tracePt t="27780" x="1384300" y="3946525"/>
          <p14:tracePt t="27796" x="1384300" y="3938588"/>
          <p14:tracePt t="27833" x="1374775" y="3938588"/>
          <p14:tracePt t="27846" x="1339850" y="3938588"/>
          <p14:tracePt t="27863" x="1258888" y="3956050"/>
          <p14:tracePt t="27880" x="1231900" y="3965575"/>
          <p14:tracePt t="27896" x="1214438" y="3965575"/>
          <p14:tracePt t="27913" x="1187450" y="3973513"/>
          <p14:tracePt t="27930" x="1169988" y="3983038"/>
          <p14:tracePt t="27946" x="1152525" y="4010025"/>
          <p14:tracePt t="27963" x="1143000" y="4037013"/>
          <p14:tracePt t="27979" x="1116013" y="4125913"/>
          <p14:tracePt t="27996" x="1108075" y="4205288"/>
          <p14:tracePt t="28013" x="1108075" y="4224338"/>
          <p14:tracePt t="28029" x="1108075" y="4259263"/>
          <p14:tracePt t="28046" x="1108075" y="4276725"/>
          <p14:tracePt t="28087" x="1125538" y="4276725"/>
          <p14:tracePt t="28097" x="1179513" y="4276725"/>
          <p14:tracePt t="28113" x="1241425" y="4232275"/>
          <p14:tracePt t="28130" x="1339850" y="4170363"/>
          <p14:tracePt t="28147" x="1384300" y="4108450"/>
          <p14:tracePt t="28163" x="1465263" y="4000500"/>
          <p14:tracePt t="28180" x="1509713" y="3919538"/>
          <p14:tracePt t="28196" x="1517650" y="3894138"/>
          <p14:tracePt t="28213" x="1527175" y="3840163"/>
          <p14:tracePt t="28230" x="1517650" y="3786188"/>
          <p14:tracePt t="28246" x="1490663" y="3759200"/>
          <p14:tracePt t="28263" x="1374775" y="3714750"/>
          <p14:tracePt t="28280" x="1214438" y="3714750"/>
          <p14:tracePt t="28296" x="1133475" y="3741738"/>
          <p14:tracePt t="28313" x="955675" y="3830638"/>
          <p14:tracePt t="28330" x="893763" y="3875088"/>
          <p14:tracePt t="28346" x="785813" y="3965575"/>
          <p14:tracePt t="28364" x="731838" y="4017963"/>
          <p14:tracePt t="28381" x="714375" y="4037013"/>
          <p14:tracePt t="28397" x="704850" y="4044950"/>
          <p14:tracePt t="28413" x="696913" y="4054475"/>
          <p14:tracePt t="28430" x="696913" y="4062413"/>
          <p14:tracePt t="28463" x="696913" y="4071938"/>
          <p14:tracePt t="29918" x="696913" y="4116388"/>
          <p14:tracePt t="29929" x="714375" y="4160838"/>
          <p14:tracePt t="29940" x="723900" y="4224338"/>
          <p14:tracePt t="29949" x="723900" y="4259263"/>
          <p14:tracePt t="29964" x="731838" y="4303713"/>
          <p14:tracePt t="29980" x="741363" y="4357688"/>
          <p14:tracePt t="29997" x="741363" y="4375150"/>
          <p14:tracePt t="30014" x="741363" y="4402138"/>
          <p14:tracePt t="30030" x="741363" y="4419600"/>
          <p14:tracePt t="30047" x="741363" y="4429125"/>
          <p14:tracePt t="30064" x="750888" y="4438650"/>
          <p14:tracePt t="30080" x="750888" y="4456113"/>
          <p14:tracePt t="30097" x="758825" y="4473575"/>
          <p14:tracePt t="30114" x="776288" y="4500563"/>
          <p14:tracePt t="30130" x="785813" y="4527550"/>
          <p14:tracePt t="30147" x="795338" y="4537075"/>
          <p14:tracePt t="30164" x="803275" y="4554538"/>
          <p14:tracePt t="30181" x="812800" y="4562475"/>
          <p14:tracePt t="30197" x="830263" y="4562475"/>
          <p14:tracePt t="30214" x="830263" y="4581525"/>
          <p14:tracePt t="30230" x="839788" y="4581525"/>
          <p14:tracePt t="30247" x="847725" y="4589463"/>
          <p14:tracePt t="30264" x="857250" y="4589463"/>
          <p14:tracePt t="30303" x="866775" y="4589463"/>
          <p14:tracePt t="30329" x="874713" y="4589463"/>
          <p14:tracePt t="30335" x="884238" y="4589463"/>
          <p14:tracePt t="30350" x="893763" y="4581525"/>
          <p14:tracePt t="30364" x="919163" y="4562475"/>
          <p14:tracePt t="30397" x="938213" y="4554538"/>
          <p14:tracePt t="30414" x="946150" y="4545013"/>
          <p14:tracePt t="30431" x="946150" y="4537075"/>
          <p14:tracePt t="30447" x="955675" y="4537075"/>
          <p14:tracePt t="30487" x="955675" y="4527550"/>
          <p14:tracePt t="30579" x="955675" y="4518025"/>
          <p14:tracePt t="30619" x="965200" y="4510088"/>
          <p14:tracePt t="30630" x="973138" y="4500563"/>
          <p14:tracePt t="30640" x="982663" y="4491038"/>
          <p14:tracePt t="30650" x="990600" y="4483100"/>
          <p14:tracePt t="30664" x="1009650" y="4465638"/>
          <p14:tracePt t="30681" x="1027113" y="4438650"/>
          <p14:tracePt t="30697" x="1036638" y="4438650"/>
          <p14:tracePt t="30714" x="1044575" y="4429125"/>
          <p14:tracePt t="30747" x="1044575" y="4419600"/>
          <p14:tracePt t="30764" x="1054100" y="4419600"/>
          <p14:tracePt t="30923" x="1054100" y="4429125"/>
          <p14:tracePt t="30964" x="1054100" y="4438650"/>
          <p14:tracePt t="31030" x="1054100" y="4446588"/>
          <p14:tracePt t="31097" x="1054100" y="4456113"/>
          <p14:tracePt t="31118" x="1054100" y="4465638"/>
          <p14:tracePt t="31127" x="1054100" y="4473575"/>
          <p14:tracePt t="31137" x="1054100" y="4483100"/>
          <p14:tracePt t="31148" x="1054100" y="4491038"/>
          <p14:tracePt t="31167" x="1054100" y="4510088"/>
          <p14:tracePt t="31189" x="1054100" y="4518025"/>
          <p14:tracePt t="31219" x="1054100" y="4527550"/>
          <p14:tracePt t="31229" x="1062038" y="4527550"/>
          <p14:tracePt t="31239" x="1062038" y="4537075"/>
          <p14:tracePt t="31249" x="1071563" y="4537075"/>
          <p14:tracePt t="31264" x="1071563" y="4545013"/>
          <p14:tracePt t="31281" x="1108075" y="4562475"/>
          <p14:tracePt t="31298" x="1125538" y="4562475"/>
          <p14:tracePt t="31314" x="1152525" y="4581525"/>
          <p14:tracePt t="31331" x="1179513" y="4589463"/>
          <p14:tracePt t="31348" x="1187450" y="4589463"/>
          <p14:tracePt t="31364" x="1196975" y="4598988"/>
          <p14:tracePt t="31381" x="1204913" y="4598988"/>
          <p14:tracePt t="31414" x="1214438" y="4598988"/>
          <p14:tracePt t="31565" x="1223963" y="4608513"/>
          <p14:tracePt t="31575" x="1223963" y="4660900"/>
          <p14:tracePt t="31586" x="1231900" y="4714875"/>
          <p14:tracePt t="31598" x="1241425" y="4768850"/>
          <p14:tracePt t="31615" x="1250950" y="4803775"/>
          <p14:tracePt t="31631" x="1250950" y="4857750"/>
          <p14:tracePt t="31648" x="1268413" y="4894263"/>
          <p14:tracePt t="31664" x="1268413" y="4902200"/>
          <p14:tracePt t="31681" x="1276350" y="4911725"/>
          <p14:tracePt t="31698" x="1276350" y="4929188"/>
          <p14:tracePt t="31714" x="1285875" y="4929188"/>
          <p14:tracePt t="31731" x="1295400" y="4938713"/>
          <p14:tracePt t="31748" x="1312863" y="4938713"/>
          <p14:tracePt t="31764" x="1322388" y="4938713"/>
          <p14:tracePt t="31781" x="1347788" y="4938713"/>
          <p14:tracePt t="31798" x="1374775" y="4938713"/>
          <p14:tracePt t="31814" x="1384300" y="4938713"/>
          <p14:tracePt t="31831" x="1401763" y="4929188"/>
          <p14:tracePt t="31848" x="1419225" y="4929188"/>
          <p14:tracePt t="31864" x="1428750" y="4919663"/>
          <p14:tracePt t="31881" x="1446213" y="4911725"/>
          <p14:tracePt t="31898" x="1455738" y="4911725"/>
          <p14:tracePt t="31914" x="1465263" y="4911725"/>
          <p14:tracePt t="31931" x="1473200" y="4911725"/>
          <p14:tracePt t="31964" x="1482725" y="4911725"/>
          <p14:tracePt t="32072" x="1482725" y="4902200"/>
          <p14:tracePt t="40005" x="1473200" y="4902200"/>
          <p14:tracePt t="40014" x="1465263" y="4902200"/>
          <p14:tracePt t="40034" x="1455738" y="4894263"/>
          <p14:tracePt t="40054" x="1438275" y="4894263"/>
          <p14:tracePt t="40085" x="1428750" y="4894263"/>
          <p14:tracePt t="40156" x="1446213" y="4894263"/>
          <p14:tracePt t="40167" x="1473200" y="4902200"/>
          <p14:tracePt t="40177" x="1500188" y="4911725"/>
          <p14:tracePt t="40187" x="1527175" y="4919663"/>
          <p14:tracePt t="40201" x="1544638" y="4929188"/>
          <p14:tracePt t="40218" x="1571625" y="4938713"/>
          <p14:tracePt t="40234" x="1581150" y="4938713"/>
          <p14:tracePt t="40251" x="1589088" y="4946650"/>
          <p14:tracePt t="40268" x="1598613" y="4946650"/>
          <p14:tracePt t="40313" x="1608138" y="4946650"/>
          <p14:tracePt t="40411" x="1608138" y="4956175"/>
          <p14:tracePt t="40441" x="1608138" y="4965700"/>
          <p14:tracePt t="40451" x="1625600" y="4973638"/>
          <p14:tracePt t="40461" x="1633538" y="5000625"/>
          <p14:tracePt t="40472" x="1679575" y="5037138"/>
          <p14:tracePt t="40484" x="1714500" y="5081588"/>
          <p14:tracePt t="40501" x="1751013" y="5133975"/>
          <p14:tracePt t="40518" x="1830388" y="5197475"/>
          <p14:tracePt t="40534" x="1911350" y="5268913"/>
          <p14:tracePt t="40551" x="1946275" y="5286375"/>
          <p14:tracePt t="40568" x="2000250" y="5313363"/>
          <p14:tracePt t="40584" x="2044700" y="5330825"/>
          <p14:tracePt t="40601" x="2062163" y="5340350"/>
          <p14:tracePt t="40618" x="2089150" y="5348288"/>
          <p14:tracePt t="40634" x="2098675" y="5357813"/>
          <p14:tracePt t="40651" x="2108200" y="5357813"/>
          <p14:tracePt t="40685" x="2116138" y="5357813"/>
          <p14:tracePt t="43777" x="2179638" y="5340350"/>
          <p14:tracePt t="43788" x="2259013" y="5295900"/>
          <p14:tracePt t="43798" x="2330450" y="5276850"/>
          <p14:tracePt t="43807" x="2393950" y="5259388"/>
          <p14:tracePt t="43819" x="2465388" y="5241925"/>
          <p14:tracePt t="43835" x="2527300" y="5224463"/>
          <p14:tracePt t="43852" x="2625725" y="5205413"/>
          <p14:tracePt t="43869" x="2697163" y="5197475"/>
          <p14:tracePt t="43885" x="2724150" y="5187950"/>
          <p14:tracePt t="43902" x="2759075" y="5180013"/>
          <p14:tracePt t="43919" x="2776538" y="5180013"/>
          <p14:tracePt t="43935" x="2786063" y="5180013"/>
          <p14:tracePt t="43952" x="2803525" y="5180013"/>
          <p14:tracePt t="44005" x="2813050" y="5180013"/>
          <p14:tracePt t="44010" x="2813050" y="5197475"/>
          <p14:tracePt t="44022" x="2813050" y="5224463"/>
          <p14:tracePt t="44036" x="2813050" y="5251450"/>
          <p14:tracePt t="44053" x="2795588" y="5276850"/>
          <p14:tracePt t="44069" x="2786063" y="5322888"/>
          <p14:tracePt t="44086" x="2768600" y="5340350"/>
          <p14:tracePt t="44102" x="2768600" y="5348288"/>
          <p14:tracePt t="44136" x="2759075" y="5348288"/>
          <p14:tracePt t="44407" x="2776538" y="5419725"/>
          <p14:tracePt t="44418" x="2813050" y="5483225"/>
          <p14:tracePt t="44428" x="2847975" y="5545138"/>
          <p14:tracePt t="44437" x="2894013" y="5616575"/>
          <p14:tracePt t="44452" x="2938463" y="5670550"/>
          <p14:tracePt t="44469" x="3027363" y="5786438"/>
          <p14:tracePt t="44485" x="3071813" y="5840413"/>
          <p14:tracePt t="44502" x="3152775" y="5973763"/>
          <p14:tracePt t="44519" x="3224213" y="6089650"/>
          <p14:tracePt t="44535" x="3251200" y="6134100"/>
          <p14:tracePt t="44552" x="3313113" y="6215063"/>
          <p14:tracePt t="44569" x="3367088" y="6276975"/>
          <p14:tracePt t="44586" x="3402013" y="6313488"/>
          <p14:tracePt t="44602" x="3490913" y="6367463"/>
          <p14:tracePt t="44619" x="3544888" y="6384925"/>
          <p14:tracePt t="44636" x="3633788" y="6411913"/>
          <p14:tracePt t="44653" x="3724275" y="6419850"/>
          <p14:tracePt t="44669" x="3768725" y="6429375"/>
          <p14:tracePt t="44686" x="3830638" y="6429375"/>
          <p14:tracePt t="44703" x="3884613" y="6411913"/>
          <p14:tracePt t="44719" x="3929063" y="6394450"/>
          <p14:tracePt t="44722" x="3956050" y="6375400"/>
          <p14:tracePt t="44736" x="4000500" y="6340475"/>
          <p14:tracePt t="44753" x="4071938" y="6276975"/>
          <p14:tracePt t="44769" x="4108450" y="6259513"/>
          <p14:tracePt t="44786" x="4179888" y="6188075"/>
          <p14:tracePt t="44802" x="4251325" y="6143625"/>
          <p14:tracePt t="44819" x="4286250" y="6116638"/>
          <p14:tracePt t="44836" x="4348163" y="6099175"/>
          <p14:tracePt t="44852" x="4394200" y="6089650"/>
          <p14:tracePt t="44869" x="4473575" y="6081713"/>
          <p14:tracePt t="44886" x="4554538" y="6081713"/>
          <p14:tracePt t="44903" x="4589463" y="6081713"/>
          <p14:tracePt t="44919" x="4643438" y="6089650"/>
          <p14:tracePt t="44936" x="4687888" y="6108700"/>
          <p14:tracePt t="44953" x="4705350" y="6116638"/>
          <p14:tracePt t="44969" x="4751388" y="6153150"/>
          <p14:tracePt t="44986" x="4830763" y="6232525"/>
          <p14:tracePt t="45003" x="4857750" y="6251575"/>
          <p14:tracePt t="45019" x="4911725" y="6303963"/>
          <p14:tracePt t="45036" x="4956175" y="6340475"/>
          <p14:tracePt t="45053" x="4965700" y="6348413"/>
          <p14:tracePt t="45069" x="5010150" y="6375400"/>
          <p14:tracePt t="45086" x="5037138" y="6384925"/>
          <p14:tracePt t="45103" x="5089525" y="6402388"/>
          <p14:tracePt t="45119" x="5126038" y="6402388"/>
          <p14:tracePt t="45137" x="5133975" y="6402388"/>
          <p14:tracePt t="45153" x="5160963" y="6402388"/>
          <p14:tracePt t="45169" x="5197475" y="6384925"/>
          <p14:tracePt t="45186" x="5214938" y="6367463"/>
          <p14:tracePt t="45202" x="5251450" y="6330950"/>
          <p14:tracePt t="45738" x="5232400" y="6330950"/>
          <p14:tracePt t="45748" x="5214938" y="6340475"/>
          <p14:tracePt t="45760" x="5197475" y="6340475"/>
          <p14:tracePt t="45769" x="5180013" y="6340475"/>
          <p14:tracePt t="45786" x="5170488" y="6340475"/>
          <p14:tracePt t="45803" x="5160963" y="6348413"/>
          <p14:tracePt t="45819" x="5153025" y="6348413"/>
          <p14:tracePt t="45859" x="5153025" y="6357938"/>
          <p14:tracePt t="46022" x="5160963" y="6367463"/>
          <p14:tracePt t="46032" x="5214938" y="6367463"/>
          <p14:tracePt t="46043" x="5330825" y="6367463"/>
          <p14:tracePt t="46053" x="5456238" y="6367463"/>
          <p14:tracePt t="46070" x="5653088" y="6367463"/>
          <p14:tracePt t="46086" x="6170613" y="6340475"/>
          <p14:tracePt t="46103" x="6769100" y="6296025"/>
          <p14:tracePt t="46119" x="7045325" y="6269038"/>
          <p14:tracePt t="46136" x="7402513" y="6232525"/>
          <p14:tracePt t="46153" x="7510463" y="6224588"/>
          <p14:tracePt t="46170" x="7705725" y="6215063"/>
          <p14:tracePt t="46186" x="7813675" y="6197600"/>
          <p14:tracePt t="46203" x="7848600" y="6197600"/>
          <p14:tracePt t="46206" x="7867650" y="6188075"/>
          <p14:tracePt t="46219" x="7894638" y="6188075"/>
          <p14:tracePt t="46236" x="7902575" y="6188075"/>
          <p14:tracePt t="46253" x="7912100" y="6188075"/>
          <p14:tracePt t="46270" x="7920038" y="6188075"/>
          <p14:tracePt t="47425" x="7848600" y="6224588"/>
          <p14:tracePt t="47435" x="7751763" y="6269038"/>
          <p14:tracePt t="47444" x="7634288" y="6323013"/>
          <p14:tracePt t="47455" x="7527925" y="6357938"/>
          <p14:tracePt t="47470" x="7340600" y="6411913"/>
          <p14:tracePt t="47487" x="6884988" y="6518275"/>
          <p14:tracePt t="47503" x="6643688" y="6572250"/>
          <p14:tracePt t="47520" x="6143625" y="6688138"/>
          <p14:tracePt t="47537" x="5688013" y="6786563"/>
          <p14:tracePt t="47553" x="5537200" y="6796088"/>
          <p14:tracePt t="47570" x="5241925" y="6831013"/>
          <p14:tracePt t="47587" x="4983163" y="6840538"/>
          <p14:tracePt t="47603" x="4875213" y="6840538"/>
          <p14:tracePt t="47620" x="4714875" y="6848475"/>
          <p14:tracePt t="47637" x="4660900" y="6848475"/>
          <p14:tracePt t="47653" x="4598988" y="6848475"/>
          <p14:tracePt t="47944" x="4483100" y="6848475"/>
          <p14:tracePt t="47955" x="4367213" y="6848475"/>
          <p14:tracePt t="47966" x="4232275" y="6848475"/>
          <p14:tracePt t="47975" x="4125913" y="6848475"/>
          <p14:tracePt t="47987" x="3983038" y="6848475"/>
          <p14:tracePt t="48003" x="3724275" y="6848475"/>
          <p14:tracePt t="48020" x="3608388" y="6848475"/>
          <p14:tracePt t="48037" x="3384550" y="6848475"/>
          <p14:tracePt t="48054" x="3295650" y="6848475"/>
          <p14:tracePt t="48070" x="3179763" y="6831013"/>
          <p14:tracePt t="48087" x="3116263" y="6823075"/>
          <p14:tracePt t="48103" x="3108325" y="6823075"/>
          <p14:tracePt t="48120" x="3098800" y="6823075"/>
          <p14:tracePt t="48392" x="2982913" y="6823075"/>
          <p14:tracePt t="48402" x="2857500" y="6831013"/>
          <p14:tracePt t="48413" x="2705100" y="6840538"/>
          <p14:tracePt t="48422" x="2589213" y="6840538"/>
          <p14:tracePt t="48437" x="2455863" y="6831013"/>
          <p14:tracePt t="48454" x="2259013" y="6804025"/>
          <p14:tracePt t="48471" x="2187575" y="6786563"/>
          <p14:tracePt t="48487" x="2098675" y="6759575"/>
          <p14:tracePt t="48504" x="2044700" y="6742113"/>
          <p14:tracePt t="48521" x="2027238" y="6742113"/>
          <p14:tracePt t="49337" x="1839913" y="6483350"/>
          <p14:tracePt t="49347" x="1839913" y="6446838"/>
          <p14:tracePt t="49357" x="1839913" y="6419850"/>
          <p14:tracePt t="49371" x="1839913" y="6394450"/>
          <p14:tracePt t="49388" x="1839913" y="6357938"/>
          <p14:tracePt t="49421" x="1839913" y="6340475"/>
          <p14:tracePt t="49454" x="1847850" y="6340475"/>
          <p14:tracePt t="49471" x="1857375" y="6340475"/>
          <p14:tracePt t="49488" x="1866900" y="6340475"/>
          <p14:tracePt t="49504" x="1874838" y="6340475"/>
          <p14:tracePt t="49521" x="1893888" y="6340475"/>
          <p14:tracePt t="49538" x="1911350" y="6340475"/>
          <p14:tracePt t="49554" x="1965325" y="6340475"/>
          <p14:tracePt t="49571" x="1990725" y="6340475"/>
          <p14:tracePt t="49588" x="2000250" y="6340475"/>
          <p14:tracePt t="49604" x="2009775" y="6340475"/>
          <p14:tracePt t="49632" x="2017713" y="6340475"/>
          <p14:tracePt t="49753" x="2017713" y="6348413"/>
          <p14:tracePt t="49825" x="2027238" y="6348413"/>
          <p14:tracePt t="49834" x="2054225" y="6348413"/>
          <p14:tracePt t="49845" x="2081213" y="6348413"/>
          <p14:tracePt t="49855" x="2116138" y="6348413"/>
          <p14:tracePt t="49871" x="2160588" y="6348413"/>
          <p14:tracePt t="49888" x="2251075" y="6348413"/>
          <p14:tracePt t="49905" x="2295525" y="6348413"/>
          <p14:tracePt t="49921" x="2384425" y="6348413"/>
          <p14:tracePt t="49938" x="2446338" y="6348413"/>
          <p14:tracePt t="49955" x="2473325" y="6348413"/>
          <p14:tracePt t="49971" x="2527300" y="6348413"/>
          <p14:tracePt t="49988" x="2571750" y="6348413"/>
          <p14:tracePt t="50004" x="2581275" y="6348413"/>
          <p14:tracePt t="50022" x="2598738" y="6348413"/>
          <p14:tracePt t="50485" x="2633663" y="6348413"/>
          <p14:tracePt t="50497" x="2660650" y="6348413"/>
          <p14:tracePt t="50506" x="2697163" y="6348413"/>
          <p14:tracePt t="50521" x="2724150" y="6348413"/>
          <p14:tracePt t="50538" x="2776538" y="6348413"/>
          <p14:tracePt t="50554" x="2803525" y="6348413"/>
          <p14:tracePt t="50571" x="2857500" y="6348413"/>
          <p14:tracePt t="50588" x="2938463" y="6348413"/>
          <p14:tracePt t="50605" x="2973388" y="6348413"/>
          <p14:tracePt t="50621" x="3036888" y="6357938"/>
          <p14:tracePt t="50638" x="3098800" y="6357938"/>
          <p14:tracePt t="50654" x="3133725" y="6357938"/>
          <p14:tracePt t="50671" x="3197225" y="6357938"/>
          <p14:tracePt t="50688" x="3268663" y="6357938"/>
          <p14:tracePt t="50705" x="3313113" y="6357938"/>
          <p14:tracePt t="50721" x="3384550" y="6357938"/>
          <p14:tracePt t="50738" x="3446463" y="6357938"/>
          <p14:tracePt t="50754" x="3482975" y="6357938"/>
          <p14:tracePt t="50771" x="3544888" y="6357938"/>
          <p14:tracePt t="50788" x="3581400" y="6357938"/>
          <p14:tracePt t="50805" x="3652838" y="6357938"/>
          <p14:tracePt t="50821" x="3724275" y="6357938"/>
          <p14:tracePt t="50838" x="3776663" y="6367463"/>
          <p14:tracePt t="50855" x="3867150" y="6367463"/>
          <p14:tracePt t="50871" x="3946525" y="6367463"/>
          <p14:tracePt t="50888" x="4000500" y="6367463"/>
          <p14:tracePt t="50905" x="4116388" y="6367463"/>
          <p14:tracePt t="50921" x="4170363" y="6375400"/>
          <p14:tracePt t="50938" x="4268788" y="6384925"/>
          <p14:tracePt t="50955" x="4367213" y="6402388"/>
          <p14:tracePt t="50971" x="4419600" y="6402388"/>
          <p14:tracePt t="50988" x="4500563" y="6411913"/>
          <p14:tracePt t="51005" x="4598988" y="6411913"/>
          <p14:tracePt t="51021" x="4633913" y="6411913"/>
          <p14:tracePt t="51038" x="4768850" y="6419850"/>
          <p14:tracePt t="51054" x="4902200" y="6419850"/>
          <p14:tracePt t="51071" x="4973638" y="6429375"/>
          <p14:tracePt t="51088" x="5089525" y="6429375"/>
          <p14:tracePt t="51105" x="5187950" y="6429375"/>
          <p14:tracePt t="51121" x="5241925" y="6429375"/>
          <p14:tracePt t="51138" x="5348288" y="6429375"/>
          <p14:tracePt t="51155" x="5429250" y="6429375"/>
          <p14:tracePt t="51171" x="5483225" y="6429375"/>
          <p14:tracePt t="51188" x="5545138" y="6419850"/>
          <p14:tracePt t="51205" x="5562600" y="6419850"/>
          <p14:tracePt t="51221" x="5589588" y="6411913"/>
          <p14:tracePt t="51238" x="5608638" y="6402388"/>
          <p14:tracePt t="51256" x="5616575" y="6402388"/>
          <p14:tracePt t="52447" x="5661025" y="6384925"/>
          <p14:tracePt t="52458" x="5705475" y="6375400"/>
          <p14:tracePt t="52468" x="5751513" y="6367463"/>
          <p14:tracePt t="52477" x="5795963" y="6357938"/>
          <p14:tracePt t="52488" x="5848350" y="6348413"/>
          <p14:tracePt t="52505" x="5902325" y="6340475"/>
          <p14:tracePt t="52522" x="6000750" y="6323013"/>
          <p14:tracePt t="52538" x="6081713" y="6303963"/>
          <p14:tracePt t="52555" x="6108700" y="6296025"/>
          <p14:tracePt t="52572" x="6161088" y="6296025"/>
          <p14:tracePt t="52588" x="6188075" y="6296025"/>
          <p14:tracePt t="52605" x="6205538" y="6296025"/>
          <p14:tracePt t="52622" x="6232525" y="6296025"/>
          <p14:tracePt t="52638" x="6269038" y="6296025"/>
          <p14:tracePt t="52655" x="6296025" y="6296025"/>
          <p14:tracePt t="52672" x="6340475" y="6296025"/>
          <p14:tracePt t="52689" x="6367463" y="6303963"/>
          <p14:tracePt t="52705" x="6402388" y="6313488"/>
          <p14:tracePt t="52722" x="6438900" y="6313488"/>
          <p14:tracePt t="52739" x="6456363" y="6313488"/>
          <p14:tracePt t="52741" x="6473825" y="6313488"/>
          <p14:tracePt t="52755" x="6500813" y="6313488"/>
          <p14:tracePt t="52772" x="6518275" y="6313488"/>
          <p14:tracePt t="52789" x="6537325" y="6313488"/>
          <p14:tracePt t="52805" x="6545263" y="6313488"/>
          <p14:tracePt t="53437" x="6562725" y="6348413"/>
          <p14:tracePt t="53445" x="6581775" y="6394450"/>
          <p14:tracePt t="53456" x="6608763" y="6419850"/>
          <p14:tracePt t="53472" x="6653213" y="6456363"/>
          <p14:tracePt t="53489" x="6670675" y="6473825"/>
          <p14:tracePt t="53505" x="6724650" y="6500813"/>
          <p14:tracePt t="53522" x="6751638" y="6510338"/>
          <p14:tracePt t="53539" x="6804025" y="6537325"/>
          <p14:tracePt t="53555" x="6858000" y="6554788"/>
          <p14:tracePt t="53572" x="6884988" y="6572250"/>
          <p14:tracePt t="53589" x="6938963" y="6599238"/>
          <p14:tracePt t="53605" x="7010400" y="6626225"/>
          <p14:tracePt t="53622" x="7054850" y="6634163"/>
          <p14:tracePt t="53639" x="7126288" y="6653213"/>
          <p14:tracePt t="53655" x="7242175" y="6670675"/>
          <p14:tracePt t="53672" x="7323138" y="6680200"/>
          <p14:tracePt t="53689" x="7500938" y="6680200"/>
          <p14:tracePt t="53706" x="7608888" y="6680200"/>
          <p14:tracePt t="53722" x="7813675" y="6670675"/>
          <p14:tracePt t="53739" x="8027988" y="6608763"/>
          <p14:tracePt t="53755" x="8126413" y="6581775"/>
          <p14:tracePt t="53758" x="8242300" y="6527800"/>
          <p14:tracePt t="53772" x="8323263" y="6483350"/>
          <p14:tracePt t="53789" x="8518525" y="6323013"/>
          <p14:tracePt t="53806" x="8626475" y="6161088"/>
          <p14:tracePt t="53822" x="8858250" y="5759450"/>
          <p14:tracePt t="53839" x="9045575" y="5330825"/>
          <p14:tracePt t="53856" x="9126538" y="5099050"/>
          <p14:tracePt t="53872" x="9277350" y="4660900"/>
          <p14:tracePt t="53889" x="9358313" y="4313238"/>
          <p14:tracePt t="53906" x="9367838" y="4205288"/>
          <p14:tracePt t="53922" x="9367838" y="4037013"/>
          <p14:tracePt t="53939" x="9331325" y="3973513"/>
          <p14:tracePt t="53956" x="9205913" y="3875088"/>
          <p14:tracePt t="53972" x="9045575" y="3840163"/>
          <p14:tracePt t="53989" x="8956675" y="3822700"/>
          <p14:tracePt t="54006" x="8742363" y="3813175"/>
          <p14:tracePt t="54022" x="8510588" y="3813175"/>
          <p14:tracePt t="54039" x="8375650" y="3830638"/>
          <p14:tracePt t="54056" x="8180388" y="3894138"/>
          <p14:tracePt t="54072" x="8108950" y="3929063"/>
          <p14:tracePt t="54089" x="7974013" y="4010025"/>
          <p14:tracePt t="54106" x="7875588" y="4098925"/>
          <p14:tracePt t="54122" x="7831138" y="4160838"/>
          <p14:tracePt t="54139" x="7742238" y="4259263"/>
          <p14:tracePt t="54156" x="7680325" y="4330700"/>
          <p14:tracePt t="54173" x="7653338" y="4375150"/>
          <p14:tracePt t="54189" x="7634288" y="4429125"/>
          <p14:tracePt t="54206" x="7626350" y="4483100"/>
          <p14:tracePt t="54223" x="7626350" y="4500563"/>
          <p14:tracePt t="54239" x="7626350" y="4562475"/>
          <p14:tracePt t="54256" x="7661275" y="4633913"/>
          <p14:tracePt t="54273" x="7688263" y="4679950"/>
          <p14:tracePt t="54289" x="7786688" y="4768850"/>
          <p14:tracePt t="54306" x="7831138" y="4813300"/>
          <p14:tracePt t="54323" x="7929563" y="4894263"/>
          <p14:tracePt t="54339" x="8010525" y="4956175"/>
          <p14:tracePt t="54356" x="8054975" y="4973638"/>
          <p14:tracePt t="54373" x="8134350" y="5010150"/>
          <p14:tracePt t="54389" x="8188325" y="5018088"/>
          <p14:tracePt t="54406" x="8215313" y="5018088"/>
          <p14:tracePt t="54423" x="8259763" y="5018088"/>
          <p14:tracePt t="54439" x="8304213" y="5018088"/>
          <p14:tracePt t="54456" x="8323263" y="5010150"/>
          <p14:tracePt t="54473" x="8348663" y="5000625"/>
          <p14:tracePt t="54489" x="8367713" y="4991100"/>
          <p14:tracePt t="54523" x="8367713" y="4983163"/>
          <p14:tracePt t="54542" x="8375650" y="4983163"/>
          <p14:tracePt t="54556" x="8375650" y="4973638"/>
          <p14:tracePt t="58721" x="8304213" y="4946650"/>
          <p14:tracePt t="58732" x="8215313" y="4911725"/>
          <p14:tracePt t="58741" x="8126413" y="4848225"/>
          <p14:tracePt t="58758" x="8027988" y="4786313"/>
          <p14:tracePt t="58774" x="7840663" y="4670425"/>
          <p14:tracePt t="58791" x="7751763" y="4616450"/>
          <p14:tracePt t="58792" x="7653338" y="4562475"/>
          <p14:tracePt t="58807" x="7554913" y="4510088"/>
          <p14:tracePt t="58824" x="7375525" y="4429125"/>
          <p14:tracePt t="58841" x="7313613" y="4384675"/>
          <p14:tracePt t="58857" x="7188200" y="4330700"/>
          <p14:tracePt t="58874" x="7108825" y="4303713"/>
          <p14:tracePt t="58891" x="7072313" y="4286250"/>
          <p14:tracePt t="58908" x="7054850" y="4276725"/>
          <p14:tracePt t="58924" x="7018338" y="4259263"/>
          <p14:tracePt t="58941" x="6983413" y="4241800"/>
          <p14:tracePt t="58958" x="6946900" y="4214813"/>
          <p14:tracePt t="58974" x="6929438" y="4205288"/>
          <p14:tracePt t="58991" x="6884988" y="4179888"/>
          <p14:tracePt t="59008" x="6858000" y="4170363"/>
          <p14:tracePt t="59025" x="6796088" y="4125913"/>
          <p14:tracePt t="59041" x="6715125" y="4089400"/>
          <p14:tracePt t="59058" x="6653213" y="4054475"/>
          <p14:tracePt t="59075" x="6634163" y="4037013"/>
          <p14:tracePt t="59091" x="6589713" y="4010025"/>
          <p14:tracePt t="59107" x="6554788" y="3983038"/>
          <p14:tracePt t="59124" x="6537325" y="3973513"/>
          <p14:tracePt t="59141" x="6500813" y="3946525"/>
          <p14:tracePt t="59157" x="6473825" y="3911600"/>
          <p14:tracePt t="59174" x="6456363" y="3894138"/>
          <p14:tracePt t="59191" x="6419850" y="3848100"/>
          <p14:tracePt t="59208" x="6394450" y="3840163"/>
          <p14:tracePt t="59224" x="6340475" y="3813175"/>
          <p14:tracePt t="59241" x="6259513" y="3803650"/>
          <p14:tracePt t="59258" x="6215063" y="3795713"/>
          <p14:tracePt t="59274" x="6116638" y="3795713"/>
          <p14:tracePt t="59291" x="6027738" y="3795713"/>
          <p14:tracePt t="59308" x="5991225" y="3795713"/>
          <p14:tracePt t="59311" x="5973763" y="3795713"/>
          <p14:tracePt t="59325" x="5956300" y="3795713"/>
          <p14:tracePt t="59341" x="5919788" y="3795713"/>
          <p14:tracePt t="59374" x="5902325" y="3795713"/>
          <p14:tracePt t="59391" x="5894388" y="3786188"/>
          <p14:tracePt t="59407" x="5884863" y="3786188"/>
          <p14:tracePt t="59432" x="5884863" y="3776663"/>
          <p14:tracePt t="59452" x="5884863" y="3768725"/>
          <p14:tracePt t="59463" x="5875338" y="3768725"/>
          <p14:tracePt t="59474" x="5875338" y="3759200"/>
          <p14:tracePt t="59491" x="5875338" y="3751263"/>
          <p14:tracePt t="59508" x="5867400" y="3724275"/>
          <p14:tracePt t="59524" x="5867400" y="3679825"/>
          <p14:tracePt t="59541" x="5857875" y="3660775"/>
          <p14:tracePt t="59558" x="5848350" y="3643313"/>
          <p14:tracePt t="59574" x="5840413" y="3625850"/>
          <p14:tracePt t="59591" x="5840413" y="3608388"/>
          <p14:tracePt t="59608" x="5830888" y="3608388"/>
          <p14:tracePt t="59624" x="5830888" y="3598863"/>
          <p14:tracePt t="59658" x="5822950" y="3598863"/>
          <p14:tracePt t="59829" x="5830888" y="3598863"/>
          <p14:tracePt t="59839" x="5830888" y="3608388"/>
          <p14:tracePt t="59848" x="5848350" y="3625850"/>
          <p14:tracePt t="59859" x="5857875" y="3633788"/>
          <p14:tracePt t="59874" x="5884863" y="3652838"/>
          <p14:tracePt t="59891" x="5911850" y="3670300"/>
          <p14:tracePt t="59908" x="5929313" y="3687763"/>
          <p14:tracePt t="59924" x="5965825" y="3724275"/>
          <p14:tracePt t="59941" x="6010275" y="3751263"/>
          <p14:tracePt t="59958" x="6027738" y="3768725"/>
          <p14:tracePt t="59974" x="6062663" y="3803650"/>
          <p14:tracePt t="59991" x="6099175" y="3830638"/>
          <p14:tracePt t="60008" x="6116638" y="3830638"/>
          <p14:tracePt t="60024" x="6161088" y="3857625"/>
          <p14:tracePt t="60041" x="6197600" y="3884613"/>
          <p14:tracePt t="60058" x="6232525" y="3902075"/>
          <p14:tracePt t="60074" x="6269038" y="3938588"/>
          <p14:tracePt t="60092" x="6296025" y="3956050"/>
          <p14:tracePt t="60108" x="6348413" y="3990975"/>
          <p14:tracePt t="60125" x="6384925" y="4017963"/>
          <p14:tracePt t="60141" x="6411913" y="4037013"/>
          <p14:tracePt t="60158" x="6456363" y="4071938"/>
          <p14:tracePt t="60175" x="6510338" y="4116388"/>
          <p14:tracePt t="60191" x="6527800" y="4133850"/>
          <p14:tracePt t="60208" x="6599238" y="4187825"/>
          <p14:tracePt t="60225" x="6626225" y="4224338"/>
          <p14:tracePt t="60241" x="6670675" y="4259263"/>
          <p14:tracePt t="60258" x="6705600" y="4295775"/>
          <p14:tracePt t="60275" x="6732588" y="4313238"/>
          <p14:tracePt t="60291" x="6769100" y="4357688"/>
          <p14:tracePt t="60308" x="6823075" y="4411663"/>
          <p14:tracePt t="60325" x="6875463" y="4456113"/>
          <p14:tracePt t="60341" x="6884988" y="4473575"/>
          <p14:tracePt t="60358" x="6919913" y="4500563"/>
          <p14:tracePt t="60375" x="6938963" y="4510088"/>
          <p14:tracePt t="60391" x="6956425" y="4537075"/>
          <p14:tracePt t="60408" x="6991350" y="4562475"/>
          <p14:tracePt t="60425" x="7000875" y="4572000"/>
          <p14:tracePt t="60441" x="7045325" y="4598988"/>
          <p14:tracePt t="60458" x="7081838" y="4625975"/>
          <p14:tracePt t="60475" x="7099300" y="4633913"/>
          <p14:tracePt t="60491" x="7126288" y="4652963"/>
          <p14:tracePt t="60508" x="7143750" y="4660900"/>
          <p14:tracePt t="60525" x="7188200" y="4670425"/>
          <p14:tracePt t="60541" x="7242175" y="4687888"/>
          <p14:tracePt t="60558" x="7269163" y="4687888"/>
          <p14:tracePt t="60575" x="7323138" y="4697413"/>
          <p14:tracePt t="60591" x="7367588" y="4705350"/>
          <p14:tracePt t="60608" x="7394575" y="4705350"/>
          <p14:tracePt t="60625" x="7446963" y="4714875"/>
          <p14:tracePt t="60641" x="7510463" y="4714875"/>
          <p14:tracePt t="60658" x="7545388" y="4714875"/>
          <p14:tracePt t="60675" x="7599363" y="4705350"/>
          <p14:tracePt t="60692" x="7626350" y="4697413"/>
          <p14:tracePt t="60708" x="7680325" y="4687888"/>
          <p14:tracePt t="60725" x="7769225" y="4670425"/>
          <p14:tracePt t="60742" x="7813675" y="4660900"/>
          <p14:tracePt t="60758" x="7875588" y="4643438"/>
          <p14:tracePt t="60775" x="7929563" y="4633913"/>
          <p14:tracePt t="60792" x="7956550" y="4633913"/>
          <p14:tracePt t="60794" x="8001000" y="4633913"/>
          <p14:tracePt t="60808" x="8027988" y="4633913"/>
          <p14:tracePt t="60825" x="8054975" y="4625975"/>
          <p14:tracePt t="60842" x="8099425" y="4616450"/>
          <p14:tracePt t="60858" x="8134350" y="4616450"/>
          <p14:tracePt t="60875" x="8170863" y="4616450"/>
          <p14:tracePt t="60891" x="8180388" y="4616450"/>
          <p14:tracePt t="60908" x="8215313" y="4616450"/>
          <p14:tracePt t="60925" x="8224838" y="4616450"/>
          <p14:tracePt t="60942" x="8259763" y="4616450"/>
          <p14:tracePt t="60958" x="8286750" y="4616450"/>
          <p14:tracePt t="60975" x="8296275" y="4616450"/>
          <p14:tracePt t="60992" x="8313738" y="4625975"/>
          <p14:tracePt t="61008" x="8323263" y="4633913"/>
          <p14:tracePt t="61048" x="8331200" y="4633913"/>
          <p14:tracePt t="61099" x="8340725" y="4633913"/>
          <p14:tracePt t="61140" x="8348663" y="4633913"/>
          <p14:tracePt t="61160" x="8358188" y="4633913"/>
          <p14:tracePt t="61191" x="8367713" y="4633913"/>
          <p14:tracePt t="61201" x="8375650" y="4633913"/>
          <p14:tracePt t="65532" x="8313738" y="4598988"/>
          <p14:tracePt t="65542" x="8224838" y="4554538"/>
          <p14:tracePt t="65552" x="8143875" y="4500563"/>
          <p14:tracePt t="65562" x="8081963" y="4465638"/>
          <p14:tracePt t="65576" x="7991475" y="4429125"/>
          <p14:tracePt t="65593" x="7867650" y="4367213"/>
          <p14:tracePt t="65610" x="7804150" y="4348163"/>
          <p14:tracePt t="65626" x="7680325" y="4303713"/>
          <p14:tracePt t="65643" x="7572375" y="4286250"/>
          <p14:tracePt t="65660" x="7527925" y="4276725"/>
          <p14:tracePt t="65677" x="7439025" y="4268788"/>
          <p14:tracePt t="65694" x="7402513" y="4259263"/>
          <p14:tracePt t="65710" x="7323138" y="4259263"/>
          <p14:tracePt t="65727" x="7232650" y="4303713"/>
          <p14:tracePt t="65744" x="7180263" y="4330700"/>
          <p14:tracePt t="65760" x="7081838" y="4394200"/>
          <p14:tracePt t="65777" x="7010400" y="4473575"/>
          <p14:tracePt t="65794" x="6973888" y="4510088"/>
          <p14:tracePt t="65810" x="6929438" y="4572000"/>
          <p14:tracePt t="65827" x="6867525" y="4652963"/>
          <p14:tracePt t="65843" x="6840538" y="4705350"/>
          <p14:tracePt t="65860" x="6786563" y="4822825"/>
          <p14:tracePt t="65877" x="6769100" y="4875213"/>
          <p14:tracePt t="65893" x="6742113" y="4965700"/>
          <p14:tracePt t="65910" x="6742113" y="5037138"/>
          <p14:tracePt t="65927" x="6742113" y="5062538"/>
          <p14:tracePt t="65943" x="6742113" y="5116513"/>
          <p14:tracePt t="65960" x="6823075" y="5187950"/>
          <p14:tracePt t="65977" x="6884988" y="5224463"/>
          <p14:tracePt t="65993" x="7027863" y="5268913"/>
          <p14:tracePt t="66010" x="7161213" y="5286375"/>
          <p14:tracePt t="66027" x="7215188" y="5286375"/>
          <p14:tracePt t="66043" x="7358063" y="5251450"/>
          <p14:tracePt t="66060" x="7491413" y="5126038"/>
          <p14:tracePt t="66077" x="7545388" y="5062538"/>
          <p14:tracePt t="66094" x="7634288" y="4911725"/>
          <p14:tracePt t="66110" x="7661275" y="4848225"/>
          <p14:tracePt t="66127" x="7680325" y="4741863"/>
          <p14:tracePt t="66144" x="7670800" y="4679950"/>
          <p14:tracePt t="66161" x="7634288" y="4643438"/>
          <p14:tracePt t="66177" x="7554913" y="4581525"/>
          <p14:tracePt t="66194" x="7466013" y="4527550"/>
          <p14:tracePt t="66210" x="7429500" y="4510088"/>
          <p14:tracePt t="66227" x="7367588" y="4491038"/>
          <p14:tracePt t="66244" x="7323138" y="4473575"/>
          <p14:tracePt t="66260" x="7313613" y="4473575"/>
          <p14:tracePt t="66277" x="7277100" y="4473575"/>
          <p14:tracePt t="66294" x="7269163" y="4473575"/>
          <p14:tracePt t="70924" x="7331075" y="4465638"/>
          <p14:tracePt t="70934" x="7429500" y="4456113"/>
          <p14:tracePt t="70946" x="7527925" y="4438650"/>
          <p14:tracePt t="70962" x="7608888" y="4411663"/>
          <p14:tracePt t="70978" x="7804150" y="4384675"/>
          <p14:tracePt t="70995" x="7983538" y="4348163"/>
          <p14:tracePt t="71012" x="8081963" y="4330700"/>
          <p14:tracePt t="71028" x="8242300" y="4303713"/>
          <p14:tracePt t="71045" x="8385175" y="4286250"/>
          <p14:tracePt t="71062" x="8456613" y="4276725"/>
          <p14:tracePt t="71079" x="8572500" y="4268788"/>
          <p14:tracePt t="71096" x="8609013" y="4259263"/>
          <p14:tracePt t="71112" x="8670925" y="4251325"/>
          <p14:tracePt t="71129" x="8705850" y="4241800"/>
          <p14:tracePt t="71145" x="8724900" y="4241800"/>
          <p14:tracePt t="71162" x="8786813" y="4241800"/>
          <p14:tracePt t="71179" x="8885238" y="4241800"/>
          <p14:tracePt t="71196" x="8920163" y="4251325"/>
          <p14:tracePt t="71212" x="9001125" y="4268788"/>
          <p14:tracePt t="71229" x="9045575" y="4268788"/>
          <p14:tracePt t="71245" x="9072563" y="4268788"/>
          <p14:tracePt t="71262" x="9090025" y="4268788"/>
          <p14:tracePt t="71514" x="9153525" y="4384675"/>
          <p14:tracePt t="71524" x="9205913" y="4483100"/>
          <p14:tracePt t="71535" x="9269413" y="4581525"/>
          <p14:tracePt t="71545" x="9323388" y="4660900"/>
          <p14:tracePt t="71562" x="9367838" y="4724400"/>
          <p14:tracePt t="71579" x="9447213" y="4840288"/>
          <p14:tracePt t="71595" x="9501188" y="4911725"/>
          <p14:tracePt t="71612" x="9537700" y="4938713"/>
          <p14:tracePt t="71629" x="9617075" y="4983163"/>
          <p14:tracePt t="71645" x="9698038" y="5018088"/>
          <p14:tracePt t="71662" x="9752013" y="5037138"/>
          <p14:tracePt t="71679" x="9840913" y="5045075"/>
          <p14:tracePt t="71695" x="9875838" y="5054600"/>
          <p14:tracePt t="71712" x="9956800" y="5062538"/>
          <p14:tracePt t="71729" x="10055225" y="5062538"/>
          <p14:tracePt t="71746" x="10109200" y="5062538"/>
          <p14:tracePt t="71762" x="10233025" y="5062538"/>
          <p14:tracePt t="71779" x="10348913" y="5081588"/>
          <p14:tracePt t="71796" x="10429875" y="5089525"/>
          <p14:tracePt t="71812" x="10545763" y="5089525"/>
          <p14:tracePt t="71829" x="10609263" y="5089525"/>
          <p14:tracePt t="71846" x="10715625" y="5089525"/>
          <p14:tracePt t="71862" x="10823575" y="5089525"/>
          <p14:tracePt t="71879" x="10885488" y="5089525"/>
          <p14:tracePt t="71896" x="11001375" y="5089525"/>
          <p14:tracePt t="71912" x="11126788" y="5072063"/>
          <p14:tracePt t="71930" x="11188700" y="5062538"/>
          <p14:tracePt t="71946" x="11304588" y="5037138"/>
          <p14:tracePt t="71962" x="11395075" y="5018088"/>
          <p14:tracePt t="71980" x="11474450" y="4991100"/>
          <p14:tracePt t="71996" x="11510963" y="4973638"/>
          <p14:tracePt t="72012" x="11599863" y="4911725"/>
          <p14:tracePt t="72029" x="11626850" y="4894263"/>
          <p14:tracePt t="72046" x="11653838" y="4848225"/>
          <p14:tracePt t="72063" x="11671300" y="4803775"/>
          <p14:tracePt t="72079" x="11671300" y="4786313"/>
          <p14:tracePt t="72096" x="11680825" y="4732338"/>
          <p14:tracePt t="72113" x="11680825" y="4687888"/>
          <p14:tracePt t="72129" x="11671300" y="4589463"/>
          <p14:tracePt t="72146" x="11626850" y="4483100"/>
          <p14:tracePt t="72162" x="11590338" y="4429125"/>
          <p14:tracePt t="72179" x="11528425" y="4357688"/>
          <p14:tracePt t="72196" x="11474450" y="4313238"/>
          <p14:tracePt t="72212" x="11456988" y="4286250"/>
          <p14:tracePt t="72229" x="11385550" y="4251325"/>
          <p14:tracePt t="72246" x="11287125" y="4205288"/>
          <p14:tracePt t="72262" x="11242675" y="4187825"/>
          <p14:tracePt t="72279" x="11134725" y="4143375"/>
          <p14:tracePt t="72296" x="11010900" y="4098925"/>
          <p14:tracePt t="72313" x="10939463" y="4089400"/>
          <p14:tracePt t="72329" x="10787063" y="4071938"/>
          <p14:tracePt t="72346" x="10698163" y="4062413"/>
          <p14:tracePt t="72362" x="10555288" y="4062413"/>
          <p14:tracePt t="72379" x="10394950" y="4062413"/>
          <p14:tracePt t="72396" x="10323513" y="4062413"/>
          <p14:tracePt t="72412" x="10171113" y="4071938"/>
          <p14:tracePt t="72429" x="10082213" y="4089400"/>
          <p14:tracePt t="72446" x="9939338" y="4160838"/>
          <p14:tracePt t="72463" x="9813925" y="4232275"/>
          <p14:tracePt t="72479" x="9742488" y="4286250"/>
          <p14:tracePt t="72496" x="9698038" y="4313238"/>
          <p14:tracePt t="72513" x="9634538" y="4367213"/>
          <p14:tracePt t="72529" x="9599613" y="4411663"/>
          <p14:tracePt t="72546" x="9528175" y="4510088"/>
          <p14:tracePt t="72562" x="9483725" y="4643438"/>
          <p14:tracePt t="72580" x="9466263" y="4705350"/>
          <p14:tracePt t="72596" x="9456738" y="4803775"/>
          <p14:tracePt t="72613" x="9456738" y="4894263"/>
          <p14:tracePt t="72629" x="9474200" y="4938713"/>
          <p14:tracePt t="72646" x="9518650" y="5000625"/>
          <p14:tracePt t="72662" x="9599613" y="5081588"/>
          <p14:tracePt t="72679" x="9653588" y="5143500"/>
          <p14:tracePt t="72695" x="9769475" y="5232400"/>
          <p14:tracePt t="72712" x="9902825" y="5303838"/>
          <p14:tracePt t="72729" x="9974263" y="5330825"/>
          <p14:tracePt t="72746" x="10117138" y="5375275"/>
          <p14:tracePt t="72763" x="10188575" y="5402263"/>
          <p14:tracePt t="72779" x="10323513" y="5419725"/>
          <p14:tracePt t="72796" x="10456863" y="5446713"/>
          <p14:tracePt t="72813" x="10528300" y="5456238"/>
          <p14:tracePt t="72829" x="10698163" y="5483225"/>
          <p14:tracePt t="72846" x="10823575" y="5500688"/>
          <p14:tracePt t="72863" x="10885488" y="5500688"/>
          <p14:tracePt t="72879" x="10991850" y="5510213"/>
          <p14:tracePt t="72897" x="11072813" y="5510213"/>
          <p14:tracePt t="72913" x="11109325" y="5491163"/>
          <p14:tracePt t="72929" x="11215688" y="5419725"/>
          <p14:tracePt t="72946" x="11269663" y="5375275"/>
          <p14:tracePt t="72963" x="11358563" y="5295900"/>
          <p14:tracePt t="72979" x="11439525" y="5205413"/>
          <p14:tracePt t="72996" x="11474450" y="5153025"/>
          <p14:tracePt t="73012" x="11537950" y="5018088"/>
          <p14:tracePt t="73029" x="11563350" y="4956175"/>
          <p14:tracePt t="73046" x="11590338" y="4830763"/>
          <p14:tracePt t="73062" x="11599863" y="4751388"/>
          <p14:tracePt t="73079" x="11599863" y="4714875"/>
          <p14:tracePt t="73096" x="11599863" y="4705350"/>
          <p14:tracePt t="73113" x="11599863" y="4697413"/>
          <p14:tracePt t="73129" x="11599863" y="4679950"/>
          <p14:tracePt t="73146" x="11555413" y="4643438"/>
          <p14:tracePt t="73163" x="11412538" y="4554538"/>
          <p14:tracePt t="73180" x="11349038" y="4500563"/>
          <p14:tracePt t="73196" x="11260138" y="4446588"/>
          <p14:tracePt t="73213" x="11180763" y="4394200"/>
          <p14:tracePt t="73229" x="11134725" y="4367213"/>
          <p14:tracePt t="73246" x="11010900" y="4313238"/>
          <p14:tracePt t="73263" x="10868025" y="4259263"/>
          <p14:tracePt t="73279" x="10804525" y="4251325"/>
          <p14:tracePt t="73296" x="10706100" y="4232275"/>
          <p14:tracePt t="73313" x="10590213" y="4232275"/>
          <p14:tracePt t="73329" x="10474325" y="4268788"/>
          <p14:tracePt t="73346" x="10260013" y="4394200"/>
          <p14:tracePt t="73363" x="10161588" y="4465638"/>
          <p14:tracePt t="73380" x="9991725" y="4581525"/>
          <p14:tracePt t="73396" x="9885363" y="4660900"/>
          <p14:tracePt t="73413" x="9858375" y="4687888"/>
          <p14:tracePt t="73416" x="9823450" y="4705350"/>
          <p14:tracePt t="73429" x="9804400" y="4724400"/>
          <p14:tracePt t="73446" x="9769475" y="4751388"/>
          <p14:tracePt t="73463" x="9752013" y="4776788"/>
          <p14:tracePt t="73479" x="9698038" y="4884738"/>
          <p14:tracePt t="73496" x="9653588" y="4991100"/>
          <p14:tracePt t="73513" x="9644063" y="5037138"/>
          <p14:tracePt t="73530" x="9634538" y="5099050"/>
          <p14:tracePt t="73546" x="9634538" y="5116513"/>
          <p14:tracePt t="73563" x="9634538" y="5143500"/>
          <p14:tracePt t="73579" x="9634538" y="5153025"/>
          <p14:tracePt t="76304" x="9518650" y="5153025"/>
          <p14:tracePt t="76314" x="9367838" y="5143500"/>
          <p14:tracePt t="76325" x="9144000" y="5143500"/>
          <p14:tracePt t="76336" x="8920163" y="5160963"/>
          <p14:tracePt t="76347" x="8643938" y="5197475"/>
          <p14:tracePt t="76364" x="8054975" y="5295900"/>
          <p14:tracePt t="76380" x="7742238" y="5357813"/>
          <p14:tracePt t="76397" x="7188200" y="5510213"/>
          <p14:tracePt t="76414" x="6973888" y="5562600"/>
          <p14:tracePt t="76430" x="6715125" y="5616575"/>
          <p14:tracePt t="76447" x="6572250" y="5626100"/>
          <p14:tracePt t="76464" x="6537325" y="5626100"/>
          <p14:tracePt t="76480" x="6483350" y="5626100"/>
          <p14:tracePt t="76497" x="6456363" y="5626100"/>
          <p14:tracePt t="76530" x="6438900" y="5626100"/>
          <p14:tracePt t="76639" x="6438900" y="5616575"/>
          <p14:tracePt t="76650" x="6429375" y="5599113"/>
          <p14:tracePt t="76659" x="6402388" y="5537200"/>
          <p14:tracePt t="76669" x="6367463" y="5456238"/>
          <p14:tracePt t="76680" x="6340475" y="5394325"/>
          <p14:tracePt t="76697" x="6323013" y="5340350"/>
          <p14:tracePt t="76714" x="6296025" y="5276850"/>
          <p14:tracePt t="76731" x="6286500" y="5241925"/>
          <p14:tracePt t="76747" x="6286500" y="5232400"/>
          <p14:tracePt t="76764" x="6286500" y="5224463"/>
          <p14:tracePt t="76798" x="6330950" y="5214938"/>
          <p14:tracePt t="76814" x="6456363" y="5214938"/>
          <p14:tracePt t="76831" x="6500813" y="5214938"/>
          <p14:tracePt t="76847" x="6589713" y="5224463"/>
          <p14:tracePt t="76864" x="6680200" y="5241925"/>
          <p14:tracePt t="76881" x="6724650" y="5259388"/>
          <p14:tracePt t="76897" x="6777038" y="5295900"/>
          <p14:tracePt t="76914" x="6831013" y="5322888"/>
          <p14:tracePt t="76931" x="6848475" y="5330825"/>
          <p14:tracePt t="76947" x="6884988" y="5357813"/>
          <p14:tracePt t="76964" x="6919913" y="5402263"/>
          <p14:tracePt t="76980" x="6946900" y="5429250"/>
          <p14:tracePt t="76997" x="7018338" y="5518150"/>
          <p14:tracePt t="77014" x="7045325" y="5554663"/>
          <p14:tracePt t="77030" x="7089775" y="5643563"/>
          <p14:tracePt t="77047" x="7126288" y="5724525"/>
          <p14:tracePt t="77064" x="7134225" y="5751513"/>
          <p14:tracePt t="77081" x="7161213" y="5822950"/>
          <p14:tracePt t="77097" x="7180263" y="5875338"/>
          <p14:tracePt t="77114" x="7188200" y="5911850"/>
          <p14:tracePt t="77131" x="7215188" y="5983288"/>
          <p14:tracePt t="77147" x="7242175" y="6045200"/>
          <p14:tracePt t="77164" x="7251700" y="6072188"/>
          <p14:tracePt t="77181" x="7286625" y="6108700"/>
          <p14:tracePt t="77197" x="7331075" y="6161088"/>
          <p14:tracePt t="77214" x="7348538" y="6180138"/>
          <p14:tracePt t="77231" x="7419975" y="6232525"/>
          <p14:tracePt t="77248" x="7456488" y="6269038"/>
          <p14:tracePt t="77264" x="7545388" y="6323013"/>
          <p14:tracePt t="77281" x="7643813" y="6357938"/>
          <p14:tracePt t="77297" x="7680325" y="6367463"/>
          <p14:tracePt t="77314" x="7751763" y="6402388"/>
          <p14:tracePt t="77331" x="7796213" y="6419850"/>
          <p14:tracePt t="77348" x="7823200" y="6429375"/>
          <p14:tracePt t="77364" x="7858125" y="6438900"/>
          <p14:tracePt t="77381" x="7875588" y="6446838"/>
          <p14:tracePt t="77398" x="7894638" y="6456363"/>
          <p14:tracePt t="78633" x="7823200" y="6446838"/>
          <p14:tracePt t="78645" x="7724775" y="6429375"/>
          <p14:tracePt t="78653" x="7653338" y="6411913"/>
          <p14:tracePt t="78664" x="7589838" y="6394450"/>
          <p14:tracePt t="78681" x="7537450" y="6375400"/>
          <p14:tracePt t="78698" x="7473950" y="6348413"/>
          <p14:tracePt t="78715" x="7439025" y="6330950"/>
          <p14:tracePt t="78731" x="7419975" y="6323013"/>
          <p14:tracePt t="78748" x="7402513" y="6296025"/>
          <p14:tracePt t="78765" x="7385050" y="6259513"/>
          <p14:tracePt t="78781" x="7375525" y="6251575"/>
          <p14:tracePt t="78798" x="7375525" y="6232525"/>
          <p14:tracePt t="78815" x="7375525" y="6215063"/>
          <p14:tracePt t="78848" x="7367588" y="6215063"/>
          <p14:tracePt t="78865" x="7367588" y="6205538"/>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Optimisation of the electron gun electrodes</a:t>
            </a:r>
            <a:endParaRPr lang="en-GB" dirty="0"/>
          </a:p>
        </p:txBody>
      </p:sp>
      <p:sp>
        <p:nvSpPr>
          <p:cNvPr id="3" name="Content Placeholder 2"/>
          <p:cNvSpPr>
            <a:spLocks noGrp="1"/>
          </p:cNvSpPr>
          <p:nvPr>
            <p:ph idx="1"/>
          </p:nvPr>
        </p:nvSpPr>
        <p:spPr>
          <a:xfrm>
            <a:off x="838200" y="1690688"/>
            <a:ext cx="5257800" cy="4486275"/>
          </a:xfrm>
        </p:spPr>
        <p:txBody>
          <a:bodyPr>
            <a:normAutofit fontScale="92500" lnSpcReduction="20000"/>
          </a:bodyPr>
          <a:lstStyle/>
          <a:p>
            <a:r>
              <a:rPr lang="en-GB" dirty="0" smtClean="0"/>
              <a:t>PERLE will use an upgraded ALICE electron gun.</a:t>
            </a:r>
          </a:p>
          <a:p>
            <a:r>
              <a:rPr lang="en-GB" dirty="0" smtClean="0"/>
              <a:t>The electrode will be replaced with a new design as PERLE has a much higher operational bunch charge of 500 </a:t>
            </a:r>
            <a:r>
              <a:rPr lang="en-GB" dirty="0" err="1" smtClean="0"/>
              <a:t>pC</a:t>
            </a:r>
            <a:r>
              <a:rPr lang="en-GB" dirty="0" smtClean="0"/>
              <a:t> compared to ALICE’s 80 </a:t>
            </a:r>
            <a:r>
              <a:rPr lang="en-GB" dirty="0" err="1" smtClean="0"/>
              <a:t>pC</a:t>
            </a:r>
            <a:endParaRPr lang="en-GB" dirty="0" smtClean="0"/>
          </a:p>
          <a:p>
            <a:r>
              <a:rPr lang="en-GB" dirty="0" smtClean="0"/>
              <a:t>An optimisation was done simulating the gun electrostatics with POISSON and the beam dynamics with ASTRA.</a:t>
            </a:r>
          </a:p>
          <a:p>
            <a:r>
              <a:rPr lang="en-GB" dirty="0" smtClean="0"/>
              <a:t>Minimising beam size and slice emittance.</a:t>
            </a:r>
          </a:p>
          <a:p>
            <a:r>
              <a:rPr lang="en-GB" dirty="0" smtClean="0"/>
              <a:t>The many objective algorithms NSGAIII was used.</a:t>
            </a:r>
            <a:endParaRPr lang="en-GB" dirty="0"/>
          </a:p>
        </p:txBody>
      </p:sp>
      <p:pic>
        <p:nvPicPr>
          <p:cNvPr id="4" name="Picture 3" descr="DL06-042-08"/>
          <p:cNvPicPr>
            <a:picLocks noChangeAspect="1" noChangeArrowheads="1"/>
          </p:cNvPicPr>
          <p:nvPr/>
        </p:nvPicPr>
        <p:blipFill>
          <a:blip r:embed="rId2" cstate="print"/>
          <a:srcRect l="3781" t="11214" b="6146"/>
          <a:stretch>
            <a:fillRect/>
          </a:stretch>
        </p:blipFill>
        <p:spPr bwMode="auto">
          <a:xfrm>
            <a:off x="6371313" y="2104909"/>
            <a:ext cx="5537114" cy="318389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126F0C57-0A65-41A4-AA7B-6436A34938E5}" type="slidenum">
              <a:rPr lang="en-GB" smtClean="0"/>
              <a:t>5</a:t>
            </a:fld>
            <a:endParaRPr lang="en-GB"/>
          </a:p>
        </p:txBody>
      </p:sp>
      <p:sp>
        <p:nvSpPr>
          <p:cNvPr id="5" name="Footer Placeholder 4"/>
          <p:cNvSpPr>
            <a:spLocks noGrp="1"/>
          </p:cNvSpPr>
          <p:nvPr>
            <p:ph type="ftr" sz="quarter" idx="11"/>
          </p:nvPr>
        </p:nvSpPr>
        <p:spPr/>
        <p:txBody>
          <a:bodyPr/>
          <a:lstStyle/>
          <a:p>
            <a:r>
              <a:rPr lang="en-GB" smtClean="0"/>
              <a:t>PERLE collaboration meeting 11/01/22</a:t>
            </a:r>
            <a:endParaRPr lang="en-GB"/>
          </a:p>
        </p:txBody>
      </p:sp>
    </p:spTree>
    <p:extLst>
      <p:ext uri="{BB962C8B-B14F-4D97-AF65-F5344CB8AC3E}">
        <p14:creationId xmlns:p14="http://schemas.microsoft.com/office/powerpoint/2010/main" val="1223838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49883"/>
          <a:stretch/>
        </p:blipFill>
        <p:spPr>
          <a:xfrm>
            <a:off x="6553200" y="3934620"/>
            <a:ext cx="5493091" cy="2816225"/>
          </a:xfrm>
          <a:prstGeom prst="rect">
            <a:avLst/>
          </a:prstGeom>
        </p:spPr>
      </p:pic>
      <p:sp>
        <p:nvSpPr>
          <p:cNvPr id="2" name="Title 1"/>
          <p:cNvSpPr>
            <a:spLocks noGrp="1"/>
          </p:cNvSpPr>
          <p:nvPr>
            <p:ph type="title"/>
          </p:nvPr>
        </p:nvSpPr>
        <p:spPr/>
        <p:txBody>
          <a:bodyPr/>
          <a:lstStyle/>
          <a:p>
            <a:r>
              <a:rPr lang="en-GB" dirty="0" smtClean="0"/>
              <a:t>Optimisation and selected electron gun</a:t>
            </a:r>
            <a:endParaRPr lang="en-GB" dirty="0"/>
          </a:p>
        </p:txBody>
      </p:sp>
      <p:sp>
        <p:nvSpPr>
          <p:cNvPr id="3" name="Content Placeholder 2"/>
          <p:cNvSpPr>
            <a:spLocks noGrp="1"/>
          </p:cNvSpPr>
          <p:nvPr>
            <p:ph idx="1"/>
          </p:nvPr>
        </p:nvSpPr>
        <p:spPr>
          <a:xfrm>
            <a:off x="838200" y="1594435"/>
            <a:ext cx="4895850" cy="2990627"/>
          </a:xfrm>
        </p:spPr>
        <p:txBody>
          <a:bodyPr>
            <a:normAutofit fontScale="77500" lnSpcReduction="20000"/>
          </a:bodyPr>
          <a:lstStyle/>
          <a:p>
            <a:r>
              <a:rPr lang="en-GB" dirty="0" smtClean="0"/>
              <a:t>At the time this gun optimisation was done there was an interest in potentially leaving open the option of an upgrade to polarised operation. As a result the electrode optimisation was done to find a compromise electrode between 350 kV and 220 kV operation. </a:t>
            </a:r>
            <a:endParaRPr lang="en-GB" dirty="0" smtClean="0"/>
          </a:p>
          <a:p>
            <a:r>
              <a:rPr lang="en-GB" dirty="0" smtClean="0"/>
              <a:t>The chosen </a:t>
            </a:r>
            <a:r>
              <a:rPr lang="en-GB" dirty="0" smtClean="0"/>
              <a:t>electrode has a smaller focusing angle and higher cathode field than the original ALICE upgrade design.</a:t>
            </a:r>
            <a:endParaRPr lang="en-GB" dirty="0"/>
          </a:p>
        </p:txBody>
      </p:sp>
      <p:pic>
        <p:nvPicPr>
          <p:cNvPr id="5" name="Picture 4"/>
          <p:cNvPicPr>
            <a:picLocks noChangeAspect="1"/>
          </p:cNvPicPr>
          <p:nvPr/>
        </p:nvPicPr>
        <p:blipFill>
          <a:blip r:embed="rId3"/>
          <a:stretch>
            <a:fillRect/>
          </a:stretch>
        </p:blipFill>
        <p:spPr>
          <a:xfrm>
            <a:off x="838200" y="4308308"/>
            <a:ext cx="5230435" cy="1997075"/>
          </a:xfrm>
          <a:prstGeom prst="rect">
            <a:avLst/>
          </a:prstGeom>
        </p:spPr>
      </p:pic>
      <p:sp>
        <p:nvSpPr>
          <p:cNvPr id="7" name="Slide Number Placeholder 6"/>
          <p:cNvSpPr>
            <a:spLocks noGrp="1"/>
          </p:cNvSpPr>
          <p:nvPr>
            <p:ph type="sldNum" sz="quarter" idx="12"/>
          </p:nvPr>
        </p:nvSpPr>
        <p:spPr/>
        <p:txBody>
          <a:bodyPr/>
          <a:lstStyle/>
          <a:p>
            <a:fld id="{126F0C57-0A65-41A4-AA7B-6436A34938E5}" type="slidenum">
              <a:rPr lang="en-GB" smtClean="0"/>
              <a:t>6</a:t>
            </a:fld>
            <a:endParaRPr lang="en-GB"/>
          </a:p>
        </p:txBody>
      </p:sp>
      <p:pic>
        <p:nvPicPr>
          <p:cNvPr id="6" name="Picture 5"/>
          <p:cNvPicPr>
            <a:picLocks noChangeAspect="1"/>
          </p:cNvPicPr>
          <p:nvPr/>
        </p:nvPicPr>
        <p:blipFill rotWithShape="1">
          <a:blip r:embed="rId2"/>
          <a:srcRect r="51681"/>
          <a:stretch/>
        </p:blipFill>
        <p:spPr>
          <a:xfrm>
            <a:off x="6651795" y="1325167"/>
            <a:ext cx="5295900" cy="2816225"/>
          </a:xfrm>
          <a:prstGeom prst="rect">
            <a:avLst/>
          </a:prstGeom>
        </p:spPr>
      </p:pic>
      <p:sp>
        <p:nvSpPr>
          <p:cNvPr id="4" name="Footer Placeholder 3"/>
          <p:cNvSpPr>
            <a:spLocks noGrp="1"/>
          </p:cNvSpPr>
          <p:nvPr>
            <p:ph type="ftr" sz="quarter" idx="11"/>
          </p:nvPr>
        </p:nvSpPr>
        <p:spPr/>
        <p:txBody>
          <a:bodyPr/>
          <a:lstStyle/>
          <a:p>
            <a:r>
              <a:rPr lang="en-GB" smtClean="0"/>
              <a:t>PERLE collaboration meeting 11/01/22</a:t>
            </a:r>
            <a:endParaRPr lang="en-GB"/>
          </a:p>
        </p:txBody>
      </p:sp>
    </p:spTree>
    <p:extLst>
      <p:ext uri="{BB962C8B-B14F-4D97-AF65-F5344CB8AC3E}">
        <p14:creationId xmlns:p14="http://schemas.microsoft.com/office/powerpoint/2010/main" val="26402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Injector optimisation to the booster exit</a:t>
            </a:r>
            <a:endParaRPr lang="en-GB" dirty="0"/>
          </a:p>
        </p:txBody>
      </p:sp>
      <p:sp>
        <p:nvSpPr>
          <p:cNvPr id="3" name="Content Placeholder 2"/>
          <p:cNvSpPr>
            <a:spLocks noGrp="1"/>
          </p:cNvSpPr>
          <p:nvPr>
            <p:ph idx="1"/>
          </p:nvPr>
        </p:nvSpPr>
        <p:spPr>
          <a:xfrm>
            <a:off x="838200" y="1395663"/>
            <a:ext cx="5732598" cy="4960687"/>
          </a:xfrm>
        </p:spPr>
        <p:txBody>
          <a:bodyPr>
            <a:normAutofit fontScale="85000" lnSpcReduction="20000"/>
          </a:bodyPr>
          <a:lstStyle/>
          <a:p>
            <a:r>
              <a:rPr lang="en-GB" dirty="0" smtClean="0"/>
              <a:t>The new gun design was then used as part of an optimisation of the injector up to the booster exit.</a:t>
            </a:r>
          </a:p>
          <a:p>
            <a:r>
              <a:rPr lang="en-GB" dirty="0" smtClean="0"/>
              <a:t>An existing JLAB/AES booster will be reused.</a:t>
            </a:r>
          </a:p>
          <a:p>
            <a:r>
              <a:rPr lang="en-GB" dirty="0" smtClean="0"/>
              <a:t>The optimisation was done using the many objective optimisation algorithm NSGAIII.</a:t>
            </a:r>
          </a:p>
          <a:p>
            <a:r>
              <a:rPr lang="en-GB" dirty="0" smtClean="0"/>
              <a:t>The </a:t>
            </a:r>
            <a:r>
              <a:rPr lang="en-GB" dirty="0" smtClean="0"/>
              <a:t>optimisation had 5 objectives to minimise at the booster exit:</a:t>
            </a:r>
          </a:p>
          <a:p>
            <a:pPr lvl="1"/>
            <a:r>
              <a:rPr lang="en-GB" dirty="0" smtClean="0"/>
              <a:t>Transverse emittance</a:t>
            </a:r>
          </a:p>
          <a:p>
            <a:pPr lvl="1"/>
            <a:r>
              <a:rPr lang="en-GB" dirty="0" smtClean="0"/>
              <a:t>Longitudinal emittance</a:t>
            </a:r>
          </a:p>
          <a:p>
            <a:pPr lvl="1"/>
            <a:r>
              <a:rPr lang="en-GB" dirty="0" smtClean="0"/>
              <a:t>RMS energy spread</a:t>
            </a:r>
          </a:p>
          <a:p>
            <a:pPr lvl="1"/>
            <a:r>
              <a:rPr lang="en-GB" dirty="0" smtClean="0"/>
              <a:t>X halo parameter</a:t>
            </a:r>
          </a:p>
          <a:p>
            <a:pPr lvl="1"/>
            <a:r>
              <a:rPr lang="en-GB" dirty="0" smtClean="0"/>
              <a:t>Z halo </a:t>
            </a:r>
            <a:r>
              <a:rPr lang="en-GB" dirty="0" smtClean="0"/>
              <a:t>parameter</a:t>
            </a:r>
            <a:endParaRPr lang="en-GB" dirty="0"/>
          </a:p>
          <a:p>
            <a:r>
              <a:rPr lang="en-GB" dirty="0" smtClean="0"/>
              <a:t>An injector solution was selected from the Pareto front produced by the optimisation.</a:t>
            </a:r>
          </a:p>
          <a:p>
            <a:endParaRPr lang="en-GB" dirty="0" smtClean="0"/>
          </a:p>
        </p:txBody>
      </p:sp>
      <p:sp>
        <p:nvSpPr>
          <p:cNvPr id="6" name="Slide Number Placeholder 5"/>
          <p:cNvSpPr>
            <a:spLocks noGrp="1"/>
          </p:cNvSpPr>
          <p:nvPr>
            <p:ph type="sldNum" sz="quarter" idx="12"/>
          </p:nvPr>
        </p:nvSpPr>
        <p:spPr/>
        <p:txBody>
          <a:bodyPr/>
          <a:lstStyle/>
          <a:p>
            <a:fld id="{126F0C57-0A65-41A4-AA7B-6436A34938E5}" type="slidenum">
              <a:rPr lang="en-GB" smtClean="0"/>
              <a:t>7</a:t>
            </a:fld>
            <a:endParaRPr lang="en-GB"/>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5527"/>
          <a:stretch/>
        </p:blipFill>
        <p:spPr>
          <a:xfrm>
            <a:off x="6570798" y="2760669"/>
            <a:ext cx="5487852" cy="1838545"/>
          </a:xfrm>
          <a:prstGeom prst="rect">
            <a:avLst/>
          </a:prstGeom>
        </p:spPr>
      </p:pic>
      <p:sp>
        <p:nvSpPr>
          <p:cNvPr id="4" name="Footer Placeholder 3"/>
          <p:cNvSpPr>
            <a:spLocks noGrp="1"/>
          </p:cNvSpPr>
          <p:nvPr>
            <p:ph type="ftr" sz="quarter" idx="11"/>
          </p:nvPr>
        </p:nvSpPr>
        <p:spPr/>
        <p:txBody>
          <a:bodyPr/>
          <a:lstStyle/>
          <a:p>
            <a:r>
              <a:rPr lang="en-GB" smtClean="0"/>
              <a:t>PERLE collaboration meeting 11/01/22</a:t>
            </a:r>
            <a:endParaRPr lang="en-GB"/>
          </a:p>
        </p:txBody>
      </p:sp>
    </p:spTree>
    <p:extLst>
      <p:ext uri="{BB962C8B-B14F-4D97-AF65-F5344CB8AC3E}">
        <p14:creationId xmlns:p14="http://schemas.microsoft.com/office/powerpoint/2010/main" val="2237176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Beam sizes</a:t>
            </a:r>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5137" y="1690688"/>
            <a:ext cx="5852172" cy="437084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28" y="1690688"/>
            <a:ext cx="5852172" cy="4370841"/>
          </a:xfrm>
          <a:prstGeom prst="rect">
            <a:avLst/>
          </a:prstGeom>
        </p:spPr>
      </p:pic>
      <p:sp>
        <p:nvSpPr>
          <p:cNvPr id="3" name="Slide Number Placeholder 2"/>
          <p:cNvSpPr>
            <a:spLocks noGrp="1"/>
          </p:cNvSpPr>
          <p:nvPr>
            <p:ph type="sldNum" sz="quarter" idx="12"/>
          </p:nvPr>
        </p:nvSpPr>
        <p:spPr/>
        <p:txBody>
          <a:bodyPr/>
          <a:lstStyle/>
          <a:p>
            <a:fld id="{1FE74D3D-0FEF-43C5-9F76-FFB3A7C5A797}" type="slidenum">
              <a:rPr lang="en-GB" smtClean="0"/>
              <a:t>8</a:t>
            </a:fld>
            <a:endParaRPr lang="en-GB"/>
          </a:p>
        </p:txBody>
      </p:sp>
      <p:sp>
        <p:nvSpPr>
          <p:cNvPr id="4" name="Footer Placeholder 3"/>
          <p:cNvSpPr>
            <a:spLocks noGrp="1"/>
          </p:cNvSpPr>
          <p:nvPr>
            <p:ph type="ftr" sz="quarter" idx="11"/>
          </p:nvPr>
        </p:nvSpPr>
        <p:spPr/>
        <p:txBody>
          <a:bodyPr/>
          <a:lstStyle/>
          <a:p>
            <a:r>
              <a:rPr lang="en-GB" smtClean="0"/>
              <a:t>PERLE collaboration meeting 11/01/22</a:t>
            </a:r>
            <a:endParaRPr lang="en-GB"/>
          </a:p>
        </p:txBody>
      </p:sp>
    </p:spTree>
    <p:extLst>
      <p:ext uri="{BB962C8B-B14F-4D97-AF65-F5344CB8AC3E}">
        <p14:creationId xmlns:p14="http://schemas.microsoft.com/office/powerpoint/2010/main" val="2134579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Transverse emittance and phase space</a:t>
            </a:r>
            <a:endParaRPr lang="en-GB"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28" y="1690688"/>
            <a:ext cx="5852172" cy="4370841"/>
          </a:xfrm>
          <a:prstGeom prst="rect">
            <a:avLst/>
          </a:prstGeom>
        </p:spPr>
      </p:pic>
      <p:sp>
        <p:nvSpPr>
          <p:cNvPr id="7" name="TextBox 6"/>
          <p:cNvSpPr txBox="1"/>
          <p:nvPr/>
        </p:nvSpPr>
        <p:spPr>
          <a:xfrm>
            <a:off x="8862950" y="5757778"/>
            <a:ext cx="1950720" cy="369332"/>
          </a:xfrm>
          <a:prstGeom prst="rect">
            <a:avLst/>
          </a:prstGeom>
          <a:noFill/>
        </p:spPr>
        <p:txBody>
          <a:bodyPr wrap="square" rtlCol="0">
            <a:spAutoFit/>
          </a:bodyPr>
          <a:lstStyle/>
          <a:p>
            <a:r>
              <a:rPr lang="en-GB" dirty="0"/>
              <a:t>x</a:t>
            </a:r>
            <a:r>
              <a:rPr lang="en-GB" dirty="0" smtClean="0"/>
              <a:t> position/ m</a:t>
            </a:r>
            <a:endParaRPr lang="en-GB" dirty="0"/>
          </a:p>
        </p:txBody>
      </p:sp>
      <p:sp>
        <p:nvSpPr>
          <p:cNvPr id="8" name="TextBox 7"/>
          <p:cNvSpPr txBox="1"/>
          <p:nvPr/>
        </p:nvSpPr>
        <p:spPr>
          <a:xfrm rot="16200000">
            <a:off x="4845930" y="3244334"/>
            <a:ext cx="2869475" cy="369332"/>
          </a:xfrm>
          <a:prstGeom prst="rect">
            <a:avLst/>
          </a:prstGeom>
          <a:noFill/>
        </p:spPr>
        <p:txBody>
          <a:bodyPr wrap="square" rtlCol="0">
            <a:spAutoFit/>
          </a:bodyPr>
          <a:lstStyle/>
          <a:p>
            <a:r>
              <a:rPr lang="en-GB" dirty="0"/>
              <a:t>x</a:t>
            </a:r>
            <a:r>
              <a:rPr lang="en-GB" dirty="0" smtClean="0"/>
              <a:t> momentum/ beta gamma</a:t>
            </a:r>
            <a:endParaRPr lang="en-GB" dirty="0"/>
          </a:p>
        </p:txBody>
      </p:sp>
      <p:pic>
        <p:nvPicPr>
          <p:cNvPr id="9" name="x_px">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15455" t="10707" r="18750" b="5051"/>
          <a:stretch/>
        </p:blipFill>
        <p:spPr>
          <a:xfrm>
            <a:off x="6465334" y="1766939"/>
            <a:ext cx="5574265" cy="4014626"/>
          </a:xfrm>
          <a:prstGeom prst="rect">
            <a:avLst/>
          </a:prstGeom>
        </p:spPr>
      </p:pic>
      <p:sp>
        <p:nvSpPr>
          <p:cNvPr id="4" name="Slide Number Placeholder 3"/>
          <p:cNvSpPr>
            <a:spLocks noGrp="1"/>
          </p:cNvSpPr>
          <p:nvPr>
            <p:ph type="sldNum" sz="quarter" idx="12"/>
          </p:nvPr>
        </p:nvSpPr>
        <p:spPr/>
        <p:txBody>
          <a:bodyPr/>
          <a:lstStyle/>
          <a:p>
            <a:fld id="{1FE74D3D-0FEF-43C5-9F76-FFB3A7C5A797}" type="slidenum">
              <a:rPr lang="en-GB" smtClean="0"/>
              <a:t>9</a:t>
            </a:fld>
            <a:endParaRPr lang="en-GB"/>
          </a:p>
        </p:txBody>
      </p:sp>
      <p:sp>
        <p:nvSpPr>
          <p:cNvPr id="5" name="Footer Placeholder 4"/>
          <p:cNvSpPr>
            <a:spLocks noGrp="1"/>
          </p:cNvSpPr>
          <p:nvPr>
            <p:ph type="ftr" sz="quarter" idx="11"/>
          </p:nvPr>
        </p:nvSpPr>
        <p:spPr/>
        <p:txBody>
          <a:bodyPr/>
          <a:lstStyle/>
          <a:p>
            <a:r>
              <a:rPr lang="en-GB" smtClean="0"/>
              <a:t>PERLE collaboration meeting 11/01/22</a:t>
            </a:r>
            <a:endParaRPr lang="en-GB"/>
          </a:p>
        </p:txBody>
      </p:sp>
    </p:spTree>
    <p:extLst>
      <p:ext uri="{BB962C8B-B14F-4D97-AF65-F5344CB8AC3E}">
        <p14:creationId xmlns:p14="http://schemas.microsoft.com/office/powerpoint/2010/main" val="18961667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2577</TotalTime>
  <Words>1087</Words>
  <Application>Microsoft Office PowerPoint</Application>
  <PresentationFormat>Widescreen</PresentationFormat>
  <Paragraphs>183</Paragraphs>
  <Slides>18</Slides>
  <Notes>0</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Injector design</vt:lpstr>
      <vt:lpstr>Overview</vt:lpstr>
      <vt:lpstr>Specification of the PERLE injector</vt:lpstr>
      <vt:lpstr>The PERLE injector</vt:lpstr>
      <vt:lpstr>Optimisation of the electron gun electrodes</vt:lpstr>
      <vt:lpstr>Optimisation and selected electron gun</vt:lpstr>
      <vt:lpstr>Injector optimisation to the booster exit</vt:lpstr>
      <vt:lpstr>Beam sizes</vt:lpstr>
      <vt:lpstr>Transverse emittance and phase space</vt:lpstr>
      <vt:lpstr>Longitudinal emittance and phase space</vt:lpstr>
      <vt:lpstr>Longitudinal phase space</vt:lpstr>
      <vt:lpstr>Linearization in the injector</vt:lpstr>
      <vt:lpstr>Longitudinal phase spaces with linearization</vt:lpstr>
      <vt:lpstr>The PERLE merger</vt:lpstr>
      <vt:lpstr>Transverse beam size and emittance</vt:lpstr>
      <vt:lpstr>Transverse phase spaces</vt:lpstr>
      <vt:lpstr>Achieved specification</vt:lpstr>
      <vt:lpstr>Final thoughts</vt:lpstr>
    </vt:vector>
  </TitlesOfParts>
  <Company>STFC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of the PERLE injector</dc:title>
  <dc:creator>Hounsell, Ben (Liverpool Uni.,DL,-)</dc:creator>
  <cp:lastModifiedBy>Hounsell, Ben (STFC,DL,AST)</cp:lastModifiedBy>
  <cp:revision>14</cp:revision>
  <dcterms:created xsi:type="dcterms:W3CDTF">2022-01-09T22:00:40Z</dcterms:created>
  <dcterms:modified xsi:type="dcterms:W3CDTF">2022-01-11T16:58:11Z</dcterms:modified>
</cp:coreProperties>
</file>