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5" r:id="rId1"/>
  </p:sldMasterIdLst>
  <p:notesMasterIdLst>
    <p:notesMasterId r:id="rId26"/>
  </p:notesMasterIdLst>
  <p:sldIdLst>
    <p:sldId id="309" r:id="rId2"/>
    <p:sldId id="368" r:id="rId3"/>
    <p:sldId id="348" r:id="rId4"/>
    <p:sldId id="359" r:id="rId5"/>
    <p:sldId id="358" r:id="rId6"/>
    <p:sldId id="360" r:id="rId7"/>
    <p:sldId id="361" r:id="rId8"/>
    <p:sldId id="362" r:id="rId9"/>
    <p:sldId id="363" r:id="rId10"/>
    <p:sldId id="350" r:id="rId11"/>
    <p:sldId id="354" r:id="rId12"/>
    <p:sldId id="355" r:id="rId13"/>
    <p:sldId id="356" r:id="rId14"/>
    <p:sldId id="357" r:id="rId15"/>
    <p:sldId id="366" r:id="rId16"/>
    <p:sldId id="367" r:id="rId17"/>
    <p:sldId id="369" r:id="rId18"/>
    <p:sldId id="353" r:id="rId19"/>
    <p:sldId id="343" r:id="rId20"/>
    <p:sldId id="351" r:id="rId21"/>
    <p:sldId id="352" r:id="rId22"/>
    <p:sldId id="345" r:id="rId23"/>
    <p:sldId id="349" r:id="rId24"/>
    <p:sldId id="347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56" autoAdjust="0"/>
    <p:restoredTop sz="98641" autoAdjust="0"/>
  </p:normalViewPr>
  <p:slideViewPr>
    <p:cSldViewPr snapToGrid="0" snapToObjects="1">
      <p:cViewPr varScale="1">
        <p:scale>
          <a:sx n="100" d="100"/>
          <a:sy n="100" d="100"/>
        </p:scale>
        <p:origin x="168" y="43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170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48" d="100"/>
          <a:sy n="48" d="100"/>
        </p:scale>
        <p:origin x="2664" y="5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8F3527-BB28-884B-A511-C22C3DCF5453}" type="datetimeFigureOut">
              <a:rPr lang="en-US" smtClean="0"/>
              <a:pPr/>
              <a:t>1/10/22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BF1341-3AFE-B447-A831-9671D6A700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40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10583064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43182" y="1720793"/>
            <a:ext cx="5875975" cy="324667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443182" y="5126730"/>
            <a:ext cx="5875975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6572250" y="1720850"/>
            <a:ext cx="5619750" cy="3840163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  <p:sp>
        <p:nvSpPr>
          <p:cNvPr id="19" name="Text Placeholder 4"/>
          <p:cNvSpPr>
            <a:spLocks noGrp="1"/>
          </p:cNvSpPr>
          <p:nvPr>
            <p:ph type="body" sz="quarter" idx="16" hasCustomPrompt="1"/>
          </p:nvPr>
        </p:nvSpPr>
        <p:spPr>
          <a:xfrm>
            <a:off x="3651306" y="5563165"/>
            <a:ext cx="5745192" cy="910001"/>
          </a:xfrm>
        </p:spPr>
        <p:txBody>
          <a:bodyPr>
            <a:noAutofit/>
          </a:bodyPr>
          <a:lstStyle>
            <a:lvl1pPr marL="0" indent="0">
              <a:buNone/>
              <a:defRPr baseline="0"/>
            </a:lvl1pPr>
          </a:lstStyle>
          <a:p>
            <a:pPr algn="ctr"/>
            <a:r>
              <a:rPr lang="en-US" sz="1800" dirty="0"/>
              <a:t>EIC Accelerator Collaboration Meeting</a:t>
            </a:r>
          </a:p>
          <a:p>
            <a:pPr algn="ctr"/>
            <a:r>
              <a:rPr lang="en-US" sz="1800" dirty="0"/>
              <a:t>October 29 - November 1, 2018</a:t>
            </a:r>
          </a:p>
        </p:txBody>
      </p:sp>
    </p:spTree>
    <p:extLst>
      <p:ext uri="{BB962C8B-B14F-4D97-AF65-F5344CB8AC3E}">
        <p14:creationId xmlns:p14="http://schemas.microsoft.com/office/powerpoint/2010/main" val="4291861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6986319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/>
              <a:t>Questions?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7510538" y="145564"/>
            <a:ext cx="4360333" cy="66110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  <a:p>
            <a:pPr lvl="0"/>
            <a:r>
              <a:rPr lang="en-US" dirty="0"/>
              <a:t>Title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6572250" y="1720850"/>
            <a:ext cx="5619750" cy="3840163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Text Placeholder 14"/>
          <p:cNvSpPr>
            <a:spLocks noGrp="1"/>
          </p:cNvSpPr>
          <p:nvPr>
            <p:ph type="body" sz="quarter" idx="16" hasCustomPrompt="1"/>
          </p:nvPr>
        </p:nvSpPr>
        <p:spPr>
          <a:xfrm>
            <a:off x="7510539" y="847492"/>
            <a:ext cx="4360333" cy="275941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en-US" dirty="0"/>
              <a:t>Contact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424849" y="1726357"/>
            <a:ext cx="5894308" cy="3834656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Agenda Topics Covered: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003974"/>
      </p:ext>
    </p:extLst>
  </p:cSld>
  <p:clrMapOvr>
    <a:masterClrMapping/>
  </p:clrMapOvr>
  <p:hf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1128583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October 29 </a:t>
            </a:r>
            <a:r>
              <a:rPr lang="mr-IN"/>
              <a:t>–</a:t>
            </a:r>
            <a:r>
              <a:rPr lang="en-US"/>
              <a:t> November 1, 2018</a:t>
            </a:r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Fall 2018 EIC Accelerator Collaboration Meeting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39637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55643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6204856" y="966055"/>
            <a:ext cx="5492873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October 29 </a:t>
            </a:r>
            <a:r>
              <a:rPr lang="mr-IN"/>
              <a:t>–</a:t>
            </a:r>
            <a:r>
              <a:rPr lang="en-US"/>
              <a:t> November 1, 2018</a:t>
            </a:r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Fall 2018 EIC Accelerator Collaboration Meeting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20021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4787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7053943" y="4062939"/>
            <a:ext cx="4643786" cy="2284810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053942" y="966789"/>
            <a:ext cx="4644345" cy="2976562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3" name="Date Placeholder 1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/>
              <a:t>October 29 </a:t>
            </a:r>
            <a:r>
              <a:rPr lang="mr-IN"/>
              <a:t>–</a:t>
            </a:r>
            <a:r>
              <a:rPr lang="en-US"/>
              <a:t> November 1, 2018</a:t>
            </a:r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Fall 2018 EIC Accelerator Collaboration Meeting</a:t>
            </a:r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37965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4787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7053943" y="966055"/>
            <a:ext cx="4643786" cy="2284810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053942" y="3371187"/>
            <a:ext cx="4644345" cy="2976562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3" name="Date Placeholder 1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/>
              <a:t>October 29 </a:t>
            </a:r>
            <a:r>
              <a:rPr lang="mr-IN"/>
              <a:t>–</a:t>
            </a:r>
            <a:r>
              <a:rPr lang="en-US"/>
              <a:t> November 1, 2018</a:t>
            </a:r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Fall 2018 EIC Accelerator Collaboration Meeting</a:t>
            </a:r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4814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97678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666264" y="966055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7666264" y="3763624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3" name="Date Placeholder 12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en-US"/>
              <a:t>October 29 </a:t>
            </a:r>
            <a:r>
              <a:rPr lang="mr-IN"/>
              <a:t>–</a:t>
            </a:r>
            <a:r>
              <a:rPr lang="en-US"/>
              <a:t> November 1, 2018</a:t>
            </a:r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Fall 2018 EIC Accelerator Collaboration Meeting</a:t>
            </a:r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7364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7320" y="966055"/>
            <a:ext cx="697678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966055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11892" y="3763624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3" name="Date Placeholder 12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en-US"/>
              <a:t>October 29 </a:t>
            </a:r>
            <a:r>
              <a:rPr lang="mr-IN"/>
              <a:t>–</a:t>
            </a:r>
            <a:r>
              <a:rPr lang="en-US"/>
              <a:t> November 1, 2018</a:t>
            </a:r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Fall 2018 EIC Accelerator Collaboration Meeting</a:t>
            </a:r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13664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5200" y="3445216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235248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411892" y="3445216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8058606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5" name="Date Placeholder 14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r>
              <a:rPr lang="en-US"/>
              <a:t>October 29 </a:t>
            </a:r>
            <a:r>
              <a:rPr lang="mr-IN"/>
              <a:t>–</a:t>
            </a:r>
            <a:r>
              <a:rPr lang="en-US"/>
              <a:t> November 1, 2018</a:t>
            </a:r>
            <a:endParaRPr lang="en-US" dirty="0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Fall 2018 EIC Accelerator Collaboration Meeting</a:t>
            </a:r>
            <a:endParaRPr lang="en-US" dirty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96747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5200" y="966055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411892" y="966055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235248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8058606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5" name="Date Placeholder 14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r>
              <a:rPr lang="en-US"/>
              <a:t>October 29 </a:t>
            </a:r>
            <a:r>
              <a:rPr lang="mr-IN"/>
              <a:t>–</a:t>
            </a:r>
            <a:r>
              <a:rPr lang="en-US"/>
              <a:t> November 1, 2018</a:t>
            </a:r>
            <a:endParaRPr lang="en-US" dirty="0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Fall 2018 EIC Accelerator Collaboration Meeting</a:t>
            </a:r>
            <a:endParaRPr lang="en-US" dirty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68535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October 29 </a:t>
            </a:r>
            <a:r>
              <a:rPr lang="mr-IN"/>
              <a:t>–</a:t>
            </a:r>
            <a:r>
              <a:rPr lang="en-US"/>
              <a:t> November 1,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Fall 2018 EIC Accelerator Collaboration Meeting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8581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emf"/><Relationship Id="rId4" Type="http://schemas.openxmlformats.org/officeDocument/2006/relationships/image" Target="../media/image39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emf"/><Relationship Id="rId5" Type="http://schemas.openxmlformats.org/officeDocument/2006/relationships/image" Target="../media/image44.emf"/><Relationship Id="rId4" Type="http://schemas.openxmlformats.org/officeDocument/2006/relationships/image" Target="../media/image43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emf"/><Relationship Id="rId5" Type="http://schemas.openxmlformats.org/officeDocument/2006/relationships/image" Target="../media/image49.emf"/><Relationship Id="rId4" Type="http://schemas.openxmlformats.org/officeDocument/2006/relationships/image" Target="../media/image48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e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emf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10" Type="http://schemas.openxmlformats.org/officeDocument/2006/relationships/image" Target="../media/image67.emf"/><Relationship Id="rId4" Type="http://schemas.openxmlformats.org/officeDocument/2006/relationships/image" Target="../media/image61.png"/><Relationship Id="rId9" Type="http://schemas.openxmlformats.org/officeDocument/2006/relationships/image" Target="../media/image66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emf"/><Relationship Id="rId4" Type="http://schemas.openxmlformats.org/officeDocument/2006/relationships/image" Target="../media/image18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emf"/><Relationship Id="rId4" Type="http://schemas.openxmlformats.org/officeDocument/2006/relationships/image" Target="../media/image25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3181" y="205946"/>
            <a:ext cx="10583064" cy="917487"/>
          </a:xfrm>
        </p:spPr>
        <p:txBody>
          <a:bodyPr anchor="ctr" anchorCtr="0"/>
          <a:lstStyle/>
          <a:p>
            <a:r>
              <a:rPr lang="en-US" sz="3600" dirty="0"/>
              <a:t>HOM, Cavity design and Prototyping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3181" y="1720849"/>
            <a:ext cx="4094019" cy="1113454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solidFill>
                  <a:schemeClr val="accent2">
                    <a:lumMod val="50000"/>
                  </a:schemeClr>
                </a:solidFill>
              </a:rPr>
              <a:t>R. Rimmer </a:t>
            </a:r>
          </a:p>
          <a:p>
            <a:pPr algn="ctr"/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</a:rPr>
              <a:t>JLab</a:t>
            </a:r>
            <a:endParaRPr lang="en-US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4088921" y="5810521"/>
            <a:ext cx="5745192" cy="910001"/>
          </a:xfrm>
        </p:spPr>
        <p:txBody>
          <a:bodyPr>
            <a:noAutofit/>
          </a:bodyPr>
          <a:lstStyle/>
          <a:p>
            <a:pPr algn="ctr"/>
            <a:r>
              <a:rPr lang="en-US" sz="1800" dirty="0"/>
              <a:t>PERLE collaboration meeting 1/11/22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0789710-D570-0B41-B6B1-2555CB4CD887}"/>
              </a:ext>
            </a:extLst>
          </p:cNvPr>
          <p:cNvGrpSpPr/>
          <p:nvPr/>
        </p:nvGrpSpPr>
        <p:grpSpPr>
          <a:xfrm>
            <a:off x="6961517" y="1821057"/>
            <a:ext cx="4524263" cy="3291840"/>
            <a:chOff x="7263877" y="1538046"/>
            <a:chExt cx="4524263" cy="3291840"/>
          </a:xfrm>
        </p:grpSpPr>
        <p:pic>
          <p:nvPicPr>
            <p:cNvPr id="10" name="Picture 2" descr="page81image4456">
              <a:extLst>
                <a:ext uri="{FF2B5EF4-FFF2-40B4-BE49-F238E27FC236}">
                  <a16:creationId xmlns:a16="http://schemas.microsoft.com/office/drawing/2014/main" id="{7A8FB8CF-4959-A74C-A2D8-50FB314B43B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138" r="-702"/>
            <a:stretch/>
          </p:blipFill>
          <p:spPr bwMode="auto">
            <a:xfrm>
              <a:off x="7490460" y="1538046"/>
              <a:ext cx="4297680" cy="32918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5348608-25A1-2142-A5BC-25DF15897E0A}"/>
                </a:ext>
              </a:extLst>
            </p:cNvPr>
            <p:cNvSpPr txBox="1"/>
            <p:nvPr/>
          </p:nvSpPr>
          <p:spPr>
            <a:xfrm>
              <a:off x="7263877" y="1801669"/>
              <a:ext cx="593432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New</a:t>
              </a: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03931D7-2210-4548-A80A-463B727526ED}"/>
                </a:ext>
              </a:extLst>
            </p:cNvPr>
            <p:cNvSpPr/>
            <p:nvPr/>
          </p:nvSpPr>
          <p:spPr>
            <a:xfrm>
              <a:off x="7490460" y="3060700"/>
              <a:ext cx="802640" cy="15621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591932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165157-701E-DB44-B03D-96CACB9DD0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variant: </a:t>
            </a:r>
            <a:r>
              <a:rPr lang="en-US" dirty="0" err="1"/>
              <a:t>Shahnam’s</a:t>
            </a:r>
            <a:r>
              <a:rPr lang="en-US" dirty="0"/>
              <a:t> thesis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2707A1-C414-A24B-AF9B-1EC4AF4111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F6F2225-A395-2742-8576-4A87A8D00F15}"/>
              </a:ext>
            </a:extLst>
          </p:cNvPr>
          <p:cNvSpPr/>
          <p:nvPr/>
        </p:nvSpPr>
        <p:spPr>
          <a:xfrm>
            <a:off x="279400" y="831850"/>
            <a:ext cx="11569700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CMBX12"/>
              </a:rPr>
              <a:t>Accelerating cavity and higher order mode coupler design for the Future Circular Collider </a:t>
            </a:r>
            <a:endParaRPr lang="en-US" b="1" dirty="0"/>
          </a:p>
          <a:p>
            <a:r>
              <a:rPr lang="en-US" dirty="0">
                <a:latin typeface="CMR17"/>
              </a:rPr>
              <a:t>Dissertation </a:t>
            </a:r>
            <a:r>
              <a:rPr lang="en-US" dirty="0" err="1">
                <a:latin typeface="CMR17"/>
              </a:rPr>
              <a:t>zur</a:t>
            </a:r>
            <a:r>
              <a:rPr lang="en-US" dirty="0">
                <a:latin typeface="CMR17"/>
              </a:rPr>
              <a:t> </a:t>
            </a:r>
            <a:r>
              <a:rPr lang="en-US" dirty="0" err="1">
                <a:latin typeface="CMR17"/>
              </a:rPr>
              <a:t>Erlangung</a:t>
            </a:r>
            <a:r>
              <a:rPr lang="en-US" dirty="0">
                <a:latin typeface="CMR17"/>
              </a:rPr>
              <a:t> des </a:t>
            </a:r>
            <a:r>
              <a:rPr lang="en-US" dirty="0" err="1">
                <a:latin typeface="CMR17"/>
              </a:rPr>
              <a:t>akademischen</a:t>
            </a:r>
            <a:r>
              <a:rPr lang="en-US" dirty="0">
                <a:latin typeface="CMR17"/>
              </a:rPr>
              <a:t> Grades </a:t>
            </a:r>
            <a:r>
              <a:rPr lang="en-US" dirty="0" err="1">
                <a:latin typeface="CMR17"/>
              </a:rPr>
              <a:t>Doktor-Ingenieur</a:t>
            </a:r>
            <a:r>
              <a:rPr lang="en-US" dirty="0">
                <a:latin typeface="CMR17"/>
              </a:rPr>
              <a:t> (Dr.-</a:t>
            </a:r>
            <a:r>
              <a:rPr lang="en-US" dirty="0" err="1">
                <a:latin typeface="CMR17"/>
              </a:rPr>
              <a:t>Ing</a:t>
            </a:r>
            <a:r>
              <a:rPr lang="en-US" dirty="0">
                <a:latin typeface="CMR17"/>
              </a:rPr>
              <a:t>.)</a:t>
            </a:r>
            <a:br>
              <a:rPr lang="en-US" dirty="0">
                <a:latin typeface="CMR17"/>
              </a:rPr>
            </a:br>
            <a:r>
              <a:rPr lang="en-US" dirty="0">
                <a:latin typeface="CMR17"/>
              </a:rPr>
              <a:t>der </a:t>
            </a:r>
            <a:r>
              <a:rPr lang="en-US" dirty="0" err="1">
                <a:latin typeface="CMR17"/>
              </a:rPr>
              <a:t>Fakulta</a:t>
            </a:r>
            <a:r>
              <a:rPr lang="en-US" dirty="0">
                <a:latin typeface="CMR17"/>
              </a:rPr>
              <a:t> ̈t </a:t>
            </a:r>
            <a:r>
              <a:rPr lang="en-US" dirty="0" err="1">
                <a:latin typeface="CMR17"/>
              </a:rPr>
              <a:t>fu</a:t>
            </a:r>
            <a:r>
              <a:rPr lang="en-US" dirty="0">
                <a:latin typeface="CMR17"/>
              </a:rPr>
              <a:t> ̈r </a:t>
            </a:r>
            <a:r>
              <a:rPr lang="en-US" dirty="0" err="1">
                <a:latin typeface="CMR17"/>
              </a:rPr>
              <a:t>Informatik</a:t>
            </a:r>
            <a:r>
              <a:rPr lang="en-US" dirty="0">
                <a:latin typeface="CMR17"/>
              </a:rPr>
              <a:t> und </a:t>
            </a:r>
            <a:r>
              <a:rPr lang="en-US" dirty="0" err="1">
                <a:latin typeface="CMR17"/>
              </a:rPr>
              <a:t>Elektrotechnik</a:t>
            </a:r>
            <a:r>
              <a:rPr lang="en-US" dirty="0">
                <a:latin typeface="CMR17"/>
              </a:rPr>
              <a:t> der </a:t>
            </a:r>
            <a:r>
              <a:rPr lang="en-US" dirty="0" err="1">
                <a:latin typeface="CMR17"/>
              </a:rPr>
              <a:t>Universita</a:t>
            </a:r>
            <a:r>
              <a:rPr lang="en-US" dirty="0">
                <a:latin typeface="CMR17"/>
              </a:rPr>
              <a:t> ̈t Rostock </a:t>
            </a:r>
            <a:endParaRPr lang="en-US" dirty="0"/>
          </a:p>
          <a:p>
            <a:r>
              <a:rPr lang="en-US" sz="1600" dirty="0" err="1">
                <a:latin typeface="CMBX12"/>
              </a:rPr>
              <a:t>vorgelegt</a:t>
            </a:r>
            <a:r>
              <a:rPr lang="en-US" sz="1600" dirty="0">
                <a:latin typeface="CMBX12"/>
              </a:rPr>
              <a:t> von </a:t>
            </a:r>
            <a:endParaRPr lang="en-US" dirty="0"/>
          </a:p>
          <a:p>
            <a:r>
              <a:rPr lang="en-US" sz="1600" b="1" dirty="0" err="1">
                <a:latin typeface="CMR12"/>
              </a:rPr>
              <a:t>Shahnam</a:t>
            </a:r>
            <a:r>
              <a:rPr lang="en-US" sz="1600" b="1" dirty="0">
                <a:latin typeface="CMR12"/>
              </a:rPr>
              <a:t> </a:t>
            </a:r>
            <a:r>
              <a:rPr lang="en-US" sz="1600" b="1" dirty="0" err="1">
                <a:latin typeface="CMR12"/>
              </a:rPr>
              <a:t>Gorgi</a:t>
            </a:r>
            <a:r>
              <a:rPr lang="en-US" sz="1600" b="1" dirty="0">
                <a:latin typeface="CMR12"/>
              </a:rPr>
              <a:t> Zadeh</a:t>
            </a:r>
            <a:r>
              <a:rPr lang="en-US" sz="1600" dirty="0">
                <a:latin typeface="CMR12"/>
              </a:rPr>
              <a:t>, </a:t>
            </a:r>
            <a:r>
              <a:rPr lang="en-US" sz="1600" dirty="0" err="1">
                <a:latin typeface="CMR12"/>
              </a:rPr>
              <a:t>geboren</a:t>
            </a:r>
            <a:r>
              <a:rPr lang="en-US" sz="1600" dirty="0">
                <a:latin typeface="CMR12"/>
              </a:rPr>
              <a:t> am 11.09.1986 in Shiraz </a:t>
            </a:r>
            <a:r>
              <a:rPr lang="en-US" sz="1600" dirty="0" err="1">
                <a:latin typeface="CMR12"/>
              </a:rPr>
              <a:t>aus</a:t>
            </a:r>
            <a:r>
              <a:rPr lang="en-US" sz="1600" dirty="0">
                <a:latin typeface="CMR12"/>
              </a:rPr>
              <a:t> Rostock </a:t>
            </a:r>
            <a:endParaRPr lang="en-US" dirty="0"/>
          </a:p>
          <a:p>
            <a:r>
              <a:rPr lang="en-US" sz="1600" dirty="0" err="1">
                <a:latin typeface="CMBX12"/>
              </a:rPr>
              <a:t>Eingereicht</a:t>
            </a:r>
            <a:r>
              <a:rPr lang="en-US" sz="1600" dirty="0">
                <a:latin typeface="CMBX12"/>
              </a:rPr>
              <a:t>: </a:t>
            </a:r>
            <a:r>
              <a:rPr lang="en-US" sz="1600" dirty="0">
                <a:latin typeface="CMR12"/>
              </a:rPr>
              <a:t>Rostock, 05. November 2020 </a:t>
            </a:r>
            <a:r>
              <a:rPr lang="en-US" sz="1600" dirty="0" err="1">
                <a:latin typeface="CMBX12"/>
              </a:rPr>
              <a:t>Verteidigt</a:t>
            </a:r>
            <a:r>
              <a:rPr lang="en-US" sz="1600" dirty="0">
                <a:latin typeface="CMBX12"/>
              </a:rPr>
              <a:t>: 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573DE98-3D10-694F-AE6F-AB6AE07CA4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4468" y="3771900"/>
            <a:ext cx="3860800" cy="27552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9AC4B3E-232A-AC4B-A6CC-47760E03A0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2636" y="3954462"/>
            <a:ext cx="5235514" cy="2584452"/>
          </a:xfrm>
          <a:prstGeom prst="rect">
            <a:avLst/>
          </a:pr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C86B7513-963B-094D-9B83-87A0D6D056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9400" y="2625909"/>
            <a:ext cx="11285837" cy="3473086"/>
          </a:xfrm>
        </p:spPr>
        <p:txBody>
          <a:bodyPr/>
          <a:lstStyle/>
          <a:p>
            <a:r>
              <a:rPr lang="en-US" dirty="0"/>
              <a:t>Modified cell profile to avoid flat end wall, different end cells </a:t>
            </a:r>
          </a:p>
          <a:p>
            <a:r>
              <a:rPr lang="en-US" dirty="0"/>
              <a:t>Multi-parameter optimization</a:t>
            </a:r>
          </a:p>
          <a:p>
            <a:r>
              <a:rPr lang="en-US" dirty="0"/>
              <a:t>Applied to 400 MHz 1 and 4 cells and 800 MHz 5-cell cavities</a:t>
            </a:r>
          </a:p>
        </p:txBody>
      </p:sp>
    </p:spTree>
    <p:extLst>
      <p:ext uri="{BB962C8B-B14F-4D97-AF65-F5344CB8AC3E}">
        <p14:creationId xmlns:p14="http://schemas.microsoft.com/office/powerpoint/2010/main" val="15448113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165157-701E-DB44-B03D-96CACB9DD0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FCC 5-cell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2707A1-C414-A24B-AF9B-1EC4AF4111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284E1D-32B5-F840-96B6-B1D3667431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8250" y="894240"/>
            <a:ext cx="5473700" cy="52959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EA5454E-516C-0E47-9A63-4ADFCB7390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892" y="1897540"/>
            <a:ext cx="5296758" cy="42601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048E141-F295-D54F-AAD0-356777D264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150" y="805340"/>
            <a:ext cx="5175250" cy="129082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BD3845D-4F8B-9D48-BA6B-8A5F028E8BCD}"/>
              </a:ext>
            </a:extLst>
          </p:cNvPr>
          <p:cNvSpPr/>
          <p:nvPr/>
        </p:nvSpPr>
        <p:spPr>
          <a:xfrm>
            <a:off x="0" y="6511986"/>
            <a:ext cx="942382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CMBX12"/>
              </a:rPr>
              <a:t>Accelerating cavity and higher order mode coupler design for the Future Circular Collider, </a:t>
            </a:r>
            <a:r>
              <a:rPr lang="en-US" sz="1600" dirty="0" err="1">
                <a:latin typeface="CMR12"/>
              </a:rPr>
              <a:t>Shahnam</a:t>
            </a:r>
            <a:r>
              <a:rPr lang="en-US" sz="1600" dirty="0">
                <a:latin typeface="CMR12"/>
              </a:rPr>
              <a:t> </a:t>
            </a:r>
            <a:r>
              <a:rPr lang="en-US" sz="1600" dirty="0" err="1">
                <a:latin typeface="CMR12"/>
              </a:rPr>
              <a:t>Gorgi</a:t>
            </a:r>
            <a:r>
              <a:rPr lang="en-US" sz="1600" dirty="0">
                <a:latin typeface="CMR12"/>
              </a:rPr>
              <a:t> Zadeh</a:t>
            </a:r>
            <a:r>
              <a:rPr lang="en-US" sz="1600" dirty="0">
                <a:latin typeface="CMBX12"/>
              </a:rPr>
              <a:t> </a:t>
            </a:r>
            <a:endParaRPr lang="en-US" sz="16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8EB2BE1-98E1-CD4E-B2F8-52168ED61B2D}"/>
              </a:ext>
            </a:extLst>
          </p:cNvPr>
          <p:cNvSpPr/>
          <p:nvPr/>
        </p:nvSpPr>
        <p:spPr>
          <a:xfrm>
            <a:off x="9715500" y="3695700"/>
            <a:ext cx="1982229" cy="5461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754A958-5E6F-D44C-A2C4-9B7A739C48BC}"/>
              </a:ext>
            </a:extLst>
          </p:cNvPr>
          <p:cNvSpPr/>
          <p:nvPr/>
        </p:nvSpPr>
        <p:spPr>
          <a:xfrm>
            <a:off x="9728200" y="2540000"/>
            <a:ext cx="1982229" cy="3048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4644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165157-701E-DB44-B03D-96CACB9DD0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FCC HOM damping options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2707A1-C414-A24B-AF9B-1EC4AF4111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4A5C2E-912B-2E49-AA7A-F76ACC9ECA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1081" y="796166"/>
            <a:ext cx="5463069" cy="563227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AD80E93-4C24-AD4B-86C9-87C50CC16E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7180" y="3479800"/>
            <a:ext cx="2969252" cy="19743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A095312-D513-5F41-A2BF-74CFF4D117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959" y="3141280"/>
            <a:ext cx="2967665" cy="2900218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938AAE1-5BDC-5341-ACDD-815577CE7C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7800" y="923166"/>
            <a:ext cx="5638799" cy="2265001"/>
          </a:xfrm>
        </p:spPr>
        <p:txBody>
          <a:bodyPr/>
          <a:lstStyle/>
          <a:p>
            <a:r>
              <a:rPr lang="en-US" dirty="0"/>
              <a:t>Multi-parameter optimization</a:t>
            </a:r>
          </a:p>
          <a:p>
            <a:r>
              <a:rPr lang="en-US" dirty="0"/>
              <a:t>Include DQW type</a:t>
            </a:r>
          </a:p>
          <a:p>
            <a:r>
              <a:rPr lang="en-US" dirty="0"/>
              <a:t>Include ridged WG</a:t>
            </a:r>
          </a:p>
          <a:p>
            <a:r>
              <a:rPr lang="en-US" dirty="0"/>
              <a:t>Beam pipe diameter is larger than </a:t>
            </a:r>
            <a:r>
              <a:rPr lang="en-US" dirty="0" err="1"/>
              <a:t>JLab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2B6EC2F-09A3-8847-95DC-690321CE7227}"/>
              </a:ext>
            </a:extLst>
          </p:cNvPr>
          <p:cNvSpPr/>
          <p:nvPr/>
        </p:nvSpPr>
        <p:spPr>
          <a:xfrm>
            <a:off x="0" y="6511986"/>
            <a:ext cx="942382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CMBX12"/>
              </a:rPr>
              <a:t>Accelerating cavity and higher order mode coupler design for the Future Circular Collider, </a:t>
            </a:r>
            <a:r>
              <a:rPr lang="en-US" sz="1600" dirty="0" err="1">
                <a:latin typeface="CMR12"/>
              </a:rPr>
              <a:t>Shahnam</a:t>
            </a:r>
            <a:r>
              <a:rPr lang="en-US" sz="1600" dirty="0">
                <a:latin typeface="CMR12"/>
              </a:rPr>
              <a:t> </a:t>
            </a:r>
            <a:r>
              <a:rPr lang="en-US" sz="1600" dirty="0" err="1">
                <a:latin typeface="CMR12"/>
              </a:rPr>
              <a:t>Gorgi</a:t>
            </a:r>
            <a:r>
              <a:rPr lang="en-US" sz="1600" dirty="0">
                <a:latin typeface="CMR12"/>
              </a:rPr>
              <a:t> Zadeh</a:t>
            </a:r>
            <a:r>
              <a:rPr lang="en-US" sz="1600" dirty="0">
                <a:latin typeface="CMBX12"/>
              </a:rPr>
              <a:t>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353800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165157-701E-DB44-B03D-96CACB9DD0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FCC 5-cell with various HOM options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2707A1-C414-A24B-AF9B-1EC4AF4111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D86BBB3-15C1-B745-B2C2-AB4587A730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350" y="859314"/>
            <a:ext cx="2984500" cy="27432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C9AC998-ABCE-8942-B9AB-3B461C7C8B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610" y="4250800"/>
            <a:ext cx="5321300" cy="16129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38275C0-3590-454D-8694-E0F5B2C2A7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6700" y="0"/>
            <a:ext cx="5046018" cy="33279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5611C52-D404-1A4B-9AFB-2ADEF592F2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16700" y="3305469"/>
            <a:ext cx="5046018" cy="332793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AA8A8E2-0009-1540-9DEA-995B1A3070BE}"/>
              </a:ext>
            </a:extLst>
          </p:cNvPr>
          <p:cNvSpPr/>
          <p:nvPr/>
        </p:nvSpPr>
        <p:spPr>
          <a:xfrm>
            <a:off x="0" y="6511986"/>
            <a:ext cx="942382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CMBX12"/>
              </a:rPr>
              <a:t>Accelerating cavity and higher order mode coupler design for the Future Circular Collider, </a:t>
            </a:r>
            <a:r>
              <a:rPr lang="en-US" sz="1600" dirty="0" err="1">
                <a:latin typeface="CMR12"/>
              </a:rPr>
              <a:t>Shahnam</a:t>
            </a:r>
            <a:r>
              <a:rPr lang="en-US" sz="1600" dirty="0">
                <a:latin typeface="CMR12"/>
              </a:rPr>
              <a:t> </a:t>
            </a:r>
            <a:r>
              <a:rPr lang="en-US" sz="1600" dirty="0" err="1">
                <a:latin typeface="CMR12"/>
              </a:rPr>
              <a:t>Gorgi</a:t>
            </a:r>
            <a:r>
              <a:rPr lang="en-US" sz="1600" dirty="0">
                <a:latin typeface="CMR12"/>
              </a:rPr>
              <a:t> Zadeh</a:t>
            </a:r>
            <a:r>
              <a:rPr lang="en-US" sz="1600" dirty="0">
                <a:latin typeface="CMBX12"/>
              </a:rPr>
              <a:t>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8193598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165157-701E-DB44-B03D-96CACB9DD0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PERLE HOM study: Carmelo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2707A1-C414-A24B-AF9B-1EC4AF4111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0A2A4FD-1280-D44A-B68D-B6BB3E63C46F}"/>
              </a:ext>
            </a:extLst>
          </p:cNvPr>
          <p:cNvSpPr/>
          <p:nvPr/>
        </p:nvSpPr>
        <p:spPr>
          <a:xfrm>
            <a:off x="0" y="6246526"/>
            <a:ext cx="9042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</a:rPr>
              <a:t>HOM-damping studies of a 5-Cell Elliptical Superconducting Cavity for PERLE </a:t>
            </a:r>
            <a:r>
              <a:rPr lang="en-US" sz="1600" dirty="0"/>
              <a:t>, </a:t>
            </a:r>
            <a:r>
              <a:rPr lang="en-US" sz="1600" dirty="0">
                <a:latin typeface="Arial" panose="020B0604020202020204" pitchFamily="34" charset="0"/>
              </a:rPr>
              <a:t>Carmelo </a:t>
            </a:r>
            <a:r>
              <a:rPr lang="en-US" sz="1600" dirty="0" err="1">
                <a:latin typeface="Arial" panose="020B0604020202020204" pitchFamily="34" charset="0"/>
              </a:rPr>
              <a:t>Barbagallo</a:t>
            </a:r>
            <a:r>
              <a:rPr lang="en-US" sz="1600" dirty="0">
                <a:latin typeface="Arial" panose="020B0604020202020204" pitchFamily="34" charset="0"/>
              </a:rPr>
              <a:t> </a:t>
            </a:r>
            <a:r>
              <a:rPr lang="en-US" sz="1600" dirty="0"/>
              <a:t>, </a:t>
            </a:r>
            <a:r>
              <a:rPr lang="en-US" sz="1600" dirty="0">
                <a:latin typeface="Arial" panose="020B0604020202020204" pitchFamily="34" charset="0"/>
              </a:rPr>
              <a:t>PERLE SRF Meeting</a:t>
            </a:r>
            <a:r>
              <a:rPr lang="en-US" sz="1600" dirty="0">
                <a:latin typeface="ArialMT"/>
              </a:rPr>
              <a:t>, 03 December 2021 </a:t>
            </a:r>
            <a:endParaRPr lang="en-US" sz="1600" dirty="0">
              <a:effectLst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B2DF16-D943-E748-AFA0-2C3B838051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950" y="1043602"/>
            <a:ext cx="6812072" cy="2349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00ACCEC-B8F2-4243-8922-68952CC604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2893" y="874991"/>
            <a:ext cx="3629284" cy="20323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6A86F53-5D07-E04E-94E1-FDB4E693A9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62893" y="3017214"/>
            <a:ext cx="3635075" cy="32656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D87C4D4-5DAB-1342-BE73-128987A39E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750" y="3710655"/>
            <a:ext cx="4356301" cy="219742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BAE161C-F595-3442-A025-6729E0B70C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21200" y="3581401"/>
            <a:ext cx="3320238" cy="2288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2643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165157-701E-DB44-B03D-96CACB9DD0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PERLE HOM study: Carmelo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2707A1-C414-A24B-AF9B-1EC4AF4111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253163E-593B-E446-93F3-CC0719040848}"/>
              </a:ext>
            </a:extLst>
          </p:cNvPr>
          <p:cNvSpPr/>
          <p:nvPr/>
        </p:nvSpPr>
        <p:spPr>
          <a:xfrm>
            <a:off x="199692" y="856734"/>
            <a:ext cx="311495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</a:rPr>
              <a:t>Experimental activities: </a:t>
            </a:r>
            <a:endParaRPr lang="en-US" sz="2000" dirty="0">
              <a:effectLst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BA891E5-03F4-C646-9EDF-B20782A3E03D}"/>
              </a:ext>
            </a:extLst>
          </p:cNvPr>
          <p:cNvSpPr/>
          <p:nvPr/>
        </p:nvSpPr>
        <p:spPr>
          <a:xfrm>
            <a:off x="386492" y="1277792"/>
            <a:ext cx="1066250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latin typeface="ArialMT"/>
              </a:rPr>
              <a:t>Cavity end-cell modifications? (improve the damping of TM011 and TM012 mode)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MT"/>
              </a:rPr>
              <a:t>Do we plan to do perform the modifications at </a:t>
            </a:r>
            <a:r>
              <a:rPr lang="en-US" sz="2000" dirty="0" err="1">
                <a:latin typeface="ArialMT"/>
              </a:rPr>
              <a:t>JLab</a:t>
            </a:r>
            <a:r>
              <a:rPr lang="en-US" sz="2000" dirty="0">
                <a:latin typeface="ArialMT"/>
              </a:rPr>
              <a:t> or at CERN, where and when?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MT"/>
              </a:rPr>
              <a:t>Measurements on the cavity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latin typeface="ArialMT"/>
              </a:rPr>
              <a:t>Tube modification to install HOM couplers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latin typeface="ArialMT"/>
              </a:rPr>
              <a:t>Realization of the HOM couplers and installation on the cavity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latin typeface="ArialMT"/>
              </a:rPr>
              <a:t>Integration of the PERLE cavity in the SPL cryomodule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latin typeface="ArialMT"/>
              </a:rPr>
              <a:t>Thermal treatments (Nitrogen doping) on the cavity?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latin typeface="ArialMT"/>
              </a:rPr>
              <a:t>Integration of the SPL Power Coupler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latin typeface="ArialMT"/>
              </a:rPr>
              <a:t>Test of the full dressed cavity on the vertical cryostat </a:t>
            </a:r>
            <a:endParaRPr lang="en-US" sz="2000" dirty="0">
              <a:effectLst/>
              <a:latin typeface="ArialM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E863AE5-9EAE-2B48-BB50-FAAB5DA6AD6F}"/>
              </a:ext>
            </a:extLst>
          </p:cNvPr>
          <p:cNvSpPr/>
          <p:nvPr/>
        </p:nvSpPr>
        <p:spPr>
          <a:xfrm>
            <a:off x="411892" y="4222653"/>
            <a:ext cx="1063710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</a:rPr>
              <a:t>Future perspectives: </a:t>
            </a:r>
            <a:endParaRPr lang="en-US" sz="20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latin typeface="ArialMT"/>
              </a:rPr>
              <a:t>Optimization of the cavity end-cells to improve the coupling of the TM012 </a:t>
            </a:r>
            <a:r>
              <a:rPr lang="el-GR" sz="2000" dirty="0">
                <a:latin typeface="ArialMT"/>
              </a:rPr>
              <a:t>π-</a:t>
            </a:r>
            <a:r>
              <a:rPr lang="en-US" sz="2000" dirty="0">
                <a:latin typeface="ArialMT"/>
              </a:rPr>
              <a:t>mode to the beam tubes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latin typeface="ArialMT"/>
              </a:rPr>
              <a:t>Optimization of HOM couplers, and study of other HOM couplers (JLAB, TESLA)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latin typeface="ArialMT"/>
              </a:rPr>
              <a:t>Thermal studies for HOM couplers (HOM power and dissipation)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latin typeface="ArialMT"/>
              </a:rPr>
              <a:t>Planning of the experimental activities (CERN and </a:t>
            </a:r>
            <a:r>
              <a:rPr lang="en-US" sz="2000" dirty="0" err="1">
                <a:latin typeface="ArialMT"/>
              </a:rPr>
              <a:t>JLab</a:t>
            </a:r>
            <a:r>
              <a:rPr lang="en-US" sz="2000" dirty="0">
                <a:latin typeface="ArialMT"/>
              </a:rPr>
              <a:t>)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D8711EF-0B2D-2443-8924-39BF69240ED4}"/>
              </a:ext>
            </a:extLst>
          </p:cNvPr>
          <p:cNvSpPr/>
          <p:nvPr/>
        </p:nvSpPr>
        <p:spPr>
          <a:xfrm>
            <a:off x="0" y="6259226"/>
            <a:ext cx="9042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</a:rPr>
              <a:t>HOM-damping studies of a 5-Cell Elliptical Superconducting Cavity for PERLE </a:t>
            </a:r>
            <a:r>
              <a:rPr lang="en-US" sz="1600" dirty="0"/>
              <a:t>, </a:t>
            </a:r>
            <a:r>
              <a:rPr lang="en-US" sz="1600" dirty="0">
                <a:latin typeface="Arial" panose="020B0604020202020204" pitchFamily="34" charset="0"/>
              </a:rPr>
              <a:t>Carmelo </a:t>
            </a:r>
            <a:r>
              <a:rPr lang="en-US" sz="1600" dirty="0" err="1">
                <a:latin typeface="Arial" panose="020B0604020202020204" pitchFamily="34" charset="0"/>
              </a:rPr>
              <a:t>Barbagallo</a:t>
            </a:r>
            <a:r>
              <a:rPr lang="en-US" sz="1600" dirty="0">
                <a:latin typeface="Arial" panose="020B0604020202020204" pitchFamily="34" charset="0"/>
              </a:rPr>
              <a:t> </a:t>
            </a:r>
            <a:r>
              <a:rPr lang="en-US" sz="1600" dirty="0"/>
              <a:t>, </a:t>
            </a:r>
            <a:r>
              <a:rPr lang="en-US" sz="1600" dirty="0">
                <a:latin typeface="Arial" panose="020B0604020202020204" pitchFamily="34" charset="0"/>
              </a:rPr>
              <a:t>PERLE SRF Meeting</a:t>
            </a:r>
            <a:r>
              <a:rPr lang="en-US" sz="1600" dirty="0">
                <a:latin typeface="ArialMT"/>
              </a:rPr>
              <a:t>, 03 December 2021 </a:t>
            </a:r>
            <a:endParaRPr lang="en-US" sz="16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9313642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165157-701E-DB44-B03D-96CACB9DD0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PERLE HOM study: Carmelo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2707A1-C414-A24B-AF9B-1EC4AF4111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9ADF52A-03CE-1942-84B9-37C54AEFEF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232" y="1123025"/>
            <a:ext cx="3795346" cy="16446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FBB295D-4FEC-EF45-979D-144A511C02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5450" y="1108968"/>
            <a:ext cx="3556381" cy="167276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7FF0073-93F6-AB48-BFD5-2A801EFD8D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8001" y="1123025"/>
            <a:ext cx="4104597" cy="165870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2C6080C-F009-0343-8AD3-8CD314E56F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8232" y="3028950"/>
            <a:ext cx="3753177" cy="168682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D4C0E62-FD63-0A44-B1C4-3FE5658205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77378" y="3028950"/>
            <a:ext cx="2667000" cy="20193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04E775E-1B67-9647-800F-457A3CFD2E7E}"/>
              </a:ext>
            </a:extLst>
          </p:cNvPr>
          <p:cNvSpPr/>
          <p:nvPr/>
        </p:nvSpPr>
        <p:spPr>
          <a:xfrm>
            <a:off x="4235450" y="3189565"/>
            <a:ext cx="454025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Arial" panose="020B0604020202020204" pitchFamily="34" charset="0"/>
              </a:rPr>
              <a:t>Other suitable HOM-damping schemes : 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ArialMT"/>
              </a:rPr>
              <a:t>Rectangular waveguide dampers (A)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err="1">
                <a:latin typeface="ArialMT"/>
              </a:rPr>
              <a:t>JLab</a:t>
            </a:r>
            <a:r>
              <a:rPr lang="en-US" dirty="0">
                <a:latin typeface="ArialMT"/>
              </a:rPr>
              <a:t>-Type coaxial couplers (B)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ArialMT"/>
              </a:rPr>
              <a:t>TESLA-Type coaxial couplers (C)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ArialMT"/>
              </a:rPr>
              <a:t>Add absorbers in cavity-interconnecting beam tubes (D)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ArialMT"/>
              </a:rPr>
              <a:t>Coupling through Fundamental Power Coupler (E)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529B2E6-9B69-E147-89E0-15B66FC5D149}"/>
              </a:ext>
            </a:extLst>
          </p:cNvPr>
          <p:cNvSpPr/>
          <p:nvPr/>
        </p:nvSpPr>
        <p:spPr>
          <a:xfrm>
            <a:off x="0" y="6271926"/>
            <a:ext cx="9042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</a:rPr>
              <a:t>HOM-damping studies of a 5-Cell Elliptical Superconducting Cavity for PERLE </a:t>
            </a:r>
            <a:r>
              <a:rPr lang="en-US" sz="1600" dirty="0"/>
              <a:t>, </a:t>
            </a:r>
            <a:r>
              <a:rPr lang="en-US" sz="1600" dirty="0">
                <a:latin typeface="Arial" panose="020B0604020202020204" pitchFamily="34" charset="0"/>
              </a:rPr>
              <a:t>Carmelo </a:t>
            </a:r>
            <a:r>
              <a:rPr lang="en-US" sz="1600" dirty="0" err="1">
                <a:latin typeface="Arial" panose="020B0604020202020204" pitchFamily="34" charset="0"/>
              </a:rPr>
              <a:t>Barbagallo</a:t>
            </a:r>
            <a:r>
              <a:rPr lang="en-US" sz="1600" dirty="0">
                <a:latin typeface="Arial" panose="020B0604020202020204" pitchFamily="34" charset="0"/>
              </a:rPr>
              <a:t> </a:t>
            </a:r>
            <a:r>
              <a:rPr lang="en-US" sz="1600" dirty="0"/>
              <a:t>, </a:t>
            </a:r>
            <a:r>
              <a:rPr lang="en-US" sz="1600" dirty="0">
                <a:latin typeface="Arial" panose="020B0604020202020204" pitchFamily="34" charset="0"/>
              </a:rPr>
              <a:t>PERLE SRF Meeting</a:t>
            </a:r>
            <a:r>
              <a:rPr lang="en-US" sz="1600" dirty="0">
                <a:latin typeface="ArialMT"/>
              </a:rPr>
              <a:t>, 03 December 2021 </a:t>
            </a:r>
            <a:endParaRPr lang="en-US" sz="16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1774538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165157-701E-DB44-B03D-96CACB9DD0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EIC high energy cooler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2707A1-C414-A24B-AF9B-1EC4AF4111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938AAE1-5BDC-5341-ACDD-815577CE7C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7800" y="923166"/>
            <a:ext cx="5638799" cy="2265001"/>
          </a:xfrm>
        </p:spPr>
        <p:txBody>
          <a:bodyPr/>
          <a:lstStyle/>
          <a:p>
            <a:r>
              <a:rPr lang="en-US" dirty="0"/>
              <a:t>Work in progress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43BDEF5-7DB0-F444-B208-905AED156CE9}"/>
              </a:ext>
            </a:extLst>
          </p:cNvPr>
          <p:cNvGrpSpPr/>
          <p:nvPr/>
        </p:nvGrpSpPr>
        <p:grpSpPr>
          <a:xfrm>
            <a:off x="8896723" y="3454811"/>
            <a:ext cx="3034553" cy="1737361"/>
            <a:chOff x="7060117" y="4711405"/>
            <a:chExt cx="1953086" cy="1033486"/>
          </a:xfrm>
        </p:grpSpPr>
        <p:pic>
          <p:nvPicPr>
            <p:cNvPr id="10" name="Picture 9" descr="image(5).png">
              <a:extLst>
                <a:ext uri="{FF2B5EF4-FFF2-40B4-BE49-F238E27FC236}">
                  <a16:creationId xmlns:a16="http://schemas.microsoft.com/office/drawing/2014/main" id="{515F8586-4E7F-5E4E-85A0-2F0951CEC64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27286" t="5189" r="12763" b="1297"/>
            <a:stretch>
              <a:fillRect/>
            </a:stretch>
          </p:blipFill>
          <p:spPr>
            <a:xfrm flipH="1">
              <a:off x="7060117" y="4711405"/>
              <a:ext cx="1953086" cy="1033486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36431B2-4912-2842-A57A-E8224670EF3D}"/>
                </a:ext>
              </a:extLst>
            </p:cNvPr>
            <p:cNvSpPr txBox="1"/>
            <p:nvPr/>
          </p:nvSpPr>
          <p:spPr>
            <a:xfrm>
              <a:off x="7411086" y="4771233"/>
              <a:ext cx="569387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/>
                <a:t>Injector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76E7F5A-5123-0E4C-9EC2-9EE56D760DFE}"/>
              </a:ext>
            </a:extLst>
          </p:cNvPr>
          <p:cNvGrpSpPr>
            <a:grpSpLocks noChangeAspect="1"/>
          </p:cNvGrpSpPr>
          <p:nvPr/>
        </p:nvGrpSpPr>
        <p:grpSpPr>
          <a:xfrm>
            <a:off x="7743160" y="1009399"/>
            <a:ext cx="4303480" cy="2092534"/>
            <a:chOff x="2423101" y="1319223"/>
            <a:chExt cx="1827206" cy="888467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06D4C4D-9243-0C46-A791-A58306175A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00487" y="1319223"/>
              <a:ext cx="1470188" cy="789852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61DD7FC-C200-F54D-9D57-54C280D4EC3A}"/>
                </a:ext>
              </a:extLst>
            </p:cNvPr>
            <p:cNvSpPr txBox="1"/>
            <p:nvPr/>
          </p:nvSpPr>
          <p:spPr>
            <a:xfrm>
              <a:off x="2423101" y="2050899"/>
              <a:ext cx="1827206" cy="1567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900" dirty="0"/>
                <a:t>Cooler- 591 MHz ERL cavity</a:t>
              </a:r>
              <a:endParaRPr lang="en-US" sz="900" dirty="0"/>
            </a:p>
          </p:txBody>
        </p:sp>
      </p:grp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36410DAB-9383-9946-A63F-6F25AA5102D8}"/>
              </a:ext>
            </a:extLst>
          </p:cNvPr>
          <p:cNvSpPr txBox="1">
            <a:spLocks/>
          </p:cNvSpPr>
          <p:nvPr/>
        </p:nvSpPr>
        <p:spPr>
          <a:xfrm>
            <a:off x="143295" y="1400898"/>
            <a:ext cx="8464378" cy="26635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20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16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Single Pass </a:t>
            </a:r>
            <a:r>
              <a:rPr lang="en-US" sz="1800" b="1" dirty="0">
                <a:solidFill>
                  <a:srgbClr val="000000"/>
                </a:solidFill>
              </a:rPr>
              <a:t>150 MeV ERL</a:t>
            </a:r>
            <a:r>
              <a:rPr lang="en-US" sz="1800" dirty="0"/>
              <a:t>, 98.5 MHz bunch frequency</a:t>
            </a:r>
          </a:p>
          <a:p>
            <a:r>
              <a:rPr lang="en-US" sz="1800" b="1" dirty="0">
                <a:solidFill>
                  <a:srgbClr val="000000"/>
                </a:solidFill>
              </a:rPr>
              <a:t>8 x 591 MHz, 5-cell </a:t>
            </a:r>
            <a:r>
              <a:rPr lang="en-US" sz="1800" dirty="0"/>
              <a:t>elliptical + </a:t>
            </a:r>
            <a:r>
              <a:rPr lang="en-US" sz="1800" b="1" dirty="0">
                <a:solidFill>
                  <a:srgbClr val="000000"/>
                </a:solidFill>
              </a:rPr>
              <a:t>1.77 GHz </a:t>
            </a:r>
            <a:r>
              <a:rPr lang="en-US" sz="1800" dirty="0"/>
              <a:t>third harmonic</a:t>
            </a:r>
          </a:p>
          <a:p>
            <a:r>
              <a:rPr lang="en-US" sz="1800" dirty="0"/>
              <a:t>Maximum 180 MV installed voltage, </a:t>
            </a:r>
            <a:r>
              <a:rPr lang="en-US" sz="1800" dirty="0" err="1"/>
              <a:t>Eacc</a:t>
            </a:r>
            <a:r>
              <a:rPr lang="en-US" sz="1800" dirty="0"/>
              <a:t> </a:t>
            </a:r>
            <a:r>
              <a:rPr lang="en-US" sz="1800" b="1" dirty="0">
                <a:solidFill>
                  <a:srgbClr val="000000"/>
                </a:solidFill>
              </a:rPr>
              <a:t>15.8 MV/m</a:t>
            </a:r>
          </a:p>
          <a:p>
            <a:r>
              <a:rPr lang="en-US" sz="1800" dirty="0"/>
              <a:t>8 x 591 MHz, </a:t>
            </a:r>
            <a:r>
              <a:rPr lang="en-US" sz="1800" b="1" dirty="0">
                <a:solidFill>
                  <a:srgbClr val="000000"/>
                </a:solidFill>
              </a:rPr>
              <a:t>65 kW CW</a:t>
            </a:r>
            <a:r>
              <a:rPr lang="en-US" sz="1800" dirty="0"/>
              <a:t>, SSA RF Power Amplifiers</a:t>
            </a:r>
          </a:p>
          <a:p>
            <a:r>
              <a:rPr lang="en-US" sz="1800" b="1" dirty="0">
                <a:solidFill>
                  <a:srgbClr val="000000"/>
                </a:solidFill>
              </a:rPr>
              <a:t>1 </a:t>
            </a:r>
            <a:r>
              <a:rPr lang="en-US" sz="1800" b="1" dirty="0" err="1">
                <a:solidFill>
                  <a:srgbClr val="000000"/>
                </a:solidFill>
              </a:rPr>
              <a:t>nC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dirty="0"/>
              <a:t>per bunch, </a:t>
            </a:r>
            <a:r>
              <a:rPr lang="en-US" sz="1800" b="1" dirty="0">
                <a:solidFill>
                  <a:srgbClr val="000000"/>
                </a:solidFill>
              </a:rPr>
              <a:t>~100 mA </a:t>
            </a:r>
            <a:r>
              <a:rPr lang="en-US" sz="1800" dirty="0"/>
              <a:t>single pass current</a:t>
            </a:r>
          </a:p>
          <a:p>
            <a:r>
              <a:rPr lang="en-US" sz="1800" dirty="0"/>
              <a:t>Injector: DC photocathode gun, 197 MHz </a:t>
            </a:r>
            <a:r>
              <a:rPr lang="en-US" sz="1800" dirty="0" err="1"/>
              <a:t>buncher</a:t>
            </a:r>
            <a:r>
              <a:rPr lang="en-US" sz="1800" dirty="0"/>
              <a:t>, 591 MHz acceleration, 1.77 GHz linearizer.</a:t>
            </a:r>
          </a:p>
          <a:p>
            <a:endParaRPr lang="en-US" sz="180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85B6DBE-2180-8940-8CD8-0C56A18547D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89" r="1947"/>
          <a:stretch/>
        </p:blipFill>
        <p:spPr>
          <a:xfrm>
            <a:off x="530776" y="4048991"/>
            <a:ext cx="9144000" cy="2196021"/>
          </a:xfrm>
          <a:prstGeom prst="rect">
            <a:avLst/>
          </a:prstGeom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A28F7E3-31EF-8744-8382-C7EA3EEEF09B}"/>
              </a:ext>
            </a:extLst>
          </p:cNvPr>
          <p:cNvCxnSpPr>
            <a:cxnSpLocks/>
          </p:cNvCxnSpPr>
          <p:nvPr/>
        </p:nvCxnSpPr>
        <p:spPr>
          <a:xfrm flipH="1">
            <a:off x="7837455" y="2869673"/>
            <a:ext cx="1531001" cy="2743727"/>
          </a:xfrm>
          <a:prstGeom prst="straightConnector1">
            <a:avLst/>
          </a:prstGeom>
          <a:ln w="19050" cap="flat" cmpd="sng" algn="ctr">
            <a:solidFill>
              <a:schemeClr val="accent1"/>
            </a:solidFill>
            <a:prstDash val="solid"/>
            <a:miter lim="800000"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7449757-01F1-C64C-995C-BB9D71BE9B8E}"/>
              </a:ext>
            </a:extLst>
          </p:cNvPr>
          <p:cNvCxnSpPr>
            <a:cxnSpLocks/>
          </p:cNvCxnSpPr>
          <p:nvPr/>
        </p:nvCxnSpPr>
        <p:spPr>
          <a:xfrm flipH="1">
            <a:off x="9452565" y="4537610"/>
            <a:ext cx="442335" cy="823323"/>
          </a:xfrm>
          <a:prstGeom prst="straightConnector1">
            <a:avLst/>
          </a:prstGeom>
          <a:ln w="19050" cap="flat" cmpd="sng" algn="ctr">
            <a:solidFill>
              <a:schemeClr val="accent1"/>
            </a:solidFill>
            <a:prstDash val="solid"/>
            <a:miter lim="800000"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03D60CFF-B254-3F4B-B35A-F2E7EBA1A1DE}"/>
              </a:ext>
            </a:extLst>
          </p:cNvPr>
          <p:cNvSpPr/>
          <p:nvPr/>
        </p:nvSpPr>
        <p:spPr>
          <a:xfrm>
            <a:off x="0" y="6334780"/>
            <a:ext cx="477878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“The accelerator design progress for EIC strong </a:t>
            </a:r>
            <a:r>
              <a:rPr lang="en-US" sz="1400" dirty="0" err="1"/>
              <a:t>hadron</a:t>
            </a:r>
            <a:r>
              <a:rPr lang="en-US" sz="1400" dirty="0"/>
              <a:t> cooling”, E. Wang et. Al., TUPAB036 Proc. IPAC21, Brazil.</a:t>
            </a:r>
          </a:p>
        </p:txBody>
      </p:sp>
    </p:spTree>
    <p:extLst>
      <p:ext uri="{BB962C8B-B14F-4D97-AF65-F5344CB8AC3E}">
        <p14:creationId xmlns:p14="http://schemas.microsoft.com/office/powerpoint/2010/main" val="12531448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165157-701E-DB44-B03D-96CACB9DD0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ERL roadmap/path forward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2707A1-C414-A24B-AF9B-1EC4AF4111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D4AC191-0B4C-2E4A-9795-4DF4675048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7800" y="923166"/>
            <a:ext cx="5638799" cy="5591934"/>
          </a:xfrm>
        </p:spPr>
        <p:txBody>
          <a:bodyPr>
            <a:normAutofit/>
          </a:bodyPr>
          <a:lstStyle/>
          <a:p>
            <a:r>
              <a:rPr lang="en-US" dirty="0"/>
              <a:t>Develop firm requirements for PERLE</a:t>
            </a:r>
          </a:p>
          <a:p>
            <a:pPr lvl="1"/>
            <a:r>
              <a:rPr lang="en-US" dirty="0"/>
              <a:t>BBU thresholds</a:t>
            </a:r>
          </a:p>
          <a:p>
            <a:pPr lvl="1"/>
            <a:r>
              <a:rPr lang="en-US" dirty="0"/>
              <a:t>Bunch parameters</a:t>
            </a:r>
          </a:p>
          <a:p>
            <a:pPr lvl="1"/>
            <a:r>
              <a:rPr lang="en-US" dirty="0"/>
              <a:t>Fill pattern</a:t>
            </a:r>
          </a:p>
          <a:p>
            <a:r>
              <a:rPr lang="en-US" dirty="0"/>
              <a:t>Complete HOM study</a:t>
            </a:r>
          </a:p>
          <a:p>
            <a:pPr lvl="1"/>
            <a:r>
              <a:rPr lang="en-US" dirty="0"/>
              <a:t>Carmelo to visit </a:t>
            </a:r>
            <a:r>
              <a:rPr lang="en-US" dirty="0" err="1"/>
              <a:t>Jlab</a:t>
            </a:r>
            <a:endParaRPr lang="en-US" dirty="0"/>
          </a:p>
          <a:p>
            <a:pPr lvl="1"/>
            <a:r>
              <a:rPr lang="en-US" dirty="0"/>
              <a:t>Determine if new end cells needed</a:t>
            </a:r>
          </a:p>
          <a:p>
            <a:r>
              <a:rPr lang="en-US" dirty="0"/>
              <a:t>Use Cu models to verify design</a:t>
            </a:r>
          </a:p>
          <a:p>
            <a:r>
              <a:rPr lang="en-US" dirty="0"/>
              <a:t>Finalize FPC interface</a:t>
            </a:r>
          </a:p>
          <a:p>
            <a:r>
              <a:rPr lang="en-US" dirty="0"/>
              <a:t>Modify </a:t>
            </a:r>
            <a:r>
              <a:rPr lang="en-US" dirty="0" err="1"/>
              <a:t>Jlab</a:t>
            </a:r>
            <a:r>
              <a:rPr lang="en-US" dirty="0"/>
              <a:t> prototype cavity</a:t>
            </a:r>
          </a:p>
          <a:p>
            <a:r>
              <a:rPr lang="en-US" dirty="0"/>
              <a:t>Fabricate prototype HOM couplers</a:t>
            </a:r>
          </a:p>
          <a:p>
            <a:r>
              <a:rPr lang="en-US" dirty="0"/>
              <a:t>Vertical test at </a:t>
            </a:r>
            <a:r>
              <a:rPr lang="en-US" dirty="0" err="1"/>
              <a:t>Jlab</a:t>
            </a:r>
            <a:r>
              <a:rPr lang="en-US" dirty="0"/>
              <a:t> or CERN</a:t>
            </a:r>
          </a:p>
          <a:p>
            <a:r>
              <a:rPr lang="en-US" dirty="0"/>
              <a:t>Integrate into He tank and SPL module</a:t>
            </a:r>
          </a:p>
          <a:p>
            <a:r>
              <a:rPr lang="en-US" dirty="0"/>
              <a:t>Build or procure 4 production cavities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DDDCDF0-1266-F242-B8B7-C2329E389D0C}"/>
              </a:ext>
            </a:extLst>
          </p:cNvPr>
          <p:cNvGrpSpPr/>
          <p:nvPr/>
        </p:nvGrpSpPr>
        <p:grpSpPr>
          <a:xfrm>
            <a:off x="4957053" y="1294290"/>
            <a:ext cx="7234947" cy="2857500"/>
            <a:chOff x="4794115" y="2882900"/>
            <a:chExt cx="7234947" cy="2857500"/>
          </a:xfrm>
        </p:grpSpPr>
        <p:pic>
          <p:nvPicPr>
            <p:cNvPr id="5" name="Picture 2" descr="page81image4456">
              <a:extLst>
                <a:ext uri="{FF2B5EF4-FFF2-40B4-BE49-F238E27FC236}">
                  <a16:creationId xmlns:a16="http://schemas.microsoft.com/office/drawing/2014/main" id="{5EBA6DFE-783C-B840-BD05-D6B310BF0E0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94115" y="2882900"/>
              <a:ext cx="7234947" cy="2857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D919593-2938-3349-A7C7-E412A8FCDF75}"/>
                </a:ext>
              </a:extLst>
            </p:cNvPr>
            <p:cNvSpPr txBox="1"/>
            <p:nvPr/>
          </p:nvSpPr>
          <p:spPr>
            <a:xfrm>
              <a:off x="8180439" y="3126656"/>
              <a:ext cx="490840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New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45578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3231189"/>
            <a:ext cx="11285837" cy="487490"/>
          </a:xfrm>
        </p:spPr>
        <p:txBody>
          <a:bodyPr/>
          <a:lstStyle/>
          <a:p>
            <a:pPr algn="ctr"/>
            <a:r>
              <a:rPr lang="en-US" dirty="0"/>
              <a:t>Thank You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19</a:t>
            </a:fld>
            <a:endParaRPr 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3D58A0-9EC3-A742-AFFD-31BED2998B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5065EC-BC6D-934E-805E-2E726B97C4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Jlab</a:t>
            </a:r>
            <a:r>
              <a:rPr lang="en-US" dirty="0"/>
              <a:t> 802.5 MHz prototype</a:t>
            </a:r>
          </a:p>
          <a:p>
            <a:r>
              <a:rPr lang="en-US" dirty="0"/>
              <a:t>New variants:</a:t>
            </a:r>
          </a:p>
          <a:p>
            <a:r>
              <a:rPr lang="en-US" dirty="0"/>
              <a:t>Frank’s end group modifications</a:t>
            </a:r>
          </a:p>
          <a:p>
            <a:r>
              <a:rPr lang="en-US" dirty="0"/>
              <a:t>FCC 5-cell (</a:t>
            </a:r>
            <a:r>
              <a:rPr lang="en-US" dirty="0" err="1"/>
              <a:t>Shahnam’s</a:t>
            </a:r>
            <a:r>
              <a:rPr lang="en-US" dirty="0"/>
              <a:t> Thesis)</a:t>
            </a:r>
          </a:p>
          <a:p>
            <a:r>
              <a:rPr lang="en-US" dirty="0"/>
              <a:t>PERLE HOM study (Carmelo’s study)</a:t>
            </a:r>
          </a:p>
          <a:p>
            <a:r>
              <a:rPr lang="en-US" dirty="0"/>
              <a:t>EIC cooler ERL</a:t>
            </a:r>
          </a:p>
          <a:p>
            <a:r>
              <a:rPr lang="en-US" dirty="0"/>
              <a:t>ERL roadmap/path forward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A98ED6-F351-8F43-97C0-7B0E5EA8B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20219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61" name="Picture 17" descr="page4image568">
            <a:extLst>
              <a:ext uri="{FF2B5EF4-FFF2-40B4-BE49-F238E27FC236}">
                <a16:creationId xmlns:a16="http://schemas.microsoft.com/office/drawing/2014/main" id="{55931763-9160-4644-84F7-AE18B285E1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89308"/>
            <a:ext cx="68961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4165157-701E-DB44-B03D-96CACB9DD0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000" dirty="0">
                <a:latin typeface="Calibri" panose="020F0502020204030204" pitchFamily="34" charset="0"/>
              </a:rPr>
              <a:t>Recent progress and ideas: notes by Walid </a:t>
            </a:r>
            <a:r>
              <a:rPr lang="en-US" sz="2000" dirty="0" err="1">
                <a:latin typeface="Calibri" panose="020F0502020204030204" pitchFamily="34" charset="0"/>
              </a:rPr>
              <a:t>Kaabi</a:t>
            </a:r>
            <a:r>
              <a:rPr lang="en-US" sz="2000" dirty="0">
                <a:latin typeface="Calibri" panose="020F0502020204030204" pitchFamily="34" charset="0"/>
              </a:rPr>
              <a:t> and Max Klein, in contact with many of you, presented by MK, PERLE Collaboration Board Meeting, 24.7.2020 </a:t>
            </a:r>
            <a:br>
              <a:rPr lang="en-US" sz="2000" dirty="0"/>
            </a:br>
            <a:endParaRPr lang="en-US" sz="20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2707A1-C414-A24B-AF9B-1EC4AF4111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6160" name="Picture 16" descr="page4image736">
            <a:extLst>
              <a:ext uri="{FF2B5EF4-FFF2-40B4-BE49-F238E27FC236}">
                <a16:creationId xmlns:a16="http://schemas.microsoft.com/office/drawing/2014/main" id="{2A216C9E-0C1D-A641-A501-F510956F85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3329" y="1475108"/>
            <a:ext cx="86360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1E5574F-3CAD-9547-AE3B-5FC299F1385B}"/>
              </a:ext>
            </a:extLst>
          </p:cNvPr>
          <p:cNvSpPr/>
          <p:nvPr/>
        </p:nvSpPr>
        <p:spPr>
          <a:xfrm>
            <a:off x="158750" y="2729738"/>
            <a:ext cx="27686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alibri" panose="020F0502020204030204" pitchFamily="34" charset="0"/>
              </a:rPr>
              <a:t>This was worked out in Consultation with Achille, Walid and Bob </a:t>
            </a:r>
            <a:endParaRPr lang="en-US" dirty="0"/>
          </a:p>
          <a:p>
            <a:r>
              <a:rPr lang="en-US" dirty="0">
                <a:latin typeface="Calibri" panose="020F0502020204030204" pitchFamily="34" charset="0"/>
              </a:rPr>
              <a:t>It has been made known to Andrey, Andrew, Oliver on Wednesday . </a:t>
            </a:r>
            <a:endParaRPr lang="en-US" dirty="0"/>
          </a:p>
          <a:p>
            <a:r>
              <a:rPr lang="en-US" dirty="0">
                <a:latin typeface="Calibri" panose="020F0502020204030204" pitchFamily="34" charset="0"/>
              </a:rPr>
              <a:t>Work would involve Collaboration of </a:t>
            </a:r>
            <a:r>
              <a:rPr lang="en-US" dirty="0" err="1">
                <a:latin typeface="Calibri" panose="020F0502020204030204" pitchFamily="34" charset="0"/>
              </a:rPr>
              <a:t>Jlab</a:t>
            </a:r>
            <a:r>
              <a:rPr lang="en-US" dirty="0">
                <a:latin typeface="Calibri" panose="020F0502020204030204" pitchFamily="34" charset="0"/>
              </a:rPr>
              <a:t> with </a:t>
            </a:r>
            <a:r>
              <a:rPr lang="en-US" dirty="0" err="1">
                <a:latin typeface="Calibri" panose="020F0502020204030204" pitchFamily="34" charset="0"/>
              </a:rPr>
              <a:t>IJCLab</a:t>
            </a:r>
            <a:r>
              <a:rPr lang="en-US" dirty="0">
                <a:latin typeface="Calibri" panose="020F0502020204030204" pitchFamily="34" charset="0"/>
              </a:rPr>
              <a:t> and CERN </a:t>
            </a:r>
            <a:endParaRPr lang="en-US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3085625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1" descr="page5image568">
            <a:extLst>
              <a:ext uri="{FF2B5EF4-FFF2-40B4-BE49-F238E27FC236}">
                <a16:creationId xmlns:a16="http://schemas.microsoft.com/office/drawing/2014/main" id="{4D8888DB-30D5-F344-BA70-C61222337C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25500"/>
            <a:ext cx="68961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2707A1-C414-A24B-AF9B-1EC4AF4111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7171" name="Picture 3" descr="page5image736">
            <a:extLst>
              <a:ext uri="{FF2B5EF4-FFF2-40B4-BE49-F238E27FC236}">
                <a16:creationId xmlns:a16="http://schemas.microsoft.com/office/drawing/2014/main" id="{A38E86E2-1A86-8F45-83DF-8F977B39EB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00" y="1235268"/>
            <a:ext cx="8483600" cy="521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4">
            <a:extLst>
              <a:ext uri="{FF2B5EF4-FFF2-40B4-BE49-F238E27FC236}">
                <a16:creationId xmlns:a16="http://schemas.microsoft.com/office/drawing/2014/main" id="{3DD80213-6252-BA43-BCD7-7568CB4ECF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2894166"/>
            <a:ext cx="3403600" cy="230832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This was worked out in Consultation with Achille, Walid and Bob </a:t>
            </a:r>
            <a:endParaRPr kumimoji="0" lang="en-US" alt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It has been made known to Andrey, Andrew, Oliver on Wednesday . </a:t>
            </a:r>
            <a:endParaRPr kumimoji="0" lang="en-US" alt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Work would involve Collaboration of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Jlab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with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IJCLab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and CERN </a:t>
            </a:r>
            <a:endParaRPr kumimoji="0" lang="en-US" alt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7173" name="Picture 5" descr="page5image4896">
            <a:extLst>
              <a:ext uri="{FF2B5EF4-FFF2-40B4-BE49-F238E27FC236}">
                <a16:creationId xmlns:a16="http://schemas.microsoft.com/office/drawing/2014/main" id="{C58EC26B-2933-9542-BE46-5D79780ABF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5" y="641350"/>
            <a:ext cx="103838586" cy="164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1B1A2CF6-34D7-9B45-9D3D-14F4D78FF0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000" dirty="0">
                <a:latin typeface="Calibri" panose="020F0502020204030204" pitchFamily="34" charset="0"/>
              </a:rPr>
              <a:t>Recent progress and ideas: notes by Walid </a:t>
            </a:r>
            <a:r>
              <a:rPr lang="en-US" sz="2000" dirty="0" err="1">
                <a:latin typeface="Calibri" panose="020F0502020204030204" pitchFamily="34" charset="0"/>
              </a:rPr>
              <a:t>Kaabi</a:t>
            </a:r>
            <a:r>
              <a:rPr lang="en-US" sz="2000" dirty="0">
                <a:latin typeface="Calibri" panose="020F0502020204030204" pitchFamily="34" charset="0"/>
              </a:rPr>
              <a:t> and Max Klein, in contact with many of you, presented by MK, PERLE Collaboration Board Meeting, 24.7.2020 </a:t>
            </a:r>
            <a:br>
              <a:rPr lang="en-US" sz="2000" dirty="0"/>
            </a:b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1598706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Jlab</a:t>
            </a:r>
            <a:r>
              <a:rPr lang="en-US" dirty="0"/>
              <a:t> modular cryostat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/>
              <a:t>Dimensions loosely based on SNS </a:t>
            </a:r>
            <a:r>
              <a:rPr lang="en-US" dirty="0" err="1"/>
              <a:t>cryomodule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7" name="image61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09331" y="1413318"/>
            <a:ext cx="9477511" cy="4934431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165157-701E-DB44-B03D-96CACB9DD0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PERLE CM concept based on SNS cryostat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482675-AB37-4E4F-9396-F03416A4D4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Helvetica" pitchFamily="2" charset="0"/>
              </a:rPr>
              <a:t> </a:t>
            </a:r>
          </a:p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2707A1-C414-A24B-AF9B-1EC4AF4111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4097" name="Picture 1" descr="page99image384">
            <a:extLst>
              <a:ext uri="{FF2B5EF4-FFF2-40B4-BE49-F238E27FC236}">
                <a16:creationId xmlns:a16="http://schemas.microsoft.com/office/drawing/2014/main" id="{95278771-A344-C246-A189-57AFCCF082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9134" y="891846"/>
            <a:ext cx="9245634" cy="5464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45364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age81image4456">
            <a:extLst>
              <a:ext uri="{FF2B5EF4-FFF2-40B4-BE49-F238E27FC236}">
                <a16:creationId xmlns:a16="http://schemas.microsoft.com/office/drawing/2014/main" id="{7D2EB432-CA1F-8342-B696-E7DC08B369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558" y="3966174"/>
            <a:ext cx="4533900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page83image21936">
            <a:extLst>
              <a:ext uri="{FF2B5EF4-FFF2-40B4-BE49-F238E27FC236}">
                <a16:creationId xmlns:a16="http://schemas.microsoft.com/office/drawing/2014/main" id="{FA81809E-D26B-DD41-BD55-A8C8D08B32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8138" y="2536103"/>
            <a:ext cx="3581400" cy="1354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4165157-701E-DB44-B03D-96CACB9DD0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HOM damping options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A71553-BA88-B049-B86F-16A7729931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22700" y="8070852"/>
            <a:ext cx="2743200" cy="365125"/>
          </a:xfrm>
        </p:spPr>
        <p:txBody>
          <a:bodyPr/>
          <a:lstStyle/>
          <a:p>
            <a:r>
              <a:rPr lang="en-US"/>
              <a:t>October 29 </a:t>
            </a:r>
            <a:r>
              <a:rPr lang="mr-IN"/>
              <a:t>–</a:t>
            </a:r>
            <a:r>
              <a:rPr lang="en-US"/>
              <a:t> November 1, 2018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2707A1-C414-A24B-AF9B-1EC4AF4111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2049" name="Picture 1" descr="page81image400">
            <a:extLst>
              <a:ext uri="{FF2B5EF4-FFF2-40B4-BE49-F238E27FC236}">
                <a16:creationId xmlns:a16="http://schemas.microsoft.com/office/drawing/2014/main" id="{DE2BC0BF-14F1-8048-B13A-CB66ED41F9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6676" y="972254"/>
            <a:ext cx="4533900" cy="392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page82image17584">
            <a:extLst>
              <a:ext uri="{FF2B5EF4-FFF2-40B4-BE49-F238E27FC236}">
                <a16:creationId xmlns:a16="http://schemas.microsoft.com/office/drawing/2014/main" id="{5A9008A2-D571-4C47-93A1-3A2DCEB2DE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48" y="1978981"/>
            <a:ext cx="4144252" cy="2124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page84image18016">
            <a:extLst>
              <a:ext uri="{FF2B5EF4-FFF2-40B4-BE49-F238E27FC236}">
                <a16:creationId xmlns:a16="http://schemas.microsoft.com/office/drawing/2014/main" id="{CB5247AB-B4F6-2747-A66F-54EFED4150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3952" y="4896554"/>
            <a:ext cx="4533900" cy="193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page85image392">
            <a:extLst>
              <a:ext uri="{FF2B5EF4-FFF2-40B4-BE49-F238E27FC236}">
                <a16:creationId xmlns:a16="http://schemas.microsoft.com/office/drawing/2014/main" id="{46680985-F361-B94E-A9AA-EC46C72A63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860" y="5496760"/>
            <a:ext cx="6017440" cy="1365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2FE444F-92F7-8F4E-8E16-691CB37B69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93638" y="985105"/>
            <a:ext cx="5257800" cy="1168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12D7135-0438-0D49-9373-10D5C917231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0958" y="962400"/>
            <a:ext cx="1988235" cy="13903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24EC592-0F46-0B48-8FF5-FD385D00A7A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68900" y="3933720"/>
            <a:ext cx="2029934" cy="164823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FE6B797-4216-2D45-A9D6-691131FAF257}"/>
              </a:ext>
            </a:extLst>
          </p:cNvPr>
          <p:cNvSpPr txBox="1"/>
          <p:nvPr/>
        </p:nvSpPr>
        <p:spPr>
          <a:xfrm>
            <a:off x="6451600" y="3933720"/>
            <a:ext cx="561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HZB</a:t>
            </a:r>
          </a:p>
        </p:txBody>
      </p:sp>
    </p:spTree>
    <p:extLst>
      <p:ext uri="{BB962C8B-B14F-4D97-AF65-F5344CB8AC3E}">
        <p14:creationId xmlns:p14="http://schemas.microsoft.com/office/powerpoint/2010/main" val="27038621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165157-701E-DB44-B03D-96CACB9DD0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Jlab</a:t>
            </a:r>
            <a:r>
              <a:rPr lang="en-US" dirty="0"/>
              <a:t> 802.5 MHz prototype (F. </a:t>
            </a:r>
            <a:r>
              <a:rPr lang="en-US" dirty="0" err="1"/>
              <a:t>Marhauser</a:t>
            </a:r>
            <a:r>
              <a:rPr lang="en-US" dirty="0"/>
              <a:t> et. al.)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482675-AB37-4E4F-9396-F03416A4D4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893" y="966055"/>
            <a:ext cx="6598508" cy="5381694"/>
          </a:xfrm>
        </p:spPr>
        <p:txBody>
          <a:bodyPr/>
          <a:lstStyle/>
          <a:p>
            <a:r>
              <a:rPr lang="en-US" dirty="0"/>
              <a:t>Shared DNA with </a:t>
            </a:r>
            <a:r>
              <a:rPr lang="en-US" dirty="0" err="1"/>
              <a:t>Jlab</a:t>
            </a:r>
            <a:r>
              <a:rPr lang="en-US" dirty="0"/>
              <a:t> FEL, JLEIC cooler and CEBAF “C75” cavities</a:t>
            </a:r>
          </a:p>
          <a:p>
            <a:r>
              <a:rPr lang="en-US" dirty="0"/>
              <a:t>1-cell and 5-cell </a:t>
            </a:r>
            <a:r>
              <a:rPr lang="en-US" dirty="0" err="1"/>
              <a:t>Nb</a:t>
            </a:r>
            <a:r>
              <a:rPr lang="en-US" dirty="0"/>
              <a:t> prototypes </a:t>
            </a:r>
          </a:p>
          <a:p>
            <a:r>
              <a:rPr lang="en-US" dirty="0"/>
              <a:t>2x Cu 1-cells for thin film coating</a:t>
            </a:r>
          </a:p>
          <a:p>
            <a:r>
              <a:rPr lang="en-US" dirty="0"/>
              <a:t>2-cell Cu “kit” for further HOM development</a:t>
            </a:r>
          </a:p>
          <a:p>
            <a:r>
              <a:rPr lang="en-US" dirty="0"/>
              <a:t>End group design was to come from CERN</a:t>
            </a:r>
          </a:p>
          <a:p>
            <a:r>
              <a:rPr lang="en-US" dirty="0"/>
              <a:t>Most parts available for PERLE if useful</a:t>
            </a:r>
          </a:p>
          <a:p>
            <a:r>
              <a:rPr lang="en-US" dirty="0"/>
              <a:t>Dies and fixtures available at </a:t>
            </a:r>
            <a:r>
              <a:rPr lang="en-US" dirty="0" err="1"/>
              <a:t>Jlab</a:t>
            </a:r>
            <a:r>
              <a:rPr lang="en-US" dirty="0"/>
              <a:t>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2707A1-C414-A24B-AF9B-1EC4AF4111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3073" name="Picture 1" descr="page94image18280">
            <a:extLst>
              <a:ext uri="{FF2B5EF4-FFF2-40B4-BE49-F238E27FC236}">
                <a16:creationId xmlns:a16="http://schemas.microsoft.com/office/drawing/2014/main" id="{6A073D10-7CF1-334D-B7C4-99494977B5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3829" y="997029"/>
            <a:ext cx="4533900" cy="255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page95image384">
            <a:extLst>
              <a:ext uri="{FF2B5EF4-FFF2-40B4-BE49-F238E27FC236}">
                <a16:creationId xmlns:a16="http://schemas.microsoft.com/office/drawing/2014/main" id="{403B90C3-C146-E84A-825B-606FC8BECB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799" y="3518249"/>
            <a:ext cx="3926357" cy="2958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27DCB35-C446-D34A-A89E-E30272BE02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4965" y="4411029"/>
            <a:ext cx="1988235" cy="139037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77F0759-8785-9048-8533-8B5BE43F53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4592" y="4411029"/>
            <a:ext cx="5257800" cy="11684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12A055B-65C3-F94F-A165-ED8B1BD8E516}"/>
              </a:ext>
            </a:extLst>
          </p:cNvPr>
          <p:cNvSpPr/>
          <p:nvPr/>
        </p:nvSpPr>
        <p:spPr>
          <a:xfrm>
            <a:off x="406400" y="5732432"/>
            <a:ext cx="7811271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+mj-lt"/>
              <a:buAutoNum type="arabicPeriod" startAt="192"/>
            </a:pPr>
            <a:r>
              <a:rPr lang="en-US" sz="1400" dirty="0">
                <a:latin typeface="LMRoman10"/>
              </a:rPr>
              <a:t>R. </a:t>
            </a:r>
            <a:r>
              <a:rPr lang="en-US" sz="1400" dirty="0" err="1">
                <a:latin typeface="LMRoman10"/>
              </a:rPr>
              <a:t>Rimmer</a:t>
            </a:r>
            <a:r>
              <a:rPr lang="en-US" sz="1400" dirty="0">
                <a:latin typeface="LMRoman10"/>
              </a:rPr>
              <a:t> et al. The </a:t>
            </a:r>
            <a:r>
              <a:rPr lang="en-US" sz="1400" dirty="0" err="1">
                <a:latin typeface="LMRoman10"/>
              </a:rPr>
              <a:t>JLab</a:t>
            </a:r>
            <a:r>
              <a:rPr lang="en-US" sz="1400" dirty="0">
                <a:latin typeface="LMRoman10"/>
              </a:rPr>
              <a:t> Ampere-Class Cryomodule. </a:t>
            </a:r>
            <a:r>
              <a:rPr lang="en-US" sz="1400" i="1" dirty="0">
                <a:latin typeface="LMRoman10"/>
              </a:rPr>
              <a:t>Proceedings of the 12th Workshop on RF Superconductivity (SRF’05)</a:t>
            </a:r>
            <a:r>
              <a:rPr lang="en-US" sz="1400" dirty="0">
                <a:latin typeface="LMRoman10"/>
              </a:rPr>
              <a:t>, 2005. </a:t>
            </a:r>
            <a:endParaRPr lang="en-US" sz="1400" dirty="0"/>
          </a:p>
          <a:p>
            <a:pPr>
              <a:buFont typeface="+mj-lt"/>
              <a:buAutoNum type="arabicPeriod" startAt="192"/>
            </a:pPr>
            <a:r>
              <a:rPr lang="en-US" sz="1400" dirty="0">
                <a:latin typeface="LMRoman10"/>
              </a:rPr>
              <a:t>[193]  R.A. </a:t>
            </a:r>
            <a:r>
              <a:rPr lang="en-US" sz="1400" dirty="0" err="1">
                <a:latin typeface="LMRoman10"/>
              </a:rPr>
              <a:t>Rimmer</a:t>
            </a:r>
            <a:r>
              <a:rPr lang="en-US" sz="1400" dirty="0">
                <a:latin typeface="LMRoman10"/>
              </a:rPr>
              <a:t>, W. Clemens, D. Forehand, J. Henry, P. </a:t>
            </a:r>
            <a:r>
              <a:rPr lang="en-US" sz="1400" dirty="0" err="1">
                <a:latin typeface="LMRoman10"/>
              </a:rPr>
              <a:t>Kneisel</a:t>
            </a:r>
            <a:r>
              <a:rPr lang="en-US" sz="1400" dirty="0">
                <a:latin typeface="LMRoman10"/>
              </a:rPr>
              <a:t>, K. Macha, F. </a:t>
            </a:r>
            <a:r>
              <a:rPr lang="en-US" sz="1400" dirty="0" err="1">
                <a:latin typeface="LMRoman10"/>
              </a:rPr>
              <a:t>Marhauser</a:t>
            </a:r>
            <a:r>
              <a:rPr lang="en-US" sz="1400" dirty="0">
                <a:latin typeface="LMRoman10"/>
              </a:rPr>
              <a:t>, L. Turlington, and H. Wang. Recent Progress on High-Current SRF Cavities at </a:t>
            </a:r>
            <a:r>
              <a:rPr lang="en-US" sz="1400" dirty="0" err="1">
                <a:latin typeface="LMRoman10"/>
              </a:rPr>
              <a:t>JLab</a:t>
            </a:r>
            <a:r>
              <a:rPr lang="en-US" sz="1400" dirty="0">
                <a:latin typeface="LMRoman10"/>
              </a:rPr>
              <a:t>. </a:t>
            </a:r>
            <a:r>
              <a:rPr lang="en-US" sz="1400" i="1" dirty="0">
                <a:latin typeface="LMRoman10"/>
              </a:rPr>
              <a:t>Pro- </a:t>
            </a:r>
            <a:r>
              <a:rPr lang="en-US" sz="1400" i="1" dirty="0" err="1">
                <a:latin typeface="LMRoman10"/>
              </a:rPr>
              <a:t>ceedings</a:t>
            </a:r>
            <a:r>
              <a:rPr lang="en-US" sz="1400" i="1" dirty="0">
                <a:latin typeface="LMRoman10"/>
              </a:rPr>
              <a:t> of the International Particle Accelerator Conference (IPAC’10)</a:t>
            </a:r>
            <a:r>
              <a:rPr lang="en-US" sz="1400" dirty="0">
                <a:latin typeface="LMRoman10"/>
              </a:rPr>
              <a:t>, 2010.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5826421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165157-701E-DB44-B03D-96CACB9DD0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900" y="140044"/>
            <a:ext cx="11938000" cy="487490"/>
          </a:xfrm>
        </p:spPr>
        <p:txBody>
          <a:bodyPr>
            <a:normAutofit/>
          </a:bodyPr>
          <a:lstStyle/>
          <a:p>
            <a:r>
              <a:rPr lang="en-US" dirty="0"/>
              <a:t>HOM-damping options</a:t>
            </a:r>
            <a:endParaRPr lang="en-US" b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2707A1-C414-A24B-AF9B-1EC4AF4111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360603F-B3BC-AC45-8C3D-843C0F44F4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2250" y="805340"/>
            <a:ext cx="6616700" cy="54737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7B95D1B-9620-6F42-8A97-424E029E2911}"/>
              </a:ext>
            </a:extLst>
          </p:cNvPr>
          <p:cNvSpPr/>
          <p:nvPr/>
        </p:nvSpPr>
        <p:spPr>
          <a:xfrm>
            <a:off x="88900" y="909935"/>
            <a:ext cx="56261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en-US" dirty="0"/>
            </a:b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3AD90DA-7252-4B4B-AF90-66137CCB14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870200"/>
            <a:ext cx="5554861" cy="27559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4DD47C6-FC2E-5C4C-963A-4EB1603F24B9}"/>
              </a:ext>
            </a:extLst>
          </p:cNvPr>
          <p:cNvSpPr txBox="1"/>
          <p:nvPr/>
        </p:nvSpPr>
        <p:spPr>
          <a:xfrm>
            <a:off x="-1" y="1100003"/>
            <a:ext cx="555486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Wide survey of existing and new options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Also in context of JLEIC ERL and storage ring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Waveguides selected for cooler ERL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On-cell damper development started for ESR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5D02A94-2861-B746-9C09-3BC2F50585E6}"/>
              </a:ext>
            </a:extLst>
          </p:cNvPr>
          <p:cNvSpPr/>
          <p:nvPr/>
        </p:nvSpPr>
        <p:spPr>
          <a:xfrm>
            <a:off x="-12700" y="6224369"/>
            <a:ext cx="90551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LMRoman10"/>
              </a:rPr>
              <a:t>F. </a:t>
            </a:r>
            <a:r>
              <a:rPr lang="en-US" dirty="0" err="1">
                <a:latin typeface="LMRoman10"/>
              </a:rPr>
              <a:t>Marhauser</a:t>
            </a:r>
            <a:r>
              <a:rPr lang="en-US" dirty="0">
                <a:latin typeface="LMRoman10"/>
              </a:rPr>
              <a:t>. Next generation HOM damping. </a:t>
            </a:r>
            <a:r>
              <a:rPr lang="en-US" i="1" dirty="0">
                <a:latin typeface="LMRoman10"/>
              </a:rPr>
              <a:t>Superconducting Science and Technology Topical </a:t>
            </a:r>
            <a:endParaRPr lang="en-US" dirty="0"/>
          </a:p>
          <a:p>
            <a:r>
              <a:rPr lang="en-US" i="1" dirty="0">
                <a:latin typeface="LMRoman10"/>
              </a:rPr>
              <a:t>Review 30 (2017) 063002</a:t>
            </a:r>
            <a:r>
              <a:rPr lang="en-US" dirty="0">
                <a:latin typeface="LMRoman10"/>
              </a:rPr>
              <a:t>, 30(6):38, 2017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254EE4B-BA1D-294D-9D2C-3FBD24BEF148}"/>
              </a:ext>
            </a:extLst>
          </p:cNvPr>
          <p:cNvSpPr txBox="1"/>
          <p:nvPr/>
        </p:nvSpPr>
        <p:spPr>
          <a:xfrm>
            <a:off x="10650370" y="150586"/>
            <a:ext cx="14068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F. </a:t>
            </a:r>
            <a:r>
              <a:rPr lang="en-US" dirty="0" err="1"/>
              <a:t>Marhauser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28247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165157-701E-DB44-B03D-96CACB9DD0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JLEIC 1-cell cavity with various HOM damper options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2707A1-C414-A24B-AF9B-1EC4AF4111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DB33C9F-6B01-CD4A-B7EC-E84CCEE457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87513"/>
            <a:ext cx="6430722" cy="36557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E897AFB-4B28-8149-8ABC-4907A421ED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2010" y="1783556"/>
            <a:ext cx="5464090" cy="357649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E6D70126-DAF4-4F41-90AD-C468F534765D}"/>
              </a:ext>
            </a:extLst>
          </p:cNvPr>
          <p:cNvSpPr/>
          <p:nvPr/>
        </p:nvSpPr>
        <p:spPr>
          <a:xfrm>
            <a:off x="-12700" y="6224369"/>
            <a:ext cx="90551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LMRoman10"/>
              </a:rPr>
              <a:t>F. </a:t>
            </a:r>
            <a:r>
              <a:rPr lang="en-US" dirty="0" err="1">
                <a:latin typeface="LMRoman10"/>
              </a:rPr>
              <a:t>Marhauser</a:t>
            </a:r>
            <a:r>
              <a:rPr lang="en-US" dirty="0">
                <a:latin typeface="LMRoman10"/>
              </a:rPr>
              <a:t>. Next generation HOM damping. </a:t>
            </a:r>
            <a:r>
              <a:rPr lang="en-US" i="1" dirty="0">
                <a:latin typeface="LMRoman10"/>
              </a:rPr>
              <a:t>Superconducting Science and Technology Topical </a:t>
            </a:r>
            <a:endParaRPr lang="en-US" dirty="0"/>
          </a:p>
          <a:p>
            <a:r>
              <a:rPr lang="en-US" i="1" dirty="0">
                <a:latin typeface="LMRoman10"/>
              </a:rPr>
              <a:t>Review 30 (2017) 063002</a:t>
            </a:r>
            <a:r>
              <a:rPr lang="en-US" dirty="0">
                <a:latin typeface="LMRoman10"/>
              </a:rPr>
              <a:t>, 30(6):38, 2017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4BA9399-1419-634F-8695-55CB41E33CDA}"/>
              </a:ext>
            </a:extLst>
          </p:cNvPr>
          <p:cNvSpPr txBox="1"/>
          <p:nvPr/>
        </p:nvSpPr>
        <p:spPr>
          <a:xfrm>
            <a:off x="10650370" y="150586"/>
            <a:ext cx="14068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F. </a:t>
            </a:r>
            <a:r>
              <a:rPr lang="en-US" dirty="0" err="1"/>
              <a:t>Marhauser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07416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165157-701E-DB44-B03D-96CACB9DD0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HOM end group S-</a:t>
            </a:r>
            <a:r>
              <a:rPr lang="en-US" dirty="0" err="1"/>
              <a:t>parameyer</a:t>
            </a:r>
            <a:r>
              <a:rPr lang="en-US" dirty="0"/>
              <a:t> study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2707A1-C414-A24B-AF9B-1EC4AF4111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28DEFB-3045-8240-8A7F-7C9779C036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2883350"/>
            <a:ext cx="5025140" cy="16632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52095D0-3D32-F74D-B5F3-10A80ED9CA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1240" y="2681921"/>
            <a:ext cx="3354410" cy="25927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3E2D495-64DC-3148-8B0B-F8FB520817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20413" y="2681921"/>
            <a:ext cx="3354410" cy="25927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8906907-DD10-574A-9360-68F92378C0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892" y="1136650"/>
            <a:ext cx="11277351" cy="113665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5B3CC69-4E1E-864C-B8BF-28BA3FC891A9}"/>
              </a:ext>
            </a:extLst>
          </p:cNvPr>
          <p:cNvSpPr/>
          <p:nvPr/>
        </p:nvSpPr>
        <p:spPr>
          <a:xfrm>
            <a:off x="-12700" y="6224369"/>
            <a:ext cx="90551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LMRoman10"/>
              </a:rPr>
              <a:t>F. </a:t>
            </a:r>
            <a:r>
              <a:rPr lang="en-US" dirty="0" err="1">
                <a:latin typeface="LMRoman10"/>
              </a:rPr>
              <a:t>Marhauser</a:t>
            </a:r>
            <a:r>
              <a:rPr lang="en-US" dirty="0">
                <a:latin typeface="LMRoman10"/>
              </a:rPr>
              <a:t>. Next generation HOM damping. </a:t>
            </a:r>
            <a:r>
              <a:rPr lang="en-US" i="1" dirty="0">
                <a:latin typeface="LMRoman10"/>
              </a:rPr>
              <a:t>Superconducting Science and Technology Topical </a:t>
            </a:r>
            <a:endParaRPr lang="en-US" dirty="0"/>
          </a:p>
          <a:p>
            <a:r>
              <a:rPr lang="en-US" i="1" dirty="0">
                <a:latin typeface="LMRoman10"/>
              </a:rPr>
              <a:t>Review 30 (2017) 063002</a:t>
            </a:r>
            <a:r>
              <a:rPr lang="en-US" dirty="0">
                <a:latin typeface="LMRoman10"/>
              </a:rPr>
              <a:t>, 30(6):38, 2017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FDB2A47-F728-FB4A-8D4E-EE53258B23DF}"/>
              </a:ext>
            </a:extLst>
          </p:cNvPr>
          <p:cNvSpPr txBox="1"/>
          <p:nvPr/>
        </p:nvSpPr>
        <p:spPr>
          <a:xfrm>
            <a:off x="10650370" y="150586"/>
            <a:ext cx="14068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F. </a:t>
            </a:r>
            <a:r>
              <a:rPr lang="en-US" dirty="0" err="1"/>
              <a:t>Marhauser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41750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165157-701E-DB44-B03D-96CACB9DD0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HOM study extended to 5-cells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2707A1-C414-A24B-AF9B-1EC4AF4111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5C69FDB-A906-914D-8442-04EA5BB65A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699" y="800035"/>
            <a:ext cx="6172201" cy="415777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C6BED83-061D-D94F-BE53-C06F5FC62B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2300" y="812800"/>
            <a:ext cx="5111296" cy="2997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3E12B76-A457-FB4F-9796-E95E0C1E49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7700" y="3848100"/>
            <a:ext cx="5111296" cy="299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C45BD25-35F6-9C49-BCA7-690FCEA38B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099" y="4957808"/>
            <a:ext cx="6613675" cy="139854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2352124-8B58-2A48-AC90-3FC276CE0F17}"/>
              </a:ext>
            </a:extLst>
          </p:cNvPr>
          <p:cNvSpPr/>
          <p:nvPr/>
        </p:nvSpPr>
        <p:spPr>
          <a:xfrm>
            <a:off x="97282" y="6488668"/>
            <a:ext cx="72037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Frank </a:t>
            </a:r>
            <a:r>
              <a:rPr lang="en-US" dirty="0" err="1"/>
              <a:t>Marhauser</a:t>
            </a:r>
            <a:r>
              <a:rPr lang="en-US" dirty="0"/>
              <a:t> 2017 </a:t>
            </a:r>
            <a:r>
              <a:rPr lang="en-US" i="1" dirty="0" err="1"/>
              <a:t>Supercond</a:t>
            </a:r>
            <a:r>
              <a:rPr lang="en-US" i="1" dirty="0"/>
              <a:t>. Sci. Technol. </a:t>
            </a:r>
            <a:r>
              <a:rPr lang="en-US" dirty="0"/>
              <a:t>30 063002</a:t>
            </a:r>
            <a:r>
              <a:rPr lang="en-US" dirty="0">
                <a:latin typeface="LMRoman10"/>
              </a:rPr>
              <a:t>, 30(6):38, 2017</a:t>
            </a:r>
            <a:r>
              <a:rPr lang="en-US" dirty="0"/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26CFED6-DA28-C04B-9A6C-111DBBC321E8}"/>
              </a:ext>
            </a:extLst>
          </p:cNvPr>
          <p:cNvSpPr txBox="1"/>
          <p:nvPr/>
        </p:nvSpPr>
        <p:spPr>
          <a:xfrm>
            <a:off x="10650370" y="150586"/>
            <a:ext cx="14068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F. </a:t>
            </a:r>
            <a:r>
              <a:rPr lang="en-US" dirty="0" err="1"/>
              <a:t>Marhauser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13922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7A39F1E-78AD-4A41-BF13-4A0BD7421A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324" r="-3071"/>
          <a:stretch/>
        </p:blipFill>
        <p:spPr>
          <a:xfrm>
            <a:off x="222421" y="4212932"/>
            <a:ext cx="2992559" cy="266143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4165157-701E-DB44-B03D-96CACB9DD0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</a:t>
            </a:r>
            <a:r>
              <a:rPr lang="en-US" dirty="0" err="1"/>
              <a:t>Jlab</a:t>
            </a:r>
            <a:r>
              <a:rPr lang="en-US" dirty="0"/>
              <a:t> variants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2707A1-C414-A24B-AF9B-1EC4AF4111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CA816AA-2E8E-E44B-B9D6-BA97F2FCD3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r="42396"/>
          <a:stretch/>
        </p:blipFill>
        <p:spPr>
          <a:xfrm>
            <a:off x="106020" y="2388998"/>
            <a:ext cx="3108960" cy="219570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51CA2D1-0165-F641-A961-9549D5F909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8800" y="781050"/>
            <a:ext cx="4978400" cy="30099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C6AD070-4404-8848-946E-E070407734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3900" y="3834002"/>
            <a:ext cx="4711700" cy="30366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C4FCC34-CB70-6948-818C-CEAE136D0A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4400" y="2451100"/>
            <a:ext cx="3530600" cy="4089400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28BE736-A5EE-AA4D-83D6-EA13E4E9C2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892" y="966055"/>
            <a:ext cx="11285837" cy="5381694"/>
          </a:xfrm>
        </p:spPr>
        <p:txBody>
          <a:bodyPr/>
          <a:lstStyle/>
          <a:p>
            <a:r>
              <a:rPr lang="en-US" dirty="0"/>
              <a:t>Modified end cell profiles </a:t>
            </a:r>
          </a:p>
          <a:p>
            <a:r>
              <a:rPr lang="en-US" dirty="0"/>
              <a:t>Reduction of  TM011 and TM012 modes</a:t>
            </a:r>
          </a:p>
          <a:p>
            <a:r>
              <a:rPr lang="en-US" dirty="0"/>
              <a:t>Some increases in dipole modes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B73D4E4-56A2-5F4C-982D-40922558819C}"/>
              </a:ext>
            </a:extLst>
          </p:cNvPr>
          <p:cNvSpPr txBox="1"/>
          <p:nvPr/>
        </p:nvSpPr>
        <p:spPr>
          <a:xfrm>
            <a:off x="10650370" y="150586"/>
            <a:ext cx="14068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F. </a:t>
            </a:r>
            <a:r>
              <a:rPr lang="en-US" dirty="0" err="1"/>
              <a:t>Marhauser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21986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165157-701E-DB44-B03D-96CACB9DD0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5-cell 650 MHz cavity in CEPC, 16.6 mA, 384 cavities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2707A1-C414-A24B-AF9B-1EC4AF4111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944127-0DE7-CB4B-8EDD-98E0941CBC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25" y="1739900"/>
            <a:ext cx="6145882" cy="3835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BDFF54E-4FC7-F442-BD7A-D595E279A1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1785" y="1739900"/>
            <a:ext cx="6145882" cy="3835400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5C16379-0838-2A4F-98B1-F73FDE748B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892" y="966055"/>
            <a:ext cx="11285837" cy="5381694"/>
          </a:xfrm>
        </p:spPr>
        <p:txBody>
          <a:bodyPr/>
          <a:lstStyle/>
          <a:p>
            <a:r>
              <a:rPr lang="en-US" dirty="0"/>
              <a:t>But </a:t>
            </a:r>
            <a:r>
              <a:rPr lang="en-US" b="1" dirty="0"/>
              <a:t>is it needed? </a:t>
            </a:r>
            <a:r>
              <a:rPr lang="en-US" dirty="0"/>
              <a:t>Depends on thresholds, for CEPC probably no, for FCC yes?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E1248B2-0760-7549-8B6E-16BB2D668186}"/>
              </a:ext>
            </a:extLst>
          </p:cNvPr>
          <p:cNvSpPr txBox="1"/>
          <p:nvPr/>
        </p:nvSpPr>
        <p:spPr>
          <a:xfrm>
            <a:off x="10650370" y="150586"/>
            <a:ext cx="14068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F. </a:t>
            </a:r>
            <a:r>
              <a:rPr lang="en-US" dirty="0" err="1"/>
              <a:t>Marhauser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9115802"/>
      </p:ext>
    </p:extLst>
  </p:cSld>
  <p:clrMapOvr>
    <a:masterClrMapping/>
  </p:clrMapOvr>
</p:sld>
</file>

<file path=ppt/theme/theme1.xml><?xml version="1.0" encoding="utf-8"?>
<a:theme xmlns:a="http://schemas.openxmlformats.org/drawingml/2006/main" name="Theme1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2B5FDA33-0725-481D-A9BF-32E6FB1CA958}" vid="{825910BA-ECA8-437E-BE28-9A14A03687B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JLab Widescreen Template</Template>
  <TotalTime>6573</TotalTime>
  <Words>1223</Words>
  <Application>Microsoft Macintosh PowerPoint</Application>
  <PresentationFormat>Widescreen</PresentationFormat>
  <Paragraphs>163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6" baseType="lpstr">
      <vt:lpstr>等线</vt:lpstr>
      <vt:lpstr>PingFangSC-Regular</vt:lpstr>
      <vt:lpstr>.PingFangSC-Regular</vt:lpstr>
      <vt:lpstr>Arial</vt:lpstr>
      <vt:lpstr>ArialMT</vt:lpstr>
      <vt:lpstr>Calibri</vt:lpstr>
      <vt:lpstr>CMBX12</vt:lpstr>
      <vt:lpstr>CMR12</vt:lpstr>
      <vt:lpstr>CMR17</vt:lpstr>
      <vt:lpstr>Helvetica</vt:lpstr>
      <vt:lpstr>LMRoman10</vt:lpstr>
      <vt:lpstr>Theme1</vt:lpstr>
      <vt:lpstr>HOM, Cavity design and Prototyping</vt:lpstr>
      <vt:lpstr>Outline</vt:lpstr>
      <vt:lpstr>Jlab 802.5 MHz prototype (F. Marhauser et. al.)</vt:lpstr>
      <vt:lpstr>HOM-damping options</vt:lpstr>
      <vt:lpstr>JLEIC 1-cell cavity with various HOM damper options</vt:lpstr>
      <vt:lpstr>HOM end group S-parameyer study</vt:lpstr>
      <vt:lpstr>HOM study extended to 5-cells</vt:lpstr>
      <vt:lpstr>New Jlab variants</vt:lpstr>
      <vt:lpstr>Example: 5-cell 650 MHz cavity in CEPC, 16.6 mA, 384 cavities</vt:lpstr>
      <vt:lpstr>New variant: Shahnam’s thesis</vt:lpstr>
      <vt:lpstr>FCC 5-cell</vt:lpstr>
      <vt:lpstr>FCC HOM damping options</vt:lpstr>
      <vt:lpstr>FCC 5-cell with various HOM options</vt:lpstr>
      <vt:lpstr>PERLE HOM study: Carmelo</vt:lpstr>
      <vt:lpstr>PERLE HOM study: Carmelo</vt:lpstr>
      <vt:lpstr>PERLE HOM study: Carmelo</vt:lpstr>
      <vt:lpstr>EIC high energy cooler</vt:lpstr>
      <vt:lpstr>ERL roadmap/path forward</vt:lpstr>
      <vt:lpstr>Thank You</vt:lpstr>
      <vt:lpstr>Recent progress and ideas: notes by Walid Kaabi and Max Klein, in contact with many of you, presented by MK, PERLE Collaboration Board Meeting, 24.7.2020  </vt:lpstr>
      <vt:lpstr>Recent progress and ideas: notes by Walid Kaabi and Max Klein, in contact with many of you, presented by MK, PERLE Collaboration Board Meeting, 24.7.2020  </vt:lpstr>
      <vt:lpstr>Jlab modular cryostat</vt:lpstr>
      <vt:lpstr>PERLE CM concept based on SNS cryostat</vt:lpstr>
      <vt:lpstr>HOM damping options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of Talk</dc:title>
  <dc:creator>Erin Clifton</dc:creator>
  <cp:lastModifiedBy>Microsoft Office User</cp:lastModifiedBy>
  <cp:revision>99</cp:revision>
  <cp:lastPrinted>2022-01-10T14:13:57Z</cp:lastPrinted>
  <dcterms:created xsi:type="dcterms:W3CDTF">2020-06-30T13:21:44Z</dcterms:created>
  <dcterms:modified xsi:type="dcterms:W3CDTF">2022-01-10T17:41:58Z</dcterms:modified>
</cp:coreProperties>
</file>