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5" r:id="rId1"/>
  </p:sldMasterIdLst>
  <p:notesMasterIdLst>
    <p:notesMasterId r:id="rId9"/>
  </p:notesMasterIdLst>
  <p:sldIdLst>
    <p:sldId id="309" r:id="rId2"/>
    <p:sldId id="368" r:id="rId3"/>
    <p:sldId id="370" r:id="rId4"/>
    <p:sldId id="369" r:id="rId5"/>
    <p:sldId id="371" r:id="rId6"/>
    <p:sldId id="353" r:id="rId7"/>
    <p:sldId id="34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56" autoAdjust="0"/>
    <p:restoredTop sz="98641" autoAdjust="0"/>
  </p:normalViewPr>
  <p:slideViewPr>
    <p:cSldViewPr snapToGrid="0" snapToObjects="1">
      <p:cViewPr varScale="1">
        <p:scale>
          <a:sx n="100" d="100"/>
          <a:sy n="100" d="100"/>
        </p:scale>
        <p:origin x="168" y="43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170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48" d="100"/>
          <a:sy n="48" d="100"/>
        </p:scale>
        <p:origin x="2664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F3527-BB28-884B-A511-C22C3DCF5453}" type="datetimeFigureOut">
              <a:rPr lang="en-US" smtClean="0"/>
              <a:pPr/>
              <a:t>1/8/22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BF1341-3AFE-B447-A831-9671D6A700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40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2271" y="2866618"/>
            <a:ext cx="4317562" cy="43175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3181" y="505595"/>
            <a:ext cx="10583064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3182" y="1720793"/>
            <a:ext cx="5875975" cy="324667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200" baseline="0">
                <a:solidFill>
                  <a:schemeClr val="accent1"/>
                </a:solidFill>
                <a:latin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Here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443182" y="5126730"/>
            <a:ext cx="5875975" cy="42086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Author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181" y="6178121"/>
            <a:ext cx="1948205" cy="6308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1392" y="6434371"/>
            <a:ext cx="1622935" cy="2724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4686" y="6425551"/>
            <a:ext cx="506186" cy="339956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6572250" y="1720850"/>
            <a:ext cx="5619750" cy="3840163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2271" y="2866618"/>
            <a:ext cx="4317562" cy="431756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181" y="6178121"/>
            <a:ext cx="1948205" cy="63089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1392" y="6434371"/>
            <a:ext cx="1622935" cy="27242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4686" y="6425551"/>
            <a:ext cx="506186" cy="339956"/>
          </a:xfrm>
          <a:prstGeom prst="rect">
            <a:avLst/>
          </a:prstGeom>
        </p:spPr>
      </p:pic>
      <p:sp>
        <p:nvSpPr>
          <p:cNvPr id="19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3651306" y="5563165"/>
            <a:ext cx="5745192" cy="910001"/>
          </a:xfrm>
        </p:spPr>
        <p:txBody>
          <a:bodyPr>
            <a:noAutofit/>
          </a:bodyPr>
          <a:lstStyle>
            <a:lvl1pPr marL="0" indent="0">
              <a:buNone/>
              <a:defRPr baseline="0"/>
            </a:lvl1pPr>
          </a:lstStyle>
          <a:p>
            <a:pPr algn="ctr"/>
            <a:r>
              <a:rPr lang="en-US" sz="1800" dirty="0"/>
              <a:t>EIC Accelerator Collaboration Meeting</a:t>
            </a:r>
          </a:p>
          <a:p>
            <a:pPr algn="ctr"/>
            <a:r>
              <a:rPr lang="en-US" sz="1800" dirty="0"/>
              <a:t>October 29 - November 1, 2018</a:t>
            </a:r>
          </a:p>
        </p:txBody>
      </p:sp>
    </p:spTree>
    <p:extLst>
      <p:ext uri="{BB962C8B-B14F-4D97-AF65-F5344CB8AC3E}">
        <p14:creationId xmlns:p14="http://schemas.microsoft.com/office/powerpoint/2010/main" val="429186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es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2271" y="2866618"/>
            <a:ext cx="4317562" cy="43175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3181" y="505595"/>
            <a:ext cx="6986319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dirty="0"/>
              <a:t>Questions?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7510538" y="145564"/>
            <a:ext cx="4360333" cy="66110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Author</a:t>
            </a:r>
          </a:p>
          <a:p>
            <a:pPr lvl="0"/>
            <a:r>
              <a:rPr lang="en-US" dirty="0"/>
              <a:t>Title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181" y="6178121"/>
            <a:ext cx="1948205" cy="6308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1392" y="6434371"/>
            <a:ext cx="1622935" cy="2724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4686" y="6425551"/>
            <a:ext cx="506186" cy="339956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6572250" y="1720850"/>
            <a:ext cx="5619750" cy="3840163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7510539" y="847492"/>
            <a:ext cx="4360333" cy="27594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en-US" dirty="0"/>
              <a:t>Contact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424849" y="1726357"/>
            <a:ext cx="5894308" cy="3834656"/>
          </a:xfrm>
        </p:spPr>
        <p:txBody>
          <a:bodyPr>
            <a:normAutofit/>
          </a:bodyPr>
          <a:lstStyle>
            <a:lvl1pPr marL="342900" indent="-3429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1pPr>
            <a:lvl2pPr marL="6858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2pPr>
            <a:lvl3pPr marL="11430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3pPr>
            <a:lvl4pPr marL="16002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4pPr>
            <a:lvl5pPr marL="20574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Agenda Topics Covered: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2271" y="2866618"/>
            <a:ext cx="4317562" cy="431756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181" y="6178121"/>
            <a:ext cx="1948205" cy="63089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1392" y="6434371"/>
            <a:ext cx="1622935" cy="27242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4686" y="6425551"/>
            <a:ext cx="506186" cy="339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003974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1128583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29 </a:t>
            </a:r>
            <a:r>
              <a:rPr lang="mr-IN"/>
              <a:t>–</a:t>
            </a:r>
            <a:r>
              <a:rPr lang="en-US"/>
              <a:t> November 1, 2018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Fall 2018 EIC Accelerator Collaboration Meeting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963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55643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6204856" y="966055"/>
            <a:ext cx="5492873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October 29 </a:t>
            </a:r>
            <a:r>
              <a:rPr lang="mr-IN"/>
              <a:t>–</a:t>
            </a:r>
            <a:r>
              <a:rPr lang="en-US"/>
              <a:t> November 1, 2018</a:t>
            </a:r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Fall 2018 EIC Accelerator Collaboration Meeting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002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4787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7053943" y="4062939"/>
            <a:ext cx="4643786" cy="2284810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053942" y="966789"/>
            <a:ext cx="4644345" cy="2976562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/>
              <a:t>October 29 </a:t>
            </a:r>
            <a:r>
              <a:rPr lang="mr-IN"/>
              <a:t>–</a:t>
            </a:r>
            <a:r>
              <a:rPr lang="en-US"/>
              <a:t> November 1, 2018</a:t>
            </a:r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Fall 2018 EIC Accelerator Collaboration Meeting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796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4787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7053943" y="966055"/>
            <a:ext cx="4643786" cy="2284810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053942" y="3371187"/>
            <a:ext cx="4644345" cy="2976562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/>
              <a:t>October 29 </a:t>
            </a:r>
            <a:r>
              <a:rPr lang="mr-IN"/>
              <a:t>–</a:t>
            </a:r>
            <a:r>
              <a:rPr lang="en-US"/>
              <a:t> November 1, 2018</a:t>
            </a:r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Fall 2018 EIC Accelerator Collaboration Meeting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81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97678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666264" y="966055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7666264" y="3763624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3" name="Date Placeholder 1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/>
              <a:t>October 29 </a:t>
            </a:r>
            <a:r>
              <a:rPr lang="mr-IN"/>
              <a:t>–</a:t>
            </a:r>
            <a:r>
              <a:rPr lang="en-US"/>
              <a:t> November 1, 2018</a:t>
            </a:r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Fall 2018 EIC Accelerator Collaboration Meeting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36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7320" y="966055"/>
            <a:ext cx="697678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966055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11892" y="3763624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3" name="Date Placeholder 1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/>
              <a:t>October 29 </a:t>
            </a:r>
            <a:r>
              <a:rPr lang="mr-IN"/>
              <a:t>–</a:t>
            </a:r>
            <a:r>
              <a:rPr lang="en-US"/>
              <a:t> November 1, 2018</a:t>
            </a:r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Fall 2018 EIC Accelerator Collaboration Meeting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366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5200" y="3445216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235248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411892" y="3445216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8058606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5" name="Date Placeholder 14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en-US"/>
              <a:t>October 29 </a:t>
            </a:r>
            <a:r>
              <a:rPr lang="mr-IN"/>
              <a:t>–</a:t>
            </a:r>
            <a:r>
              <a:rPr lang="en-US"/>
              <a:t> November 1, 2018</a:t>
            </a:r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Fall 2018 EIC Accelerator Collaboration Meeting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674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5200" y="966055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411892" y="966055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235248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8058606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5" name="Date Placeholder 14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en-US"/>
              <a:t>October 29 </a:t>
            </a:r>
            <a:r>
              <a:rPr lang="mr-IN"/>
              <a:t>–</a:t>
            </a:r>
            <a:r>
              <a:rPr lang="en-US"/>
              <a:t> November 1, 2018</a:t>
            </a:r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Fall 2018 EIC Accelerator Collaboration Meeting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853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October 29 </a:t>
            </a:r>
            <a:r>
              <a:rPr lang="mr-IN"/>
              <a:t>–</a:t>
            </a:r>
            <a:r>
              <a:rPr lang="en-US"/>
              <a:t> November 1,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Fall 2018 EIC Accelerator Collaboration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581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3181" y="205946"/>
            <a:ext cx="10583064" cy="917487"/>
          </a:xfrm>
        </p:spPr>
        <p:txBody>
          <a:bodyPr anchor="ctr" anchorCtr="0"/>
          <a:lstStyle/>
          <a:p>
            <a:r>
              <a:rPr lang="en-US" sz="3600" dirty="0"/>
              <a:t>Booster Design Adaptation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3181" y="1720848"/>
            <a:ext cx="4094019" cy="2063751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F. Hannon</a:t>
            </a:r>
          </a:p>
          <a:p>
            <a:pPr algn="ctr"/>
            <a:r>
              <a:rPr lang="en-US" dirty="0" err="1">
                <a:solidFill>
                  <a:schemeClr val="tx1"/>
                </a:solidFill>
              </a:rPr>
              <a:t>Phasespacetech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R.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Rimmer</a:t>
            </a:r>
            <a:endParaRPr lang="en-US" sz="2400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JLab</a:t>
            </a:r>
            <a:endParaRPr lang="en-US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4088921" y="5810521"/>
            <a:ext cx="5745192" cy="910001"/>
          </a:xfrm>
        </p:spPr>
        <p:txBody>
          <a:bodyPr>
            <a:noAutofit/>
          </a:bodyPr>
          <a:lstStyle/>
          <a:p>
            <a:pPr algn="ctr"/>
            <a:r>
              <a:rPr lang="en-US" sz="1800" dirty="0"/>
              <a:t>PERLE collaboration meeting 1/11/22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65D7A9F-6698-324F-B33E-6D111DD19B5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983162" y="1720848"/>
            <a:ext cx="5756275" cy="360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193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D58A0-9EC3-A742-AFFD-31BED2998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5065EC-BC6D-934E-805E-2E726B97C4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Jlab</a:t>
            </a:r>
            <a:r>
              <a:rPr lang="en-US" dirty="0"/>
              <a:t> 748.5 MHz booster prototype</a:t>
            </a:r>
          </a:p>
          <a:p>
            <a:r>
              <a:rPr lang="en-US" dirty="0"/>
              <a:t>Comparison of parameters</a:t>
            </a:r>
          </a:p>
          <a:p>
            <a:r>
              <a:rPr lang="en-US" dirty="0"/>
              <a:t>Cavity Modifications needed</a:t>
            </a:r>
          </a:p>
          <a:p>
            <a:r>
              <a:rPr lang="en-US" dirty="0"/>
              <a:t>Path forward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98ED6-F351-8F43-97C0-7B0E5EA8B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021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7E78DBB-C97F-F74F-AF8B-9EBC80504AB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880100" y="1475676"/>
            <a:ext cx="6311900" cy="42012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34AFAC3-6BA6-E244-9BD7-CE4060D29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Jlab</a:t>
            </a:r>
            <a:r>
              <a:rPr lang="en-US" dirty="0"/>
              <a:t> booster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393312-E7FF-1345-B281-9D813C1DE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FD2A04-1153-F64E-82A2-D47D18884F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8692" y="864455"/>
            <a:ext cx="11285837" cy="5381694"/>
          </a:xfrm>
        </p:spPr>
        <p:txBody>
          <a:bodyPr/>
          <a:lstStyle/>
          <a:p>
            <a:r>
              <a:rPr lang="en-US" dirty="0"/>
              <a:t>A collaboration between </a:t>
            </a:r>
            <a:r>
              <a:rPr lang="en-US" dirty="0" err="1"/>
              <a:t>JLab</a:t>
            </a:r>
            <a:r>
              <a:rPr lang="en-US" dirty="0"/>
              <a:t> and Advanced Energy Systems, that began in 2002, had the goal to design, fabricate and test a prototype high-current electron beam injector for a 100kW free-electron laser (FEL) </a:t>
            </a:r>
          </a:p>
          <a:p>
            <a:r>
              <a:rPr lang="en-US" dirty="0"/>
              <a:t>Module is based on SNS type cryostat</a:t>
            </a:r>
          </a:p>
          <a:p>
            <a:r>
              <a:rPr lang="en-US" dirty="0"/>
              <a:t>4 single-cell cavities with the same He tank</a:t>
            </a:r>
          </a:p>
          <a:p>
            <a:pPr lvl="1"/>
            <a:r>
              <a:rPr lang="en-US" dirty="0"/>
              <a:t>1 third harmonic (not needed for PERLE?)</a:t>
            </a:r>
          </a:p>
          <a:p>
            <a:pPr lvl="1"/>
            <a:r>
              <a:rPr lang="en-US" dirty="0"/>
              <a:t>Replace with 802.5 MHz cavities</a:t>
            </a:r>
          </a:p>
          <a:p>
            <a:pPr lvl="1"/>
            <a:r>
              <a:rPr lang="en-US" dirty="0">
                <a:latin typeface="Symbol" pitchFamily="2" charset="2"/>
              </a:rPr>
              <a:t>b</a:t>
            </a:r>
            <a:r>
              <a:rPr lang="en-US" dirty="0"/>
              <a:t>-match to beam?</a:t>
            </a:r>
          </a:p>
          <a:p>
            <a:pPr lvl="1"/>
            <a:r>
              <a:rPr lang="en-US" dirty="0"/>
              <a:t>Salvage He tanks?</a:t>
            </a:r>
          </a:p>
          <a:p>
            <a:r>
              <a:rPr lang="en-US" dirty="0"/>
              <a:t>SNS type couplers (FPC and HOM)</a:t>
            </a:r>
          </a:p>
          <a:p>
            <a:r>
              <a:rPr lang="en-US" dirty="0"/>
              <a:t>Mated to DC gun similar to Alice gun</a:t>
            </a:r>
          </a:p>
          <a:p>
            <a:r>
              <a:rPr lang="en-US" dirty="0"/>
              <a:t>Custom end cans to allow close proximity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B449AEE-0B31-A043-AA77-29A25590187C}"/>
              </a:ext>
            </a:extLst>
          </p:cNvPr>
          <p:cNvSpPr/>
          <p:nvPr/>
        </p:nvSpPr>
        <p:spPr>
          <a:xfrm>
            <a:off x="-3604" y="5618219"/>
            <a:ext cx="9642904" cy="12371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A.Todd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et al., “High-Power Electron Beam Injectors for 100 kW Free-Electron Lasers”, Proceedings of the 2003 Particle Accelerator Conference, p 997-999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J. </a:t>
            </a:r>
            <a:r>
              <a:rPr lang="en-US" sz="16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Rathke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et al., “Design and Fabrication of an FEL Injector Cryomodule”, Proceedings of 2005 Particle Accelerator Conference, p 3724-3726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9245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AFAC3-6BA6-E244-9BD7-CE4060D29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Jlab</a:t>
            </a:r>
            <a:r>
              <a:rPr lang="en-US" dirty="0"/>
              <a:t> vs. PERLE comparison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A81BABC9-9655-0248-A159-F39BEAC615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1446539"/>
              </p:ext>
            </p:extLst>
          </p:nvPr>
        </p:nvGraphicFramePr>
        <p:xfrm>
          <a:off x="797009" y="1890510"/>
          <a:ext cx="10515601" cy="34701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04451">
                  <a:extLst>
                    <a:ext uri="{9D8B030D-6E8A-4147-A177-3AD203B41FA5}">
                      <a16:colId xmlns:a16="http://schemas.microsoft.com/office/drawing/2014/main" val="790893262"/>
                    </a:ext>
                  </a:extLst>
                </a:gridCol>
                <a:gridCol w="3505575">
                  <a:extLst>
                    <a:ext uri="{9D8B030D-6E8A-4147-A177-3AD203B41FA5}">
                      <a16:colId xmlns:a16="http://schemas.microsoft.com/office/drawing/2014/main" val="3802742309"/>
                    </a:ext>
                  </a:extLst>
                </a:gridCol>
                <a:gridCol w="3505575">
                  <a:extLst>
                    <a:ext uri="{9D8B030D-6E8A-4147-A177-3AD203B41FA5}">
                      <a16:colId xmlns:a16="http://schemas.microsoft.com/office/drawing/2014/main" val="1594799424"/>
                    </a:ext>
                  </a:extLst>
                </a:gridCol>
              </a:tblGrid>
              <a:tr h="34540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JLab/AES Booster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PERLE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20800982"/>
                  </a:ext>
                </a:extLst>
              </a:tr>
              <a:tr h="34540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Booster exit energy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7MeV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7MeV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14543188"/>
                  </a:ext>
                </a:extLst>
              </a:tr>
              <a:tr h="34540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Bunch charge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133pC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500pC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6272857"/>
                  </a:ext>
                </a:extLst>
              </a:tr>
              <a:tr h="34540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Bunch repetition rate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748.5MHz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40.1MHz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78624673"/>
                  </a:ext>
                </a:extLst>
              </a:tr>
              <a:tr h="70684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Cavity Fundamental Frequency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748.5MHz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802MHz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91703146"/>
                  </a:ext>
                </a:extLst>
              </a:tr>
              <a:tr h="34540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Average current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100mA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20mA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50355760"/>
                  </a:ext>
                </a:extLst>
              </a:tr>
              <a:tr h="34540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RMS bunch length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3mm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3mm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97224850"/>
                  </a:ext>
                </a:extLst>
              </a:tr>
              <a:tr h="34540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Emittance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&lt;5mm mrad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&lt;6mm mrad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67595009"/>
                  </a:ext>
                </a:extLst>
              </a:tr>
              <a:tr h="34540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Uncorrelated energy spread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&lt; 10keV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34795219"/>
                  </a:ext>
                </a:extLst>
              </a:tr>
            </a:tbl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393312-E7FF-1345-B281-9D813C1DE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E3978A7-12CD-074F-B9E6-ED381BACCCD3}"/>
              </a:ext>
            </a:extLst>
          </p:cNvPr>
          <p:cNvSpPr/>
          <p:nvPr/>
        </p:nvSpPr>
        <p:spPr>
          <a:xfrm>
            <a:off x="279400" y="1078437"/>
            <a:ext cx="107569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Comparison of design parameters from the </a:t>
            </a:r>
            <a:r>
              <a:rPr lang="en-US" altLang="en-US" sz="2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JLab</a:t>
            </a: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/AES injector and PERLE</a:t>
            </a:r>
            <a:endParaRPr lang="en-US" altLang="en-US" sz="40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9832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AFAC3-6BA6-E244-9BD7-CE4060D29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Jlab</a:t>
            </a:r>
            <a:r>
              <a:rPr lang="en-US" dirty="0"/>
              <a:t> booster cavities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393312-E7FF-1345-B281-9D813C1DE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FD2A04-1153-F64E-82A2-D47D18884F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8692" y="864455"/>
            <a:ext cx="11285837" cy="5381694"/>
          </a:xfrm>
        </p:spPr>
        <p:txBody>
          <a:bodyPr/>
          <a:lstStyle/>
          <a:p>
            <a:r>
              <a:rPr lang="en-US" dirty="0"/>
              <a:t>The fundamental frequency cavities installed were scaled from SNS, as were the couplers and HOM dampers on either end of each cavity. Replace with 802.5 </a:t>
            </a:r>
            <a:r>
              <a:rPr lang="en-US" dirty="0" err="1"/>
              <a:t>MHz.</a:t>
            </a:r>
            <a:endParaRPr lang="en-US" dirty="0"/>
          </a:p>
          <a:p>
            <a:r>
              <a:rPr lang="en-US" dirty="0"/>
              <a:t>These components would be redesigned for PERLE, based upon recent advances in coupler design and cavity shapes for high current operation and HOM removal. </a:t>
            </a:r>
          </a:p>
          <a:p>
            <a:r>
              <a:rPr lang="en-US" dirty="0"/>
              <a:t>It may be advantageous for beam performance to beta-match new cavities to improve capture efficiency and 6D emittance. 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1EC738A-62F2-D74B-AF13-D9000B55268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862" y="3438462"/>
            <a:ext cx="2352675" cy="2461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AAE05D1-F7C8-9947-A337-57FEBCFD01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1682" y="3555302"/>
            <a:ext cx="6970681" cy="210312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CA5EBAD-1DE7-9F4D-BD29-4BF394FEE3D2}"/>
              </a:ext>
            </a:extLst>
          </p:cNvPr>
          <p:cNvSpPr/>
          <p:nvPr/>
        </p:nvSpPr>
        <p:spPr>
          <a:xfrm>
            <a:off x="5026827" y="5658422"/>
            <a:ext cx="57959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802MHz Single cell and 5-cell cavities manufactured at </a:t>
            </a:r>
            <a:r>
              <a:rPr lang="en-US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JLab</a:t>
            </a:r>
            <a:r>
              <a:rPr lang="en-US" dirty="0"/>
              <a:t>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CFDB467-B7DB-3848-83F9-B2AD654694A9}"/>
              </a:ext>
            </a:extLst>
          </p:cNvPr>
          <p:cNvSpPr/>
          <p:nvPr/>
        </p:nvSpPr>
        <p:spPr>
          <a:xfrm>
            <a:off x="154982" y="5704588"/>
            <a:ext cx="41167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Wire drawing of the AES single cell cavity with coupler and HOM damper shown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387747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65157-701E-DB44-B03D-96CACB9DD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Booster path forward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2707A1-C414-A24B-AF9B-1EC4AF411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D4AC191-0B4C-2E4A-9795-4DF4675048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800" y="923166"/>
            <a:ext cx="11176000" cy="559193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work associated with developing the booster to completion is estimated</a:t>
            </a:r>
            <a:br>
              <a:rPr lang="en-US" dirty="0"/>
            </a:br>
            <a:r>
              <a:rPr lang="en-US" dirty="0"/>
              <a:t>to take approximately three years. The expected high-level work packages</a:t>
            </a:r>
            <a:br>
              <a:rPr lang="en-US" dirty="0"/>
            </a:br>
            <a:r>
              <a:rPr lang="en-US" dirty="0"/>
              <a:t>are:</a:t>
            </a:r>
            <a:br>
              <a:rPr lang="en-US" dirty="0"/>
            </a:br>
            <a:br>
              <a:rPr lang="en-US" dirty="0"/>
            </a:br>
            <a:r>
              <a:rPr lang="en-US" dirty="0"/>
              <a:t>1)      Perform beam dynamics simulations to verify that the key parameters</a:t>
            </a:r>
            <a:br>
              <a:rPr lang="en-US" dirty="0"/>
            </a:br>
            <a:r>
              <a:rPr lang="en-US" dirty="0"/>
              <a:t>of the PERLE injector can be met. Determine the cavity shape and whether a</a:t>
            </a:r>
            <a:br>
              <a:rPr lang="en-US" dirty="0"/>
            </a:br>
            <a:r>
              <a:rPr lang="en-US" dirty="0"/>
              <a:t>3rd harmonic is required.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2)      Cavity and power system design: simulate the cavity performance with</a:t>
            </a:r>
            <a:br>
              <a:rPr lang="en-US" dirty="0"/>
            </a:br>
            <a:r>
              <a:rPr lang="en-US" dirty="0"/>
              <a:t>HOM dampers and couplers scaled to 802MHz. Generate the mechanical model and</a:t>
            </a:r>
            <a:br>
              <a:rPr lang="en-US" dirty="0"/>
            </a:br>
            <a:r>
              <a:rPr lang="en-US" dirty="0"/>
              <a:t>drawings for manufacture.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3)      Manufacture: Cavities, HOMs and couplers could be manufactured</a:t>
            </a:r>
            <a:br>
              <a:rPr lang="en-US" dirty="0"/>
            </a:br>
            <a:r>
              <a:rPr lang="en-US" dirty="0"/>
              <a:t>in-house at </a:t>
            </a:r>
            <a:r>
              <a:rPr lang="en-US" dirty="0" err="1"/>
              <a:t>Jlab</a:t>
            </a:r>
            <a:r>
              <a:rPr lang="en-US" dirty="0"/>
              <a:t> or procured. Vertical testing of the cavities will be performed at this</a:t>
            </a:r>
            <a:br>
              <a:rPr lang="en-US" dirty="0"/>
            </a:br>
            <a:r>
              <a:rPr lang="en-US" dirty="0"/>
              <a:t>stage, prior to installation in the cryomodule.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4)      Cryomodule assembly: The 748.5MHz cavities string inside the module</a:t>
            </a:r>
            <a:br>
              <a:rPr lang="en-US" dirty="0"/>
            </a:br>
            <a:r>
              <a:rPr lang="en-US" dirty="0"/>
              <a:t>must first be removed before the new cavities can be installed. The new</a:t>
            </a:r>
            <a:br>
              <a:rPr lang="en-US" dirty="0"/>
            </a:br>
            <a:r>
              <a:rPr lang="en-US" dirty="0"/>
              <a:t>components are fitted and leak checked.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5)      Testing: Horizontal RF conditioning and testing will be performed</a:t>
            </a:r>
            <a:br>
              <a:rPr lang="en-US" dirty="0"/>
            </a:br>
            <a:r>
              <a:rPr lang="en-US" dirty="0"/>
              <a:t>with the cryomodule test facility; a shielded bunker </a:t>
            </a:r>
          </a:p>
        </p:txBody>
      </p:sp>
    </p:spTree>
    <p:extLst>
      <p:ext uri="{BB962C8B-B14F-4D97-AF65-F5344CB8AC3E}">
        <p14:creationId xmlns:p14="http://schemas.microsoft.com/office/powerpoint/2010/main" val="3545578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3231189"/>
            <a:ext cx="11285837" cy="487490"/>
          </a:xfrm>
        </p:spPr>
        <p:txBody>
          <a:bodyPr/>
          <a:lstStyle/>
          <a:p>
            <a:pPr algn="ctr"/>
            <a:r>
              <a:rPr lang="en-US" dirty="0"/>
              <a:t>Thank You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JLab Colors">
      <a:dk1>
        <a:srgbClr val="000000"/>
      </a:dk1>
      <a:lt1>
        <a:srgbClr val="FFFFFF"/>
      </a:lt1>
      <a:dk2>
        <a:srgbClr val="5E5E5E"/>
      </a:dk2>
      <a:lt2>
        <a:srgbClr val="EAEAEA"/>
      </a:lt2>
      <a:accent1>
        <a:srgbClr val="BE1D1D"/>
      </a:accent1>
      <a:accent2>
        <a:srgbClr val="D5D5D5"/>
      </a:accent2>
      <a:accent3>
        <a:srgbClr val="C0C0C0"/>
      </a:accent3>
      <a:accent4>
        <a:srgbClr val="A9A9A9"/>
      </a:accent4>
      <a:accent5>
        <a:srgbClr val="929292"/>
      </a:accent5>
      <a:accent6>
        <a:srgbClr val="919191"/>
      </a:accent6>
      <a:hlink>
        <a:srgbClr val="941100"/>
      </a:hlink>
      <a:folHlink>
        <a:srgbClr val="C81B00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2B5FDA33-0725-481D-A9BF-32E6FB1CA958}" vid="{825910BA-ECA8-437E-BE28-9A14A03687B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JLab Widescreen Template</Template>
  <TotalTime>6608</TotalTime>
  <Words>584</Words>
  <Application>Microsoft Macintosh PowerPoint</Application>
  <PresentationFormat>Widescreen</PresentationFormat>
  <Paragraphs>68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PingFangSC-Regular</vt:lpstr>
      <vt:lpstr>.PingFangSC-Regular</vt:lpstr>
      <vt:lpstr>Arial</vt:lpstr>
      <vt:lpstr>Calibri</vt:lpstr>
      <vt:lpstr>Symbol</vt:lpstr>
      <vt:lpstr>Times New Roman</vt:lpstr>
      <vt:lpstr>Theme1</vt:lpstr>
      <vt:lpstr>Booster Design Adaptation</vt:lpstr>
      <vt:lpstr>Outline</vt:lpstr>
      <vt:lpstr>Jlab booster</vt:lpstr>
      <vt:lpstr>Jlab vs. PERLE comparison</vt:lpstr>
      <vt:lpstr>Jlab booster cavities</vt:lpstr>
      <vt:lpstr>Booster path forward</vt:lpstr>
      <vt:lpstr>Thank You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Talk</dc:title>
  <dc:creator>Erin Clifton</dc:creator>
  <cp:lastModifiedBy>Microsoft Office User</cp:lastModifiedBy>
  <cp:revision>101</cp:revision>
  <cp:lastPrinted>2022-01-10T14:15:53Z</cp:lastPrinted>
  <dcterms:created xsi:type="dcterms:W3CDTF">2020-06-30T13:21:44Z</dcterms:created>
  <dcterms:modified xsi:type="dcterms:W3CDTF">2022-01-10T14:58:20Z</dcterms:modified>
</cp:coreProperties>
</file>