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1"/>
  </p:notesMasterIdLst>
  <p:sldIdLst>
    <p:sldId id="264" r:id="rId2"/>
    <p:sldId id="439" r:id="rId3"/>
    <p:sldId id="324" r:id="rId4"/>
    <p:sldId id="323" r:id="rId5"/>
    <p:sldId id="328" r:id="rId6"/>
    <p:sldId id="377" r:id="rId7"/>
    <p:sldId id="339" r:id="rId8"/>
    <p:sldId id="331" r:id="rId9"/>
    <p:sldId id="321" r:id="rId10"/>
    <p:sldId id="343" r:id="rId11"/>
    <p:sldId id="301" r:id="rId12"/>
    <p:sldId id="349" r:id="rId13"/>
    <p:sldId id="314" r:id="rId14"/>
    <p:sldId id="400" r:id="rId15"/>
    <p:sldId id="352" r:id="rId16"/>
    <p:sldId id="355" r:id="rId17"/>
    <p:sldId id="357" r:id="rId18"/>
    <p:sldId id="358" r:id="rId19"/>
    <p:sldId id="359" r:id="rId20"/>
    <p:sldId id="361" r:id="rId21"/>
    <p:sldId id="440" r:id="rId22"/>
    <p:sldId id="376" r:id="rId23"/>
    <p:sldId id="422" r:id="rId24"/>
    <p:sldId id="423" r:id="rId25"/>
    <p:sldId id="425" r:id="rId26"/>
    <p:sldId id="426" r:id="rId27"/>
    <p:sldId id="427" r:id="rId28"/>
    <p:sldId id="431" r:id="rId29"/>
    <p:sldId id="432" r:id="rId30"/>
    <p:sldId id="428" r:id="rId31"/>
    <p:sldId id="429" r:id="rId32"/>
    <p:sldId id="430" r:id="rId33"/>
    <p:sldId id="420" r:id="rId34"/>
    <p:sldId id="421" r:id="rId35"/>
    <p:sldId id="438" r:id="rId36"/>
    <p:sldId id="411" r:id="rId37"/>
    <p:sldId id="412" r:id="rId38"/>
    <p:sldId id="340" r:id="rId39"/>
    <p:sldId id="329" r:id="rId40"/>
    <p:sldId id="336" r:id="rId41"/>
    <p:sldId id="320" r:id="rId42"/>
    <p:sldId id="342" r:id="rId43"/>
    <p:sldId id="381" r:id="rId44"/>
    <p:sldId id="344" r:id="rId45"/>
    <p:sldId id="414" r:id="rId46"/>
    <p:sldId id="415" r:id="rId47"/>
    <p:sldId id="351" r:id="rId48"/>
    <p:sldId id="373" r:id="rId49"/>
    <p:sldId id="418" r:id="rId50"/>
    <p:sldId id="419" r:id="rId51"/>
    <p:sldId id="416" r:id="rId52"/>
    <p:sldId id="417" r:id="rId53"/>
    <p:sldId id="433" r:id="rId54"/>
    <p:sldId id="434" r:id="rId55"/>
    <p:sldId id="435" r:id="rId56"/>
    <p:sldId id="436" r:id="rId57"/>
    <p:sldId id="437" r:id="rId58"/>
    <p:sldId id="375" r:id="rId59"/>
    <p:sldId id="378" r:id="rId6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-12421"/>
            <a:ext cx="9183076" cy="6870421"/>
            <a:chOff x="0" y="-12421"/>
            <a:chExt cx="9183076" cy="6870421"/>
          </a:xfrm>
        </p:grpSpPr>
        <p:pic>
          <p:nvPicPr>
            <p:cNvPr id="12" name="Picture 30" descr="Picture 30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75" y="-12421"/>
              <a:ext cx="9182101" cy="6859590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13" name="Group 13"/>
            <p:cNvGrpSpPr/>
            <p:nvPr userDrawn="1"/>
          </p:nvGrpSpPr>
          <p:grpSpPr>
            <a:xfrm>
              <a:off x="0" y="6080759"/>
              <a:ext cx="3509237" cy="777241"/>
              <a:chOff x="0" y="0"/>
              <a:chExt cx="3509236" cy="777239"/>
            </a:xfrm>
          </p:grpSpPr>
          <p:pic>
            <p:nvPicPr>
              <p:cNvPr id="19" name="Picture 2" descr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3509237" cy="77724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0" name="Picture 15" descr="Picture 1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032" y="12056"/>
                <a:ext cx="3333773" cy="75312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5" name="Picture 16" descr="Picture 16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547104" y="6611257"/>
              <a:ext cx="2628901" cy="246743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6" name="Picture 17" descr="Picture 17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3502152" y="6080759"/>
              <a:ext cx="3108961" cy="77724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7" name="Rectangle 18"/>
            <p:cNvSpPr/>
            <p:nvPr userDrawn="1"/>
          </p:nvSpPr>
          <p:spPr>
            <a:xfrm>
              <a:off x="6611111" y="4800600"/>
              <a:ext cx="2551177" cy="1828800"/>
            </a:xfrm>
            <a:prstGeom prst="rect">
              <a:avLst/>
            </a:prstGeom>
            <a:ln w="28575">
              <a:solidFill>
                <a:srgbClr val="961612"/>
              </a:solidFill>
            </a:ln>
          </p:spPr>
          <p:txBody>
            <a:bodyPr lIns="45719" rIns="45719"/>
            <a:lstStyle/>
            <a:p>
              <a:pPr defTabSz="914400">
                <a:defRPr sz="2400">
                  <a:latin typeface="Book Antiqua"/>
                  <a:ea typeface="Book Antiqua"/>
                  <a:cs typeface="Book Antiqua"/>
                  <a:sym typeface="Book Antiqua"/>
                </a:defRPr>
              </a:pPr>
              <a:endParaRPr/>
            </a:p>
          </p:txBody>
        </p:sp>
        <p:pic>
          <p:nvPicPr>
            <p:cNvPr id="18" name="Picture 2" descr="Picture 2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51131" y="-12421"/>
              <a:ext cx="9106445" cy="4685267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9544" y="2381614"/>
            <a:ext cx="6189617" cy="652555"/>
          </a:xfrm>
          <a:prstGeom prst="rect">
            <a:avLst/>
          </a:prstGeom>
        </p:spPr>
        <p:txBody>
          <a:bodyPr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182880" y="104503"/>
            <a:ext cx="6723017" cy="492362"/>
          </a:xfrm>
          <a:prstGeom prst="rect">
            <a:avLst/>
          </a:prstGeom>
          <a:ln w="3175">
            <a:solidFill>
              <a:srgbClr val="FFFFFF"/>
            </a:solidFill>
            <a:round/>
          </a:ln>
        </p:spPr>
        <p:txBody>
          <a:bodyPr lIns="0" tIns="0" rIns="0" bIns="0">
            <a:noAutofit/>
          </a:bodyPr>
          <a:lstStyle>
            <a:lvl1pPr algn="ctr">
              <a:defRPr sz="32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34963" y="738188"/>
            <a:ext cx="8347075" cy="5536777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mailto:name@email.dom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03260" y="6585119"/>
            <a:ext cx="257184" cy="267801"/>
          </a:xfrm>
          <a:prstGeom prst="rect">
            <a:avLst/>
          </a:prstGeom>
          <a:ln w="12700">
            <a:miter lim="400000"/>
          </a:ln>
        </p:spPr>
        <p:txBody>
          <a:bodyPr wrap="none" lIns="44999" tIns="44999" rIns="44999" bIns="44999">
            <a:spAutoFit/>
          </a:bodyPr>
          <a:lstStyle>
            <a:lvl1pPr>
              <a:defRPr sz="12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CustomShape 4"/>
          <p:cNvSpPr txBox="1"/>
          <p:nvPr/>
        </p:nvSpPr>
        <p:spPr>
          <a:xfrm>
            <a:off x="-1" y="6614800"/>
            <a:ext cx="3405887" cy="275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/>
          <a:p>
            <a:pPr>
              <a:defRPr sz="1200">
                <a:latin typeface="Optima"/>
                <a:ea typeface="Optima"/>
                <a:cs typeface="Optima"/>
                <a:sym typeface="Optima"/>
              </a:defRPr>
            </a:pPr>
            <a:r>
              <a:rPr lang="en-US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" pitchFamily="18" charset="0"/>
                <a:hlinkClick r:id="rId4"/>
              </a:rPr>
              <a:t>acb20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" pitchFamily="18" charset="0"/>
                <a:hlinkClick r:id="rId4"/>
              </a:rPr>
              <a:t>@</a:t>
            </a:r>
            <a:r>
              <a:rPr lang="en-US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" pitchFamily="18" charset="0"/>
              </a:rPr>
              <a:t>cornell.edu</a:t>
            </a:r>
            <a:r>
              <a:rPr dirty="0">
                <a:latin typeface="Times" pitchFamily="18" charset="0"/>
              </a:rPr>
              <a:t>    </a:t>
            </a:r>
            <a:r>
              <a:rPr lang="en-US" dirty="0">
                <a:latin typeface="Times" pitchFamily="18" charset="0"/>
              </a:rPr>
              <a:t>Jan</a:t>
            </a:r>
            <a:r>
              <a:rPr dirty="0">
                <a:latin typeface="Times" pitchFamily="18" charset="0"/>
              </a:rPr>
              <a:t> </a:t>
            </a:r>
            <a:r>
              <a:rPr lang="en-US" dirty="0">
                <a:latin typeface="Times" pitchFamily="18" charset="0"/>
              </a:rPr>
              <a:t>12</a:t>
            </a:r>
            <a:r>
              <a:rPr dirty="0">
                <a:latin typeface="Times" pitchFamily="18" charset="0"/>
              </a:rPr>
              <a:t>, 20</a:t>
            </a:r>
            <a:r>
              <a:rPr lang="en-US" dirty="0">
                <a:latin typeface="Times" pitchFamily="18" charset="0"/>
              </a:rPr>
              <a:t>22</a:t>
            </a:r>
            <a:r>
              <a:rPr dirty="0">
                <a:latin typeface="Times" pitchFamily="18" charset="0"/>
              </a:rPr>
              <a:t> – </a:t>
            </a:r>
            <a:r>
              <a:rPr lang="en-US" dirty="0">
                <a:latin typeface="Times" pitchFamily="18" charset="0"/>
              </a:rPr>
              <a:t>PERLE Seminar</a:t>
            </a:r>
            <a:endParaRPr dirty="0">
              <a:latin typeface="Times" pitchFamily="18" charset="0"/>
            </a:endParaRPr>
          </a:p>
        </p:txBody>
      </p:sp>
      <p:sp>
        <p:nvSpPr>
          <p:cNvPr id="4" name="CustomShape 6"/>
          <p:cNvSpPr/>
          <p:nvPr/>
        </p:nvSpPr>
        <p:spPr>
          <a:xfrm>
            <a:off x="-1" y="615304"/>
            <a:ext cx="9143642" cy="18001"/>
          </a:xfrm>
          <a:prstGeom prst="rect">
            <a:avLst/>
          </a:prstGeom>
          <a:solidFill>
            <a:srgbClr val="B21F2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0635" y="4508"/>
            <a:ext cx="2171005" cy="583949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Optima"/>
          <a:ea typeface="Optima"/>
          <a:cs typeface="Optima"/>
          <a:sym typeface="Optim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Optima"/>
          <a:ea typeface="Optima"/>
          <a:cs typeface="Optima"/>
          <a:sym typeface="Optim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Optima"/>
          <a:ea typeface="Optima"/>
          <a:cs typeface="Optima"/>
          <a:sym typeface="Optim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Optima"/>
          <a:ea typeface="Optima"/>
          <a:cs typeface="Optima"/>
          <a:sym typeface="Optim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Optima"/>
          <a:ea typeface="Optima"/>
          <a:cs typeface="Optima"/>
          <a:sym typeface="Optima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Optima"/>
          <a:ea typeface="Optima"/>
          <a:cs typeface="Optima"/>
          <a:sym typeface="Optima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Optima"/>
          <a:ea typeface="Optima"/>
          <a:cs typeface="Optima"/>
          <a:sym typeface="Optima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Optima"/>
          <a:ea typeface="Optima"/>
          <a:cs typeface="Optima"/>
          <a:sym typeface="Optima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Optima"/>
          <a:ea typeface="Optima"/>
          <a:cs typeface="Optima"/>
          <a:sym typeface="Optima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8567" y="2082373"/>
            <a:ext cx="6189617" cy="1586277"/>
          </a:xfrm>
        </p:spPr>
        <p:txBody>
          <a:bodyPr/>
          <a:lstStyle/>
          <a:p>
            <a:r>
              <a:rPr lang="en-US" dirty="0"/>
              <a:t>CBETA: 4 Pass Energy Recovery Challenges</a:t>
            </a:r>
            <a:br>
              <a:rPr lang="en-US" dirty="0"/>
            </a:br>
            <a:r>
              <a:rPr lang="en-US" sz="800" dirty="0"/>
              <a:t> </a:t>
            </a:r>
            <a:br>
              <a:rPr lang="en-US" dirty="0"/>
            </a:br>
            <a:r>
              <a:rPr lang="en-US" sz="2400" dirty="0"/>
              <a:t>Adam </a:t>
            </a:r>
            <a:r>
              <a:rPr lang="en-US" sz="2400" dirty="0" err="1"/>
              <a:t>Bartnik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673188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Stray fields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34963" y="738188"/>
            <a:ext cx="8347075" cy="5589876"/>
          </a:xfrm>
        </p:spPr>
        <p:txBody>
          <a:bodyPr/>
          <a:lstStyle/>
          <a:p>
            <a:r>
              <a:rPr lang="en-US" dirty="0"/>
              <a:t>Splitter magnet density was expected to be a significant problem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Use linear combinations of magnets </a:t>
            </a:r>
            <a:r>
              <a:rPr lang="en-US" i="1" dirty="0"/>
              <a:t>in other lines </a:t>
            </a:r>
            <a:r>
              <a:rPr lang="en-US" dirty="0"/>
              <a:t>to best cancel stray fields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34963" y="2035007"/>
            <a:ext cx="4690052" cy="3505200"/>
            <a:chOff x="536575" y="2279073"/>
            <a:chExt cx="4690052" cy="35052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6575" y="2279073"/>
              <a:ext cx="3971925" cy="3505200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3513215" y="2504209"/>
              <a:ext cx="1101437" cy="477982"/>
            </a:xfrm>
            <a:prstGeom prst="ellips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cxnSp>
          <p:nvCxnSpPr>
            <p:cNvPr id="9" name="Straight Arrow Connector 8"/>
            <p:cNvCxnSpPr>
              <a:endCxn id="7" idx="6"/>
            </p:cNvCxnSpPr>
            <p:nvPr/>
          </p:nvCxnSpPr>
          <p:spPr>
            <a:xfrm flipH="1" flipV="1">
              <a:off x="4614652" y="2743200"/>
              <a:ext cx="611975" cy="238991"/>
            </a:xfrm>
            <a:prstGeom prst="straightConnector1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0" name="TextBox 9"/>
          <p:cNvSpPr txBox="1"/>
          <p:nvPr/>
        </p:nvSpPr>
        <p:spPr>
          <a:xfrm>
            <a:off x="5079212" y="2322627"/>
            <a:ext cx="4018086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Franklin Gothic Book"/>
                <a:cs typeface="Franklin Gothic Book"/>
                <a:sym typeface="Franklin Gothic Book"/>
              </a:rPr>
              <a:t>“Real” 	:</a:t>
            </a:r>
            <a:r>
              <a:rPr kumimoji="0" lang="en-US" sz="1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Franklin Gothic Book"/>
                <a:cs typeface="Franklin Gothic Book"/>
                <a:sym typeface="Franklin Gothic Book"/>
              </a:rPr>
              <a:t> actual magnet controls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baseline="0" dirty="0">
                <a:latin typeface="+mj-lt"/>
              </a:rPr>
              <a:t>“Corrected” : stray-field corrected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Franklin Gothic Book"/>
                <a:cs typeface="Franklin Gothic Book"/>
                <a:sym typeface="Franklin Gothic Book"/>
              </a:rPr>
              <a:t>“VM”	: online simulation (virtual machine)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Franklin Gothic Book"/>
              <a:cs typeface="Franklin Gothic Book"/>
              <a:sym typeface="Franklin Gothic Book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027" y="3294945"/>
            <a:ext cx="3463905" cy="147486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9" name="Straight Arrow Connector 18"/>
          <p:cNvCxnSpPr>
            <a:cxnSpLocks/>
          </p:cNvCxnSpPr>
          <p:nvPr/>
        </p:nvCxnSpPr>
        <p:spPr>
          <a:xfrm flipV="1">
            <a:off x="5767057" y="4159557"/>
            <a:ext cx="1061920" cy="919437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TextBox 19"/>
          <p:cNvSpPr txBox="1"/>
          <p:nvPr/>
        </p:nvSpPr>
        <p:spPr>
          <a:xfrm>
            <a:off x="4719027" y="5070964"/>
            <a:ext cx="2719401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Franklin Gothic Book"/>
                <a:cs typeface="Franklin Gothic Book"/>
                <a:sym typeface="Franklin Gothic Book"/>
              </a:rPr>
              <a:t>e.g. this magnet is felt</a:t>
            </a:r>
            <a:r>
              <a:rPr kumimoji="0" lang="en-US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Franklin Gothic Book"/>
                <a:cs typeface="Franklin Gothic Book"/>
                <a:sym typeface="Franklin Gothic Book"/>
              </a:rPr>
              <a:t> in adjacent (prior) beamline. Fix automatically using other nearby magnets.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Franklin Gothic Book"/>
              <a:cs typeface="Franklin Gothic Book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18137843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supply instability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34963" y="738188"/>
            <a:ext cx="8347075" cy="5465185"/>
          </a:xfrm>
        </p:spPr>
        <p:txBody>
          <a:bodyPr/>
          <a:lstStyle/>
          <a:p>
            <a:r>
              <a:rPr lang="en-US" dirty="0"/>
              <a:t>15V/220A </a:t>
            </a:r>
            <a:r>
              <a:rPr lang="en-US" dirty="0" err="1"/>
              <a:t>Genesys</a:t>
            </a:r>
            <a:r>
              <a:rPr lang="en-US" dirty="0"/>
              <a:t> power supplies had an instability above </a:t>
            </a:r>
            <a:r>
              <a:rPr lang="en-US" dirty="0">
                <a:latin typeface="Symbol" panose="05050102010706020507" pitchFamily="18" charset="2"/>
              </a:rPr>
              <a:t>~</a:t>
            </a:r>
            <a:r>
              <a:rPr lang="en-US" dirty="0"/>
              <a:t>120 A</a:t>
            </a:r>
          </a:p>
          <a:p>
            <a:pPr lvl="1"/>
            <a:r>
              <a:rPr lang="en-US" dirty="0"/>
              <a:t>Up to ±10% oscillations! </a:t>
            </a:r>
          </a:p>
          <a:p>
            <a:pPr lvl="1"/>
            <a:r>
              <a:rPr lang="en-US" dirty="0"/>
              <a:t>Initially beam was moving purely from oscillating field in </a:t>
            </a:r>
            <a:r>
              <a:rPr lang="en-US" i="1" dirty="0"/>
              <a:t>adjacent</a:t>
            </a:r>
            <a:r>
              <a:rPr lang="en-US" dirty="0"/>
              <a:t> beamline</a:t>
            </a:r>
          </a:p>
          <a:p>
            <a:r>
              <a:rPr lang="en-US" dirty="0"/>
              <a:t>Two hallmarks to distinguish from other sources of jitter</a:t>
            </a:r>
          </a:p>
          <a:p>
            <a:pPr lvl="1"/>
            <a:r>
              <a:rPr lang="en-US" dirty="0"/>
              <a:t>18 Hz, sinusoidal</a:t>
            </a:r>
          </a:p>
          <a:p>
            <a:pPr lvl="1"/>
            <a:r>
              <a:rPr lang="en-US" dirty="0"/>
              <a:t>Does not follow trend of dispersion</a:t>
            </a:r>
          </a:p>
          <a:p>
            <a:r>
              <a:rPr lang="en-US" dirty="0"/>
              <a:t>Solved by adding one (or two) 3 mF capacitors in parallel with magnet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371" y="3245308"/>
            <a:ext cx="4308764" cy="323157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5" name="Group 24"/>
          <p:cNvGrpSpPr/>
          <p:nvPr/>
        </p:nvGrpSpPr>
        <p:grpSpPr>
          <a:xfrm>
            <a:off x="182880" y="3137069"/>
            <a:ext cx="4348496" cy="3448050"/>
            <a:chOff x="182880" y="2863561"/>
            <a:chExt cx="4348496" cy="3448050"/>
          </a:xfrm>
        </p:grpSpPr>
        <p:grpSp>
          <p:nvGrpSpPr>
            <p:cNvPr id="8" name="Group 7"/>
            <p:cNvGrpSpPr/>
            <p:nvPr/>
          </p:nvGrpSpPr>
          <p:grpSpPr>
            <a:xfrm>
              <a:off x="182880" y="2863561"/>
              <a:ext cx="4348496" cy="3448050"/>
              <a:chOff x="182880" y="2863561"/>
              <a:chExt cx="4348496" cy="344805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2880" y="2863561"/>
                <a:ext cx="4348496" cy="3448050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2223655" y="2863561"/>
                <a:ext cx="706581" cy="212148"/>
              </a:xfrm>
              <a:prstGeom prst="rect">
                <a:avLst/>
              </a:prstGeom>
              <a:solidFill>
                <a:schemeClr val="bg1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endParaRPr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>
            <a:xfrm>
              <a:off x="1454727" y="3470780"/>
              <a:ext cx="197429" cy="1994838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553441" y="3470780"/>
              <a:ext cx="1990947" cy="186820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" name="TextBox 17"/>
            <p:cNvSpPr txBox="1"/>
            <p:nvPr/>
          </p:nvSpPr>
          <p:spPr>
            <a:xfrm>
              <a:off x="838982" y="3212767"/>
              <a:ext cx="3444211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+mj-lt"/>
                  <a:ea typeface="Franklin Gothic Book"/>
                  <a:cs typeface="Franklin Gothic Book"/>
                  <a:sym typeface="Franklin Gothic Book"/>
                </a:rPr>
                <a:t>S1, R1 have roughly equal dispersion (</a:t>
              </a:r>
              <a:r>
                <a:rPr lang="en-US" sz="1400" dirty="0">
                  <a:solidFill>
                    <a:srgbClr val="0070C0"/>
                  </a:solidFill>
                  <a:latin typeface="Symbol" panose="05050102010706020507" pitchFamily="18" charset="2"/>
                </a:rPr>
                <a:t>h~</a:t>
              </a: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+mj-lt"/>
                  <a:ea typeface="Franklin Gothic Book"/>
                  <a:cs typeface="Franklin Gothic Book"/>
                  <a:sym typeface="Franklin Gothic Book"/>
                </a:rPr>
                <a:t>1 m)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47689" y="4314311"/>
              <a:ext cx="1477325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+mj-lt"/>
                  <a:ea typeface="Franklin Gothic Book"/>
                  <a:cs typeface="Franklin Gothic Book"/>
                  <a:sym typeface="Franklin Gothic Book"/>
                </a:rPr>
                <a:t>FFA has </a:t>
              </a: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Symbol" panose="05050102010706020507" pitchFamily="18" charset="2"/>
                  <a:sym typeface="Franklin Gothic Book"/>
                </a:rPr>
                <a:t>h </a:t>
              </a:r>
              <a:r>
                <a:rPr kumimoji="0" lang="en-US" sz="1400" b="0" i="0" u="none" strike="noStrike" cap="none" spc="0" normalizeH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+mj-lt"/>
                  <a:ea typeface="Franklin Gothic Book"/>
                  <a:cs typeface="Franklin Gothic Book"/>
                  <a:sym typeface="Franklin Gothic Book"/>
                </a:rPr>
                <a:t>&lt; 0.02 m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j-lt"/>
                <a:ea typeface="Franklin Gothic Book"/>
                <a:cs typeface="Franklin Gothic Book"/>
                <a:sym typeface="Franklin Gothic Book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2548914" y="4622086"/>
              <a:ext cx="170673" cy="292677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11" name="Straight Arrow Connector 10"/>
          <p:cNvCxnSpPr/>
          <p:nvPr/>
        </p:nvCxnSpPr>
        <p:spPr>
          <a:xfrm>
            <a:off x="4676371" y="3002973"/>
            <a:ext cx="1859511" cy="1309254"/>
          </a:xfrm>
          <a:prstGeom prst="straightConnector1">
            <a:avLst/>
          </a:prstGeom>
          <a:noFill/>
          <a:ln w="762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88604468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supply instability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4775" y="3401202"/>
            <a:ext cx="8347075" cy="3093116"/>
          </a:xfrm>
        </p:spPr>
        <p:txBody>
          <a:bodyPr/>
          <a:lstStyle/>
          <a:p>
            <a:r>
              <a:rPr lang="en-US" dirty="0"/>
              <a:t>Proved difficult to fully solve in one access</a:t>
            </a:r>
          </a:p>
          <a:p>
            <a:pPr lvl="1"/>
            <a:r>
              <a:rPr lang="en-US" dirty="0"/>
              <a:t>Single capacitor on each power supply wasn’t enough</a:t>
            </a:r>
          </a:p>
          <a:p>
            <a:pPr lvl="2"/>
            <a:r>
              <a:rPr lang="en-US" dirty="0"/>
              <a:t>Cannot directly measure residual problem field pickups / ammeter</a:t>
            </a:r>
          </a:p>
          <a:p>
            <a:pPr lvl="1"/>
            <a:r>
              <a:rPr lang="en-US" dirty="0"/>
              <a:t>Difficult to notice until well after bad supply (cannot pinpoint to single magnet)</a:t>
            </a:r>
          </a:p>
          <a:p>
            <a:pPr lvl="1"/>
            <a:r>
              <a:rPr lang="en-US" dirty="0"/>
              <a:t>Stray fields complicate diagnosis (possibly due to magnets in other beamlines)</a:t>
            </a:r>
          </a:p>
          <a:p>
            <a:r>
              <a:rPr lang="en-US" dirty="0"/>
              <a:t>Not a coincidence that new passes achieved after capacitor additions (</a:t>
            </a:r>
            <a:r>
              <a:rPr lang="en-US" dirty="0">
                <a:solidFill>
                  <a:srgbClr val="00B050"/>
                </a:solidFill>
              </a:rPr>
              <a:t>green</a:t>
            </a:r>
            <a:r>
              <a:rPr lang="en-US" dirty="0"/>
              <a:t>, above)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6" y="645567"/>
            <a:ext cx="9143999" cy="256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99039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length adjustment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34963" y="738188"/>
            <a:ext cx="8347075" cy="1807585"/>
          </a:xfrm>
        </p:spPr>
        <p:txBody>
          <a:bodyPr/>
          <a:lstStyle/>
          <a:p>
            <a:r>
              <a:rPr lang="en-US" dirty="0"/>
              <a:t>Some bellows would not reliably change their path length</a:t>
            </a:r>
          </a:p>
          <a:p>
            <a:r>
              <a:rPr lang="en-US" dirty="0"/>
              <a:t>Vibrations during bellows movement sometimes cause MLC to quench</a:t>
            </a:r>
          </a:p>
          <a:p>
            <a:pPr lvl="1"/>
            <a:r>
              <a:rPr lang="en-US" dirty="0"/>
              <a:t>Must turn off MLC to adjust path length, then wait for MLC to stabilize.</a:t>
            </a:r>
          </a:p>
          <a:p>
            <a:pPr lvl="1"/>
            <a:r>
              <a:rPr lang="en-US" dirty="0"/>
              <a:t>Very time-consuming!</a:t>
            </a:r>
          </a:p>
          <a:p>
            <a:r>
              <a:rPr lang="en-US" dirty="0"/>
              <a:t>No work-around. We tried to adjust phase as few times as possible.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1" y="2687096"/>
            <a:ext cx="7585364" cy="34101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26228" y="6053912"/>
            <a:ext cx="200311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25 minute duration</a:t>
            </a: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4029338" y="6238577"/>
            <a:ext cx="3795017" cy="0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7" name="Group 26"/>
          <p:cNvGrpSpPr/>
          <p:nvPr/>
        </p:nvGrpSpPr>
        <p:grpSpPr>
          <a:xfrm>
            <a:off x="5147262" y="2502432"/>
            <a:ext cx="3768137" cy="1627002"/>
            <a:chOff x="5147262" y="2502432"/>
            <a:chExt cx="3768137" cy="162700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47262" y="2502432"/>
              <a:ext cx="3768137" cy="162700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12" name="Straight Arrow Connector 11"/>
            <p:cNvCxnSpPr/>
            <p:nvPr/>
          </p:nvCxnSpPr>
          <p:spPr>
            <a:xfrm flipV="1">
              <a:off x="6467168" y="3606216"/>
              <a:ext cx="1157748" cy="176745"/>
            </a:xfrm>
            <a:prstGeom prst="straightConnector1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6467168" y="3280228"/>
              <a:ext cx="353961" cy="502733"/>
            </a:xfrm>
            <a:prstGeom prst="straightConnector1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5" name="TextBox 14"/>
            <p:cNvSpPr txBox="1"/>
            <p:nvPr/>
          </p:nvSpPr>
          <p:spPr>
            <a:xfrm>
              <a:off x="5419333" y="3606216"/>
              <a:ext cx="3381693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Franklin Gothic Book"/>
                  <a:cs typeface="Franklin Gothic Book"/>
                  <a:sym typeface="Franklin Gothic Book"/>
                </a:rPr>
                <a:t>Two bellows,</a:t>
              </a:r>
            </a:p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+mj-lt"/>
                </a:rPr>
                <a:t>Must move synchronously to avoid damage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Franklin Gothic Book"/>
                <a:cs typeface="Franklin Gothic Book"/>
                <a:sym typeface="Franklin Gothic Book"/>
              </a:endParaRPr>
            </a:p>
          </p:txBody>
        </p:sp>
      </p:grpSp>
      <p:cxnSp>
        <p:nvCxnSpPr>
          <p:cNvPr id="28" name="Straight Arrow Connector 27"/>
          <p:cNvCxnSpPr>
            <a:endCxn id="6" idx="1"/>
          </p:cNvCxnSpPr>
          <p:nvPr/>
        </p:nvCxnSpPr>
        <p:spPr>
          <a:xfrm>
            <a:off x="1254183" y="6238577"/>
            <a:ext cx="772045" cy="0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45022699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Optics Matching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34963" y="738188"/>
            <a:ext cx="8347075" cy="526775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Primarily in R2 (2</a:t>
            </a:r>
            <a:r>
              <a:rPr lang="en-US" baseline="30000" dirty="0"/>
              <a:t>nd</a:t>
            </a:r>
            <a:r>
              <a:rPr lang="en-US" dirty="0"/>
              <a:t> pass, 2</a:t>
            </a:r>
            <a:r>
              <a:rPr lang="en-US" baseline="30000" dirty="0"/>
              <a:t>nd</a:t>
            </a:r>
            <a:r>
              <a:rPr lang="en-US" dirty="0"/>
              <a:t> splitter), we had optics problems.</a:t>
            </a:r>
          </a:p>
          <a:p>
            <a:r>
              <a:rPr lang="en-US" dirty="0"/>
              <a:t>Could not reach design quadrupole </a:t>
            </a:r>
            <a:r>
              <a:rPr lang="en-US" dirty="0" err="1"/>
              <a:t>setpoints</a:t>
            </a:r>
            <a:r>
              <a:rPr lang="en-US" dirty="0"/>
              <a:t>, without losing (most of the) beam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1485840"/>
            <a:ext cx="9144000" cy="4183476"/>
            <a:chOff x="0" y="1485840"/>
            <a:chExt cx="9144000" cy="4183476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1485840"/>
              <a:ext cx="9050316" cy="3522578"/>
              <a:chOff x="0" y="1485840"/>
              <a:chExt cx="9050316" cy="3522578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1485840"/>
                <a:ext cx="9050316" cy="3522578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3870616" y="4697054"/>
                <a:ext cx="2358736" cy="240702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endParaRPr>
              </a:p>
            </p:txBody>
          </p:sp>
        </p:grpSp>
        <p:sp>
          <p:nvSpPr>
            <p:cNvPr id="8" name="Left Brace 7"/>
            <p:cNvSpPr/>
            <p:nvPr/>
          </p:nvSpPr>
          <p:spPr>
            <a:xfrm rot="16200000">
              <a:off x="7699030" y="3805802"/>
              <a:ext cx="270164" cy="2052665"/>
            </a:xfrm>
            <a:prstGeom prst="leftBrace">
              <a:avLst/>
            </a:prstGeom>
            <a:noFill/>
            <a:ln w="25400" cap="flat">
              <a:solidFill>
                <a:srgbClr val="C0000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7" name="Left Brace 6"/>
            <p:cNvSpPr/>
            <p:nvPr/>
          </p:nvSpPr>
          <p:spPr>
            <a:xfrm rot="16200000">
              <a:off x="4156548" y="4333188"/>
              <a:ext cx="269798" cy="997530"/>
            </a:xfrm>
            <a:prstGeom prst="leftBrace">
              <a:avLst/>
            </a:prstGeom>
            <a:noFill/>
            <a:ln w="25400" cap="flat">
              <a:solidFill>
                <a:srgbClr val="C0000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97635" y="5018809"/>
              <a:ext cx="2655046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Franklin Gothic Book"/>
                  <a:cs typeface="Franklin Gothic Book"/>
                  <a:sym typeface="Franklin Gothic Book"/>
                </a:rPr>
                <a:t>R2: </a:t>
              </a:r>
              <a:r>
                <a:rPr kumimoji="0" lang="en-US" sz="1800" b="0" i="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Franklin Gothic Book"/>
                  <a:cs typeface="Franklin Gothic Book"/>
                  <a:sym typeface="Franklin Gothic Book"/>
                </a:rPr>
                <a:t>c</a:t>
              </a: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Franklin Gothic Book"/>
                  <a:cs typeface="Franklin Gothic Book"/>
                  <a:sym typeface="Franklin Gothic Book"/>
                </a:rPr>
                <a:t>ould not reach design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17388" y="5022987"/>
              <a:ext cx="2426612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+mj-lt"/>
                </a:rPr>
                <a:t>S4,R4</a:t>
              </a: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Franklin Gothic Book"/>
                  <a:cs typeface="Franklin Gothic Book"/>
                  <a:sym typeface="Franklin Gothic Book"/>
                </a:rPr>
                <a:t>:</a:t>
              </a:r>
              <a:r>
                <a:rPr kumimoji="0" lang="en-US" sz="1800" b="0" i="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Franklin Gothic Book"/>
                  <a:cs typeface="Franklin Gothic Book"/>
                  <a:sym typeface="Franklin Gothic Book"/>
                </a:rPr>
                <a:t> No real attempt to reach design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Franklin Gothic Book"/>
                <a:cs typeface="Franklin Gothic Book"/>
                <a:sym typeface="Franklin Gothic Boo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070310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462776" y="1138594"/>
            <a:ext cx="4140484" cy="3445663"/>
            <a:chOff x="2062890" y="2049520"/>
            <a:chExt cx="4140484" cy="3445663"/>
          </a:xfrm>
        </p:grpSpPr>
        <p:grpSp>
          <p:nvGrpSpPr>
            <p:cNvPr id="13" name="Group 12"/>
            <p:cNvGrpSpPr/>
            <p:nvPr/>
          </p:nvGrpSpPr>
          <p:grpSpPr>
            <a:xfrm>
              <a:off x="2062890" y="2055910"/>
              <a:ext cx="4140484" cy="3439273"/>
              <a:chOff x="2062890" y="2055910"/>
              <a:chExt cx="4140484" cy="343927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062890" y="2055910"/>
                <a:ext cx="4140484" cy="3439273"/>
                <a:chOff x="2062890" y="2055910"/>
                <a:chExt cx="4140484" cy="3439273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62890" y="2055910"/>
                  <a:ext cx="4140484" cy="3439273"/>
                </a:xfrm>
                <a:prstGeom prst="rect">
                  <a:avLst/>
                </a:prstGeom>
              </p:spPr>
            </p:pic>
            <p:sp>
              <p:nvSpPr>
                <p:cNvPr id="11" name="Rectangle 10"/>
                <p:cNvSpPr/>
                <p:nvPr/>
              </p:nvSpPr>
              <p:spPr>
                <a:xfrm>
                  <a:off x="3927764" y="2540575"/>
                  <a:ext cx="696192" cy="431225"/>
                </a:xfrm>
                <a:prstGeom prst="rect">
                  <a:avLst/>
                </a:prstGeom>
                <a:solidFill>
                  <a:srgbClr val="FFFFFF"/>
                </a:solidFill>
                <a:ln w="254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Franklin Gothic Book"/>
                    <a:ea typeface="Franklin Gothic Book"/>
                    <a:cs typeface="Franklin Gothic Book"/>
                    <a:sym typeface="Franklin Gothic Book"/>
                  </a:endParaRPr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3906982" y="2453510"/>
                <a:ext cx="772004" cy="6001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sym typeface="Franklin Gothic Book"/>
                  </a:rPr>
                  <a:t>End of R2</a:t>
                </a:r>
              </a:p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b="1" dirty="0">
                    <a:latin typeface="+mj-lt"/>
                  </a:rPr>
                  <a:t>Before MLC</a:t>
                </a:r>
              </a:p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sym typeface="Franklin Gothic Book"/>
                  </a:rPr>
                  <a:t>After MLC</a:t>
                </a: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3709555" y="2049520"/>
              <a:ext cx="1132609" cy="2286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in Splitter Line R2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34963" y="738188"/>
            <a:ext cx="8347075" cy="1859539"/>
          </a:xfrm>
        </p:spPr>
        <p:txBody>
          <a:bodyPr/>
          <a:lstStyle/>
          <a:p>
            <a:r>
              <a:rPr lang="en-US" dirty="0"/>
              <a:t>Orbit response: linear errors throughout R2, nonlinearity after R2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398462" y="4720727"/>
            <a:ext cx="8347075" cy="172792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dirty="0"/>
              <a:t>Beam appearance typically “odd” after R2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Here are some images taken during a dispersion response measurement, i.e. all images are related by relatively small R2 quad changes…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17702" y="1360168"/>
            <a:ext cx="4066296" cy="2926730"/>
            <a:chOff x="317702" y="2189806"/>
            <a:chExt cx="4066296" cy="292673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702" y="2271980"/>
              <a:ext cx="4066296" cy="284455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220253" y="2189806"/>
              <a:ext cx="2261194" cy="276997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Franklin Gothic Book"/>
                  <a:cs typeface="Franklin Gothic Book"/>
                  <a:sym typeface="Franklin Gothic Book"/>
                </a:rPr>
                <a:t>Response</a:t>
              </a:r>
              <a:r>
                <a:rPr kumimoji="0" lang="en-US" sz="1200" b="1" i="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Franklin Gothic Book"/>
                  <a:cs typeface="Franklin Gothic Book"/>
                  <a:sym typeface="Franklin Gothic Book"/>
                </a:rPr>
                <a:t> to kick from R2 dipole 7</a:t>
              </a:r>
              <a:endParaRPr kumimoji="0" lang="en-US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Franklin Gothic Book"/>
                <a:cs typeface="Franklin Gothic Book"/>
                <a:sym typeface="Franklin Gothic Boo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473818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Peacock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41" y="1064419"/>
            <a:ext cx="7808119" cy="4729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00000">
            <a:off x="1504253" y="2801521"/>
            <a:ext cx="1797721" cy="22874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2674541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Sideways Bunny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41" y="1293019"/>
            <a:ext cx="7808119" cy="4729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44270" flipH="1">
            <a:off x="2065944" y="2841698"/>
            <a:ext cx="1347542" cy="20664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5497650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UFO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41" y="1064419"/>
            <a:ext cx="7808119" cy="4729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 flipH="1">
            <a:off x="1153256" y="2706480"/>
            <a:ext cx="2530421" cy="144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7989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Salvador Dali Painting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41" y="1064419"/>
            <a:ext cx="7808119" cy="4729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47" y="2369939"/>
            <a:ext cx="2391125" cy="21181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815394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CBETA Overview</a:t>
            </a:r>
          </a:p>
        </p:txBody>
      </p:sp>
      <p:sp>
        <p:nvSpPr>
          <p:cNvPr id="5" name="Content Placeholder 2"/>
          <p:cNvSpPr txBox="1"/>
          <p:nvPr/>
        </p:nvSpPr>
        <p:spPr>
          <a:xfrm>
            <a:off x="280180" y="699764"/>
            <a:ext cx="8323080" cy="1451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600"/>
              </a:spcBef>
              <a:buSzPct val="100000"/>
              <a:defRPr sz="2800"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Multi-pass ERL, with single return loop</a:t>
            </a:r>
            <a:endParaRPr lang="en-US" sz="2000" dirty="0">
              <a:latin typeface="+mj-lt"/>
              <a:cs typeface="Arial" panose="020B0604020202020204" pitchFamily="34" charset="0"/>
              <a:sym typeface="Franklin Gothic Book"/>
            </a:endParaRPr>
          </a:p>
          <a:p>
            <a:pPr marL="742950" indent="-342900">
              <a:spcBef>
                <a:spcPts val="500"/>
              </a:spcBef>
              <a:buSzPct val="100000"/>
              <a:buFontTx/>
              <a:buChar char="•"/>
              <a:defRPr sz="2400"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7 beams of 4 energies in 1 pipe: 42, 78, 114, 150 MeV</a:t>
            </a:r>
            <a:endParaRPr lang="en-US" sz="2000" dirty="0">
              <a:latin typeface="+mj-lt"/>
            </a:endParaRPr>
          </a:p>
          <a:p>
            <a:pPr marL="742950" indent="-342900">
              <a:spcBef>
                <a:spcPts val="500"/>
              </a:spcBef>
              <a:buSzPct val="100000"/>
              <a:buChar char="•"/>
              <a:defRPr sz="2400"/>
            </a:pPr>
            <a:r>
              <a:rPr lang="en-US" sz="2000" dirty="0">
                <a:latin typeface="+mj-lt"/>
              </a:rPr>
              <a:t>Uses the wide energy acceptance of Fixed Field Alternating-gradient (FFA) permanent magnets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2FA0B4-BCF1-4937-B5B4-4BB77D3C3640}"/>
              </a:ext>
            </a:extLst>
          </p:cNvPr>
          <p:cNvGrpSpPr/>
          <p:nvPr/>
        </p:nvGrpSpPr>
        <p:grpSpPr>
          <a:xfrm>
            <a:off x="780200" y="2373353"/>
            <a:ext cx="7323040" cy="3784883"/>
            <a:chOff x="780200" y="2373353"/>
            <a:chExt cx="7323040" cy="378488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F76BC38-2284-4F09-B181-280CD22B6033}"/>
                </a:ext>
              </a:extLst>
            </p:cNvPr>
            <p:cNvGrpSpPr/>
            <p:nvPr/>
          </p:nvGrpSpPr>
          <p:grpSpPr>
            <a:xfrm>
              <a:off x="780200" y="2373353"/>
              <a:ext cx="7323040" cy="3784883"/>
              <a:chOff x="729579" y="2594781"/>
              <a:chExt cx="7323040" cy="3784883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29579" y="2594781"/>
                <a:ext cx="7323040" cy="3784883"/>
              </a:xfrm>
              <a:prstGeom prst="rect">
                <a:avLst/>
              </a:prstGeom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73BE38D-2C84-4FD1-9522-9F9C84F5372E}"/>
                  </a:ext>
                </a:extLst>
              </p:cNvPr>
              <p:cNvSpPr/>
              <p:nvPr/>
            </p:nvSpPr>
            <p:spPr>
              <a:xfrm>
                <a:off x="3205655" y="4550878"/>
                <a:ext cx="2427890" cy="998693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A2CF2D3-C52B-4950-B8CB-6511A7E93A66}"/>
                  </a:ext>
                </a:extLst>
              </p:cNvPr>
              <p:cNvSpPr/>
              <p:nvPr/>
            </p:nvSpPr>
            <p:spPr>
              <a:xfrm>
                <a:off x="5465378" y="4018784"/>
                <a:ext cx="1608083" cy="468438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E82B1D4-9564-49DC-8B87-635C8BAB8E32}"/>
                  </a:ext>
                </a:extLst>
              </p:cNvPr>
              <p:cNvSpPr/>
              <p:nvPr/>
            </p:nvSpPr>
            <p:spPr>
              <a:xfrm>
                <a:off x="1834053" y="4018784"/>
                <a:ext cx="1608083" cy="468438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0753DBB-1A81-4352-82EA-5E0D6E21C496}"/>
                  </a:ext>
                </a:extLst>
              </p:cNvPr>
              <p:cNvSpPr/>
              <p:nvPr/>
            </p:nvSpPr>
            <p:spPr>
              <a:xfrm>
                <a:off x="5559975" y="3865221"/>
                <a:ext cx="1018656" cy="264422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9313E58-B400-4FB8-A638-EF8D4A4E4DE3}"/>
                  </a:ext>
                </a:extLst>
              </p:cNvPr>
              <p:cNvSpPr/>
              <p:nvPr/>
            </p:nvSpPr>
            <p:spPr>
              <a:xfrm>
                <a:off x="2296513" y="3840815"/>
                <a:ext cx="1018656" cy="264422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EAF2A0F-A70D-407E-8790-DA12B5FCB713}"/>
                  </a:ext>
                </a:extLst>
              </p:cNvPr>
              <p:cNvSpPr/>
              <p:nvPr/>
            </p:nvSpPr>
            <p:spPr>
              <a:xfrm>
                <a:off x="4062672" y="5613227"/>
                <a:ext cx="1018656" cy="264422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ADB7347-CFE1-443F-BECA-0792A3B06E78}"/>
                  </a:ext>
                </a:extLst>
              </p:cNvPr>
              <p:cNvSpPr/>
              <p:nvPr/>
            </p:nvSpPr>
            <p:spPr>
              <a:xfrm>
                <a:off x="6054805" y="5481016"/>
                <a:ext cx="1018656" cy="264422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C3E5E7B-E168-4599-B803-625FCF475468}"/>
                  </a:ext>
                </a:extLst>
              </p:cNvPr>
              <p:cNvSpPr/>
              <p:nvPr/>
            </p:nvSpPr>
            <p:spPr>
              <a:xfrm>
                <a:off x="6564133" y="4508574"/>
                <a:ext cx="1018656" cy="264422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A4D1DCE-21A9-44B8-B6EE-ED6D1AF5FFD3}"/>
                  </a:ext>
                </a:extLst>
              </p:cNvPr>
              <p:cNvSpPr/>
              <p:nvPr/>
            </p:nvSpPr>
            <p:spPr>
              <a:xfrm>
                <a:off x="1844990" y="5481016"/>
                <a:ext cx="1018656" cy="264422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1FFEABD-88F7-45F7-AB66-427D27F2F9C3}"/>
                  </a:ext>
                </a:extLst>
              </p:cNvPr>
              <p:cNvSpPr/>
              <p:nvPr/>
            </p:nvSpPr>
            <p:spPr>
              <a:xfrm>
                <a:off x="1265356" y="4582368"/>
                <a:ext cx="1018656" cy="264422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B70C988-A684-4D2B-94EA-5809F4F8E46E}"/>
                </a:ext>
              </a:extLst>
            </p:cNvPr>
            <p:cNvSpPr txBox="1"/>
            <p:nvPr/>
          </p:nvSpPr>
          <p:spPr>
            <a:xfrm>
              <a:off x="3843391" y="5211501"/>
              <a:ext cx="1615184" cy="353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Franklin Gothic Book"/>
                  <a:cs typeface="Franklin Gothic Book"/>
                  <a:sym typeface="Franklin Gothic Book"/>
                </a:rPr>
                <a:t>FFA Return Loop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CC29C9A-D894-4ACB-98F5-37F9AEE35340}"/>
                </a:ext>
              </a:extLst>
            </p:cNvPr>
            <p:cNvSpPr txBox="1"/>
            <p:nvPr/>
          </p:nvSpPr>
          <p:spPr>
            <a:xfrm rot="20179676">
              <a:off x="1961942" y="3556729"/>
              <a:ext cx="1087796" cy="353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Franklin Gothic Book"/>
                  <a:cs typeface="Franklin Gothic Book"/>
                  <a:sym typeface="Franklin Gothic Book"/>
                </a:rPr>
                <a:t>“R” Splitter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41099CE-028F-4AF6-A878-A85FED871AA5}"/>
                </a:ext>
              </a:extLst>
            </p:cNvPr>
            <p:cNvSpPr txBox="1"/>
            <p:nvPr/>
          </p:nvSpPr>
          <p:spPr>
            <a:xfrm rot="1433970">
              <a:off x="5963137" y="3577230"/>
              <a:ext cx="1068560" cy="353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Franklin Gothic Book"/>
                  <a:cs typeface="Franklin Gothic Book"/>
                  <a:sym typeface="Franklin Gothic Book"/>
                </a:rPr>
                <a:t>“S” Splitter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563729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R2 optics matching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4776" y="3339008"/>
            <a:ext cx="8347075" cy="3113747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It is no coincidence that we were often stuck after the second pass (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line, above)</a:t>
            </a:r>
          </a:p>
          <a:p>
            <a:r>
              <a:rPr lang="en-US" dirty="0"/>
              <a:t>Source of the problem remains unsolved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6" y="645567"/>
            <a:ext cx="9143999" cy="256373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163782" y="2182091"/>
            <a:ext cx="7148945" cy="0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61182041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8603260" y="6231828"/>
            <a:ext cx="257184" cy="267801"/>
          </a:xfrm>
        </p:spPr>
        <p:txBody>
          <a:bodyPr/>
          <a:lstStyle/>
          <a:p>
            <a:fld id="{86CB4B4D-7CA3-9044-876B-883B54F8677D}" type="slidenum">
              <a:rPr lang="en-US" smtClean="0"/>
              <a:t>21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2227" y="2950192"/>
            <a:ext cx="3883746" cy="2960976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Expected challenges</a:t>
            </a:r>
          </a:p>
          <a:p>
            <a:r>
              <a:rPr lang="en-US" sz="1600" strike="sngStrike" dirty="0" err="1"/>
              <a:t>Microphonics</a:t>
            </a:r>
            <a:endParaRPr lang="en-US" sz="1600" strike="sngStrike" dirty="0"/>
          </a:p>
          <a:p>
            <a:r>
              <a:rPr lang="en-US" sz="1600" dirty="0"/>
              <a:t>BPMs for many beams</a:t>
            </a:r>
          </a:p>
          <a:p>
            <a:r>
              <a:rPr lang="en-US" sz="1600" strike="sngStrike" dirty="0"/>
              <a:t>Multi-beam orbit correction</a:t>
            </a:r>
          </a:p>
          <a:p>
            <a:r>
              <a:rPr lang="en-US" sz="1600" dirty="0"/>
              <a:t>Stray fields</a:t>
            </a:r>
          </a:p>
          <a:p>
            <a:r>
              <a:rPr lang="en-US" sz="1600" strike="sngStrike" dirty="0"/>
              <a:t>Dispersion/R56 correction</a:t>
            </a:r>
          </a:p>
          <a:p>
            <a:r>
              <a:rPr lang="en-US" sz="1600" strike="sngStrike" dirty="0"/>
              <a:t>Laser leakage current</a:t>
            </a:r>
          </a:p>
          <a:p>
            <a:r>
              <a:rPr lang="en-US" sz="1600" strike="sngStrike" dirty="0"/>
              <a:t>Machine reproducibility, degaussing</a:t>
            </a:r>
            <a:endParaRPr lang="en-US" sz="1600" dirty="0"/>
          </a:p>
          <a:p>
            <a:pPr lvl="1"/>
            <a:endParaRPr lang="en-US" sz="1600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990114" y="2950192"/>
            <a:ext cx="3741738" cy="2839002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/>
              <a:t>Unexpected challenges</a:t>
            </a:r>
          </a:p>
          <a:p>
            <a:r>
              <a:rPr lang="en-US" sz="1600" strike="sngStrike" dirty="0"/>
              <a:t>Component failures</a:t>
            </a:r>
          </a:p>
          <a:p>
            <a:r>
              <a:rPr lang="en-US" sz="1600" dirty="0"/>
              <a:t>Magnet power supply instability</a:t>
            </a:r>
          </a:p>
          <a:p>
            <a:r>
              <a:rPr lang="en-US" sz="1600" dirty="0"/>
              <a:t>Path length adjustment</a:t>
            </a:r>
          </a:p>
          <a:p>
            <a:r>
              <a:rPr lang="en-US" sz="1600" strike="sngStrike" dirty="0"/>
              <a:t>MLC slow energy drift</a:t>
            </a:r>
          </a:p>
          <a:p>
            <a:r>
              <a:rPr lang="en-US" sz="1600" strike="sngStrike" dirty="0"/>
              <a:t>Beam arrival phase drift</a:t>
            </a:r>
          </a:p>
          <a:p>
            <a:r>
              <a:rPr lang="en-US" sz="1600" dirty="0"/>
              <a:t>Matching lattice optics</a:t>
            </a:r>
          </a:p>
          <a:p>
            <a:r>
              <a:rPr lang="en-US" sz="1600" strike="sngStrike" dirty="0" err="1"/>
              <a:t>Microbunching</a:t>
            </a:r>
            <a:r>
              <a:rPr lang="en-US" sz="1600" strike="sngStrike" dirty="0"/>
              <a:t> instability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227" y="896366"/>
            <a:ext cx="6403354" cy="1938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indent="0">
              <a:buNone/>
            </a:pPr>
            <a:r>
              <a:rPr lang="en-US" sz="2000" b="1" dirty="0">
                <a:latin typeface="+mj-lt"/>
              </a:rPr>
              <a:t>Path towards higher current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Many challenges solved during 12 week operation period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Significant challenges remain for improved 4-pass ER</a:t>
            </a: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r>
              <a:rPr lang="en-US" sz="2000" b="1" dirty="0">
                <a:latin typeface="+mj-lt"/>
              </a:rPr>
              <a:t>Check Extra Slides for details on the remaining topics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1840" y="6047163"/>
            <a:ext cx="406297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trike="sngStrike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kumimoji="0" lang="en-US" b="0" i="0" u="none" strike="sng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sym typeface="Franklin Gothic Book"/>
              </a:rPr>
              <a:t>trikethrough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  =  Included in extra slides</a:t>
            </a:r>
          </a:p>
        </p:txBody>
      </p:sp>
    </p:spTree>
    <p:extLst>
      <p:ext uri="{BB962C8B-B14F-4D97-AF65-F5344CB8AC3E}">
        <p14:creationId xmlns:p14="http://schemas.microsoft.com/office/powerpoint/2010/main" val="417918572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28901" y="3023754"/>
            <a:ext cx="3670233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Franklin Gothic Book"/>
              </a:rPr>
              <a:t>Backup Sl</a:t>
            </a:r>
            <a:r>
              <a:rPr lang="en-US" sz="4400" dirty="0"/>
              <a:t>ides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16200160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82880" y="3024188"/>
            <a:ext cx="8347075" cy="872403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Results from 4-pass operation</a:t>
            </a:r>
          </a:p>
        </p:txBody>
      </p:sp>
    </p:spTree>
    <p:extLst>
      <p:ext uri="{BB962C8B-B14F-4D97-AF65-F5344CB8AC3E}">
        <p14:creationId xmlns:p14="http://schemas.microsoft.com/office/powerpoint/2010/main" val="214426582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on first dump screen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896" y="1584864"/>
            <a:ext cx="5333333" cy="4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8360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822205" y="1023754"/>
            <a:ext cx="5333333" cy="4000000"/>
            <a:chOff x="1905333" y="1429000"/>
            <a:chExt cx="5333333" cy="4000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333" y="1429000"/>
              <a:ext cx="5333333" cy="4000000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2597727" y="2234046"/>
              <a:ext cx="3304309" cy="322118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608118" y="2234046"/>
              <a:ext cx="4114800" cy="0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9" name="TextBox 8"/>
            <p:cNvSpPr txBox="1"/>
            <p:nvPr/>
          </p:nvSpPr>
          <p:spPr>
            <a:xfrm>
              <a:off x="5969577" y="2255946"/>
              <a:ext cx="1028485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rPr>
                <a:t>10% loss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902036" y="2556164"/>
              <a:ext cx="135082" cy="1326573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037118" y="3882737"/>
              <a:ext cx="685800" cy="0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" name="TextBox 19"/>
            <p:cNvSpPr txBox="1"/>
            <p:nvPr/>
          </p:nvSpPr>
          <p:spPr>
            <a:xfrm>
              <a:off x="5976278" y="2912675"/>
              <a:ext cx="1028485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6</a:t>
              </a: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rPr>
                <a:t>0% loss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425538" y="5345871"/>
            <a:ext cx="587276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Franklin Gothic Book"/>
              </a:rPr>
              <a:t>Gradual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Franklin Gothic Book"/>
              </a:rPr>
              <a:t> 10% loss</a:t>
            </a:r>
            <a:endParaRPr kumimoji="0" lang="en-US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Franklin Gothic Book"/>
            </a:endParaRP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baseline="0" dirty="0">
                <a:latin typeface="+mj-lt"/>
              </a:rPr>
              <a:t>Additional</a:t>
            </a:r>
            <a:r>
              <a:rPr lang="en-US" dirty="0">
                <a:latin typeface="+mj-lt"/>
              </a:rPr>
              <a:t> 60% loss after 2</a:t>
            </a:r>
            <a:r>
              <a:rPr lang="en-US" baseline="30000" dirty="0">
                <a:latin typeface="+mj-lt"/>
              </a:rPr>
              <a:t>nd</a:t>
            </a:r>
            <a:r>
              <a:rPr lang="en-US" dirty="0">
                <a:latin typeface="+mj-lt"/>
              </a:rPr>
              <a:t> pass through R2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>
                <a:latin typeface="+mj-lt"/>
              </a:rPr>
              <a:t>Percentages improve with lower initial charge (not shown)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930359171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Orbits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2" y="820128"/>
            <a:ext cx="8722655" cy="52177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0263" y="6096411"/>
            <a:ext cx="72818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Franklin Gothic Book"/>
                <a:cs typeface="Franklin Gothic Book"/>
                <a:sym typeface="Franklin Gothic Book"/>
              </a:rPr>
              <a:t>Note: Final 42 MeV orbit (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Franklin Gothic Book"/>
                <a:cs typeface="Franklin Gothic Book"/>
                <a:sym typeface="Franklin Gothic Book"/>
              </a:rPr>
              <a:t>red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Franklin Gothic Book"/>
                <a:cs typeface="Franklin Gothic Book"/>
                <a:sym typeface="Franklin Gothic Book"/>
              </a:rPr>
              <a:t>) has systematic error 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Franklin Gothic Book"/>
                <a:cs typeface="Franklin Gothic Book"/>
                <a:sym typeface="Franklin Gothic Book"/>
              </a:rPr>
              <a:t>due to poor transmission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Franklin Gothic Book"/>
              <a:cs typeface="Franklin Gothic Book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293490786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orbits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14127" y="826223"/>
            <a:ext cx="7515746" cy="5205553"/>
            <a:chOff x="814127" y="826223"/>
            <a:chExt cx="7515746" cy="520555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127" y="826223"/>
              <a:ext cx="7515746" cy="520555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16200000">
              <a:off x="127031" y="3275111"/>
              <a:ext cx="2371801" cy="30777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rPr>
                <a:t>Offset Vertical Position (mm)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4136188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4-pass Splitter Orbits (Horizontal)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38" y="804685"/>
            <a:ext cx="6790381" cy="548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05021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4-pass Splitter Orbits (Vertical)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38" y="800102"/>
            <a:ext cx="6790381" cy="547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9372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Pass Commissioning Timeline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4776" y="3339008"/>
            <a:ext cx="8347075" cy="285397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Primary goal:</a:t>
            </a:r>
          </a:p>
          <a:p>
            <a:r>
              <a:rPr lang="en-US" dirty="0"/>
              <a:t>4 pass ERL operation at the commissioning current of 1 </a:t>
            </a:r>
            <a:r>
              <a:rPr lang="en-US" dirty="0" err="1"/>
              <a:t>nA</a:t>
            </a:r>
            <a:r>
              <a:rPr lang="en-US" dirty="0"/>
              <a:t> (FFA radiation limit)</a:t>
            </a:r>
          </a:p>
          <a:p>
            <a:r>
              <a:rPr lang="en-US" dirty="0"/>
              <a:t>12 weeks of operation, ending Dec. 31</a:t>
            </a:r>
            <a:r>
              <a:rPr lang="en-US" baseline="30000" dirty="0"/>
              <a:t>st</a:t>
            </a:r>
            <a:r>
              <a:rPr lang="en-US" dirty="0"/>
              <a:t> 2019</a:t>
            </a:r>
          </a:p>
          <a:p>
            <a:r>
              <a:rPr lang="en-US" dirty="0"/>
              <a:t>Progress was not steady, often determined by problem solving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1E80B7-1061-46FF-AAEF-56A8BCC3A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6" y="645567"/>
            <a:ext cx="9143999" cy="256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51922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MLC arrival phase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469" y="788148"/>
            <a:ext cx="5242074" cy="37662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4073" y="4821382"/>
            <a:ext cx="7942237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Franklin Gothic Book"/>
                <a:cs typeface="Franklin Gothic Book"/>
                <a:sym typeface="Franklin Gothic Book"/>
              </a:rPr>
              <a:t>Phases are shown relative to 1</a:t>
            </a:r>
            <a:r>
              <a:rPr kumimoji="0" lang="en-US" sz="1800" b="0" i="0" u="none" strike="noStrike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Franklin Gothic Book"/>
                <a:cs typeface="Franklin Gothic Book"/>
                <a:sym typeface="Franklin Gothic Book"/>
              </a:rPr>
              <a:t>st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Franklin Gothic Book"/>
                <a:cs typeface="Franklin Gothic Book"/>
                <a:sym typeface="Franklin Gothic Book"/>
              </a:rPr>
              <a:t> pass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Franklin Gothic Book"/>
                <a:cs typeface="Franklin Gothic Book"/>
                <a:sym typeface="Franklin Gothic Book"/>
              </a:rPr>
              <a:t> for pass 1-4, and offset by 180</a:t>
            </a:r>
            <a:r>
              <a:rPr kumimoji="0" lang="en-US" sz="1800" b="0" i="0" u="none" strike="noStrike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Franklin Gothic Book"/>
                <a:cs typeface="Franklin Gothic Book"/>
                <a:sym typeface="Franklin Gothic Book"/>
              </a:rPr>
              <a:t>o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Franklin Gothic Book"/>
                <a:cs typeface="Franklin Gothic Book"/>
                <a:sym typeface="Franklin Gothic Book"/>
              </a:rPr>
              <a:t> for pass 5-8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baseline="0" dirty="0">
                <a:latin typeface="+mj-lt"/>
              </a:rPr>
              <a:t>Circles are target values from an optimized BMAD simulation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Franklin Gothic Book"/>
                <a:cs typeface="Franklin Gothic Book"/>
                <a:sym typeface="Franklin Gothic Book"/>
              </a:rPr>
              <a:t>Transmission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Franklin Gothic Book"/>
                <a:cs typeface="Franklin Gothic Book"/>
                <a:sym typeface="Franklin Gothic Book"/>
              </a:rPr>
              <a:t> seemed to require accuracy better than 2 degrees</a:t>
            </a:r>
          </a:p>
          <a:p>
            <a:pPr lvl="2" indent="0"/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Franklin Gothic Book"/>
              <a:cs typeface="Franklin Gothic Book"/>
              <a:sym typeface="Franklin Gothic Book"/>
            </a:endParaRPr>
          </a:p>
          <a:p>
            <a:pPr lvl="2" indent="0" algn="ctr"/>
            <a:r>
              <a:rPr lang="en-US" i="1" dirty="0">
                <a:latin typeface="+mj-lt"/>
              </a:rPr>
              <a:t>Success would have been impossible without this diagnostic</a:t>
            </a:r>
            <a:endParaRPr kumimoji="0" lang="en-US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Franklin Gothic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76445" y="2604973"/>
            <a:ext cx="1775484" cy="646329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sym typeface="Franklin Gothic Book"/>
              </a:rPr>
              <a:t>Red = Before MLC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70C0"/>
                </a:solidFill>
                <a:latin typeface="+mj-lt"/>
              </a:rPr>
              <a:t>Blue = After MLC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j-lt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344334809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116" y="1013365"/>
            <a:ext cx="5333333" cy="400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39960" y="5351318"/>
            <a:ext cx="4365937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Franklin Gothic Book"/>
                <a:cs typeface="Franklin Gothic Book"/>
                <a:sym typeface="Franklin Gothic Book"/>
              </a:rPr>
              <a:t>Best fit to the MLC energy gain from this data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Franklin Gothic Book"/>
                <a:cs typeface="Franklin Gothic Book"/>
                <a:sym typeface="Franklin Gothic Book"/>
              </a:rPr>
              <a:t>MLC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Franklin Gothic Book"/>
                <a:cs typeface="Franklin Gothic Book"/>
                <a:sym typeface="Franklin Gothic Book"/>
              </a:rPr>
              <a:t> energy gain = 36.5 MeV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baseline="0" dirty="0">
                <a:latin typeface="+mj-lt"/>
              </a:rPr>
              <a:t>Top</a:t>
            </a:r>
            <a:r>
              <a:rPr lang="en-US" dirty="0">
                <a:latin typeface="+mj-lt"/>
              </a:rPr>
              <a:t> energy = 152 MeV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Franklin Gothic Book"/>
              <a:cs typeface="Franklin Gothic Book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030321446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82880" y="3024188"/>
            <a:ext cx="8347075" cy="872403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Other challenges / omitted slides</a:t>
            </a:r>
          </a:p>
        </p:txBody>
      </p:sp>
    </p:spTree>
    <p:extLst>
      <p:ext uri="{BB962C8B-B14F-4D97-AF65-F5344CB8AC3E}">
        <p14:creationId xmlns:p14="http://schemas.microsoft.com/office/powerpoint/2010/main" val="2457401563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Microphonics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34963" y="823938"/>
            <a:ext cx="5277784" cy="1423121"/>
          </a:xfrm>
        </p:spPr>
        <p:txBody>
          <a:bodyPr/>
          <a:lstStyle/>
          <a:p>
            <a:r>
              <a:rPr lang="en-US" dirty="0"/>
              <a:t>MLC stability was a concern during 1-pass operation</a:t>
            </a:r>
          </a:p>
          <a:p>
            <a:r>
              <a:rPr lang="en-US" dirty="0"/>
              <a:t>MLC waveguide support reinforced</a:t>
            </a:r>
          </a:p>
          <a:p>
            <a:pPr lvl="1"/>
            <a:r>
              <a:rPr lang="en-US" dirty="0" err="1"/>
              <a:t>Sorbothane</a:t>
            </a:r>
            <a:r>
              <a:rPr lang="en-US" dirty="0"/>
              <a:t> used to absorb vibrations</a:t>
            </a:r>
          </a:p>
          <a:p>
            <a:r>
              <a:rPr lang="en-US" dirty="0"/>
              <a:t>Improved </a:t>
            </a:r>
            <a:r>
              <a:rPr lang="en-US" dirty="0" err="1"/>
              <a:t>microphonics</a:t>
            </a:r>
            <a:r>
              <a:rPr lang="en-US" dirty="0"/>
              <a:t> by a factor of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747" y="653809"/>
            <a:ext cx="3441333" cy="28171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747" y="3392418"/>
            <a:ext cx="3341403" cy="297306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993143" y="2955373"/>
            <a:ext cx="394855" cy="394855"/>
          </a:xfrm>
          <a:prstGeom prst="ellipse">
            <a:avLst/>
          </a:prstGeom>
          <a:noFill/>
          <a:ln w="25400" cap="flat">
            <a:solidFill>
              <a:srgbClr val="0070C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9127" y="6070267"/>
            <a:ext cx="2070437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j-lt"/>
                <a:ea typeface="Franklin Gothic Book"/>
                <a:cs typeface="Franklin Gothic Book"/>
                <a:sym typeface="Franklin Gothic Book"/>
              </a:rPr>
              <a:t>Note the different scale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31098" y="1877729"/>
            <a:ext cx="77200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Before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27278" y="4562377"/>
            <a:ext cx="57964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After</a:t>
            </a:r>
          </a:p>
        </p:txBody>
      </p:sp>
      <p:sp>
        <p:nvSpPr>
          <p:cNvPr id="25" name="Oval 24"/>
          <p:cNvSpPr/>
          <p:nvPr/>
        </p:nvSpPr>
        <p:spPr>
          <a:xfrm>
            <a:off x="5982751" y="5893407"/>
            <a:ext cx="394855" cy="394855"/>
          </a:xfrm>
          <a:prstGeom prst="ellipse">
            <a:avLst/>
          </a:prstGeom>
          <a:noFill/>
          <a:ln w="25400" cap="flat">
            <a:solidFill>
              <a:srgbClr val="0070C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cxnSp>
        <p:nvCxnSpPr>
          <p:cNvPr id="27" name="Straight Arrow Connector 26"/>
          <p:cNvCxnSpPr>
            <a:stCxn id="11" idx="3"/>
          </p:cNvCxnSpPr>
          <p:nvPr/>
        </p:nvCxnSpPr>
        <p:spPr>
          <a:xfrm flipV="1">
            <a:off x="5409564" y="6086933"/>
            <a:ext cx="583579" cy="15261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Arrow Connector 28"/>
          <p:cNvCxnSpPr>
            <a:stCxn id="11" idx="3"/>
            <a:endCxn id="10" idx="3"/>
          </p:cNvCxnSpPr>
          <p:nvPr/>
        </p:nvCxnSpPr>
        <p:spPr>
          <a:xfrm flipV="1">
            <a:off x="5409564" y="3292403"/>
            <a:ext cx="641404" cy="294714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03" y="2560960"/>
            <a:ext cx="4260541" cy="31954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6999676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Microphonics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4777" y="4029518"/>
            <a:ext cx="8347075" cy="216130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MLC Operation</a:t>
            </a:r>
          </a:p>
          <a:p>
            <a:r>
              <a:rPr lang="en-US" dirty="0"/>
              <a:t>Before:	  delicate, requires an on-hand expert staff 100% of the time</a:t>
            </a:r>
          </a:p>
          <a:p>
            <a:r>
              <a:rPr lang="en-US" dirty="0"/>
              <a:t>After: 	  routine, requires only occasional expert staff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6" y="645567"/>
            <a:ext cx="9143999" cy="256373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2600000">
            <a:off x="1203421" y="3127842"/>
            <a:ext cx="1150333" cy="378421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0070C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1302" y="3434412"/>
            <a:ext cx="320856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Ready before operation began</a:t>
            </a:r>
          </a:p>
        </p:txBody>
      </p:sp>
    </p:spTree>
    <p:extLst>
      <p:ext uri="{BB962C8B-B14F-4D97-AF65-F5344CB8AC3E}">
        <p14:creationId xmlns:p14="http://schemas.microsoft.com/office/powerpoint/2010/main" val="1782824123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MLC Slow Energy Drift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34963" y="738188"/>
            <a:ext cx="8347075" cy="5267757"/>
          </a:xfrm>
        </p:spPr>
        <p:txBody>
          <a:bodyPr/>
          <a:lstStyle/>
          <a:p>
            <a:r>
              <a:rPr lang="en-US" dirty="0"/>
              <a:t>MLC energy drifts </a:t>
            </a:r>
            <a:r>
              <a:rPr lang="en-US" dirty="0">
                <a:latin typeface="Symbol" panose="05050102010706020507" pitchFamily="18" charset="2"/>
              </a:rPr>
              <a:t>~</a:t>
            </a:r>
            <a:r>
              <a:rPr lang="en-US" dirty="0"/>
              <a:t>0.5-1% over first </a:t>
            </a:r>
            <a:r>
              <a:rPr lang="en-US" dirty="0">
                <a:latin typeface="Symbol" panose="05050102010706020507" pitchFamily="18" charset="2"/>
              </a:rPr>
              <a:t>~</a:t>
            </a:r>
            <a:r>
              <a:rPr lang="en-US" dirty="0"/>
              <a:t>30 minutes</a:t>
            </a:r>
          </a:p>
          <a:p>
            <a:pPr lvl="1"/>
            <a:r>
              <a:rPr lang="en-US" dirty="0"/>
              <a:t>Begins high, drifts lower</a:t>
            </a:r>
          </a:p>
          <a:p>
            <a:pPr lvl="1"/>
            <a:r>
              <a:rPr lang="en-US" dirty="0"/>
              <a:t>Drift occurs in fast, discontinuous jumps</a:t>
            </a:r>
          </a:p>
          <a:p>
            <a:endParaRPr lang="en-US" dirty="0"/>
          </a:p>
          <a:p>
            <a:r>
              <a:rPr lang="en-US" dirty="0"/>
              <a:t>Manual “fix” button added which finds orbit deviations in S1 along direction of dispersion, predicts energy change</a:t>
            </a:r>
          </a:p>
          <a:p>
            <a:pPr lvl="1"/>
            <a:r>
              <a:rPr lang="en-US" dirty="0"/>
              <a:t>Reproducible to few kV level, but not foolproof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Origin of problem never understood, remained occasional source of confusion throughout run</a:t>
            </a:r>
          </a:p>
        </p:txBody>
      </p:sp>
    </p:spTree>
    <p:extLst>
      <p:ext uri="{BB962C8B-B14F-4D97-AF65-F5344CB8AC3E}">
        <p14:creationId xmlns:p14="http://schemas.microsoft.com/office/powerpoint/2010/main" val="3286842866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 Leakage Current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34963" y="738188"/>
            <a:ext cx="8347075" cy="231489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During single pass, laser “off” produced a worrisome amount of current</a:t>
            </a:r>
          </a:p>
          <a:p>
            <a:r>
              <a:rPr lang="en-US" dirty="0"/>
              <a:t>Leakage current </a:t>
            </a:r>
            <a:r>
              <a:rPr lang="en-US" dirty="0">
                <a:latin typeface="Symbol" panose="05050102010706020507" pitchFamily="18" charset="2"/>
              </a:rPr>
              <a:t>~</a:t>
            </a:r>
            <a:r>
              <a:rPr lang="en-US" dirty="0"/>
              <a:t>0.3-3 </a:t>
            </a:r>
            <a:r>
              <a:rPr lang="en-US" dirty="0" err="1"/>
              <a:t>nA</a:t>
            </a:r>
            <a:endParaRPr lang="en-US" dirty="0"/>
          </a:p>
          <a:p>
            <a:r>
              <a:rPr lang="en-US" dirty="0"/>
              <a:t>FFA trip threshold: </a:t>
            </a:r>
            <a:r>
              <a:rPr lang="en-US" dirty="0">
                <a:latin typeface="Symbol" panose="05050102010706020507" pitchFamily="18" charset="2"/>
              </a:rPr>
              <a:t>~</a:t>
            </a:r>
            <a:r>
              <a:rPr lang="en-US" dirty="0"/>
              <a:t>1 </a:t>
            </a:r>
            <a:r>
              <a:rPr lang="en-US" dirty="0" err="1"/>
              <a:t>nA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Added Acousto-optic modulator to further reduce leakage current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78986" y="2757796"/>
            <a:ext cx="8324274" cy="3403093"/>
            <a:chOff x="357765" y="2924050"/>
            <a:chExt cx="8324274" cy="3403093"/>
          </a:xfrm>
        </p:grpSpPr>
        <p:grpSp>
          <p:nvGrpSpPr>
            <p:cNvPr id="14" name="Group 13"/>
            <p:cNvGrpSpPr/>
            <p:nvPr/>
          </p:nvGrpSpPr>
          <p:grpSpPr>
            <a:xfrm>
              <a:off x="357765" y="2924050"/>
              <a:ext cx="8324273" cy="2985648"/>
              <a:chOff x="407579" y="2781676"/>
              <a:chExt cx="8324273" cy="2985648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7579" y="2781676"/>
                <a:ext cx="8324273" cy="2985648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4291114" y="5372099"/>
                <a:ext cx="557202" cy="3693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Franklin Gothic Book"/>
                    <a:cs typeface="Franklin Gothic Book"/>
                    <a:sym typeface="Franklin Gothic Book"/>
                  </a:rPr>
                  <a:t>Time</a:t>
                </a:r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 flipH="1">
                <a:off x="1943099" y="3243506"/>
                <a:ext cx="1715383" cy="781324"/>
              </a:xfrm>
              <a:prstGeom prst="straightConnector1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round/>
                <a:tailEnd type="triangl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3658482" y="3074230"/>
                <a:ext cx="3186127" cy="3385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Franklin Gothic Book"/>
                    <a:ea typeface="Franklin Gothic Book"/>
                    <a:cs typeface="Franklin Gothic Book"/>
                    <a:sym typeface="Franklin Gothic Book"/>
                  </a:rPr>
                  <a:t>EOM: fast, leaves</a:t>
                </a:r>
                <a:r>
                  <a:rPr kumimoji="0" lang="en-US" sz="1600" b="0" i="0" u="none" strike="noStrike" cap="none" spc="0" normalizeH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Franklin Gothic Book"/>
                    <a:ea typeface="Franklin Gothic Book"/>
                    <a:cs typeface="Franklin Gothic Book"/>
                    <a:sym typeface="Franklin Gothic Book"/>
                  </a:rPr>
                  <a:t> leakage current</a:t>
                </a:r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H="1">
                <a:off x="4291114" y="3855554"/>
                <a:ext cx="546702" cy="121952"/>
              </a:xfrm>
              <a:prstGeom prst="straightConnector1">
                <a:avLst/>
              </a:prstGeom>
              <a:noFill/>
              <a:ln w="25400" cap="flat">
                <a:solidFill>
                  <a:srgbClr val="0070C0"/>
                </a:solidFill>
                <a:prstDash val="solid"/>
                <a:round/>
                <a:tailEnd type="triangl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4837816" y="3686278"/>
                <a:ext cx="3186127" cy="3385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solidFill>
                      <a:srgbClr val="0070C0"/>
                    </a:solidFill>
                  </a:rPr>
                  <a:t>A</a:t>
                </a:r>
                <a:r>
                  <a: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FillTx/>
                    <a:latin typeface="Franklin Gothic Book"/>
                    <a:ea typeface="Franklin Gothic Book"/>
                    <a:cs typeface="Franklin Gothic Book"/>
                    <a:sym typeface="Franklin Gothic Book"/>
                  </a:rPr>
                  <a:t>OM: slow, improves</a:t>
                </a:r>
                <a:r>
                  <a:rPr kumimoji="0" lang="en-US" sz="1600" b="0" i="0" u="none" strike="noStrike" cap="none" spc="0" normalizeH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FillTx/>
                    <a:latin typeface="Franklin Gothic Book"/>
                    <a:ea typeface="Franklin Gothic Book"/>
                    <a:cs typeface="Franklin Gothic Book"/>
                    <a:sym typeface="Franklin Gothic Book"/>
                  </a:rPr>
                  <a:t> leakage</a:t>
                </a:r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endParaRPr>
              </a:p>
            </p:txBody>
          </p:sp>
        </p:grpSp>
        <p:sp>
          <p:nvSpPr>
            <p:cNvPr id="15" name="Right Brace 14"/>
            <p:cNvSpPr/>
            <p:nvPr/>
          </p:nvSpPr>
          <p:spPr>
            <a:xfrm rot="5400000">
              <a:off x="1568710" y="5642357"/>
              <a:ext cx="200199" cy="448950"/>
            </a:xfrm>
            <a:prstGeom prst="rightBrac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6" name="Right Brace 15"/>
            <p:cNvSpPr/>
            <p:nvPr/>
          </p:nvSpPr>
          <p:spPr>
            <a:xfrm rot="5400000">
              <a:off x="4774391" y="2930514"/>
              <a:ext cx="212441" cy="5887486"/>
            </a:xfrm>
            <a:prstGeom prst="rightBrac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93879" y="5957813"/>
              <a:ext cx="1530225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FillTx/>
                  <a:latin typeface="+mj-lt"/>
                  <a:ea typeface="Franklin Gothic Book"/>
                  <a:cs typeface="Franklin Gothic Book"/>
                  <a:sym typeface="Franklin Gothic Book"/>
                </a:rPr>
                <a:t>Intended beam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60382" y="5957813"/>
              <a:ext cx="1440457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FillTx/>
                  <a:latin typeface="+mj-lt"/>
                  <a:ea typeface="Franklin Gothic Book"/>
                  <a:cs typeface="Franklin Gothic Book"/>
                  <a:sym typeface="Franklin Gothic Book"/>
                </a:rPr>
                <a:t>Leakage beam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7637317" y="3093327"/>
              <a:ext cx="0" cy="2247600"/>
            </a:xfrm>
            <a:prstGeom prst="straightConnector1">
              <a:avLst/>
            </a:prstGeom>
            <a:noFill/>
            <a:ln w="25400" cap="flat">
              <a:solidFill>
                <a:schemeClr val="bg1">
                  <a:lumMod val="65000"/>
                </a:schemeClr>
              </a:solidFill>
              <a:prstDash val="solid"/>
              <a:round/>
              <a:headEnd type="triangle" w="med" len="med"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444334" y="3093326"/>
              <a:ext cx="6380021" cy="0"/>
            </a:xfrm>
            <a:prstGeom prst="line">
              <a:avLst/>
            </a:prstGeom>
            <a:noFill/>
            <a:ln w="25400" cap="flat">
              <a:solidFill>
                <a:schemeClr val="bg1">
                  <a:lumMod val="75000"/>
                </a:schemeClr>
              </a:solidFill>
              <a:prstDash val="dash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5" name="TextBox 24"/>
            <p:cNvSpPr txBox="1"/>
            <p:nvPr/>
          </p:nvSpPr>
          <p:spPr>
            <a:xfrm>
              <a:off x="6836459" y="4936877"/>
              <a:ext cx="800858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FillTx/>
                  <a:latin typeface="+mj-lt"/>
                  <a:ea typeface="Franklin Gothic Book"/>
                  <a:cs typeface="Franklin Gothic Book"/>
                  <a:sym typeface="Franklin Gothic Book"/>
                </a:rPr>
                <a:t>5x</a:t>
              </a:r>
              <a:r>
                <a:rPr kumimoji="0" lang="en-US" sz="1800" b="0" i="0" u="none" strike="noStrike" cap="none" spc="0" normalizeH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FillTx/>
                  <a:latin typeface="+mj-lt"/>
                  <a:ea typeface="Franklin Gothic Book"/>
                  <a:cs typeface="Franklin Gothic Book"/>
                  <a:sym typeface="Franklin Gothic Book"/>
                </a:rPr>
                <a:t>10</a:t>
              </a:r>
              <a:r>
                <a:rPr kumimoji="0" lang="en-US" sz="1800" b="0" i="0" u="none" strike="noStrike" cap="none" spc="0" normalizeH="0" baseline="3000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FillTx/>
                  <a:latin typeface="+mj-lt"/>
                  <a:ea typeface="Franklin Gothic Book"/>
                  <a:cs typeface="Franklin Gothic Book"/>
                  <a:sym typeface="Franklin Gothic Book"/>
                </a:rPr>
                <a:t>5</a:t>
              </a: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FillTx/>
                  <a:latin typeface="+mj-lt"/>
                  <a:ea typeface="Franklin Gothic Book"/>
                  <a:cs typeface="Franklin Gothic Book"/>
                  <a:sym typeface="Franklin Gothic Book"/>
                </a:rPr>
                <a:t>:1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7824355" y="3083674"/>
              <a:ext cx="0" cy="2496244"/>
            </a:xfrm>
            <a:prstGeom prst="straightConnector1">
              <a:avLst/>
            </a:prstGeom>
            <a:noFill/>
            <a:ln w="25400" cap="flat">
              <a:solidFill>
                <a:schemeClr val="bg1">
                  <a:lumMod val="65000"/>
                </a:schemeClr>
              </a:solidFill>
              <a:prstDash val="solid"/>
              <a:round/>
              <a:headEnd type="triangle" w="med" len="med"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9" name="TextBox 28"/>
            <p:cNvSpPr txBox="1"/>
            <p:nvPr/>
          </p:nvSpPr>
          <p:spPr>
            <a:xfrm>
              <a:off x="7881181" y="5220979"/>
              <a:ext cx="800858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FillTx/>
                  <a:latin typeface="+mj-lt"/>
                  <a:ea typeface="Franklin Gothic Book"/>
                  <a:cs typeface="Franklin Gothic Book"/>
                  <a:sym typeface="Franklin Gothic Book"/>
                </a:rPr>
                <a:t>5x</a:t>
              </a:r>
              <a:r>
                <a:rPr kumimoji="0" lang="en-US" sz="1800" b="0" i="0" u="none" strike="noStrike" cap="none" spc="0" normalizeH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FillTx/>
                  <a:latin typeface="+mj-lt"/>
                  <a:ea typeface="Franklin Gothic Book"/>
                  <a:cs typeface="Franklin Gothic Book"/>
                  <a:sym typeface="Franklin Gothic Book"/>
                </a:rPr>
                <a:t>10</a:t>
              </a:r>
              <a:r>
                <a:rPr lang="en-US" baseline="3000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8</a:t>
              </a: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FillTx/>
                  <a:latin typeface="+mj-lt"/>
                  <a:ea typeface="Franklin Gothic Book"/>
                  <a:cs typeface="Franklin Gothic Book"/>
                  <a:sym typeface="Franklin Gothic Book"/>
                </a:rPr>
                <a:t>:1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1256646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 AOM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4775" y="3827229"/>
            <a:ext cx="8347075" cy="2161309"/>
          </a:xfrm>
        </p:spPr>
        <p:txBody>
          <a:bodyPr/>
          <a:lstStyle/>
          <a:p>
            <a:r>
              <a:rPr lang="en-US" dirty="0"/>
              <a:t>Laser extinction ratio improved from 500,000 to 500,000,000</a:t>
            </a:r>
          </a:p>
          <a:p>
            <a:r>
              <a:rPr lang="en-US" dirty="0"/>
              <a:t>Leakage current now in </a:t>
            </a:r>
            <a:r>
              <a:rPr lang="en-US" dirty="0" err="1"/>
              <a:t>pA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6" y="645567"/>
            <a:ext cx="9143999" cy="256373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2600000">
            <a:off x="1203421" y="3127842"/>
            <a:ext cx="1150333" cy="378421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0070C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1302" y="3434412"/>
            <a:ext cx="320856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Ready before operation began</a:t>
            </a:r>
          </a:p>
        </p:txBody>
      </p:sp>
    </p:spTree>
    <p:extLst>
      <p:ext uri="{BB962C8B-B14F-4D97-AF65-F5344CB8AC3E}">
        <p14:creationId xmlns:p14="http://schemas.microsoft.com/office/powerpoint/2010/main" val="3347695044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domain BPMs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34963" y="738189"/>
            <a:ext cx="8347075" cy="1691502"/>
          </a:xfrm>
        </p:spPr>
        <p:txBody>
          <a:bodyPr/>
          <a:lstStyle/>
          <a:p>
            <a:r>
              <a:rPr lang="en-US" dirty="0"/>
              <a:t>Data is averaged in hardware in a window centered on a given pass</a:t>
            </a:r>
          </a:p>
          <a:p>
            <a:pPr lvl="1"/>
            <a:r>
              <a:rPr lang="en-US" dirty="0"/>
              <a:t>BPM positions only update in currently selected pass</a:t>
            </a:r>
          </a:p>
          <a:p>
            <a:r>
              <a:rPr lang="en-US" dirty="0"/>
              <a:t>Operators select pass manually, or choose “auto” to have it cycle through all passes</a:t>
            </a:r>
          </a:p>
          <a:p>
            <a:pPr lvl="1"/>
            <a:r>
              <a:rPr lang="en-US" dirty="0"/>
              <a:t>Can choose by BPM, by section, or in groups of sections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71074" y="1904616"/>
            <a:ext cx="2810964" cy="2304839"/>
            <a:chOff x="2184563" y="3135086"/>
            <a:chExt cx="3763518" cy="308588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563" y="3398329"/>
              <a:ext cx="3763518" cy="282263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145280" y="3459291"/>
              <a:ext cx="1271452" cy="2453831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40774" y="3135086"/>
              <a:ext cx="1617384" cy="4120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j-lt"/>
                  <a:ea typeface="Franklin Gothic Book"/>
                  <a:cs typeface="Franklin Gothic Book"/>
                  <a:sym typeface="Franklin Gothic Book"/>
                </a:rPr>
                <a:t>Timing window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51" y="2243168"/>
            <a:ext cx="4206730" cy="1470981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14" idx="6"/>
          </p:cNvCxnSpPr>
          <p:nvPr/>
        </p:nvCxnSpPr>
        <p:spPr>
          <a:xfrm flipV="1">
            <a:off x="1308256" y="2528667"/>
            <a:ext cx="6230523" cy="23297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Oval 13"/>
          <p:cNvSpPr/>
          <p:nvPr/>
        </p:nvSpPr>
        <p:spPr>
          <a:xfrm>
            <a:off x="1014617" y="2614817"/>
            <a:ext cx="293639" cy="293639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41039" y="4128962"/>
            <a:ext cx="6406698" cy="2456157"/>
            <a:chOff x="341039" y="4128962"/>
            <a:chExt cx="6406698" cy="245615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4682098-6BD9-4D52-B1BB-0AEA308105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81" t="25090" r="18651" b="21907"/>
            <a:stretch/>
          </p:blipFill>
          <p:spPr>
            <a:xfrm>
              <a:off x="341039" y="4128962"/>
              <a:ext cx="6406698" cy="245615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299176" y="4169205"/>
              <a:ext cx="2490423" cy="307775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rPr>
                <a:t>Operator BPM Display</a:t>
              </a:r>
              <a:r>
                <a:rPr kumimoji="0" lang="en-US" sz="1400" b="0" i="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rPr>
                <a:t> Screen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1436107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905" y="2000992"/>
            <a:ext cx="5216095" cy="356944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(RF) BPMs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34964" y="738188"/>
            <a:ext cx="8525480" cy="102826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Original plan for beam positions / phases:</a:t>
            </a:r>
          </a:p>
          <a:p>
            <a:r>
              <a:rPr lang="en-US" dirty="0"/>
              <a:t>Mix with reference signal at frequency = f</a:t>
            </a:r>
            <a:r>
              <a:rPr lang="en-US" baseline="-25000" dirty="0"/>
              <a:t>0</a:t>
            </a:r>
            <a:r>
              <a:rPr lang="en-US" dirty="0"/>
              <a:t> – </a:t>
            </a:r>
            <a:r>
              <a:rPr lang="en-US" dirty="0" err="1">
                <a:latin typeface="Symbol" panose="05050102010706020507" pitchFamily="18" charset="2"/>
              </a:rPr>
              <a:t>D</a:t>
            </a:r>
            <a:r>
              <a:rPr lang="en-US" dirty="0" err="1"/>
              <a:t>f</a:t>
            </a:r>
            <a:endParaRPr lang="en-US" dirty="0"/>
          </a:p>
          <a:p>
            <a:pPr lvl="1"/>
            <a:r>
              <a:rPr lang="en-US" dirty="0"/>
              <a:t>f</a:t>
            </a:r>
            <a:r>
              <a:rPr lang="en-US" baseline="-25000" dirty="0"/>
              <a:t>0</a:t>
            </a:r>
            <a:r>
              <a:rPr lang="en-US" dirty="0"/>
              <a:t> = 1.3 and 2.6 GHz   (need </a:t>
            </a:r>
            <a:r>
              <a:rPr lang="en-US" b="1" dirty="0"/>
              <a:t>two frequencies </a:t>
            </a:r>
            <a:r>
              <a:rPr lang="en-US" dirty="0"/>
              <a:t>to disentangle two beams)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334964" y="1766456"/>
            <a:ext cx="4552664" cy="3065317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dirty="0"/>
              <a:t>Requires solving coupled, nonlinear equations</a:t>
            </a:r>
          </a:p>
          <a:p>
            <a:r>
              <a:rPr lang="en-US" dirty="0"/>
              <a:t>16 adjustable parameters (cable attenuation, cable length) per BPM</a:t>
            </a:r>
          </a:p>
          <a:p>
            <a:r>
              <a:rPr lang="en-US" dirty="0"/>
              <a:t>Required fine-tuning of parameters</a:t>
            </a:r>
          </a:p>
          <a:p>
            <a:r>
              <a:rPr lang="en-US" dirty="0"/>
              <a:t>1-pass ER test was promising (extra slides), but ultimately </a:t>
            </a:r>
            <a:r>
              <a:rPr lang="en-US" b="1" dirty="0"/>
              <a:t>too risky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2430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8603260" y="6231828"/>
            <a:ext cx="257184" cy="267801"/>
          </a:xfrm>
        </p:spPr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Organization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2227" y="2950192"/>
            <a:ext cx="3883746" cy="2960976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Expected challenges</a:t>
            </a:r>
          </a:p>
          <a:p>
            <a:r>
              <a:rPr lang="en-US" sz="1600" strike="sngStrike" dirty="0" err="1"/>
              <a:t>Microphonics</a:t>
            </a:r>
            <a:endParaRPr lang="en-US" sz="1600" strike="sngStrike" dirty="0"/>
          </a:p>
          <a:p>
            <a:r>
              <a:rPr lang="en-US" sz="1600" dirty="0"/>
              <a:t>BPMs for many beams</a:t>
            </a:r>
          </a:p>
          <a:p>
            <a:r>
              <a:rPr lang="en-US" sz="1600" strike="sngStrike" dirty="0"/>
              <a:t>Multi-beam orbit correction</a:t>
            </a:r>
          </a:p>
          <a:p>
            <a:r>
              <a:rPr lang="en-US" sz="1600" dirty="0"/>
              <a:t>Stray fields</a:t>
            </a:r>
          </a:p>
          <a:p>
            <a:r>
              <a:rPr lang="en-US" sz="1600" strike="sngStrike" dirty="0"/>
              <a:t>Dispersion/R56 correction</a:t>
            </a:r>
          </a:p>
          <a:p>
            <a:r>
              <a:rPr lang="en-US" sz="1600" strike="sngStrike" dirty="0"/>
              <a:t>Laser leakage current</a:t>
            </a:r>
          </a:p>
          <a:p>
            <a:r>
              <a:rPr lang="en-US" sz="1600" strike="sngStrike" dirty="0"/>
              <a:t>Machine reproducibility, degaussing</a:t>
            </a:r>
            <a:endParaRPr lang="en-US" sz="1600" dirty="0"/>
          </a:p>
          <a:p>
            <a:pPr lvl="1"/>
            <a:endParaRPr lang="en-US" sz="1600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990114" y="2950192"/>
            <a:ext cx="3741738" cy="2839002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/>
              <a:t>Unexpected challenges</a:t>
            </a:r>
          </a:p>
          <a:p>
            <a:r>
              <a:rPr lang="en-US" sz="1600" strike="sngStrike" dirty="0"/>
              <a:t>Component failures</a:t>
            </a:r>
          </a:p>
          <a:p>
            <a:r>
              <a:rPr lang="en-US" sz="1600" dirty="0"/>
              <a:t>Magnet power supply instability</a:t>
            </a:r>
          </a:p>
          <a:p>
            <a:r>
              <a:rPr lang="en-US" sz="1600" dirty="0"/>
              <a:t>Path length adjustment</a:t>
            </a:r>
          </a:p>
          <a:p>
            <a:r>
              <a:rPr lang="en-US" sz="1600" strike="sngStrike" dirty="0"/>
              <a:t>MLC slow energy drift</a:t>
            </a:r>
          </a:p>
          <a:p>
            <a:r>
              <a:rPr lang="en-US" sz="1600" strike="sngStrike" dirty="0"/>
              <a:t>Beam arrival phase drift</a:t>
            </a:r>
          </a:p>
          <a:p>
            <a:r>
              <a:rPr lang="en-US" sz="1600" dirty="0"/>
              <a:t>Matching lattice optics</a:t>
            </a:r>
          </a:p>
          <a:p>
            <a:r>
              <a:rPr lang="en-US" sz="1600" strike="sngStrike" dirty="0" err="1"/>
              <a:t>Microbunching</a:t>
            </a:r>
            <a:r>
              <a:rPr lang="en-US" sz="1600" strike="sngStrike" dirty="0"/>
              <a:t> instability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227" y="896366"/>
            <a:ext cx="3979614" cy="1754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+mj-lt"/>
              </a:rPr>
              <a:t>Problems &amp; Solutions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Franklin Gothic Book"/>
            </a:endParaRP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Franklin Gothic Book"/>
              </a:rPr>
              <a:t>What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Franklin Gothic Book"/>
              </a:rPr>
              <a:t> types of challenges did we face?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baseline="0" dirty="0">
                <a:latin typeface="+mj-lt"/>
              </a:rPr>
              <a:t>What</a:t>
            </a:r>
            <a:r>
              <a:rPr lang="en-US" dirty="0">
                <a:latin typeface="+mj-lt"/>
              </a:rPr>
              <a:t> types of solutions did we try?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Franklin Gothic Book"/>
              </a:rPr>
              <a:t>Were we successful?</a:t>
            </a:r>
            <a:endParaRPr lang="en-US" b="1" strike="sngStrike" dirty="0">
              <a:latin typeface="+mj-lt"/>
            </a:endParaRPr>
          </a:p>
          <a:p>
            <a:r>
              <a:rPr lang="en-US" b="1" dirty="0">
                <a:latin typeface="+mj-lt"/>
              </a:rPr>
              <a:t>Results</a:t>
            </a: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trike="sngStrike" dirty="0">
                <a:latin typeface="+mj-lt"/>
              </a:rPr>
              <a:t>example data from 4-pass operation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1840" y="6047163"/>
            <a:ext cx="406297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trike="sngStrike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kumimoji="0" lang="en-US" b="0" i="0" u="none" strike="sng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sym typeface="Franklin Gothic Book"/>
              </a:rPr>
              <a:t>trikethrough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  =  Included in extra slides</a:t>
            </a:r>
          </a:p>
        </p:txBody>
      </p:sp>
    </p:spTree>
    <p:extLst>
      <p:ext uri="{BB962C8B-B14F-4D97-AF65-F5344CB8AC3E}">
        <p14:creationId xmlns:p14="http://schemas.microsoft.com/office/powerpoint/2010/main" val="1478081757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BPMs for Many Beams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4775" y="3827229"/>
            <a:ext cx="8347075" cy="263591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Plan was in progress before operation began, but:</a:t>
            </a:r>
          </a:p>
          <a:p>
            <a:r>
              <a:rPr lang="en-US" dirty="0"/>
              <a:t>Major FPGA firmware upgrades on 10/22</a:t>
            </a:r>
          </a:p>
          <a:p>
            <a:r>
              <a:rPr lang="en-US" dirty="0"/>
              <a:t>Hardware swaps, wiring, software changes continued intermittently throughout run period (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grey</a:t>
            </a:r>
            <a:r>
              <a:rPr lang="en-US" dirty="0"/>
              <a:t> areas above)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Remaining issues:</a:t>
            </a:r>
          </a:p>
          <a:p>
            <a:r>
              <a:rPr lang="en-US" dirty="0"/>
              <a:t>5 </a:t>
            </a:r>
            <a:r>
              <a:rPr lang="en-US" dirty="0" err="1"/>
              <a:t>pC</a:t>
            </a:r>
            <a:r>
              <a:rPr lang="en-US" dirty="0"/>
              <a:t>, our operating charge, was near the lower measurable limit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6" y="645567"/>
            <a:ext cx="9143999" cy="2563737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2600000">
            <a:off x="2422725" y="3062933"/>
            <a:ext cx="917222" cy="378421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0070C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1938" y="3304594"/>
            <a:ext cx="273408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Firmware upgraded 10/22</a:t>
            </a:r>
          </a:p>
        </p:txBody>
      </p:sp>
    </p:spTree>
    <p:extLst>
      <p:ext uri="{BB962C8B-B14F-4D97-AF65-F5344CB8AC3E}">
        <p14:creationId xmlns:p14="http://schemas.microsoft.com/office/powerpoint/2010/main" val="910776507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Multi-beam orbit correction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34963" y="738187"/>
            <a:ext cx="8347075" cy="5846932"/>
          </a:xfrm>
        </p:spPr>
        <p:txBody>
          <a:bodyPr/>
          <a:lstStyle/>
          <a:p>
            <a:r>
              <a:rPr lang="en-US" dirty="0"/>
              <a:t>SVD-based tools ready well before operation began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Problem: Simple methods for response matrix were unsuccessful</a:t>
            </a:r>
          </a:p>
          <a:p>
            <a:r>
              <a:rPr lang="en-US" dirty="0"/>
              <a:t>Simulation</a:t>
            </a:r>
          </a:p>
          <a:p>
            <a:pPr lvl="1"/>
            <a:r>
              <a:rPr lang="en-US" dirty="0"/>
              <a:t>tight tolerance on tune (beam energy)</a:t>
            </a:r>
          </a:p>
          <a:p>
            <a:r>
              <a:rPr lang="en-US" dirty="0"/>
              <a:t>Measurement</a:t>
            </a:r>
          </a:p>
          <a:p>
            <a:pPr lvl="1"/>
            <a:r>
              <a:rPr lang="en-US" dirty="0"/>
              <a:t>beam is lost in splitters during response measurement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954" y="1122220"/>
            <a:ext cx="5870864" cy="31376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4839" y="3384656"/>
            <a:ext cx="1725561" cy="276997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Franklin Gothic Book"/>
                <a:cs typeface="Franklin Gothic Book"/>
                <a:sym typeface="Franklin Gothic Book"/>
              </a:rPr>
              <a:t>Magnet selection, weights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45756" y="3061491"/>
            <a:ext cx="1040095" cy="461663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Franklin Gothic Book"/>
                <a:cs typeface="Franklin Gothic Book"/>
                <a:sym typeface="Franklin Gothic Book"/>
              </a:rPr>
              <a:t>BPM selection,</a:t>
            </a:r>
            <a:r>
              <a:rPr kumimoji="0" lang="en-US" sz="1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Franklin Gothic Book"/>
                <a:cs typeface="Franklin Gothic Book"/>
                <a:sym typeface="Franklin Gothic Book"/>
              </a:rPr>
              <a:t> 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Franklin Gothic Book"/>
                <a:cs typeface="Franklin Gothic Book"/>
                <a:sym typeface="Franklin Gothic Book"/>
              </a:rPr>
              <a:t>weights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66255" y="2229368"/>
            <a:ext cx="947945" cy="461663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Franklin Gothic Book"/>
                <a:cs typeface="Franklin Gothic Book"/>
                <a:sym typeface="Franklin Gothic Book"/>
              </a:rPr>
              <a:t>Auto</a:t>
            </a:r>
            <a:r>
              <a:rPr lang="en-US" sz="1200" dirty="0">
                <a:latin typeface="+mj-lt"/>
              </a:rPr>
              <a:t>/manual periodicity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0913" y="2599828"/>
            <a:ext cx="924198" cy="461663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Franklin Gothic Book"/>
                <a:cs typeface="Franklin Gothic Book"/>
                <a:sym typeface="Franklin Gothic Book"/>
              </a:rPr>
              <a:t>Convergence criteria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86046" y="2198590"/>
            <a:ext cx="193312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+mj-lt"/>
              </a:rPr>
              <a:t>Best fit </a:t>
            </a:r>
            <a:r>
              <a:rPr kumimoji="0" lang="en-US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Franklin Gothic Book"/>
                <a:cs typeface="Franklin Gothic Book"/>
                <a:sym typeface="Franklin Gothic Book"/>
              </a:rPr>
              <a:t>unknown, but periodic, off-axis orbit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41530" y="2278175"/>
            <a:ext cx="22698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684204585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Multi-beam orbit correction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4775" y="3827229"/>
            <a:ext cx="8347075" cy="267748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Idea 1</a:t>
            </a:r>
            <a:r>
              <a:rPr lang="en-US" dirty="0"/>
              <a:t>: Tune-based empirical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Measure experimental tunes for each energy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Create empirical response using only tunes (FFA only!)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Use SVD to hold orbit constant on last N FFA BPMs (to decouple passes)</a:t>
            </a:r>
          </a:p>
          <a:p>
            <a:endParaRPr lang="en-US" dirty="0"/>
          </a:p>
          <a:p>
            <a:r>
              <a:rPr lang="en-US" dirty="0"/>
              <a:t>Worked well through 3</a:t>
            </a:r>
            <a:r>
              <a:rPr lang="en-US" baseline="30000" dirty="0"/>
              <a:t>rd</a:t>
            </a:r>
            <a:r>
              <a:rPr lang="en-US" dirty="0"/>
              <a:t> FFA pass (4</a:t>
            </a:r>
            <a:r>
              <a:rPr lang="en-US" baseline="30000" dirty="0"/>
              <a:t>th</a:t>
            </a:r>
            <a:r>
              <a:rPr lang="en-US" dirty="0"/>
              <a:t> was already “good enough”, never tried)</a:t>
            </a:r>
          </a:p>
          <a:p>
            <a:r>
              <a:rPr lang="en-US" dirty="0"/>
              <a:t>Cannot adjust splitter entrance orbits from FFA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6" y="645567"/>
            <a:ext cx="9143999" cy="256373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2600000">
            <a:off x="4123268" y="3100065"/>
            <a:ext cx="1150333" cy="378421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0070C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1149" y="3414645"/>
            <a:ext cx="246477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70C0"/>
                </a:solidFill>
              </a:rPr>
              <a:t>Idea for orbit correction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519610779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Multi-beam orbit correction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4775" y="3827229"/>
            <a:ext cx="8347075" cy="267748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Idea 2</a:t>
            </a:r>
            <a:r>
              <a:rPr lang="en-US" dirty="0"/>
              <a:t>: Matrix refinement in closed-bump subspace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Measure 1</a:t>
            </a:r>
            <a:r>
              <a:rPr lang="en-US" baseline="30000" dirty="0"/>
              <a:t>st</a:t>
            </a:r>
            <a:r>
              <a:rPr lang="en-US" dirty="0"/>
              <a:t> pass matrix with single magnets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Predict next pass closed-bump subspace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Re-measure and refine matrix in that subspace, iterate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Worked very well to correct exit FFA orbit through 4</a:t>
            </a:r>
            <a:r>
              <a:rPr lang="en-US" baseline="30000" dirty="0"/>
              <a:t>th</a:t>
            </a:r>
            <a:r>
              <a:rPr lang="en-US" dirty="0"/>
              <a:t> pass</a:t>
            </a:r>
          </a:p>
          <a:p>
            <a:r>
              <a:rPr lang="en-US" dirty="0"/>
              <a:t>Promising to additionally correct vertical dispersion growth in FFA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6" y="645567"/>
            <a:ext cx="9143999" cy="256373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20700000">
            <a:off x="7785297" y="3122765"/>
            <a:ext cx="1150333" cy="378421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0070C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01107" y="3331722"/>
            <a:ext cx="355481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70C0"/>
                </a:solidFill>
              </a:rPr>
              <a:t>Idea for orbit correction (late Jan.)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56463098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Stray fields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4775" y="3827229"/>
            <a:ext cx="8561798" cy="2677480"/>
          </a:xfrm>
        </p:spPr>
        <p:txBody>
          <a:bodyPr/>
          <a:lstStyle/>
          <a:p>
            <a:r>
              <a:rPr lang="en-US" dirty="0"/>
              <a:t>“Linear Combinations” IOC ready by 12/12</a:t>
            </a:r>
          </a:p>
          <a:p>
            <a:r>
              <a:rPr lang="en-US" dirty="0"/>
              <a:t>Magnet linear combinations added to list throughout rest of run period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Remaining concerns</a:t>
            </a:r>
          </a:p>
          <a:p>
            <a:r>
              <a:rPr lang="en-US" dirty="0"/>
              <a:t>Combinations occasionally needed significant changes</a:t>
            </a:r>
          </a:p>
          <a:p>
            <a:pPr lvl="1"/>
            <a:r>
              <a:rPr lang="en-US" dirty="0"/>
              <a:t>Depend on bellows positions? Optics changes? Energy dependent? Nonlinearity?</a:t>
            </a:r>
          </a:p>
          <a:p>
            <a:r>
              <a:rPr lang="en-US" dirty="0"/>
              <a:t>Confusing hysteresis, not clear how best to degauss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6" y="645567"/>
            <a:ext cx="9143999" cy="256373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9800000">
            <a:off x="5634370" y="3115021"/>
            <a:ext cx="1150333" cy="378421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0070C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3480" y="3337509"/>
            <a:ext cx="191334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70C0"/>
                </a:solidFill>
              </a:rPr>
              <a:t>IOC ready for use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053593928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Dispersion R</a:t>
            </a:r>
            <a:r>
              <a:rPr lang="en-US" baseline="-25000" dirty="0"/>
              <a:t>56</a:t>
            </a:r>
            <a:r>
              <a:rPr lang="en-US" dirty="0"/>
              <a:t> Correction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34963" y="738188"/>
            <a:ext cx="8347075" cy="2140094"/>
          </a:xfrm>
        </p:spPr>
        <p:txBody>
          <a:bodyPr/>
          <a:lstStyle/>
          <a:p>
            <a:r>
              <a:rPr lang="en-US" dirty="0"/>
              <a:t>Measured dispersion/R</a:t>
            </a:r>
            <a:r>
              <a:rPr lang="en-US" baseline="-25000" dirty="0"/>
              <a:t>56</a:t>
            </a:r>
            <a:r>
              <a:rPr lang="en-US" dirty="0"/>
              <a:t> response to splitter quads</a:t>
            </a:r>
          </a:p>
          <a:p>
            <a:r>
              <a:rPr lang="en-US" dirty="0"/>
              <a:t>Worked well for horizontal dispersion, R</a:t>
            </a:r>
            <a:r>
              <a:rPr lang="en-US" baseline="-25000" dirty="0"/>
              <a:t>56</a:t>
            </a:r>
            <a:r>
              <a:rPr lang="en-US" dirty="0"/>
              <a:t>… except when it didn’t</a:t>
            </a:r>
          </a:p>
          <a:p>
            <a:pPr lvl="1"/>
            <a:r>
              <a:rPr lang="en-US" dirty="0"/>
              <a:t>Discovered subtle problem in method in last week of operation</a:t>
            </a:r>
          </a:p>
          <a:p>
            <a:r>
              <a:rPr lang="en-US" dirty="0"/>
              <a:t>Vertical dispersion cannot be corrected using splitter quadrupoles, requires correction within FFA</a:t>
            </a:r>
          </a:p>
          <a:p>
            <a:pPr lvl="1"/>
            <a:r>
              <a:rPr lang="en-US" dirty="0"/>
              <a:t>Method tested in last week of operation, seemed promising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966" y="3001957"/>
            <a:ext cx="5095034" cy="31200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3064385"/>
            <a:ext cx="3685988" cy="299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78897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Dispersion R56 Correction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4775" y="3827229"/>
            <a:ext cx="8561798" cy="2677480"/>
          </a:xfrm>
        </p:spPr>
        <p:txBody>
          <a:bodyPr/>
          <a:lstStyle/>
          <a:p>
            <a:r>
              <a:rPr lang="en-US" dirty="0"/>
              <a:t>GUI ready at the beginning of the run period</a:t>
            </a:r>
          </a:p>
          <a:p>
            <a:r>
              <a:rPr lang="en-US" dirty="0"/>
              <a:t>Ideas for vertical dispersion correction occasionally throughout run period, successful correction only at the end of January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6" y="645567"/>
            <a:ext cx="9143999" cy="256373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2600000">
            <a:off x="1587316" y="3091035"/>
            <a:ext cx="1150333" cy="378421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0070C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55197" y="3362360"/>
            <a:ext cx="212173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70C0"/>
                </a:solidFill>
              </a:rPr>
              <a:t>Dispersion, R</a:t>
            </a:r>
            <a:r>
              <a:rPr lang="en-US" baseline="-25000" dirty="0">
                <a:solidFill>
                  <a:srgbClr val="0070C0"/>
                </a:solidFill>
              </a:rPr>
              <a:t>56</a:t>
            </a:r>
            <a:r>
              <a:rPr lang="en-US" dirty="0">
                <a:solidFill>
                  <a:srgbClr val="0070C0"/>
                </a:solidFill>
              </a:rPr>
              <a:t> GUI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199687397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MLC arrival phase drift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34963" y="738188"/>
            <a:ext cx="8347075" cy="5267757"/>
          </a:xfrm>
        </p:spPr>
        <p:txBody>
          <a:bodyPr/>
          <a:lstStyle/>
          <a:p>
            <a:r>
              <a:rPr lang="en-US" dirty="0"/>
              <a:t>Beam MLC arrival phase drifted many 10s of degrees</a:t>
            </a:r>
          </a:p>
          <a:p>
            <a:pPr lvl="1"/>
            <a:r>
              <a:rPr lang="en-US" dirty="0"/>
              <a:t>A static beam was never seen to change</a:t>
            </a:r>
          </a:p>
          <a:p>
            <a:pPr lvl="1"/>
            <a:r>
              <a:rPr lang="en-US" dirty="0"/>
              <a:t>During a shift, phase would seem to have sudden unexplained jumps.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Spent days investigating, looking for problems with BPM hardware / software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07844"/>
            <a:ext cx="5174673" cy="318441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958936" y="3834246"/>
            <a:ext cx="549564" cy="46759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headEnd type="triangle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Box 9"/>
          <p:cNvSpPr txBox="1"/>
          <p:nvPr/>
        </p:nvSpPr>
        <p:spPr>
          <a:xfrm>
            <a:off x="4244110" y="4088196"/>
            <a:ext cx="2719653" cy="307775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Franklin Gothic Book"/>
                <a:cs typeface="Franklin Gothic Book"/>
                <a:sym typeface="Franklin Gothic Book"/>
              </a:rPr>
              <a:t>Sudden 15</a:t>
            </a:r>
            <a:r>
              <a:rPr kumimoji="0" lang="en-US" sz="1400" b="0" i="0" u="none" strike="noStrike" cap="none" spc="0" normalizeH="0" baseline="3000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Franklin Gothic Book"/>
                <a:cs typeface="Franklin Gothic Book"/>
                <a:sym typeface="Franklin Gothic Book"/>
              </a:rPr>
              <a:t>o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Franklin Gothic Book"/>
                <a:cs typeface="Franklin Gothic Book"/>
                <a:sym typeface="Franklin Gothic Book"/>
              </a:rPr>
              <a:t> change over 20 minutes</a:t>
            </a:r>
          </a:p>
        </p:txBody>
      </p:sp>
    </p:spTree>
    <p:extLst>
      <p:ext uri="{BB962C8B-B14F-4D97-AF65-F5344CB8AC3E}">
        <p14:creationId xmlns:p14="http://schemas.microsoft.com/office/powerpoint/2010/main" val="266533311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MLC arrival phase drift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4775" y="3827229"/>
            <a:ext cx="8347075" cy="2604744"/>
          </a:xfrm>
        </p:spPr>
        <p:txBody>
          <a:bodyPr/>
          <a:lstStyle/>
          <a:p>
            <a:r>
              <a:rPr lang="en-US" dirty="0"/>
              <a:t>Discovered that the readings were real, and caused by splitter orbit changes</a:t>
            </a:r>
          </a:p>
          <a:p>
            <a:r>
              <a:rPr lang="en-US" dirty="0"/>
              <a:t>Manual splitter orbit changes produced up to 50</a:t>
            </a:r>
            <a:r>
              <a:rPr lang="en-US" baseline="30000" dirty="0"/>
              <a:t>o</a:t>
            </a:r>
            <a:r>
              <a:rPr lang="en-US" dirty="0"/>
              <a:t> of path length adjustment!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6" y="645567"/>
            <a:ext cx="9143999" cy="256373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9800000">
            <a:off x="6331974" y="3024731"/>
            <a:ext cx="1131785" cy="378421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0070C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5420" y="3328864"/>
            <a:ext cx="170815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70C0"/>
                </a:solidFill>
              </a:rPr>
              <a:t>Phases are real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01917" y="4685456"/>
            <a:ext cx="5659307" cy="2364441"/>
            <a:chOff x="282272" y="4047215"/>
            <a:chExt cx="8109177" cy="3387989"/>
          </a:xfrm>
        </p:grpSpPr>
        <p:sp>
          <p:nvSpPr>
            <p:cNvPr id="15" name="Rectangle 14"/>
            <p:cNvSpPr/>
            <p:nvPr/>
          </p:nvSpPr>
          <p:spPr>
            <a:xfrm>
              <a:off x="3544388" y="4204810"/>
              <a:ext cx="1350818" cy="184958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 rot="900000">
              <a:off x="282272" y="4616380"/>
              <a:ext cx="7668822" cy="2818824"/>
            </a:xfrm>
            <a:custGeom>
              <a:avLst/>
              <a:gdLst>
                <a:gd name="connsiteX0" fmla="*/ 3554101 w 7668822"/>
                <a:gd name="connsiteY0" fmla="*/ 2505 h 2818824"/>
                <a:gd name="connsiteX1" fmla="*/ 3559115 w 7668822"/>
                <a:gd name="connsiteY1" fmla="*/ 2505 h 2818824"/>
                <a:gd name="connsiteX2" fmla="*/ 3563453 w 7668822"/>
                <a:gd name="connsiteY2" fmla="*/ 0 h 2818824"/>
                <a:gd name="connsiteX3" fmla="*/ 3564899 w 7668822"/>
                <a:gd name="connsiteY3" fmla="*/ 2505 h 2818824"/>
                <a:gd name="connsiteX4" fmla="*/ 7668822 w 7668822"/>
                <a:gd name="connsiteY4" fmla="*/ 2505 h 2818824"/>
                <a:gd name="connsiteX5" fmla="*/ 7668822 w 7668822"/>
                <a:gd name="connsiteY5" fmla="*/ 881767 h 2818824"/>
                <a:gd name="connsiteX6" fmla="*/ 3794712 w 7668822"/>
                <a:gd name="connsiteY6" fmla="*/ 881767 h 2818824"/>
                <a:gd name="connsiteX7" fmla="*/ 439631 w 7668822"/>
                <a:gd name="connsiteY7" fmla="*/ 2818824 h 2818824"/>
                <a:gd name="connsiteX8" fmla="*/ 0 w 7668822"/>
                <a:gd name="connsiteY8" fmla="*/ 2057361 h 2818824"/>
                <a:gd name="connsiteX9" fmla="*/ 3554101 w 7668822"/>
                <a:gd name="connsiteY9" fmla="*/ 5400 h 2818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68822" h="2818824">
                  <a:moveTo>
                    <a:pt x="3554101" y="2505"/>
                  </a:moveTo>
                  <a:lnTo>
                    <a:pt x="3559115" y="2505"/>
                  </a:lnTo>
                  <a:lnTo>
                    <a:pt x="3563453" y="0"/>
                  </a:lnTo>
                  <a:lnTo>
                    <a:pt x="3564899" y="2505"/>
                  </a:lnTo>
                  <a:lnTo>
                    <a:pt x="7668822" y="2505"/>
                  </a:lnTo>
                  <a:lnTo>
                    <a:pt x="7668822" y="881767"/>
                  </a:lnTo>
                  <a:lnTo>
                    <a:pt x="3794712" y="881767"/>
                  </a:lnTo>
                  <a:lnTo>
                    <a:pt x="439631" y="2818824"/>
                  </a:lnTo>
                  <a:lnTo>
                    <a:pt x="0" y="2057361"/>
                  </a:lnTo>
                  <a:lnTo>
                    <a:pt x="3554101" y="540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644236" y="5309755"/>
              <a:ext cx="3575561" cy="966354"/>
            </a:xfrm>
            <a:prstGeom prst="line">
              <a:avLst/>
            </a:prstGeom>
            <a:noFill/>
            <a:ln w="25400" cap="flat">
              <a:solidFill>
                <a:srgbClr val="00B050"/>
              </a:solidFill>
              <a:prstDash val="dash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219797" y="5309755"/>
              <a:ext cx="3575561" cy="966354"/>
            </a:xfrm>
            <a:prstGeom prst="line">
              <a:avLst/>
            </a:prstGeom>
            <a:noFill/>
            <a:ln w="25400" cap="flat">
              <a:solidFill>
                <a:srgbClr val="00B050"/>
              </a:solidFill>
              <a:prstDash val="dash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475920" y="4852555"/>
              <a:ext cx="3575561" cy="966354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dash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377722" y="4847695"/>
              <a:ext cx="3575561" cy="966354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dash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0" name="Freeform 29"/>
            <p:cNvSpPr/>
            <p:nvPr/>
          </p:nvSpPr>
          <p:spPr>
            <a:xfrm>
              <a:off x="4062845" y="4821257"/>
              <a:ext cx="334085" cy="45688"/>
            </a:xfrm>
            <a:custGeom>
              <a:avLst/>
              <a:gdLst>
                <a:gd name="connsiteX0" fmla="*/ 0 w 334085"/>
                <a:gd name="connsiteY0" fmla="*/ 31298 h 45688"/>
                <a:gd name="connsiteX1" fmla="*/ 166255 w 334085"/>
                <a:gd name="connsiteY1" fmla="*/ 125 h 45688"/>
                <a:gd name="connsiteX2" fmla="*/ 322119 w 334085"/>
                <a:gd name="connsiteY2" fmla="*/ 41689 h 45688"/>
                <a:gd name="connsiteX3" fmla="*/ 311728 w 334085"/>
                <a:gd name="connsiteY3" fmla="*/ 41689 h 4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4085" h="45688">
                  <a:moveTo>
                    <a:pt x="0" y="31298"/>
                  </a:moveTo>
                  <a:cubicBezTo>
                    <a:pt x="56284" y="14845"/>
                    <a:pt x="112569" y="-1607"/>
                    <a:pt x="166255" y="125"/>
                  </a:cubicBezTo>
                  <a:cubicBezTo>
                    <a:pt x="219941" y="1857"/>
                    <a:pt x="297874" y="34762"/>
                    <a:pt x="322119" y="41689"/>
                  </a:cubicBezTo>
                  <a:cubicBezTo>
                    <a:pt x="346365" y="48616"/>
                    <a:pt x="329046" y="45152"/>
                    <a:pt x="311728" y="41689"/>
                  </a:cubicBezTo>
                </a:path>
              </a:pathLst>
            </a:custGeom>
            <a:noFill/>
            <a:ln w="19050" cap="flat">
              <a:solidFill>
                <a:srgbClr val="FF0000"/>
              </a:solidFill>
              <a:prstDash val="sysDash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4209406" y="4636986"/>
              <a:ext cx="266105" cy="914784"/>
            </a:xfrm>
            <a:prstGeom prst="line">
              <a:avLst/>
            </a:prstGeom>
            <a:noFill/>
            <a:ln w="19050" cap="flat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3984264" y="4630838"/>
              <a:ext cx="222382" cy="879482"/>
            </a:xfrm>
            <a:prstGeom prst="line">
              <a:avLst/>
            </a:prstGeom>
            <a:noFill/>
            <a:ln w="19050" cap="flat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4342459" y="4274377"/>
              <a:ext cx="1177040" cy="477035"/>
            </a:xfrm>
            <a:prstGeom prst="straightConnector1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2" name="TextBox 41"/>
            <p:cNvSpPr txBox="1"/>
            <p:nvPr/>
          </p:nvSpPr>
          <p:spPr>
            <a:xfrm>
              <a:off x="5486075" y="4047215"/>
              <a:ext cx="2905374" cy="8379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Franklin Gothic Book"/>
                  <a:cs typeface="Franklin Gothic Book"/>
                  <a:sym typeface="Franklin Gothic Book"/>
                </a:rPr>
                <a:t>Red path longer than green due to arc</a:t>
              </a:r>
              <a:r>
                <a:rPr kumimoji="0" lang="en-US" sz="1600" b="0" i="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Franklin Gothic Book"/>
                  <a:cs typeface="Franklin Gothic Book"/>
                  <a:sym typeface="Franklin Gothic Book"/>
                </a:rPr>
                <a:t> </a:t>
              </a:r>
              <a:r>
                <a: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Franklin Gothic Book"/>
                  <a:cs typeface="Franklin Gothic Book"/>
                  <a:sym typeface="Franklin Gothic Book"/>
                </a:rPr>
                <a:t>length</a:t>
              </a:r>
              <a:endPara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ymbol" panose="05050102010706020507" pitchFamily="18" charset="2"/>
                <a:sym typeface="Franklin Gothic Boo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1863952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Buncher</a:t>
            </a:r>
            <a:r>
              <a:rPr lang="en-US" dirty="0"/>
              <a:t> failure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4775" y="3827229"/>
            <a:ext cx="8347075" cy="267748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buncher RF power supply (IOT), rarely a source of previous trouble, was down for significant periods of time (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areas)</a:t>
            </a:r>
          </a:p>
          <a:p>
            <a:r>
              <a:rPr lang="en-US" dirty="0"/>
              <a:t>Initially, we stopped operation for repairs</a:t>
            </a:r>
          </a:p>
          <a:p>
            <a:r>
              <a:rPr lang="en-US" dirty="0"/>
              <a:t>In the end, we re-tuned the injector in a novel way to bunch using the ICM instead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567"/>
            <a:ext cx="9144000" cy="256373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9800000">
            <a:off x="6278776" y="3020093"/>
            <a:ext cx="1150333" cy="378421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0070C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31632" y="3269262"/>
            <a:ext cx="251607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70C0"/>
                </a:solidFill>
              </a:rPr>
              <a:t>Switch to ICM bunching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67197875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BPMs for Many Beams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34963" y="738189"/>
            <a:ext cx="8347075" cy="41509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One of the biggest challenges is the ability to measure up to 8 different beams at a single location, and to do it reliably when there is only </a:t>
            </a:r>
            <a:r>
              <a:rPr lang="en-US" dirty="0">
                <a:latin typeface="Symbol" panose="05050102010706020507" pitchFamily="18" charset="2"/>
              </a:rPr>
              <a:t>~</a:t>
            </a:r>
            <a:r>
              <a:rPr lang="en-US" dirty="0"/>
              <a:t>1 </a:t>
            </a:r>
            <a:r>
              <a:rPr lang="en-US" dirty="0" err="1"/>
              <a:t>nA</a:t>
            </a:r>
            <a:r>
              <a:rPr lang="en-US" dirty="0"/>
              <a:t> of current.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Two kinds of BPMs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“Time domain BPMs”:  Position only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“RF BPMs”:  Position and phase (arrival time)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142282" y="2887381"/>
            <a:ext cx="6335150" cy="2991132"/>
            <a:chOff x="1142282" y="2887381"/>
            <a:chExt cx="6335150" cy="299113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0D53596-0137-44AF-8304-25B2E53D9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42282" y="2887381"/>
              <a:ext cx="6335150" cy="2991132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6787910" y="4011561"/>
              <a:ext cx="117987" cy="117987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726755" y="4041057"/>
              <a:ext cx="117987" cy="117987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413853" y="3559277"/>
              <a:ext cx="117987" cy="117987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529640" y="3559277"/>
              <a:ext cx="117987" cy="117987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998007" y="4526266"/>
              <a:ext cx="898434" cy="307775"/>
              <a:chOff x="3732536" y="4533640"/>
              <a:chExt cx="898434" cy="307775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3732536" y="4635909"/>
                <a:ext cx="117987" cy="117987"/>
              </a:xfrm>
              <a:prstGeom prst="ellipse">
                <a:avLst/>
              </a:prstGeom>
              <a:solidFill>
                <a:srgbClr val="FFC000"/>
              </a:solidFill>
              <a:ln w="9525" cap="flat">
                <a:solidFill>
                  <a:schemeClr val="tx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844538" y="4533640"/>
                <a:ext cx="786432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Franklin Gothic Book"/>
                    <a:cs typeface="Franklin Gothic Book"/>
                    <a:sym typeface="Franklin Gothic Book"/>
                  </a:rPr>
                  <a:t>= RF BPM</a:t>
                </a:r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1778376" y="3170901"/>
              <a:ext cx="117987" cy="117987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749310" y="3426542"/>
              <a:ext cx="117987" cy="117987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9236147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ICM bunching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34963" y="738189"/>
            <a:ext cx="8347075" cy="2254394"/>
          </a:xfrm>
        </p:spPr>
        <p:txBody>
          <a:bodyPr/>
          <a:lstStyle/>
          <a:p>
            <a:r>
              <a:rPr lang="en-US" dirty="0"/>
              <a:t>In simulation, using the ICM to bunch leads to higher peak current and longer longitudinal tails</a:t>
            </a:r>
          </a:p>
          <a:p>
            <a:r>
              <a:rPr lang="en-US" dirty="0"/>
              <a:t>Not ideal, but good enough for the milestone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22184" y="2155661"/>
            <a:ext cx="8860443" cy="3492228"/>
            <a:chOff x="0" y="2415434"/>
            <a:chExt cx="8860443" cy="3492228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2635750"/>
              <a:ext cx="8860443" cy="3271912"/>
              <a:chOff x="0" y="2635750"/>
              <a:chExt cx="8860443" cy="3271912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7893" y="2635750"/>
                <a:ext cx="4362550" cy="3271912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635750"/>
                <a:ext cx="4414734" cy="3271912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1039091" y="2635750"/>
                <a:ext cx="7065818" cy="149014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311828" y="2415434"/>
              <a:ext cx="223714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Franklin Gothic Book"/>
                  <a:cs typeface="Franklin Gothic Book"/>
                  <a:sym typeface="Franklin Gothic Book"/>
                </a:rPr>
                <a:t>Baseline, with </a:t>
              </a:r>
              <a:r>
                <a:rPr kumimoji="0" lang="en-US" sz="18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Franklin Gothic Book"/>
                  <a:cs typeface="Franklin Gothic Book"/>
                  <a:sym typeface="Franklin Gothic Book"/>
                </a:rPr>
                <a:t>buncher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30358" y="2415434"/>
              <a:ext cx="258019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Franklin Gothic Book"/>
                  <a:cs typeface="Franklin Gothic Book"/>
                  <a:sym typeface="Franklin Gothic Book"/>
                </a:rPr>
                <a:t>ICM bunching, no </a:t>
              </a:r>
              <a:r>
                <a:rPr lang="en-US" dirty="0" err="1">
                  <a:latin typeface="+mj-lt"/>
                </a:rPr>
                <a:t>b</a:t>
              </a:r>
              <a:r>
                <a:rPr kumimoji="0" lang="en-US" sz="18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Franklin Gothic Book"/>
                  <a:cs typeface="Franklin Gothic Book"/>
                  <a:sym typeface="Franklin Gothic Book"/>
                </a:rPr>
                <a:t>uncher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Franklin Gothic Book"/>
                <a:cs typeface="Franklin Gothic Book"/>
                <a:sym typeface="Franklin Gothic Boo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8753186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Dipole power supply failure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4775" y="3827229"/>
            <a:ext cx="8347075" cy="267748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R2 dipole 4: Power supply failed on 12/10, no spare</a:t>
            </a:r>
          </a:p>
          <a:p>
            <a:r>
              <a:rPr lang="en-US" dirty="0"/>
              <a:t>Power supply with similar specs found on shelf at BNL</a:t>
            </a:r>
          </a:p>
          <a:p>
            <a:r>
              <a:rPr lang="en-US" dirty="0"/>
              <a:t>Ready for beam in 2 days!</a:t>
            </a:r>
          </a:p>
          <a:p>
            <a:pPr lvl="1"/>
            <a:r>
              <a:rPr lang="en-US" dirty="0"/>
              <a:t>Transport to CU</a:t>
            </a:r>
          </a:p>
          <a:p>
            <a:pPr lvl="1"/>
            <a:r>
              <a:rPr lang="en-US" dirty="0"/>
              <a:t>Wiring</a:t>
            </a:r>
          </a:p>
          <a:p>
            <a:pPr lvl="1"/>
            <a:r>
              <a:rPr lang="en-US" dirty="0"/>
              <a:t>Control system changes for analog voltage control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6" y="645567"/>
            <a:ext cx="9143999" cy="256373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9800000">
            <a:off x="5478507" y="3034171"/>
            <a:ext cx="1150333" cy="378421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0070C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91136" y="3305496"/>
            <a:ext cx="216982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70C0"/>
                </a:solidFill>
              </a:rPr>
              <a:t>Power supply failure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141423127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MLC Cavity SSA Failure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4775" y="3827229"/>
            <a:ext cx="8347075" cy="2677480"/>
          </a:xfrm>
        </p:spPr>
        <p:txBody>
          <a:bodyPr/>
          <a:lstStyle/>
          <a:p>
            <a:r>
              <a:rPr lang="en-US" dirty="0"/>
              <a:t>SSA #1 has an internal DC power supply failure, no spare</a:t>
            </a:r>
          </a:p>
          <a:p>
            <a:r>
              <a:rPr lang="en-US" dirty="0"/>
              <a:t>Ready for beam in 3 days!</a:t>
            </a:r>
          </a:p>
          <a:p>
            <a:pPr lvl="1"/>
            <a:r>
              <a:rPr lang="en-US" dirty="0"/>
              <a:t>During the wait, retuned MLC for 5 cavity operation</a:t>
            </a:r>
          </a:p>
          <a:p>
            <a:r>
              <a:rPr lang="en-US" dirty="0"/>
              <a:t>Achieved 4-pass ER milestone the next day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6" y="645567"/>
            <a:ext cx="9143999" cy="256373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9800000">
            <a:off x="6330731" y="3020094"/>
            <a:ext cx="1150333" cy="378421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0070C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3535" y="3291419"/>
            <a:ext cx="306750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70C0"/>
                </a:solidFill>
              </a:rPr>
              <a:t>SSA DC power supply failure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591916931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Microbunching</a:t>
            </a:r>
            <a:r>
              <a:rPr lang="en-US" dirty="0"/>
              <a:t> Instability?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Occasionally, we would see a charge-dependent structure on the beam profile</a:t>
            </a:r>
          </a:p>
          <a:p>
            <a:r>
              <a:rPr lang="en-US" dirty="0"/>
              <a:t>As early as the beginning of the second pass</a:t>
            </a:r>
          </a:p>
          <a:p>
            <a:r>
              <a:rPr lang="en-US" dirty="0"/>
              <a:t>Charge dependent</a:t>
            </a:r>
          </a:p>
          <a:p>
            <a:r>
              <a:rPr lang="en-US" dirty="0"/>
              <a:t>Single bunch effect</a:t>
            </a:r>
          </a:p>
          <a:p>
            <a:r>
              <a:rPr lang="en-US" dirty="0"/>
              <a:t>Optics dependent</a:t>
            </a:r>
          </a:p>
          <a:p>
            <a:pPr lvl="1"/>
            <a:r>
              <a:rPr lang="en-US" dirty="0"/>
              <a:t>causing the instability or just accidentally letting us see it?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538" y="3536017"/>
            <a:ext cx="4000500" cy="15430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02" y="3545542"/>
            <a:ext cx="3724275" cy="15335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6697198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Microbunching</a:t>
            </a:r>
            <a:r>
              <a:rPr lang="en-US" dirty="0"/>
              <a:t> Instability?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41" y="1064419"/>
            <a:ext cx="7808119" cy="47291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22617" y="5269573"/>
            <a:ext cx="320536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Entrance to S2: 1.3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pC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152201162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Microbunching</a:t>
            </a:r>
            <a:r>
              <a:rPr lang="en-US" dirty="0"/>
              <a:t> Instability?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41" y="1064419"/>
            <a:ext cx="7808119" cy="47291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22617" y="5269573"/>
            <a:ext cx="320536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Entrance to S2: 1.9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pC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31065679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Microbunching</a:t>
            </a:r>
            <a:r>
              <a:rPr lang="en-US" dirty="0"/>
              <a:t> Instability?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41" y="1064419"/>
            <a:ext cx="7808119" cy="47291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22617" y="5269573"/>
            <a:ext cx="320536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Entrance to S2: 2.5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pC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593024960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Microbunching</a:t>
            </a:r>
            <a:r>
              <a:rPr lang="en-US" dirty="0"/>
              <a:t> Instability?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41" y="1064419"/>
            <a:ext cx="7808119" cy="47291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22617" y="5269573"/>
            <a:ext cx="320536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Entrance to S2: 5.0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pC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776422484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 loses BPM timing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34963" y="738189"/>
            <a:ext cx="8347075" cy="1543458"/>
          </a:xfrm>
        </p:spPr>
        <p:txBody>
          <a:bodyPr/>
          <a:lstStyle/>
          <a:p>
            <a:r>
              <a:rPr lang="en-US" dirty="0"/>
              <a:t>Laser is only locked to 1300 MHz (RF rate), not 41.94 MHz (Bunch rate)</a:t>
            </a:r>
          </a:p>
          <a:p>
            <a:pPr lvl="1"/>
            <a:r>
              <a:rPr lang="en-US" dirty="0"/>
              <a:t>If laser loses lock, will come back in random 41.94 MHz “bucket”</a:t>
            </a:r>
          </a:p>
          <a:p>
            <a:pPr lvl="1"/>
            <a:r>
              <a:rPr lang="en-US" dirty="0"/>
              <a:t>Occasional timing error within 23.8 ns window</a:t>
            </a:r>
          </a:p>
          <a:p>
            <a:pPr lvl="1"/>
            <a:r>
              <a:rPr lang="en-US" dirty="0"/>
              <a:t>Synchronous BPM timing is ruined by this error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074" y="2491445"/>
            <a:ext cx="4218636" cy="3163977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stCxn id="20" idx="2"/>
          </p:cNvCxnSpPr>
          <p:nvPr/>
        </p:nvCxnSpPr>
        <p:spPr>
          <a:xfrm flipH="1">
            <a:off x="3274424" y="2409297"/>
            <a:ext cx="2703337" cy="126572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/>
          <p:cNvCxnSpPr>
            <a:stCxn id="20" idx="2"/>
          </p:cNvCxnSpPr>
          <p:nvPr/>
        </p:nvCxnSpPr>
        <p:spPr>
          <a:xfrm flipH="1">
            <a:off x="4075611" y="2409297"/>
            <a:ext cx="1902150" cy="126572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Arrow Connector 15"/>
          <p:cNvCxnSpPr>
            <a:stCxn id="20" idx="2"/>
          </p:cNvCxnSpPr>
          <p:nvPr/>
        </p:nvCxnSpPr>
        <p:spPr>
          <a:xfrm flipH="1">
            <a:off x="5077097" y="2409297"/>
            <a:ext cx="900664" cy="126572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TextBox 19"/>
          <p:cNvSpPr txBox="1"/>
          <p:nvPr/>
        </p:nvSpPr>
        <p:spPr>
          <a:xfrm>
            <a:off x="4293326" y="2039967"/>
            <a:ext cx="336886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Franklin Gothic Book"/>
                <a:cs typeface="Franklin Gothic Book"/>
                <a:sym typeface="Franklin Gothic Book"/>
              </a:rPr>
              <a:t>Laser picks random 1.3 GHz bucket</a:t>
            </a:r>
          </a:p>
        </p:txBody>
      </p:sp>
    </p:spTree>
    <p:extLst>
      <p:ext uri="{BB962C8B-B14F-4D97-AF65-F5344CB8AC3E}">
        <p14:creationId xmlns:p14="http://schemas.microsoft.com/office/powerpoint/2010/main" val="2586972588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Two-frequency RF BPMs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194" y="3065348"/>
            <a:ext cx="3132067" cy="2515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036" y="3065348"/>
            <a:ext cx="3228207" cy="2515328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34963" y="738188"/>
            <a:ext cx="8347075" cy="90856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Preliminary test from 1-pass operation</a:t>
            </a:r>
            <a:r>
              <a:rPr lang="en-US" dirty="0"/>
              <a:t>: Two beams on BPM before MLC</a:t>
            </a:r>
          </a:p>
          <a:p>
            <a:pPr marL="0" indent="0">
              <a:buNone/>
            </a:pPr>
            <a:r>
              <a:rPr lang="en-US" dirty="0"/>
              <a:t>Problem: Too many coupled adjustable parameters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51754" y="5685605"/>
            <a:ext cx="5581013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/>
            <a:r>
              <a:rPr lang="en-US" dirty="0">
                <a:latin typeface="+mj-lt"/>
              </a:rPr>
              <a:t>Here, a vertical kick produces an unphysical phase change.</a:t>
            </a:r>
          </a:p>
          <a:p>
            <a:pPr algn="ctr"/>
            <a:r>
              <a:rPr lang="en-US" b="1" i="1" dirty="0">
                <a:latin typeface="+mj-lt"/>
              </a:rPr>
              <a:t>Promising, but unreliable. Cannot use this method!</a:t>
            </a:r>
          </a:p>
        </p:txBody>
      </p:sp>
      <p:sp>
        <p:nvSpPr>
          <p:cNvPr id="4" name="Rectangle 3"/>
          <p:cNvSpPr/>
          <p:nvPr/>
        </p:nvSpPr>
        <p:spPr>
          <a:xfrm>
            <a:off x="4750208" y="1646756"/>
            <a:ext cx="3853052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</a:rPr>
              <a:t>Two frequency BPMs with two beams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8 adjustable scales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8 adjustable phase offsets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All parameters are </a:t>
            </a:r>
            <a:r>
              <a:rPr lang="en-US" u="sng" dirty="0">
                <a:latin typeface="+mj-lt"/>
              </a:rPr>
              <a:t>coupled</a:t>
            </a:r>
          </a:p>
        </p:txBody>
      </p:sp>
      <p:sp>
        <p:nvSpPr>
          <p:cNvPr id="5" name="Rectangle 4"/>
          <p:cNvSpPr/>
          <p:nvPr/>
        </p:nvSpPr>
        <p:spPr>
          <a:xfrm>
            <a:off x="334963" y="1646756"/>
            <a:ext cx="4124844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</a:rPr>
              <a:t>Single frequency BPMs with single beam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2 adjustable scales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4 adjustable phase offsets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Position and phase are </a:t>
            </a:r>
            <a:r>
              <a:rPr lang="en-US" u="sng" dirty="0">
                <a:latin typeface="+mj-lt"/>
              </a:rPr>
              <a:t>decoupled</a:t>
            </a:r>
          </a:p>
        </p:txBody>
      </p:sp>
    </p:spTree>
    <p:extLst>
      <p:ext uri="{BB962C8B-B14F-4D97-AF65-F5344CB8AC3E}">
        <p14:creationId xmlns:p14="http://schemas.microsoft.com/office/powerpoint/2010/main" val="359613947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16356" y="3330397"/>
            <a:ext cx="8276498" cy="3225593"/>
            <a:chOff x="116356" y="3330397"/>
            <a:chExt cx="8276498" cy="3225593"/>
          </a:xfrm>
        </p:grpSpPr>
        <p:grpSp>
          <p:nvGrpSpPr>
            <p:cNvPr id="46" name="Group 45"/>
            <p:cNvGrpSpPr/>
            <p:nvPr/>
          </p:nvGrpSpPr>
          <p:grpSpPr>
            <a:xfrm>
              <a:off x="116356" y="3330397"/>
              <a:ext cx="8276498" cy="3225593"/>
              <a:chOff x="116356" y="3330397"/>
              <a:chExt cx="8276498" cy="3225593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116356" y="3330397"/>
                <a:ext cx="8276498" cy="2962212"/>
                <a:chOff x="872837" y="3737063"/>
                <a:chExt cx="6983181" cy="2499326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2837" y="4133588"/>
                  <a:ext cx="6983181" cy="2102801"/>
                </a:xfrm>
                <a:prstGeom prst="rect">
                  <a:avLst/>
                </a:prstGeom>
              </p:spPr>
            </p:pic>
            <p:sp>
              <p:nvSpPr>
                <p:cNvPr id="20" name="Rectangle 19"/>
                <p:cNvSpPr/>
                <p:nvPr/>
              </p:nvSpPr>
              <p:spPr>
                <a:xfrm>
                  <a:off x="1108364" y="3737063"/>
                  <a:ext cx="633845" cy="2116697"/>
                </a:xfrm>
                <a:prstGeom prst="rect">
                  <a:avLst/>
                </a:prstGeom>
                <a:solidFill>
                  <a:schemeClr val="bg1"/>
                </a:solidFill>
                <a:ln w="254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Franklin Gothic Book"/>
                    <a:ea typeface="Franklin Gothic Book"/>
                    <a:cs typeface="Franklin Gothic Book"/>
                    <a:sym typeface="Franklin Gothic Book"/>
                  </a:endParaRPr>
                </a:p>
              </p:txBody>
            </p:sp>
          </p:grpSp>
          <p:cxnSp>
            <p:nvCxnSpPr>
              <p:cNvPr id="29" name="Straight Connector 28"/>
              <p:cNvCxnSpPr/>
              <p:nvPr/>
            </p:nvCxnSpPr>
            <p:spPr>
              <a:xfrm flipV="1">
                <a:off x="1641764" y="3800362"/>
                <a:ext cx="0" cy="927502"/>
              </a:xfrm>
              <a:prstGeom prst="line">
                <a:avLst/>
              </a:prstGeom>
              <a:noFill/>
              <a:ln w="19050" cap="flat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 flipV="1">
                <a:off x="1953491" y="3771900"/>
                <a:ext cx="6928" cy="848592"/>
              </a:xfrm>
              <a:prstGeom prst="line">
                <a:avLst/>
              </a:prstGeom>
              <a:noFill/>
              <a:ln w="19050" cap="flat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1037696" y="3492587"/>
                <a:ext cx="1831590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spc="0" normalizeH="0" baseline="0" dirty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FillTx/>
                    <a:latin typeface="+mj-lt"/>
                    <a:ea typeface="Franklin Gothic Book"/>
                    <a:cs typeface="Franklin Gothic Book"/>
                    <a:sym typeface="Franklin Gothic Book"/>
                  </a:rPr>
                  <a:t>Bunch spacing</a:t>
                </a:r>
                <a:r>
                  <a:rPr kumimoji="0" lang="en-US" sz="1400" b="0" i="0" u="none" strike="noStrike" cap="none" spc="0" normalizeH="0" dirty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FillTx/>
                    <a:latin typeface="+mj-lt"/>
                    <a:ea typeface="Franklin Gothic Book"/>
                    <a:cs typeface="Franklin Gothic Book"/>
                    <a:sym typeface="Franklin Gothic Book"/>
                  </a:rPr>
                  <a:t> = </a:t>
                </a:r>
                <a:r>
                  <a:rPr kumimoji="0" lang="en-US" sz="1400" b="0" i="0" u="none" strike="noStrike" cap="none" spc="0" normalizeH="0" baseline="0" dirty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FillTx/>
                    <a:latin typeface="+mj-lt"/>
                    <a:ea typeface="Franklin Gothic Book"/>
                    <a:cs typeface="Franklin Gothic Book"/>
                    <a:sym typeface="Franklin Gothic Book"/>
                  </a:rPr>
                  <a:t>23.8 ns</a:t>
                </a: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 flipV="1">
                <a:off x="1641764" y="5704609"/>
                <a:ext cx="0" cy="588002"/>
              </a:xfrm>
              <a:prstGeom prst="line">
                <a:avLst/>
              </a:prstGeom>
              <a:noFill/>
              <a:ln w="19050" cap="flat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5036128" y="5116607"/>
                <a:ext cx="0" cy="1176004"/>
              </a:xfrm>
              <a:prstGeom prst="line">
                <a:avLst/>
              </a:prstGeom>
              <a:noFill/>
              <a:ln w="19050" cap="flat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2393910" y="6248215"/>
                <a:ext cx="1906930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spc="0" normalizeH="0" baseline="0" dirty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FillTx/>
                    <a:latin typeface="+mj-lt"/>
                    <a:ea typeface="Franklin Gothic Book"/>
                    <a:cs typeface="Franklin Gothic Book"/>
                    <a:sym typeface="Franklin Gothic Book"/>
                  </a:rPr>
                  <a:t>Round-trip</a:t>
                </a:r>
                <a:r>
                  <a:rPr kumimoji="0" lang="en-US" sz="1400" b="0" i="0" u="none" strike="noStrike" cap="none" spc="0" normalizeH="0" dirty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FillTx/>
                    <a:latin typeface="+mj-lt"/>
                    <a:ea typeface="Franklin Gothic Book"/>
                    <a:cs typeface="Franklin Gothic Book"/>
                    <a:sym typeface="Franklin Gothic Book"/>
                  </a:rPr>
                  <a:t> time = 264 ns</a:t>
                </a:r>
                <a:endParaRPr kumimoji="0" lang="en-US" sz="1400" b="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FillTx/>
                  <a:latin typeface="+mj-lt"/>
                  <a:ea typeface="Franklin Gothic Book"/>
                  <a:cs typeface="Franklin Gothic Book"/>
                  <a:sym typeface="Franklin Gothic Book"/>
                </a:endParaRPr>
              </a:p>
            </p:txBody>
          </p:sp>
          <p:cxnSp>
            <p:nvCxnSpPr>
              <p:cNvPr id="42" name="Straight Arrow Connector 41"/>
              <p:cNvCxnSpPr/>
              <p:nvPr/>
            </p:nvCxnSpPr>
            <p:spPr>
              <a:xfrm>
                <a:off x="1641764" y="3802572"/>
                <a:ext cx="311727" cy="0"/>
              </a:xfrm>
              <a:prstGeom prst="straightConnector1">
                <a:avLst/>
              </a:prstGeom>
              <a:noFill/>
              <a:ln w="254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>
                <a:off x="1658621" y="6292928"/>
                <a:ext cx="3377507" cy="0"/>
              </a:xfrm>
              <a:prstGeom prst="straightConnector1">
                <a:avLst/>
              </a:prstGeom>
              <a:noFill/>
              <a:ln w="254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3151663" y="3771900"/>
              <a:ext cx="2721256" cy="307775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rPr>
                <a:t>8 bunches passing by BPM twice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361282" y="761105"/>
            <a:ext cx="3685771" cy="2731482"/>
            <a:chOff x="5353907" y="805501"/>
            <a:chExt cx="3685771" cy="2731482"/>
          </a:xfrm>
        </p:grpSpPr>
        <p:grpSp>
          <p:nvGrpSpPr>
            <p:cNvPr id="27" name="Group 26"/>
            <p:cNvGrpSpPr/>
            <p:nvPr/>
          </p:nvGrpSpPr>
          <p:grpSpPr>
            <a:xfrm>
              <a:off x="5353907" y="805501"/>
              <a:ext cx="3685771" cy="2731482"/>
              <a:chOff x="4917489" y="740540"/>
              <a:chExt cx="3685771" cy="2731482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4917489" y="900593"/>
                <a:ext cx="3685771" cy="2571429"/>
                <a:chOff x="5174673" y="803148"/>
                <a:chExt cx="3685771" cy="2571429"/>
              </a:xfrm>
            </p:grpSpPr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27111" y="803148"/>
                  <a:ext cx="3533333" cy="2571429"/>
                </a:xfrm>
                <a:prstGeom prst="rect">
                  <a:avLst/>
                </a:prstGeom>
              </p:spPr>
            </p:pic>
            <p:sp>
              <p:nvSpPr>
                <p:cNvPr id="19" name="Rectangle 18"/>
                <p:cNvSpPr/>
                <p:nvPr/>
              </p:nvSpPr>
              <p:spPr>
                <a:xfrm>
                  <a:off x="5174673" y="803148"/>
                  <a:ext cx="633845" cy="2116697"/>
                </a:xfrm>
                <a:prstGeom prst="rect">
                  <a:avLst/>
                </a:prstGeom>
                <a:solidFill>
                  <a:schemeClr val="bg1"/>
                </a:solidFill>
                <a:ln w="254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Franklin Gothic Book"/>
                    <a:ea typeface="Franklin Gothic Book"/>
                    <a:cs typeface="Franklin Gothic Book"/>
                    <a:sym typeface="Franklin Gothic Book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5807360" y="740540"/>
                <a:ext cx="2197074" cy="3693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Franklin Gothic Book"/>
                    <a:cs typeface="Franklin Gothic Book"/>
                    <a:sym typeface="Franklin Gothic Book"/>
                  </a:rPr>
                  <a:t>Single bunch response</a:t>
                </a:r>
              </a:p>
            </p:txBody>
          </p:sp>
        </p:grpSp>
        <p:sp>
          <p:nvSpPr>
            <p:cNvPr id="31" name="Oval 30"/>
            <p:cNvSpPr/>
            <p:nvPr/>
          </p:nvSpPr>
          <p:spPr>
            <a:xfrm>
              <a:off x="6798938" y="2065665"/>
              <a:ext cx="117987" cy="117987"/>
            </a:xfrm>
            <a:prstGeom prst="ellipse">
              <a:avLst/>
            </a:prstGeom>
            <a:noFill/>
            <a:ln w="28575" cap="flat">
              <a:solidFill>
                <a:srgbClr val="FFC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365013" y="2769665"/>
              <a:ext cx="117987" cy="117987"/>
            </a:xfrm>
            <a:prstGeom prst="ellipse">
              <a:avLst/>
            </a:prstGeom>
            <a:noFill/>
            <a:ln w="28575" cap="flat">
              <a:solidFill>
                <a:srgbClr val="FFC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7251294" y="1999655"/>
              <a:ext cx="117987" cy="117987"/>
            </a:xfrm>
            <a:prstGeom prst="ellipse">
              <a:avLst/>
            </a:prstGeom>
            <a:noFill/>
            <a:ln w="28575" cap="flat">
              <a:solidFill>
                <a:srgbClr val="FFC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7709203" y="2020163"/>
              <a:ext cx="117987" cy="117987"/>
            </a:xfrm>
            <a:prstGeom prst="ellipse">
              <a:avLst/>
            </a:prstGeom>
            <a:noFill/>
            <a:ln w="28575" cap="flat">
              <a:solidFill>
                <a:srgbClr val="FFC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8632823" y="2014402"/>
              <a:ext cx="117987" cy="117987"/>
            </a:xfrm>
            <a:prstGeom prst="ellipse">
              <a:avLst/>
            </a:prstGeom>
            <a:noFill/>
            <a:ln w="28575" cap="flat">
              <a:solidFill>
                <a:srgbClr val="FFC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8178871" y="2016697"/>
              <a:ext cx="117987" cy="117987"/>
            </a:xfrm>
            <a:prstGeom prst="ellipse">
              <a:avLst/>
            </a:prstGeom>
            <a:noFill/>
            <a:ln w="28575" cap="flat">
              <a:solidFill>
                <a:srgbClr val="FFC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878155" y="2517310"/>
              <a:ext cx="1754668" cy="276997"/>
              <a:chOff x="7214017" y="2413043"/>
              <a:chExt cx="1754668" cy="276997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7214017" y="2486331"/>
                <a:ext cx="117987" cy="117987"/>
              </a:xfrm>
              <a:prstGeom prst="ellipse">
                <a:avLst/>
              </a:prstGeom>
              <a:noFill/>
              <a:ln w="28575" cap="flat">
                <a:solidFill>
                  <a:srgbClr val="FFC000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345486" y="2413043"/>
                <a:ext cx="1623199" cy="2769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Franklin Gothic Book"/>
                    <a:ea typeface="Franklin Gothic Book"/>
                    <a:cs typeface="Franklin Gothic Book"/>
                    <a:sym typeface="Franklin Gothic Book"/>
                  </a:rPr>
                  <a:t>= ADC sampled</a:t>
                </a:r>
                <a:r>
                  <a:rPr kumimoji="0" lang="en-US" sz="12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Franklin Gothic Book"/>
                    <a:ea typeface="Franklin Gothic Book"/>
                    <a:cs typeface="Franklin Gothic Book"/>
                    <a:sym typeface="Franklin Gothic Book"/>
                  </a:rPr>
                  <a:t> points</a:t>
                </a:r>
                <a:endParaRPr kumimoji="0" 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endParaRPr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domain BPMs</a:t>
            </a:r>
          </a:p>
        </p:txBody>
      </p:sp>
      <p:sp>
        <p:nvSpPr>
          <p:cNvPr id="24" name="Text Placeholder 3"/>
          <p:cNvSpPr txBox="1">
            <a:spLocks/>
          </p:cNvSpPr>
          <p:nvPr/>
        </p:nvSpPr>
        <p:spPr>
          <a:xfrm>
            <a:off x="182880" y="694051"/>
            <a:ext cx="5295148" cy="270135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Digitize BPM response</a:t>
            </a:r>
          </a:p>
          <a:p>
            <a:pPr marL="285750" indent="-285750" defTabSz="457200" hangingPunct="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ym typeface="Franklin Gothic Book"/>
              </a:rPr>
              <a:t>Single bunch response: </a:t>
            </a:r>
            <a:r>
              <a:rPr lang="en-US" dirty="0">
                <a:latin typeface="Symbol" panose="05050102010706020507" pitchFamily="18" charset="2"/>
                <a:sym typeface="Franklin Gothic Book"/>
              </a:rPr>
              <a:t>~</a:t>
            </a:r>
            <a:r>
              <a:rPr lang="en-US" dirty="0">
                <a:sym typeface="Franklin Gothic Book"/>
              </a:rPr>
              <a:t>3 ns</a:t>
            </a:r>
          </a:p>
          <a:p>
            <a:pPr marL="285750" indent="-285750"/>
            <a:r>
              <a:rPr lang="en-US" dirty="0">
                <a:sym typeface="Franklin Gothic Book"/>
              </a:rPr>
              <a:t>ADC rate</a:t>
            </a:r>
            <a:r>
              <a:rPr lang="en-US" dirty="0"/>
              <a:t>: 2.5 ns</a:t>
            </a:r>
          </a:p>
          <a:p>
            <a:pPr marL="0" indent="0">
              <a:buNone/>
            </a:pPr>
            <a:r>
              <a:rPr lang="en-US" dirty="0"/>
              <a:t>Original plan: Synchronize BPMs to (every other) peak</a:t>
            </a:r>
          </a:p>
          <a:p>
            <a:pPr marL="0" indent="0">
              <a:buNone/>
            </a:pPr>
            <a:r>
              <a:rPr lang="en-US" b="1" dirty="0"/>
              <a:t>Problems</a:t>
            </a:r>
            <a:r>
              <a:rPr lang="en-US" dirty="0"/>
              <a:t>: </a:t>
            </a:r>
            <a:endParaRPr lang="en-US" sz="1600" dirty="0"/>
          </a:p>
          <a:p>
            <a:r>
              <a:rPr lang="en-US" sz="1600" dirty="0"/>
              <a:t>Time-consuming to set up</a:t>
            </a:r>
          </a:p>
          <a:p>
            <a:r>
              <a:rPr lang="en-US" sz="1600" dirty="0"/>
              <a:t>Each pass has different timing</a:t>
            </a:r>
          </a:p>
          <a:p>
            <a:r>
              <a:rPr lang="en-US" sz="1600" dirty="0"/>
              <a:t>Laser hiccups cause timing to be lost (extra slides)</a:t>
            </a:r>
          </a:p>
        </p:txBody>
      </p:sp>
    </p:spTree>
    <p:extLst>
      <p:ext uri="{BB962C8B-B14F-4D97-AF65-F5344CB8AC3E}">
        <p14:creationId xmlns:p14="http://schemas.microsoft.com/office/powerpoint/2010/main" val="250463209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domain BPMs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34963" y="738189"/>
            <a:ext cx="8525481" cy="156958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Solution</a:t>
            </a:r>
            <a:r>
              <a:rPr lang="en-US" dirty="0"/>
              <a:t>: Asynchronous timing : Sample random part of a bunch response</a:t>
            </a:r>
          </a:p>
          <a:p>
            <a:r>
              <a:rPr lang="en-US" dirty="0"/>
              <a:t>Synchronous BPM ADC: (1300/31)x(</a:t>
            </a:r>
            <a:r>
              <a:rPr lang="en-US" b="1" dirty="0">
                <a:solidFill>
                  <a:srgbClr val="FF0000"/>
                </a:solidFill>
              </a:rPr>
              <a:t>76</a:t>
            </a:r>
            <a:r>
              <a:rPr lang="en-US" dirty="0"/>
              <a:t>/2)/4 = 398.4 MHz</a:t>
            </a:r>
          </a:p>
          <a:p>
            <a:r>
              <a:rPr lang="en-US" dirty="0"/>
              <a:t>Asynchronous BPM ADC: (1300/31)x(</a:t>
            </a:r>
            <a:r>
              <a:rPr lang="en-US" b="1" dirty="0">
                <a:solidFill>
                  <a:srgbClr val="FF0000"/>
                </a:solidFill>
              </a:rPr>
              <a:t>73</a:t>
            </a:r>
            <a:r>
              <a:rPr lang="en-US" dirty="0"/>
              <a:t>/2)/4 = 382.6 MHz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78297" y="2027216"/>
            <a:ext cx="7838812" cy="2963961"/>
            <a:chOff x="433206" y="3365254"/>
            <a:chExt cx="7838812" cy="296396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8500" y="3506576"/>
              <a:ext cx="3763518" cy="282263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206" y="3506577"/>
              <a:ext cx="3763517" cy="282263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771234" y="3365254"/>
              <a:ext cx="1300995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Franklin Gothic Book"/>
                  <a:cs typeface="Franklin Gothic Book"/>
                  <a:sym typeface="Franklin Gothic Book"/>
                </a:rPr>
                <a:t>Synchronous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39761" y="3365254"/>
              <a:ext cx="1418015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Franklin Gothic Book"/>
                  <a:cs typeface="Franklin Gothic Book"/>
                  <a:sym typeface="Franklin Gothic Book"/>
                </a:rPr>
                <a:t>Asynchronous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34963" y="5247707"/>
            <a:ext cx="5627501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Franklin Gothic Book"/>
                <a:cs typeface="Franklin Gothic Book"/>
                <a:sym typeface="Franklin Gothic Book"/>
              </a:rPr>
              <a:t>Bad:	Lose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Franklin Gothic Book"/>
                <a:cs typeface="Franklin Gothic Book"/>
                <a:sym typeface="Franklin Gothic Book"/>
              </a:rPr>
              <a:t> about a factor of 5 in signal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>
                <a:latin typeface="+mj-lt"/>
              </a:rPr>
              <a:t>Good:	Simple, stable, details of timing no longer matter</a:t>
            </a:r>
            <a:endParaRPr kumimoji="0" lang="en-US" sz="18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54871007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(RF) BPMs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34963" y="738188"/>
            <a:ext cx="8347075" cy="188092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Original plan</a:t>
            </a:r>
            <a:r>
              <a:rPr lang="en-US" dirty="0"/>
              <a:t>: Two frequency mixing (f</a:t>
            </a:r>
            <a:r>
              <a:rPr lang="en-US" baseline="-25000" dirty="0"/>
              <a:t>0</a:t>
            </a:r>
            <a:r>
              <a:rPr lang="en-US" dirty="0"/>
              <a:t> and 2 f</a:t>
            </a:r>
            <a:r>
              <a:rPr lang="en-US" baseline="-25000" dirty="0"/>
              <a:t>0</a:t>
            </a:r>
            <a:r>
              <a:rPr lang="en-US" dirty="0"/>
              <a:t>) to measure 2 simultaneous beams</a:t>
            </a:r>
          </a:p>
          <a:p>
            <a:pPr marL="0" indent="0">
              <a:buNone/>
            </a:pPr>
            <a:r>
              <a:rPr lang="en-US" b="1" dirty="0"/>
              <a:t>Commissioning plan</a:t>
            </a:r>
            <a:r>
              <a:rPr lang="en-US" dirty="0"/>
              <a:t>: Use trains of ≤8 bunches, so that passes do not overlap in time</a:t>
            </a:r>
          </a:p>
          <a:p>
            <a:r>
              <a:rPr lang="en-US" dirty="0"/>
              <a:t>Good: single frequency (f</a:t>
            </a:r>
            <a:r>
              <a:rPr lang="en-US" baseline="-25000" dirty="0"/>
              <a:t>0</a:t>
            </a:r>
            <a:r>
              <a:rPr lang="en-US" dirty="0"/>
              <a:t>) , same as injector BPMs (well understood)</a:t>
            </a:r>
          </a:p>
          <a:p>
            <a:r>
              <a:rPr lang="en-US" dirty="0"/>
              <a:t>Good: can use locations with more than 2 beams (e.g. </a:t>
            </a:r>
            <a:r>
              <a:rPr lang="en-US" dirty="0" err="1"/>
              <a:t>linac</a:t>
            </a:r>
            <a:r>
              <a:rPr lang="en-US" dirty="0"/>
              <a:t> entrance/exit)</a:t>
            </a:r>
          </a:p>
          <a:p>
            <a:r>
              <a:rPr lang="en-US" dirty="0"/>
              <a:t>Bad: cannot be used with long bunch trains, e.g. high current</a:t>
            </a:r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249332" y="2523462"/>
            <a:ext cx="4337265" cy="3913164"/>
            <a:chOff x="2250571" y="1874371"/>
            <a:chExt cx="4337265" cy="391316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0571" y="1874371"/>
              <a:ext cx="4337265" cy="3252948"/>
            </a:xfrm>
            <a:prstGeom prst="rect">
              <a:avLst/>
            </a:prstGeom>
          </p:spPr>
        </p:pic>
        <p:sp>
          <p:nvSpPr>
            <p:cNvPr id="6" name="Right Brace 5"/>
            <p:cNvSpPr/>
            <p:nvPr/>
          </p:nvSpPr>
          <p:spPr>
            <a:xfrm rot="5400000">
              <a:off x="3253010" y="4733122"/>
              <a:ext cx="258461" cy="945573"/>
            </a:xfrm>
            <a:prstGeom prst="rightBrac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09454" y="5413665"/>
              <a:ext cx="892230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rPr>
                <a:t>1</a:t>
              </a:r>
              <a:r>
                <a:rPr kumimoji="0" lang="en-US" sz="1800" b="0" i="0" u="none" strike="noStrike" cap="none" spc="0" normalizeH="0" baseline="3000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rPr>
                <a:t>st</a:t>
              </a: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rPr>
                <a:t> pass</a:t>
              </a:r>
            </a:p>
          </p:txBody>
        </p:sp>
        <p:sp>
          <p:nvSpPr>
            <p:cNvPr id="10" name="Right Brace 9"/>
            <p:cNvSpPr/>
            <p:nvPr/>
          </p:nvSpPr>
          <p:spPr>
            <a:xfrm rot="5400000">
              <a:off x="4326782" y="4737662"/>
              <a:ext cx="258461" cy="945573"/>
            </a:xfrm>
            <a:prstGeom prst="rightBrac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83226" y="5418205"/>
              <a:ext cx="941923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2</a:t>
              </a:r>
              <a:r>
                <a:rPr lang="en-US" baseline="30000" dirty="0"/>
                <a:t>nd</a:t>
              </a: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rPr>
                <a:t> pass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912939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Stray fields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34963" y="738188"/>
            <a:ext cx="8347075" cy="5589876"/>
          </a:xfrm>
        </p:spPr>
        <p:txBody>
          <a:bodyPr/>
          <a:lstStyle/>
          <a:p>
            <a:r>
              <a:rPr lang="en-US" dirty="0"/>
              <a:t>Splitter magnet density was expected to be a significant problem</a:t>
            </a:r>
          </a:p>
          <a:p>
            <a:r>
              <a:rPr lang="en-US" dirty="0"/>
              <a:t>Largest expected problems: septa magnets</a:t>
            </a:r>
          </a:p>
          <a:p>
            <a:pPr lvl="1"/>
            <a:r>
              <a:rPr lang="en-US" dirty="0"/>
              <a:t>Field clamps from detailed modeling, engineering</a:t>
            </a:r>
          </a:p>
          <a:p>
            <a:pPr lvl="1"/>
            <a:r>
              <a:rPr lang="en-US" dirty="0"/>
              <a:t>Reduced stray field effect by factor of 40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No time for engineering, nor space for clamps around other magnets…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373" y="2182092"/>
            <a:ext cx="4516581" cy="338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1725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2911</TotalTime>
  <Words>2516</Words>
  <Application>Microsoft Office PowerPoint</Application>
  <PresentationFormat>On-screen Show (4:3)</PresentationFormat>
  <Paragraphs>463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7" baseType="lpstr">
      <vt:lpstr>Arial</vt:lpstr>
      <vt:lpstr>Book Antiqua</vt:lpstr>
      <vt:lpstr>Calibri</vt:lpstr>
      <vt:lpstr>Franklin Gothic Book</vt:lpstr>
      <vt:lpstr>Optima</vt:lpstr>
      <vt:lpstr>Symbol</vt:lpstr>
      <vt:lpstr>Times</vt:lpstr>
      <vt:lpstr>Office Theme</vt:lpstr>
      <vt:lpstr>CBETA: 4 Pass Energy Recovery Challenges   Adam Bartnik</vt:lpstr>
      <vt:lpstr>Quick CBETA Overview</vt:lpstr>
      <vt:lpstr>4 Pass Commissioning Timeline</vt:lpstr>
      <vt:lpstr>Talk Organization</vt:lpstr>
      <vt:lpstr>BPMs for Many Beams</vt:lpstr>
      <vt:lpstr>Time domain BPMs</vt:lpstr>
      <vt:lpstr>Time domain BPMs</vt:lpstr>
      <vt:lpstr>Phase (RF) BPMs</vt:lpstr>
      <vt:lpstr>Stray fields</vt:lpstr>
      <vt:lpstr>Stray fields</vt:lpstr>
      <vt:lpstr>Power supply instability</vt:lpstr>
      <vt:lpstr>Power supply instability</vt:lpstr>
      <vt:lpstr>Path length adjustment </vt:lpstr>
      <vt:lpstr>Beam Optics Matching</vt:lpstr>
      <vt:lpstr>Problems in Splitter Line R2</vt:lpstr>
      <vt:lpstr>Peacock</vt:lpstr>
      <vt:lpstr>Sideways Bunny</vt:lpstr>
      <vt:lpstr>UFO</vt:lpstr>
      <vt:lpstr>Salvador Dali Painting</vt:lpstr>
      <vt:lpstr>R2 optics matching</vt:lpstr>
      <vt:lpstr>Conclusions</vt:lpstr>
      <vt:lpstr>PowerPoint Presentation</vt:lpstr>
      <vt:lpstr>PowerPoint Presentation</vt:lpstr>
      <vt:lpstr>Beam on first dump screen</vt:lpstr>
      <vt:lpstr>Transmission</vt:lpstr>
      <vt:lpstr>Horizontal Orbits</vt:lpstr>
      <vt:lpstr>Vertical orbits</vt:lpstr>
      <vt:lpstr>4-pass Splitter Orbits (Horizontal)</vt:lpstr>
      <vt:lpstr>4-pass Splitter Orbits (Vertical)</vt:lpstr>
      <vt:lpstr>MLC arrival phase</vt:lpstr>
      <vt:lpstr>Tunes</vt:lpstr>
      <vt:lpstr>PowerPoint Presentation</vt:lpstr>
      <vt:lpstr>Microphonics</vt:lpstr>
      <vt:lpstr>Microphonics</vt:lpstr>
      <vt:lpstr>MLC Slow Energy Drift</vt:lpstr>
      <vt:lpstr>Laser Leakage Current</vt:lpstr>
      <vt:lpstr>Laser AOM</vt:lpstr>
      <vt:lpstr>Time domain BPMs</vt:lpstr>
      <vt:lpstr>Phase (RF) BPMs</vt:lpstr>
      <vt:lpstr>BPMs for Many Beams</vt:lpstr>
      <vt:lpstr>Multi-beam orbit correction </vt:lpstr>
      <vt:lpstr>Multi-beam orbit correction</vt:lpstr>
      <vt:lpstr>Multi-beam orbit correction</vt:lpstr>
      <vt:lpstr>Stray fields</vt:lpstr>
      <vt:lpstr>Dispersion R56 Correction</vt:lpstr>
      <vt:lpstr>Dispersion R56 Correction</vt:lpstr>
      <vt:lpstr>MLC arrival phase drift</vt:lpstr>
      <vt:lpstr>MLC arrival phase drift</vt:lpstr>
      <vt:lpstr>Buncher failure</vt:lpstr>
      <vt:lpstr>ICM bunching</vt:lpstr>
      <vt:lpstr>Dipole power supply failure</vt:lpstr>
      <vt:lpstr>MLC Cavity SSA Failure</vt:lpstr>
      <vt:lpstr>Microbunching Instability?</vt:lpstr>
      <vt:lpstr>Microbunching Instability?</vt:lpstr>
      <vt:lpstr>Microbunching Instability?</vt:lpstr>
      <vt:lpstr>Microbunching Instability?</vt:lpstr>
      <vt:lpstr>Microbunching Instability?</vt:lpstr>
      <vt:lpstr>Laser loses BPM timing</vt:lpstr>
      <vt:lpstr>Two-frequency RF BPMs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Adam Christopher Bartnik</cp:lastModifiedBy>
  <cp:revision>1108</cp:revision>
  <dcterms:modified xsi:type="dcterms:W3CDTF">2022-01-11T18:08:03Z</dcterms:modified>
</cp:coreProperties>
</file>