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8"/>
  </p:notesMasterIdLst>
  <p:sldIdLst>
    <p:sldId id="256" r:id="rId2"/>
    <p:sldId id="275" r:id="rId3"/>
    <p:sldId id="276" r:id="rId4"/>
    <p:sldId id="280" r:id="rId5"/>
    <p:sldId id="278" r:id="rId6"/>
    <p:sldId id="279" r:id="rId7"/>
    <p:sldId id="282" r:id="rId8"/>
    <p:sldId id="277" r:id="rId9"/>
    <p:sldId id="283" r:id="rId10"/>
    <p:sldId id="284" r:id="rId11"/>
    <p:sldId id="285" r:id="rId12"/>
    <p:sldId id="281" r:id="rId13"/>
    <p:sldId id="286" r:id="rId14"/>
    <p:sldId id="289" r:id="rId15"/>
    <p:sldId id="287" r:id="rId16"/>
    <p:sldId id="288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74F9E-8171-4ED3-B423-D0B452CD4853}">
  <a:tblStyle styleId="{69C74F9E-8171-4ED3-B423-D0B452CD485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4EA6DC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4EA6DC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rgbClr val="4EA6DC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B75EEB2-4D89-4988-AC81-5A99B4C327F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">
  <p:cSld name="TITLE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729870" y="95693"/>
            <a:ext cx="1190700" cy="510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TITLE_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TITLE_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28649" y="136848"/>
            <a:ext cx="78867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628649" y="136848"/>
            <a:ext cx="78867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2781643" y="-1234541"/>
            <a:ext cx="3663900" cy="79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49" y="136848"/>
            <a:ext cx="78867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574" y="910484"/>
            <a:ext cx="7969800" cy="3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609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582214" y="4713118"/>
            <a:ext cx="8062500" cy="0"/>
          </a:xfrm>
          <a:prstGeom prst="straightConnector1">
            <a:avLst/>
          </a:prstGeom>
          <a:noFill/>
          <a:ln w="28575" cap="flat" cmpd="sng">
            <a:solidFill>
              <a:srgbClr val="39325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582214" y="644973"/>
            <a:ext cx="8062500" cy="0"/>
          </a:xfrm>
          <a:prstGeom prst="straightConnector1">
            <a:avLst/>
          </a:prstGeom>
          <a:noFill/>
          <a:ln w="28575" cap="flat" cmpd="sng">
            <a:solidFill>
              <a:srgbClr val="3932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>
            <a:off x="628650" y="4713125"/>
            <a:ext cx="1638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10/02/2022</a:t>
            </a:r>
            <a:endParaRPr sz="1200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3028950" y="4781550"/>
            <a:ext cx="309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Nuclear</a:t>
            </a:r>
            <a:r>
              <a:rPr lang="fr-FR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fr-FR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in the Cosmos</a:t>
            </a:r>
            <a:endParaRPr sz="1200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ctrTitle"/>
          </p:nvPr>
        </p:nvSpPr>
        <p:spPr>
          <a:xfrm>
            <a:off x="330982" y="832419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 dirty="0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000" b="1" dirty="0" err="1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Binary</a:t>
            </a:r>
            <a:r>
              <a:rPr lang="fr-FR" sz="4000" b="1" dirty="0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 neutron star mergers and </a:t>
            </a:r>
            <a:r>
              <a:rPr lang="fr-FR" sz="4000" b="1" dirty="0" err="1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nuclear</a:t>
            </a:r>
            <a:r>
              <a:rPr lang="fr-FR" sz="4000" b="1" dirty="0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000" b="1" dirty="0" err="1">
                <a:solidFill>
                  <a:srgbClr val="1A4CC8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 sz="4000" b="1" dirty="0">
              <a:solidFill>
                <a:srgbClr val="1A4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1"/>
          </p:nvPr>
        </p:nvSpPr>
        <p:spPr>
          <a:xfrm>
            <a:off x="422122" y="3192226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 b="1" dirty="0" err="1"/>
              <a:t>P.Hello</a:t>
            </a:r>
            <a:endParaRPr lang="fr-FR" sz="1800" b="1"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 b="1" dirty="0"/>
              <a:t>Groupe Ondes Gravitationnelles</a:t>
            </a: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800" b="1" dirty="0"/>
              <a:t>Pôle A2C</a:t>
            </a:r>
            <a:endParaRPr b="1"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</a:t>
            </a:fld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7821025" y="43775"/>
            <a:ext cx="868200" cy="54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8"/>
          <p:cNvSpPr/>
          <p:nvPr/>
        </p:nvSpPr>
        <p:spPr>
          <a:xfrm>
            <a:off x="249525" y="43775"/>
            <a:ext cx="8505600" cy="91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4774" y="0"/>
            <a:ext cx="1975977" cy="151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>
            <a:off x="7860050" y="3870625"/>
            <a:ext cx="1125300" cy="7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8" descr="LVKLogo.jpg">
            <a:extLst>
              <a:ext uri="{FF2B5EF4-FFF2-40B4-BE49-F238E27FC236}">
                <a16:creationId xmlns:a16="http://schemas.microsoft.com/office/drawing/2014/main" id="{CF156558-D446-4E49-B3D0-FC49E7ED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68" y="0"/>
            <a:ext cx="1854214" cy="14483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0E8CBF-B4E3-4A4F-A6EF-8B855BFED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68" y="3161491"/>
            <a:ext cx="2429945" cy="12068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939EA0-5BB0-4031-9C52-3C9D8499B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146" y="3859226"/>
            <a:ext cx="1209299" cy="5374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089576-1549-4F73-943E-A09B85BA0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100" y="3192226"/>
            <a:ext cx="792600" cy="79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154122-0F22-4622-A02C-21A32B914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22" y="3504607"/>
            <a:ext cx="1125300" cy="1125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8F1287A-4DBD-4FA0-ADF5-DEF312D748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10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4770722-A6BD-4748-A829-BD265E967C56}"/>
              </a:ext>
            </a:extLst>
          </p:cNvPr>
          <p:cNvGrpSpPr/>
          <p:nvPr/>
        </p:nvGrpSpPr>
        <p:grpSpPr>
          <a:xfrm>
            <a:off x="404107" y="833902"/>
            <a:ext cx="5199399" cy="2736171"/>
            <a:chOff x="487235" y="1027866"/>
            <a:chExt cx="5199399" cy="273617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9CD8099-C39F-452E-939F-1A80AF5D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235" y="1488127"/>
              <a:ext cx="5199399" cy="227591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3B6495-4B98-42D2-AA17-EEED1FF4CC6C}"/>
                </a:ext>
              </a:extLst>
            </p:cNvPr>
            <p:cNvSpPr/>
            <p:nvPr/>
          </p:nvSpPr>
          <p:spPr>
            <a:xfrm>
              <a:off x="3403971" y="1027866"/>
              <a:ext cx="2282663" cy="800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040A52E-A6D9-4677-9E6A-DE750BCA8AF9}"/>
              </a:ext>
            </a:extLst>
          </p:cNvPr>
          <p:cNvSpPr txBox="1"/>
          <p:nvPr/>
        </p:nvSpPr>
        <p:spPr>
          <a:xfrm>
            <a:off x="3389635" y="1160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Red and Blue KN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E7C1ADF-C0F9-4B21-93DE-ADA33DA42667}"/>
              </a:ext>
            </a:extLst>
          </p:cNvPr>
          <p:cNvCxnSpPr>
            <a:cxnSpLocks/>
          </p:cNvCxnSpPr>
          <p:nvPr/>
        </p:nvCxnSpPr>
        <p:spPr>
          <a:xfrm flipV="1">
            <a:off x="3061854" y="1075027"/>
            <a:ext cx="0" cy="3498272"/>
          </a:xfrm>
          <a:prstGeom prst="straightConnector1">
            <a:avLst/>
          </a:prstGeom>
          <a:ln w="47625">
            <a:solidFill>
              <a:schemeClr val="accent1">
                <a:shade val="95000"/>
                <a:satMod val="105000"/>
                <a:alpha val="34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08F98C4-D1CF-468F-B106-513400E0367E}"/>
              </a:ext>
            </a:extLst>
          </p:cNvPr>
          <p:cNvSpPr txBox="1"/>
          <p:nvPr/>
        </p:nvSpPr>
        <p:spPr>
          <a:xfrm>
            <a:off x="3003806" y="833902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GRB axis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263CC4-F3BC-4899-8659-4FE5F8E42442}"/>
              </a:ext>
            </a:extLst>
          </p:cNvPr>
          <p:cNvSpPr txBox="1"/>
          <p:nvPr/>
        </p:nvSpPr>
        <p:spPr>
          <a:xfrm>
            <a:off x="6049337" y="1036074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Lanthanide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poor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8283FA-8B26-4BAB-BC8A-80243A5C8B41}"/>
              </a:ext>
            </a:extLst>
          </p:cNvPr>
          <p:cNvSpPr txBox="1"/>
          <p:nvPr/>
        </p:nvSpPr>
        <p:spPr>
          <a:xfrm>
            <a:off x="6460925" y="2224065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Lanthanide </a:t>
            </a:r>
            <a:r>
              <a:rPr lang="fr-FR" b="1" dirty="0" err="1">
                <a:solidFill>
                  <a:srgbClr val="FF0000"/>
                </a:solidFill>
              </a:rPr>
              <a:t>rich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5D6CB8D-8517-4142-BE80-BD35A63C7DCB}"/>
              </a:ext>
            </a:extLst>
          </p:cNvPr>
          <p:cNvCxnSpPr>
            <a:cxnSpLocks/>
          </p:cNvCxnSpPr>
          <p:nvPr/>
        </p:nvCxnSpPr>
        <p:spPr>
          <a:xfrm flipH="1">
            <a:off x="3373582" y="1406737"/>
            <a:ext cx="2229924" cy="264484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F243B37-1BE9-40C1-8769-772DF0BAB03E}"/>
              </a:ext>
            </a:extLst>
          </p:cNvPr>
          <p:cNvCxnSpPr>
            <a:cxnSpLocks/>
          </p:cNvCxnSpPr>
          <p:nvPr/>
        </p:nvCxnSpPr>
        <p:spPr>
          <a:xfrm flipH="1">
            <a:off x="5060379" y="2388554"/>
            <a:ext cx="1429494" cy="4462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B499652-7FA6-4701-982D-E0821C43E4AB}"/>
              </a:ext>
            </a:extLst>
          </p:cNvPr>
          <p:cNvSpPr/>
          <p:nvPr/>
        </p:nvSpPr>
        <p:spPr>
          <a:xfrm>
            <a:off x="5970667" y="2403054"/>
            <a:ext cx="30379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100" dirty="0">
              <a:latin typeface="Calibri" panose="020F0502020204030204" pitchFamily="34" charset="0"/>
            </a:endParaRPr>
          </a:p>
          <a:p>
            <a:r>
              <a:rPr lang="en-US" dirty="0">
                <a:latin typeface="+mn-lt"/>
              </a:rPr>
              <a:t>lanthanide opacity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 dirty="0">
                <a:latin typeface="Symbol" panose="05050102010706020507" pitchFamily="18" charset="2"/>
              </a:rPr>
              <a:t>k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+mn-lt"/>
              </a:rPr>
              <a:t>~ 5 -10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g</a:t>
            </a:r>
            <a:r>
              <a:rPr lang="en-US" baseline="30000" dirty="0">
                <a:latin typeface="+mn-lt"/>
              </a:rPr>
              <a:t>-1</a:t>
            </a:r>
            <a:r>
              <a:rPr lang="en-US" sz="900" dirty="0"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B3236A-8B56-4563-9FF5-06487FFD3543}"/>
              </a:ext>
            </a:extLst>
          </p:cNvPr>
          <p:cNvSpPr/>
          <p:nvPr/>
        </p:nvSpPr>
        <p:spPr>
          <a:xfrm>
            <a:off x="5620276" y="1153140"/>
            <a:ext cx="32064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100" dirty="0">
              <a:latin typeface="Calibri" panose="020F0502020204030204" pitchFamily="34" charset="0"/>
            </a:endParaRPr>
          </a:p>
          <a:p>
            <a:r>
              <a:rPr lang="en-US" dirty="0">
                <a:latin typeface="+mn-lt"/>
              </a:rPr>
              <a:t>lanthanide opacity: </a:t>
            </a:r>
            <a:r>
              <a:rPr lang="en-US" dirty="0">
                <a:latin typeface="Symbol" panose="05050102010706020507" pitchFamily="18" charset="2"/>
              </a:rPr>
              <a:t>k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+mn-lt"/>
              </a:rPr>
              <a:t>~ 0.5 -1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g</a:t>
            </a:r>
            <a:r>
              <a:rPr lang="en-US" baseline="30000" dirty="0">
                <a:latin typeface="+mn-lt"/>
              </a:rPr>
              <a:t>-1</a:t>
            </a:r>
            <a:r>
              <a:rPr lang="en-US" sz="900" dirty="0"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F3FA94-F215-4140-826B-B3952335D749}"/>
              </a:ext>
            </a:extLst>
          </p:cNvPr>
          <p:cNvSpPr txBox="1"/>
          <p:nvPr/>
        </p:nvSpPr>
        <p:spPr>
          <a:xfrm>
            <a:off x="6329537" y="1551235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Decay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~ 1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day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D88CAAF-704C-4652-95D3-9D84DB956B28}"/>
              </a:ext>
            </a:extLst>
          </p:cNvPr>
          <p:cNvSpPr txBox="1"/>
          <p:nvPr/>
        </p:nvSpPr>
        <p:spPr>
          <a:xfrm>
            <a:off x="6532258" y="2880108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Decay</a:t>
            </a:r>
            <a:r>
              <a:rPr lang="fr-FR" b="1" dirty="0">
                <a:solidFill>
                  <a:srgbClr val="FF0000"/>
                </a:solidFill>
              </a:rPr>
              <a:t> ~ 1 </a:t>
            </a:r>
            <a:r>
              <a:rPr lang="fr-FR" b="1" dirty="0" err="1">
                <a:solidFill>
                  <a:srgbClr val="FF0000"/>
                </a:solidFill>
              </a:rPr>
              <a:t>week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873A2B-2381-47CE-8635-92E24A4C66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/>
          </a:p>
        </p:txBody>
      </p:sp>
      <p:pic>
        <p:nvPicPr>
          <p:cNvPr id="3" name="Google Shape;135;p19">
            <a:extLst>
              <a:ext uri="{FF2B5EF4-FFF2-40B4-BE49-F238E27FC236}">
                <a16:creationId xmlns:a16="http://schemas.microsoft.com/office/drawing/2014/main" id="{5D5C0442-ED5C-45EE-B5F1-9D74CF5851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4901" y="987609"/>
            <a:ext cx="3592351" cy="30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p19">
            <a:extLst>
              <a:ext uri="{FF2B5EF4-FFF2-40B4-BE49-F238E27FC236}">
                <a16:creationId xmlns:a16="http://schemas.microsoft.com/office/drawing/2014/main" id="{4DF20375-37B3-4D95-B267-0902E3CFCDB4}"/>
              </a:ext>
            </a:extLst>
          </p:cNvPr>
          <p:cNvSpPr txBox="1"/>
          <p:nvPr/>
        </p:nvSpPr>
        <p:spPr>
          <a:xfrm>
            <a:off x="1714878" y="1222452"/>
            <a:ext cx="242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Villar et al. 2017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868797-D825-4527-A6BD-9680673922D9}"/>
              </a:ext>
            </a:extLst>
          </p:cNvPr>
          <p:cNvSpPr/>
          <p:nvPr/>
        </p:nvSpPr>
        <p:spPr>
          <a:xfrm>
            <a:off x="4327007" y="1877638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BLUE KN</a:t>
            </a:r>
          </a:p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M ~ 1.6x10</a:t>
            </a:r>
            <a:r>
              <a:rPr lang="fr-FR" b="1" baseline="30000" dirty="0">
                <a:solidFill>
                  <a:schemeClr val="accent3">
                    <a:lumMod val="75000"/>
                  </a:schemeClr>
                </a:solidFill>
              </a:rPr>
              <a:t>-2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fr-FR" b="1" baseline="-25000" dirty="0" err="1">
                <a:solidFill>
                  <a:schemeClr val="accent3">
                    <a:lumMod val="75000"/>
                  </a:schemeClr>
                </a:solidFill>
              </a:rPr>
              <a:t>ʘ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, v ~ 0.26 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1FCF1-980E-4F8E-8F57-3D5B087201C0}"/>
              </a:ext>
            </a:extLst>
          </p:cNvPr>
          <p:cNvSpPr/>
          <p:nvPr/>
        </p:nvSpPr>
        <p:spPr>
          <a:xfrm>
            <a:off x="4327007" y="2500989"/>
            <a:ext cx="213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RED KN</a:t>
            </a:r>
          </a:p>
          <a:p>
            <a:r>
              <a:rPr lang="fr-FR" b="1" dirty="0">
                <a:solidFill>
                  <a:srgbClr val="FF0000"/>
                </a:solidFill>
              </a:rPr>
              <a:t>M ~ 4x10</a:t>
            </a:r>
            <a:r>
              <a:rPr lang="fr-FR" b="1" baseline="30000" dirty="0">
                <a:solidFill>
                  <a:srgbClr val="FF0000"/>
                </a:solidFill>
              </a:rPr>
              <a:t>-2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</a:t>
            </a:r>
            <a:r>
              <a:rPr lang="fr-FR" b="1" baseline="-25000" dirty="0" err="1">
                <a:solidFill>
                  <a:srgbClr val="FF0000"/>
                </a:solidFill>
              </a:rPr>
              <a:t>ʘ</a:t>
            </a:r>
            <a:r>
              <a:rPr lang="fr-FR" b="1" dirty="0">
                <a:solidFill>
                  <a:srgbClr val="FF0000"/>
                </a:solidFill>
              </a:rPr>
              <a:t>, v ~ 0.1 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A9CD97-DD62-4762-89FB-13CFAB35F138}"/>
              </a:ext>
            </a:extLst>
          </p:cNvPr>
          <p:cNvSpPr txBox="1"/>
          <p:nvPr/>
        </p:nvSpPr>
        <p:spPr>
          <a:xfrm>
            <a:off x="6851074" y="1893593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Decay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~ 1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day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7AF014-583D-4432-8426-DD28FA766AB1}"/>
              </a:ext>
            </a:extLst>
          </p:cNvPr>
          <p:cNvSpPr txBox="1"/>
          <p:nvPr/>
        </p:nvSpPr>
        <p:spPr>
          <a:xfrm>
            <a:off x="6851074" y="2519531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Decay</a:t>
            </a:r>
            <a:r>
              <a:rPr lang="fr-FR" b="1" dirty="0">
                <a:solidFill>
                  <a:srgbClr val="FF0000"/>
                </a:solidFill>
              </a:rPr>
              <a:t> ~ 1 </a:t>
            </a:r>
            <a:r>
              <a:rPr lang="fr-FR" b="1" dirty="0" err="1">
                <a:solidFill>
                  <a:srgbClr val="FF0000"/>
                </a:solidFill>
              </a:rPr>
              <a:t>week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61C402-8CC7-465A-9398-FC3FDFFDD90A}"/>
              </a:ext>
            </a:extLst>
          </p:cNvPr>
          <p:cNvSpPr txBox="1"/>
          <p:nvPr/>
        </p:nvSpPr>
        <p:spPr>
          <a:xfrm>
            <a:off x="3389635" y="1160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Red and Blue KN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722B65-AB4C-469B-A30D-26DC0D36ED0D}"/>
              </a:ext>
            </a:extLst>
          </p:cNvPr>
          <p:cNvSpPr txBox="1"/>
          <p:nvPr/>
        </p:nvSpPr>
        <p:spPr>
          <a:xfrm>
            <a:off x="783707" y="679832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Best fit to the data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08A30A-221C-4E9B-89EE-EA0B4D02D4AB}"/>
              </a:ext>
            </a:extLst>
          </p:cNvPr>
          <p:cNvSpPr txBox="1"/>
          <p:nvPr/>
        </p:nvSpPr>
        <p:spPr>
          <a:xfrm>
            <a:off x="4842747" y="3330428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Ejecta total mass ~ 6x10</a:t>
            </a:r>
            <a:r>
              <a:rPr lang="fr-FR" b="1" baseline="30000" dirty="0">
                <a:solidFill>
                  <a:schemeClr val="tx1"/>
                </a:solidFill>
              </a:rPr>
              <a:t>-2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M</a:t>
            </a:r>
            <a:r>
              <a:rPr lang="fr-FR" b="1" baseline="-25000" dirty="0" err="1">
                <a:solidFill>
                  <a:schemeClr val="tx1"/>
                </a:solidFill>
              </a:rPr>
              <a:t>ʘ</a:t>
            </a:r>
            <a:r>
              <a:rPr lang="fr-FR" b="1" baseline="-25000" dirty="0">
                <a:solidFill>
                  <a:schemeClr val="tx1"/>
                </a:solidFill>
              </a:rPr>
              <a:t>  </a:t>
            </a:r>
            <a:r>
              <a:rPr lang="fr-FR" b="1" dirty="0">
                <a:solidFill>
                  <a:schemeClr val="tx1"/>
                </a:solidFill>
              </a:rPr>
              <a:t>(</a:t>
            </a:r>
            <a:r>
              <a:rPr lang="fr-FR" b="1" dirty="0" err="1">
                <a:solidFill>
                  <a:schemeClr val="tx1"/>
                </a:solidFill>
              </a:rPr>
              <a:t>lower</a:t>
            </a:r>
            <a:r>
              <a:rPr lang="fr-FR" b="1" dirty="0">
                <a:solidFill>
                  <a:schemeClr val="tx1"/>
                </a:solidFill>
              </a:rPr>
              <a:t> value) </a:t>
            </a:r>
          </a:p>
        </p:txBody>
      </p:sp>
    </p:spTree>
    <p:extLst>
      <p:ext uri="{BB962C8B-B14F-4D97-AF65-F5344CB8AC3E}">
        <p14:creationId xmlns:p14="http://schemas.microsoft.com/office/powerpoint/2010/main" val="2322966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036668-2911-4341-99D5-21A4096AC9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pic>
        <p:nvPicPr>
          <p:cNvPr id="4" name="Picture 2" descr="https://apod.nasa.gov/apod/image/1710/Nucleosynthesis2_WikipediaCmglee_1080.jpg">
            <a:extLst>
              <a:ext uri="{FF2B5EF4-FFF2-40B4-BE49-F238E27FC236}">
                <a16:creationId xmlns:a16="http://schemas.microsoft.com/office/drawing/2014/main" id="{2C3574A0-733B-44D6-BAEB-E3FF1CD9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24" y="454629"/>
            <a:ext cx="7962901" cy="4234242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D23A8F2-12FE-4CB9-900F-72AB0E602403}"/>
              </a:ext>
            </a:extLst>
          </p:cNvPr>
          <p:cNvSpPr/>
          <p:nvPr/>
        </p:nvSpPr>
        <p:spPr>
          <a:xfrm>
            <a:off x="2776220" y="1048392"/>
            <a:ext cx="1449415" cy="984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06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966C37-FD8F-4DB7-82C8-4CEE71AEBD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87543B3-63A1-4026-940C-77B3F60E179B}"/>
              </a:ext>
            </a:extLst>
          </p:cNvPr>
          <p:cNvSpPr txBox="1"/>
          <p:nvPr/>
        </p:nvSpPr>
        <p:spPr>
          <a:xfrm>
            <a:off x="3389635" y="11609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BNS in O3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E23FB9-09FC-4AEF-BB58-187999550955}"/>
              </a:ext>
            </a:extLst>
          </p:cNvPr>
          <p:cNvSpPr txBox="1"/>
          <p:nvPr/>
        </p:nvSpPr>
        <p:spPr>
          <a:xfrm>
            <a:off x="616527" y="1253836"/>
            <a:ext cx="5577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One BNS : GW190425.  </a:t>
            </a:r>
            <a:r>
              <a:rPr lang="fr-FR" sz="1800" u="sng" dirty="0"/>
              <a:t>No KN </a:t>
            </a:r>
            <a:r>
              <a:rPr lang="fr-FR" sz="1800" u="sng" dirty="0" err="1"/>
              <a:t>observed</a:t>
            </a:r>
            <a:r>
              <a:rPr lang="fr-FR" sz="1800" dirty="0"/>
              <a:t>. </a:t>
            </a:r>
          </a:p>
          <a:p>
            <a:endParaRPr lang="fr-FR" sz="1800" dirty="0"/>
          </a:p>
          <a:p>
            <a:r>
              <a:rPr lang="fr-FR" sz="1800" dirty="0"/>
              <a:t>Distance ~ 160 </a:t>
            </a:r>
            <a:r>
              <a:rPr lang="fr-FR" sz="1800" dirty="0" err="1"/>
              <a:t>Mpc</a:t>
            </a:r>
            <a:r>
              <a:rPr lang="fr-FR" sz="1800" dirty="0"/>
              <a:t> ( ~4xdistance of GW170817)</a:t>
            </a:r>
          </a:p>
          <a:p>
            <a:r>
              <a:rPr lang="fr-FR" sz="1800" dirty="0"/>
              <a:t> =&gt; Factor 16 on the flux =&gt; </a:t>
            </a:r>
            <a:r>
              <a:rPr lang="fr-FR" sz="1800" dirty="0" err="1"/>
              <a:t>peak</a:t>
            </a:r>
            <a:r>
              <a:rPr lang="fr-FR" sz="1800" dirty="0"/>
              <a:t> magnitude ~ 20-21</a:t>
            </a:r>
          </a:p>
          <a:p>
            <a:r>
              <a:rPr lang="fr-FR" sz="1800" dirty="0"/>
              <a:t>(+ </a:t>
            </a:r>
            <a:r>
              <a:rPr lang="fr-FR" sz="1800" dirty="0" err="1"/>
              <a:t>effect</a:t>
            </a:r>
            <a:r>
              <a:rPr lang="fr-FR" sz="1800" dirty="0"/>
              <a:t> of the </a:t>
            </a:r>
            <a:r>
              <a:rPr lang="fr-FR" sz="1800" dirty="0" err="1"/>
              <a:t>viewing</a:t>
            </a:r>
            <a:r>
              <a:rPr lang="fr-FR" sz="1800" dirty="0"/>
              <a:t> angle)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C4BED0-7AF1-415F-B8A5-FB6E40F70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077" y="1846470"/>
            <a:ext cx="607695" cy="607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903C70-60B1-42C0-A0D0-904E122B1BD4}"/>
              </a:ext>
            </a:extLst>
          </p:cNvPr>
          <p:cNvSpPr txBox="1"/>
          <p:nvPr/>
        </p:nvSpPr>
        <p:spPr>
          <a:xfrm>
            <a:off x="616527" y="2935558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interesting</a:t>
            </a:r>
            <a:r>
              <a:rPr lang="fr-FR" sz="1800" dirty="0"/>
              <a:t> </a:t>
            </a:r>
            <a:r>
              <a:rPr lang="fr-FR" sz="1800" dirty="0" err="1"/>
              <a:t>events</a:t>
            </a:r>
            <a:r>
              <a:rPr lang="fr-FR" sz="1800" dirty="0"/>
              <a:t> (NS-BH) : </a:t>
            </a:r>
            <a:r>
              <a:rPr lang="fr-FR" sz="1800" dirty="0" err="1"/>
              <a:t>even</a:t>
            </a:r>
            <a:r>
              <a:rPr lang="fr-FR" sz="1800" dirty="0"/>
              <a:t> </a:t>
            </a:r>
            <a:r>
              <a:rPr lang="fr-FR" sz="1800" dirty="0" err="1"/>
              <a:t>further</a:t>
            </a:r>
            <a:r>
              <a:rPr lang="fr-FR" sz="1800" dirty="0"/>
              <a:t>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9D2705-8612-4AAF-B042-D5BF941603A1}"/>
              </a:ext>
            </a:extLst>
          </p:cNvPr>
          <p:cNvSpPr txBox="1"/>
          <p:nvPr/>
        </p:nvSpPr>
        <p:spPr>
          <a:xfrm>
            <a:off x="2108090" y="3786283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solidFill>
                  <a:srgbClr val="FF0000"/>
                </a:solidFill>
              </a:rPr>
              <a:t>Unlucky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during</a:t>
            </a:r>
            <a:r>
              <a:rPr lang="fr-FR" sz="1800" b="1" dirty="0">
                <a:solidFill>
                  <a:srgbClr val="FF0000"/>
                </a:solidFill>
              </a:rPr>
              <a:t> O3 (or </a:t>
            </a:r>
            <a:r>
              <a:rPr lang="fr-FR" sz="1800" b="1" dirty="0" err="1">
                <a:solidFill>
                  <a:srgbClr val="FF0000"/>
                </a:solidFill>
              </a:rPr>
              <a:t>lucky</a:t>
            </a:r>
            <a:r>
              <a:rPr lang="fr-FR" sz="1800" b="1" dirty="0">
                <a:solidFill>
                  <a:srgbClr val="FF0000"/>
                </a:solidFill>
              </a:rPr>
              <a:t> for O2?)</a:t>
            </a:r>
          </a:p>
        </p:txBody>
      </p:sp>
    </p:spTree>
    <p:extLst>
      <p:ext uri="{BB962C8B-B14F-4D97-AF65-F5344CB8AC3E}">
        <p14:creationId xmlns:p14="http://schemas.microsoft.com/office/powerpoint/2010/main" val="332128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D6B62AB-947B-4C6F-96C0-646FC7B6A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BAD113-F438-41DD-9AFB-8A96043D219B}"/>
              </a:ext>
            </a:extLst>
          </p:cNvPr>
          <p:cNvSpPr txBox="1"/>
          <p:nvPr/>
        </p:nvSpPr>
        <p:spPr>
          <a:xfrm>
            <a:off x="3498629" y="13161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opportunities</a:t>
            </a:r>
            <a:endParaRPr lang="fr-FR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0D0541-1B64-490D-BBE4-CE61B73222B6}"/>
              </a:ext>
            </a:extLst>
          </p:cNvPr>
          <p:cNvSpPr txBox="1"/>
          <p:nvPr/>
        </p:nvSpPr>
        <p:spPr>
          <a:xfrm>
            <a:off x="394538" y="1582501"/>
            <a:ext cx="832952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 err="1"/>
              <a:t>Orphan</a:t>
            </a:r>
            <a:r>
              <a:rPr lang="fr-FR" sz="1600" b="1" u="sng" dirty="0"/>
              <a:t> KN </a:t>
            </a:r>
            <a:r>
              <a:rPr lang="fr-FR" sz="1600" dirty="0"/>
              <a:t>(no GW signal, no GRB)</a:t>
            </a:r>
          </a:p>
          <a:p>
            <a:endParaRPr lang="fr-FR" sz="1600" dirty="0"/>
          </a:p>
          <a:p>
            <a:r>
              <a:rPr lang="fr-FR" sz="1600" dirty="0"/>
              <a:t>ZTF (</a:t>
            </a:r>
            <a:r>
              <a:rPr lang="fr-FR" sz="1600" dirty="0" err="1"/>
              <a:t>then</a:t>
            </a:r>
            <a:r>
              <a:rPr lang="fr-FR" sz="1600" dirty="0"/>
              <a:t> LSST) =&gt; FINK =&gt; </a:t>
            </a:r>
            <a:r>
              <a:rPr lang="fr-FR" sz="1600" dirty="0" err="1"/>
              <a:t>rapid</a:t>
            </a:r>
            <a:r>
              <a:rPr lang="fr-FR" sz="1600" dirty="0"/>
              <a:t> </a:t>
            </a:r>
            <a:r>
              <a:rPr lang="fr-FR" sz="1600" dirty="0" err="1"/>
              <a:t>alerts</a:t>
            </a:r>
            <a:r>
              <a:rPr lang="fr-FR" sz="1600" dirty="0"/>
              <a:t> for </a:t>
            </a:r>
            <a:r>
              <a:rPr lang="fr-FR" sz="1600" dirty="0" err="1"/>
              <a:t>optical</a:t>
            </a:r>
            <a:r>
              <a:rPr lang="fr-FR" sz="1600" dirty="0"/>
              <a:t> </a:t>
            </a:r>
            <a:r>
              <a:rPr lang="fr-FR" sz="1600" dirty="0" err="1"/>
              <a:t>telescopes</a:t>
            </a:r>
            <a:r>
              <a:rPr lang="fr-FR" sz="1600" dirty="0"/>
              <a:t> (e.g. GRANDMA network)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KN </a:t>
            </a:r>
            <a:r>
              <a:rPr lang="fr-FR" sz="1600" dirty="0" err="1"/>
              <a:t>identified</a:t>
            </a:r>
            <a:r>
              <a:rPr lang="fr-FR" sz="1600" dirty="0"/>
              <a:t> by </a:t>
            </a:r>
            <a:r>
              <a:rPr lang="fr-FR" sz="1600" dirty="0" err="1"/>
              <a:t>its</a:t>
            </a:r>
            <a:r>
              <a:rPr lang="fr-FR" sz="1600" dirty="0"/>
              <a:t> light </a:t>
            </a:r>
            <a:r>
              <a:rPr lang="fr-FR" sz="1600" dirty="0" err="1"/>
              <a:t>curves</a:t>
            </a:r>
            <a:r>
              <a:rPr lang="fr-FR" sz="1600" dirty="0"/>
              <a:t> in </a:t>
            </a:r>
            <a:r>
              <a:rPr lang="fr-FR" sz="1600" dirty="0" err="1"/>
              <a:t>different</a:t>
            </a:r>
            <a:r>
              <a:rPr lang="fr-FR" sz="1600" dirty="0"/>
              <a:t> bands</a:t>
            </a:r>
          </a:p>
          <a:p>
            <a:endParaRPr lang="fr-FR" sz="1600" dirty="0"/>
          </a:p>
          <a:p>
            <a:r>
              <a:rPr lang="fr-FR" sz="1600" dirty="0" err="1"/>
              <a:t>Possibly</a:t>
            </a:r>
            <a:r>
              <a:rPr lang="fr-FR" sz="1600" dirty="0"/>
              <a:t> 10s of KN </a:t>
            </a:r>
            <a:r>
              <a:rPr lang="fr-FR" sz="1600" dirty="0" err="1"/>
              <a:t>with</a:t>
            </a:r>
            <a:r>
              <a:rPr lang="fr-FR" sz="1600" dirty="0"/>
              <a:t> LSST data =&gt; </a:t>
            </a:r>
            <a:r>
              <a:rPr lang="fr-FR" sz="1600" b="1" dirty="0" err="1"/>
              <a:t>potential</a:t>
            </a:r>
            <a:r>
              <a:rPr lang="fr-FR" sz="1600" b="1" dirty="0"/>
              <a:t> </a:t>
            </a:r>
            <a:r>
              <a:rPr lang="fr-FR" sz="1600" b="1" dirty="0" err="1"/>
              <a:t>dramatic</a:t>
            </a:r>
            <a:r>
              <a:rPr lang="fr-FR" sz="1600" b="1" dirty="0"/>
              <a:t> </a:t>
            </a:r>
            <a:r>
              <a:rPr lang="fr-FR" sz="1600" b="1" dirty="0" err="1"/>
              <a:t>increase</a:t>
            </a:r>
            <a:r>
              <a:rPr lang="fr-FR" sz="1600" b="1" dirty="0"/>
              <a:t> of </a:t>
            </a:r>
            <a:r>
              <a:rPr lang="fr-FR" sz="1600" b="1" dirty="0" err="1"/>
              <a:t>our</a:t>
            </a:r>
            <a:r>
              <a:rPr lang="fr-FR" sz="1600" b="1" dirty="0"/>
              <a:t> KN </a:t>
            </a:r>
            <a:r>
              <a:rPr lang="fr-FR" sz="1600" b="1" dirty="0" err="1"/>
              <a:t>sample</a:t>
            </a:r>
            <a:r>
              <a:rPr lang="fr-FR" sz="1600" dirty="0"/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1B2341-78CD-4AD4-9367-68C8B77958DE}"/>
              </a:ext>
            </a:extLst>
          </p:cNvPr>
          <p:cNvSpPr txBox="1"/>
          <p:nvPr/>
        </p:nvSpPr>
        <p:spPr>
          <a:xfrm>
            <a:off x="1637811" y="2374362"/>
            <a:ext cx="7245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GRANDMA coll., </a:t>
            </a:r>
            <a:r>
              <a:rPr lang="en-US" sz="1000" i="1" dirty="0"/>
              <a:t>GRANDMA observations of ZTF/FINK transients I. The first four months</a:t>
            </a:r>
            <a:r>
              <a:rPr lang="en-US" sz="1000" dirty="0"/>
              <a:t>, to be submitted to MNRAS (2022)</a:t>
            </a:r>
            <a:r>
              <a:rPr lang="fr-FR" sz="1000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8AA938-1514-4468-8D7E-91BBD86B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93" y="671437"/>
            <a:ext cx="2814129" cy="1432757"/>
          </a:xfrm>
          <a:prstGeom prst="rect">
            <a:avLst/>
          </a:prstGeom>
        </p:spPr>
      </p:pic>
      <p:pic>
        <p:nvPicPr>
          <p:cNvPr id="8" name="Google Shape;121;p18">
            <a:extLst>
              <a:ext uri="{FF2B5EF4-FFF2-40B4-BE49-F238E27FC236}">
                <a16:creationId xmlns:a16="http://schemas.microsoft.com/office/drawing/2014/main" id="{CD5A457C-B853-41A1-AF4F-112F670AF6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63" y="667126"/>
            <a:ext cx="622208" cy="459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57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EE0AB0-B34B-423A-8A37-851307BC5B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B8AE32-8808-4B1B-AEB7-1FAE10097578}"/>
              </a:ext>
            </a:extLst>
          </p:cNvPr>
          <p:cNvSpPr txBox="1"/>
          <p:nvPr/>
        </p:nvSpPr>
        <p:spPr>
          <a:xfrm>
            <a:off x="3389635" y="11609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Scientific </a:t>
            </a:r>
            <a:r>
              <a:rPr lang="fr-FR" sz="1800" dirty="0" err="1"/>
              <a:t>outcomes</a:t>
            </a:r>
            <a:endParaRPr lang="fr-FR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25241-23D1-442F-8944-AC21E452F1A1}"/>
              </a:ext>
            </a:extLst>
          </p:cNvPr>
          <p:cNvSpPr/>
          <p:nvPr/>
        </p:nvSpPr>
        <p:spPr>
          <a:xfrm>
            <a:off x="-263237" y="1268817"/>
            <a:ext cx="89777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1" indent="-342900">
              <a:buSzPts val="1800"/>
              <a:buChar char="-"/>
            </a:pPr>
            <a:r>
              <a:rPr lang="fr-FR" sz="1600" dirty="0" err="1"/>
              <a:t>Constraints</a:t>
            </a:r>
            <a:r>
              <a:rPr lang="fr-FR" sz="1600" dirty="0"/>
              <a:t> on NS Equation of State</a:t>
            </a:r>
          </a:p>
          <a:p>
            <a:pPr marL="1371600" lvl="1" indent="-342900">
              <a:buSzPts val="1800"/>
              <a:buChar char="-"/>
            </a:pPr>
            <a:r>
              <a:rPr lang="fr-FR" sz="1600" dirty="0"/>
              <a:t>R-process in action, </a:t>
            </a:r>
            <a:r>
              <a:rPr lang="fr-FR" sz="1600" dirty="0" err="1"/>
              <a:t>heavy</a:t>
            </a:r>
            <a:r>
              <a:rPr lang="fr-FR" sz="1600" dirty="0"/>
              <a:t> </a:t>
            </a:r>
            <a:r>
              <a:rPr lang="fr-FR" sz="1600" dirty="0" err="1"/>
              <a:t>elements</a:t>
            </a:r>
            <a:r>
              <a:rPr lang="fr-FR" sz="1600" dirty="0"/>
              <a:t>, lanthanides, actinides </a:t>
            </a:r>
            <a:r>
              <a:rPr lang="fr-FR" sz="1600" dirty="0" err="1"/>
              <a:t>nucleosynthesis</a:t>
            </a:r>
            <a:endParaRPr lang="fr-FR" sz="1600" dirty="0"/>
          </a:p>
          <a:p>
            <a:pPr marL="1371600" lvl="1" indent="-342900">
              <a:buSzPts val="1800"/>
              <a:buChar char="-"/>
            </a:pPr>
            <a:endParaRPr lang="fr-FR" sz="1600" dirty="0"/>
          </a:p>
          <a:p>
            <a:pPr marL="1371600" lvl="1" indent="-342900">
              <a:buSzPts val="1800"/>
              <a:buChar char="-"/>
            </a:pPr>
            <a:r>
              <a:rPr lang="fr-FR" sz="1600" dirty="0"/>
              <a:t>GRB </a:t>
            </a:r>
            <a:r>
              <a:rPr lang="fr-FR" sz="1600" dirty="0" err="1"/>
              <a:t>physics</a:t>
            </a:r>
            <a:r>
              <a:rPr lang="fr-FR" sz="1600" dirty="0"/>
              <a:t>, post-merger </a:t>
            </a:r>
            <a:r>
              <a:rPr lang="fr-FR" sz="1600" dirty="0" err="1"/>
              <a:t>physics</a:t>
            </a:r>
            <a:endParaRPr lang="fr-FR" sz="1600" dirty="0"/>
          </a:p>
          <a:p>
            <a:pPr marL="1371600" lvl="1" indent="-342900">
              <a:buSzPts val="1800"/>
              <a:buChar char="-"/>
            </a:pPr>
            <a:endParaRPr lang="fr-FR" sz="1600" dirty="0"/>
          </a:p>
          <a:p>
            <a:pPr marL="1371600" lvl="1" indent="-342900">
              <a:buSzPts val="1800"/>
              <a:buChar char="-"/>
            </a:pPr>
            <a:r>
              <a:rPr lang="fr-FR" sz="1600" dirty="0" err="1"/>
              <a:t>Stellar</a:t>
            </a:r>
            <a:r>
              <a:rPr lang="fr-FR" sz="1600" dirty="0"/>
              <a:t> population </a:t>
            </a:r>
            <a:r>
              <a:rPr lang="fr-FR" sz="1600" dirty="0" err="1"/>
              <a:t>studies</a:t>
            </a:r>
            <a:endParaRPr lang="fr-FR" sz="1600" dirty="0"/>
          </a:p>
          <a:p>
            <a:pPr marL="1371600" lvl="1" indent="-342900">
              <a:buSzPts val="1800"/>
              <a:buChar char="-"/>
            </a:pPr>
            <a:endParaRPr lang="fr-FR" sz="1600" dirty="0"/>
          </a:p>
          <a:p>
            <a:pPr marL="1371600" lvl="1" indent="-342900">
              <a:buSzPts val="1800"/>
              <a:buChar char="-"/>
            </a:pPr>
            <a:r>
              <a:rPr lang="fr-FR" sz="1600" dirty="0" err="1"/>
              <a:t>Measurement</a:t>
            </a:r>
            <a:r>
              <a:rPr lang="fr-FR" sz="1600" dirty="0"/>
              <a:t> of H0</a:t>
            </a:r>
          </a:p>
          <a:p>
            <a:pPr marL="1028700" lvl="1">
              <a:buSzPts val="1800"/>
            </a:pPr>
            <a:r>
              <a:rPr lang="fr-FR" sz="1050" i="1"/>
              <a:t>	Measuring</a:t>
            </a:r>
            <a:r>
              <a:rPr lang="fr-FR" sz="1050" i="1" dirty="0"/>
              <a:t> the Hubble constant </a:t>
            </a:r>
            <a:r>
              <a:rPr lang="fr-FR" sz="1050" i="1" dirty="0" err="1"/>
              <a:t>with</a:t>
            </a:r>
            <a:r>
              <a:rPr lang="fr-FR" sz="1050" i="1" dirty="0"/>
              <a:t> a </a:t>
            </a:r>
            <a:r>
              <a:rPr lang="fr-FR" sz="1050" i="1" dirty="0" err="1"/>
              <a:t>sample</a:t>
            </a:r>
            <a:r>
              <a:rPr lang="fr-FR" sz="1050" i="1" dirty="0"/>
              <a:t> of </a:t>
            </a:r>
            <a:r>
              <a:rPr lang="fr-FR" sz="1050" i="1" dirty="0" err="1"/>
              <a:t>kilonovae</a:t>
            </a:r>
            <a:r>
              <a:rPr lang="fr-FR" sz="1050" dirty="0"/>
              <a:t>, Coughlin et al. Nature Com. </a:t>
            </a:r>
            <a:r>
              <a:rPr lang="fr-FR" sz="1050" b="1" dirty="0"/>
              <a:t>11</a:t>
            </a:r>
            <a:r>
              <a:rPr lang="fr-FR" sz="1050" dirty="0"/>
              <a:t>, 4129 (2020).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24CD27-2308-4338-9FA1-C6AB17262976}"/>
              </a:ext>
            </a:extLst>
          </p:cNvPr>
          <p:cNvSpPr txBox="1"/>
          <p:nvPr/>
        </p:nvSpPr>
        <p:spPr>
          <a:xfrm>
            <a:off x="766710" y="3874683"/>
            <a:ext cx="784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Towards</a:t>
            </a:r>
            <a:r>
              <a:rPr lang="fr-FR" sz="1600" b="1" dirty="0"/>
              <a:t> a global </a:t>
            </a:r>
            <a:r>
              <a:rPr lang="fr-FR" sz="1600" b="1" dirty="0" err="1"/>
              <a:t>picture</a:t>
            </a:r>
            <a:r>
              <a:rPr lang="fr-FR" sz="1600" b="1" dirty="0"/>
              <a:t> of the </a:t>
            </a:r>
            <a:r>
              <a:rPr lang="fr-FR" sz="1600" b="1" dirty="0" err="1"/>
              <a:t>phenomenon</a:t>
            </a:r>
            <a:r>
              <a:rPr lang="fr-FR" sz="1600" b="1" dirty="0"/>
              <a:t> </a:t>
            </a:r>
            <a:r>
              <a:rPr lang="fr-FR" sz="1600" b="1" dirty="0" err="1"/>
              <a:t>with</a:t>
            </a:r>
            <a:r>
              <a:rPr lang="fr-FR" sz="1600" b="1" dirty="0"/>
              <a:t> multi-</a:t>
            </a:r>
            <a:r>
              <a:rPr lang="fr-FR" sz="1600" b="1" dirty="0" err="1"/>
              <a:t>messenger</a:t>
            </a:r>
            <a:r>
              <a:rPr lang="fr-FR" sz="1600" b="1" dirty="0"/>
              <a:t> </a:t>
            </a:r>
            <a:r>
              <a:rPr lang="fr-FR" sz="1600" b="1" dirty="0" err="1"/>
              <a:t>astronomy</a:t>
            </a:r>
            <a:endParaRPr lang="fr-FR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8F610-FCDB-446F-957D-056DCA5E841D}"/>
              </a:ext>
            </a:extLst>
          </p:cNvPr>
          <p:cNvSpPr/>
          <p:nvPr/>
        </p:nvSpPr>
        <p:spPr>
          <a:xfrm>
            <a:off x="766710" y="1046018"/>
            <a:ext cx="7497526" cy="9421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9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DEE4CA-14D5-4055-9299-3E015FF60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B4416B-F468-40CA-90E7-E6F33AEC4485}"/>
              </a:ext>
            </a:extLst>
          </p:cNvPr>
          <p:cNvSpPr txBox="1"/>
          <p:nvPr/>
        </p:nvSpPr>
        <p:spPr>
          <a:xfrm>
            <a:off x="739240" y="1129554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In the </a:t>
            </a:r>
            <a:r>
              <a:rPr lang="fr-FR" sz="1600" dirty="0" err="1"/>
              <a:t>lab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LIGO/</a:t>
            </a:r>
            <a:r>
              <a:rPr lang="fr-FR" sz="1600" dirty="0" err="1"/>
              <a:t>Virgo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SVOM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GRANDMA+FINK+LSST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PHENOMENOLOGY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B69C53-8D98-4737-988A-D669BD268EA3}"/>
              </a:ext>
            </a:extLst>
          </p:cNvPr>
          <p:cNvSpPr txBox="1"/>
          <p:nvPr/>
        </p:nvSpPr>
        <p:spPr>
          <a:xfrm>
            <a:off x="2673926" y="302029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u="sng" dirty="0" err="1"/>
              <a:t>Quite</a:t>
            </a:r>
            <a:r>
              <a:rPr lang="fr-FR" sz="1800" b="1" u="sng" dirty="0"/>
              <a:t> unique </a:t>
            </a:r>
            <a:r>
              <a:rPr lang="fr-FR" sz="1800" b="1" u="sng" dirty="0" err="1"/>
              <a:t>opportunity</a:t>
            </a:r>
            <a:r>
              <a:rPr lang="fr-FR" sz="1800" b="1" u="sng" dirty="0"/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DAE223-A411-4B56-B65A-D34B0491E9FA}"/>
              </a:ext>
            </a:extLst>
          </p:cNvPr>
          <p:cNvSpPr txBox="1"/>
          <p:nvPr/>
        </p:nvSpPr>
        <p:spPr>
          <a:xfrm>
            <a:off x="2121945" y="3578465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solidFill>
                  <a:srgbClr val="FF0000"/>
                </a:solidFill>
              </a:rPr>
              <a:t>Unlucky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during</a:t>
            </a:r>
            <a:r>
              <a:rPr lang="fr-FR" sz="1800" b="1" dirty="0">
                <a:solidFill>
                  <a:srgbClr val="FF0000"/>
                </a:solidFill>
              </a:rPr>
              <a:t> O3 (or </a:t>
            </a:r>
            <a:r>
              <a:rPr lang="fr-FR" sz="1800" b="1" dirty="0" err="1">
                <a:solidFill>
                  <a:srgbClr val="FF0000"/>
                </a:solidFill>
              </a:rPr>
              <a:t>lucky</a:t>
            </a:r>
            <a:r>
              <a:rPr lang="fr-FR" sz="1800" b="1" dirty="0">
                <a:solidFill>
                  <a:srgbClr val="FF0000"/>
                </a:solidFill>
              </a:rPr>
              <a:t> for O2?)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090D93-2A24-4D12-A165-45FA9356EC5A}"/>
              </a:ext>
            </a:extLst>
          </p:cNvPr>
          <p:cNvSpPr txBox="1"/>
          <p:nvPr/>
        </p:nvSpPr>
        <p:spPr>
          <a:xfrm>
            <a:off x="2909820" y="3998139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Lucky </a:t>
            </a:r>
            <a:r>
              <a:rPr lang="fr-FR" sz="2000" b="1" dirty="0" err="1">
                <a:solidFill>
                  <a:srgbClr val="00B050"/>
                </a:solidFill>
              </a:rPr>
              <a:t>again</a:t>
            </a:r>
            <a:r>
              <a:rPr lang="fr-FR" sz="2000" b="1" dirty="0">
                <a:solidFill>
                  <a:srgbClr val="00B050"/>
                </a:solidFill>
              </a:rPr>
              <a:t> for O4?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78E9E5-17EC-471F-8B78-5EF51906D050}"/>
              </a:ext>
            </a:extLst>
          </p:cNvPr>
          <p:cNvSpPr txBox="1"/>
          <p:nvPr/>
        </p:nvSpPr>
        <p:spPr>
          <a:xfrm>
            <a:off x="4908041" y="1621996"/>
            <a:ext cx="3610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GRB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Optical </a:t>
            </a:r>
            <a:r>
              <a:rPr lang="fr-FR" sz="1600" dirty="0" err="1"/>
              <a:t>counterparts</a:t>
            </a:r>
            <a:r>
              <a:rPr lang="fr-FR" sz="1600" dirty="0"/>
              <a:t>, KILONOVAE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Physics</a:t>
            </a:r>
            <a:r>
              <a:rPr lang="fr-FR" sz="1600" dirty="0"/>
              <a:t> </a:t>
            </a:r>
            <a:r>
              <a:rPr lang="fr-FR" sz="1600" dirty="0" err="1"/>
              <a:t>interpretation</a:t>
            </a:r>
            <a:endParaRPr lang="fr-FR" sz="16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2637618-956C-4463-BBD3-CCF951F30546}"/>
              </a:ext>
            </a:extLst>
          </p:cNvPr>
          <p:cNvCxnSpPr>
            <a:cxnSpLocks/>
          </p:cNvCxnSpPr>
          <p:nvPr/>
        </p:nvCxnSpPr>
        <p:spPr>
          <a:xfrm>
            <a:off x="3626495" y="1794163"/>
            <a:ext cx="1281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9C125EA-2854-4DC1-B4BF-31B0DCF4C9E2}"/>
              </a:ext>
            </a:extLst>
          </p:cNvPr>
          <p:cNvCxnSpPr>
            <a:cxnSpLocks/>
          </p:cNvCxnSpPr>
          <p:nvPr/>
        </p:nvCxnSpPr>
        <p:spPr>
          <a:xfrm>
            <a:off x="3626495" y="2039075"/>
            <a:ext cx="1281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E73A130-CFFD-457E-AE68-B58FA75459DA}"/>
              </a:ext>
            </a:extLst>
          </p:cNvPr>
          <p:cNvCxnSpPr>
            <a:cxnSpLocks/>
          </p:cNvCxnSpPr>
          <p:nvPr/>
        </p:nvCxnSpPr>
        <p:spPr>
          <a:xfrm>
            <a:off x="3629890" y="2279072"/>
            <a:ext cx="1281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6783CCC-E33E-43EF-9C35-C222B5ECC572}"/>
              </a:ext>
            </a:extLst>
          </p:cNvPr>
          <p:cNvCxnSpPr>
            <a:cxnSpLocks/>
          </p:cNvCxnSpPr>
          <p:nvPr/>
        </p:nvCxnSpPr>
        <p:spPr>
          <a:xfrm>
            <a:off x="3629890" y="2500744"/>
            <a:ext cx="1281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D90934C-6E8C-4FB8-AED7-FBAC17E3E870}"/>
              </a:ext>
            </a:extLst>
          </p:cNvPr>
          <p:cNvSpPr txBox="1"/>
          <p:nvPr/>
        </p:nvSpPr>
        <p:spPr>
          <a:xfrm>
            <a:off x="3520311" y="14547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353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63F971-226A-448E-8BA6-1E54AD7461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45C889-3A3F-4217-887E-7B212596AAB5}"/>
              </a:ext>
            </a:extLst>
          </p:cNvPr>
          <p:cNvSpPr txBox="1"/>
          <p:nvPr/>
        </p:nvSpPr>
        <p:spPr>
          <a:xfrm>
            <a:off x="3170366" y="153514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GW170817 : the (</a:t>
            </a:r>
            <a:r>
              <a:rPr lang="fr-FR" sz="1800" dirty="0" err="1"/>
              <a:t>reconstructed</a:t>
            </a:r>
            <a:r>
              <a:rPr lang="fr-FR" sz="1800" dirty="0"/>
              <a:t>) story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56A2BA-3D02-4471-A371-3A5E384BADA6}"/>
              </a:ext>
            </a:extLst>
          </p:cNvPr>
          <p:cNvSpPr txBox="1"/>
          <p:nvPr/>
        </p:nvSpPr>
        <p:spPr>
          <a:xfrm>
            <a:off x="831815" y="4134872"/>
            <a:ext cx="4083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rgbClr val="595959"/>
                </a:solidFill>
              </a:rPr>
              <a:t>« </a:t>
            </a:r>
            <a:r>
              <a:rPr lang="fr-FR" sz="800" dirty="0" err="1">
                <a:solidFill>
                  <a:srgbClr val="595959"/>
                </a:solidFill>
              </a:rPr>
              <a:t>Gravitational</a:t>
            </a:r>
            <a:r>
              <a:rPr lang="fr-FR" sz="800" dirty="0">
                <a:solidFill>
                  <a:srgbClr val="595959"/>
                </a:solidFill>
              </a:rPr>
              <a:t> </a:t>
            </a:r>
            <a:r>
              <a:rPr lang="fr-FR" sz="800" dirty="0" err="1">
                <a:solidFill>
                  <a:srgbClr val="595959"/>
                </a:solidFill>
              </a:rPr>
              <a:t>waves</a:t>
            </a:r>
            <a:r>
              <a:rPr lang="fr-FR" sz="800" dirty="0">
                <a:solidFill>
                  <a:srgbClr val="595959"/>
                </a:solidFill>
              </a:rPr>
              <a:t> and Gamma-rays </a:t>
            </a:r>
            <a:r>
              <a:rPr lang="fr-FR" sz="800" dirty="0" err="1">
                <a:solidFill>
                  <a:srgbClr val="595959"/>
                </a:solidFill>
              </a:rPr>
              <a:t>from</a:t>
            </a:r>
            <a:r>
              <a:rPr lang="fr-FR" sz="800" dirty="0">
                <a:solidFill>
                  <a:srgbClr val="595959"/>
                </a:solidFill>
              </a:rPr>
              <a:t> </a:t>
            </a:r>
            <a:r>
              <a:rPr lang="fr-FR" sz="800" dirty="0" err="1">
                <a:solidFill>
                  <a:srgbClr val="595959"/>
                </a:solidFill>
              </a:rPr>
              <a:t>binary</a:t>
            </a:r>
            <a:r>
              <a:rPr lang="fr-FR" sz="800" dirty="0">
                <a:solidFill>
                  <a:srgbClr val="595959"/>
                </a:solidFill>
              </a:rPr>
              <a:t> neutron star </a:t>
            </a:r>
            <a:r>
              <a:rPr lang="fr-FR" sz="800" dirty="0" err="1">
                <a:solidFill>
                  <a:srgbClr val="595959"/>
                </a:solidFill>
              </a:rPr>
              <a:t>merger</a:t>
            </a:r>
            <a:r>
              <a:rPr lang="fr-FR" sz="800" dirty="0">
                <a:solidFill>
                  <a:srgbClr val="595959"/>
                </a:solidFill>
              </a:rPr>
              <a:t>: GW170817 and GRB170817A », Abbott et al., </a:t>
            </a:r>
            <a:r>
              <a:rPr lang="fr-FR" sz="800" dirty="0" err="1">
                <a:solidFill>
                  <a:srgbClr val="595959"/>
                </a:solidFill>
              </a:rPr>
              <a:t>ApJ</a:t>
            </a:r>
            <a:r>
              <a:rPr lang="fr-FR" sz="800" dirty="0">
                <a:solidFill>
                  <a:srgbClr val="595959"/>
                </a:solidFill>
              </a:rPr>
              <a:t>,  2017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591207-95C7-4AFC-B960-5B895A50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4" y="670074"/>
            <a:ext cx="3793793" cy="34881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5D3A009-104A-47B1-9A38-1E505E37FB71}"/>
              </a:ext>
            </a:extLst>
          </p:cNvPr>
          <p:cNvSpPr txBox="1"/>
          <p:nvPr/>
        </p:nvSpPr>
        <p:spPr>
          <a:xfrm>
            <a:off x="4385115" y="1101284"/>
            <a:ext cx="475322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Binary</a:t>
            </a:r>
            <a:r>
              <a:rPr lang="fr-FR" dirty="0"/>
              <a:t> neutron star (NS) merger.</a:t>
            </a:r>
          </a:p>
          <a:p>
            <a:endParaRPr lang="fr-FR" dirty="0"/>
          </a:p>
          <a:p>
            <a:r>
              <a:rPr lang="fr-FR" dirty="0" err="1"/>
              <a:t>Gravitational</a:t>
            </a:r>
            <a:r>
              <a:rPr lang="fr-FR" dirty="0"/>
              <a:t> Waves (GW) signal </a:t>
            </a:r>
            <a:r>
              <a:rPr lang="fr-FR" dirty="0" err="1"/>
              <a:t>detected</a:t>
            </a:r>
            <a:r>
              <a:rPr lang="fr-FR" dirty="0"/>
              <a:t> by LIGO/</a:t>
            </a:r>
            <a:r>
              <a:rPr lang="fr-FR" dirty="0" err="1"/>
              <a:t>Virgo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Gamma Ray </a:t>
            </a:r>
            <a:r>
              <a:rPr lang="fr-FR" dirty="0" err="1"/>
              <a:t>Burst</a:t>
            </a:r>
            <a:r>
              <a:rPr lang="fr-FR" dirty="0"/>
              <a:t> (GRB) signal ~ 2 sec </a:t>
            </a:r>
            <a:r>
              <a:rPr lang="fr-FR" dirty="0" err="1"/>
              <a:t>after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Alerts</a:t>
            </a:r>
            <a:r>
              <a:rPr lang="fr-FR" dirty="0"/>
              <a:t> sent (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alerts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time)</a:t>
            </a:r>
          </a:p>
        </p:txBody>
      </p:sp>
    </p:spTree>
    <p:extLst>
      <p:ext uri="{BB962C8B-B14F-4D97-AF65-F5344CB8AC3E}">
        <p14:creationId xmlns:p14="http://schemas.microsoft.com/office/powerpoint/2010/main" val="67686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9916B0-A102-48FC-A711-9485D48D89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2CD1B2-3CB6-45BD-9E12-748373DBAD1B}"/>
              </a:ext>
            </a:extLst>
          </p:cNvPr>
          <p:cNvSpPr txBox="1"/>
          <p:nvPr/>
        </p:nvSpPr>
        <p:spPr>
          <a:xfrm>
            <a:off x="2509595" y="107695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GW170817 and </a:t>
            </a:r>
            <a:r>
              <a:rPr lang="fr-FR" sz="1800" dirty="0" err="1"/>
              <a:t>MultiMessenger</a:t>
            </a:r>
            <a:r>
              <a:rPr lang="fr-FR" sz="1800" dirty="0"/>
              <a:t> </a:t>
            </a:r>
            <a:r>
              <a:rPr lang="fr-FR" sz="1800" dirty="0" err="1"/>
              <a:t>Astronomy</a:t>
            </a:r>
            <a:r>
              <a:rPr lang="fr-FR" sz="1800" dirty="0"/>
              <a:t> 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80DFF7F-0B8F-431F-90CB-0155CB0DAE6C}"/>
              </a:ext>
            </a:extLst>
          </p:cNvPr>
          <p:cNvGrpSpPr/>
          <p:nvPr/>
        </p:nvGrpSpPr>
        <p:grpSpPr>
          <a:xfrm>
            <a:off x="359714" y="608480"/>
            <a:ext cx="4299762" cy="4036834"/>
            <a:chOff x="31958" y="950422"/>
            <a:chExt cx="4468604" cy="5407769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2F9178D-9D0E-44B6-BCA2-E724286B40DB}"/>
                </a:ext>
              </a:extLst>
            </p:cNvPr>
            <p:cNvSpPr txBox="1"/>
            <p:nvPr/>
          </p:nvSpPr>
          <p:spPr>
            <a:xfrm>
              <a:off x="1356214" y="2507995"/>
              <a:ext cx="3144348" cy="105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err="1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Discovery</a:t>
              </a:r>
              <a:r>
                <a:rPr lang="fr-FR" sz="15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of </a:t>
              </a:r>
              <a:r>
                <a:rPr lang="fr-FR" sz="1500" b="1" dirty="0" err="1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kilonova</a:t>
              </a:r>
              <a:br>
                <a:rPr lang="fr-FR" sz="15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fr-FR" sz="15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AT2017gfo by </a:t>
              </a:r>
              <a:r>
                <a:rPr lang="fr-FR" sz="1500" b="1" dirty="0" err="1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Swope</a:t>
              </a:r>
              <a:endParaRPr lang="fr-FR" sz="15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  <a:p>
              <a:r>
                <a:rPr lang="fr-FR" sz="1500" b="1" dirty="0" err="1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Find</a:t>
              </a:r>
              <a:r>
                <a:rPr lang="fr-FR" sz="15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host </a:t>
              </a:r>
              <a:r>
                <a:rPr lang="fr-FR" sz="1500" b="1" dirty="0" err="1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galaxy</a:t>
              </a:r>
              <a:r>
                <a:rPr lang="fr-FR" sz="15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: NGC4993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96D925BC-D384-440D-85C0-B6403A69DEF0}"/>
                </a:ext>
              </a:extLst>
            </p:cNvPr>
            <p:cNvCxnSpPr/>
            <p:nvPr/>
          </p:nvCxnSpPr>
          <p:spPr>
            <a:xfrm flipH="1">
              <a:off x="1019043" y="1122622"/>
              <a:ext cx="18424" cy="523556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52AE4BBD-45FD-453D-A302-F920890B06D9}"/>
                </a:ext>
              </a:extLst>
            </p:cNvPr>
            <p:cNvSpPr txBox="1"/>
            <p:nvPr/>
          </p:nvSpPr>
          <p:spPr>
            <a:xfrm>
              <a:off x="1362582" y="1762464"/>
              <a:ext cx="24709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500" dirty="0">
                  <a:solidFill>
                    <a:srgbClr val="54A65A"/>
                  </a:solidFill>
                </a:rPr>
                <a:t>Localisation </a:t>
              </a:r>
              <a:r>
                <a:rPr lang="fr-FR" sz="1500" dirty="0" err="1">
                  <a:solidFill>
                    <a:srgbClr val="54A65A"/>
                  </a:solidFill>
                </a:rPr>
                <a:t>with</a:t>
              </a:r>
              <a:r>
                <a:rPr lang="fr-FR" sz="1500" dirty="0">
                  <a:solidFill>
                    <a:srgbClr val="54A65A"/>
                  </a:solidFill>
                </a:rPr>
                <a:t> GW</a:t>
              </a:r>
            </a:p>
            <a:p>
              <a:pPr algn="just"/>
              <a:r>
                <a:rPr lang="fr-FR" sz="1500" dirty="0">
                  <a:solidFill>
                    <a:srgbClr val="54A65A"/>
                  </a:solidFill>
                </a:rPr>
                <a:t>Distance 40 </a:t>
              </a:r>
              <a:r>
                <a:rPr lang="fr-FR" sz="1500" dirty="0" err="1">
                  <a:solidFill>
                    <a:srgbClr val="54A65A"/>
                  </a:solidFill>
                </a:rPr>
                <a:t>Mpc</a:t>
              </a:r>
              <a:endParaRPr lang="fr-FR" sz="1500" dirty="0">
                <a:solidFill>
                  <a:srgbClr val="54A65A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A705296-508E-491A-8AB7-0DDE58F2A960}"/>
                </a:ext>
              </a:extLst>
            </p:cNvPr>
            <p:cNvCxnSpPr/>
            <p:nvPr/>
          </p:nvCxnSpPr>
          <p:spPr>
            <a:xfrm>
              <a:off x="761731" y="1502822"/>
              <a:ext cx="581890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ED1C0C5-989E-4C34-B127-F5060EABD94D}"/>
                </a:ext>
              </a:extLst>
            </p:cNvPr>
            <p:cNvSpPr txBox="1"/>
            <p:nvPr/>
          </p:nvSpPr>
          <p:spPr>
            <a:xfrm>
              <a:off x="128986" y="1344642"/>
              <a:ext cx="632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+2 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44A83D2-2575-448C-ACB8-13E836E52FB4}"/>
                </a:ext>
              </a:extLst>
            </p:cNvPr>
            <p:cNvSpPr txBox="1"/>
            <p:nvPr/>
          </p:nvSpPr>
          <p:spPr>
            <a:xfrm>
              <a:off x="1503836" y="1311510"/>
              <a:ext cx="14904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>
                  <a:solidFill>
                    <a:schemeClr val="bg2">
                      <a:lumMod val="50000"/>
                    </a:schemeClr>
                  </a:solidFill>
                </a:rPr>
                <a:t>GRB170817A</a:t>
              </a: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6322943F-0DB6-42BB-A79E-EBB46CB57035}"/>
                </a:ext>
              </a:extLst>
            </p:cNvPr>
            <p:cNvCxnSpPr/>
            <p:nvPr/>
          </p:nvCxnSpPr>
          <p:spPr>
            <a:xfrm>
              <a:off x="737981" y="2040725"/>
              <a:ext cx="581890" cy="0"/>
            </a:xfrm>
            <a:prstGeom prst="line">
              <a:avLst/>
            </a:prstGeom>
            <a:ln w="57150">
              <a:solidFill>
                <a:srgbClr val="54A6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70B7E65-0DE0-41B0-88D0-DB7A172058B7}"/>
                </a:ext>
              </a:extLst>
            </p:cNvPr>
            <p:cNvSpPr txBox="1"/>
            <p:nvPr/>
          </p:nvSpPr>
          <p:spPr>
            <a:xfrm>
              <a:off x="152735" y="1880854"/>
              <a:ext cx="8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+5h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518AF9C-D2C9-4AAB-AF60-579A1A730962}"/>
                </a:ext>
              </a:extLst>
            </p:cNvPr>
            <p:cNvSpPr txBox="1"/>
            <p:nvPr/>
          </p:nvSpPr>
          <p:spPr>
            <a:xfrm>
              <a:off x="1241716" y="950422"/>
              <a:ext cx="24709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500" dirty="0">
                  <a:solidFill>
                    <a:srgbClr val="54A65A"/>
                  </a:solidFill>
                </a:rPr>
                <a:t>GW170817</a:t>
              </a:r>
              <a:endParaRPr lang="fr-FR" sz="1500" b="1" dirty="0">
                <a:solidFill>
                  <a:srgbClr val="54A65A"/>
                </a:solidFill>
              </a:endParaRPr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C5B03982-B49E-4D53-976C-6D782874D13E}"/>
                </a:ext>
              </a:extLst>
            </p:cNvPr>
            <p:cNvCxnSpPr/>
            <p:nvPr/>
          </p:nvCxnSpPr>
          <p:spPr>
            <a:xfrm>
              <a:off x="726824" y="2690773"/>
              <a:ext cx="581890" cy="0"/>
            </a:xfrm>
            <a:prstGeom prst="line">
              <a:avLst/>
            </a:prstGeom>
            <a:ln w="57150">
              <a:solidFill>
                <a:srgbClr val="FCD8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6B44EC2-4875-4748-ABEF-4AC345BC96FC}"/>
                </a:ext>
              </a:extLst>
            </p:cNvPr>
            <p:cNvSpPr txBox="1"/>
            <p:nvPr/>
          </p:nvSpPr>
          <p:spPr>
            <a:xfrm>
              <a:off x="43833" y="2526309"/>
              <a:ext cx="8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+11h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5213964E-C60D-4951-AAB7-B4784C3FC62F}"/>
                </a:ext>
              </a:extLst>
            </p:cNvPr>
            <p:cNvCxnSpPr/>
            <p:nvPr/>
          </p:nvCxnSpPr>
          <p:spPr>
            <a:xfrm>
              <a:off x="726824" y="4189571"/>
              <a:ext cx="581890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4AF438C9-8FAB-46DC-B851-1FAFE337BDED}"/>
                </a:ext>
              </a:extLst>
            </p:cNvPr>
            <p:cNvSpPr txBox="1"/>
            <p:nvPr/>
          </p:nvSpPr>
          <p:spPr>
            <a:xfrm>
              <a:off x="31958" y="4002555"/>
              <a:ext cx="8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+1.2j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94FAA79-8DC7-45E0-8917-1622948B4447}"/>
                </a:ext>
              </a:extLst>
            </p:cNvPr>
            <p:cNvSpPr txBox="1"/>
            <p:nvPr/>
          </p:nvSpPr>
          <p:spPr>
            <a:xfrm>
              <a:off x="1320590" y="4013480"/>
              <a:ext cx="3179972" cy="43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First </a:t>
              </a:r>
              <a:r>
                <a:rPr lang="fr-FR" sz="1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spectra</a:t>
              </a:r>
              <a:r>
                <a:rPr lang="fr-FR" sz="1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the </a:t>
              </a:r>
              <a:r>
                <a:rPr lang="fr-FR" sz="1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kilonova</a:t>
              </a:r>
              <a:endPara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3A3B381B-E9BE-4E92-8787-AF2C56C25142}"/>
                </a:ext>
              </a:extLst>
            </p:cNvPr>
            <p:cNvCxnSpPr/>
            <p:nvPr/>
          </p:nvCxnSpPr>
          <p:spPr>
            <a:xfrm>
              <a:off x="714231" y="4734508"/>
              <a:ext cx="581890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D6FFE6A-44D3-4FA6-830B-A7C5EAAC192B}"/>
                </a:ext>
              </a:extLst>
            </p:cNvPr>
            <p:cNvSpPr txBox="1"/>
            <p:nvPr/>
          </p:nvSpPr>
          <p:spPr>
            <a:xfrm>
              <a:off x="109576" y="4550021"/>
              <a:ext cx="8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+9j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4429C921-821B-4984-AA30-A8BA7AFC2946}"/>
                </a:ext>
              </a:extLst>
            </p:cNvPr>
            <p:cNvSpPr txBox="1"/>
            <p:nvPr/>
          </p:nvSpPr>
          <p:spPr>
            <a:xfrm>
              <a:off x="1334982" y="4580130"/>
              <a:ext cx="3165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5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Discovery</a:t>
              </a:r>
              <a:r>
                <a:rPr lang="fr-FR" sz="15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of an X-ray </a:t>
              </a:r>
              <a:r>
                <a:rPr lang="fr-FR" sz="15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counterpart</a:t>
              </a:r>
              <a:endParaRPr lang="fr-FR" sz="15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94ABF13-8FA4-4475-BDBA-31F8A8E048FF}"/>
                </a:ext>
              </a:extLst>
            </p:cNvPr>
            <p:cNvSpPr txBox="1"/>
            <p:nvPr/>
          </p:nvSpPr>
          <p:spPr>
            <a:xfrm>
              <a:off x="1335097" y="5129176"/>
              <a:ext cx="14419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>
                  <a:solidFill>
                    <a:srgbClr val="B78901"/>
                  </a:solidFill>
                </a:rPr>
                <a:t>First radio signal </a:t>
              </a:r>
              <a:r>
                <a:rPr lang="fr-FR" sz="1500" dirty="0" err="1">
                  <a:solidFill>
                    <a:srgbClr val="B78901"/>
                  </a:solidFill>
                </a:rPr>
                <a:t>found</a:t>
              </a:r>
              <a:r>
                <a:rPr lang="fr-FR" sz="1500" dirty="0">
                  <a:solidFill>
                    <a:srgbClr val="B78901"/>
                  </a:solidFill>
                </a:rPr>
                <a:t> </a:t>
              </a:r>
              <a:r>
                <a:rPr lang="fr-FR" sz="1500" dirty="0" err="1">
                  <a:solidFill>
                    <a:srgbClr val="B78901"/>
                  </a:solidFill>
                </a:rPr>
                <a:t>with</a:t>
              </a:r>
              <a:r>
                <a:rPr lang="fr-FR" sz="1500" dirty="0">
                  <a:solidFill>
                    <a:srgbClr val="B78901"/>
                  </a:solidFill>
                </a:rPr>
                <a:t> VLA</a:t>
              </a:r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C02A2A22-A86E-4ABE-AA7F-051721FCFEFF}"/>
                </a:ext>
              </a:extLst>
            </p:cNvPr>
            <p:cNvCxnSpPr/>
            <p:nvPr/>
          </p:nvCxnSpPr>
          <p:spPr>
            <a:xfrm>
              <a:off x="746521" y="5372559"/>
              <a:ext cx="581890" cy="0"/>
            </a:xfrm>
            <a:prstGeom prst="line">
              <a:avLst/>
            </a:prstGeom>
            <a:ln w="57150">
              <a:solidFill>
                <a:srgbClr val="B789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91A159F-06E3-4F11-9207-94937CA4825B}"/>
                </a:ext>
              </a:extLst>
            </p:cNvPr>
            <p:cNvSpPr txBox="1"/>
            <p:nvPr/>
          </p:nvSpPr>
          <p:spPr>
            <a:xfrm>
              <a:off x="109576" y="5149989"/>
              <a:ext cx="888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586064"/>
                  </a:solidFill>
                </a:rPr>
                <a:t>+16j</a:t>
              </a: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53415940-2049-402D-9B08-931CB7D50454}"/>
              </a:ext>
            </a:extLst>
          </p:cNvPr>
          <p:cNvSpPr txBox="1"/>
          <p:nvPr/>
        </p:nvSpPr>
        <p:spPr>
          <a:xfrm>
            <a:off x="510473" y="57373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T0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1B520595-4343-4625-A927-71084BCD1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 t="17222" r="17083" b="24629"/>
          <a:stretch/>
        </p:blipFill>
        <p:spPr>
          <a:xfrm>
            <a:off x="4017664" y="924600"/>
            <a:ext cx="1283119" cy="1279045"/>
          </a:xfrm>
          <a:prstGeom prst="rect">
            <a:avLst/>
          </a:prstGeom>
          <a:ln w="57150">
            <a:solidFill>
              <a:srgbClr val="FCD866"/>
            </a:solidFill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429C8D56-B975-49F9-8802-DE2A58B0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21481" r="15521" b="32222"/>
          <a:stretch/>
        </p:blipFill>
        <p:spPr>
          <a:xfrm>
            <a:off x="5466991" y="1157630"/>
            <a:ext cx="2197017" cy="1721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56326E5-8907-47A7-B8AC-94585B0BC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9" t="14627" r="30595" b="47557"/>
          <a:stretch/>
        </p:blipFill>
        <p:spPr>
          <a:xfrm>
            <a:off x="4871780" y="3048531"/>
            <a:ext cx="1051096" cy="1045415"/>
          </a:xfrm>
          <a:prstGeom prst="rect">
            <a:avLst/>
          </a:prstGeom>
          <a:ln w="57150" cap="sq">
            <a:solidFill>
              <a:srgbClr val="E7E6E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A2EB1E0D-F31C-4669-8FF3-7538BC82CB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5" t="53839" r="30702" b="8706"/>
          <a:stretch/>
        </p:blipFill>
        <p:spPr>
          <a:xfrm>
            <a:off x="3676441" y="3744913"/>
            <a:ext cx="895559" cy="900401"/>
          </a:xfrm>
          <a:prstGeom prst="rect">
            <a:avLst/>
          </a:prstGeom>
          <a:ln w="28575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CCC88F04-A67B-4AA0-96AD-6A73B82A149E}"/>
              </a:ext>
            </a:extLst>
          </p:cNvPr>
          <p:cNvSpPr/>
          <p:nvPr/>
        </p:nvSpPr>
        <p:spPr>
          <a:xfrm rot="19703158">
            <a:off x="4161543" y="2557931"/>
            <a:ext cx="1427576" cy="1714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57601772-8656-47C9-B6E2-2E08AD7E3717}"/>
              </a:ext>
            </a:extLst>
          </p:cNvPr>
          <p:cNvSpPr/>
          <p:nvPr/>
        </p:nvSpPr>
        <p:spPr>
          <a:xfrm rot="19703158">
            <a:off x="3693054" y="1648928"/>
            <a:ext cx="764301" cy="1714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2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D479331-99AC-4490-93FC-0A955D306D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2F60B2-3A88-4689-9788-72A2084B9FA3}"/>
              </a:ext>
            </a:extLst>
          </p:cNvPr>
          <p:cNvSpPr txBox="1"/>
          <p:nvPr/>
        </p:nvSpPr>
        <p:spPr>
          <a:xfrm>
            <a:off x="3153831" y="13540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Nuclear</a:t>
            </a:r>
            <a:r>
              <a:rPr lang="fr-FR" sz="1800" dirty="0"/>
              <a:t> </a:t>
            </a:r>
            <a:r>
              <a:rPr lang="fr-FR" sz="1800" dirty="0" err="1"/>
              <a:t>Physics</a:t>
            </a:r>
            <a:r>
              <a:rPr lang="fr-FR" sz="1800" dirty="0"/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094A11-CA97-448C-BBB0-2585694BF20F}"/>
              </a:ext>
            </a:extLst>
          </p:cNvPr>
          <p:cNvSpPr txBox="1"/>
          <p:nvPr/>
        </p:nvSpPr>
        <p:spPr>
          <a:xfrm>
            <a:off x="1691063" y="1602254"/>
            <a:ext cx="26116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GW signal </a:t>
            </a:r>
            <a:r>
              <a:rPr lang="fr-FR" sz="2400" dirty="0" err="1"/>
              <a:t>itself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GRB </a:t>
            </a:r>
            <a:r>
              <a:rPr lang="fr-FR" sz="2400" dirty="0" err="1"/>
              <a:t>physics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Kilonova</a:t>
            </a:r>
            <a:r>
              <a:rPr lang="fr-FR" sz="2400" dirty="0"/>
              <a:t> (KN)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80262F9-0CEF-4D37-9CA0-AF2865C859DA}"/>
              </a:ext>
            </a:extLst>
          </p:cNvPr>
          <p:cNvSpPr/>
          <p:nvPr/>
        </p:nvSpPr>
        <p:spPr>
          <a:xfrm rot="10800000">
            <a:off x="4733857" y="30566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69DFE08-8332-42F5-B15B-E17673F1F890}"/>
              </a:ext>
            </a:extLst>
          </p:cNvPr>
          <p:cNvSpPr/>
          <p:nvPr/>
        </p:nvSpPr>
        <p:spPr>
          <a:xfrm rot="10800000">
            <a:off x="4733857" y="1568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1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0D7FFD-7A3C-4014-9D1C-4EB797E7BA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2CD46B-ED12-4BE5-A12E-3F83FAAB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068" y="3075582"/>
            <a:ext cx="1497405" cy="6184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BEA1E6-BEBB-44E8-B64E-33F46266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59" y="3708779"/>
            <a:ext cx="1254918" cy="2666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FD75B9-2285-4174-9A31-ECB511C1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5" y="893879"/>
            <a:ext cx="4235836" cy="1416530"/>
          </a:xfrm>
          <a:prstGeom prst="rect">
            <a:avLst/>
          </a:prstGeom>
        </p:spPr>
      </p:pic>
      <p:pic>
        <p:nvPicPr>
          <p:cNvPr id="9" name="Picture 7" descr="newt">
            <a:extLst>
              <a:ext uri="{FF2B5EF4-FFF2-40B4-BE49-F238E27FC236}">
                <a16:creationId xmlns:a16="http://schemas.microsoft.com/office/drawing/2014/main" id="{45802B88-44A7-4859-BB41-83783090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68" y="655805"/>
            <a:ext cx="1795136" cy="1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11796F-FE5D-4010-A828-07EE10DC3FCA}"/>
              </a:ext>
            </a:extLst>
          </p:cNvPr>
          <p:cNvSpPr txBox="1"/>
          <p:nvPr/>
        </p:nvSpPr>
        <p:spPr>
          <a:xfrm>
            <a:off x="193237" y="2482108"/>
            <a:ext cx="766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dynamics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the system: 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newtonian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lowest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order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GR corrections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called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PN expansion in power of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v/c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+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other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corrections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8E693A-03EA-4E83-9657-04A1E0D143E5}"/>
              </a:ext>
            </a:extLst>
          </p:cNvPr>
          <p:cNvSpPr txBox="1"/>
          <p:nvPr/>
        </p:nvSpPr>
        <p:spPr>
          <a:xfrm>
            <a:off x="279642" y="3216350"/>
            <a:ext cx="6316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</a:t>
            </a:r>
            <a:r>
              <a:rPr lang="fr-FR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5PN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correction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dimentionless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deformability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077A72-2BA4-40E5-AA29-4DCDA7E11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259" y="4060772"/>
            <a:ext cx="228015" cy="3338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B08937A-6F81-4E52-AC80-B076BACC148D}"/>
              </a:ext>
            </a:extLst>
          </p:cNvPr>
          <p:cNvSpPr txBox="1"/>
          <p:nvPr/>
        </p:nvSpPr>
        <p:spPr>
          <a:xfrm>
            <a:off x="6376135" y="3667672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compacity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D0CABC-C0FF-4EF2-922E-C68E701D43C2}"/>
              </a:ext>
            </a:extLst>
          </p:cNvPr>
          <p:cNvSpPr txBox="1"/>
          <p:nvPr/>
        </p:nvSpPr>
        <p:spPr>
          <a:xfrm>
            <a:off x="5520834" y="4060772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0251F2-3A1F-411E-9950-A89CCA993217}"/>
              </a:ext>
            </a:extLst>
          </p:cNvPr>
          <p:cNvSpPr/>
          <p:nvPr/>
        </p:nvSpPr>
        <p:spPr>
          <a:xfrm>
            <a:off x="3921241" y="1127982"/>
            <a:ext cx="380444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C7AB76B-EDFA-4594-929D-7D086CFB4845}"/>
              </a:ext>
            </a:extLst>
          </p:cNvPr>
          <p:cNvSpPr/>
          <p:nvPr/>
        </p:nvSpPr>
        <p:spPr>
          <a:xfrm>
            <a:off x="3491750" y="1800409"/>
            <a:ext cx="380444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97C3A6-813A-4F42-B0A4-CA9C0D991933}"/>
              </a:ext>
            </a:extLst>
          </p:cNvPr>
          <p:cNvSpPr/>
          <p:nvPr/>
        </p:nvSpPr>
        <p:spPr>
          <a:xfrm>
            <a:off x="193237" y="2482108"/>
            <a:ext cx="566680" cy="3116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F9779E-7419-4003-8178-70394257113A}"/>
              </a:ext>
            </a:extLst>
          </p:cNvPr>
          <p:cNvSpPr txBox="1"/>
          <p:nvPr/>
        </p:nvSpPr>
        <p:spPr>
          <a:xfrm>
            <a:off x="2225002" y="148034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GW signal and </a:t>
            </a:r>
            <a:r>
              <a:rPr lang="fr-FR" sz="1800" dirty="0" err="1"/>
              <a:t>deformability</a:t>
            </a:r>
            <a:r>
              <a:rPr lang="fr-FR" sz="1800" dirty="0"/>
              <a:t> of Neutron Stars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489470-1E79-44E6-9691-DBDC8A793116}"/>
              </a:ext>
            </a:extLst>
          </p:cNvPr>
          <p:cNvSpPr/>
          <p:nvPr/>
        </p:nvSpPr>
        <p:spPr>
          <a:xfrm>
            <a:off x="6356905" y="3013827"/>
            <a:ext cx="1254918" cy="7034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0E74BC-0A00-44F6-A97D-1ACBDA97E929}"/>
              </a:ext>
            </a:extLst>
          </p:cNvPr>
          <p:cNvSpPr/>
          <p:nvPr/>
        </p:nvSpPr>
        <p:spPr>
          <a:xfrm>
            <a:off x="5068174" y="3999171"/>
            <a:ext cx="1599128" cy="416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3B33A1-0131-49FB-9458-845B3102DF9A}"/>
              </a:ext>
            </a:extLst>
          </p:cNvPr>
          <p:cNvSpPr txBox="1"/>
          <p:nvPr/>
        </p:nvSpPr>
        <p:spPr>
          <a:xfrm>
            <a:off x="396235" y="731491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GW signal </a:t>
            </a:r>
          </a:p>
        </p:txBody>
      </p:sp>
    </p:spTree>
    <p:extLst>
      <p:ext uri="{BB962C8B-B14F-4D97-AF65-F5344CB8AC3E}">
        <p14:creationId xmlns:p14="http://schemas.microsoft.com/office/powerpoint/2010/main" val="1003253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A6D2A95-AD1A-4B27-9CCB-1C4F50B22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71D846-FD88-41C4-AEA0-A0F6C8EDD456}"/>
              </a:ext>
            </a:extLst>
          </p:cNvPr>
          <p:cNvSpPr txBox="1"/>
          <p:nvPr/>
        </p:nvSpPr>
        <p:spPr>
          <a:xfrm>
            <a:off x="2225002" y="148034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GW signal and </a:t>
            </a:r>
            <a:r>
              <a:rPr lang="fr-FR" sz="1800" dirty="0" err="1"/>
              <a:t>deformability</a:t>
            </a:r>
            <a:r>
              <a:rPr lang="fr-FR" sz="1800" dirty="0"/>
              <a:t> of Neutron Stars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FA874D-C8C9-4FB9-8503-FA9300E1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04" y="713509"/>
            <a:ext cx="4685542" cy="31778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4E0952-1AC6-47BF-8A98-332E6A64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46" y="3875984"/>
            <a:ext cx="3996364" cy="2114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93967E-516F-4838-B39A-8D0170913B6C}"/>
              </a:ext>
            </a:extLst>
          </p:cNvPr>
          <p:cNvSpPr txBox="1"/>
          <p:nvPr/>
        </p:nvSpPr>
        <p:spPr>
          <a:xfrm>
            <a:off x="5173678" y="1953491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More compact NS </a:t>
            </a:r>
            <a:r>
              <a:rPr lang="fr-FR" b="1" dirty="0" err="1"/>
              <a:t>seem</a:t>
            </a:r>
            <a:r>
              <a:rPr lang="fr-FR" b="1" dirty="0"/>
              <a:t> </a:t>
            </a:r>
            <a:r>
              <a:rPr lang="fr-FR" b="1" dirty="0" err="1"/>
              <a:t>favored</a:t>
            </a:r>
            <a:r>
              <a:rPr lang="fr-FR" b="1" dirty="0"/>
              <a:t> </a:t>
            </a:r>
          </a:p>
          <a:p>
            <a:r>
              <a:rPr lang="fr-FR" b="1" dirty="0"/>
              <a:t>by LIGO/</a:t>
            </a:r>
            <a:r>
              <a:rPr lang="fr-FR" b="1" dirty="0" err="1"/>
              <a:t>Virgo</a:t>
            </a:r>
            <a:r>
              <a:rPr lang="fr-FR" b="1" dirty="0"/>
              <a:t> observations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713AC1-5E4A-47C2-88DB-0098B6534489}"/>
              </a:ext>
            </a:extLst>
          </p:cNvPr>
          <p:cNvSpPr txBox="1"/>
          <p:nvPr/>
        </p:nvSpPr>
        <p:spPr>
          <a:xfrm>
            <a:off x="4574983" y="87183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GW170817</a:t>
            </a:r>
          </a:p>
        </p:txBody>
      </p:sp>
    </p:spTree>
    <p:extLst>
      <p:ext uri="{BB962C8B-B14F-4D97-AF65-F5344CB8AC3E}">
        <p14:creationId xmlns:p14="http://schemas.microsoft.com/office/powerpoint/2010/main" val="424340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ensi_GW170814.png">
            <a:extLst>
              <a:ext uri="{FF2B5EF4-FFF2-40B4-BE49-F238E27FC236}">
                <a16:creationId xmlns:a16="http://schemas.microsoft.com/office/drawing/2014/main" id="{8AA49F30-8B8E-4FEF-BAEE-103C8826E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89" y="3134522"/>
            <a:ext cx="2095564" cy="163119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38EAA0-AE4E-4E65-B6EF-9AF565C32A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C0B4C9-DC29-4D24-B1F9-D2134194F60B}"/>
              </a:ext>
            </a:extLst>
          </p:cNvPr>
          <p:cNvSpPr txBox="1"/>
          <p:nvPr/>
        </p:nvSpPr>
        <p:spPr>
          <a:xfrm>
            <a:off x="2832377" y="14135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Post merger GW signal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14008F-2EB2-4D53-B4B7-7F22EBE6807C}"/>
              </a:ext>
            </a:extLst>
          </p:cNvPr>
          <p:cNvSpPr txBox="1"/>
          <p:nvPr/>
        </p:nvSpPr>
        <p:spPr>
          <a:xfrm>
            <a:off x="561125" y="2855912"/>
            <a:ext cx="69878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Observation of a post-merger signal =&gt; information about the final </a:t>
            </a:r>
            <a:r>
              <a:rPr lang="fr-FR" dirty="0" err="1"/>
              <a:t>object</a:t>
            </a:r>
            <a:r>
              <a:rPr lang="fr-FR" dirty="0"/>
              <a:t> (BH ? NS ?) </a:t>
            </a:r>
          </a:p>
          <a:p>
            <a:endParaRPr lang="fr-FR" dirty="0"/>
          </a:p>
          <a:p>
            <a:r>
              <a:rPr lang="fr-FR" dirty="0"/>
              <a:t>(e.g. mode oscillations of a </a:t>
            </a:r>
            <a:r>
              <a:rPr lang="fr-FR" dirty="0" err="1"/>
              <a:t>newly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NS)</a:t>
            </a:r>
          </a:p>
          <a:p>
            <a:endParaRPr lang="fr-FR" dirty="0"/>
          </a:p>
          <a:p>
            <a:r>
              <a:rPr lang="fr-FR" dirty="0"/>
              <a:t>GW 170817: no post-merger signal </a:t>
            </a:r>
            <a:r>
              <a:rPr lang="fr-FR" dirty="0" err="1"/>
              <a:t>detected</a:t>
            </a:r>
            <a:endParaRPr lang="fr-FR" dirty="0"/>
          </a:p>
          <a:p>
            <a:r>
              <a:rPr lang="fr-FR" dirty="0"/>
              <a:t>(pb: high </a:t>
            </a:r>
            <a:r>
              <a:rPr lang="fr-FR" dirty="0" err="1"/>
              <a:t>frequency</a:t>
            </a:r>
            <a:r>
              <a:rPr lang="fr-FR" dirty="0"/>
              <a:t> signal)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BED525-5847-4696-9B61-D414D6BA1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31" y="1181381"/>
            <a:ext cx="4787114" cy="16134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23F11F-12DF-44EC-A754-45F6718C7C58}"/>
              </a:ext>
            </a:extLst>
          </p:cNvPr>
          <p:cNvSpPr txBox="1"/>
          <p:nvPr/>
        </p:nvSpPr>
        <p:spPr>
          <a:xfrm>
            <a:off x="561125" y="887702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/>
              <a:t>Different</a:t>
            </a:r>
            <a:r>
              <a:rPr lang="fr-FR" u="sng" dirty="0"/>
              <a:t> possible scenarii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554FAA-F7EF-4652-A1A8-460C428C5E4D}"/>
              </a:ext>
            </a:extLst>
          </p:cNvPr>
          <p:cNvSpPr txBox="1"/>
          <p:nvPr/>
        </p:nvSpPr>
        <p:spPr>
          <a:xfrm>
            <a:off x="6079646" y="3115745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O2 </a:t>
            </a:r>
            <a:r>
              <a:rPr lang="fr-FR" b="1" dirty="0" err="1"/>
              <a:t>sensitivities</a:t>
            </a:r>
            <a:endParaRPr lang="fr-FR" b="1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2239A7-E644-49CA-A369-1B0E5260F8F6}"/>
              </a:ext>
            </a:extLst>
          </p:cNvPr>
          <p:cNvSpPr/>
          <p:nvPr/>
        </p:nvSpPr>
        <p:spPr>
          <a:xfrm>
            <a:off x="6703945" y="3763167"/>
            <a:ext cx="898255" cy="6688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233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632BAF-68BF-4DAB-ACFB-B5689C0948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DC414F-6AEC-495E-B198-1BC4DDBFE547}"/>
              </a:ext>
            </a:extLst>
          </p:cNvPr>
          <p:cNvSpPr txBox="1"/>
          <p:nvPr/>
        </p:nvSpPr>
        <p:spPr>
          <a:xfrm>
            <a:off x="3657600" y="12104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Kilonova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D9EAE-7B02-46C4-BC28-C80C183CA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2276"/>
          <a:stretch/>
        </p:blipFill>
        <p:spPr>
          <a:xfrm>
            <a:off x="5756215" y="805453"/>
            <a:ext cx="3037779" cy="22844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352E57-0BC9-4F08-9A4E-7C9DED18FFFD}"/>
              </a:ext>
            </a:extLst>
          </p:cNvPr>
          <p:cNvSpPr txBox="1"/>
          <p:nvPr/>
        </p:nvSpPr>
        <p:spPr>
          <a:xfrm>
            <a:off x="294588" y="689224"/>
            <a:ext cx="8185254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NS-NS mergers =&gt; </a:t>
            </a:r>
            <a:r>
              <a:rPr lang="fr-FR" sz="1600" dirty="0" err="1"/>
              <a:t>ejecta</a:t>
            </a:r>
            <a:r>
              <a:rPr lang="fr-FR" sz="1600" dirty="0"/>
              <a:t> M ~ 10</a:t>
            </a:r>
            <a:r>
              <a:rPr lang="fr-FR" sz="1600" baseline="30000" dirty="0"/>
              <a:t>-2</a:t>
            </a:r>
            <a:r>
              <a:rPr lang="fr-FR" sz="1600" dirty="0"/>
              <a:t> – 10</a:t>
            </a:r>
            <a:r>
              <a:rPr lang="fr-FR" sz="1600" baseline="30000" dirty="0"/>
              <a:t>-1</a:t>
            </a:r>
            <a:r>
              <a:rPr lang="fr-FR" sz="1600" dirty="0"/>
              <a:t> M</a:t>
            </a:r>
            <a:r>
              <a:rPr lang="fr-FR" sz="1600" baseline="-25000" dirty="0"/>
              <a:t>ʘ</a:t>
            </a:r>
            <a:r>
              <a:rPr lang="fr-FR" sz="1600" dirty="0"/>
              <a:t>, v ~ 0.1-0.3 c</a:t>
            </a:r>
          </a:p>
          <a:p>
            <a:endParaRPr lang="fr-FR" sz="800" dirty="0"/>
          </a:p>
          <a:p>
            <a:r>
              <a:rPr lang="fr-FR" sz="1600" dirty="0" err="1"/>
              <a:t>Nucleosynthesis</a:t>
            </a:r>
            <a:r>
              <a:rPr lang="fr-FR" sz="1600" dirty="0"/>
              <a:t> of </a:t>
            </a:r>
            <a:r>
              <a:rPr lang="fr-FR" sz="1600" dirty="0" err="1"/>
              <a:t>heavy</a:t>
            </a:r>
            <a:r>
              <a:rPr lang="fr-FR" sz="1600" dirty="0"/>
              <a:t> </a:t>
            </a:r>
            <a:r>
              <a:rPr lang="fr-FR" sz="1600" dirty="0" err="1"/>
              <a:t>elements</a:t>
            </a:r>
            <a:r>
              <a:rPr lang="fr-FR" sz="1600" dirty="0"/>
              <a:t> (r-process) </a:t>
            </a:r>
          </a:p>
          <a:p>
            <a:endParaRPr lang="fr-FR" sz="800" dirty="0"/>
          </a:p>
          <a:p>
            <a:r>
              <a:rPr lang="fr-FR" sz="1600" dirty="0"/>
              <a:t>Ejecta </a:t>
            </a:r>
            <a:r>
              <a:rPr lang="fr-FR" sz="1600" dirty="0" err="1"/>
              <a:t>is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heated</a:t>
            </a:r>
            <a:r>
              <a:rPr lang="fr-FR" sz="1600" dirty="0"/>
              <a:t> by radioactive </a:t>
            </a:r>
            <a:r>
              <a:rPr lang="fr-FR" sz="1600" dirty="0" err="1"/>
              <a:t>decays</a:t>
            </a:r>
            <a:r>
              <a:rPr lang="fr-FR" sz="16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cooled</a:t>
            </a:r>
            <a:r>
              <a:rPr lang="fr-FR" sz="1600" dirty="0"/>
              <a:t> by expansion.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/>
              <a:t>fast </a:t>
            </a:r>
            <a:r>
              <a:rPr lang="fr-FR" sz="1600" dirty="0" err="1"/>
              <a:t>evolution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« </a:t>
            </a:r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blue</a:t>
            </a:r>
            <a:r>
              <a:rPr lang="fr-FR" sz="1600" dirty="0"/>
              <a:t> » to « </a:t>
            </a:r>
            <a:r>
              <a:rPr lang="fr-FR" sz="1600" b="1" dirty="0" err="1">
                <a:solidFill>
                  <a:srgbClr val="FF0000"/>
                </a:solidFill>
              </a:rPr>
              <a:t>red</a:t>
            </a:r>
            <a:r>
              <a:rPr lang="fr-FR" sz="1600" dirty="0"/>
              <a:t> ».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1600" dirty="0"/>
          </a:p>
          <a:p>
            <a:r>
              <a:rPr lang="fr-FR" sz="1600" dirty="0"/>
              <a:t>Black body </a:t>
            </a:r>
            <a:r>
              <a:rPr lang="fr-FR" sz="1600" dirty="0" err="1"/>
              <a:t>spectrum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r>
              <a:rPr lang="en-US" sz="1600" dirty="0"/>
              <a:t>Observed properties depend on mass ratio, equation of state of NS, lanthanide fraction, </a:t>
            </a:r>
          </a:p>
          <a:p>
            <a:r>
              <a:rPr lang="en-US" sz="1600" dirty="0"/>
              <a:t>nature of the post-merger…</a:t>
            </a:r>
            <a:endParaRPr lang="fr-FR" sz="1600" dirty="0"/>
          </a:p>
          <a:p>
            <a:endParaRPr lang="fr-FR" dirty="0"/>
          </a:p>
          <a:p>
            <a:r>
              <a:rPr lang="fr-FR" sz="1600" dirty="0"/>
              <a:t>A few KN candidates GRB080503, GRB130603B, GRB150101B…</a:t>
            </a:r>
          </a:p>
          <a:p>
            <a:endParaRPr lang="fr-FR" sz="500" dirty="0"/>
          </a:p>
          <a:p>
            <a:r>
              <a:rPr lang="fr-FR" sz="1600" dirty="0"/>
              <a:t>One </a:t>
            </a:r>
            <a:r>
              <a:rPr lang="fr-FR" sz="1600" dirty="0" err="1"/>
              <a:t>confirmed</a:t>
            </a:r>
            <a:r>
              <a:rPr lang="fr-FR" sz="1600" dirty="0"/>
              <a:t>: </a:t>
            </a:r>
            <a:r>
              <a:rPr lang="fr-FR" sz="1600" b="1" dirty="0"/>
              <a:t>GW170817/GRB170817A/AT2017gfo</a:t>
            </a:r>
          </a:p>
        </p:txBody>
      </p:sp>
    </p:spTree>
    <p:extLst>
      <p:ext uri="{BB962C8B-B14F-4D97-AF65-F5344CB8AC3E}">
        <p14:creationId xmlns:p14="http://schemas.microsoft.com/office/powerpoint/2010/main" val="207474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1485A4-AB36-4D3B-BB6B-C9CB2CE1D8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6CC10C-40B8-4193-BB04-EE196FC2DBC6}"/>
              </a:ext>
            </a:extLst>
          </p:cNvPr>
          <p:cNvSpPr txBox="1"/>
          <p:nvPr/>
        </p:nvSpPr>
        <p:spPr>
          <a:xfrm>
            <a:off x="3657600" y="12104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Kilonova</a:t>
            </a:r>
            <a:endParaRPr lang="fr-FR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ABD7DE-E729-41FF-9D76-800B765EB19C}"/>
              </a:ext>
            </a:extLst>
          </p:cNvPr>
          <p:cNvSpPr txBox="1"/>
          <p:nvPr/>
        </p:nvSpPr>
        <p:spPr>
          <a:xfrm>
            <a:off x="500583" y="981145"/>
            <a:ext cx="43236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GW170817 and the </a:t>
            </a:r>
            <a:r>
              <a:rPr lang="fr-FR" u="sng" dirty="0" err="1"/>
              <a:t>associated</a:t>
            </a:r>
            <a:r>
              <a:rPr lang="fr-FR" u="sng" dirty="0"/>
              <a:t> </a:t>
            </a:r>
            <a:r>
              <a:rPr lang="fr-FR" u="sng" dirty="0" err="1"/>
              <a:t>kilonova</a:t>
            </a:r>
            <a:r>
              <a:rPr lang="fr-FR" u="sng" dirty="0"/>
              <a:t> AT2017gfo:</a:t>
            </a:r>
          </a:p>
          <a:p>
            <a:endParaRPr lang="fr-FR" dirty="0"/>
          </a:p>
          <a:p>
            <a:r>
              <a:rPr lang="fr-FR" dirty="0"/>
              <a:t>Host </a:t>
            </a:r>
            <a:r>
              <a:rPr lang="fr-FR" dirty="0" err="1"/>
              <a:t>galaxy</a:t>
            </a:r>
            <a:r>
              <a:rPr lang="fr-FR" dirty="0"/>
              <a:t> NGC4993, distance ~ 40 </a:t>
            </a:r>
            <a:r>
              <a:rPr lang="fr-FR" dirty="0" err="1"/>
              <a:t>Mpc</a:t>
            </a:r>
            <a:endParaRPr lang="fr-FR" dirty="0"/>
          </a:p>
          <a:p>
            <a:r>
              <a:rPr lang="fr-FR" dirty="0" err="1"/>
              <a:t>Absolute</a:t>
            </a:r>
            <a:r>
              <a:rPr lang="fr-FR" dirty="0"/>
              <a:t> magnitude ~ -16 (K band)</a:t>
            </a:r>
          </a:p>
          <a:p>
            <a:r>
              <a:rPr lang="fr-FR" dirty="0"/>
              <a:t>Peak magnitudes ~ 17-18</a:t>
            </a:r>
          </a:p>
          <a:p>
            <a:r>
              <a:rPr lang="fr-FR" dirty="0" err="1"/>
              <a:t>Rapidly</a:t>
            </a:r>
            <a:r>
              <a:rPr lang="fr-FR" dirty="0"/>
              <a:t> fading ~0.5 </a:t>
            </a:r>
            <a:r>
              <a:rPr lang="fr-FR" dirty="0" err="1"/>
              <a:t>mag</a:t>
            </a:r>
            <a:r>
              <a:rPr lang="fr-FR" dirty="0"/>
              <a:t>/</a:t>
            </a:r>
            <a:r>
              <a:rPr lang="fr-FR" dirty="0" err="1"/>
              <a:t>day</a:t>
            </a:r>
            <a:endParaRPr lang="fr-FR" dirty="0"/>
          </a:p>
        </p:txBody>
      </p:sp>
      <p:pic>
        <p:nvPicPr>
          <p:cNvPr id="5" name="Google Shape;135;p19">
            <a:extLst>
              <a:ext uri="{FF2B5EF4-FFF2-40B4-BE49-F238E27FC236}">
                <a16:creationId xmlns:a16="http://schemas.microsoft.com/office/drawing/2014/main" id="{BA8AE431-1769-40ED-B382-6A1F87E0E7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6999" y="2428483"/>
            <a:ext cx="2811029" cy="2011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p19">
            <a:extLst>
              <a:ext uri="{FF2B5EF4-FFF2-40B4-BE49-F238E27FC236}">
                <a16:creationId xmlns:a16="http://schemas.microsoft.com/office/drawing/2014/main" id="{C491FCF1-74F5-4854-A2CF-1A54CF6E0244}"/>
              </a:ext>
            </a:extLst>
          </p:cNvPr>
          <p:cNvSpPr txBox="1"/>
          <p:nvPr/>
        </p:nvSpPr>
        <p:spPr>
          <a:xfrm>
            <a:off x="1701023" y="2455507"/>
            <a:ext cx="242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Villar et al. </a:t>
            </a:r>
            <a:r>
              <a:rPr lang="fr-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ApJL21, 851, </a:t>
            </a:r>
            <a:r>
              <a:rPr lang="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7DE811-E4F3-43EF-A377-47748EDE102E}"/>
              </a:ext>
            </a:extLst>
          </p:cNvPr>
          <p:cNvSpPr txBox="1"/>
          <p:nvPr/>
        </p:nvSpPr>
        <p:spPr>
          <a:xfrm>
            <a:off x="4838978" y="364914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2 </a:t>
            </a:r>
            <a:r>
              <a:rPr lang="fr-FR" sz="1800" dirty="0" err="1"/>
              <a:t>componants</a:t>
            </a:r>
            <a:endParaRPr lang="fr-FR" sz="18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AF2DA0B-CD33-43F9-BA76-7708529BFE09}"/>
              </a:ext>
            </a:extLst>
          </p:cNvPr>
          <p:cNvSpPr/>
          <p:nvPr/>
        </p:nvSpPr>
        <p:spPr>
          <a:xfrm>
            <a:off x="4253238" y="3669541"/>
            <a:ext cx="460537" cy="266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1E6462-A181-4B9B-877F-D49C4F348084}"/>
              </a:ext>
            </a:extLst>
          </p:cNvPr>
          <p:cNvSpPr txBox="1"/>
          <p:nvPr/>
        </p:nvSpPr>
        <p:spPr>
          <a:xfrm>
            <a:off x="6782249" y="3372143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</a:rPr>
              <a:t>RED KN</a:t>
            </a:r>
          </a:p>
          <a:p>
            <a:endParaRPr lang="fr-FR" sz="1800" dirty="0"/>
          </a:p>
          <a:p>
            <a:r>
              <a:rPr lang="fr-FR" sz="1800" b="1" dirty="0">
                <a:solidFill>
                  <a:schemeClr val="accent3">
                    <a:lumMod val="75000"/>
                  </a:schemeClr>
                </a:solidFill>
              </a:rPr>
              <a:t>BLUE KN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F6777521-98EC-4DF6-9395-5C249F0FE972}"/>
              </a:ext>
            </a:extLst>
          </p:cNvPr>
          <p:cNvSpPr/>
          <p:nvPr/>
        </p:nvSpPr>
        <p:spPr>
          <a:xfrm>
            <a:off x="6447576" y="3372143"/>
            <a:ext cx="193381" cy="9233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3" name="Google Shape;136;p19">
            <a:extLst>
              <a:ext uri="{FF2B5EF4-FFF2-40B4-BE49-F238E27FC236}">
                <a16:creationId xmlns:a16="http://schemas.microsoft.com/office/drawing/2014/main" id="{192A8907-463E-40E8-BF8F-A314F5CA1D93}"/>
              </a:ext>
            </a:extLst>
          </p:cNvPr>
          <p:cNvSpPr txBox="1"/>
          <p:nvPr/>
        </p:nvSpPr>
        <p:spPr>
          <a:xfrm>
            <a:off x="6694101" y="2426825"/>
            <a:ext cx="242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Smartt</a:t>
            </a:r>
            <a:r>
              <a:rPr lang="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</a:t>
            </a:r>
            <a:r>
              <a:rPr lang="fr-FR" sz="900" dirty="0">
                <a:latin typeface="Calibri"/>
                <a:ea typeface="Calibri"/>
                <a:cs typeface="Calibri"/>
                <a:sym typeface="Calibri"/>
              </a:rPr>
              <a:t>Nature55</a:t>
            </a:r>
            <a:r>
              <a:rPr lang="fr-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1, 75, </a:t>
            </a:r>
            <a:r>
              <a:rPr lang="fr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A3BBE8-DCB0-4220-9DB2-F2C406D53368}"/>
              </a:ext>
            </a:extLst>
          </p:cNvPr>
          <p:cNvSpPr txBox="1"/>
          <p:nvPr/>
        </p:nvSpPr>
        <p:spPr>
          <a:xfrm>
            <a:off x="7120185" y="1327553"/>
            <a:ext cx="12266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/>
              <a:t>Spectra</a:t>
            </a:r>
            <a:endParaRPr lang="fr-FR" b="1" u="sng" dirty="0"/>
          </a:p>
          <a:p>
            <a:r>
              <a:rPr lang="fr-FR" sz="1200" dirty="0"/>
              <a:t>(VLT/</a:t>
            </a:r>
            <a:r>
              <a:rPr lang="fr-FR" sz="1200" dirty="0" err="1"/>
              <a:t>Xshooter</a:t>
            </a:r>
            <a:r>
              <a:rPr lang="fr-FR" sz="1200" dirty="0"/>
              <a:t>)</a:t>
            </a:r>
          </a:p>
          <a:p>
            <a:r>
              <a:rPr lang="fr-FR" sz="1200" dirty="0"/>
              <a:t>1.4  </a:t>
            </a:r>
            <a:r>
              <a:rPr lang="fr-FR" sz="1200" dirty="0" err="1"/>
              <a:t>day</a:t>
            </a:r>
            <a:r>
              <a:rPr lang="fr-FR" sz="1200" dirty="0"/>
              <a:t> and </a:t>
            </a:r>
          </a:p>
          <a:p>
            <a:r>
              <a:rPr lang="fr-FR" sz="1200" dirty="0"/>
              <a:t>2.4 </a:t>
            </a:r>
            <a:r>
              <a:rPr lang="fr-FR" sz="1200" dirty="0" err="1"/>
              <a:t>day</a:t>
            </a:r>
            <a:r>
              <a:rPr lang="fr-FR" sz="1200" dirty="0"/>
              <a:t> </a:t>
            </a:r>
            <a:r>
              <a:rPr lang="fr-FR" sz="1200" dirty="0" err="1"/>
              <a:t>after</a:t>
            </a:r>
            <a:r>
              <a:rPr lang="fr-FR" sz="1200" dirty="0"/>
              <a:t> t0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FEB5306-AE6A-4101-B0B7-9BE5E921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55" y="385683"/>
            <a:ext cx="2190843" cy="29163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D612CE5-1895-4B8B-9E3A-0EFE617A5695}"/>
              </a:ext>
            </a:extLst>
          </p:cNvPr>
          <p:cNvSpPr txBox="1"/>
          <p:nvPr/>
        </p:nvSpPr>
        <p:spPr>
          <a:xfrm>
            <a:off x="662162" y="437562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Light </a:t>
            </a:r>
            <a:r>
              <a:rPr lang="fr-FR" b="1" u="sng" dirty="0" err="1"/>
              <a:t>curves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282122423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GRANDMA">
  <a:themeElements>
    <a:clrScheme name="Rouge violet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4444</TotalTime>
  <Words>795</Words>
  <Application>Microsoft Office PowerPoint</Application>
  <PresentationFormat>Affichage à l'écran (16:9)</PresentationFormat>
  <Paragraphs>171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Wingdings</vt:lpstr>
      <vt:lpstr>presentation_GRANDMA</vt:lpstr>
      <vt:lpstr> Binary neutron star mergers and nuclear physics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Follow-up of ZTF-FINK alerts with GRANDMA and Kilonova-Catcher</dc:title>
  <dc:creator>Patrice Hello</dc:creator>
  <cp:lastModifiedBy>Patrice Hello</cp:lastModifiedBy>
  <cp:revision>66</cp:revision>
  <dcterms:modified xsi:type="dcterms:W3CDTF">2022-02-10T12:40:46Z</dcterms:modified>
</cp:coreProperties>
</file>