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690" r:id="rId6"/>
    <p:sldId id="257" r:id="rId7"/>
    <p:sldId id="50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B8F52-169F-4C97-87F3-3B38DDA53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2A683D-DE2F-4945-877E-3B804C506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DEC028-2989-4217-A078-2D4F05A0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ED445-24D2-4462-B5E0-5A17D853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BFF09-5A4F-4DAC-A5C3-E862CC1D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8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884C7-4516-4D9A-8C81-F927DFDA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BBB6B4-B114-4593-A797-958160592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8BC99A-B0BA-4565-A4F4-3E20815A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1DAA-BF2E-4875-9407-E44B0E1D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8406D-DA25-43B8-BE7B-6F88CB4E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9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3AD37D-CBAB-404B-91DA-27D43258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DD01A1-0F88-413E-A7C9-9D42A18F3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686D-8346-4663-8CDD-A5B693EE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0BE33-2A00-4E26-B720-6B31A09B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52CCEE-785B-40A5-8BF5-ADD0AB3F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58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955B-CFAA-4D73-8BEB-14D7489588A8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D7AD-9C8A-4A85-A6A8-5BEBEC816FA5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8FC7-69E4-4B2E-8854-D797535ADA2C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47FE-7970-4EC9-BE8B-F13930559365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4941-ADA3-4847-ACF8-C85E7AD1220C}" type="datetime1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DDA3-0CE0-4DF9-8BE1-72AC1D7EA1DD}" type="datetime1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8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54C6-CDB7-43D8-908F-D3B104A09723}" type="datetime1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0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BD37-8F6B-4D57-8F64-A2200C4956A8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68700-98FE-45D1-847F-3412C627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E492F-9470-4A7D-8BAA-B0863C825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BBCCF0-F9C7-45E0-BAA0-D303F309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39D61-225D-4011-BFEB-8F2DB182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53A6E-6B88-4C30-962A-DDC9F6AE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74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6B53-F431-4CE2-BD1F-DBA9518ABF72}" type="datetime1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3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F807-8225-440F-B4B9-450C79246BEF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1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2D8D-1607-41DA-A9DB-3924089BCAA9}" type="datetime1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B. Ramstein, Toulouse, 30 Novembre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8870-0A45-4B37-A410-FA7C4DC761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EB03-BAD3-4A4E-B1F5-C6D3021D4B8D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22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1052-C4AD-47A7-ADF0-20879D0FF783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940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473A-37FE-4C22-A8AA-9DCC101C4F13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0363-7615-45C0-9516-9086CDAA9908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998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51D3-B07E-4440-911A-86DF88D014C3}" type="datetime1">
              <a:rPr lang="fr-FR" smtClean="0"/>
              <a:t>10/02/2022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2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411C-7D31-438B-94D9-532A48DEE3F1}" type="datetime1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475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BC0B-1FF1-45A5-A78D-A0BB4176CDC4}" type="datetime1">
              <a:rPr lang="fr-FR" smtClean="0"/>
              <a:t>10/02/2022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2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6E77F-8514-40B2-B0AD-FE5C47B4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B32607-F370-49C0-8C3C-778DCE16C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EB3872-7103-4FC5-8742-C8D31428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A22F1-FD3F-4D74-A828-841850C4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839C90-9252-45D4-9793-F7CD649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10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D2F4-89A6-44ED-AA14-CCE852E1D0E1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13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D997D-18AD-44CF-B017-C5AEBD09571F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25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8339D-765D-466C-AFA3-E9822E0DDCC6}" type="datetime1">
              <a:rPr lang="fr-FR" smtClean="0"/>
              <a:t>10/02/2022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38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2C34-0B6F-495A-9BAB-8C832F080BFF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120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237811" y="-71438"/>
            <a:ext cx="2904788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3143229" y="1428736"/>
            <a:ext cx="8286808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143229" y="4786322"/>
            <a:ext cx="8191557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3143230" y="285728"/>
            <a:ext cx="8763061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/>
              <a:t>Rappel titre présentation</a:t>
            </a: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3143229" y="3071810"/>
            <a:ext cx="8191557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 sz="180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3333731" y="785794"/>
            <a:ext cx="8858269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3143230" y="1071546"/>
            <a:ext cx="4762533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/>
              <a:t>Titre principal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3143230" y="2714620"/>
            <a:ext cx="4762533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43230" y="4429126"/>
            <a:ext cx="4762533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/>
              <a:t>Titre graphique</a:t>
            </a:r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5525" y="492108"/>
            <a:ext cx="2286016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57EA0448-1818-454C-AE0F-B0CF108BE51E}" type="datetime1">
              <a:rPr lang="fr-FR" smtClean="0"/>
              <a:t>10/02/2022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11430038" y="6500834"/>
            <a:ext cx="762005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933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81" y="524216"/>
            <a:ext cx="9052800" cy="751759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80" y="1591368"/>
            <a:ext cx="11404800" cy="2137184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080" y="3866807"/>
            <a:ext cx="11404800" cy="2138624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1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609120" y="272520"/>
            <a:ext cx="10907040" cy="109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400" b="0" strike="noStrike" spc="-1">
              <a:solidFill>
                <a:srgbClr val="000000"/>
              </a:solidFill>
              <a:latin typeface="Bitstream Vera Serif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09120" y="1604880"/>
            <a:ext cx="10907040" cy="3929040"/>
          </a:xfrm>
          <a:prstGeom prst="rect">
            <a:avLst/>
          </a:prstGeom>
        </p:spPr>
        <p:txBody>
          <a:bodyPr lIns="0" tIns="25560" rIns="0" bIns="0">
            <a:normAutofit/>
          </a:bodyPr>
          <a:lstStyle/>
          <a:p>
            <a:endParaRPr lang="en-US" sz="2900" b="0" strike="noStrike" spc="-1">
              <a:solidFill>
                <a:srgbClr val="000000"/>
              </a:solidFill>
              <a:latin typeface="Bitstream Vera Serif"/>
            </a:endParaRPr>
          </a:p>
        </p:txBody>
      </p:sp>
    </p:spTree>
    <p:extLst>
      <p:ext uri="{BB962C8B-B14F-4D97-AF65-F5344CB8AC3E}">
        <p14:creationId xmlns:p14="http://schemas.microsoft.com/office/powerpoint/2010/main" val="31424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D1DC0-5DFE-4ECC-B93B-BB65FB60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5E9F7A-6BDA-4BEC-AE68-BBD6F9B2E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7AB80E-99A4-4177-AC1D-E65506D9E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DE0404-D6EC-476C-BDAD-EC1C3AC6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3056B5-4B9F-46C1-87B8-06BD8DA6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0562A4-5CAA-476D-B41C-0FA3EFC9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47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326DB-57FF-400C-B31B-E65DF329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C502C-E66A-4391-B4F4-5A87E12A3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5E142A-3F38-459A-A960-CDE5C226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851AB1-FD73-4F46-9234-662033F57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530FFB-15BF-45E6-B7F1-C550CA9E8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8A7B0D-866E-4956-9300-1088B9C4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E8939C-0E47-4DC4-8CDE-13203AFA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8AD685-145B-492C-9B7E-DF3DE460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0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85D3D-2614-46D8-B873-51ACC34AB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F33606-A57F-49D1-86B6-666B2ECB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C1B952-0335-4ABE-A43F-6C8C43CD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79D612-D911-448E-AD8B-31A5D383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84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472983-9CC6-4130-A58C-1B415867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C7B882-0DAE-42E9-A312-8F333490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8B37AD-7A08-4C90-A458-45C99873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67809-A54B-46E8-93BD-A8C79A38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BBEDD7-68DE-413A-AC6E-7E1E67A6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7DC8B2-3C3B-4C3C-800E-1ADE789E9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C4B5B9-3220-4BC4-84A2-F798E965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D5F941-81F1-43D7-9181-54D0DEEE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D1857-B256-4061-874E-B15A76F8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5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45965-CC66-4A74-9937-7FF8A2A3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307FA5-175F-4560-8092-0B0CFCB98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321559-400E-4833-B9B6-258DD6262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999579-0EF4-44D5-9A1C-ED1C3C8D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B2CD03-06FF-4E6B-B6F5-B47271F1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11BAA-16BB-466A-A22D-4F78F200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62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90D1B3-5633-4BC4-B801-FFBA4718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5FC254-C3CB-441E-A3AE-CF6E9BB25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270C7A-6C48-4AF3-9418-D9265A443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764C6-30C3-40A0-921D-75FAB063A6A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450557-5ED8-4B04-9495-63085AC06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A1292-CAA5-4EE9-9D00-7C641539D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6D80-4CF2-4B5D-90CF-F9A5965765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5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C8D5-91FD-4109-B246-FE93633048D6}" type="datetime1">
              <a:rPr lang="en-US" smtClean="0"/>
              <a:t>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B. Ramstein, Toulouse, 30 Novembre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B4E7D-63DA-4FE0-8C33-958D54D67D35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APCTP2021 July 21,2021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732C2-C776-4760-A49F-2F9BADD8C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Hadronic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and </a:t>
            </a:r>
            <a:r>
              <a:rPr lang="fr-FR" dirty="0" err="1"/>
              <a:t>astrophysics</a:t>
            </a:r>
            <a:r>
              <a:rPr lang="fr-FR" dirty="0"/>
              <a:t> at </a:t>
            </a:r>
            <a:r>
              <a:rPr lang="fr-FR" dirty="0" err="1"/>
              <a:t>IJCLab</a:t>
            </a:r>
            <a:r>
              <a:rPr lang="fr-FR" dirty="0"/>
              <a:t>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FCB9E3-BE7C-48A6-A92A-BEB837754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Heavy ion collisions as a probe of dense QCD </a:t>
            </a:r>
            <a:r>
              <a:rPr lang="fr-FR" sz="2800" dirty="0" err="1"/>
              <a:t>matter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38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7D3F9-2D8F-47F2-A6E6-7A497B0D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in the cosmos: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hadronic</a:t>
            </a:r>
            <a:r>
              <a:rPr lang="fr-FR" dirty="0"/>
              <a:t> </a:t>
            </a:r>
            <a:r>
              <a:rPr lang="fr-FR" dirty="0" err="1"/>
              <a:t>physics</a:t>
            </a:r>
            <a:r>
              <a:rPr lang="fr-FR" dirty="0"/>
              <a:t> come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0EDD7-BE52-451D-A002-0AD2BB9F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18.jpeg">
            <a:extLst>
              <a:ext uri="{FF2B5EF4-FFF2-40B4-BE49-F238E27FC236}">
                <a16:creationId xmlns:a16="http://schemas.microsoft.com/office/drawing/2014/main" id="{4FCC191D-BBE0-445E-B938-DE748818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2465604"/>
            <a:ext cx="4946767" cy="3071379"/>
          </a:xfrm>
          <a:prstGeom prst="rect">
            <a:avLst/>
          </a:prstGeom>
          <a:ln w="88900">
            <a:miter lim="400000"/>
          </a:ln>
          <a:effectLst>
            <a:outerShdw dist="152735" dir="2700000" rotWithShape="0">
              <a:srgbClr val="808080"/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9390E0-06CD-4F8C-9EC4-FADEA40A073A}"/>
              </a:ext>
            </a:extLst>
          </p:cNvPr>
          <p:cNvSpPr txBox="1"/>
          <p:nvPr/>
        </p:nvSpPr>
        <p:spPr>
          <a:xfrm>
            <a:off x="548640" y="4659820"/>
            <a:ext cx="52920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Microscopic</a:t>
            </a:r>
            <a:r>
              <a:rPr lang="fr-FR" dirty="0"/>
              <a:t> composition of </a:t>
            </a:r>
            <a:r>
              <a:rPr lang="fr-FR" dirty="0" err="1"/>
              <a:t>stellar</a:t>
            </a:r>
            <a:r>
              <a:rPr lang="fr-FR" dirty="0"/>
              <a:t> </a:t>
            </a:r>
            <a:r>
              <a:rPr lang="fr-FR" dirty="0" err="1"/>
              <a:t>objects</a:t>
            </a:r>
            <a:r>
              <a:rPr lang="fr-FR" dirty="0"/>
              <a:t>:</a:t>
            </a:r>
          </a:p>
          <a:p>
            <a:r>
              <a:rPr lang="fr-FR" dirty="0"/>
              <a:t> </a:t>
            </a:r>
            <a:r>
              <a:rPr lang="fr-FR" dirty="0" err="1"/>
              <a:t>Hadronic</a:t>
            </a:r>
            <a:r>
              <a:rPr lang="fr-FR" dirty="0"/>
              <a:t> structure and interactions:</a:t>
            </a:r>
          </a:p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resonances</a:t>
            </a:r>
            <a:r>
              <a:rPr lang="fr-FR" dirty="0"/>
              <a:t>, </a:t>
            </a:r>
            <a:r>
              <a:rPr lang="fr-FR" dirty="0" err="1"/>
              <a:t>hyperons</a:t>
            </a:r>
            <a:r>
              <a:rPr lang="fr-FR" dirty="0"/>
              <a:t>, quark-gluon plasma,…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Equation of State of dense QCD </a:t>
            </a:r>
            <a:r>
              <a:rPr lang="fr-FR" dirty="0" err="1"/>
              <a:t>matter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33F236-3D77-442A-9FB4-E634699C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4" y="1846891"/>
            <a:ext cx="2921350" cy="27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0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34B92-3140-4EBC-BA28-334E9019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223" y="12922"/>
            <a:ext cx="9144000" cy="824766"/>
          </a:xfrm>
          <a:solidFill>
            <a:schemeClr val="bg2"/>
          </a:solidFill>
        </p:spPr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QCD phase </a:t>
            </a:r>
            <a:r>
              <a:rPr lang="fr-FR" dirty="0" err="1">
                <a:solidFill>
                  <a:schemeClr val="accent4"/>
                </a:solidFill>
              </a:rPr>
              <a:t>diagram</a:t>
            </a:r>
            <a:r>
              <a:rPr lang="fr-FR" dirty="0">
                <a:solidFill>
                  <a:schemeClr val="accent4"/>
                </a:solidFill>
              </a:rPr>
              <a:t>: open questions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55A287-148C-459F-85DD-27F7AC4B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0288870-0A45-4B37-A410-FA7C4DC761C5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C19EA-E90F-4754-B808-D6A9273426BC}"/>
              </a:ext>
            </a:extLst>
          </p:cNvPr>
          <p:cNvSpPr/>
          <p:nvPr/>
        </p:nvSpPr>
        <p:spPr>
          <a:xfrm>
            <a:off x="7303041" y="2618267"/>
            <a:ext cx="4074794" cy="261610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fr-FR" b="1" dirty="0">
                <a:solidFill>
                  <a:srgbClr val="1D6FA9"/>
                </a:solidFill>
                <a:latin typeface="Calibri Light" panose="020F0302020204030204"/>
              </a:rPr>
              <a:t>Low T, high </a:t>
            </a:r>
            <a:r>
              <a:rPr lang="en" b="1" dirty="0">
                <a:solidFill>
                  <a:srgbClr val="1D6FA9"/>
                </a:solidFill>
                <a:latin typeface="Calibri Light" panose="020F0302020204030204"/>
              </a:rPr>
              <a:t>𝝁</a:t>
            </a:r>
            <a:r>
              <a:rPr lang="en" b="1" baseline="-25000" dirty="0">
                <a:solidFill>
                  <a:srgbClr val="1D6FA9"/>
                </a:solidFill>
                <a:latin typeface="Calibri Light" panose="020F0302020204030204"/>
              </a:rPr>
              <a:t>B</a:t>
            </a:r>
            <a:endParaRPr lang="en" b="1" dirty="0">
              <a:solidFill>
                <a:srgbClr val="1D6FA9"/>
              </a:solidFill>
              <a:latin typeface="Calibri Light" panose="020F0302020204030204"/>
            </a:endParaRPr>
          </a:p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/>
                </a:solidFill>
                <a:latin typeface="Calibri Light" panose="020F0302020204030204"/>
              </a:rPr>
              <a:t>E</a:t>
            </a:r>
            <a:r>
              <a:rPr lang="en" dirty="0">
                <a:solidFill>
                  <a:prstClr val="black"/>
                </a:solidFill>
                <a:latin typeface="Calibri Light" panose="020F0302020204030204"/>
              </a:rPr>
              <a:t>ffective models are needed</a:t>
            </a:r>
            <a:endParaRPr lang="fr-FR" dirty="0">
              <a:solidFill>
                <a:prstClr val="black"/>
              </a:solidFill>
              <a:latin typeface="Calibri Light" panose="020F0302020204030204"/>
            </a:endParaRPr>
          </a:p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First order transition ? </a:t>
            </a:r>
          </a:p>
          <a:p>
            <a:pPr defTabSz="457200"/>
            <a:r>
              <a:rPr lang="en-US" dirty="0">
                <a:solidFill>
                  <a:srgbClr val="262626"/>
                </a:solidFill>
                <a:latin typeface="Calibri Light" panose="020F0302020204030204"/>
              </a:rPr>
              <a:t>        </a:t>
            </a:r>
            <a:r>
              <a:rPr lang="en-US" dirty="0">
                <a:solidFill>
                  <a:srgbClr val="FF0000"/>
                </a:solidFill>
                <a:latin typeface="Calibri Light" panose="020F0302020204030204"/>
              </a:rPr>
              <a:t>Search for a critical point</a:t>
            </a:r>
          </a:p>
          <a:p>
            <a:pPr marL="342900" indent="-342900" defTabSz="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Chiral symmetry restoration ?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 Microscopic structure of  baryon rich matter.</a:t>
            </a:r>
          </a:p>
          <a:p>
            <a:pPr defTabSz="457200"/>
            <a:r>
              <a:rPr lang="fr-FR" dirty="0" err="1">
                <a:solidFill>
                  <a:srgbClr val="FF0000"/>
                </a:solidFill>
                <a:latin typeface="Calibri Light" panose="020F0302020204030204"/>
              </a:rPr>
              <a:t>Baryonic</a:t>
            </a:r>
            <a:r>
              <a:rPr lang="fr-FR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Calibri Light" panose="020F0302020204030204"/>
              </a:rPr>
              <a:t>resonances</a:t>
            </a:r>
            <a:r>
              <a:rPr lang="fr-FR" dirty="0">
                <a:solidFill>
                  <a:srgbClr val="FF0000"/>
                </a:solidFill>
                <a:latin typeface="Calibri Light" panose="020F0302020204030204"/>
              </a:rPr>
              <a:t>, </a:t>
            </a:r>
            <a:r>
              <a:rPr lang="fr-FR" dirty="0" err="1">
                <a:solidFill>
                  <a:srgbClr val="FF0000"/>
                </a:solidFill>
                <a:latin typeface="Calibri Light" panose="020F0302020204030204"/>
              </a:rPr>
              <a:t>hyperons</a:t>
            </a:r>
            <a:endParaRPr lang="fr-FR" dirty="0">
              <a:solidFill>
                <a:srgbClr val="FF0000"/>
              </a:solidFill>
              <a:latin typeface="Calibri Light" panose="020F0302020204030204"/>
            </a:endParaRPr>
          </a:p>
          <a:p>
            <a:pPr defTabSz="457200"/>
            <a:r>
              <a:rPr lang="fr-FR" dirty="0">
                <a:solidFill>
                  <a:srgbClr val="FF0000"/>
                </a:solidFill>
                <a:latin typeface="Calibri Light" panose="020F0302020204030204"/>
              </a:rPr>
              <a:t>Medium </a:t>
            </a:r>
            <a:r>
              <a:rPr lang="fr-FR" dirty="0" err="1">
                <a:solidFill>
                  <a:srgbClr val="FF0000"/>
                </a:solidFill>
                <a:latin typeface="Calibri Light" panose="020F0302020204030204"/>
              </a:rPr>
              <a:t>effects</a:t>
            </a:r>
            <a:r>
              <a:rPr lang="fr-FR" dirty="0">
                <a:solidFill>
                  <a:srgbClr val="FF0000"/>
                </a:solidFill>
                <a:latin typeface="Calibri Light" panose="020F0302020204030204"/>
              </a:rPr>
              <a:t> on hadron </a:t>
            </a:r>
            <a:r>
              <a:rPr lang="fr-FR" dirty="0" err="1">
                <a:solidFill>
                  <a:srgbClr val="FF0000"/>
                </a:solidFill>
                <a:latin typeface="Calibri Light" panose="020F0302020204030204"/>
              </a:rPr>
              <a:t>properties</a:t>
            </a:r>
            <a:endParaRPr lang="fr-FR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EF6163-02A6-441F-9530-7F7B9B481175}"/>
              </a:ext>
            </a:extLst>
          </p:cNvPr>
          <p:cNvSpPr txBox="1"/>
          <p:nvPr/>
        </p:nvSpPr>
        <p:spPr>
          <a:xfrm>
            <a:off x="0" y="887377"/>
            <a:ext cx="5880779" cy="147732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fr-FR" b="1" dirty="0">
                <a:solidFill>
                  <a:srgbClr val="1D6FA9"/>
                </a:solidFill>
                <a:latin typeface="Calibri" panose="020F0502020204030204"/>
              </a:rPr>
              <a:t>High T, </a:t>
            </a:r>
            <a:r>
              <a:rPr lang="fr-FR" b="1" dirty="0" err="1">
                <a:solidFill>
                  <a:srgbClr val="1D6FA9"/>
                </a:solidFill>
                <a:latin typeface="Calibri" panose="020F0502020204030204"/>
              </a:rPr>
              <a:t>low</a:t>
            </a:r>
            <a:r>
              <a:rPr lang="fr-FR" b="1" dirty="0">
                <a:solidFill>
                  <a:srgbClr val="1D6FA9"/>
                </a:solidFill>
                <a:latin typeface="Calibri" panose="020F0502020204030204"/>
              </a:rPr>
              <a:t> </a:t>
            </a:r>
            <a:r>
              <a:rPr lang="fr-FR" b="1" dirty="0">
                <a:solidFill>
                  <a:srgbClr val="1D6FA9"/>
                </a:solidFill>
                <a:latin typeface="Calibri" panose="020F0502020204030204"/>
                <a:sym typeface="Symbol" panose="05050102010706020507" pitchFamily="18" charset="2"/>
              </a:rPr>
              <a:t></a:t>
            </a:r>
            <a:r>
              <a:rPr lang="fr-FR" b="1" baseline="-25000" dirty="0">
                <a:solidFill>
                  <a:srgbClr val="1D6FA9"/>
                </a:solidFill>
                <a:latin typeface="Calibri" panose="020F0502020204030204"/>
                <a:sym typeface="Symbol" panose="05050102010706020507" pitchFamily="18" charset="2"/>
              </a:rPr>
              <a:t>B</a:t>
            </a:r>
            <a:endParaRPr lang="fr-FR" b="1" baseline="30000" dirty="0">
              <a:solidFill>
                <a:srgbClr val="1D6FA9"/>
              </a:solidFill>
              <a:latin typeface="Calibri" panose="020F0502020204030204"/>
              <a:sym typeface="Symbol" panose="05050102010706020507" pitchFamily="18" charset="2"/>
            </a:endParaRP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Lattice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QCD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calculations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FR" baseline="3000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order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transition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between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hadronicnand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quark-gluon phase = cross-over </a:t>
            </a: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Chiral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symetry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/>
              </a:rPr>
              <a:t>restoration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7B94835-4BF9-49CD-B084-E47AFE05CC8D}"/>
              </a:ext>
            </a:extLst>
          </p:cNvPr>
          <p:cNvGrpSpPr/>
          <p:nvPr/>
        </p:nvGrpSpPr>
        <p:grpSpPr>
          <a:xfrm>
            <a:off x="814165" y="2594530"/>
            <a:ext cx="3867501" cy="3288132"/>
            <a:chOff x="233074" y="957027"/>
            <a:chExt cx="3867501" cy="328813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EF37736-049E-4AB0-8424-ED808D177BA2}"/>
                </a:ext>
              </a:extLst>
            </p:cNvPr>
            <p:cNvGrpSpPr/>
            <p:nvPr/>
          </p:nvGrpSpPr>
          <p:grpSpPr>
            <a:xfrm>
              <a:off x="233074" y="957027"/>
              <a:ext cx="3867501" cy="2963579"/>
              <a:chOff x="85676" y="1079885"/>
              <a:chExt cx="4117724" cy="2940596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756519B1-5CD5-4A9B-9B76-66824220B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5676" y="1382818"/>
                <a:ext cx="3622228" cy="263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651D35A5-096C-4ABA-B161-C7B1975294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7865" y="2196012"/>
                <a:ext cx="295038" cy="8385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D39171C6-233A-4E1F-AD7C-28EAAB2A0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2805" y="1079885"/>
                <a:ext cx="1440595" cy="1066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7500B859-CB99-41DA-949B-5BBE790E79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42903" y="3483737"/>
                <a:ext cx="297503" cy="114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43815D75-E99D-4ABA-9E25-BEB754BB63D7}"/>
                  </a:ext>
                </a:extLst>
              </p:cNvPr>
              <p:cNvSpPr/>
              <p:nvPr/>
            </p:nvSpPr>
            <p:spPr>
              <a:xfrm>
                <a:off x="2947237" y="2852936"/>
                <a:ext cx="762946" cy="757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riangle isocèle 32">
                <a:extLst>
                  <a:ext uri="{FF2B5EF4-FFF2-40B4-BE49-F238E27FC236}">
                    <a16:creationId xmlns:a16="http://schemas.microsoft.com/office/drawing/2014/main" id="{F65D0FD0-9DDD-4E86-9714-4F9E4A5AB02D}"/>
                  </a:ext>
                </a:extLst>
              </p:cNvPr>
              <p:cNvSpPr/>
              <p:nvPr/>
            </p:nvSpPr>
            <p:spPr>
              <a:xfrm>
                <a:off x="3156231" y="3008352"/>
                <a:ext cx="72000" cy="7200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fr-FR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B636CA0-0DA3-4662-A0F4-AB0410D00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000" y="2970000"/>
                <a:ext cx="0" cy="162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4E6EFE-F616-4C8D-A292-BC23FC1D3E1C}"/>
                </a:ext>
              </a:extLst>
            </p:cNvPr>
            <p:cNvSpPr/>
            <p:nvPr/>
          </p:nvSpPr>
          <p:spPr>
            <a:xfrm>
              <a:off x="323528" y="3983549"/>
              <a:ext cx="294343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ro-RO" sz="1100" dirty="0">
                  <a:solidFill>
                    <a:srgbClr val="1D9A78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T. Galatyuk, NPA-D-18-00411 (2018)  QM18</a:t>
              </a:r>
            </a:p>
          </p:txBody>
        </p:sp>
      </p:grpSp>
      <p:sp>
        <p:nvSpPr>
          <p:cNvPr id="35" name="Google Shape;404;p50">
            <a:extLst>
              <a:ext uri="{FF2B5EF4-FFF2-40B4-BE49-F238E27FC236}">
                <a16:creationId xmlns:a16="http://schemas.microsoft.com/office/drawing/2014/main" id="{AF58ECC1-DB96-422D-8A20-FD52C0471457}"/>
              </a:ext>
            </a:extLst>
          </p:cNvPr>
          <p:cNvSpPr txBox="1"/>
          <p:nvPr/>
        </p:nvSpPr>
        <p:spPr>
          <a:xfrm>
            <a:off x="2849351" y="3620261"/>
            <a:ext cx="9120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457200">
              <a:buClr>
                <a:prstClr val="black"/>
              </a:buClr>
              <a:buSzPts val="1100"/>
            </a:pPr>
            <a:r>
              <a:rPr lang="en" sz="1300" dirty="0">
                <a:solidFill>
                  <a:srgbClr val="FF0000"/>
                </a:solidFill>
                <a:latin typeface="Calibri" panose="020F0502020204030204"/>
              </a:rPr>
              <a:t>NA60</a:t>
            </a:r>
            <a:endParaRPr sz="13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6" name="Google Shape;405;p50">
            <a:extLst>
              <a:ext uri="{FF2B5EF4-FFF2-40B4-BE49-F238E27FC236}">
                <a16:creationId xmlns:a16="http://schemas.microsoft.com/office/drawing/2014/main" id="{9AE14390-89F4-4F52-A203-5EC4F4B262AC}"/>
              </a:ext>
            </a:extLst>
          </p:cNvPr>
          <p:cNvSpPr txBox="1"/>
          <p:nvPr/>
        </p:nvSpPr>
        <p:spPr>
          <a:xfrm>
            <a:off x="4501445" y="5017170"/>
            <a:ext cx="2189179" cy="1075156"/>
          </a:xfrm>
          <a:prstGeom prst="rect">
            <a:avLst/>
          </a:prstGeom>
          <a:noFill/>
          <a:ln>
            <a:solidFill>
              <a:srgbClr val="FF5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457200"/>
            <a:r>
              <a:rPr lang="en" dirty="0">
                <a:solidFill>
                  <a:srgbClr val="FF0000"/>
                </a:solidFill>
                <a:latin typeface="Calibri" panose="020F0502020204030204"/>
              </a:rPr>
              <a:t>HADE</a:t>
            </a:r>
            <a:r>
              <a:rPr lang="fr-FR" dirty="0">
                <a:solidFill>
                  <a:srgbClr val="FF0000"/>
                </a:solidFill>
                <a:latin typeface="Calibri" panose="020F0502020204030204"/>
              </a:rPr>
              <a:t>S</a:t>
            </a:r>
            <a:r>
              <a:rPr lang="en" dirty="0">
                <a:solidFill>
                  <a:srgbClr val="FF0000"/>
                </a:solidFill>
                <a:latin typeface="Calibri" panose="020F0502020204030204"/>
              </a:rPr>
              <a:t> @  </a:t>
            </a:r>
            <a:r>
              <a:rPr lang="fr-FR" dirty="0">
                <a:solidFill>
                  <a:srgbClr val="FF0000"/>
                </a:solidFill>
                <a:latin typeface="Calibri" panose="020F0502020204030204"/>
              </a:rPr>
              <a:t>SIS18</a:t>
            </a:r>
          </a:p>
          <a:p>
            <a:pPr defTabSz="457200"/>
            <a:r>
              <a:rPr lang="fr-FR" dirty="0">
                <a:solidFill>
                  <a:srgbClr val="FF0000"/>
                </a:solidFill>
                <a:latin typeface="Calibri" panose="020F0502020204030204"/>
              </a:rPr>
              <a:t>A+A 1-2 </a:t>
            </a:r>
            <a:r>
              <a:rPr lang="fr-FR" dirty="0" err="1">
                <a:solidFill>
                  <a:srgbClr val="FF0000"/>
                </a:solidFill>
                <a:latin typeface="Calibri" panose="020F0502020204030204"/>
              </a:rPr>
              <a:t>AGeV</a:t>
            </a:r>
            <a:endParaRPr lang="fr-FR" dirty="0">
              <a:solidFill>
                <a:srgbClr val="FF0000"/>
              </a:solidFill>
              <a:latin typeface="Calibri" panose="020F0502020204030204"/>
            </a:endParaRPr>
          </a:p>
          <a:p>
            <a:pPr defTabSz="457200"/>
            <a:r>
              <a:rPr lang="fr-FR" dirty="0">
                <a:solidFill>
                  <a:srgbClr val="FF0000"/>
                </a:solidFill>
                <a:latin typeface="Calibri" panose="020F0502020204030204"/>
                <a:sym typeface="Symbol" panose="05050102010706020507" pitchFamily="18" charset="2"/>
              </a:rPr>
              <a:t>s </a:t>
            </a:r>
            <a:r>
              <a:rPr lang="fr-FR" baseline="-25000" dirty="0">
                <a:solidFill>
                  <a:srgbClr val="FF0000"/>
                </a:solidFill>
                <a:latin typeface="Calibri" panose="020F0502020204030204"/>
                <a:sym typeface="Symbol" panose="05050102010706020507" pitchFamily="18" charset="2"/>
              </a:rPr>
              <a:t>NN</a:t>
            </a:r>
            <a:r>
              <a:rPr lang="fr-FR" dirty="0">
                <a:solidFill>
                  <a:srgbClr val="FF0000"/>
                </a:solidFill>
                <a:latin typeface="Calibri" panose="020F0502020204030204"/>
                <a:sym typeface="Symbol" panose="05050102010706020507" pitchFamily="18" charset="2"/>
              </a:rPr>
              <a:t> &lt; 2.5 </a:t>
            </a:r>
            <a:r>
              <a:rPr lang="fr-FR" dirty="0" err="1">
                <a:solidFill>
                  <a:srgbClr val="FF0000"/>
                </a:solidFill>
                <a:latin typeface="Calibri" panose="020F0502020204030204"/>
                <a:sym typeface="Symbol" panose="05050102010706020507" pitchFamily="18" charset="2"/>
              </a:rPr>
              <a:t>GeV</a:t>
            </a:r>
            <a:endParaRPr lang="en" dirty="0">
              <a:solidFill>
                <a:srgbClr val="FF0000"/>
              </a:solidFill>
              <a:latin typeface="Calibri" panose="020F0502020204030204"/>
            </a:endParaRPr>
          </a:p>
          <a:p>
            <a:pPr defTabSz="457200"/>
            <a:endParaRPr sz="13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191CB6-E565-447B-B15E-25D9339E476B}"/>
              </a:ext>
            </a:extLst>
          </p:cNvPr>
          <p:cNvSpPr txBox="1"/>
          <p:nvPr/>
        </p:nvSpPr>
        <p:spPr>
          <a:xfrm>
            <a:off x="472440" y="2605700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Alice, </a:t>
            </a:r>
            <a:r>
              <a:rPr lang="fr-FR" dirty="0" err="1"/>
              <a:t>LHCb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866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06F24-AE4E-4AF0-9C84-4A305FBD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11AA6-34AE-4FB0-8A60-17C3A10E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081DB0-F5FD-4E00-8113-91440FEA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38"/>
            <a:ext cx="12192000" cy="63653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8ECFEE-AAAB-43AC-A90D-35D0D9722B9E}"/>
              </a:ext>
            </a:extLst>
          </p:cNvPr>
          <p:cNvSpPr txBox="1"/>
          <p:nvPr/>
        </p:nvSpPr>
        <p:spPr>
          <a:xfrm>
            <a:off x="6190207" y="3678128"/>
            <a:ext cx="516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FFFF00"/>
                </a:solidFill>
              </a:rPr>
              <a:t>HADES Collab., Nature Phys. 15 (2019) 10, 1040-1045</a:t>
            </a:r>
            <a:endParaRPr lang="en-US" sz="1400" i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2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3731" y="25780"/>
            <a:ext cx="9570720" cy="81197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r-FR" sz="4000" dirty="0"/>
              <a:t>High </a:t>
            </a:r>
            <a:r>
              <a:rPr lang="fr-FR" sz="4000" dirty="0" err="1"/>
              <a:t>Acceptance</a:t>
            </a:r>
            <a:r>
              <a:rPr lang="fr-FR" sz="4000" dirty="0"/>
              <a:t> Di-Electron </a:t>
            </a:r>
            <a:r>
              <a:rPr lang="fr-FR" sz="4000" dirty="0" err="1"/>
              <a:t>Spectrometer</a:t>
            </a:r>
            <a:endParaRPr lang="en-US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31620-3E62-437A-BCF3-6A7FD1967203}" type="slidenum">
              <a:rPr lang="fr-FR">
                <a:solidFill>
                  <a:srgbClr val="000000">
                    <a:tint val="75000"/>
                  </a:srgbClr>
                </a:solidFill>
                <a:latin typeface="Calibri"/>
              </a:rPr>
              <a:pPr>
                <a:defRPr/>
              </a:pPr>
              <a:t>5</a:t>
            </a:fld>
            <a:endParaRPr lang="fr-FR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15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2" y="4820243"/>
            <a:ext cx="2634959" cy="1832434"/>
          </a:xfr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A37202C-522C-4E55-9381-886D0955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85" y="1192394"/>
            <a:ext cx="5253002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96A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Acceptance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Full azimuth,  polar angles 18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- 85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96A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Momentum measurement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Magnet:   ∫</a:t>
            </a:r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Bdl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0.1- 0.34 Tm   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MDC: 24 Mini Drift Chambers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Leptons: 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x~ 140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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cell,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p/p ~ 1-2 %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96A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Particle identification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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/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-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, K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+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/K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, p</a:t>
            </a:r>
            <a:endParaRPr lang="en-GB" sz="1600" baseline="30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RICH,  Time Of Flight, Pre-Shower (pad chambers &amp; lead converter) (also MDC (K</a:t>
            </a:r>
            <a:r>
              <a:rPr lang="en-GB" sz="16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96A1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Trigger: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~ 50 kHz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7F1303-853F-4579-9357-4F130D94F57B}"/>
              </a:ext>
            </a:extLst>
          </p:cNvPr>
          <p:cNvSpPr txBox="1"/>
          <p:nvPr/>
        </p:nvSpPr>
        <p:spPr>
          <a:xfrm>
            <a:off x="5447928" y="1120676"/>
            <a:ext cx="504056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fr-FR" altLang="en-US" sz="2400" b="1" dirty="0">
                <a:solidFill>
                  <a:srgbClr val="434342"/>
                </a:solidFill>
                <a:latin typeface="Calibri"/>
                <a:sym typeface="Symbol" pitchFamily="18" charset="2"/>
              </a:rPr>
              <a:t>HADES collaboration :</a:t>
            </a:r>
            <a:endParaRPr lang="en-US" altLang="en-US" sz="2400" b="1" dirty="0">
              <a:solidFill>
                <a:srgbClr val="434342"/>
              </a:solidFill>
              <a:latin typeface="Calibri"/>
              <a:sym typeface="Symbol" pitchFamily="18" charset="2"/>
            </a:endParaRPr>
          </a:p>
          <a:p>
            <a:pPr>
              <a:buSzPct val="75000"/>
            </a:pP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about 100 </a:t>
            </a:r>
            <a:r>
              <a:rPr lang="fr-FR" altLang="en-US" sz="2400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physicists</a:t>
            </a: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, </a:t>
            </a:r>
          </a:p>
          <a:p>
            <a:pPr>
              <a:buSzPct val="75000"/>
            </a:pP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20 institutes, </a:t>
            </a:r>
            <a:r>
              <a:rPr lang="fr-FR" altLang="en-US" sz="2400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Czech</a:t>
            </a: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 </a:t>
            </a:r>
            <a:r>
              <a:rPr lang="fr-FR" altLang="en-US" sz="2400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Republic</a:t>
            </a: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, France, Germany, </a:t>
            </a:r>
            <a:r>
              <a:rPr lang="fr-FR" altLang="en-US" sz="2400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Poland</a:t>
            </a:r>
            <a:r>
              <a:rPr lang="fr-FR" altLang="en-US" sz="2400" dirty="0">
                <a:solidFill>
                  <a:srgbClr val="000000"/>
                </a:solidFill>
                <a:latin typeface="Calibri"/>
                <a:sym typeface="Symbol" pitchFamily="18" charset="2"/>
              </a:rPr>
              <a:t>, Portugal, </a:t>
            </a:r>
            <a:r>
              <a:rPr lang="fr-FR" altLang="en-US" sz="2400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Russia</a:t>
            </a:r>
            <a:endParaRPr lang="fr-FR" altLang="en-US" sz="2400" dirty="0">
              <a:solidFill>
                <a:srgbClr val="000000"/>
              </a:solidFill>
              <a:latin typeface="Calibri"/>
              <a:sym typeface="Symbol" pitchFamily="18" charset="2"/>
            </a:endParaRPr>
          </a:p>
          <a:p>
            <a:pPr>
              <a:buSzPct val="75000"/>
            </a:pPr>
            <a:r>
              <a:rPr lang="fr-FR" altLang="en-US" sz="2400" i="1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recent</a:t>
            </a:r>
            <a:r>
              <a:rPr lang="fr-FR" altLang="en-US" sz="2400" i="1" dirty="0">
                <a:solidFill>
                  <a:srgbClr val="000000"/>
                </a:solidFill>
                <a:latin typeface="Calibri"/>
                <a:sym typeface="Symbol" pitchFamily="18" charset="2"/>
              </a:rPr>
              <a:t> new </a:t>
            </a:r>
            <a:r>
              <a:rPr lang="fr-FR" altLang="en-US" sz="2400" i="1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membership</a:t>
            </a:r>
            <a:r>
              <a:rPr lang="fr-FR" altLang="en-US" sz="2400" i="1" dirty="0">
                <a:solidFill>
                  <a:srgbClr val="000000"/>
                </a:solidFill>
                <a:latin typeface="Calibri"/>
                <a:sym typeface="Symbol" pitchFamily="18" charset="2"/>
              </a:rPr>
              <a:t>:  Uppsala, </a:t>
            </a:r>
            <a:r>
              <a:rPr lang="fr-FR" altLang="en-US" sz="2400" i="1" dirty="0" err="1">
                <a:solidFill>
                  <a:srgbClr val="000000"/>
                </a:solidFill>
                <a:latin typeface="Calibri"/>
                <a:sym typeface="Symbol" pitchFamily="18" charset="2"/>
              </a:rPr>
              <a:t>Warsaw</a:t>
            </a:r>
            <a:endParaRPr lang="fr-FR" altLang="en-US" sz="2400" i="1" dirty="0">
              <a:solidFill>
                <a:srgbClr val="000000"/>
              </a:solidFill>
              <a:latin typeface="Calibri"/>
              <a:sym typeface="Symbol" pitchFamily="18" charset="2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D04484-00A4-4745-AB00-BEF0C68C59CD}"/>
              </a:ext>
            </a:extLst>
          </p:cNvPr>
          <p:cNvSpPr txBox="1"/>
          <p:nvPr/>
        </p:nvSpPr>
        <p:spPr>
          <a:xfrm>
            <a:off x="5159897" y="985813"/>
            <a:ext cx="537652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0000"/>
                </a:solidFill>
                <a:latin typeface="Calibri"/>
              </a:rPr>
              <a:t>Experiments</a:t>
            </a:r>
            <a:r>
              <a:rPr lang="fr-FR" b="1" dirty="0">
                <a:solidFill>
                  <a:srgbClr val="000000"/>
                </a:solidFill>
                <a:latin typeface="Calibri"/>
              </a:rPr>
              <a:t> (2004-2022)</a:t>
            </a:r>
          </a:p>
          <a:p>
            <a:r>
              <a:rPr lang="fr-FR" b="1" dirty="0" err="1">
                <a:solidFill>
                  <a:srgbClr val="FF0000"/>
                </a:solidFill>
                <a:latin typeface="Calibri"/>
              </a:rPr>
              <a:t>Hadronic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libri"/>
              </a:rPr>
              <a:t>matter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Calibri"/>
              </a:rPr>
              <a:t>studies</a:t>
            </a:r>
            <a:endParaRPr lang="fr-FR" b="1" dirty="0">
              <a:solidFill>
                <a:srgbClr val="FF0000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C+C  1 and 2A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, Ar+ KCl 1.75A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, </a:t>
            </a: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Au+Au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1.25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AGeV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Ag+Ag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1.65A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r>
              <a:rPr lang="fr-FR" b="1" dirty="0">
                <a:solidFill>
                  <a:srgbClr val="FF0000"/>
                </a:solidFill>
                <a:latin typeface="Calibri"/>
              </a:rPr>
              <a:t>Cold </a:t>
            </a:r>
            <a:r>
              <a:rPr lang="fr-FR" b="1" dirty="0" err="1">
                <a:solidFill>
                  <a:srgbClr val="FF0000"/>
                </a:solidFill>
                <a:latin typeface="Calibri"/>
              </a:rPr>
              <a:t>matter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r>
              <a:rPr lang="fr-FR" dirty="0" err="1">
                <a:solidFill>
                  <a:srgbClr val="000000"/>
                </a:solidFill>
                <a:latin typeface="Calibri"/>
              </a:rPr>
              <a:t>p+Nb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3.5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dirty="0">
                <a:solidFill>
                  <a:srgbClr val="000000"/>
                </a:solidFill>
                <a:latin typeface="Calibri"/>
                <a:sym typeface="Symbol"/>
              </a:rPr>
              <a:t></a:t>
            </a:r>
            <a:r>
              <a:rPr lang="fr-FR" baseline="30000" dirty="0">
                <a:solidFill>
                  <a:srgbClr val="000000"/>
                </a:solidFill>
                <a:latin typeface="Calibri"/>
                <a:sym typeface="Symbol"/>
              </a:rPr>
              <a:t>-</a:t>
            </a:r>
            <a:r>
              <a:rPr lang="fr-FR" dirty="0">
                <a:solidFill>
                  <a:srgbClr val="000000"/>
                </a:solidFill>
                <a:latin typeface="Calibri"/>
                <a:sym typeface="Symbol"/>
              </a:rPr>
              <a:t>+C/W 1.7 </a:t>
            </a:r>
            <a:r>
              <a:rPr lang="fr-FR" dirty="0" err="1">
                <a:solidFill>
                  <a:srgbClr val="000000"/>
                </a:solidFill>
                <a:latin typeface="Calibri"/>
                <a:sym typeface="Symbol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  <a:sym typeface="Symbol"/>
              </a:rPr>
              <a:t>/c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</a:endParaRPr>
          </a:p>
          <a:p>
            <a:r>
              <a:rPr lang="fr-FR" b="1" dirty="0">
                <a:solidFill>
                  <a:srgbClr val="FF0000"/>
                </a:solidFill>
                <a:latin typeface="Calibri"/>
              </a:rPr>
              <a:t>Elementary </a:t>
            </a:r>
            <a:r>
              <a:rPr lang="fr-FR" b="1" dirty="0" err="1">
                <a:solidFill>
                  <a:srgbClr val="FF0000"/>
                </a:solidFill>
                <a:latin typeface="Calibri"/>
              </a:rPr>
              <a:t>reactions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:</a:t>
            </a:r>
            <a:endParaRPr lang="fr-FR" b="1" i="1" dirty="0">
              <a:solidFill>
                <a:srgbClr val="0033CC"/>
              </a:solidFill>
              <a:latin typeface="Calibri"/>
            </a:endParaRPr>
          </a:p>
          <a:p>
            <a:r>
              <a:rPr lang="fr-FR" dirty="0">
                <a:solidFill>
                  <a:srgbClr val="000000"/>
                </a:solidFill>
                <a:latin typeface="Calibri"/>
              </a:rPr>
              <a:t> p+ p 1.25, 2.2 , 3.5, </a:t>
            </a:r>
            <a:r>
              <a:rPr lang="fr-FR" dirty="0">
                <a:solidFill>
                  <a:srgbClr val="FF0000"/>
                </a:solidFill>
                <a:latin typeface="Calibri"/>
              </a:rPr>
              <a:t>4.5 </a:t>
            </a:r>
            <a:r>
              <a:rPr lang="fr-FR" dirty="0" err="1">
                <a:solidFill>
                  <a:srgbClr val="FF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,  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d+p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  1.25 </a:t>
            </a:r>
            <a:r>
              <a:rPr lang="fr-FR" dirty="0" err="1">
                <a:solidFill>
                  <a:srgbClr val="000000"/>
                </a:solidFill>
                <a:latin typeface="Calibri"/>
              </a:rPr>
              <a:t>GeV</a:t>
            </a:r>
            <a:r>
              <a:rPr lang="fr-FR" dirty="0">
                <a:solidFill>
                  <a:srgbClr val="000000"/>
                </a:solidFill>
                <a:latin typeface="Calibri"/>
              </a:rPr>
              <a:t>/nucléon</a:t>
            </a:r>
          </a:p>
          <a:p>
            <a:r>
              <a:rPr lang="fr-FR" b="1" dirty="0">
                <a:solidFill>
                  <a:srgbClr val="FF0000"/>
                </a:solidFill>
                <a:latin typeface="Calibri"/>
                <a:sym typeface="Symbol"/>
              </a:rPr>
              <a:t></a:t>
            </a:r>
            <a:r>
              <a:rPr lang="fr-FR" b="1" baseline="30000" dirty="0">
                <a:solidFill>
                  <a:srgbClr val="FF0000"/>
                </a:solidFill>
                <a:latin typeface="Calibri"/>
                <a:sym typeface="Symbol"/>
              </a:rPr>
              <a:t>-</a:t>
            </a:r>
            <a:r>
              <a:rPr lang="fr-FR" b="1" dirty="0">
                <a:solidFill>
                  <a:srgbClr val="FF0000"/>
                </a:solidFill>
                <a:latin typeface="Calibri"/>
                <a:sym typeface="Symbol"/>
              </a:rPr>
              <a:t>+CH</a:t>
            </a:r>
            <a:r>
              <a:rPr lang="fr-FR" b="1" baseline="-25000" dirty="0">
                <a:solidFill>
                  <a:srgbClr val="FF0000"/>
                </a:solidFill>
                <a:latin typeface="Calibri"/>
                <a:sym typeface="Symbol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Calibri"/>
                <a:sym typeface="Symbol"/>
              </a:rPr>
              <a:t>/C   0.7  </a:t>
            </a:r>
            <a:r>
              <a:rPr lang="fr-FR" b="1" dirty="0" err="1">
                <a:solidFill>
                  <a:srgbClr val="FF0000"/>
                </a:solidFill>
                <a:latin typeface="Calibri"/>
                <a:sym typeface="Symbol"/>
              </a:rPr>
              <a:t>GeV</a:t>
            </a:r>
            <a:r>
              <a:rPr lang="fr-FR" b="1" dirty="0">
                <a:solidFill>
                  <a:srgbClr val="FF0000"/>
                </a:solidFill>
                <a:latin typeface="Calibri"/>
                <a:sym typeface="Symbol"/>
              </a:rPr>
              <a:t>/c</a:t>
            </a:r>
            <a:endParaRPr lang="fr-FR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091051-3541-4E6A-9841-F185FA753219}"/>
              </a:ext>
            </a:extLst>
          </p:cNvPr>
          <p:cNvSpPr txBox="1"/>
          <p:nvPr/>
        </p:nvSpPr>
        <p:spPr>
          <a:xfrm>
            <a:off x="10824451" y="2731682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On-</a:t>
            </a:r>
            <a:r>
              <a:rPr lang="fr-FR" dirty="0" err="1"/>
              <a:t>going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B815C53-9E35-47C0-BCA4-350316078B7E}"/>
              </a:ext>
            </a:extLst>
          </p:cNvPr>
          <p:cNvCxnSpPr>
            <a:stCxn id="4" idx="1"/>
          </p:cNvCxnSpPr>
          <p:nvPr/>
        </p:nvCxnSpPr>
        <p:spPr>
          <a:xfrm flipH="1">
            <a:off x="7848158" y="2916348"/>
            <a:ext cx="2976293" cy="30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>
            <a:extLst>
              <a:ext uri="{FF2B5EF4-FFF2-40B4-BE49-F238E27FC236}">
                <a16:creationId xmlns:a16="http://schemas.microsoft.com/office/drawing/2014/main" id="{1E880856-9FB8-41BF-BFDE-0E87CEA08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634"/>
          <a:stretch/>
        </p:blipFill>
        <p:spPr>
          <a:xfrm>
            <a:off x="-68856" y="1120676"/>
            <a:ext cx="4897072" cy="352325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C088A98-8A00-4A13-BB04-592AE10EBAC3}"/>
              </a:ext>
            </a:extLst>
          </p:cNvPr>
          <p:cNvSpPr txBox="1"/>
          <p:nvPr/>
        </p:nvSpPr>
        <p:spPr>
          <a:xfrm>
            <a:off x="4158902" y="4459253"/>
            <a:ext cx="6910607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observables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Correlations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and fluctuations of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conserved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quantities</a:t>
            </a:r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Wingdings" charset="2"/>
              <a:buChar char="ü"/>
            </a:pP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Collective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effects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(flow,..)  </a:t>
            </a:r>
            <a:r>
              <a:rPr lang="fr-FR" sz="2000" i="1" dirty="0">
                <a:solidFill>
                  <a:prstClr val="black"/>
                </a:solidFill>
                <a:latin typeface="Calibri" panose="020F0502020204030204"/>
              </a:rPr>
              <a:t>for all possible </a:t>
            </a:r>
            <a:r>
              <a:rPr lang="fr-FR" sz="2000" i="1" dirty="0" err="1">
                <a:solidFill>
                  <a:prstClr val="black"/>
                </a:solidFill>
                <a:latin typeface="Calibri" panose="020F0502020204030204"/>
              </a:rPr>
              <a:t>particle</a:t>
            </a:r>
            <a:r>
              <a:rPr lang="fr-FR" sz="20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2000" i="1" dirty="0" err="1">
                <a:solidFill>
                  <a:prstClr val="black"/>
                </a:solidFill>
                <a:latin typeface="Calibri" panose="020F0502020204030204"/>
              </a:rPr>
              <a:t>species</a:t>
            </a:r>
            <a:endParaRPr lang="fr-FR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Wingdings" charset="2"/>
              <a:buChar char="ü"/>
            </a:pP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Strangeness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,  </a:t>
            </a:r>
          </a:p>
          <a:p>
            <a:pPr marL="285750" indent="-285750" defTabSz="457200">
              <a:buFont typeface="Wingdings" charset="2"/>
              <a:buChar char="ü"/>
            </a:pPr>
            <a:r>
              <a:rPr lang="fr-FR" sz="2000" dirty="0" err="1">
                <a:solidFill>
                  <a:srgbClr val="FF0000"/>
                </a:solidFill>
                <a:latin typeface="Calibri" panose="020F0502020204030204"/>
              </a:rPr>
              <a:t>Dileptons</a:t>
            </a:r>
            <a:endParaRPr lang="fr-FR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68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Thème Off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393</Words>
  <Application>Microsoft Office PowerPoint</Application>
  <PresentationFormat>Grand écran</PresentationFormat>
  <Paragraphs>60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Arial Bold</vt:lpstr>
      <vt:lpstr>Bitstream Vera Serif</vt:lpstr>
      <vt:lpstr>Calibri</vt:lpstr>
      <vt:lpstr>Calibri Light</vt:lpstr>
      <vt:lpstr>Symbol</vt:lpstr>
      <vt:lpstr>Tahoma</vt:lpstr>
      <vt:lpstr>Verdana</vt:lpstr>
      <vt:lpstr>Wingdings</vt:lpstr>
      <vt:lpstr>Thème Office</vt:lpstr>
      <vt:lpstr>Office Theme</vt:lpstr>
      <vt:lpstr>1_Thème Office</vt:lpstr>
      <vt:lpstr>Hadronic physics and astrophysics at IJCLab ?</vt:lpstr>
      <vt:lpstr>Nuclear physics in the cosmos: Where does hadronic physics come into play?</vt:lpstr>
      <vt:lpstr>QCD phase diagram: open questions</vt:lpstr>
      <vt:lpstr>Présentation PowerPoint</vt:lpstr>
      <vt:lpstr>High Acceptance Di-Electron Spectrometer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Hadronic physics and astrophysics at IJCLab ?</dc:title>
  <dc:creator>Béatrice Ramstein</dc:creator>
  <cp:lastModifiedBy>Béatrice Ramstein</cp:lastModifiedBy>
  <cp:revision>12</cp:revision>
  <dcterms:created xsi:type="dcterms:W3CDTF">2022-02-10T11:18:58Z</dcterms:created>
  <dcterms:modified xsi:type="dcterms:W3CDTF">2022-02-10T14:48:49Z</dcterms:modified>
</cp:coreProperties>
</file>