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454" r:id="rId4"/>
    <p:sldId id="263" r:id="rId5"/>
    <p:sldId id="453" r:id="rId6"/>
    <p:sldId id="258" r:id="rId7"/>
    <p:sldId id="456" r:id="rId8"/>
    <p:sldId id="264" r:id="rId9"/>
    <p:sldId id="469" r:id="rId10"/>
    <p:sldId id="442" r:id="rId11"/>
    <p:sldId id="279" r:id="rId12"/>
    <p:sldId id="440" r:id="rId13"/>
    <p:sldId id="468" r:id="rId14"/>
    <p:sldId id="457" r:id="rId15"/>
    <p:sldId id="458" r:id="rId16"/>
    <p:sldId id="467" r:id="rId17"/>
    <p:sldId id="337" r:id="rId18"/>
    <p:sldId id="338" r:id="rId19"/>
    <p:sldId id="434" r:id="rId20"/>
    <p:sldId id="344" r:id="rId21"/>
    <p:sldId id="461" r:id="rId22"/>
    <p:sldId id="465" r:id="rId23"/>
    <p:sldId id="464" r:id="rId24"/>
    <p:sldId id="356" r:id="rId25"/>
    <p:sldId id="462" r:id="rId26"/>
    <p:sldId id="459" r:id="rId27"/>
    <p:sldId id="460" r:id="rId28"/>
    <p:sldId id="455" r:id="rId29"/>
    <p:sldId id="275" r:id="rId30"/>
    <p:sldId id="435" r:id="rId31"/>
    <p:sldId id="341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11" autoAdjust="0"/>
    <p:restoredTop sz="92154" autoAdjust="0"/>
  </p:normalViewPr>
  <p:slideViewPr>
    <p:cSldViewPr snapToGrid="0">
      <p:cViewPr varScale="1">
        <p:scale>
          <a:sx n="105" d="100"/>
          <a:sy n="105" d="100"/>
        </p:scale>
        <p:origin x="11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D0A56-7416-46AE-84DE-CBB4A1CDB955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9856-6ACF-453C-9F85-0F725B5D4A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07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395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224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390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010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078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441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833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469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387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774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942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071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004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680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102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019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769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97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612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558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480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796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8859E4-C399-4649-802C-9773E26F0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191D18-DC57-4818-9B54-F6DD32F01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BC95FA-6316-4DC4-994F-91812DAD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7974-563A-4FFD-A590-CC12A9441E5B}" type="datetime1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8B7E5E-4C94-421F-A86A-A7835D18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C134CF-986A-483F-BD18-41A27B839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3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189641-A0F4-4B73-8DEE-9C122FE45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480275-101F-48EC-8625-7FF588D80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FD14E6-5489-43DD-8F22-55DD206F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60AD2-5DFF-4559-9311-CEF5F3A86A27}" type="datetime1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1C3A78-3FFA-4009-926C-1FB32AFB9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D714C8-653E-441D-AB76-CA3D815A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67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DAA2386-AEF4-4C8B-8247-0C806FF1F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977482-6E57-469F-AD61-DFB3F2692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63E81B-7462-40AE-9CA1-E5F05222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9103-D473-4531-8420-50113C1BF1E4}" type="datetime1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146544-F0D3-48E9-972F-AEEAAE49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2994E8-080F-41A0-8D48-0100602D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66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6E993B-E8C1-4D84-93A7-E81790AB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5E08B-8D49-4E98-B115-35062773B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C839E-437E-48A2-9A1D-428E44A7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48B90-FA4A-45F5-A473-16DA90DEE6D9}" type="datetime1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87E8D0-BB0B-4272-A7AD-EF51FEEA0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8C0DE8-C92F-498D-A50D-48862B9B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05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75298-179C-4743-818A-E1BAAB8F0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71CA80-A078-4860-B55A-10EFCC2B0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E5C0DA-D84B-4410-AF51-687AFDBF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B8A3-E79E-41D3-811D-43C0910F2F4A}" type="datetime1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6BECDC-5DFF-4E72-942A-64143E631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564B85-7BB8-4BAA-AB84-BBEF22568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34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AD344-DC84-48CA-AB4C-FB2E6B4F1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14B569-847F-42A6-9130-ED3766D7B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3053A4-85F5-4816-939F-E7A773744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C60A3D-B62A-4FBA-A658-98410C9A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0300-DB4C-48E8-B20C-15D7D421BB48}" type="datetime1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19A985-51BB-448D-AB16-5EB4312A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B10B41-CAF8-4387-93AB-BA3D9C60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74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40246-9E3E-4FEA-8EE6-E0C6AB714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842154-9B45-4507-A618-396DBEB28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4636BA-3515-4904-868D-D48F46AA0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489912-A638-40ED-9B20-E33D51B2E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67D322-F432-498E-86D5-19CDC257E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84E7063-90D3-40FB-97A6-613B5125B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5A80-E2B8-4BCE-8466-8F39AB3DEA63}" type="datetime1">
              <a:rPr lang="fr-FR" smtClean="0"/>
              <a:t>12/01/2022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19D5B6-9340-43E9-84AB-513AFAD5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D9EFB8-5A49-46A9-A90F-FA399934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17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F9170-D361-4BD7-9359-86EBDBDEF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C491E3-634A-4B0A-9B7D-24B800D4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0FEF-E360-4C7C-9CDA-DDC1322A5004}" type="datetime1">
              <a:rPr lang="fr-FR" smtClean="0"/>
              <a:t>12/01/2022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81B06B-8A9F-41D1-B942-850E462E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A6FBD3-6047-498E-9455-A8C14F6F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15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62891E4-AD62-48C1-B4CD-4D278FDB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B3B21-13A8-4ACD-B92F-0B79ADC7C359}" type="datetime1">
              <a:rPr lang="fr-FR" smtClean="0"/>
              <a:t>12/01/2022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CD1FB4-94AA-450B-898B-95C91621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D7AE2F-A069-4D67-A247-61CF0A1B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08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1FB6D1-3A5C-4867-8152-D696F9573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9E302B-F572-4B4F-9A25-EA511D576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9471E7-F3D6-414D-A785-344FD0BC8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529469-1AD2-47B3-8A86-161C99840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482B-686B-4929-9F78-7B9EA5979A03}" type="datetime1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6BEE3D-BB70-4512-BFC8-20E440D4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6BD96A-62A2-4EE5-80E4-A06AC42A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400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51D7E-B6D4-4E91-BC61-38EC4B81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0A45E2-4B91-458B-9BEF-4D4080655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7D7B6F-D300-429C-9D88-EE213D208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7F89BB-3319-4F51-93D9-9200B047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726B-B284-428A-B49A-9DF2826D5573}" type="datetime1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44FC0A-D660-47AB-8EAF-358E9FD0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80D00E-2E86-44BD-9363-9282FCA49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55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7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0586327-DE82-4A5E-A730-74636651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6D1A89-B20B-42BC-832E-4BE6B8EDC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8B03EE-6446-4510-965C-747511941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1C880-6BA9-4757-B35F-C2E9305E55A1}" type="datetime1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5DD40F-C54D-4902-9B04-943663FA5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B6B5DA-520A-4CE0-8C52-5318B0648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34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hyperlink" Target="https://tel.archives-ouvertes.fr/tel-0315071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researchgate.net/publication/278645736_Synthesis_of_high_quality_diamond_film_for_the_dosimeter_realization_in_the_radiotherapy_domain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8429/JACoW-IPAC2019-TUPTS008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doi.org/10.18429/JACoW-IPAC2019-TUPTS00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researchgate.net/deref/http%3A%2F%2Fdx.doi.org%2F10.1051%2Fepjconf%2F20123502003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esearchgate.net/publication/272623275_Experimental_determination_of_absorbed_dose_to_water_in_a_scanned_proton_beam_using_a_water_calorimeter_and_an_ionization_chamber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doi.org/10.18429/JACoW-IPAC2019-TUPTS00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D78A32-3F7E-49DC-9CF9-E726F0DFE2D2}"/>
              </a:ext>
            </a:extLst>
          </p:cNvPr>
          <p:cNvSpPr/>
          <p:nvPr/>
        </p:nvSpPr>
        <p:spPr>
          <a:xfrm>
            <a:off x="9753600" y="203199"/>
            <a:ext cx="2392680" cy="919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DE9117-BF79-42F8-9C6B-4C5711354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849" y="1241426"/>
            <a:ext cx="10020300" cy="23876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ANR - DIAMMONI : R&amp;D Moniteur Faisceau en technologie diamant pour ARRONAX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30F7DC-B57D-43B2-8739-3EC7FA6E2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r>
              <a:rPr lang="fr-FR" sz="3200" dirty="0"/>
              <a:t>Molle Robin</a:t>
            </a:r>
          </a:p>
        </p:txBody>
      </p:sp>
      <p:pic>
        <p:nvPicPr>
          <p:cNvPr id="1026" name="Picture 2" descr="Liens - LPSC-SI">
            <a:extLst>
              <a:ext uri="{FF2B5EF4-FFF2-40B4-BE49-F238E27FC236}">
                <a16:creationId xmlns:a16="http://schemas.microsoft.com/office/drawing/2014/main" id="{9310B028-370E-469D-9214-75F73113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1" y="4431396"/>
            <a:ext cx="3522485" cy="18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P ARRONAX - Arronax Nantes">
            <a:extLst>
              <a:ext uri="{FF2B5EF4-FFF2-40B4-BE49-F238E27FC236}">
                <a16:creationId xmlns:a16="http://schemas.microsoft.com/office/drawing/2014/main" id="{9C18EDCD-B2BE-47D4-87D2-B7C5C64A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7" y="4891086"/>
            <a:ext cx="37052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batech - laboratoire de physique subatomique et des technologies  associées - Domaines d&amp;#39;expertise">
            <a:extLst>
              <a:ext uri="{FF2B5EF4-FFF2-40B4-BE49-F238E27FC236}">
                <a16:creationId xmlns:a16="http://schemas.microsoft.com/office/drawing/2014/main" id="{FD9631CF-52CB-413D-B335-E58D7B564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404" y="4539455"/>
            <a:ext cx="3942290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entre national de la recherche scientifique — Wikipédia">
            <a:extLst>
              <a:ext uri="{FF2B5EF4-FFF2-40B4-BE49-F238E27FC236}">
                <a16:creationId xmlns:a16="http://schemas.microsoft.com/office/drawing/2014/main" id="{F7B7092F-2E4F-4FDE-AE3F-14B1636D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4" y="62048"/>
            <a:ext cx="1439596" cy="143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usiness intelligence for people, un projet ANR labellisé pour favoriser  l&amp;#39;appropriation de ces outils par un public de non spécialiste - Télécom  Saint-Étienne">
            <a:extLst>
              <a:ext uri="{FF2B5EF4-FFF2-40B4-BE49-F238E27FC236}">
                <a16:creationId xmlns:a16="http://schemas.microsoft.com/office/drawing/2014/main" id="{1DC65DBC-7338-4504-882F-BCF89248F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5" b="32252"/>
          <a:stretch/>
        </p:blipFill>
        <p:spPr bwMode="auto">
          <a:xfrm>
            <a:off x="9753600" y="322870"/>
            <a:ext cx="2392680" cy="69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F38038-93CE-498F-A523-4CD96982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78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10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F59377-8E5D-4697-B4F5-766DF193594B}"/>
              </a:ext>
            </a:extLst>
          </p:cNvPr>
          <p:cNvSpPr txBox="1"/>
          <p:nvPr/>
        </p:nvSpPr>
        <p:spPr>
          <a:xfrm>
            <a:off x="160421" y="143302"/>
            <a:ext cx="71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diamant : chambre d’ionisation solide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CB092B5-ED18-4123-B10F-D71BC08B6EC4}"/>
              </a:ext>
            </a:extLst>
          </p:cNvPr>
          <p:cNvGrpSpPr/>
          <p:nvPr/>
        </p:nvGrpSpPr>
        <p:grpSpPr>
          <a:xfrm>
            <a:off x="6313568" y="716183"/>
            <a:ext cx="4338709" cy="2964358"/>
            <a:chOff x="6313568" y="716183"/>
            <a:chExt cx="4338709" cy="2964358"/>
          </a:xfrm>
        </p:grpSpPr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A7474A2E-5270-4C2E-9947-CBBA238F88C4}"/>
                </a:ext>
              </a:extLst>
            </p:cNvPr>
            <p:cNvSpPr txBox="1"/>
            <p:nvPr/>
          </p:nvSpPr>
          <p:spPr>
            <a:xfrm>
              <a:off x="6313568" y="716183"/>
              <a:ext cx="12336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Tension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146E46E-CBF5-49C5-9811-0B7FCA60F304}"/>
                </a:ext>
              </a:extLst>
            </p:cNvPr>
            <p:cNvSpPr/>
            <p:nvPr/>
          </p:nvSpPr>
          <p:spPr>
            <a:xfrm>
              <a:off x="6941660" y="780350"/>
              <a:ext cx="3470170" cy="2515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114CF7B1-35D0-4D51-B7E3-EA263CADAE99}"/>
                </a:ext>
              </a:extLst>
            </p:cNvPr>
            <p:cNvSpPr txBox="1"/>
            <p:nvPr/>
          </p:nvSpPr>
          <p:spPr>
            <a:xfrm>
              <a:off x="9663641" y="3403542"/>
              <a:ext cx="9886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temps</a:t>
              </a:r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C4F1321D-77E2-4195-A128-DAD495C73AB6}"/>
                </a:ext>
              </a:extLst>
            </p:cNvPr>
            <p:cNvCxnSpPr>
              <a:cxnSpLocks/>
              <a:endCxn id="55" idx="3"/>
            </p:cNvCxnSpPr>
            <p:nvPr/>
          </p:nvCxnSpPr>
          <p:spPr>
            <a:xfrm>
              <a:off x="8915242" y="2038287"/>
              <a:ext cx="14965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2159D2E0-20BF-46CD-9B9F-F5ECB0CEB5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9563" y="1143000"/>
              <a:ext cx="142875" cy="9048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D620D9E6-4D08-4FA0-BA7F-B8177631452B}"/>
                </a:ext>
              </a:extLst>
            </p:cNvPr>
            <p:cNvCxnSpPr>
              <a:cxnSpLocks/>
            </p:cNvCxnSpPr>
            <p:nvPr/>
          </p:nvCxnSpPr>
          <p:spPr>
            <a:xfrm>
              <a:off x="8067582" y="1136672"/>
              <a:ext cx="847660" cy="9016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0AAE9E92-2164-4EAC-B062-07724E7DA5FA}"/>
                </a:ext>
              </a:extLst>
            </p:cNvPr>
            <p:cNvCxnSpPr>
              <a:cxnSpLocks/>
            </p:cNvCxnSpPr>
            <p:nvPr/>
          </p:nvCxnSpPr>
          <p:spPr>
            <a:xfrm>
              <a:off x="6958836" y="816123"/>
              <a:ext cx="0" cy="25158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29FE8F56-63A3-42C8-BCD5-96A142B513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9652" y="3331996"/>
              <a:ext cx="34701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AE31572F-5B81-4158-92E6-F444C672DC87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 flipH="1">
              <a:off x="6941660" y="2038287"/>
              <a:ext cx="99504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52AA6DF8-1906-4E1B-A4C7-CCA810AFBBEA}"/>
                </a:ext>
              </a:extLst>
            </p:cNvPr>
            <p:cNvSpPr txBox="1"/>
            <p:nvPr/>
          </p:nvSpPr>
          <p:spPr>
            <a:xfrm>
              <a:off x="7669747" y="2673464"/>
              <a:ext cx="2162102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  <a:latin typeface="+mj-lt"/>
                </a:rPr>
                <a:t>Particule traversante</a:t>
              </a:r>
            </a:p>
          </p:txBody>
        </p:sp>
      </p:grpSp>
      <p:pic>
        <p:nvPicPr>
          <p:cNvPr id="96" name="Image 95">
            <a:extLst>
              <a:ext uri="{FF2B5EF4-FFF2-40B4-BE49-F238E27FC236}">
                <a16:creationId xmlns:a16="http://schemas.microsoft.com/office/drawing/2014/main" id="{EFC60C11-C63F-4794-8FDA-CA12CDEF8D3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1892" y="2076807"/>
            <a:ext cx="5736704" cy="26725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5" name="ZoneTexte 104">
            <a:extLst>
              <a:ext uri="{FF2B5EF4-FFF2-40B4-BE49-F238E27FC236}">
                <a16:creationId xmlns:a16="http://schemas.microsoft.com/office/drawing/2014/main" id="{47135064-D392-42F3-AD5B-4FF5A99B7FED}"/>
              </a:ext>
            </a:extLst>
          </p:cNvPr>
          <p:cNvSpPr txBox="1"/>
          <p:nvPr/>
        </p:nvSpPr>
        <p:spPr>
          <a:xfrm>
            <a:off x="668885" y="4805027"/>
            <a:ext cx="5183144" cy="612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</a:pPr>
            <a:r>
              <a:rPr lang="fr-FR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S. </a:t>
            </a:r>
            <a:r>
              <a:rPr lang="fr-FR" sz="1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Curtoni</a:t>
            </a:r>
            <a:r>
              <a:rPr lang="fr-FR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: Développement d’un démonstrateur d’hodoscope faisceau en diamant pour le contrôle en ligne du parcours des ions en hadronthérapie, thèse de l’université Grenoble-Alpes, 2020. </a:t>
            </a:r>
            <a:r>
              <a:rPr lang="en-US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0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https://tel.archives-ouvertes.fr/tel-03150715</a:t>
            </a:r>
            <a:endParaRPr lang="fr-FR" sz="1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16ECB837-40BF-4353-AF7C-AEA00C7BE579}"/>
              </a:ext>
            </a:extLst>
          </p:cNvPr>
          <p:cNvGrpSpPr/>
          <p:nvPr/>
        </p:nvGrpSpPr>
        <p:grpSpPr>
          <a:xfrm>
            <a:off x="6394594" y="3721550"/>
            <a:ext cx="5776193" cy="2757130"/>
            <a:chOff x="6394594" y="3721550"/>
            <a:chExt cx="5776193" cy="2757130"/>
          </a:xfrm>
        </p:grpSpPr>
        <p:pic>
          <p:nvPicPr>
            <p:cNvPr id="32" name="Picture 6" descr="Le cyclotron Arronax en 8 questions - Arronax Nantes">
              <a:extLst>
                <a:ext uri="{FF2B5EF4-FFF2-40B4-BE49-F238E27FC236}">
                  <a16:creationId xmlns:a16="http://schemas.microsoft.com/office/drawing/2014/main" id="{9838310C-8D64-4299-B204-2DA700D6A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51" y="4746332"/>
              <a:ext cx="1420336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BBA6CE3-4D1E-4D4F-A099-25EB70F1A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3781" y="3793628"/>
              <a:ext cx="4042295" cy="2179769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FF2D7582-0FBA-44DA-9499-C920D93C39BE}"/>
                </a:ext>
              </a:extLst>
            </p:cNvPr>
            <p:cNvSpPr txBox="1"/>
            <p:nvPr/>
          </p:nvSpPr>
          <p:spPr>
            <a:xfrm rot="16200000">
              <a:off x="5905977" y="4210167"/>
              <a:ext cx="125423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Tension (volts)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9BF2B0B-429E-46E3-AECE-6BB5B8EEAC27}"/>
                </a:ext>
              </a:extLst>
            </p:cNvPr>
            <p:cNvSpPr txBox="1"/>
            <p:nvPr/>
          </p:nvSpPr>
          <p:spPr>
            <a:xfrm>
              <a:off x="9678618" y="5850454"/>
              <a:ext cx="125423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Temps (µs)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DC8D39DD-9470-4E61-A561-E3ECFF4D79DE}"/>
                </a:ext>
              </a:extLst>
            </p:cNvPr>
            <p:cNvSpPr txBox="1"/>
            <p:nvPr/>
          </p:nvSpPr>
          <p:spPr>
            <a:xfrm>
              <a:off x="6683781" y="6109348"/>
              <a:ext cx="4042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Monocristallin – 150µm – 300nA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3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11</a:t>
            </a:fld>
            <a:endParaRPr lang="fr-FR"/>
          </a:p>
        </p:txBody>
      </p:sp>
      <p:pic>
        <p:nvPicPr>
          <p:cNvPr id="1026" name="Picture 2" descr="10-Le potentiel du diamant hétéroépitaxié par rapport au diamant... |  Download Scientific Diagram">
            <a:extLst>
              <a:ext uri="{FF2B5EF4-FFF2-40B4-BE49-F238E27FC236}">
                <a16:creationId xmlns:a16="http://schemas.microsoft.com/office/drawing/2014/main" id="{8FA8E67E-6211-4050-AC40-FA5BE2486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5" r="76645" b="20055"/>
          <a:stretch/>
        </p:blipFill>
        <p:spPr bwMode="auto">
          <a:xfrm>
            <a:off x="904062" y="1986121"/>
            <a:ext cx="2525371" cy="1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-Le potentiel du diamant hétéroépitaxié par rapport au diamant... |  Download Scientific Diagram">
            <a:extLst>
              <a:ext uri="{FF2B5EF4-FFF2-40B4-BE49-F238E27FC236}">
                <a16:creationId xmlns:a16="http://schemas.microsoft.com/office/drawing/2014/main" id="{29958D8B-0675-4D6D-99F1-876E16EC1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7" t="47457" r="1099" b="17630"/>
          <a:stretch/>
        </p:blipFill>
        <p:spPr bwMode="auto">
          <a:xfrm>
            <a:off x="8762569" y="1971427"/>
            <a:ext cx="2428248" cy="1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-Le potentiel du diamant hétéroépitaxié par rapport au diamant... |  Download Scientific Diagram">
            <a:extLst>
              <a:ext uri="{FF2B5EF4-FFF2-40B4-BE49-F238E27FC236}">
                <a16:creationId xmlns:a16="http://schemas.microsoft.com/office/drawing/2014/main" id="{E77EC9B4-1682-459B-8970-4CB457691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2" t="33571" r="42139" b="33570"/>
          <a:stretch/>
        </p:blipFill>
        <p:spPr bwMode="auto">
          <a:xfrm>
            <a:off x="4958716" y="1947510"/>
            <a:ext cx="2486711" cy="1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4CBCFFC-AADE-497B-934A-1DBE50077F0D}"/>
              </a:ext>
            </a:extLst>
          </p:cNvPr>
          <p:cNvSpPr txBox="1"/>
          <p:nvPr/>
        </p:nvSpPr>
        <p:spPr>
          <a:xfrm>
            <a:off x="1059476" y="5874344"/>
            <a:ext cx="99422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Vaissiere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, Nicolas. (2014).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Synthesis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of high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quality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diamond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film for the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dosimeter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realization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in the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radiotherapy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domain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. URL : 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  <a:hlinkClick r:id="rId4"/>
              </a:rPr>
              <a:t>https://www.researchgate.net/publication/278645736_Synthesis_of_high_quality_diamond_film_for_the_dosimeter_realization_in_the_radiotherapy_domain</a:t>
            </a:r>
            <a:endParaRPr lang="fr-FR" sz="1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A42BE6-F298-43E0-84E3-AF204E31D9C0}"/>
              </a:ext>
            </a:extLst>
          </p:cNvPr>
          <p:cNvSpPr txBox="1"/>
          <p:nvPr/>
        </p:nvSpPr>
        <p:spPr>
          <a:xfrm>
            <a:off x="904063" y="1438607"/>
            <a:ext cx="252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Monocristallin (</a:t>
            </a:r>
            <a:r>
              <a:rPr lang="fr-FR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sCVD</a:t>
            </a:r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3605C82-908E-47FA-94E5-BD9786491D77}"/>
              </a:ext>
            </a:extLst>
          </p:cNvPr>
          <p:cNvSpPr txBox="1"/>
          <p:nvPr/>
        </p:nvSpPr>
        <p:spPr>
          <a:xfrm>
            <a:off x="8762569" y="1408396"/>
            <a:ext cx="248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Polycristallin (</a:t>
            </a:r>
            <a:r>
              <a:rPr lang="fr-FR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pCVD</a:t>
            </a:r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F712453-19F2-4114-8465-4FE6BA6B0F43}"/>
              </a:ext>
            </a:extLst>
          </p:cNvPr>
          <p:cNvSpPr txBox="1"/>
          <p:nvPr/>
        </p:nvSpPr>
        <p:spPr>
          <a:xfrm>
            <a:off x="4958715" y="1406925"/>
            <a:ext cx="248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Hétéroépitaxié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D2846A2-4D0A-40FF-9F45-B9EF5FE143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45"/>
          <a:stretch/>
        </p:blipFill>
        <p:spPr>
          <a:xfrm>
            <a:off x="409019" y="4228431"/>
            <a:ext cx="580768" cy="546909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23F332DD-54ED-4EB4-9D92-559EAE1541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5"/>
          <a:stretch/>
        </p:blipFill>
        <p:spPr>
          <a:xfrm>
            <a:off x="408307" y="5085792"/>
            <a:ext cx="580768" cy="546909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7FB4FF3B-8DF9-4F99-B4F5-344B84D0A9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45"/>
          <a:stretch/>
        </p:blipFill>
        <p:spPr>
          <a:xfrm>
            <a:off x="8228992" y="4159741"/>
            <a:ext cx="580768" cy="54690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3D13513-2A5F-4C12-BEBC-40D18CA02A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5"/>
          <a:stretch/>
        </p:blipFill>
        <p:spPr>
          <a:xfrm>
            <a:off x="8228280" y="5028292"/>
            <a:ext cx="580768" cy="54690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C4437E1-6F39-41AF-B549-0FE759C02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25" y="3947328"/>
            <a:ext cx="864971" cy="741325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694FD903-CC47-41CD-8A73-51B73D1CB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34" y="4876277"/>
            <a:ext cx="864971" cy="741325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4DEC8654-B3F4-4167-AD5E-3329571840D1}"/>
              </a:ext>
            </a:extLst>
          </p:cNvPr>
          <p:cNvSpPr txBox="1"/>
          <p:nvPr/>
        </p:nvSpPr>
        <p:spPr>
          <a:xfrm>
            <a:off x="1059476" y="4009491"/>
            <a:ext cx="2890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Sans défauts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Qualité cristalline parfaite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Qualité du signal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9357EE21-017D-467F-8D96-1BA7EA7B49A1}"/>
              </a:ext>
            </a:extLst>
          </p:cNvPr>
          <p:cNvSpPr txBox="1"/>
          <p:nvPr/>
        </p:nvSpPr>
        <p:spPr>
          <a:xfrm>
            <a:off x="1059476" y="5066280"/>
            <a:ext cx="3318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Prix </a:t>
            </a:r>
          </a:p>
          <a:p>
            <a:r>
              <a:rPr lang="fr-F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Surface maximale (5x5mm²)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A4E9D5C-7EFB-4FCC-93EF-081FB677E52D}"/>
              </a:ext>
            </a:extLst>
          </p:cNvPr>
          <p:cNvSpPr txBox="1"/>
          <p:nvPr/>
        </p:nvSpPr>
        <p:spPr>
          <a:xfrm>
            <a:off x="8813335" y="3976431"/>
            <a:ext cx="2890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Plus facile à produire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Coût 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Surface maximale (&gt;1cm²)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998126E-5EC2-429F-9C31-469C320EE7EB}"/>
              </a:ext>
            </a:extLst>
          </p:cNvPr>
          <p:cNvSpPr txBox="1"/>
          <p:nvPr/>
        </p:nvSpPr>
        <p:spPr>
          <a:xfrm>
            <a:off x="8786590" y="5022997"/>
            <a:ext cx="330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Haute concentration en défauts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Qualité des signaux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8D5F6F2F-C930-49E0-8234-E62220840B8C}"/>
              </a:ext>
            </a:extLst>
          </p:cNvPr>
          <p:cNvSpPr txBox="1"/>
          <p:nvPr/>
        </p:nvSpPr>
        <p:spPr>
          <a:xfrm>
            <a:off x="4920845" y="4181869"/>
            <a:ext cx="2971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Qualité intermédiaire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85C40367-4E55-4197-828D-28D6115E06C2}"/>
              </a:ext>
            </a:extLst>
          </p:cNvPr>
          <p:cNvSpPr txBox="1"/>
          <p:nvPr/>
        </p:nvSpPr>
        <p:spPr>
          <a:xfrm>
            <a:off x="4938396" y="4903807"/>
            <a:ext cx="2890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Prix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Reproductible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A325F08F-E624-47E8-8FB7-E6C00D0DA4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5"/>
          <a:stretch/>
        </p:blipFill>
        <p:spPr>
          <a:xfrm>
            <a:off x="4211292" y="4073068"/>
            <a:ext cx="580768" cy="54690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31675B88-607F-4664-9D0F-B12F19320B26}"/>
              </a:ext>
            </a:extLst>
          </p:cNvPr>
          <p:cNvSpPr txBox="1"/>
          <p:nvPr/>
        </p:nvSpPr>
        <p:spPr>
          <a:xfrm>
            <a:off x="160421" y="143302"/>
            <a:ext cx="71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diamant : différents types de diamants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E43A821-313D-4101-B64B-3373042F3291}"/>
              </a:ext>
            </a:extLst>
          </p:cNvPr>
          <p:cNvSpPr/>
          <p:nvPr/>
        </p:nvSpPr>
        <p:spPr>
          <a:xfrm>
            <a:off x="7971422" y="1188672"/>
            <a:ext cx="4069005" cy="459084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0314ADDC-68D3-472A-BD20-D5336779BE4B}"/>
              </a:ext>
            </a:extLst>
          </p:cNvPr>
          <p:cNvSpPr/>
          <p:nvPr/>
        </p:nvSpPr>
        <p:spPr>
          <a:xfrm>
            <a:off x="51942" y="1188672"/>
            <a:ext cx="4069005" cy="459084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1D17ED3-F788-4A08-A454-BCB96763E1A9}"/>
              </a:ext>
            </a:extLst>
          </p:cNvPr>
          <p:cNvSpPr txBox="1"/>
          <p:nvPr/>
        </p:nvSpPr>
        <p:spPr>
          <a:xfrm>
            <a:off x="4913493" y="4056381"/>
            <a:ext cx="2971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Qualité intermédiaire</a:t>
            </a:r>
          </a:p>
          <a:p>
            <a:r>
              <a:rPr lang="fr-F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Collecte des charges inhomogène</a:t>
            </a:r>
          </a:p>
        </p:txBody>
      </p:sp>
    </p:spTree>
    <p:extLst>
      <p:ext uri="{BB962C8B-B14F-4D97-AF65-F5344CB8AC3E}">
        <p14:creationId xmlns:p14="http://schemas.microsoft.com/office/powerpoint/2010/main" val="417411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8" grpId="0"/>
      <p:bldP spid="30" grpId="0"/>
      <p:bldP spid="52" grpId="0"/>
      <p:bldP spid="60" grpId="0"/>
      <p:bldP spid="61" grpId="0"/>
      <p:bldP spid="62" grpId="0"/>
      <p:bldP spid="63" grpId="0"/>
      <p:bldP spid="63" grpId="1"/>
      <p:bldP spid="64" grpId="0"/>
      <p:bldP spid="27" grpId="0" animBg="1"/>
      <p:bldP spid="32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12</a:t>
            </a:fld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C631389-507E-49E3-A30A-74C258D0FCDA}"/>
              </a:ext>
            </a:extLst>
          </p:cNvPr>
          <p:cNvPicPr/>
          <p:nvPr/>
        </p:nvPicPr>
        <p:blipFill rotWithShape="1">
          <a:blip r:embed="rId3"/>
          <a:srcRect l="59483" t="4535" r="2030" b="59229"/>
          <a:stretch/>
        </p:blipFill>
        <p:spPr bwMode="auto">
          <a:xfrm>
            <a:off x="3938300" y="1901340"/>
            <a:ext cx="3594558" cy="2648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8A46B20-ABB1-4C6A-A251-894AA2A1DC96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4781692" y="3464090"/>
            <a:ext cx="784140" cy="21165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976134F-07CC-4B19-A6B0-B1210D659DF0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6178025" y="3831854"/>
            <a:ext cx="703762" cy="17338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D2BA2BFD-6D4E-4D79-9AF6-B509C0F9CF1F}"/>
              </a:ext>
            </a:extLst>
          </p:cNvPr>
          <p:cNvSpPr txBox="1"/>
          <p:nvPr/>
        </p:nvSpPr>
        <p:spPr>
          <a:xfrm>
            <a:off x="2071598" y="5576589"/>
            <a:ext cx="1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Fils de Bonding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8C917C1-5DA2-448F-A0A5-AF423E4B144E}"/>
              </a:ext>
            </a:extLst>
          </p:cNvPr>
          <p:cNvSpPr txBox="1"/>
          <p:nvPr/>
        </p:nvSpPr>
        <p:spPr>
          <a:xfrm>
            <a:off x="3414289" y="5580686"/>
            <a:ext cx="273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</a:t>
            </a:r>
          </a:p>
          <a:p>
            <a:pPr algn="ctr"/>
            <a:r>
              <a:rPr lang="fr-FR" dirty="0">
                <a:latin typeface="+mj-lt"/>
              </a:rPr>
              <a:t>par pistes sur face avant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BABAD0D-BA4F-477B-937E-96A72C5AE028}"/>
              </a:ext>
            </a:extLst>
          </p:cNvPr>
          <p:cNvSpPr txBox="1"/>
          <p:nvPr/>
        </p:nvSpPr>
        <p:spPr>
          <a:xfrm>
            <a:off x="5802344" y="5565740"/>
            <a:ext cx="2158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 </a:t>
            </a:r>
          </a:p>
          <a:p>
            <a:pPr algn="ctr"/>
            <a:r>
              <a:rPr lang="fr-FR" dirty="0">
                <a:latin typeface="+mj-lt"/>
              </a:rPr>
              <a:t>Pleine plaque sur face arrière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B7C7DD-1234-43D1-BAFF-A6A2E74305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3" t="61801" r="44667" b="30107"/>
          <a:stretch/>
        </p:blipFill>
        <p:spPr>
          <a:xfrm>
            <a:off x="8427626" y="1866732"/>
            <a:ext cx="3085306" cy="2807035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BD5B42D-30E5-420A-B66A-0E583786154F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8759207" y="3874231"/>
            <a:ext cx="249004" cy="16787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EE0A32E-8DF0-4476-9A24-84B5E5495FDB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10288470" y="3739230"/>
            <a:ext cx="451802" cy="1829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E36B44D-078A-4798-AE0F-9BCC69A8107A}"/>
              </a:ext>
            </a:extLst>
          </p:cNvPr>
          <p:cNvSpPr txBox="1"/>
          <p:nvPr/>
        </p:nvSpPr>
        <p:spPr>
          <a:xfrm>
            <a:off x="7962635" y="5553007"/>
            <a:ext cx="1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Fils de Bonding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A3C8DF3-49D3-45DF-A31E-FC6D59DE2102}"/>
              </a:ext>
            </a:extLst>
          </p:cNvPr>
          <p:cNvSpPr txBox="1"/>
          <p:nvPr/>
        </p:nvSpPr>
        <p:spPr>
          <a:xfrm>
            <a:off x="9372869" y="5568970"/>
            <a:ext cx="2734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</a:t>
            </a:r>
          </a:p>
          <a:p>
            <a:pPr algn="ctr"/>
            <a:r>
              <a:rPr lang="fr-FR" dirty="0">
                <a:latin typeface="+mj-lt"/>
              </a:rPr>
              <a:t>par pistes orthogonales</a:t>
            </a:r>
          </a:p>
          <a:p>
            <a:pPr algn="ctr"/>
            <a:r>
              <a:rPr lang="fr-FR" dirty="0">
                <a:latin typeface="+mj-lt"/>
              </a:rPr>
              <a:t>sur faces avant et arrière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E02D9564-C732-478F-B86F-75EDCED9BF00}"/>
              </a:ext>
            </a:extLst>
          </p:cNvPr>
          <p:cNvSpPr txBox="1"/>
          <p:nvPr/>
        </p:nvSpPr>
        <p:spPr>
          <a:xfrm>
            <a:off x="190000" y="5565740"/>
            <a:ext cx="1945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 face pleine avant et arrière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8C1EAE4-EDCC-4338-87E3-1A1427BA69F9}"/>
              </a:ext>
            </a:extLst>
          </p:cNvPr>
          <p:cNvGrpSpPr/>
          <p:nvPr/>
        </p:nvGrpSpPr>
        <p:grpSpPr>
          <a:xfrm>
            <a:off x="-236801" y="1718091"/>
            <a:ext cx="3818202" cy="3421817"/>
            <a:chOff x="-179488" y="1272861"/>
            <a:chExt cx="3818202" cy="342181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ADFFC8B-C44D-4500-9F9D-C1C51F16868B}"/>
                </a:ext>
              </a:extLst>
            </p:cNvPr>
            <p:cNvSpPr/>
            <p:nvPr/>
          </p:nvSpPr>
          <p:spPr>
            <a:xfrm>
              <a:off x="261257" y="1272861"/>
              <a:ext cx="3377457" cy="32911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7301D480-EBCC-4849-B160-A7320B4CAD50}"/>
                </a:ext>
              </a:extLst>
            </p:cNvPr>
            <p:cNvGrpSpPr/>
            <p:nvPr/>
          </p:nvGrpSpPr>
          <p:grpSpPr>
            <a:xfrm>
              <a:off x="-179488" y="1343356"/>
              <a:ext cx="3720537" cy="3351322"/>
              <a:chOff x="-179488" y="1343356"/>
              <a:chExt cx="3720537" cy="3351322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09D5B5BC-B7ED-4C41-9A34-6406E94E59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71676"/>
              <a:stretch/>
            </p:blipFill>
            <p:spPr>
              <a:xfrm rot="5400000">
                <a:off x="-2106" y="1165974"/>
                <a:ext cx="1581441" cy="1936206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58AA62BC-99A2-4B78-8D1D-825637F51C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081" r="42255"/>
              <a:stretch/>
            </p:blipFill>
            <p:spPr>
              <a:xfrm rot="5400000">
                <a:off x="1825885" y="1160745"/>
                <a:ext cx="1494121" cy="1936206"/>
              </a:xfrm>
              <a:prstGeom prst="rect">
                <a:avLst/>
              </a:prstGeom>
            </p:spPr>
          </p:pic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C0FA7086-4449-4C3A-BFD7-42F0D00BA7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34"/>
              <a:stretch/>
            </p:blipFill>
            <p:spPr>
              <a:xfrm>
                <a:off x="611005" y="2758472"/>
                <a:ext cx="2385242" cy="1936206"/>
              </a:xfrm>
              <a:prstGeom prst="rect">
                <a:avLst/>
              </a:prstGeom>
            </p:spPr>
          </p:pic>
        </p:grpSp>
      </p:grp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EA471CA-6256-4490-9031-CC6A82F4C6D2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1162739" y="4095288"/>
            <a:ext cx="65175" cy="14704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9F83328-8883-482F-8CE5-F1190B9CF379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2868170" y="3708683"/>
            <a:ext cx="2294866" cy="18679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1D66D040-5379-4C20-AE35-DD82925F763C}"/>
              </a:ext>
            </a:extLst>
          </p:cNvPr>
          <p:cNvSpPr txBox="1"/>
          <p:nvPr/>
        </p:nvSpPr>
        <p:spPr>
          <a:xfrm>
            <a:off x="160421" y="143302"/>
            <a:ext cx="71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diamant au LPSC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29898ED-A291-4ADF-AC22-65FD3ABEB10A}"/>
              </a:ext>
            </a:extLst>
          </p:cNvPr>
          <p:cNvSpPr txBox="1"/>
          <p:nvPr/>
        </p:nvSpPr>
        <p:spPr>
          <a:xfrm>
            <a:off x="8101301" y="1528178"/>
            <a:ext cx="3737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Matrice de 4 diamants monocristallins</a:t>
            </a:r>
          </a:p>
        </p:txBody>
      </p:sp>
      <p:pic>
        <p:nvPicPr>
          <p:cNvPr id="1030" name="Picture 6" descr="European Synchrotron Radiation Facility — Wikipédia">
            <a:extLst>
              <a:ext uri="{FF2B5EF4-FFF2-40B4-BE49-F238E27FC236}">
                <a16:creationId xmlns:a16="http://schemas.microsoft.com/office/drawing/2014/main" id="{38F145EF-3604-4102-82B2-99DBFE7E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06" y="4651348"/>
            <a:ext cx="784140" cy="60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iens - LPSC-SI">
            <a:extLst>
              <a:ext uri="{FF2B5EF4-FFF2-40B4-BE49-F238E27FC236}">
                <a16:creationId xmlns:a16="http://schemas.microsoft.com/office/drawing/2014/main" id="{FD41698A-31A2-4B89-B846-07C01DC06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41" y="187792"/>
            <a:ext cx="2294866" cy="12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nstitut Néel &amp;amp; rencontre avec Jean-Louis HODEAU – Patrimoine et lumières">
            <a:extLst>
              <a:ext uri="{FF2B5EF4-FFF2-40B4-BE49-F238E27FC236}">
                <a16:creationId xmlns:a16="http://schemas.microsoft.com/office/drawing/2014/main" id="{8E6158E8-0EC0-4130-8BFB-B5203C15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46" y="125563"/>
            <a:ext cx="2910901" cy="11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101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13</a:t>
            </a:fld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C631389-507E-49E3-A30A-74C258D0FCDA}"/>
              </a:ext>
            </a:extLst>
          </p:cNvPr>
          <p:cNvPicPr/>
          <p:nvPr/>
        </p:nvPicPr>
        <p:blipFill rotWithShape="1">
          <a:blip r:embed="rId3"/>
          <a:srcRect l="59483" t="4535" r="2030" b="59229"/>
          <a:stretch/>
        </p:blipFill>
        <p:spPr bwMode="auto">
          <a:xfrm>
            <a:off x="3938300" y="1901340"/>
            <a:ext cx="3594558" cy="2648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8A46B20-ABB1-4C6A-A251-894AA2A1DC96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4781692" y="3464090"/>
            <a:ext cx="784140" cy="21165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976134F-07CC-4B19-A6B0-B1210D659DF0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6178025" y="3831854"/>
            <a:ext cx="703762" cy="17338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D2BA2BFD-6D4E-4D79-9AF6-B509C0F9CF1F}"/>
              </a:ext>
            </a:extLst>
          </p:cNvPr>
          <p:cNvSpPr txBox="1"/>
          <p:nvPr/>
        </p:nvSpPr>
        <p:spPr>
          <a:xfrm>
            <a:off x="2071598" y="5576589"/>
            <a:ext cx="1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Fils de Bonding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8C917C1-5DA2-448F-A0A5-AF423E4B144E}"/>
              </a:ext>
            </a:extLst>
          </p:cNvPr>
          <p:cNvSpPr txBox="1"/>
          <p:nvPr/>
        </p:nvSpPr>
        <p:spPr>
          <a:xfrm>
            <a:off x="3414289" y="5580686"/>
            <a:ext cx="273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</a:t>
            </a:r>
          </a:p>
          <a:p>
            <a:pPr algn="ctr"/>
            <a:r>
              <a:rPr lang="fr-FR" dirty="0">
                <a:latin typeface="+mj-lt"/>
              </a:rPr>
              <a:t>par pistes sur face avant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BABAD0D-BA4F-477B-937E-96A72C5AE028}"/>
              </a:ext>
            </a:extLst>
          </p:cNvPr>
          <p:cNvSpPr txBox="1"/>
          <p:nvPr/>
        </p:nvSpPr>
        <p:spPr>
          <a:xfrm>
            <a:off x="5802344" y="5565740"/>
            <a:ext cx="2158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 </a:t>
            </a:r>
          </a:p>
          <a:p>
            <a:pPr algn="ctr"/>
            <a:r>
              <a:rPr lang="fr-FR" dirty="0">
                <a:latin typeface="+mj-lt"/>
              </a:rPr>
              <a:t>Pleine plaque sur face arrière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A3C8DF3-49D3-45DF-A31E-FC6D59DE2102}"/>
              </a:ext>
            </a:extLst>
          </p:cNvPr>
          <p:cNvSpPr txBox="1"/>
          <p:nvPr/>
        </p:nvSpPr>
        <p:spPr>
          <a:xfrm>
            <a:off x="9372869" y="5568970"/>
            <a:ext cx="2734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</a:t>
            </a:r>
          </a:p>
          <a:p>
            <a:pPr algn="ctr"/>
            <a:r>
              <a:rPr lang="fr-FR" dirty="0">
                <a:latin typeface="+mj-lt"/>
              </a:rPr>
              <a:t>par pistes orthogonales</a:t>
            </a:r>
          </a:p>
          <a:p>
            <a:pPr algn="ctr"/>
            <a:r>
              <a:rPr lang="fr-FR" dirty="0">
                <a:latin typeface="+mj-lt"/>
              </a:rPr>
              <a:t>sur faces avant et arrière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E02D9564-C732-478F-B86F-75EDCED9BF00}"/>
              </a:ext>
            </a:extLst>
          </p:cNvPr>
          <p:cNvSpPr txBox="1"/>
          <p:nvPr/>
        </p:nvSpPr>
        <p:spPr>
          <a:xfrm>
            <a:off x="190000" y="5565740"/>
            <a:ext cx="1945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 face pleine avant et arrière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8C1EAE4-EDCC-4338-87E3-1A1427BA69F9}"/>
              </a:ext>
            </a:extLst>
          </p:cNvPr>
          <p:cNvGrpSpPr/>
          <p:nvPr/>
        </p:nvGrpSpPr>
        <p:grpSpPr>
          <a:xfrm>
            <a:off x="-236801" y="1718091"/>
            <a:ext cx="3818202" cy="3421817"/>
            <a:chOff x="-179488" y="1272861"/>
            <a:chExt cx="3818202" cy="342181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ADFFC8B-C44D-4500-9F9D-C1C51F16868B}"/>
                </a:ext>
              </a:extLst>
            </p:cNvPr>
            <p:cNvSpPr/>
            <p:nvPr/>
          </p:nvSpPr>
          <p:spPr>
            <a:xfrm>
              <a:off x="261257" y="1272861"/>
              <a:ext cx="3377457" cy="32911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7301D480-EBCC-4849-B160-A7320B4CAD50}"/>
                </a:ext>
              </a:extLst>
            </p:cNvPr>
            <p:cNvGrpSpPr/>
            <p:nvPr/>
          </p:nvGrpSpPr>
          <p:grpSpPr>
            <a:xfrm>
              <a:off x="-179488" y="1343356"/>
              <a:ext cx="3720537" cy="3351322"/>
              <a:chOff x="-179488" y="1343356"/>
              <a:chExt cx="3720537" cy="3351322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09D5B5BC-B7ED-4C41-9A34-6406E94E59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71676"/>
              <a:stretch/>
            </p:blipFill>
            <p:spPr>
              <a:xfrm rot="5400000">
                <a:off x="-2106" y="1165974"/>
                <a:ext cx="1581441" cy="1936206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58AA62BC-99A2-4B78-8D1D-825637F51C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1081" r="42255"/>
              <a:stretch/>
            </p:blipFill>
            <p:spPr>
              <a:xfrm rot="5400000">
                <a:off x="1825885" y="1160745"/>
                <a:ext cx="1494121" cy="1936206"/>
              </a:xfrm>
              <a:prstGeom prst="rect">
                <a:avLst/>
              </a:prstGeom>
            </p:spPr>
          </p:pic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C0FA7086-4449-4C3A-BFD7-42F0D00BA7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7434"/>
              <a:stretch/>
            </p:blipFill>
            <p:spPr>
              <a:xfrm>
                <a:off x="611005" y="2758472"/>
                <a:ext cx="2385242" cy="1936206"/>
              </a:xfrm>
              <a:prstGeom prst="rect">
                <a:avLst/>
              </a:prstGeom>
            </p:spPr>
          </p:pic>
        </p:grpSp>
      </p:grp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EA471CA-6256-4490-9031-CC6A82F4C6D2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1162739" y="4095288"/>
            <a:ext cx="65175" cy="14704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9F83328-8883-482F-8CE5-F1190B9CF379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2868170" y="3708683"/>
            <a:ext cx="2294866" cy="18679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1D66D040-5379-4C20-AE35-DD82925F763C}"/>
              </a:ext>
            </a:extLst>
          </p:cNvPr>
          <p:cNvSpPr txBox="1"/>
          <p:nvPr/>
        </p:nvSpPr>
        <p:spPr>
          <a:xfrm>
            <a:off x="160421" y="143302"/>
            <a:ext cx="71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diamant au LPSC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0C3D147-1EF4-474F-AD3A-28C5CF0ED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9720" r="13537" b="9733"/>
          <a:stretch/>
        </p:blipFill>
        <p:spPr>
          <a:xfrm>
            <a:off x="7809250" y="1619027"/>
            <a:ext cx="4084812" cy="340422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2E0CDA0C-AE0A-434A-92CC-4FE49B8335E2}"/>
              </a:ext>
            </a:extLst>
          </p:cNvPr>
          <p:cNvSpPr txBox="1"/>
          <p:nvPr/>
        </p:nvSpPr>
        <p:spPr>
          <a:xfrm>
            <a:off x="8439547" y="1232708"/>
            <a:ext cx="3085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1 diamant polycristallin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EE0A32E-8DF0-4476-9A24-84B5E5495FDB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10288470" y="3739230"/>
            <a:ext cx="451802" cy="1829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1" name="Picture 4" descr="Institut Néel &amp;amp; rencontre avec Jean-Louis HODEAU – Patrimoine et lumières">
            <a:extLst>
              <a:ext uri="{FF2B5EF4-FFF2-40B4-BE49-F238E27FC236}">
                <a16:creationId xmlns:a16="http://schemas.microsoft.com/office/drawing/2014/main" id="{BAF735EB-2BF2-4F35-AC21-5433D360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46" y="125563"/>
            <a:ext cx="2910901" cy="11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European Synchrotron Radiation Facility — Wikipédia">
            <a:extLst>
              <a:ext uri="{FF2B5EF4-FFF2-40B4-BE49-F238E27FC236}">
                <a16:creationId xmlns:a16="http://schemas.microsoft.com/office/drawing/2014/main" id="{7889DCCB-E96C-4628-8FA6-7858BBF3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06" y="4651348"/>
            <a:ext cx="784140" cy="60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Liens - LPSC-SI">
            <a:extLst>
              <a:ext uri="{FF2B5EF4-FFF2-40B4-BE49-F238E27FC236}">
                <a16:creationId xmlns:a16="http://schemas.microsoft.com/office/drawing/2014/main" id="{862D679F-2B64-4DA6-B6FD-447F45B96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41" y="187792"/>
            <a:ext cx="2294866" cy="12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055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0675B-29D1-4B34-8F1D-FB22AB88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C2BE6-F9CB-41DD-9B03-1B18AA9D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547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projet DIAMMONI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diamant en tant que chambre d’ionisation solide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Monitorage faisceau proton 68 MeV Cyclotron ARRONAX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Conclusions et Perspectives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2541C5-DCAC-4875-BA73-23E477DA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771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6A3EA88-80BD-4A44-9353-4173F0717771}"/>
              </a:ext>
            </a:extLst>
          </p:cNvPr>
          <p:cNvSpPr txBox="1"/>
          <p:nvPr/>
        </p:nvSpPr>
        <p:spPr>
          <a:xfrm>
            <a:off x="160421" y="143302"/>
            <a:ext cx="71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ARRONAX et le monitorage de faisceau</a:t>
            </a:r>
          </a:p>
        </p:txBody>
      </p:sp>
      <p:pic>
        <p:nvPicPr>
          <p:cNvPr id="2050" name="Picture 2" descr="Cyclotron ARRONAX — Wikipédia">
            <a:extLst>
              <a:ext uri="{FF2B5EF4-FFF2-40B4-BE49-F238E27FC236}">
                <a16:creationId xmlns:a16="http://schemas.microsoft.com/office/drawing/2014/main" id="{D5197EA4-FCF9-4916-9D7F-C5CB6851F4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28" y="523484"/>
            <a:ext cx="4934622" cy="32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yclotron ARRONAX — Wikipédia">
            <a:extLst>
              <a:ext uri="{FF2B5EF4-FFF2-40B4-BE49-F238E27FC236}">
                <a16:creationId xmlns:a16="http://schemas.microsoft.com/office/drawing/2014/main" id="{478FB1DE-DB53-4E97-9522-7D4ED871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4" y="962527"/>
            <a:ext cx="5446689" cy="36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FDA0956-F95B-4353-8F13-EA3CD4D35AF2}"/>
              </a:ext>
            </a:extLst>
          </p:cNvPr>
          <p:cNvSpPr txBox="1"/>
          <p:nvPr/>
        </p:nvSpPr>
        <p:spPr>
          <a:xfrm>
            <a:off x="706607" y="5131731"/>
            <a:ext cx="999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Cyclotron 70 MeV proton-deutérium-hélium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Intensité jusqu’à 20µA en sortie de faisceau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Mode pulsé avec des durées de trains </a:t>
            </a:r>
            <a:r>
              <a:rPr lang="fr-FR" i="1" dirty="0" err="1"/>
              <a:t>dt</a:t>
            </a:r>
            <a:r>
              <a:rPr lang="fr-FR" dirty="0"/>
              <a:t> et inter trains </a:t>
            </a:r>
            <a:r>
              <a:rPr lang="fr-FR" i="1" dirty="0"/>
              <a:t>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Bunch</a:t>
            </a:r>
            <a:r>
              <a:rPr lang="fr-FR" dirty="0"/>
              <a:t> : 4ns ON, 29ns OFF (f = 30,45 MHz)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8760040-4329-4D13-9BD6-5BDF3BED3E6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2682" b="4928"/>
          <a:stretch/>
        </p:blipFill>
        <p:spPr bwMode="auto">
          <a:xfrm>
            <a:off x="6650051" y="3962021"/>
            <a:ext cx="5156578" cy="1579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5659C9C-8AC3-4D12-A78F-0AE29C0FCC3C}"/>
              </a:ext>
            </a:extLst>
          </p:cNvPr>
          <p:cNvSpPr txBox="1"/>
          <p:nvPr/>
        </p:nvSpPr>
        <p:spPr>
          <a:xfrm>
            <a:off x="6650051" y="5731896"/>
            <a:ext cx="5156577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Source: The pulsing chopper-based system of the ARRONAX C70XP Cyclotron, Poirier et al., International Particle Accelerator Conference, 2019.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URL </a:t>
            </a:r>
            <a:r>
              <a:rPr lang="fr-FR" sz="12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https://doi.org/10.18429/JACoW-IPAC2019-TUPTS008</a:t>
            </a:r>
            <a:endParaRPr lang="fr-F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17BB209-F794-4DAF-99C2-7BD5D444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93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EFE2CB9-1FB1-4B5C-96B8-E892B58F73F5}"/>
              </a:ext>
            </a:extLst>
          </p:cNvPr>
          <p:cNvSpPr txBox="1"/>
          <p:nvPr/>
        </p:nvSpPr>
        <p:spPr>
          <a:xfrm>
            <a:off x="987389" y="1104146"/>
            <a:ext cx="103664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3 différents types de diamants 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Monocristallin de 540µm épaisseur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Monocristallin de 150µm épaisseur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Polycristallin de 300µm épaisseur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Objectifs :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Marquer le début et la fin des trains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Comptage des particules dans les trains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Linéarité de la réponse du diamant en fonction de l’intensité et de la durée du train </a:t>
            </a:r>
            <a:r>
              <a:rPr lang="fr-FR" sz="2000" i="1" dirty="0" err="1">
                <a:solidFill>
                  <a:srgbClr val="FF0000"/>
                </a:solidFill>
              </a:rPr>
              <a:t>dt</a:t>
            </a:r>
            <a:endParaRPr lang="fr-FR" sz="2000" i="1" dirty="0">
              <a:solidFill>
                <a:srgbClr val="FF0000"/>
              </a:solidFill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Étude du vieillissement du diamant sous irradiation</a:t>
            </a:r>
          </a:p>
          <a:p>
            <a:pPr lvl="2"/>
            <a:endParaRPr lang="fr-FR" sz="2000" i="1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987138-C683-492D-9BFD-DAAB5DE8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4EE299A-A4A8-48C0-996B-7C6355BC477F}" type="slidenum">
              <a:rPr lang="fr-FR" smtClean="0"/>
              <a:t>16</a:t>
            </a:fld>
            <a:endParaRPr lang="fr-FR"/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3942CF49-6C4C-4E8B-A008-9D07E8FB5E72}"/>
              </a:ext>
            </a:extLst>
          </p:cNvPr>
          <p:cNvSpPr txBox="1"/>
          <p:nvPr/>
        </p:nvSpPr>
        <p:spPr>
          <a:xfrm>
            <a:off x="84327" y="143044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Tests sous faisceaux pulsés à ARRONAX</a:t>
            </a:r>
          </a:p>
        </p:txBody>
      </p:sp>
      <p:pic>
        <p:nvPicPr>
          <p:cNvPr id="136" name="Picture 6" descr="Le cyclotron Arronax en 8 questions - Arronax Nantes">
            <a:extLst>
              <a:ext uri="{FF2B5EF4-FFF2-40B4-BE49-F238E27FC236}">
                <a16:creationId xmlns:a16="http://schemas.microsoft.com/office/drawing/2014/main" id="{943379FC-D751-4FA2-A640-DC2995085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889" y="339789"/>
            <a:ext cx="3505266" cy="9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21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85CA9938-A48C-45B3-86A3-F341716D8ADB}"/>
              </a:ext>
            </a:extLst>
          </p:cNvPr>
          <p:cNvSpPr/>
          <p:nvPr/>
        </p:nvSpPr>
        <p:spPr>
          <a:xfrm>
            <a:off x="1280225" y="5039312"/>
            <a:ext cx="276554" cy="40057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7A3E769-B3E1-46E2-AE8C-C5A69788460F}"/>
              </a:ext>
            </a:extLst>
          </p:cNvPr>
          <p:cNvSpPr/>
          <p:nvPr/>
        </p:nvSpPr>
        <p:spPr>
          <a:xfrm>
            <a:off x="590916" y="5037500"/>
            <a:ext cx="656417" cy="40057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Trapèze 104">
            <a:extLst>
              <a:ext uri="{FF2B5EF4-FFF2-40B4-BE49-F238E27FC236}">
                <a16:creationId xmlns:a16="http://schemas.microsoft.com/office/drawing/2014/main" id="{A4A0BABB-D653-48AD-BB28-780012F28BEC}"/>
              </a:ext>
            </a:extLst>
          </p:cNvPr>
          <p:cNvSpPr/>
          <p:nvPr/>
        </p:nvSpPr>
        <p:spPr>
          <a:xfrm rot="16200000">
            <a:off x="3905646" y="2812011"/>
            <a:ext cx="196930" cy="4894646"/>
          </a:xfrm>
          <a:prstGeom prst="trapezoid">
            <a:avLst>
              <a:gd name="adj" fmla="val 262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FF6EF59D-9689-4796-98EE-9FD5EB432695}"/>
              </a:ext>
            </a:extLst>
          </p:cNvPr>
          <p:cNvSpPr txBox="1"/>
          <p:nvPr/>
        </p:nvSpPr>
        <p:spPr>
          <a:xfrm>
            <a:off x="836695" y="3748640"/>
            <a:ext cx="168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Photo Multiplicateur</a:t>
            </a:r>
          </a:p>
          <a:p>
            <a:pPr algn="ctr"/>
            <a:r>
              <a:rPr lang="fr-FR" sz="1400" dirty="0"/>
              <a:t>Kapton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16D622B-0A53-401B-8B66-ACBAD6AAE1FE}"/>
              </a:ext>
            </a:extLst>
          </p:cNvPr>
          <p:cNvSpPr/>
          <p:nvPr/>
        </p:nvSpPr>
        <p:spPr>
          <a:xfrm>
            <a:off x="6445069" y="4277967"/>
            <a:ext cx="43200" cy="9428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95F6E05-9FEC-4BB6-8CCB-4927FB6CA94E}"/>
              </a:ext>
            </a:extLst>
          </p:cNvPr>
          <p:cNvSpPr/>
          <p:nvPr/>
        </p:nvSpPr>
        <p:spPr>
          <a:xfrm>
            <a:off x="6441907" y="5283826"/>
            <a:ext cx="43200" cy="9428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 : coins arrondis 111">
            <a:extLst>
              <a:ext uri="{FF2B5EF4-FFF2-40B4-BE49-F238E27FC236}">
                <a16:creationId xmlns:a16="http://schemas.microsoft.com/office/drawing/2014/main" id="{361D97E1-095F-4586-A1F0-58864B70C354}"/>
              </a:ext>
            </a:extLst>
          </p:cNvPr>
          <p:cNvSpPr/>
          <p:nvPr/>
        </p:nvSpPr>
        <p:spPr>
          <a:xfrm>
            <a:off x="6505048" y="5030703"/>
            <a:ext cx="46800" cy="4292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A1AC8EF-14C4-432A-BAEA-B3F416D73D96}"/>
              </a:ext>
            </a:extLst>
          </p:cNvPr>
          <p:cNvSpPr/>
          <p:nvPr/>
        </p:nvSpPr>
        <p:spPr>
          <a:xfrm>
            <a:off x="9532819" y="5001333"/>
            <a:ext cx="288000" cy="5426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9F20C31-BB07-459D-8EB4-25565EFD1178}"/>
              </a:ext>
            </a:extLst>
          </p:cNvPr>
          <p:cNvSpPr/>
          <p:nvPr/>
        </p:nvSpPr>
        <p:spPr>
          <a:xfrm>
            <a:off x="8002394" y="4920987"/>
            <a:ext cx="633600" cy="633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688F170-930E-4278-A485-E011E2FA487C}"/>
              </a:ext>
            </a:extLst>
          </p:cNvPr>
          <p:cNvSpPr/>
          <p:nvPr/>
        </p:nvSpPr>
        <p:spPr>
          <a:xfrm>
            <a:off x="11198904" y="4895084"/>
            <a:ext cx="761825" cy="7618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690DD456-D869-426B-B989-47A60DC51E5B}"/>
              </a:ext>
            </a:extLst>
          </p:cNvPr>
          <p:cNvSpPr/>
          <p:nvPr/>
        </p:nvSpPr>
        <p:spPr>
          <a:xfrm>
            <a:off x="11320736" y="5025793"/>
            <a:ext cx="518160" cy="5181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44405DF8-88ED-4959-AAE8-34E823BB3C64}"/>
              </a:ext>
            </a:extLst>
          </p:cNvPr>
          <p:cNvCxnSpPr>
            <a:cxnSpLocks/>
            <a:stCxn id="103" idx="0"/>
            <a:endCxn id="106" idx="2"/>
          </p:cNvCxnSpPr>
          <p:nvPr/>
        </p:nvCxnSpPr>
        <p:spPr>
          <a:xfrm flipV="1">
            <a:off x="1418502" y="4271860"/>
            <a:ext cx="259047" cy="767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ZoneTexte 118">
            <a:extLst>
              <a:ext uri="{FF2B5EF4-FFF2-40B4-BE49-F238E27FC236}">
                <a16:creationId xmlns:a16="http://schemas.microsoft.com/office/drawing/2014/main" id="{6497BECE-1FAA-4005-93BC-FD74FD4C9108}"/>
              </a:ext>
            </a:extLst>
          </p:cNvPr>
          <p:cNvSpPr txBox="1"/>
          <p:nvPr/>
        </p:nvSpPr>
        <p:spPr>
          <a:xfrm>
            <a:off x="5931783" y="3801013"/>
            <a:ext cx="1039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Collimateur 3mm diamètre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83BB6585-6B94-43F0-A4EC-12831BC43F22}"/>
              </a:ext>
            </a:extLst>
          </p:cNvPr>
          <p:cNvSpPr txBox="1"/>
          <p:nvPr/>
        </p:nvSpPr>
        <p:spPr>
          <a:xfrm>
            <a:off x="6440768" y="4691543"/>
            <a:ext cx="985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Diamants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045448A9-3484-47EA-89F5-40FEB660E96F}"/>
              </a:ext>
            </a:extLst>
          </p:cNvPr>
          <p:cNvSpPr txBox="1"/>
          <p:nvPr/>
        </p:nvSpPr>
        <p:spPr>
          <a:xfrm>
            <a:off x="9102596" y="3823761"/>
            <a:ext cx="1039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Chambre d’ionisation à air</a:t>
            </a: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EEC70B42-11C3-46F8-8B42-0C4D5FE6B997}"/>
              </a:ext>
            </a:extLst>
          </p:cNvPr>
          <p:cNvCxnSpPr>
            <a:cxnSpLocks/>
            <a:stCxn id="113" idx="0"/>
          </p:cNvCxnSpPr>
          <p:nvPr/>
        </p:nvCxnSpPr>
        <p:spPr>
          <a:xfrm flipH="1" flipV="1">
            <a:off x="9601856" y="4607387"/>
            <a:ext cx="74963" cy="39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ZoneTexte 123">
            <a:extLst>
              <a:ext uri="{FF2B5EF4-FFF2-40B4-BE49-F238E27FC236}">
                <a16:creationId xmlns:a16="http://schemas.microsoft.com/office/drawing/2014/main" id="{E435DB71-D7DC-45E6-8704-23C5E2C2E9BE}"/>
              </a:ext>
            </a:extLst>
          </p:cNvPr>
          <p:cNvSpPr txBox="1"/>
          <p:nvPr/>
        </p:nvSpPr>
        <p:spPr>
          <a:xfrm>
            <a:off x="7280560" y="3928559"/>
            <a:ext cx="1224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Photo Multiplicateur Aluminium</a:t>
            </a:r>
          </a:p>
        </p:txBody>
      </p: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3489D9C2-9529-4E18-A9D2-F6C0609A6A72}"/>
              </a:ext>
            </a:extLst>
          </p:cNvPr>
          <p:cNvCxnSpPr>
            <a:cxnSpLocks/>
            <a:stCxn id="115" idx="0"/>
            <a:endCxn id="124" idx="2"/>
          </p:cNvCxnSpPr>
          <p:nvPr/>
        </p:nvCxnSpPr>
        <p:spPr>
          <a:xfrm flipH="1" flipV="1">
            <a:off x="7892744" y="4667223"/>
            <a:ext cx="426450" cy="253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ZoneTexte 125">
            <a:extLst>
              <a:ext uri="{FF2B5EF4-FFF2-40B4-BE49-F238E27FC236}">
                <a16:creationId xmlns:a16="http://schemas.microsoft.com/office/drawing/2014/main" id="{1C826710-B182-4965-938E-9DDF4C51CEA7}"/>
              </a:ext>
            </a:extLst>
          </p:cNvPr>
          <p:cNvSpPr txBox="1"/>
          <p:nvPr/>
        </p:nvSpPr>
        <p:spPr>
          <a:xfrm>
            <a:off x="10967632" y="3943867"/>
            <a:ext cx="1224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Cage de Faraday</a:t>
            </a:r>
          </a:p>
        </p:txBody>
      </p: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F44C3919-A832-4BD3-8128-9175EECFFD94}"/>
              </a:ext>
            </a:extLst>
          </p:cNvPr>
          <p:cNvCxnSpPr>
            <a:cxnSpLocks/>
            <a:stCxn id="116" idx="0"/>
            <a:endCxn id="126" idx="2"/>
          </p:cNvCxnSpPr>
          <p:nvPr/>
        </p:nvCxnSpPr>
        <p:spPr>
          <a:xfrm flipH="1" flipV="1">
            <a:off x="11579816" y="4467087"/>
            <a:ext cx="1" cy="427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E793A11B-4725-4261-B661-EF0F8596804D}"/>
              </a:ext>
            </a:extLst>
          </p:cNvPr>
          <p:cNvCxnSpPr>
            <a:cxnSpLocks/>
          </p:cNvCxnSpPr>
          <p:nvPr/>
        </p:nvCxnSpPr>
        <p:spPr>
          <a:xfrm flipV="1">
            <a:off x="1556778" y="6382910"/>
            <a:ext cx="4894654" cy="135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451724A5-4593-4DD7-8079-A3ADCE6194E8}"/>
              </a:ext>
            </a:extLst>
          </p:cNvPr>
          <p:cNvCxnSpPr>
            <a:cxnSpLocks/>
          </p:cNvCxnSpPr>
          <p:nvPr/>
        </p:nvCxnSpPr>
        <p:spPr>
          <a:xfrm>
            <a:off x="1556778" y="5265901"/>
            <a:ext cx="0" cy="11599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96D46DDA-D260-460B-81FE-97B32A95AAA3}"/>
              </a:ext>
            </a:extLst>
          </p:cNvPr>
          <p:cNvCxnSpPr>
            <a:cxnSpLocks/>
          </p:cNvCxnSpPr>
          <p:nvPr/>
        </p:nvCxnSpPr>
        <p:spPr>
          <a:xfrm>
            <a:off x="6434296" y="5330410"/>
            <a:ext cx="7611" cy="11744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4C8F8014-1EE9-4B73-979F-5035CF7AF898}"/>
              </a:ext>
            </a:extLst>
          </p:cNvPr>
          <p:cNvCxnSpPr>
            <a:cxnSpLocks/>
          </p:cNvCxnSpPr>
          <p:nvPr/>
        </p:nvCxnSpPr>
        <p:spPr>
          <a:xfrm>
            <a:off x="6487542" y="5340481"/>
            <a:ext cx="0" cy="116069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1B2972F9-9FD4-4FB3-B9F4-DA85979DD910}"/>
              </a:ext>
            </a:extLst>
          </p:cNvPr>
          <p:cNvCxnSpPr>
            <a:cxnSpLocks/>
          </p:cNvCxnSpPr>
          <p:nvPr/>
        </p:nvCxnSpPr>
        <p:spPr>
          <a:xfrm flipV="1">
            <a:off x="6545803" y="6370807"/>
            <a:ext cx="1438358" cy="280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A8ABD2BA-ABF5-4537-A7BC-AFE2F975C008}"/>
              </a:ext>
            </a:extLst>
          </p:cNvPr>
          <p:cNvCxnSpPr>
            <a:cxnSpLocks/>
          </p:cNvCxnSpPr>
          <p:nvPr/>
        </p:nvCxnSpPr>
        <p:spPr>
          <a:xfrm>
            <a:off x="8626877" y="6370807"/>
            <a:ext cx="9149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C57C06E8-0A37-4D6D-9459-2A96AD8A90F0}"/>
              </a:ext>
            </a:extLst>
          </p:cNvPr>
          <p:cNvCxnSpPr>
            <a:cxnSpLocks/>
          </p:cNvCxnSpPr>
          <p:nvPr/>
        </p:nvCxnSpPr>
        <p:spPr>
          <a:xfrm>
            <a:off x="9823799" y="6365562"/>
            <a:ext cx="1364824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CC0788C6-C81C-41C6-8FC1-A4D407DA4DFB}"/>
              </a:ext>
            </a:extLst>
          </p:cNvPr>
          <p:cNvCxnSpPr>
            <a:cxnSpLocks/>
          </p:cNvCxnSpPr>
          <p:nvPr/>
        </p:nvCxnSpPr>
        <p:spPr>
          <a:xfrm>
            <a:off x="11188623" y="5246015"/>
            <a:ext cx="0" cy="11195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ZoneTexte 145">
            <a:extLst>
              <a:ext uri="{FF2B5EF4-FFF2-40B4-BE49-F238E27FC236}">
                <a16:creationId xmlns:a16="http://schemas.microsoft.com/office/drawing/2014/main" id="{51771052-7D41-4D3C-9F4F-EC580EB93841}"/>
              </a:ext>
            </a:extLst>
          </p:cNvPr>
          <p:cNvSpPr txBox="1"/>
          <p:nvPr/>
        </p:nvSpPr>
        <p:spPr>
          <a:xfrm>
            <a:off x="3324898" y="6389684"/>
            <a:ext cx="999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286 mm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134D8B41-950D-4639-B652-1B82B046F9FD}"/>
              </a:ext>
            </a:extLst>
          </p:cNvPr>
          <p:cNvSpPr txBox="1"/>
          <p:nvPr/>
        </p:nvSpPr>
        <p:spPr>
          <a:xfrm>
            <a:off x="6058425" y="6519245"/>
            <a:ext cx="999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25 mm / 6mm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9729087F-C2AD-4F7E-9E95-7CF59AE35CCD}"/>
              </a:ext>
            </a:extLst>
          </p:cNvPr>
          <p:cNvSpPr txBox="1"/>
          <p:nvPr/>
        </p:nvSpPr>
        <p:spPr>
          <a:xfrm>
            <a:off x="7065237" y="6437510"/>
            <a:ext cx="6854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84 mm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9405F24E-E0D2-4ED5-A198-F7814AD23C67}"/>
              </a:ext>
            </a:extLst>
          </p:cNvPr>
          <p:cNvSpPr txBox="1"/>
          <p:nvPr/>
        </p:nvSpPr>
        <p:spPr>
          <a:xfrm>
            <a:off x="8842032" y="6437510"/>
            <a:ext cx="540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53 mm</a:t>
            </a:r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CC78B590-2D75-4A58-B874-BD1BBC802782}"/>
              </a:ext>
            </a:extLst>
          </p:cNvPr>
          <p:cNvSpPr txBox="1"/>
          <p:nvPr/>
        </p:nvSpPr>
        <p:spPr>
          <a:xfrm>
            <a:off x="10006374" y="6425846"/>
            <a:ext cx="999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80 mm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576A174B-7214-4819-B88F-D2919455F328}"/>
              </a:ext>
            </a:extLst>
          </p:cNvPr>
          <p:cNvSpPr/>
          <p:nvPr/>
        </p:nvSpPr>
        <p:spPr>
          <a:xfrm>
            <a:off x="4704423" y="5249153"/>
            <a:ext cx="172800" cy="21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Trapèze 168">
            <a:extLst>
              <a:ext uri="{FF2B5EF4-FFF2-40B4-BE49-F238E27FC236}">
                <a16:creationId xmlns:a16="http://schemas.microsoft.com/office/drawing/2014/main" id="{F8A81B53-2A90-4C1B-B9FA-4451C9921E3C}"/>
              </a:ext>
            </a:extLst>
          </p:cNvPr>
          <p:cNvSpPr/>
          <p:nvPr/>
        </p:nvSpPr>
        <p:spPr>
          <a:xfrm rot="16200000">
            <a:off x="7187193" y="4521586"/>
            <a:ext cx="173192" cy="1440000"/>
          </a:xfrm>
          <a:prstGeom prst="trapezoid">
            <a:avLst>
              <a:gd name="adj" fmla="val 2135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Trapèze 179">
            <a:extLst>
              <a:ext uri="{FF2B5EF4-FFF2-40B4-BE49-F238E27FC236}">
                <a16:creationId xmlns:a16="http://schemas.microsoft.com/office/drawing/2014/main" id="{A4CA9017-A922-41FE-B6A8-6B1BEE848B20}"/>
              </a:ext>
            </a:extLst>
          </p:cNvPr>
          <p:cNvSpPr/>
          <p:nvPr/>
        </p:nvSpPr>
        <p:spPr>
          <a:xfrm rot="16200000" flipH="1">
            <a:off x="8993213" y="4808511"/>
            <a:ext cx="191375" cy="907200"/>
          </a:xfrm>
          <a:prstGeom prst="trapezoid">
            <a:avLst>
              <a:gd name="adj" fmla="val 1068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AAFBD3FC-54AF-43BF-8E27-AF06DF90EFAB}"/>
              </a:ext>
            </a:extLst>
          </p:cNvPr>
          <p:cNvCxnSpPr>
            <a:cxnSpLocks/>
          </p:cNvCxnSpPr>
          <p:nvPr/>
        </p:nvCxnSpPr>
        <p:spPr>
          <a:xfrm>
            <a:off x="7993277" y="5323743"/>
            <a:ext cx="0" cy="11599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85792F06-C23F-4DC7-8C1A-722FD8B9CF84}"/>
              </a:ext>
            </a:extLst>
          </p:cNvPr>
          <p:cNvCxnSpPr>
            <a:cxnSpLocks/>
          </p:cNvCxnSpPr>
          <p:nvPr/>
        </p:nvCxnSpPr>
        <p:spPr>
          <a:xfrm>
            <a:off x="8635994" y="5261310"/>
            <a:ext cx="0" cy="11599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78119AAA-2B0B-4700-91C8-E2EBFB120741}"/>
              </a:ext>
            </a:extLst>
          </p:cNvPr>
          <p:cNvCxnSpPr>
            <a:cxnSpLocks/>
          </p:cNvCxnSpPr>
          <p:nvPr/>
        </p:nvCxnSpPr>
        <p:spPr>
          <a:xfrm>
            <a:off x="6558987" y="5298937"/>
            <a:ext cx="0" cy="11599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AA5FA528-9A9F-4C23-917A-A68F8F5FE0CD}"/>
              </a:ext>
            </a:extLst>
          </p:cNvPr>
          <p:cNvCxnSpPr>
            <a:cxnSpLocks/>
          </p:cNvCxnSpPr>
          <p:nvPr/>
        </p:nvCxnSpPr>
        <p:spPr>
          <a:xfrm>
            <a:off x="9542501" y="5246501"/>
            <a:ext cx="0" cy="116859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3" name="Trapèze 212">
            <a:extLst>
              <a:ext uri="{FF2B5EF4-FFF2-40B4-BE49-F238E27FC236}">
                <a16:creationId xmlns:a16="http://schemas.microsoft.com/office/drawing/2014/main" id="{850396E0-0242-47BB-83D9-8FDCA6C670AC}"/>
              </a:ext>
            </a:extLst>
          </p:cNvPr>
          <p:cNvSpPr/>
          <p:nvPr/>
        </p:nvSpPr>
        <p:spPr>
          <a:xfrm rot="16200000" flipH="1">
            <a:off x="10394198" y="4586143"/>
            <a:ext cx="230303" cy="1368000"/>
          </a:xfrm>
          <a:prstGeom prst="trapezoid">
            <a:avLst>
              <a:gd name="adj" fmla="val 1068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0E9333E1-3BFB-4CBF-BA0D-45DF92696EF3}"/>
              </a:ext>
            </a:extLst>
          </p:cNvPr>
          <p:cNvSpPr txBox="1"/>
          <p:nvPr/>
        </p:nvSpPr>
        <p:spPr>
          <a:xfrm>
            <a:off x="2994841" y="3598520"/>
            <a:ext cx="20299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Schéma à l’échelle</a:t>
            </a:r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E86C7FDA-3CBD-4F25-9AA6-553EEE26F39E}"/>
              </a:ext>
            </a:extLst>
          </p:cNvPr>
          <p:cNvCxnSpPr>
            <a:cxnSpLocks/>
          </p:cNvCxnSpPr>
          <p:nvPr/>
        </p:nvCxnSpPr>
        <p:spPr>
          <a:xfrm>
            <a:off x="9818044" y="5246015"/>
            <a:ext cx="0" cy="11599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rapèze 134">
            <a:extLst>
              <a:ext uri="{FF2B5EF4-FFF2-40B4-BE49-F238E27FC236}">
                <a16:creationId xmlns:a16="http://schemas.microsoft.com/office/drawing/2014/main" id="{17582A94-690F-477F-BC28-4C8A6B913CF1}"/>
              </a:ext>
            </a:extLst>
          </p:cNvPr>
          <p:cNvSpPr/>
          <p:nvPr/>
        </p:nvSpPr>
        <p:spPr>
          <a:xfrm rot="16200000">
            <a:off x="6448043" y="5248192"/>
            <a:ext cx="97206" cy="10800"/>
          </a:xfrm>
          <a:prstGeom prst="trapezoid">
            <a:avLst>
              <a:gd name="adj" fmla="val 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Trapèze 155">
            <a:extLst>
              <a:ext uri="{FF2B5EF4-FFF2-40B4-BE49-F238E27FC236}">
                <a16:creationId xmlns:a16="http://schemas.microsoft.com/office/drawing/2014/main" id="{5747455F-F660-4E75-96B1-61BC75EA1B9E}"/>
              </a:ext>
            </a:extLst>
          </p:cNvPr>
          <p:cNvSpPr/>
          <p:nvPr/>
        </p:nvSpPr>
        <p:spPr>
          <a:xfrm rot="16200000">
            <a:off x="6443292" y="5217035"/>
            <a:ext cx="56014" cy="72000"/>
          </a:xfrm>
          <a:prstGeom prst="trapezoid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id="{C6451AA8-9527-4FEB-B2C4-5AD150CBD75C}"/>
              </a:ext>
            </a:extLst>
          </p:cNvPr>
          <p:cNvCxnSpPr>
            <a:cxnSpLocks/>
          </p:cNvCxnSpPr>
          <p:nvPr/>
        </p:nvCxnSpPr>
        <p:spPr>
          <a:xfrm>
            <a:off x="6503559" y="5340481"/>
            <a:ext cx="0" cy="116069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987138-C683-492D-9BFD-DAAB5DE8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4EE299A-A4A8-48C0-996B-7C6355BC477F}" type="slidenum">
              <a:rPr lang="fr-FR" smtClean="0"/>
              <a:t>17</a:t>
            </a:fld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9EEE1F0-8A82-4F7A-A6ED-CED4416A60F0}"/>
              </a:ext>
            </a:extLst>
          </p:cNvPr>
          <p:cNvSpPr/>
          <p:nvPr/>
        </p:nvSpPr>
        <p:spPr>
          <a:xfrm>
            <a:off x="26636" y="4275125"/>
            <a:ext cx="1166771" cy="1166771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Cyclotron</a:t>
            </a:r>
          </a:p>
          <a:p>
            <a:pPr algn="ctr"/>
            <a:r>
              <a:rPr lang="fr-FR" sz="1200" dirty="0"/>
              <a:t>Proton 68MeV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3942CF49-6C4C-4E8B-A008-9D07E8FB5E72}"/>
              </a:ext>
            </a:extLst>
          </p:cNvPr>
          <p:cNvSpPr txBox="1"/>
          <p:nvPr/>
        </p:nvSpPr>
        <p:spPr>
          <a:xfrm>
            <a:off x="84327" y="143044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Tests sous faisceaux pulsés à ARRONAX</a:t>
            </a:r>
          </a:p>
        </p:txBody>
      </p:sp>
      <p:pic>
        <p:nvPicPr>
          <p:cNvPr id="133" name="Image 132">
            <a:extLst>
              <a:ext uri="{FF2B5EF4-FFF2-40B4-BE49-F238E27FC236}">
                <a16:creationId xmlns:a16="http://schemas.microsoft.com/office/drawing/2014/main" id="{89325AE4-A170-4656-9400-53D34FDED35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2682" b="4928"/>
          <a:stretch/>
        </p:blipFill>
        <p:spPr bwMode="auto">
          <a:xfrm>
            <a:off x="416552" y="864604"/>
            <a:ext cx="5156578" cy="1579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4" name="ZoneTexte 133">
            <a:extLst>
              <a:ext uri="{FF2B5EF4-FFF2-40B4-BE49-F238E27FC236}">
                <a16:creationId xmlns:a16="http://schemas.microsoft.com/office/drawing/2014/main" id="{ABF0D5E0-D7F0-4DB8-8A5F-1706B4AD6B30}"/>
              </a:ext>
            </a:extLst>
          </p:cNvPr>
          <p:cNvSpPr txBox="1"/>
          <p:nvPr/>
        </p:nvSpPr>
        <p:spPr>
          <a:xfrm>
            <a:off x="416552" y="2634479"/>
            <a:ext cx="5156577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Source: The pulsing chopper-based system of the ARRONAX C70XP Cyclotron, Poirier et al., International Particle Accelerator Conference, 2019.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URL </a:t>
            </a:r>
            <a:r>
              <a:rPr lang="fr-FR" sz="12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https://doi.org/10.18429/JACoW-IPAC2019-TUPTS008</a:t>
            </a:r>
            <a:endParaRPr lang="fr-F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E1443C-5508-4E55-A58C-93C909E06162}"/>
              </a:ext>
            </a:extLst>
          </p:cNvPr>
          <p:cNvSpPr/>
          <p:nvPr/>
        </p:nvSpPr>
        <p:spPr>
          <a:xfrm>
            <a:off x="7363750" y="861189"/>
            <a:ext cx="257175" cy="14690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BF2DB4-DC0C-4654-8DC1-84B682144300}"/>
              </a:ext>
            </a:extLst>
          </p:cNvPr>
          <p:cNvSpPr txBox="1"/>
          <p:nvPr/>
        </p:nvSpPr>
        <p:spPr>
          <a:xfrm>
            <a:off x="6470609" y="513161"/>
            <a:ext cx="1439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Diamants</a:t>
            </a:r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318B5035-5CD8-4ADA-9B69-D32BD469EAC0}"/>
              </a:ext>
            </a:extLst>
          </p:cNvPr>
          <p:cNvCxnSpPr>
            <a:cxnSpLocks/>
            <a:stCxn id="3" idx="1"/>
            <a:endCxn id="12" idx="0"/>
          </p:cNvCxnSpPr>
          <p:nvPr/>
        </p:nvCxnSpPr>
        <p:spPr>
          <a:xfrm rot="10800000" flipV="1">
            <a:off x="7280560" y="1595700"/>
            <a:ext cx="83190" cy="115042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 : en angle 58">
            <a:extLst>
              <a:ext uri="{FF2B5EF4-FFF2-40B4-BE49-F238E27FC236}">
                <a16:creationId xmlns:a16="http://schemas.microsoft.com/office/drawing/2014/main" id="{F54BF327-A7B4-485F-BE16-A955B48A9876}"/>
              </a:ext>
            </a:extLst>
          </p:cNvPr>
          <p:cNvCxnSpPr>
            <a:cxnSpLocks/>
            <a:stCxn id="3" idx="3"/>
            <a:endCxn id="66" idx="0"/>
          </p:cNvCxnSpPr>
          <p:nvPr/>
        </p:nvCxnSpPr>
        <p:spPr>
          <a:xfrm>
            <a:off x="7620925" y="1595700"/>
            <a:ext cx="129731" cy="115539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1FB609C3-9C3F-4566-9B7B-60C5070E2ECA}"/>
              </a:ext>
            </a:extLst>
          </p:cNvPr>
          <p:cNvSpPr txBox="1"/>
          <p:nvPr/>
        </p:nvSpPr>
        <p:spPr>
          <a:xfrm>
            <a:off x="6890772" y="2746122"/>
            <a:ext cx="779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0V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E18ABF8-4077-42D3-B093-8D3D29697CAD}"/>
              </a:ext>
            </a:extLst>
          </p:cNvPr>
          <p:cNvSpPr txBox="1"/>
          <p:nvPr/>
        </p:nvSpPr>
        <p:spPr>
          <a:xfrm>
            <a:off x="7440784" y="2751090"/>
            <a:ext cx="619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500V</a:t>
            </a:r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1838393A-DF32-481A-91A9-2B685900A766}"/>
              </a:ext>
            </a:extLst>
          </p:cNvPr>
          <p:cNvSpPr/>
          <p:nvPr/>
        </p:nvSpPr>
        <p:spPr>
          <a:xfrm>
            <a:off x="6716788" y="869802"/>
            <a:ext cx="257175" cy="14690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Connecteur : en angle 77">
            <a:extLst>
              <a:ext uri="{FF2B5EF4-FFF2-40B4-BE49-F238E27FC236}">
                <a16:creationId xmlns:a16="http://schemas.microsoft.com/office/drawing/2014/main" id="{0AE6C26A-9BBD-4243-BC60-C856F68BC0DA}"/>
              </a:ext>
            </a:extLst>
          </p:cNvPr>
          <p:cNvCxnSpPr>
            <a:cxnSpLocks/>
            <a:stCxn id="70" idx="1"/>
            <a:endCxn id="80" idx="0"/>
          </p:cNvCxnSpPr>
          <p:nvPr/>
        </p:nvCxnSpPr>
        <p:spPr>
          <a:xfrm rot="10800000" flipV="1">
            <a:off x="6608402" y="1604312"/>
            <a:ext cx="108386" cy="113947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 : en angle 78">
            <a:extLst>
              <a:ext uri="{FF2B5EF4-FFF2-40B4-BE49-F238E27FC236}">
                <a16:creationId xmlns:a16="http://schemas.microsoft.com/office/drawing/2014/main" id="{4DAE4BDA-471E-473A-AC0A-364A84D9C94B}"/>
              </a:ext>
            </a:extLst>
          </p:cNvPr>
          <p:cNvCxnSpPr>
            <a:cxnSpLocks/>
            <a:stCxn id="70" idx="3"/>
            <a:endCxn id="81" idx="0"/>
          </p:cNvCxnSpPr>
          <p:nvPr/>
        </p:nvCxnSpPr>
        <p:spPr>
          <a:xfrm>
            <a:off x="6973963" y="1604313"/>
            <a:ext cx="91274" cy="11394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>
            <a:extLst>
              <a:ext uri="{FF2B5EF4-FFF2-40B4-BE49-F238E27FC236}">
                <a16:creationId xmlns:a16="http://schemas.microsoft.com/office/drawing/2014/main" id="{ADA2F0C7-4529-48ED-BA4B-0BD600AA5C0B}"/>
              </a:ext>
            </a:extLst>
          </p:cNvPr>
          <p:cNvSpPr txBox="1"/>
          <p:nvPr/>
        </p:nvSpPr>
        <p:spPr>
          <a:xfrm>
            <a:off x="6218614" y="2743786"/>
            <a:ext cx="779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500V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59BC1C55-AB18-4394-A4A1-7926249739D6}"/>
              </a:ext>
            </a:extLst>
          </p:cNvPr>
          <p:cNvSpPr txBox="1"/>
          <p:nvPr/>
        </p:nvSpPr>
        <p:spPr>
          <a:xfrm>
            <a:off x="6755365" y="2743785"/>
            <a:ext cx="619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0V</a:t>
            </a:r>
          </a:p>
        </p:txBody>
      </p: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A555CC2B-F980-4770-90E2-69C4FF2C5F7C}"/>
              </a:ext>
            </a:extLst>
          </p:cNvPr>
          <p:cNvCxnSpPr>
            <a:cxnSpLocks/>
          </p:cNvCxnSpPr>
          <p:nvPr/>
        </p:nvCxnSpPr>
        <p:spPr>
          <a:xfrm>
            <a:off x="7070970" y="3020785"/>
            <a:ext cx="1263815" cy="341230"/>
          </a:xfrm>
          <a:prstGeom prst="bentConnector3">
            <a:avLst>
              <a:gd name="adj1" fmla="val -49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 : en angle 90">
            <a:extLst>
              <a:ext uri="{FF2B5EF4-FFF2-40B4-BE49-F238E27FC236}">
                <a16:creationId xmlns:a16="http://schemas.microsoft.com/office/drawing/2014/main" id="{0B4A028B-B7BF-48FF-A974-6BD3A8D270CE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7755433" y="2548247"/>
            <a:ext cx="108338" cy="105808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BDE6C1AD-3CEB-4A08-9365-AC21D66036E8}"/>
              </a:ext>
            </a:extLst>
          </p:cNvPr>
          <p:cNvSpPr txBox="1"/>
          <p:nvPr/>
        </p:nvSpPr>
        <p:spPr>
          <a:xfrm>
            <a:off x="8319194" y="2984091"/>
            <a:ext cx="2214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Carte QDC électronique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5C04BF6C-861E-40DF-B847-465FD65D8623}"/>
              </a:ext>
            </a:extLst>
          </p:cNvPr>
          <p:cNvSpPr txBox="1"/>
          <p:nvPr/>
        </p:nvSpPr>
        <p:spPr>
          <a:xfrm>
            <a:off x="8319194" y="3224199"/>
            <a:ext cx="2214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Lecroy</a:t>
            </a:r>
            <a:r>
              <a:rPr lang="fr-FR" sz="1400" dirty="0"/>
              <a:t> - Oscilloscope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9FA3D92-07AF-43EE-96D9-D304E79FCAF9}"/>
              </a:ext>
            </a:extLst>
          </p:cNvPr>
          <p:cNvCxnSpPr>
            <a:cxnSpLocks/>
          </p:cNvCxnSpPr>
          <p:nvPr/>
        </p:nvCxnSpPr>
        <p:spPr>
          <a:xfrm>
            <a:off x="10141892" y="3137979"/>
            <a:ext cx="220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ECD97145-205B-455E-8F07-E84ADA8CAEF0}"/>
              </a:ext>
            </a:extLst>
          </p:cNvPr>
          <p:cNvCxnSpPr>
            <a:cxnSpLocks/>
          </p:cNvCxnSpPr>
          <p:nvPr/>
        </p:nvCxnSpPr>
        <p:spPr>
          <a:xfrm>
            <a:off x="10006374" y="3378087"/>
            <a:ext cx="3556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C88530F2-E0C7-48AF-B630-2BFBFDAD6E5C}"/>
              </a:ext>
            </a:extLst>
          </p:cNvPr>
          <p:cNvSpPr txBox="1"/>
          <p:nvPr/>
        </p:nvSpPr>
        <p:spPr>
          <a:xfrm>
            <a:off x="10362005" y="3251034"/>
            <a:ext cx="1521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Acquisition de données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51DE1A75-3D34-4C25-87BD-C17EB5AA8A58}"/>
              </a:ext>
            </a:extLst>
          </p:cNvPr>
          <p:cNvSpPr txBox="1"/>
          <p:nvPr/>
        </p:nvSpPr>
        <p:spPr>
          <a:xfrm>
            <a:off x="10362005" y="3001775"/>
            <a:ext cx="1802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Charge to Digital Converter</a:t>
            </a:r>
          </a:p>
        </p:txBody>
      </p:sp>
      <p:pic>
        <p:nvPicPr>
          <p:cNvPr id="111" name="Picture 6" descr="Le cyclotron Arronax en 8 questions - Arronax Nantes">
            <a:extLst>
              <a:ext uri="{FF2B5EF4-FFF2-40B4-BE49-F238E27FC236}">
                <a16:creationId xmlns:a16="http://schemas.microsoft.com/office/drawing/2014/main" id="{BED35320-52DA-490C-A27E-4CC6C7E5D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121" y="361558"/>
            <a:ext cx="3505266" cy="9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773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AB59B65-E884-4FDE-812B-49AF5E91E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37" y="828821"/>
            <a:ext cx="4243015" cy="565735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CA6C73-8A48-4DD1-B6FD-121C59532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42" y="463083"/>
            <a:ext cx="4693794" cy="6258392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A84537C-3DEA-494A-B1AE-FA41935BB202}"/>
              </a:ext>
            </a:extLst>
          </p:cNvPr>
          <p:cNvCxnSpPr>
            <a:cxnSpLocks/>
          </p:cNvCxnSpPr>
          <p:nvPr/>
        </p:nvCxnSpPr>
        <p:spPr>
          <a:xfrm flipH="1">
            <a:off x="1313833" y="4240329"/>
            <a:ext cx="25418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581BAAA-67CF-4074-856D-F878FD640B5A}"/>
              </a:ext>
            </a:extLst>
          </p:cNvPr>
          <p:cNvCxnSpPr>
            <a:cxnSpLocks/>
          </p:cNvCxnSpPr>
          <p:nvPr/>
        </p:nvCxnSpPr>
        <p:spPr>
          <a:xfrm flipH="1">
            <a:off x="1313833" y="4862513"/>
            <a:ext cx="227481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AD4582F-6401-4217-B4E8-7A0985EE1773}"/>
              </a:ext>
            </a:extLst>
          </p:cNvPr>
          <p:cNvCxnSpPr>
            <a:cxnSpLocks/>
          </p:cNvCxnSpPr>
          <p:nvPr/>
        </p:nvCxnSpPr>
        <p:spPr>
          <a:xfrm flipH="1">
            <a:off x="1313833" y="5400806"/>
            <a:ext cx="208326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E57539B-AB7B-4C02-8B22-9FA0B0A6ED31}"/>
              </a:ext>
            </a:extLst>
          </p:cNvPr>
          <p:cNvCxnSpPr>
            <a:cxnSpLocks/>
          </p:cNvCxnSpPr>
          <p:nvPr/>
        </p:nvCxnSpPr>
        <p:spPr>
          <a:xfrm flipH="1">
            <a:off x="1313833" y="3833463"/>
            <a:ext cx="246217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F23EE3F-3773-485F-A600-842D53DC9D90}"/>
              </a:ext>
            </a:extLst>
          </p:cNvPr>
          <p:cNvCxnSpPr>
            <a:cxnSpLocks/>
          </p:cNvCxnSpPr>
          <p:nvPr/>
        </p:nvCxnSpPr>
        <p:spPr>
          <a:xfrm flipH="1">
            <a:off x="1313833" y="3339911"/>
            <a:ext cx="29613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339718E-A472-4B72-9F6F-E0C707DD7ED2}"/>
              </a:ext>
            </a:extLst>
          </p:cNvPr>
          <p:cNvCxnSpPr>
            <a:cxnSpLocks/>
          </p:cNvCxnSpPr>
          <p:nvPr/>
        </p:nvCxnSpPr>
        <p:spPr>
          <a:xfrm flipH="1">
            <a:off x="3293636" y="5415334"/>
            <a:ext cx="334163" cy="107084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B619494-2993-450F-BA79-C64365EBF7AB}"/>
              </a:ext>
            </a:extLst>
          </p:cNvPr>
          <p:cNvCxnSpPr>
            <a:cxnSpLocks/>
          </p:cNvCxnSpPr>
          <p:nvPr/>
        </p:nvCxnSpPr>
        <p:spPr>
          <a:xfrm flipH="1">
            <a:off x="4140923" y="3339910"/>
            <a:ext cx="134224" cy="4138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1E73599-600C-4AFE-A159-B6D7A5982282}"/>
              </a:ext>
            </a:extLst>
          </p:cNvPr>
          <p:cNvCxnSpPr>
            <a:cxnSpLocks/>
          </p:cNvCxnSpPr>
          <p:nvPr/>
        </p:nvCxnSpPr>
        <p:spPr>
          <a:xfrm flipH="1">
            <a:off x="3902494" y="4304615"/>
            <a:ext cx="71436" cy="25082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7D3D464-612F-4824-BA45-F96538490B69}"/>
              </a:ext>
            </a:extLst>
          </p:cNvPr>
          <p:cNvCxnSpPr>
            <a:cxnSpLocks/>
          </p:cNvCxnSpPr>
          <p:nvPr/>
        </p:nvCxnSpPr>
        <p:spPr>
          <a:xfrm flipH="1">
            <a:off x="3713085" y="4909199"/>
            <a:ext cx="71305" cy="2315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8049B12-25EA-45B1-8A07-909E2546E8E3}"/>
              </a:ext>
            </a:extLst>
          </p:cNvPr>
          <p:cNvCxnSpPr>
            <a:cxnSpLocks/>
          </p:cNvCxnSpPr>
          <p:nvPr/>
        </p:nvCxnSpPr>
        <p:spPr>
          <a:xfrm flipH="1">
            <a:off x="7914835" y="4467334"/>
            <a:ext cx="131034" cy="120751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CF400E3-790E-4AC4-9158-6299A3D85C9C}"/>
              </a:ext>
            </a:extLst>
          </p:cNvPr>
          <p:cNvCxnSpPr>
            <a:cxnSpLocks/>
          </p:cNvCxnSpPr>
          <p:nvPr/>
        </p:nvCxnSpPr>
        <p:spPr>
          <a:xfrm flipH="1">
            <a:off x="8264943" y="713047"/>
            <a:ext cx="152548" cy="166593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27F6FC28-3391-40F2-B3B0-2C54650F547E}"/>
              </a:ext>
            </a:extLst>
          </p:cNvPr>
          <p:cNvCxnSpPr>
            <a:cxnSpLocks/>
          </p:cNvCxnSpPr>
          <p:nvPr/>
        </p:nvCxnSpPr>
        <p:spPr>
          <a:xfrm flipH="1">
            <a:off x="8143498" y="2967444"/>
            <a:ext cx="59738" cy="62483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159DB044-5192-451A-9714-515158ACB460}"/>
              </a:ext>
            </a:extLst>
          </p:cNvPr>
          <p:cNvCxnSpPr>
            <a:cxnSpLocks/>
          </p:cNvCxnSpPr>
          <p:nvPr/>
        </p:nvCxnSpPr>
        <p:spPr>
          <a:xfrm flipH="1">
            <a:off x="8060156" y="3893452"/>
            <a:ext cx="50005" cy="45958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768D703-99C3-43D4-B0EE-9AD9BBB934B8}"/>
              </a:ext>
            </a:extLst>
          </p:cNvPr>
          <p:cNvCxnSpPr>
            <a:cxnSpLocks/>
          </p:cNvCxnSpPr>
          <p:nvPr/>
        </p:nvCxnSpPr>
        <p:spPr>
          <a:xfrm>
            <a:off x="8417491" y="2498214"/>
            <a:ext cx="231873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85428726-69CE-49FF-A967-6BF1F2B8497C}"/>
              </a:ext>
            </a:extLst>
          </p:cNvPr>
          <p:cNvCxnSpPr>
            <a:cxnSpLocks/>
          </p:cNvCxnSpPr>
          <p:nvPr/>
        </p:nvCxnSpPr>
        <p:spPr>
          <a:xfrm>
            <a:off x="8417491" y="2822064"/>
            <a:ext cx="231873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C22A60D8-1B18-47A2-AEA4-F899A91E6A0D}"/>
              </a:ext>
            </a:extLst>
          </p:cNvPr>
          <p:cNvCxnSpPr>
            <a:cxnSpLocks/>
          </p:cNvCxnSpPr>
          <p:nvPr/>
        </p:nvCxnSpPr>
        <p:spPr>
          <a:xfrm>
            <a:off x="8341217" y="3744416"/>
            <a:ext cx="2395009" cy="93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EDB1A679-2855-472D-A633-DA172E9B70DC}"/>
              </a:ext>
            </a:extLst>
          </p:cNvPr>
          <p:cNvCxnSpPr>
            <a:cxnSpLocks/>
          </p:cNvCxnSpPr>
          <p:nvPr/>
        </p:nvCxnSpPr>
        <p:spPr>
          <a:xfrm>
            <a:off x="8264943" y="4409433"/>
            <a:ext cx="2471283" cy="205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6058533C-E6A3-4CBB-9923-3C05B1D92F97}"/>
              </a:ext>
            </a:extLst>
          </p:cNvPr>
          <p:cNvSpPr txBox="1"/>
          <p:nvPr/>
        </p:nvSpPr>
        <p:spPr>
          <a:xfrm>
            <a:off x="-112295" y="3212952"/>
            <a:ext cx="1425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Sortie Faisceau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E048F2FF-927B-4454-8D0C-2C0AE30386BD}"/>
              </a:ext>
            </a:extLst>
          </p:cNvPr>
          <p:cNvSpPr txBox="1"/>
          <p:nvPr/>
        </p:nvSpPr>
        <p:spPr>
          <a:xfrm>
            <a:off x="-129072" y="3668375"/>
            <a:ext cx="1604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Collimateur 3 mm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86B1F2CA-D6F4-43A8-A20C-F7A8EE8BB63A}"/>
              </a:ext>
            </a:extLst>
          </p:cNvPr>
          <p:cNvSpPr txBox="1"/>
          <p:nvPr/>
        </p:nvSpPr>
        <p:spPr>
          <a:xfrm>
            <a:off x="-207545" y="4079167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Diamant(s)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872AB35-6F4C-4BC7-8A1A-268900306EB1}"/>
              </a:ext>
            </a:extLst>
          </p:cNvPr>
          <p:cNvSpPr txBox="1"/>
          <p:nvPr/>
        </p:nvSpPr>
        <p:spPr>
          <a:xfrm>
            <a:off x="-176697" y="4688824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PM Alu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4D9B2FE3-0426-4A5E-B282-0DCCD9EAD710}"/>
              </a:ext>
            </a:extLst>
          </p:cNvPr>
          <p:cNvSpPr txBox="1"/>
          <p:nvPr/>
        </p:nvSpPr>
        <p:spPr>
          <a:xfrm>
            <a:off x="-164700" y="5287361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Chambre Ionisation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CBE39317-B6C0-47B4-B55D-15B1D3295FF7}"/>
              </a:ext>
            </a:extLst>
          </p:cNvPr>
          <p:cNvSpPr txBox="1"/>
          <p:nvPr/>
        </p:nvSpPr>
        <p:spPr>
          <a:xfrm>
            <a:off x="10647410" y="2307705"/>
            <a:ext cx="1604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Collimateur 3 mm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C51469F9-8892-4118-BD9D-E64CD6A51ABC}"/>
              </a:ext>
            </a:extLst>
          </p:cNvPr>
          <p:cNvSpPr txBox="1"/>
          <p:nvPr/>
        </p:nvSpPr>
        <p:spPr>
          <a:xfrm>
            <a:off x="10568937" y="2718497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Diamant(s)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E101135B-D318-4D93-B042-B4975064ED05}"/>
              </a:ext>
            </a:extLst>
          </p:cNvPr>
          <p:cNvSpPr txBox="1"/>
          <p:nvPr/>
        </p:nvSpPr>
        <p:spPr>
          <a:xfrm>
            <a:off x="10568937" y="3594716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PM Alu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CE0937FE-7C85-4192-9203-1897C2320040}"/>
              </a:ext>
            </a:extLst>
          </p:cNvPr>
          <p:cNvSpPr txBox="1"/>
          <p:nvPr/>
        </p:nvSpPr>
        <p:spPr>
          <a:xfrm>
            <a:off x="10647410" y="4260844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Chambre Ionisation</a:t>
            </a:r>
          </a:p>
        </p:txBody>
      </p:sp>
      <p:sp>
        <p:nvSpPr>
          <p:cNvPr id="74" name="Espace réservé du numéro de diapositive 73">
            <a:extLst>
              <a:ext uri="{FF2B5EF4-FFF2-40B4-BE49-F238E27FC236}">
                <a16:creationId xmlns:a16="http://schemas.microsoft.com/office/drawing/2014/main" id="{CA9D4C57-C32F-47CF-AC78-5106FAD4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4EE299A-A4A8-48C0-996B-7C6355BC477F}" type="slidenum">
              <a:rPr lang="fr-FR" smtClean="0"/>
              <a:t>18</a:t>
            </a:fld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8907888-B57F-4AB5-972D-825123D26F5C}"/>
              </a:ext>
            </a:extLst>
          </p:cNvPr>
          <p:cNvSpPr txBox="1"/>
          <p:nvPr/>
        </p:nvSpPr>
        <p:spPr>
          <a:xfrm>
            <a:off x="0" y="27346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Tests sous faisceaux pulsés</a:t>
            </a:r>
          </a:p>
        </p:txBody>
      </p:sp>
      <p:pic>
        <p:nvPicPr>
          <p:cNvPr id="34" name="Picture 6" descr="Le cyclotron Arronax en 8 questions - Arronax Nantes">
            <a:extLst>
              <a:ext uri="{FF2B5EF4-FFF2-40B4-BE49-F238E27FC236}">
                <a16:creationId xmlns:a16="http://schemas.microsoft.com/office/drawing/2014/main" id="{2BE10FF2-02ED-4553-9EDE-B2E1D20E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82" y="147662"/>
            <a:ext cx="3046282" cy="7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3508FF38-DEA3-4E23-9218-9362B97139FC}"/>
              </a:ext>
            </a:extLst>
          </p:cNvPr>
          <p:cNvSpPr txBox="1"/>
          <p:nvPr/>
        </p:nvSpPr>
        <p:spPr>
          <a:xfrm>
            <a:off x="196197" y="450493"/>
            <a:ext cx="599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  <a:latin typeface="+mj-lt"/>
              </a:rPr>
              <a:t>Particules traversantes – proton 68MeV</a:t>
            </a:r>
          </a:p>
        </p:txBody>
      </p:sp>
    </p:spTree>
    <p:extLst>
      <p:ext uri="{BB962C8B-B14F-4D97-AF65-F5344CB8AC3E}">
        <p14:creationId xmlns:p14="http://schemas.microsoft.com/office/powerpoint/2010/main" val="2224990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19</a:t>
            </a:fld>
            <a:endParaRPr lang="fr-FR"/>
          </a:p>
        </p:txBody>
      </p:sp>
      <p:pic>
        <p:nvPicPr>
          <p:cNvPr id="26" name="Picture 6" descr="Le cyclotron Arronax en 8 questions - Arronax Nantes">
            <a:extLst>
              <a:ext uri="{FF2B5EF4-FFF2-40B4-BE49-F238E27FC236}">
                <a16:creationId xmlns:a16="http://schemas.microsoft.com/office/drawing/2014/main" id="{E63F2F89-857C-4022-B98C-2BDC66D9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523" y="777567"/>
            <a:ext cx="3046282" cy="7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1B076D0-B551-4CD8-B446-C7ED22208260}"/>
              </a:ext>
            </a:extLst>
          </p:cNvPr>
          <p:cNvSpPr txBox="1"/>
          <p:nvPr/>
        </p:nvSpPr>
        <p:spPr>
          <a:xfrm>
            <a:off x="733632" y="3259116"/>
            <a:ext cx="304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  <a:ea typeface="Cambria Math" panose="02040503050406030204" pitchFamily="18" charset="0"/>
              </a:rPr>
              <a:t>Signal temporel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D6C52CC-DEDD-4F1D-9469-14CE6B1561A5}"/>
              </a:ext>
            </a:extLst>
          </p:cNvPr>
          <p:cNvSpPr txBox="1"/>
          <p:nvPr/>
        </p:nvSpPr>
        <p:spPr>
          <a:xfrm>
            <a:off x="8985869" y="4925234"/>
            <a:ext cx="300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  <a:ea typeface="Cambria Math" panose="02040503050406030204" pitchFamily="18" charset="0"/>
              </a:rPr>
              <a:t>Intégrale par la carte QDC du Service Electronique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D9FE941-E841-408B-BF1B-DC3E163F3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6" t="5856" r="9714" b="6426"/>
          <a:stretch/>
        </p:blipFill>
        <p:spPr>
          <a:xfrm>
            <a:off x="4745896" y="766892"/>
            <a:ext cx="3864704" cy="268646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3F32A2B-AC07-40F6-BE40-4561EA5138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1" t="7374" r="5437" b="5327"/>
          <a:stretch/>
        </p:blipFill>
        <p:spPr>
          <a:xfrm>
            <a:off x="718531" y="3760940"/>
            <a:ext cx="3246651" cy="23594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9484D9-9AFD-4C26-9670-46162FEA27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42" r="6895"/>
          <a:stretch/>
        </p:blipFill>
        <p:spPr>
          <a:xfrm>
            <a:off x="4702691" y="3569149"/>
            <a:ext cx="3988559" cy="288593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30CECC05-603E-4353-BAD0-09DF8EABF998}"/>
              </a:ext>
            </a:extLst>
          </p:cNvPr>
          <p:cNvSpPr txBox="1"/>
          <p:nvPr/>
        </p:nvSpPr>
        <p:spPr>
          <a:xfrm>
            <a:off x="607609" y="6321090"/>
            <a:ext cx="304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  <a:ea typeface="Cambria Math" panose="02040503050406030204" pitchFamily="18" charset="0"/>
              </a:rPr>
              <a:t>I = 10nA, </a:t>
            </a:r>
            <a:r>
              <a:rPr lang="fr-FR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dirty="0">
                <a:latin typeface="+mj-lt"/>
                <a:ea typeface="Cambria Math" panose="02040503050406030204" pitchFamily="18" charset="0"/>
              </a:rPr>
              <a:t> = 10µs, dit = 1s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0700127-5CEE-4467-A839-2AD0A94320CC}"/>
              </a:ext>
            </a:extLst>
          </p:cNvPr>
          <p:cNvSpPr txBox="1"/>
          <p:nvPr/>
        </p:nvSpPr>
        <p:spPr>
          <a:xfrm>
            <a:off x="8817656" y="1844147"/>
            <a:ext cx="2693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  <a:ea typeface="Cambria Math" panose="02040503050406030204" pitchFamily="18" charset="0"/>
              </a:rPr>
              <a:t>Intégrale par mon programme d’analyse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5A699B-B8F6-488D-9460-9D2254B92773}"/>
              </a:ext>
            </a:extLst>
          </p:cNvPr>
          <p:cNvSpPr txBox="1"/>
          <p:nvPr/>
        </p:nvSpPr>
        <p:spPr>
          <a:xfrm rot="16200000">
            <a:off x="-153200" y="3705776"/>
            <a:ext cx="133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Tension (V)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5ED78FD-D89D-4176-A57A-0B243127CE41}"/>
              </a:ext>
            </a:extLst>
          </p:cNvPr>
          <p:cNvSpPr txBox="1"/>
          <p:nvPr/>
        </p:nvSpPr>
        <p:spPr>
          <a:xfrm rot="16200000">
            <a:off x="3821778" y="1132012"/>
            <a:ext cx="133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Volts-secondes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011E7A8-092D-4052-8224-C10DF77C51CC}"/>
              </a:ext>
            </a:extLst>
          </p:cNvPr>
          <p:cNvSpPr txBox="1"/>
          <p:nvPr/>
        </p:nvSpPr>
        <p:spPr>
          <a:xfrm rot="16200000">
            <a:off x="3787226" y="3984391"/>
            <a:ext cx="133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Tension(en V)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85F94DD-56A5-491C-AAD9-4A935675FFD8}"/>
              </a:ext>
            </a:extLst>
          </p:cNvPr>
          <p:cNvSpPr txBox="1"/>
          <p:nvPr/>
        </p:nvSpPr>
        <p:spPr>
          <a:xfrm>
            <a:off x="2947839" y="6113880"/>
            <a:ext cx="133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Temps (en µs)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48C11E1-EA05-446D-82C3-04D61FF30A8D}"/>
              </a:ext>
            </a:extLst>
          </p:cNvPr>
          <p:cNvSpPr txBox="1"/>
          <p:nvPr/>
        </p:nvSpPr>
        <p:spPr>
          <a:xfrm>
            <a:off x="7271523" y="6444476"/>
            <a:ext cx="133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Temps (en µs)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A1C393F-EDDA-49FC-B051-3CFCB8DF0212}"/>
              </a:ext>
            </a:extLst>
          </p:cNvPr>
          <p:cNvSpPr txBox="1"/>
          <p:nvPr/>
        </p:nvSpPr>
        <p:spPr>
          <a:xfrm>
            <a:off x="7271523" y="3397300"/>
            <a:ext cx="133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Temps (en µs)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FA062109-8CAF-475B-9EAD-522883591E6F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9" t="2656" r="2681" b="4928"/>
          <a:stretch/>
        </p:blipFill>
        <p:spPr bwMode="auto">
          <a:xfrm>
            <a:off x="286670" y="1189985"/>
            <a:ext cx="4008107" cy="1691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725C158-BAD1-4AA1-B611-5FC73EFDC656}"/>
              </a:ext>
            </a:extLst>
          </p:cNvPr>
          <p:cNvCxnSpPr>
            <a:cxnSpLocks/>
          </p:cNvCxnSpPr>
          <p:nvPr/>
        </p:nvCxnSpPr>
        <p:spPr>
          <a:xfrm flipH="1">
            <a:off x="1325862" y="2734673"/>
            <a:ext cx="174286" cy="12531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965EF51-C985-47FB-831C-6EC33860658F}"/>
              </a:ext>
            </a:extLst>
          </p:cNvPr>
          <p:cNvCxnSpPr/>
          <p:nvPr/>
        </p:nvCxnSpPr>
        <p:spPr>
          <a:xfrm>
            <a:off x="1082135" y="4122889"/>
            <a:ext cx="0" cy="1905663"/>
          </a:xfrm>
          <a:prstGeom prst="line">
            <a:avLst/>
          </a:prstGeom>
          <a:ln w="38100">
            <a:solidFill>
              <a:srgbClr val="31F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E1B7F66-ED64-4072-9E6B-D8CCE2D755A0}"/>
              </a:ext>
            </a:extLst>
          </p:cNvPr>
          <p:cNvCxnSpPr/>
          <p:nvPr/>
        </p:nvCxnSpPr>
        <p:spPr>
          <a:xfrm>
            <a:off x="1652547" y="4122890"/>
            <a:ext cx="0" cy="1905663"/>
          </a:xfrm>
          <a:prstGeom prst="line">
            <a:avLst/>
          </a:prstGeom>
          <a:ln w="38100">
            <a:solidFill>
              <a:srgbClr val="31F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04E8120-0083-4B39-BC9D-B08732B71C9D}"/>
              </a:ext>
            </a:extLst>
          </p:cNvPr>
          <p:cNvCxnSpPr/>
          <p:nvPr/>
        </p:nvCxnSpPr>
        <p:spPr>
          <a:xfrm>
            <a:off x="1082135" y="6113880"/>
            <a:ext cx="570412" cy="0"/>
          </a:xfrm>
          <a:prstGeom prst="straightConnector1">
            <a:avLst/>
          </a:prstGeom>
          <a:ln w="28575">
            <a:solidFill>
              <a:srgbClr val="31F9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DF33FA4-538C-4D5B-9CEB-78BD2E05E49C}"/>
              </a:ext>
            </a:extLst>
          </p:cNvPr>
          <p:cNvSpPr txBox="1"/>
          <p:nvPr/>
        </p:nvSpPr>
        <p:spPr>
          <a:xfrm>
            <a:off x="1037475" y="6123567"/>
            <a:ext cx="6618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10µs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DCFC366-2E36-4703-BC11-9918CBE302BC}"/>
              </a:ext>
            </a:extLst>
          </p:cNvPr>
          <p:cNvSpPr txBox="1"/>
          <p:nvPr/>
        </p:nvSpPr>
        <p:spPr>
          <a:xfrm>
            <a:off x="84327" y="143044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Etude du marquage temporel et de l’intégration dans le train</a:t>
            </a:r>
          </a:p>
        </p:txBody>
      </p:sp>
    </p:spTree>
    <p:extLst>
      <p:ext uri="{BB962C8B-B14F-4D97-AF65-F5344CB8AC3E}">
        <p14:creationId xmlns:p14="http://schemas.microsoft.com/office/powerpoint/2010/main" val="24040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18" grpId="0"/>
      <p:bldP spid="25" grpId="0"/>
      <p:bldP spid="28" grpId="0"/>
      <p:bldP spid="33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0675B-29D1-4B34-8F1D-FB22AB88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C2BE6-F9CB-41DD-9B03-1B18AA9D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547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fr-FR" dirty="0"/>
              <a:t>Le projet DIAMMONI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Le diamant en tant que chambre d’ionisation solide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Monitorage faisceau proton 68 MeV Cyclotron ARRONAX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Conclusions et Perspectives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53A14-142C-4F37-BA1C-616FEEA9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73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7FD6D-1422-4D96-9024-A0A1FC74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Différence entre les trains suivant le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dt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BBECF6-487C-468A-9AB7-6856AA1D8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56" y="1614025"/>
            <a:ext cx="3848766" cy="2617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68B77-274F-40B1-BA8C-16C2C362E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332" y="1614024"/>
            <a:ext cx="3848767" cy="2617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1187CB-729A-4690-AE8B-33C338BCC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709" y="1614023"/>
            <a:ext cx="3848768" cy="2617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23EC7FE-5BE1-4D4A-9304-A10AF965818D}"/>
              </a:ext>
            </a:extLst>
          </p:cNvPr>
          <p:cNvSpPr txBox="1"/>
          <p:nvPr/>
        </p:nvSpPr>
        <p:spPr>
          <a:xfrm>
            <a:off x="432929" y="4366123"/>
            <a:ext cx="3338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60nA – Novembre 2021</a:t>
            </a:r>
          </a:p>
          <a:p>
            <a:pPr algn="ctr"/>
            <a:r>
              <a:rPr lang="fr-FR" dirty="0" err="1"/>
              <a:t>sCVD</a:t>
            </a:r>
            <a:r>
              <a:rPr lang="fr-FR" dirty="0"/>
              <a:t> 150µm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dt = 10µs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40953C-F3E5-4ABC-89E3-A535FDC8AAB4}"/>
              </a:ext>
            </a:extLst>
          </p:cNvPr>
          <p:cNvSpPr txBox="1"/>
          <p:nvPr/>
        </p:nvSpPr>
        <p:spPr>
          <a:xfrm>
            <a:off x="4405305" y="4397754"/>
            <a:ext cx="3338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60nA – Novembre 2021 </a:t>
            </a:r>
          </a:p>
          <a:p>
            <a:pPr algn="ctr"/>
            <a:r>
              <a:rPr lang="fr-FR" dirty="0" err="1"/>
              <a:t>sCVD</a:t>
            </a:r>
            <a:r>
              <a:rPr lang="fr-FR" dirty="0"/>
              <a:t> 150µm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dt = 40µs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5994B2-90FE-47A2-AE99-E1E634D0D160}"/>
              </a:ext>
            </a:extLst>
          </p:cNvPr>
          <p:cNvSpPr txBox="1"/>
          <p:nvPr/>
        </p:nvSpPr>
        <p:spPr>
          <a:xfrm>
            <a:off x="8377681" y="4366122"/>
            <a:ext cx="3338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60nA – Novembre 2021</a:t>
            </a:r>
          </a:p>
          <a:p>
            <a:pPr algn="ctr"/>
            <a:r>
              <a:rPr lang="fr-FR" dirty="0" err="1"/>
              <a:t>sCVD</a:t>
            </a:r>
            <a:r>
              <a:rPr lang="fr-FR" dirty="0"/>
              <a:t> 150µm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dt = 70µs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BA7229D-69F2-4EA3-B28A-A1AF0F49A7B2}"/>
              </a:ext>
            </a:extLst>
          </p:cNvPr>
          <p:cNvCxnSpPr/>
          <p:nvPr/>
        </p:nvCxnSpPr>
        <p:spPr>
          <a:xfrm>
            <a:off x="1520936" y="1878174"/>
            <a:ext cx="0" cy="20888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0FADFCF-DB17-474D-9A1F-480D76618881}"/>
              </a:ext>
            </a:extLst>
          </p:cNvPr>
          <p:cNvCxnSpPr/>
          <p:nvPr/>
        </p:nvCxnSpPr>
        <p:spPr>
          <a:xfrm>
            <a:off x="2115329" y="1878173"/>
            <a:ext cx="0" cy="20888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84709A1-4BA7-4263-B990-72269FBA09D3}"/>
              </a:ext>
            </a:extLst>
          </p:cNvPr>
          <p:cNvCxnSpPr/>
          <p:nvPr/>
        </p:nvCxnSpPr>
        <p:spPr>
          <a:xfrm>
            <a:off x="6359636" y="1878172"/>
            <a:ext cx="0" cy="20888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951CB68-5113-4D0D-9F26-A08323B3CA90}"/>
              </a:ext>
            </a:extLst>
          </p:cNvPr>
          <p:cNvCxnSpPr/>
          <p:nvPr/>
        </p:nvCxnSpPr>
        <p:spPr>
          <a:xfrm>
            <a:off x="5226829" y="1878172"/>
            <a:ext cx="0" cy="20888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CBF149A-8C99-4AA7-B200-E6A9D4D1BE32}"/>
              </a:ext>
            </a:extLst>
          </p:cNvPr>
          <p:cNvCxnSpPr/>
          <p:nvPr/>
        </p:nvCxnSpPr>
        <p:spPr>
          <a:xfrm>
            <a:off x="9211397" y="1878172"/>
            <a:ext cx="0" cy="20888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F18782D-1C3A-4B4F-81CB-8D7B6A2C8E5A}"/>
              </a:ext>
            </a:extLst>
          </p:cNvPr>
          <p:cNvCxnSpPr/>
          <p:nvPr/>
        </p:nvCxnSpPr>
        <p:spPr>
          <a:xfrm>
            <a:off x="10193140" y="1878172"/>
            <a:ext cx="0" cy="20888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7B9E1BA-C4D6-4DEC-809D-D27E3D1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0ED1-E22F-49F3-8808-C9E50F5F2900}" type="slidenum">
              <a:rPr lang="fr-FR" smtClean="0"/>
              <a:t>20</a:t>
            </a:fld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E637D41-BCC4-49F8-94B9-6082B2DD3479}"/>
              </a:ext>
            </a:extLst>
          </p:cNvPr>
          <p:cNvSpPr txBox="1"/>
          <p:nvPr/>
        </p:nvSpPr>
        <p:spPr>
          <a:xfrm>
            <a:off x="-81105" y="1572058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8B175E-8AE7-4B6B-B0E8-DAF12F139851}"/>
              </a:ext>
            </a:extLst>
          </p:cNvPr>
          <p:cNvSpPr txBox="1"/>
          <p:nvPr/>
        </p:nvSpPr>
        <p:spPr>
          <a:xfrm>
            <a:off x="2973167" y="3857645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05439EA-39E9-43AC-BB5E-20E1FBFFBB4B}"/>
              </a:ext>
            </a:extLst>
          </p:cNvPr>
          <p:cNvSpPr txBox="1"/>
          <p:nvPr/>
        </p:nvSpPr>
        <p:spPr>
          <a:xfrm>
            <a:off x="3903434" y="1601173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52A423-3555-407B-B764-F8BC3FDEBEC5}"/>
              </a:ext>
            </a:extLst>
          </p:cNvPr>
          <p:cNvSpPr txBox="1"/>
          <p:nvPr/>
        </p:nvSpPr>
        <p:spPr>
          <a:xfrm>
            <a:off x="6944789" y="3857646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121B4AE-0864-472B-8507-9F5F5F5CE004}"/>
              </a:ext>
            </a:extLst>
          </p:cNvPr>
          <p:cNvSpPr txBox="1"/>
          <p:nvPr/>
        </p:nvSpPr>
        <p:spPr>
          <a:xfrm>
            <a:off x="7896412" y="1601173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BEEA989-019B-47E8-89E8-BD1547325DB1}"/>
              </a:ext>
            </a:extLst>
          </p:cNvPr>
          <p:cNvSpPr txBox="1"/>
          <p:nvPr/>
        </p:nvSpPr>
        <p:spPr>
          <a:xfrm>
            <a:off x="10937767" y="3857646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2176955-6EA6-4DC7-B531-1973655D0C20}"/>
              </a:ext>
            </a:extLst>
          </p:cNvPr>
          <p:cNvSpPr txBox="1"/>
          <p:nvPr/>
        </p:nvSpPr>
        <p:spPr>
          <a:xfrm>
            <a:off x="838200" y="5534138"/>
            <a:ext cx="892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Queue de train identique et longue (visible sur une trentaine de microsecondes)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Temps de montée</a:t>
            </a:r>
          </a:p>
        </p:txBody>
      </p:sp>
    </p:spTree>
    <p:extLst>
      <p:ext uri="{BB962C8B-B14F-4D97-AF65-F5344CB8AC3E}">
        <p14:creationId xmlns:p14="http://schemas.microsoft.com/office/powerpoint/2010/main" val="2855670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D8D4D74E-7FCB-4476-B470-D1239BBE7DA7}"/>
              </a:ext>
            </a:extLst>
          </p:cNvPr>
          <p:cNvSpPr/>
          <p:nvPr/>
        </p:nvSpPr>
        <p:spPr>
          <a:xfrm>
            <a:off x="2942404" y="1175844"/>
            <a:ext cx="725009" cy="7298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802F873-2AE2-4A01-938E-C06F1E4E3595}"/>
              </a:ext>
            </a:extLst>
          </p:cNvPr>
          <p:cNvSpPr/>
          <p:nvPr/>
        </p:nvSpPr>
        <p:spPr>
          <a:xfrm>
            <a:off x="2942404" y="2276200"/>
            <a:ext cx="725009" cy="7298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60335D4-9C5A-498C-85E2-E2BD3DB7D31D}"/>
              </a:ext>
            </a:extLst>
          </p:cNvPr>
          <p:cNvSpPr/>
          <p:nvPr/>
        </p:nvSpPr>
        <p:spPr>
          <a:xfrm>
            <a:off x="2942403" y="3376556"/>
            <a:ext cx="725009" cy="7298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CF98D9-D620-44B9-9D4C-84103CE2D13F}"/>
              </a:ext>
            </a:extLst>
          </p:cNvPr>
          <p:cNvSpPr txBox="1"/>
          <p:nvPr/>
        </p:nvSpPr>
        <p:spPr>
          <a:xfrm>
            <a:off x="838200" y="5493909"/>
            <a:ext cx="9697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Différence entre les signaux bleu (mono aminci), et rouge-vert (mono épais) et noir (polycristallin):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Puller</a:t>
            </a:r>
            <a:r>
              <a:rPr lang="fr-FR" dirty="0"/>
              <a:t> : </a:t>
            </a:r>
            <a:r>
              <a:rPr lang="fr-FR" dirty="0">
                <a:solidFill>
                  <a:schemeClr val="bg1"/>
                </a:solidFill>
                <a:highlight>
                  <a:srgbClr val="0000FF"/>
                </a:highlight>
              </a:rPr>
              <a:t>bleu</a:t>
            </a:r>
            <a:r>
              <a:rPr lang="fr-FR" dirty="0"/>
              <a:t> : 3,21 kV / 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</a:rPr>
              <a:t>rouge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  <a:highlight>
                  <a:srgbClr val="008000"/>
                </a:highlight>
              </a:rPr>
              <a:t>vert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/>
              <a:t>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/>
              <a:t>4,05 kV / </a:t>
            </a:r>
            <a:r>
              <a:rPr lang="fr-FR" dirty="0">
                <a:solidFill>
                  <a:schemeClr val="bg1"/>
                </a:solidFill>
                <a:highlight>
                  <a:srgbClr val="000000"/>
                </a:highlight>
              </a:rPr>
              <a:t>noir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/>
              <a:t>: 2,5kV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Tension d’arc : </a:t>
            </a:r>
            <a:r>
              <a:rPr lang="fr-FR" dirty="0">
                <a:solidFill>
                  <a:schemeClr val="bg1"/>
                </a:solidFill>
                <a:highlight>
                  <a:srgbClr val="0000FF"/>
                </a:highlight>
              </a:rPr>
              <a:t>bleu</a:t>
            </a:r>
            <a:r>
              <a:rPr lang="fr-FR" dirty="0">
                <a:solidFill>
                  <a:schemeClr val="bg1"/>
                </a:solidFill>
              </a:rPr>
              <a:t> :</a:t>
            </a:r>
            <a:r>
              <a:rPr lang="fr-FR" dirty="0"/>
              <a:t> 45,25 V / </a:t>
            </a:r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</a:rPr>
              <a:t>rouge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  <a:highlight>
                  <a:srgbClr val="008000"/>
                </a:highlight>
              </a:rPr>
              <a:t>vert </a:t>
            </a:r>
            <a:r>
              <a:rPr lang="fr-FR" dirty="0"/>
              <a:t>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/>
              <a:t>28,9 V / </a:t>
            </a:r>
            <a:r>
              <a:rPr lang="fr-FR" dirty="0">
                <a:solidFill>
                  <a:schemeClr val="bg1"/>
                </a:solidFill>
                <a:highlight>
                  <a:srgbClr val="000000"/>
                </a:highlight>
              </a:rPr>
              <a:t>noir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/>
              <a:t>: 80V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3h40 d’écart, avec fonctionnement pendant au moins 2h30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84A0DE-A81F-41A8-9504-1EE3FC4E8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21</a:t>
            </a:fld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15C0E1D-3D80-4930-B8F8-07B194D68149}"/>
              </a:ext>
            </a:extLst>
          </p:cNvPr>
          <p:cNvGrpSpPr/>
          <p:nvPr/>
        </p:nvGrpSpPr>
        <p:grpSpPr>
          <a:xfrm>
            <a:off x="275208" y="261444"/>
            <a:ext cx="9627994" cy="4979478"/>
            <a:chOff x="275208" y="261444"/>
            <a:chExt cx="9627994" cy="497947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B3F513B-3383-4289-929C-E21A021C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208" y="261444"/>
              <a:ext cx="9627994" cy="49794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F032D4-7B29-4AE9-B2A3-6D2AA582635B}"/>
                </a:ext>
              </a:extLst>
            </p:cNvPr>
            <p:cNvSpPr/>
            <p:nvPr/>
          </p:nvSpPr>
          <p:spPr>
            <a:xfrm>
              <a:off x="7191376" y="872976"/>
              <a:ext cx="1085850" cy="570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EB8C0ED-A159-47B6-8668-3FE33077F83E}"/>
                </a:ext>
              </a:extLst>
            </p:cNvPr>
            <p:cNvSpPr txBox="1"/>
            <p:nvPr/>
          </p:nvSpPr>
          <p:spPr>
            <a:xfrm>
              <a:off x="6943726" y="820910"/>
              <a:ext cx="13335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sCVD</a:t>
              </a:r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 540 µm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959217B-7763-4640-8670-940D81147047}"/>
                </a:ext>
              </a:extLst>
            </p:cNvPr>
            <p:cNvSpPr txBox="1"/>
            <p:nvPr/>
          </p:nvSpPr>
          <p:spPr>
            <a:xfrm>
              <a:off x="6943726" y="968827"/>
              <a:ext cx="13335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sCVD</a:t>
              </a:r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 540 µm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DACBD23-0C57-40EC-8F80-451AD1B08D5D}"/>
                </a:ext>
              </a:extLst>
            </p:cNvPr>
            <p:cNvSpPr txBox="1"/>
            <p:nvPr/>
          </p:nvSpPr>
          <p:spPr>
            <a:xfrm>
              <a:off x="6943726" y="1117087"/>
              <a:ext cx="13335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sCVD</a:t>
              </a:r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 150 µm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19F9270-A09D-4B6E-90C6-2281DEFF9872}"/>
                </a:ext>
              </a:extLst>
            </p:cNvPr>
            <p:cNvSpPr txBox="1"/>
            <p:nvPr/>
          </p:nvSpPr>
          <p:spPr>
            <a:xfrm>
              <a:off x="6943726" y="1264662"/>
              <a:ext cx="13335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pCVD</a:t>
              </a:r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 300 µm</a:t>
              </a:r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FA946763-E1BF-4CE5-A9FD-C16F947CD304}"/>
              </a:ext>
            </a:extLst>
          </p:cNvPr>
          <p:cNvSpPr/>
          <p:nvPr/>
        </p:nvSpPr>
        <p:spPr>
          <a:xfrm>
            <a:off x="2942403" y="1118283"/>
            <a:ext cx="972660" cy="972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B9318B0-9923-4B76-85F4-6BFD857FFE7C}"/>
              </a:ext>
            </a:extLst>
          </p:cNvPr>
          <p:cNvSpPr/>
          <p:nvPr/>
        </p:nvSpPr>
        <p:spPr>
          <a:xfrm>
            <a:off x="2942403" y="2219916"/>
            <a:ext cx="972660" cy="972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BD99867-3ADE-4CC9-BF74-FA48C0BCB420}"/>
              </a:ext>
            </a:extLst>
          </p:cNvPr>
          <p:cNvSpPr/>
          <p:nvPr/>
        </p:nvSpPr>
        <p:spPr>
          <a:xfrm>
            <a:off x="2942403" y="3302499"/>
            <a:ext cx="972660" cy="972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59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E3CFFDF-47F1-4936-9A9F-1ED839A8BED3}"/>
              </a:ext>
            </a:extLst>
          </p:cNvPr>
          <p:cNvGrpSpPr/>
          <p:nvPr/>
        </p:nvGrpSpPr>
        <p:grpSpPr>
          <a:xfrm>
            <a:off x="275208" y="261444"/>
            <a:ext cx="9627994" cy="4979478"/>
            <a:chOff x="275208" y="261444"/>
            <a:chExt cx="9627994" cy="4979478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CB88A82-ABCB-4E0C-97C0-B0ACD8BF0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208" y="261444"/>
              <a:ext cx="9627994" cy="497947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F642EF-FBE9-4B0F-9096-40939733D68D}"/>
                </a:ext>
              </a:extLst>
            </p:cNvPr>
            <p:cNvSpPr/>
            <p:nvPr/>
          </p:nvSpPr>
          <p:spPr>
            <a:xfrm>
              <a:off x="7191376" y="872245"/>
              <a:ext cx="1085850" cy="564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9F89DB2-F7A2-481C-9A0D-F6EBBA9DDF7D}"/>
                </a:ext>
              </a:extLst>
            </p:cNvPr>
            <p:cNvSpPr txBox="1"/>
            <p:nvPr/>
          </p:nvSpPr>
          <p:spPr>
            <a:xfrm>
              <a:off x="6943726" y="816602"/>
              <a:ext cx="13335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sCVD</a:t>
              </a:r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 540 µm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46B8C4E-9C06-4634-9B21-FB51BEFEED3E}"/>
                </a:ext>
              </a:extLst>
            </p:cNvPr>
            <p:cNvSpPr txBox="1"/>
            <p:nvPr/>
          </p:nvSpPr>
          <p:spPr>
            <a:xfrm>
              <a:off x="6943726" y="966764"/>
              <a:ext cx="13335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sCVD</a:t>
              </a:r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 540 µm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079CB28-9637-420E-8D18-C3D3F00B0805}"/>
                </a:ext>
              </a:extLst>
            </p:cNvPr>
            <p:cNvSpPr txBox="1"/>
            <p:nvPr/>
          </p:nvSpPr>
          <p:spPr>
            <a:xfrm>
              <a:off x="6943726" y="1117087"/>
              <a:ext cx="13335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sCVD</a:t>
              </a:r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 150 µm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4885E15-62E1-4A28-A66F-FA72C5E9662F}"/>
                </a:ext>
              </a:extLst>
            </p:cNvPr>
            <p:cNvSpPr txBox="1"/>
            <p:nvPr/>
          </p:nvSpPr>
          <p:spPr>
            <a:xfrm>
              <a:off x="6943726" y="1264662"/>
              <a:ext cx="13335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pCVD</a:t>
              </a:r>
              <a:r>
                <a:rPr lang="fr-FR" sz="900" dirty="0">
                  <a:latin typeface="Arial" panose="020B0604020202020204" pitchFamily="34" charset="0"/>
                  <a:cs typeface="Arial" panose="020B0604020202020204" pitchFamily="34" charset="0"/>
                </a:rPr>
                <a:t> 300 µm</a:t>
              </a:r>
            </a:p>
          </p:txBody>
        </p:sp>
      </p:grp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B878F1E-E1AA-4160-ADDD-46947A42F5A7}"/>
              </a:ext>
            </a:extLst>
          </p:cNvPr>
          <p:cNvCxnSpPr/>
          <p:nvPr/>
        </p:nvCxnSpPr>
        <p:spPr>
          <a:xfrm>
            <a:off x="1571625" y="4533900"/>
            <a:ext cx="701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E279972-E4D6-45AC-A0AC-6E02CB111353}"/>
              </a:ext>
            </a:extLst>
          </p:cNvPr>
          <p:cNvCxnSpPr/>
          <p:nvPr/>
        </p:nvCxnSpPr>
        <p:spPr>
          <a:xfrm>
            <a:off x="1584005" y="3409950"/>
            <a:ext cx="701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B2D1213-22CE-48D9-A1C3-E46D3CC3C592}"/>
              </a:ext>
            </a:extLst>
          </p:cNvPr>
          <p:cNvCxnSpPr>
            <a:cxnSpLocks/>
          </p:cNvCxnSpPr>
          <p:nvPr/>
        </p:nvCxnSpPr>
        <p:spPr>
          <a:xfrm>
            <a:off x="2371725" y="2276200"/>
            <a:ext cx="5143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3870CBA-B432-4EB1-8286-6DAD43037D1B}"/>
              </a:ext>
            </a:extLst>
          </p:cNvPr>
          <p:cNvCxnSpPr>
            <a:cxnSpLocks/>
          </p:cNvCxnSpPr>
          <p:nvPr/>
        </p:nvCxnSpPr>
        <p:spPr>
          <a:xfrm>
            <a:off x="2076450" y="1146994"/>
            <a:ext cx="4629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DAB9516E-83C0-46D7-952F-43BFA3779FB7}"/>
              </a:ext>
            </a:extLst>
          </p:cNvPr>
          <p:cNvSpPr/>
          <p:nvPr/>
        </p:nvSpPr>
        <p:spPr>
          <a:xfrm>
            <a:off x="2828104" y="4178779"/>
            <a:ext cx="4001321" cy="5646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52DEC25-0D00-4FD9-970D-B29DB20519C3}"/>
              </a:ext>
            </a:extLst>
          </p:cNvPr>
          <p:cNvSpPr/>
          <p:nvPr/>
        </p:nvSpPr>
        <p:spPr>
          <a:xfrm>
            <a:off x="2704279" y="3029635"/>
            <a:ext cx="4001321" cy="5646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C7B065-BFCD-4F75-B10E-576778A39B34}"/>
              </a:ext>
            </a:extLst>
          </p:cNvPr>
          <p:cNvSpPr/>
          <p:nvPr/>
        </p:nvSpPr>
        <p:spPr>
          <a:xfrm>
            <a:off x="2704279" y="1978473"/>
            <a:ext cx="4001321" cy="5646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5F79B4A-B1D5-4201-9BC6-97E47610EC6D}"/>
              </a:ext>
            </a:extLst>
          </p:cNvPr>
          <p:cNvSpPr/>
          <p:nvPr/>
        </p:nvSpPr>
        <p:spPr>
          <a:xfrm>
            <a:off x="2704278" y="882351"/>
            <a:ext cx="4001321" cy="5646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BE87D7-D4EA-4308-BBBD-1FE475AB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22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6F68A6-A34D-416E-B3B8-DDA835F6EABE}"/>
              </a:ext>
            </a:extLst>
          </p:cNvPr>
          <p:cNvSpPr txBox="1"/>
          <p:nvPr/>
        </p:nvSpPr>
        <p:spPr>
          <a:xfrm>
            <a:off x="914400" y="5449824"/>
            <a:ext cx="7763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Ligne de base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Renseignement sur le remplissage des pièges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En lien avec l’épaisseur et la polarisation du diamant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5289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7FD6D-1422-4D96-9024-A0A1FC74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698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Différence entre les trains suivant le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dt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BBECF6-487C-468A-9AB7-6856AA1D8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56" y="1375839"/>
            <a:ext cx="3848766" cy="2617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68B77-274F-40B1-BA8C-16C2C362E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332" y="1375838"/>
            <a:ext cx="3848767" cy="2617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1187CB-729A-4690-AE8B-33C338BCC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709" y="1375837"/>
            <a:ext cx="3848768" cy="2617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23EC7FE-5BE1-4D4A-9304-A10AF965818D}"/>
              </a:ext>
            </a:extLst>
          </p:cNvPr>
          <p:cNvSpPr txBox="1"/>
          <p:nvPr/>
        </p:nvSpPr>
        <p:spPr>
          <a:xfrm>
            <a:off x="432929" y="4127937"/>
            <a:ext cx="3338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60nA – Novembre 2021</a:t>
            </a:r>
          </a:p>
          <a:p>
            <a:pPr algn="ctr"/>
            <a:r>
              <a:rPr lang="fr-FR" dirty="0" err="1"/>
              <a:t>sCVD</a:t>
            </a:r>
            <a:r>
              <a:rPr lang="fr-FR" dirty="0"/>
              <a:t> 150µm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dt = 10µs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40953C-F3E5-4ABC-89E3-A535FDC8AAB4}"/>
              </a:ext>
            </a:extLst>
          </p:cNvPr>
          <p:cNvSpPr txBox="1"/>
          <p:nvPr/>
        </p:nvSpPr>
        <p:spPr>
          <a:xfrm>
            <a:off x="4405305" y="4128432"/>
            <a:ext cx="3338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60nA – Novembre 2021 </a:t>
            </a:r>
          </a:p>
          <a:p>
            <a:pPr algn="ctr"/>
            <a:r>
              <a:rPr lang="fr-FR" dirty="0" err="1"/>
              <a:t>sCVD</a:t>
            </a:r>
            <a:r>
              <a:rPr lang="fr-FR" dirty="0"/>
              <a:t> 150µm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dt = 40µs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5994B2-90FE-47A2-AE99-E1E634D0D160}"/>
              </a:ext>
            </a:extLst>
          </p:cNvPr>
          <p:cNvSpPr txBox="1"/>
          <p:nvPr/>
        </p:nvSpPr>
        <p:spPr>
          <a:xfrm>
            <a:off x="8377681" y="4127936"/>
            <a:ext cx="3338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60nA – Novembre 2021</a:t>
            </a:r>
          </a:p>
          <a:p>
            <a:pPr algn="ctr"/>
            <a:r>
              <a:rPr lang="fr-FR" dirty="0" err="1"/>
              <a:t>sCVD</a:t>
            </a:r>
            <a:r>
              <a:rPr lang="fr-FR" dirty="0"/>
              <a:t> 150µm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dt = 70µs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7B9E1BA-C4D6-4DEC-809D-D27E3D1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0ED1-E22F-49F3-8808-C9E50F5F2900}" type="slidenum">
              <a:rPr lang="fr-FR" smtClean="0"/>
              <a:t>23</a:t>
            </a:fld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E637D41-BCC4-49F8-94B9-6082B2DD3479}"/>
              </a:ext>
            </a:extLst>
          </p:cNvPr>
          <p:cNvSpPr txBox="1"/>
          <p:nvPr/>
        </p:nvSpPr>
        <p:spPr>
          <a:xfrm>
            <a:off x="-81105" y="1333872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8B175E-8AE7-4B6B-B0E8-DAF12F139851}"/>
              </a:ext>
            </a:extLst>
          </p:cNvPr>
          <p:cNvSpPr txBox="1"/>
          <p:nvPr/>
        </p:nvSpPr>
        <p:spPr>
          <a:xfrm>
            <a:off x="2960250" y="3590345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05439EA-39E9-43AC-BB5E-20E1FBFFBB4B}"/>
              </a:ext>
            </a:extLst>
          </p:cNvPr>
          <p:cNvSpPr txBox="1"/>
          <p:nvPr/>
        </p:nvSpPr>
        <p:spPr>
          <a:xfrm>
            <a:off x="3903434" y="1362987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52A423-3555-407B-B764-F8BC3FDEBEC5}"/>
              </a:ext>
            </a:extLst>
          </p:cNvPr>
          <p:cNvSpPr txBox="1"/>
          <p:nvPr/>
        </p:nvSpPr>
        <p:spPr>
          <a:xfrm>
            <a:off x="6944789" y="3619460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121B4AE-0864-472B-8507-9F5F5F5CE004}"/>
              </a:ext>
            </a:extLst>
          </p:cNvPr>
          <p:cNvSpPr txBox="1"/>
          <p:nvPr/>
        </p:nvSpPr>
        <p:spPr>
          <a:xfrm>
            <a:off x="7896412" y="1362987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BEEA989-019B-47E8-89E8-BD1547325DB1}"/>
              </a:ext>
            </a:extLst>
          </p:cNvPr>
          <p:cNvSpPr txBox="1"/>
          <p:nvPr/>
        </p:nvSpPr>
        <p:spPr>
          <a:xfrm>
            <a:off x="10937767" y="3619460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2176955-6EA6-4DC7-B531-1973655D0C20}"/>
                  </a:ext>
                </a:extLst>
              </p:cNvPr>
              <p:cNvSpPr txBox="1"/>
              <p:nvPr/>
            </p:nvSpPr>
            <p:spPr>
              <a:xfrm>
                <a:off x="395016" y="4969655"/>
                <a:ext cx="117165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La ligne de base est dépendante 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de la qualité cristalline (</a:t>
                </a:r>
                <a:r>
                  <a:rPr lang="fr-FR" dirty="0" err="1">
                    <a:solidFill>
                      <a:schemeClr val="accent1">
                        <a:lumMod val="50000"/>
                      </a:schemeClr>
                    </a:solidFill>
                  </a:rPr>
                  <a:t>pCVD</a:t>
                </a:r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/</a:t>
                </a:r>
                <a:r>
                  <a:rPr lang="fr-FR" dirty="0" err="1">
                    <a:solidFill>
                      <a:schemeClr val="accent1">
                        <a:lumMod val="50000"/>
                      </a:schemeClr>
                    </a:solidFill>
                  </a:rPr>
                  <a:t>sCVD</a:t>
                </a:r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de l’épaisseur du diamant</a:t>
                </a:r>
              </a:p>
              <a:p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La densité de défauts produits sous irradiation dans le diamant dépend de la fluence reçue et de l’épaisseur du détecteur</a:t>
                </a:r>
              </a:p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 dépendance du temps d’établissement de la ligne de base du signal diamant dans le train</a:t>
                </a:r>
              </a:p>
              <a:p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Nécessité d’un diamant aminci et surpolarisé pour un fonctionnement à haut flux</a:t>
                </a:r>
              </a:p>
            </p:txBody>
          </p:sp>
        </mc:Choice>
        <mc:Fallback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2176955-6EA6-4DC7-B531-1973655D0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16" y="4969655"/>
                <a:ext cx="11716500" cy="1754326"/>
              </a:xfrm>
              <a:prstGeom prst="rect">
                <a:avLst/>
              </a:prstGeom>
              <a:blipFill>
                <a:blip r:embed="rId6"/>
                <a:stretch>
                  <a:fillRect l="-468" t="-1736" b="-45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>
            <a:extLst>
              <a:ext uri="{FF2B5EF4-FFF2-40B4-BE49-F238E27FC236}">
                <a16:creationId xmlns:a16="http://schemas.microsoft.com/office/drawing/2014/main" id="{C3AEB4A6-DEF2-45BD-9138-8874B22E062F}"/>
              </a:ext>
            </a:extLst>
          </p:cNvPr>
          <p:cNvSpPr/>
          <p:nvPr/>
        </p:nvSpPr>
        <p:spPr>
          <a:xfrm>
            <a:off x="1333500" y="3305114"/>
            <a:ext cx="1406227" cy="578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F53B493-0CB7-43F1-BEFC-39B61D8F2DC1}"/>
              </a:ext>
            </a:extLst>
          </p:cNvPr>
          <p:cNvSpPr/>
          <p:nvPr/>
        </p:nvSpPr>
        <p:spPr>
          <a:xfrm>
            <a:off x="5157667" y="3254322"/>
            <a:ext cx="1406227" cy="578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4D9B013-B7DF-4825-9758-90BFA295CF38}"/>
              </a:ext>
            </a:extLst>
          </p:cNvPr>
          <p:cNvSpPr/>
          <p:nvPr/>
        </p:nvSpPr>
        <p:spPr>
          <a:xfrm>
            <a:off x="9048120" y="3254859"/>
            <a:ext cx="1406227" cy="578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863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377E7D5-6AAA-4840-ABA8-9C93268BB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89" y="3892563"/>
            <a:ext cx="5160592" cy="2782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5E52EF-1D69-4908-A201-75686571C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3" t="6648" r="1911" b="4843"/>
          <a:stretch/>
        </p:blipFill>
        <p:spPr>
          <a:xfrm>
            <a:off x="519208" y="753796"/>
            <a:ext cx="5194167" cy="2782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1B427A-486B-4BD7-B8D7-35A0BDBE60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1" t="10015" r="3202" b="3500"/>
          <a:stretch/>
        </p:blipFill>
        <p:spPr>
          <a:xfrm>
            <a:off x="6478627" y="2328746"/>
            <a:ext cx="5083758" cy="27828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7B89C21-776C-4229-B3EB-05AFCA77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E299A-A4A8-48C0-996B-7C6355BC477F}" type="slidenum">
              <a:rPr lang="fr-FR" smtClean="0"/>
              <a:t>24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27EC9A-E401-4B3A-9CC8-EAAB8D2DA06A}"/>
              </a:ext>
            </a:extLst>
          </p:cNvPr>
          <p:cNvSpPr txBox="1"/>
          <p:nvPr/>
        </p:nvSpPr>
        <p:spPr>
          <a:xfrm>
            <a:off x="327171" y="100668"/>
            <a:ext cx="5768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Monitorage faisceau diamant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4DF37A-68E2-4636-AA80-CACABAAFA98D}"/>
              </a:ext>
            </a:extLst>
          </p:cNvPr>
          <p:cNvSpPr txBox="1"/>
          <p:nvPr/>
        </p:nvSpPr>
        <p:spPr>
          <a:xfrm>
            <a:off x="4514118" y="3892563"/>
            <a:ext cx="14816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sCVD</a:t>
            </a:r>
            <a:r>
              <a:rPr lang="fr-FR" dirty="0"/>
              <a:t> 150µm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90CEC9-8531-457C-B37F-C1906BEE8120}"/>
              </a:ext>
            </a:extLst>
          </p:cNvPr>
          <p:cNvSpPr txBox="1"/>
          <p:nvPr/>
        </p:nvSpPr>
        <p:spPr>
          <a:xfrm>
            <a:off x="10330213" y="2328746"/>
            <a:ext cx="14175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pCVD</a:t>
            </a:r>
            <a:r>
              <a:rPr lang="fr-FR" dirty="0"/>
              <a:t> 300µm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83CB4B6-55B5-4DBA-966E-5D2DF4B02C6B}"/>
              </a:ext>
            </a:extLst>
          </p:cNvPr>
          <p:cNvSpPr txBox="1"/>
          <p:nvPr/>
        </p:nvSpPr>
        <p:spPr>
          <a:xfrm>
            <a:off x="4514118" y="753796"/>
            <a:ext cx="14816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sCVD</a:t>
            </a:r>
            <a:r>
              <a:rPr lang="fr-FR" dirty="0"/>
              <a:t> 540µm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DA382C-E085-493C-B43B-5E74BEF706C5}"/>
              </a:ext>
            </a:extLst>
          </p:cNvPr>
          <p:cNvSpPr txBox="1"/>
          <p:nvPr/>
        </p:nvSpPr>
        <p:spPr>
          <a:xfrm>
            <a:off x="923776" y="462106"/>
            <a:ext cx="461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300nA</a:t>
            </a:r>
            <a:r>
              <a:rPr lang="fr-FR" dirty="0"/>
              <a:t> – </a:t>
            </a:r>
            <a:r>
              <a:rPr lang="fr-FR" dirty="0" err="1"/>
              <a:t>sCVD</a:t>
            </a:r>
            <a:r>
              <a:rPr lang="fr-FR" dirty="0"/>
              <a:t> 540µm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05B9781-185A-485A-9B19-D920001622B2}"/>
              </a:ext>
            </a:extLst>
          </p:cNvPr>
          <p:cNvSpPr txBox="1"/>
          <p:nvPr/>
        </p:nvSpPr>
        <p:spPr>
          <a:xfrm>
            <a:off x="946340" y="3533310"/>
            <a:ext cx="461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300nA</a:t>
            </a:r>
            <a:r>
              <a:rPr lang="fr-FR" dirty="0"/>
              <a:t> – </a:t>
            </a:r>
            <a:r>
              <a:rPr lang="fr-FR" dirty="0" err="1"/>
              <a:t>sCVD</a:t>
            </a:r>
            <a:r>
              <a:rPr lang="fr-FR" dirty="0"/>
              <a:t> 150µm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ADD27F0-5741-4E4D-8512-91ECD901427C}"/>
              </a:ext>
            </a:extLst>
          </p:cNvPr>
          <p:cNvSpPr txBox="1"/>
          <p:nvPr/>
        </p:nvSpPr>
        <p:spPr>
          <a:xfrm>
            <a:off x="6715180" y="1922896"/>
            <a:ext cx="461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300nA</a:t>
            </a:r>
            <a:r>
              <a:rPr lang="fr-FR" dirty="0"/>
              <a:t> – </a:t>
            </a:r>
            <a:r>
              <a:rPr lang="fr-FR" dirty="0" err="1"/>
              <a:t>pCVD</a:t>
            </a:r>
            <a:r>
              <a:rPr lang="fr-FR" dirty="0"/>
              <a:t> 300µm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50F9CDB-5C6A-46C1-AC55-FE5886DFC4AF}"/>
              </a:ext>
            </a:extLst>
          </p:cNvPr>
          <p:cNvSpPr txBox="1"/>
          <p:nvPr/>
        </p:nvSpPr>
        <p:spPr>
          <a:xfrm rot="16200000">
            <a:off x="-246408" y="1285336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95883DD-32AA-49B6-A736-51FB79C684EA}"/>
              </a:ext>
            </a:extLst>
          </p:cNvPr>
          <p:cNvSpPr txBox="1"/>
          <p:nvPr/>
        </p:nvSpPr>
        <p:spPr>
          <a:xfrm>
            <a:off x="4719561" y="3368346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67900B8-11DF-4F25-9947-39A9CC6C9C5B}"/>
              </a:ext>
            </a:extLst>
          </p:cNvPr>
          <p:cNvSpPr txBox="1"/>
          <p:nvPr/>
        </p:nvSpPr>
        <p:spPr>
          <a:xfrm rot="16200000">
            <a:off x="5713011" y="2926996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6D4618F-C6E4-4590-835D-46390153F839}"/>
              </a:ext>
            </a:extLst>
          </p:cNvPr>
          <p:cNvSpPr txBox="1"/>
          <p:nvPr/>
        </p:nvSpPr>
        <p:spPr>
          <a:xfrm>
            <a:off x="10678980" y="5010006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C648294-7FB8-4FF2-BDC2-56CE6E0D2DA2}"/>
              </a:ext>
            </a:extLst>
          </p:cNvPr>
          <p:cNvSpPr txBox="1"/>
          <p:nvPr/>
        </p:nvSpPr>
        <p:spPr>
          <a:xfrm rot="16200000">
            <a:off x="-229830" y="4381180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60FFE48-FE0E-4C81-A481-8694324C8E6B}"/>
              </a:ext>
            </a:extLst>
          </p:cNvPr>
          <p:cNvSpPr txBox="1"/>
          <p:nvPr/>
        </p:nvSpPr>
        <p:spPr>
          <a:xfrm>
            <a:off x="4736139" y="6464190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A6A3307-962A-4D3C-9839-1A0C275C17D4}"/>
              </a:ext>
            </a:extLst>
          </p:cNvPr>
          <p:cNvSpPr/>
          <p:nvPr/>
        </p:nvSpPr>
        <p:spPr>
          <a:xfrm>
            <a:off x="8388991" y="4085439"/>
            <a:ext cx="844078" cy="8221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329FB13-7305-435E-9253-6BF758F5543D}"/>
              </a:ext>
            </a:extLst>
          </p:cNvPr>
          <p:cNvSpPr/>
          <p:nvPr/>
        </p:nvSpPr>
        <p:spPr>
          <a:xfrm>
            <a:off x="2694252" y="2481398"/>
            <a:ext cx="844078" cy="8221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74D4C57-0B30-4BFD-A3F2-07A1FBE5D6CB}"/>
              </a:ext>
            </a:extLst>
          </p:cNvPr>
          <p:cNvSpPr/>
          <p:nvPr/>
        </p:nvSpPr>
        <p:spPr>
          <a:xfrm>
            <a:off x="2190925" y="5617793"/>
            <a:ext cx="844078" cy="8221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244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5D938-CE6C-4914-AC5F-D94950A41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77CC1F-F53F-47FE-B04C-4B42880F3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1631B5F-F49A-4CB1-9DD0-6892DB6C9E6C}"/>
              </a:ext>
            </a:extLst>
          </p:cNvPr>
          <p:cNvGrpSpPr/>
          <p:nvPr/>
        </p:nvGrpSpPr>
        <p:grpSpPr>
          <a:xfrm>
            <a:off x="0" y="276225"/>
            <a:ext cx="12192000" cy="6305550"/>
            <a:chOff x="0" y="276225"/>
            <a:chExt cx="12192000" cy="630555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2ED3528-9380-446F-9213-25E8381B2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6225"/>
              <a:ext cx="12192000" cy="6305550"/>
            </a:xfrm>
            <a:prstGeom prst="rect">
              <a:avLst/>
            </a:prstGeom>
          </p:spPr>
        </p:pic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D61F7E21-C959-47DC-BA6D-4027316E7B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9200" y="4930439"/>
              <a:ext cx="9334500" cy="952500"/>
            </a:xfrm>
            <a:prstGeom prst="line">
              <a:avLst/>
            </a:prstGeom>
            <a:ln w="38100">
              <a:solidFill>
                <a:srgbClr val="FF0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D259875D-0F29-41C3-958D-CC3F4507C7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9200" y="1253790"/>
              <a:ext cx="9334500" cy="4629149"/>
            </a:xfrm>
            <a:prstGeom prst="line">
              <a:avLst/>
            </a:prstGeom>
            <a:ln w="38100">
              <a:solidFill>
                <a:srgbClr val="07FA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D6BB1047-F731-4232-B9B0-0C56BC0087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9200" y="1510964"/>
              <a:ext cx="9315450" cy="4371975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EDA37621-1D36-46FB-9E12-9C7FD42A6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9675" y="2034839"/>
              <a:ext cx="9324975" cy="37623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B8761D60-42E4-4FA4-B77B-F101A3CB14D9}"/>
              </a:ext>
            </a:extLst>
          </p:cNvPr>
          <p:cNvSpPr txBox="1"/>
          <p:nvPr/>
        </p:nvSpPr>
        <p:spPr>
          <a:xfrm>
            <a:off x="2314575" y="2348520"/>
            <a:ext cx="336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Résultat préliminaire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22CA3F9-FD41-45FE-8A48-EB5732E2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25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E96CDC-2AAA-4B64-A2F6-3D0DD3801E33}"/>
              </a:ext>
            </a:extLst>
          </p:cNvPr>
          <p:cNvSpPr/>
          <p:nvPr/>
        </p:nvSpPr>
        <p:spPr>
          <a:xfrm>
            <a:off x="3675887" y="1069848"/>
            <a:ext cx="1929575" cy="14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037A4F-9456-4F1B-8FAB-A474B78AC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887" y="1031853"/>
            <a:ext cx="1158050" cy="1970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C4C59CA-B349-44EA-AEB5-ECA6833E1EA7}"/>
              </a:ext>
            </a:extLst>
          </p:cNvPr>
          <p:cNvSpPr/>
          <p:nvPr/>
        </p:nvSpPr>
        <p:spPr>
          <a:xfrm>
            <a:off x="3675887" y="1302332"/>
            <a:ext cx="1929575" cy="14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7092814-2FAD-4B72-B9B4-E3A20CCE0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51"/>
          <a:stretch/>
        </p:blipFill>
        <p:spPr>
          <a:xfrm>
            <a:off x="3675887" y="1283871"/>
            <a:ext cx="1158050" cy="1703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9D28FC-775A-409C-A44A-4BA6F5B3DA99}"/>
              </a:ext>
            </a:extLst>
          </p:cNvPr>
          <p:cNvSpPr/>
          <p:nvPr/>
        </p:nvSpPr>
        <p:spPr>
          <a:xfrm>
            <a:off x="3675887" y="1528972"/>
            <a:ext cx="1929575" cy="14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561E80D-A6E6-4C92-A7E8-1E2EE6614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841" y="1522295"/>
            <a:ext cx="1129095" cy="1634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4E4CA42-771F-48E7-8C24-B459C4A2C122}"/>
              </a:ext>
            </a:extLst>
          </p:cNvPr>
          <p:cNvSpPr/>
          <p:nvPr/>
        </p:nvSpPr>
        <p:spPr>
          <a:xfrm>
            <a:off x="3704841" y="1762857"/>
            <a:ext cx="1929575" cy="14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A9D91FB-A41C-445E-9DBF-74D8BFE29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841" y="1770271"/>
            <a:ext cx="1343410" cy="17036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6871EAF-1F3C-4B9E-A468-60C5CAF370A1}"/>
              </a:ext>
            </a:extLst>
          </p:cNvPr>
          <p:cNvSpPr txBox="1"/>
          <p:nvPr/>
        </p:nvSpPr>
        <p:spPr>
          <a:xfrm>
            <a:off x="7201285" y="3363418"/>
            <a:ext cx="4695821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Chaque diamant a un comportement linéaire dans sa collecte des 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Certains paramètres restent à étudier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Effet de la </a:t>
            </a:r>
            <a:r>
              <a:rPr lang="fr-FR" dirty="0" err="1"/>
              <a:t>surpolarisation</a:t>
            </a:r>
            <a:endParaRPr lang="fr-FR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Effet avec l’épaisseur 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1D17591-37B6-4A8E-BFB8-ADD781B3A352}"/>
              </a:ext>
            </a:extLst>
          </p:cNvPr>
          <p:cNvSpPr/>
          <p:nvPr/>
        </p:nvSpPr>
        <p:spPr>
          <a:xfrm>
            <a:off x="3030949" y="1454544"/>
            <a:ext cx="1929575" cy="2989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59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7FD6D-1422-4D96-9024-A0A1FC74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Conclusion et perspectives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7B9E1BA-C4D6-4DEC-809D-D27E3D13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0ED1-E22F-49F3-8808-C9E50F5F2900}" type="slidenum">
              <a:rPr lang="fr-FR" smtClean="0"/>
              <a:t>26</a:t>
            </a:fld>
            <a:endParaRPr lang="fr-FR"/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318F32B4-F2CC-41A3-9767-95B8401F6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Développement de l’électronique en cours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Etude de l’impact des radiations sur le diamant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Démonstration de la linéarité de la réponse du diamant avec l’intensité (objectif : 1µA sur diamant) </a:t>
            </a:r>
          </a:p>
          <a:p>
            <a:pPr marL="457200" lvl="1" indent="0">
              <a:buNone/>
            </a:pPr>
            <a:r>
              <a:rPr lang="fr-FR" dirty="0"/>
              <a:t>Paramètres de l’étude :</a:t>
            </a:r>
          </a:p>
          <a:p>
            <a:pPr lvl="2"/>
            <a:r>
              <a:rPr lang="fr-FR" dirty="0"/>
              <a:t>La polarisation </a:t>
            </a:r>
          </a:p>
          <a:p>
            <a:pPr lvl="2"/>
            <a:r>
              <a:rPr lang="fr-FR" dirty="0"/>
              <a:t>L’épaisseur </a:t>
            </a:r>
          </a:p>
          <a:p>
            <a:pPr lvl="2"/>
            <a:r>
              <a:rPr lang="fr-FR" dirty="0"/>
              <a:t>La qualité cristalline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Etude avec ARRONAX de la forme des faisceaux (temporelle et spatiale)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4890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48D3D-3626-4F3C-99CE-387AE84A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5ADABD-B56D-4622-A94D-64B9008E1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2B03AC-B7F9-429C-91F4-A0606865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495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C7ECE8-5C25-42CA-AD9D-A17B7138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BACK UP Slides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F21E39-499C-4C65-99EF-D5570FF8D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A746C8-23A8-46AD-8A11-E8498FE8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320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29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5FFD38-7383-4901-BA25-42356345315C}"/>
              </a:ext>
            </a:extLst>
          </p:cNvPr>
          <p:cNvSpPr txBox="1"/>
          <p:nvPr/>
        </p:nvSpPr>
        <p:spPr>
          <a:xfrm>
            <a:off x="641685" y="1011906"/>
            <a:ext cx="5967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Le diamant comme solution technologique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74147C-0A4C-484D-B1F0-0A57C3329113}"/>
              </a:ext>
            </a:extLst>
          </p:cNvPr>
          <p:cNvSpPr txBox="1"/>
          <p:nvPr/>
        </p:nvSpPr>
        <p:spPr>
          <a:xfrm>
            <a:off x="232609" y="336884"/>
            <a:ext cx="1163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2) Le monitorage de faisceau en hadronthérapie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560AA785-B5CD-4BD9-AA0D-12AC53CA6C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111" y="1635480"/>
            <a:ext cx="6939716" cy="39230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53919D3-D267-4C8F-8AFA-43008E70D127}"/>
              </a:ext>
            </a:extLst>
          </p:cNvPr>
          <p:cNvSpPr txBox="1"/>
          <p:nvPr/>
        </p:nvSpPr>
        <p:spPr>
          <a:xfrm>
            <a:off x="8690659" y="2313573"/>
            <a:ext cx="340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Favorable pour les applications médicales en radiothérapie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3D5FB98-FB9E-4430-9CA9-CD9D692CB3AA}"/>
              </a:ext>
            </a:extLst>
          </p:cNvPr>
          <p:cNvSpPr/>
          <p:nvPr/>
        </p:nvSpPr>
        <p:spPr>
          <a:xfrm>
            <a:off x="4742951" y="2616555"/>
            <a:ext cx="704850" cy="464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304C115-7C6C-4E8B-AD88-B6EC5653D6BE}"/>
              </a:ext>
            </a:extLst>
          </p:cNvPr>
          <p:cNvSpPr/>
          <p:nvPr/>
        </p:nvSpPr>
        <p:spPr>
          <a:xfrm>
            <a:off x="7848593" y="2373265"/>
            <a:ext cx="704850" cy="464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78DC72E-0D9B-46A7-A99F-59C78F7146C3}"/>
              </a:ext>
            </a:extLst>
          </p:cNvPr>
          <p:cNvSpPr/>
          <p:nvPr/>
        </p:nvSpPr>
        <p:spPr>
          <a:xfrm>
            <a:off x="4742950" y="3022286"/>
            <a:ext cx="904875" cy="4328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183D3F0-21B5-4E2E-A784-15A825F34ECF}"/>
              </a:ext>
            </a:extLst>
          </p:cNvPr>
          <p:cNvSpPr/>
          <p:nvPr/>
        </p:nvSpPr>
        <p:spPr>
          <a:xfrm>
            <a:off x="4657225" y="3455130"/>
            <a:ext cx="704850" cy="420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309CEF6-16E9-4AF2-9CB0-C60C383B7751}"/>
              </a:ext>
            </a:extLst>
          </p:cNvPr>
          <p:cNvSpPr/>
          <p:nvPr/>
        </p:nvSpPr>
        <p:spPr>
          <a:xfrm>
            <a:off x="4742950" y="3875269"/>
            <a:ext cx="809625" cy="8748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D3B687F-458A-4AE6-98AE-8EE58A8B29D8}"/>
              </a:ext>
            </a:extLst>
          </p:cNvPr>
          <p:cNvSpPr/>
          <p:nvPr/>
        </p:nvSpPr>
        <p:spPr>
          <a:xfrm>
            <a:off x="6143125" y="4738491"/>
            <a:ext cx="547687" cy="420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223D662-BBC5-4085-A25D-CCD4CE4F0872}"/>
              </a:ext>
            </a:extLst>
          </p:cNvPr>
          <p:cNvSpPr/>
          <p:nvPr/>
        </p:nvSpPr>
        <p:spPr>
          <a:xfrm>
            <a:off x="4742950" y="5163482"/>
            <a:ext cx="1038226" cy="420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EBFFA3-D288-4C95-A6E4-7987F10ECFB7}"/>
              </a:ext>
            </a:extLst>
          </p:cNvPr>
          <p:cNvSpPr txBox="1"/>
          <p:nvPr/>
        </p:nvSpPr>
        <p:spPr>
          <a:xfrm>
            <a:off x="613111" y="5583622"/>
            <a:ext cx="6939716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Energie de déplacement (eV)                           43                       20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ABCEBE8-906D-49E8-B0C6-84111FDEA5AA}"/>
              </a:ext>
            </a:extLst>
          </p:cNvPr>
          <p:cNvSpPr/>
          <p:nvPr/>
        </p:nvSpPr>
        <p:spPr>
          <a:xfrm>
            <a:off x="4790075" y="5567267"/>
            <a:ext cx="547687" cy="420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5D3AB16-F7CE-4A67-93D9-C72E367F5290}"/>
              </a:ext>
            </a:extLst>
          </p:cNvPr>
          <p:cNvSpPr txBox="1"/>
          <p:nvPr/>
        </p:nvSpPr>
        <p:spPr>
          <a:xfrm>
            <a:off x="7914776" y="3627528"/>
            <a:ext cx="394835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Mais…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Reproductibilité de la qualité cristalline difficile à obtenir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Aspects liés à la collecte de charges encore à l’étude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4CF8DC-DE4D-4E45-B967-56BBD23B59F6}"/>
              </a:ext>
            </a:extLst>
          </p:cNvPr>
          <p:cNvSpPr txBox="1"/>
          <p:nvPr/>
        </p:nvSpPr>
        <p:spPr>
          <a:xfrm>
            <a:off x="613111" y="6032376"/>
            <a:ext cx="6939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Metallisation of single crystal diamond radiation detectors </a:t>
            </a:r>
            <a:r>
              <a:rPr lang="en-US" sz="1100" u="sng" dirty="0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10.1051/</a:t>
            </a:r>
            <a:r>
              <a:rPr lang="en-US" sz="1100" u="sng" dirty="0" err="1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epjconf</a:t>
            </a:r>
            <a:r>
              <a:rPr lang="en-US" sz="1100" u="sng" dirty="0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/20123502003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2510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9" grpId="0" animBg="1"/>
      <p:bldP spid="40" grpId="0" animBg="1"/>
      <p:bldP spid="43" grpId="0" animBg="1"/>
      <p:bldP spid="44" grpId="0" animBg="1"/>
      <p:bldP spid="46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0675B-29D1-4B34-8F1D-FB22AB88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C2BE6-F9CB-41DD-9B03-1B18AA9D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547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fr-FR" dirty="0"/>
              <a:t>Le projet DIAMMONI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diamant en tant que chambre d’ionisation solide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Monitorage faisceau proton 68 MeV Cyclotron ARRONAX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Conclusions et Perspectives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5C8001-5FCC-4AAD-A00B-B7BC4068F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813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30</a:t>
            </a:fld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DCFC366-2E36-4703-BC11-9918CBE302BC}"/>
              </a:ext>
            </a:extLst>
          </p:cNvPr>
          <p:cNvSpPr txBox="1"/>
          <p:nvPr/>
        </p:nvSpPr>
        <p:spPr>
          <a:xfrm>
            <a:off x="84327" y="142024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Monitorage faisceau</a:t>
            </a:r>
          </a:p>
        </p:txBody>
      </p:sp>
      <p:pic>
        <p:nvPicPr>
          <p:cNvPr id="26" name="Picture 6" descr="Le cyclotron Arronax en 8 questions - Arronax Nantes">
            <a:extLst>
              <a:ext uri="{FF2B5EF4-FFF2-40B4-BE49-F238E27FC236}">
                <a16:creationId xmlns:a16="http://schemas.microsoft.com/office/drawing/2014/main" id="{E63F2F89-857C-4022-B98C-2BDC66D9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873" y="498711"/>
            <a:ext cx="3046282" cy="7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7519666-E759-4171-89F9-ED4D12B63634}"/>
              </a:ext>
            </a:extLst>
          </p:cNvPr>
          <p:cNvPicPr/>
          <p:nvPr/>
        </p:nvPicPr>
        <p:blipFill rotWithShape="1">
          <a:blip r:embed="rId4"/>
          <a:srcRect l="7773" t="5459" r="56687" b="52603"/>
          <a:stretch/>
        </p:blipFill>
        <p:spPr>
          <a:xfrm>
            <a:off x="1234489" y="1440118"/>
            <a:ext cx="3293500" cy="22631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76F1E97-E2A8-4F28-A92F-7CE6EA59D2DC}"/>
              </a:ext>
            </a:extLst>
          </p:cNvPr>
          <p:cNvSpPr txBox="1"/>
          <p:nvPr/>
        </p:nvSpPr>
        <p:spPr>
          <a:xfrm>
            <a:off x="3269980" y="1758795"/>
            <a:ext cx="106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  <a:ea typeface="Cambria Math" panose="02040503050406030204" pitchFamily="18" charset="0"/>
              </a:rPr>
              <a:t>I = 150nA</a:t>
            </a:r>
          </a:p>
          <a:p>
            <a:r>
              <a:rPr lang="fr-FR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dirty="0">
                <a:latin typeface="+mj-lt"/>
                <a:ea typeface="Cambria Math" panose="02040503050406030204" pitchFamily="18" charset="0"/>
              </a:rPr>
              <a:t> = 10µs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D255263-B767-4C36-8A3A-842A07AA429D}"/>
              </a:ext>
            </a:extLst>
          </p:cNvPr>
          <p:cNvPicPr/>
          <p:nvPr/>
        </p:nvPicPr>
        <p:blipFill rotWithShape="1">
          <a:blip r:embed="rId4"/>
          <a:srcRect l="48504" t="5428" r="6313" b="52634"/>
          <a:stretch/>
        </p:blipFill>
        <p:spPr>
          <a:xfrm>
            <a:off x="4748531" y="1448088"/>
            <a:ext cx="4246777" cy="227681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4F48B3-5E49-48D7-BC16-5FE4C3F9354A}"/>
              </a:ext>
            </a:extLst>
          </p:cNvPr>
          <p:cNvPicPr/>
          <p:nvPr/>
        </p:nvPicPr>
        <p:blipFill rotWithShape="1">
          <a:blip r:embed="rId4"/>
          <a:srcRect l="48504" t="55741" r="6313" b="2321"/>
          <a:stretch/>
        </p:blipFill>
        <p:spPr>
          <a:xfrm>
            <a:off x="4736950" y="3863399"/>
            <a:ext cx="4271317" cy="228996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7571408-413D-43E3-9831-B1F57996558F}"/>
              </a:ext>
            </a:extLst>
          </p:cNvPr>
          <p:cNvPicPr/>
          <p:nvPr/>
        </p:nvPicPr>
        <p:blipFill rotWithShape="1">
          <a:blip r:embed="rId4"/>
          <a:srcRect l="7088" t="55277" r="58619" b="3928"/>
          <a:stretch/>
        </p:blipFill>
        <p:spPr>
          <a:xfrm>
            <a:off x="1234489" y="3870924"/>
            <a:ext cx="3293500" cy="226318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C0338008-2D06-4B2F-898F-20BF8F5223A6}"/>
              </a:ext>
            </a:extLst>
          </p:cNvPr>
          <p:cNvSpPr txBox="1"/>
          <p:nvPr/>
        </p:nvSpPr>
        <p:spPr>
          <a:xfrm>
            <a:off x="3209801" y="4297265"/>
            <a:ext cx="1188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  <a:ea typeface="Cambria Math" panose="02040503050406030204" pitchFamily="18" charset="0"/>
              </a:rPr>
              <a:t>I = 10nA </a:t>
            </a:r>
          </a:p>
          <a:p>
            <a:r>
              <a:rPr lang="fr-FR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dirty="0">
                <a:latin typeface="+mj-lt"/>
                <a:ea typeface="Cambria Math" panose="02040503050406030204" pitchFamily="18" charset="0"/>
              </a:rPr>
              <a:t> = 10µs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B9AB26D-5A5C-45FB-AC60-0B3962F05C7D}"/>
              </a:ext>
            </a:extLst>
          </p:cNvPr>
          <p:cNvSpPr/>
          <p:nvPr/>
        </p:nvSpPr>
        <p:spPr>
          <a:xfrm>
            <a:off x="7750942" y="2691171"/>
            <a:ext cx="659131" cy="8821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3D92A1E-B3A6-46C0-BD8C-6D01F5E88D7A}"/>
              </a:ext>
            </a:extLst>
          </p:cNvPr>
          <p:cNvSpPr/>
          <p:nvPr/>
        </p:nvSpPr>
        <p:spPr>
          <a:xfrm>
            <a:off x="7942217" y="5409912"/>
            <a:ext cx="494590" cy="568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5B6EB7D-9F19-4673-A09E-91CA3BAA5867}"/>
              </a:ext>
            </a:extLst>
          </p:cNvPr>
          <p:cNvSpPr txBox="1"/>
          <p:nvPr/>
        </p:nvSpPr>
        <p:spPr>
          <a:xfrm>
            <a:off x="386830" y="1316300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2FF28BD-F78F-424B-96C2-169CF623FA35}"/>
              </a:ext>
            </a:extLst>
          </p:cNvPr>
          <p:cNvSpPr txBox="1"/>
          <p:nvPr/>
        </p:nvSpPr>
        <p:spPr>
          <a:xfrm>
            <a:off x="3530186" y="3473417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69E63DC-A39A-49D6-9EF3-BE310CD6D848}"/>
              </a:ext>
            </a:extLst>
          </p:cNvPr>
          <p:cNvSpPr txBox="1"/>
          <p:nvPr/>
        </p:nvSpPr>
        <p:spPr>
          <a:xfrm>
            <a:off x="370316" y="3821701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68EA27E-338E-49D9-BD9F-24B564612FF3}"/>
              </a:ext>
            </a:extLst>
          </p:cNvPr>
          <p:cNvSpPr txBox="1"/>
          <p:nvPr/>
        </p:nvSpPr>
        <p:spPr>
          <a:xfrm>
            <a:off x="3513672" y="5978818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042FE6A-077B-4DF1-A18B-8CF71CFD2E47}"/>
              </a:ext>
            </a:extLst>
          </p:cNvPr>
          <p:cNvSpPr txBox="1"/>
          <p:nvPr/>
        </p:nvSpPr>
        <p:spPr>
          <a:xfrm>
            <a:off x="4434639" y="1353102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6288C52-60B1-4868-B431-F8F48DEE3748}"/>
              </a:ext>
            </a:extLst>
          </p:cNvPr>
          <p:cNvSpPr txBox="1"/>
          <p:nvPr/>
        </p:nvSpPr>
        <p:spPr>
          <a:xfrm>
            <a:off x="8480456" y="3517150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(ns)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A7AE0BD-76C9-4193-A8D9-097DF4A9F041}"/>
              </a:ext>
            </a:extLst>
          </p:cNvPr>
          <p:cNvSpPr txBox="1"/>
          <p:nvPr/>
        </p:nvSpPr>
        <p:spPr>
          <a:xfrm>
            <a:off x="4490764" y="3785476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44756D5-E5EC-47CA-BD92-DD2FCCF69B12}"/>
              </a:ext>
            </a:extLst>
          </p:cNvPr>
          <p:cNvSpPr txBox="1"/>
          <p:nvPr/>
        </p:nvSpPr>
        <p:spPr>
          <a:xfrm>
            <a:off x="8536581" y="5949524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(ns)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354703-F161-428D-90FC-89558367901A}"/>
              </a:ext>
            </a:extLst>
          </p:cNvPr>
          <p:cNvSpPr txBox="1"/>
          <p:nvPr/>
        </p:nvSpPr>
        <p:spPr>
          <a:xfrm>
            <a:off x="9215850" y="2192784"/>
            <a:ext cx="289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Observations de « rebonds » entre les </a:t>
            </a:r>
            <a:r>
              <a:rPr lang="fr-FR" dirty="0" err="1"/>
              <a:t>bunchs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E73596B-571A-4FC9-8DA7-19417C510831}"/>
              </a:ext>
            </a:extLst>
          </p:cNvPr>
          <p:cNvSpPr txBox="1"/>
          <p:nvPr/>
        </p:nvSpPr>
        <p:spPr>
          <a:xfrm>
            <a:off x="813052" y="756786"/>
            <a:ext cx="289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sCVD</a:t>
            </a:r>
            <a:r>
              <a:rPr lang="fr-FR" dirty="0"/>
              <a:t> – 540µm – Juillet 2021</a:t>
            </a:r>
          </a:p>
        </p:txBody>
      </p:sp>
    </p:spTree>
    <p:extLst>
      <p:ext uri="{BB962C8B-B14F-4D97-AF65-F5344CB8AC3E}">
        <p14:creationId xmlns:p14="http://schemas.microsoft.com/office/powerpoint/2010/main" val="287766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5F3DF31-8C15-41D3-B400-5E6A70366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609"/>
          <a:stretch/>
        </p:blipFill>
        <p:spPr>
          <a:xfrm>
            <a:off x="1" y="13260"/>
            <a:ext cx="5510250" cy="3415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939E9A-F5EA-44F3-AB4C-2BE488A6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251" y="-16590"/>
            <a:ext cx="6681749" cy="3415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237923-61B3-475D-8BEF-6A1EECA406F5}"/>
              </a:ext>
            </a:extLst>
          </p:cNvPr>
          <p:cNvSpPr txBox="1"/>
          <p:nvPr/>
        </p:nvSpPr>
        <p:spPr>
          <a:xfrm>
            <a:off x="6331763" y="3388330"/>
            <a:ext cx="503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150 </a:t>
            </a:r>
            <a:r>
              <a:rPr lang="fr-FR" dirty="0" err="1">
                <a:solidFill>
                  <a:srgbClr val="FF0000"/>
                </a:solidFill>
              </a:rPr>
              <a:t>nA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– dt=10µs – </a:t>
            </a:r>
            <a:r>
              <a:rPr lang="fr-FR" dirty="0">
                <a:solidFill>
                  <a:srgbClr val="FF0000"/>
                </a:solidFill>
              </a:rPr>
              <a:t>Novembre 2021 </a:t>
            </a:r>
            <a:r>
              <a:rPr lang="fr-FR" dirty="0"/>
              <a:t>– </a:t>
            </a:r>
            <a:r>
              <a:rPr lang="fr-FR" dirty="0" err="1"/>
              <a:t>sCVD</a:t>
            </a:r>
            <a:r>
              <a:rPr lang="fr-FR" dirty="0"/>
              <a:t> 540µm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76CAB1-9A35-45F0-A646-C0AF34BD5C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09"/>
          <a:stretch/>
        </p:blipFill>
        <p:spPr>
          <a:xfrm>
            <a:off x="1" y="3706650"/>
            <a:ext cx="5510250" cy="3138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69B0A98-0C04-4E02-9F65-BEE2A288E8FD}"/>
              </a:ext>
            </a:extLst>
          </p:cNvPr>
          <p:cNvSpPr txBox="1"/>
          <p:nvPr/>
        </p:nvSpPr>
        <p:spPr>
          <a:xfrm>
            <a:off x="95251" y="3362202"/>
            <a:ext cx="531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50 </a:t>
            </a:r>
            <a:r>
              <a:rPr lang="fr-FR" dirty="0" err="1">
                <a:solidFill>
                  <a:srgbClr val="FF0000"/>
                </a:solidFill>
              </a:rPr>
              <a:t>nA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– dt=10µs – </a:t>
            </a:r>
            <a:r>
              <a:rPr lang="fr-FR" dirty="0">
                <a:solidFill>
                  <a:srgbClr val="FF0000"/>
                </a:solidFill>
              </a:rPr>
              <a:t>Juillet 2021 </a:t>
            </a:r>
            <a:r>
              <a:rPr lang="fr-FR" dirty="0"/>
              <a:t>– </a:t>
            </a:r>
            <a:r>
              <a:rPr lang="fr-FR" dirty="0" err="1"/>
              <a:t>sCVD</a:t>
            </a:r>
            <a:r>
              <a:rPr lang="fr-FR" dirty="0"/>
              <a:t> 540µm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7D7AEE-BBBA-4884-A4DD-E35BF3FFC5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549" b="3084"/>
          <a:stretch/>
        </p:blipFill>
        <p:spPr>
          <a:xfrm>
            <a:off x="5725286" y="3706650"/>
            <a:ext cx="6466713" cy="3151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62BBB4E9-0C6B-4CA6-A1CD-44FA89961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E299A-A4A8-48C0-996B-7C6355BC477F}" type="slidenum">
              <a:rPr lang="fr-FR" smtClean="0"/>
              <a:t>31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6C894C-AF1E-4559-B920-A13C53E56550}"/>
              </a:ext>
            </a:extLst>
          </p:cNvPr>
          <p:cNvSpPr txBox="1"/>
          <p:nvPr/>
        </p:nvSpPr>
        <p:spPr>
          <a:xfrm>
            <a:off x="95251" y="110497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F21D50-6C1F-4CB7-A17F-1BB2F00B7541}"/>
              </a:ext>
            </a:extLst>
          </p:cNvPr>
          <p:cNvSpPr txBox="1"/>
          <p:nvPr/>
        </p:nvSpPr>
        <p:spPr>
          <a:xfrm>
            <a:off x="95250" y="3765297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FD82D3-795E-46C8-8A5D-423034B04FA1}"/>
              </a:ext>
            </a:extLst>
          </p:cNvPr>
          <p:cNvSpPr txBox="1"/>
          <p:nvPr/>
        </p:nvSpPr>
        <p:spPr>
          <a:xfrm rot="16200000">
            <a:off x="5233121" y="4195267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8B9CE6-CE38-4701-A28F-858A01E9DDD2}"/>
              </a:ext>
            </a:extLst>
          </p:cNvPr>
          <p:cNvSpPr txBox="1"/>
          <p:nvPr/>
        </p:nvSpPr>
        <p:spPr>
          <a:xfrm>
            <a:off x="4361761" y="6520673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(ns)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2B2757C-1F04-49D0-9052-9F707D6A00CE}"/>
              </a:ext>
            </a:extLst>
          </p:cNvPr>
          <p:cNvSpPr txBox="1"/>
          <p:nvPr/>
        </p:nvSpPr>
        <p:spPr>
          <a:xfrm>
            <a:off x="4303642" y="3085203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4FBFFC4-5370-4422-8823-DB31B7733079}"/>
              </a:ext>
            </a:extLst>
          </p:cNvPr>
          <p:cNvSpPr txBox="1"/>
          <p:nvPr/>
        </p:nvSpPr>
        <p:spPr>
          <a:xfrm>
            <a:off x="10937767" y="6539609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127CB-86B1-4324-AFB8-FB21AA8A7F81}"/>
              </a:ext>
            </a:extLst>
          </p:cNvPr>
          <p:cNvSpPr/>
          <p:nvPr/>
        </p:nvSpPr>
        <p:spPr>
          <a:xfrm>
            <a:off x="2770632" y="110496"/>
            <a:ext cx="841248" cy="235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B8D1F1-CF87-4855-AE4C-29F8FD733975}"/>
              </a:ext>
            </a:extLst>
          </p:cNvPr>
          <p:cNvSpPr/>
          <p:nvPr/>
        </p:nvSpPr>
        <p:spPr>
          <a:xfrm>
            <a:off x="5510250" y="7205"/>
            <a:ext cx="6504965" cy="3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EF941A-CF86-4A52-A096-AC4FBD0513F0}"/>
              </a:ext>
            </a:extLst>
          </p:cNvPr>
          <p:cNvSpPr/>
          <p:nvPr/>
        </p:nvSpPr>
        <p:spPr>
          <a:xfrm>
            <a:off x="7109460" y="156087"/>
            <a:ext cx="4623815" cy="3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718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42F5F-EF52-4045-BDF6-BE157AA32CE7}"/>
              </a:ext>
            </a:extLst>
          </p:cNvPr>
          <p:cNvSpPr/>
          <p:nvPr/>
        </p:nvSpPr>
        <p:spPr>
          <a:xfrm>
            <a:off x="60325" y="1010194"/>
            <a:ext cx="2507954" cy="1471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4</a:t>
            </a:fld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5A8ABEA-A6D6-4D23-88B9-69D3923EA5B8}"/>
              </a:ext>
            </a:extLst>
          </p:cNvPr>
          <p:cNvSpPr txBox="1"/>
          <p:nvPr/>
        </p:nvSpPr>
        <p:spPr>
          <a:xfrm>
            <a:off x="160421" y="143302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projet DIAMMONI en hadronthérapie et Flash thérapie proton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E2843C1-1044-42CA-AFE9-DB23AEC5981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2682" b="4928"/>
          <a:stretch/>
        </p:blipFill>
        <p:spPr bwMode="auto">
          <a:xfrm>
            <a:off x="304427" y="4267321"/>
            <a:ext cx="5133975" cy="1572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487E96E-22C2-4848-8C16-892651EE6216}"/>
              </a:ext>
            </a:extLst>
          </p:cNvPr>
          <p:cNvSpPr txBox="1"/>
          <p:nvPr/>
        </p:nvSpPr>
        <p:spPr>
          <a:xfrm>
            <a:off x="105516" y="5865353"/>
            <a:ext cx="5237018" cy="711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Source: The pulsing chopper-based system of the ARRONAX C70XP Cyclotron, Poirier et al., International Particle Accelerator Conference, 2019.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URL </a:t>
            </a:r>
            <a:r>
              <a:rPr lang="fr-FR" sz="12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https://doi.org/10.18429/JACoW-IPAC2019-TUPTS008</a:t>
            </a:r>
            <a:endParaRPr lang="fr-F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C93F013-A529-4094-B55B-6C46D50A6C22}"/>
              </a:ext>
            </a:extLst>
          </p:cNvPr>
          <p:cNvSpPr/>
          <p:nvPr/>
        </p:nvSpPr>
        <p:spPr>
          <a:xfrm>
            <a:off x="7527864" y="759619"/>
            <a:ext cx="3424405" cy="3424405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solidFill>
              <a:srgbClr val="2F528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CONTRÔLE EN LIGNE EN HADRONTHERAPIE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B2E2346-0D41-4E5A-B8EC-8AFC77B9B210}"/>
              </a:ext>
            </a:extLst>
          </p:cNvPr>
          <p:cNvSpPr/>
          <p:nvPr/>
        </p:nvSpPr>
        <p:spPr>
          <a:xfrm>
            <a:off x="6435818" y="2684454"/>
            <a:ext cx="3424402" cy="3424404"/>
          </a:xfrm>
          <a:prstGeom prst="ellipse">
            <a:avLst/>
          </a:prstGeom>
          <a:solidFill>
            <a:srgbClr val="ED7D31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/>
              <a:t>FAISCEAUX PULSES </a:t>
            </a:r>
          </a:p>
          <a:p>
            <a:r>
              <a:rPr lang="fr-FR" sz="1600" dirty="0"/>
              <a:t>HAUTE INTENSITE 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E33FB49-338A-4997-8AF8-DD5FE856F733}"/>
              </a:ext>
            </a:extLst>
          </p:cNvPr>
          <p:cNvSpPr/>
          <p:nvPr/>
        </p:nvSpPr>
        <p:spPr>
          <a:xfrm>
            <a:off x="8705755" y="2687046"/>
            <a:ext cx="3424403" cy="3424405"/>
          </a:xfrm>
          <a:prstGeom prst="ellipse">
            <a:avLst/>
          </a:prstGeom>
          <a:solidFill>
            <a:srgbClr val="70AD47">
              <a:alpha val="50196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/>
          </a:p>
          <a:p>
            <a:pPr algn="r"/>
            <a:r>
              <a:rPr lang="fr-FR" dirty="0"/>
              <a:t>DIAMANT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3AC93C-ACB8-45BA-B5C9-08E98A5A91EE}"/>
              </a:ext>
            </a:extLst>
          </p:cNvPr>
          <p:cNvSpPr txBox="1"/>
          <p:nvPr/>
        </p:nvSpPr>
        <p:spPr>
          <a:xfrm>
            <a:off x="8729376" y="3798643"/>
            <a:ext cx="128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a typeface="Cambria Math" panose="02040503050406030204" pitchFamily="18" charset="0"/>
              </a:rPr>
              <a:t>DIAMMONI</a:t>
            </a:r>
          </a:p>
        </p:txBody>
      </p:sp>
      <p:pic>
        <p:nvPicPr>
          <p:cNvPr id="1026" name="Picture 2" descr="The Bragg curve: the absorbed dose of a monoenergetic proton pencil... |  Download Scientific Diagram">
            <a:extLst>
              <a:ext uri="{FF2B5EF4-FFF2-40B4-BE49-F238E27FC236}">
                <a16:creationId xmlns:a16="http://schemas.microsoft.com/office/drawing/2014/main" id="{B5E97103-3338-45BA-97BF-A56351D5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550" y="666522"/>
            <a:ext cx="4087613" cy="25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FB566A6-9E59-43E2-9501-99D15B79FB1C}"/>
              </a:ext>
            </a:extLst>
          </p:cNvPr>
          <p:cNvSpPr txBox="1"/>
          <p:nvPr/>
        </p:nvSpPr>
        <p:spPr>
          <a:xfrm>
            <a:off x="2568279" y="3238190"/>
            <a:ext cx="403036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0" i="0" dirty="0">
                <a:solidFill>
                  <a:srgbClr val="111111"/>
                </a:solidFill>
                <a:effectLst/>
                <a:latin typeface="+mj-lt"/>
              </a:rPr>
              <a:t>Source : Experimental determination of absorbed dose to water in a scanned proton beam using a water calorimeter and an ionization chamber, S. Gagnebin,2010. URL : 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+mj-lt"/>
                <a:hlinkClick r:id="rId6"/>
              </a:rPr>
              <a:t>https://www.researchgate.net/publication/272623275_Experimental_determination_of_absorbed_dose_to_water_in_a_scanned_proton_beam_using_a_water_calorimeter_and_an_ionization_chamber</a:t>
            </a:r>
            <a:endParaRPr lang="en-US" sz="900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ctr"/>
            <a:endParaRPr lang="en-US" sz="900" b="0" i="0" dirty="0">
              <a:solidFill>
                <a:srgbClr val="111111"/>
              </a:solidFill>
              <a:effectLst/>
              <a:latin typeface="+mj-lt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A992974-4128-4D39-A8CB-9E0F171301A0}"/>
              </a:ext>
            </a:extLst>
          </p:cNvPr>
          <p:cNvGrpSpPr/>
          <p:nvPr/>
        </p:nvGrpSpPr>
        <p:grpSpPr>
          <a:xfrm>
            <a:off x="105516" y="1076321"/>
            <a:ext cx="2288364" cy="1248067"/>
            <a:chOff x="278334" y="935407"/>
            <a:chExt cx="4221676" cy="2302489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2406048-13F1-4B47-8DFD-617CBA9DF637}"/>
                </a:ext>
              </a:extLst>
            </p:cNvPr>
            <p:cNvGrpSpPr/>
            <p:nvPr/>
          </p:nvGrpSpPr>
          <p:grpSpPr>
            <a:xfrm>
              <a:off x="677337" y="1379218"/>
              <a:ext cx="3064926" cy="1858678"/>
              <a:chOff x="1691543" y="1379218"/>
              <a:chExt cx="3064926" cy="1858678"/>
            </a:xfrm>
          </p:grpSpPr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07F69319-1E31-49DB-B350-E8628A3143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1811" t="58179"/>
              <a:stretch/>
            </p:blipFill>
            <p:spPr>
              <a:xfrm>
                <a:off x="1691543" y="1623868"/>
                <a:ext cx="3064926" cy="1614028"/>
              </a:xfrm>
              <a:prstGeom prst="rect">
                <a:avLst/>
              </a:prstGeom>
            </p:spPr>
          </p:pic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1CF29E2-3AE3-4CB0-BB9C-D1071344DA63}"/>
                  </a:ext>
                </a:extLst>
              </p:cNvPr>
              <p:cNvSpPr/>
              <p:nvPr/>
            </p:nvSpPr>
            <p:spPr>
              <a:xfrm>
                <a:off x="2671679" y="1379218"/>
                <a:ext cx="379826" cy="3131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02C64006-3A77-4BD3-825F-5FE2348F48E4}"/>
                </a:ext>
              </a:extLst>
            </p:cNvPr>
            <p:cNvSpPr/>
            <p:nvPr/>
          </p:nvSpPr>
          <p:spPr>
            <a:xfrm>
              <a:off x="2164524" y="1821259"/>
              <a:ext cx="129370" cy="297165"/>
            </a:xfrm>
            <a:prstGeom prst="ellipse">
              <a:avLst/>
            </a:prstGeom>
            <a:solidFill>
              <a:srgbClr val="FF72FF"/>
            </a:solidFill>
            <a:ln>
              <a:solidFill>
                <a:srgbClr val="FF7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28F8EB64-1D60-4118-97F9-F3B67DD561B3}"/>
                </a:ext>
              </a:extLst>
            </p:cNvPr>
            <p:cNvSpPr/>
            <p:nvPr/>
          </p:nvSpPr>
          <p:spPr>
            <a:xfrm>
              <a:off x="2184400" y="1917891"/>
              <a:ext cx="50800" cy="103899"/>
            </a:xfrm>
            <a:prstGeom prst="ellipse">
              <a:avLst/>
            </a:prstGeom>
            <a:solidFill>
              <a:srgbClr val="BF6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ABA5AC38-1069-400A-8AD7-9EAA2430E439}"/>
                </a:ext>
              </a:extLst>
            </p:cNvPr>
            <p:cNvSpPr txBox="1"/>
            <p:nvPr/>
          </p:nvSpPr>
          <p:spPr>
            <a:xfrm>
              <a:off x="278334" y="1549980"/>
              <a:ext cx="1388863" cy="851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Faisceau </a:t>
              </a:r>
            </a:p>
            <a:p>
              <a:r>
                <a:rPr lang="fr-FR" sz="1200" dirty="0"/>
                <a:t>d’ions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F67D4B10-D46B-421E-B9B9-A027BFF541D5}"/>
                </a:ext>
              </a:extLst>
            </p:cNvPr>
            <p:cNvSpPr txBox="1"/>
            <p:nvPr/>
          </p:nvSpPr>
          <p:spPr>
            <a:xfrm>
              <a:off x="1847385" y="935407"/>
              <a:ext cx="1275937" cy="482630"/>
            </a:xfrm>
            <a:prstGeom prst="rect">
              <a:avLst/>
            </a:prstGeom>
            <a:solidFill>
              <a:srgbClr val="FF72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Tumeur</a:t>
              </a:r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3AA4775B-30D3-4C91-99E8-CA2C022EA0BD}"/>
                </a:ext>
              </a:extLst>
            </p:cNvPr>
            <p:cNvCxnSpPr>
              <a:cxnSpLocks/>
              <a:stCxn id="34" idx="2"/>
              <a:endCxn id="26" idx="7"/>
            </p:cNvCxnSpPr>
            <p:nvPr/>
          </p:nvCxnSpPr>
          <p:spPr>
            <a:xfrm flipH="1">
              <a:off x="2274948" y="1418037"/>
              <a:ext cx="210406" cy="446740"/>
            </a:xfrm>
            <a:prstGeom prst="straightConnector1">
              <a:avLst/>
            </a:prstGeom>
            <a:ln w="22225">
              <a:solidFill>
                <a:srgbClr val="FF7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118A42D-5DCC-4243-B0F7-EEB498620B20}"/>
                </a:ext>
              </a:extLst>
            </p:cNvPr>
            <p:cNvSpPr txBox="1"/>
            <p:nvPr/>
          </p:nvSpPr>
          <p:spPr>
            <a:xfrm>
              <a:off x="2977087" y="1845566"/>
              <a:ext cx="1522923" cy="454239"/>
            </a:xfrm>
            <a:prstGeom prst="rect">
              <a:avLst/>
            </a:prstGeom>
            <a:solidFill>
              <a:srgbClr val="FFD3A7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Tissus sains</a:t>
              </a:r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ADFC0982-B5E1-4C07-BA85-4503BA843259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2448314" y="2072687"/>
              <a:ext cx="528773" cy="27929"/>
            </a:xfrm>
            <a:prstGeom prst="straightConnector1">
              <a:avLst/>
            </a:prstGeom>
            <a:ln w="28575">
              <a:solidFill>
                <a:srgbClr val="FFD3A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020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15" grpId="0" animBg="1"/>
      <p:bldP spid="20" grpId="0" animBg="1"/>
      <p:bldP spid="35" grpId="0" animBg="1"/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>
            <a:extLst>
              <a:ext uri="{FF2B5EF4-FFF2-40B4-BE49-F238E27FC236}">
                <a16:creationId xmlns:a16="http://schemas.microsoft.com/office/drawing/2014/main" id="{CC93F013-A529-4094-B55B-6C46D50A6C22}"/>
              </a:ext>
            </a:extLst>
          </p:cNvPr>
          <p:cNvSpPr/>
          <p:nvPr/>
        </p:nvSpPr>
        <p:spPr>
          <a:xfrm>
            <a:off x="7530278" y="768484"/>
            <a:ext cx="3424405" cy="3424405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solidFill>
              <a:srgbClr val="2F528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CONTRÔLE EN LIGNE EN HADRONTHERAPIE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9043B69-8344-4B64-B51B-DD68EC662AA1}"/>
              </a:ext>
            </a:extLst>
          </p:cNvPr>
          <p:cNvSpPr/>
          <p:nvPr/>
        </p:nvSpPr>
        <p:spPr>
          <a:xfrm>
            <a:off x="6438232" y="2693319"/>
            <a:ext cx="3424402" cy="3424404"/>
          </a:xfrm>
          <a:prstGeom prst="ellipse">
            <a:avLst/>
          </a:prstGeom>
          <a:solidFill>
            <a:srgbClr val="ED7D31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/>
              <a:t>FAISCEAUX PULSES </a:t>
            </a:r>
          </a:p>
          <a:p>
            <a:r>
              <a:rPr lang="fr-FR" sz="1600" dirty="0"/>
              <a:t>HAUTE INTENSITE 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E33FB49-338A-4997-8AF8-DD5FE856F733}"/>
              </a:ext>
            </a:extLst>
          </p:cNvPr>
          <p:cNvSpPr/>
          <p:nvPr/>
        </p:nvSpPr>
        <p:spPr>
          <a:xfrm>
            <a:off x="8708169" y="2695911"/>
            <a:ext cx="3424403" cy="3424405"/>
          </a:xfrm>
          <a:prstGeom prst="ellipse">
            <a:avLst/>
          </a:prstGeom>
          <a:solidFill>
            <a:srgbClr val="70AD47">
              <a:alpha val="50196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/>
          </a:p>
          <a:p>
            <a:pPr algn="r"/>
            <a:r>
              <a:rPr lang="fr-FR" dirty="0"/>
              <a:t>DIAMANT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3AC93C-ACB8-45BA-B5C9-08E98A5A91EE}"/>
              </a:ext>
            </a:extLst>
          </p:cNvPr>
          <p:cNvSpPr txBox="1"/>
          <p:nvPr/>
        </p:nvSpPr>
        <p:spPr>
          <a:xfrm>
            <a:off x="8729376" y="3808812"/>
            <a:ext cx="128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a typeface="Cambria Math" panose="02040503050406030204" pitchFamily="18" charset="0"/>
              </a:rPr>
              <a:t>DIAMMONI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5</a:t>
            </a:fld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5A8ABEA-A6D6-4D23-88B9-69D3923EA5B8}"/>
              </a:ext>
            </a:extLst>
          </p:cNvPr>
          <p:cNvSpPr txBox="1"/>
          <p:nvPr/>
        </p:nvSpPr>
        <p:spPr>
          <a:xfrm>
            <a:off x="160421" y="143302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projet DIAMMONI et la Flash thérapie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DDBDBE-7621-4ACA-ACD1-2E7D8F1D0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37" y="1649294"/>
            <a:ext cx="5179440" cy="39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83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07C46E1-8E80-4533-A2B7-A90E51018E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4640" y="1651453"/>
                <a:ext cx="1189736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</a:rPr>
                  <a:t>Les objectifs sont : </a:t>
                </a:r>
              </a:p>
              <a:p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Développer un détecteur diamant pour monitorage faisceau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dirty="0"/>
                  <a:t>Intensité, profil, comptage dans le </a:t>
                </a:r>
                <a:r>
                  <a:rPr lang="fr-FR" dirty="0" err="1"/>
                  <a:t>bunch</a:t>
                </a:r>
                <a:r>
                  <a:rPr lang="fr-FR" dirty="0"/>
                  <a:t> et dans le train</a:t>
                </a:r>
              </a:p>
              <a:p>
                <a:pPr marL="457200" lvl="1" indent="0">
                  <a:buNone/>
                </a:pPr>
                <a:endParaRPr lang="fr-FR" dirty="0"/>
              </a:p>
              <a:p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Deux modes de fonctionnement distincts :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b="1" dirty="0" err="1"/>
                  <a:t>Bunch</a:t>
                </a:r>
                <a:r>
                  <a:rPr lang="fr-FR" b="1" dirty="0"/>
                  <a:t> </a:t>
                </a:r>
                <a:r>
                  <a:rPr lang="fr-FR" b="1" dirty="0" err="1"/>
                  <a:t>Counting</a:t>
                </a:r>
                <a:r>
                  <a:rPr lang="fr-FR" b="1" dirty="0"/>
                  <a:t> </a:t>
                </a:r>
                <a:r>
                  <a:rPr lang="fr-FR" dirty="0"/>
                  <a:t>: mode continu, à faible intensité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fr-FR" dirty="0"/>
                  <a:t>entre 1 et 100 particules par </a:t>
                </a:r>
                <a:r>
                  <a:rPr lang="fr-FR" dirty="0" err="1"/>
                  <a:t>bunch</a:t>
                </a:r>
                <a:r>
                  <a:rPr lang="fr-FR" dirty="0"/>
                  <a:t>, jusqu’à 200pA sur détecteur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b="1" dirty="0"/>
                  <a:t>Train </a:t>
                </a:r>
                <a:r>
                  <a:rPr lang="fr-FR" b="1" dirty="0" err="1"/>
                  <a:t>Counting</a:t>
                </a:r>
                <a:r>
                  <a:rPr lang="fr-FR" dirty="0"/>
                  <a:t> : mode pulsé, à haute intensité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dirty="0"/>
                  <a:t> au-delà de 100 particules par </a:t>
                </a:r>
                <a:r>
                  <a:rPr lang="fr-FR" dirty="0" err="1"/>
                  <a:t>bunch</a:t>
                </a:r>
                <a:r>
                  <a:rPr lang="fr-FR" dirty="0"/>
                  <a:t>, jusqu’à 1µA sur détecteur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07C46E1-8E80-4533-A2B7-A90E51018E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640" y="1651453"/>
                <a:ext cx="11897360" cy="4351338"/>
              </a:xfrm>
              <a:blipFill>
                <a:blip r:embed="rId3"/>
                <a:stretch>
                  <a:fillRect l="-1025" t="-2381" r="-7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72ACDC30-3E66-4B9A-A405-7EB02B868724}"/>
              </a:ext>
            </a:extLst>
          </p:cNvPr>
          <p:cNvSpPr txBox="1"/>
          <p:nvPr/>
        </p:nvSpPr>
        <p:spPr>
          <a:xfrm>
            <a:off x="160421" y="143302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projet DIAMMONI : le détecteur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6EFD47C-10D1-4698-A9EB-89B5C28D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798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0675B-29D1-4B34-8F1D-FB22AB88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C2BE6-F9CB-41DD-9B03-1B18AA9D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547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projet DIAMMONI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Le diamant en tant que chambre d’ionisation solide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Monitorage faisceau proton 68 MeV Cyclotron ARRONAX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Conclusions et Perspectives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016835-FD5C-4EAF-A453-0EEEC47E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821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8</a:t>
            </a:fld>
            <a:endParaRPr lang="fr-FR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21F8E5C8-0A12-4A9C-9A8F-860EC3E82978}"/>
              </a:ext>
            </a:extLst>
          </p:cNvPr>
          <p:cNvSpPr txBox="1"/>
          <p:nvPr/>
        </p:nvSpPr>
        <p:spPr>
          <a:xfrm>
            <a:off x="6572617" y="901714"/>
            <a:ext cx="257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a typeface="Cambria Math" panose="02040503050406030204" pitchFamily="18" charset="0"/>
              </a:rPr>
              <a:t>Particule incidente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57BBE3-F565-4C4A-ABD2-520D71BBDDC3}"/>
              </a:ext>
            </a:extLst>
          </p:cNvPr>
          <p:cNvSpPr/>
          <p:nvPr/>
        </p:nvSpPr>
        <p:spPr>
          <a:xfrm>
            <a:off x="2937897" y="2242764"/>
            <a:ext cx="5819196" cy="27953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51DF84-212D-41AA-897D-D2F768863945}"/>
              </a:ext>
            </a:extLst>
          </p:cNvPr>
          <p:cNvSpPr/>
          <p:nvPr/>
        </p:nvSpPr>
        <p:spPr>
          <a:xfrm>
            <a:off x="3334658" y="2055978"/>
            <a:ext cx="4999213" cy="194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753C0A-9F9F-4CD4-B0DC-D65588A481D8}"/>
              </a:ext>
            </a:extLst>
          </p:cNvPr>
          <p:cNvSpPr/>
          <p:nvPr/>
        </p:nvSpPr>
        <p:spPr>
          <a:xfrm>
            <a:off x="3334659" y="5040114"/>
            <a:ext cx="5094080" cy="17206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8314DF2-6398-4827-8FAE-76DBB2A5739F}"/>
              </a:ext>
            </a:extLst>
          </p:cNvPr>
          <p:cNvCxnSpPr>
            <a:cxnSpLocks/>
          </p:cNvCxnSpPr>
          <p:nvPr/>
        </p:nvCxnSpPr>
        <p:spPr>
          <a:xfrm flipH="1">
            <a:off x="6048159" y="1314243"/>
            <a:ext cx="1149889" cy="490015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E0C08178-4EBB-4FB8-9D06-402CF8FF0D07}"/>
              </a:ext>
            </a:extLst>
          </p:cNvPr>
          <p:cNvSpPr/>
          <p:nvPr/>
        </p:nvSpPr>
        <p:spPr>
          <a:xfrm>
            <a:off x="6805201" y="3242937"/>
            <a:ext cx="136815" cy="1943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52EE199-2717-4C29-B8AC-AF0DD42DE3C6}"/>
              </a:ext>
            </a:extLst>
          </p:cNvPr>
          <p:cNvSpPr/>
          <p:nvPr/>
        </p:nvSpPr>
        <p:spPr>
          <a:xfrm>
            <a:off x="6504210" y="3137191"/>
            <a:ext cx="136815" cy="1943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9CA58B3-4F12-4A06-B24A-9082CCEF0E13}"/>
              </a:ext>
            </a:extLst>
          </p:cNvPr>
          <p:cNvCxnSpPr>
            <a:cxnSpLocks/>
          </p:cNvCxnSpPr>
          <p:nvPr/>
        </p:nvCxnSpPr>
        <p:spPr>
          <a:xfrm>
            <a:off x="7512839" y="5222226"/>
            <a:ext cx="0" cy="2835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0475291-9882-4DF5-82F4-B21EADFF8681}"/>
              </a:ext>
            </a:extLst>
          </p:cNvPr>
          <p:cNvCxnSpPr>
            <a:cxnSpLocks/>
          </p:cNvCxnSpPr>
          <p:nvPr/>
        </p:nvCxnSpPr>
        <p:spPr>
          <a:xfrm>
            <a:off x="7512839" y="5807185"/>
            <a:ext cx="0" cy="3246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A69D087-0101-4974-B26E-F0BE85AEF8DC}"/>
              </a:ext>
            </a:extLst>
          </p:cNvPr>
          <p:cNvCxnSpPr>
            <a:cxnSpLocks/>
          </p:cNvCxnSpPr>
          <p:nvPr/>
        </p:nvCxnSpPr>
        <p:spPr>
          <a:xfrm>
            <a:off x="7319017" y="6131840"/>
            <a:ext cx="3815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9D2D5B92-2A93-4C51-8553-4E703E09E3EA}"/>
              </a:ext>
            </a:extLst>
          </p:cNvPr>
          <p:cNvCxnSpPr>
            <a:cxnSpLocks/>
          </p:cNvCxnSpPr>
          <p:nvPr/>
        </p:nvCxnSpPr>
        <p:spPr>
          <a:xfrm>
            <a:off x="7365383" y="6214396"/>
            <a:ext cx="2888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F82E6B25-774F-4DB5-A028-CD4F794ADC32}"/>
              </a:ext>
            </a:extLst>
          </p:cNvPr>
          <p:cNvCxnSpPr>
            <a:cxnSpLocks/>
          </p:cNvCxnSpPr>
          <p:nvPr/>
        </p:nvCxnSpPr>
        <p:spPr>
          <a:xfrm>
            <a:off x="7421629" y="6300792"/>
            <a:ext cx="1763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04F3922C-6F71-4B2B-A4D0-C2932187C500}"/>
                  </a:ext>
                </a:extLst>
              </p:cNvPr>
              <p:cNvSpPr txBox="1"/>
              <p:nvPr/>
            </p:nvSpPr>
            <p:spPr>
              <a:xfrm>
                <a:off x="7198048" y="5398962"/>
                <a:ext cx="799840" cy="423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04F3922C-6F71-4B2B-A4D0-C2932187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048" y="5398962"/>
                <a:ext cx="799840" cy="4234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necteur : en angle 46">
            <a:extLst>
              <a:ext uri="{FF2B5EF4-FFF2-40B4-BE49-F238E27FC236}">
                <a16:creationId xmlns:a16="http://schemas.microsoft.com/office/drawing/2014/main" id="{12D2F3EC-6C8A-4ADB-8E98-D7275A4C56CB}"/>
              </a:ext>
            </a:extLst>
          </p:cNvPr>
          <p:cNvCxnSpPr>
            <a:cxnSpLocks/>
            <a:stCxn id="14" idx="0"/>
          </p:cNvCxnSpPr>
          <p:nvPr/>
        </p:nvCxnSpPr>
        <p:spPr>
          <a:xfrm rot="5400000" flipH="1" flipV="1">
            <a:off x="7393662" y="99109"/>
            <a:ext cx="397472" cy="3516266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D517A951-9B1C-4EEF-8146-766F234D42F1}"/>
              </a:ext>
            </a:extLst>
          </p:cNvPr>
          <p:cNvCxnSpPr/>
          <p:nvPr/>
        </p:nvCxnSpPr>
        <p:spPr>
          <a:xfrm>
            <a:off x="2667689" y="2236693"/>
            <a:ext cx="0" cy="279735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672003A1-6417-45C4-B466-65714B1EF8FA}"/>
              </a:ext>
            </a:extLst>
          </p:cNvPr>
          <p:cNvSpPr txBox="1"/>
          <p:nvPr/>
        </p:nvSpPr>
        <p:spPr>
          <a:xfrm rot="16200000">
            <a:off x="1550932" y="3405318"/>
            <a:ext cx="165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 = 150-500µm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BEAA78E-8C49-4DF2-BC85-0B705279A1D0}"/>
              </a:ext>
            </a:extLst>
          </p:cNvPr>
          <p:cNvCxnSpPr/>
          <p:nvPr/>
        </p:nvCxnSpPr>
        <p:spPr>
          <a:xfrm flipV="1">
            <a:off x="9231387" y="2236693"/>
            <a:ext cx="0" cy="27973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1F6639B-37B8-4095-8804-476EDB456771}"/>
                  </a:ext>
                </a:extLst>
              </p:cNvPr>
              <p:cNvSpPr txBox="1"/>
              <p:nvPr/>
            </p:nvSpPr>
            <p:spPr>
              <a:xfrm>
                <a:off x="9337702" y="3455522"/>
                <a:ext cx="1340128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/µ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1F6639B-37B8-4095-8804-476EDB45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702" y="3455522"/>
                <a:ext cx="1340128" cy="402931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2A84C792-549D-4EAC-A7E7-541C8FB1CC39}"/>
              </a:ext>
            </a:extLst>
          </p:cNvPr>
          <p:cNvSpPr txBox="1"/>
          <p:nvPr/>
        </p:nvSpPr>
        <p:spPr>
          <a:xfrm>
            <a:off x="160421" y="143302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diamant : chambre d’ionisation solide</a:t>
            </a:r>
          </a:p>
        </p:txBody>
      </p:sp>
    </p:spTree>
    <p:extLst>
      <p:ext uri="{BB962C8B-B14F-4D97-AF65-F5344CB8AC3E}">
        <p14:creationId xmlns:p14="http://schemas.microsoft.com/office/powerpoint/2010/main" val="336690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2.08333E-6 0.25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2.5E-6 -0.1338 " pathEditMode="relative" rAng="0" ptsTypes="AA">
                                      <p:cBhvr>
                                        <p:cTn id="2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D89981-9DF9-412A-A1A7-7E3090AA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9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A396C98-83D6-40EE-A693-E391EE829714}"/>
              </a:ext>
            </a:extLst>
          </p:cNvPr>
          <p:cNvGrpSpPr/>
          <p:nvPr/>
        </p:nvGrpSpPr>
        <p:grpSpPr>
          <a:xfrm>
            <a:off x="6273803" y="404912"/>
            <a:ext cx="4156021" cy="3344216"/>
            <a:chOff x="8260308" y="3861784"/>
            <a:chExt cx="3093492" cy="2506741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1398262-C72B-4C68-86ED-B2FC470BEA2F}"/>
                </a:ext>
              </a:extLst>
            </p:cNvPr>
            <p:cNvGrpSpPr/>
            <p:nvPr/>
          </p:nvGrpSpPr>
          <p:grpSpPr>
            <a:xfrm>
              <a:off x="8260308" y="3861784"/>
              <a:ext cx="3093492" cy="2506741"/>
              <a:chOff x="3906686" y="848490"/>
              <a:chExt cx="3093492" cy="250674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424DAA5-CF6F-4059-AE46-AE78975ABA53}"/>
                  </a:ext>
                </a:extLst>
              </p:cNvPr>
              <p:cNvSpPr/>
              <p:nvPr/>
            </p:nvSpPr>
            <p:spPr>
              <a:xfrm>
                <a:off x="4428495" y="1139134"/>
                <a:ext cx="2571683" cy="18644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D16CB2BC-F6B0-4830-8249-8D098557ADB3}"/>
                  </a:ext>
                </a:extLst>
              </p:cNvPr>
              <p:cNvCxnSpPr/>
              <p:nvPr/>
            </p:nvCxnSpPr>
            <p:spPr>
              <a:xfrm>
                <a:off x="4428495" y="1139134"/>
                <a:ext cx="0" cy="186447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8FBD4059-81A7-42EE-919F-61716F52D6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28494" y="3003604"/>
                <a:ext cx="257168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A99F768-F204-499F-9E4D-0BF76C6771E3}"/>
                  </a:ext>
                </a:extLst>
              </p:cNvPr>
              <p:cNvSpPr txBox="1"/>
              <p:nvPr/>
            </p:nvSpPr>
            <p:spPr>
              <a:xfrm>
                <a:off x="6263322" y="3043615"/>
                <a:ext cx="732661" cy="311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temps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4170C2A-E0C0-4DD5-9C76-3C72FDF68D19}"/>
                  </a:ext>
                </a:extLst>
              </p:cNvPr>
              <p:cNvSpPr txBox="1"/>
              <p:nvPr/>
            </p:nvSpPr>
            <p:spPr>
              <a:xfrm>
                <a:off x="3906686" y="848490"/>
                <a:ext cx="914257" cy="311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Tension</a:t>
                </a:r>
              </a:p>
            </p:txBody>
          </p: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C116CA24-9659-441B-B788-FF0BF3288AD9}"/>
                  </a:ext>
                </a:extLst>
              </p:cNvPr>
              <p:cNvCxnSpPr>
                <a:cxnSpLocks/>
                <a:stCxn id="8" idx="1"/>
              </p:cNvCxnSpPr>
              <p:nvPr/>
            </p:nvCxnSpPr>
            <p:spPr>
              <a:xfrm>
                <a:off x="4428495" y="2071369"/>
                <a:ext cx="7246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26051E55-D969-4D5B-8956-5572A72730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8394" y="2065421"/>
                <a:ext cx="1191783" cy="594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2018D076-EB51-42C8-81DA-D52E5A4620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53120" y="1386961"/>
                <a:ext cx="42586" cy="68441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9134005D-ED03-4A6C-AD4D-17C37B22B5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5707" y="1386962"/>
                <a:ext cx="50244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22703DE-36BB-4185-A074-3F827018E4B9}"/>
                  </a:ext>
                </a:extLst>
              </p:cNvPr>
              <p:cNvSpPr txBox="1"/>
              <p:nvPr/>
            </p:nvSpPr>
            <p:spPr>
              <a:xfrm>
                <a:off x="4781103" y="2503711"/>
                <a:ext cx="1891949" cy="276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rgbClr val="FF0000"/>
                    </a:solidFill>
                    <a:latin typeface="+mj-lt"/>
                  </a:rPr>
                  <a:t>Particule non traversante</a:t>
                </a:r>
              </a:p>
            </p:txBody>
          </p:sp>
        </p:grp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EA766E93-C4CA-4C6F-BA0C-8840769756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51774" y="4399036"/>
              <a:ext cx="104529" cy="684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6691CA36-B80C-4458-97C9-DB9E9BDC35CF}"/>
              </a:ext>
            </a:extLst>
          </p:cNvPr>
          <p:cNvSpPr txBox="1"/>
          <p:nvPr/>
        </p:nvSpPr>
        <p:spPr>
          <a:xfrm>
            <a:off x="160421" y="143302"/>
            <a:ext cx="71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diamant : chambre d’ionisation solide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D17D60-BD4B-452C-90EC-F0189CBCC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93" y="2074060"/>
            <a:ext cx="5711908" cy="27417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0F4CD8A1-0AEF-4C23-AEFA-C1ECB65A9C48}"/>
              </a:ext>
            </a:extLst>
          </p:cNvPr>
          <p:cNvSpPr txBox="1"/>
          <p:nvPr/>
        </p:nvSpPr>
        <p:spPr>
          <a:xfrm>
            <a:off x="6849019" y="4399296"/>
            <a:ext cx="484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Théorème de </a:t>
            </a:r>
            <a:r>
              <a:rPr lang="fr-FR" sz="2800" dirty="0" err="1"/>
              <a:t>Shockley-Ramo</a:t>
            </a:r>
            <a:endParaRPr lang="fr-FR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89A90F1-5428-4291-9B63-DEDEF6D3F6E8}"/>
                  </a:ext>
                </a:extLst>
              </p:cNvPr>
              <p:cNvSpPr txBox="1"/>
              <p:nvPr/>
            </p:nvSpPr>
            <p:spPr>
              <a:xfrm>
                <a:off x="6317591" y="4975470"/>
                <a:ext cx="5306902" cy="1716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𝑒𝑙𝑒𝑐𝑡𝑟𝑜𝑑𝑒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⃗"/>
                              <m:ctrlPr>
                                <a:rPr lang="fr-FR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fr-FR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fr-FR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fr-FR" sz="2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den>
                          </m:f>
                        </m:e>
                      </m:borderBox>
                    </m:oMath>
                  </m:oMathPara>
                </a14:m>
                <a:endParaRPr lang="fr-FR" sz="2800" dirty="0">
                  <a:latin typeface="Cambria Math" panose="02040503050406030204" pitchFamily="18" charset="0"/>
                </a:endParaRPr>
              </a:p>
              <a:p>
                <a:endParaRPr lang="fr-F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89A90F1-5428-4291-9B63-DEDEF6D3F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591" y="4975470"/>
                <a:ext cx="5306902" cy="17167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81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the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 these" id="{0C657425-C8E7-416E-A0AF-7952170F7D68}" vid="{9ED5C4B7-CF1E-4F8D-BDBD-C31330EE4EA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these</Template>
  <TotalTime>4920</TotalTime>
  <Words>1632</Words>
  <Application>Microsoft Office PowerPoint</Application>
  <PresentationFormat>Grand écran</PresentationFormat>
  <Paragraphs>360</Paragraphs>
  <Slides>31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Times New Roman</vt:lpstr>
      <vt:lpstr>Wingdings</vt:lpstr>
      <vt:lpstr>Thème these</vt:lpstr>
      <vt:lpstr>ANR - DIAMMONI : R&amp;D Moniteur Faisceau en technologie diamant pour ARRONAX</vt:lpstr>
      <vt:lpstr>Sommaire</vt:lpstr>
      <vt:lpstr>Sommaire</vt:lpstr>
      <vt:lpstr>Présentation PowerPoint</vt:lpstr>
      <vt:lpstr>Présentation PowerPoint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Différence entre les trains suivant le dt</vt:lpstr>
      <vt:lpstr>Présentation PowerPoint</vt:lpstr>
      <vt:lpstr>Présentation PowerPoint</vt:lpstr>
      <vt:lpstr>Différence entre les trains suivant le dt</vt:lpstr>
      <vt:lpstr>Présentation PowerPoint</vt:lpstr>
      <vt:lpstr>Présentation PowerPoint</vt:lpstr>
      <vt:lpstr>Conclusion et perspectives</vt:lpstr>
      <vt:lpstr>Présentation PowerPoint</vt:lpstr>
      <vt:lpstr>BACK UP Slides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R&amp;D Moniteur Faisceau Diamant pour ARRONAX (mode pulsé, haute intensité)</dc:title>
  <dc:creator>robin molle</dc:creator>
  <cp:lastModifiedBy>Robin MOLLE</cp:lastModifiedBy>
  <cp:revision>44</cp:revision>
  <dcterms:created xsi:type="dcterms:W3CDTF">2022-01-07T14:16:22Z</dcterms:created>
  <dcterms:modified xsi:type="dcterms:W3CDTF">2022-01-12T16:29:00Z</dcterms:modified>
</cp:coreProperties>
</file>