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3" r:id="rId10"/>
    <p:sldId id="264" r:id="rId11"/>
    <p:sldId id="265" r:id="rId12"/>
    <p:sldId id="277" r:id="rId13"/>
    <p:sldId id="276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2"/>
    <p:restoredTop sz="83333"/>
  </p:normalViewPr>
  <p:slideViewPr>
    <p:cSldViewPr snapToGrid="0" snapToObjects="1">
      <p:cViewPr varScale="1">
        <p:scale>
          <a:sx n="72" d="100"/>
          <a:sy n="72" d="100"/>
        </p:scale>
        <p:origin x="1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50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10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59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07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625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84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05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5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60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52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75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e niveau 1…"/>
          <p:cNvSpPr txBox="1">
            <a:spLocks noGrp="1"/>
          </p:cNvSpPr>
          <p:nvPr>
            <p:ph type="body" idx="1"/>
          </p:nvPr>
        </p:nvSpPr>
        <p:spPr>
          <a:xfrm>
            <a:off x="2496471" y="1557418"/>
            <a:ext cx="9255261" cy="46321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62C4DD"/>
              </a:buClr>
              <a:buSzPct val="120000"/>
              <a:buFontTx/>
              <a:buChar char="◉"/>
              <a:defRPr sz="1800"/>
            </a:lvl1pPr>
            <a:lvl2pPr marL="742950" indent="-285750">
              <a:buClr>
                <a:srgbClr val="62C4DD"/>
              </a:buClr>
              <a:buFontTx/>
              <a:buChar char="○"/>
              <a:defRPr sz="1800"/>
            </a:lvl2pPr>
            <a:lvl3pPr marL="1143000" indent="-228600">
              <a:buClr>
                <a:srgbClr val="62C4DD"/>
              </a:buClr>
              <a:buSzPct val="70000"/>
              <a:buFontTx/>
              <a:buChar char="○"/>
              <a:defRPr sz="1800"/>
            </a:lvl3pPr>
            <a:lvl4pPr marL="1600200" indent="-228600">
              <a:buClr>
                <a:srgbClr val="62C4DD"/>
              </a:buClr>
              <a:buFontTx/>
              <a:buChar char="○"/>
              <a:defRPr sz="1800"/>
            </a:lvl4pPr>
            <a:lvl5pPr marL="2057400" indent="-228600">
              <a:buClr>
                <a:srgbClr val="62C4DD"/>
              </a:buClr>
              <a:buFontTx/>
              <a:buChar char="○"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1" name="ZoneTexte 2"/>
          <p:cNvSpPr/>
          <p:nvPr/>
        </p:nvSpPr>
        <p:spPr>
          <a:xfrm>
            <a:off x="702618" y="3273776"/>
            <a:ext cx="896644" cy="3693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61717" y="6630311"/>
            <a:ext cx="176411" cy="1524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100" b="1">
                <a:solidFill>
                  <a:srgbClr val="E75113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6256/" TargetMode="External"/><Relationship Id="rId2" Type="http://schemas.openxmlformats.org/officeDocument/2006/relationships/hyperlink" Target="https://indico.in2p3.fr/event/2398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DR Detector : some ideas"/>
          <p:cNvSpPr txBox="1">
            <a:spLocks noGrp="1"/>
          </p:cNvSpPr>
          <p:nvPr>
            <p:ph type="ctrTitle"/>
          </p:nvPr>
        </p:nvSpPr>
        <p:spPr>
          <a:xfrm>
            <a:off x="1318347" y="1419870"/>
            <a:ext cx="9555306" cy="2387603"/>
          </a:xfrm>
          <a:prstGeom prst="rect">
            <a:avLst/>
          </a:prstGeom>
        </p:spPr>
        <p:txBody>
          <a:bodyPr/>
          <a:lstStyle>
            <a:lvl1pPr defTabSz="813816">
              <a:defRPr sz="5340" b="1">
                <a:solidFill>
                  <a:srgbClr val="2861A3"/>
                </a:solidFill>
              </a:defRPr>
            </a:lvl1pPr>
          </a:lstStyle>
          <a:p>
            <a:r>
              <a:t>Un groupement de recherche (GDR) pour les Détecteur</a:t>
            </a:r>
          </a:p>
        </p:txBody>
      </p:sp>
      <p:sp>
        <p:nvSpPr>
          <p:cNvPr id="122" name="G. Hull, M. Settimo…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352788"/>
            <a:ext cx="9144001" cy="1655766"/>
          </a:xfrm>
          <a:prstGeom prst="rect">
            <a:avLst/>
          </a:prstGeom>
        </p:spPr>
        <p:txBody>
          <a:bodyPr/>
          <a:lstStyle/>
          <a:p>
            <a:r>
              <a:rPr dirty="0"/>
              <a:t>G</a:t>
            </a:r>
            <a:r>
              <a:rPr lang="en-US" dirty="0"/>
              <a:t>iulia</a:t>
            </a:r>
            <a:r>
              <a:rPr dirty="0"/>
              <a:t> Hull, M</a:t>
            </a:r>
            <a:r>
              <a:rPr lang="en-US" dirty="0"/>
              <a:t>ariangela</a:t>
            </a:r>
            <a:r>
              <a:rPr dirty="0"/>
              <a:t> </a:t>
            </a:r>
            <a:r>
              <a:rPr dirty="0" err="1"/>
              <a:t>Settimo</a:t>
            </a:r>
            <a:r>
              <a:rPr dirty="0"/>
              <a:t> </a:t>
            </a:r>
          </a:p>
          <a:p>
            <a:r>
              <a:rPr dirty="0"/>
              <a:t>Version : </a:t>
            </a:r>
            <a:r>
              <a:rPr lang="en-US" dirty="0"/>
              <a:t>13 Janvier </a:t>
            </a:r>
            <a:r>
              <a:rPr dirty="0"/>
              <a:t>202</a:t>
            </a:r>
            <a:r>
              <a:rPr lang="en-US" dirty="0"/>
              <a:t>2</a:t>
            </a:r>
            <a:r>
              <a:rPr dirty="0"/>
              <a:t>  </a:t>
            </a:r>
          </a:p>
        </p:txBody>
      </p:sp>
      <p:sp>
        <p:nvSpPr>
          <p:cNvPr id="123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re 5"/>
          <p:cNvSpPr txBox="1"/>
          <p:nvPr/>
        </p:nvSpPr>
        <p:spPr>
          <a:xfrm>
            <a:off x="4079776" y="158879"/>
            <a:ext cx="5093492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Possible structuration du GDR Détecteur</a:t>
            </a:r>
          </a:p>
        </p:txBody>
      </p:sp>
      <p:grpSp>
        <p:nvGrpSpPr>
          <p:cNvPr id="231" name="GDR structure (I) + actions"/>
          <p:cNvGrpSpPr/>
          <p:nvPr/>
        </p:nvGrpSpPr>
        <p:grpSpPr>
          <a:xfrm>
            <a:off x="5346" y="-465"/>
            <a:ext cx="12185659" cy="990994"/>
            <a:chOff x="-1" y="0"/>
            <a:chExt cx="12185657" cy="990993"/>
          </a:xfrm>
        </p:grpSpPr>
        <p:sp>
          <p:nvSpPr>
            <p:cNvPr id="229" name="Rectangle"/>
            <p:cNvSpPr/>
            <p:nvPr/>
          </p:nvSpPr>
          <p:spPr>
            <a:xfrm>
              <a:off x="-1" y="0"/>
              <a:ext cx="12185657" cy="990993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30" name="Examples of “Actions coordonnés”"/>
            <p:cNvSpPr txBox="1"/>
            <p:nvPr/>
          </p:nvSpPr>
          <p:spPr>
            <a:xfrm>
              <a:off x="-1" y="80002"/>
              <a:ext cx="12185657" cy="830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Examples of activities within the </a:t>
              </a:r>
              <a:r>
                <a:rPr lang="en-US" dirty="0"/>
                <a:t>WP</a:t>
              </a:r>
              <a:endParaRPr dirty="0"/>
            </a:p>
          </p:txBody>
        </p:sp>
      </p:grpSp>
      <p:sp>
        <p:nvSpPr>
          <p:cNvPr id="232" name="- Do we need to distinguish between Axe de Recherche &amp; Axe de recherche transverse?…"/>
          <p:cNvSpPr txBox="1"/>
          <p:nvPr/>
        </p:nvSpPr>
        <p:spPr>
          <a:xfrm>
            <a:off x="195425" y="1069872"/>
            <a:ext cx="11231521" cy="524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Organize meetings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Identify/promote technologies within the task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Identify innovative developments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Follow the national / international directions at scientific and detector level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Facilitate the discussions with other platforms</a:t>
            </a:r>
          </a:p>
          <a:p>
            <a:pPr>
              <a:lnSpc>
                <a:spcPct val="150000"/>
              </a:lnSpc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Contribute to the discussions on common problems (all)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Report on developments which may be helpful to any task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Provide supports for common practical problems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Animate discussions on scientific directions or on applications inter-axe</a:t>
            </a:r>
          </a:p>
        </p:txBody>
      </p:sp>
      <p:sp>
        <p:nvSpPr>
          <p:cNvPr id="233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re 5"/>
          <p:cNvSpPr txBox="1"/>
          <p:nvPr/>
        </p:nvSpPr>
        <p:spPr>
          <a:xfrm>
            <a:off x="4079776" y="158879"/>
            <a:ext cx="5093492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Possible structuration du GDR Détecteur</a:t>
            </a:r>
          </a:p>
        </p:txBody>
      </p:sp>
      <p:grpSp>
        <p:nvGrpSpPr>
          <p:cNvPr id="238" name="GDR structure (I) + actions"/>
          <p:cNvGrpSpPr/>
          <p:nvPr/>
        </p:nvGrpSpPr>
        <p:grpSpPr>
          <a:xfrm>
            <a:off x="5346" y="-467"/>
            <a:ext cx="12185659" cy="990997"/>
            <a:chOff x="-2" y="-1"/>
            <a:chExt cx="12185657" cy="990995"/>
          </a:xfrm>
        </p:grpSpPr>
        <p:sp>
          <p:nvSpPr>
            <p:cNvPr id="236" name="Rectangle"/>
            <p:cNvSpPr/>
            <p:nvPr/>
          </p:nvSpPr>
          <p:spPr>
            <a:xfrm>
              <a:off x="-2" y="-1"/>
              <a:ext cx="12185657" cy="990995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37" name="Examples of “Actions coordonnés”"/>
            <p:cNvSpPr txBox="1"/>
            <p:nvPr/>
          </p:nvSpPr>
          <p:spPr>
            <a:xfrm>
              <a:off x="-2" y="80000"/>
              <a:ext cx="12185657" cy="830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Examples of </a:t>
              </a:r>
              <a:r>
                <a:rPr lang="en-US" dirty="0"/>
                <a:t>common activities</a:t>
              </a:r>
              <a:endParaRPr dirty="0"/>
            </a:p>
          </p:txBody>
        </p:sp>
      </p:grpSp>
      <p:sp>
        <p:nvSpPr>
          <p:cNvPr id="239" name="- Do we need to distinguish between Axe de Recherche &amp; Axe de recherche transverse?…"/>
          <p:cNvSpPr txBox="1"/>
          <p:nvPr/>
        </p:nvSpPr>
        <p:spPr>
          <a:xfrm>
            <a:off x="480239" y="1351510"/>
            <a:ext cx="11231521" cy="3913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/>
              <a:t>Organize school for PhD students and young researchers </a:t>
            </a:r>
            <a:endParaRPr lang="en-US" sz="2400" dirty="0">
              <a:sym typeface="Calibri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/>
              <a:t>Organize training/seminars for young and senior researchers and engineers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/>
              <a:t>Overhaul of the detectors thematic school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/>
              <a:t>Aware on valorization and patents</a:t>
            </a:r>
            <a:endParaRPr lang="en-US" sz="2200" dirty="0"/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/>
              <a:t>Encourage dissemination of results and valorization</a:t>
            </a:r>
            <a:endParaRPr lang="en-US" sz="2200" dirty="0"/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/>
              <a:t>Encourage the participation to international committee</a:t>
            </a:r>
            <a:endParaRPr lang="en-US" sz="2200" dirty="0"/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/>
              <a:t>Inform of upcoming conferences</a:t>
            </a:r>
          </a:p>
        </p:txBody>
      </p:sp>
      <p:sp>
        <p:nvSpPr>
          <p:cNvPr id="240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2971" y="6484694"/>
            <a:ext cx="176412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re 5"/>
          <p:cNvSpPr txBox="1"/>
          <p:nvPr/>
        </p:nvSpPr>
        <p:spPr>
          <a:xfrm>
            <a:off x="4079776" y="158879"/>
            <a:ext cx="5093492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Possible structuration du GDR Détecteur</a:t>
            </a:r>
          </a:p>
        </p:txBody>
      </p:sp>
      <p:grpSp>
        <p:nvGrpSpPr>
          <p:cNvPr id="238" name="GDR structure (I) + actions"/>
          <p:cNvGrpSpPr/>
          <p:nvPr/>
        </p:nvGrpSpPr>
        <p:grpSpPr>
          <a:xfrm>
            <a:off x="5346" y="-467"/>
            <a:ext cx="12185659" cy="990997"/>
            <a:chOff x="-2" y="-1"/>
            <a:chExt cx="12185657" cy="990995"/>
          </a:xfrm>
        </p:grpSpPr>
        <p:sp>
          <p:nvSpPr>
            <p:cNvPr id="236" name="Rectangle"/>
            <p:cNvSpPr/>
            <p:nvPr/>
          </p:nvSpPr>
          <p:spPr>
            <a:xfrm>
              <a:off x="-2" y="-1"/>
              <a:ext cx="12185657" cy="990995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37" name="Examples of “Actions coordonnés”"/>
            <p:cNvSpPr txBox="1"/>
            <p:nvPr/>
          </p:nvSpPr>
          <p:spPr>
            <a:xfrm>
              <a:off x="-2" y="80000"/>
              <a:ext cx="12185657" cy="830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n-US" dirty="0"/>
                <a:t>To Conclude</a:t>
              </a:r>
              <a:endParaRPr dirty="0"/>
            </a:p>
          </p:txBody>
        </p:sp>
      </p:grpSp>
      <p:sp>
        <p:nvSpPr>
          <p:cNvPr id="239" name="- Do we need to distinguish between Axe de Recherche &amp; Axe de recherche transverse?…"/>
          <p:cNvSpPr txBox="1"/>
          <p:nvPr/>
        </p:nvSpPr>
        <p:spPr>
          <a:xfrm>
            <a:off x="882655" y="1352659"/>
            <a:ext cx="10426690" cy="206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buSzPct val="100000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3200" dirty="0"/>
              <a:t>The GDR proposal will be finalized during the first trimester of 2022 and hopefully the GDR will start </a:t>
            </a:r>
            <a:r>
              <a:rPr lang="en-US" sz="3200"/>
              <a:t>soon after for 4 years</a:t>
            </a:r>
            <a:endParaRPr lang="en-US" sz="3200" dirty="0"/>
          </a:p>
          <a:p>
            <a:pPr>
              <a:lnSpc>
                <a:spcPct val="150000"/>
              </a:lnSpc>
              <a:buSzPct val="100000"/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lang="en-US" dirty="0"/>
          </a:p>
        </p:txBody>
      </p:sp>
      <p:sp>
        <p:nvSpPr>
          <p:cNvPr id="240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2971" y="6484694"/>
            <a:ext cx="176412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C2190EC-AE1B-B240-B2F2-2C1D0197F580}"/>
              </a:ext>
            </a:extLst>
          </p:cNvPr>
          <p:cNvSpPr txBox="1"/>
          <p:nvPr/>
        </p:nvSpPr>
        <p:spPr>
          <a:xfrm>
            <a:off x="1893962" y="3616278"/>
            <a:ext cx="8702320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Your help is precious and your participation is crucial to make this new GDR successful</a:t>
            </a:r>
          </a:p>
        </p:txBody>
      </p:sp>
    </p:spTree>
    <p:extLst>
      <p:ext uri="{BB962C8B-B14F-4D97-AF65-F5344CB8AC3E}">
        <p14:creationId xmlns:p14="http://schemas.microsoft.com/office/powerpoint/2010/main" val="38811236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re 5"/>
          <p:cNvSpPr txBox="1"/>
          <p:nvPr/>
        </p:nvSpPr>
        <p:spPr>
          <a:xfrm>
            <a:off x="4079776" y="158879"/>
            <a:ext cx="5093492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Possible structuration du GDR Détecteur</a:t>
            </a:r>
          </a:p>
        </p:txBody>
      </p:sp>
      <p:sp>
        <p:nvSpPr>
          <p:cNvPr id="240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2971" y="6484694"/>
            <a:ext cx="176412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8" name="Examples of “Actions coordonnés”">
            <a:extLst>
              <a:ext uri="{FF2B5EF4-FFF2-40B4-BE49-F238E27FC236}">
                <a16:creationId xmlns:a16="http://schemas.microsoft.com/office/drawing/2014/main" id="{D5DD3EBA-0D60-2444-A8C7-F5FDF8E84A24}"/>
              </a:ext>
            </a:extLst>
          </p:cNvPr>
          <p:cNvSpPr txBox="1"/>
          <p:nvPr/>
        </p:nvSpPr>
        <p:spPr>
          <a:xfrm>
            <a:off x="5346" y="79534"/>
            <a:ext cx="12185659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48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Examples of </a:t>
            </a:r>
            <a:r>
              <a:rPr lang="en-US" dirty="0"/>
              <a:t>common activities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1737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Missions"/>
          <p:cNvGrpSpPr/>
          <p:nvPr/>
        </p:nvGrpSpPr>
        <p:grpSpPr>
          <a:xfrm>
            <a:off x="5346" y="-467"/>
            <a:ext cx="12185659" cy="990997"/>
            <a:chOff x="-2" y="-1"/>
            <a:chExt cx="12185657" cy="990995"/>
          </a:xfrm>
        </p:grpSpPr>
        <p:sp>
          <p:nvSpPr>
            <p:cNvPr id="125" name="Rectangle"/>
            <p:cNvSpPr/>
            <p:nvPr/>
          </p:nvSpPr>
          <p:spPr>
            <a:xfrm>
              <a:off x="-2" y="-1"/>
              <a:ext cx="12185657" cy="990995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6" name="GDR Détecteur"/>
            <p:cNvSpPr txBox="1"/>
            <p:nvPr/>
          </p:nvSpPr>
          <p:spPr>
            <a:xfrm>
              <a:off x="-2" y="80000"/>
              <a:ext cx="12185657" cy="830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fr-FR" dirty="0"/>
                <a:t>Expertise at the IN2P3</a:t>
              </a:r>
              <a:endParaRPr dirty="0"/>
            </a:p>
          </p:txBody>
        </p:sp>
      </p:grpSp>
      <p:sp>
        <p:nvSpPr>
          <p:cNvPr id="128" name="ZoneTexte 5"/>
          <p:cNvSpPr txBox="1"/>
          <p:nvPr/>
        </p:nvSpPr>
        <p:spPr>
          <a:xfrm>
            <a:off x="0" y="1107806"/>
            <a:ext cx="12192000" cy="197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t>An outstanding expertise in the IN2P3 laboratories,                                           both in the </a:t>
            </a:r>
            <a:r>
              <a:rPr b="1"/>
              <a:t>technical teams </a:t>
            </a:r>
            <a:r>
              <a:t>and in the </a:t>
            </a:r>
            <a:r>
              <a:rPr b="1"/>
              <a:t>physics research groups</a:t>
            </a:r>
            <a:r>
              <a:t>,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t>concerning the design/study/development of new detection systems in </a:t>
            </a:r>
            <a:r>
              <a:rPr b="1"/>
              <a:t>every detection domain</a:t>
            </a:r>
            <a:r>
              <a:t>.</a:t>
            </a:r>
          </a:p>
        </p:txBody>
      </p:sp>
      <p:pic>
        <p:nvPicPr>
          <p:cNvPr id="12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2" y="2970988"/>
            <a:ext cx="1989927" cy="2440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24" descr="Image 24"/>
          <p:cNvPicPr>
            <a:picLocks noChangeAspect="1"/>
          </p:cNvPicPr>
          <p:nvPr/>
        </p:nvPicPr>
        <p:blipFill>
          <a:blip r:embed="rId4"/>
          <a:srcRect l="9915" r="30594"/>
          <a:stretch>
            <a:fillRect/>
          </a:stretch>
        </p:blipFill>
        <p:spPr>
          <a:xfrm>
            <a:off x="9276950" y="3144327"/>
            <a:ext cx="2580754" cy="2440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382" y="4364414"/>
            <a:ext cx="2846655" cy="1678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975" y="3783210"/>
            <a:ext cx="2625496" cy="196698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Espace réservé du numéro de diapositive 2"/>
          <p:cNvSpPr txBox="1"/>
          <p:nvPr/>
        </p:nvSpPr>
        <p:spPr>
          <a:xfrm>
            <a:off x="11764740" y="6484694"/>
            <a:ext cx="127001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r">
              <a:defRPr sz="11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leau 1"/>
          <p:cNvGraphicFramePr/>
          <p:nvPr/>
        </p:nvGraphicFramePr>
        <p:xfrm>
          <a:off x="542329" y="1239488"/>
          <a:ext cx="11107340" cy="466338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0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2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0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Lab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Ville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R. Gaz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R. Semic.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R. Photodet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R. Cryo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R. Radiodet.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R. Det Faisc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R. Det Emerg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APC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Paris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CENBG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Bordeaux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CPPM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Marseill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GANIL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Caen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IJCLab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Orsay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IP2I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Lyon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IPHC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Strasbourg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L2IT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Toulouse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LAPP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Annecy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LLR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Palaiseau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LPC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Clermont-Ferrand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LPC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Caen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LPNHE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Paris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LPSC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Grenoble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LUPM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Montpellier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 dirty="0"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/>
                        <a:t>SUBATECH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Nantes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endParaRPr dirty="0"/>
                    </a:p>
                  </a:txBody>
                  <a:tcPr marL="9525" marR="9525" marT="9525" marB="9525" anchor="b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38" name="Lab survey"/>
          <p:cNvGrpSpPr/>
          <p:nvPr/>
        </p:nvGrpSpPr>
        <p:grpSpPr>
          <a:xfrm>
            <a:off x="5347" y="-466"/>
            <a:ext cx="12185657" cy="990995"/>
            <a:chOff x="-1" y="0"/>
            <a:chExt cx="12185655" cy="990993"/>
          </a:xfrm>
        </p:grpSpPr>
        <p:sp>
          <p:nvSpPr>
            <p:cNvPr id="136" name="Rectangle"/>
            <p:cNvSpPr/>
            <p:nvPr/>
          </p:nvSpPr>
          <p:spPr>
            <a:xfrm>
              <a:off x="-2" y="-1"/>
              <a:ext cx="12185657" cy="990995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Lab survey"/>
            <p:cNvSpPr txBox="1"/>
            <p:nvPr/>
          </p:nvSpPr>
          <p:spPr>
            <a:xfrm>
              <a:off x="-2" y="94177"/>
              <a:ext cx="12185657" cy="802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Lab survey </a:t>
              </a:r>
            </a:p>
          </p:txBody>
        </p:sp>
      </p:grpSp>
      <p:sp>
        <p:nvSpPr>
          <p:cNvPr id="139" name="CC-IN2P3, OMEGA, Musee Curie not included in the table"/>
          <p:cNvSpPr txBox="1"/>
          <p:nvPr/>
        </p:nvSpPr>
        <p:spPr>
          <a:xfrm>
            <a:off x="464736" y="6148665"/>
            <a:ext cx="1019445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/>
              <a:t>CC-IN2P3, OMEGA, </a:t>
            </a:r>
            <a:r>
              <a:rPr lang="en-US" dirty="0" err="1"/>
              <a:t>Musée</a:t>
            </a:r>
            <a:r>
              <a:rPr lang="en-US" dirty="0"/>
              <a:t> Curie not included in the table</a:t>
            </a:r>
          </a:p>
          <a:p>
            <a:r>
              <a:rPr lang="en-US" dirty="0"/>
              <a:t>Technological platforms with specific « detector » expertise, as LMA and C4PI, to be included in this survey</a:t>
            </a:r>
          </a:p>
        </p:txBody>
      </p:sp>
      <p:sp>
        <p:nvSpPr>
          <p:cNvPr id="140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Missions"/>
          <p:cNvGrpSpPr/>
          <p:nvPr/>
        </p:nvGrpSpPr>
        <p:grpSpPr>
          <a:xfrm>
            <a:off x="5346" y="-467"/>
            <a:ext cx="12185659" cy="990997"/>
            <a:chOff x="-2" y="-1"/>
            <a:chExt cx="12185657" cy="990995"/>
          </a:xfrm>
        </p:grpSpPr>
        <p:sp>
          <p:nvSpPr>
            <p:cNvPr id="142" name="Rectangle"/>
            <p:cNvSpPr/>
            <p:nvPr/>
          </p:nvSpPr>
          <p:spPr>
            <a:xfrm>
              <a:off x="-2" y="-1"/>
              <a:ext cx="12185657" cy="990995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3" name="GDR Détecteur"/>
            <p:cNvSpPr txBox="1"/>
            <p:nvPr/>
          </p:nvSpPr>
          <p:spPr>
            <a:xfrm>
              <a:off x="-2" y="80000"/>
              <a:ext cx="12185657" cy="830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fr-FR" dirty="0" err="1"/>
                <a:t>Why</a:t>
              </a:r>
              <a:r>
                <a:rPr lang="fr-FR" dirty="0"/>
                <a:t> a GDR Détecteur</a:t>
              </a:r>
            </a:p>
          </p:txBody>
        </p:sp>
      </p:grpSp>
      <p:sp>
        <p:nvSpPr>
          <p:cNvPr id="145" name="ZoneTexte 7"/>
          <p:cNvSpPr txBox="1"/>
          <p:nvPr/>
        </p:nvSpPr>
        <p:spPr>
          <a:xfrm>
            <a:off x="335664" y="1293952"/>
            <a:ext cx="5410203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Réseaux «Détection et Instrumentation»</a:t>
            </a:r>
          </a:p>
        </p:txBody>
      </p:sp>
      <p:sp>
        <p:nvSpPr>
          <p:cNvPr id="146" name="Flèche droite rayée 8"/>
          <p:cNvSpPr/>
          <p:nvPr/>
        </p:nvSpPr>
        <p:spPr>
          <a:xfrm>
            <a:off x="5925273" y="1235785"/>
            <a:ext cx="1041723" cy="62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05" y="5400"/>
                </a:lnTo>
                <a:lnTo>
                  <a:pt x="405" y="16200"/>
                </a:lnTo>
                <a:lnTo>
                  <a:pt x="0" y="16200"/>
                </a:lnTo>
                <a:close/>
                <a:moveTo>
                  <a:pt x="810" y="5400"/>
                </a:moveTo>
                <a:lnTo>
                  <a:pt x="1620" y="5400"/>
                </a:lnTo>
                <a:lnTo>
                  <a:pt x="1620" y="16200"/>
                </a:lnTo>
                <a:lnTo>
                  <a:pt x="810" y="16200"/>
                </a:lnTo>
                <a:close/>
                <a:moveTo>
                  <a:pt x="2025" y="5400"/>
                </a:moveTo>
                <a:lnTo>
                  <a:pt x="15120" y="5400"/>
                </a:lnTo>
                <a:lnTo>
                  <a:pt x="15120" y="0"/>
                </a:lnTo>
                <a:lnTo>
                  <a:pt x="21600" y="10800"/>
                </a:lnTo>
                <a:lnTo>
                  <a:pt x="15120" y="21600"/>
                </a:lnTo>
                <a:lnTo>
                  <a:pt x="15120" y="16200"/>
                </a:lnTo>
                <a:lnTo>
                  <a:pt x="2025" y="1620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7" name="ZoneTexte 9"/>
          <p:cNvSpPr txBox="1"/>
          <p:nvPr/>
        </p:nvSpPr>
        <p:spPr>
          <a:xfrm>
            <a:off x="7879440" y="1302071"/>
            <a:ext cx="3759932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 err="1"/>
              <a:t>Groupement</a:t>
            </a:r>
            <a:r>
              <a:rPr dirty="0"/>
              <a:t> des </a:t>
            </a:r>
            <a:r>
              <a:rPr dirty="0" err="1"/>
              <a:t>Recherches</a:t>
            </a:r>
            <a:endParaRPr dirty="0"/>
          </a:p>
        </p:txBody>
      </p:sp>
      <p:sp>
        <p:nvSpPr>
          <p:cNvPr id="148" name="Ellipse 10"/>
          <p:cNvSpPr/>
          <p:nvPr/>
        </p:nvSpPr>
        <p:spPr>
          <a:xfrm>
            <a:off x="2936968" y="3129027"/>
            <a:ext cx="2109533" cy="128559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9" name="ZoneTexte 12"/>
          <p:cNvSpPr txBox="1"/>
          <p:nvPr/>
        </p:nvSpPr>
        <p:spPr>
          <a:xfrm>
            <a:off x="3117464" y="3582940"/>
            <a:ext cx="1748539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Technical teams</a:t>
            </a:r>
          </a:p>
        </p:txBody>
      </p:sp>
      <p:sp>
        <p:nvSpPr>
          <p:cNvPr id="150" name="ZoneTexte 13"/>
          <p:cNvSpPr txBox="1"/>
          <p:nvPr/>
        </p:nvSpPr>
        <p:spPr>
          <a:xfrm>
            <a:off x="7609389" y="3568146"/>
            <a:ext cx="1756798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Research groups</a:t>
            </a:r>
          </a:p>
        </p:txBody>
      </p:sp>
      <p:sp>
        <p:nvSpPr>
          <p:cNvPr id="159" name="Ellipse 18"/>
          <p:cNvSpPr/>
          <p:nvPr/>
        </p:nvSpPr>
        <p:spPr>
          <a:xfrm>
            <a:off x="1978304" y="1945905"/>
            <a:ext cx="8448232" cy="3591634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0" name="ZoneTexte 19"/>
          <p:cNvSpPr txBox="1"/>
          <p:nvPr/>
        </p:nvSpPr>
        <p:spPr>
          <a:xfrm>
            <a:off x="4347390" y="2085744"/>
            <a:ext cx="3653474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Common «Playground»  for all the actors in Detection Physics   </a:t>
            </a:r>
          </a:p>
        </p:txBody>
      </p:sp>
      <p:sp>
        <p:nvSpPr>
          <p:cNvPr id="161" name="ZoneTexte 22"/>
          <p:cNvSpPr txBox="1"/>
          <p:nvPr/>
        </p:nvSpPr>
        <p:spPr>
          <a:xfrm>
            <a:off x="4203555" y="4908405"/>
            <a:ext cx="449486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For the study of new advanced detectors</a:t>
            </a:r>
          </a:p>
        </p:txBody>
      </p:sp>
      <p:sp>
        <p:nvSpPr>
          <p:cNvPr id="162" name="Ellipse 23"/>
          <p:cNvSpPr/>
          <p:nvPr/>
        </p:nvSpPr>
        <p:spPr>
          <a:xfrm>
            <a:off x="7261100" y="3151307"/>
            <a:ext cx="2109533" cy="1285591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3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54" name="Flèche courbée vers le bas 16"/>
          <p:cNvGrpSpPr/>
          <p:nvPr/>
        </p:nvGrpSpPr>
        <p:grpSpPr>
          <a:xfrm>
            <a:off x="4079111" y="2839766"/>
            <a:ext cx="4127991" cy="752358"/>
            <a:chOff x="0" y="0"/>
            <a:chExt cx="4127990" cy="752356"/>
          </a:xfrm>
        </p:grpSpPr>
        <p:sp>
          <p:nvSpPr>
            <p:cNvPr id="151" name="Shape"/>
            <p:cNvSpPr/>
            <p:nvPr/>
          </p:nvSpPr>
          <p:spPr>
            <a:xfrm>
              <a:off x="0" y="0"/>
              <a:ext cx="4127991" cy="75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40" y="21600"/>
                  </a:moveTo>
                  <a:lnTo>
                    <a:pt x="19632" y="16200"/>
                  </a:lnTo>
                  <a:lnTo>
                    <a:pt x="20124" y="16200"/>
                  </a:lnTo>
                  <a:cubicBezTo>
                    <a:pt x="18958" y="6663"/>
                    <a:pt x="14886" y="0"/>
                    <a:pt x="10224" y="0"/>
                  </a:cubicBezTo>
                  <a:lnTo>
                    <a:pt x="11208" y="0"/>
                  </a:lnTo>
                  <a:cubicBezTo>
                    <a:pt x="15871" y="0"/>
                    <a:pt x="19942" y="6663"/>
                    <a:pt x="21108" y="16200"/>
                  </a:cubicBezTo>
                  <a:lnTo>
                    <a:pt x="21600" y="16200"/>
                  </a:lnTo>
                  <a:close/>
                  <a:moveTo>
                    <a:pt x="10716" y="25"/>
                  </a:moveTo>
                  <a:cubicBezTo>
                    <a:pt x="5267" y="580"/>
                    <a:pt x="984" y="10075"/>
                    <a:pt x="984" y="21600"/>
                  </a:cubicBezTo>
                  <a:lnTo>
                    <a:pt x="0" y="21600"/>
                  </a:lnTo>
                  <a:cubicBezTo>
                    <a:pt x="0" y="9671"/>
                    <a:pt x="4578" y="0"/>
                    <a:pt x="10224" y="0"/>
                  </a:cubicBezTo>
                  <a:cubicBezTo>
                    <a:pt x="10388" y="0"/>
                    <a:pt x="10552" y="8"/>
                    <a:pt x="10716" y="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2" name="Shape"/>
            <p:cNvSpPr/>
            <p:nvPr/>
          </p:nvSpPr>
          <p:spPr>
            <a:xfrm>
              <a:off x="-1" y="0"/>
              <a:ext cx="2047998" cy="75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"/>
                  </a:moveTo>
                  <a:cubicBezTo>
                    <a:pt x="10617" y="580"/>
                    <a:pt x="1984" y="10075"/>
                    <a:pt x="1984" y="21600"/>
                  </a:cubicBezTo>
                  <a:lnTo>
                    <a:pt x="0" y="21600"/>
                  </a:lnTo>
                  <a:cubicBezTo>
                    <a:pt x="0" y="9671"/>
                    <a:pt x="9227" y="0"/>
                    <a:pt x="20608" y="0"/>
                  </a:cubicBezTo>
                  <a:cubicBezTo>
                    <a:pt x="20939" y="0"/>
                    <a:pt x="21270" y="8"/>
                    <a:pt x="21600" y="2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3" name="Line"/>
            <p:cNvSpPr/>
            <p:nvPr/>
          </p:nvSpPr>
          <p:spPr>
            <a:xfrm>
              <a:off x="0" y="0"/>
              <a:ext cx="4127991" cy="75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6" y="25"/>
                  </a:moveTo>
                  <a:cubicBezTo>
                    <a:pt x="5267" y="580"/>
                    <a:pt x="984" y="10075"/>
                    <a:pt x="984" y="21600"/>
                  </a:cubicBezTo>
                  <a:lnTo>
                    <a:pt x="0" y="21600"/>
                  </a:lnTo>
                  <a:cubicBezTo>
                    <a:pt x="0" y="9671"/>
                    <a:pt x="4578" y="0"/>
                    <a:pt x="10224" y="0"/>
                  </a:cubicBezTo>
                  <a:lnTo>
                    <a:pt x="11208" y="0"/>
                  </a:lnTo>
                  <a:cubicBezTo>
                    <a:pt x="15871" y="0"/>
                    <a:pt x="19942" y="6663"/>
                    <a:pt x="21108" y="16200"/>
                  </a:cubicBezTo>
                  <a:lnTo>
                    <a:pt x="21600" y="16200"/>
                  </a:lnTo>
                  <a:lnTo>
                    <a:pt x="20940" y="21600"/>
                  </a:lnTo>
                  <a:lnTo>
                    <a:pt x="19632" y="16200"/>
                  </a:lnTo>
                  <a:lnTo>
                    <a:pt x="20124" y="16200"/>
                  </a:lnTo>
                  <a:cubicBezTo>
                    <a:pt x="18958" y="6663"/>
                    <a:pt x="14886" y="0"/>
                    <a:pt x="10224" y="0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pSp>
        <p:nvGrpSpPr>
          <p:cNvPr id="158" name="Flèche courbée vers le bas 17"/>
          <p:cNvGrpSpPr/>
          <p:nvPr/>
        </p:nvGrpSpPr>
        <p:grpSpPr>
          <a:xfrm>
            <a:off x="4177809" y="4022893"/>
            <a:ext cx="4127991" cy="752359"/>
            <a:chOff x="0" y="0"/>
            <a:chExt cx="4127990" cy="752357"/>
          </a:xfrm>
        </p:grpSpPr>
        <p:sp>
          <p:nvSpPr>
            <p:cNvPr id="155" name="Shape"/>
            <p:cNvSpPr/>
            <p:nvPr/>
          </p:nvSpPr>
          <p:spPr>
            <a:xfrm rot="10800000">
              <a:off x="0" y="0"/>
              <a:ext cx="4127991" cy="75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40" y="21600"/>
                  </a:moveTo>
                  <a:lnTo>
                    <a:pt x="19632" y="16200"/>
                  </a:lnTo>
                  <a:lnTo>
                    <a:pt x="20124" y="16200"/>
                  </a:lnTo>
                  <a:cubicBezTo>
                    <a:pt x="18958" y="6663"/>
                    <a:pt x="14886" y="0"/>
                    <a:pt x="10224" y="0"/>
                  </a:cubicBezTo>
                  <a:lnTo>
                    <a:pt x="11208" y="0"/>
                  </a:lnTo>
                  <a:cubicBezTo>
                    <a:pt x="15871" y="0"/>
                    <a:pt x="19942" y="6663"/>
                    <a:pt x="21108" y="16200"/>
                  </a:cubicBezTo>
                  <a:lnTo>
                    <a:pt x="21600" y="16200"/>
                  </a:lnTo>
                  <a:close/>
                  <a:moveTo>
                    <a:pt x="10716" y="25"/>
                  </a:moveTo>
                  <a:cubicBezTo>
                    <a:pt x="5267" y="580"/>
                    <a:pt x="984" y="10075"/>
                    <a:pt x="984" y="21600"/>
                  </a:cubicBezTo>
                  <a:lnTo>
                    <a:pt x="0" y="21600"/>
                  </a:lnTo>
                  <a:cubicBezTo>
                    <a:pt x="0" y="9671"/>
                    <a:pt x="4578" y="0"/>
                    <a:pt x="10224" y="0"/>
                  </a:cubicBezTo>
                  <a:cubicBezTo>
                    <a:pt x="10388" y="0"/>
                    <a:pt x="10552" y="8"/>
                    <a:pt x="10716" y="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6" name="Shape"/>
            <p:cNvSpPr/>
            <p:nvPr/>
          </p:nvSpPr>
          <p:spPr>
            <a:xfrm rot="10800000">
              <a:off x="2079993" y="0"/>
              <a:ext cx="2047998" cy="75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"/>
                  </a:moveTo>
                  <a:cubicBezTo>
                    <a:pt x="10617" y="580"/>
                    <a:pt x="1984" y="10075"/>
                    <a:pt x="1984" y="21600"/>
                  </a:cubicBezTo>
                  <a:lnTo>
                    <a:pt x="0" y="21600"/>
                  </a:lnTo>
                  <a:cubicBezTo>
                    <a:pt x="0" y="9671"/>
                    <a:pt x="9227" y="0"/>
                    <a:pt x="20608" y="0"/>
                  </a:cubicBezTo>
                  <a:cubicBezTo>
                    <a:pt x="20939" y="0"/>
                    <a:pt x="21270" y="8"/>
                    <a:pt x="21600" y="2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7" name="Line"/>
            <p:cNvSpPr/>
            <p:nvPr/>
          </p:nvSpPr>
          <p:spPr>
            <a:xfrm rot="10800000">
              <a:off x="0" y="0"/>
              <a:ext cx="4127991" cy="75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6" y="25"/>
                  </a:moveTo>
                  <a:cubicBezTo>
                    <a:pt x="5267" y="580"/>
                    <a:pt x="984" y="10075"/>
                    <a:pt x="984" y="21600"/>
                  </a:cubicBezTo>
                  <a:lnTo>
                    <a:pt x="0" y="21600"/>
                  </a:lnTo>
                  <a:cubicBezTo>
                    <a:pt x="0" y="9671"/>
                    <a:pt x="4578" y="0"/>
                    <a:pt x="10224" y="0"/>
                  </a:cubicBezTo>
                  <a:lnTo>
                    <a:pt x="11208" y="0"/>
                  </a:lnTo>
                  <a:cubicBezTo>
                    <a:pt x="15871" y="0"/>
                    <a:pt x="19942" y="6663"/>
                    <a:pt x="21108" y="16200"/>
                  </a:cubicBezTo>
                  <a:lnTo>
                    <a:pt x="21600" y="16200"/>
                  </a:lnTo>
                  <a:lnTo>
                    <a:pt x="20940" y="21600"/>
                  </a:lnTo>
                  <a:lnTo>
                    <a:pt x="19632" y="16200"/>
                  </a:lnTo>
                  <a:lnTo>
                    <a:pt x="20124" y="16200"/>
                  </a:lnTo>
                  <a:cubicBezTo>
                    <a:pt x="18958" y="6663"/>
                    <a:pt x="14886" y="0"/>
                    <a:pt x="10224" y="0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Missions"/>
          <p:cNvGrpSpPr/>
          <p:nvPr/>
        </p:nvGrpSpPr>
        <p:grpSpPr>
          <a:xfrm>
            <a:off x="5346" y="-465"/>
            <a:ext cx="12185659" cy="990994"/>
            <a:chOff x="-1" y="0"/>
            <a:chExt cx="12185657" cy="990993"/>
          </a:xfrm>
        </p:grpSpPr>
        <p:sp>
          <p:nvSpPr>
            <p:cNvPr id="167" name="Rectangle"/>
            <p:cNvSpPr/>
            <p:nvPr/>
          </p:nvSpPr>
          <p:spPr>
            <a:xfrm>
              <a:off x="-1" y="0"/>
              <a:ext cx="12185657" cy="990993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68" name="A GDR detector to :"/>
            <p:cNvSpPr txBox="1"/>
            <p:nvPr/>
          </p:nvSpPr>
          <p:spPr>
            <a:xfrm>
              <a:off x="-1" y="80002"/>
              <a:ext cx="12185657" cy="830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The GDR at CNR</a:t>
              </a:r>
              <a:r>
                <a:rPr lang="en-US" dirty="0"/>
                <a:t>S</a:t>
              </a:r>
              <a:endParaRPr dirty="0"/>
            </a:p>
          </p:txBody>
        </p:sp>
      </p:grpSp>
      <p:sp>
        <p:nvSpPr>
          <p:cNvPr id="170" name="Rectangle 21"/>
          <p:cNvSpPr txBox="1"/>
          <p:nvPr/>
        </p:nvSpPr>
        <p:spPr>
          <a:xfrm>
            <a:off x="989587" y="2276243"/>
            <a:ext cx="10209840" cy="3924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At present, IN2P3 coordinates and animates 9 GDRs on different domains: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 err="1"/>
              <a:t>Modélisation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instrumentation pour </a:t>
            </a:r>
            <a:r>
              <a:rPr sz="2000" dirty="0" err="1"/>
              <a:t>l'imagerie</a:t>
            </a:r>
            <a:r>
              <a:rPr sz="2000" dirty="0"/>
              <a:t> </a:t>
            </a:r>
            <a:r>
              <a:rPr sz="2000" dirty="0" err="1"/>
              <a:t>biomédicale</a:t>
            </a:r>
            <a:r>
              <a:rPr sz="2000" dirty="0"/>
              <a:t> </a:t>
            </a:r>
            <a:endParaRPr sz="2400" b="1" dirty="0"/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Neutrino </a:t>
            </a:r>
            <a:endParaRPr lang="en-US" sz="2000" dirty="0"/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 err="1"/>
              <a:t>Terascale</a:t>
            </a:r>
            <a:r>
              <a:rPr sz="2000" dirty="0"/>
              <a:t> </a:t>
            </a:r>
            <a:endParaRPr sz="2400" dirty="0"/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Intensity frontiers </a:t>
            </a:r>
            <a:endParaRPr sz="2400" dirty="0"/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 err="1"/>
              <a:t>Ondes</a:t>
            </a:r>
            <a:r>
              <a:rPr sz="2000" dirty="0"/>
              <a:t> </a:t>
            </a:r>
            <a:r>
              <a:rPr sz="2000" dirty="0" err="1"/>
              <a:t>gravitationnelles</a:t>
            </a:r>
            <a:r>
              <a:rPr sz="2000" dirty="0"/>
              <a:t> </a:t>
            </a:r>
            <a:endParaRPr sz="2400" dirty="0"/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Sciences </a:t>
            </a:r>
            <a:r>
              <a:rPr sz="2000" dirty="0" err="1"/>
              <a:t>nucléaires</a:t>
            </a:r>
            <a:r>
              <a:rPr sz="2000" dirty="0"/>
              <a:t> pour </a:t>
            </a:r>
            <a:r>
              <a:rPr sz="2000" dirty="0" err="1"/>
              <a:t>l'énergie</a:t>
            </a:r>
            <a:r>
              <a:rPr sz="2000" dirty="0"/>
              <a:t> et </a:t>
            </a:r>
            <a:r>
              <a:rPr sz="2000" dirty="0" err="1"/>
              <a:t>l'environnement</a:t>
            </a:r>
            <a:r>
              <a:rPr sz="2000" dirty="0"/>
              <a:t> </a:t>
            </a:r>
            <a:endParaRPr lang="en-US" sz="2000" b="1" dirty="0"/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 err="1"/>
              <a:t>Réactions</a:t>
            </a:r>
            <a:r>
              <a:rPr sz="2000" dirty="0"/>
              <a:t>, structure et </a:t>
            </a:r>
            <a:r>
              <a:rPr sz="2000" dirty="0" err="1"/>
              <a:t>astrophysique</a:t>
            </a:r>
            <a:r>
              <a:rPr sz="2000" dirty="0"/>
              <a:t> </a:t>
            </a:r>
            <a:r>
              <a:rPr sz="2000" dirty="0" err="1"/>
              <a:t>nucléaires</a:t>
            </a:r>
            <a:r>
              <a:rPr sz="2000" dirty="0"/>
              <a:t> : </a:t>
            </a:r>
            <a:r>
              <a:rPr sz="2000" dirty="0" err="1"/>
              <a:t>expériences</a:t>
            </a:r>
            <a:r>
              <a:rPr sz="2000" dirty="0"/>
              <a:t> et </a:t>
            </a:r>
            <a:r>
              <a:rPr sz="2000" dirty="0" err="1"/>
              <a:t>théories</a:t>
            </a:r>
            <a:r>
              <a:rPr sz="2000" dirty="0"/>
              <a:t> </a:t>
            </a:r>
            <a:endParaRPr lang="en-US" sz="2000" dirty="0"/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 err="1"/>
              <a:t>Accélérateurs</a:t>
            </a:r>
            <a:r>
              <a:rPr sz="2000" dirty="0"/>
              <a:t> plasma </a:t>
            </a:r>
            <a:r>
              <a:rPr sz="2000" dirty="0" err="1"/>
              <a:t>pompés</a:t>
            </a:r>
            <a:r>
              <a:rPr sz="2000" dirty="0"/>
              <a:t> par laser</a:t>
            </a:r>
            <a:r>
              <a:rPr lang="en-US" sz="2000" dirty="0"/>
              <a:t> 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fr-FR" sz="2000" dirty="0" err="1"/>
              <a:t>Deep</a:t>
            </a:r>
            <a:r>
              <a:rPr lang="fr-FR" sz="2000" dirty="0"/>
              <a:t> </a:t>
            </a:r>
            <a:r>
              <a:rPr lang="fr-FR" sz="2000" dirty="0" err="1"/>
              <a:t>undergroud</a:t>
            </a:r>
            <a:r>
              <a:rPr lang="fr-FR" sz="2000" dirty="0"/>
              <a:t> </a:t>
            </a:r>
            <a:r>
              <a:rPr lang="fr-FR" sz="2000" dirty="0" err="1"/>
              <a:t>laboratory</a:t>
            </a:r>
            <a:r>
              <a:rPr lang="fr-FR" sz="2000" dirty="0"/>
              <a:t> </a:t>
            </a:r>
            <a:r>
              <a:rPr lang="fr-FR" sz="2000" dirty="0" err="1"/>
              <a:t>physics</a:t>
            </a:r>
            <a:endParaRPr sz="2000" b="1" dirty="0"/>
          </a:p>
        </p:txBody>
      </p:sp>
      <p:sp>
        <p:nvSpPr>
          <p:cNvPr id="171" name="Rectangle 21"/>
          <p:cNvSpPr txBox="1"/>
          <p:nvPr/>
        </p:nvSpPr>
        <p:spPr>
          <a:xfrm>
            <a:off x="-1990" y="1222503"/>
            <a:ext cx="12192995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The</a:t>
            </a:r>
            <a:r>
              <a:rPr sz="2400" b="1" dirty="0"/>
              <a:t> “</a:t>
            </a:r>
            <a:r>
              <a:rPr sz="2400" b="1" dirty="0" err="1"/>
              <a:t>Groupements</a:t>
            </a:r>
            <a:r>
              <a:rPr sz="2400" b="1" dirty="0"/>
              <a:t> des </a:t>
            </a:r>
            <a:r>
              <a:rPr sz="2400" b="1" dirty="0" err="1"/>
              <a:t>Recherches</a:t>
            </a:r>
            <a:r>
              <a:rPr sz="2400" b="1" dirty="0"/>
              <a:t>”  </a:t>
            </a:r>
            <a:r>
              <a:rPr sz="2400" dirty="0"/>
              <a:t>are </a:t>
            </a:r>
            <a:r>
              <a:rPr sz="2400" b="1" dirty="0"/>
              <a:t>animation structures</a:t>
            </a:r>
            <a:r>
              <a:rPr lang="en-US" sz="2400" b="1" dirty="0"/>
              <a:t> </a:t>
            </a:r>
            <a:r>
              <a:rPr sz="2400" dirty="0"/>
              <a:t>having the common objective of </a:t>
            </a:r>
            <a:r>
              <a:rPr sz="2400" b="1" dirty="0"/>
              <a:t>promoting exchanges</a:t>
            </a:r>
            <a:r>
              <a:rPr sz="2400" dirty="0"/>
              <a:t> between CNRS scientists, academic partners, companies and others</a:t>
            </a:r>
          </a:p>
        </p:txBody>
      </p:sp>
      <p:sp>
        <p:nvSpPr>
          <p:cNvPr id="172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9018CA-662D-7E4D-83AD-9B185F4CD146}"/>
              </a:ext>
            </a:extLst>
          </p:cNvPr>
          <p:cNvSpPr txBox="1"/>
          <p:nvPr/>
        </p:nvSpPr>
        <p:spPr>
          <a:xfrm>
            <a:off x="2399743" y="6369673"/>
            <a:ext cx="688745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IN2P3-driven </a:t>
            </a:r>
            <a:r>
              <a:rPr lang="fr-FR" sz="2400" dirty="0" err="1"/>
              <a:t>GDRs</a:t>
            </a:r>
            <a:r>
              <a:rPr lang="fr-FR" sz="2400" dirty="0"/>
              <a:t> are </a:t>
            </a:r>
            <a:r>
              <a:rPr lang="fr-FR" sz="2400" dirty="0" err="1"/>
              <a:t>opened</a:t>
            </a:r>
            <a:r>
              <a:rPr lang="fr-FR" sz="2400" dirty="0"/>
              <a:t> to </a:t>
            </a:r>
            <a:r>
              <a:rPr lang="fr-FR" sz="2400" dirty="0" err="1"/>
              <a:t>other</a:t>
            </a:r>
            <a:r>
              <a:rPr lang="fr-FR" sz="2400" dirty="0"/>
              <a:t> institutes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Missions"/>
          <p:cNvGrpSpPr/>
          <p:nvPr/>
        </p:nvGrpSpPr>
        <p:grpSpPr>
          <a:xfrm>
            <a:off x="5347" y="-465"/>
            <a:ext cx="12185657" cy="990993"/>
            <a:chOff x="0" y="0"/>
            <a:chExt cx="12185655" cy="990992"/>
          </a:xfrm>
        </p:grpSpPr>
        <p:sp>
          <p:nvSpPr>
            <p:cNvPr id="174" name="Rectangle"/>
            <p:cNvSpPr/>
            <p:nvPr/>
          </p:nvSpPr>
          <p:spPr>
            <a:xfrm>
              <a:off x="-1" y="0"/>
              <a:ext cx="12185657" cy="990993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5" name="A GDR detector to :"/>
            <p:cNvSpPr txBox="1"/>
            <p:nvPr/>
          </p:nvSpPr>
          <p:spPr>
            <a:xfrm>
              <a:off x="-1" y="94179"/>
              <a:ext cx="12185657" cy="802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A GDR Détecteur to : </a:t>
              </a:r>
            </a:p>
          </p:txBody>
        </p:sp>
      </p:grpSp>
      <p:sp>
        <p:nvSpPr>
          <p:cNvPr id="177" name="Rectangle 21"/>
          <p:cNvSpPr txBox="1"/>
          <p:nvPr/>
        </p:nvSpPr>
        <p:spPr>
          <a:xfrm>
            <a:off x="669995" y="1306830"/>
            <a:ext cx="10852009" cy="3831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Trebuchet MS"/>
              <a:buChar char="❑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Federate teams and create collaborations</a:t>
            </a:r>
          </a:p>
          <a:p>
            <a:pPr>
              <a:defRPr sz="2700" strike="sngStrike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marL="342900" indent="-342900">
              <a:buSzPct val="100000"/>
              <a:buFont typeface="Trebuchet MS"/>
              <a:buChar char="❑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Foster researchers/engineers together</a:t>
            </a:r>
          </a:p>
          <a:p>
            <a:pPr>
              <a:defRPr sz="27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marL="342900" indent="-342900">
              <a:buSzPct val="100000"/>
              <a:buFont typeface="Trebuchet MS"/>
              <a:buChar char="❑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Promote young researchers </a:t>
            </a:r>
          </a:p>
          <a:p>
            <a:pPr marL="342900" indent="-342900">
              <a:buSzPct val="100000"/>
              <a:buFont typeface="Trebuchet MS"/>
              <a:buChar char="❑"/>
              <a:defRPr sz="27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marL="342900" indent="-342900">
              <a:buSzPct val="100000"/>
              <a:buFont typeface="Trebuchet MS"/>
              <a:buChar char="❑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Identify frontiers detectors and indicate a strategic roadmap </a:t>
            </a:r>
          </a:p>
          <a:p>
            <a:pPr marL="342900" indent="-342900">
              <a:buSzPct val="100000"/>
              <a:buFont typeface="Trebuchet MS"/>
              <a:buChar char="❑"/>
              <a:defRPr sz="27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marL="342900" indent="-342900">
              <a:buSzPct val="100000"/>
              <a:buFont typeface="Trebuchet MS"/>
              <a:buChar char="❑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Encourage valorization and diffusions actions</a:t>
            </a:r>
          </a:p>
        </p:txBody>
      </p:sp>
      <p:sp>
        <p:nvSpPr>
          <p:cNvPr id="178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ED1821-C6B8-4B46-9479-1522FA421102}"/>
              </a:ext>
            </a:extLst>
          </p:cNvPr>
          <p:cNvSpPr txBox="1"/>
          <p:nvPr/>
        </p:nvSpPr>
        <p:spPr>
          <a:xfrm>
            <a:off x="39757" y="5551170"/>
            <a:ext cx="1212126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GRD </a:t>
            </a:r>
            <a:r>
              <a:rPr kumimoji="0" lang="fr-FR" sz="36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DePhIs</a:t>
            </a: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kumimoji="0" lang="fr-FR" sz="36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Detecteurs</a:t>
            </a: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pour la Physiques des Infinis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Missions"/>
          <p:cNvGrpSpPr/>
          <p:nvPr/>
        </p:nvGrpSpPr>
        <p:grpSpPr>
          <a:xfrm>
            <a:off x="5346" y="-465"/>
            <a:ext cx="12185659" cy="990994"/>
            <a:chOff x="-1" y="0"/>
            <a:chExt cx="12185657" cy="990993"/>
          </a:xfrm>
        </p:grpSpPr>
        <p:sp>
          <p:nvSpPr>
            <p:cNvPr id="248" name="Rectangle"/>
            <p:cNvSpPr/>
            <p:nvPr/>
          </p:nvSpPr>
          <p:spPr>
            <a:xfrm>
              <a:off x="-1" y="0"/>
              <a:ext cx="12185657" cy="990993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49" name="Planning"/>
            <p:cNvSpPr txBox="1"/>
            <p:nvPr/>
          </p:nvSpPr>
          <p:spPr>
            <a:xfrm>
              <a:off x="-1" y="80002"/>
              <a:ext cx="12185657" cy="830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n-US" dirty="0"/>
                <a:t>Some history…</a:t>
              </a:r>
              <a:endParaRPr dirty="0"/>
            </a:p>
          </p:txBody>
        </p:sp>
      </p:grpSp>
      <p:sp>
        <p:nvSpPr>
          <p:cNvPr id="252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2971" y="6484694"/>
            <a:ext cx="176412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B01840-D1A3-8A43-B69D-2BA22E947FA6}"/>
              </a:ext>
            </a:extLst>
          </p:cNvPr>
          <p:cNvSpPr/>
          <p:nvPr/>
        </p:nvSpPr>
        <p:spPr>
          <a:xfrm>
            <a:off x="147117" y="1070531"/>
            <a:ext cx="11395526" cy="5205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fr-FR" dirty="0">
                <a:sym typeface="Calibri"/>
              </a:rPr>
              <a:t>12/2020 – 01/2021: </a:t>
            </a:r>
            <a:r>
              <a:rPr lang="fr-FR" dirty="0" err="1">
                <a:sym typeface="Calibri"/>
              </a:rPr>
              <a:t>Request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from</a:t>
            </a:r>
            <a:r>
              <a:rPr lang="fr-FR" dirty="0">
                <a:sym typeface="Calibri"/>
              </a:rPr>
              <a:t> the IN2P3 to drive the GDR and </a:t>
            </a:r>
            <a:r>
              <a:rPr lang="fr-FR" dirty="0" err="1">
                <a:sym typeface="Calibri"/>
              </a:rPr>
              <a:t>its</a:t>
            </a:r>
            <a:r>
              <a:rPr lang="fr-FR" dirty="0">
                <a:sym typeface="Calibri"/>
              </a:rPr>
              <a:t> construction</a:t>
            </a:r>
            <a:endParaRPr lang="fr-FR" sz="1600" dirty="0">
              <a:sym typeface="Calibri"/>
            </a:endParaRPr>
          </a:p>
          <a:p>
            <a:pPr marL="285750" indent="-28575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fr-FR" dirty="0">
                <a:sym typeface="Calibri"/>
              </a:rPr>
              <a:t>01-02/2021: First </a:t>
            </a:r>
            <a:r>
              <a:rPr lang="fr-FR" dirty="0" err="1">
                <a:sym typeface="Calibri"/>
              </a:rPr>
              <a:t>reflections</a:t>
            </a:r>
            <a:r>
              <a:rPr lang="fr-FR" dirty="0">
                <a:sym typeface="Calibri"/>
              </a:rPr>
              <a:t> (</a:t>
            </a:r>
            <a:r>
              <a:rPr lang="fr-FR" dirty="0" err="1">
                <a:sym typeface="Calibri"/>
              </a:rPr>
              <a:t>Mariangela</a:t>
            </a:r>
            <a:r>
              <a:rPr lang="fr-FR" dirty="0">
                <a:sym typeface="Calibri"/>
              </a:rPr>
              <a:t> and Giulia + exchanges </a:t>
            </a:r>
            <a:r>
              <a:rPr lang="fr-FR" dirty="0" err="1">
                <a:sym typeface="Calibri"/>
              </a:rPr>
              <a:t>with</a:t>
            </a:r>
            <a:r>
              <a:rPr lang="fr-FR" dirty="0">
                <a:sym typeface="Calibri"/>
              </a:rPr>
              <a:t> Rodolphe and Jean-Luc) on the structure of the GDR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fr-FR" dirty="0">
                <a:sym typeface="Calibri"/>
              </a:rPr>
              <a:t>03/2021: Discussion/exchange </a:t>
            </a:r>
            <a:r>
              <a:rPr lang="fr-FR" dirty="0" err="1">
                <a:sym typeface="Calibri"/>
              </a:rPr>
              <a:t>with</a:t>
            </a:r>
            <a:r>
              <a:rPr lang="fr-FR" dirty="0">
                <a:sym typeface="Calibri"/>
              </a:rPr>
              <a:t> the “</a:t>
            </a:r>
            <a:r>
              <a:rPr lang="fr-FR" dirty="0" err="1">
                <a:sym typeface="Calibri"/>
              </a:rPr>
              <a:t>Reseaux</a:t>
            </a:r>
            <a:r>
              <a:rPr lang="fr-FR" dirty="0">
                <a:sym typeface="Calibri"/>
              </a:rPr>
              <a:t> Détecteurs” leaders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fr-FR" dirty="0">
                <a:sym typeface="Calibri"/>
              </a:rPr>
              <a:t>22-24/06/2021: </a:t>
            </a:r>
            <a:r>
              <a:rPr lang="en-US" sz="2400" dirty="0">
                <a:sym typeface="Calibri"/>
              </a:rPr>
              <a:t>Workshop « Physique et </a:t>
            </a:r>
            <a:r>
              <a:rPr lang="en-US" sz="2400" dirty="0" err="1">
                <a:sym typeface="Calibri"/>
              </a:rPr>
              <a:t>détecteurs</a:t>
            </a:r>
            <a:r>
              <a:rPr lang="en-US" sz="2400" dirty="0">
                <a:sym typeface="Calibri"/>
              </a:rPr>
              <a:t> </a:t>
            </a:r>
            <a:r>
              <a:rPr lang="en-US" sz="2400" dirty="0" err="1">
                <a:sym typeface="Calibri"/>
              </a:rPr>
              <a:t>à</a:t>
            </a:r>
            <a:r>
              <a:rPr lang="en-US" sz="2400" dirty="0">
                <a:sym typeface="Calibri"/>
              </a:rPr>
              <a:t> la </a:t>
            </a:r>
            <a:r>
              <a:rPr lang="en-US" sz="2400" dirty="0" err="1">
                <a:sym typeface="Calibri"/>
              </a:rPr>
              <a:t>frontiere</a:t>
            </a:r>
            <a:r>
              <a:rPr lang="en-US" sz="2400" dirty="0">
                <a:sym typeface="Calibri"/>
              </a:rPr>
              <a:t> »</a:t>
            </a:r>
          </a:p>
          <a:p>
            <a:pPr lvl="1">
              <a:lnSpc>
                <a:spcPct val="150000"/>
              </a:lnSpc>
              <a:buSzPct val="100000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b="1" dirty="0">
                <a:sym typeface="Calibri"/>
              </a:rPr>
              <a:t>	</a:t>
            </a:r>
            <a:r>
              <a:rPr lang="en-US" sz="2400" dirty="0">
                <a:sym typeface="Calibri"/>
                <a:hlinkClick r:id="rId2"/>
              </a:rPr>
              <a:t>https://indico.in2p3.fr/event/23982/</a:t>
            </a:r>
            <a:endParaRPr lang="en-US" sz="2400" dirty="0">
              <a:sym typeface="Calibri"/>
            </a:endParaRPr>
          </a:p>
          <a:p>
            <a:pPr marL="3429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>
                <a:sym typeface="Calibri"/>
              </a:rPr>
              <a:t>5/10/2021: Agora during the workshop « </a:t>
            </a:r>
            <a:r>
              <a:rPr lang="en-US" sz="2400" dirty="0" err="1">
                <a:sym typeface="Calibri"/>
              </a:rPr>
              <a:t>Journées</a:t>
            </a:r>
            <a:r>
              <a:rPr lang="en-US" sz="2400" dirty="0">
                <a:sym typeface="Calibri"/>
              </a:rPr>
              <a:t> R&amp;T IN2P3 »</a:t>
            </a:r>
          </a:p>
          <a:p>
            <a:pPr lvl="4">
              <a:lnSpc>
                <a:spcPct val="150000"/>
              </a:lnSpc>
              <a:buSzPct val="100000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>
                <a:sym typeface="Calibri"/>
              </a:rPr>
              <a:t>	</a:t>
            </a:r>
            <a:r>
              <a:rPr lang="en-US" sz="2400" dirty="0">
                <a:sym typeface="Calibri"/>
                <a:hlinkClick r:id="rId3"/>
              </a:rPr>
              <a:t>https://indico.in2p3.fr/event/6256/</a:t>
            </a:r>
            <a:endParaRPr lang="en-US" sz="2400" dirty="0">
              <a:sym typeface="Calibri"/>
            </a:endParaRPr>
          </a:p>
          <a:p>
            <a:pPr marL="342900" lvl="4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>
                <a:sym typeface="Calibri"/>
              </a:rPr>
              <a:t>19-22/10/2021: Retour du GT08 au « </a:t>
            </a:r>
            <a:r>
              <a:rPr lang="en-US" sz="2400" dirty="0" err="1">
                <a:sym typeface="Calibri"/>
              </a:rPr>
              <a:t>Journées</a:t>
            </a:r>
            <a:r>
              <a:rPr lang="en-US" sz="2400" dirty="0">
                <a:sym typeface="Calibri"/>
              </a:rPr>
              <a:t> des perspectives de l’ IN2P3 »</a:t>
            </a:r>
          </a:p>
          <a:p>
            <a:pPr marL="342900" lvl="4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>
                <a:sym typeface="Calibri"/>
              </a:rPr>
              <a:t>Since November we are preparing the GDR proposal</a:t>
            </a:r>
            <a:endParaRPr lang="fr-FR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5468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82" name="Titre 5"/>
          <p:cNvSpPr txBox="1"/>
          <p:nvPr/>
        </p:nvSpPr>
        <p:spPr>
          <a:xfrm>
            <a:off x="4079776" y="158879"/>
            <a:ext cx="5093492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Possible structuration du GDR Détecteur</a:t>
            </a:r>
          </a:p>
        </p:txBody>
      </p:sp>
      <p:grpSp>
        <p:nvGrpSpPr>
          <p:cNvPr id="200" name="GDR structure"/>
          <p:cNvGrpSpPr/>
          <p:nvPr/>
        </p:nvGrpSpPr>
        <p:grpSpPr>
          <a:xfrm>
            <a:off x="5346" y="-467"/>
            <a:ext cx="12185659" cy="990997"/>
            <a:chOff x="-2" y="-1"/>
            <a:chExt cx="12185657" cy="990995"/>
          </a:xfrm>
        </p:grpSpPr>
        <p:sp>
          <p:nvSpPr>
            <p:cNvPr id="198" name="Rectangle"/>
            <p:cNvSpPr/>
            <p:nvPr/>
          </p:nvSpPr>
          <p:spPr>
            <a:xfrm>
              <a:off x="-2" y="-1"/>
              <a:ext cx="12185657" cy="990995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9" name="GDR structure"/>
            <p:cNvSpPr txBox="1"/>
            <p:nvPr/>
          </p:nvSpPr>
          <p:spPr>
            <a:xfrm>
              <a:off x="-2" y="80000"/>
              <a:ext cx="12185657" cy="830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GDR structure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02D130E-EC68-3243-9874-FD51CEA387D3}"/>
              </a:ext>
            </a:extLst>
          </p:cNvPr>
          <p:cNvGrpSpPr/>
          <p:nvPr/>
        </p:nvGrpSpPr>
        <p:grpSpPr>
          <a:xfrm>
            <a:off x="2438400" y="1472751"/>
            <a:ext cx="7275444" cy="4795330"/>
            <a:chOff x="1298779" y="1655677"/>
            <a:chExt cx="6311663" cy="4146826"/>
          </a:xfrm>
        </p:grpSpPr>
        <p:sp>
          <p:nvSpPr>
            <p:cNvPr id="24" name="ZoneTexte 82">
              <a:extLst>
                <a:ext uri="{FF2B5EF4-FFF2-40B4-BE49-F238E27FC236}">
                  <a16:creationId xmlns:a16="http://schemas.microsoft.com/office/drawing/2014/main" id="{41D99387-5397-8F43-B057-DA5B2B15206C}"/>
                </a:ext>
              </a:extLst>
            </p:cNvPr>
            <p:cNvSpPr txBox="1"/>
            <p:nvPr/>
          </p:nvSpPr>
          <p:spPr>
            <a:xfrm>
              <a:off x="3471241" y="3399059"/>
              <a:ext cx="1967841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</a:t>
              </a:r>
              <a:r>
                <a:rPr sz="1400" dirty="0"/>
                <a:t>2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Cryogenic detectors</a:t>
              </a:r>
              <a:br>
                <a:rPr lang="en-US" sz="1400" dirty="0"/>
              </a:br>
              <a:endParaRPr lang="fr-FR" sz="1400" i="1" dirty="0"/>
            </a:p>
          </p:txBody>
        </p:sp>
        <p:sp>
          <p:nvSpPr>
            <p:cNvPr id="25" name="ZoneTexte 87">
              <a:extLst>
                <a:ext uri="{FF2B5EF4-FFF2-40B4-BE49-F238E27FC236}">
                  <a16:creationId xmlns:a16="http://schemas.microsoft.com/office/drawing/2014/main" id="{AA620D2C-AC7B-1942-9636-D6D784B4E115}"/>
                </a:ext>
              </a:extLst>
            </p:cNvPr>
            <p:cNvSpPr txBox="1"/>
            <p:nvPr/>
          </p:nvSpPr>
          <p:spPr>
            <a:xfrm>
              <a:off x="1315513" y="4310539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WP4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>
                  <a:sym typeface="Calibri"/>
                </a:rPr>
                <a:t>Photodetectors</a:t>
              </a:r>
              <a:br>
                <a:rPr lang="en-US" sz="1400" dirty="0">
                  <a:sym typeface="Calibri"/>
                </a:rPr>
              </a:br>
              <a:endParaRPr lang="en-US" sz="1400" i="1" dirty="0">
                <a:sym typeface="Calibri"/>
              </a:endParaRPr>
            </a:p>
          </p:txBody>
        </p:sp>
        <p:sp>
          <p:nvSpPr>
            <p:cNvPr id="26" name="ZoneTexte 88">
              <a:extLst>
                <a:ext uri="{FF2B5EF4-FFF2-40B4-BE49-F238E27FC236}">
                  <a16:creationId xmlns:a16="http://schemas.microsoft.com/office/drawing/2014/main" id="{915EEF5D-819C-6649-B596-31E13647A68C}"/>
                </a:ext>
              </a:extLst>
            </p:cNvPr>
            <p:cNvSpPr txBox="1"/>
            <p:nvPr/>
          </p:nvSpPr>
          <p:spPr>
            <a:xfrm>
              <a:off x="5626968" y="3399059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</a:t>
              </a:r>
              <a:r>
                <a:rPr sz="1400" dirty="0"/>
                <a:t>3</a:t>
              </a:r>
              <a:endParaRPr lang="en-US" sz="1400" dirty="0"/>
            </a:p>
            <a:p>
              <a:pPr lvl="0"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>
                  <a:latin typeface="+mj-lt"/>
                  <a:cs typeface="+mj-cs"/>
                  <a:sym typeface="Calibri"/>
                </a:rPr>
                <a:t>Gaseous detectors</a:t>
              </a:r>
              <a:br>
                <a:rPr lang="en-US" sz="1400" dirty="0">
                  <a:latin typeface="+mj-lt"/>
                  <a:cs typeface="+mj-cs"/>
                  <a:sym typeface="Calibri"/>
                </a:rPr>
              </a:br>
              <a:endParaRPr lang="en-US" sz="1400" i="1" dirty="0">
                <a:latin typeface="+mj-lt"/>
                <a:cs typeface="+mj-cs"/>
                <a:sym typeface="Calibri"/>
              </a:endParaRPr>
            </a:p>
          </p:txBody>
        </p:sp>
        <p:sp>
          <p:nvSpPr>
            <p:cNvPr id="27" name="ZoneTexte 91">
              <a:extLst>
                <a:ext uri="{FF2B5EF4-FFF2-40B4-BE49-F238E27FC236}">
                  <a16:creationId xmlns:a16="http://schemas.microsoft.com/office/drawing/2014/main" id="{0E7A22B2-FF3D-4149-A4C2-CBA4690FE367}"/>
                </a:ext>
              </a:extLst>
            </p:cNvPr>
            <p:cNvSpPr txBox="1"/>
            <p:nvPr/>
          </p:nvSpPr>
          <p:spPr>
            <a:xfrm>
              <a:off x="1315513" y="3412282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</a:t>
              </a:r>
              <a:r>
                <a:rPr sz="1400" dirty="0"/>
                <a:t>1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Semiconductor detectors</a:t>
              </a:r>
              <a:br>
                <a:rPr sz="1400" dirty="0"/>
              </a:br>
              <a:endParaRPr sz="1400" i="1" dirty="0"/>
            </a:p>
          </p:txBody>
        </p:sp>
        <p:sp>
          <p:nvSpPr>
            <p:cNvPr id="28" name="ZoneTexte 93">
              <a:extLst>
                <a:ext uri="{FF2B5EF4-FFF2-40B4-BE49-F238E27FC236}">
                  <a16:creationId xmlns:a16="http://schemas.microsoft.com/office/drawing/2014/main" id="{30D90476-0126-BF47-84C3-7C35C986EC73}"/>
                </a:ext>
              </a:extLst>
            </p:cNvPr>
            <p:cNvSpPr txBox="1"/>
            <p:nvPr/>
          </p:nvSpPr>
          <p:spPr>
            <a:xfrm>
              <a:off x="3455990" y="4318713"/>
              <a:ext cx="1967839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WP5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Beam detectors</a:t>
              </a:r>
              <a:br>
                <a:rPr sz="1400" dirty="0"/>
              </a:br>
              <a:endParaRPr sz="1400" i="1" dirty="0"/>
            </a:p>
          </p:txBody>
        </p:sp>
        <p:sp>
          <p:nvSpPr>
            <p:cNvPr id="29" name="ZoneTexte 95">
              <a:extLst>
                <a:ext uri="{FF2B5EF4-FFF2-40B4-BE49-F238E27FC236}">
                  <a16:creationId xmlns:a16="http://schemas.microsoft.com/office/drawing/2014/main" id="{56621C5E-D931-794C-BD7D-D15A86D96522}"/>
                </a:ext>
              </a:extLst>
            </p:cNvPr>
            <p:cNvSpPr txBox="1"/>
            <p:nvPr/>
          </p:nvSpPr>
          <p:spPr>
            <a:xfrm>
              <a:off x="5642602" y="4318713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WP6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Quantum sensors</a:t>
              </a:r>
              <a:br>
                <a:rPr sz="1400" dirty="0"/>
              </a:br>
              <a:endParaRPr sz="1400" i="1" dirty="0"/>
            </a:p>
          </p:txBody>
        </p:sp>
        <p:sp>
          <p:nvSpPr>
            <p:cNvPr id="30" name="ZoneTexte 37">
              <a:extLst>
                <a:ext uri="{FF2B5EF4-FFF2-40B4-BE49-F238E27FC236}">
                  <a16:creationId xmlns:a16="http://schemas.microsoft.com/office/drawing/2014/main" id="{25FAD2C9-6146-4F42-A2C1-6BAAED203E2B}"/>
                </a:ext>
              </a:extLst>
            </p:cNvPr>
            <p:cNvSpPr txBox="1"/>
            <p:nvPr/>
          </p:nvSpPr>
          <p:spPr>
            <a:xfrm>
              <a:off x="1298779" y="5155675"/>
              <a:ext cx="1960954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WP7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400" dirty="0"/>
                <a:t>Physics driver</a:t>
              </a:r>
              <a:endParaRPr lang="en-US"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endParaRPr sz="1400" dirty="0"/>
            </a:p>
          </p:txBody>
        </p:sp>
        <p:sp>
          <p:nvSpPr>
            <p:cNvPr id="31" name="ZoneTexte 64">
              <a:extLst>
                <a:ext uri="{FF2B5EF4-FFF2-40B4-BE49-F238E27FC236}">
                  <a16:creationId xmlns:a16="http://schemas.microsoft.com/office/drawing/2014/main" id="{D2CE8B9D-A0B4-B447-90F0-14CC81EC3AF3}"/>
                </a:ext>
              </a:extLst>
            </p:cNvPr>
            <p:cNvSpPr txBox="1"/>
            <p:nvPr/>
          </p:nvSpPr>
          <p:spPr>
            <a:xfrm>
              <a:off x="3471241" y="5163737"/>
              <a:ext cx="1967839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WP8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Detector system engineering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endParaRPr lang="fr-FR" sz="1400" dirty="0"/>
            </a:p>
          </p:txBody>
        </p:sp>
        <p:sp>
          <p:nvSpPr>
            <p:cNvPr id="32" name="ZoneTexte 37">
              <a:extLst>
                <a:ext uri="{FF2B5EF4-FFF2-40B4-BE49-F238E27FC236}">
                  <a16:creationId xmlns:a16="http://schemas.microsoft.com/office/drawing/2014/main" id="{B56C602D-7C75-204E-8C1C-3C624BD6830F}"/>
                </a:ext>
              </a:extLst>
            </p:cNvPr>
            <p:cNvSpPr txBox="1"/>
            <p:nvPr/>
          </p:nvSpPr>
          <p:spPr>
            <a:xfrm>
              <a:off x="5626968" y="5155675"/>
              <a:ext cx="1960954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Task Force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Emerging technologies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endParaRPr sz="1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8497EA-06A3-304E-9B4A-0337DDFB3725}"/>
                </a:ext>
              </a:extLst>
            </p:cNvPr>
            <p:cNvSpPr/>
            <p:nvPr/>
          </p:nvSpPr>
          <p:spPr>
            <a:xfrm>
              <a:off x="3289155" y="1655677"/>
              <a:ext cx="16995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b="1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fr-FR" sz="2400" b="1" dirty="0">
                  <a:solidFill>
                    <a:srgbClr val="44546A"/>
                  </a:solidFill>
                  <a:sym typeface="Calibri"/>
                </a:rPr>
                <a:t>GDR </a:t>
              </a:r>
              <a:r>
                <a:rPr lang="fr-FR" sz="2400" b="1" dirty="0" err="1">
                  <a:solidFill>
                    <a:srgbClr val="44546A"/>
                  </a:solidFill>
                  <a:sym typeface="Calibri"/>
                </a:rPr>
                <a:t>DePhIs</a:t>
              </a:r>
              <a:endParaRPr lang="fr-FR" sz="2400" b="1" dirty="0">
                <a:solidFill>
                  <a:srgbClr val="44546A"/>
                </a:solidFill>
                <a:sym typeface="Calibri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2E90B25-DC46-DC42-99A8-71B3368A1C59}"/>
                </a:ext>
              </a:extLst>
            </p:cNvPr>
            <p:cNvSpPr txBox="1"/>
            <p:nvPr/>
          </p:nvSpPr>
          <p:spPr>
            <a:xfrm>
              <a:off x="2299432" y="2633293"/>
              <a:ext cx="4660972" cy="292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>
                <a:defRPr sz="1400" b="1" i="1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600" b="1" i="1" dirty="0">
                  <a:solidFill>
                    <a:srgbClr val="44546A"/>
                  </a:solidFill>
                  <a:sym typeface="Calibri"/>
                </a:rPr>
                <a:t>GDR directors + 1 convener per WP + Appointed person for ET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DF5143-ACA9-B84C-B82D-563DBC2ACD9A}"/>
                </a:ext>
              </a:extLst>
            </p:cNvPr>
            <p:cNvSpPr/>
            <p:nvPr/>
          </p:nvSpPr>
          <p:spPr>
            <a:xfrm>
              <a:off x="2146852" y="2375846"/>
              <a:ext cx="4965952" cy="84579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80E9201-60C5-9F48-912F-552CFB1DCFD6}"/>
                </a:ext>
              </a:extLst>
            </p:cNvPr>
            <p:cNvSpPr txBox="1"/>
            <p:nvPr/>
          </p:nvSpPr>
          <p:spPr>
            <a:xfrm>
              <a:off x="2299433" y="2169513"/>
              <a:ext cx="2272413" cy="3693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b="1" dirty="0">
                  <a:solidFill>
                    <a:srgbClr val="44546A"/>
                  </a:solidFill>
                  <a:sym typeface="Calibri"/>
                </a:rPr>
                <a:t>Steering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9246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381" y="6484693"/>
            <a:ext cx="127001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1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82" name="Titre 5"/>
          <p:cNvSpPr txBox="1"/>
          <p:nvPr/>
        </p:nvSpPr>
        <p:spPr>
          <a:xfrm>
            <a:off x="4079776" y="158879"/>
            <a:ext cx="5093492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Possible structuration du GDR Détecteur</a:t>
            </a:r>
          </a:p>
        </p:txBody>
      </p:sp>
      <p:grpSp>
        <p:nvGrpSpPr>
          <p:cNvPr id="200" name="GDR structure"/>
          <p:cNvGrpSpPr/>
          <p:nvPr/>
        </p:nvGrpSpPr>
        <p:grpSpPr>
          <a:xfrm>
            <a:off x="5346" y="-467"/>
            <a:ext cx="12185659" cy="990997"/>
            <a:chOff x="-2" y="-1"/>
            <a:chExt cx="12185657" cy="990995"/>
          </a:xfrm>
        </p:grpSpPr>
        <p:sp>
          <p:nvSpPr>
            <p:cNvPr id="198" name="Rectangle"/>
            <p:cNvSpPr/>
            <p:nvPr/>
          </p:nvSpPr>
          <p:spPr>
            <a:xfrm>
              <a:off x="-2" y="-1"/>
              <a:ext cx="12185657" cy="990995"/>
            </a:xfrm>
            <a:prstGeom prst="rect">
              <a:avLst/>
            </a:prstGeom>
            <a:solidFill>
              <a:srgbClr val="3181BE"/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9" name="GDR structure"/>
            <p:cNvSpPr txBox="1"/>
            <p:nvPr/>
          </p:nvSpPr>
          <p:spPr>
            <a:xfrm>
              <a:off x="-2" y="80000"/>
              <a:ext cx="12185657" cy="830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GDR structure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02D130E-EC68-3243-9874-FD51CEA387D3}"/>
              </a:ext>
            </a:extLst>
          </p:cNvPr>
          <p:cNvGrpSpPr/>
          <p:nvPr/>
        </p:nvGrpSpPr>
        <p:grpSpPr>
          <a:xfrm>
            <a:off x="3936408" y="1272292"/>
            <a:ext cx="7275444" cy="4795330"/>
            <a:chOff x="1298779" y="1655677"/>
            <a:chExt cx="6311663" cy="4146826"/>
          </a:xfrm>
        </p:grpSpPr>
        <p:sp>
          <p:nvSpPr>
            <p:cNvPr id="24" name="ZoneTexte 82">
              <a:extLst>
                <a:ext uri="{FF2B5EF4-FFF2-40B4-BE49-F238E27FC236}">
                  <a16:creationId xmlns:a16="http://schemas.microsoft.com/office/drawing/2014/main" id="{41D99387-5397-8F43-B057-DA5B2B15206C}"/>
                </a:ext>
              </a:extLst>
            </p:cNvPr>
            <p:cNvSpPr txBox="1"/>
            <p:nvPr/>
          </p:nvSpPr>
          <p:spPr>
            <a:xfrm>
              <a:off x="3471241" y="3399059"/>
              <a:ext cx="1967841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</a:t>
              </a:r>
              <a:r>
                <a:rPr sz="1400" dirty="0"/>
                <a:t>2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Cryogenic detectors</a:t>
              </a:r>
              <a:br>
                <a:rPr lang="en-US" sz="1400" dirty="0"/>
              </a:br>
              <a:endParaRPr lang="fr-FR" sz="1400" i="1" dirty="0"/>
            </a:p>
          </p:txBody>
        </p:sp>
        <p:sp>
          <p:nvSpPr>
            <p:cNvPr id="25" name="ZoneTexte 87">
              <a:extLst>
                <a:ext uri="{FF2B5EF4-FFF2-40B4-BE49-F238E27FC236}">
                  <a16:creationId xmlns:a16="http://schemas.microsoft.com/office/drawing/2014/main" id="{AA620D2C-AC7B-1942-9636-D6D784B4E115}"/>
                </a:ext>
              </a:extLst>
            </p:cNvPr>
            <p:cNvSpPr txBox="1"/>
            <p:nvPr/>
          </p:nvSpPr>
          <p:spPr>
            <a:xfrm>
              <a:off x="1315513" y="4310539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WP4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>
                  <a:sym typeface="Calibri"/>
                </a:rPr>
                <a:t>Photodetectors</a:t>
              </a:r>
              <a:br>
                <a:rPr lang="en-US" sz="1400" dirty="0">
                  <a:sym typeface="Calibri"/>
                </a:rPr>
              </a:br>
              <a:endParaRPr lang="en-US" sz="1400" i="1" dirty="0">
                <a:sym typeface="Calibri"/>
              </a:endParaRPr>
            </a:p>
          </p:txBody>
        </p:sp>
        <p:sp>
          <p:nvSpPr>
            <p:cNvPr id="26" name="ZoneTexte 88">
              <a:extLst>
                <a:ext uri="{FF2B5EF4-FFF2-40B4-BE49-F238E27FC236}">
                  <a16:creationId xmlns:a16="http://schemas.microsoft.com/office/drawing/2014/main" id="{915EEF5D-819C-6649-B596-31E13647A68C}"/>
                </a:ext>
              </a:extLst>
            </p:cNvPr>
            <p:cNvSpPr txBox="1"/>
            <p:nvPr/>
          </p:nvSpPr>
          <p:spPr>
            <a:xfrm>
              <a:off x="5626968" y="3399059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</a:t>
              </a:r>
              <a:r>
                <a:rPr sz="1400" dirty="0"/>
                <a:t>3</a:t>
              </a:r>
              <a:endParaRPr lang="en-US" sz="1400" dirty="0"/>
            </a:p>
            <a:p>
              <a:pPr lvl="0"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>
                  <a:latin typeface="+mj-lt"/>
                  <a:cs typeface="+mj-cs"/>
                  <a:sym typeface="Calibri"/>
                </a:rPr>
                <a:t>Gaseous detectors</a:t>
              </a:r>
              <a:br>
                <a:rPr lang="en-US" sz="1400" dirty="0">
                  <a:latin typeface="+mj-lt"/>
                  <a:cs typeface="+mj-cs"/>
                  <a:sym typeface="Calibri"/>
                </a:rPr>
              </a:br>
              <a:endParaRPr lang="en-US" sz="1400" i="1" dirty="0">
                <a:latin typeface="+mj-lt"/>
                <a:cs typeface="+mj-cs"/>
                <a:sym typeface="Calibri"/>
              </a:endParaRPr>
            </a:p>
          </p:txBody>
        </p:sp>
        <p:sp>
          <p:nvSpPr>
            <p:cNvPr id="27" name="ZoneTexte 91">
              <a:extLst>
                <a:ext uri="{FF2B5EF4-FFF2-40B4-BE49-F238E27FC236}">
                  <a16:creationId xmlns:a16="http://schemas.microsoft.com/office/drawing/2014/main" id="{0E7A22B2-FF3D-4149-A4C2-CBA4690FE367}"/>
                </a:ext>
              </a:extLst>
            </p:cNvPr>
            <p:cNvSpPr txBox="1"/>
            <p:nvPr/>
          </p:nvSpPr>
          <p:spPr>
            <a:xfrm>
              <a:off x="1315513" y="3412282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</a:t>
              </a:r>
              <a:r>
                <a:rPr sz="1400" dirty="0"/>
                <a:t>1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Semiconductor detectors</a:t>
              </a:r>
              <a:br>
                <a:rPr sz="1400" dirty="0"/>
              </a:br>
              <a:endParaRPr sz="1400" i="1" dirty="0"/>
            </a:p>
          </p:txBody>
        </p:sp>
        <p:sp>
          <p:nvSpPr>
            <p:cNvPr id="28" name="ZoneTexte 93">
              <a:extLst>
                <a:ext uri="{FF2B5EF4-FFF2-40B4-BE49-F238E27FC236}">
                  <a16:creationId xmlns:a16="http://schemas.microsoft.com/office/drawing/2014/main" id="{30D90476-0126-BF47-84C3-7C35C986EC73}"/>
                </a:ext>
              </a:extLst>
            </p:cNvPr>
            <p:cNvSpPr txBox="1"/>
            <p:nvPr/>
          </p:nvSpPr>
          <p:spPr>
            <a:xfrm>
              <a:off x="3455990" y="4318713"/>
              <a:ext cx="1967839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WP5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Beam detectors</a:t>
              </a:r>
              <a:br>
                <a:rPr sz="1400" dirty="0"/>
              </a:br>
              <a:endParaRPr sz="1400" i="1" dirty="0"/>
            </a:p>
          </p:txBody>
        </p:sp>
        <p:sp>
          <p:nvSpPr>
            <p:cNvPr id="29" name="ZoneTexte 95">
              <a:extLst>
                <a:ext uri="{FF2B5EF4-FFF2-40B4-BE49-F238E27FC236}">
                  <a16:creationId xmlns:a16="http://schemas.microsoft.com/office/drawing/2014/main" id="{56621C5E-D931-794C-BD7D-D15A86D96522}"/>
                </a:ext>
              </a:extLst>
            </p:cNvPr>
            <p:cNvSpPr txBox="1"/>
            <p:nvPr/>
          </p:nvSpPr>
          <p:spPr>
            <a:xfrm>
              <a:off x="5642602" y="4318713"/>
              <a:ext cx="1967840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WP6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Quantum sensors</a:t>
              </a:r>
              <a:br>
                <a:rPr sz="1400" dirty="0"/>
              </a:br>
              <a:endParaRPr sz="1400" i="1" dirty="0"/>
            </a:p>
          </p:txBody>
        </p:sp>
        <p:sp>
          <p:nvSpPr>
            <p:cNvPr id="30" name="ZoneTexte 37">
              <a:extLst>
                <a:ext uri="{FF2B5EF4-FFF2-40B4-BE49-F238E27FC236}">
                  <a16:creationId xmlns:a16="http://schemas.microsoft.com/office/drawing/2014/main" id="{25FAD2C9-6146-4F42-A2C1-6BAAED203E2B}"/>
                </a:ext>
              </a:extLst>
            </p:cNvPr>
            <p:cNvSpPr txBox="1"/>
            <p:nvPr/>
          </p:nvSpPr>
          <p:spPr>
            <a:xfrm>
              <a:off x="1298779" y="5155675"/>
              <a:ext cx="1960954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WP7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400" dirty="0"/>
                <a:t>Physics driver</a:t>
              </a:r>
              <a:endParaRPr lang="en-US"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endParaRPr sz="1400" dirty="0"/>
            </a:p>
          </p:txBody>
        </p:sp>
        <p:sp>
          <p:nvSpPr>
            <p:cNvPr id="31" name="ZoneTexte 64">
              <a:extLst>
                <a:ext uri="{FF2B5EF4-FFF2-40B4-BE49-F238E27FC236}">
                  <a16:creationId xmlns:a16="http://schemas.microsoft.com/office/drawing/2014/main" id="{D2CE8B9D-A0B4-B447-90F0-14CC81EC3AF3}"/>
                </a:ext>
              </a:extLst>
            </p:cNvPr>
            <p:cNvSpPr txBox="1"/>
            <p:nvPr/>
          </p:nvSpPr>
          <p:spPr>
            <a:xfrm>
              <a:off x="3471241" y="5163737"/>
              <a:ext cx="1967839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WP8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Detector system engineering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endParaRPr lang="fr-FR" sz="1400" dirty="0"/>
            </a:p>
          </p:txBody>
        </p:sp>
        <p:sp>
          <p:nvSpPr>
            <p:cNvPr id="32" name="ZoneTexte 37">
              <a:extLst>
                <a:ext uri="{FF2B5EF4-FFF2-40B4-BE49-F238E27FC236}">
                  <a16:creationId xmlns:a16="http://schemas.microsoft.com/office/drawing/2014/main" id="{B56C602D-7C75-204E-8C1C-3C624BD6830F}"/>
                </a:ext>
              </a:extLst>
            </p:cNvPr>
            <p:cNvSpPr txBox="1"/>
            <p:nvPr/>
          </p:nvSpPr>
          <p:spPr>
            <a:xfrm>
              <a:off x="5626968" y="5155675"/>
              <a:ext cx="1960954" cy="638766"/>
            </a:xfrm>
            <a:prstGeom prst="rect">
              <a:avLst/>
            </a:prstGeom>
            <a:ln w="28575"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defRPr sz="14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Task Force</a:t>
              </a:r>
              <a:endParaRPr sz="1400" dirty="0"/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400" dirty="0"/>
                <a:t>Emerging technologies</a:t>
              </a:r>
            </a:p>
            <a:p>
              <a:pPr algn="ctr">
                <a:defRPr sz="1200">
                  <a:latin typeface="+mj-lt"/>
                  <a:ea typeface="+mj-ea"/>
                  <a:cs typeface="+mj-cs"/>
                  <a:sym typeface="Calibri"/>
                </a:defRPr>
              </a:pPr>
              <a:endParaRPr sz="1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8497EA-06A3-304E-9B4A-0337DDFB3725}"/>
                </a:ext>
              </a:extLst>
            </p:cNvPr>
            <p:cNvSpPr/>
            <p:nvPr/>
          </p:nvSpPr>
          <p:spPr>
            <a:xfrm>
              <a:off x="3289155" y="1655677"/>
              <a:ext cx="16995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b="1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fr-FR" sz="2400" b="1" dirty="0">
                  <a:solidFill>
                    <a:srgbClr val="44546A"/>
                  </a:solidFill>
                  <a:sym typeface="Calibri"/>
                </a:rPr>
                <a:t>GDR </a:t>
              </a:r>
              <a:r>
                <a:rPr lang="fr-FR" sz="2400" b="1" dirty="0" err="1">
                  <a:solidFill>
                    <a:srgbClr val="44546A"/>
                  </a:solidFill>
                  <a:sym typeface="Calibri"/>
                </a:rPr>
                <a:t>DePhIs</a:t>
              </a:r>
              <a:endParaRPr lang="fr-FR" sz="2400" b="1" dirty="0">
                <a:solidFill>
                  <a:srgbClr val="44546A"/>
                </a:solidFill>
                <a:sym typeface="Calibri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2E90B25-DC46-DC42-99A8-71B3368A1C59}"/>
                </a:ext>
              </a:extLst>
            </p:cNvPr>
            <p:cNvSpPr txBox="1"/>
            <p:nvPr/>
          </p:nvSpPr>
          <p:spPr>
            <a:xfrm>
              <a:off x="2299432" y="2633293"/>
              <a:ext cx="4660972" cy="292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>
                <a:defRPr sz="1400" b="1" i="1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1600" b="1" i="1" dirty="0">
                  <a:solidFill>
                    <a:srgbClr val="44546A"/>
                  </a:solidFill>
                  <a:sym typeface="Calibri"/>
                </a:rPr>
                <a:t>GDR directors + 1 convener per WP + Appointed person for ET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DF5143-ACA9-B84C-B82D-563DBC2ACD9A}"/>
                </a:ext>
              </a:extLst>
            </p:cNvPr>
            <p:cNvSpPr/>
            <p:nvPr/>
          </p:nvSpPr>
          <p:spPr>
            <a:xfrm>
              <a:off x="2146852" y="2375846"/>
              <a:ext cx="4965952" cy="84579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80E9201-60C5-9F48-912F-552CFB1DCFD6}"/>
                </a:ext>
              </a:extLst>
            </p:cNvPr>
            <p:cNvSpPr txBox="1"/>
            <p:nvPr/>
          </p:nvSpPr>
          <p:spPr>
            <a:xfrm>
              <a:off x="2299433" y="2169513"/>
              <a:ext cx="2272413" cy="3693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b="1" dirty="0">
                  <a:solidFill>
                    <a:srgbClr val="44546A"/>
                  </a:solidFill>
                  <a:sym typeface="Calibri"/>
                </a:rPr>
                <a:t>Steering Committee</a:t>
              </a:r>
            </a:p>
          </p:txBody>
        </p: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78E856C8-9DED-D946-867F-FC026E74A311}"/>
              </a:ext>
            </a:extLst>
          </p:cNvPr>
          <p:cNvSpPr/>
          <p:nvPr/>
        </p:nvSpPr>
        <p:spPr>
          <a:xfrm>
            <a:off x="3591851" y="2999710"/>
            <a:ext cx="7832035" cy="218508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AB839FB-0764-6444-A86C-42D56E345540}"/>
              </a:ext>
            </a:extLst>
          </p:cNvPr>
          <p:cNvSpPr txBox="1"/>
          <p:nvPr/>
        </p:nvSpPr>
        <p:spPr>
          <a:xfrm>
            <a:off x="842847" y="3036267"/>
            <a:ext cx="2451786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Main Axes</a:t>
            </a:r>
            <a:r>
              <a:rPr b="0" dirty="0"/>
              <a:t>, following the scheme of the existing « Reseaux </a:t>
            </a:r>
            <a:r>
              <a:rPr b="0" dirty="0" err="1"/>
              <a:t>Detecteurs</a:t>
            </a:r>
            <a:r>
              <a:rPr b="0" dirty="0"/>
              <a:t> et Instrumentations »</a:t>
            </a:r>
            <a:endParaRPr lang="en-US" b="0" dirty="0"/>
          </a:p>
          <a:p>
            <a:pPr algn="ctr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fr-FR" dirty="0"/>
              <a:t>+</a:t>
            </a:r>
            <a:br>
              <a:rPr lang="fr-FR" dirty="0"/>
            </a:br>
            <a:r>
              <a:rPr lang="fr-FR" dirty="0"/>
              <a:t>Quantum </a:t>
            </a:r>
            <a:r>
              <a:rPr lang="fr-FR" dirty="0" err="1"/>
              <a:t>Sensors</a:t>
            </a:r>
            <a:endParaRPr b="0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71A5DEE-8F22-7546-AF9E-59C431A6928C}"/>
              </a:ext>
            </a:extLst>
          </p:cNvPr>
          <p:cNvSpPr/>
          <p:nvPr/>
        </p:nvSpPr>
        <p:spPr>
          <a:xfrm>
            <a:off x="3692475" y="5251455"/>
            <a:ext cx="5251052" cy="978064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72103DF-F847-8B4F-B9E6-61C8308F9205}"/>
              </a:ext>
            </a:extLst>
          </p:cNvPr>
          <p:cNvSpPr txBox="1"/>
          <p:nvPr/>
        </p:nvSpPr>
        <p:spPr>
          <a:xfrm>
            <a:off x="113665" y="5236629"/>
            <a:ext cx="3822743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Topics beyond a specific technology </a:t>
            </a:r>
          </a:p>
          <a:p>
            <a:pPr algn="ctr"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to promote the exchanges between researchers and engineers</a:t>
            </a:r>
          </a:p>
        </p:txBody>
      </p:sp>
    </p:spTree>
    <p:extLst>
      <p:ext uri="{BB962C8B-B14F-4D97-AF65-F5344CB8AC3E}">
        <p14:creationId xmlns:p14="http://schemas.microsoft.com/office/powerpoint/2010/main" val="40570511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840</Words>
  <Application>Microsoft Macintosh PowerPoint</Application>
  <PresentationFormat>Grand écran</PresentationFormat>
  <Paragraphs>230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Helvetica</vt:lpstr>
      <vt:lpstr>Trebuchet MS</vt:lpstr>
      <vt:lpstr>Thème Office</vt:lpstr>
      <vt:lpstr>Un groupement de recherche (GDR) pour les Détecteur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groupement de recherche (GDR) pour les Détecteur</dc:title>
  <cp:lastModifiedBy>Microsoft Office User</cp:lastModifiedBy>
  <cp:revision>48</cp:revision>
  <dcterms:modified xsi:type="dcterms:W3CDTF">2022-01-13T09:22:44Z</dcterms:modified>
</cp:coreProperties>
</file>