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8" r:id="rId2"/>
    <p:sldId id="322" r:id="rId3"/>
    <p:sldId id="334" r:id="rId4"/>
    <p:sldId id="335" r:id="rId5"/>
    <p:sldId id="329" r:id="rId6"/>
    <p:sldId id="331" r:id="rId7"/>
    <p:sldId id="330" r:id="rId8"/>
    <p:sldId id="326" r:id="rId9"/>
    <p:sldId id="328" r:id="rId10"/>
    <p:sldId id="332" r:id="rId11"/>
    <p:sldId id="333" r:id="rId12"/>
    <p:sldId id="33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1719"/>
    <a:srgbClr val="EA5A28"/>
    <a:srgbClr val="F7AE67"/>
    <a:srgbClr val="87CB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94"/>
  </p:normalViewPr>
  <p:slideViewPr>
    <p:cSldViewPr snapToGrid="0" snapToObjects="1">
      <p:cViewPr varScale="1">
        <p:scale>
          <a:sx n="68" d="100"/>
          <a:sy n="68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212"/>
    </p:cViewPr>
  </p:sorterViewPr>
  <p:notesViewPr>
    <p:cSldViewPr snapToGrid="0" snapToObjects="1">
      <p:cViewPr varScale="1">
        <p:scale>
          <a:sx n="89" d="100"/>
          <a:sy n="89" d="100"/>
        </p:scale>
        <p:origin x="3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F81FCA3C-70FC-3446-B658-7CDAFAD5E5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022FA87-C9A9-0845-A7EC-C37759184E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5451B-93D8-7B44-AEC4-3B6287947F94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0144CC-F2D2-7049-B532-4CBF5F9E9F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30CA46-82F3-0243-AA82-328A4E2C27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F9B125-01E9-034F-AD78-EBFBAD0F4A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320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8ABC1-20F7-3A4B-9B89-61F1DD52798E}" type="datetimeFigureOut">
              <a:rPr lang="fr-FR" smtClean="0"/>
              <a:t>31/01/2022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170D2-B921-3248-AE92-CB4A7520356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81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'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">
            <a:extLst>
              <a:ext uri="{FF2B5EF4-FFF2-40B4-BE49-F238E27FC236}">
                <a16:creationId xmlns:a16="http://schemas.microsoft.com/office/drawing/2014/main" id="{B920FEA0-81AD-474E-9F53-27B80E417C68}"/>
              </a:ext>
            </a:extLst>
          </p:cNvPr>
          <p:cNvSpPr/>
          <p:nvPr userDrawn="1"/>
        </p:nvSpPr>
        <p:spPr>
          <a:xfrm>
            <a:off x="0" y="0"/>
            <a:ext cx="10009415" cy="6858000"/>
          </a:xfrm>
          <a:custGeom>
            <a:avLst/>
            <a:gdLst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24377650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13698765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2352908"/>
              <a:gd name="connsiteY0" fmla="*/ 0 h 13716000"/>
              <a:gd name="connsiteX1" fmla="*/ 22352908 w 22352908"/>
              <a:gd name="connsiteY1" fmla="*/ 0 h 13716000"/>
              <a:gd name="connsiteX2" fmla="*/ 13698765 w 22352908"/>
              <a:gd name="connsiteY2" fmla="*/ 13716000 h 13716000"/>
              <a:gd name="connsiteX3" fmla="*/ 0 w 22352908"/>
              <a:gd name="connsiteY3" fmla="*/ 13716000 h 13716000"/>
              <a:gd name="connsiteX4" fmla="*/ 0 w 22352908"/>
              <a:gd name="connsiteY4" fmla="*/ 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908" h="13716000">
                <a:moveTo>
                  <a:pt x="0" y="0"/>
                </a:moveTo>
                <a:lnTo>
                  <a:pt x="22352908" y="0"/>
                </a:lnTo>
                <a:lnTo>
                  <a:pt x="13698765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7" name="Rectangle 1">
            <a:extLst>
              <a:ext uri="{FF2B5EF4-FFF2-40B4-BE49-F238E27FC236}">
                <a16:creationId xmlns:a16="http://schemas.microsoft.com/office/drawing/2014/main" id="{4F527C0B-AC18-AD4F-BC3D-8AA9BD8952E2}"/>
              </a:ext>
            </a:extLst>
          </p:cNvPr>
          <p:cNvSpPr/>
          <p:nvPr userDrawn="1"/>
        </p:nvSpPr>
        <p:spPr>
          <a:xfrm>
            <a:off x="0" y="0"/>
            <a:ext cx="10009415" cy="6858000"/>
          </a:xfrm>
          <a:custGeom>
            <a:avLst/>
            <a:gdLst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24377650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13698765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2352908"/>
              <a:gd name="connsiteY0" fmla="*/ 0 h 13716000"/>
              <a:gd name="connsiteX1" fmla="*/ 22352908 w 22352908"/>
              <a:gd name="connsiteY1" fmla="*/ 0 h 13716000"/>
              <a:gd name="connsiteX2" fmla="*/ 13698765 w 22352908"/>
              <a:gd name="connsiteY2" fmla="*/ 13716000 h 13716000"/>
              <a:gd name="connsiteX3" fmla="*/ 0 w 22352908"/>
              <a:gd name="connsiteY3" fmla="*/ 13716000 h 13716000"/>
              <a:gd name="connsiteX4" fmla="*/ 0 w 22352908"/>
              <a:gd name="connsiteY4" fmla="*/ 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908" h="13716000">
                <a:moveTo>
                  <a:pt x="0" y="0"/>
                </a:moveTo>
                <a:lnTo>
                  <a:pt x="22352908" y="0"/>
                </a:lnTo>
                <a:lnTo>
                  <a:pt x="13698765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solidFill>
            <a:srgbClr val="CD1719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pic>
        <p:nvPicPr>
          <p:cNvPr id="28" name="Image 27">
            <a:extLst>
              <a:ext uri="{FF2B5EF4-FFF2-40B4-BE49-F238E27FC236}">
                <a16:creationId xmlns:a16="http://schemas.microsoft.com/office/drawing/2014/main" id="{43EB538B-AD60-0C48-81F0-4469B8D73F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2215" y="5166799"/>
            <a:ext cx="1770186" cy="132607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52C92AD5-9B9E-3D47-BA3F-A8A222DCC1E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9913" y="940430"/>
            <a:ext cx="5259773" cy="664797"/>
          </a:xfrm>
        </p:spPr>
        <p:txBody>
          <a:bodyPr wrap="square" lIns="0" tIns="0" rIns="0" bIns="0" anchor="t" anchorCtr="0">
            <a:spAutoFit/>
          </a:bodyPr>
          <a:lstStyle>
            <a:lvl1pPr algn="l">
              <a:defRPr sz="4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48</a:t>
            </a: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C16F989-CCC0-4641-881C-16DBCB897B3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00075" y="4714875"/>
            <a:ext cx="5700713" cy="276999"/>
          </a:xfrm>
        </p:spPr>
        <p:txBody>
          <a:bodyPr lIns="0" tIns="0" rIns="0" bIns="0">
            <a:spAutoFit/>
          </a:bodyPr>
          <a:lstStyle>
            <a:lvl1pPr algn="just">
              <a:buNone/>
              <a:defRPr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None/>
              <a:defRPr/>
            </a:lvl2pPr>
            <a:lvl3pPr algn="just">
              <a:buNone/>
              <a:defRPr/>
            </a:lvl3pPr>
            <a:lvl4pPr algn="just">
              <a:buNone/>
              <a:defRPr/>
            </a:lvl4pPr>
            <a:lvl5pPr algn="just">
              <a:buNone/>
              <a:defRPr/>
            </a:lvl5pPr>
          </a:lstStyle>
          <a:p>
            <a:pPr lvl="0"/>
            <a:r>
              <a:rPr lang="fr-FR" dirty="0"/>
              <a:t>Sous-titre </a:t>
            </a:r>
            <a:r>
              <a:rPr lang="fr-FR" dirty="0" err="1"/>
              <a:t>Tahoma</a:t>
            </a:r>
            <a:r>
              <a:rPr lang="fr-FR" dirty="0"/>
              <a:t> 20</a:t>
            </a:r>
          </a:p>
        </p:txBody>
      </p:sp>
    </p:spTree>
    <p:extLst>
      <p:ext uri="{BB962C8B-B14F-4D97-AF65-F5344CB8AC3E}">
        <p14:creationId xmlns:p14="http://schemas.microsoft.com/office/powerpoint/2010/main" val="379071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18893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8D7DDECC-DCA5-DE48-8BEC-2FB1DDC23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FD598C40-3232-764D-A2D0-FF4316272E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D45E6D33-E0D0-404A-A9D1-68349BF6F0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1061574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1276872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CD171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D1719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18893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8D7DDECC-DCA5-DE48-8BEC-2FB1DDC23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FD598C40-3232-764D-A2D0-FF4316272E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D45E6D33-E0D0-404A-A9D1-68349BF6F0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1061574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70573" y="187416"/>
            <a:ext cx="1514686" cy="124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1199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enc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78973" y="918893"/>
            <a:ext cx="8679351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2" name="Espace réservé du numéro de diapositive 5">
            <a:extLst>
              <a:ext uri="{FF2B5EF4-FFF2-40B4-BE49-F238E27FC236}">
                <a16:creationId xmlns:a16="http://schemas.microsoft.com/office/drawing/2014/main" id="{9E48A28C-58E0-314C-BF31-7F143A22F6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296026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C8B690D4-004B-0E4C-A0F2-586DA3F825C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2B722AA4-7CF6-D848-BEA8-9EF46A356655}"/>
              </a:ext>
            </a:extLst>
          </p:cNvPr>
          <p:cNvSpPr/>
          <p:nvPr/>
        </p:nvSpPr>
        <p:spPr>
          <a:xfrm>
            <a:off x="4414905" y="2450147"/>
            <a:ext cx="3362190" cy="3095941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Скругленный прямоугольник 20">
            <a:extLst>
              <a:ext uri="{FF2B5EF4-FFF2-40B4-BE49-F238E27FC236}">
                <a16:creationId xmlns:a16="http://schemas.microsoft.com/office/drawing/2014/main" id="{DA1F06BB-D561-A043-B3EE-07C658D43D80}"/>
              </a:ext>
            </a:extLst>
          </p:cNvPr>
          <p:cNvSpPr/>
          <p:nvPr/>
        </p:nvSpPr>
        <p:spPr>
          <a:xfrm>
            <a:off x="8050836" y="2450147"/>
            <a:ext cx="3362190" cy="3095941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Скругленный прямоугольник 14">
            <a:extLst>
              <a:ext uri="{FF2B5EF4-FFF2-40B4-BE49-F238E27FC236}">
                <a16:creationId xmlns:a16="http://schemas.microsoft.com/office/drawing/2014/main" id="{ABD55305-0CFF-F447-B0DB-8BE234911786}"/>
              </a:ext>
            </a:extLst>
          </p:cNvPr>
          <p:cNvSpPr/>
          <p:nvPr/>
        </p:nvSpPr>
        <p:spPr>
          <a:xfrm>
            <a:off x="778974" y="2450147"/>
            <a:ext cx="3362190" cy="3095941"/>
          </a:xfrm>
          <a:prstGeom prst="roundRect">
            <a:avLst>
              <a:gd name="adj" fmla="val 0"/>
            </a:avLst>
          </a:prstGeom>
          <a:solidFill>
            <a:srgbClr val="87CBC6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9A35FE-94F5-4A4C-90FC-5B50FD49C2D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78974" y="3418708"/>
            <a:ext cx="3362190" cy="310330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6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1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F72B8426-90B8-A14E-A7C9-9037871A980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028852" y="3850825"/>
            <a:ext cx="2857348" cy="74244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23" name="Espace réservé du texte 2">
            <a:extLst>
              <a:ext uri="{FF2B5EF4-FFF2-40B4-BE49-F238E27FC236}">
                <a16:creationId xmlns:a16="http://schemas.microsoft.com/office/drawing/2014/main" id="{F519B7FF-BA67-1047-897E-F067013ED32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14905" y="3418708"/>
            <a:ext cx="3362190" cy="310330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6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Idée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F8863893-88D0-6147-B005-747CF03465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64783" y="3850825"/>
            <a:ext cx="2857348" cy="74244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4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25" name="Espace réservé du texte 2">
            <a:extLst>
              <a:ext uri="{FF2B5EF4-FFF2-40B4-BE49-F238E27FC236}">
                <a16:creationId xmlns:a16="http://schemas.microsoft.com/office/drawing/2014/main" id="{89E745B0-2267-B041-B2D1-458FC7EA915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050836" y="3418708"/>
            <a:ext cx="3362190" cy="310330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6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228600" marR="0" lvl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r-FR" dirty="0"/>
              <a:t>Idée 3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  <a:p>
            <a:pPr lvl="0"/>
            <a:endParaRPr lang="fr-FR" dirty="0"/>
          </a:p>
        </p:txBody>
      </p:sp>
      <p:sp>
        <p:nvSpPr>
          <p:cNvPr id="26" name="Espace réservé du texte 2">
            <a:extLst>
              <a:ext uri="{FF2B5EF4-FFF2-40B4-BE49-F238E27FC236}">
                <a16:creationId xmlns:a16="http://schemas.microsoft.com/office/drawing/2014/main" id="{08085BC0-D446-3841-90F0-9CE99D5F0B7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300714" y="3850825"/>
            <a:ext cx="2857348" cy="74244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4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34AA8A7F-6CAF-FA42-8467-B4E9A35BE64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9463" y="1676400"/>
            <a:ext cx="10633075" cy="419100"/>
          </a:xfrm>
        </p:spPr>
        <p:txBody>
          <a:bodyPr/>
          <a:lstStyle>
            <a:lvl1pPr>
              <a:buFontTx/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338221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enc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Скругленный прямоугольник 49">
            <a:extLst>
              <a:ext uri="{FF2B5EF4-FFF2-40B4-BE49-F238E27FC236}">
                <a16:creationId xmlns:a16="http://schemas.microsoft.com/office/drawing/2014/main" id="{7FFC3F83-42F6-D34F-ABED-7C30AF66D177}"/>
              </a:ext>
            </a:extLst>
          </p:cNvPr>
          <p:cNvSpPr/>
          <p:nvPr/>
        </p:nvSpPr>
        <p:spPr>
          <a:xfrm>
            <a:off x="4537639" y="297060"/>
            <a:ext cx="3507398" cy="3023942"/>
          </a:xfrm>
          <a:prstGeom prst="roundRect">
            <a:avLst>
              <a:gd name="adj" fmla="val 0"/>
            </a:avLst>
          </a:prstGeom>
          <a:solidFill>
            <a:srgbClr val="87CBC6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18893"/>
            <a:ext cx="3665197" cy="535531"/>
          </a:xfrm>
        </p:spPr>
        <p:txBody>
          <a:bodyPr wrap="square" anchor="t" anchorCtr="0">
            <a:spAutoFit/>
          </a:bodyPr>
          <a:lstStyle>
            <a:lvl1pPr algn="l">
              <a:defRPr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C8B690D4-004B-0E4C-A0F2-586DA3F825C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" y="6410325"/>
            <a:ext cx="4071938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37" name="Скругленный прямоугольник 33">
            <a:extLst>
              <a:ext uri="{FF2B5EF4-FFF2-40B4-BE49-F238E27FC236}">
                <a16:creationId xmlns:a16="http://schemas.microsoft.com/office/drawing/2014/main" id="{A6C12B65-D655-F04D-BF7A-5BAF874CC5DF}"/>
              </a:ext>
            </a:extLst>
          </p:cNvPr>
          <p:cNvSpPr/>
          <p:nvPr/>
        </p:nvSpPr>
        <p:spPr>
          <a:xfrm>
            <a:off x="8289886" y="297060"/>
            <a:ext cx="3507398" cy="3023942"/>
          </a:xfrm>
          <a:prstGeom prst="roundRect">
            <a:avLst>
              <a:gd name="adj" fmla="val 0"/>
            </a:avLst>
          </a:prstGeom>
          <a:solidFill>
            <a:schemeClr val="accent4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0" name="Скругленный прямоугольник 43">
            <a:extLst>
              <a:ext uri="{FF2B5EF4-FFF2-40B4-BE49-F238E27FC236}">
                <a16:creationId xmlns:a16="http://schemas.microsoft.com/office/drawing/2014/main" id="{E86D6633-15A4-5048-9C91-6DF1FABEEBB2}"/>
              </a:ext>
            </a:extLst>
          </p:cNvPr>
          <p:cNvSpPr/>
          <p:nvPr/>
        </p:nvSpPr>
        <p:spPr>
          <a:xfrm>
            <a:off x="8274422" y="3519864"/>
            <a:ext cx="3507398" cy="3023942"/>
          </a:xfrm>
          <a:prstGeom prst="roundRect">
            <a:avLst>
              <a:gd name="adj" fmla="val 0"/>
            </a:avLst>
          </a:prstGeom>
          <a:solidFill>
            <a:srgbClr val="F7AE67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Скругленный прямоугольник 46">
            <a:extLst>
              <a:ext uri="{FF2B5EF4-FFF2-40B4-BE49-F238E27FC236}">
                <a16:creationId xmlns:a16="http://schemas.microsoft.com/office/drawing/2014/main" id="{AC70CFFB-898B-E445-A2F5-087390295167}"/>
              </a:ext>
            </a:extLst>
          </p:cNvPr>
          <p:cNvSpPr/>
          <p:nvPr/>
        </p:nvSpPr>
        <p:spPr>
          <a:xfrm>
            <a:off x="4537639" y="3519864"/>
            <a:ext cx="3507398" cy="3023942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 w="381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>
              <a:spcBef>
                <a:spcPts val="900"/>
              </a:spcBef>
            </a:pPr>
            <a:endParaRPr lang="ru-RU" sz="90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Espace réservé du texte 2">
            <a:extLst>
              <a:ext uri="{FF2B5EF4-FFF2-40B4-BE49-F238E27FC236}">
                <a16:creationId xmlns:a16="http://schemas.microsoft.com/office/drawing/2014/main" id="{207F9551-AB36-AE49-B68E-69E0BA65F51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537639" y="1204446"/>
            <a:ext cx="3491578" cy="386084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1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49" name="Espace réservé du texte 2">
            <a:extLst>
              <a:ext uri="{FF2B5EF4-FFF2-40B4-BE49-F238E27FC236}">
                <a16:creationId xmlns:a16="http://schemas.microsoft.com/office/drawing/2014/main" id="{8C514D85-42B6-EB48-8AD6-8318AAE8033A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87516" y="1712317"/>
            <a:ext cx="2996851" cy="78559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50" name="Espace réservé du texte 2">
            <a:extLst>
              <a:ext uri="{FF2B5EF4-FFF2-40B4-BE49-F238E27FC236}">
                <a16:creationId xmlns:a16="http://schemas.microsoft.com/office/drawing/2014/main" id="{A8BF7ED8-8FCB-A84C-B2CA-81F612786A2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274066" y="1229905"/>
            <a:ext cx="3491578" cy="386084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51" name="Espace réservé du texte 2">
            <a:extLst>
              <a:ext uri="{FF2B5EF4-FFF2-40B4-BE49-F238E27FC236}">
                <a16:creationId xmlns:a16="http://schemas.microsoft.com/office/drawing/2014/main" id="{9E72A092-6EB8-BC4A-8431-7140F809F52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523943" y="1737776"/>
            <a:ext cx="2996851" cy="78559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52" name="Espace réservé du texte 2">
            <a:extLst>
              <a:ext uri="{FF2B5EF4-FFF2-40B4-BE49-F238E27FC236}">
                <a16:creationId xmlns:a16="http://schemas.microsoft.com/office/drawing/2014/main" id="{657A0EA1-B048-0645-9299-8E305963795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553459" y="4423849"/>
            <a:ext cx="3491578" cy="386084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3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53" name="Espace réservé du texte 2">
            <a:extLst>
              <a:ext uri="{FF2B5EF4-FFF2-40B4-BE49-F238E27FC236}">
                <a16:creationId xmlns:a16="http://schemas.microsoft.com/office/drawing/2014/main" id="{77B194D6-4B97-A847-BF1F-73CA74953E9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803336" y="4931720"/>
            <a:ext cx="2996851" cy="78559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54" name="Espace réservé du texte 2">
            <a:extLst>
              <a:ext uri="{FF2B5EF4-FFF2-40B4-BE49-F238E27FC236}">
                <a16:creationId xmlns:a16="http://schemas.microsoft.com/office/drawing/2014/main" id="{DA76721C-AF9D-6341-B172-2303F22493C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274066" y="4423849"/>
            <a:ext cx="3491578" cy="386084"/>
          </a:xfrm>
        </p:spPr>
        <p:txBody>
          <a:bodyPr/>
          <a:lstStyle>
            <a:lvl1pPr marL="228600" marR="0" indent="-22860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800" b="1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Idée 4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  <a:p>
            <a:pPr lvl="0"/>
            <a:endParaRPr lang="fr-FR" dirty="0"/>
          </a:p>
        </p:txBody>
      </p:sp>
      <p:sp>
        <p:nvSpPr>
          <p:cNvPr id="55" name="Espace réservé du texte 2">
            <a:extLst>
              <a:ext uri="{FF2B5EF4-FFF2-40B4-BE49-F238E27FC236}">
                <a16:creationId xmlns:a16="http://schemas.microsoft.com/office/drawing/2014/main" id="{9EDD17CB-C0C9-774C-BF16-77AA091406B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23943" y="4931720"/>
            <a:ext cx="2996851" cy="785599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fr-FR" sz="1200" b="0" i="0" smtClean="0">
                <a:solidFill>
                  <a:schemeClr val="bg1"/>
                </a:solidFill>
                <a:effectLst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marL="0" indent="0" algn="ctr">
              <a:lnSpc>
                <a:spcPct val="140000"/>
              </a:lnSpc>
              <a:spcBef>
                <a:spcPts val="900"/>
              </a:spcBef>
              <a:buNone/>
            </a:pPr>
            <a:r>
              <a:rPr lang="en-US" sz="12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Tahoma 12 Lorem Ipsum has been the industry’s standard dummy</a:t>
            </a:r>
            <a:endParaRPr lang="ru-RU" sz="12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/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47F0DBA-2885-0F42-8705-40DA1C0AEE2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06400" y="3519488"/>
            <a:ext cx="3665538" cy="221599"/>
          </a:xfrm>
        </p:spPr>
        <p:txBody>
          <a:bodyPr lIns="0" tIns="0" rIns="0" bIns="0">
            <a:spAutoFit/>
          </a:bodyPr>
          <a:lstStyle>
            <a:lvl1pPr algn="just"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</a:lstStyle>
          <a:p>
            <a:pPr lvl="0"/>
            <a:r>
              <a:rPr lang="fr-FR" dirty="0"/>
              <a:t>Texte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1394833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 - texte si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860AA53-A077-284F-B91F-1677621164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3" y="1643063"/>
            <a:ext cx="10615741" cy="3786187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8D7DDECC-DCA5-DE48-8BEC-2FB1DDC23F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FD598C40-3232-764D-A2D0-FF4316272E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2199815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rnière diaposi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24504660-D44A-B44F-A5B6-314C43BF98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9230" y="5088301"/>
            <a:ext cx="1785970" cy="1337899"/>
          </a:xfrm>
          <a:prstGeom prst="rect">
            <a:avLst/>
          </a:prstGeom>
        </p:spPr>
      </p:pic>
      <p:sp>
        <p:nvSpPr>
          <p:cNvPr id="9" name="Rectangle 1">
            <a:extLst>
              <a:ext uri="{FF2B5EF4-FFF2-40B4-BE49-F238E27FC236}">
                <a16:creationId xmlns:a16="http://schemas.microsoft.com/office/drawing/2014/main" id="{FCE893FA-32CC-FE4F-B40E-927528A82D7F}"/>
              </a:ext>
            </a:extLst>
          </p:cNvPr>
          <p:cNvSpPr/>
          <p:nvPr userDrawn="1"/>
        </p:nvSpPr>
        <p:spPr>
          <a:xfrm flipH="1">
            <a:off x="2590800" y="0"/>
            <a:ext cx="9601200" cy="6858000"/>
          </a:xfrm>
          <a:custGeom>
            <a:avLst/>
            <a:gdLst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24377650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13698765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2352908"/>
              <a:gd name="connsiteY0" fmla="*/ 0 h 13716000"/>
              <a:gd name="connsiteX1" fmla="*/ 22352908 w 22352908"/>
              <a:gd name="connsiteY1" fmla="*/ 0 h 13716000"/>
              <a:gd name="connsiteX2" fmla="*/ 13698765 w 22352908"/>
              <a:gd name="connsiteY2" fmla="*/ 13716000 h 13716000"/>
              <a:gd name="connsiteX3" fmla="*/ 0 w 22352908"/>
              <a:gd name="connsiteY3" fmla="*/ 13716000 h 13716000"/>
              <a:gd name="connsiteX4" fmla="*/ 0 w 22352908"/>
              <a:gd name="connsiteY4" fmla="*/ 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908" h="13716000">
                <a:moveTo>
                  <a:pt x="0" y="0"/>
                </a:moveTo>
                <a:lnTo>
                  <a:pt x="22352908" y="0"/>
                </a:lnTo>
                <a:lnTo>
                  <a:pt x="13698765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solidFill>
            <a:srgbClr val="CD171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A3DC6421-EAD9-FB41-B73F-941B4900F9D5}"/>
              </a:ext>
            </a:extLst>
          </p:cNvPr>
          <p:cNvSpPr txBox="1"/>
          <p:nvPr userDrawn="1"/>
        </p:nvSpPr>
        <p:spPr>
          <a:xfrm>
            <a:off x="7416800" y="5697278"/>
            <a:ext cx="407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www.sfpnet.fr</a:t>
            </a:r>
            <a:endParaRPr lang="fr-FR" sz="24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Titre 14">
            <a:extLst>
              <a:ext uri="{FF2B5EF4-FFF2-40B4-BE49-F238E27FC236}">
                <a16:creationId xmlns:a16="http://schemas.microsoft.com/office/drawing/2014/main" id="{5FB2FDE7-D914-284B-B237-680BEDB3A7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462495" y="662378"/>
            <a:ext cx="7048500" cy="749664"/>
          </a:xfrm>
        </p:spPr>
        <p:txBody>
          <a:bodyPr/>
          <a:lstStyle>
            <a:lvl1pPr algn="r">
              <a:defRPr sz="28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Société Française de Physique</a:t>
            </a:r>
          </a:p>
        </p:txBody>
      </p:sp>
      <p:pic>
        <p:nvPicPr>
          <p:cNvPr id="17" name="Image 16" descr="Une image contenant texte, clipart, graphiques vectoriels&#10;&#10;Description générée automatiquement">
            <a:extLst>
              <a:ext uri="{FF2B5EF4-FFF2-40B4-BE49-F238E27FC236}">
                <a16:creationId xmlns:a16="http://schemas.microsoft.com/office/drawing/2014/main" id="{99A8E0AF-740D-1344-812B-824963A343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5020" y="5660601"/>
            <a:ext cx="1047750" cy="535021"/>
          </a:xfrm>
          <a:prstGeom prst="rect">
            <a:avLst/>
          </a:prstGeom>
        </p:spPr>
      </p:pic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F5D33CD1-6C1E-F84C-BB08-3C6F0313A7A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22995" y="2460969"/>
            <a:ext cx="5588000" cy="369332"/>
          </a:xfrm>
        </p:spPr>
        <p:txBody>
          <a:bodyPr anchor="t" anchorCtr="0">
            <a:spAutoFit/>
          </a:bodyPr>
          <a:lstStyle>
            <a:lvl1pPr algn="r">
              <a:buNone/>
              <a:defRPr sz="20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fr-FR" dirty="0"/>
              <a:t>Texte </a:t>
            </a:r>
            <a:r>
              <a:rPr lang="fr-FR" dirty="0" err="1"/>
              <a:t>Tahoma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0120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65A4BE50-A139-FF44-ABB6-965FBD216C71}"/>
              </a:ext>
            </a:extLst>
          </p:cNvPr>
          <p:cNvSpPr/>
          <p:nvPr userDrawn="1"/>
        </p:nvSpPr>
        <p:spPr>
          <a:xfrm flipH="1">
            <a:off x="2590800" y="0"/>
            <a:ext cx="9601200" cy="6858000"/>
          </a:xfrm>
          <a:custGeom>
            <a:avLst/>
            <a:gdLst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24377650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4377650"/>
              <a:gd name="connsiteY0" fmla="*/ 0 h 13716000"/>
              <a:gd name="connsiteX1" fmla="*/ 24377650 w 24377650"/>
              <a:gd name="connsiteY1" fmla="*/ 0 h 13716000"/>
              <a:gd name="connsiteX2" fmla="*/ 13698765 w 24377650"/>
              <a:gd name="connsiteY2" fmla="*/ 13716000 h 13716000"/>
              <a:gd name="connsiteX3" fmla="*/ 0 w 24377650"/>
              <a:gd name="connsiteY3" fmla="*/ 13716000 h 13716000"/>
              <a:gd name="connsiteX4" fmla="*/ 0 w 24377650"/>
              <a:gd name="connsiteY4" fmla="*/ 0 h 13716000"/>
              <a:gd name="connsiteX0" fmla="*/ 0 w 22352908"/>
              <a:gd name="connsiteY0" fmla="*/ 0 h 13716000"/>
              <a:gd name="connsiteX1" fmla="*/ 22352908 w 22352908"/>
              <a:gd name="connsiteY1" fmla="*/ 0 h 13716000"/>
              <a:gd name="connsiteX2" fmla="*/ 13698765 w 22352908"/>
              <a:gd name="connsiteY2" fmla="*/ 13716000 h 13716000"/>
              <a:gd name="connsiteX3" fmla="*/ 0 w 22352908"/>
              <a:gd name="connsiteY3" fmla="*/ 13716000 h 13716000"/>
              <a:gd name="connsiteX4" fmla="*/ 0 w 22352908"/>
              <a:gd name="connsiteY4" fmla="*/ 0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908" h="13716000">
                <a:moveTo>
                  <a:pt x="0" y="0"/>
                </a:moveTo>
                <a:lnTo>
                  <a:pt x="22352908" y="0"/>
                </a:lnTo>
                <a:lnTo>
                  <a:pt x="13698765" y="13716000"/>
                </a:lnTo>
                <a:lnTo>
                  <a:pt x="0" y="13716000"/>
                </a:lnTo>
                <a:lnTo>
                  <a:pt x="0" y="0"/>
                </a:lnTo>
                <a:close/>
              </a:path>
            </a:pathLst>
          </a:custGeom>
          <a:solidFill>
            <a:srgbClr val="CD1719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446167BE-1B1A-014F-B697-06C23A60FFF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38187" y="2178143"/>
            <a:ext cx="4505279" cy="2774769"/>
          </a:xfrm>
        </p:spPr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310C6FD3-427D-0E4B-BA13-23A61929F5F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72113" y="675569"/>
            <a:ext cx="5881687" cy="701731"/>
          </a:xfrm>
        </p:spPr>
        <p:txBody>
          <a:bodyPr anchor="t" anchorCtr="0">
            <a:spAutoFit/>
          </a:bodyPr>
          <a:lstStyle>
            <a:lvl1pPr algn="r">
              <a:defRPr sz="44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44</a:t>
            </a: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06395229-60AD-F34B-96C2-C4ADEF20D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3514" y="5602856"/>
            <a:ext cx="1083499" cy="89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- visuel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161ADED-9298-E141-8E4A-52DC809EBB7A}"/>
              </a:ext>
            </a:extLst>
          </p:cNvPr>
          <p:cNvSpPr/>
          <p:nvPr userDrawn="1"/>
        </p:nvSpPr>
        <p:spPr>
          <a:xfrm>
            <a:off x="7746657" y="2017792"/>
            <a:ext cx="3992302" cy="3473317"/>
          </a:xfrm>
          <a:prstGeom prst="rect">
            <a:avLst/>
          </a:prstGeom>
          <a:solidFill>
            <a:srgbClr val="87C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&lt;&lt;&lt;&lt;&lt;&lt;&lt;&lt;&lt;&lt;&lt;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87C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09364"/>
            <a:ext cx="3563796" cy="535531"/>
          </a:xfrm>
        </p:spPr>
        <p:txBody>
          <a:bodyPr wrap="none" anchor="t" anchorCtr="0">
            <a:normAutofit/>
          </a:bodyPr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D860AA53-A077-284F-B91F-1677621164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  <p:pic>
        <p:nvPicPr>
          <p:cNvPr id="3" name="Image 2" descr="Une image contenant personne, extérieur, foule&#10;&#10;Description générée automatiquement">
            <a:extLst>
              <a:ext uri="{FF2B5EF4-FFF2-40B4-BE49-F238E27FC236}">
                <a16:creationId xmlns:a16="http://schemas.microsoft.com/office/drawing/2014/main" id="{EF175A62-2BDB-3F41-BB0C-04063B3C8C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08730" y="2188390"/>
            <a:ext cx="3938818" cy="349049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FAF2BFA6-57B6-AC4D-8E88-1316FA16D2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52958326-02A9-0E45-BB1F-4F7816A9FEE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</p:spTree>
    <p:extLst>
      <p:ext uri="{BB962C8B-B14F-4D97-AF65-F5344CB8AC3E}">
        <p14:creationId xmlns:p14="http://schemas.microsoft.com/office/powerpoint/2010/main" val="406395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- visuel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161ADED-9298-E141-8E4A-52DC809EBB7A}"/>
              </a:ext>
            </a:extLst>
          </p:cNvPr>
          <p:cNvSpPr/>
          <p:nvPr userDrawn="1"/>
        </p:nvSpPr>
        <p:spPr>
          <a:xfrm>
            <a:off x="7746657" y="2017792"/>
            <a:ext cx="3992302" cy="3473317"/>
          </a:xfrm>
          <a:prstGeom prst="rect">
            <a:avLst/>
          </a:prstGeom>
          <a:solidFill>
            <a:srgbClr val="EA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&lt;&lt;&lt;&lt;&lt;&lt;&lt;&lt;&lt;&lt;&lt;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EA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889527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pic>
        <p:nvPicPr>
          <p:cNvPr id="6" name="Image 5" descr="Une image contenant personne, mur, intérieur&#10;&#10;Description générée automatiquement">
            <a:extLst>
              <a:ext uri="{FF2B5EF4-FFF2-40B4-BE49-F238E27FC236}">
                <a16:creationId xmlns:a16="http://schemas.microsoft.com/office/drawing/2014/main" id="{F5160DD4-CFF6-374E-A51B-4F00932D53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29234" y="2183993"/>
            <a:ext cx="3938818" cy="3490491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59E8A0DC-16C9-6A4A-8315-F756128F3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9F3E9467-22F1-4147-AD88-FBC7034A81A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2A6F2B31-11C4-E44A-A5D6-747324804D1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1655466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- visuel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161ADED-9298-E141-8E4A-52DC809EBB7A}"/>
              </a:ext>
            </a:extLst>
          </p:cNvPr>
          <p:cNvSpPr/>
          <p:nvPr userDrawn="1"/>
        </p:nvSpPr>
        <p:spPr>
          <a:xfrm>
            <a:off x="7746657" y="2017792"/>
            <a:ext cx="3992302" cy="3473317"/>
          </a:xfrm>
          <a:prstGeom prst="rect">
            <a:avLst/>
          </a:prstGeom>
          <a:solidFill>
            <a:srgbClr val="F7A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F7A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01544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pic>
        <p:nvPicPr>
          <p:cNvPr id="3" name="Image 2" descr="Une image contenant personne, extérieur, foule, surveillant&#10;&#10;Description générée automatiquement">
            <a:extLst>
              <a:ext uri="{FF2B5EF4-FFF2-40B4-BE49-F238E27FC236}">
                <a16:creationId xmlns:a16="http://schemas.microsoft.com/office/drawing/2014/main" id="{88ADC904-E6A1-2748-B031-44FE8657CC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58612" y="2188919"/>
            <a:ext cx="3929876" cy="3462284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57533C5A-7FD9-2A47-A9F6-BF5A4E18A2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9AC7A4E7-9EF5-854F-ABA3-117321133FC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2D0D96E6-521D-3449-BD8A-B913EA638A0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112474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- visuel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161ADED-9298-E141-8E4A-52DC809EBB7A}"/>
              </a:ext>
            </a:extLst>
          </p:cNvPr>
          <p:cNvSpPr/>
          <p:nvPr userDrawn="1"/>
        </p:nvSpPr>
        <p:spPr>
          <a:xfrm>
            <a:off x="7746657" y="2017792"/>
            <a:ext cx="3992302" cy="34733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18893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pic>
        <p:nvPicPr>
          <p:cNvPr id="15" name="Image 14" descr="Une image contenant personne, intérieur&#10;&#10;Description générée automatiquement">
            <a:extLst>
              <a:ext uri="{FF2B5EF4-FFF2-40B4-BE49-F238E27FC236}">
                <a16:creationId xmlns:a16="http://schemas.microsoft.com/office/drawing/2014/main" id="{566F5E3C-0F1D-5B4E-98D1-0AB65CB4A0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37966" y="2201175"/>
            <a:ext cx="3929876" cy="3454539"/>
          </a:xfrm>
          <a:prstGeom prst="rect">
            <a:avLst/>
          </a:prstGeom>
        </p:spPr>
      </p:pic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9E725CD0-B6E3-8D44-AC32-2B83866FEA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8" name="Espace réservé du texte 11">
            <a:extLst>
              <a:ext uri="{FF2B5EF4-FFF2-40B4-BE49-F238E27FC236}">
                <a16:creationId xmlns:a16="http://schemas.microsoft.com/office/drawing/2014/main" id="{2224753A-65FF-314D-B936-027BB283AC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37792A77-CE2F-404B-81D9-B8C24A08A51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412854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87CBC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09364"/>
            <a:ext cx="3563796" cy="535531"/>
          </a:xfrm>
        </p:spPr>
        <p:txBody>
          <a:bodyPr wrap="none" anchor="ctr" anchorCtr="0">
            <a:spAutoFit/>
          </a:bodyPr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3" name="Espace réservé du numéro de diapositive 5">
            <a:extLst>
              <a:ext uri="{FF2B5EF4-FFF2-40B4-BE49-F238E27FC236}">
                <a16:creationId xmlns:a16="http://schemas.microsoft.com/office/drawing/2014/main" id="{17FD127E-298B-4849-B833-B828C0A5CC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5" name="Espace réservé du texte 11">
            <a:extLst>
              <a:ext uri="{FF2B5EF4-FFF2-40B4-BE49-F238E27FC236}">
                <a16:creationId xmlns:a16="http://schemas.microsoft.com/office/drawing/2014/main" id="{7FB6269D-3FBF-CD4E-8DA5-CEB65B540E9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7" name="Espace réservé du texte 10">
            <a:extLst>
              <a:ext uri="{FF2B5EF4-FFF2-40B4-BE49-F238E27FC236}">
                <a16:creationId xmlns:a16="http://schemas.microsoft.com/office/drawing/2014/main" id="{E95E2ADC-39B4-A34D-B59B-CADC5BE18A1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662940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419673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EA5A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889527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5" name="Espace réservé du numéro de diapositive 5">
            <a:extLst>
              <a:ext uri="{FF2B5EF4-FFF2-40B4-BE49-F238E27FC236}">
                <a16:creationId xmlns:a16="http://schemas.microsoft.com/office/drawing/2014/main" id="{5B71258E-28F2-D040-A84C-C23BBCEFCF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du texte 11">
            <a:extLst>
              <a:ext uri="{FF2B5EF4-FFF2-40B4-BE49-F238E27FC236}">
                <a16:creationId xmlns:a16="http://schemas.microsoft.com/office/drawing/2014/main" id="{3C8A79A4-9BB3-7F4C-BC79-FBC11B75B6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3F73843D-AC31-E74B-8EC5-1F281A6BC78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1061574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336697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-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2B31C190-ACBB-454B-8609-C7B82DFB7A3F}"/>
              </a:ext>
            </a:extLst>
          </p:cNvPr>
          <p:cNvSpPr/>
          <p:nvPr userDrawn="1"/>
        </p:nvSpPr>
        <p:spPr>
          <a:xfrm flipH="1" flipV="1">
            <a:off x="0" y="768348"/>
            <a:ext cx="6400800" cy="817563"/>
          </a:xfrm>
          <a:custGeom>
            <a:avLst/>
            <a:gdLst>
              <a:gd name="connsiteX0" fmla="*/ 0 w 7609114"/>
              <a:gd name="connsiteY0" fmla="*/ 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0 w 7609114"/>
              <a:gd name="connsiteY4" fmla="*/ 0 h 2024743"/>
              <a:gd name="connsiteX0" fmla="*/ 899885 w 7609114"/>
              <a:gd name="connsiteY0" fmla="*/ 14515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899885 w 7609114"/>
              <a:gd name="connsiteY4" fmla="*/ 14515 h 2024743"/>
              <a:gd name="connsiteX0" fmla="*/ 1147223 w 7609114"/>
              <a:gd name="connsiteY0" fmla="*/ 7020 h 2024743"/>
              <a:gd name="connsiteX1" fmla="*/ 7609114 w 7609114"/>
              <a:gd name="connsiteY1" fmla="*/ 0 h 2024743"/>
              <a:gd name="connsiteX2" fmla="*/ 7609114 w 7609114"/>
              <a:gd name="connsiteY2" fmla="*/ 2024743 h 2024743"/>
              <a:gd name="connsiteX3" fmla="*/ 0 w 7609114"/>
              <a:gd name="connsiteY3" fmla="*/ 2024743 h 2024743"/>
              <a:gd name="connsiteX4" fmla="*/ 1147223 w 7609114"/>
              <a:gd name="connsiteY4" fmla="*/ 7020 h 2024743"/>
              <a:gd name="connsiteX0" fmla="*/ 1162213 w 7609114"/>
              <a:gd name="connsiteY0" fmla="*/ 0 h 2032713"/>
              <a:gd name="connsiteX1" fmla="*/ 7609114 w 7609114"/>
              <a:gd name="connsiteY1" fmla="*/ 7970 h 2032713"/>
              <a:gd name="connsiteX2" fmla="*/ 7609114 w 7609114"/>
              <a:gd name="connsiteY2" fmla="*/ 2032713 h 2032713"/>
              <a:gd name="connsiteX3" fmla="*/ 0 w 7609114"/>
              <a:gd name="connsiteY3" fmla="*/ 2032713 h 2032713"/>
              <a:gd name="connsiteX4" fmla="*/ 1162213 w 7609114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7609114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318915"/>
              <a:gd name="connsiteY0" fmla="*/ 0 h 2032713"/>
              <a:gd name="connsiteX1" fmla="*/ 16318915 w 16318915"/>
              <a:gd name="connsiteY1" fmla="*/ 7970 h 2032713"/>
              <a:gd name="connsiteX2" fmla="*/ 16278310 w 16318915"/>
              <a:gd name="connsiteY2" fmla="*/ 2032713 h 2032713"/>
              <a:gd name="connsiteX3" fmla="*/ 0 w 16318915"/>
              <a:gd name="connsiteY3" fmla="*/ 2032713 h 2032713"/>
              <a:gd name="connsiteX4" fmla="*/ 1162213 w 16318915"/>
              <a:gd name="connsiteY4" fmla="*/ 0 h 2032713"/>
              <a:gd name="connsiteX0" fmla="*/ 1162213 w 16298612"/>
              <a:gd name="connsiteY0" fmla="*/ 0 h 2032713"/>
              <a:gd name="connsiteX1" fmla="*/ 16298612 w 16298612"/>
              <a:gd name="connsiteY1" fmla="*/ 7970 h 2032713"/>
              <a:gd name="connsiteX2" fmla="*/ 16278310 w 16298612"/>
              <a:gd name="connsiteY2" fmla="*/ 2032713 h 2032713"/>
              <a:gd name="connsiteX3" fmla="*/ 0 w 16298612"/>
              <a:gd name="connsiteY3" fmla="*/ 2032713 h 2032713"/>
              <a:gd name="connsiteX4" fmla="*/ 1162213 w 16298612"/>
              <a:gd name="connsiteY4" fmla="*/ 0 h 203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98612" h="2032713">
                <a:moveTo>
                  <a:pt x="1162213" y="0"/>
                </a:moveTo>
                <a:lnTo>
                  <a:pt x="16298612" y="7970"/>
                </a:lnTo>
                <a:lnTo>
                  <a:pt x="16278310" y="2032713"/>
                </a:lnTo>
                <a:lnTo>
                  <a:pt x="0" y="2032713"/>
                </a:lnTo>
                <a:lnTo>
                  <a:pt x="1162213" y="0"/>
                </a:lnTo>
                <a:close/>
              </a:path>
            </a:pathLst>
          </a:custGeom>
          <a:solidFill>
            <a:srgbClr val="F7AE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7CBC6"/>
              </a:solidFill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D25DF0CD-A455-BA4B-BF89-D05E29AD99B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6741" y="901544"/>
            <a:ext cx="5881687" cy="516472"/>
          </a:xfrm>
        </p:spPr>
        <p:txBody>
          <a:bodyPr wrap="none" anchor="t" anchorCtr="0"/>
          <a:lstStyle>
            <a:lvl1pPr algn="l"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fr-FR" dirty="0"/>
              <a:t>Titre </a:t>
            </a:r>
            <a:r>
              <a:rPr lang="fr-FR" dirty="0" err="1"/>
              <a:t>Tahoma</a:t>
            </a:r>
            <a:r>
              <a:rPr lang="fr-FR" dirty="0"/>
              <a:t> 32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4EA12200-7A99-074A-B74D-20CE68C36C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0958" y="332249"/>
            <a:ext cx="1164301" cy="872197"/>
          </a:xfrm>
          <a:prstGeom prst="rect">
            <a:avLst/>
          </a:prstGeom>
        </p:spPr>
      </p:pic>
      <p:sp>
        <p:nvSpPr>
          <p:cNvPr id="17" name="Espace réservé du numéro de diapositive 5">
            <a:extLst>
              <a:ext uri="{FF2B5EF4-FFF2-40B4-BE49-F238E27FC236}">
                <a16:creationId xmlns:a16="http://schemas.microsoft.com/office/drawing/2014/main" id="{73675B0D-4AF3-7C4B-AFBC-83CE00494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2954" y="6353178"/>
            <a:ext cx="5649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  <p:sp>
        <p:nvSpPr>
          <p:cNvPr id="18" name="Espace réservé du texte 11">
            <a:extLst>
              <a:ext uri="{FF2B5EF4-FFF2-40B4-BE49-F238E27FC236}">
                <a16:creationId xmlns:a16="http://schemas.microsoft.com/office/drawing/2014/main" id="{A6F1AE52-6C99-694B-83AB-21209C16A4B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410325"/>
            <a:ext cx="12192000" cy="447675"/>
          </a:xfrm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6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fr-FR" dirty="0"/>
              <a:t>Titre de la présentation</a:t>
            </a:r>
          </a:p>
        </p:txBody>
      </p:sp>
      <p:sp>
        <p:nvSpPr>
          <p:cNvPr id="19" name="Espace réservé du texte 10">
            <a:extLst>
              <a:ext uri="{FF2B5EF4-FFF2-40B4-BE49-F238E27FC236}">
                <a16:creationId xmlns:a16="http://schemas.microsoft.com/office/drawing/2014/main" id="{9B0306EF-08A2-5C48-AAFD-9A8C108FC00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57214" y="2028825"/>
            <a:ext cx="10615740" cy="3400425"/>
          </a:xfrm>
        </p:spPr>
        <p:txBody>
          <a:bodyPr/>
          <a:lstStyle>
            <a:lvl1pPr algn="just">
              <a:buNone/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just">
              <a:buFont typeface="Wingdings" pitchFamily="2" charset="2"/>
              <a:buChar char="§"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fr-FR" dirty="0"/>
              <a:t>Texte niveau 1 </a:t>
            </a:r>
            <a:r>
              <a:rPr lang="fr-FR" dirty="0" err="1"/>
              <a:t>Tahoma</a:t>
            </a:r>
            <a:r>
              <a:rPr lang="fr-FR" dirty="0"/>
              <a:t> 18</a:t>
            </a:r>
          </a:p>
          <a:p>
            <a:pPr lvl="1"/>
            <a:r>
              <a:rPr lang="fr-FR" dirty="0"/>
              <a:t>Texte niveau 2 </a:t>
            </a:r>
            <a:r>
              <a:rPr lang="fr-FR" dirty="0" err="1"/>
              <a:t>Tahoma</a:t>
            </a:r>
            <a:r>
              <a:rPr lang="fr-FR" dirty="0"/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85781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79DB06F-26C9-B445-B3B7-C41541215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27E5B1-FF6E-E946-97C0-92CB4A8BE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9D6212-C9A6-8942-982F-FF7969B9BC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1B30EF-6F8D-FB4B-ACF8-7D6C967252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76DA7EB-C171-0645-8379-7D0DE53F24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10312"/>
            <a:ext cx="5623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F3D75-FCFB-0743-B0C1-09D62B5F6D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968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71" r:id="rId11"/>
    <p:sldLayoutId id="2147483667" r:id="rId12"/>
    <p:sldLayoutId id="2147483668" r:id="rId13"/>
    <p:sldLayoutId id="2147483669" r:id="rId14"/>
    <p:sldLayoutId id="2147483652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ybssd2022.org/fr/accueil/" TargetMode="Externa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fpnet.fr/uploads/tinymce/2022/PDF/PRISE_DE_POSITION_SFP_PRESIDENTIELLES.pdf" TargetMode="External"/><Relationship Id="rId2" Type="http://schemas.openxmlformats.org/officeDocument/2006/relationships/hyperlink" Target="https://www.iop.org/strategy/physics-climate-change-sustainability/global-green-economy" TargetMode="Externa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ctrTitle"/>
          </p:nvPr>
        </p:nvSpPr>
        <p:spPr>
          <a:xfrm>
            <a:off x="569913" y="940430"/>
            <a:ext cx="7163298" cy="1994392"/>
          </a:xfrm>
        </p:spPr>
        <p:txBody>
          <a:bodyPr/>
          <a:lstStyle/>
          <a:p>
            <a:r>
              <a:rPr lang="fr-FR" dirty="0"/>
              <a:t> Réunion Directeurs des laboratoires </a:t>
            </a:r>
            <a:br>
              <a:rPr lang="fr-FR" dirty="0"/>
            </a:br>
            <a:r>
              <a:rPr lang="fr-FR" dirty="0"/>
              <a:t>adhérents</a:t>
            </a:r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Mardi 15 février 2022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4294967295"/>
          </p:nvPr>
        </p:nvSpPr>
        <p:spPr>
          <a:xfrm>
            <a:off x="11626850" y="6353175"/>
            <a:ext cx="565150" cy="365125"/>
          </a:xfrm>
        </p:spPr>
        <p:txBody>
          <a:bodyPr/>
          <a:lstStyle/>
          <a:p>
            <a:fld id="{185F3D75-FCFB-0743-B0C1-09D62B5F6DAB}" type="slidenum">
              <a:rPr lang="fr-FR" smtClean="0"/>
              <a:t>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271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4F07AA-D086-43B4-90F6-576489364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741" y="768073"/>
            <a:ext cx="5881687" cy="516472"/>
          </a:xfrm>
        </p:spPr>
        <p:txBody>
          <a:bodyPr>
            <a:normAutofit fontScale="90000"/>
          </a:bodyPr>
          <a:lstStyle/>
          <a:p>
            <a:r>
              <a:rPr lang="fr-FR" dirty="0"/>
              <a:t>Fêter les 150 ans de la SFP</a:t>
            </a:r>
            <a:br>
              <a:rPr lang="fr-FR" dirty="0"/>
            </a:br>
            <a:r>
              <a:rPr lang="fr-FR" dirty="0"/>
              <a:t>dans les labos </a:t>
            </a:r>
            <a:r>
              <a:rPr lang="fr-FR" dirty="0" err="1"/>
              <a:t>particpants</a:t>
            </a:r>
            <a:r>
              <a:rPr lang="fr-FR" dirty="0"/>
              <a:t> !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A380CEA-02E2-4888-B951-21DAE83885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9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D420D1-F66B-4D01-A473-3F417C81D7D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E3F6D43-205D-4A9C-A99D-637097A505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Vos suggestions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Séparément ou ensemble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Comment s’organiser 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58887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66FBB0-A5A4-4B5D-821C-FEA0E9BE8C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Nominations Prix SFP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B44C0CFE-EA55-43E3-8470-312BF1FFE4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10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EF63916-27C5-4B10-8471-057BFE82170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EF43DC-C206-4E1A-AA68-AEFCD24B20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La période de nomination des prix de thèse se termine bientôt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La période pour les grands prix nationaux et internationaux va bientôt s’ouvrir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Cérémonie de remises des prix les 9 et 10 juin à Paris-Saclay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59023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2B9BC0-0518-4CF9-B412-71AE665389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741" y="789514"/>
            <a:ext cx="5881687" cy="516472"/>
          </a:xfrm>
        </p:spPr>
        <p:txBody>
          <a:bodyPr>
            <a:normAutofit fontScale="90000"/>
          </a:bodyPr>
          <a:lstStyle/>
          <a:p>
            <a:r>
              <a:rPr lang="fr-FR" dirty="0"/>
              <a:t>Adhésions des laboratoires </a:t>
            </a:r>
            <a:br>
              <a:rPr lang="fr-FR" dirty="0"/>
            </a:br>
            <a:r>
              <a:rPr lang="fr-FR" dirty="0"/>
              <a:t>à la SFP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D27D080-9337-4232-AFA1-C844B708A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11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067AE4F-A78A-4546-9530-9E74AA5614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6C95BD-4089-4513-9372-686C29746E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La Cour des Comptes a récemment demandé aux organismes de ne plus payer des adhésions individuelles aux Sociétés Savantes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Nous sommes tout à fait d’accord avec cette philosophie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OK pour des adhésions de </a:t>
            </a:r>
            <a:r>
              <a:rPr lang="fr-FR" dirty="0" err="1"/>
              <a:t>pseronnalités</a:t>
            </a:r>
            <a:r>
              <a:rPr lang="fr-FR" dirty="0"/>
              <a:t> morales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Quid des laboratoires ??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Une solution possible : adhésion  en échange de «</a:t>
            </a:r>
            <a:r>
              <a:rPr lang="fr-FR"/>
              <a:t> services »</a:t>
            </a:r>
            <a:endParaRPr lang="fr-FR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81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37C8A5-DC4E-4DB9-AB9D-BC5FA7B2C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89514"/>
            <a:ext cx="5881687" cy="516472"/>
          </a:xfrm>
        </p:spPr>
        <p:txBody>
          <a:bodyPr>
            <a:normAutofit fontScale="90000"/>
          </a:bodyPr>
          <a:lstStyle/>
          <a:p>
            <a:r>
              <a:rPr lang="fr-FR" dirty="0"/>
              <a:t>Les Projets 150 ans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2FBA5BC0-0DA2-40E1-A025-5A2C26783C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1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C7A8E5B-AD64-48C4-A0B8-394FD232AD1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F6F2D39-E7C1-42AA-B81A-A28C4056DD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7214" y="2028825"/>
            <a:ext cx="10615740" cy="3722618"/>
          </a:xfrm>
        </p:spPr>
        <p:txBody>
          <a:bodyPr>
            <a:normAutofit/>
          </a:bodyPr>
          <a:lstStyle/>
          <a:p>
            <a:pPr marL="0" indent="0"/>
            <a:endParaRPr lang="fr-FR" sz="2800" dirty="0"/>
          </a:p>
          <a:p>
            <a:pPr marL="457200" lvl="1" indent="0">
              <a:buNone/>
            </a:pPr>
            <a:endParaRPr lang="fr-FR" sz="2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4FD8B2DC-0AB0-4719-9929-3A9EEF5DEEB1}"/>
              </a:ext>
            </a:extLst>
          </p:cNvPr>
          <p:cNvSpPr txBox="1"/>
          <p:nvPr/>
        </p:nvSpPr>
        <p:spPr>
          <a:xfrm>
            <a:off x="274760" y="1939968"/>
            <a:ext cx="1118064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Nous avons un catalogue pour l’instant d’une trentaine de projets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/>
              <a:t>issus de l’appel d’offres lancés auprès des composantes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/>
              <a:t>Issus du niveau central et pilotés par lui  ou délégués à des adhérents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400" dirty="0"/>
              <a:t>Issus de la cellule communication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Cette liste sera complétée par les résultats du deuxième appel d’offre lancé vers les composantes (retour été 2022) dédié aux manifestations plus modestes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851117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8780DB-6C32-484E-87D6-D9B3A867EF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évènements SFP 2022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D110C32-341B-46E8-BF0D-F1FF071B16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5E4534-9824-4688-8C73-1DC8D6AADA6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6161A6C-1892-43D4-A192-C596BD50D9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7214" y="2028825"/>
            <a:ext cx="10615740" cy="4184656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Journée « Science et Médias » à la BnF le 25 janvier « Rapporter la science en temps de crise 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Olympiades de Physique  28-29 janvier finale nationale à Paris-Saclay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Nuit des Temps 2022 le 10 mars dans 10 sites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Congrès de la SFO Nice juillet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Journées de la matière Condensée fin Août 2022 à Lyon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Cérémonie fin mai 150 ans de Paul Langevin et remise du Prix Langevin 2021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Congrès 200 ans des équations de Navier Stokes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Journée de la division Champs et Particules 31 mars (« Physique de précision »)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La SFP s’engage dans l’année Internationale des Sciences Fondamentales pour le développement durable (</a:t>
            </a:r>
            <a:r>
              <a:rPr lang="fr-FR" dirty="0">
                <a:hlinkClick r:id="rId2"/>
              </a:rPr>
              <a:t>https://www.iybssd2022.org/fr/accueil/</a:t>
            </a:r>
            <a:r>
              <a:rPr lang="fr-FR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6048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BBA9F8-1811-48D3-9E81-A437D5A82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918893"/>
            <a:ext cx="5881687" cy="516472"/>
          </a:xfrm>
        </p:spPr>
        <p:txBody>
          <a:bodyPr>
            <a:normAutofit fontScale="90000"/>
          </a:bodyPr>
          <a:lstStyle/>
          <a:p>
            <a:r>
              <a:rPr lang="fr-FR" dirty="0"/>
              <a:t>Les actions politiques de la SFP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826F6509-0BFF-4B15-8A1D-F7AD009E1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3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2DD2BB9-A474-44D2-9BCE-3265DF6831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A5F8623-221C-463B-A747-CDE83094BE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7213" y="1688123"/>
            <a:ext cx="11287784" cy="4665055"/>
          </a:xfrm>
        </p:spPr>
        <p:txBody>
          <a:bodyPr>
            <a:normAutofit fontScale="55000" lnSpcReduction="2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En 2021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70C0"/>
                </a:solidFill>
              </a:rPr>
              <a:t>COP 26 </a:t>
            </a:r>
          </a:p>
          <a:p>
            <a:pPr marL="457200" lvl="1" indent="0">
              <a:buNone/>
            </a:pPr>
            <a:r>
              <a:rPr lang="fr-FR" sz="2800" dirty="0">
                <a:solidFill>
                  <a:srgbClr val="0070C0"/>
                </a:solidFill>
                <a:hlinkClick r:id="rId2"/>
              </a:rPr>
              <a:t>https://www.iop.org/strategy/physics-climate-change-sustainability/global-green-economy</a:t>
            </a:r>
            <a:endParaRPr lang="fr-FR" sz="2800" dirty="0">
              <a:solidFill>
                <a:srgbClr val="0070C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70C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70C0"/>
                </a:solidFill>
              </a:rPr>
              <a:t>Déchets nucléaires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70C0"/>
                </a:solidFill>
              </a:rPr>
              <a:t>Formation des maîtres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En 2022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B050"/>
                </a:solidFill>
              </a:rPr>
              <a:t>Plan Sciences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70C0"/>
                </a:solidFill>
              </a:rPr>
              <a:t>HCERES</a:t>
            </a:r>
          </a:p>
          <a:p>
            <a:pPr marL="457200" lvl="1" indent="0">
              <a:buNone/>
            </a:pPr>
            <a:r>
              <a:rPr lang="fr-FR" sz="2800" dirty="0">
                <a:solidFill>
                  <a:srgbClr val="0070C0"/>
                </a:solidFill>
              </a:rPr>
              <a:t>https://www.sfpnet.fr/uploads/tinymce/2022/PDF/PRISE_DE_POSITION_SFP_HCERES.pdf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70C0"/>
                </a:solidFill>
              </a:rPr>
              <a:t>Election</a:t>
            </a:r>
            <a:r>
              <a:rPr lang="fr-FR" sz="2800" dirty="0"/>
              <a:t> </a:t>
            </a:r>
            <a:r>
              <a:rPr lang="fr-FR" sz="2800" dirty="0">
                <a:solidFill>
                  <a:srgbClr val="00B050"/>
                </a:solidFill>
              </a:rPr>
              <a:t>Présidentielle</a:t>
            </a:r>
          </a:p>
          <a:p>
            <a:pPr marL="457200" lvl="1" indent="0">
              <a:buNone/>
            </a:pPr>
            <a:r>
              <a:rPr lang="fr-FR" sz="2800" dirty="0">
                <a:solidFill>
                  <a:srgbClr val="00B050"/>
                </a:solidFill>
              </a:rPr>
              <a:t>   </a:t>
            </a:r>
            <a:r>
              <a:rPr lang="fr-FR" sz="2800" dirty="0">
                <a:solidFill>
                  <a:srgbClr val="00B050"/>
                </a:solidFill>
                <a:hlinkClick r:id="rId3"/>
              </a:rPr>
              <a:t>https://www.sfpnet.fr/uploads/tinymce/2022/PDF/PRISE_DE_POSITION_SFP_PRESIDENTIELLES.pdf</a:t>
            </a:r>
            <a:endParaRPr lang="fr-FR" sz="28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2800" dirty="0">
              <a:solidFill>
                <a:srgbClr val="00B050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70C0"/>
                </a:solidFill>
              </a:rPr>
              <a:t>Promotion Enseignants-Chercheurs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sz="2800" dirty="0">
                <a:solidFill>
                  <a:srgbClr val="00B050"/>
                </a:solidFill>
              </a:rPr>
              <a:t>Conférence internationale sur l’attractivité des carrières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000" dirty="0"/>
              <a:t>Au </a:t>
            </a:r>
            <a:r>
              <a:rPr lang="fr-FR" sz="3000" dirty="0">
                <a:solidFill>
                  <a:srgbClr val="0070C0"/>
                </a:solidFill>
              </a:rPr>
              <a:t>titre  de la SFP </a:t>
            </a:r>
            <a:r>
              <a:rPr lang="fr-FR" sz="3000" dirty="0"/>
              <a:t>ou via le </a:t>
            </a:r>
            <a:r>
              <a:rPr lang="fr-FR" sz="3000" dirty="0">
                <a:solidFill>
                  <a:srgbClr val="00B050"/>
                </a:solidFill>
              </a:rPr>
              <a:t>Collège des Sociétés Savantes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41717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E28975-CFB3-4118-BFF8-EACF2B36E2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projets « centraux »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4FDF818A-D2E7-4E10-A92D-94584E6D5E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EBD8D7C-7DFE-473C-A65E-A77CE6924DA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BCF284-98BF-4777-A8A0-7E5E83C0CA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fontAlgn="b"/>
            <a:r>
              <a:rPr lang="fr-FR" sz="2000" dirty="0">
                <a:solidFill>
                  <a:srgbClr val="00B0F0"/>
                </a:solidFill>
              </a:rPr>
              <a:t>Congrès général 3-7 juillet</a:t>
            </a:r>
          </a:p>
          <a:p>
            <a:pPr fontAlgn="b"/>
            <a:r>
              <a:rPr lang="fr-FR" sz="2000" dirty="0">
                <a:solidFill>
                  <a:srgbClr val="00B0F0"/>
                </a:solidFill>
              </a:rPr>
              <a:t>Festival de physique 1-2 juillet 2023</a:t>
            </a:r>
          </a:p>
          <a:p>
            <a:pPr fontAlgn="b"/>
            <a:r>
              <a:rPr lang="fr-FR" sz="2000" dirty="0"/>
              <a:t>Visite d'installations scientifiques</a:t>
            </a:r>
          </a:p>
          <a:p>
            <a:pPr fontAlgn="b"/>
            <a:r>
              <a:rPr lang="fr-FR" sz="2000" dirty="0"/>
              <a:t>Nuit de la physique</a:t>
            </a:r>
          </a:p>
          <a:p>
            <a:pPr fontAlgn="b"/>
            <a:r>
              <a:rPr lang="fr-FR" sz="2000" dirty="0"/>
              <a:t>Timbre 150 ans</a:t>
            </a:r>
          </a:p>
          <a:p>
            <a:pPr fontAlgn="b"/>
            <a:r>
              <a:rPr lang="fr-FR" sz="2000" dirty="0"/>
              <a:t>Colloque Physique Mathématique</a:t>
            </a:r>
          </a:p>
          <a:p>
            <a:pPr fontAlgn="b"/>
            <a:r>
              <a:rPr lang="fr-FR" sz="2000" dirty="0"/>
              <a:t>Trombinoscope présidents SFP</a:t>
            </a:r>
          </a:p>
          <a:p>
            <a:pPr fontAlgn="b"/>
            <a:r>
              <a:rPr lang="fr-FR" sz="2000" dirty="0"/>
              <a:t>Actions laboratoires adhérents</a:t>
            </a:r>
          </a:p>
          <a:p>
            <a:pPr fontAlgn="b"/>
            <a:r>
              <a:rPr lang="fr-FR" sz="2000" dirty="0"/>
              <a:t>Poster prix Nobel</a:t>
            </a:r>
          </a:p>
          <a:p>
            <a:pPr fontAlgn="b"/>
            <a:endParaRPr lang="fr-FR" dirty="0"/>
          </a:p>
          <a:p>
            <a:endParaRPr lang="fr-FR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A099FAF-AF90-4CAD-82D6-23A64F0BC070}"/>
              </a:ext>
            </a:extLst>
          </p:cNvPr>
          <p:cNvSpPr txBox="1"/>
          <p:nvPr/>
        </p:nvSpPr>
        <p:spPr>
          <a:xfrm>
            <a:off x="6096000" y="1885071"/>
            <a:ext cx="5538786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"/>
            <a:r>
              <a:rPr lang="fr-FR" sz="2400" dirty="0">
                <a:solidFill>
                  <a:srgbClr val="00B0F0"/>
                </a:solidFill>
              </a:rPr>
              <a:t>Année de la Physique</a:t>
            </a:r>
          </a:p>
          <a:p>
            <a:pPr fontAlgn="b"/>
            <a:r>
              <a:rPr lang="fr-FR" sz="2400" dirty="0"/>
              <a:t>Plaquette métiers de la physique</a:t>
            </a:r>
          </a:p>
          <a:p>
            <a:pPr fontAlgn="b"/>
            <a:r>
              <a:rPr lang="fr-FR" sz="2400" dirty="0">
                <a:solidFill>
                  <a:srgbClr val="00B0F0"/>
                </a:solidFill>
              </a:rPr>
              <a:t>Livre 150 ans</a:t>
            </a:r>
          </a:p>
          <a:p>
            <a:pPr fontAlgn="b"/>
            <a:r>
              <a:rPr lang="fr-FR" sz="2400" dirty="0"/>
              <a:t>SFP-BNF sortie livre/PIF</a:t>
            </a:r>
          </a:p>
          <a:p>
            <a:pPr fontAlgn="b"/>
            <a:r>
              <a:rPr lang="fr-FR" sz="2400" dirty="0"/>
              <a:t>reflets spécial 150 ans</a:t>
            </a:r>
          </a:p>
          <a:p>
            <a:pPr fontAlgn="b"/>
            <a:r>
              <a:rPr lang="fr-FR" sz="2400" dirty="0">
                <a:solidFill>
                  <a:srgbClr val="00B0F0"/>
                </a:solidFill>
              </a:rPr>
              <a:t>Cérémonie ouverture 150 ans</a:t>
            </a:r>
          </a:p>
          <a:p>
            <a:pPr fontAlgn="b"/>
            <a:r>
              <a:rPr lang="fr-FR" sz="2400" dirty="0"/>
              <a:t>Cycle conférences thématiques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7363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0BFE80-DEE1-418C-9F01-52E1117E5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741" y="789514"/>
            <a:ext cx="5881687" cy="516472"/>
          </a:xfrm>
        </p:spPr>
        <p:txBody>
          <a:bodyPr>
            <a:normAutofit fontScale="90000"/>
          </a:bodyPr>
          <a:lstStyle/>
          <a:p>
            <a:r>
              <a:rPr lang="fr-FR" dirty="0"/>
              <a:t>Les projets issus </a:t>
            </a:r>
            <a:br>
              <a:rPr lang="fr-FR" dirty="0"/>
            </a:br>
            <a:r>
              <a:rPr lang="fr-FR" dirty="0"/>
              <a:t>des composantes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03D1A40-E2FE-4D44-8864-85B295F8F9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5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DF9CC0-BFAE-4798-9BE3-A7325A05DA7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1584F65-D0E8-4691-BEDD-3236D3C69A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7213" y="2028825"/>
            <a:ext cx="10809481" cy="4039661"/>
          </a:xfrm>
        </p:spPr>
        <p:txBody>
          <a:bodyPr>
            <a:normAutofit lnSpcReduction="10000"/>
          </a:bodyPr>
          <a:lstStyle/>
          <a:p>
            <a:pPr fontAlgn="b"/>
            <a:r>
              <a:rPr lang="fr-FR" sz="2200" dirty="0"/>
              <a:t>BD Physiciennes</a:t>
            </a:r>
          </a:p>
          <a:p>
            <a:pPr fontAlgn="b"/>
            <a:r>
              <a:rPr lang="fr-FR" sz="2200" dirty="0"/>
              <a:t>Game Jam(jeu vidéo autour de la physique) </a:t>
            </a:r>
          </a:p>
          <a:p>
            <a:pPr fontAlgn="b"/>
            <a:r>
              <a:rPr lang="fr-FR" sz="2200" dirty="0"/>
              <a:t>Exposition itinérante </a:t>
            </a:r>
          </a:p>
          <a:p>
            <a:pPr fontAlgn="b"/>
            <a:r>
              <a:rPr lang="fr-FR" sz="2200" dirty="0"/>
              <a:t>Master Class Edition scientifique</a:t>
            </a:r>
          </a:p>
          <a:p>
            <a:pPr fontAlgn="b"/>
            <a:r>
              <a:rPr lang="fr-FR" sz="2200" dirty="0"/>
              <a:t>Portraits de 24 physiciennes et physiciens français</a:t>
            </a:r>
          </a:p>
          <a:p>
            <a:pPr fontAlgn="b"/>
            <a:r>
              <a:rPr lang="fr-FR" sz="2200" dirty="0"/>
              <a:t>Finale en France du tournoi international de Physique des étudiants</a:t>
            </a:r>
          </a:p>
          <a:p>
            <a:pPr fontAlgn="b"/>
            <a:r>
              <a:rPr lang="fr-FR" sz="2200" dirty="0"/>
              <a:t>Exposition d’instruments anciens et modernes de Sorbonne Université</a:t>
            </a:r>
          </a:p>
          <a:p>
            <a:pPr fontAlgn="b"/>
            <a:r>
              <a:rPr lang="fr-FR" sz="2200" dirty="0"/>
              <a:t>Article sur la contribution de Paul Langevin à l’enseignement</a:t>
            </a:r>
          </a:p>
          <a:p>
            <a:pPr fontAlgn="b"/>
            <a:r>
              <a:rPr lang="fr-FR" sz="2200" dirty="0"/>
              <a:t>Congrès de recherche en didactique pour la physique</a:t>
            </a:r>
          </a:p>
          <a:p>
            <a:pPr fontAlgn="b"/>
            <a:r>
              <a:rPr lang="fr-FR" sz="2200" dirty="0"/>
              <a:t>Portraits de physiciennes et physiciens lyonnais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80892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66CCC7-3BFE-4629-AC4A-14A150B408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projets </a:t>
            </a:r>
            <a:r>
              <a:rPr lang="fr-FR" dirty="0" err="1"/>
              <a:t>comm</a:t>
            </a:r>
            <a:endParaRPr lang="fr-FR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1D00A3CE-BB45-4A01-86F0-13D6D4BE62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F969A81-7E4F-413D-846B-0ACB9564037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D0938A9-1D22-4277-8F46-E11379E2A4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3835" y="2165486"/>
            <a:ext cx="10615740" cy="3400425"/>
          </a:xfrm>
        </p:spPr>
        <p:txBody>
          <a:bodyPr>
            <a:normAutofit/>
          </a:bodyPr>
          <a:lstStyle/>
          <a:p>
            <a:pPr fontAlgn="b"/>
            <a:r>
              <a:rPr lang="fr-FR" sz="2000" dirty="0"/>
              <a:t>Vidéos 150 ans</a:t>
            </a:r>
          </a:p>
          <a:p>
            <a:pPr fontAlgn="b"/>
            <a:r>
              <a:rPr lang="fr-FR" sz="2000" dirty="0"/>
              <a:t>Site web 150 ans</a:t>
            </a:r>
          </a:p>
          <a:p>
            <a:pPr fontAlgn="b"/>
            <a:r>
              <a:rPr lang="fr-FR" sz="2000" dirty="0"/>
              <a:t>Médaille 150 ans</a:t>
            </a:r>
          </a:p>
          <a:p>
            <a:pPr fontAlgn="b"/>
            <a:r>
              <a:rPr lang="fr-FR" sz="2000" dirty="0"/>
              <a:t>Concours congrès général</a:t>
            </a:r>
          </a:p>
          <a:p>
            <a:pPr fontAlgn="b"/>
            <a:r>
              <a:rPr lang="fr-FR" sz="2000" dirty="0"/>
              <a:t>Affiches/brochures/tampons/cartes vœux</a:t>
            </a:r>
          </a:p>
          <a:p>
            <a:pPr fontAlgn="b"/>
            <a:r>
              <a:rPr lang="fr-FR" sz="2000" dirty="0"/>
              <a:t>jeu concours</a:t>
            </a:r>
          </a:p>
          <a:p>
            <a:r>
              <a:rPr lang="fr-FR" sz="2000" dirty="0"/>
              <a:t>Frise historique</a:t>
            </a:r>
          </a:p>
        </p:txBody>
      </p:sp>
    </p:spTree>
    <p:extLst>
      <p:ext uri="{BB962C8B-B14F-4D97-AF65-F5344CB8AC3E}">
        <p14:creationId xmlns:p14="http://schemas.microsoft.com/office/powerpoint/2010/main" val="1765464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B9875BF-A6C9-415F-A746-875DC7E7C7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Remarques budgétaires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87F5ABB-B25B-47B0-B7FA-0EA675864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7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C2727F8-27DB-4C6D-A02B-1722B87CB1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5903D7C-E22D-41BA-B8C4-77293032B10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Le financement sera assurée par 4 sources distinctes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Le budget de la SFP (enveloppe de 100 k€)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Les subventions « centrales » (objectif minimum 50 k€ - visé 100 k€)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Les subventions spécifiques à chaque projet (objectif global 50 k€)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/>
              <a:t>Les recettes générées par les projets eux-mêmes : Inscriptions CG2023 (entre 100 et 200 k€), entrées festival (entre 50 et 100 k€), vente boutique, livres, etc…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L’ensemble des dépenses n’est pas encore connu avec précision : environ 350 k€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Mon analyse : pas trop de difficultés à boucler l’ensemble si le CG et le festival sont proches de l’équilibre. A consolider au cours des prochains mois </a:t>
            </a:r>
          </a:p>
        </p:txBody>
      </p:sp>
    </p:spTree>
    <p:extLst>
      <p:ext uri="{BB962C8B-B14F-4D97-AF65-F5344CB8AC3E}">
        <p14:creationId xmlns:p14="http://schemas.microsoft.com/office/powerpoint/2010/main" val="3415219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5047C4-A1A8-40BA-904A-374CF29E98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endParaRPr lang="fr-FR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30BFB40-09E4-43B7-8840-8141D00247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85F3D75-FCFB-0743-B0C1-09D62B5F6DAB}" type="slidenum">
              <a:rPr lang="fr-FR" smtClean="0"/>
              <a:t>8</a:t>
            </a:fld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E578332-19E4-40CD-8E45-0B7CF8AFFE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54A459A-1074-4FB4-8263-F90CDE849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24" y="0"/>
            <a:ext cx="12023208" cy="6755897"/>
          </a:xfrm>
          <a:prstGeom prst="rect">
            <a:avLst/>
          </a:prstGeom>
        </p:spPr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06061F6-23FC-45E1-920E-56E88EBEF1E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7214" y="2028825"/>
            <a:ext cx="10615740" cy="3400425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625771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53748</TotalTime>
  <Words>745</Words>
  <Application>Microsoft Office PowerPoint</Application>
  <PresentationFormat>Grand écran</PresentationFormat>
  <Paragraphs>138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Tahoma</vt:lpstr>
      <vt:lpstr>Wingdings</vt:lpstr>
      <vt:lpstr>Thème Office</vt:lpstr>
      <vt:lpstr> Réunion Directeurs des laboratoires  adhérents</vt:lpstr>
      <vt:lpstr>Les Projets 150 ans</vt:lpstr>
      <vt:lpstr>Les évènements SFP 2022</vt:lpstr>
      <vt:lpstr>Les actions politiques de la SFP</vt:lpstr>
      <vt:lpstr>Les projets « centraux »</vt:lpstr>
      <vt:lpstr>Les projets issus  des composantes</vt:lpstr>
      <vt:lpstr>Les projets comm</vt:lpstr>
      <vt:lpstr>Remarques budgétaires</vt:lpstr>
      <vt:lpstr>Présentation PowerPoint</vt:lpstr>
      <vt:lpstr>Fêter les 150 ans de la SFP dans les labos particpants !</vt:lpstr>
      <vt:lpstr>Nominations Prix SFP</vt:lpstr>
      <vt:lpstr>Adhésions des laboratoires  à la SFP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Raphaël Verguin</dc:creator>
  <cp:lastModifiedBy>Guy Wormser</cp:lastModifiedBy>
  <cp:revision>235</cp:revision>
  <cp:lastPrinted>2021-06-01T08:59:07Z</cp:lastPrinted>
  <dcterms:created xsi:type="dcterms:W3CDTF">2020-11-20T11:12:29Z</dcterms:created>
  <dcterms:modified xsi:type="dcterms:W3CDTF">2022-02-15T12:18:44Z</dcterms:modified>
</cp:coreProperties>
</file>