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95" r:id="rId3"/>
    <p:sldId id="329" r:id="rId4"/>
    <p:sldId id="331" r:id="rId5"/>
    <p:sldId id="332" r:id="rId6"/>
    <p:sldId id="339" r:id="rId7"/>
    <p:sldId id="330" r:id="rId8"/>
    <p:sldId id="328" r:id="rId9"/>
    <p:sldId id="337" r:id="rId10"/>
    <p:sldId id="289" r:id="rId11"/>
    <p:sldId id="336" r:id="rId12"/>
    <p:sldId id="314" r:id="rId13"/>
    <p:sldId id="338" r:id="rId14"/>
    <p:sldId id="315" r:id="rId15"/>
    <p:sldId id="333" r:id="rId16"/>
    <p:sldId id="335" r:id="rId17"/>
    <p:sldId id="327" r:id="rId18"/>
    <p:sldId id="34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17" autoAdjust="0"/>
    <p:restoredTop sz="94660"/>
  </p:normalViewPr>
  <p:slideViewPr>
    <p:cSldViewPr snapToGrid="0">
      <p:cViewPr>
        <p:scale>
          <a:sx n="75" d="100"/>
          <a:sy n="75" d="100"/>
        </p:scale>
        <p:origin x="45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F5FDA-C136-487F-B9D0-58389C9047BA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24FC6-F7C2-48CD-97BB-B8C5C92C9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451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35E3-C9F2-4CFA-BF02-A61B829A2D76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AA34-7E4B-4406-8B28-C53893E34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49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35E3-C9F2-4CFA-BF02-A61B829A2D76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AA34-7E4B-4406-8B28-C53893E34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9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35E3-C9F2-4CFA-BF02-A61B829A2D76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AA34-7E4B-4406-8B28-C53893E34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49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35E3-C9F2-4CFA-BF02-A61B829A2D76}" type="datetimeFigureOut">
              <a:rPr lang="en-US" smtClean="0"/>
              <a:t>5/6/2022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95424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C54DAA34-7E4B-4406-8B28-C53893E3452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e 19">
            <a:extLst>
              <a:ext uri="{FF2B5EF4-FFF2-40B4-BE49-F238E27FC236}">
                <a16:creationId xmlns:a16="http://schemas.microsoft.com/office/drawing/2014/main" id="{F7A82384-60BE-5D4F-A894-F2EA4D614F68}"/>
              </a:ext>
            </a:extLst>
          </p:cNvPr>
          <p:cNvGrpSpPr/>
          <p:nvPr userDrawn="1"/>
        </p:nvGrpSpPr>
        <p:grpSpPr>
          <a:xfrm>
            <a:off x="0" y="6356350"/>
            <a:ext cx="12192000" cy="404199"/>
            <a:chOff x="0" y="9256442"/>
            <a:chExt cx="13004800" cy="404199"/>
          </a:xfrm>
        </p:grpSpPr>
        <p:sp>
          <p:nvSpPr>
            <p:cNvPr id="8" name="High GradientWakefield Accelerators, CERN Accelerator School, Sesimbra, Portugal March 11-22(2019)">
              <a:extLst>
                <a:ext uri="{FF2B5EF4-FFF2-40B4-BE49-F238E27FC236}">
                  <a16:creationId xmlns:a16="http://schemas.microsoft.com/office/drawing/2014/main" id="{142A971D-BB60-5244-85A2-87DDD55A1838}"/>
                </a:ext>
              </a:extLst>
            </p:cNvPr>
            <p:cNvSpPr txBox="1"/>
            <p:nvPr/>
          </p:nvSpPr>
          <p:spPr>
            <a:xfrm>
              <a:off x="1796757" y="9342605"/>
              <a:ext cx="9411285" cy="31803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anchor="ctr">
              <a:spAutoFit/>
            </a:bodyPr>
            <a:lstStyle>
              <a:lvl1pPr algn="ctr" defTabSz="584200">
                <a:defRPr sz="1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Gill Sans"/>
                </a:defRPr>
              </a:lvl1pPr>
            </a:lstStyle>
            <a:p>
              <a:r>
                <a:rPr lang="en-US" baseline="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Dan </a:t>
              </a:r>
              <a:r>
                <a:rPr lang="en-US" baseline="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Levy, </a:t>
              </a:r>
              <a:r>
                <a:rPr lang="en-US" baseline="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LOA/WIS</a:t>
              </a:r>
              <a:endParaRPr dirty="0">
                <a:latin typeface="Century Gothic" panose="020B0502020202020204" pitchFamily="34" charset="0"/>
              </a:endParaRPr>
            </a:p>
          </p:txBody>
        </p:sp>
        <p:cxnSp>
          <p:nvCxnSpPr>
            <p:cNvPr id="10" name="Connecteur droit 23">
              <a:extLst>
                <a:ext uri="{FF2B5EF4-FFF2-40B4-BE49-F238E27FC236}">
                  <a16:creationId xmlns:a16="http://schemas.microsoft.com/office/drawing/2014/main" id="{6A676950-AFFA-5E4E-BDAF-8B6003E7AFFB}"/>
                </a:ext>
              </a:extLst>
            </p:cNvPr>
            <p:cNvCxnSpPr/>
            <p:nvPr/>
          </p:nvCxnSpPr>
          <p:spPr>
            <a:xfrm>
              <a:off x="0" y="9256442"/>
              <a:ext cx="13004800" cy="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11" name="Rectangle 10"/>
          <p:cNvSpPr/>
          <p:nvPr userDrawn="1"/>
        </p:nvSpPr>
        <p:spPr>
          <a:xfrm>
            <a:off x="108975" y="6452772"/>
            <a:ext cx="35814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GdR</a:t>
            </a:r>
            <a:r>
              <a:rPr lang="en-US" sz="1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APPEL - Assemblée</a:t>
            </a:r>
            <a:r>
              <a:rPr lang="en-US" sz="1400" baseline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US" sz="1400" baseline="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Générale</a:t>
            </a:r>
            <a:r>
              <a:rPr lang="en-US" sz="1400" baseline="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2022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694752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35E3-C9F2-4CFA-BF02-A61B829A2D76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AA34-7E4B-4406-8B28-C53893E34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12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35E3-C9F2-4CFA-BF02-A61B829A2D76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AA34-7E4B-4406-8B28-C53893E34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87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35E3-C9F2-4CFA-BF02-A61B829A2D76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AA34-7E4B-4406-8B28-C53893E34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72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35E3-C9F2-4CFA-BF02-A61B829A2D76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AA34-7E4B-4406-8B28-C53893E34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49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35E3-C9F2-4CFA-BF02-A61B829A2D76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AA34-7E4B-4406-8B28-C53893E34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144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35E3-C9F2-4CFA-BF02-A61B829A2D76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AA34-7E4B-4406-8B28-C53893E34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7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35E3-C9F2-4CFA-BF02-A61B829A2D76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AA34-7E4B-4406-8B28-C53893E34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72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135E3-C9F2-4CFA-BF02-A61B829A2D76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DAA34-7E4B-4406-8B28-C53893E34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6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troduction &amp; Historical Overview…"/>
          <p:cNvSpPr txBox="1"/>
          <p:nvPr/>
        </p:nvSpPr>
        <p:spPr>
          <a:xfrm>
            <a:off x="-1153389" y="1938835"/>
            <a:ext cx="14118455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5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4800" dirty="0" smtClean="0">
                <a:solidFill>
                  <a:srgbClr val="0432FF"/>
                </a:solidFill>
              </a:rPr>
              <a:t>Low divergence proton beams at</a:t>
            </a:r>
          </a:p>
          <a:p>
            <a:pPr algn="ctr" defTabSz="584200">
              <a:defRPr sz="56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4800" dirty="0" smtClean="0">
                <a:solidFill>
                  <a:srgbClr val="0432FF"/>
                </a:solidFill>
              </a:rPr>
              <a:t>kHz repetition rate</a:t>
            </a:r>
            <a:endParaRPr sz="4800" dirty="0">
              <a:solidFill>
                <a:srgbClr val="0432FF"/>
              </a:solidFill>
            </a:endParaRPr>
          </a:p>
        </p:txBody>
      </p:sp>
      <p:sp>
        <p:nvSpPr>
          <p:cNvPr id="5" name="ZoneTexte 12">
            <a:extLst>
              <a:ext uri="{FF2B5EF4-FFF2-40B4-BE49-F238E27FC236}">
                <a16:creationId xmlns:a16="http://schemas.microsoft.com/office/drawing/2014/main" id="{5844809F-D617-AC4A-8BEE-B020759037AE}"/>
              </a:ext>
            </a:extLst>
          </p:cNvPr>
          <p:cNvSpPr txBox="1"/>
          <p:nvPr/>
        </p:nvSpPr>
        <p:spPr>
          <a:xfrm>
            <a:off x="8499122" y="408159"/>
            <a:ext cx="1724628" cy="9343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50800" rIns="0" bIns="50800" numCol="1" spcCol="38100" rtlCol="0" anchor="ctr">
            <a:normAutofit fontScale="55000" lnSpcReduction="20000"/>
          </a:bodyPr>
          <a:lstStyle/>
          <a:p>
            <a:pPr algn="just"/>
            <a:r>
              <a:rPr kumimoji="0" lang="fr-FR" sz="3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Batang" panose="02030600000101010101" pitchFamily="18" charset="-127"/>
                <a:ea typeface="Batang" panose="02030600000101010101" pitchFamily="18" charset="-127"/>
                <a:cs typeface="Arial Hebrew" pitchFamily="2" charset="-79"/>
                <a:sym typeface="Helvetica"/>
              </a:rPr>
              <a:t>WE</a:t>
            </a:r>
            <a:r>
              <a:rPr kumimoji="0" lang="fr-FR" sz="11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Batang" panose="02030600000101010101" pitchFamily="18" charset="-127"/>
                <a:ea typeface="Batang" panose="02030600000101010101" pitchFamily="18" charset="-127"/>
                <a:cs typeface="Arial Hebrew" pitchFamily="2" charset="-79"/>
                <a:sym typeface="Helvetica"/>
              </a:rPr>
              <a:t> </a:t>
            </a:r>
            <a:r>
              <a:rPr kumimoji="0" lang="fr-FR" sz="3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Batang" panose="02030600000101010101" pitchFamily="18" charset="-127"/>
                <a:ea typeface="Batang" panose="02030600000101010101" pitchFamily="18" charset="-127"/>
                <a:cs typeface="Arial Hebrew" pitchFamily="2" charset="-79"/>
                <a:sym typeface="Helvetica"/>
              </a:rPr>
              <a:t>I</a:t>
            </a:r>
            <a:r>
              <a:rPr lang="fr-FR" sz="1100" dirty="0">
                <a:latin typeface="Batang" panose="02030600000101010101" pitchFamily="18" charset="-127"/>
                <a:ea typeface="Batang" panose="02030600000101010101" pitchFamily="18" charset="-127"/>
                <a:cs typeface="Arial Hebrew" pitchFamily="2" charset="-79"/>
              </a:rPr>
              <a:t> </a:t>
            </a:r>
            <a:r>
              <a:rPr kumimoji="0" lang="fr-FR" sz="3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Batang" panose="02030600000101010101" pitchFamily="18" charset="-127"/>
                <a:ea typeface="Batang" panose="02030600000101010101" pitchFamily="18" charset="-127"/>
                <a:cs typeface="Arial Hebrew" pitchFamily="2" charset="-79"/>
                <a:sym typeface="Helvetica"/>
              </a:rPr>
              <a:t>Z</a:t>
            </a:r>
            <a:r>
              <a:rPr lang="fr-FR" sz="1100" dirty="0">
                <a:latin typeface="Batang" panose="02030600000101010101" pitchFamily="18" charset="-127"/>
                <a:ea typeface="Batang" panose="02030600000101010101" pitchFamily="18" charset="-127"/>
                <a:cs typeface="Arial Hebrew" pitchFamily="2" charset="-79"/>
              </a:rPr>
              <a:t> </a:t>
            </a:r>
            <a:r>
              <a:rPr kumimoji="0" lang="fr-FR" sz="3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Batang" panose="02030600000101010101" pitchFamily="18" charset="-127"/>
                <a:ea typeface="Batang" panose="02030600000101010101" pitchFamily="18" charset="-127"/>
                <a:cs typeface="Arial Hebrew" pitchFamily="2" charset="-79"/>
                <a:sym typeface="Helvetica"/>
              </a:rPr>
              <a:t>MANN</a:t>
            </a:r>
          </a:p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100" dirty="0">
                <a:latin typeface="Batang" panose="02030600000101010101" pitchFamily="18" charset="-127"/>
                <a:ea typeface="Batang" panose="02030600000101010101" pitchFamily="18" charset="-127"/>
                <a:cs typeface="Arial Hebrew" pitchFamily="2" charset="-79"/>
              </a:rPr>
              <a:t> </a:t>
            </a:r>
            <a:r>
              <a:rPr lang="fr-FR" sz="3600" dirty="0">
                <a:latin typeface="Batang" panose="02030600000101010101" pitchFamily="18" charset="-127"/>
                <a:ea typeface="Batang" panose="02030600000101010101" pitchFamily="18" charset="-127"/>
                <a:cs typeface="Arial Hebrew" pitchFamily="2" charset="-79"/>
              </a:rPr>
              <a:t>I</a:t>
            </a:r>
            <a:r>
              <a:rPr lang="fr-FR" dirty="0">
                <a:latin typeface="Batang" panose="02030600000101010101" pitchFamily="18" charset="-127"/>
                <a:ea typeface="Batang" panose="02030600000101010101" pitchFamily="18" charset="-127"/>
                <a:cs typeface="Arial Hebrew" pitchFamily="2" charset="-79"/>
              </a:rPr>
              <a:t> </a:t>
            </a:r>
            <a:r>
              <a:rPr lang="fr-FR" sz="3600" dirty="0">
                <a:latin typeface="Batang" panose="02030600000101010101" pitchFamily="18" charset="-127"/>
                <a:ea typeface="Batang" panose="02030600000101010101" pitchFamily="18" charset="-127"/>
                <a:cs typeface="Arial Hebrew" pitchFamily="2" charset="-79"/>
              </a:rPr>
              <a:t>NST</a:t>
            </a:r>
            <a:r>
              <a:rPr lang="fr-FR" sz="1400" dirty="0">
                <a:latin typeface="Batang" panose="02030600000101010101" pitchFamily="18" charset="-127"/>
                <a:ea typeface="Batang" panose="02030600000101010101" pitchFamily="18" charset="-127"/>
                <a:cs typeface="Arial Hebrew" pitchFamily="2" charset="-79"/>
              </a:rPr>
              <a:t> </a:t>
            </a:r>
            <a:r>
              <a:rPr lang="fr-FR" sz="3600" dirty="0">
                <a:latin typeface="Batang" panose="02030600000101010101" pitchFamily="18" charset="-127"/>
                <a:ea typeface="Batang" panose="02030600000101010101" pitchFamily="18" charset="-127"/>
                <a:cs typeface="Arial Hebrew" pitchFamily="2" charset="-79"/>
              </a:rPr>
              <a:t>ITUTE</a:t>
            </a:r>
          </a:p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3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Batang" panose="02030600000101010101" pitchFamily="18" charset="-127"/>
                <a:ea typeface="Batang" panose="02030600000101010101" pitchFamily="18" charset="-127"/>
                <a:cs typeface="Arial Hebrew" pitchFamily="2" charset="-79"/>
                <a:sym typeface="Helvetica"/>
              </a:rPr>
              <a:t>OF</a:t>
            </a:r>
            <a:r>
              <a:rPr lang="fr-FR" sz="1800" dirty="0">
                <a:latin typeface="Batang" panose="02030600000101010101" pitchFamily="18" charset="-127"/>
                <a:ea typeface="Batang" panose="02030600000101010101" pitchFamily="18" charset="-127"/>
                <a:cs typeface="Arial Hebrew" pitchFamily="2" charset="-79"/>
              </a:rPr>
              <a:t> </a:t>
            </a:r>
            <a:r>
              <a:rPr kumimoji="0" lang="fr-FR" sz="36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Batang" panose="02030600000101010101" pitchFamily="18" charset="-127"/>
                <a:ea typeface="Batang" panose="02030600000101010101" pitchFamily="18" charset="-127"/>
                <a:cs typeface="Arial Hebrew" pitchFamily="2" charset="-79"/>
                <a:sym typeface="Helvetica"/>
              </a:rPr>
              <a:t>SCIENCE</a:t>
            </a:r>
          </a:p>
        </p:txBody>
      </p:sp>
      <p:pic>
        <p:nvPicPr>
          <p:cNvPr id="6" name="Image 13">
            <a:extLst>
              <a:ext uri="{FF2B5EF4-FFF2-40B4-BE49-F238E27FC236}">
                <a16:creationId xmlns:a16="http://schemas.microsoft.com/office/drawing/2014/main" id="{8D7D06F8-1001-0B4A-AD0E-8A6E017E6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7378" y="375580"/>
            <a:ext cx="1262111" cy="966969"/>
          </a:xfrm>
          <a:prstGeom prst="rect">
            <a:avLst/>
          </a:prstGeom>
        </p:spPr>
      </p:pic>
      <p:sp>
        <p:nvSpPr>
          <p:cNvPr id="7" name="Victor Malka…"/>
          <p:cNvSpPr txBox="1"/>
          <p:nvPr/>
        </p:nvSpPr>
        <p:spPr>
          <a:xfrm>
            <a:off x="-556832" y="3656212"/>
            <a:ext cx="12925339" cy="2741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40639" marR="40639" algn="ctr" defTabSz="914400">
              <a:defRPr sz="2400">
                <a:solidFill>
                  <a:srgbClr val="FFFB00"/>
                </a:solidFill>
                <a:uFill>
                  <a:solidFill>
                    <a:srgbClr val="61177C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4000" dirty="0" smtClean="0">
                <a:solidFill>
                  <a:schemeClr val="tx1"/>
                </a:solidFill>
                <a:uFill>
                  <a:solidFill>
                    <a:srgbClr val="00FDFF"/>
                  </a:solidFill>
                </a:uFill>
              </a:rPr>
              <a:t>Dan Levy</a:t>
            </a:r>
          </a:p>
          <a:p>
            <a:pPr marL="40639" marR="40639" algn="ctr" defTabSz="914400">
              <a:defRPr sz="2400">
                <a:solidFill>
                  <a:srgbClr val="FFFB00"/>
                </a:solidFill>
                <a:uFill>
                  <a:solidFill>
                    <a:srgbClr val="61177C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en-US" sz="2800" dirty="0" smtClean="0">
              <a:solidFill>
                <a:schemeClr val="tx1"/>
              </a:solidFill>
              <a:uFill>
                <a:solidFill>
                  <a:srgbClr val="00FDFF"/>
                </a:solidFill>
              </a:uFill>
            </a:endParaRPr>
          </a:p>
          <a:p>
            <a:pPr marL="40639" marR="40639" algn="ctr" defTabSz="914400">
              <a:defRPr sz="2400">
                <a:solidFill>
                  <a:srgbClr val="FFFB00"/>
                </a:solidFill>
                <a:uFill>
                  <a:solidFill>
                    <a:srgbClr val="61177C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2800" dirty="0" smtClean="0">
                <a:solidFill>
                  <a:schemeClr val="tx1"/>
                </a:solidFill>
                <a:uFill>
                  <a:solidFill>
                    <a:srgbClr val="00FDFF"/>
                  </a:solidFill>
                </a:uFill>
              </a:rPr>
              <a:t>12.5.22</a:t>
            </a:r>
            <a:endParaRPr lang="en-US" sz="2800" dirty="0" smtClean="0">
              <a:solidFill>
                <a:schemeClr val="tx1"/>
              </a:solidFill>
              <a:uFill>
                <a:solidFill>
                  <a:srgbClr val="00FDFF"/>
                </a:solidFill>
              </a:uFill>
            </a:endParaRPr>
          </a:p>
          <a:p>
            <a:pPr marL="40639" marR="40639" algn="ctr" defTabSz="914400">
              <a:defRPr sz="2400">
                <a:solidFill>
                  <a:srgbClr val="FFFB00"/>
                </a:solidFill>
                <a:uFill>
                  <a:solidFill>
                    <a:srgbClr val="61177C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 lang="en-US" sz="2800" dirty="0" smtClean="0">
              <a:solidFill>
                <a:schemeClr val="tx1"/>
              </a:solidFill>
            </a:endParaRPr>
          </a:p>
          <a:p>
            <a:pPr algn="ctr">
              <a:lnSpc>
                <a:spcPts val="5700"/>
              </a:lnSpc>
              <a:defRPr sz="2400" i="1">
                <a:solidFill>
                  <a:srgbClr val="FFFB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 lang="en-US" sz="2800" dirty="0" err="1" smtClean="0">
                <a:solidFill>
                  <a:schemeClr val="tx1"/>
                </a:solidFill>
              </a:rPr>
              <a:t>GdR</a:t>
            </a:r>
            <a:r>
              <a:rPr lang="en-US" sz="2800" dirty="0" smtClean="0">
                <a:solidFill>
                  <a:schemeClr val="tx1"/>
                </a:solidFill>
              </a:rPr>
              <a:t> APPEL – Assemblée </a:t>
            </a:r>
            <a:r>
              <a:rPr lang="en-US" sz="2800" dirty="0" err="1" smtClean="0">
                <a:solidFill>
                  <a:schemeClr val="tx1"/>
                </a:solidFill>
              </a:rPr>
              <a:t>Générale</a:t>
            </a:r>
            <a:r>
              <a:rPr lang="en-US" sz="2800" dirty="0" smtClean="0">
                <a:solidFill>
                  <a:schemeClr val="tx1"/>
                </a:solidFill>
              </a:rPr>
              <a:t> 2022</a:t>
            </a:r>
            <a:endParaRPr sz="3600" i="0" dirty="0">
              <a:solidFill>
                <a:schemeClr val="tx1"/>
              </a:solidFill>
            </a:endParaRPr>
          </a:p>
        </p:txBody>
      </p:sp>
      <p:pic>
        <p:nvPicPr>
          <p:cNvPr id="8" name="Picture 2" descr="Laboratoire d'optique appliquée — Wikipé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46" y="94580"/>
            <a:ext cx="1370216" cy="156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9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/>
          <p:cNvSpPr/>
          <p:nvPr/>
        </p:nvSpPr>
        <p:spPr>
          <a:xfrm>
            <a:off x="0" y="1"/>
            <a:ext cx="12192000" cy="787400"/>
          </a:xfrm>
          <a:prstGeom prst="rect">
            <a:avLst/>
          </a:prstGeom>
          <a:gradFill>
            <a:gsLst>
              <a:gs pos="0">
                <a:srgbClr val="773F9B">
                  <a:lumOff val="-21524"/>
                </a:srgbClr>
              </a:gs>
              <a:gs pos="100000">
                <a:srgbClr val="0365C0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76793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42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FFFFFF"/>
                </a:solidFill>
              </a:rPr>
              <a:t>Scanning Time-of-flight (TOF) detector measures </a:t>
            </a:r>
            <a:r>
              <a:rPr lang="en-US" sz="3200" dirty="0" smtClean="0">
                <a:solidFill>
                  <a:srgbClr val="FFFFFF"/>
                </a:solidFill>
              </a:rPr>
              <a:t>the angular spectrum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AA34-7E4B-4406-8B28-C53893E3452F}" type="slidenum">
              <a:rPr lang="en-US" smtClean="0"/>
              <a:t>10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463591" y="2683943"/>
            <a:ext cx="65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0" marR="0" lvl="0" indent="0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163" t="1394" b="7066"/>
          <a:stretch/>
        </p:blipFill>
        <p:spPr>
          <a:xfrm>
            <a:off x="501384" y="1098974"/>
            <a:ext cx="4962207" cy="403557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56885" y="5285432"/>
            <a:ext cx="319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TOF measurement</a:t>
            </a: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39817" y="5267970"/>
            <a:ext cx="4607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fits well to TP measurement</a:t>
            </a: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024" y="1265803"/>
            <a:ext cx="4722151" cy="386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5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/>
          <p:cNvSpPr/>
          <p:nvPr/>
        </p:nvSpPr>
        <p:spPr>
          <a:xfrm>
            <a:off x="0" y="1"/>
            <a:ext cx="12192000" cy="787400"/>
          </a:xfrm>
          <a:prstGeom prst="rect">
            <a:avLst/>
          </a:prstGeom>
          <a:gradFill>
            <a:gsLst>
              <a:gs pos="0">
                <a:srgbClr val="773F9B">
                  <a:lumOff val="-21524"/>
                </a:srgbClr>
              </a:gs>
              <a:gs pos="100000">
                <a:srgbClr val="0365C0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" y="76793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4200">
                <a:solidFill>
                  <a:srgbClr val="000000"/>
                </a:solidFill>
              </a:defRPr>
            </a:pP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smtClean="0">
                <a:solidFill>
                  <a:srgbClr val="FFFFFF"/>
                </a:solidFill>
              </a:rPr>
              <a:t>TOF MCP was charge-calibrated using a ring-shaped faraday cup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AA34-7E4B-4406-8B28-C53893E3452F}" type="slidenum">
              <a:rPr lang="en-US" smtClean="0"/>
              <a:t>11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463591" y="2683943"/>
            <a:ext cx="65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0" marR="0" lvl="0" indent="0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806" y="1016589"/>
            <a:ext cx="9858375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3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/>
          <p:cNvSpPr/>
          <p:nvPr/>
        </p:nvSpPr>
        <p:spPr>
          <a:xfrm>
            <a:off x="0" y="1"/>
            <a:ext cx="12192000" cy="787400"/>
          </a:xfrm>
          <a:prstGeom prst="rect">
            <a:avLst/>
          </a:prstGeom>
          <a:gradFill>
            <a:gsLst>
              <a:gs pos="0">
                <a:srgbClr val="773F9B">
                  <a:lumOff val="-21524"/>
                </a:srgbClr>
              </a:gs>
              <a:gs pos="100000">
                <a:srgbClr val="0365C0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5726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4200">
                <a:solidFill>
                  <a:srgbClr val="000000"/>
                </a:solidFill>
              </a:defRPr>
            </a:pPr>
            <a:r>
              <a:rPr lang="en-US" sz="3200" dirty="0" smtClean="0">
                <a:solidFill>
                  <a:srgbClr val="FFFFFF"/>
                </a:solidFill>
              </a:rPr>
              <a:t>Acceleration best with shortest gradient possible, duration ~200 fs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AA34-7E4B-4406-8B28-C53893E3452F}" type="slidenum">
              <a:rPr lang="en-US" smtClean="0"/>
              <a:t>12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463591" y="2683943"/>
            <a:ext cx="65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0" marR="0" lvl="0" indent="0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69" y="1990844"/>
            <a:ext cx="11996262" cy="28010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892" y="5332060"/>
            <a:ext cx="6695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Data from Thomson parabola spectrometer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311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325" y="3308540"/>
            <a:ext cx="9059350" cy="2354904"/>
          </a:xfrm>
          <a:prstGeom prst="rect">
            <a:avLst/>
          </a:prstGeom>
        </p:spPr>
      </p:pic>
      <p:sp>
        <p:nvSpPr>
          <p:cNvPr id="7" name="Rectangle"/>
          <p:cNvSpPr/>
          <p:nvPr/>
        </p:nvSpPr>
        <p:spPr>
          <a:xfrm>
            <a:off x="0" y="1"/>
            <a:ext cx="12192000" cy="787400"/>
          </a:xfrm>
          <a:prstGeom prst="rect">
            <a:avLst/>
          </a:prstGeom>
          <a:gradFill>
            <a:gsLst>
              <a:gs pos="0">
                <a:srgbClr val="773F9B">
                  <a:lumOff val="-21524"/>
                </a:srgbClr>
              </a:gs>
              <a:gs pos="100000">
                <a:srgbClr val="0365C0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5726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4200">
                <a:solidFill>
                  <a:srgbClr val="000000"/>
                </a:solidFill>
              </a:defRPr>
            </a:pPr>
            <a:r>
              <a:rPr lang="en-US" sz="4000" dirty="0" smtClean="0">
                <a:solidFill>
                  <a:srgbClr val="FFFFFF"/>
                </a:solidFill>
              </a:rPr>
              <a:t>Low divergence </a:t>
            </a:r>
            <a:r>
              <a:rPr lang="en-US" sz="4000" dirty="0" smtClean="0">
                <a:solidFill>
                  <a:srgbClr val="FFFFFF"/>
                </a:solidFill>
              </a:rPr>
              <a:t>proton beams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  <a:r>
              <a:rPr lang="en-US" sz="4000" dirty="0" smtClean="0">
                <a:solidFill>
                  <a:srgbClr val="FFFFFF"/>
                </a:solidFill>
              </a:rPr>
              <a:t>at kHz rate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AA34-7E4B-4406-8B28-C53893E3452F}" type="slidenum">
              <a:rPr lang="en-US" smtClean="0"/>
              <a:t>13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463591" y="2683943"/>
            <a:ext cx="65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0" marR="0" lvl="0" indent="0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571" t="5214" b="1203"/>
          <a:stretch/>
        </p:blipFill>
        <p:spPr>
          <a:xfrm>
            <a:off x="1947416" y="1324331"/>
            <a:ext cx="8678259" cy="198420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6245" y="1869172"/>
            <a:ext cx="15863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hangingPunct="0"/>
            <a:r>
              <a:rPr lang="en-US" sz="2000" kern="0" dirty="0" smtClean="0">
                <a:latin typeface="Helvetica"/>
                <a:cs typeface="Helvetica"/>
                <a:sym typeface="Helvetica"/>
              </a:rPr>
              <a:t>Experiment</a:t>
            </a:r>
            <a:endParaRPr lang="en-US" sz="2000" kern="0" dirty="0">
              <a:latin typeface="Helvetica"/>
              <a:cs typeface="Helvetica"/>
              <a:sym typeface="Helvetic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6244" y="4085882"/>
            <a:ext cx="15863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hangingPunct="0"/>
            <a:r>
              <a:rPr lang="en-US" sz="2000" kern="0" dirty="0" smtClean="0">
                <a:latin typeface="Helvetica"/>
                <a:cs typeface="Helvetica"/>
                <a:sym typeface="Helvetica"/>
              </a:rPr>
              <a:t>Simulations</a:t>
            </a:r>
          </a:p>
          <a:p>
            <a:pPr defTabSz="457200" hangingPunct="0"/>
            <a:r>
              <a:rPr lang="he-IL" sz="2000" kern="0" dirty="0" smtClean="0">
                <a:latin typeface="Helvetica"/>
                <a:cs typeface="Helvetica"/>
                <a:sym typeface="Helvetica"/>
              </a:rPr>
              <a:t>)</a:t>
            </a:r>
            <a:r>
              <a:rPr lang="en-US" sz="2000" kern="0" dirty="0" err="1" smtClean="0">
                <a:latin typeface="Helvetica"/>
                <a:cs typeface="Helvetica"/>
                <a:sym typeface="Helvetica"/>
              </a:rPr>
              <a:t>WarpX</a:t>
            </a:r>
            <a:r>
              <a:rPr lang="en-US" sz="2000" kern="0" dirty="0" smtClean="0">
                <a:latin typeface="Helvetica"/>
                <a:cs typeface="Helvetica"/>
                <a:sym typeface="Helvetica"/>
              </a:rPr>
              <a:t>)</a:t>
            </a:r>
            <a:endParaRPr lang="en-US" sz="2000" kern="0" dirty="0">
              <a:latin typeface="Helvetica"/>
              <a:cs typeface="Helvetica"/>
              <a:sym typeface="Helvetic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10042" y="87120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4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fs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61932" y="871200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27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fs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42062" y="8712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200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fs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110402" y="5698570"/>
                <a:ext cx="998786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Proton beam: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° 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</a:rPr>
                  <a:t>FWHM, up 0.5 MeV and 100 </a:t>
                </a:r>
                <a:r>
                  <a:rPr lang="en-US" sz="2800" b="1" dirty="0" err="1" smtClean="0">
                    <a:solidFill>
                      <a:srgbClr val="FF0000"/>
                    </a:solidFill>
                  </a:rPr>
                  <a:t>pC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 (100 </a:t>
                </a:r>
                <a:r>
                  <a:rPr lang="en-US" sz="2800" b="1" dirty="0" err="1" smtClean="0">
                    <a:solidFill>
                      <a:srgbClr val="FF0000"/>
                    </a:solidFill>
                  </a:rPr>
                  <a:t>nA</a:t>
                </a:r>
                <a:r>
                  <a:rPr lang="en-US" sz="2800" b="1" dirty="0" smtClean="0">
                    <a:solidFill>
                      <a:srgbClr val="FF0000"/>
                    </a:solidFill>
                  </a:rPr>
                  <a:t> average)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402" y="5698570"/>
                <a:ext cx="9987862" cy="523220"/>
              </a:xfrm>
              <a:prstGeom prst="rect">
                <a:avLst/>
              </a:prstGeom>
              <a:blipFill>
                <a:blip r:embed="rId4"/>
                <a:stretch>
                  <a:fillRect l="-1220" t="-11628" r="-183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108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nim_eonscompil_ftl_ext_02 (1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88198" y="1109141"/>
            <a:ext cx="5003802" cy="5003802"/>
          </a:xfrm>
          <a:prstGeom prst="rect">
            <a:avLst/>
          </a:prstGeom>
        </p:spPr>
      </p:pic>
      <p:sp>
        <p:nvSpPr>
          <p:cNvPr id="7" name="Rectangle"/>
          <p:cNvSpPr/>
          <p:nvPr/>
        </p:nvSpPr>
        <p:spPr>
          <a:xfrm>
            <a:off x="0" y="1"/>
            <a:ext cx="12192000" cy="787400"/>
          </a:xfrm>
          <a:prstGeom prst="rect">
            <a:avLst/>
          </a:prstGeom>
          <a:gradFill>
            <a:gsLst>
              <a:gs pos="0">
                <a:srgbClr val="773F9B">
                  <a:lumOff val="-21524"/>
                </a:srgbClr>
              </a:gs>
              <a:gs pos="100000">
                <a:srgbClr val="0365C0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872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42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FF"/>
                </a:solidFill>
              </a:rPr>
              <a:t>Acceleration mechanism: </a:t>
            </a:r>
            <a:r>
              <a:rPr lang="en-US" sz="3600" dirty="0" smtClean="0">
                <a:solidFill>
                  <a:srgbClr val="FFFFFF"/>
                </a:solidFill>
              </a:rPr>
              <a:t>expansion of surface proton disk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AA34-7E4B-4406-8B28-C53893E3452F}" type="slidenum">
              <a:rPr lang="en-US" smtClean="0"/>
              <a:t>14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463591" y="2683943"/>
            <a:ext cx="65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0" marR="0" lvl="0" indent="0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11360" y="1008232"/>
            <a:ext cx="2580640" cy="2529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1114912"/>
            <a:ext cx="72237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laser pulls surface </a:t>
            </a:r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electrons (“Brunel electrons”) and </a:t>
            </a:r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pushes them into the </a:t>
            </a:r>
            <a:r>
              <a:rPr lang="en-US" sz="2800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overdense</a:t>
            </a:r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plasma which screens them. </a:t>
            </a:r>
            <a:endParaRPr lang="en-US" sz="2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 </a:t>
            </a:r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positive </a:t>
            </a:r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proton</a:t>
            </a:r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surface disk remains.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disk </a:t>
            </a:r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expands into vacuum (“</a:t>
            </a:r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Coulomb explosion</a:t>
            </a:r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”).</a:t>
            </a:r>
            <a:endParaRPr lang="en-US" sz="2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78977" y="5397500"/>
            <a:ext cx="101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Vacuum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43824" y="3681983"/>
            <a:ext cx="4292699" cy="988193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78977" y="4380351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Interaction layer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11360" y="3133829"/>
            <a:ext cx="1328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Angle [degrees]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6507404" y="2231575"/>
            <a:ext cx="16385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Proton energy [</a:t>
            </a:r>
            <a:r>
              <a:rPr lang="en-US" sz="1400" dirty="0" err="1" smtClean="0"/>
              <a:t>keV</a:t>
            </a:r>
            <a:r>
              <a:rPr lang="en-US" sz="1400" dirty="0" smtClean="0"/>
              <a:t>]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7651330" y="3602476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Overdense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plasma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02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/>
          <p:cNvSpPr/>
          <p:nvPr/>
        </p:nvSpPr>
        <p:spPr>
          <a:xfrm>
            <a:off x="0" y="1"/>
            <a:ext cx="12192000" cy="787400"/>
          </a:xfrm>
          <a:prstGeom prst="rect">
            <a:avLst/>
          </a:prstGeom>
          <a:gradFill>
            <a:gsLst>
              <a:gs pos="0">
                <a:srgbClr val="773F9B">
                  <a:lumOff val="-21524"/>
                </a:srgbClr>
              </a:gs>
              <a:gs pos="100000">
                <a:srgbClr val="0365C0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872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4200">
                <a:solidFill>
                  <a:srgbClr val="000000"/>
                </a:solidFill>
              </a:defRPr>
            </a:pPr>
            <a:r>
              <a:rPr lang="en-US" sz="4000" dirty="0" smtClean="0">
                <a:solidFill>
                  <a:srgbClr val="FFFFFF"/>
                </a:solidFill>
              </a:rPr>
              <a:t>A simple analytical model was developed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AA34-7E4B-4406-8B28-C53893E3452F}" type="slidenum">
              <a:rPr lang="en-US" smtClean="0"/>
              <a:t>15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1417502" y="2916435"/>
            <a:ext cx="65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0" marR="0" lvl="0" indent="0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/>
              <p:cNvSpPr txBox="1"/>
              <p:nvPr/>
            </p:nvSpPr>
            <p:spPr>
              <a:xfrm>
                <a:off x="346732" y="822552"/>
                <a:ext cx="8772848" cy="5572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The laser </a:t>
                </a:r>
                <a:r>
                  <a:rPr lang="en-US" sz="24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evacuates surface electrons </a:t>
                </a:r>
                <a:r>
                  <a:rPr lang="en-US" sz="24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up to some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𝑧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, where the radiation pressure is balanced by the electrostatic pressure.</a:t>
                </a:r>
                <a:endParaRPr lang="en-US" sz="24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𝑧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cs typeface="Helvetica" panose="020B0604020202020204" pitchFamily="34" charset="0"/>
                        </a:rPr>
                        <m:t>≈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𝐿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𝑔</m:t>
                          </m:r>
                        </m:sub>
                      </m:sSub>
                      <m:func>
                        <m:func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 b="0" i="0" smtClean="0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Helvetica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Helvetica" panose="020B0604020202020204" pitchFamily="34" charset="0"/>
                                    </a:rPr>
                                    <m:t>𝑒</m:t>
                                  </m:r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cs typeface="Helvetica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cs typeface="Helvetica" panose="020B0604020202020204" pitchFamily="34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cs typeface="Helvetica" panose="020B0604020202020204" pitchFamily="34" charset="0"/>
                                        </a:rPr>
                                        <m:t>𝑝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cs typeface="Helvetica" panose="020B0604020202020204" pitchFamily="34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cs typeface="Helvetica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cs typeface="Helvetica" panose="020B0604020202020204" pitchFamily="34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cs typeface="Helvetica" panose="020B0604020202020204" pitchFamily="34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Helvetica" panose="020B0604020202020204" pitchFamily="34" charset="0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Helvetica" panose="020B0604020202020204" pitchFamily="34" charset="0"/>
                                    </a:rPr>
                                    <m:t>cos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Helvetica" panose="020B0604020202020204" pitchFamily="34" charset="0"/>
                                    </a:rPr>
                                    <m:t>𝜃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Helvetica" panose="020B0604020202020204" pitchFamily="34" charset="0"/>
                                    </a:rPr>
                                    <m:t> </m:t>
                                  </m:r>
                                </m:den>
                              </m:f>
                              <m:rad>
                                <m:radPr>
                                  <m:degHide m:val="on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Helvetica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cs typeface="Helvetica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cs typeface="Helvetica" panose="020B0604020202020204" pitchFamily="34" charset="0"/>
                                        </a:rPr>
                                        <m:t>𝑐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  <a:cs typeface="Helvetica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  <a:cs typeface="Helvetica" panose="020B0604020202020204" pitchFamily="34" charset="0"/>
                                            </a:rPr>
                                            <m:t>𝜖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  <a:cs typeface="Helvetica" panose="020B0604020202020204" pitchFamily="34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  <a:cs typeface="Helvetica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  <a:cs typeface="Helvetica" panose="020B0604020202020204" pitchFamily="34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  <a:cs typeface="Helvetica" panose="020B0604020202020204" pitchFamily="34" charset="0"/>
                                            </a:rPr>
                                            <m:t>𝑙𝑎𝑠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rad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514350" indent="-5143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T</a:t>
                </a:r>
                <a:r>
                  <a:rPr lang="en-US" sz="24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he accelerating field can be estimated using </a:t>
                </a:r>
                <a:r>
                  <a:rPr lang="en-US" sz="24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Poisson’s </a:t>
                </a:r>
                <a:r>
                  <a:rPr lang="en-US" sz="24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equation. Assuming </a:t>
                </a:r>
                <a:r>
                  <a:rPr lang="en-US" sz="24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a thin positively charged disk</a:t>
                </a:r>
                <a:r>
                  <a:rPr lang="en-US" sz="24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,</a:t>
                </a:r>
                <a:endParaRPr lang="en-US" sz="2400" dirty="0" smtClean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514350" indent="-514350">
                  <a:buFont typeface="Arial" panose="020B0604020202020204" pitchFamily="34" charset="0"/>
                  <a:buChar char="•"/>
                </a:pPr>
                <a:endParaRPr lang="en-US" sz="2400" dirty="0" smtClean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𝐸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𝑡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,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𝑧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  <a:cs typeface="Helvetica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cs typeface="Helvetica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cs typeface="Helvetica" panose="020B0604020202020204" pitchFamily="34" charset="0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  <m:t>𝑙𝑎𝑠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  <m:t>𝑡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1600" i="1"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1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1600" i="1"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600"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cs typeface="Helvetica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cs typeface="Helvetica" panose="020B0604020202020204" pitchFamily="34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cs typeface="Helvetica" panose="020B0604020202020204" pitchFamily="34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  <a:cs typeface="Helvetica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  <a:cs typeface="Helvetica" panose="020B0604020202020204" pitchFamily="34" charset="0"/>
                                            </a:rPr>
                                            <m:t>𝑧</m:t>
                                          </m:r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  <a:cs typeface="Helvetica" panose="020B0604020202020204" pitchFamily="34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  <a:cs typeface="Helvetica" panose="020B0604020202020204" pitchFamily="34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  <a:cs typeface="Helvetica" panose="020B0604020202020204" pitchFamily="34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  <a:cs typeface="Helvetica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  <a:cs typeface="Helvetica" panose="020B0604020202020204" pitchFamily="34" charset="0"/>
                                            </a:rPr>
                                            <m:t>𝐿</m:t>
                                          </m:r>
                                        </m:e>
                                        <m:sub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  <a:cs typeface="Helvetica" panose="020B0604020202020204" pitchFamily="34" charset="0"/>
                                            </a:rPr>
                                            <m:t>𝑔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  <a:cs typeface="Helvetica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cs typeface="Helvetica" panose="020B0604020202020204" pitchFamily="34" charset="0"/>
                        </a:rPr>
                        <m:t>×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1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  <m:t>𝑧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cs typeface="Helvetica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cs typeface="Helvetica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cs typeface="Helvetica" panose="020B0604020202020204" pitchFamily="34" charset="0"/>
                                        </a:rPr>
                                        <m:t>𝑧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cs typeface="Helvetica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cs typeface="Helvetica" panose="020B0604020202020204" pitchFamily="34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cs typeface="Helvetica" panose="020B0604020202020204" pitchFamily="34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cs typeface="Helvetica" panose="020B0604020202020204" pitchFamily="34" charset="0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cs typeface="Helvetica" panose="020B0604020202020204" pitchFamily="34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cs typeface="Helvetica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rad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514350" indent="-51435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The </a:t>
                </a:r>
                <a:r>
                  <a:rPr lang="en-US" sz="2400" dirty="0">
                    <a:latin typeface="Helvetica" panose="020B0604020202020204" pitchFamily="34" charset="0"/>
                    <a:cs typeface="Helvetica" panose="020B0604020202020204" pitchFamily="34" charset="0"/>
                  </a:rPr>
                  <a:t>equation of motion for the accelerated protons is solved numerically, treating them as “test particles” accelerated in the field</a:t>
                </a:r>
                <a:r>
                  <a:rPr lang="en-US" sz="2400" dirty="0" smtClean="0">
                    <a:latin typeface="Helvetica" panose="020B0604020202020204" pitchFamily="34" charset="0"/>
                    <a:cs typeface="Helvetica" panose="020B0604020202020204" pitchFamily="34" charset="0"/>
                  </a:rPr>
                  <a:t>.</a:t>
                </a:r>
                <a:endParaRPr lang="en-US" sz="2400" dirty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732" y="822552"/>
                <a:ext cx="8772848" cy="5572872"/>
              </a:xfrm>
              <a:prstGeom prst="rect">
                <a:avLst/>
              </a:prstGeom>
              <a:blipFill>
                <a:blip r:embed="rId2"/>
                <a:stretch>
                  <a:fillRect l="-973" t="-766" r="-417" b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614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/>
          <p:cNvSpPr/>
          <p:nvPr/>
        </p:nvSpPr>
        <p:spPr>
          <a:xfrm>
            <a:off x="0" y="1"/>
            <a:ext cx="12192000" cy="787400"/>
          </a:xfrm>
          <a:prstGeom prst="rect">
            <a:avLst/>
          </a:prstGeom>
          <a:gradFill>
            <a:gsLst>
              <a:gs pos="0">
                <a:srgbClr val="773F9B">
                  <a:lumOff val="-21524"/>
                </a:srgbClr>
              </a:gs>
              <a:gs pos="100000">
                <a:srgbClr val="0365C0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872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4200">
                <a:solidFill>
                  <a:srgbClr val="000000"/>
                </a:solidFill>
              </a:defRPr>
            </a:pPr>
            <a:r>
              <a:rPr lang="en-US" sz="4000" dirty="0" smtClean="0">
                <a:solidFill>
                  <a:srgbClr val="FFFFFF"/>
                </a:solidFill>
              </a:rPr>
              <a:t>The model agrees well with experiment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AA34-7E4B-4406-8B28-C53893E3452F}" type="slidenum">
              <a:rPr lang="en-US" smtClean="0"/>
              <a:t>16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1147536" y="3099313"/>
            <a:ext cx="65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0" marR="0" lvl="0" indent="0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11360" y="1008232"/>
            <a:ext cx="2580640" cy="2529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91" r="347"/>
          <a:stretch/>
        </p:blipFill>
        <p:spPr>
          <a:xfrm>
            <a:off x="1996106" y="1801944"/>
            <a:ext cx="8199788" cy="391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7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98840" y="6492875"/>
            <a:ext cx="2743200" cy="365125"/>
          </a:xfrm>
        </p:spPr>
        <p:txBody>
          <a:bodyPr/>
          <a:lstStyle/>
          <a:p>
            <a:fld id="{C54DAA34-7E4B-4406-8B28-C53893E3452F}" type="slidenum">
              <a:rPr lang="en-US" smtClean="0"/>
              <a:t>17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402631" y="2385412"/>
            <a:ext cx="65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0" marR="0" lvl="0" indent="0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9614" y="1624053"/>
            <a:ext cx="94708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 promising source of low-divergence proton beams @ kHz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Robust: demonstrated </a:t>
            </a:r>
            <a:r>
              <a:rPr lang="en-US" sz="2400" dirty="0"/>
              <a:t>at wide range of laser and plasma </a:t>
            </a:r>
            <a:r>
              <a:rPr lang="en-US" sz="2400" dirty="0" smtClean="0"/>
              <a:t>parameters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Scanning TOF detector + kHz laser allows fas</a:t>
            </a:r>
            <a:r>
              <a:rPr lang="en-US" sz="2400" dirty="0" smtClean="0"/>
              <a:t>t measurements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Acceleration </a:t>
            </a:r>
            <a:r>
              <a:rPr lang="en-US" sz="2400" dirty="0"/>
              <a:t>process revealed in simulations and model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9615" y="3917983"/>
            <a:ext cx="114804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Further exploration and characterization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Experiment with joule-class lasers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Potential applications: radio-isotope production for medical use </a:t>
            </a:r>
            <a:r>
              <a:rPr lang="en-US" sz="2400" dirty="0" smtClean="0"/>
              <a:t>(enabled </a:t>
            </a:r>
            <a:r>
              <a:rPr lang="en-US" sz="2400" dirty="0"/>
              <a:t>with few </a:t>
            </a:r>
            <a:r>
              <a:rPr lang="en-US" sz="2400" dirty="0" smtClean="0"/>
              <a:t>MeV)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76752" y="1021702"/>
            <a:ext cx="2204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Conclusions</a:t>
            </a:r>
            <a:endParaRPr lang="en-US" b="1" dirty="0"/>
          </a:p>
        </p:txBody>
      </p:sp>
      <p:sp>
        <p:nvSpPr>
          <p:cNvPr id="17" name="Rectangle"/>
          <p:cNvSpPr/>
          <p:nvPr/>
        </p:nvSpPr>
        <p:spPr>
          <a:xfrm>
            <a:off x="0" y="1"/>
            <a:ext cx="12192000" cy="787400"/>
          </a:xfrm>
          <a:prstGeom prst="rect">
            <a:avLst/>
          </a:prstGeom>
          <a:gradFill>
            <a:gsLst>
              <a:gs pos="0">
                <a:srgbClr val="773F9B">
                  <a:lumOff val="-21524"/>
                </a:srgbClr>
              </a:gs>
              <a:gs pos="100000">
                <a:srgbClr val="0365C0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64872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4200">
                <a:solidFill>
                  <a:srgbClr val="000000"/>
                </a:solidFill>
              </a:defRPr>
            </a:pPr>
            <a:r>
              <a:rPr lang="en-US" sz="4000" dirty="0">
                <a:solidFill>
                  <a:srgbClr val="FFFFFF"/>
                </a:solidFill>
              </a:rPr>
              <a:t>S</a:t>
            </a:r>
            <a:r>
              <a:rPr lang="en-US" sz="4000" dirty="0" smtClean="0">
                <a:solidFill>
                  <a:srgbClr val="FFFFFF"/>
                </a:solidFill>
              </a:rPr>
              <a:t>ummary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6752" y="3300243"/>
            <a:ext cx="2309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Perspectives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2056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98840" y="6492875"/>
            <a:ext cx="2743200" cy="365125"/>
          </a:xfrm>
        </p:spPr>
        <p:txBody>
          <a:bodyPr/>
          <a:lstStyle/>
          <a:p>
            <a:fld id="{C54DAA34-7E4B-4406-8B28-C53893E3452F}" type="slidenum">
              <a:rPr lang="en-US" smtClean="0"/>
              <a:t>18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402631" y="2385412"/>
            <a:ext cx="65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0" marR="0" lvl="0" indent="0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7" name="Rectangle"/>
          <p:cNvSpPr/>
          <p:nvPr/>
        </p:nvSpPr>
        <p:spPr>
          <a:xfrm>
            <a:off x="0" y="1"/>
            <a:ext cx="12192000" cy="787400"/>
          </a:xfrm>
          <a:prstGeom prst="rect">
            <a:avLst/>
          </a:prstGeom>
          <a:gradFill>
            <a:gsLst>
              <a:gs pos="0">
                <a:srgbClr val="773F9B">
                  <a:lumOff val="-21524"/>
                </a:srgbClr>
              </a:gs>
              <a:gs pos="100000">
                <a:srgbClr val="0365C0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64872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4200">
                <a:solidFill>
                  <a:srgbClr val="000000"/>
                </a:solidFill>
              </a:defRPr>
            </a:pPr>
            <a:r>
              <a:rPr lang="en-US" sz="4000" dirty="0" smtClean="0">
                <a:solidFill>
                  <a:srgbClr val="FFFFFF"/>
                </a:solidFill>
              </a:rPr>
              <a:t>Merci de </a:t>
            </a:r>
            <a:r>
              <a:rPr lang="en-US" sz="4000" dirty="0" err="1" smtClean="0">
                <a:solidFill>
                  <a:srgbClr val="FFFFFF"/>
                </a:solidFill>
              </a:rPr>
              <a:t>votre</a:t>
            </a:r>
            <a:r>
              <a:rPr lang="en-US" sz="4000" dirty="0" smtClean="0">
                <a:solidFill>
                  <a:srgbClr val="FFFFFF"/>
                </a:solidFill>
              </a:rPr>
              <a:t> attention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17347"/>
          <a:stretch/>
        </p:blipFill>
        <p:spPr>
          <a:xfrm>
            <a:off x="8394517" y="977920"/>
            <a:ext cx="3620589" cy="53244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571" t="5214" b="1203"/>
          <a:stretch/>
        </p:blipFill>
        <p:spPr>
          <a:xfrm>
            <a:off x="467360" y="1156086"/>
            <a:ext cx="6612475" cy="15118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3124201"/>
            <a:ext cx="3981224" cy="26678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291" r="347"/>
          <a:stretch/>
        </p:blipFill>
        <p:spPr>
          <a:xfrm>
            <a:off x="4670069" y="3444241"/>
            <a:ext cx="3343682" cy="159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5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/>
          <p:cNvSpPr/>
          <p:nvPr/>
        </p:nvSpPr>
        <p:spPr>
          <a:xfrm>
            <a:off x="0" y="1"/>
            <a:ext cx="12192000" cy="787400"/>
          </a:xfrm>
          <a:prstGeom prst="rect">
            <a:avLst/>
          </a:prstGeom>
          <a:gradFill>
            <a:gsLst>
              <a:gs pos="0">
                <a:srgbClr val="773F9B">
                  <a:lumOff val="-21524"/>
                </a:srgbClr>
              </a:gs>
              <a:gs pos="100000">
                <a:srgbClr val="0365C0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872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42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FF"/>
                </a:solidFill>
              </a:rPr>
              <a:t>The team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AA34-7E4B-4406-8B28-C53893E3452F}" type="slidenum">
              <a:rPr lang="en-US" smtClean="0"/>
              <a:t>2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463591" y="2683943"/>
            <a:ext cx="65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0" marR="0" lvl="0" indent="0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11" name="Image 13">
            <a:extLst>
              <a:ext uri="{FF2B5EF4-FFF2-40B4-BE49-F238E27FC236}">
                <a16:creationId xmlns:a16="http://schemas.microsoft.com/office/drawing/2014/main" id="{8D7D06F8-1001-0B4A-AD0E-8A6E017E6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672" y="5042522"/>
            <a:ext cx="1480365" cy="1134185"/>
          </a:xfrm>
          <a:prstGeom prst="rect">
            <a:avLst/>
          </a:prstGeom>
        </p:spPr>
      </p:pic>
      <p:pic>
        <p:nvPicPr>
          <p:cNvPr id="6146" name="Picture 2" descr="Laboratoire d'optique appliquée — Wikipé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27" y="5024037"/>
            <a:ext cx="973040" cy="111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86154" y="1126762"/>
            <a:ext cx="394691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Igor </a:t>
            </a:r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Andriyash</a:t>
            </a:r>
          </a:p>
          <a:p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Stefan Haessler</a:t>
            </a:r>
          </a:p>
          <a:p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Marie </a:t>
            </a:r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Ouillé</a:t>
            </a:r>
          </a:p>
          <a:p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Jaismeen </a:t>
            </a:r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Kaur</a:t>
            </a:r>
          </a:p>
          <a:p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Alessandro Flacco</a:t>
            </a:r>
          </a:p>
          <a:p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Eyal Kroupp</a:t>
            </a:r>
          </a:p>
          <a:p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Victor </a:t>
            </a:r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Malka</a:t>
            </a:r>
            <a:endParaRPr lang="en-US" sz="2800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Rodrigo </a:t>
            </a:r>
            <a:r>
              <a:rPr lang="en-US" sz="28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Lopez-Martens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7347"/>
          <a:stretch/>
        </p:blipFill>
        <p:spPr>
          <a:xfrm>
            <a:off x="7733211" y="873769"/>
            <a:ext cx="3620589" cy="5324435"/>
          </a:xfrm>
          <a:prstGeom prst="rect">
            <a:avLst/>
          </a:prstGeom>
        </p:spPr>
      </p:pic>
      <p:pic>
        <p:nvPicPr>
          <p:cNvPr id="1026" name="Picture 2" descr="https://www.laserlab-europe.eu/++plone++vdivdeittheme.laserlab/images/header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197"/>
          <a:stretch/>
        </p:blipFill>
        <p:spPr bwMode="auto">
          <a:xfrm>
            <a:off x="3642890" y="4769454"/>
            <a:ext cx="2714947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11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/>
          <p:cNvSpPr/>
          <p:nvPr/>
        </p:nvSpPr>
        <p:spPr>
          <a:xfrm>
            <a:off x="0" y="1"/>
            <a:ext cx="12192000" cy="787400"/>
          </a:xfrm>
          <a:prstGeom prst="rect">
            <a:avLst/>
          </a:prstGeom>
          <a:gradFill>
            <a:gsLst>
              <a:gs pos="0">
                <a:srgbClr val="773F9B">
                  <a:lumOff val="-21524"/>
                </a:srgbClr>
              </a:gs>
              <a:gs pos="100000">
                <a:srgbClr val="0365C0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4369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4200">
                <a:solidFill>
                  <a:srgbClr val="000000"/>
                </a:solidFill>
              </a:defRPr>
            </a:pPr>
            <a:r>
              <a:rPr lang="en-US" sz="4000" dirty="0" smtClean="0">
                <a:solidFill>
                  <a:srgbClr val="FFFFFF"/>
                </a:solidFill>
              </a:rPr>
              <a:t>Acceleration from thin foils: diverging ion beams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AA34-7E4B-4406-8B28-C53893E3452F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15" name="Gruppieren 36"/>
          <p:cNvGrpSpPr>
            <a:grpSpLocks noChangeAspect="1"/>
          </p:cNvGrpSpPr>
          <p:nvPr/>
        </p:nvGrpSpPr>
        <p:grpSpPr>
          <a:xfrm>
            <a:off x="4168138" y="811769"/>
            <a:ext cx="4100595" cy="4312578"/>
            <a:chOff x="-7055459" y="552147"/>
            <a:chExt cx="4106248" cy="4062850"/>
          </a:xfrm>
        </p:grpSpPr>
        <p:pic>
          <p:nvPicPr>
            <p:cNvPr id="18" name="Picture 55" descr="P:\#_KROLL_#\Poster\2012 EAPPC\TNSA_klein.png"/>
            <p:cNvPicPr>
              <a:picLocks noChangeAspect="1" noChangeArrowheads="1"/>
            </p:cNvPicPr>
            <p:nvPr/>
          </p:nvPicPr>
          <p:blipFill>
            <a:blip r:embed="rId2" cstate="print"/>
            <a:srcRect l="25316" r="35458"/>
            <a:stretch>
              <a:fillRect/>
            </a:stretch>
          </p:blipFill>
          <p:spPr bwMode="auto">
            <a:xfrm>
              <a:off x="-7055459" y="552147"/>
              <a:ext cx="4106248" cy="4062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hteck 94"/>
            <p:cNvSpPr>
              <a:spLocks noChangeArrowheads="1"/>
            </p:cNvSpPr>
            <p:nvPr/>
          </p:nvSpPr>
          <p:spPr bwMode="auto">
            <a:xfrm>
              <a:off x="-4462743" y="3581844"/>
              <a:ext cx="1368233" cy="27844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Rechteck 95"/>
            <p:cNvSpPr>
              <a:spLocks noChangeArrowheads="1"/>
            </p:cNvSpPr>
            <p:nvPr/>
          </p:nvSpPr>
          <p:spPr bwMode="auto">
            <a:xfrm>
              <a:off x="-3486966" y="1700564"/>
              <a:ext cx="537755" cy="1655787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" name="Rectangle 3"/>
          <p:cNvSpPr/>
          <p:nvPr/>
        </p:nvSpPr>
        <p:spPr>
          <a:xfrm>
            <a:off x="4559885" y="3788337"/>
            <a:ext cx="955040" cy="9354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5663471" y="892804"/>
                <a:ext cx="9012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471" y="892804"/>
                <a:ext cx="901209" cy="369332"/>
              </a:xfrm>
              <a:prstGeom prst="rect">
                <a:avLst/>
              </a:prstGeom>
              <a:blipFill>
                <a:blip r:embed="rId3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 flipH="1">
            <a:off x="5505891" y="1077470"/>
            <a:ext cx="247726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474534" y="1077470"/>
            <a:ext cx="291019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319264" y="1629035"/>
            <a:ext cx="35612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2222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Wilks et </a:t>
            </a:r>
            <a:r>
              <a:rPr lang="en-US" sz="1400" dirty="0">
                <a:solidFill>
                  <a:srgbClr val="2222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</a:t>
            </a:r>
            <a:r>
              <a:rPr lang="en-US" sz="1400" dirty="0" smtClean="0">
                <a:solidFill>
                  <a:srgbClr val="2222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., </a:t>
            </a:r>
            <a:r>
              <a:rPr lang="en-US" sz="1400" dirty="0">
                <a:solidFill>
                  <a:srgbClr val="2222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"Energetic proton generation in ultra-intense laser–solid interactions</a:t>
            </a:r>
            <a:r>
              <a:rPr lang="en-US" sz="1400" dirty="0" smtClean="0">
                <a:solidFill>
                  <a:srgbClr val="2222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.“</a:t>
            </a:r>
          </a:p>
          <a:p>
            <a:r>
              <a:rPr lang="en-US" sz="1400" i="1" dirty="0" smtClean="0">
                <a:solidFill>
                  <a:srgbClr val="2222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Physics </a:t>
            </a:r>
            <a:r>
              <a:rPr lang="en-US" sz="1400" i="1" dirty="0">
                <a:solidFill>
                  <a:srgbClr val="2222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of </a:t>
            </a:r>
            <a:r>
              <a:rPr lang="en-US" sz="1400" i="1" dirty="0" smtClean="0">
                <a:solidFill>
                  <a:srgbClr val="2222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plasmas</a:t>
            </a:r>
            <a:r>
              <a:rPr lang="en-US" sz="1400" dirty="0" smtClean="0">
                <a:solidFill>
                  <a:srgbClr val="2222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(</a:t>
            </a:r>
            <a:r>
              <a:rPr lang="en-US" sz="1400" dirty="0">
                <a:solidFill>
                  <a:srgbClr val="2222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2001</a:t>
            </a:r>
            <a:r>
              <a:rPr lang="en-US" sz="1400" dirty="0" smtClean="0">
                <a:solidFill>
                  <a:srgbClr val="2222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).</a:t>
            </a:r>
            <a:endParaRPr lang="en-US" sz="14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620043" y="4349294"/>
            <a:ext cx="199055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22222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Credit: Josefine Metzkes-Ng</a:t>
            </a:r>
            <a:endParaRPr lang="en-US" sz="11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Trapezoid 4"/>
          <p:cNvSpPr/>
          <p:nvPr/>
        </p:nvSpPr>
        <p:spPr>
          <a:xfrm rot="5400000" flipV="1">
            <a:off x="6860771" y="1273935"/>
            <a:ext cx="3096244" cy="3577696"/>
          </a:xfrm>
          <a:prstGeom prst="trapezoid">
            <a:avLst>
              <a:gd name="adj" fmla="val 33045"/>
            </a:avLst>
          </a:prstGeom>
          <a:gradFill>
            <a:gsLst>
              <a:gs pos="0">
                <a:schemeClr val="accent1">
                  <a:alpha val="94000"/>
                  <a:lumMod val="5000"/>
                  <a:lumOff val="95000"/>
                </a:schemeClr>
              </a:gs>
              <a:gs pos="50000">
                <a:schemeClr val="accent1">
                  <a:lumMod val="100000"/>
                  <a:alpha val="70000"/>
                </a:schemeClr>
              </a:gs>
              <a:gs pos="100000">
                <a:schemeClr val="accent1">
                  <a:alpha val="94000"/>
                  <a:lumMod val="5000"/>
                  <a:lumOff val="9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7942796" y="2974468"/>
                <a:ext cx="56105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2796" y="2974468"/>
                <a:ext cx="561051" cy="276999"/>
              </a:xfrm>
              <a:prstGeom prst="rect">
                <a:avLst/>
              </a:prstGeom>
              <a:blipFill>
                <a:blip r:embed="rId4"/>
                <a:stretch>
                  <a:fillRect l="-3261" r="-9783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15"/>
          <p:cNvSpPr/>
          <p:nvPr/>
        </p:nvSpPr>
        <p:spPr>
          <a:xfrm>
            <a:off x="7966832" y="1902691"/>
            <a:ext cx="596435" cy="2420554"/>
          </a:xfrm>
          <a:prstGeom prst="arc">
            <a:avLst>
              <a:gd name="adj1" fmla="val 16606373"/>
              <a:gd name="adj2" fmla="val 482762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221777" y="2878117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Ions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94008" y="921149"/>
            <a:ext cx="2586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2001: TNSA</a:t>
            </a:r>
            <a:endParaRPr lang="en-US" sz="4000" dirty="0"/>
          </a:p>
        </p:txBody>
      </p:sp>
      <p:sp>
        <p:nvSpPr>
          <p:cNvPr id="33" name="TextBox 32"/>
          <p:cNvSpPr txBox="1"/>
          <p:nvPr/>
        </p:nvSpPr>
        <p:spPr>
          <a:xfrm>
            <a:off x="4145081" y="4762661"/>
            <a:ext cx="39018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Beam divergence:</a:t>
            </a:r>
          </a:p>
          <a:p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>
                <a:off x="4901762" y="5524163"/>
                <a:ext cx="238847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° 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</a:rPr>
                        <m:t>FWHM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762" y="5524163"/>
                <a:ext cx="2388474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860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/>
          <p:cNvSpPr/>
          <p:nvPr/>
        </p:nvSpPr>
        <p:spPr>
          <a:xfrm>
            <a:off x="0" y="1"/>
            <a:ext cx="12192000" cy="787400"/>
          </a:xfrm>
          <a:prstGeom prst="rect">
            <a:avLst/>
          </a:prstGeom>
          <a:gradFill>
            <a:gsLst>
              <a:gs pos="0">
                <a:srgbClr val="773F9B">
                  <a:lumOff val="-21524"/>
                </a:srgbClr>
              </a:gs>
              <a:gs pos="100000">
                <a:srgbClr val="0365C0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4369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4200">
                <a:solidFill>
                  <a:srgbClr val="000000"/>
                </a:solidFill>
              </a:defRPr>
            </a:pPr>
            <a:r>
              <a:rPr lang="en-US" sz="4000" dirty="0">
                <a:solidFill>
                  <a:srgbClr val="FFFFFF"/>
                </a:solidFill>
              </a:rPr>
              <a:t>Reducing beam divergence: 20 years of </a:t>
            </a:r>
            <a:r>
              <a:rPr lang="en-US" sz="4000" dirty="0" smtClean="0">
                <a:solidFill>
                  <a:srgbClr val="FFFFFF"/>
                </a:solidFill>
              </a:rPr>
              <a:t>efforts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AA34-7E4B-4406-8B28-C53893E3452F}" type="slidenum">
              <a:rPr lang="en-US" smtClean="0"/>
              <a:t>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92" y="864515"/>
            <a:ext cx="2599465" cy="25994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3498961"/>
            <a:ext cx="4646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err="1" smtClean="0"/>
              <a:t>Toncian</a:t>
            </a:r>
            <a:r>
              <a:rPr lang="en-US" dirty="0"/>
              <a:t>, T. </a:t>
            </a:r>
            <a:r>
              <a:rPr lang="en-US" i="1" dirty="0"/>
              <a:t>et al</a:t>
            </a:r>
            <a:r>
              <a:rPr lang="en-US" i="1" dirty="0" smtClean="0"/>
              <a:t>.</a:t>
            </a:r>
            <a:r>
              <a:rPr lang="en-US" dirty="0" smtClean="0"/>
              <a:t> </a:t>
            </a:r>
            <a:r>
              <a:rPr lang="en-US" i="1" dirty="0"/>
              <a:t>Science</a:t>
            </a:r>
            <a:r>
              <a:rPr lang="en-US" dirty="0"/>
              <a:t> </a:t>
            </a:r>
            <a:r>
              <a:rPr lang="en-US" b="1" dirty="0"/>
              <a:t>312</a:t>
            </a:r>
            <a:r>
              <a:rPr lang="en-US" dirty="0"/>
              <a:t>, 410–413 (2006).</a:t>
            </a:r>
            <a:endParaRPr lang="en-US" dirty="0">
              <a:effectLst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34747"/>
          <a:stretch/>
        </p:blipFill>
        <p:spPr>
          <a:xfrm>
            <a:off x="149191" y="4041302"/>
            <a:ext cx="4109012" cy="18645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666" y="831058"/>
            <a:ext cx="1993174" cy="241441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868116" y="3175795"/>
            <a:ext cx="3471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Chen</a:t>
            </a:r>
            <a:r>
              <a:rPr lang="en-US" dirty="0"/>
              <a:t>, </a:t>
            </a:r>
            <a:r>
              <a:rPr lang="en-US" dirty="0" smtClean="0"/>
              <a:t>M. </a:t>
            </a:r>
            <a:r>
              <a:rPr lang="en-US" i="1" dirty="0" smtClean="0"/>
              <a:t>et al.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i="1" dirty="0" smtClean="0"/>
              <a:t>Phys</a:t>
            </a:r>
            <a:r>
              <a:rPr lang="en-US" i="1" dirty="0"/>
              <a:t>. Rev. Lett.</a:t>
            </a:r>
            <a:r>
              <a:rPr lang="en-US" dirty="0"/>
              <a:t> </a:t>
            </a:r>
            <a:r>
              <a:rPr lang="en-US" b="1" dirty="0"/>
              <a:t>103</a:t>
            </a:r>
            <a:r>
              <a:rPr lang="en-US" dirty="0"/>
              <a:t>, </a:t>
            </a:r>
            <a:r>
              <a:rPr lang="en-US" dirty="0" smtClean="0"/>
              <a:t>024801 </a:t>
            </a:r>
            <a:r>
              <a:rPr lang="en-US" dirty="0"/>
              <a:t>(2009).</a:t>
            </a:r>
            <a:endParaRPr lang="en-US" dirty="0">
              <a:effectLst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9898" y="870515"/>
            <a:ext cx="3253853" cy="273126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561118" y="3497300"/>
            <a:ext cx="37016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Liu</a:t>
            </a:r>
            <a:r>
              <a:rPr lang="en-US" dirty="0"/>
              <a:t>, M.-P. </a:t>
            </a:r>
            <a:r>
              <a:rPr lang="en-US" i="1" dirty="0"/>
              <a:t>et al</a:t>
            </a:r>
            <a:r>
              <a:rPr lang="en-US" i="1" dirty="0" smtClean="0"/>
              <a:t>.</a:t>
            </a:r>
            <a:r>
              <a:rPr lang="en-US" dirty="0" smtClean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i="1" dirty="0" smtClean="0"/>
              <a:t>Physics </a:t>
            </a:r>
            <a:r>
              <a:rPr lang="en-US" i="1" dirty="0"/>
              <a:t>of Plasmas</a:t>
            </a:r>
            <a:r>
              <a:rPr lang="en-US" dirty="0"/>
              <a:t> </a:t>
            </a:r>
            <a:r>
              <a:rPr lang="en-US" b="1" dirty="0"/>
              <a:t>15</a:t>
            </a:r>
            <a:r>
              <a:rPr lang="en-US" dirty="0"/>
              <a:t>, 063104 (2008).</a:t>
            </a:r>
            <a:endParaRPr lang="en-US" dirty="0">
              <a:effectLst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0805" y="4041302"/>
            <a:ext cx="2123276" cy="197891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797264" y="4982562"/>
            <a:ext cx="32293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err="1" smtClean="0"/>
              <a:t>Pae</a:t>
            </a:r>
            <a:r>
              <a:rPr lang="en-US" dirty="0"/>
              <a:t>, K. </a:t>
            </a:r>
            <a:r>
              <a:rPr lang="en-US" dirty="0" smtClean="0"/>
              <a:t>H. </a:t>
            </a:r>
            <a:r>
              <a:rPr lang="en-US" i="1" dirty="0" smtClean="0"/>
              <a:t>et al.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i="1" dirty="0" smtClean="0"/>
              <a:t>Plasma </a:t>
            </a:r>
            <a:r>
              <a:rPr lang="en-US" i="1" dirty="0"/>
              <a:t>Phys. Control. Fusion</a:t>
            </a:r>
            <a:r>
              <a:rPr lang="en-US" dirty="0"/>
              <a:t> </a:t>
            </a:r>
            <a:r>
              <a:rPr lang="en-US" b="1" dirty="0" smtClean="0"/>
              <a:t>62</a:t>
            </a:r>
            <a:r>
              <a:rPr lang="en-US" dirty="0" smtClean="0"/>
              <a:t>,</a:t>
            </a:r>
            <a:endParaRPr lang="en-US" b="1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055009 </a:t>
            </a:r>
            <a:r>
              <a:rPr lang="en-US" dirty="0"/>
              <a:t>(2020).</a:t>
            </a:r>
            <a:endParaRPr lang="en-US" dirty="0"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03219" y="5319403"/>
            <a:ext cx="3966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err="1" smtClean="0"/>
              <a:t>Kar</a:t>
            </a:r>
            <a:r>
              <a:rPr lang="en-US" dirty="0"/>
              <a:t>, S. </a:t>
            </a:r>
            <a:r>
              <a:rPr lang="en-US" i="1" dirty="0"/>
              <a:t>et al.</a:t>
            </a:r>
            <a:r>
              <a:rPr lang="en-US" dirty="0"/>
              <a:t> 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i="1" dirty="0" smtClean="0"/>
              <a:t>Nat Comm.</a:t>
            </a:r>
            <a:r>
              <a:rPr lang="en-US" dirty="0" smtClean="0"/>
              <a:t> </a:t>
            </a:r>
            <a:r>
              <a:rPr lang="en-US" b="1" dirty="0"/>
              <a:t>7</a:t>
            </a:r>
            <a:r>
              <a:rPr lang="en-US" dirty="0"/>
              <a:t>, 10792 (2016).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157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/>
          <p:cNvSpPr/>
          <p:nvPr/>
        </p:nvSpPr>
        <p:spPr>
          <a:xfrm>
            <a:off x="0" y="1"/>
            <a:ext cx="12192000" cy="787400"/>
          </a:xfrm>
          <a:prstGeom prst="rect">
            <a:avLst/>
          </a:prstGeom>
          <a:gradFill>
            <a:gsLst>
              <a:gs pos="0">
                <a:srgbClr val="773F9B">
                  <a:lumOff val="-21524"/>
                </a:srgbClr>
              </a:gs>
              <a:gs pos="100000">
                <a:srgbClr val="0365C0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4529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4200">
                <a:solidFill>
                  <a:srgbClr val="000000"/>
                </a:solidFill>
              </a:defRPr>
            </a:pPr>
            <a:r>
              <a:rPr lang="en-US" sz="4000" dirty="0" smtClean="0">
                <a:solidFill>
                  <a:srgbClr val="FFFFFF"/>
                </a:solidFill>
              </a:rPr>
              <a:t>Reducing beam divergence: 20 years of efforts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AA34-7E4B-4406-8B28-C53893E3452F}" type="slidenum">
              <a:rPr lang="en-US" smtClean="0"/>
              <a:t>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70" y="1019183"/>
            <a:ext cx="4562475" cy="5238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27556"/>
          <a:stretch/>
        </p:blipFill>
        <p:spPr>
          <a:xfrm>
            <a:off x="5472534" y="1019183"/>
            <a:ext cx="4619625" cy="498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9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/>
          <p:cNvSpPr/>
          <p:nvPr/>
        </p:nvSpPr>
        <p:spPr>
          <a:xfrm>
            <a:off x="0" y="1"/>
            <a:ext cx="12192000" cy="787400"/>
          </a:xfrm>
          <a:prstGeom prst="rect">
            <a:avLst/>
          </a:prstGeom>
          <a:gradFill>
            <a:gsLst>
              <a:gs pos="0">
                <a:srgbClr val="773F9B">
                  <a:lumOff val="-21524"/>
                </a:srgbClr>
              </a:gs>
              <a:gs pos="100000">
                <a:srgbClr val="0365C0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4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4200">
                <a:solidFill>
                  <a:srgbClr val="000000"/>
                </a:solidFill>
              </a:defRPr>
            </a:pPr>
            <a:r>
              <a:rPr lang="en-US" sz="3600" dirty="0">
                <a:solidFill>
                  <a:srgbClr val="FFFFFF"/>
                </a:solidFill>
              </a:rPr>
              <a:t>Reducing beam divergence: 20 years of efforts (and counting) </a:t>
            </a:r>
            <a:endParaRPr lang="en-US" sz="3600" b="1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AA34-7E4B-4406-8B28-C53893E3452F}" type="slidenum">
              <a:rPr lang="en-US" smtClean="0"/>
              <a:t>6</a:t>
            </a:fld>
            <a:endParaRPr lang="en-US" dirty="0"/>
          </a:p>
        </p:txBody>
      </p:sp>
      <p:pic>
        <p:nvPicPr>
          <p:cNvPr id="4098" name="Picture 2" descr="https://lh3.googleusercontent.com/4Ge8DFQrFIGPswGBP5lKrymKVYiUvIFbAfo2fpK3AtQb0Tql4dR3OYryQaWZFM4Dj9_1PYC9R1x6MdPrYlFB6dKJStc9-DH2nn01_bQyrtN92C7rtCi69ob_K8yG6bcHZIGryGJFywLf7CEwCXlqJhBjheHURViKk7u-BzdSEva0cRtBozS5LlKEVPPLej7z91uS4GvRFcGWnCQfFVLEfUipwvjz3UAHYb35lGZSoEXvZ6Z8ppHKv73pRSyqzAIfgIU6eAHyIDq7ghAKqCZaDSH6AR1EPjAEn3ag7_tR8ddGFEVkIDVX6N6RTfpbHDlCEkO7o22k5EtBV0MvLf40X5ns_ugKITUBEmenlFQC6JJCwr0-_zkttsu6kBw3bIenukJY-rsqcaceH9c2lZhUhr2yyg2_eABCtUC-M8LDS-yVyxdWj8Ai7ovkxDS1uTD_IW0pGjYWTcEZb37RQtqPIm1LrrO3T9grsoHLgj1opi86bK490eVL_bDKaYcKSfZXUYakGeajQOCmaGMjE1dYT4M77fjk6Ds0euOGg9dsC4u4JYazsgVXihrdEksW0JSzKSS5Z4C7iEmwO9SdOzayWsjuwU2QoswUAkHludkDPTRuNa3FDX0jfvo-dQE8Dxr-bjNKIkG5ezb3cpqd2Kkp7yHXGCdKTjF0gtJXWZ_E5ABGCPsYZwLk8Jl3jp34tLar-uigqiF5sf5rA3bgmtDfQq_KKtqEg1YoXYQ69-O1v6UEYVGpVCghXW9W-6ZB=w686-h914-no?authuser=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65"/>
          <a:stretch/>
        </p:blipFill>
        <p:spPr bwMode="auto">
          <a:xfrm>
            <a:off x="2186639" y="858372"/>
            <a:ext cx="7334511" cy="546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70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/>
          <p:cNvSpPr/>
          <p:nvPr/>
        </p:nvSpPr>
        <p:spPr>
          <a:xfrm>
            <a:off x="0" y="1"/>
            <a:ext cx="12192000" cy="787400"/>
          </a:xfrm>
          <a:prstGeom prst="rect">
            <a:avLst/>
          </a:prstGeom>
          <a:gradFill>
            <a:gsLst>
              <a:gs pos="0">
                <a:srgbClr val="773F9B">
                  <a:lumOff val="-21524"/>
                </a:srgbClr>
              </a:gs>
              <a:gs pos="100000">
                <a:srgbClr val="0365C0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4369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4200">
                <a:solidFill>
                  <a:srgbClr val="000000"/>
                </a:solidFill>
              </a:defRPr>
            </a:pPr>
            <a:r>
              <a:rPr lang="en-US" sz="4000" dirty="0" smtClean="0">
                <a:solidFill>
                  <a:srgbClr val="FFFFFF"/>
                </a:solidFill>
              </a:rPr>
              <a:t>R</a:t>
            </a:r>
            <a:r>
              <a:rPr lang="en-US" sz="4000" dirty="0" smtClean="0">
                <a:solidFill>
                  <a:srgbClr val="FFFFFF"/>
                </a:solidFill>
              </a:rPr>
              <a:t>obust low-divergence ion source still in demand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AA34-7E4B-4406-8B28-C53893E3452F}" type="slidenum">
              <a:rPr lang="en-US" smtClean="0"/>
              <a:t>7</a:t>
            </a:fld>
            <a:endParaRPr lang="en-US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471" y="901504"/>
            <a:ext cx="5819664" cy="4770216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4783953" y="1681772"/>
            <a:ext cx="2794447" cy="930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029352" y="1940093"/>
            <a:ext cx="3059944" cy="555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6009349" y="1747316"/>
            <a:ext cx="2747786" cy="498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5714126" y="1598699"/>
            <a:ext cx="48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.</a:t>
            </a:r>
          </a:p>
          <a:p>
            <a:r>
              <a:rPr lang="en-US" b="1" dirty="0" smtClean="0"/>
              <a:t>.</a:t>
            </a:r>
          </a:p>
          <a:p>
            <a:r>
              <a:rPr lang="en-US" b="1" dirty="0"/>
              <a:t>.</a:t>
            </a:r>
          </a:p>
        </p:txBody>
      </p:sp>
      <p:sp>
        <p:nvSpPr>
          <p:cNvPr id="51" name="Rectangle 50"/>
          <p:cNvSpPr/>
          <p:nvPr/>
        </p:nvSpPr>
        <p:spPr>
          <a:xfrm>
            <a:off x="2937471" y="5930041"/>
            <a:ext cx="59322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/>
              <a:t>Linz</a:t>
            </a:r>
            <a:r>
              <a:rPr lang="en-US" sz="1600" dirty="0"/>
              <a:t>, U. &amp; Alonso, </a:t>
            </a:r>
            <a:r>
              <a:rPr lang="en-US" sz="1600" dirty="0" smtClean="0"/>
              <a:t>J., </a:t>
            </a:r>
            <a:r>
              <a:rPr lang="en-US" sz="1600" i="1" dirty="0"/>
              <a:t>Phys. Rev. </a:t>
            </a:r>
            <a:r>
              <a:rPr lang="en-US" sz="1600" i="1" dirty="0" err="1"/>
              <a:t>Accel</a:t>
            </a:r>
            <a:r>
              <a:rPr lang="en-US" sz="1600" i="1" dirty="0"/>
              <a:t>. Beams</a:t>
            </a:r>
            <a:r>
              <a:rPr lang="en-US" sz="1600" dirty="0"/>
              <a:t> </a:t>
            </a:r>
            <a:r>
              <a:rPr lang="en-US" sz="1600" b="1" dirty="0"/>
              <a:t>19</a:t>
            </a:r>
            <a:r>
              <a:rPr lang="en-US" sz="1600" dirty="0"/>
              <a:t>, 124802 (2016).</a:t>
            </a:r>
            <a:endParaRPr lang="en-US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1555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64" y="787401"/>
            <a:ext cx="7254240" cy="4861184"/>
          </a:xfrm>
          <a:prstGeom prst="rect">
            <a:avLst/>
          </a:prstGeom>
        </p:spPr>
      </p:pic>
      <p:sp>
        <p:nvSpPr>
          <p:cNvPr id="7" name="Rectangle"/>
          <p:cNvSpPr/>
          <p:nvPr/>
        </p:nvSpPr>
        <p:spPr>
          <a:xfrm>
            <a:off x="0" y="1"/>
            <a:ext cx="12192000" cy="787400"/>
          </a:xfrm>
          <a:prstGeom prst="rect">
            <a:avLst/>
          </a:prstGeom>
          <a:gradFill>
            <a:gsLst>
              <a:gs pos="0">
                <a:srgbClr val="773F9B">
                  <a:lumOff val="-21524"/>
                </a:srgbClr>
              </a:gs>
              <a:gs pos="100000">
                <a:srgbClr val="0365C0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519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4200">
                <a:solidFill>
                  <a:srgbClr val="000000"/>
                </a:solidFill>
              </a:defRPr>
            </a:pPr>
            <a:r>
              <a:rPr lang="en-US" sz="4000" dirty="0" smtClean="0">
                <a:solidFill>
                  <a:srgbClr val="FFFFFF"/>
                </a:solidFill>
              </a:rPr>
              <a:t>Experimental setup @ Salle Noire (LOA)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AA34-7E4B-4406-8B28-C53893E3452F}" type="slidenum">
              <a:rPr lang="en-US" smtClean="0"/>
              <a:t>8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463591" y="2683943"/>
            <a:ext cx="65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0" marR="0" lvl="0" indent="0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963" y="5607974"/>
            <a:ext cx="99272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hangingPunct="0"/>
            <a:r>
              <a:rPr lang="en-US" sz="2000" b="1" kern="0" noProof="0" dirty="0" smtClean="0">
                <a:solidFill>
                  <a:srgbClr val="000000"/>
                </a:solidFill>
                <a:latin typeface="Helvetica"/>
                <a:cs typeface="Helvetica"/>
                <a:sym typeface="Helvetica"/>
              </a:rPr>
              <a:t>Levy</a:t>
            </a:r>
            <a:r>
              <a:rPr lang="en-US" sz="2000" kern="0" noProof="0" dirty="0" smtClean="0">
                <a:solidFill>
                  <a:srgbClr val="000000"/>
                </a:solidFill>
                <a:latin typeface="Helvetica"/>
                <a:cs typeface="Helvetica"/>
                <a:sym typeface="Helvetica"/>
              </a:rPr>
              <a:t>,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 </a:t>
            </a:r>
            <a:r>
              <a:rPr lang="en-US" sz="2000" kern="0" dirty="0" smtClean="0">
                <a:solidFill>
                  <a:srgbClr val="000000"/>
                </a:solidFill>
                <a:latin typeface="Helvetica"/>
                <a:cs typeface="Helvetica"/>
                <a:sym typeface="Helvetica"/>
              </a:rPr>
              <a:t>Andriyash, Haessler, Kaur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, Ouillé, Flacco, Kroupp, Malka &amp; Lopez-Martens</a:t>
            </a:r>
            <a:r>
              <a:rPr lang="en-US" sz="2000" kern="0" dirty="0" smtClean="0">
                <a:solidFill>
                  <a:srgbClr val="000000"/>
                </a:solidFill>
                <a:latin typeface="Helvetica"/>
                <a:cs typeface="Helvetica"/>
                <a:sym typeface="Helvetica"/>
              </a:rPr>
              <a:t>,</a:t>
            </a:r>
          </a:p>
          <a:p>
            <a:pPr lvl="0" defTabSz="457200" hangingPunct="0"/>
            <a:r>
              <a:rPr lang="en-US" sz="2000" kern="0" dirty="0" smtClean="0">
                <a:solidFill>
                  <a:srgbClr val="000000"/>
                </a:solidFill>
                <a:latin typeface="Helvetica"/>
                <a:cs typeface="Helvetica"/>
                <a:sym typeface="Helvetica"/>
              </a:rPr>
              <a:t>arXiv:2112.12581 </a:t>
            </a:r>
            <a:r>
              <a:rPr lang="en-US" sz="2000" kern="0" dirty="0">
                <a:solidFill>
                  <a:srgbClr val="000000"/>
                </a:solidFill>
                <a:latin typeface="Helvetica"/>
                <a:cs typeface="Helvetica"/>
                <a:sym typeface="Helvetica"/>
              </a:rPr>
              <a:t>(2021).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pic>
        <p:nvPicPr>
          <p:cNvPr id="3074" name="Picture 2" descr="https://lh3.googleusercontent.com/dnNo67y-rIKSgr7ML_h7SvRi2QXfBNnSUF4eQlE7nA734IUtG7VsNUAJ-e4DpdxX3E1RpYMSaQCz7-M2Gagribo90EmTYaaA9eqVconxHZa3KeaJxnWLMPkAZca4rknYsizXg-ymKuZcehXG3lC1DoJR0w8W20mEP6igDOOVyjryznI6FT5LYfITBU0UWYQ6CtYQtn8D07O_qjNyzuVyW2qT9IGWVQOBBB2GVDUnzzYG-4fac8DhttHqivisLUGPdLFuaCYcICz2P-LwiLFSVZbjDhba6QCyaNcSF9qQa3H07jyMdafXCwo0LNyCkVdNIOi2NpiJfORiyvbhTHjr8R-gN2kjBDvqbWziKdXumcrmZa2xWFR7IXfc92WR3v0h8DAwJ6VoG8FzfY8S3sGCtuNAyAxFIMHk6ZKqera-Q-Z-cbdI8Gpr-cIVtyRMrHe2vnQL4XklO4mblcufnJQMX4k6G438pIa7R5ThSuQUhYJLwV7gYN-0kiNetXGoQx9MJZma22Fm88oB8j3Utr4C-GdaUf7pl8hjIpekxmgxKVzulX1pYSb_8DoQO0JjyAyns-UQTuqYLL76BYkUWN1MrlBtoXAQ5HcwQTaqtGFZCVSnOHqbG5NxvMA9pKrhCwJ7e_FQLVkuV-35JbumTJWRC9Vmf6jg8bZIbjazKvGiAx3akyVnP0-qWv3iVJwSSRfH8eOzYD68XGA23Z0Kh5dR8fpR=w708-h943-no?authuser=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84"/>
          <a:stretch/>
        </p:blipFill>
        <p:spPr bwMode="auto">
          <a:xfrm>
            <a:off x="8008101" y="1059539"/>
            <a:ext cx="3807484" cy="268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07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/>
          <p:cNvSpPr/>
          <p:nvPr/>
        </p:nvSpPr>
        <p:spPr>
          <a:xfrm>
            <a:off x="0" y="1"/>
            <a:ext cx="12192000" cy="787400"/>
          </a:xfrm>
          <a:prstGeom prst="rect">
            <a:avLst/>
          </a:prstGeom>
          <a:gradFill>
            <a:gsLst>
              <a:gs pos="0">
                <a:srgbClr val="773F9B">
                  <a:lumOff val="-21524"/>
                </a:srgbClr>
              </a:gs>
              <a:gs pos="100000">
                <a:srgbClr val="0365C0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38100" tIns="38100" rIns="38100" bIns="38100" anchor="ctr"/>
          <a:lstStyle/>
          <a:p>
            <a:pPr marL="0" marR="0" lvl="0" indent="0" algn="ctr" defTabSz="584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Gill Sans"/>
              <a:sym typeface="Gill San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24369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4200">
                <a:solidFill>
                  <a:srgbClr val="000000"/>
                </a:solidFill>
              </a:defRPr>
            </a:pPr>
            <a:r>
              <a:rPr lang="en-US" sz="4000" dirty="0" smtClean="0">
                <a:solidFill>
                  <a:srgbClr val="FFFFFF"/>
                </a:solidFill>
              </a:rPr>
              <a:t>The Salle Noire Laser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DAA34-7E4B-4406-8B28-C53893E3452F}" type="slidenum">
              <a:rPr lang="en-US" smtClean="0"/>
              <a:t>9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463591" y="2683943"/>
            <a:ext cx="65" cy="1846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0" tIns="0" rIns="0" bIns="0" numCol="1" spcCol="38100" rtlCol="0" anchor="ctr">
            <a:spAutoFit/>
          </a:bodyPr>
          <a:lstStyle/>
          <a:p>
            <a:pPr marL="0" marR="0" lvl="0" indent="0" defTabSz="4572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grpSp>
        <p:nvGrpSpPr>
          <p:cNvPr id="10" name="Groupe 51"/>
          <p:cNvGrpSpPr/>
          <p:nvPr/>
        </p:nvGrpSpPr>
        <p:grpSpPr>
          <a:xfrm>
            <a:off x="266217" y="2026917"/>
            <a:ext cx="11192719" cy="3128990"/>
            <a:chOff x="304800" y="2859782"/>
            <a:chExt cx="8436989" cy="2016224"/>
          </a:xfrm>
        </p:grpSpPr>
        <p:pic>
          <p:nvPicPr>
            <p:cNvPr id="17" name="Picture 2" descr="C:\Users\haessler\ownCloud\confs\2016\Attolab User Meeting\input\SN20-schematic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0" y="2859782"/>
              <a:ext cx="8436989" cy="2016224"/>
            </a:xfrm>
            <a:prstGeom prst="rect">
              <a:avLst/>
            </a:prstGeom>
            <a:noFill/>
          </p:spPr>
        </p:pic>
        <p:grpSp>
          <p:nvGrpSpPr>
            <p:cNvPr id="14" name="Groupe 18"/>
            <p:cNvGrpSpPr/>
            <p:nvPr/>
          </p:nvGrpSpPr>
          <p:grpSpPr>
            <a:xfrm>
              <a:off x="6298359" y="4371950"/>
              <a:ext cx="1816100" cy="504056"/>
              <a:chOff x="6516216" y="4941168"/>
              <a:chExt cx="1816100" cy="504056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6516216" y="4941168"/>
                <a:ext cx="1816100" cy="50405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ZoneTexte 53"/>
              <p:cNvSpPr txBox="1"/>
              <p:nvPr/>
            </p:nvSpPr>
            <p:spPr>
              <a:xfrm>
                <a:off x="6516216" y="5004790"/>
                <a:ext cx="1804474" cy="37681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dirty="0" smtClean="0">
                    <a:latin typeface="Gill Sans MT" pitchFamily="34" charset="0"/>
                  </a:rPr>
                  <a:t>25–3.5 </a:t>
                </a:r>
                <a:r>
                  <a:rPr lang="fr-FR" sz="1600" dirty="0" err="1" smtClean="0">
                    <a:latin typeface="Gill Sans MT" pitchFamily="34" charset="0"/>
                  </a:rPr>
                  <a:t>fs</a:t>
                </a:r>
                <a:r>
                  <a:rPr lang="fr-FR" sz="1600" dirty="0" smtClean="0">
                    <a:latin typeface="Gill Sans MT" pitchFamily="34" charset="0"/>
                  </a:rPr>
                  <a:t>, 3.5 </a:t>
                </a:r>
                <a:r>
                  <a:rPr lang="fr-FR" sz="1600" dirty="0" err="1" smtClean="0">
                    <a:latin typeface="Gill Sans MT" pitchFamily="34" charset="0"/>
                  </a:rPr>
                  <a:t>mJ</a:t>
                </a:r>
                <a:r>
                  <a:rPr lang="fr-FR" sz="1600" dirty="0" smtClean="0">
                    <a:latin typeface="Gill Sans MT" pitchFamily="34" charset="0"/>
                  </a:rPr>
                  <a:t>, 1 kHz</a:t>
                </a:r>
              </a:p>
              <a:p>
                <a:pPr algn="ctr"/>
                <a:r>
                  <a:rPr lang="fr-FR" sz="1600" dirty="0" smtClean="0">
                    <a:latin typeface="Gill Sans MT" pitchFamily="34" charset="0"/>
                  </a:rPr>
                  <a:t>&gt;10</a:t>
                </a:r>
                <a:r>
                  <a:rPr lang="fr-FR" sz="1600" baseline="30000" dirty="0" smtClean="0">
                    <a:latin typeface="Gill Sans MT" pitchFamily="34" charset="0"/>
                  </a:rPr>
                  <a:t>10</a:t>
                </a:r>
                <a:r>
                  <a:rPr lang="fr-FR" sz="1600" dirty="0" smtClean="0">
                    <a:latin typeface="Gill Sans MT" pitchFamily="34" charset="0"/>
                  </a:rPr>
                  <a:t> </a:t>
                </a:r>
                <a:r>
                  <a:rPr lang="fr-FR" sz="1600" dirty="0" err="1" smtClean="0">
                    <a:latin typeface="Gill Sans MT" pitchFamily="34" charset="0"/>
                  </a:rPr>
                  <a:t>contrast</a:t>
                </a:r>
                <a:r>
                  <a:rPr lang="fr-FR" sz="1600" dirty="0" smtClean="0">
                    <a:latin typeface="Gill Sans MT" pitchFamily="34" charset="0"/>
                  </a:rPr>
                  <a:t> ratio</a:t>
                </a:r>
                <a:endParaRPr lang="fr-FR" sz="1600" dirty="0">
                  <a:latin typeface="Gill Sans MT" pitchFamily="34" charset="0"/>
                </a:endParaRP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8079129" y="4224759"/>
            <a:ext cx="2639028" cy="1122745"/>
          </a:xfrm>
          <a:prstGeom prst="rect">
            <a:avLst/>
          </a:prstGeom>
          <a:noFill/>
          <a:ln w="793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9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14592</TotalTime>
  <Words>529</Words>
  <Application>Microsoft Office PowerPoint</Application>
  <PresentationFormat>Widescreen</PresentationFormat>
  <Paragraphs>115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Batang</vt:lpstr>
      <vt:lpstr>Arial</vt:lpstr>
      <vt:lpstr>Arial Hebrew</vt:lpstr>
      <vt:lpstr>Calibri</vt:lpstr>
      <vt:lpstr>Calibri Light</vt:lpstr>
      <vt:lpstr>Cambria Math</vt:lpstr>
      <vt:lpstr>Century Gothic</vt:lpstr>
      <vt:lpstr>Gill Sans</vt:lpstr>
      <vt:lpstr>Gill Sans MT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Levy</dc:creator>
  <cp:lastModifiedBy>Dan Levy</cp:lastModifiedBy>
  <cp:revision>190</cp:revision>
  <dcterms:created xsi:type="dcterms:W3CDTF">2021-10-17T10:06:14Z</dcterms:created>
  <dcterms:modified xsi:type="dcterms:W3CDTF">2022-05-12T07:27:42Z</dcterms:modified>
</cp:coreProperties>
</file>