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82" r:id="rId2"/>
    <p:sldId id="285" r:id="rId3"/>
    <p:sldId id="310" r:id="rId4"/>
    <p:sldId id="287" r:id="rId5"/>
    <p:sldId id="289" r:id="rId6"/>
    <p:sldId id="277" r:id="rId7"/>
    <p:sldId id="278" r:id="rId8"/>
    <p:sldId id="284" r:id="rId9"/>
    <p:sldId id="291" r:id="rId10"/>
    <p:sldId id="292" r:id="rId11"/>
    <p:sldId id="296" r:id="rId12"/>
    <p:sldId id="293" r:id="rId13"/>
    <p:sldId id="279" r:id="rId14"/>
    <p:sldId id="295" r:id="rId15"/>
    <p:sldId id="297" r:id="rId16"/>
    <p:sldId id="301" r:id="rId17"/>
    <p:sldId id="294" r:id="rId18"/>
    <p:sldId id="298" r:id="rId19"/>
    <p:sldId id="299" r:id="rId20"/>
    <p:sldId id="300" r:id="rId21"/>
    <p:sldId id="303" r:id="rId22"/>
    <p:sldId id="304" r:id="rId23"/>
    <p:sldId id="302" r:id="rId24"/>
    <p:sldId id="280" r:id="rId25"/>
    <p:sldId id="305" r:id="rId26"/>
    <p:sldId id="281" r:id="rId27"/>
    <p:sldId id="288" r:id="rId28"/>
    <p:sldId id="30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7018" autoAdjust="0"/>
  </p:normalViewPr>
  <p:slideViewPr>
    <p:cSldViewPr snapToGrid="0">
      <p:cViewPr>
        <p:scale>
          <a:sx n="114" d="100"/>
          <a:sy n="114" d="100"/>
        </p:scale>
        <p:origin x="41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8285C2-B771-402E-A45C-41DE9D67AF31}" type="datetimeFigureOut">
              <a:rPr lang="en-GB" smtClean="0"/>
              <a:t>12/05/2022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11A53F-826C-4943-8988-D86AC34E5E26}" type="slidenum">
              <a:rPr lang="en-GB" smtClean="0"/>
              <a:t>‹#›</a:t>
            </a:fld>
            <a:endParaRPr lang="en-GB"/>
          </a:p>
        </p:txBody>
      </p:sp>
    </p:spTree>
    <p:extLst>
      <p:ext uri="{BB962C8B-B14F-4D97-AF65-F5344CB8AC3E}">
        <p14:creationId xmlns:p14="http://schemas.microsoft.com/office/powerpoint/2010/main" val="2234101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11A53F-826C-4943-8988-D86AC34E5E26}" type="slidenum">
              <a:rPr lang="en-GB" smtClean="0"/>
              <a:t>4</a:t>
            </a:fld>
            <a:endParaRPr lang="en-GB"/>
          </a:p>
        </p:txBody>
      </p:sp>
    </p:spTree>
    <p:extLst>
      <p:ext uri="{BB962C8B-B14F-4D97-AF65-F5344CB8AC3E}">
        <p14:creationId xmlns:p14="http://schemas.microsoft.com/office/powerpoint/2010/main" val="1185190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11A53F-826C-4943-8988-D86AC34E5E26}" type="slidenum">
              <a:rPr lang="en-GB" smtClean="0"/>
              <a:t>26</a:t>
            </a:fld>
            <a:endParaRPr lang="en-GB"/>
          </a:p>
        </p:txBody>
      </p:sp>
    </p:spTree>
    <p:extLst>
      <p:ext uri="{BB962C8B-B14F-4D97-AF65-F5344CB8AC3E}">
        <p14:creationId xmlns:p14="http://schemas.microsoft.com/office/powerpoint/2010/main" val="1018949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NCD layer advantage: reduces the damage caused by </a:t>
            </a:r>
            <a:r>
              <a:rPr lang="en-US" dirty="0" err="1"/>
              <a:t>prepulses</a:t>
            </a:r>
            <a:r>
              <a:rPr lang="en-US" dirty="0"/>
              <a:t>.</a:t>
            </a:r>
            <a:endParaRPr lang="en-GB" dirty="0"/>
          </a:p>
        </p:txBody>
      </p:sp>
      <p:sp>
        <p:nvSpPr>
          <p:cNvPr id="4" name="Slide Number Placeholder 3"/>
          <p:cNvSpPr>
            <a:spLocks noGrp="1"/>
          </p:cNvSpPr>
          <p:nvPr>
            <p:ph type="sldNum" sz="quarter" idx="5"/>
          </p:nvPr>
        </p:nvSpPr>
        <p:spPr/>
        <p:txBody>
          <a:bodyPr/>
          <a:lstStyle/>
          <a:p>
            <a:fld id="{E711A53F-826C-4943-8988-D86AC34E5E26}" type="slidenum">
              <a:rPr lang="en-GB" smtClean="0"/>
              <a:t>6</a:t>
            </a:fld>
            <a:endParaRPr lang="en-GB"/>
          </a:p>
        </p:txBody>
      </p:sp>
    </p:spTree>
    <p:extLst>
      <p:ext uri="{BB962C8B-B14F-4D97-AF65-F5344CB8AC3E}">
        <p14:creationId xmlns:p14="http://schemas.microsoft.com/office/powerpoint/2010/main" val="1581065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Looses energy on the way. </a:t>
            </a:r>
            <a:endParaRPr lang="en-GB" dirty="0"/>
          </a:p>
        </p:txBody>
      </p:sp>
      <p:sp>
        <p:nvSpPr>
          <p:cNvPr id="4" name="Slide Number Placeholder 3"/>
          <p:cNvSpPr>
            <a:spLocks noGrp="1"/>
          </p:cNvSpPr>
          <p:nvPr>
            <p:ph type="sldNum" sz="quarter" idx="5"/>
          </p:nvPr>
        </p:nvSpPr>
        <p:spPr/>
        <p:txBody>
          <a:bodyPr/>
          <a:lstStyle/>
          <a:p>
            <a:fld id="{E711A53F-826C-4943-8988-D86AC34E5E26}" type="slidenum">
              <a:rPr lang="en-GB" smtClean="0"/>
              <a:t>10</a:t>
            </a:fld>
            <a:endParaRPr lang="en-GB"/>
          </a:p>
        </p:txBody>
      </p:sp>
    </p:spTree>
    <p:extLst>
      <p:ext uri="{BB962C8B-B14F-4D97-AF65-F5344CB8AC3E}">
        <p14:creationId xmlns:p14="http://schemas.microsoft.com/office/powerpoint/2010/main" val="3948451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NCD layer advantage: reduces the damage caused by </a:t>
            </a:r>
            <a:r>
              <a:rPr lang="en-US" dirty="0" err="1"/>
              <a:t>prepulses</a:t>
            </a:r>
            <a:r>
              <a:rPr lang="en-US" dirty="0"/>
              <a:t>.</a:t>
            </a:r>
            <a:endParaRPr lang="en-GB" dirty="0"/>
          </a:p>
        </p:txBody>
      </p:sp>
      <p:sp>
        <p:nvSpPr>
          <p:cNvPr id="4" name="Slide Number Placeholder 3"/>
          <p:cNvSpPr>
            <a:spLocks noGrp="1"/>
          </p:cNvSpPr>
          <p:nvPr>
            <p:ph type="sldNum" sz="quarter" idx="5"/>
          </p:nvPr>
        </p:nvSpPr>
        <p:spPr/>
        <p:txBody>
          <a:bodyPr/>
          <a:lstStyle/>
          <a:p>
            <a:fld id="{E711A53F-826C-4943-8988-D86AC34E5E26}" type="slidenum">
              <a:rPr lang="en-GB" smtClean="0"/>
              <a:t>11</a:t>
            </a:fld>
            <a:endParaRPr lang="en-GB"/>
          </a:p>
        </p:txBody>
      </p:sp>
    </p:spTree>
    <p:extLst>
      <p:ext uri="{BB962C8B-B14F-4D97-AF65-F5344CB8AC3E}">
        <p14:creationId xmlns:p14="http://schemas.microsoft.com/office/powerpoint/2010/main" val="4237853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optimum case in terms of </a:t>
            </a:r>
            <a:r>
              <a:rPr lang="en-US" dirty="0" err="1"/>
              <a:t>locusing</a:t>
            </a:r>
            <a:endParaRPr lang="en-GB" dirty="0"/>
          </a:p>
        </p:txBody>
      </p:sp>
      <p:sp>
        <p:nvSpPr>
          <p:cNvPr id="4" name="Slide Number Placeholder 3"/>
          <p:cNvSpPr>
            <a:spLocks noGrp="1"/>
          </p:cNvSpPr>
          <p:nvPr>
            <p:ph type="sldNum" sz="quarter" idx="5"/>
          </p:nvPr>
        </p:nvSpPr>
        <p:spPr/>
        <p:txBody>
          <a:bodyPr/>
          <a:lstStyle/>
          <a:p>
            <a:fld id="{E711A53F-826C-4943-8988-D86AC34E5E26}" type="slidenum">
              <a:rPr lang="en-GB" smtClean="0"/>
              <a:t>12</a:t>
            </a:fld>
            <a:endParaRPr lang="en-GB"/>
          </a:p>
        </p:txBody>
      </p:sp>
    </p:spTree>
    <p:extLst>
      <p:ext uri="{BB962C8B-B14F-4D97-AF65-F5344CB8AC3E}">
        <p14:creationId xmlns:p14="http://schemas.microsoft.com/office/powerpoint/2010/main" val="1674451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NCD layer advantage: reduces the damage caused by </a:t>
            </a:r>
            <a:r>
              <a:rPr lang="en-US" dirty="0" err="1"/>
              <a:t>prepulses</a:t>
            </a:r>
            <a:r>
              <a:rPr lang="en-US" dirty="0"/>
              <a:t>.</a:t>
            </a:r>
            <a:endParaRPr lang="en-GB" dirty="0"/>
          </a:p>
        </p:txBody>
      </p:sp>
      <p:sp>
        <p:nvSpPr>
          <p:cNvPr id="4" name="Slide Number Placeholder 3"/>
          <p:cNvSpPr>
            <a:spLocks noGrp="1"/>
          </p:cNvSpPr>
          <p:nvPr>
            <p:ph type="sldNum" sz="quarter" idx="5"/>
          </p:nvPr>
        </p:nvSpPr>
        <p:spPr/>
        <p:txBody>
          <a:bodyPr/>
          <a:lstStyle/>
          <a:p>
            <a:fld id="{E711A53F-826C-4943-8988-D86AC34E5E26}" type="slidenum">
              <a:rPr lang="en-GB" smtClean="0"/>
              <a:t>15</a:t>
            </a:fld>
            <a:endParaRPr lang="en-GB"/>
          </a:p>
        </p:txBody>
      </p:sp>
    </p:spTree>
    <p:extLst>
      <p:ext uri="{BB962C8B-B14F-4D97-AF65-F5344CB8AC3E}">
        <p14:creationId xmlns:p14="http://schemas.microsoft.com/office/powerpoint/2010/main" val="497706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such thin converters, their thickness l is lower than the proton mean free path. The protons do, in this case, experience at most one inelastic collision. On this reason, the highest peak neutron flux is</a:t>
            </a:r>
          </a:p>
          <a:p>
            <a:r>
              <a:rPr lang="en-GB" dirty="0"/>
              <a:t>achieved for the proton acceleration configuration #2 having a thicker single-layer target and a 25 </a:t>
            </a:r>
            <a:r>
              <a:rPr lang="en-GB" dirty="0" err="1"/>
              <a:t>μm</a:t>
            </a:r>
            <a:r>
              <a:rPr lang="en-GB" dirty="0"/>
              <a:t> thick lead converter. It is a counter-intuitive result, as Figure 4a shows that this proton acceleration configuration corresponds to the generation of the lowest proton energies of all considered cases. The better performance in lead is due to its significantly higher neutron multiplicity, especially for the protons above ≳ 8 MeV.</a:t>
            </a:r>
          </a:p>
        </p:txBody>
      </p:sp>
      <p:sp>
        <p:nvSpPr>
          <p:cNvPr id="4" name="Slide Number Placeholder 3"/>
          <p:cNvSpPr>
            <a:spLocks noGrp="1"/>
          </p:cNvSpPr>
          <p:nvPr>
            <p:ph type="sldNum" sz="quarter" idx="5"/>
          </p:nvPr>
        </p:nvSpPr>
        <p:spPr/>
        <p:txBody>
          <a:bodyPr/>
          <a:lstStyle/>
          <a:p>
            <a:fld id="{E711A53F-826C-4943-8988-D86AC34E5E26}" type="slidenum">
              <a:rPr lang="en-GB" smtClean="0"/>
              <a:t>20</a:t>
            </a:fld>
            <a:endParaRPr lang="en-GB"/>
          </a:p>
        </p:txBody>
      </p:sp>
    </p:spTree>
    <p:extLst>
      <p:ext uri="{BB962C8B-B14F-4D97-AF65-F5344CB8AC3E}">
        <p14:creationId xmlns:p14="http://schemas.microsoft.com/office/powerpoint/2010/main" val="2278432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such thin converters, their thickness l is lower than the proton mean free path. The protons do, in this case, experience at most one inelastic collision. On this reason, the highest peak neutron flux is</a:t>
            </a:r>
          </a:p>
          <a:p>
            <a:r>
              <a:rPr lang="en-GB" dirty="0"/>
              <a:t>achieved for the proton acceleration configuration #2 having a thicker single-layer target and a 25 </a:t>
            </a:r>
            <a:r>
              <a:rPr lang="en-GB" dirty="0" err="1"/>
              <a:t>μm</a:t>
            </a:r>
            <a:r>
              <a:rPr lang="en-GB" dirty="0"/>
              <a:t> thick lead converter. It is a counter-intuitive result, as Figure 4a shows that this proton acceleration configuration corresponds to the generation of the lowest proton energies of all considered cases. The better performance in lead is due to its significantly higher neutron multiplicity, especially for the protons above ≳ 8 MeV.</a:t>
            </a:r>
          </a:p>
        </p:txBody>
      </p:sp>
      <p:sp>
        <p:nvSpPr>
          <p:cNvPr id="4" name="Slide Number Placeholder 3"/>
          <p:cNvSpPr>
            <a:spLocks noGrp="1"/>
          </p:cNvSpPr>
          <p:nvPr>
            <p:ph type="sldNum" sz="quarter" idx="5"/>
          </p:nvPr>
        </p:nvSpPr>
        <p:spPr/>
        <p:txBody>
          <a:bodyPr/>
          <a:lstStyle/>
          <a:p>
            <a:fld id="{E711A53F-826C-4943-8988-D86AC34E5E26}" type="slidenum">
              <a:rPr lang="en-GB" smtClean="0"/>
              <a:t>22</a:t>
            </a:fld>
            <a:endParaRPr lang="en-GB"/>
          </a:p>
        </p:txBody>
      </p:sp>
    </p:spTree>
    <p:extLst>
      <p:ext uri="{BB962C8B-B14F-4D97-AF65-F5344CB8AC3E}">
        <p14:creationId xmlns:p14="http://schemas.microsoft.com/office/powerpoint/2010/main" val="439170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11A53F-826C-4943-8988-D86AC34E5E26}" type="slidenum">
              <a:rPr lang="en-GB" smtClean="0"/>
              <a:t>23</a:t>
            </a:fld>
            <a:endParaRPr lang="en-GB"/>
          </a:p>
        </p:txBody>
      </p:sp>
    </p:spTree>
    <p:extLst>
      <p:ext uri="{BB962C8B-B14F-4D97-AF65-F5344CB8AC3E}">
        <p14:creationId xmlns:p14="http://schemas.microsoft.com/office/powerpoint/2010/main" val="2445061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4628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1068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59926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0239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95008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5281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7323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0321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6539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7960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4455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231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4606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4126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6057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8735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5/12/2022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7151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8.jpg"/><Relationship Id="rId5" Type="http://schemas.openxmlformats.org/officeDocument/2006/relationships/image" Target="../media/image2.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8.jpg"/><Relationship Id="rId5" Type="http://schemas.openxmlformats.org/officeDocument/2006/relationships/image" Target="../media/image2.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390.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mailto:vojtech.horny@polytechnique.edu" TargetMode="External"/><Relationship Id="rId7"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hyperlink" Target="https://ft.nephy.chalmers.se/~vojtech"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8.jpg"/><Relationship Id="rId5" Type="http://schemas.openxmlformats.org/officeDocument/2006/relationships/image" Target="../media/image2.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2.mp4"/><Relationship Id="rId7" Type="http://schemas.openxmlformats.org/officeDocument/2006/relationships/image" Target="../media/image1.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5.png"/><Relationship Id="rId5" Type="http://schemas.openxmlformats.org/officeDocument/2006/relationships/slideLayout" Target="../slideLayouts/slideLayout4.xml"/><Relationship Id="rId4" Type="http://schemas.openxmlformats.org/officeDocument/2006/relationships/video" Target="../media/media2.mp4"/><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re 1">
            <a:extLst>
              <a:ext uri="{FF2B5EF4-FFF2-40B4-BE49-F238E27FC236}">
                <a16:creationId xmlns:a16="http://schemas.microsoft.com/office/drawing/2014/main" id="{5811C690-32F1-4D36-8C0E-51BABE4CD717}"/>
              </a:ext>
            </a:extLst>
          </p:cNvPr>
          <p:cNvSpPr txBox="1">
            <a:spLocks/>
          </p:cNvSpPr>
          <p:nvPr/>
        </p:nvSpPr>
        <p:spPr>
          <a:xfrm>
            <a:off x="2957261" y="512823"/>
            <a:ext cx="7818539" cy="2322656"/>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600" dirty="0"/>
              <a:t>High-flux neutron generation by laser-accelerated ions from single- and double-layer targets </a:t>
            </a:r>
            <a:endParaRPr kumimoji="0" lang="en-US" sz="3600" i="0" u="none" strike="noStrike" kern="1200" cap="none" spc="0" normalizeH="0" baseline="0" noProof="0" dirty="0">
              <a:ln>
                <a:noFill/>
              </a:ln>
              <a:solidFill>
                <a:srgbClr val="31B4E6">
                  <a:lumMod val="75000"/>
                </a:srgbClr>
              </a:solidFill>
              <a:effectLst/>
              <a:uLnTx/>
              <a:uFillTx/>
              <a:latin typeface="Century Gothic" panose="020B0502020202020204"/>
              <a:ea typeface="+mj-ea"/>
              <a:cs typeface="+mj-cs"/>
            </a:endParaRPr>
          </a:p>
        </p:txBody>
      </p:sp>
      <p:sp>
        <p:nvSpPr>
          <p:cNvPr id="34" name="Sous-titre 2">
            <a:extLst>
              <a:ext uri="{FF2B5EF4-FFF2-40B4-BE49-F238E27FC236}">
                <a16:creationId xmlns:a16="http://schemas.microsoft.com/office/drawing/2014/main" id="{61BC9389-74DD-4FA7-B8EF-9DC9A858801F}"/>
              </a:ext>
            </a:extLst>
          </p:cNvPr>
          <p:cNvSpPr>
            <a:spLocks noGrp="1"/>
          </p:cNvSpPr>
          <p:nvPr>
            <p:ph type="subTitle" idx="1"/>
          </p:nvPr>
        </p:nvSpPr>
        <p:spPr>
          <a:xfrm>
            <a:off x="3431097" y="3942297"/>
            <a:ext cx="4498696" cy="1861960"/>
          </a:xfrm>
        </p:spPr>
        <p:txBody>
          <a:bodyPr>
            <a:normAutofit lnSpcReduction="10000"/>
          </a:bodyPr>
          <a:lstStyle/>
          <a:p>
            <a:r>
              <a:rPr lang="en-US" sz="2400" dirty="0" err="1">
                <a:solidFill>
                  <a:srgbClr val="178DBB"/>
                </a:solidFill>
              </a:rPr>
              <a:t>Vojt</a:t>
            </a:r>
            <a:r>
              <a:rPr lang="cs-CZ" sz="2400" dirty="0">
                <a:solidFill>
                  <a:srgbClr val="178DBB"/>
                </a:solidFill>
              </a:rPr>
              <a:t>ěch Horný</a:t>
            </a:r>
          </a:p>
          <a:p>
            <a:endParaRPr lang="cs-CZ" sz="2400" dirty="0"/>
          </a:p>
          <a:p>
            <a:r>
              <a:rPr lang="en-US" sz="2400" dirty="0"/>
              <a:t>12</a:t>
            </a:r>
            <a:r>
              <a:rPr lang="en-US" sz="2400" baseline="30000" dirty="0"/>
              <a:t>th </a:t>
            </a:r>
            <a:r>
              <a:rPr lang="en-US" sz="2400" dirty="0"/>
              <a:t>May </a:t>
            </a:r>
            <a:r>
              <a:rPr lang="cs-CZ" sz="2400" dirty="0"/>
              <a:t>202</a:t>
            </a:r>
            <a:r>
              <a:rPr lang="en-US" sz="2400" dirty="0"/>
              <a:t>2</a:t>
            </a:r>
            <a:endParaRPr lang="cs-CZ" sz="2400" dirty="0"/>
          </a:p>
          <a:p>
            <a:r>
              <a:rPr lang="en-US" sz="2400" dirty="0"/>
              <a:t>Bordeaux, France</a:t>
            </a:r>
            <a:endParaRPr lang="cs-CZ" sz="2400" dirty="0"/>
          </a:p>
          <a:p>
            <a:endParaRPr lang="cs-CZ" sz="2400" dirty="0"/>
          </a:p>
        </p:txBody>
      </p:sp>
      <p:pic>
        <p:nvPicPr>
          <p:cNvPr id="38" name="Picture 4" descr="luli logo">
            <a:extLst>
              <a:ext uri="{FF2B5EF4-FFF2-40B4-BE49-F238E27FC236}">
                <a16:creationId xmlns:a16="http://schemas.microsoft.com/office/drawing/2014/main" id="{066ED785-B6F2-4414-9D60-05E63E7238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1373" y="184936"/>
            <a:ext cx="1605998" cy="84576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File:CEA logo nouveau.svg">
            <a:extLst>
              <a:ext uri="{FF2B5EF4-FFF2-40B4-BE49-F238E27FC236}">
                <a16:creationId xmlns:a16="http://schemas.microsoft.com/office/drawing/2014/main" id="{F45EB206-6246-4259-8FDD-4C0C471049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8891" y="184935"/>
            <a:ext cx="1028942" cy="839953"/>
          </a:xfrm>
          <a:prstGeom prst="rect">
            <a:avLst/>
          </a:prstGeom>
          <a:noFill/>
          <a:extLst>
            <a:ext uri="{909E8E84-426E-40DD-AFC4-6F175D3DCCD1}">
              <a14:hiddenFill xmlns:a14="http://schemas.microsoft.com/office/drawing/2010/main">
                <a:solidFill>
                  <a:srgbClr val="FFFFFF"/>
                </a:solidFill>
              </a14:hiddenFill>
            </a:ext>
          </a:extLst>
        </p:spPr>
      </p:pic>
      <p:sp>
        <p:nvSpPr>
          <p:cNvPr id="11" name="Sous-titre 2">
            <a:extLst>
              <a:ext uri="{FF2B5EF4-FFF2-40B4-BE49-F238E27FC236}">
                <a16:creationId xmlns:a16="http://schemas.microsoft.com/office/drawing/2014/main" id="{CBD9B08E-96B9-435E-B526-793639E5C70E}"/>
              </a:ext>
            </a:extLst>
          </p:cNvPr>
          <p:cNvSpPr txBox="1">
            <a:spLocks/>
          </p:cNvSpPr>
          <p:nvPr/>
        </p:nvSpPr>
        <p:spPr>
          <a:xfrm>
            <a:off x="1481006" y="6273709"/>
            <a:ext cx="5310319" cy="42473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de-DE" sz="1200" b="1" dirty="0">
                <a:solidFill>
                  <a:srgbClr val="178DBB"/>
                </a:solidFill>
              </a:rPr>
              <a:t>GDR APPEL 2022</a:t>
            </a:r>
            <a:endParaRPr lang="cs-CZ" sz="1200" b="1" dirty="0"/>
          </a:p>
        </p:txBody>
      </p:sp>
      <p:pic>
        <p:nvPicPr>
          <p:cNvPr id="7" name="Picture 6">
            <a:extLst>
              <a:ext uri="{FF2B5EF4-FFF2-40B4-BE49-F238E27FC236}">
                <a16:creationId xmlns:a16="http://schemas.microsoft.com/office/drawing/2014/main" id="{46AAC722-F22E-4F9E-BD73-8D3C4FE7A466}"/>
              </a:ext>
            </a:extLst>
          </p:cNvPr>
          <p:cNvPicPr>
            <a:picLocks noChangeAspect="1"/>
          </p:cNvPicPr>
          <p:nvPr/>
        </p:nvPicPr>
        <p:blipFill rotWithShape="1">
          <a:blip r:embed="rId4"/>
          <a:srcRect t="1886" r="2820"/>
          <a:stretch/>
        </p:blipFill>
        <p:spPr>
          <a:xfrm>
            <a:off x="8340401" y="3274682"/>
            <a:ext cx="3619011" cy="2529575"/>
          </a:xfrm>
          <a:prstGeom prst="rect">
            <a:avLst/>
          </a:prstGeom>
        </p:spPr>
      </p:pic>
      <p:sp>
        <p:nvSpPr>
          <p:cNvPr id="2" name="TextBox 1">
            <a:extLst>
              <a:ext uri="{FF2B5EF4-FFF2-40B4-BE49-F238E27FC236}">
                <a16:creationId xmlns:a16="http://schemas.microsoft.com/office/drawing/2014/main" id="{AEA428D0-FF92-4A65-A916-CB8FD10312E5}"/>
              </a:ext>
            </a:extLst>
          </p:cNvPr>
          <p:cNvSpPr txBox="1"/>
          <p:nvPr/>
        </p:nvSpPr>
        <p:spPr>
          <a:xfrm>
            <a:off x="7155645" y="6345177"/>
            <a:ext cx="4997446" cy="424732"/>
          </a:xfrm>
          <a:prstGeom prst="rect">
            <a:avLst/>
          </a:prstGeom>
          <a:noFill/>
        </p:spPr>
        <p:txBody>
          <a:bodyPr wrap="square" rtlCol="0">
            <a:spAutoFit/>
          </a:bodyPr>
          <a:lstStyle/>
          <a:p>
            <a:pPr defTabSz="457200">
              <a:lnSpc>
                <a:spcPct val="90000"/>
              </a:lnSpc>
              <a:spcBef>
                <a:spcPts val="1000"/>
              </a:spcBef>
              <a:buClr>
                <a:schemeClr val="accent1"/>
              </a:buClr>
            </a:pPr>
            <a:r>
              <a:rPr lang="en-US" sz="1200" b="1" dirty="0">
                <a:solidFill>
                  <a:srgbClr val="178DBB"/>
                </a:solidFill>
              </a:rPr>
              <a:t>My co-authors</a:t>
            </a:r>
            <a:br>
              <a:rPr lang="en-US" sz="1200" dirty="0">
                <a:solidFill>
                  <a:srgbClr val="178DBB"/>
                </a:solidFill>
              </a:rPr>
            </a:br>
            <a:r>
              <a:rPr lang="en-US" sz="1200" dirty="0">
                <a:solidFill>
                  <a:srgbClr val="178DBB"/>
                </a:solidFill>
              </a:rPr>
              <a:t>Julien Fuchs, Sophia N. Chen, Laurent </a:t>
            </a:r>
            <a:r>
              <a:rPr lang="en-US" sz="1200" dirty="0" err="1">
                <a:solidFill>
                  <a:srgbClr val="178DBB"/>
                </a:solidFill>
              </a:rPr>
              <a:t>Gremillet</a:t>
            </a:r>
            <a:r>
              <a:rPr lang="en-US" sz="1200" dirty="0">
                <a:solidFill>
                  <a:srgbClr val="178DBB"/>
                </a:solidFill>
              </a:rPr>
              <a:t>, Xavier </a:t>
            </a:r>
            <a:r>
              <a:rPr lang="en-US" sz="1200" dirty="0" err="1">
                <a:solidFill>
                  <a:srgbClr val="178DBB"/>
                </a:solidFill>
              </a:rPr>
              <a:t>Davoine</a:t>
            </a:r>
            <a:endParaRPr lang="en-GB" sz="1200" dirty="0">
              <a:solidFill>
                <a:srgbClr val="178DBB"/>
              </a:solidFill>
            </a:endParaRPr>
          </a:p>
        </p:txBody>
      </p:sp>
    </p:spTree>
    <p:extLst>
      <p:ext uri="{BB962C8B-B14F-4D97-AF65-F5344CB8AC3E}">
        <p14:creationId xmlns:p14="http://schemas.microsoft.com/office/powerpoint/2010/main" val="1371286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764A5-8F85-4358-8704-5A25A54D2F80}"/>
              </a:ext>
            </a:extLst>
          </p:cNvPr>
          <p:cNvSpPr>
            <a:spLocks noGrp="1"/>
          </p:cNvSpPr>
          <p:nvPr>
            <p:ph type="title"/>
          </p:nvPr>
        </p:nvSpPr>
        <p:spPr/>
        <p:txBody>
          <a:bodyPr/>
          <a:lstStyle/>
          <a:p>
            <a:r>
              <a:rPr lang="en-US" dirty="0"/>
              <a:t>Light intensification in NCD layer</a:t>
            </a:r>
            <a:endParaRPr lang="en-GB" dirty="0"/>
          </a:p>
        </p:txBody>
      </p:sp>
      <p:sp>
        <p:nvSpPr>
          <p:cNvPr id="4" name="Content Placeholder 3">
            <a:extLst>
              <a:ext uri="{FF2B5EF4-FFF2-40B4-BE49-F238E27FC236}">
                <a16:creationId xmlns:a16="http://schemas.microsoft.com/office/drawing/2014/main" id="{03CE6687-6E23-47EF-A59A-81893A562F37}"/>
              </a:ext>
            </a:extLst>
          </p:cNvPr>
          <p:cNvSpPr>
            <a:spLocks noGrp="1"/>
          </p:cNvSpPr>
          <p:nvPr>
            <p:ph sz="half" idx="2"/>
          </p:nvPr>
        </p:nvSpPr>
        <p:spPr/>
        <p:txBody>
          <a:bodyPr/>
          <a:lstStyle/>
          <a:p>
            <a:r>
              <a:rPr lang="en-US" dirty="0"/>
              <a:t>Maximum intensification is around factor of three for NCD densities in range (0.60,2.11) </a:t>
            </a:r>
            <a:r>
              <a:rPr lang="en-GB" i="1" dirty="0" err="1">
                <a:solidFill>
                  <a:prstClr val="black"/>
                </a:solidFill>
              </a:rPr>
              <a:t>n</a:t>
            </a:r>
            <a:r>
              <a:rPr lang="en-GB" i="1" baseline="-25000" dirty="0" err="1">
                <a:solidFill>
                  <a:prstClr val="black"/>
                </a:solidFill>
              </a:rPr>
              <a:t>cr</a:t>
            </a:r>
            <a:r>
              <a:rPr lang="en-US" dirty="0"/>
              <a:t>.</a:t>
            </a:r>
          </a:p>
          <a:p>
            <a:r>
              <a:rPr lang="en-US" dirty="0"/>
              <a:t>Optimum achieved for lower density of </a:t>
            </a:r>
            <a:r>
              <a:rPr lang="en-GB" dirty="0">
                <a:solidFill>
                  <a:prstClr val="black"/>
                </a:solidFill>
              </a:rPr>
              <a:t>0.74 </a:t>
            </a:r>
            <a:r>
              <a:rPr lang="en-GB" i="1" dirty="0" err="1">
                <a:solidFill>
                  <a:prstClr val="black"/>
                </a:solidFill>
              </a:rPr>
              <a:t>n</a:t>
            </a:r>
            <a:r>
              <a:rPr lang="en-GB" i="1" baseline="-25000" dirty="0" err="1">
                <a:solidFill>
                  <a:prstClr val="black"/>
                </a:solidFill>
              </a:rPr>
              <a:t>cr</a:t>
            </a:r>
            <a:r>
              <a:rPr lang="en-GB" i="1" dirty="0">
                <a:solidFill>
                  <a:prstClr val="black"/>
                </a:solidFill>
              </a:rPr>
              <a:t>.</a:t>
            </a:r>
          </a:p>
          <a:p>
            <a:r>
              <a:rPr lang="en-GB" dirty="0">
                <a:solidFill>
                  <a:prstClr val="black"/>
                </a:solidFill>
              </a:rPr>
              <a:t>Best focusing agrees with model.</a:t>
            </a:r>
          </a:p>
          <a:p>
            <a:endParaRPr lang="en-US" i="1" dirty="0">
              <a:solidFill>
                <a:prstClr val="black"/>
              </a:solidFill>
            </a:endParaRPr>
          </a:p>
          <a:p>
            <a:r>
              <a:rPr lang="en-US" dirty="0">
                <a:solidFill>
                  <a:prstClr val="black"/>
                </a:solidFill>
              </a:rPr>
              <a:t>The smallest laser spot does not necessarily lead to the highest intensity.</a:t>
            </a:r>
            <a:endParaRPr lang="en-GB" dirty="0">
              <a:solidFill>
                <a:prstClr val="black"/>
              </a:solidFill>
            </a:endParaRPr>
          </a:p>
        </p:txBody>
      </p:sp>
      <p:pic>
        <p:nvPicPr>
          <p:cNvPr id="3" name="Picture 2">
            <a:extLst>
              <a:ext uri="{FF2B5EF4-FFF2-40B4-BE49-F238E27FC236}">
                <a16:creationId xmlns:a16="http://schemas.microsoft.com/office/drawing/2014/main" id="{E3E93DD1-4456-46B5-BBE7-437E3A4305C4}"/>
              </a:ext>
            </a:extLst>
          </p:cNvPr>
          <p:cNvPicPr>
            <a:picLocks noChangeAspect="1"/>
          </p:cNvPicPr>
          <p:nvPr/>
        </p:nvPicPr>
        <p:blipFill>
          <a:blip r:embed="rId3"/>
          <a:stretch>
            <a:fillRect/>
          </a:stretch>
        </p:blipFill>
        <p:spPr>
          <a:xfrm>
            <a:off x="1219917" y="1905000"/>
            <a:ext cx="5561905" cy="3761905"/>
          </a:xfrm>
          <a:prstGeom prst="rect">
            <a:avLst/>
          </a:prstGeom>
        </p:spPr>
      </p:pic>
      <p:sp>
        <p:nvSpPr>
          <p:cNvPr id="6" name="TextBox 5">
            <a:extLst>
              <a:ext uri="{FF2B5EF4-FFF2-40B4-BE49-F238E27FC236}">
                <a16:creationId xmlns:a16="http://schemas.microsoft.com/office/drawing/2014/main" id="{367F9172-13A5-438F-9F6C-EBE0B0DF6AAB}"/>
              </a:ext>
            </a:extLst>
          </p:cNvPr>
          <p:cNvSpPr txBox="1"/>
          <p:nvPr/>
        </p:nvSpPr>
        <p:spPr>
          <a:xfrm>
            <a:off x="2220062" y="6135709"/>
            <a:ext cx="979054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err="1">
                <a:ln>
                  <a:noFill/>
                </a:ln>
                <a:solidFill>
                  <a:prstClr val="black"/>
                </a:solidFill>
                <a:effectLst/>
                <a:uLnTx/>
                <a:uFillTx/>
                <a:latin typeface="Century Gothic" panose="020B0502020202020204"/>
                <a:ea typeface="+mn-ea"/>
                <a:cs typeface="+mn-cs"/>
              </a:rPr>
              <a:t>Pazzaglia</a:t>
            </a:r>
            <a:r>
              <a:rPr kumimoji="0" lang="en-GB" sz="1400" b="0" i="0" u="none" strike="noStrike" kern="1200" cap="none" spc="0" normalizeH="0" baseline="0" noProof="0" dirty="0">
                <a:ln>
                  <a:noFill/>
                </a:ln>
                <a:solidFill>
                  <a:prstClr val="black"/>
                </a:solidFill>
                <a:effectLst/>
                <a:uLnTx/>
                <a:uFillTx/>
                <a:latin typeface="Century Gothic" panose="020B0502020202020204"/>
                <a:ea typeface="+mn-ea"/>
                <a:cs typeface="+mn-cs"/>
              </a:rPr>
              <a:t>, A., </a:t>
            </a:r>
            <a:r>
              <a:rPr kumimoji="0" lang="en-GB" sz="1400" b="0" i="0" u="none" strike="noStrike" kern="1200" cap="none" spc="0" normalizeH="0" baseline="0" noProof="0" dirty="0" err="1">
                <a:ln>
                  <a:noFill/>
                </a:ln>
                <a:solidFill>
                  <a:prstClr val="black"/>
                </a:solidFill>
                <a:effectLst/>
                <a:uLnTx/>
                <a:uFillTx/>
                <a:latin typeface="Century Gothic" panose="020B0502020202020204"/>
                <a:ea typeface="+mn-ea"/>
                <a:cs typeface="+mn-cs"/>
              </a:rPr>
              <a:t>Fedeli</a:t>
            </a:r>
            <a:r>
              <a:rPr kumimoji="0" lang="en-GB" sz="1400" b="0" i="0" u="none" strike="noStrike" kern="1200" cap="none" spc="0" normalizeH="0" baseline="0" noProof="0" dirty="0">
                <a:ln>
                  <a:noFill/>
                </a:ln>
                <a:solidFill>
                  <a:prstClr val="black"/>
                </a:solidFill>
                <a:effectLst/>
                <a:uLnTx/>
                <a:uFillTx/>
                <a:latin typeface="Century Gothic" panose="020B0502020202020204"/>
                <a:ea typeface="+mn-ea"/>
                <a:cs typeface="+mn-cs"/>
              </a:rPr>
              <a:t>, L., </a:t>
            </a:r>
            <a:r>
              <a:rPr kumimoji="0" lang="en-GB" sz="1400" b="0" i="0" u="none" strike="noStrike" kern="1200" cap="none" spc="0" normalizeH="0" baseline="0" noProof="0" dirty="0" err="1">
                <a:ln>
                  <a:noFill/>
                </a:ln>
                <a:solidFill>
                  <a:prstClr val="black"/>
                </a:solidFill>
                <a:effectLst/>
                <a:uLnTx/>
                <a:uFillTx/>
                <a:latin typeface="Century Gothic" panose="020B0502020202020204"/>
                <a:ea typeface="+mn-ea"/>
                <a:cs typeface="+mn-cs"/>
              </a:rPr>
              <a:t>Formenti</a:t>
            </a:r>
            <a:r>
              <a:rPr kumimoji="0" lang="en-GB" sz="1400" b="0" i="0" u="none" strike="noStrike" kern="1200" cap="none" spc="0" normalizeH="0" baseline="0" noProof="0" dirty="0">
                <a:ln>
                  <a:noFill/>
                </a:ln>
                <a:solidFill>
                  <a:prstClr val="black"/>
                </a:solidFill>
                <a:effectLst/>
                <a:uLnTx/>
                <a:uFillTx/>
                <a:latin typeface="Century Gothic" panose="020B0502020202020204"/>
                <a:ea typeface="+mn-ea"/>
                <a:cs typeface="+mn-cs"/>
              </a:rPr>
              <a:t>, A., </a:t>
            </a:r>
            <a:r>
              <a:rPr kumimoji="0" lang="en-GB" sz="1400" b="0" i="0" u="none" strike="noStrike" kern="1200" cap="none" spc="0" normalizeH="0" baseline="0" noProof="0" dirty="0" err="1">
                <a:ln>
                  <a:noFill/>
                </a:ln>
                <a:solidFill>
                  <a:prstClr val="black"/>
                </a:solidFill>
                <a:effectLst/>
                <a:uLnTx/>
                <a:uFillTx/>
                <a:latin typeface="Century Gothic" panose="020B0502020202020204"/>
                <a:ea typeface="+mn-ea"/>
                <a:cs typeface="+mn-cs"/>
              </a:rPr>
              <a:t>Maffini</a:t>
            </a:r>
            <a:r>
              <a:rPr kumimoji="0" lang="en-GB" sz="1400" b="0" i="0" u="none" strike="noStrike" kern="1200" cap="none" spc="0" normalizeH="0" baseline="0" noProof="0" dirty="0">
                <a:ln>
                  <a:noFill/>
                </a:ln>
                <a:solidFill>
                  <a:prstClr val="black"/>
                </a:solidFill>
                <a:effectLst/>
                <a:uLnTx/>
                <a:uFillTx/>
                <a:latin typeface="Century Gothic" panose="020B0502020202020204"/>
                <a:ea typeface="+mn-ea"/>
                <a:cs typeface="+mn-cs"/>
              </a:rPr>
              <a:t>, A., &amp; </a:t>
            </a:r>
            <a:r>
              <a:rPr kumimoji="0" lang="en-GB" sz="1400" b="0" i="0" u="none" strike="noStrike" kern="1200" cap="none" spc="0" normalizeH="0" baseline="0" noProof="0" dirty="0" err="1">
                <a:ln>
                  <a:noFill/>
                </a:ln>
                <a:solidFill>
                  <a:prstClr val="black"/>
                </a:solidFill>
                <a:effectLst/>
                <a:uLnTx/>
                <a:uFillTx/>
                <a:latin typeface="Century Gothic" panose="020B0502020202020204"/>
                <a:ea typeface="+mn-ea"/>
                <a:cs typeface="+mn-cs"/>
              </a:rPr>
              <a:t>Passoni</a:t>
            </a:r>
            <a:r>
              <a:rPr kumimoji="0" lang="en-GB" sz="1400" b="0" i="0" u="none" strike="noStrike" kern="1200" cap="none" spc="0" normalizeH="0" baseline="0" noProof="0" dirty="0">
                <a:ln>
                  <a:noFill/>
                </a:ln>
                <a:solidFill>
                  <a:prstClr val="black"/>
                </a:solidFill>
                <a:effectLst/>
                <a:uLnTx/>
                <a:uFillTx/>
                <a:latin typeface="Century Gothic" panose="020B0502020202020204"/>
                <a:ea typeface="+mn-ea"/>
                <a:cs typeface="+mn-cs"/>
              </a:rPr>
              <a:t>, M. (2020). A theoretical model of laser-driven ion acceleration from near-critical double-layer targets. </a:t>
            </a:r>
            <a:r>
              <a:rPr kumimoji="0" lang="en-GB" sz="1400" b="0" i="1" u="none" strike="noStrike" kern="1200" cap="none" spc="0" normalizeH="0" baseline="0" noProof="0" dirty="0">
                <a:ln>
                  <a:noFill/>
                </a:ln>
                <a:solidFill>
                  <a:prstClr val="black"/>
                </a:solidFill>
                <a:effectLst/>
                <a:uLnTx/>
                <a:uFillTx/>
                <a:latin typeface="Century Gothic" panose="020B0502020202020204"/>
                <a:ea typeface="+mn-ea"/>
                <a:cs typeface="+mn-cs"/>
              </a:rPr>
              <a:t>Communications Physics</a:t>
            </a:r>
            <a:r>
              <a:rPr kumimoji="0" lang="en-GB" sz="14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GB" sz="1400" b="0" i="1" u="none" strike="noStrike" kern="1200" cap="none" spc="0" normalizeH="0" baseline="0" noProof="0" dirty="0">
                <a:ln>
                  <a:noFill/>
                </a:ln>
                <a:solidFill>
                  <a:prstClr val="black"/>
                </a:solidFill>
                <a:effectLst/>
                <a:uLnTx/>
                <a:uFillTx/>
                <a:latin typeface="Century Gothic" panose="020B0502020202020204"/>
                <a:ea typeface="+mn-ea"/>
                <a:cs typeface="+mn-cs"/>
              </a:rPr>
              <a:t>3</a:t>
            </a:r>
            <a:r>
              <a:rPr kumimoji="0" lang="en-GB" sz="1400" b="0" i="0" u="none" strike="noStrike" kern="1200" cap="none" spc="0" normalizeH="0" baseline="0" noProof="0" dirty="0">
                <a:ln>
                  <a:noFill/>
                </a:ln>
                <a:solidFill>
                  <a:prstClr val="black"/>
                </a:solidFill>
                <a:effectLst/>
                <a:uLnTx/>
                <a:uFillTx/>
                <a:latin typeface="Century Gothic" panose="020B0502020202020204"/>
                <a:ea typeface="+mn-ea"/>
                <a:cs typeface="+mn-cs"/>
              </a:rPr>
              <a:t>(1), 1-13.</a:t>
            </a:r>
          </a:p>
        </p:txBody>
      </p:sp>
    </p:spTree>
    <p:extLst>
      <p:ext uri="{BB962C8B-B14F-4D97-AF65-F5344CB8AC3E}">
        <p14:creationId xmlns:p14="http://schemas.microsoft.com/office/powerpoint/2010/main" val="231495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284E8-8C3C-49C5-BFAE-8DD972690D6C}"/>
              </a:ext>
            </a:extLst>
          </p:cNvPr>
          <p:cNvSpPr>
            <a:spLocks noGrp="1"/>
          </p:cNvSpPr>
          <p:nvPr>
            <p:ph type="title"/>
          </p:nvPr>
        </p:nvSpPr>
        <p:spPr>
          <a:xfrm>
            <a:off x="1810325" y="884987"/>
            <a:ext cx="9337964" cy="1280890"/>
          </a:xfrm>
        </p:spPr>
        <p:txBody>
          <a:bodyPr>
            <a:normAutofit/>
          </a:bodyPr>
          <a:lstStyle/>
          <a:p>
            <a:r>
              <a:rPr lang="en-US" sz="3200" dirty="0" err="1"/>
              <a:t>Ultraintense</a:t>
            </a:r>
            <a:r>
              <a:rPr lang="en-US" sz="3200" dirty="0"/>
              <a:t>-laser-based neutron generation</a:t>
            </a:r>
            <a:endParaRPr lang="en-GB" sz="3200" dirty="0"/>
          </a:p>
        </p:txBody>
      </p:sp>
      <p:sp>
        <p:nvSpPr>
          <p:cNvPr id="11" name="TextBox 10">
            <a:extLst>
              <a:ext uri="{FF2B5EF4-FFF2-40B4-BE49-F238E27FC236}">
                <a16:creationId xmlns:a16="http://schemas.microsoft.com/office/drawing/2014/main" id="{AA9C82DD-BE34-4D9D-9A9F-D51B96A89A5C}"/>
              </a:ext>
            </a:extLst>
          </p:cNvPr>
          <p:cNvSpPr txBox="1"/>
          <p:nvPr/>
        </p:nvSpPr>
        <p:spPr>
          <a:xfrm>
            <a:off x="1810325" y="4186642"/>
            <a:ext cx="9736961" cy="774571"/>
          </a:xfrm>
          <a:prstGeom prst="rect">
            <a:avLst/>
          </a:prstGeom>
          <a:noFill/>
        </p:spPr>
        <p:txBody>
          <a:bodyPr wrap="none" rtlCol="0">
            <a:spAutoFit/>
          </a:bodyPr>
          <a:lstStyle/>
          <a:p>
            <a:pPr marL="342900" marR="0" lvl="0" indent="-342900" algn="l" defTabSz="457200" rtl="0" eaLnBrk="1" fontAlgn="auto" latinLnBrk="0" hangingPunct="1">
              <a:lnSpc>
                <a:spcPct val="100000"/>
              </a:lnSpc>
              <a:spcBef>
                <a:spcPts val="1000"/>
              </a:spcBef>
              <a:spcAft>
                <a:spcPts val="0"/>
              </a:spcAft>
              <a:buClr>
                <a:srgbClr val="353535"/>
              </a:buClr>
              <a:buSzTx/>
              <a:buFont typeface="Wingdings 3" charset="2"/>
              <a:buChar char=""/>
              <a:tabLst/>
              <a:defRPr/>
            </a:pPr>
            <a:r>
              <a:rPr kumimoji="0" lang="en-GB" sz="1800" b="0" i="0" u="none" strike="noStrike" kern="1200" cap="none" spc="0" normalizeH="0" baseline="0" noProof="0" dirty="0">
                <a:ln>
                  <a:noFill/>
                </a:ln>
                <a:solidFill>
                  <a:srgbClr val="178DBB"/>
                </a:solidFill>
                <a:effectLst/>
                <a:uLnTx/>
                <a:uFillTx/>
                <a:latin typeface="Century Gothic" panose="020B0502020202020204"/>
                <a:ea typeface="+mn-ea"/>
                <a:cs typeface="+mn-cs"/>
              </a:rPr>
              <a:t>High-energy protons from single-/double-layer targets driven by 1 PW Apollon laser</a:t>
            </a:r>
          </a:p>
          <a:p>
            <a:pPr marL="342900" marR="0" lvl="0" indent="-342900" algn="l" defTabSz="457200" rtl="0" eaLnBrk="1" fontAlgn="auto" latinLnBrk="0" hangingPunct="1">
              <a:lnSpc>
                <a:spcPct val="100000"/>
              </a:lnSpc>
              <a:spcBef>
                <a:spcPts val="1000"/>
              </a:spcBef>
              <a:spcAft>
                <a:spcPts val="0"/>
              </a:spcAft>
              <a:buClr>
                <a:srgbClr val="353535"/>
              </a:buClr>
              <a:buSzTx/>
              <a:buFont typeface="Wingdings 3" charset="2"/>
              <a:buChar char=""/>
              <a:tabLst/>
              <a:defRPr/>
            </a:pPr>
            <a:endParaRPr kumimoji="0" lang="en-GB"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mc:AlternateContent xmlns:mc="http://schemas.openxmlformats.org/markup-compatibility/2006" xmlns:a14="http://schemas.microsoft.com/office/drawing/2010/main">
        <mc:Choice Requires="a14">
          <p:sp>
            <p:nvSpPr>
              <p:cNvPr id="12" name="Zástupný symbol pro text 10">
                <a:extLst>
                  <a:ext uri="{FF2B5EF4-FFF2-40B4-BE49-F238E27FC236}">
                    <a16:creationId xmlns:a16="http://schemas.microsoft.com/office/drawing/2014/main" id="{2FFDB098-ECAD-4051-BD1D-FA61DDFA75C3}"/>
                  </a:ext>
                </a:extLst>
              </p:cNvPr>
              <p:cNvSpPr txBox="1">
                <a:spLocks/>
              </p:cNvSpPr>
              <p:nvPr/>
            </p:nvSpPr>
            <p:spPr>
              <a:xfrm>
                <a:off x="2037034" y="4573927"/>
                <a:ext cx="4353087" cy="253140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285750" marR="0" lvl="0" indent="-285750" algn="l" defTabSz="457200" rtl="0" eaLnBrk="1" fontAlgn="auto" latinLnBrk="0" hangingPunct="1">
                  <a:lnSpc>
                    <a:spcPct val="100000"/>
                  </a:lnSpc>
                  <a:spcBef>
                    <a:spcPts val="0"/>
                  </a:spcBef>
                  <a:spcAft>
                    <a:spcPts val="0"/>
                  </a:spcAft>
                  <a:buClr>
                    <a:srgbClr val="353535"/>
                  </a:buClr>
                  <a:buSzTx/>
                  <a:buFont typeface="Arial" panose="020B0604020202020204" pitchFamily="34" charset="0"/>
                  <a:buChar char="•"/>
                  <a:tabLst/>
                  <a:defRPr/>
                </a:pPr>
                <a:r>
                  <a:rPr kumimoji="0" lang="en-US" sz="1800" b="0" i="1" u="none" strike="noStrike" kern="1200" cap="none" spc="0" normalizeH="0" baseline="0" noProof="0" dirty="0">
                    <a:ln>
                      <a:noFill/>
                    </a:ln>
                    <a:solidFill>
                      <a:prstClr val="black">
                        <a:lumMod val="75000"/>
                        <a:lumOff val="25000"/>
                      </a:prstClr>
                    </a:solidFill>
                    <a:effectLst/>
                    <a:uLnTx/>
                    <a:uFillTx/>
                    <a:latin typeface="Cambria Math" panose="02040503050406030204" pitchFamily="18" charset="0"/>
                    <a:ea typeface="+mn-ea"/>
                    <a:cs typeface="+mn-cs"/>
                  </a:rPr>
                  <a:t>E </a:t>
                </a:r>
                <a:r>
                  <a:rPr kumimoji="0" lang="en-US" sz="1800" b="0" u="none" strike="noStrike" kern="1200" cap="none" spc="0" normalizeH="0" baseline="0" noProof="0" dirty="0">
                    <a:ln>
                      <a:noFill/>
                    </a:ln>
                    <a:solidFill>
                      <a:prstClr val="black">
                        <a:lumMod val="75000"/>
                        <a:lumOff val="25000"/>
                      </a:prstClr>
                    </a:solidFill>
                    <a:effectLst/>
                    <a:uLnTx/>
                    <a:uFillTx/>
                    <a:latin typeface="Cambria Math" panose="02040503050406030204" pitchFamily="18" charset="0"/>
                    <a:ea typeface="+mn-ea"/>
                    <a:cs typeface="+mn-cs"/>
                  </a:rPr>
                  <a:t>= 22 J</a:t>
                </a:r>
                <a:endParaRPr kumimoji="0" lang="en-US" sz="1800" b="0" i="1" u="none" strike="noStrike" kern="1200" cap="none" spc="0" normalizeH="0" baseline="0" noProof="0" dirty="0">
                  <a:ln>
                    <a:noFill/>
                  </a:ln>
                  <a:solidFill>
                    <a:prstClr val="black">
                      <a:lumMod val="75000"/>
                      <a:lumOff val="25000"/>
                    </a:prstClr>
                  </a:solidFill>
                  <a:effectLst/>
                  <a:uLnTx/>
                  <a:uFillTx/>
                  <a:latin typeface="Cambria Math" panose="02040503050406030204" pitchFamily="18" charset="0"/>
                  <a:ea typeface="+mn-ea"/>
                  <a:cs typeface="+mn-cs"/>
                </a:endParaRPr>
              </a:p>
              <a:p>
                <a:pPr marL="285750" marR="0" lvl="0" indent="-285750" algn="l" defTabSz="457200" rtl="0" eaLnBrk="1" fontAlgn="auto" latinLnBrk="0" hangingPunct="1">
                  <a:lnSpc>
                    <a:spcPct val="100000"/>
                  </a:lnSpc>
                  <a:spcBef>
                    <a:spcPts val="0"/>
                  </a:spcBef>
                  <a:spcAft>
                    <a:spcPts val="0"/>
                  </a:spcAft>
                  <a:buClr>
                    <a:srgbClr val="353535"/>
                  </a:buClr>
                  <a:buSzTx/>
                  <a:buFont typeface="Arial" panose="020B0604020202020204" pitchFamily="34" charset="0"/>
                  <a:buChar char="•"/>
                  <a:tabLst/>
                  <a:defRPr/>
                </a:pPr>
                <a14:m>
                  <m:oMath xmlns:m="http://schemas.openxmlformats.org/officeDocument/2006/math">
                    <m:sSub>
                      <m:sSubPr>
                        <m:ctrlPr>
                          <a:rPr kumimoji="0" lang="en-US" sz="18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ea"/>
                            <a:cs typeface="+mn-cs"/>
                          </a:rPr>
                          <m:t>0,</m:t>
                        </m:r>
                        <m:r>
                          <a:rPr kumimoji="0" lang="en-US" sz="18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ea"/>
                            <a:cs typeface="+mn-cs"/>
                          </a:rPr>
                          <m:t>𝑑</m:t>
                        </m:r>
                      </m:sub>
                    </m:sSub>
                    <m:r>
                      <a:rPr kumimoji="0" lang="en-US" sz="18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ea"/>
                        <a:cs typeface="+mn-cs"/>
                      </a:rPr>
                      <m:t>=30.6</m:t>
                    </m:r>
                  </m:oMath>
                </a14:m>
                <a:endParaRPr kumimoji="0" lang="en-US" sz="1800" b="0" i="1" u="none" strike="noStrike" kern="1200" cap="none" spc="0" normalizeH="0" baseline="0" noProof="0" dirty="0">
                  <a:ln>
                    <a:noFill/>
                  </a:ln>
                  <a:solidFill>
                    <a:prstClr val="black">
                      <a:lumMod val="75000"/>
                      <a:lumOff val="25000"/>
                    </a:prstClr>
                  </a:solidFill>
                  <a:effectLst/>
                  <a:uLnTx/>
                  <a:uFillTx/>
                  <a:latin typeface="Cambria Math" panose="02040503050406030204" pitchFamily="18" charset="0"/>
                  <a:ea typeface="+mn-ea"/>
                  <a:cs typeface="+mn-cs"/>
                </a:endParaRPr>
              </a:p>
              <a:p>
                <a:pPr marL="285750" marR="0" lvl="0" indent="-285750" algn="l" defTabSz="457200" rtl="0" eaLnBrk="1" fontAlgn="auto" latinLnBrk="0" hangingPunct="1">
                  <a:lnSpc>
                    <a:spcPct val="100000"/>
                  </a:lnSpc>
                  <a:spcBef>
                    <a:spcPts val="0"/>
                  </a:spcBef>
                  <a:spcAft>
                    <a:spcPts val="0"/>
                  </a:spcAft>
                  <a:buClr>
                    <a:srgbClr val="353535"/>
                  </a:buClr>
                  <a:buSzTx/>
                  <a:buFont typeface="Arial" panose="020B0604020202020204" pitchFamily="34" charset="0"/>
                  <a:buChar char="•"/>
                  <a:tabLst/>
                  <a:defRPr/>
                </a:pPr>
                <a14:m>
                  <m:oMath xmlns:m="http://schemas.openxmlformats.org/officeDocument/2006/math">
                    <m:sSub>
                      <m:sSubPr>
                        <m:ctrlPr>
                          <a:rPr kumimoji="0" lang="en-US" sz="1800" b="0" i="1" u="none" strike="noStrike" kern="1200" cap="none" spc="0" normalizeH="0" baseline="0" noProof="0">
                            <a:ln>
                              <a:noFill/>
                            </a:ln>
                            <a:solidFill>
                              <a:prstClr val="black">
                                <a:lumMod val="75000"/>
                                <a:lumOff val="25000"/>
                              </a:prstClr>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Cambria Math" panose="02040503050406030204" pitchFamily="18" charset="0"/>
                            <a:cs typeface="+mn-cs"/>
                          </a:rPr>
                          <m:t>𝜆</m:t>
                        </m:r>
                      </m:e>
                      <m:sub>
                        <m:r>
                          <a:rPr kumimoji="0" lang="en-US" sz="18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Cambria Math" panose="02040503050406030204" pitchFamily="18" charset="0"/>
                            <a:cs typeface="+mn-cs"/>
                          </a:rPr>
                          <m:t>0</m:t>
                        </m:r>
                      </m:sub>
                    </m:sSub>
                    <m:r>
                      <a:rPr kumimoji="0" lang="en-US" sz="1800" b="0" i="1" u="none" strike="noStrike" kern="1200" cap="none" spc="0" normalizeH="0" baseline="0" noProof="0">
                        <a:ln>
                          <a:noFill/>
                        </a:ln>
                        <a:solidFill>
                          <a:prstClr val="black">
                            <a:lumMod val="75000"/>
                            <a:lumOff val="25000"/>
                          </a:prstClr>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ea"/>
                        <a:cs typeface="+mn-cs"/>
                      </a:rPr>
                      <m:t>0</m:t>
                    </m:r>
                    <m:r>
                      <a:rPr kumimoji="0" lang="en-US" sz="1800" b="0" i="1" u="none" strike="noStrike" kern="1200" cap="none" spc="0" normalizeH="0" baseline="0" noProof="0">
                        <a:ln>
                          <a:noFill/>
                        </a:ln>
                        <a:solidFill>
                          <a:prstClr val="black">
                            <a:lumMod val="75000"/>
                            <a:lumOff val="25000"/>
                          </a:prstClr>
                        </a:solidFill>
                        <a:effectLst/>
                        <a:uLnTx/>
                        <a:uFillTx/>
                        <a:latin typeface="Cambria Math" panose="02040503050406030204" pitchFamily="18" charset="0"/>
                        <a:ea typeface="+mn-ea"/>
                        <a:cs typeface="+mn-cs"/>
                      </a:rPr>
                      <m:t>.8</m:t>
                    </m:r>
                  </m:oMath>
                </a14:m>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μ</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m</a:t>
                </a:r>
              </a:p>
              <a:p>
                <a:pPr marL="285750" marR="0" lvl="0" indent="-285750" algn="l" defTabSz="457200" rtl="0" eaLnBrk="1" fontAlgn="auto" latinLnBrk="0" hangingPunct="1">
                  <a:lnSpc>
                    <a:spcPct val="100000"/>
                  </a:lnSpc>
                  <a:spcBef>
                    <a:spcPts val="0"/>
                  </a:spcBef>
                  <a:spcAft>
                    <a:spcPts val="0"/>
                  </a:spcAft>
                  <a:buClr>
                    <a:srgbClr val="353535"/>
                  </a:buClr>
                  <a:buSzTx/>
                  <a:buFont typeface="Arial" panose="020B0604020202020204" pitchFamily="34" charset="0"/>
                  <a:buChar char="•"/>
                  <a:tabLst/>
                  <a:defRPr/>
                </a:pPr>
                <a14:m>
                  <m:oMath xmlns:m="http://schemas.openxmlformats.org/officeDocument/2006/math">
                    <m:sSub>
                      <m:sSubPr>
                        <m:ctrlPr>
                          <a:rPr kumimoji="0" lang="en-US" sz="1800" b="0" i="1" u="none" strike="noStrike" kern="1200" cap="none" spc="0" normalizeH="0" baseline="0" noProof="0">
                            <a:ln>
                              <a:noFill/>
                            </a:ln>
                            <a:solidFill>
                              <a:prstClr val="black">
                                <a:lumMod val="75000"/>
                                <a:lumOff val="25000"/>
                              </a:prstClr>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ea"/>
                            <a:cs typeface="+mn-cs"/>
                          </a:rPr>
                          <m:t>𝐷</m:t>
                        </m:r>
                      </m:e>
                      <m:sub>
                        <m:r>
                          <a:rPr kumimoji="0" lang="en-US" sz="18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Cambria Math" panose="02040503050406030204" pitchFamily="18" charset="0"/>
                            <a:cs typeface="+mn-cs"/>
                          </a:rPr>
                          <m:t>0</m:t>
                        </m:r>
                      </m:sub>
                    </m:sSub>
                    <m:r>
                      <a:rPr kumimoji="0" lang="en-US" sz="1800" b="0" i="1" u="none" strike="noStrike" kern="1200" cap="none" spc="0" normalizeH="0" baseline="0" noProof="0">
                        <a:ln>
                          <a:noFill/>
                        </a:ln>
                        <a:solidFill>
                          <a:prstClr val="black">
                            <a:lumMod val="75000"/>
                            <a:lumOff val="25000"/>
                          </a:prstClr>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ea"/>
                        <a:cs typeface="+mn-cs"/>
                      </a:rPr>
                      <m:t>5</m:t>
                    </m:r>
                  </m:oMath>
                </a14:m>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μ</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m (FWHM of intensity)</a:t>
                </a:r>
              </a:p>
              <a:p>
                <a:pPr marL="285750" marR="0" lvl="0" indent="-285750" algn="l" defTabSz="457200" rtl="0" eaLnBrk="1" fontAlgn="auto" latinLnBrk="0" hangingPunct="1">
                  <a:lnSpc>
                    <a:spcPct val="100000"/>
                  </a:lnSpc>
                  <a:spcBef>
                    <a:spcPts val="0"/>
                  </a:spcBef>
                  <a:spcAft>
                    <a:spcPts val="0"/>
                  </a:spcAft>
                  <a:buClr>
                    <a:srgbClr val="353535"/>
                  </a:buClr>
                  <a:buSzTx/>
                  <a:buFont typeface="Arial" panose="020B0604020202020204" pitchFamily="34" charset="0"/>
                  <a:buChar char="•"/>
                  <a:tabLst/>
                  <a:defRPr/>
                </a:pPr>
                <a14:m>
                  <m:oMath xmlns:m="http://schemas.openxmlformats.org/officeDocument/2006/math">
                    <m:r>
                      <a:rPr kumimoji="0" lang="en-US" sz="18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Cambria Math" panose="02040503050406030204" pitchFamily="18" charset="0"/>
                        <a:cs typeface="+mn-cs"/>
                      </a:rPr>
                      <m:t>𝜏</m:t>
                    </m:r>
                    <m:r>
                      <a:rPr kumimoji="0" lang="en-US" sz="1800" b="0" i="1" u="none" strike="noStrike" kern="1200" cap="none" spc="0" normalizeH="0" baseline="0" noProof="0">
                        <a:ln>
                          <a:noFill/>
                        </a:ln>
                        <a:solidFill>
                          <a:prstClr val="black">
                            <a:lumMod val="75000"/>
                            <a:lumOff val="25000"/>
                          </a:prstClr>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ea"/>
                        <a:cs typeface="+mn-cs"/>
                      </a:rPr>
                      <m:t>2</m:t>
                    </m:r>
                    <m:r>
                      <a:rPr kumimoji="0" lang="en-US" sz="1800" b="0" i="1" u="none" strike="noStrike" kern="1200" cap="none" spc="0" normalizeH="0" baseline="0" noProof="0">
                        <a:ln>
                          <a:noFill/>
                        </a:ln>
                        <a:solidFill>
                          <a:prstClr val="black">
                            <a:lumMod val="75000"/>
                            <a:lumOff val="25000"/>
                          </a:prstClr>
                        </a:solidFill>
                        <a:effectLst/>
                        <a:uLnTx/>
                        <a:uFillTx/>
                        <a:latin typeface="Cambria Math" panose="02040503050406030204" pitchFamily="18" charset="0"/>
                        <a:ea typeface="+mn-ea"/>
                        <a:cs typeface="+mn-cs"/>
                      </a:rPr>
                      <m:t>0</m:t>
                    </m:r>
                  </m:oMath>
                </a14:m>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fs (FWHM of intensity)</a:t>
                </a:r>
              </a:p>
              <a:p>
                <a:pPr marL="285750" marR="0" lvl="0" indent="-285750" algn="l" defTabSz="457200" rtl="0" eaLnBrk="1" fontAlgn="auto" latinLnBrk="0" hangingPunct="1">
                  <a:lnSpc>
                    <a:spcPct val="100000"/>
                  </a:lnSpc>
                  <a:spcBef>
                    <a:spcPts val="1000"/>
                  </a:spcBef>
                  <a:spcAft>
                    <a:spcPts val="0"/>
                  </a:spcAft>
                  <a:buClr>
                    <a:srgbClr val="353535"/>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mc:Choice>
        <mc:Fallback xmlns="">
          <p:sp>
            <p:nvSpPr>
              <p:cNvPr id="12" name="Zástupný symbol pro text 10">
                <a:extLst>
                  <a:ext uri="{FF2B5EF4-FFF2-40B4-BE49-F238E27FC236}">
                    <a16:creationId xmlns:a16="http://schemas.microsoft.com/office/drawing/2014/main" id="{2FFDB098-ECAD-4051-BD1D-FA61DDFA75C3}"/>
                  </a:ext>
                </a:extLst>
              </p:cNvPr>
              <p:cNvSpPr txBox="1">
                <a:spLocks noRot="1" noChangeAspect="1" noMove="1" noResize="1" noEditPoints="1" noAdjustHandles="1" noChangeArrowheads="1" noChangeShapeType="1" noTextEdit="1"/>
              </p:cNvSpPr>
              <p:nvPr/>
            </p:nvSpPr>
            <p:spPr>
              <a:xfrm>
                <a:off x="2037034" y="4573927"/>
                <a:ext cx="4353087" cy="2531406"/>
              </a:xfrm>
              <a:prstGeom prst="rect">
                <a:avLst/>
              </a:prstGeom>
              <a:blipFill>
                <a:blip r:embed="rId3"/>
                <a:stretch>
                  <a:fillRect l="-840" t="-1442"/>
                </a:stretch>
              </a:blipFill>
            </p:spPr>
            <p:txBody>
              <a:bodyPr/>
              <a:lstStyle/>
              <a:p>
                <a:r>
                  <a:rPr lang="en-GB">
                    <a:noFill/>
                  </a:rPr>
                  <a:t> </a:t>
                </a:r>
              </a:p>
            </p:txBody>
          </p:sp>
        </mc:Fallback>
      </mc:AlternateContent>
      <p:sp>
        <p:nvSpPr>
          <p:cNvPr id="13" name="Zástupný symbol pro text 10">
            <a:extLst>
              <a:ext uri="{FF2B5EF4-FFF2-40B4-BE49-F238E27FC236}">
                <a16:creationId xmlns:a16="http://schemas.microsoft.com/office/drawing/2014/main" id="{3D07623B-0158-4255-9166-C66E5D487FCD}"/>
              </a:ext>
            </a:extLst>
          </p:cNvPr>
          <p:cNvSpPr txBox="1">
            <a:spLocks/>
          </p:cNvSpPr>
          <p:nvPr/>
        </p:nvSpPr>
        <p:spPr>
          <a:xfrm>
            <a:off x="6538030" y="4590041"/>
            <a:ext cx="5009256" cy="253140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0"/>
              </a:spcAft>
              <a:buClr>
                <a:srgbClr val="353535"/>
              </a:buClr>
              <a:buSzTx/>
              <a:buFont typeface="+mj-lt"/>
              <a:buAutoNum type="arabicPeriod"/>
              <a:tabLst/>
              <a:defRPr/>
            </a:pPr>
            <a:r>
              <a:rPr kumimoji="0" lang="en-GB"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nm-thick solid CH foil target, </a:t>
            </a:r>
            <a:r>
              <a:rPr kumimoji="0" lang="en-GB" sz="1800" b="0" i="1"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n</a:t>
            </a:r>
            <a:r>
              <a:rPr kumimoji="0" lang="en-GB" sz="1800" b="0" i="1" u="none" strike="noStrike" kern="1200" cap="none" spc="0" normalizeH="0" baseline="-25000" noProof="0" dirty="0">
                <a:ln>
                  <a:noFill/>
                </a:ln>
                <a:solidFill>
                  <a:prstClr val="black">
                    <a:lumMod val="75000"/>
                    <a:lumOff val="25000"/>
                  </a:prstClr>
                </a:solidFill>
                <a:effectLst/>
                <a:uLnTx/>
                <a:uFillTx/>
                <a:latin typeface="Century Gothic" panose="020B0502020202020204"/>
                <a:ea typeface="+mn-ea"/>
                <a:cs typeface="+mn-cs"/>
              </a:rPr>
              <a:t>e</a:t>
            </a:r>
            <a:r>
              <a:rPr kumimoji="0" lang="en-GB"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=200 </a:t>
            </a:r>
            <a:r>
              <a:rPr kumimoji="0" lang="en-GB" sz="1800" b="0" i="1"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n</a:t>
            </a:r>
            <a:r>
              <a:rPr kumimoji="0" lang="en-GB" sz="1800" b="0" i="1" u="none" strike="noStrike" kern="1200" cap="none" spc="0" normalizeH="0" baseline="-25000" noProof="0" dirty="0" err="1">
                <a:ln>
                  <a:noFill/>
                </a:ln>
                <a:solidFill>
                  <a:prstClr val="black">
                    <a:lumMod val="75000"/>
                    <a:lumOff val="25000"/>
                  </a:prstClr>
                </a:solidFill>
                <a:effectLst/>
                <a:uLnTx/>
                <a:uFillTx/>
                <a:latin typeface="Century Gothic" panose="020B0502020202020204"/>
                <a:ea typeface="+mn-ea"/>
                <a:cs typeface="+mn-cs"/>
              </a:rPr>
              <a:t>cr</a:t>
            </a:r>
            <a:endParaRPr kumimoji="0" lang="en-US" sz="1800" b="0" i="1" u="none" strike="noStrike" kern="1200" cap="none" spc="0" normalizeH="0" baseline="-25000" noProof="0" dirty="0">
              <a:ln>
                <a:noFill/>
              </a:ln>
              <a:solidFill>
                <a:prstClr val="black">
                  <a:lumMod val="75000"/>
                  <a:lumOff val="25000"/>
                </a:prstClr>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
                <a:srgbClr val="353535"/>
              </a:buClr>
              <a:buSzTx/>
              <a:buFont typeface="+mj-lt"/>
              <a:buAutoNum type="arabicPeriod"/>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μ</a:t>
            </a:r>
            <a:r>
              <a:rPr kumimoji="0" lang="en-GB"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m-thick near-critical plasma layer + nm-thick solid CH foil target, </a:t>
            </a:r>
            <a:r>
              <a:rPr kumimoji="0" lang="en-GB" sz="1800" b="0" i="1"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n</a:t>
            </a:r>
            <a:r>
              <a:rPr kumimoji="0" lang="en-GB" sz="1800" b="0" i="1" u="none" strike="noStrike" kern="1200" cap="none" spc="0" normalizeH="0" baseline="-25000" noProof="0" dirty="0">
                <a:ln>
                  <a:noFill/>
                </a:ln>
                <a:solidFill>
                  <a:prstClr val="black">
                    <a:lumMod val="75000"/>
                    <a:lumOff val="25000"/>
                  </a:prstClr>
                </a:solidFill>
                <a:effectLst/>
                <a:uLnTx/>
                <a:uFillTx/>
                <a:latin typeface="Century Gothic" panose="020B0502020202020204"/>
                <a:ea typeface="+mn-ea"/>
                <a:cs typeface="+mn-cs"/>
              </a:rPr>
              <a:t>e</a:t>
            </a:r>
            <a:r>
              <a:rPr kumimoji="0" lang="en-GB"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=200 </a:t>
            </a:r>
            <a:r>
              <a:rPr kumimoji="0" lang="en-GB" sz="1800" b="0" i="1"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n</a:t>
            </a:r>
            <a:r>
              <a:rPr kumimoji="0" lang="en-GB" sz="1800" b="0" i="1" u="none" strike="noStrike" kern="1200" cap="none" spc="0" normalizeH="0" baseline="-25000" noProof="0" dirty="0" err="1">
                <a:ln>
                  <a:noFill/>
                </a:ln>
                <a:solidFill>
                  <a:prstClr val="black">
                    <a:lumMod val="75000"/>
                    <a:lumOff val="25000"/>
                  </a:prstClr>
                </a:solidFill>
                <a:effectLst/>
                <a:uLnTx/>
                <a:uFillTx/>
                <a:latin typeface="Century Gothic" panose="020B0502020202020204"/>
                <a:ea typeface="+mn-ea"/>
                <a:cs typeface="+mn-cs"/>
              </a:rPr>
              <a:t>cr</a:t>
            </a:r>
            <a:endParaRPr kumimoji="0" lang="en-US" sz="1800" b="0" i="1" u="none" strike="noStrike" kern="1200" cap="none" spc="0" normalizeH="0" baseline="-25000" noProof="0" dirty="0">
              <a:ln>
                <a:noFill/>
              </a:ln>
              <a:solidFill>
                <a:prstClr val="black">
                  <a:lumMod val="75000"/>
                  <a:lumOff val="25000"/>
                </a:prstClr>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353535"/>
              </a:buClr>
              <a:buSzTx/>
              <a:buFont typeface="+mj-lt"/>
              <a:buAutoNum type="arabicPeriod"/>
              <a:tabLst/>
              <a:defRPr/>
            </a:pPr>
            <a:endParaRPr kumimoji="0" lang="en-GB"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pic>
        <p:nvPicPr>
          <p:cNvPr id="14" name="Picture 4" descr="luli logo">
            <a:extLst>
              <a:ext uri="{FF2B5EF4-FFF2-40B4-BE49-F238E27FC236}">
                <a16:creationId xmlns:a16="http://schemas.microsoft.com/office/drawing/2014/main" id="{8A0984D7-62D1-4891-A240-E5ECEFA4DC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30837" y="88957"/>
            <a:ext cx="1278037" cy="67304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File:CEA logo nouveau.svg">
            <a:extLst>
              <a:ext uri="{FF2B5EF4-FFF2-40B4-BE49-F238E27FC236}">
                <a16:creationId xmlns:a16="http://schemas.microsoft.com/office/drawing/2014/main" id="{BFBAD0C6-F03E-4783-8EB3-8452BB2970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1382" y="84334"/>
            <a:ext cx="818822" cy="6684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B3D019B-A832-4337-A1C6-B7EF9420E740}"/>
              </a:ext>
            </a:extLst>
          </p:cNvPr>
          <p:cNvPicPr>
            <a:picLocks noChangeAspect="1"/>
          </p:cNvPicPr>
          <p:nvPr/>
        </p:nvPicPr>
        <p:blipFill rotWithShape="1">
          <a:blip r:embed="rId6"/>
          <a:srcRect r="26181" b="17595"/>
          <a:stretch/>
        </p:blipFill>
        <p:spPr>
          <a:xfrm>
            <a:off x="1810325" y="1637702"/>
            <a:ext cx="6497784" cy="2460371"/>
          </a:xfrm>
          <a:prstGeom prst="rect">
            <a:avLst/>
          </a:prstGeom>
        </p:spPr>
      </p:pic>
      <p:pic>
        <p:nvPicPr>
          <p:cNvPr id="16" name="Picture 15">
            <a:extLst>
              <a:ext uri="{FF2B5EF4-FFF2-40B4-BE49-F238E27FC236}">
                <a16:creationId xmlns:a16="http://schemas.microsoft.com/office/drawing/2014/main" id="{B0D678D3-EF2D-4999-9296-2BDEAF5924F5}"/>
              </a:ext>
            </a:extLst>
          </p:cNvPr>
          <p:cNvPicPr>
            <a:picLocks noChangeAspect="1"/>
          </p:cNvPicPr>
          <p:nvPr/>
        </p:nvPicPr>
        <p:blipFill rotWithShape="1">
          <a:blip r:embed="rId6"/>
          <a:srcRect b="17595"/>
          <a:stretch/>
        </p:blipFill>
        <p:spPr>
          <a:xfrm>
            <a:off x="1810325" y="1653815"/>
            <a:ext cx="8802255" cy="2460371"/>
          </a:xfrm>
          <a:prstGeom prst="rect">
            <a:avLst/>
          </a:prstGeom>
        </p:spPr>
      </p:pic>
      <p:sp>
        <p:nvSpPr>
          <p:cNvPr id="10" name="TextBox 9">
            <a:extLst>
              <a:ext uri="{FF2B5EF4-FFF2-40B4-BE49-F238E27FC236}">
                <a16:creationId xmlns:a16="http://schemas.microsoft.com/office/drawing/2014/main" id="{0BB85F90-4D9C-4033-9153-2FC6BE378B95}"/>
              </a:ext>
            </a:extLst>
          </p:cNvPr>
          <p:cNvSpPr txBox="1"/>
          <p:nvPr/>
        </p:nvSpPr>
        <p:spPr>
          <a:xfrm>
            <a:off x="1810325" y="6046233"/>
            <a:ext cx="10219750" cy="117981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1000"/>
              </a:spcBef>
              <a:spcAft>
                <a:spcPts val="0"/>
              </a:spcAft>
              <a:buClr>
                <a:srgbClr val="353535"/>
              </a:buClr>
              <a:buSzTx/>
              <a:buFont typeface="Wingdings 3" charset="2"/>
              <a:buChar char=""/>
              <a:tabLst/>
              <a:defRPr/>
            </a:pPr>
            <a:r>
              <a:rPr lang="cs-CZ" dirty="0">
                <a:solidFill>
                  <a:srgbClr val="178DBB"/>
                </a:solidFill>
                <a:latin typeface="Century Gothic" panose="020B0502020202020204"/>
              </a:rPr>
              <a:t>Apollon-class system operates once per minute - it is rather a nuclear security concern.</a:t>
            </a:r>
          </a:p>
          <a:p>
            <a:pPr marL="342900" marR="0" lvl="0" indent="-342900" algn="l" defTabSz="457200" rtl="0" eaLnBrk="1" fontAlgn="auto" latinLnBrk="0" hangingPunct="1">
              <a:lnSpc>
                <a:spcPct val="100000"/>
              </a:lnSpc>
              <a:spcBef>
                <a:spcPts val="1000"/>
              </a:spcBef>
              <a:spcAft>
                <a:spcPts val="0"/>
              </a:spcAft>
              <a:buClr>
                <a:srgbClr val="353535"/>
              </a:buClr>
              <a:buSzTx/>
              <a:buFont typeface="Wingdings 3" charset="2"/>
              <a:buChar char=""/>
              <a:tabLst/>
              <a:defRPr/>
            </a:pPr>
            <a:r>
              <a:rPr kumimoji="0" lang="cs-CZ" sz="1800" b="0" i="0" u="none" strike="noStrike" kern="1200" cap="none" spc="0" normalizeH="0" baseline="0" noProof="0" dirty="0">
                <a:ln>
                  <a:noFill/>
                </a:ln>
                <a:solidFill>
                  <a:srgbClr val="178DBB"/>
                </a:solidFill>
                <a:effectLst/>
                <a:uLnTx/>
                <a:uFillTx/>
                <a:latin typeface="Century Gothic" panose="020B0502020202020204"/>
                <a:ea typeface="+mn-ea"/>
                <a:cs typeface="+mn-cs"/>
              </a:rPr>
              <a:t>In fact, the</a:t>
            </a:r>
            <a:r>
              <a:rPr lang="cs-CZ" dirty="0">
                <a:solidFill>
                  <a:srgbClr val="178DBB"/>
                </a:solidFill>
                <a:latin typeface="Century Gothic" panose="020B0502020202020204"/>
              </a:rPr>
              <a:t>y are capable to run at 10 Hz.</a:t>
            </a:r>
            <a:endParaRPr kumimoji="0" lang="en-GB" sz="1800" b="0" i="0" u="none" strike="noStrike" kern="1200" cap="none" spc="0" normalizeH="0" baseline="0" noProof="0" dirty="0">
              <a:ln>
                <a:noFill/>
              </a:ln>
              <a:solidFill>
                <a:srgbClr val="178DBB"/>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353535"/>
              </a:buClr>
              <a:buSzTx/>
              <a:buFont typeface="Wingdings 3" charset="2"/>
              <a:buChar char=""/>
              <a:tabLst/>
              <a:defRPr/>
            </a:pPr>
            <a:endParaRPr kumimoji="0" lang="en-GB"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
        <p:nvSpPr>
          <p:cNvPr id="3" name="Oval 2">
            <a:extLst>
              <a:ext uri="{FF2B5EF4-FFF2-40B4-BE49-F238E27FC236}">
                <a16:creationId xmlns:a16="http://schemas.microsoft.com/office/drawing/2014/main" id="{B50E10CF-FC37-4509-BC4E-C8F7241479DD}"/>
              </a:ext>
            </a:extLst>
          </p:cNvPr>
          <p:cNvSpPr/>
          <p:nvPr/>
        </p:nvSpPr>
        <p:spPr>
          <a:xfrm>
            <a:off x="3842158" y="2382473"/>
            <a:ext cx="604007" cy="1683459"/>
          </a:xfrm>
          <a:prstGeom prst="ellipse">
            <a:avLst/>
          </a:prstGeom>
          <a:solidFill>
            <a:schemeClr val="accent4">
              <a:lumMod val="60000"/>
              <a:lumOff val="40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71531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F0568-0BDF-467A-8F73-D27D997C471F}"/>
              </a:ext>
            </a:extLst>
          </p:cNvPr>
          <p:cNvSpPr>
            <a:spLocks noGrp="1"/>
          </p:cNvSpPr>
          <p:nvPr>
            <p:ph type="title"/>
          </p:nvPr>
        </p:nvSpPr>
        <p:spPr/>
        <p:txBody>
          <a:bodyPr/>
          <a:lstStyle/>
          <a:p>
            <a:r>
              <a:rPr lang="en-US" dirty="0"/>
              <a:t>PIC simulations of proton acceleration</a:t>
            </a:r>
            <a:endParaRPr lang="en-GB" dirty="0"/>
          </a:p>
        </p:txBody>
      </p:sp>
      <p:pic>
        <p:nvPicPr>
          <p:cNvPr id="5" name="Picture 4">
            <a:extLst>
              <a:ext uri="{FF2B5EF4-FFF2-40B4-BE49-F238E27FC236}">
                <a16:creationId xmlns:a16="http://schemas.microsoft.com/office/drawing/2014/main" id="{5C75A33B-53A9-4FFF-90EE-A3558EDDC654}"/>
              </a:ext>
            </a:extLst>
          </p:cNvPr>
          <p:cNvPicPr>
            <a:picLocks noChangeAspect="1"/>
          </p:cNvPicPr>
          <p:nvPr/>
        </p:nvPicPr>
        <p:blipFill rotWithShape="1">
          <a:blip r:embed="rId3"/>
          <a:srcRect t="1886" r="2820"/>
          <a:stretch/>
        </p:blipFill>
        <p:spPr>
          <a:xfrm>
            <a:off x="7927758" y="3864962"/>
            <a:ext cx="4021585" cy="2810962"/>
          </a:xfrm>
          <a:prstGeom prst="rect">
            <a:avLst/>
          </a:prstGeom>
        </p:spPr>
      </p:pic>
      <p:pic>
        <p:nvPicPr>
          <p:cNvPr id="9" name="Picture 8">
            <a:extLst>
              <a:ext uri="{FF2B5EF4-FFF2-40B4-BE49-F238E27FC236}">
                <a16:creationId xmlns:a16="http://schemas.microsoft.com/office/drawing/2014/main" id="{790E4AE5-57DA-45BF-910B-E157321EA88C}"/>
              </a:ext>
            </a:extLst>
          </p:cNvPr>
          <p:cNvPicPr>
            <a:picLocks noChangeAspect="1"/>
          </p:cNvPicPr>
          <p:nvPr/>
        </p:nvPicPr>
        <p:blipFill>
          <a:blip r:embed="rId4"/>
          <a:stretch>
            <a:fillRect/>
          </a:stretch>
        </p:blipFill>
        <p:spPr>
          <a:xfrm>
            <a:off x="1899821" y="1331031"/>
            <a:ext cx="7876190" cy="2400000"/>
          </a:xfrm>
          <a:prstGeom prst="rect">
            <a:avLst/>
          </a:prstGeom>
        </p:spPr>
      </p:pic>
      <p:sp>
        <p:nvSpPr>
          <p:cNvPr id="12" name="Content Placeholder 11">
            <a:extLst>
              <a:ext uri="{FF2B5EF4-FFF2-40B4-BE49-F238E27FC236}">
                <a16:creationId xmlns:a16="http://schemas.microsoft.com/office/drawing/2014/main" id="{7800BFB0-5903-41D6-B901-83CE398D6327}"/>
              </a:ext>
            </a:extLst>
          </p:cNvPr>
          <p:cNvSpPr>
            <a:spLocks noGrp="1"/>
          </p:cNvSpPr>
          <p:nvPr>
            <p:ph sz="half" idx="1"/>
          </p:nvPr>
        </p:nvSpPr>
        <p:spPr>
          <a:xfrm>
            <a:off x="1899821" y="4039340"/>
            <a:ext cx="6027938" cy="2606428"/>
          </a:xfrm>
        </p:spPr>
        <p:txBody>
          <a:bodyPr>
            <a:normAutofit/>
          </a:bodyPr>
          <a:lstStyle/>
          <a:p>
            <a:pPr marL="0" indent="0">
              <a:buNone/>
            </a:pPr>
            <a:r>
              <a:rPr lang="en-US" dirty="0"/>
              <a:t>Other parameters are the same:</a:t>
            </a:r>
            <a:endParaRPr lang="en-GB" dirty="0"/>
          </a:p>
          <a:p>
            <a:r>
              <a:rPr lang="en-GB" dirty="0">
                <a:solidFill>
                  <a:schemeClr val="accent6">
                    <a:lumMod val="75000"/>
                  </a:schemeClr>
                </a:solidFill>
              </a:rPr>
              <a:t>Plasma:</a:t>
            </a:r>
            <a:r>
              <a:rPr lang="en-GB" i="1" dirty="0"/>
              <a:t> </a:t>
            </a:r>
            <a:r>
              <a:rPr lang="en-GB" i="1" dirty="0" err="1"/>
              <a:t>n</a:t>
            </a:r>
            <a:r>
              <a:rPr lang="en-GB" i="1" baseline="-25000" dirty="0" err="1"/>
              <a:t>e,SD</a:t>
            </a:r>
            <a:r>
              <a:rPr lang="en-GB" i="1" baseline="-25000" dirty="0"/>
              <a:t> </a:t>
            </a:r>
            <a:r>
              <a:rPr lang="en-GB" dirty="0"/>
              <a:t>= 200 </a:t>
            </a:r>
            <a:r>
              <a:rPr lang="en-GB" i="1" dirty="0" err="1"/>
              <a:t>n</a:t>
            </a:r>
            <a:r>
              <a:rPr lang="en-GB" i="1" baseline="-25000" dirty="0" err="1"/>
              <a:t>cr</a:t>
            </a:r>
            <a:r>
              <a:rPr lang="en-GB" dirty="0"/>
              <a:t> </a:t>
            </a:r>
          </a:p>
          <a:p>
            <a:r>
              <a:rPr lang="en-GB" dirty="0">
                <a:solidFill>
                  <a:schemeClr val="accent6">
                    <a:lumMod val="75000"/>
                  </a:schemeClr>
                </a:solidFill>
              </a:rPr>
              <a:t>Laser: </a:t>
            </a:r>
            <a:r>
              <a:rPr lang="en-GB" i="1" dirty="0"/>
              <a:t>D</a:t>
            </a:r>
            <a:r>
              <a:rPr lang="en-GB" i="1" baseline="-25000" dirty="0"/>
              <a:t>0</a:t>
            </a:r>
            <a:r>
              <a:rPr lang="en-GB" dirty="0"/>
              <a:t> = 5 </a:t>
            </a:r>
            <a:r>
              <a:rPr lang="en-GB" dirty="0" err="1"/>
              <a:t>μm</a:t>
            </a:r>
            <a:r>
              <a:rPr lang="en-GB" dirty="0"/>
              <a:t>, </a:t>
            </a:r>
            <a:r>
              <a:rPr lang="en-GB" i="1" dirty="0"/>
              <a:t>a</a:t>
            </a:r>
            <a:r>
              <a:rPr lang="en-GB" i="1" baseline="-25000" dirty="0"/>
              <a:t>0</a:t>
            </a:r>
            <a:r>
              <a:rPr lang="en-GB" dirty="0"/>
              <a:t> = 30.6, </a:t>
            </a:r>
            <a:r>
              <a:rPr lang="el-GR" i="1" dirty="0"/>
              <a:t>τ</a:t>
            </a:r>
            <a:r>
              <a:rPr lang="en-GB" dirty="0"/>
              <a:t>  = 20 fs</a:t>
            </a:r>
          </a:p>
          <a:p>
            <a:endParaRPr lang="en-GB" dirty="0"/>
          </a:p>
          <a:p>
            <a:pPr marL="0" indent="0">
              <a:buNone/>
            </a:pPr>
            <a:r>
              <a:rPr lang="en-GB" dirty="0"/>
              <a:t>Last column shows total number of accelerated protons or deuterons with energy above 1 MeV.</a:t>
            </a:r>
          </a:p>
        </p:txBody>
      </p:sp>
      <p:sp>
        <p:nvSpPr>
          <p:cNvPr id="13" name="TextBox 12">
            <a:extLst>
              <a:ext uri="{FF2B5EF4-FFF2-40B4-BE49-F238E27FC236}">
                <a16:creationId xmlns:a16="http://schemas.microsoft.com/office/drawing/2014/main" id="{2975CF49-2324-4585-B7AD-93B7C14B4DAB}"/>
              </a:ext>
            </a:extLst>
          </p:cNvPr>
          <p:cNvSpPr txBox="1"/>
          <p:nvPr/>
        </p:nvSpPr>
        <p:spPr>
          <a:xfrm>
            <a:off x="9776011" y="1689823"/>
            <a:ext cx="1213794" cy="369332"/>
          </a:xfrm>
          <a:prstGeom prst="rect">
            <a:avLst/>
          </a:prstGeom>
          <a:noFill/>
        </p:spPr>
        <p:txBody>
          <a:bodyPr wrap="none" rtlCol="0">
            <a:spAutoFit/>
          </a:bodyPr>
          <a:lstStyle/>
          <a:p>
            <a:r>
              <a:rPr lang="en-US" dirty="0" err="1">
                <a:solidFill>
                  <a:schemeClr val="accent6">
                    <a:lumMod val="75000"/>
                  </a:schemeClr>
                </a:solidFill>
              </a:rPr>
              <a:t>Brantov</a:t>
            </a:r>
            <a:r>
              <a:rPr lang="en-US" dirty="0">
                <a:solidFill>
                  <a:schemeClr val="accent6">
                    <a:lumMod val="75000"/>
                  </a:schemeClr>
                </a:solidFill>
              </a:rPr>
              <a:t> </a:t>
            </a:r>
            <a:r>
              <a:rPr lang="en-US" i="1" dirty="0">
                <a:solidFill>
                  <a:schemeClr val="accent6">
                    <a:lumMod val="75000"/>
                  </a:schemeClr>
                </a:solidFill>
              </a:rPr>
              <a:t>L</a:t>
            </a:r>
            <a:endParaRPr lang="en-GB" i="1" dirty="0">
              <a:solidFill>
                <a:schemeClr val="accent6">
                  <a:lumMod val="75000"/>
                </a:schemeClr>
              </a:solidFill>
            </a:endParaRPr>
          </a:p>
        </p:txBody>
      </p:sp>
    </p:spTree>
    <p:extLst>
      <p:ext uri="{BB962C8B-B14F-4D97-AF65-F5344CB8AC3E}">
        <p14:creationId xmlns:p14="http://schemas.microsoft.com/office/powerpoint/2010/main" val="2628250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01AEA-3BEC-4B35-BBBB-B263C720B8BA}"/>
              </a:ext>
            </a:extLst>
          </p:cNvPr>
          <p:cNvSpPr>
            <a:spLocks noGrp="1"/>
          </p:cNvSpPr>
          <p:nvPr>
            <p:ph type="title"/>
          </p:nvPr>
        </p:nvSpPr>
        <p:spPr/>
        <p:txBody>
          <a:bodyPr/>
          <a:lstStyle/>
          <a:p>
            <a:r>
              <a:rPr lang="en-US" dirty="0"/>
              <a:t>Proton acceleration with a single- and double-layer targets</a:t>
            </a:r>
            <a:endParaRPr lang="en-GB" dirty="0"/>
          </a:p>
        </p:txBody>
      </p:sp>
      <p:pic>
        <p:nvPicPr>
          <p:cNvPr id="5" name="dlt_acc">
            <a:hlinkClick r:id="" action="ppaction://media"/>
            <a:extLst>
              <a:ext uri="{FF2B5EF4-FFF2-40B4-BE49-F238E27FC236}">
                <a16:creationId xmlns:a16="http://schemas.microsoft.com/office/drawing/2014/main" id="{726EDC23-7AC0-4416-B003-8BB190F86306}"/>
              </a:ext>
            </a:extLst>
          </p:cNvPr>
          <p:cNvPicPr>
            <a:picLocks noGrp="1" noChangeAspect="1"/>
          </p:cNvPicPr>
          <p:nvPr>
            <p:ph sz="half" idx="1"/>
            <a:videoFile r:link="rId2"/>
            <p:extLst>
              <p:ext uri="{DAA4B4D4-6D71-4841-9C94-3DE7FCFB9230}">
                <p14:media xmlns:p14="http://schemas.microsoft.com/office/powerpoint/2010/main" r:embed="rId1"/>
              </p:ext>
            </p:extLst>
          </p:nvPr>
        </p:nvPicPr>
        <p:blipFill rotWithShape="1">
          <a:blip r:embed="rId4"/>
          <a:srcRect t="10478" b="9913"/>
          <a:stretch/>
        </p:blipFill>
        <p:spPr>
          <a:xfrm>
            <a:off x="1628632" y="1905000"/>
            <a:ext cx="8272750" cy="3703782"/>
          </a:xfrm>
        </p:spPr>
      </p:pic>
      <p:sp>
        <p:nvSpPr>
          <p:cNvPr id="6" name="TextBox 5">
            <a:extLst>
              <a:ext uri="{FF2B5EF4-FFF2-40B4-BE49-F238E27FC236}">
                <a16:creationId xmlns:a16="http://schemas.microsoft.com/office/drawing/2014/main" id="{77A4837B-9E75-4852-995E-39B0E5F8BAF6}"/>
              </a:ext>
            </a:extLst>
          </p:cNvPr>
          <p:cNvSpPr txBox="1"/>
          <p:nvPr/>
        </p:nvSpPr>
        <p:spPr>
          <a:xfrm>
            <a:off x="1579324" y="5838739"/>
            <a:ext cx="916247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a:ea typeface="+mn-ea"/>
                <a:cs typeface="+mn-cs"/>
              </a:rPr>
              <a:t>Tight laser self-focusing in near-critical plasma leads to significantly faster protons but with reduced number and larger angular divergence!</a:t>
            </a:r>
          </a:p>
        </p:txBody>
      </p:sp>
      <p:pic>
        <p:nvPicPr>
          <p:cNvPr id="7" name="Picture 4" descr="luli logo">
            <a:extLst>
              <a:ext uri="{FF2B5EF4-FFF2-40B4-BE49-F238E27FC236}">
                <a16:creationId xmlns:a16="http://schemas.microsoft.com/office/drawing/2014/main" id="{89550591-838C-4273-9BAE-0F93326F89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30837" y="88957"/>
            <a:ext cx="1278037" cy="6730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File:CEA logo nouveau.svg">
            <a:extLst>
              <a:ext uri="{FF2B5EF4-FFF2-40B4-BE49-F238E27FC236}">
                <a16:creationId xmlns:a16="http://schemas.microsoft.com/office/drawing/2014/main" id="{B1E59AEC-9CFA-40E5-8200-03A0EA8F64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1382" y="84334"/>
            <a:ext cx="818822" cy="6684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2014A6B-4372-44D2-9056-8DA539F9EC4A}"/>
              </a:ext>
            </a:extLst>
          </p:cNvPr>
          <p:cNvSpPr txBox="1"/>
          <p:nvPr/>
        </p:nvSpPr>
        <p:spPr>
          <a:xfrm>
            <a:off x="9998950" y="1963525"/>
            <a:ext cx="1128835" cy="369332"/>
          </a:xfrm>
          <a:prstGeom prst="rect">
            <a:avLst/>
          </a:prstGeom>
          <a:noFill/>
        </p:spPr>
        <p:txBody>
          <a:bodyPr wrap="none" rtlCol="0">
            <a:spAutoFit/>
          </a:bodyPr>
          <a:lstStyle/>
          <a:p>
            <a:r>
              <a:rPr lang="en-US" b="1" dirty="0">
                <a:solidFill>
                  <a:schemeClr val="accent6">
                    <a:lumMod val="75000"/>
                  </a:schemeClr>
                </a:solidFill>
              </a:rPr>
              <a:t>Case #2</a:t>
            </a:r>
            <a:endParaRPr lang="en-GB" b="1" dirty="0">
              <a:solidFill>
                <a:schemeClr val="accent6">
                  <a:lumMod val="75000"/>
                </a:schemeClr>
              </a:solidFill>
            </a:endParaRPr>
          </a:p>
        </p:txBody>
      </p:sp>
      <p:sp>
        <p:nvSpPr>
          <p:cNvPr id="9" name="TextBox 8">
            <a:extLst>
              <a:ext uri="{FF2B5EF4-FFF2-40B4-BE49-F238E27FC236}">
                <a16:creationId xmlns:a16="http://schemas.microsoft.com/office/drawing/2014/main" id="{F9B5B579-38C7-4C61-B29C-6DE2934417AE}"/>
              </a:ext>
            </a:extLst>
          </p:cNvPr>
          <p:cNvSpPr txBox="1"/>
          <p:nvPr/>
        </p:nvSpPr>
        <p:spPr>
          <a:xfrm>
            <a:off x="9998950" y="3756891"/>
            <a:ext cx="1128835" cy="369332"/>
          </a:xfrm>
          <a:prstGeom prst="rect">
            <a:avLst/>
          </a:prstGeom>
          <a:noFill/>
        </p:spPr>
        <p:txBody>
          <a:bodyPr wrap="none" rtlCol="0">
            <a:spAutoFit/>
          </a:bodyPr>
          <a:lstStyle/>
          <a:p>
            <a:r>
              <a:rPr lang="en-US" b="1" dirty="0">
                <a:solidFill>
                  <a:schemeClr val="accent6">
                    <a:lumMod val="75000"/>
                  </a:schemeClr>
                </a:solidFill>
              </a:rPr>
              <a:t>Case #6</a:t>
            </a:r>
            <a:endParaRPr lang="en-GB" b="1" dirty="0">
              <a:solidFill>
                <a:schemeClr val="accent6">
                  <a:lumMod val="75000"/>
                </a:schemeClr>
              </a:solidFill>
            </a:endParaRPr>
          </a:p>
        </p:txBody>
      </p:sp>
    </p:spTree>
    <p:extLst>
      <p:ext uri="{BB962C8B-B14F-4D97-AF65-F5344CB8AC3E}">
        <p14:creationId xmlns:p14="http://schemas.microsoft.com/office/powerpoint/2010/main" val="211738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8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01AEA-3BEC-4B35-BBBB-B263C720B8BA}"/>
              </a:ext>
            </a:extLst>
          </p:cNvPr>
          <p:cNvSpPr>
            <a:spLocks noGrp="1"/>
          </p:cNvSpPr>
          <p:nvPr>
            <p:ph type="title"/>
          </p:nvPr>
        </p:nvSpPr>
        <p:spPr/>
        <p:txBody>
          <a:bodyPr/>
          <a:lstStyle/>
          <a:p>
            <a:r>
              <a:rPr lang="en-US" dirty="0"/>
              <a:t>Ion acceleration with a single- and double-layer targets</a:t>
            </a:r>
            <a:endParaRPr lang="en-GB" dirty="0"/>
          </a:p>
        </p:txBody>
      </p:sp>
      <p:pic>
        <p:nvPicPr>
          <p:cNvPr id="7" name="Picture 4" descr="luli logo">
            <a:extLst>
              <a:ext uri="{FF2B5EF4-FFF2-40B4-BE49-F238E27FC236}">
                <a16:creationId xmlns:a16="http://schemas.microsoft.com/office/drawing/2014/main" id="{89550591-838C-4273-9BAE-0F93326F89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0837" y="88957"/>
            <a:ext cx="1278037" cy="6730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File:CEA logo nouveau.svg">
            <a:extLst>
              <a:ext uri="{FF2B5EF4-FFF2-40B4-BE49-F238E27FC236}">
                <a16:creationId xmlns:a16="http://schemas.microsoft.com/office/drawing/2014/main" id="{B1E59AEC-9CFA-40E5-8200-03A0EA8F6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1382" y="84334"/>
            <a:ext cx="818822" cy="668426"/>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a:extLst>
              <a:ext uri="{FF2B5EF4-FFF2-40B4-BE49-F238E27FC236}">
                <a16:creationId xmlns:a16="http://schemas.microsoft.com/office/drawing/2014/main" id="{A9104252-E0AD-41AF-A1AE-EE313265960A}"/>
              </a:ext>
            </a:extLst>
          </p:cNvPr>
          <p:cNvSpPr>
            <a:spLocks noGrp="1"/>
          </p:cNvSpPr>
          <p:nvPr>
            <p:ph sz="half" idx="1"/>
          </p:nvPr>
        </p:nvSpPr>
        <p:spPr>
          <a:xfrm>
            <a:off x="1698273" y="5610216"/>
            <a:ext cx="9921748" cy="972731"/>
          </a:xfrm>
        </p:spPr>
        <p:txBody>
          <a:bodyPr/>
          <a:lstStyle/>
          <a:p>
            <a:r>
              <a:rPr lang="en-US" dirty="0"/>
              <a:t>NCD layer greatly enhances the final ion energy.</a:t>
            </a:r>
          </a:p>
          <a:p>
            <a:r>
              <a:rPr lang="en-US" dirty="0"/>
              <a:t>NCD decreases the total ion number and worsens the divergence.</a:t>
            </a:r>
            <a:endParaRPr lang="en-GB" dirty="0"/>
          </a:p>
        </p:txBody>
      </p:sp>
      <p:pic>
        <p:nvPicPr>
          <p:cNvPr id="11" name="Picture 10">
            <a:extLst>
              <a:ext uri="{FF2B5EF4-FFF2-40B4-BE49-F238E27FC236}">
                <a16:creationId xmlns:a16="http://schemas.microsoft.com/office/drawing/2014/main" id="{4C1298E8-A6BB-4210-A52D-9643ACFB4A54}"/>
              </a:ext>
            </a:extLst>
          </p:cNvPr>
          <p:cNvPicPr>
            <a:picLocks noChangeAspect="1"/>
          </p:cNvPicPr>
          <p:nvPr/>
        </p:nvPicPr>
        <p:blipFill>
          <a:blip r:embed="rId4"/>
          <a:stretch>
            <a:fillRect/>
          </a:stretch>
        </p:blipFill>
        <p:spPr>
          <a:xfrm>
            <a:off x="1399584" y="1998651"/>
            <a:ext cx="10220437" cy="3489515"/>
          </a:xfrm>
          <a:prstGeom prst="rect">
            <a:avLst/>
          </a:prstGeom>
        </p:spPr>
      </p:pic>
    </p:spTree>
    <p:extLst>
      <p:ext uri="{BB962C8B-B14F-4D97-AF65-F5344CB8AC3E}">
        <p14:creationId xmlns:p14="http://schemas.microsoft.com/office/powerpoint/2010/main" val="1078408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284E8-8C3C-49C5-BFAE-8DD972690D6C}"/>
              </a:ext>
            </a:extLst>
          </p:cNvPr>
          <p:cNvSpPr>
            <a:spLocks noGrp="1"/>
          </p:cNvSpPr>
          <p:nvPr>
            <p:ph type="title"/>
          </p:nvPr>
        </p:nvSpPr>
        <p:spPr>
          <a:xfrm>
            <a:off x="1810325" y="884987"/>
            <a:ext cx="9337964" cy="1280890"/>
          </a:xfrm>
        </p:spPr>
        <p:txBody>
          <a:bodyPr>
            <a:normAutofit/>
          </a:bodyPr>
          <a:lstStyle/>
          <a:p>
            <a:r>
              <a:rPr lang="en-US" sz="3200" dirty="0" err="1"/>
              <a:t>Ultraintense</a:t>
            </a:r>
            <a:r>
              <a:rPr lang="en-US" sz="3200" dirty="0"/>
              <a:t>-laser-based neutron generation</a:t>
            </a:r>
            <a:endParaRPr lang="en-GB" sz="3200" dirty="0"/>
          </a:p>
        </p:txBody>
      </p:sp>
      <p:sp>
        <p:nvSpPr>
          <p:cNvPr id="11" name="TextBox 10">
            <a:extLst>
              <a:ext uri="{FF2B5EF4-FFF2-40B4-BE49-F238E27FC236}">
                <a16:creationId xmlns:a16="http://schemas.microsoft.com/office/drawing/2014/main" id="{AA9C82DD-BE34-4D9D-9A9F-D51B96A89A5C}"/>
              </a:ext>
            </a:extLst>
          </p:cNvPr>
          <p:cNvSpPr txBox="1"/>
          <p:nvPr/>
        </p:nvSpPr>
        <p:spPr>
          <a:xfrm>
            <a:off x="1810325" y="4186642"/>
            <a:ext cx="9736961" cy="774571"/>
          </a:xfrm>
          <a:prstGeom prst="rect">
            <a:avLst/>
          </a:prstGeom>
          <a:noFill/>
        </p:spPr>
        <p:txBody>
          <a:bodyPr wrap="none" rtlCol="0">
            <a:spAutoFit/>
          </a:bodyPr>
          <a:lstStyle/>
          <a:p>
            <a:pPr marL="342900" marR="0" lvl="0" indent="-342900" algn="l" defTabSz="457200" rtl="0" eaLnBrk="1" fontAlgn="auto" latinLnBrk="0" hangingPunct="1">
              <a:lnSpc>
                <a:spcPct val="100000"/>
              </a:lnSpc>
              <a:spcBef>
                <a:spcPts val="1000"/>
              </a:spcBef>
              <a:spcAft>
                <a:spcPts val="0"/>
              </a:spcAft>
              <a:buClr>
                <a:srgbClr val="353535"/>
              </a:buClr>
              <a:buSzTx/>
              <a:buFont typeface="Wingdings 3" charset="2"/>
              <a:buChar char=""/>
              <a:tabLst/>
              <a:defRPr/>
            </a:pPr>
            <a:r>
              <a:rPr kumimoji="0" lang="en-GB" sz="1800" b="0" i="0" u="none" strike="noStrike" kern="1200" cap="none" spc="0" normalizeH="0" baseline="0" noProof="0" dirty="0">
                <a:ln>
                  <a:noFill/>
                </a:ln>
                <a:solidFill>
                  <a:srgbClr val="178DBB"/>
                </a:solidFill>
                <a:effectLst/>
                <a:uLnTx/>
                <a:uFillTx/>
                <a:latin typeface="Century Gothic" panose="020B0502020202020204"/>
                <a:ea typeface="+mn-ea"/>
                <a:cs typeface="+mn-cs"/>
              </a:rPr>
              <a:t>High-energy protons from single-/double-layer targets driven by 1 PW Apollon laser</a:t>
            </a:r>
          </a:p>
          <a:p>
            <a:pPr marL="342900" marR="0" lvl="0" indent="-342900" algn="l" defTabSz="457200" rtl="0" eaLnBrk="1" fontAlgn="auto" latinLnBrk="0" hangingPunct="1">
              <a:lnSpc>
                <a:spcPct val="100000"/>
              </a:lnSpc>
              <a:spcBef>
                <a:spcPts val="1000"/>
              </a:spcBef>
              <a:spcAft>
                <a:spcPts val="0"/>
              </a:spcAft>
              <a:buClr>
                <a:srgbClr val="353535"/>
              </a:buClr>
              <a:buSzTx/>
              <a:buFont typeface="Wingdings 3" charset="2"/>
              <a:buChar char=""/>
              <a:tabLst/>
              <a:defRPr/>
            </a:pPr>
            <a:endParaRPr kumimoji="0" lang="en-GB"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mc:AlternateContent xmlns:mc="http://schemas.openxmlformats.org/markup-compatibility/2006" xmlns:a14="http://schemas.microsoft.com/office/drawing/2010/main">
        <mc:Choice Requires="a14">
          <p:sp>
            <p:nvSpPr>
              <p:cNvPr id="12" name="Zástupný symbol pro text 10">
                <a:extLst>
                  <a:ext uri="{FF2B5EF4-FFF2-40B4-BE49-F238E27FC236}">
                    <a16:creationId xmlns:a16="http://schemas.microsoft.com/office/drawing/2014/main" id="{2FFDB098-ECAD-4051-BD1D-FA61DDFA75C3}"/>
                  </a:ext>
                </a:extLst>
              </p:cNvPr>
              <p:cNvSpPr txBox="1">
                <a:spLocks/>
              </p:cNvSpPr>
              <p:nvPr/>
            </p:nvSpPr>
            <p:spPr>
              <a:xfrm>
                <a:off x="2037034" y="4573927"/>
                <a:ext cx="4353087" cy="253140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285750" marR="0" lvl="0" indent="-285750" algn="l" defTabSz="457200" rtl="0" eaLnBrk="1" fontAlgn="auto" latinLnBrk="0" hangingPunct="1">
                  <a:lnSpc>
                    <a:spcPct val="100000"/>
                  </a:lnSpc>
                  <a:spcBef>
                    <a:spcPts val="0"/>
                  </a:spcBef>
                  <a:spcAft>
                    <a:spcPts val="0"/>
                  </a:spcAft>
                  <a:buClr>
                    <a:srgbClr val="353535"/>
                  </a:buClr>
                  <a:buSzTx/>
                  <a:buFont typeface="Arial" panose="020B0604020202020204" pitchFamily="34" charset="0"/>
                  <a:buChar char="•"/>
                  <a:tabLst/>
                  <a:defRPr/>
                </a:pPr>
                <a:r>
                  <a:rPr kumimoji="0" lang="en-US" sz="1800" b="0" i="1" u="none" strike="noStrike" kern="1200" cap="none" spc="0" normalizeH="0" baseline="0" noProof="0" dirty="0">
                    <a:ln>
                      <a:noFill/>
                    </a:ln>
                    <a:solidFill>
                      <a:prstClr val="black">
                        <a:lumMod val="75000"/>
                        <a:lumOff val="25000"/>
                      </a:prstClr>
                    </a:solidFill>
                    <a:effectLst/>
                    <a:uLnTx/>
                    <a:uFillTx/>
                    <a:latin typeface="Cambria Math" panose="02040503050406030204" pitchFamily="18" charset="0"/>
                    <a:ea typeface="+mn-ea"/>
                    <a:cs typeface="+mn-cs"/>
                  </a:rPr>
                  <a:t>E </a:t>
                </a:r>
                <a:r>
                  <a:rPr kumimoji="0" lang="en-US" sz="1800" b="0" u="none" strike="noStrike" kern="1200" cap="none" spc="0" normalizeH="0" baseline="0" noProof="0" dirty="0">
                    <a:ln>
                      <a:noFill/>
                    </a:ln>
                    <a:solidFill>
                      <a:prstClr val="black">
                        <a:lumMod val="75000"/>
                        <a:lumOff val="25000"/>
                      </a:prstClr>
                    </a:solidFill>
                    <a:effectLst/>
                    <a:uLnTx/>
                    <a:uFillTx/>
                    <a:latin typeface="Cambria Math" panose="02040503050406030204" pitchFamily="18" charset="0"/>
                    <a:ea typeface="+mn-ea"/>
                    <a:cs typeface="+mn-cs"/>
                  </a:rPr>
                  <a:t>= 22 J</a:t>
                </a:r>
                <a:endParaRPr kumimoji="0" lang="en-US" sz="1800" b="0" i="1" u="none" strike="noStrike" kern="1200" cap="none" spc="0" normalizeH="0" baseline="0" noProof="0" dirty="0">
                  <a:ln>
                    <a:noFill/>
                  </a:ln>
                  <a:solidFill>
                    <a:prstClr val="black">
                      <a:lumMod val="75000"/>
                      <a:lumOff val="25000"/>
                    </a:prstClr>
                  </a:solidFill>
                  <a:effectLst/>
                  <a:uLnTx/>
                  <a:uFillTx/>
                  <a:latin typeface="Cambria Math" panose="02040503050406030204" pitchFamily="18" charset="0"/>
                  <a:ea typeface="+mn-ea"/>
                  <a:cs typeface="+mn-cs"/>
                </a:endParaRPr>
              </a:p>
              <a:p>
                <a:pPr marL="285750" marR="0" lvl="0" indent="-285750" algn="l" defTabSz="457200" rtl="0" eaLnBrk="1" fontAlgn="auto" latinLnBrk="0" hangingPunct="1">
                  <a:lnSpc>
                    <a:spcPct val="100000"/>
                  </a:lnSpc>
                  <a:spcBef>
                    <a:spcPts val="0"/>
                  </a:spcBef>
                  <a:spcAft>
                    <a:spcPts val="0"/>
                  </a:spcAft>
                  <a:buClr>
                    <a:srgbClr val="353535"/>
                  </a:buClr>
                  <a:buSzTx/>
                  <a:buFont typeface="Arial" panose="020B0604020202020204" pitchFamily="34" charset="0"/>
                  <a:buChar char="•"/>
                  <a:tabLst/>
                  <a:defRPr/>
                </a:pPr>
                <a14:m>
                  <m:oMath xmlns:m="http://schemas.openxmlformats.org/officeDocument/2006/math">
                    <m:sSub>
                      <m:sSubPr>
                        <m:ctrlPr>
                          <a:rPr kumimoji="0" lang="en-US" sz="18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ea"/>
                            <a:cs typeface="+mn-cs"/>
                          </a:rPr>
                          <m:t>0,</m:t>
                        </m:r>
                        <m:r>
                          <a:rPr kumimoji="0" lang="en-US" sz="18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ea"/>
                            <a:cs typeface="+mn-cs"/>
                          </a:rPr>
                          <m:t>𝑑</m:t>
                        </m:r>
                      </m:sub>
                    </m:sSub>
                    <m:r>
                      <a:rPr kumimoji="0" lang="en-US" sz="18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ea"/>
                        <a:cs typeface="+mn-cs"/>
                      </a:rPr>
                      <m:t>=30.6</m:t>
                    </m:r>
                  </m:oMath>
                </a14:m>
                <a:endParaRPr kumimoji="0" lang="en-US" sz="1800" b="0" i="1" u="none" strike="noStrike" kern="1200" cap="none" spc="0" normalizeH="0" baseline="0" noProof="0" dirty="0">
                  <a:ln>
                    <a:noFill/>
                  </a:ln>
                  <a:solidFill>
                    <a:prstClr val="black">
                      <a:lumMod val="75000"/>
                      <a:lumOff val="25000"/>
                    </a:prstClr>
                  </a:solidFill>
                  <a:effectLst/>
                  <a:uLnTx/>
                  <a:uFillTx/>
                  <a:latin typeface="Cambria Math" panose="02040503050406030204" pitchFamily="18" charset="0"/>
                  <a:ea typeface="+mn-ea"/>
                  <a:cs typeface="+mn-cs"/>
                </a:endParaRPr>
              </a:p>
              <a:p>
                <a:pPr marL="285750" marR="0" lvl="0" indent="-285750" algn="l" defTabSz="457200" rtl="0" eaLnBrk="1" fontAlgn="auto" latinLnBrk="0" hangingPunct="1">
                  <a:lnSpc>
                    <a:spcPct val="100000"/>
                  </a:lnSpc>
                  <a:spcBef>
                    <a:spcPts val="0"/>
                  </a:spcBef>
                  <a:spcAft>
                    <a:spcPts val="0"/>
                  </a:spcAft>
                  <a:buClr>
                    <a:srgbClr val="353535"/>
                  </a:buClr>
                  <a:buSzTx/>
                  <a:buFont typeface="Arial" panose="020B0604020202020204" pitchFamily="34" charset="0"/>
                  <a:buChar char="•"/>
                  <a:tabLst/>
                  <a:defRPr/>
                </a:pPr>
                <a14:m>
                  <m:oMath xmlns:m="http://schemas.openxmlformats.org/officeDocument/2006/math">
                    <m:sSub>
                      <m:sSubPr>
                        <m:ctrlPr>
                          <a:rPr kumimoji="0" lang="en-US" sz="1800" b="0" i="1" u="none" strike="noStrike" kern="1200" cap="none" spc="0" normalizeH="0" baseline="0" noProof="0">
                            <a:ln>
                              <a:noFill/>
                            </a:ln>
                            <a:solidFill>
                              <a:prstClr val="black">
                                <a:lumMod val="75000"/>
                                <a:lumOff val="25000"/>
                              </a:prstClr>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Cambria Math" panose="02040503050406030204" pitchFamily="18" charset="0"/>
                            <a:cs typeface="+mn-cs"/>
                          </a:rPr>
                          <m:t>𝜆</m:t>
                        </m:r>
                      </m:e>
                      <m:sub>
                        <m:r>
                          <a:rPr kumimoji="0" lang="en-US" sz="18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Cambria Math" panose="02040503050406030204" pitchFamily="18" charset="0"/>
                            <a:cs typeface="+mn-cs"/>
                          </a:rPr>
                          <m:t>0</m:t>
                        </m:r>
                      </m:sub>
                    </m:sSub>
                    <m:r>
                      <a:rPr kumimoji="0" lang="en-US" sz="1800" b="0" i="1" u="none" strike="noStrike" kern="1200" cap="none" spc="0" normalizeH="0" baseline="0" noProof="0">
                        <a:ln>
                          <a:noFill/>
                        </a:ln>
                        <a:solidFill>
                          <a:prstClr val="black">
                            <a:lumMod val="75000"/>
                            <a:lumOff val="25000"/>
                          </a:prstClr>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ea"/>
                        <a:cs typeface="+mn-cs"/>
                      </a:rPr>
                      <m:t>0</m:t>
                    </m:r>
                    <m:r>
                      <a:rPr kumimoji="0" lang="en-US" sz="1800" b="0" i="1" u="none" strike="noStrike" kern="1200" cap="none" spc="0" normalizeH="0" baseline="0" noProof="0">
                        <a:ln>
                          <a:noFill/>
                        </a:ln>
                        <a:solidFill>
                          <a:prstClr val="black">
                            <a:lumMod val="75000"/>
                            <a:lumOff val="25000"/>
                          </a:prstClr>
                        </a:solidFill>
                        <a:effectLst/>
                        <a:uLnTx/>
                        <a:uFillTx/>
                        <a:latin typeface="Cambria Math" panose="02040503050406030204" pitchFamily="18" charset="0"/>
                        <a:ea typeface="+mn-ea"/>
                        <a:cs typeface="+mn-cs"/>
                      </a:rPr>
                      <m:t>.8</m:t>
                    </m:r>
                  </m:oMath>
                </a14:m>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μ</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m</a:t>
                </a:r>
              </a:p>
              <a:p>
                <a:pPr marL="285750" marR="0" lvl="0" indent="-285750" algn="l" defTabSz="457200" rtl="0" eaLnBrk="1" fontAlgn="auto" latinLnBrk="0" hangingPunct="1">
                  <a:lnSpc>
                    <a:spcPct val="100000"/>
                  </a:lnSpc>
                  <a:spcBef>
                    <a:spcPts val="0"/>
                  </a:spcBef>
                  <a:spcAft>
                    <a:spcPts val="0"/>
                  </a:spcAft>
                  <a:buClr>
                    <a:srgbClr val="353535"/>
                  </a:buClr>
                  <a:buSzTx/>
                  <a:buFont typeface="Arial" panose="020B0604020202020204" pitchFamily="34" charset="0"/>
                  <a:buChar char="•"/>
                  <a:tabLst/>
                  <a:defRPr/>
                </a:pPr>
                <a14:m>
                  <m:oMath xmlns:m="http://schemas.openxmlformats.org/officeDocument/2006/math">
                    <m:sSub>
                      <m:sSubPr>
                        <m:ctrlPr>
                          <a:rPr kumimoji="0" lang="en-US" sz="1800" b="0" i="1" u="none" strike="noStrike" kern="1200" cap="none" spc="0" normalizeH="0" baseline="0" noProof="0">
                            <a:ln>
                              <a:noFill/>
                            </a:ln>
                            <a:solidFill>
                              <a:prstClr val="black">
                                <a:lumMod val="75000"/>
                                <a:lumOff val="25000"/>
                              </a:prstClr>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ea"/>
                            <a:cs typeface="+mn-cs"/>
                          </a:rPr>
                          <m:t>𝐷</m:t>
                        </m:r>
                      </m:e>
                      <m:sub>
                        <m:r>
                          <a:rPr kumimoji="0" lang="en-US" sz="18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Cambria Math" panose="02040503050406030204" pitchFamily="18" charset="0"/>
                            <a:cs typeface="+mn-cs"/>
                          </a:rPr>
                          <m:t>0</m:t>
                        </m:r>
                      </m:sub>
                    </m:sSub>
                    <m:r>
                      <a:rPr kumimoji="0" lang="en-US" sz="1800" b="0" i="1" u="none" strike="noStrike" kern="1200" cap="none" spc="0" normalizeH="0" baseline="0" noProof="0">
                        <a:ln>
                          <a:noFill/>
                        </a:ln>
                        <a:solidFill>
                          <a:prstClr val="black">
                            <a:lumMod val="75000"/>
                            <a:lumOff val="25000"/>
                          </a:prstClr>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ea"/>
                        <a:cs typeface="+mn-cs"/>
                      </a:rPr>
                      <m:t>5</m:t>
                    </m:r>
                  </m:oMath>
                </a14:m>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μ</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m (FWHM of intensity)</a:t>
                </a:r>
              </a:p>
              <a:p>
                <a:pPr marL="285750" marR="0" lvl="0" indent="-285750" algn="l" defTabSz="457200" rtl="0" eaLnBrk="1" fontAlgn="auto" latinLnBrk="0" hangingPunct="1">
                  <a:lnSpc>
                    <a:spcPct val="100000"/>
                  </a:lnSpc>
                  <a:spcBef>
                    <a:spcPts val="0"/>
                  </a:spcBef>
                  <a:spcAft>
                    <a:spcPts val="0"/>
                  </a:spcAft>
                  <a:buClr>
                    <a:srgbClr val="353535"/>
                  </a:buClr>
                  <a:buSzTx/>
                  <a:buFont typeface="Arial" panose="020B0604020202020204" pitchFamily="34" charset="0"/>
                  <a:buChar char="•"/>
                  <a:tabLst/>
                  <a:defRPr/>
                </a:pPr>
                <a14:m>
                  <m:oMath xmlns:m="http://schemas.openxmlformats.org/officeDocument/2006/math">
                    <m:r>
                      <a:rPr kumimoji="0" lang="en-US" sz="18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Cambria Math" panose="02040503050406030204" pitchFamily="18" charset="0"/>
                        <a:cs typeface="+mn-cs"/>
                      </a:rPr>
                      <m:t>𝜏</m:t>
                    </m:r>
                    <m:r>
                      <a:rPr kumimoji="0" lang="en-US" sz="1800" b="0" i="1" u="none" strike="noStrike" kern="1200" cap="none" spc="0" normalizeH="0" baseline="0" noProof="0">
                        <a:ln>
                          <a:noFill/>
                        </a:ln>
                        <a:solidFill>
                          <a:prstClr val="black">
                            <a:lumMod val="75000"/>
                            <a:lumOff val="25000"/>
                          </a:prstClr>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ea"/>
                        <a:cs typeface="+mn-cs"/>
                      </a:rPr>
                      <m:t>2</m:t>
                    </m:r>
                    <m:r>
                      <a:rPr kumimoji="0" lang="en-US" sz="1800" b="0" i="1" u="none" strike="noStrike" kern="1200" cap="none" spc="0" normalizeH="0" baseline="0" noProof="0">
                        <a:ln>
                          <a:noFill/>
                        </a:ln>
                        <a:solidFill>
                          <a:prstClr val="black">
                            <a:lumMod val="75000"/>
                            <a:lumOff val="25000"/>
                          </a:prstClr>
                        </a:solidFill>
                        <a:effectLst/>
                        <a:uLnTx/>
                        <a:uFillTx/>
                        <a:latin typeface="Cambria Math" panose="02040503050406030204" pitchFamily="18" charset="0"/>
                        <a:ea typeface="+mn-ea"/>
                        <a:cs typeface="+mn-cs"/>
                      </a:rPr>
                      <m:t>0</m:t>
                    </m:r>
                  </m:oMath>
                </a14:m>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fs (FWHM of intensity)</a:t>
                </a:r>
              </a:p>
              <a:p>
                <a:pPr marL="285750" marR="0" lvl="0" indent="-285750" algn="l" defTabSz="457200" rtl="0" eaLnBrk="1" fontAlgn="auto" latinLnBrk="0" hangingPunct="1">
                  <a:lnSpc>
                    <a:spcPct val="100000"/>
                  </a:lnSpc>
                  <a:spcBef>
                    <a:spcPts val="1000"/>
                  </a:spcBef>
                  <a:spcAft>
                    <a:spcPts val="0"/>
                  </a:spcAft>
                  <a:buClr>
                    <a:srgbClr val="353535"/>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mc:Choice>
        <mc:Fallback xmlns="">
          <p:sp>
            <p:nvSpPr>
              <p:cNvPr id="12" name="Zástupný symbol pro text 10">
                <a:extLst>
                  <a:ext uri="{FF2B5EF4-FFF2-40B4-BE49-F238E27FC236}">
                    <a16:creationId xmlns:a16="http://schemas.microsoft.com/office/drawing/2014/main" id="{2FFDB098-ECAD-4051-BD1D-FA61DDFA75C3}"/>
                  </a:ext>
                </a:extLst>
              </p:cNvPr>
              <p:cNvSpPr txBox="1">
                <a:spLocks noRot="1" noChangeAspect="1" noMove="1" noResize="1" noEditPoints="1" noAdjustHandles="1" noChangeArrowheads="1" noChangeShapeType="1" noTextEdit="1"/>
              </p:cNvSpPr>
              <p:nvPr/>
            </p:nvSpPr>
            <p:spPr>
              <a:xfrm>
                <a:off x="2037034" y="4573927"/>
                <a:ext cx="4353087" cy="2531406"/>
              </a:xfrm>
              <a:prstGeom prst="rect">
                <a:avLst/>
              </a:prstGeom>
              <a:blipFill>
                <a:blip r:embed="rId3"/>
                <a:stretch>
                  <a:fillRect l="-840" t="-1442"/>
                </a:stretch>
              </a:blipFill>
            </p:spPr>
            <p:txBody>
              <a:bodyPr/>
              <a:lstStyle/>
              <a:p>
                <a:r>
                  <a:rPr lang="en-GB">
                    <a:noFill/>
                  </a:rPr>
                  <a:t> </a:t>
                </a:r>
              </a:p>
            </p:txBody>
          </p:sp>
        </mc:Fallback>
      </mc:AlternateContent>
      <p:sp>
        <p:nvSpPr>
          <p:cNvPr id="13" name="Zástupný symbol pro text 10">
            <a:extLst>
              <a:ext uri="{FF2B5EF4-FFF2-40B4-BE49-F238E27FC236}">
                <a16:creationId xmlns:a16="http://schemas.microsoft.com/office/drawing/2014/main" id="{3D07623B-0158-4255-9166-C66E5D487FCD}"/>
              </a:ext>
            </a:extLst>
          </p:cNvPr>
          <p:cNvSpPr txBox="1">
            <a:spLocks/>
          </p:cNvSpPr>
          <p:nvPr/>
        </p:nvSpPr>
        <p:spPr>
          <a:xfrm>
            <a:off x="6538030" y="4590041"/>
            <a:ext cx="5009256" cy="253140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0"/>
              </a:spcAft>
              <a:buClr>
                <a:srgbClr val="353535"/>
              </a:buClr>
              <a:buSzTx/>
              <a:buFont typeface="+mj-lt"/>
              <a:buAutoNum type="arabicPeriod"/>
              <a:tabLst/>
              <a:defRPr/>
            </a:pPr>
            <a:r>
              <a:rPr kumimoji="0" lang="en-GB"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nm-thick solid CH foil target, </a:t>
            </a:r>
            <a:r>
              <a:rPr kumimoji="0" lang="en-GB" sz="1800" b="0" i="1"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n</a:t>
            </a:r>
            <a:r>
              <a:rPr kumimoji="0" lang="en-GB" sz="1800" b="0" i="1" u="none" strike="noStrike" kern="1200" cap="none" spc="0" normalizeH="0" baseline="-25000" noProof="0" dirty="0">
                <a:ln>
                  <a:noFill/>
                </a:ln>
                <a:solidFill>
                  <a:prstClr val="black">
                    <a:lumMod val="75000"/>
                    <a:lumOff val="25000"/>
                  </a:prstClr>
                </a:solidFill>
                <a:effectLst/>
                <a:uLnTx/>
                <a:uFillTx/>
                <a:latin typeface="Century Gothic" panose="020B0502020202020204"/>
                <a:ea typeface="+mn-ea"/>
                <a:cs typeface="+mn-cs"/>
              </a:rPr>
              <a:t>e</a:t>
            </a:r>
            <a:r>
              <a:rPr kumimoji="0" lang="en-GB"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=200 </a:t>
            </a:r>
            <a:r>
              <a:rPr kumimoji="0" lang="en-GB" sz="1800" b="0" i="1"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n</a:t>
            </a:r>
            <a:r>
              <a:rPr kumimoji="0" lang="en-GB" sz="1800" b="0" i="1" u="none" strike="noStrike" kern="1200" cap="none" spc="0" normalizeH="0" baseline="-25000" noProof="0" dirty="0" err="1">
                <a:ln>
                  <a:noFill/>
                </a:ln>
                <a:solidFill>
                  <a:prstClr val="black">
                    <a:lumMod val="75000"/>
                    <a:lumOff val="25000"/>
                  </a:prstClr>
                </a:solidFill>
                <a:effectLst/>
                <a:uLnTx/>
                <a:uFillTx/>
                <a:latin typeface="Century Gothic" panose="020B0502020202020204"/>
                <a:ea typeface="+mn-ea"/>
                <a:cs typeface="+mn-cs"/>
              </a:rPr>
              <a:t>cr</a:t>
            </a:r>
            <a:endParaRPr kumimoji="0" lang="en-US" sz="1800" b="0" i="1" u="none" strike="noStrike" kern="1200" cap="none" spc="0" normalizeH="0" baseline="-25000" noProof="0" dirty="0">
              <a:ln>
                <a:noFill/>
              </a:ln>
              <a:solidFill>
                <a:prstClr val="black">
                  <a:lumMod val="75000"/>
                  <a:lumOff val="25000"/>
                </a:prstClr>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
                <a:srgbClr val="353535"/>
              </a:buClr>
              <a:buSzTx/>
              <a:buFont typeface="+mj-lt"/>
              <a:buAutoNum type="arabicPeriod"/>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μ</a:t>
            </a:r>
            <a:r>
              <a:rPr kumimoji="0" lang="en-GB"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m-thick near-critical plasma layer + nm-thick solid CH foil target, </a:t>
            </a:r>
            <a:r>
              <a:rPr kumimoji="0" lang="en-GB" sz="1800" b="0" i="1"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n</a:t>
            </a:r>
            <a:r>
              <a:rPr kumimoji="0" lang="en-GB" sz="1800" b="0" i="1" u="none" strike="noStrike" kern="1200" cap="none" spc="0" normalizeH="0" baseline="-25000" noProof="0" dirty="0">
                <a:ln>
                  <a:noFill/>
                </a:ln>
                <a:solidFill>
                  <a:prstClr val="black">
                    <a:lumMod val="75000"/>
                    <a:lumOff val="25000"/>
                  </a:prstClr>
                </a:solidFill>
                <a:effectLst/>
                <a:uLnTx/>
                <a:uFillTx/>
                <a:latin typeface="Century Gothic" panose="020B0502020202020204"/>
                <a:ea typeface="+mn-ea"/>
                <a:cs typeface="+mn-cs"/>
              </a:rPr>
              <a:t>e</a:t>
            </a:r>
            <a:r>
              <a:rPr kumimoji="0" lang="en-GB"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=200 </a:t>
            </a:r>
            <a:r>
              <a:rPr kumimoji="0" lang="en-GB" sz="1800" b="0" i="1"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n</a:t>
            </a:r>
            <a:r>
              <a:rPr kumimoji="0" lang="en-GB" sz="1800" b="0" i="1" u="none" strike="noStrike" kern="1200" cap="none" spc="0" normalizeH="0" baseline="-25000" noProof="0" dirty="0" err="1">
                <a:ln>
                  <a:noFill/>
                </a:ln>
                <a:solidFill>
                  <a:prstClr val="black">
                    <a:lumMod val="75000"/>
                    <a:lumOff val="25000"/>
                  </a:prstClr>
                </a:solidFill>
                <a:effectLst/>
                <a:uLnTx/>
                <a:uFillTx/>
                <a:latin typeface="Century Gothic" panose="020B0502020202020204"/>
                <a:ea typeface="+mn-ea"/>
                <a:cs typeface="+mn-cs"/>
              </a:rPr>
              <a:t>cr</a:t>
            </a:r>
            <a:endParaRPr kumimoji="0" lang="en-US" sz="1800" b="0" i="1" u="none" strike="noStrike" kern="1200" cap="none" spc="0" normalizeH="0" baseline="-25000" noProof="0" dirty="0">
              <a:ln>
                <a:noFill/>
              </a:ln>
              <a:solidFill>
                <a:prstClr val="black">
                  <a:lumMod val="75000"/>
                  <a:lumOff val="25000"/>
                </a:prstClr>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353535"/>
              </a:buClr>
              <a:buSzTx/>
              <a:buFont typeface="+mj-lt"/>
              <a:buAutoNum type="arabicPeriod"/>
              <a:tabLst/>
              <a:defRPr/>
            </a:pPr>
            <a:endParaRPr kumimoji="0" lang="en-GB"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pic>
        <p:nvPicPr>
          <p:cNvPr id="14" name="Picture 4" descr="luli logo">
            <a:extLst>
              <a:ext uri="{FF2B5EF4-FFF2-40B4-BE49-F238E27FC236}">
                <a16:creationId xmlns:a16="http://schemas.microsoft.com/office/drawing/2014/main" id="{8A0984D7-62D1-4891-A240-E5ECEFA4DC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30837" y="88957"/>
            <a:ext cx="1278037" cy="67304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File:CEA logo nouveau.svg">
            <a:extLst>
              <a:ext uri="{FF2B5EF4-FFF2-40B4-BE49-F238E27FC236}">
                <a16:creationId xmlns:a16="http://schemas.microsoft.com/office/drawing/2014/main" id="{BFBAD0C6-F03E-4783-8EB3-8452BB2970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1382" y="84334"/>
            <a:ext cx="818822" cy="6684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B3D019B-A832-4337-A1C6-B7EF9420E740}"/>
              </a:ext>
            </a:extLst>
          </p:cNvPr>
          <p:cNvPicPr>
            <a:picLocks noChangeAspect="1"/>
          </p:cNvPicPr>
          <p:nvPr/>
        </p:nvPicPr>
        <p:blipFill rotWithShape="1">
          <a:blip r:embed="rId6"/>
          <a:srcRect r="26181" b="17595"/>
          <a:stretch/>
        </p:blipFill>
        <p:spPr>
          <a:xfrm>
            <a:off x="1810325" y="1637702"/>
            <a:ext cx="6497784" cy="2460371"/>
          </a:xfrm>
          <a:prstGeom prst="rect">
            <a:avLst/>
          </a:prstGeom>
        </p:spPr>
      </p:pic>
      <p:pic>
        <p:nvPicPr>
          <p:cNvPr id="16" name="Picture 15">
            <a:extLst>
              <a:ext uri="{FF2B5EF4-FFF2-40B4-BE49-F238E27FC236}">
                <a16:creationId xmlns:a16="http://schemas.microsoft.com/office/drawing/2014/main" id="{B0D678D3-EF2D-4999-9296-2BDEAF5924F5}"/>
              </a:ext>
            </a:extLst>
          </p:cNvPr>
          <p:cNvPicPr>
            <a:picLocks noChangeAspect="1"/>
          </p:cNvPicPr>
          <p:nvPr/>
        </p:nvPicPr>
        <p:blipFill rotWithShape="1">
          <a:blip r:embed="rId6"/>
          <a:srcRect b="17595"/>
          <a:stretch/>
        </p:blipFill>
        <p:spPr>
          <a:xfrm>
            <a:off x="1810325" y="1653815"/>
            <a:ext cx="8802255" cy="2460371"/>
          </a:xfrm>
          <a:prstGeom prst="rect">
            <a:avLst/>
          </a:prstGeom>
        </p:spPr>
      </p:pic>
      <p:sp>
        <p:nvSpPr>
          <p:cNvPr id="10" name="TextBox 9">
            <a:extLst>
              <a:ext uri="{FF2B5EF4-FFF2-40B4-BE49-F238E27FC236}">
                <a16:creationId xmlns:a16="http://schemas.microsoft.com/office/drawing/2014/main" id="{0BB85F90-4D9C-4033-9153-2FC6BE378B95}"/>
              </a:ext>
            </a:extLst>
          </p:cNvPr>
          <p:cNvSpPr txBox="1"/>
          <p:nvPr/>
        </p:nvSpPr>
        <p:spPr>
          <a:xfrm>
            <a:off x="1810325" y="6046233"/>
            <a:ext cx="10219750" cy="117981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1000"/>
              </a:spcBef>
              <a:spcAft>
                <a:spcPts val="0"/>
              </a:spcAft>
              <a:buClr>
                <a:srgbClr val="353535"/>
              </a:buClr>
              <a:buSzTx/>
              <a:buFont typeface="Wingdings 3" charset="2"/>
              <a:buChar char=""/>
              <a:tabLst/>
              <a:defRPr/>
            </a:pPr>
            <a:r>
              <a:rPr lang="cs-CZ" dirty="0">
                <a:solidFill>
                  <a:srgbClr val="178DBB"/>
                </a:solidFill>
                <a:latin typeface="Century Gothic" panose="020B0502020202020204"/>
              </a:rPr>
              <a:t>Apollon-class system operates once per minute - it is rather a nuclear security concern.</a:t>
            </a:r>
          </a:p>
          <a:p>
            <a:pPr marL="342900" marR="0" lvl="0" indent="-342900" algn="l" defTabSz="457200" rtl="0" eaLnBrk="1" fontAlgn="auto" latinLnBrk="0" hangingPunct="1">
              <a:lnSpc>
                <a:spcPct val="100000"/>
              </a:lnSpc>
              <a:spcBef>
                <a:spcPts val="1000"/>
              </a:spcBef>
              <a:spcAft>
                <a:spcPts val="0"/>
              </a:spcAft>
              <a:buClr>
                <a:srgbClr val="353535"/>
              </a:buClr>
              <a:buSzTx/>
              <a:buFont typeface="Wingdings 3" charset="2"/>
              <a:buChar char=""/>
              <a:tabLst/>
              <a:defRPr/>
            </a:pPr>
            <a:r>
              <a:rPr kumimoji="0" lang="cs-CZ" sz="1800" b="0" i="0" u="none" strike="noStrike" kern="1200" cap="none" spc="0" normalizeH="0" baseline="0" noProof="0" dirty="0">
                <a:ln>
                  <a:noFill/>
                </a:ln>
                <a:solidFill>
                  <a:srgbClr val="178DBB"/>
                </a:solidFill>
                <a:effectLst/>
                <a:uLnTx/>
                <a:uFillTx/>
                <a:latin typeface="Century Gothic" panose="020B0502020202020204"/>
                <a:ea typeface="+mn-ea"/>
                <a:cs typeface="+mn-cs"/>
              </a:rPr>
              <a:t>In fact, the</a:t>
            </a:r>
            <a:r>
              <a:rPr lang="cs-CZ" dirty="0">
                <a:solidFill>
                  <a:srgbClr val="178DBB"/>
                </a:solidFill>
                <a:latin typeface="Century Gothic" panose="020B0502020202020204"/>
              </a:rPr>
              <a:t>y are capable to run at 10 Hz.</a:t>
            </a:r>
            <a:endParaRPr kumimoji="0" lang="en-GB" sz="1800" b="0" i="0" u="none" strike="noStrike" kern="1200" cap="none" spc="0" normalizeH="0" baseline="0" noProof="0" dirty="0">
              <a:ln>
                <a:noFill/>
              </a:ln>
              <a:solidFill>
                <a:srgbClr val="178DBB"/>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353535"/>
              </a:buClr>
              <a:buSzTx/>
              <a:buFont typeface="Wingdings 3" charset="2"/>
              <a:buChar char=""/>
              <a:tabLst/>
              <a:defRPr/>
            </a:pPr>
            <a:endParaRPr kumimoji="0" lang="en-GB"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
        <p:nvSpPr>
          <p:cNvPr id="3" name="Oval 2">
            <a:extLst>
              <a:ext uri="{FF2B5EF4-FFF2-40B4-BE49-F238E27FC236}">
                <a16:creationId xmlns:a16="http://schemas.microsoft.com/office/drawing/2014/main" id="{B50E10CF-FC37-4509-BC4E-C8F7241479DD}"/>
              </a:ext>
            </a:extLst>
          </p:cNvPr>
          <p:cNvSpPr/>
          <p:nvPr/>
        </p:nvSpPr>
        <p:spPr>
          <a:xfrm>
            <a:off x="5610225" y="2309540"/>
            <a:ext cx="2295525" cy="1683459"/>
          </a:xfrm>
          <a:prstGeom prst="ellipse">
            <a:avLst/>
          </a:prstGeom>
          <a:solidFill>
            <a:schemeClr val="accent4">
              <a:lumMod val="60000"/>
              <a:lumOff val="40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39032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FE215-D01D-417C-AE72-777FCF4929D9}"/>
              </a:ext>
            </a:extLst>
          </p:cNvPr>
          <p:cNvSpPr>
            <a:spLocks noGrp="1"/>
          </p:cNvSpPr>
          <p:nvPr>
            <p:ph type="title"/>
          </p:nvPr>
        </p:nvSpPr>
        <p:spPr/>
        <p:txBody>
          <a:bodyPr/>
          <a:lstStyle/>
          <a:p>
            <a:r>
              <a:rPr lang="en-US" dirty="0"/>
              <a:t>Monte Carlo simulation with FLUKA</a:t>
            </a:r>
            <a:endParaRPr lang="en-GB" dirty="0"/>
          </a:p>
        </p:txBody>
      </p:sp>
      <p:sp>
        <p:nvSpPr>
          <p:cNvPr id="5" name="Content Placeholder 4">
            <a:extLst>
              <a:ext uri="{FF2B5EF4-FFF2-40B4-BE49-F238E27FC236}">
                <a16:creationId xmlns:a16="http://schemas.microsoft.com/office/drawing/2014/main" id="{94F96610-BC9A-4015-B70D-EB0D73DFC686}"/>
              </a:ext>
            </a:extLst>
          </p:cNvPr>
          <p:cNvSpPr>
            <a:spLocks noGrp="1"/>
          </p:cNvSpPr>
          <p:nvPr>
            <p:ph idx="1"/>
          </p:nvPr>
        </p:nvSpPr>
        <p:spPr>
          <a:xfrm>
            <a:off x="2589212" y="1647825"/>
            <a:ext cx="9012238" cy="4586065"/>
          </a:xfrm>
        </p:spPr>
        <p:txBody>
          <a:bodyPr>
            <a:normAutofit fontScale="92500" lnSpcReduction="20000"/>
          </a:bodyPr>
          <a:lstStyle/>
          <a:p>
            <a:pPr marL="0" indent="0">
              <a:buNone/>
            </a:pPr>
            <a:r>
              <a:rPr lang="en-US" dirty="0">
                <a:solidFill>
                  <a:schemeClr val="accent6">
                    <a:lumMod val="75000"/>
                  </a:schemeClr>
                </a:solidFill>
              </a:rPr>
              <a:t>Extensions of the FLUKA code</a:t>
            </a:r>
          </a:p>
          <a:p>
            <a:r>
              <a:rPr lang="en-US" dirty="0"/>
              <a:t>Loading of the primary particles from CALDER produced input</a:t>
            </a:r>
          </a:p>
          <a:p>
            <a:pPr lvl="1"/>
            <a:r>
              <a:rPr lang="en-US" dirty="0"/>
              <a:t>Transformation from 2D to 3D assuming the cylindrical symmetry</a:t>
            </a:r>
          </a:p>
          <a:p>
            <a:pPr lvl="1"/>
            <a:r>
              <a:rPr lang="en-US" dirty="0"/>
              <a:t>Each position (</a:t>
            </a:r>
            <a:r>
              <a:rPr lang="en-US" i="1" dirty="0" err="1"/>
              <a:t>x,y</a:t>
            </a:r>
            <a:r>
              <a:rPr lang="en-US" dirty="0"/>
              <a:t>) and momentum (</a:t>
            </a:r>
            <a:r>
              <a:rPr lang="en-US" i="1" dirty="0" err="1"/>
              <a:t>p</a:t>
            </a:r>
            <a:r>
              <a:rPr lang="en-US" i="1" baseline="-25000" dirty="0" err="1"/>
              <a:t>x</a:t>
            </a:r>
            <a:r>
              <a:rPr lang="en-US" i="1" dirty="0" err="1"/>
              <a:t>,p</a:t>
            </a:r>
            <a:r>
              <a:rPr lang="en-US" i="1" baseline="-25000" dirty="0" err="1"/>
              <a:t>y</a:t>
            </a:r>
            <a:r>
              <a:rPr lang="en-US" dirty="0"/>
              <a:t>) rotated by a random azimuthal angle</a:t>
            </a:r>
          </a:p>
          <a:p>
            <a:pPr lvl="1"/>
            <a:r>
              <a:rPr lang="en-US" dirty="0"/>
              <a:t>Particle weight divided by the radial distance from the axis</a:t>
            </a:r>
          </a:p>
          <a:p>
            <a:r>
              <a:rPr lang="en-US" dirty="0"/>
              <a:t>Implementation of the routine for the tracking of the particle flux temporal profile</a:t>
            </a:r>
          </a:p>
          <a:p>
            <a:pPr lvl="1"/>
            <a:r>
              <a:rPr lang="en-US" dirty="0"/>
              <a:t>Temporal profile considered both at the primary particles and all secondaries. </a:t>
            </a:r>
          </a:p>
          <a:p>
            <a:pPr marL="0" indent="0">
              <a:buNone/>
            </a:pPr>
            <a:r>
              <a:rPr lang="en-US" dirty="0">
                <a:solidFill>
                  <a:schemeClr val="accent6">
                    <a:lumMod val="75000"/>
                  </a:schemeClr>
                </a:solidFill>
              </a:rPr>
              <a:t>Simulation parameters</a:t>
            </a:r>
          </a:p>
          <a:p>
            <a:r>
              <a:rPr lang="en-US" dirty="0"/>
              <a:t>Always at least </a:t>
            </a:r>
            <a:r>
              <a:rPr lang="en-US" dirty="0">
                <a:solidFill>
                  <a:schemeClr val="accent6">
                    <a:lumMod val="75000"/>
                  </a:schemeClr>
                </a:solidFill>
              </a:rPr>
              <a:t>3.6×10</a:t>
            </a:r>
            <a:r>
              <a:rPr lang="en-US" baseline="30000" dirty="0">
                <a:solidFill>
                  <a:schemeClr val="accent6">
                    <a:lumMod val="75000"/>
                  </a:schemeClr>
                </a:solidFill>
              </a:rPr>
              <a:t>8 </a:t>
            </a:r>
            <a:r>
              <a:rPr lang="en-US" dirty="0"/>
              <a:t>primary particles used.</a:t>
            </a:r>
          </a:p>
          <a:p>
            <a:r>
              <a:rPr lang="en-US" dirty="0"/>
              <a:t>Convergence tests conducted up to </a:t>
            </a:r>
            <a:r>
              <a:rPr lang="en-US" dirty="0">
                <a:solidFill>
                  <a:schemeClr val="accent6">
                    <a:lumMod val="75000"/>
                  </a:schemeClr>
                </a:solidFill>
              </a:rPr>
              <a:t>3.6×10</a:t>
            </a:r>
            <a:r>
              <a:rPr lang="en-US" baseline="30000" dirty="0">
                <a:solidFill>
                  <a:schemeClr val="accent6">
                    <a:lumMod val="75000"/>
                  </a:schemeClr>
                </a:solidFill>
              </a:rPr>
              <a:t>10 </a:t>
            </a:r>
            <a:r>
              <a:rPr lang="en-US" dirty="0"/>
              <a:t>primaries. </a:t>
            </a:r>
          </a:p>
          <a:p>
            <a:r>
              <a:rPr lang="en-US" dirty="0"/>
              <a:t>Converter is a cylinder of </a:t>
            </a:r>
            <a:r>
              <a:rPr lang="en-US" i="1" dirty="0">
                <a:solidFill>
                  <a:schemeClr val="accent6">
                    <a:lumMod val="75000"/>
                  </a:schemeClr>
                </a:solidFill>
              </a:rPr>
              <a:t>r</a:t>
            </a:r>
            <a:r>
              <a:rPr lang="en-US" dirty="0">
                <a:solidFill>
                  <a:schemeClr val="accent6">
                    <a:lumMod val="75000"/>
                  </a:schemeClr>
                </a:solidFill>
              </a:rPr>
              <a:t> = 3 cm</a:t>
            </a:r>
            <a:r>
              <a:rPr lang="en-US" dirty="0"/>
              <a:t>.</a:t>
            </a:r>
          </a:p>
          <a:p>
            <a:pPr marL="0" indent="0">
              <a:buNone/>
            </a:pPr>
            <a:r>
              <a:rPr lang="en-GB" dirty="0">
                <a:solidFill>
                  <a:schemeClr val="accent6">
                    <a:lumMod val="75000"/>
                  </a:schemeClr>
                </a:solidFill>
              </a:rPr>
              <a:t>Further studies on the effect of the laser accelerated electrons and generated x-rays </a:t>
            </a:r>
          </a:p>
          <a:p>
            <a:r>
              <a:rPr lang="en-GB" dirty="0"/>
              <a:t>their contribution to the final neutron yield is negligible.</a:t>
            </a:r>
            <a:endParaRPr lang="en-US" dirty="0"/>
          </a:p>
        </p:txBody>
      </p:sp>
      <p:sp>
        <p:nvSpPr>
          <p:cNvPr id="3" name="TextBox 2">
            <a:extLst>
              <a:ext uri="{FF2B5EF4-FFF2-40B4-BE49-F238E27FC236}">
                <a16:creationId xmlns:a16="http://schemas.microsoft.com/office/drawing/2014/main" id="{86DCB4AE-1BB3-4B08-A82A-33648E98159A}"/>
              </a:ext>
            </a:extLst>
          </p:cNvPr>
          <p:cNvSpPr txBox="1"/>
          <p:nvPr/>
        </p:nvSpPr>
        <p:spPr>
          <a:xfrm>
            <a:off x="4591050" y="6438900"/>
            <a:ext cx="7717177" cy="307777"/>
          </a:xfrm>
          <a:prstGeom prst="rect">
            <a:avLst/>
          </a:prstGeom>
          <a:noFill/>
        </p:spPr>
        <p:txBody>
          <a:bodyPr wrap="none" rtlCol="0">
            <a:spAutoFit/>
          </a:bodyPr>
          <a:lstStyle/>
          <a:p>
            <a:r>
              <a:rPr lang="en-US" sz="1400" dirty="0"/>
              <a:t>Kudos to Bertrand Martinez for his contribution to the implementation of those routines.</a:t>
            </a:r>
            <a:endParaRPr lang="en-GB" sz="1400" dirty="0"/>
          </a:p>
        </p:txBody>
      </p:sp>
    </p:spTree>
    <p:extLst>
      <p:ext uri="{BB962C8B-B14F-4D97-AF65-F5344CB8AC3E}">
        <p14:creationId xmlns:p14="http://schemas.microsoft.com/office/powerpoint/2010/main" val="338827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59EAD-FEBA-46DC-A8E4-1A1CC30F24B9}"/>
              </a:ext>
            </a:extLst>
          </p:cNvPr>
          <p:cNvSpPr>
            <a:spLocks noGrp="1"/>
          </p:cNvSpPr>
          <p:nvPr>
            <p:ph type="title"/>
          </p:nvPr>
        </p:nvSpPr>
        <p:spPr>
          <a:xfrm>
            <a:off x="2228940" y="638866"/>
            <a:ext cx="8911687" cy="1280890"/>
          </a:xfrm>
        </p:spPr>
        <p:txBody>
          <a:bodyPr/>
          <a:lstStyle/>
          <a:p>
            <a:r>
              <a:rPr lang="en-US" dirty="0"/>
              <a:t>Proton transport through Pb converter</a:t>
            </a:r>
            <a:endParaRPr lang="en-GB" dirty="0"/>
          </a:p>
        </p:txBody>
      </p:sp>
      <p:sp>
        <p:nvSpPr>
          <p:cNvPr id="3" name="Content Placeholder 2">
            <a:extLst>
              <a:ext uri="{FF2B5EF4-FFF2-40B4-BE49-F238E27FC236}">
                <a16:creationId xmlns:a16="http://schemas.microsoft.com/office/drawing/2014/main" id="{64211F39-C551-4FAD-A213-DE6B24F7E2FB}"/>
              </a:ext>
            </a:extLst>
          </p:cNvPr>
          <p:cNvSpPr>
            <a:spLocks noGrp="1"/>
          </p:cNvSpPr>
          <p:nvPr>
            <p:ph sz="half" idx="1"/>
          </p:nvPr>
        </p:nvSpPr>
        <p:spPr>
          <a:xfrm>
            <a:off x="2589212" y="1609817"/>
            <a:ext cx="4313864" cy="3777622"/>
          </a:xfrm>
        </p:spPr>
        <p:txBody>
          <a:bodyPr/>
          <a:lstStyle/>
          <a:p>
            <a:pPr marL="0" indent="0">
              <a:buNone/>
            </a:pPr>
            <a:r>
              <a:rPr lang="en-US" dirty="0"/>
              <a:t>Incident proton spectrogram #2</a:t>
            </a:r>
            <a:endParaRPr lang="en-GB" dirty="0"/>
          </a:p>
        </p:txBody>
      </p:sp>
      <p:sp>
        <p:nvSpPr>
          <p:cNvPr id="4" name="Content Placeholder 3">
            <a:extLst>
              <a:ext uri="{FF2B5EF4-FFF2-40B4-BE49-F238E27FC236}">
                <a16:creationId xmlns:a16="http://schemas.microsoft.com/office/drawing/2014/main" id="{80A20A8D-ACEB-49E1-B93D-786671D5BBE4}"/>
              </a:ext>
            </a:extLst>
          </p:cNvPr>
          <p:cNvSpPr>
            <a:spLocks noGrp="1"/>
          </p:cNvSpPr>
          <p:nvPr>
            <p:ph sz="half" idx="2"/>
          </p:nvPr>
        </p:nvSpPr>
        <p:spPr>
          <a:xfrm>
            <a:off x="7190747" y="1602439"/>
            <a:ext cx="4313864" cy="3777622"/>
          </a:xfrm>
        </p:spPr>
        <p:txBody>
          <a:bodyPr/>
          <a:lstStyle/>
          <a:p>
            <a:pPr marL="0" indent="0">
              <a:buNone/>
            </a:pPr>
            <a:r>
              <a:rPr lang="en-US" dirty="0"/>
              <a:t>Monte Carlo simulation</a:t>
            </a:r>
            <a:endParaRPr lang="en-GB" dirty="0"/>
          </a:p>
        </p:txBody>
      </p:sp>
      <p:pic>
        <p:nvPicPr>
          <p:cNvPr id="5" name="Picture 4">
            <a:extLst>
              <a:ext uri="{FF2B5EF4-FFF2-40B4-BE49-F238E27FC236}">
                <a16:creationId xmlns:a16="http://schemas.microsoft.com/office/drawing/2014/main" id="{4602C829-BBA3-46C4-8728-2BFA9C69D17A}"/>
              </a:ext>
            </a:extLst>
          </p:cNvPr>
          <p:cNvPicPr>
            <a:picLocks noChangeAspect="1"/>
          </p:cNvPicPr>
          <p:nvPr/>
        </p:nvPicPr>
        <p:blipFill>
          <a:blip r:embed="rId2"/>
          <a:stretch>
            <a:fillRect/>
          </a:stretch>
        </p:blipFill>
        <p:spPr>
          <a:xfrm>
            <a:off x="2116871" y="2057357"/>
            <a:ext cx="9387740" cy="3162186"/>
          </a:xfrm>
          <a:prstGeom prst="rect">
            <a:avLst/>
          </a:prstGeom>
        </p:spPr>
      </p:pic>
      <p:cxnSp>
        <p:nvCxnSpPr>
          <p:cNvPr id="7" name="Straight Arrow Connector 6">
            <a:extLst>
              <a:ext uri="{FF2B5EF4-FFF2-40B4-BE49-F238E27FC236}">
                <a16:creationId xmlns:a16="http://schemas.microsoft.com/office/drawing/2014/main" id="{9672D729-8EE1-49F8-83CC-09693FD84A24}"/>
              </a:ext>
            </a:extLst>
          </p:cNvPr>
          <p:cNvCxnSpPr>
            <a:cxnSpLocks/>
          </p:cNvCxnSpPr>
          <p:nvPr/>
        </p:nvCxnSpPr>
        <p:spPr>
          <a:xfrm>
            <a:off x="8256218" y="3962931"/>
            <a:ext cx="612559" cy="109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85F2225-ADFF-4AA4-AC8B-0093FC66C5CF}"/>
              </a:ext>
            </a:extLst>
          </p:cNvPr>
          <p:cNvSpPr txBox="1"/>
          <p:nvPr/>
        </p:nvSpPr>
        <p:spPr>
          <a:xfrm>
            <a:off x="7735083" y="3229227"/>
            <a:ext cx="1212191" cy="307777"/>
          </a:xfrm>
          <a:prstGeom prst="rect">
            <a:avLst/>
          </a:prstGeom>
          <a:noFill/>
        </p:spPr>
        <p:txBody>
          <a:bodyPr wrap="none" rtlCol="0">
            <a:spAutoFit/>
          </a:bodyPr>
          <a:lstStyle/>
          <a:p>
            <a:r>
              <a:rPr lang="en-US" sz="1400" dirty="0"/>
              <a:t>Transported</a:t>
            </a:r>
            <a:endParaRPr lang="en-GB" sz="1400" dirty="0"/>
          </a:p>
        </p:txBody>
      </p:sp>
      <p:cxnSp>
        <p:nvCxnSpPr>
          <p:cNvPr id="10" name="Straight Arrow Connector 9">
            <a:extLst>
              <a:ext uri="{FF2B5EF4-FFF2-40B4-BE49-F238E27FC236}">
                <a16:creationId xmlns:a16="http://schemas.microsoft.com/office/drawing/2014/main" id="{C13D532E-3876-410C-B611-9199575B070E}"/>
              </a:ext>
            </a:extLst>
          </p:cNvPr>
          <p:cNvCxnSpPr>
            <a:cxnSpLocks/>
          </p:cNvCxnSpPr>
          <p:nvPr/>
        </p:nvCxnSpPr>
        <p:spPr>
          <a:xfrm flipV="1">
            <a:off x="8541798" y="3068709"/>
            <a:ext cx="557814" cy="189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319A086-8586-4272-BAAE-1236EDC70238}"/>
              </a:ext>
            </a:extLst>
          </p:cNvPr>
          <p:cNvSpPr txBox="1"/>
          <p:nvPr/>
        </p:nvSpPr>
        <p:spPr>
          <a:xfrm>
            <a:off x="7735082" y="3684145"/>
            <a:ext cx="1042273" cy="307777"/>
          </a:xfrm>
          <a:prstGeom prst="rect">
            <a:avLst/>
          </a:prstGeom>
          <a:noFill/>
        </p:spPr>
        <p:txBody>
          <a:bodyPr wrap="none" rtlCol="0">
            <a:spAutoFit/>
          </a:bodyPr>
          <a:lstStyle/>
          <a:p>
            <a:r>
              <a:rPr lang="en-US" sz="1400" dirty="0"/>
              <a:t>Absorbed</a:t>
            </a:r>
            <a:endParaRPr lang="en-GB" sz="1400" dirty="0"/>
          </a:p>
        </p:txBody>
      </p:sp>
      <p:sp>
        <p:nvSpPr>
          <p:cNvPr id="13" name="Content Placeholder 2">
            <a:extLst>
              <a:ext uri="{FF2B5EF4-FFF2-40B4-BE49-F238E27FC236}">
                <a16:creationId xmlns:a16="http://schemas.microsoft.com/office/drawing/2014/main" id="{F15195E6-F5C0-4CBD-9B6D-68EFD131320B}"/>
              </a:ext>
            </a:extLst>
          </p:cNvPr>
          <p:cNvSpPr txBox="1">
            <a:spLocks/>
          </p:cNvSpPr>
          <p:nvPr/>
        </p:nvSpPr>
        <p:spPr>
          <a:xfrm>
            <a:off x="2116870" y="5525040"/>
            <a:ext cx="9387740" cy="102492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GB" dirty="0">
                <a:solidFill>
                  <a:schemeClr val="accent6">
                    <a:lumMod val="75000"/>
                  </a:schemeClr>
                </a:solidFill>
              </a:rPr>
              <a:t>Thin converters: </a:t>
            </a:r>
            <a:r>
              <a:rPr lang="en-GB" i="1" dirty="0"/>
              <a:t>l</a:t>
            </a:r>
            <a:r>
              <a:rPr lang="en-GB" dirty="0"/>
              <a:t> ≤ 250 </a:t>
            </a:r>
            <a:r>
              <a:rPr lang="en-GB" dirty="0" err="1"/>
              <a:t>μm</a:t>
            </a:r>
            <a:r>
              <a:rPr lang="en-GB" dirty="0"/>
              <a:t> (#2) or 2 mm (#6), ≤ 1%  of incident energy deposited</a:t>
            </a:r>
          </a:p>
          <a:p>
            <a:r>
              <a:rPr lang="en-GB" dirty="0">
                <a:solidFill>
                  <a:schemeClr val="accent6">
                    <a:lumMod val="75000"/>
                  </a:schemeClr>
                </a:solidFill>
              </a:rPr>
              <a:t>Thick converters: </a:t>
            </a:r>
            <a:r>
              <a:rPr lang="en-GB" i="1" dirty="0"/>
              <a:t>l</a:t>
            </a:r>
            <a:r>
              <a:rPr lang="en-GB" dirty="0"/>
              <a:t> &gt; </a:t>
            </a:r>
            <a:r>
              <a:rPr lang="en-GB"/>
              <a:t>0.5 mm </a:t>
            </a:r>
            <a:r>
              <a:rPr lang="en-GB" dirty="0"/>
              <a:t>(#2) </a:t>
            </a:r>
            <a:r>
              <a:rPr lang="en-GB"/>
              <a:t>or 5 cm </a:t>
            </a:r>
            <a:r>
              <a:rPr lang="en-GB" dirty="0"/>
              <a:t>(#6</a:t>
            </a:r>
            <a:r>
              <a:rPr lang="en-GB"/>
              <a:t>), all </a:t>
            </a:r>
            <a:r>
              <a:rPr lang="en-GB" dirty="0"/>
              <a:t>incident energy deposited</a:t>
            </a:r>
          </a:p>
        </p:txBody>
      </p:sp>
    </p:spTree>
    <p:extLst>
      <p:ext uri="{BB962C8B-B14F-4D97-AF65-F5344CB8AC3E}">
        <p14:creationId xmlns:p14="http://schemas.microsoft.com/office/powerpoint/2010/main" val="1438658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CE25C-EF67-4706-9B45-C83E2440CB15}"/>
              </a:ext>
            </a:extLst>
          </p:cNvPr>
          <p:cNvSpPr>
            <a:spLocks noGrp="1"/>
          </p:cNvSpPr>
          <p:nvPr>
            <p:ph type="title"/>
          </p:nvPr>
        </p:nvSpPr>
        <p:spPr>
          <a:xfrm>
            <a:off x="2592924" y="624110"/>
            <a:ext cx="8911687" cy="738224"/>
          </a:xfrm>
        </p:spPr>
        <p:txBody>
          <a:bodyPr/>
          <a:lstStyle/>
          <a:p>
            <a:r>
              <a:rPr lang="en-US" dirty="0"/>
              <a:t>Neutron source features</a:t>
            </a:r>
            <a:endParaRPr lang="en-GB" dirty="0"/>
          </a:p>
        </p:txBody>
      </p:sp>
      <p:sp>
        <p:nvSpPr>
          <p:cNvPr id="3" name="Content Placeholder 2">
            <a:extLst>
              <a:ext uri="{FF2B5EF4-FFF2-40B4-BE49-F238E27FC236}">
                <a16:creationId xmlns:a16="http://schemas.microsoft.com/office/drawing/2014/main" id="{CCF8807C-F7AA-4CF1-A87D-5DB7E71F11D7}"/>
              </a:ext>
            </a:extLst>
          </p:cNvPr>
          <p:cNvSpPr>
            <a:spLocks noGrp="1"/>
          </p:cNvSpPr>
          <p:nvPr>
            <p:ph sz="half" idx="1"/>
          </p:nvPr>
        </p:nvSpPr>
        <p:spPr>
          <a:xfrm>
            <a:off x="2269251" y="2766750"/>
            <a:ext cx="4313864" cy="3777622"/>
          </a:xfrm>
        </p:spPr>
        <p:txBody>
          <a:bodyPr/>
          <a:lstStyle/>
          <a:p>
            <a:endParaRPr lang="en-GB"/>
          </a:p>
        </p:txBody>
      </p:sp>
      <p:sp>
        <p:nvSpPr>
          <p:cNvPr id="4" name="Content Placeholder 3">
            <a:extLst>
              <a:ext uri="{FF2B5EF4-FFF2-40B4-BE49-F238E27FC236}">
                <a16:creationId xmlns:a16="http://schemas.microsoft.com/office/drawing/2014/main" id="{38BC50C4-598F-4AED-A92F-3D836930C67C}"/>
              </a:ext>
            </a:extLst>
          </p:cNvPr>
          <p:cNvSpPr>
            <a:spLocks noGrp="1"/>
          </p:cNvSpPr>
          <p:nvPr>
            <p:ph sz="half" idx="2"/>
          </p:nvPr>
        </p:nvSpPr>
        <p:spPr>
          <a:xfrm>
            <a:off x="6870786" y="2759372"/>
            <a:ext cx="4313864" cy="3777622"/>
          </a:xfrm>
        </p:spPr>
        <p:txBody>
          <a:bodyPr/>
          <a:lstStyle/>
          <a:p>
            <a:endParaRPr lang="en-GB"/>
          </a:p>
        </p:txBody>
      </p:sp>
      <p:pic>
        <p:nvPicPr>
          <p:cNvPr id="5" name="Picture 4">
            <a:extLst>
              <a:ext uri="{FF2B5EF4-FFF2-40B4-BE49-F238E27FC236}">
                <a16:creationId xmlns:a16="http://schemas.microsoft.com/office/drawing/2014/main" id="{530705A3-3BC8-4280-A0F8-DFB79D211164}"/>
              </a:ext>
            </a:extLst>
          </p:cNvPr>
          <p:cNvPicPr>
            <a:picLocks noChangeAspect="1"/>
          </p:cNvPicPr>
          <p:nvPr/>
        </p:nvPicPr>
        <p:blipFill rotWithShape="1">
          <a:blip r:embed="rId2"/>
          <a:srcRect t="5635"/>
          <a:stretch/>
        </p:blipFill>
        <p:spPr>
          <a:xfrm>
            <a:off x="1299289" y="2652021"/>
            <a:ext cx="10195797" cy="3476795"/>
          </a:xfrm>
          <a:prstGeom prst="rect">
            <a:avLst/>
          </a:prstGeom>
        </p:spPr>
      </p:pic>
      <p:pic>
        <p:nvPicPr>
          <p:cNvPr id="6" name="Picture 5">
            <a:extLst>
              <a:ext uri="{FF2B5EF4-FFF2-40B4-BE49-F238E27FC236}">
                <a16:creationId xmlns:a16="http://schemas.microsoft.com/office/drawing/2014/main" id="{AAA1ED6F-A268-4623-835A-1D150C5C837C}"/>
              </a:ext>
            </a:extLst>
          </p:cNvPr>
          <p:cNvPicPr>
            <a:picLocks noChangeAspect="1"/>
          </p:cNvPicPr>
          <p:nvPr/>
        </p:nvPicPr>
        <p:blipFill rotWithShape="1">
          <a:blip r:embed="rId3"/>
          <a:srcRect l="3110" r="4385"/>
          <a:stretch/>
        </p:blipFill>
        <p:spPr>
          <a:xfrm>
            <a:off x="1299289" y="6108000"/>
            <a:ext cx="10195797" cy="551101"/>
          </a:xfrm>
          <a:prstGeom prst="rect">
            <a:avLst/>
          </a:prstGeom>
        </p:spPr>
      </p:pic>
      <p:pic>
        <p:nvPicPr>
          <p:cNvPr id="8" name="Picture 7">
            <a:extLst>
              <a:ext uri="{FF2B5EF4-FFF2-40B4-BE49-F238E27FC236}">
                <a16:creationId xmlns:a16="http://schemas.microsoft.com/office/drawing/2014/main" id="{DC6CFCDD-5E10-4915-B90D-6A58B53703D5}"/>
              </a:ext>
            </a:extLst>
          </p:cNvPr>
          <p:cNvPicPr>
            <a:picLocks noChangeAspect="1"/>
          </p:cNvPicPr>
          <p:nvPr/>
        </p:nvPicPr>
        <p:blipFill>
          <a:blip r:embed="rId4"/>
          <a:stretch>
            <a:fillRect/>
          </a:stretch>
        </p:blipFill>
        <p:spPr>
          <a:xfrm>
            <a:off x="7845658" y="4965387"/>
            <a:ext cx="2180952" cy="952381"/>
          </a:xfrm>
          <a:prstGeom prst="rect">
            <a:avLst/>
          </a:prstGeom>
        </p:spPr>
      </p:pic>
      <p:sp>
        <p:nvSpPr>
          <p:cNvPr id="9" name="Content Placeholder 2">
            <a:extLst>
              <a:ext uri="{FF2B5EF4-FFF2-40B4-BE49-F238E27FC236}">
                <a16:creationId xmlns:a16="http://schemas.microsoft.com/office/drawing/2014/main" id="{5AD239B9-8ECB-4847-9D6D-03F8F3EF2CB9}"/>
              </a:ext>
            </a:extLst>
          </p:cNvPr>
          <p:cNvSpPr txBox="1">
            <a:spLocks/>
          </p:cNvSpPr>
          <p:nvPr/>
        </p:nvSpPr>
        <p:spPr>
          <a:xfrm>
            <a:off x="1308815" y="1469685"/>
            <a:ext cx="10195796" cy="1118496"/>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dirty="0">
                <a:solidFill>
                  <a:srgbClr val="178DBB"/>
                </a:solidFill>
              </a:rPr>
              <a:t>T</a:t>
            </a:r>
            <a:r>
              <a:rPr lang="en-GB" dirty="0" err="1">
                <a:solidFill>
                  <a:srgbClr val="178DBB"/>
                </a:solidFill>
              </a:rPr>
              <a:t>otal</a:t>
            </a:r>
            <a:r>
              <a:rPr lang="en-GB" dirty="0">
                <a:solidFill>
                  <a:srgbClr val="178DBB"/>
                </a:solidFill>
              </a:rPr>
              <a:t> neutron number emitted from the rear side of the converter (i.e. in 2</a:t>
            </a:r>
            <a:r>
              <a:rPr lang="el-GR" dirty="0">
                <a:solidFill>
                  <a:srgbClr val="178DBB"/>
                </a:solidFill>
              </a:rPr>
              <a:t>π</a:t>
            </a:r>
            <a:r>
              <a:rPr lang="en-US" dirty="0">
                <a:solidFill>
                  <a:srgbClr val="178DBB"/>
                </a:solidFill>
              </a:rPr>
              <a:t> </a:t>
            </a:r>
            <a:r>
              <a:rPr lang="en-US" dirty="0" err="1">
                <a:solidFill>
                  <a:srgbClr val="178DBB"/>
                </a:solidFill>
              </a:rPr>
              <a:t>sr</a:t>
            </a:r>
            <a:r>
              <a:rPr lang="en-GB" dirty="0">
                <a:solidFill>
                  <a:srgbClr val="178DBB"/>
                </a:solidFill>
              </a:rPr>
              <a:t>)</a:t>
            </a:r>
          </a:p>
          <a:p>
            <a:r>
              <a:rPr lang="en-GB" dirty="0"/>
              <a:t>Highest neutron production already in primary double layer target and lead converter.</a:t>
            </a:r>
          </a:p>
          <a:p>
            <a:r>
              <a:rPr lang="en-US" dirty="0"/>
              <a:t>Only a weak dependence on the exact parameters of the front NCD layer.</a:t>
            </a:r>
            <a:endParaRPr lang="en-GB" dirty="0"/>
          </a:p>
          <a:p>
            <a:endParaRPr lang="en-GB" dirty="0"/>
          </a:p>
          <a:p>
            <a:endParaRPr lang="en-GB" dirty="0"/>
          </a:p>
        </p:txBody>
      </p:sp>
    </p:spTree>
    <p:extLst>
      <p:ext uri="{BB962C8B-B14F-4D97-AF65-F5344CB8AC3E}">
        <p14:creationId xmlns:p14="http://schemas.microsoft.com/office/powerpoint/2010/main" val="2460229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CE25C-EF67-4706-9B45-C83E2440CB15}"/>
              </a:ext>
            </a:extLst>
          </p:cNvPr>
          <p:cNvSpPr>
            <a:spLocks noGrp="1"/>
          </p:cNvSpPr>
          <p:nvPr>
            <p:ph type="title"/>
          </p:nvPr>
        </p:nvSpPr>
        <p:spPr>
          <a:xfrm>
            <a:off x="2592924" y="624110"/>
            <a:ext cx="8911687" cy="738224"/>
          </a:xfrm>
        </p:spPr>
        <p:txBody>
          <a:bodyPr/>
          <a:lstStyle/>
          <a:p>
            <a:r>
              <a:rPr lang="en-US" dirty="0"/>
              <a:t>Neutron source features</a:t>
            </a:r>
            <a:endParaRPr lang="en-GB" dirty="0"/>
          </a:p>
        </p:txBody>
      </p:sp>
      <p:sp>
        <p:nvSpPr>
          <p:cNvPr id="3" name="Content Placeholder 2">
            <a:extLst>
              <a:ext uri="{FF2B5EF4-FFF2-40B4-BE49-F238E27FC236}">
                <a16:creationId xmlns:a16="http://schemas.microsoft.com/office/drawing/2014/main" id="{CCF8807C-F7AA-4CF1-A87D-5DB7E71F11D7}"/>
              </a:ext>
            </a:extLst>
          </p:cNvPr>
          <p:cNvSpPr>
            <a:spLocks noGrp="1"/>
          </p:cNvSpPr>
          <p:nvPr>
            <p:ph sz="half" idx="1"/>
          </p:nvPr>
        </p:nvSpPr>
        <p:spPr>
          <a:xfrm>
            <a:off x="2278775" y="2657475"/>
            <a:ext cx="4313864" cy="3777622"/>
          </a:xfrm>
        </p:spPr>
        <p:txBody>
          <a:bodyPr/>
          <a:lstStyle/>
          <a:p>
            <a:endParaRPr lang="en-GB"/>
          </a:p>
        </p:txBody>
      </p:sp>
      <p:sp>
        <p:nvSpPr>
          <p:cNvPr id="4" name="Content Placeholder 3">
            <a:extLst>
              <a:ext uri="{FF2B5EF4-FFF2-40B4-BE49-F238E27FC236}">
                <a16:creationId xmlns:a16="http://schemas.microsoft.com/office/drawing/2014/main" id="{38BC50C4-598F-4AED-A92F-3D836930C67C}"/>
              </a:ext>
            </a:extLst>
          </p:cNvPr>
          <p:cNvSpPr>
            <a:spLocks noGrp="1"/>
          </p:cNvSpPr>
          <p:nvPr>
            <p:ph sz="half" idx="2"/>
          </p:nvPr>
        </p:nvSpPr>
        <p:spPr>
          <a:xfrm>
            <a:off x="6880310" y="2650097"/>
            <a:ext cx="4313864" cy="3777622"/>
          </a:xfrm>
        </p:spPr>
        <p:txBody>
          <a:bodyPr/>
          <a:lstStyle/>
          <a:p>
            <a:endParaRPr lang="en-GB"/>
          </a:p>
        </p:txBody>
      </p:sp>
      <p:pic>
        <p:nvPicPr>
          <p:cNvPr id="5" name="Picture 4">
            <a:extLst>
              <a:ext uri="{FF2B5EF4-FFF2-40B4-BE49-F238E27FC236}">
                <a16:creationId xmlns:a16="http://schemas.microsoft.com/office/drawing/2014/main" id="{530705A3-3BC8-4280-A0F8-DFB79D211164}"/>
              </a:ext>
            </a:extLst>
          </p:cNvPr>
          <p:cNvPicPr>
            <a:picLocks noChangeAspect="1"/>
          </p:cNvPicPr>
          <p:nvPr/>
        </p:nvPicPr>
        <p:blipFill rotWithShape="1">
          <a:blip r:embed="rId2"/>
          <a:srcRect t="5635" b="79408"/>
          <a:stretch/>
        </p:blipFill>
        <p:spPr>
          <a:xfrm>
            <a:off x="1308813" y="2542747"/>
            <a:ext cx="10195797" cy="551102"/>
          </a:xfrm>
          <a:prstGeom prst="rect">
            <a:avLst/>
          </a:prstGeom>
        </p:spPr>
      </p:pic>
      <p:pic>
        <p:nvPicPr>
          <p:cNvPr id="6" name="Picture 5">
            <a:extLst>
              <a:ext uri="{FF2B5EF4-FFF2-40B4-BE49-F238E27FC236}">
                <a16:creationId xmlns:a16="http://schemas.microsoft.com/office/drawing/2014/main" id="{AAA1ED6F-A268-4623-835A-1D150C5C837C}"/>
              </a:ext>
            </a:extLst>
          </p:cNvPr>
          <p:cNvPicPr>
            <a:picLocks noChangeAspect="1"/>
          </p:cNvPicPr>
          <p:nvPr/>
        </p:nvPicPr>
        <p:blipFill rotWithShape="1">
          <a:blip r:embed="rId3"/>
          <a:srcRect l="3110" r="4385"/>
          <a:stretch/>
        </p:blipFill>
        <p:spPr>
          <a:xfrm>
            <a:off x="1308813" y="5802502"/>
            <a:ext cx="10195797" cy="551101"/>
          </a:xfrm>
          <a:prstGeom prst="rect">
            <a:avLst/>
          </a:prstGeom>
        </p:spPr>
      </p:pic>
      <p:pic>
        <p:nvPicPr>
          <p:cNvPr id="8" name="Picture 7">
            <a:extLst>
              <a:ext uri="{FF2B5EF4-FFF2-40B4-BE49-F238E27FC236}">
                <a16:creationId xmlns:a16="http://schemas.microsoft.com/office/drawing/2014/main" id="{DC6CFCDD-5E10-4915-B90D-6A58B53703D5}"/>
              </a:ext>
            </a:extLst>
          </p:cNvPr>
          <p:cNvPicPr>
            <a:picLocks noChangeAspect="1"/>
          </p:cNvPicPr>
          <p:nvPr/>
        </p:nvPicPr>
        <p:blipFill>
          <a:blip r:embed="rId4"/>
          <a:stretch>
            <a:fillRect/>
          </a:stretch>
        </p:blipFill>
        <p:spPr>
          <a:xfrm>
            <a:off x="7855182" y="4856112"/>
            <a:ext cx="2180952" cy="952381"/>
          </a:xfrm>
          <a:prstGeom prst="rect">
            <a:avLst/>
          </a:prstGeom>
        </p:spPr>
      </p:pic>
      <p:pic>
        <p:nvPicPr>
          <p:cNvPr id="7" name="Picture 6">
            <a:extLst>
              <a:ext uri="{FF2B5EF4-FFF2-40B4-BE49-F238E27FC236}">
                <a16:creationId xmlns:a16="http://schemas.microsoft.com/office/drawing/2014/main" id="{D4DBC40A-B8F0-48B4-B242-162D1D1A368B}"/>
              </a:ext>
            </a:extLst>
          </p:cNvPr>
          <p:cNvPicPr>
            <a:picLocks noChangeAspect="1"/>
          </p:cNvPicPr>
          <p:nvPr/>
        </p:nvPicPr>
        <p:blipFill rotWithShape="1">
          <a:blip r:embed="rId5"/>
          <a:srcRect l="2519"/>
          <a:stretch/>
        </p:blipFill>
        <p:spPr>
          <a:xfrm>
            <a:off x="1308812" y="3093849"/>
            <a:ext cx="10195797" cy="2711039"/>
          </a:xfrm>
          <a:prstGeom prst="rect">
            <a:avLst/>
          </a:prstGeom>
        </p:spPr>
      </p:pic>
      <p:sp>
        <p:nvSpPr>
          <p:cNvPr id="10" name="Rectangle 9">
            <a:extLst>
              <a:ext uri="{FF2B5EF4-FFF2-40B4-BE49-F238E27FC236}">
                <a16:creationId xmlns:a16="http://schemas.microsoft.com/office/drawing/2014/main" id="{E4CECBCB-A2E2-4A45-B5D8-F1473E465048}"/>
              </a:ext>
            </a:extLst>
          </p:cNvPr>
          <p:cNvSpPr/>
          <p:nvPr/>
        </p:nvSpPr>
        <p:spPr>
          <a:xfrm>
            <a:off x="1657349" y="5667375"/>
            <a:ext cx="498515" cy="352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9DD3C69B-0615-47DF-AE39-1EF15815E15B}"/>
                  </a:ext>
                </a:extLst>
              </p:cNvPr>
              <p:cNvSpPr txBox="1">
                <a:spLocks/>
              </p:cNvSpPr>
              <p:nvPr/>
            </p:nvSpPr>
            <p:spPr>
              <a:xfrm>
                <a:off x="1308813" y="1434784"/>
                <a:ext cx="10195796" cy="1118496"/>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dirty="0">
                    <a:solidFill>
                      <a:srgbClr val="178DBB"/>
                    </a:solidFill>
                  </a:rPr>
                  <a:t>Neutron source FWHM at the rear side of the converter</a:t>
                </a:r>
                <a:endParaRPr lang="en-GB" dirty="0">
                  <a:solidFill>
                    <a:srgbClr val="178DBB"/>
                  </a:solidFill>
                </a:endParaRPr>
              </a:p>
              <a:p>
                <a:r>
                  <a:rPr lang="en-GB" dirty="0"/>
                  <a:t>The dependence </a:t>
                </a:r>
                <a14:m>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𝑛</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𝑟</m:t>
                        </m:r>
                      </m:e>
                    </m:d>
                  </m:oMath>
                </a14:m>
                <a:r>
                  <a:rPr lang="en-GB" dirty="0"/>
                  <a:t> fitted by the Gaussian distribution.</a:t>
                </a:r>
              </a:p>
              <a:p>
                <a:r>
                  <a:rPr lang="en-US" dirty="0"/>
                  <a:t>For converter thicknesses higher than ~0.5 mm source size depends linearly on </a:t>
                </a:r>
                <a:r>
                  <a:rPr lang="en-US" i="1" dirty="0"/>
                  <a:t>l</a:t>
                </a:r>
                <a:r>
                  <a:rPr lang="en-US" dirty="0"/>
                  <a:t>.</a:t>
                </a:r>
                <a:endParaRPr lang="en-GB" dirty="0"/>
              </a:p>
              <a:p>
                <a:endParaRPr lang="en-GB" dirty="0"/>
              </a:p>
              <a:p>
                <a:endParaRPr lang="en-GB" dirty="0"/>
              </a:p>
            </p:txBody>
          </p:sp>
        </mc:Choice>
        <mc:Fallback xmlns="">
          <p:sp>
            <p:nvSpPr>
              <p:cNvPr id="12" name="Content Placeholder 2">
                <a:extLst>
                  <a:ext uri="{FF2B5EF4-FFF2-40B4-BE49-F238E27FC236}">
                    <a16:creationId xmlns:a16="http://schemas.microsoft.com/office/drawing/2014/main" id="{9DD3C69B-0615-47DF-AE39-1EF15815E15B}"/>
                  </a:ext>
                </a:extLst>
              </p:cNvPr>
              <p:cNvSpPr txBox="1">
                <a:spLocks noRot="1" noChangeAspect="1" noMove="1" noResize="1" noEditPoints="1" noAdjustHandles="1" noChangeArrowheads="1" noChangeShapeType="1" noTextEdit="1"/>
              </p:cNvSpPr>
              <p:nvPr/>
            </p:nvSpPr>
            <p:spPr>
              <a:xfrm>
                <a:off x="1308813" y="1434784"/>
                <a:ext cx="10195796" cy="1118496"/>
              </a:xfrm>
              <a:prstGeom prst="rect">
                <a:avLst/>
              </a:prstGeom>
              <a:blipFill>
                <a:blip r:embed="rId6"/>
                <a:stretch>
                  <a:fillRect l="-419" t="-3804" b="-1087"/>
                </a:stretch>
              </a:blipFill>
            </p:spPr>
            <p:txBody>
              <a:bodyPr/>
              <a:lstStyle/>
              <a:p>
                <a:r>
                  <a:rPr lang="en-GB">
                    <a:noFill/>
                  </a:rPr>
                  <a:t> </a:t>
                </a:r>
              </a:p>
            </p:txBody>
          </p:sp>
        </mc:Fallback>
      </mc:AlternateContent>
      <p:pic>
        <p:nvPicPr>
          <p:cNvPr id="13" name="Picture 12">
            <a:extLst>
              <a:ext uri="{FF2B5EF4-FFF2-40B4-BE49-F238E27FC236}">
                <a16:creationId xmlns:a16="http://schemas.microsoft.com/office/drawing/2014/main" id="{3C4051F8-AEB1-49AD-BDE6-C66837083860}"/>
              </a:ext>
            </a:extLst>
          </p:cNvPr>
          <p:cNvPicPr>
            <a:picLocks noChangeAspect="1"/>
          </p:cNvPicPr>
          <p:nvPr/>
        </p:nvPicPr>
        <p:blipFill>
          <a:blip r:embed="rId4"/>
          <a:stretch>
            <a:fillRect/>
          </a:stretch>
        </p:blipFill>
        <p:spPr>
          <a:xfrm>
            <a:off x="2359258" y="3198044"/>
            <a:ext cx="2180952" cy="952381"/>
          </a:xfrm>
          <a:prstGeom prst="rect">
            <a:avLst/>
          </a:prstGeom>
        </p:spPr>
      </p:pic>
    </p:spTree>
    <p:extLst>
      <p:ext uri="{BB962C8B-B14F-4D97-AF65-F5344CB8AC3E}">
        <p14:creationId xmlns:p14="http://schemas.microsoft.com/office/powerpoint/2010/main" val="2933499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F21E3-0B14-4304-8424-4CB00CDD6FB8}"/>
              </a:ext>
            </a:extLst>
          </p:cNvPr>
          <p:cNvSpPr>
            <a:spLocks noGrp="1"/>
          </p:cNvSpPr>
          <p:nvPr>
            <p:ph type="title"/>
          </p:nvPr>
        </p:nvSpPr>
        <p:spPr>
          <a:xfrm>
            <a:off x="1848903" y="284104"/>
            <a:ext cx="8911687" cy="1280890"/>
          </a:xfrm>
        </p:spPr>
        <p:txBody>
          <a:bodyPr/>
          <a:lstStyle/>
          <a:p>
            <a:r>
              <a:rPr lang="en-US" dirty="0"/>
              <a:t>Application of neutrons</a:t>
            </a:r>
            <a:endParaRPr lang="en-GB" dirty="0"/>
          </a:p>
        </p:txBody>
      </p:sp>
      <p:sp>
        <p:nvSpPr>
          <p:cNvPr id="3" name="Content Placeholder 2">
            <a:extLst>
              <a:ext uri="{FF2B5EF4-FFF2-40B4-BE49-F238E27FC236}">
                <a16:creationId xmlns:a16="http://schemas.microsoft.com/office/drawing/2014/main" id="{8A7DDA9F-3635-4AA9-AB34-F355F44F6760}"/>
              </a:ext>
            </a:extLst>
          </p:cNvPr>
          <p:cNvSpPr>
            <a:spLocks noGrp="1"/>
          </p:cNvSpPr>
          <p:nvPr>
            <p:ph idx="1"/>
          </p:nvPr>
        </p:nvSpPr>
        <p:spPr>
          <a:xfrm>
            <a:off x="1314601" y="1004808"/>
            <a:ext cx="6636503" cy="899565"/>
          </a:xfrm>
        </p:spPr>
        <p:txBody>
          <a:bodyPr>
            <a:normAutofit/>
          </a:bodyPr>
          <a:lstStyle/>
          <a:p>
            <a:pPr marL="457200" lvl="1" indent="0">
              <a:buNone/>
            </a:pPr>
            <a:r>
              <a:rPr lang="en-GB" dirty="0">
                <a:solidFill>
                  <a:schemeClr val="accent6"/>
                </a:solidFill>
              </a:rPr>
              <a:t>A very distinctive characteristics compared to ions, electrons or x-rays, making them unique tools to investigate or modify the properties of materials.</a:t>
            </a:r>
          </a:p>
          <a:p>
            <a:pPr lvl="1"/>
            <a:endParaRPr lang="en-GB" dirty="0"/>
          </a:p>
        </p:txBody>
      </p:sp>
      <p:pic>
        <p:nvPicPr>
          <p:cNvPr id="4" name="Picture 3">
            <a:extLst>
              <a:ext uri="{FF2B5EF4-FFF2-40B4-BE49-F238E27FC236}">
                <a16:creationId xmlns:a16="http://schemas.microsoft.com/office/drawing/2014/main" id="{334A980E-DA15-4928-9AB0-0CD89B9A4AED}"/>
              </a:ext>
            </a:extLst>
          </p:cNvPr>
          <p:cNvPicPr>
            <a:picLocks noChangeAspect="1"/>
          </p:cNvPicPr>
          <p:nvPr/>
        </p:nvPicPr>
        <p:blipFill>
          <a:blip r:embed="rId2"/>
          <a:stretch>
            <a:fillRect/>
          </a:stretch>
        </p:blipFill>
        <p:spPr>
          <a:xfrm>
            <a:off x="8056602" y="52541"/>
            <a:ext cx="2270029" cy="2281295"/>
          </a:xfrm>
          <a:prstGeom prst="rect">
            <a:avLst/>
          </a:prstGeom>
        </p:spPr>
      </p:pic>
      <p:sp>
        <p:nvSpPr>
          <p:cNvPr id="5" name="TextBox 4">
            <a:extLst>
              <a:ext uri="{FF2B5EF4-FFF2-40B4-BE49-F238E27FC236}">
                <a16:creationId xmlns:a16="http://schemas.microsoft.com/office/drawing/2014/main" id="{638123B0-1AD9-451F-9BD1-04A4C3EC6BFD}"/>
              </a:ext>
            </a:extLst>
          </p:cNvPr>
          <p:cNvSpPr txBox="1"/>
          <p:nvPr/>
        </p:nvSpPr>
        <p:spPr>
          <a:xfrm flipH="1">
            <a:off x="10326631" y="71847"/>
            <a:ext cx="1708727" cy="1446550"/>
          </a:xfrm>
          <a:prstGeom prst="rect">
            <a:avLst/>
          </a:prstGeom>
          <a:noFill/>
        </p:spPr>
        <p:txBody>
          <a:bodyPr wrap="square" rtlCol="0">
            <a:spAutoFit/>
          </a:bodyPr>
          <a:lstStyle/>
          <a:p>
            <a:r>
              <a:rPr lang="en-GB" sz="1100" dirty="0" err="1"/>
              <a:t>Mor</a:t>
            </a:r>
            <a:r>
              <a:rPr lang="en-GB" sz="1100" dirty="0"/>
              <a:t>, I. et al. Reconstruction of material elemental composition </a:t>
            </a:r>
            <a:r>
              <a:rPr lang="en-GB" sz="1100" b="1" dirty="0"/>
              <a:t>using fast neutron resonance radiography</a:t>
            </a:r>
            <a:r>
              <a:rPr lang="en-GB" sz="1100" dirty="0"/>
              <a:t>. Phys. Procedia</a:t>
            </a:r>
          </a:p>
          <a:p>
            <a:r>
              <a:rPr lang="en-GB" sz="1100" dirty="0"/>
              <a:t>69, 304–313 (2015).</a:t>
            </a:r>
          </a:p>
        </p:txBody>
      </p:sp>
      <p:pic>
        <p:nvPicPr>
          <p:cNvPr id="1026" name="Picture 2" descr="https://ars.els-cdn.com/content/image/1-s2.0-S0168900207003257-gr1.jpg">
            <a:extLst>
              <a:ext uri="{FF2B5EF4-FFF2-40B4-BE49-F238E27FC236}">
                <a16:creationId xmlns:a16="http://schemas.microsoft.com/office/drawing/2014/main" id="{E65CD5DA-E3B4-41C7-80EA-7B12C515C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6602" y="2340411"/>
            <a:ext cx="3705225" cy="1600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068E70E-0BDA-4799-800A-AC2A74CC5E92}"/>
              </a:ext>
            </a:extLst>
          </p:cNvPr>
          <p:cNvSpPr txBox="1"/>
          <p:nvPr/>
        </p:nvSpPr>
        <p:spPr>
          <a:xfrm>
            <a:off x="7951105" y="3902630"/>
            <a:ext cx="4248727" cy="430887"/>
          </a:xfrm>
          <a:prstGeom prst="rect">
            <a:avLst/>
          </a:prstGeom>
          <a:noFill/>
        </p:spPr>
        <p:txBody>
          <a:bodyPr wrap="square" rtlCol="0">
            <a:spAutoFit/>
          </a:bodyPr>
          <a:lstStyle/>
          <a:p>
            <a:r>
              <a:rPr lang="en-GB" sz="1100" dirty="0" err="1"/>
              <a:t>Noguere</a:t>
            </a:r>
            <a:r>
              <a:rPr lang="en-GB" sz="1100" dirty="0"/>
              <a:t>, G. et al. Non-destructive analysis of materials by </a:t>
            </a:r>
            <a:r>
              <a:rPr lang="en-GB" sz="1100" b="1" dirty="0"/>
              <a:t>neutron resonance transmission</a:t>
            </a:r>
            <a:r>
              <a:rPr lang="en-GB" sz="1100" dirty="0"/>
              <a:t>. NIMA. 575, 476–488 (2007).</a:t>
            </a:r>
          </a:p>
        </p:txBody>
      </p:sp>
      <p:pic>
        <p:nvPicPr>
          <p:cNvPr id="1028" name="Picture 4" descr="UW Therapy room.jpg">
            <a:extLst>
              <a:ext uri="{FF2B5EF4-FFF2-40B4-BE49-F238E27FC236}">
                <a16:creationId xmlns:a16="http://schemas.microsoft.com/office/drawing/2014/main" id="{D061413B-1ECE-4DD8-950A-C1EDD13A61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9630" y="4718069"/>
            <a:ext cx="2667000" cy="20002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B72ECDD-5AC2-477A-B19C-E406C8141932}"/>
              </a:ext>
            </a:extLst>
          </p:cNvPr>
          <p:cNvSpPr txBox="1"/>
          <p:nvPr/>
        </p:nvSpPr>
        <p:spPr>
          <a:xfrm>
            <a:off x="10280449" y="4929307"/>
            <a:ext cx="1919383" cy="1785104"/>
          </a:xfrm>
          <a:prstGeom prst="rect">
            <a:avLst/>
          </a:prstGeom>
          <a:noFill/>
        </p:spPr>
        <p:txBody>
          <a:bodyPr wrap="square" rtlCol="0">
            <a:spAutoFit/>
          </a:bodyPr>
          <a:lstStyle/>
          <a:p>
            <a:r>
              <a:rPr lang="en-GB" sz="1100" b="1" dirty="0"/>
              <a:t>Fast neutron therapy</a:t>
            </a:r>
            <a:r>
              <a:rPr lang="en-GB" sz="1100" dirty="0"/>
              <a:t> utilizes high energy neutrons typically between 50 and 70 MeV to treat cancer.</a:t>
            </a:r>
          </a:p>
          <a:p>
            <a:endParaRPr lang="en-US" sz="1100" dirty="0"/>
          </a:p>
          <a:p>
            <a:r>
              <a:rPr lang="en-US" sz="1100" dirty="0"/>
              <a:t>M</a:t>
            </a:r>
            <a:r>
              <a:rPr lang="en-GB" sz="1100" dirty="0" err="1"/>
              <a:t>ethod</a:t>
            </a:r>
            <a:r>
              <a:rPr lang="en-GB" sz="1100" dirty="0"/>
              <a:t>: </a:t>
            </a:r>
            <a:r>
              <a:rPr lang="en-GB" sz="1100" dirty="0" err="1"/>
              <a:t>Gray</a:t>
            </a:r>
            <a:r>
              <a:rPr lang="en-GB" sz="1100" dirty="0"/>
              <a:t>, L. &amp; Read, J. Treatment of cancer by fast neutrons. Nature 152, 53–54 (1943).</a:t>
            </a:r>
          </a:p>
        </p:txBody>
      </p:sp>
      <p:pic>
        <p:nvPicPr>
          <p:cNvPr id="7" name="Picture 6">
            <a:extLst>
              <a:ext uri="{FF2B5EF4-FFF2-40B4-BE49-F238E27FC236}">
                <a16:creationId xmlns:a16="http://schemas.microsoft.com/office/drawing/2014/main" id="{08752977-10B7-49F8-B1B5-194ABC161023}"/>
              </a:ext>
            </a:extLst>
          </p:cNvPr>
          <p:cNvPicPr>
            <a:picLocks noChangeAspect="1"/>
          </p:cNvPicPr>
          <p:nvPr/>
        </p:nvPicPr>
        <p:blipFill>
          <a:blip r:embed="rId5"/>
          <a:stretch>
            <a:fillRect/>
          </a:stretch>
        </p:blipFill>
        <p:spPr>
          <a:xfrm>
            <a:off x="233886" y="4477930"/>
            <a:ext cx="2647859" cy="2373944"/>
          </a:xfrm>
          <a:prstGeom prst="rect">
            <a:avLst/>
          </a:prstGeom>
        </p:spPr>
      </p:pic>
      <p:sp>
        <p:nvSpPr>
          <p:cNvPr id="8" name="TextBox 7">
            <a:extLst>
              <a:ext uri="{FF2B5EF4-FFF2-40B4-BE49-F238E27FC236}">
                <a16:creationId xmlns:a16="http://schemas.microsoft.com/office/drawing/2014/main" id="{34334D66-2AC8-47C7-B5D7-F1839E2183BB}"/>
              </a:ext>
            </a:extLst>
          </p:cNvPr>
          <p:cNvSpPr txBox="1"/>
          <p:nvPr/>
        </p:nvSpPr>
        <p:spPr>
          <a:xfrm>
            <a:off x="2881745" y="4456836"/>
            <a:ext cx="2085716" cy="1446550"/>
          </a:xfrm>
          <a:prstGeom prst="rect">
            <a:avLst/>
          </a:prstGeom>
          <a:noFill/>
        </p:spPr>
        <p:txBody>
          <a:bodyPr wrap="square" rtlCol="0">
            <a:spAutoFit/>
          </a:bodyPr>
          <a:lstStyle/>
          <a:p>
            <a:r>
              <a:rPr lang="en-GB" sz="1100" dirty="0"/>
              <a:t>Tajima, T., </a:t>
            </a:r>
            <a:r>
              <a:rPr lang="en-GB" sz="1100" dirty="0" err="1"/>
              <a:t>Necas</a:t>
            </a:r>
            <a:r>
              <a:rPr lang="en-GB" sz="1100" dirty="0"/>
              <a:t>, A., </a:t>
            </a:r>
            <a:r>
              <a:rPr lang="en-GB" sz="1100" dirty="0" err="1"/>
              <a:t>Mourou</a:t>
            </a:r>
            <a:r>
              <a:rPr lang="en-GB" sz="1100" dirty="0"/>
              <a:t>, G., Gales, S. &amp; Leroy, M. Spent nuclear fuel incineration by fusion-driven liquid </a:t>
            </a:r>
            <a:r>
              <a:rPr lang="en-GB" sz="1100" b="1" dirty="0" err="1"/>
              <a:t>transmutator</a:t>
            </a:r>
            <a:r>
              <a:rPr lang="en-GB" sz="1100" dirty="0"/>
              <a:t> operated in real time by laser. Fusion Sci. Technol. 77, 251–265 (2021).</a:t>
            </a:r>
          </a:p>
        </p:txBody>
      </p:sp>
      <p:pic>
        <p:nvPicPr>
          <p:cNvPr id="1030" name="Picture 6" descr="Figure 3. Gamma-ray (upper figure) and combined neutron/gamma-ray (lower figure) scans of a motorbike">
            <a:extLst>
              <a:ext uri="{FF2B5EF4-FFF2-40B4-BE49-F238E27FC236}">
                <a16:creationId xmlns:a16="http://schemas.microsoft.com/office/drawing/2014/main" id="{4C6808DB-794A-4E2D-B310-6913139346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2132" y="4480567"/>
            <a:ext cx="2085716" cy="231686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1B3D491-3345-4C78-8841-FD8DF181224B}"/>
              </a:ext>
            </a:extLst>
          </p:cNvPr>
          <p:cNvSpPr txBox="1"/>
          <p:nvPr/>
        </p:nvSpPr>
        <p:spPr>
          <a:xfrm>
            <a:off x="3557400" y="6027993"/>
            <a:ext cx="2085716" cy="769441"/>
          </a:xfrm>
          <a:prstGeom prst="rect">
            <a:avLst/>
          </a:prstGeom>
          <a:noFill/>
        </p:spPr>
        <p:txBody>
          <a:bodyPr wrap="square" rtlCol="0">
            <a:spAutoFit/>
          </a:bodyPr>
          <a:lstStyle/>
          <a:p>
            <a:r>
              <a:rPr lang="en-GB" sz="1100" dirty="0"/>
              <a:t>Sowerby, B.D. (2007). CRP Report: Fast Neutron and Gamma-Ray Interrogation of Air Cargo Containers.</a:t>
            </a:r>
          </a:p>
        </p:txBody>
      </p:sp>
      <p:pic>
        <p:nvPicPr>
          <p:cNvPr id="11" name="Picture 10">
            <a:extLst>
              <a:ext uri="{FF2B5EF4-FFF2-40B4-BE49-F238E27FC236}">
                <a16:creationId xmlns:a16="http://schemas.microsoft.com/office/drawing/2014/main" id="{B619517A-93D8-4698-9066-F746B5E19379}"/>
              </a:ext>
            </a:extLst>
          </p:cNvPr>
          <p:cNvPicPr>
            <a:picLocks noChangeAspect="1"/>
          </p:cNvPicPr>
          <p:nvPr/>
        </p:nvPicPr>
        <p:blipFill>
          <a:blip r:embed="rId7"/>
          <a:stretch>
            <a:fillRect/>
          </a:stretch>
        </p:blipFill>
        <p:spPr>
          <a:xfrm>
            <a:off x="430173" y="2142020"/>
            <a:ext cx="3229434" cy="1604322"/>
          </a:xfrm>
          <a:prstGeom prst="rect">
            <a:avLst/>
          </a:prstGeom>
        </p:spPr>
      </p:pic>
      <p:sp>
        <p:nvSpPr>
          <p:cNvPr id="12" name="TextBox 11">
            <a:extLst>
              <a:ext uri="{FF2B5EF4-FFF2-40B4-BE49-F238E27FC236}">
                <a16:creationId xmlns:a16="http://schemas.microsoft.com/office/drawing/2014/main" id="{DBC5F06B-BF8F-4EFE-A4BC-7030384A5219}"/>
              </a:ext>
            </a:extLst>
          </p:cNvPr>
          <p:cNvSpPr txBox="1"/>
          <p:nvPr/>
        </p:nvSpPr>
        <p:spPr>
          <a:xfrm>
            <a:off x="344946" y="3740882"/>
            <a:ext cx="3314661" cy="769441"/>
          </a:xfrm>
          <a:prstGeom prst="rect">
            <a:avLst/>
          </a:prstGeom>
          <a:noFill/>
        </p:spPr>
        <p:txBody>
          <a:bodyPr wrap="square" rtlCol="0">
            <a:spAutoFit/>
          </a:bodyPr>
          <a:lstStyle/>
          <a:p>
            <a:r>
              <a:rPr lang="en-GB" sz="1100" dirty="0" err="1">
                <a:highlight>
                  <a:srgbClr val="C0C0C0"/>
                </a:highlight>
              </a:rPr>
              <a:t>Lapinaite</a:t>
            </a:r>
            <a:r>
              <a:rPr lang="en-GB" sz="1100" dirty="0">
                <a:highlight>
                  <a:srgbClr val="C0C0C0"/>
                </a:highlight>
              </a:rPr>
              <a:t>, A., </a:t>
            </a:r>
            <a:r>
              <a:rPr lang="en-GB" sz="1100" dirty="0" err="1">
                <a:highlight>
                  <a:srgbClr val="C0C0C0"/>
                </a:highlight>
              </a:rPr>
              <a:t>Carlomagno</a:t>
            </a:r>
            <a:r>
              <a:rPr lang="en-GB" sz="1100" dirty="0">
                <a:highlight>
                  <a:srgbClr val="C0C0C0"/>
                </a:highlight>
              </a:rPr>
              <a:t>, T., and Gabel F. Small-angle </a:t>
            </a:r>
            <a:r>
              <a:rPr lang="en-GB" sz="1100" b="1" dirty="0">
                <a:highlight>
                  <a:srgbClr val="C0C0C0"/>
                </a:highlight>
              </a:rPr>
              <a:t>neutron scattering </a:t>
            </a:r>
            <a:r>
              <a:rPr lang="en-GB" sz="1100" dirty="0">
                <a:highlight>
                  <a:srgbClr val="C0C0C0"/>
                </a:highlight>
              </a:rPr>
              <a:t>of RNA–protein complexes. </a:t>
            </a:r>
            <a:r>
              <a:rPr lang="en-GB" sz="1100" i="1" dirty="0">
                <a:highlight>
                  <a:srgbClr val="C0C0C0"/>
                </a:highlight>
              </a:rPr>
              <a:t>RNA Spectroscopy</a:t>
            </a:r>
            <a:r>
              <a:rPr lang="en-GB" sz="1100" dirty="0">
                <a:highlight>
                  <a:srgbClr val="C0C0C0"/>
                </a:highlight>
              </a:rPr>
              <a:t>. Humana, New York, NY, 2020. 165-188.</a:t>
            </a:r>
          </a:p>
        </p:txBody>
      </p:sp>
      <p:pic>
        <p:nvPicPr>
          <p:cNvPr id="1032" name="Picture 8" descr="https://www.researchgate.net/profile/Ronald-Hancock-2/publication/236679304/figure/fig1/AS:299440297529353@1448403538588/figure-fig1_W640.jpg">
            <a:extLst>
              <a:ext uri="{FF2B5EF4-FFF2-40B4-BE49-F238E27FC236}">
                <a16:creationId xmlns:a16="http://schemas.microsoft.com/office/drawing/2014/main" id="{2FE11397-777B-414F-B8CC-A4A510D4A9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0258" y="1731956"/>
            <a:ext cx="3229434" cy="150258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0D262B6-6476-4539-91EF-4F9D20B18354}"/>
              </a:ext>
            </a:extLst>
          </p:cNvPr>
          <p:cNvSpPr txBox="1"/>
          <p:nvPr/>
        </p:nvSpPr>
        <p:spPr>
          <a:xfrm>
            <a:off x="3834192" y="3245064"/>
            <a:ext cx="4169661" cy="1277273"/>
          </a:xfrm>
          <a:prstGeom prst="rect">
            <a:avLst/>
          </a:prstGeom>
          <a:noFill/>
        </p:spPr>
        <p:txBody>
          <a:bodyPr wrap="square" rtlCol="0">
            <a:spAutoFit/>
          </a:bodyPr>
          <a:lstStyle/>
          <a:p>
            <a:r>
              <a:rPr lang="en-GB" sz="1100" dirty="0"/>
              <a:t>Moreau, J. F., et al. "The Dating of a Sixteenth Century Settlement in the Vicinity of Quebec City (Canada) by Means of Elemental Analysis of Glass Beads Through Thermal </a:t>
            </a:r>
            <a:r>
              <a:rPr lang="en-GB" sz="1100" b="1" dirty="0"/>
              <a:t>and Fast Neutron Activation </a:t>
            </a:r>
            <a:r>
              <a:rPr lang="en-GB" sz="1100" dirty="0"/>
              <a:t>Analyses." </a:t>
            </a:r>
            <a:r>
              <a:rPr lang="en-GB" sz="1100" i="1" dirty="0"/>
              <a:t>Proceedings of the 37th International Symposium on Archaeometry, 13th-16th May 2008, Siena, Italy</a:t>
            </a:r>
            <a:r>
              <a:rPr lang="en-GB" sz="1100" dirty="0"/>
              <a:t>. Springer, Berlin, Heidelberg, 2011.</a:t>
            </a:r>
          </a:p>
        </p:txBody>
      </p:sp>
    </p:spTree>
    <p:extLst>
      <p:ext uri="{BB962C8B-B14F-4D97-AF65-F5344CB8AC3E}">
        <p14:creationId xmlns:p14="http://schemas.microsoft.com/office/powerpoint/2010/main" val="830093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CE25C-EF67-4706-9B45-C83E2440CB15}"/>
              </a:ext>
            </a:extLst>
          </p:cNvPr>
          <p:cNvSpPr>
            <a:spLocks noGrp="1"/>
          </p:cNvSpPr>
          <p:nvPr>
            <p:ph type="title"/>
          </p:nvPr>
        </p:nvSpPr>
        <p:spPr>
          <a:xfrm>
            <a:off x="2592924" y="624110"/>
            <a:ext cx="8911687" cy="738224"/>
          </a:xfrm>
        </p:spPr>
        <p:txBody>
          <a:bodyPr/>
          <a:lstStyle/>
          <a:p>
            <a:r>
              <a:rPr lang="en-US" dirty="0"/>
              <a:t>Neutron source features</a:t>
            </a:r>
            <a:endParaRPr lang="en-GB" dirty="0"/>
          </a:p>
        </p:txBody>
      </p:sp>
      <p:sp>
        <p:nvSpPr>
          <p:cNvPr id="3" name="Content Placeholder 2">
            <a:extLst>
              <a:ext uri="{FF2B5EF4-FFF2-40B4-BE49-F238E27FC236}">
                <a16:creationId xmlns:a16="http://schemas.microsoft.com/office/drawing/2014/main" id="{CCF8807C-F7AA-4CF1-A87D-5DB7E71F11D7}"/>
              </a:ext>
            </a:extLst>
          </p:cNvPr>
          <p:cNvSpPr>
            <a:spLocks noGrp="1"/>
          </p:cNvSpPr>
          <p:nvPr>
            <p:ph sz="half" idx="1"/>
          </p:nvPr>
        </p:nvSpPr>
        <p:spPr>
          <a:xfrm>
            <a:off x="2278775" y="2771775"/>
            <a:ext cx="4313864" cy="3777622"/>
          </a:xfrm>
        </p:spPr>
        <p:txBody>
          <a:bodyPr/>
          <a:lstStyle/>
          <a:p>
            <a:endParaRPr lang="en-GB"/>
          </a:p>
        </p:txBody>
      </p:sp>
      <p:sp>
        <p:nvSpPr>
          <p:cNvPr id="4" name="Content Placeholder 3">
            <a:extLst>
              <a:ext uri="{FF2B5EF4-FFF2-40B4-BE49-F238E27FC236}">
                <a16:creationId xmlns:a16="http://schemas.microsoft.com/office/drawing/2014/main" id="{38BC50C4-598F-4AED-A92F-3D836930C67C}"/>
              </a:ext>
            </a:extLst>
          </p:cNvPr>
          <p:cNvSpPr>
            <a:spLocks noGrp="1"/>
          </p:cNvSpPr>
          <p:nvPr>
            <p:ph sz="half" idx="2"/>
          </p:nvPr>
        </p:nvSpPr>
        <p:spPr>
          <a:xfrm>
            <a:off x="6880310" y="2764397"/>
            <a:ext cx="4313864" cy="3777622"/>
          </a:xfrm>
        </p:spPr>
        <p:txBody>
          <a:bodyPr/>
          <a:lstStyle/>
          <a:p>
            <a:endParaRPr lang="en-GB"/>
          </a:p>
        </p:txBody>
      </p:sp>
      <p:pic>
        <p:nvPicPr>
          <p:cNvPr id="5" name="Picture 4">
            <a:extLst>
              <a:ext uri="{FF2B5EF4-FFF2-40B4-BE49-F238E27FC236}">
                <a16:creationId xmlns:a16="http://schemas.microsoft.com/office/drawing/2014/main" id="{530705A3-3BC8-4280-A0F8-DFB79D211164}"/>
              </a:ext>
            </a:extLst>
          </p:cNvPr>
          <p:cNvPicPr>
            <a:picLocks noChangeAspect="1"/>
          </p:cNvPicPr>
          <p:nvPr/>
        </p:nvPicPr>
        <p:blipFill rotWithShape="1">
          <a:blip r:embed="rId3"/>
          <a:srcRect t="5635" b="79408"/>
          <a:stretch/>
        </p:blipFill>
        <p:spPr>
          <a:xfrm>
            <a:off x="1308812" y="2545244"/>
            <a:ext cx="10195797" cy="551102"/>
          </a:xfrm>
          <a:prstGeom prst="rect">
            <a:avLst/>
          </a:prstGeom>
        </p:spPr>
      </p:pic>
      <p:pic>
        <p:nvPicPr>
          <p:cNvPr id="6" name="Picture 5">
            <a:extLst>
              <a:ext uri="{FF2B5EF4-FFF2-40B4-BE49-F238E27FC236}">
                <a16:creationId xmlns:a16="http://schemas.microsoft.com/office/drawing/2014/main" id="{AAA1ED6F-A268-4623-835A-1D150C5C837C}"/>
              </a:ext>
            </a:extLst>
          </p:cNvPr>
          <p:cNvPicPr>
            <a:picLocks noChangeAspect="1"/>
          </p:cNvPicPr>
          <p:nvPr/>
        </p:nvPicPr>
        <p:blipFill rotWithShape="1">
          <a:blip r:embed="rId4"/>
          <a:srcRect l="3110" r="4385"/>
          <a:stretch/>
        </p:blipFill>
        <p:spPr>
          <a:xfrm>
            <a:off x="1308813" y="5916802"/>
            <a:ext cx="10195797" cy="551101"/>
          </a:xfrm>
          <a:prstGeom prst="rect">
            <a:avLst/>
          </a:prstGeom>
        </p:spPr>
      </p:pic>
      <p:pic>
        <p:nvPicPr>
          <p:cNvPr id="8" name="Picture 7">
            <a:extLst>
              <a:ext uri="{FF2B5EF4-FFF2-40B4-BE49-F238E27FC236}">
                <a16:creationId xmlns:a16="http://schemas.microsoft.com/office/drawing/2014/main" id="{DC6CFCDD-5E10-4915-B90D-6A58B53703D5}"/>
              </a:ext>
            </a:extLst>
          </p:cNvPr>
          <p:cNvPicPr>
            <a:picLocks noChangeAspect="1"/>
          </p:cNvPicPr>
          <p:nvPr/>
        </p:nvPicPr>
        <p:blipFill>
          <a:blip r:embed="rId5"/>
          <a:stretch>
            <a:fillRect/>
          </a:stretch>
        </p:blipFill>
        <p:spPr>
          <a:xfrm>
            <a:off x="7855182" y="4970412"/>
            <a:ext cx="2180952" cy="952381"/>
          </a:xfrm>
          <a:prstGeom prst="rect">
            <a:avLst/>
          </a:prstGeom>
        </p:spPr>
      </p:pic>
      <p:sp>
        <p:nvSpPr>
          <p:cNvPr id="10" name="Rectangle 9">
            <a:extLst>
              <a:ext uri="{FF2B5EF4-FFF2-40B4-BE49-F238E27FC236}">
                <a16:creationId xmlns:a16="http://schemas.microsoft.com/office/drawing/2014/main" id="{E4CECBCB-A2E2-4A45-B5D8-F1473E465048}"/>
              </a:ext>
            </a:extLst>
          </p:cNvPr>
          <p:cNvSpPr/>
          <p:nvPr/>
        </p:nvSpPr>
        <p:spPr>
          <a:xfrm>
            <a:off x="1657349" y="5781675"/>
            <a:ext cx="498515" cy="352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ontent Placeholder 2">
            <a:extLst>
              <a:ext uri="{FF2B5EF4-FFF2-40B4-BE49-F238E27FC236}">
                <a16:creationId xmlns:a16="http://schemas.microsoft.com/office/drawing/2014/main" id="{9DD3C69B-0615-47DF-AE39-1EF15815E15B}"/>
              </a:ext>
            </a:extLst>
          </p:cNvPr>
          <p:cNvSpPr txBox="1">
            <a:spLocks/>
          </p:cNvSpPr>
          <p:nvPr/>
        </p:nvSpPr>
        <p:spPr>
          <a:xfrm>
            <a:off x="1308813" y="1434784"/>
            <a:ext cx="10195796" cy="1118496"/>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dirty="0">
                <a:solidFill>
                  <a:srgbClr val="178DBB"/>
                </a:solidFill>
              </a:rPr>
              <a:t>The highest immediate neutron flux</a:t>
            </a:r>
            <a:endParaRPr lang="en-GB" dirty="0">
              <a:solidFill>
                <a:srgbClr val="178DBB"/>
              </a:solidFill>
            </a:endParaRPr>
          </a:p>
          <a:p>
            <a:r>
              <a:rPr lang="en-US" dirty="0"/>
              <a:t>Single layer proton acceleration targets in combination with thin converters can provide immediate flux above </a:t>
            </a:r>
            <a:r>
              <a:rPr lang="en-US" dirty="0">
                <a:solidFill>
                  <a:schemeClr val="accent6">
                    <a:lumMod val="75000"/>
                  </a:schemeClr>
                </a:solidFill>
              </a:rPr>
              <a:t>10</a:t>
            </a:r>
            <a:r>
              <a:rPr lang="en-US" baseline="30000" dirty="0">
                <a:solidFill>
                  <a:schemeClr val="accent6">
                    <a:lumMod val="75000"/>
                  </a:schemeClr>
                </a:solidFill>
              </a:rPr>
              <a:t>23</a:t>
            </a:r>
            <a:r>
              <a:rPr lang="en-US" dirty="0">
                <a:solidFill>
                  <a:schemeClr val="accent6">
                    <a:lumMod val="75000"/>
                  </a:schemeClr>
                </a:solidFill>
              </a:rPr>
              <a:t> neutrons cm</a:t>
            </a:r>
            <a:r>
              <a:rPr lang="en-US" baseline="30000" dirty="0">
                <a:solidFill>
                  <a:schemeClr val="accent6">
                    <a:lumMod val="75000"/>
                  </a:schemeClr>
                </a:solidFill>
              </a:rPr>
              <a:t>-2</a:t>
            </a:r>
            <a:r>
              <a:rPr lang="en-US" dirty="0">
                <a:solidFill>
                  <a:schemeClr val="accent6">
                    <a:lumMod val="75000"/>
                  </a:schemeClr>
                </a:solidFill>
              </a:rPr>
              <a:t>s</a:t>
            </a:r>
            <a:r>
              <a:rPr lang="en-US" baseline="30000" dirty="0">
                <a:solidFill>
                  <a:schemeClr val="accent6">
                    <a:lumMod val="75000"/>
                  </a:schemeClr>
                </a:solidFill>
              </a:rPr>
              <a:t>-1</a:t>
            </a:r>
            <a:r>
              <a:rPr lang="en-US" dirty="0"/>
              <a:t>.</a:t>
            </a:r>
            <a:endParaRPr lang="en-GB" dirty="0"/>
          </a:p>
          <a:p>
            <a:r>
              <a:rPr lang="en-GB" dirty="0"/>
              <a:t>The strong dependence on the source size surpasses the relatively low neutron number.</a:t>
            </a:r>
          </a:p>
        </p:txBody>
      </p:sp>
      <p:pic>
        <p:nvPicPr>
          <p:cNvPr id="9" name="Picture 8">
            <a:extLst>
              <a:ext uri="{FF2B5EF4-FFF2-40B4-BE49-F238E27FC236}">
                <a16:creationId xmlns:a16="http://schemas.microsoft.com/office/drawing/2014/main" id="{EF7FAABA-61DD-4E31-ADD7-F50C957E3F6D}"/>
              </a:ext>
            </a:extLst>
          </p:cNvPr>
          <p:cNvPicPr>
            <a:picLocks noChangeAspect="1"/>
          </p:cNvPicPr>
          <p:nvPr/>
        </p:nvPicPr>
        <p:blipFill rotWithShape="1">
          <a:blip r:embed="rId6"/>
          <a:srcRect l="4065" r="5266"/>
          <a:stretch/>
        </p:blipFill>
        <p:spPr>
          <a:xfrm>
            <a:off x="1308812" y="3105150"/>
            <a:ext cx="10195797" cy="2802848"/>
          </a:xfrm>
          <a:prstGeom prst="rect">
            <a:avLst/>
          </a:prstGeom>
        </p:spPr>
      </p:pic>
      <p:sp>
        <p:nvSpPr>
          <p:cNvPr id="11" name="Rectangle 10">
            <a:extLst>
              <a:ext uri="{FF2B5EF4-FFF2-40B4-BE49-F238E27FC236}">
                <a16:creationId xmlns:a16="http://schemas.microsoft.com/office/drawing/2014/main" id="{B6A41579-EBEF-46C5-8F63-922F261BF1B6}"/>
              </a:ext>
            </a:extLst>
          </p:cNvPr>
          <p:cNvSpPr/>
          <p:nvPr/>
        </p:nvSpPr>
        <p:spPr>
          <a:xfrm>
            <a:off x="2400300" y="3077438"/>
            <a:ext cx="8793874" cy="74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CD9DC89F-8DF0-4A9B-8C52-7F05E0B449A1}"/>
              </a:ext>
            </a:extLst>
          </p:cNvPr>
          <p:cNvPicPr>
            <a:picLocks noChangeAspect="1"/>
          </p:cNvPicPr>
          <p:nvPr/>
        </p:nvPicPr>
        <p:blipFill>
          <a:blip r:embed="rId7"/>
          <a:stretch>
            <a:fillRect/>
          </a:stretch>
        </p:blipFill>
        <p:spPr>
          <a:xfrm>
            <a:off x="2278775" y="4730770"/>
            <a:ext cx="2133333" cy="809524"/>
          </a:xfrm>
          <a:prstGeom prst="rect">
            <a:avLst/>
          </a:prstGeom>
        </p:spPr>
      </p:pic>
      <p:pic>
        <p:nvPicPr>
          <p:cNvPr id="14" name="Picture 13">
            <a:extLst>
              <a:ext uri="{FF2B5EF4-FFF2-40B4-BE49-F238E27FC236}">
                <a16:creationId xmlns:a16="http://schemas.microsoft.com/office/drawing/2014/main" id="{41741758-6330-456C-B123-5C13DB875FE7}"/>
              </a:ext>
            </a:extLst>
          </p:cNvPr>
          <p:cNvPicPr>
            <a:picLocks noChangeAspect="1"/>
          </p:cNvPicPr>
          <p:nvPr/>
        </p:nvPicPr>
        <p:blipFill>
          <a:blip r:embed="rId5"/>
          <a:stretch>
            <a:fillRect/>
          </a:stretch>
        </p:blipFill>
        <p:spPr>
          <a:xfrm>
            <a:off x="6919924" y="4654430"/>
            <a:ext cx="2180952" cy="952381"/>
          </a:xfrm>
          <a:prstGeom prst="rect">
            <a:avLst/>
          </a:prstGeom>
        </p:spPr>
      </p:pic>
      <p:sp>
        <p:nvSpPr>
          <p:cNvPr id="15" name="Oval 14">
            <a:extLst>
              <a:ext uri="{FF2B5EF4-FFF2-40B4-BE49-F238E27FC236}">
                <a16:creationId xmlns:a16="http://schemas.microsoft.com/office/drawing/2014/main" id="{EC4FB16F-250E-4C14-8EED-8694CAF52028}"/>
              </a:ext>
            </a:extLst>
          </p:cNvPr>
          <p:cNvSpPr/>
          <p:nvPr/>
        </p:nvSpPr>
        <p:spPr>
          <a:xfrm>
            <a:off x="7443226" y="3248025"/>
            <a:ext cx="361950" cy="361950"/>
          </a:xfrm>
          <a:prstGeom prst="ellipse">
            <a:avLst/>
          </a:prstGeom>
          <a:no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338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C230-2568-4A68-B300-7448C6F56516}"/>
              </a:ext>
            </a:extLst>
          </p:cNvPr>
          <p:cNvSpPr>
            <a:spLocks noGrp="1"/>
          </p:cNvSpPr>
          <p:nvPr>
            <p:ph type="title"/>
          </p:nvPr>
        </p:nvSpPr>
        <p:spPr>
          <a:xfrm>
            <a:off x="1714067" y="642583"/>
            <a:ext cx="9790544" cy="1280890"/>
          </a:xfrm>
        </p:spPr>
        <p:txBody>
          <a:bodyPr>
            <a:normAutofit/>
          </a:bodyPr>
          <a:lstStyle/>
          <a:p>
            <a:r>
              <a:rPr lang="en-GB" dirty="0"/>
              <a:t>Neutron fluence and energy-angle spectra</a:t>
            </a:r>
          </a:p>
        </p:txBody>
      </p:sp>
      <p:sp>
        <p:nvSpPr>
          <p:cNvPr id="3" name="Content Placeholder 2">
            <a:extLst>
              <a:ext uri="{FF2B5EF4-FFF2-40B4-BE49-F238E27FC236}">
                <a16:creationId xmlns:a16="http://schemas.microsoft.com/office/drawing/2014/main" id="{BA86D6A6-4F77-4011-A332-5118378131C7}"/>
              </a:ext>
            </a:extLst>
          </p:cNvPr>
          <p:cNvSpPr>
            <a:spLocks noGrp="1"/>
          </p:cNvSpPr>
          <p:nvPr>
            <p:ph sz="half" idx="1"/>
          </p:nvPr>
        </p:nvSpPr>
        <p:spPr>
          <a:xfrm>
            <a:off x="2001187" y="1428662"/>
            <a:ext cx="8314387" cy="3777622"/>
          </a:xfrm>
        </p:spPr>
        <p:txBody>
          <a:bodyPr/>
          <a:lstStyle/>
          <a:p>
            <a:pPr marL="0" indent="0">
              <a:buNone/>
            </a:pPr>
            <a:r>
              <a:rPr lang="en-GB" dirty="0">
                <a:solidFill>
                  <a:srgbClr val="178DBB"/>
                </a:solidFill>
              </a:rPr>
              <a:t>Proton acceleration #2 + 100 </a:t>
            </a:r>
            <a:r>
              <a:rPr lang="el-GR" dirty="0">
                <a:solidFill>
                  <a:srgbClr val="178DBB"/>
                </a:solidFill>
              </a:rPr>
              <a:t>μ</a:t>
            </a:r>
            <a:r>
              <a:rPr lang="en-GB" dirty="0">
                <a:solidFill>
                  <a:srgbClr val="178DBB"/>
                </a:solidFill>
              </a:rPr>
              <a:t>m thick Pb converter</a:t>
            </a:r>
          </a:p>
          <a:p>
            <a:r>
              <a:rPr lang="en-GB" dirty="0"/>
              <a:t>1.04 × 10</a:t>
            </a:r>
            <a:r>
              <a:rPr lang="en-GB" baseline="30000" dirty="0"/>
              <a:t>8</a:t>
            </a:r>
            <a:r>
              <a:rPr lang="en-GB" dirty="0"/>
              <a:t> neutrons emitted per shot</a:t>
            </a:r>
          </a:p>
          <a:p>
            <a:r>
              <a:rPr lang="en-GB" dirty="0"/>
              <a:t>Transverse neutron source size ∼ 95 </a:t>
            </a:r>
            <a:r>
              <a:rPr lang="el-GR" dirty="0"/>
              <a:t>μ</a:t>
            </a:r>
            <a:r>
              <a:rPr lang="en-GB" dirty="0"/>
              <a:t>m</a:t>
            </a:r>
          </a:p>
          <a:p>
            <a:r>
              <a:rPr lang="en-GB" dirty="0"/>
              <a:t>Maximum immediate neutron flux ∼ 1.41 × 10</a:t>
            </a:r>
            <a:r>
              <a:rPr lang="en-GB" baseline="30000" dirty="0"/>
              <a:t>23</a:t>
            </a:r>
            <a:r>
              <a:rPr lang="en-GB" dirty="0"/>
              <a:t> n cm</a:t>
            </a:r>
            <a:r>
              <a:rPr lang="en-GB" baseline="30000" dirty="0"/>
              <a:t>−2</a:t>
            </a:r>
            <a:r>
              <a:rPr lang="en-GB" dirty="0"/>
              <a:t> s</a:t>
            </a:r>
            <a:r>
              <a:rPr lang="en-GB" baseline="30000" dirty="0"/>
              <a:t>−1</a:t>
            </a:r>
          </a:p>
          <a:p>
            <a:r>
              <a:rPr lang="en-GB" dirty="0"/>
              <a:t>Maximum integrated neutron flux ∼ 1.27 × 10</a:t>
            </a:r>
            <a:r>
              <a:rPr lang="en-GB" baseline="30000" dirty="0"/>
              <a:t>6</a:t>
            </a:r>
            <a:r>
              <a:rPr lang="en-GB" dirty="0"/>
              <a:t> n sr</a:t>
            </a:r>
            <a:r>
              <a:rPr lang="en-GB" baseline="30000" dirty="0"/>
              <a:t>−1</a:t>
            </a:r>
            <a:endParaRPr lang="en-GB" dirty="0"/>
          </a:p>
          <a:p>
            <a:endParaRPr lang="en-GB" dirty="0"/>
          </a:p>
          <a:p>
            <a:endParaRPr lang="en-GB" dirty="0"/>
          </a:p>
        </p:txBody>
      </p:sp>
      <p:pic>
        <p:nvPicPr>
          <p:cNvPr id="5" name="Picture 4">
            <a:extLst>
              <a:ext uri="{FF2B5EF4-FFF2-40B4-BE49-F238E27FC236}">
                <a16:creationId xmlns:a16="http://schemas.microsoft.com/office/drawing/2014/main" id="{94382E54-DB8A-4FE6-A540-563071778D0F}"/>
              </a:ext>
            </a:extLst>
          </p:cNvPr>
          <p:cNvPicPr>
            <a:picLocks noChangeAspect="1"/>
          </p:cNvPicPr>
          <p:nvPr/>
        </p:nvPicPr>
        <p:blipFill>
          <a:blip r:embed="rId2"/>
          <a:stretch>
            <a:fillRect/>
          </a:stretch>
        </p:blipFill>
        <p:spPr>
          <a:xfrm>
            <a:off x="1621702" y="3540527"/>
            <a:ext cx="9882909" cy="3107697"/>
          </a:xfrm>
          <a:prstGeom prst="rect">
            <a:avLst/>
          </a:prstGeom>
        </p:spPr>
      </p:pic>
    </p:spTree>
    <p:extLst>
      <p:ext uri="{BB962C8B-B14F-4D97-AF65-F5344CB8AC3E}">
        <p14:creationId xmlns:p14="http://schemas.microsoft.com/office/powerpoint/2010/main" val="3920283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CE25C-EF67-4706-9B45-C83E2440CB15}"/>
              </a:ext>
            </a:extLst>
          </p:cNvPr>
          <p:cNvSpPr>
            <a:spLocks noGrp="1"/>
          </p:cNvSpPr>
          <p:nvPr>
            <p:ph type="title"/>
          </p:nvPr>
        </p:nvSpPr>
        <p:spPr>
          <a:xfrm>
            <a:off x="2592924" y="624110"/>
            <a:ext cx="8911687" cy="738224"/>
          </a:xfrm>
        </p:spPr>
        <p:txBody>
          <a:bodyPr/>
          <a:lstStyle/>
          <a:p>
            <a:r>
              <a:rPr lang="en-US" dirty="0"/>
              <a:t>Neutron source features</a:t>
            </a:r>
            <a:endParaRPr lang="en-GB"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CF8807C-F7AA-4CF1-A87D-5DB7E71F11D7}"/>
                  </a:ext>
                </a:extLst>
              </p:cNvPr>
              <p:cNvSpPr>
                <a:spLocks noGrp="1"/>
              </p:cNvSpPr>
              <p:nvPr>
                <p:ph sz="half" idx="1"/>
              </p:nvPr>
            </p:nvSpPr>
            <p:spPr>
              <a:xfrm>
                <a:off x="8032736" y="1938662"/>
                <a:ext cx="3781424" cy="3928738"/>
              </a:xfrm>
            </p:spPr>
            <p:txBody>
              <a:bodyPr>
                <a:normAutofit/>
              </a:bodyPr>
              <a:lstStyle/>
              <a:p>
                <a:r>
                  <a:rPr lang="en-GB" sz="1600" dirty="0"/>
                  <a:t>A relatively high </a:t>
                </a:r>
                <a14:m>
                  <m:oMath xmlns:m="http://schemas.openxmlformats.org/officeDocument/2006/math">
                    <m:sSub>
                      <m:sSubPr>
                        <m:ctrlPr>
                          <a:rPr lang="en-GB" sz="1600" i="1" smtClean="0">
                            <a:latin typeface="Cambria Math" panose="02040503050406030204" pitchFamily="18" charset="0"/>
                          </a:rPr>
                        </m:ctrlPr>
                      </m:sSubPr>
                      <m:e>
                        <m:r>
                          <a:rPr lang="en-US" sz="1600" b="0" i="1" smtClean="0">
                            <a:latin typeface="Cambria Math" panose="02040503050406030204" pitchFamily="18" charset="0"/>
                          </a:rPr>
                          <m:t>𝑁</m:t>
                        </m:r>
                      </m:e>
                      <m:sub>
                        <m:r>
                          <a:rPr lang="en-US" sz="1600" b="0" i="1" smtClean="0">
                            <a:latin typeface="Cambria Math" panose="02040503050406030204" pitchFamily="18" charset="0"/>
                          </a:rPr>
                          <m:t>𝑛</m:t>
                        </m:r>
                      </m:sub>
                    </m:sSub>
                    <m:r>
                      <a:rPr lang="en-US" sz="1600" b="0" i="1" smtClean="0">
                        <a:latin typeface="Cambria Math" panose="02040503050406030204" pitchFamily="18" charset="0"/>
                      </a:rPr>
                      <m:t>=1.54</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10</m:t>
                        </m:r>
                      </m:e>
                      <m:sup>
                        <m:r>
                          <a:rPr lang="en-US" sz="1600" b="0" i="1" smtClean="0">
                            <a:latin typeface="Cambria Math" panose="02040503050406030204" pitchFamily="18" charset="0"/>
                            <a:ea typeface="Cambria Math" panose="02040503050406030204" pitchFamily="18" charset="0"/>
                          </a:rPr>
                          <m:t>8</m:t>
                        </m:r>
                      </m:sup>
                    </m:sSup>
                  </m:oMath>
                </a14:m>
                <a:endParaRPr lang="en-GB" sz="1600" dirty="0"/>
              </a:p>
              <a:p>
                <a14:m>
                  <m:oMath xmlns:m="http://schemas.openxmlformats.org/officeDocument/2006/math">
                    <m:r>
                      <a:rPr lang="en-US" sz="1600" b="0" i="1" smtClean="0">
                        <a:latin typeface="Cambria Math" panose="02040503050406030204" pitchFamily="18" charset="0"/>
                      </a:rPr>
                      <m:t>𝐹</m:t>
                    </m:r>
                    <m:r>
                      <a:rPr lang="en-US" sz="1600" b="0" i="1" smtClean="0">
                        <a:latin typeface="Cambria Math" panose="02040503050406030204" pitchFamily="18" charset="0"/>
                      </a:rPr>
                      <m:t>=1.98×</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10</m:t>
                        </m:r>
                      </m:e>
                      <m:sup>
                        <m:r>
                          <a:rPr lang="en-US" sz="1600" b="0" i="1" smtClean="0">
                            <a:latin typeface="Cambria Math" panose="02040503050406030204" pitchFamily="18" charset="0"/>
                            <a:ea typeface="Cambria Math" panose="02040503050406030204" pitchFamily="18" charset="0"/>
                          </a:rPr>
                          <m:t>23</m:t>
                        </m:r>
                      </m:sup>
                    </m:sSup>
                  </m:oMath>
                </a14:m>
                <a:r>
                  <a:rPr lang="en-US" sz="1600" dirty="0">
                    <a:solidFill>
                      <a:srgbClr val="E833BF">
                        <a:lumMod val="75000"/>
                      </a:srgbClr>
                    </a:solidFill>
                  </a:rPr>
                  <a:t> </a:t>
                </a:r>
                <a:r>
                  <a:rPr lang="en-US" sz="1600" dirty="0">
                    <a:solidFill>
                      <a:schemeClr val="accent1"/>
                    </a:solidFill>
                  </a:rPr>
                  <a:t>neutrons cm</a:t>
                </a:r>
                <a:r>
                  <a:rPr lang="en-US" sz="1600" baseline="30000" dirty="0">
                    <a:solidFill>
                      <a:schemeClr val="accent1"/>
                    </a:solidFill>
                  </a:rPr>
                  <a:t>-2</a:t>
                </a:r>
                <a:r>
                  <a:rPr lang="en-US" sz="1600" dirty="0">
                    <a:solidFill>
                      <a:schemeClr val="accent1"/>
                    </a:solidFill>
                  </a:rPr>
                  <a:t>s</a:t>
                </a:r>
                <a:r>
                  <a:rPr lang="en-US" sz="1600" baseline="30000" dirty="0">
                    <a:solidFill>
                      <a:schemeClr val="accent1"/>
                    </a:solidFill>
                  </a:rPr>
                  <a:t>-1 </a:t>
                </a:r>
              </a:p>
              <a:p>
                <a:r>
                  <a:rPr lang="en-GB" sz="1600" dirty="0"/>
                  <a:t>The most energetic neutrons are delivered within a few ps.</a:t>
                </a:r>
              </a:p>
              <a:p>
                <a:r>
                  <a:rPr lang="en-GB" sz="1600" dirty="0"/>
                  <a:t>After 1 ns, </a:t>
                </a:r>
                <a14:m>
                  <m:oMath xmlns:m="http://schemas.openxmlformats.org/officeDocument/2006/math">
                    <m:r>
                      <a:rPr lang="en-US" sz="1600" i="1">
                        <a:latin typeface="Cambria Math" panose="02040503050406030204" pitchFamily="18" charset="0"/>
                      </a:rPr>
                      <m:t>𝐹</m:t>
                    </m:r>
                    <m:r>
                      <a:rPr lang="en-US" sz="1600" i="1" smtClean="0">
                        <a:latin typeface="Cambria Math" panose="02040503050406030204" pitchFamily="18" charset="0"/>
                        <a:ea typeface="Cambria Math" panose="02040503050406030204" pitchFamily="18" charset="0"/>
                      </a:rPr>
                      <m:t>≈</m:t>
                    </m:r>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10</m:t>
                        </m:r>
                      </m:e>
                      <m:sup>
                        <m:r>
                          <a:rPr lang="en-US" sz="1600" b="0" i="1" smtClean="0">
                            <a:latin typeface="Cambria Math" panose="02040503050406030204" pitchFamily="18" charset="0"/>
                            <a:ea typeface="Cambria Math" panose="02040503050406030204" pitchFamily="18" charset="0"/>
                          </a:rPr>
                          <m:t>19</m:t>
                        </m:r>
                      </m:sup>
                    </m:sSup>
                  </m:oMath>
                </a14:m>
                <a:r>
                  <a:rPr lang="en-US" sz="1600" dirty="0">
                    <a:solidFill>
                      <a:schemeClr val="accent1"/>
                    </a:solidFill>
                  </a:rPr>
                  <a:t> neutrons cm</a:t>
                </a:r>
                <a:r>
                  <a:rPr lang="en-US" sz="1600" baseline="30000" dirty="0">
                    <a:solidFill>
                      <a:schemeClr val="accent1"/>
                    </a:solidFill>
                  </a:rPr>
                  <a:t>-2</a:t>
                </a:r>
                <a:r>
                  <a:rPr lang="en-US" sz="1600" dirty="0">
                    <a:solidFill>
                      <a:schemeClr val="accent1"/>
                    </a:solidFill>
                  </a:rPr>
                  <a:t>s</a:t>
                </a:r>
                <a:r>
                  <a:rPr lang="en-US" sz="1600" baseline="30000" dirty="0">
                    <a:solidFill>
                      <a:schemeClr val="accent1"/>
                    </a:solidFill>
                  </a:rPr>
                  <a:t>-1</a:t>
                </a:r>
                <a:r>
                  <a:rPr lang="en-GB" sz="1600" dirty="0"/>
                  <a:t>,</a:t>
                </a:r>
              </a:p>
              <a:p>
                <a:r>
                  <a:rPr lang="en-GB" sz="1600" dirty="0">
                    <a:solidFill>
                      <a:schemeClr val="accent1"/>
                    </a:solidFill>
                  </a:rPr>
                  <a:t>The less energetic neutrons continuously arrive.</a:t>
                </a:r>
              </a:p>
              <a:p>
                <a:r>
                  <a:rPr lang="en-GB" sz="1600" dirty="0">
                    <a:solidFill>
                      <a:schemeClr val="accent1"/>
                    </a:solidFill>
                  </a:rPr>
                  <a:t> A flux higher than </a:t>
                </a:r>
                <a14:m>
                  <m:oMath xmlns:m="http://schemas.openxmlformats.org/officeDocument/2006/math">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10</m:t>
                        </m:r>
                      </m:e>
                      <m:sup>
                        <m:r>
                          <a:rPr lang="en-US" sz="1600" i="1">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0</m:t>
                        </m:r>
                      </m:sup>
                    </m:sSup>
                  </m:oMath>
                </a14:m>
                <a:r>
                  <a:rPr lang="en-US" sz="1600" dirty="0">
                    <a:solidFill>
                      <a:srgbClr val="E833BF">
                        <a:lumMod val="75000"/>
                      </a:srgbClr>
                    </a:solidFill>
                  </a:rPr>
                  <a:t> </a:t>
                </a:r>
                <a:r>
                  <a:rPr lang="en-US" sz="1600" dirty="0">
                    <a:solidFill>
                      <a:schemeClr val="accent1"/>
                    </a:solidFill>
                  </a:rPr>
                  <a:t>neutrons cm</a:t>
                </a:r>
                <a:r>
                  <a:rPr lang="en-US" sz="1600" baseline="30000" dirty="0">
                    <a:solidFill>
                      <a:schemeClr val="accent1"/>
                    </a:solidFill>
                  </a:rPr>
                  <a:t>-2</a:t>
                </a:r>
                <a:r>
                  <a:rPr lang="en-US" sz="1600" dirty="0">
                    <a:solidFill>
                      <a:schemeClr val="accent1"/>
                    </a:solidFill>
                  </a:rPr>
                  <a:t>s</a:t>
                </a:r>
                <a:r>
                  <a:rPr lang="en-US" sz="1600" baseline="30000" dirty="0">
                    <a:solidFill>
                      <a:schemeClr val="accent1"/>
                    </a:solidFill>
                  </a:rPr>
                  <a:t>-1</a:t>
                </a:r>
                <a:r>
                  <a:rPr lang="en-GB" sz="1600" dirty="0">
                    <a:solidFill>
                      <a:schemeClr val="accent1"/>
                    </a:solidFill>
                  </a:rPr>
                  <a:t> is maintained for 240 </a:t>
                </a:r>
                <a:r>
                  <a:rPr lang="en-GB" sz="1600" dirty="0" err="1">
                    <a:solidFill>
                      <a:schemeClr val="accent1"/>
                    </a:solidFill>
                  </a:rPr>
                  <a:t>ps</a:t>
                </a:r>
                <a:r>
                  <a:rPr lang="en-GB" sz="1600" dirty="0">
                    <a:solidFill>
                      <a:schemeClr val="accent1"/>
                    </a:solidFill>
                  </a:rPr>
                  <a:t> in this case.</a:t>
                </a:r>
              </a:p>
            </p:txBody>
          </p:sp>
        </mc:Choice>
        <mc:Fallback xmlns="">
          <p:sp>
            <p:nvSpPr>
              <p:cNvPr id="3" name="Content Placeholder 2">
                <a:extLst>
                  <a:ext uri="{FF2B5EF4-FFF2-40B4-BE49-F238E27FC236}">
                    <a16:creationId xmlns:a16="http://schemas.microsoft.com/office/drawing/2014/main" id="{CCF8807C-F7AA-4CF1-A87D-5DB7E71F11D7}"/>
                  </a:ext>
                </a:extLst>
              </p:cNvPr>
              <p:cNvSpPr>
                <a:spLocks noGrp="1" noRot="1" noChangeAspect="1" noMove="1" noResize="1" noEditPoints="1" noAdjustHandles="1" noChangeArrowheads="1" noChangeShapeType="1" noTextEdit="1"/>
              </p:cNvSpPr>
              <p:nvPr>
                <p:ph sz="half" idx="1"/>
              </p:nvPr>
            </p:nvSpPr>
            <p:spPr>
              <a:xfrm>
                <a:off x="8032736" y="1938662"/>
                <a:ext cx="3781424" cy="3928738"/>
              </a:xfrm>
              <a:blipFill>
                <a:blip r:embed="rId3"/>
                <a:stretch>
                  <a:fillRect l="-806" t="-465" r="-1129"/>
                </a:stretch>
              </a:blipFill>
            </p:spPr>
            <p:txBody>
              <a:bodyPr/>
              <a:lstStyle/>
              <a:p>
                <a:r>
                  <a:rPr lang="en-GB">
                    <a:noFill/>
                  </a:rPr>
                  <a:t> </a:t>
                </a:r>
              </a:p>
            </p:txBody>
          </p:sp>
        </mc:Fallback>
      </mc:AlternateContent>
      <p:pic>
        <p:nvPicPr>
          <p:cNvPr id="7" name="Picture 6">
            <a:extLst>
              <a:ext uri="{FF2B5EF4-FFF2-40B4-BE49-F238E27FC236}">
                <a16:creationId xmlns:a16="http://schemas.microsoft.com/office/drawing/2014/main" id="{EA0542CD-36FE-45F3-BE88-779C68190C6B}"/>
              </a:ext>
            </a:extLst>
          </p:cNvPr>
          <p:cNvPicPr>
            <a:picLocks noChangeAspect="1"/>
          </p:cNvPicPr>
          <p:nvPr/>
        </p:nvPicPr>
        <p:blipFill>
          <a:blip r:embed="rId4"/>
          <a:stretch>
            <a:fillRect/>
          </a:stretch>
        </p:blipFill>
        <p:spPr>
          <a:xfrm>
            <a:off x="606396" y="1698881"/>
            <a:ext cx="7318404" cy="5053600"/>
          </a:xfrm>
          <a:prstGeom prst="rect">
            <a:avLst/>
          </a:prstGeom>
        </p:spPr>
      </p:pic>
    </p:spTree>
    <p:extLst>
      <p:ext uri="{BB962C8B-B14F-4D97-AF65-F5344CB8AC3E}">
        <p14:creationId xmlns:p14="http://schemas.microsoft.com/office/powerpoint/2010/main" val="3751926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CE25C-EF67-4706-9B45-C83E2440CB15}"/>
              </a:ext>
            </a:extLst>
          </p:cNvPr>
          <p:cNvSpPr>
            <a:spLocks noGrp="1"/>
          </p:cNvSpPr>
          <p:nvPr>
            <p:ph type="title"/>
          </p:nvPr>
        </p:nvSpPr>
        <p:spPr>
          <a:xfrm>
            <a:off x="2592924" y="624110"/>
            <a:ext cx="8911687" cy="738224"/>
          </a:xfrm>
        </p:spPr>
        <p:txBody>
          <a:bodyPr/>
          <a:lstStyle/>
          <a:p>
            <a:r>
              <a:rPr lang="en-US" dirty="0"/>
              <a:t>Neutron source features</a:t>
            </a:r>
            <a:endParaRPr lang="en-GB" dirty="0"/>
          </a:p>
        </p:txBody>
      </p:sp>
      <p:sp>
        <p:nvSpPr>
          <p:cNvPr id="3" name="Content Placeholder 2">
            <a:extLst>
              <a:ext uri="{FF2B5EF4-FFF2-40B4-BE49-F238E27FC236}">
                <a16:creationId xmlns:a16="http://schemas.microsoft.com/office/drawing/2014/main" id="{CCF8807C-F7AA-4CF1-A87D-5DB7E71F11D7}"/>
              </a:ext>
            </a:extLst>
          </p:cNvPr>
          <p:cNvSpPr>
            <a:spLocks noGrp="1"/>
          </p:cNvSpPr>
          <p:nvPr>
            <p:ph sz="half" idx="1"/>
          </p:nvPr>
        </p:nvSpPr>
        <p:spPr>
          <a:xfrm>
            <a:off x="2278775" y="2771775"/>
            <a:ext cx="4313864" cy="3777622"/>
          </a:xfrm>
        </p:spPr>
        <p:txBody>
          <a:bodyPr/>
          <a:lstStyle/>
          <a:p>
            <a:endParaRPr lang="en-GB"/>
          </a:p>
        </p:txBody>
      </p:sp>
      <p:sp>
        <p:nvSpPr>
          <p:cNvPr id="4" name="Content Placeholder 3">
            <a:extLst>
              <a:ext uri="{FF2B5EF4-FFF2-40B4-BE49-F238E27FC236}">
                <a16:creationId xmlns:a16="http://schemas.microsoft.com/office/drawing/2014/main" id="{38BC50C4-598F-4AED-A92F-3D836930C67C}"/>
              </a:ext>
            </a:extLst>
          </p:cNvPr>
          <p:cNvSpPr>
            <a:spLocks noGrp="1"/>
          </p:cNvSpPr>
          <p:nvPr>
            <p:ph sz="half" idx="2"/>
          </p:nvPr>
        </p:nvSpPr>
        <p:spPr>
          <a:xfrm>
            <a:off x="6880310" y="2764397"/>
            <a:ext cx="4313864" cy="3777622"/>
          </a:xfrm>
        </p:spPr>
        <p:txBody>
          <a:bodyPr/>
          <a:lstStyle/>
          <a:p>
            <a:endParaRPr lang="en-GB"/>
          </a:p>
        </p:txBody>
      </p:sp>
      <p:sp>
        <p:nvSpPr>
          <p:cNvPr id="12" name="Content Placeholder 2">
            <a:extLst>
              <a:ext uri="{FF2B5EF4-FFF2-40B4-BE49-F238E27FC236}">
                <a16:creationId xmlns:a16="http://schemas.microsoft.com/office/drawing/2014/main" id="{9DD3C69B-0615-47DF-AE39-1EF15815E15B}"/>
              </a:ext>
            </a:extLst>
          </p:cNvPr>
          <p:cNvSpPr txBox="1">
            <a:spLocks/>
          </p:cNvSpPr>
          <p:nvPr/>
        </p:nvSpPr>
        <p:spPr>
          <a:xfrm>
            <a:off x="1308813" y="1434784"/>
            <a:ext cx="10195796" cy="1118496"/>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dirty="0">
                <a:solidFill>
                  <a:srgbClr val="178DBB"/>
                </a:solidFill>
              </a:rPr>
              <a:t>The neutron flux at the axis: the quantity important for applications</a:t>
            </a:r>
            <a:endParaRPr lang="en-GB" dirty="0">
              <a:solidFill>
                <a:srgbClr val="178DBB"/>
              </a:solidFill>
            </a:endParaRPr>
          </a:p>
          <a:p>
            <a:r>
              <a:rPr lang="en-US" dirty="0"/>
              <a:t>In 1 PW regime, neutron generation is still slightly better for accelerated deuterons and a Be converter.</a:t>
            </a:r>
            <a:endParaRPr lang="en-GB" dirty="0"/>
          </a:p>
          <a:p>
            <a:r>
              <a:rPr lang="en-GB" dirty="0"/>
              <a:t> The strong forward directionality of the nucleons released by the deuteron break-up.</a:t>
            </a:r>
          </a:p>
        </p:txBody>
      </p:sp>
      <p:sp>
        <p:nvSpPr>
          <p:cNvPr id="11" name="Rectangle 10">
            <a:extLst>
              <a:ext uri="{FF2B5EF4-FFF2-40B4-BE49-F238E27FC236}">
                <a16:creationId xmlns:a16="http://schemas.microsoft.com/office/drawing/2014/main" id="{B6A41579-EBEF-46C5-8F63-922F261BF1B6}"/>
              </a:ext>
            </a:extLst>
          </p:cNvPr>
          <p:cNvSpPr/>
          <p:nvPr/>
        </p:nvSpPr>
        <p:spPr>
          <a:xfrm>
            <a:off x="2400300" y="3077438"/>
            <a:ext cx="8793874" cy="74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CC555629-B691-4564-BB8F-CD4CE07161FE}"/>
              </a:ext>
            </a:extLst>
          </p:cNvPr>
          <p:cNvPicPr>
            <a:picLocks noChangeAspect="1"/>
          </p:cNvPicPr>
          <p:nvPr/>
        </p:nvPicPr>
        <p:blipFill rotWithShape="1">
          <a:blip r:embed="rId3"/>
          <a:srcRect l="2924" r="1221" b="2547"/>
          <a:stretch/>
        </p:blipFill>
        <p:spPr>
          <a:xfrm>
            <a:off x="1308812" y="3114496"/>
            <a:ext cx="10195797" cy="3427523"/>
          </a:xfrm>
          <a:prstGeom prst="rect">
            <a:avLst/>
          </a:prstGeom>
        </p:spPr>
      </p:pic>
      <p:pic>
        <p:nvPicPr>
          <p:cNvPr id="15" name="Picture 14">
            <a:extLst>
              <a:ext uri="{FF2B5EF4-FFF2-40B4-BE49-F238E27FC236}">
                <a16:creationId xmlns:a16="http://schemas.microsoft.com/office/drawing/2014/main" id="{A108826E-7E9F-4649-9DF7-EBC449B721DC}"/>
              </a:ext>
            </a:extLst>
          </p:cNvPr>
          <p:cNvPicPr>
            <a:picLocks noChangeAspect="1"/>
          </p:cNvPicPr>
          <p:nvPr/>
        </p:nvPicPr>
        <p:blipFill rotWithShape="1">
          <a:blip r:embed="rId4"/>
          <a:srcRect t="5635" b="79408"/>
          <a:stretch/>
        </p:blipFill>
        <p:spPr>
          <a:xfrm>
            <a:off x="1308812" y="2564294"/>
            <a:ext cx="10195797" cy="551102"/>
          </a:xfrm>
          <a:prstGeom prst="rect">
            <a:avLst/>
          </a:prstGeom>
        </p:spPr>
      </p:pic>
      <p:sp>
        <p:nvSpPr>
          <p:cNvPr id="16" name="Oval 15">
            <a:extLst>
              <a:ext uri="{FF2B5EF4-FFF2-40B4-BE49-F238E27FC236}">
                <a16:creationId xmlns:a16="http://schemas.microsoft.com/office/drawing/2014/main" id="{F9FA625B-5AB3-49ED-A6AD-D1785984E0BA}"/>
              </a:ext>
            </a:extLst>
          </p:cNvPr>
          <p:cNvSpPr/>
          <p:nvPr/>
        </p:nvSpPr>
        <p:spPr>
          <a:xfrm>
            <a:off x="10077450" y="3520781"/>
            <a:ext cx="361950" cy="361950"/>
          </a:xfrm>
          <a:prstGeom prst="ellipse">
            <a:avLst/>
          </a:prstGeom>
          <a:no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90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C230-2568-4A68-B300-7448C6F56516}"/>
              </a:ext>
            </a:extLst>
          </p:cNvPr>
          <p:cNvSpPr>
            <a:spLocks noGrp="1"/>
          </p:cNvSpPr>
          <p:nvPr>
            <p:ph type="title"/>
          </p:nvPr>
        </p:nvSpPr>
        <p:spPr>
          <a:xfrm>
            <a:off x="1714067" y="642583"/>
            <a:ext cx="9790544" cy="1280890"/>
          </a:xfrm>
        </p:spPr>
        <p:txBody>
          <a:bodyPr>
            <a:normAutofit/>
          </a:bodyPr>
          <a:lstStyle/>
          <a:p>
            <a:r>
              <a:rPr lang="en-GB" dirty="0"/>
              <a:t>Neutron fluence and energy-angle spectra</a:t>
            </a:r>
          </a:p>
        </p:txBody>
      </p:sp>
      <p:sp>
        <p:nvSpPr>
          <p:cNvPr id="3" name="Content Placeholder 2">
            <a:extLst>
              <a:ext uri="{FF2B5EF4-FFF2-40B4-BE49-F238E27FC236}">
                <a16:creationId xmlns:a16="http://schemas.microsoft.com/office/drawing/2014/main" id="{BA86D6A6-4F77-4011-A332-5118378131C7}"/>
              </a:ext>
            </a:extLst>
          </p:cNvPr>
          <p:cNvSpPr>
            <a:spLocks noGrp="1"/>
          </p:cNvSpPr>
          <p:nvPr>
            <p:ph sz="half" idx="1"/>
          </p:nvPr>
        </p:nvSpPr>
        <p:spPr>
          <a:xfrm>
            <a:off x="2001187" y="1428662"/>
            <a:ext cx="8314387" cy="3777622"/>
          </a:xfrm>
        </p:spPr>
        <p:txBody>
          <a:bodyPr/>
          <a:lstStyle/>
          <a:p>
            <a:pPr marL="0" indent="0">
              <a:buNone/>
            </a:pPr>
            <a:r>
              <a:rPr lang="en-GB" dirty="0">
                <a:solidFill>
                  <a:srgbClr val="178DBB"/>
                </a:solidFill>
              </a:rPr>
              <a:t>Proton acceleration #6 + 2 cm thick Pb converter</a:t>
            </a:r>
          </a:p>
          <a:p>
            <a:r>
              <a:rPr lang="en-GB" dirty="0"/>
              <a:t>4.25 × 10</a:t>
            </a:r>
            <a:r>
              <a:rPr lang="en-GB" baseline="30000" dirty="0"/>
              <a:t>9</a:t>
            </a:r>
            <a:r>
              <a:rPr lang="en-GB" dirty="0"/>
              <a:t> neutrons emitted per shot</a:t>
            </a:r>
          </a:p>
          <a:p>
            <a:r>
              <a:rPr lang="en-GB" dirty="0"/>
              <a:t>Transverse neutron source size ∼ 1.74 </a:t>
            </a:r>
            <a:r>
              <a:rPr lang="en-US" dirty="0"/>
              <a:t>c</a:t>
            </a:r>
            <a:r>
              <a:rPr lang="en-GB" dirty="0"/>
              <a:t>m</a:t>
            </a:r>
          </a:p>
          <a:p>
            <a:r>
              <a:rPr lang="en-GB" dirty="0"/>
              <a:t>Maximum immediate neutron flux ∼ 1.27 × 10</a:t>
            </a:r>
            <a:r>
              <a:rPr lang="en-GB" baseline="30000" dirty="0"/>
              <a:t>18</a:t>
            </a:r>
            <a:r>
              <a:rPr lang="en-GB" dirty="0"/>
              <a:t> n cm</a:t>
            </a:r>
            <a:r>
              <a:rPr lang="en-GB" baseline="30000" dirty="0"/>
              <a:t>−2</a:t>
            </a:r>
            <a:r>
              <a:rPr lang="en-GB" dirty="0"/>
              <a:t> s</a:t>
            </a:r>
            <a:r>
              <a:rPr lang="en-GB" baseline="30000" dirty="0"/>
              <a:t>−1</a:t>
            </a:r>
          </a:p>
          <a:p>
            <a:r>
              <a:rPr lang="en-GB" dirty="0"/>
              <a:t>Maximum integrated neutron flux ∼ 8.40 × 10</a:t>
            </a:r>
            <a:r>
              <a:rPr lang="en-GB" baseline="30000" dirty="0"/>
              <a:t>7</a:t>
            </a:r>
            <a:r>
              <a:rPr lang="en-GB" dirty="0"/>
              <a:t> n sr</a:t>
            </a:r>
            <a:r>
              <a:rPr lang="en-GB" baseline="30000" dirty="0"/>
              <a:t>−1</a:t>
            </a:r>
            <a:endParaRPr lang="en-GB" dirty="0"/>
          </a:p>
          <a:p>
            <a:endParaRPr lang="en-GB" dirty="0"/>
          </a:p>
          <a:p>
            <a:endParaRPr lang="en-GB" dirty="0"/>
          </a:p>
        </p:txBody>
      </p:sp>
      <p:pic>
        <p:nvPicPr>
          <p:cNvPr id="4" name="Picture 3">
            <a:extLst>
              <a:ext uri="{FF2B5EF4-FFF2-40B4-BE49-F238E27FC236}">
                <a16:creationId xmlns:a16="http://schemas.microsoft.com/office/drawing/2014/main" id="{0110C78A-595B-4D68-8671-B3843B5D9872}"/>
              </a:ext>
            </a:extLst>
          </p:cNvPr>
          <p:cNvPicPr>
            <a:picLocks noChangeAspect="1"/>
          </p:cNvPicPr>
          <p:nvPr/>
        </p:nvPicPr>
        <p:blipFill>
          <a:blip r:embed="rId2"/>
          <a:stretch>
            <a:fillRect/>
          </a:stretch>
        </p:blipFill>
        <p:spPr>
          <a:xfrm>
            <a:off x="1876426" y="3495675"/>
            <a:ext cx="9715499" cy="3174447"/>
          </a:xfrm>
          <a:prstGeom prst="rect">
            <a:avLst/>
          </a:prstGeom>
        </p:spPr>
      </p:pic>
    </p:spTree>
    <p:extLst>
      <p:ext uri="{BB962C8B-B14F-4D97-AF65-F5344CB8AC3E}">
        <p14:creationId xmlns:p14="http://schemas.microsoft.com/office/powerpoint/2010/main" val="3128475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5F7A-6ECD-4B10-B06C-A1A53AA737F9}"/>
              </a:ext>
            </a:extLst>
          </p:cNvPr>
          <p:cNvSpPr>
            <a:spLocks noGrp="1"/>
          </p:cNvSpPr>
          <p:nvPr>
            <p:ph type="title"/>
          </p:nvPr>
        </p:nvSpPr>
        <p:spPr/>
        <p:txBody>
          <a:bodyPr/>
          <a:lstStyle/>
          <a:p>
            <a:r>
              <a:rPr lang="en-US" dirty="0"/>
              <a:t>Comparison to state-of-the-art</a:t>
            </a:r>
            <a:endParaRPr lang="en-GB" dirty="0"/>
          </a:p>
        </p:txBody>
      </p:sp>
      <p:graphicFrame>
        <p:nvGraphicFramePr>
          <p:cNvPr id="5" name="Table 4">
            <a:extLst>
              <a:ext uri="{FF2B5EF4-FFF2-40B4-BE49-F238E27FC236}">
                <a16:creationId xmlns:a16="http://schemas.microsoft.com/office/drawing/2014/main" id="{0E1F1770-691C-478C-8A8F-95E0F687ECA0}"/>
              </a:ext>
            </a:extLst>
          </p:cNvPr>
          <p:cNvGraphicFramePr>
            <a:graphicFrameLocks noGrp="1"/>
          </p:cNvGraphicFramePr>
          <p:nvPr>
            <p:extLst>
              <p:ext uri="{D42A27DB-BD31-4B8C-83A1-F6EECF244321}">
                <p14:modId xmlns:p14="http://schemas.microsoft.com/office/powerpoint/2010/main" val="1003420455"/>
              </p:ext>
            </p:extLst>
          </p:nvPr>
        </p:nvGraphicFramePr>
        <p:xfrm>
          <a:off x="1937420" y="1573915"/>
          <a:ext cx="9934853" cy="3193614"/>
        </p:xfrm>
        <a:graphic>
          <a:graphicData uri="http://schemas.openxmlformats.org/drawingml/2006/table">
            <a:tbl>
              <a:tblPr firstRow="1">
                <a:tableStyleId>{69C7853C-536D-4A76-A0AE-DD22124D55A5}</a:tableStyleId>
              </a:tblPr>
              <a:tblGrid>
                <a:gridCol w="2530093">
                  <a:extLst>
                    <a:ext uri="{9D8B030D-6E8A-4147-A177-3AD203B41FA5}">
                      <a16:colId xmlns:a16="http://schemas.microsoft.com/office/drawing/2014/main" val="2789252008"/>
                    </a:ext>
                  </a:extLst>
                </a:gridCol>
                <a:gridCol w="684000">
                  <a:extLst>
                    <a:ext uri="{9D8B030D-6E8A-4147-A177-3AD203B41FA5}">
                      <a16:colId xmlns:a16="http://schemas.microsoft.com/office/drawing/2014/main" val="77755711"/>
                    </a:ext>
                  </a:extLst>
                </a:gridCol>
                <a:gridCol w="684000">
                  <a:extLst>
                    <a:ext uri="{9D8B030D-6E8A-4147-A177-3AD203B41FA5}">
                      <a16:colId xmlns:a16="http://schemas.microsoft.com/office/drawing/2014/main" val="2948654056"/>
                    </a:ext>
                  </a:extLst>
                </a:gridCol>
                <a:gridCol w="1872000">
                  <a:extLst>
                    <a:ext uri="{9D8B030D-6E8A-4147-A177-3AD203B41FA5}">
                      <a16:colId xmlns:a16="http://schemas.microsoft.com/office/drawing/2014/main" val="752822064"/>
                    </a:ext>
                  </a:extLst>
                </a:gridCol>
                <a:gridCol w="1041190">
                  <a:extLst>
                    <a:ext uri="{9D8B030D-6E8A-4147-A177-3AD203B41FA5}">
                      <a16:colId xmlns:a16="http://schemas.microsoft.com/office/drawing/2014/main" val="665557448"/>
                    </a:ext>
                  </a:extLst>
                </a:gridCol>
                <a:gridCol w="1041190">
                  <a:extLst>
                    <a:ext uri="{9D8B030D-6E8A-4147-A177-3AD203B41FA5}">
                      <a16:colId xmlns:a16="http://schemas.microsoft.com/office/drawing/2014/main" val="1027092717"/>
                    </a:ext>
                  </a:extLst>
                </a:gridCol>
                <a:gridCol w="1041190">
                  <a:extLst>
                    <a:ext uri="{9D8B030D-6E8A-4147-A177-3AD203B41FA5}">
                      <a16:colId xmlns:a16="http://schemas.microsoft.com/office/drawing/2014/main" val="2638211972"/>
                    </a:ext>
                  </a:extLst>
                </a:gridCol>
                <a:gridCol w="1041190">
                  <a:extLst>
                    <a:ext uri="{9D8B030D-6E8A-4147-A177-3AD203B41FA5}">
                      <a16:colId xmlns:a16="http://schemas.microsoft.com/office/drawing/2014/main" val="1425077541"/>
                    </a:ext>
                  </a:extLst>
                </a:gridCol>
              </a:tblGrid>
              <a:tr h="360000">
                <a:tc>
                  <a:txBody>
                    <a:bodyPr/>
                    <a:lstStyle/>
                    <a:p>
                      <a:pPr algn="ctr" rtl="0" fontAlgn="b"/>
                      <a:endParaRPr lang="en-GB" sz="1400" b="0" dirty="0">
                        <a:effectLst/>
                      </a:endParaRPr>
                    </a:p>
                  </a:txBody>
                  <a:tcPr marL="28363" marR="28363" marT="18909" marB="18909" anchor="b"/>
                </a:tc>
                <a:tc>
                  <a:txBody>
                    <a:bodyPr/>
                    <a:lstStyle/>
                    <a:p>
                      <a:pPr algn="ctr" rtl="0" fontAlgn="b"/>
                      <a:r>
                        <a:rPr lang="en-GB" sz="1400" dirty="0">
                          <a:effectLst/>
                        </a:rPr>
                        <a:t>E [J]</a:t>
                      </a:r>
                      <a:endParaRPr lang="en-GB" sz="1400" b="0" dirty="0">
                        <a:effectLst/>
                      </a:endParaRPr>
                    </a:p>
                  </a:txBody>
                  <a:tcPr marL="28363" marR="28363" marT="18909" marB="18909" anchor="b"/>
                </a:tc>
                <a:tc>
                  <a:txBody>
                    <a:bodyPr/>
                    <a:lstStyle/>
                    <a:p>
                      <a:pPr algn="ctr" rtl="0" fontAlgn="b"/>
                      <a:r>
                        <a:rPr lang="el-GR" sz="1400" dirty="0">
                          <a:effectLst/>
                        </a:rPr>
                        <a:t>τ</a:t>
                      </a:r>
                      <a:r>
                        <a:rPr lang="en-GB" sz="1400" dirty="0">
                          <a:effectLst/>
                        </a:rPr>
                        <a:t>[fs]</a:t>
                      </a:r>
                      <a:endParaRPr lang="en-GB" sz="1400" b="0" dirty="0">
                        <a:effectLst/>
                      </a:endParaRPr>
                    </a:p>
                  </a:txBody>
                  <a:tcPr marL="28363" marR="28363" marT="18909" marB="18909" anchor="b"/>
                </a:tc>
                <a:tc>
                  <a:txBody>
                    <a:bodyPr/>
                    <a:lstStyle/>
                    <a:p>
                      <a:pPr algn="ctr" rtl="0" fontAlgn="b"/>
                      <a:r>
                        <a:rPr lang="en-GB" sz="1400" dirty="0">
                          <a:effectLst/>
                        </a:rPr>
                        <a:t>f </a:t>
                      </a:r>
                      <a:endParaRPr lang="en-GB" sz="1400" b="0" dirty="0">
                        <a:effectLst/>
                      </a:endParaRPr>
                    </a:p>
                  </a:txBody>
                  <a:tcPr marL="28363" marR="28363" marT="18909" marB="18909" anchor="b"/>
                </a:tc>
                <a:tc>
                  <a:txBody>
                    <a:bodyPr/>
                    <a:lstStyle/>
                    <a:p>
                      <a:pPr algn="ctr" rtl="0" fontAlgn="b"/>
                      <a:endParaRPr lang="en-GB" sz="1400" b="0" dirty="0">
                        <a:effectLst/>
                      </a:endParaRPr>
                    </a:p>
                  </a:txBody>
                  <a:tcPr marL="28363" marR="28363" marT="18909" marB="18909" anchor="b"/>
                </a:tc>
                <a:tc>
                  <a:txBody>
                    <a:bodyPr/>
                    <a:lstStyle/>
                    <a:p>
                      <a:pPr algn="ctr" rtl="0" fontAlgn="b"/>
                      <a:r>
                        <a:rPr lang="en-GB" sz="1400" dirty="0">
                          <a:effectLst/>
                        </a:rPr>
                        <a:t>F [N/</a:t>
                      </a:r>
                      <a:r>
                        <a:rPr lang="en-GB" sz="1400" dirty="0" err="1">
                          <a:effectLst/>
                        </a:rPr>
                        <a:t>sr</a:t>
                      </a:r>
                      <a:r>
                        <a:rPr lang="en-GB" sz="1400" dirty="0">
                          <a:effectLst/>
                        </a:rPr>
                        <a:t>]</a:t>
                      </a:r>
                      <a:endParaRPr lang="en-GB" sz="1400" b="0" dirty="0">
                        <a:effectLst/>
                      </a:endParaRPr>
                    </a:p>
                  </a:txBody>
                  <a:tcPr marL="28363" marR="28363" marT="18909" marB="18909" anchor="b"/>
                </a:tc>
                <a:tc>
                  <a:txBody>
                    <a:bodyPr/>
                    <a:lstStyle/>
                    <a:p>
                      <a:pPr algn="ctr" rtl="0" fontAlgn="b"/>
                      <a:r>
                        <a:rPr lang="pt-BR" sz="1400" dirty="0">
                          <a:effectLst/>
                        </a:rPr>
                        <a:t>F/E[N/sr/J]</a:t>
                      </a:r>
                      <a:endParaRPr lang="pt-BR" sz="1400" b="0" dirty="0">
                        <a:effectLst/>
                      </a:endParaRPr>
                    </a:p>
                  </a:txBody>
                  <a:tcPr marL="28363" marR="28363" marT="18909" marB="18909" anchor="b"/>
                </a:tc>
                <a:tc>
                  <a:txBody>
                    <a:bodyPr/>
                    <a:lstStyle/>
                    <a:p>
                      <a:pPr algn="ctr" rtl="0" fontAlgn="b"/>
                      <a:r>
                        <a:rPr lang="pt-BR" sz="1400" dirty="0">
                          <a:effectLst/>
                        </a:rPr>
                        <a:t>fF [N/sr/s]</a:t>
                      </a:r>
                      <a:endParaRPr lang="pt-BR" sz="1400" b="0" dirty="0">
                        <a:effectLst/>
                      </a:endParaRPr>
                    </a:p>
                  </a:txBody>
                  <a:tcPr marL="28363" marR="28363" marT="18909" marB="18909" anchor="b"/>
                </a:tc>
                <a:extLst>
                  <a:ext uri="{0D108BD9-81ED-4DB2-BD59-A6C34878D82A}">
                    <a16:rowId xmlns:a16="http://schemas.microsoft.com/office/drawing/2014/main" val="2606368285"/>
                  </a:ext>
                </a:extLst>
              </a:tr>
              <a:tr h="360000">
                <a:tc>
                  <a:txBody>
                    <a:bodyPr/>
                    <a:lstStyle/>
                    <a:p>
                      <a:pPr rtl="0" fontAlgn="b"/>
                      <a:r>
                        <a:rPr lang="en-GB" sz="1400" dirty="0">
                          <a:effectLst/>
                        </a:rPr>
                        <a:t>Roth, et al. PRL (2013)</a:t>
                      </a:r>
                    </a:p>
                  </a:txBody>
                  <a:tcPr marL="28363" marR="28363" marT="18909" marB="18909" anchor="b"/>
                </a:tc>
                <a:tc>
                  <a:txBody>
                    <a:bodyPr/>
                    <a:lstStyle/>
                    <a:p>
                      <a:pPr algn="r" rtl="0" fontAlgn="b"/>
                      <a:r>
                        <a:rPr lang="en-GB" sz="1400" dirty="0">
                          <a:effectLst/>
                        </a:rPr>
                        <a:t>80</a:t>
                      </a:r>
                    </a:p>
                  </a:txBody>
                  <a:tcPr marL="28363" marR="28363" marT="18909" marB="18909" anchor="b"/>
                </a:tc>
                <a:tc>
                  <a:txBody>
                    <a:bodyPr/>
                    <a:lstStyle/>
                    <a:p>
                      <a:pPr algn="r" rtl="0" fontAlgn="b"/>
                      <a:r>
                        <a:rPr lang="en-GB" sz="1400" dirty="0">
                          <a:effectLst/>
                        </a:rPr>
                        <a:t>600</a:t>
                      </a:r>
                    </a:p>
                  </a:txBody>
                  <a:tcPr marL="28363" marR="28363" marT="18909" marB="18909" anchor="b"/>
                </a:tc>
                <a:tc>
                  <a:txBody>
                    <a:bodyPr/>
                    <a:lstStyle/>
                    <a:p>
                      <a:pPr algn="r" rtl="0" fontAlgn="b"/>
                      <a:r>
                        <a:rPr lang="en-GB" sz="1400" dirty="0">
                          <a:effectLst/>
                        </a:rPr>
                        <a:t>once per hour</a:t>
                      </a:r>
                    </a:p>
                  </a:txBody>
                  <a:tcPr marL="28363" marR="28363" marT="18909" marB="18909" anchor="b"/>
                </a:tc>
                <a:tc>
                  <a:txBody>
                    <a:bodyPr/>
                    <a:lstStyle/>
                    <a:p>
                      <a:pPr rtl="0" fontAlgn="b"/>
                      <a:r>
                        <a:rPr lang="en-GB" sz="1400" dirty="0">
                          <a:effectLst/>
                        </a:rPr>
                        <a:t>CD</a:t>
                      </a:r>
                      <a:r>
                        <a:rPr lang="en-GB" sz="1400" baseline="-25000" dirty="0">
                          <a:effectLst/>
                        </a:rPr>
                        <a:t>2</a:t>
                      </a:r>
                      <a:r>
                        <a:rPr lang="en-GB" sz="1400" dirty="0">
                          <a:effectLst/>
                        </a:rPr>
                        <a:t>+Be</a:t>
                      </a:r>
                    </a:p>
                  </a:txBody>
                  <a:tcPr marL="28363" marR="28363" marT="18909" marB="18909" anchor="b"/>
                </a:tc>
                <a:tc>
                  <a:txBody>
                    <a:bodyPr/>
                    <a:lstStyle/>
                    <a:p>
                      <a:pPr algn="r" rtl="0" fontAlgn="b"/>
                      <a:r>
                        <a:rPr lang="en-GB" sz="1400" dirty="0">
                          <a:effectLst/>
                        </a:rPr>
                        <a:t>4.40×10</a:t>
                      </a:r>
                      <a:r>
                        <a:rPr lang="en-GB" sz="1400" baseline="30000" dirty="0">
                          <a:effectLst/>
                        </a:rPr>
                        <a:t>9</a:t>
                      </a:r>
                    </a:p>
                  </a:txBody>
                  <a:tcPr marL="28363" marR="28363" marT="18909" marB="18909" anchor="b"/>
                </a:tc>
                <a:tc>
                  <a:txBody>
                    <a:bodyPr/>
                    <a:lstStyle/>
                    <a:p>
                      <a:pPr algn="r" rtl="0" fontAlgn="b"/>
                      <a:r>
                        <a:rPr lang="en-GB" sz="1400" dirty="0">
                          <a:effectLst/>
                        </a:rPr>
                        <a:t>5.50×10</a:t>
                      </a:r>
                      <a:r>
                        <a:rPr lang="en-GB" sz="1400" baseline="30000" dirty="0">
                          <a:effectLst/>
                        </a:rPr>
                        <a:t>7</a:t>
                      </a:r>
                    </a:p>
                  </a:txBody>
                  <a:tcPr marL="28363" marR="28363" marT="18909" marB="18909" anchor="b"/>
                </a:tc>
                <a:tc>
                  <a:txBody>
                    <a:bodyPr/>
                    <a:lstStyle/>
                    <a:p>
                      <a:pPr algn="r" rtl="0" fontAlgn="b"/>
                      <a:r>
                        <a:rPr lang="en-GB" sz="1400" dirty="0">
                          <a:effectLst/>
                        </a:rPr>
                        <a:t>1.22×10</a:t>
                      </a:r>
                      <a:r>
                        <a:rPr lang="en-GB" sz="1400" baseline="30000" dirty="0">
                          <a:effectLst/>
                        </a:rPr>
                        <a:t>6</a:t>
                      </a:r>
                    </a:p>
                  </a:txBody>
                  <a:tcPr marL="28363" marR="28363" marT="18909" marB="18909" anchor="b"/>
                </a:tc>
                <a:extLst>
                  <a:ext uri="{0D108BD9-81ED-4DB2-BD59-A6C34878D82A}">
                    <a16:rowId xmlns:a16="http://schemas.microsoft.com/office/drawing/2014/main" val="2253283371"/>
                  </a:ext>
                </a:extLst>
              </a:tr>
              <a:tr h="360000">
                <a:tc>
                  <a:txBody>
                    <a:bodyPr/>
                    <a:lstStyle/>
                    <a:p>
                      <a:pPr rtl="0" fontAlgn="b"/>
                      <a:r>
                        <a:rPr lang="de-DE" sz="1400" dirty="0">
                          <a:effectLst/>
                        </a:rPr>
                        <a:t>Kleinschmidt et al., Phys. Plasmas (2018)</a:t>
                      </a:r>
                    </a:p>
                  </a:txBody>
                  <a:tcPr marL="28363" marR="28363" marT="18909" marB="18909" anchor="b"/>
                </a:tc>
                <a:tc>
                  <a:txBody>
                    <a:bodyPr/>
                    <a:lstStyle/>
                    <a:p>
                      <a:pPr algn="r" rtl="0" fontAlgn="b"/>
                      <a:r>
                        <a:rPr lang="en-GB" sz="1400">
                          <a:effectLst/>
                        </a:rPr>
                        <a:t>150</a:t>
                      </a:r>
                    </a:p>
                  </a:txBody>
                  <a:tcPr marL="28363" marR="28363" marT="18909" marB="18909" anchor="b"/>
                </a:tc>
                <a:tc>
                  <a:txBody>
                    <a:bodyPr/>
                    <a:lstStyle/>
                    <a:p>
                      <a:pPr algn="r" rtl="0" fontAlgn="b"/>
                      <a:r>
                        <a:rPr lang="en-US" sz="1400" dirty="0">
                          <a:effectLst/>
                        </a:rPr>
                        <a:t>5</a:t>
                      </a:r>
                      <a:r>
                        <a:rPr lang="en-GB" sz="1400" dirty="0">
                          <a:effectLst/>
                        </a:rPr>
                        <a:t>00</a:t>
                      </a:r>
                    </a:p>
                  </a:txBody>
                  <a:tcPr marL="28363" marR="28363" marT="18909" marB="18909" anchor="b"/>
                </a:tc>
                <a:tc>
                  <a:txBody>
                    <a:bodyPr/>
                    <a:lstStyle/>
                    <a:p>
                      <a:pPr algn="r" rtl="0" fontAlgn="b"/>
                      <a:r>
                        <a:rPr lang="en-US" sz="1400" dirty="0">
                          <a:effectLst/>
                        </a:rPr>
                        <a:t>once</a:t>
                      </a:r>
                      <a:r>
                        <a:rPr lang="en-GB" sz="1400" dirty="0">
                          <a:effectLst/>
                        </a:rPr>
                        <a:t> per 90 minutes</a:t>
                      </a:r>
                    </a:p>
                  </a:txBody>
                  <a:tcPr marL="28363" marR="28363" marT="18909" marB="18909" anchor="b"/>
                </a:tc>
                <a:tc>
                  <a:txBody>
                    <a:bodyPr/>
                    <a:lstStyle/>
                    <a:p>
                      <a:pPr rtl="0" fontAlgn="b"/>
                      <a:r>
                        <a:rPr lang="en-GB" sz="1400" dirty="0">
                          <a:effectLst/>
                        </a:rPr>
                        <a:t>CD</a:t>
                      </a:r>
                      <a:r>
                        <a:rPr lang="en-GB" sz="1400" baseline="-25000" dirty="0">
                          <a:effectLst/>
                        </a:rPr>
                        <a:t>2</a:t>
                      </a:r>
                      <a:r>
                        <a:rPr lang="en-GB" sz="1400" dirty="0">
                          <a:effectLst/>
                        </a:rPr>
                        <a:t>+Be</a:t>
                      </a:r>
                    </a:p>
                  </a:txBody>
                  <a:tcPr marL="28363" marR="28363" marT="18909" marB="18909" anchor="b"/>
                </a:tc>
                <a:tc>
                  <a:txBody>
                    <a:bodyPr/>
                    <a:lstStyle/>
                    <a:p>
                      <a:pPr algn="r" rtl="0" fontAlgn="b"/>
                      <a:r>
                        <a:rPr lang="en-GB" sz="1400" dirty="0">
                          <a:effectLst/>
                        </a:rPr>
                        <a:t>1.42×10</a:t>
                      </a:r>
                      <a:r>
                        <a:rPr lang="en-GB" sz="1400" baseline="30000" dirty="0">
                          <a:effectLst/>
                        </a:rPr>
                        <a:t>10</a:t>
                      </a:r>
                    </a:p>
                  </a:txBody>
                  <a:tcPr marL="28363" marR="28363" marT="18909" marB="18909" anchor="b"/>
                </a:tc>
                <a:tc>
                  <a:txBody>
                    <a:bodyPr/>
                    <a:lstStyle/>
                    <a:p>
                      <a:pPr algn="r" rtl="0" fontAlgn="b"/>
                      <a:r>
                        <a:rPr lang="en-GB" sz="1400" dirty="0">
                          <a:effectLst/>
                        </a:rPr>
                        <a:t>9.47×10</a:t>
                      </a:r>
                      <a:r>
                        <a:rPr lang="en-GB" sz="1400" baseline="30000" dirty="0">
                          <a:effectLst/>
                        </a:rPr>
                        <a:t>7</a:t>
                      </a:r>
                    </a:p>
                  </a:txBody>
                  <a:tcPr marL="28363" marR="28363" marT="18909" marB="18909" anchor="b"/>
                </a:tc>
                <a:tc>
                  <a:txBody>
                    <a:bodyPr/>
                    <a:lstStyle/>
                    <a:p>
                      <a:pPr algn="r" rtl="0" fontAlgn="b"/>
                      <a:r>
                        <a:rPr lang="en-GB" sz="1400" dirty="0">
                          <a:effectLst/>
                        </a:rPr>
                        <a:t>2.63×10</a:t>
                      </a:r>
                      <a:r>
                        <a:rPr lang="en-GB" sz="1400" baseline="30000" dirty="0">
                          <a:effectLst/>
                        </a:rPr>
                        <a:t>6</a:t>
                      </a:r>
                    </a:p>
                  </a:txBody>
                  <a:tcPr marL="28363" marR="28363" marT="18909" marB="18909" anchor="b"/>
                </a:tc>
                <a:extLst>
                  <a:ext uri="{0D108BD9-81ED-4DB2-BD59-A6C34878D82A}">
                    <a16:rowId xmlns:a16="http://schemas.microsoft.com/office/drawing/2014/main" val="2332408838"/>
                  </a:ext>
                </a:extLst>
              </a:tr>
              <a:tr h="360000">
                <a:tc>
                  <a:txBody>
                    <a:bodyPr/>
                    <a:lstStyle/>
                    <a:p>
                      <a:pPr rtl="0" fontAlgn="b"/>
                      <a:r>
                        <a:rPr lang="da-DK" sz="1400" dirty="0">
                          <a:effectLst/>
                        </a:rPr>
                        <a:t>Huang et al., APL (2022) – new suggestion</a:t>
                      </a:r>
                      <a:endParaRPr lang="da-DK" sz="1400" i="1" dirty="0">
                        <a:effectLst/>
                      </a:endParaRPr>
                    </a:p>
                  </a:txBody>
                  <a:tcPr marL="28363" marR="28363" marT="18909" marB="18909" anchor="b"/>
                </a:tc>
                <a:tc>
                  <a:txBody>
                    <a:bodyPr/>
                    <a:lstStyle/>
                    <a:p>
                      <a:pPr algn="r" rtl="0" fontAlgn="b"/>
                      <a:r>
                        <a:rPr lang="en-GB" sz="1400">
                          <a:effectLst/>
                        </a:rPr>
                        <a:t>282</a:t>
                      </a:r>
                    </a:p>
                  </a:txBody>
                  <a:tcPr marL="28363" marR="28363" marT="18909" marB="18909" anchor="b"/>
                </a:tc>
                <a:tc>
                  <a:txBody>
                    <a:bodyPr/>
                    <a:lstStyle/>
                    <a:p>
                      <a:pPr algn="r" rtl="0" fontAlgn="b"/>
                      <a:r>
                        <a:rPr lang="en-GB" sz="1400" dirty="0">
                          <a:effectLst/>
                        </a:rPr>
                        <a:t>1000</a:t>
                      </a:r>
                    </a:p>
                  </a:txBody>
                  <a:tcPr marL="28363" marR="28363" marT="18909" marB="18909" anchor="b"/>
                </a:tc>
                <a:tc>
                  <a:txBody>
                    <a:bodyPr/>
                    <a:lstStyle/>
                    <a:p>
                      <a:pPr algn="r" rtl="0" fontAlgn="b"/>
                      <a:r>
                        <a:rPr lang="en-GB" sz="1400" dirty="0">
                          <a:effectLst/>
                        </a:rPr>
                        <a:t>once per hour</a:t>
                      </a:r>
                    </a:p>
                  </a:txBody>
                  <a:tcPr marL="28363" marR="28363" marT="18909" marB="18909" anchor="b"/>
                </a:tc>
                <a:tc>
                  <a:txBody>
                    <a:bodyPr/>
                    <a:lstStyle/>
                    <a:p>
                      <a:pPr rtl="0" fontAlgn="b"/>
                      <a:r>
                        <a:rPr lang="en-GB" sz="1400" dirty="0">
                          <a:effectLst/>
                        </a:rPr>
                        <a:t>CD2+Be</a:t>
                      </a:r>
                    </a:p>
                  </a:txBody>
                  <a:tcPr marL="28363" marR="28363" marT="18909" marB="18909" anchor="b"/>
                </a:tc>
                <a:tc>
                  <a:txBody>
                    <a:bodyPr/>
                    <a:lstStyle/>
                    <a:p>
                      <a:pPr algn="r" rtl="0" fontAlgn="b"/>
                      <a:r>
                        <a:rPr lang="en-GB" sz="1400" dirty="0">
                          <a:effectLst/>
                        </a:rPr>
                        <a:t>1.70×10</a:t>
                      </a:r>
                      <a:r>
                        <a:rPr lang="en-GB" sz="1400" baseline="30000" dirty="0">
                          <a:effectLst/>
                        </a:rPr>
                        <a:t>11</a:t>
                      </a:r>
                    </a:p>
                  </a:txBody>
                  <a:tcPr marL="28363" marR="28363" marT="18909" marB="18909" anchor="b"/>
                </a:tc>
                <a:tc>
                  <a:txBody>
                    <a:bodyPr/>
                    <a:lstStyle/>
                    <a:p>
                      <a:pPr algn="r" rtl="0" fontAlgn="b"/>
                      <a:r>
                        <a:rPr lang="en-GB" sz="1400" dirty="0">
                          <a:effectLst/>
                        </a:rPr>
                        <a:t>6.03×10</a:t>
                      </a:r>
                      <a:r>
                        <a:rPr lang="en-GB" sz="1400" baseline="30000" dirty="0">
                          <a:effectLst/>
                        </a:rPr>
                        <a:t>8</a:t>
                      </a:r>
                    </a:p>
                  </a:txBody>
                  <a:tcPr marL="28363" marR="28363" marT="18909" marB="18909" anchor="b"/>
                </a:tc>
                <a:tc>
                  <a:txBody>
                    <a:bodyPr/>
                    <a:lstStyle/>
                    <a:p>
                      <a:pPr algn="r" rtl="0" fontAlgn="b"/>
                      <a:r>
                        <a:rPr lang="en-GB" sz="1400" dirty="0">
                          <a:effectLst/>
                        </a:rPr>
                        <a:t>4.72×10</a:t>
                      </a:r>
                      <a:r>
                        <a:rPr lang="en-GB" sz="1400" baseline="30000" dirty="0">
                          <a:effectLst/>
                        </a:rPr>
                        <a:t>7</a:t>
                      </a:r>
                    </a:p>
                  </a:txBody>
                  <a:tcPr marL="28363" marR="28363" marT="18909" marB="18909" anchor="b"/>
                </a:tc>
                <a:extLst>
                  <a:ext uri="{0D108BD9-81ED-4DB2-BD59-A6C34878D82A}">
                    <a16:rowId xmlns:a16="http://schemas.microsoft.com/office/drawing/2014/main" val="1684207044"/>
                  </a:ext>
                </a:extLst>
              </a:tr>
              <a:tr h="360000">
                <a:tc>
                  <a:txBody>
                    <a:bodyPr/>
                    <a:lstStyle/>
                    <a:p>
                      <a:pPr rtl="0" fontAlgn="b"/>
                      <a:r>
                        <a:rPr lang="da-DK" sz="1400" dirty="0">
                          <a:effectLst/>
                        </a:rPr>
                        <a:t>Günther et al., Nat Com. (2022)</a:t>
                      </a:r>
                    </a:p>
                  </a:txBody>
                  <a:tcPr marL="28363" marR="28363" marT="18909" marB="18909" anchor="b"/>
                </a:tc>
                <a:tc>
                  <a:txBody>
                    <a:bodyPr/>
                    <a:lstStyle/>
                    <a:p>
                      <a:pPr algn="r" rtl="0" fontAlgn="b"/>
                      <a:r>
                        <a:rPr lang="en-GB" sz="1400">
                          <a:effectLst/>
                        </a:rPr>
                        <a:t>20</a:t>
                      </a:r>
                    </a:p>
                  </a:txBody>
                  <a:tcPr marL="28363" marR="28363" marT="18909" marB="18909" anchor="b"/>
                </a:tc>
                <a:tc>
                  <a:txBody>
                    <a:bodyPr/>
                    <a:lstStyle/>
                    <a:p>
                      <a:pPr algn="r" rtl="0" fontAlgn="b"/>
                      <a:r>
                        <a:rPr lang="en-GB" sz="1400" dirty="0">
                          <a:effectLst/>
                        </a:rPr>
                        <a:t>700</a:t>
                      </a:r>
                    </a:p>
                  </a:txBody>
                  <a:tcPr marL="28363" marR="28363" marT="18909" marB="18909" anchor="b"/>
                </a:tc>
                <a:tc>
                  <a:txBody>
                    <a:bodyPr/>
                    <a:lstStyle/>
                    <a:p>
                      <a:pPr algn="r" rtl="0" fontAlgn="b"/>
                      <a:r>
                        <a:rPr lang="en-GB" sz="1400" dirty="0">
                          <a:effectLst/>
                        </a:rPr>
                        <a:t>once per hour</a:t>
                      </a:r>
                    </a:p>
                  </a:txBody>
                  <a:tcPr marL="28363" marR="28363" marT="18909" marB="18909" anchor="b"/>
                </a:tc>
                <a:tc>
                  <a:txBody>
                    <a:bodyPr/>
                    <a:lstStyle/>
                    <a:p>
                      <a:pPr rtl="0" fontAlgn="b"/>
                      <a:r>
                        <a:rPr lang="en-GB" sz="1400" dirty="0" err="1">
                          <a:effectLst/>
                        </a:rPr>
                        <a:t>CHO+Au</a:t>
                      </a:r>
                      <a:endParaRPr lang="en-GB" sz="1400" dirty="0">
                        <a:effectLst/>
                      </a:endParaRPr>
                    </a:p>
                  </a:txBody>
                  <a:tcPr marL="28363" marR="28363" marT="18909" marB="18909" anchor="b"/>
                </a:tc>
                <a:tc>
                  <a:txBody>
                    <a:bodyPr/>
                    <a:lstStyle/>
                    <a:p>
                      <a:pPr algn="r" rtl="0" fontAlgn="b"/>
                      <a:r>
                        <a:rPr lang="en-GB" sz="1400" dirty="0">
                          <a:effectLst/>
                        </a:rPr>
                        <a:t>4.93×10</a:t>
                      </a:r>
                      <a:r>
                        <a:rPr lang="en-GB" sz="1400" baseline="30000" dirty="0">
                          <a:effectLst/>
                        </a:rPr>
                        <a:t>9</a:t>
                      </a:r>
                    </a:p>
                  </a:txBody>
                  <a:tcPr marL="28363" marR="28363" marT="18909" marB="18909" anchor="b"/>
                </a:tc>
                <a:tc>
                  <a:txBody>
                    <a:bodyPr/>
                    <a:lstStyle/>
                    <a:p>
                      <a:pPr algn="r" rtl="0" fontAlgn="b"/>
                      <a:r>
                        <a:rPr lang="en-GB" sz="1400" dirty="0">
                          <a:effectLst/>
                        </a:rPr>
                        <a:t>2.47×10</a:t>
                      </a:r>
                      <a:r>
                        <a:rPr lang="en-GB" sz="1400" baseline="30000" dirty="0">
                          <a:effectLst/>
                        </a:rPr>
                        <a:t>8</a:t>
                      </a:r>
                    </a:p>
                  </a:txBody>
                  <a:tcPr marL="28363" marR="28363" marT="18909" marB="18909" anchor="b"/>
                </a:tc>
                <a:tc>
                  <a:txBody>
                    <a:bodyPr/>
                    <a:lstStyle/>
                    <a:p>
                      <a:pPr algn="r" rtl="0" fontAlgn="b"/>
                      <a:r>
                        <a:rPr lang="en-GB" sz="1400" dirty="0">
                          <a:effectLst/>
                        </a:rPr>
                        <a:t>1.37×10</a:t>
                      </a:r>
                      <a:r>
                        <a:rPr lang="en-GB" sz="1400" baseline="30000" dirty="0">
                          <a:effectLst/>
                        </a:rPr>
                        <a:t>6</a:t>
                      </a:r>
                      <a:endParaRPr lang="en-GB" sz="1400" baseline="30000" dirty="0">
                        <a:solidFill>
                          <a:srgbClr val="FF0000"/>
                        </a:solidFill>
                        <a:effectLst/>
                      </a:endParaRPr>
                    </a:p>
                  </a:txBody>
                  <a:tcPr marL="28363" marR="28363" marT="18909" marB="18909" anchor="b"/>
                </a:tc>
                <a:extLst>
                  <a:ext uri="{0D108BD9-81ED-4DB2-BD59-A6C34878D82A}">
                    <a16:rowId xmlns:a16="http://schemas.microsoft.com/office/drawing/2014/main" val="1921918554"/>
                  </a:ext>
                </a:extLst>
              </a:tr>
              <a:tr h="360000">
                <a:tc>
                  <a:txBody>
                    <a:bodyPr/>
                    <a:lstStyle/>
                    <a:p>
                      <a:pPr rtl="0" fontAlgn="b"/>
                      <a:r>
                        <a:rPr lang="da-DK" sz="1400" dirty="0">
                          <a:solidFill>
                            <a:schemeClr val="accent6">
                              <a:lumMod val="75000"/>
                            </a:schemeClr>
                          </a:solidFill>
                          <a:effectLst/>
                        </a:rPr>
                        <a:t>#2</a:t>
                      </a:r>
                    </a:p>
                  </a:txBody>
                  <a:tcPr marL="28363" marR="28363" marT="18909" marB="18909" anchor="b">
                    <a:gradFill>
                      <a:gsLst>
                        <a:gs pos="0">
                          <a:schemeClr val="bg2">
                            <a:tint val="90000"/>
                            <a:lumMod val="120000"/>
                          </a:schemeClr>
                        </a:gs>
                        <a:gs pos="100000">
                          <a:schemeClr val="bg2">
                            <a:shade val="98000"/>
                            <a:satMod val="120000"/>
                            <a:lumMod val="98000"/>
                          </a:schemeClr>
                        </a:gs>
                      </a:gsLst>
                      <a:lin ang="5400000" scaled="0"/>
                    </a:gradFill>
                  </a:tcPr>
                </a:tc>
                <a:tc>
                  <a:txBody>
                    <a:bodyPr/>
                    <a:lstStyle/>
                    <a:p>
                      <a:pPr algn="r" rtl="0" fontAlgn="b"/>
                      <a:r>
                        <a:rPr lang="en-US" sz="1400" dirty="0">
                          <a:solidFill>
                            <a:schemeClr val="accent6">
                              <a:lumMod val="75000"/>
                            </a:schemeClr>
                          </a:solidFill>
                          <a:effectLst/>
                        </a:rPr>
                        <a:t>22</a:t>
                      </a:r>
                      <a:endParaRPr lang="en-GB" sz="1400" dirty="0">
                        <a:solidFill>
                          <a:schemeClr val="accent6">
                            <a:lumMod val="75000"/>
                          </a:schemeClr>
                        </a:solidFill>
                        <a:effectLst/>
                      </a:endParaRPr>
                    </a:p>
                  </a:txBody>
                  <a:tcPr marL="28363" marR="28363" marT="18909" marB="18909" anchor="b">
                    <a:gradFill>
                      <a:gsLst>
                        <a:gs pos="0">
                          <a:schemeClr val="bg2">
                            <a:tint val="90000"/>
                            <a:lumMod val="120000"/>
                          </a:schemeClr>
                        </a:gs>
                        <a:gs pos="100000">
                          <a:schemeClr val="bg2">
                            <a:shade val="98000"/>
                            <a:satMod val="120000"/>
                            <a:lumMod val="98000"/>
                          </a:schemeClr>
                        </a:gs>
                      </a:gsLst>
                      <a:lin ang="5400000" scaled="0"/>
                    </a:gradFill>
                  </a:tcPr>
                </a:tc>
                <a:tc>
                  <a:txBody>
                    <a:bodyPr/>
                    <a:lstStyle/>
                    <a:p>
                      <a:pPr algn="r" rtl="0" fontAlgn="b"/>
                      <a:r>
                        <a:rPr lang="en-US" sz="1400" dirty="0">
                          <a:solidFill>
                            <a:schemeClr val="accent6">
                              <a:lumMod val="75000"/>
                            </a:schemeClr>
                          </a:solidFill>
                          <a:effectLst/>
                        </a:rPr>
                        <a:t>20</a:t>
                      </a:r>
                      <a:endParaRPr lang="en-GB" sz="1400" dirty="0">
                        <a:solidFill>
                          <a:schemeClr val="accent6">
                            <a:lumMod val="75000"/>
                          </a:schemeClr>
                        </a:solidFill>
                        <a:effectLst/>
                      </a:endParaRPr>
                    </a:p>
                  </a:txBody>
                  <a:tcPr marL="28363" marR="28363" marT="18909" marB="18909" anchor="b">
                    <a:gradFill>
                      <a:gsLst>
                        <a:gs pos="0">
                          <a:schemeClr val="bg2">
                            <a:tint val="90000"/>
                            <a:lumMod val="120000"/>
                          </a:schemeClr>
                        </a:gs>
                        <a:gs pos="100000">
                          <a:schemeClr val="bg2">
                            <a:shade val="98000"/>
                            <a:satMod val="120000"/>
                            <a:lumMod val="98000"/>
                          </a:schemeClr>
                        </a:gs>
                      </a:gsLst>
                      <a:lin ang="5400000" scaled="0"/>
                    </a:gradFill>
                  </a:tcPr>
                </a:tc>
                <a:tc>
                  <a:txBody>
                    <a:bodyPr/>
                    <a:lstStyle/>
                    <a:p>
                      <a:pPr algn="r" rtl="0" fontAlgn="b"/>
                      <a:r>
                        <a:rPr lang="en-US" sz="1400" dirty="0">
                          <a:solidFill>
                            <a:schemeClr val="accent6">
                              <a:lumMod val="75000"/>
                            </a:schemeClr>
                          </a:solidFill>
                          <a:effectLst/>
                        </a:rPr>
                        <a:t>once per minute</a:t>
                      </a:r>
                      <a:endParaRPr lang="en-GB" sz="1400" dirty="0">
                        <a:solidFill>
                          <a:schemeClr val="accent6">
                            <a:lumMod val="75000"/>
                          </a:schemeClr>
                        </a:solidFill>
                        <a:effectLst/>
                      </a:endParaRPr>
                    </a:p>
                  </a:txBody>
                  <a:tcPr marL="28363" marR="28363" marT="18909" marB="18909" anchor="b">
                    <a:gradFill>
                      <a:gsLst>
                        <a:gs pos="0">
                          <a:schemeClr val="bg2">
                            <a:tint val="90000"/>
                            <a:lumMod val="120000"/>
                          </a:schemeClr>
                        </a:gs>
                        <a:gs pos="100000">
                          <a:schemeClr val="bg2">
                            <a:shade val="98000"/>
                            <a:satMod val="120000"/>
                            <a:lumMod val="98000"/>
                          </a:schemeClr>
                        </a:gs>
                      </a:gsLst>
                      <a:lin ang="5400000" scaled="0"/>
                    </a:gra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GB" sz="1400" dirty="0">
                          <a:solidFill>
                            <a:schemeClr val="accent6">
                              <a:lumMod val="75000"/>
                            </a:schemeClr>
                          </a:solidFill>
                          <a:effectLst/>
                        </a:rPr>
                        <a:t>CH</a:t>
                      </a:r>
                      <a:r>
                        <a:rPr lang="en-GB" sz="1400" baseline="-25000" dirty="0">
                          <a:solidFill>
                            <a:schemeClr val="accent6">
                              <a:lumMod val="75000"/>
                            </a:schemeClr>
                          </a:solidFill>
                          <a:effectLst/>
                        </a:rPr>
                        <a:t>2</a:t>
                      </a:r>
                      <a:r>
                        <a:rPr lang="en-GB" sz="1400" dirty="0">
                          <a:solidFill>
                            <a:schemeClr val="accent6">
                              <a:lumMod val="75000"/>
                            </a:schemeClr>
                          </a:solidFill>
                          <a:effectLst/>
                        </a:rPr>
                        <a:t>+Pb</a:t>
                      </a:r>
                    </a:p>
                  </a:txBody>
                  <a:tcPr marL="28363" marR="28363" marT="18909" marB="18909" anchor="b">
                    <a:gradFill>
                      <a:gsLst>
                        <a:gs pos="0">
                          <a:schemeClr val="bg2">
                            <a:tint val="90000"/>
                            <a:lumMod val="120000"/>
                          </a:schemeClr>
                        </a:gs>
                        <a:gs pos="100000">
                          <a:schemeClr val="bg2">
                            <a:shade val="98000"/>
                            <a:satMod val="120000"/>
                            <a:lumMod val="98000"/>
                          </a:schemeClr>
                        </a:gs>
                      </a:gsLst>
                      <a:lin ang="5400000" scaled="0"/>
                    </a:gradFill>
                  </a:tcPr>
                </a:tc>
                <a:tc>
                  <a:txBody>
                    <a:bodyPr/>
                    <a:lstStyle/>
                    <a:p>
                      <a:pPr algn="r" rtl="0" fontAlgn="b"/>
                      <a:r>
                        <a:rPr lang="en-GB" sz="1400" dirty="0">
                          <a:solidFill>
                            <a:schemeClr val="accent6">
                              <a:lumMod val="75000"/>
                            </a:schemeClr>
                          </a:solidFill>
                        </a:rPr>
                        <a:t>4.24×</a:t>
                      </a:r>
                      <a:r>
                        <a:rPr lang="en-GB" sz="1400" dirty="0">
                          <a:solidFill>
                            <a:schemeClr val="accent6">
                              <a:lumMod val="75000"/>
                            </a:schemeClr>
                          </a:solidFill>
                          <a:effectLst/>
                        </a:rPr>
                        <a:t>10</a:t>
                      </a:r>
                      <a:r>
                        <a:rPr lang="en-GB" sz="1400" baseline="30000" dirty="0">
                          <a:solidFill>
                            <a:schemeClr val="accent6">
                              <a:lumMod val="75000"/>
                            </a:schemeClr>
                          </a:solidFill>
                          <a:effectLst/>
                        </a:rPr>
                        <a:t>8</a:t>
                      </a:r>
                    </a:p>
                  </a:txBody>
                  <a:tcPr marL="28363" marR="28363" marT="18909" marB="18909" anchor="b">
                    <a:gradFill>
                      <a:gsLst>
                        <a:gs pos="0">
                          <a:schemeClr val="bg2">
                            <a:tint val="90000"/>
                            <a:lumMod val="120000"/>
                          </a:schemeClr>
                        </a:gs>
                        <a:gs pos="100000">
                          <a:schemeClr val="bg2">
                            <a:shade val="98000"/>
                            <a:satMod val="120000"/>
                            <a:lumMod val="98000"/>
                          </a:schemeClr>
                        </a:gs>
                      </a:gsLst>
                      <a:lin ang="5400000" scaled="0"/>
                    </a:gradFill>
                  </a:tcPr>
                </a:tc>
                <a:tc>
                  <a:txBody>
                    <a:bodyPr/>
                    <a:lstStyle/>
                    <a:p>
                      <a:pPr algn="r" rtl="0" fontAlgn="b"/>
                      <a:r>
                        <a:rPr lang="en-GB" sz="1400" dirty="0">
                          <a:solidFill>
                            <a:schemeClr val="accent6">
                              <a:lumMod val="75000"/>
                            </a:schemeClr>
                          </a:solidFill>
                        </a:rPr>
                        <a:t>1.93×</a:t>
                      </a:r>
                      <a:r>
                        <a:rPr lang="en-GB" sz="1400" dirty="0">
                          <a:solidFill>
                            <a:schemeClr val="accent6">
                              <a:lumMod val="75000"/>
                            </a:schemeClr>
                          </a:solidFill>
                          <a:effectLst/>
                        </a:rPr>
                        <a:t>10</a:t>
                      </a:r>
                      <a:r>
                        <a:rPr lang="en-GB" sz="1400" baseline="30000" dirty="0">
                          <a:solidFill>
                            <a:schemeClr val="accent6">
                              <a:lumMod val="75000"/>
                            </a:schemeClr>
                          </a:solidFill>
                          <a:effectLst/>
                        </a:rPr>
                        <a:t>7</a:t>
                      </a:r>
                    </a:p>
                  </a:txBody>
                  <a:tcPr marL="28363" marR="28363" marT="18909" marB="18909" anchor="b">
                    <a:gradFill>
                      <a:gsLst>
                        <a:gs pos="0">
                          <a:schemeClr val="bg2">
                            <a:tint val="90000"/>
                            <a:lumMod val="120000"/>
                          </a:schemeClr>
                        </a:gs>
                        <a:gs pos="100000">
                          <a:schemeClr val="bg2">
                            <a:shade val="98000"/>
                            <a:satMod val="120000"/>
                            <a:lumMod val="98000"/>
                          </a:schemeClr>
                        </a:gs>
                      </a:gsLst>
                      <a:lin ang="5400000" scaled="0"/>
                    </a:gradFill>
                  </a:tcPr>
                </a:tc>
                <a:tc>
                  <a:txBody>
                    <a:bodyPr/>
                    <a:lstStyle/>
                    <a:p>
                      <a:pPr algn="r" rtl="0" fontAlgn="b"/>
                      <a:r>
                        <a:rPr lang="en-GB" sz="1400" dirty="0">
                          <a:solidFill>
                            <a:schemeClr val="accent6">
                              <a:lumMod val="75000"/>
                            </a:schemeClr>
                          </a:solidFill>
                        </a:rPr>
                        <a:t>7.07×</a:t>
                      </a:r>
                      <a:r>
                        <a:rPr lang="en-GB" sz="1400" dirty="0">
                          <a:solidFill>
                            <a:schemeClr val="accent6">
                              <a:lumMod val="75000"/>
                            </a:schemeClr>
                          </a:solidFill>
                          <a:effectLst/>
                        </a:rPr>
                        <a:t>10</a:t>
                      </a:r>
                      <a:r>
                        <a:rPr lang="en-GB" sz="1400" baseline="30000" dirty="0">
                          <a:solidFill>
                            <a:schemeClr val="accent6">
                              <a:lumMod val="75000"/>
                            </a:schemeClr>
                          </a:solidFill>
                          <a:effectLst/>
                        </a:rPr>
                        <a:t>6</a:t>
                      </a:r>
                    </a:p>
                  </a:txBody>
                  <a:tcPr marL="28363" marR="28363" marT="18909" marB="18909" anchor="b">
                    <a:gradFill>
                      <a:gsLst>
                        <a:gs pos="0">
                          <a:schemeClr val="bg2">
                            <a:tint val="90000"/>
                            <a:lumMod val="120000"/>
                          </a:schemeClr>
                        </a:gs>
                        <a:gs pos="100000">
                          <a:schemeClr val="bg2">
                            <a:shade val="98000"/>
                            <a:satMod val="120000"/>
                            <a:lumMod val="98000"/>
                          </a:schemeClr>
                        </a:gs>
                      </a:gsLst>
                      <a:lin ang="5400000" scaled="0"/>
                    </a:gradFill>
                  </a:tcPr>
                </a:tc>
                <a:extLst>
                  <a:ext uri="{0D108BD9-81ED-4DB2-BD59-A6C34878D82A}">
                    <a16:rowId xmlns:a16="http://schemas.microsoft.com/office/drawing/2014/main" val="1085701613"/>
                  </a:ext>
                </a:extLst>
              </a:tr>
              <a:tr h="360000">
                <a:tc>
                  <a:txBody>
                    <a:bodyPr/>
                    <a:lstStyle/>
                    <a:p>
                      <a:pPr rtl="0" fontAlgn="b"/>
                      <a:r>
                        <a:rPr lang="da-DK" sz="1400" dirty="0">
                          <a:solidFill>
                            <a:schemeClr val="accent6">
                              <a:lumMod val="75000"/>
                            </a:schemeClr>
                          </a:solidFill>
                          <a:effectLst/>
                        </a:rPr>
                        <a:t>#6</a:t>
                      </a:r>
                    </a:p>
                  </a:txBody>
                  <a:tcPr marL="28363" marR="28363" marT="18909" marB="18909" anchor="b">
                    <a:gradFill>
                      <a:gsLst>
                        <a:gs pos="0">
                          <a:schemeClr val="bg2">
                            <a:tint val="90000"/>
                            <a:lumMod val="120000"/>
                          </a:schemeClr>
                        </a:gs>
                        <a:gs pos="100000">
                          <a:schemeClr val="bg2">
                            <a:shade val="98000"/>
                            <a:satMod val="120000"/>
                            <a:lumMod val="98000"/>
                          </a:schemeClr>
                        </a:gs>
                      </a:gsLst>
                      <a:lin ang="5400000" scaled="0"/>
                    </a:gradFill>
                  </a:tcPr>
                </a:tc>
                <a:tc>
                  <a:txBody>
                    <a:bodyPr/>
                    <a:lstStyle/>
                    <a:p>
                      <a:pPr algn="r" rtl="0" fontAlgn="b"/>
                      <a:r>
                        <a:rPr lang="en-US" sz="1400" dirty="0">
                          <a:solidFill>
                            <a:schemeClr val="accent6">
                              <a:lumMod val="75000"/>
                            </a:schemeClr>
                          </a:solidFill>
                          <a:effectLst/>
                        </a:rPr>
                        <a:t>22</a:t>
                      </a:r>
                      <a:endParaRPr lang="en-GB" sz="1400" dirty="0">
                        <a:solidFill>
                          <a:schemeClr val="accent6">
                            <a:lumMod val="75000"/>
                          </a:schemeClr>
                        </a:solidFill>
                        <a:effectLst/>
                      </a:endParaRPr>
                    </a:p>
                  </a:txBody>
                  <a:tcPr marL="28363" marR="28363" marT="18909" marB="18909" anchor="b">
                    <a:gradFill>
                      <a:gsLst>
                        <a:gs pos="0">
                          <a:schemeClr val="bg2">
                            <a:tint val="90000"/>
                            <a:lumMod val="120000"/>
                          </a:schemeClr>
                        </a:gs>
                        <a:gs pos="100000">
                          <a:schemeClr val="bg2">
                            <a:shade val="98000"/>
                            <a:satMod val="120000"/>
                            <a:lumMod val="98000"/>
                          </a:schemeClr>
                        </a:gs>
                      </a:gsLst>
                      <a:lin ang="5400000" scaled="0"/>
                    </a:gradFill>
                  </a:tcPr>
                </a:tc>
                <a:tc>
                  <a:txBody>
                    <a:bodyPr/>
                    <a:lstStyle/>
                    <a:p>
                      <a:pPr algn="r" rtl="0" fontAlgn="b"/>
                      <a:r>
                        <a:rPr lang="en-US" sz="1400" dirty="0">
                          <a:solidFill>
                            <a:schemeClr val="accent6">
                              <a:lumMod val="75000"/>
                            </a:schemeClr>
                          </a:solidFill>
                          <a:effectLst/>
                        </a:rPr>
                        <a:t>20</a:t>
                      </a:r>
                      <a:endParaRPr lang="en-GB" sz="1400" dirty="0">
                        <a:solidFill>
                          <a:schemeClr val="accent6">
                            <a:lumMod val="75000"/>
                          </a:schemeClr>
                        </a:solidFill>
                        <a:effectLst/>
                      </a:endParaRPr>
                    </a:p>
                  </a:txBody>
                  <a:tcPr marL="28363" marR="28363" marT="18909" marB="18909" anchor="b">
                    <a:gradFill>
                      <a:gsLst>
                        <a:gs pos="0">
                          <a:schemeClr val="bg2">
                            <a:tint val="90000"/>
                            <a:lumMod val="120000"/>
                          </a:schemeClr>
                        </a:gs>
                        <a:gs pos="100000">
                          <a:schemeClr val="bg2">
                            <a:shade val="98000"/>
                            <a:satMod val="120000"/>
                            <a:lumMod val="98000"/>
                          </a:schemeClr>
                        </a:gs>
                      </a:gsLst>
                      <a:lin ang="5400000" scaled="0"/>
                    </a:gradFill>
                  </a:tcP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US" sz="1400" dirty="0">
                          <a:solidFill>
                            <a:schemeClr val="accent6">
                              <a:lumMod val="75000"/>
                            </a:schemeClr>
                          </a:solidFill>
                          <a:effectLst/>
                        </a:rPr>
                        <a:t>once per minute</a:t>
                      </a:r>
                      <a:endParaRPr lang="en-GB" sz="1400" dirty="0">
                        <a:solidFill>
                          <a:schemeClr val="accent6">
                            <a:lumMod val="75000"/>
                          </a:schemeClr>
                        </a:solidFill>
                        <a:effectLst/>
                      </a:endParaRPr>
                    </a:p>
                  </a:txBody>
                  <a:tcPr marL="28363" marR="28363" marT="18909" marB="18909" anchor="b">
                    <a:gradFill>
                      <a:gsLst>
                        <a:gs pos="0">
                          <a:schemeClr val="bg2">
                            <a:tint val="90000"/>
                            <a:lumMod val="120000"/>
                          </a:schemeClr>
                        </a:gs>
                        <a:gs pos="100000">
                          <a:schemeClr val="bg2">
                            <a:shade val="98000"/>
                            <a:satMod val="120000"/>
                            <a:lumMod val="98000"/>
                          </a:schemeClr>
                        </a:gs>
                      </a:gsLst>
                      <a:lin ang="5400000" scaled="0"/>
                    </a:gradFill>
                  </a:tcPr>
                </a:tc>
                <a:tc>
                  <a:txBody>
                    <a:bodyPr/>
                    <a:lstStyle/>
                    <a:p>
                      <a:pPr rtl="0" fontAlgn="b"/>
                      <a:r>
                        <a:rPr lang="en-GB" sz="1400" dirty="0">
                          <a:solidFill>
                            <a:schemeClr val="accent6">
                              <a:lumMod val="75000"/>
                            </a:schemeClr>
                          </a:solidFill>
                          <a:effectLst/>
                        </a:rPr>
                        <a:t>CH</a:t>
                      </a:r>
                      <a:r>
                        <a:rPr lang="en-GB" sz="1400" baseline="-25000" dirty="0">
                          <a:solidFill>
                            <a:schemeClr val="accent6">
                              <a:lumMod val="75000"/>
                            </a:schemeClr>
                          </a:solidFill>
                          <a:effectLst/>
                        </a:rPr>
                        <a:t>2</a:t>
                      </a:r>
                      <a:r>
                        <a:rPr lang="en-GB" sz="1400" dirty="0">
                          <a:solidFill>
                            <a:schemeClr val="accent6">
                              <a:lumMod val="75000"/>
                            </a:schemeClr>
                          </a:solidFill>
                          <a:effectLst/>
                        </a:rPr>
                        <a:t>+Pb</a:t>
                      </a:r>
                    </a:p>
                  </a:txBody>
                  <a:tcPr marL="28363" marR="28363" marT="18909" marB="18909" anchor="b">
                    <a:gradFill>
                      <a:gsLst>
                        <a:gs pos="0">
                          <a:schemeClr val="bg2">
                            <a:tint val="90000"/>
                            <a:lumMod val="120000"/>
                          </a:schemeClr>
                        </a:gs>
                        <a:gs pos="100000">
                          <a:schemeClr val="bg2">
                            <a:shade val="98000"/>
                            <a:satMod val="120000"/>
                            <a:lumMod val="98000"/>
                          </a:schemeClr>
                        </a:gs>
                      </a:gsLst>
                      <a:lin ang="5400000" scaled="0"/>
                    </a:gradFill>
                  </a:tcP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GB" sz="1400" dirty="0">
                          <a:solidFill>
                            <a:schemeClr val="accent6">
                              <a:lumMod val="75000"/>
                            </a:schemeClr>
                          </a:solidFill>
                        </a:rPr>
                        <a:t> 1.21×</a:t>
                      </a:r>
                      <a:r>
                        <a:rPr lang="en-GB" sz="1400" dirty="0">
                          <a:solidFill>
                            <a:schemeClr val="accent6">
                              <a:lumMod val="75000"/>
                            </a:schemeClr>
                          </a:solidFill>
                          <a:effectLst/>
                        </a:rPr>
                        <a:t>10</a:t>
                      </a:r>
                      <a:r>
                        <a:rPr lang="en-GB" sz="1400" baseline="30000" dirty="0">
                          <a:solidFill>
                            <a:schemeClr val="accent6">
                              <a:lumMod val="75000"/>
                            </a:schemeClr>
                          </a:solidFill>
                          <a:effectLst/>
                        </a:rPr>
                        <a:t>9</a:t>
                      </a:r>
                      <a:endParaRPr lang="en-GB" sz="1400" dirty="0">
                        <a:solidFill>
                          <a:schemeClr val="accent6">
                            <a:lumMod val="75000"/>
                          </a:schemeClr>
                        </a:solidFill>
                      </a:endParaRPr>
                    </a:p>
                  </a:txBody>
                  <a:tcPr marL="28363" marR="28363" marT="18909" marB="18909" anchor="b">
                    <a:gradFill>
                      <a:gsLst>
                        <a:gs pos="0">
                          <a:schemeClr val="bg2">
                            <a:tint val="90000"/>
                            <a:lumMod val="120000"/>
                          </a:schemeClr>
                        </a:gs>
                        <a:gs pos="100000">
                          <a:schemeClr val="bg2">
                            <a:shade val="98000"/>
                            <a:satMod val="120000"/>
                            <a:lumMod val="98000"/>
                          </a:schemeClr>
                        </a:gs>
                      </a:gsLst>
                      <a:lin ang="5400000" scaled="0"/>
                    </a:gradFill>
                  </a:tcPr>
                </a:tc>
                <a:tc>
                  <a:txBody>
                    <a:bodyPr/>
                    <a:lstStyle/>
                    <a:p>
                      <a:pPr algn="r" rtl="0" fontAlgn="b"/>
                      <a:r>
                        <a:rPr lang="en-GB" sz="1400" dirty="0">
                          <a:solidFill>
                            <a:schemeClr val="accent6">
                              <a:lumMod val="75000"/>
                            </a:schemeClr>
                          </a:solidFill>
                        </a:rPr>
                        <a:t>5.50×</a:t>
                      </a:r>
                      <a:r>
                        <a:rPr lang="en-GB" sz="1400" dirty="0">
                          <a:solidFill>
                            <a:schemeClr val="accent6">
                              <a:lumMod val="75000"/>
                            </a:schemeClr>
                          </a:solidFill>
                          <a:effectLst/>
                        </a:rPr>
                        <a:t>10</a:t>
                      </a:r>
                      <a:r>
                        <a:rPr lang="en-GB" sz="1400" baseline="30000" dirty="0">
                          <a:solidFill>
                            <a:schemeClr val="accent6">
                              <a:lumMod val="75000"/>
                            </a:schemeClr>
                          </a:solidFill>
                          <a:effectLst/>
                        </a:rPr>
                        <a:t>7</a:t>
                      </a:r>
                    </a:p>
                  </a:txBody>
                  <a:tcPr marL="28363" marR="28363" marT="18909" marB="18909" anchor="b">
                    <a:gradFill>
                      <a:gsLst>
                        <a:gs pos="0">
                          <a:schemeClr val="bg2">
                            <a:tint val="90000"/>
                            <a:lumMod val="120000"/>
                          </a:schemeClr>
                        </a:gs>
                        <a:gs pos="100000">
                          <a:schemeClr val="bg2">
                            <a:shade val="98000"/>
                            <a:satMod val="120000"/>
                            <a:lumMod val="98000"/>
                          </a:schemeClr>
                        </a:gs>
                      </a:gsLst>
                      <a:lin ang="5400000" scaled="0"/>
                    </a:gradFill>
                  </a:tcPr>
                </a:tc>
                <a:tc>
                  <a:txBody>
                    <a:bodyPr/>
                    <a:lstStyle/>
                    <a:p>
                      <a:pPr algn="r" rtl="0" fontAlgn="b"/>
                      <a:r>
                        <a:rPr lang="en-GB" sz="1400" dirty="0">
                          <a:solidFill>
                            <a:schemeClr val="accent6">
                              <a:lumMod val="75000"/>
                            </a:schemeClr>
                          </a:solidFill>
                        </a:rPr>
                        <a:t>2.01×</a:t>
                      </a:r>
                      <a:r>
                        <a:rPr lang="en-GB" sz="1400" dirty="0">
                          <a:solidFill>
                            <a:schemeClr val="accent6">
                              <a:lumMod val="75000"/>
                            </a:schemeClr>
                          </a:solidFill>
                          <a:effectLst/>
                        </a:rPr>
                        <a:t>10</a:t>
                      </a:r>
                      <a:r>
                        <a:rPr lang="en-GB" sz="1400" baseline="30000" dirty="0">
                          <a:solidFill>
                            <a:schemeClr val="accent6">
                              <a:lumMod val="75000"/>
                            </a:schemeClr>
                          </a:solidFill>
                          <a:effectLst/>
                        </a:rPr>
                        <a:t>7</a:t>
                      </a:r>
                    </a:p>
                  </a:txBody>
                  <a:tcPr marL="28363" marR="28363" marT="18909" marB="18909" anchor="b">
                    <a:gradFill>
                      <a:gsLst>
                        <a:gs pos="0">
                          <a:schemeClr val="bg2">
                            <a:tint val="90000"/>
                            <a:lumMod val="120000"/>
                          </a:schemeClr>
                        </a:gs>
                        <a:gs pos="100000">
                          <a:schemeClr val="bg2">
                            <a:shade val="98000"/>
                            <a:satMod val="120000"/>
                            <a:lumMod val="98000"/>
                          </a:schemeClr>
                        </a:gs>
                      </a:gsLst>
                      <a:lin ang="5400000" scaled="0"/>
                    </a:gradFill>
                  </a:tcPr>
                </a:tc>
                <a:extLst>
                  <a:ext uri="{0D108BD9-81ED-4DB2-BD59-A6C34878D82A}">
                    <a16:rowId xmlns:a16="http://schemas.microsoft.com/office/drawing/2014/main" val="1956772118"/>
                  </a:ext>
                </a:extLst>
              </a:tr>
              <a:tr h="360000">
                <a:tc>
                  <a:txBody>
                    <a:bodyPr/>
                    <a:lstStyle/>
                    <a:p>
                      <a:pPr rtl="0" fontAlgn="b"/>
                      <a:r>
                        <a:rPr lang="da-DK" sz="1400" dirty="0">
                          <a:solidFill>
                            <a:schemeClr val="accent6">
                              <a:lumMod val="75000"/>
                            </a:schemeClr>
                          </a:solidFill>
                          <a:effectLst/>
                        </a:rPr>
                        <a:t>#6b</a:t>
                      </a:r>
                    </a:p>
                  </a:txBody>
                  <a:tcPr marL="28363" marR="28363" marT="18909" marB="18909" anchor="b">
                    <a:gradFill>
                      <a:gsLst>
                        <a:gs pos="0">
                          <a:schemeClr val="bg2">
                            <a:tint val="90000"/>
                            <a:lumMod val="120000"/>
                          </a:schemeClr>
                        </a:gs>
                        <a:gs pos="100000">
                          <a:schemeClr val="bg2">
                            <a:shade val="98000"/>
                            <a:satMod val="120000"/>
                            <a:lumMod val="98000"/>
                          </a:schemeClr>
                        </a:gs>
                      </a:gsLst>
                      <a:lin ang="5400000" scaled="0"/>
                    </a:gradFill>
                  </a:tcPr>
                </a:tc>
                <a:tc>
                  <a:txBody>
                    <a:bodyPr/>
                    <a:lstStyle/>
                    <a:p>
                      <a:pPr algn="r" rtl="0" fontAlgn="b"/>
                      <a:r>
                        <a:rPr lang="en-US" sz="1400" dirty="0">
                          <a:solidFill>
                            <a:schemeClr val="accent6">
                              <a:lumMod val="75000"/>
                            </a:schemeClr>
                          </a:solidFill>
                          <a:effectLst/>
                        </a:rPr>
                        <a:t>22</a:t>
                      </a:r>
                      <a:endParaRPr lang="en-GB" sz="1400" dirty="0">
                        <a:solidFill>
                          <a:schemeClr val="accent6">
                            <a:lumMod val="75000"/>
                          </a:schemeClr>
                        </a:solidFill>
                        <a:effectLst/>
                      </a:endParaRPr>
                    </a:p>
                  </a:txBody>
                  <a:tcPr marL="28363" marR="28363" marT="18909" marB="18909" anchor="b">
                    <a:gradFill>
                      <a:gsLst>
                        <a:gs pos="0">
                          <a:schemeClr val="bg2">
                            <a:tint val="90000"/>
                            <a:lumMod val="120000"/>
                          </a:schemeClr>
                        </a:gs>
                        <a:gs pos="100000">
                          <a:schemeClr val="bg2">
                            <a:shade val="98000"/>
                            <a:satMod val="120000"/>
                            <a:lumMod val="98000"/>
                          </a:schemeClr>
                        </a:gs>
                      </a:gsLst>
                      <a:lin ang="5400000" scaled="0"/>
                    </a:gradFill>
                  </a:tcPr>
                </a:tc>
                <a:tc>
                  <a:txBody>
                    <a:bodyPr/>
                    <a:lstStyle/>
                    <a:p>
                      <a:pPr algn="r" rtl="0" fontAlgn="b"/>
                      <a:r>
                        <a:rPr lang="en-US" sz="1400" dirty="0">
                          <a:solidFill>
                            <a:schemeClr val="accent6">
                              <a:lumMod val="75000"/>
                            </a:schemeClr>
                          </a:solidFill>
                          <a:effectLst/>
                        </a:rPr>
                        <a:t>20</a:t>
                      </a:r>
                      <a:endParaRPr lang="en-GB" sz="1400" dirty="0">
                        <a:solidFill>
                          <a:schemeClr val="accent6">
                            <a:lumMod val="75000"/>
                          </a:schemeClr>
                        </a:solidFill>
                        <a:effectLst/>
                      </a:endParaRPr>
                    </a:p>
                  </a:txBody>
                  <a:tcPr marL="28363" marR="28363" marT="18909" marB="18909" anchor="b">
                    <a:gradFill>
                      <a:gsLst>
                        <a:gs pos="0">
                          <a:schemeClr val="bg2">
                            <a:tint val="90000"/>
                            <a:lumMod val="120000"/>
                          </a:schemeClr>
                        </a:gs>
                        <a:gs pos="100000">
                          <a:schemeClr val="bg2">
                            <a:shade val="98000"/>
                            <a:satMod val="120000"/>
                            <a:lumMod val="98000"/>
                          </a:schemeClr>
                        </a:gs>
                      </a:gsLst>
                      <a:lin ang="5400000" scaled="0"/>
                    </a:gradFill>
                  </a:tcP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US" sz="1400" dirty="0">
                          <a:solidFill>
                            <a:schemeClr val="accent6">
                              <a:lumMod val="75000"/>
                            </a:schemeClr>
                          </a:solidFill>
                          <a:effectLst/>
                        </a:rPr>
                        <a:t>once per minute</a:t>
                      </a:r>
                      <a:endParaRPr lang="en-GB" sz="1400" dirty="0">
                        <a:solidFill>
                          <a:schemeClr val="accent6">
                            <a:lumMod val="75000"/>
                          </a:schemeClr>
                        </a:solidFill>
                        <a:effectLst/>
                      </a:endParaRPr>
                    </a:p>
                  </a:txBody>
                  <a:tcPr marL="28363" marR="28363" marT="18909" marB="18909" anchor="b">
                    <a:gradFill>
                      <a:gsLst>
                        <a:gs pos="0">
                          <a:schemeClr val="bg2">
                            <a:tint val="90000"/>
                            <a:lumMod val="120000"/>
                          </a:schemeClr>
                        </a:gs>
                        <a:gs pos="100000">
                          <a:schemeClr val="bg2">
                            <a:shade val="98000"/>
                            <a:satMod val="120000"/>
                            <a:lumMod val="98000"/>
                          </a:schemeClr>
                        </a:gs>
                      </a:gsLst>
                      <a:lin ang="5400000" scaled="0"/>
                    </a:gradFill>
                  </a:tcPr>
                </a:tc>
                <a:tc>
                  <a:txBody>
                    <a:bodyPr/>
                    <a:lstStyle/>
                    <a:p>
                      <a:pPr rtl="0" fontAlgn="b"/>
                      <a:r>
                        <a:rPr lang="en-GB" sz="1400" dirty="0">
                          <a:solidFill>
                            <a:schemeClr val="accent6">
                              <a:lumMod val="75000"/>
                            </a:schemeClr>
                          </a:solidFill>
                          <a:effectLst/>
                        </a:rPr>
                        <a:t>CD</a:t>
                      </a:r>
                      <a:r>
                        <a:rPr lang="en-GB" sz="1400" baseline="-25000" dirty="0">
                          <a:solidFill>
                            <a:schemeClr val="accent6">
                              <a:lumMod val="75000"/>
                            </a:schemeClr>
                          </a:solidFill>
                          <a:effectLst/>
                        </a:rPr>
                        <a:t>2</a:t>
                      </a:r>
                      <a:r>
                        <a:rPr lang="en-GB" sz="1400" dirty="0">
                          <a:solidFill>
                            <a:schemeClr val="accent6">
                              <a:lumMod val="75000"/>
                            </a:schemeClr>
                          </a:solidFill>
                          <a:effectLst/>
                        </a:rPr>
                        <a:t>+Be</a:t>
                      </a:r>
                    </a:p>
                  </a:txBody>
                  <a:tcPr marL="28363" marR="28363" marT="18909" marB="18909" anchor="b">
                    <a:gradFill>
                      <a:gsLst>
                        <a:gs pos="0">
                          <a:schemeClr val="bg2">
                            <a:tint val="90000"/>
                            <a:lumMod val="120000"/>
                          </a:schemeClr>
                        </a:gs>
                        <a:gs pos="100000">
                          <a:schemeClr val="bg2">
                            <a:shade val="98000"/>
                            <a:satMod val="120000"/>
                            <a:lumMod val="98000"/>
                          </a:schemeClr>
                        </a:gs>
                      </a:gsLst>
                      <a:lin ang="5400000" scaled="0"/>
                    </a:gradFill>
                  </a:tcP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GB" sz="1400" dirty="0">
                          <a:solidFill>
                            <a:schemeClr val="accent6">
                              <a:lumMod val="75000"/>
                            </a:schemeClr>
                          </a:solidFill>
                        </a:rPr>
                        <a:t>3.09×</a:t>
                      </a:r>
                      <a:r>
                        <a:rPr lang="en-GB" sz="1400" dirty="0">
                          <a:solidFill>
                            <a:schemeClr val="accent6">
                              <a:lumMod val="75000"/>
                            </a:schemeClr>
                          </a:solidFill>
                          <a:effectLst/>
                        </a:rPr>
                        <a:t>10</a:t>
                      </a:r>
                      <a:r>
                        <a:rPr lang="en-GB" sz="1400" baseline="30000" dirty="0">
                          <a:solidFill>
                            <a:schemeClr val="accent6">
                              <a:lumMod val="75000"/>
                            </a:schemeClr>
                          </a:solidFill>
                          <a:effectLst/>
                        </a:rPr>
                        <a:t>9</a:t>
                      </a:r>
                      <a:endParaRPr lang="en-GB" sz="1400" dirty="0">
                        <a:solidFill>
                          <a:schemeClr val="accent6">
                            <a:lumMod val="75000"/>
                          </a:schemeClr>
                        </a:solidFill>
                      </a:endParaRPr>
                    </a:p>
                  </a:txBody>
                  <a:tcPr marL="28363" marR="28363" marT="18909" marB="18909" anchor="b">
                    <a:gradFill>
                      <a:gsLst>
                        <a:gs pos="0">
                          <a:schemeClr val="bg2">
                            <a:tint val="90000"/>
                            <a:lumMod val="120000"/>
                          </a:schemeClr>
                        </a:gs>
                        <a:gs pos="100000">
                          <a:schemeClr val="bg2">
                            <a:shade val="98000"/>
                            <a:satMod val="120000"/>
                            <a:lumMod val="98000"/>
                          </a:schemeClr>
                        </a:gs>
                      </a:gsLst>
                      <a:lin ang="5400000" scaled="0"/>
                    </a:gradFill>
                  </a:tcP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GB" sz="1400" dirty="0">
                          <a:solidFill>
                            <a:schemeClr val="accent6">
                              <a:lumMod val="75000"/>
                            </a:schemeClr>
                          </a:solidFill>
                        </a:rPr>
                        <a:t>1.40×</a:t>
                      </a:r>
                      <a:r>
                        <a:rPr lang="en-GB" sz="1400" dirty="0">
                          <a:solidFill>
                            <a:schemeClr val="accent6">
                              <a:lumMod val="75000"/>
                            </a:schemeClr>
                          </a:solidFill>
                          <a:effectLst/>
                        </a:rPr>
                        <a:t>10</a:t>
                      </a:r>
                      <a:r>
                        <a:rPr lang="en-GB" sz="1400" baseline="30000" dirty="0">
                          <a:solidFill>
                            <a:schemeClr val="accent6">
                              <a:lumMod val="75000"/>
                            </a:schemeClr>
                          </a:solidFill>
                          <a:effectLst/>
                        </a:rPr>
                        <a:t>8</a:t>
                      </a:r>
                      <a:endParaRPr lang="en-GB" sz="1400" dirty="0">
                        <a:solidFill>
                          <a:schemeClr val="accent6">
                            <a:lumMod val="75000"/>
                          </a:schemeClr>
                        </a:solidFill>
                      </a:endParaRPr>
                    </a:p>
                  </a:txBody>
                  <a:tcPr marL="28363" marR="28363" marT="18909" marB="18909" anchor="b">
                    <a:gradFill>
                      <a:gsLst>
                        <a:gs pos="0">
                          <a:schemeClr val="bg2">
                            <a:tint val="90000"/>
                            <a:lumMod val="120000"/>
                          </a:schemeClr>
                        </a:gs>
                        <a:gs pos="100000">
                          <a:schemeClr val="bg2">
                            <a:shade val="98000"/>
                            <a:satMod val="120000"/>
                            <a:lumMod val="98000"/>
                          </a:schemeClr>
                        </a:gs>
                      </a:gsLst>
                      <a:lin ang="5400000" scaled="0"/>
                    </a:gradFill>
                  </a:tcP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GB" sz="1400" dirty="0">
                          <a:solidFill>
                            <a:schemeClr val="accent6">
                              <a:lumMod val="75000"/>
                            </a:schemeClr>
                          </a:solidFill>
                        </a:rPr>
                        <a:t> 5.15×</a:t>
                      </a:r>
                      <a:r>
                        <a:rPr lang="en-GB" sz="1400" dirty="0">
                          <a:solidFill>
                            <a:schemeClr val="accent6">
                              <a:lumMod val="75000"/>
                            </a:schemeClr>
                          </a:solidFill>
                          <a:effectLst/>
                        </a:rPr>
                        <a:t>10</a:t>
                      </a:r>
                      <a:r>
                        <a:rPr lang="en-GB" sz="1400" baseline="30000" dirty="0">
                          <a:solidFill>
                            <a:schemeClr val="accent6">
                              <a:lumMod val="75000"/>
                            </a:schemeClr>
                          </a:solidFill>
                          <a:effectLst/>
                        </a:rPr>
                        <a:t>7</a:t>
                      </a:r>
                      <a:endParaRPr lang="en-GB" sz="1400" dirty="0">
                        <a:solidFill>
                          <a:schemeClr val="accent6">
                            <a:lumMod val="75000"/>
                          </a:schemeClr>
                        </a:solidFill>
                      </a:endParaRPr>
                    </a:p>
                  </a:txBody>
                  <a:tcPr marL="28363" marR="28363" marT="18909" marB="18909" anchor="b">
                    <a:gradFill>
                      <a:gsLst>
                        <a:gs pos="0">
                          <a:schemeClr val="bg2">
                            <a:tint val="90000"/>
                            <a:lumMod val="120000"/>
                          </a:schemeClr>
                        </a:gs>
                        <a:gs pos="100000">
                          <a:schemeClr val="bg2">
                            <a:shade val="98000"/>
                            <a:satMod val="120000"/>
                            <a:lumMod val="98000"/>
                          </a:schemeClr>
                        </a:gs>
                      </a:gsLst>
                      <a:lin ang="5400000" scaled="0"/>
                    </a:gradFill>
                  </a:tcPr>
                </a:tc>
                <a:extLst>
                  <a:ext uri="{0D108BD9-81ED-4DB2-BD59-A6C34878D82A}">
                    <a16:rowId xmlns:a16="http://schemas.microsoft.com/office/drawing/2014/main" val="2396297357"/>
                  </a:ext>
                </a:extLst>
              </a:tr>
            </a:tbl>
          </a:graphicData>
        </a:graphic>
      </p:graphicFrame>
      <p:sp>
        <p:nvSpPr>
          <p:cNvPr id="7" name="TextBox 6">
            <a:extLst>
              <a:ext uri="{FF2B5EF4-FFF2-40B4-BE49-F238E27FC236}">
                <a16:creationId xmlns:a16="http://schemas.microsoft.com/office/drawing/2014/main" id="{D4C3BC8D-38CE-4F8A-A46C-E5820200A50B}"/>
              </a:ext>
            </a:extLst>
          </p:cNvPr>
          <p:cNvSpPr txBox="1"/>
          <p:nvPr/>
        </p:nvSpPr>
        <p:spPr>
          <a:xfrm>
            <a:off x="1937420" y="5046044"/>
            <a:ext cx="9416380" cy="1272143"/>
          </a:xfrm>
          <a:prstGeom prst="rect">
            <a:avLst/>
          </a:prstGeom>
          <a:noFill/>
        </p:spPr>
        <p:txBody>
          <a:bodyPr wrap="square" rtlCol="0">
            <a:spAutoFit/>
          </a:bodyPr>
          <a:lstStyle/>
          <a:p>
            <a:pPr marL="342900" indent="-342900" defTabSz="457200">
              <a:spcBef>
                <a:spcPts val="1000"/>
              </a:spcBef>
              <a:buClr>
                <a:schemeClr val="accent1"/>
              </a:buClr>
              <a:buFont typeface="Wingdings 3" charset="2"/>
              <a:buChar char=""/>
            </a:pPr>
            <a:r>
              <a:rPr lang="en-GB" sz="2000" dirty="0">
                <a:solidFill>
                  <a:schemeClr val="accent1"/>
                </a:solidFill>
              </a:rPr>
              <a:t>Commercially available PW systems could in principle operate at 10 Hz.</a:t>
            </a:r>
          </a:p>
          <a:p>
            <a:pPr marL="342900" indent="-342900" defTabSz="457200">
              <a:spcBef>
                <a:spcPts val="1000"/>
              </a:spcBef>
              <a:buClr>
                <a:schemeClr val="accent1"/>
              </a:buClr>
              <a:buFont typeface="Wingdings 3" charset="2"/>
              <a:buChar char=""/>
            </a:pPr>
            <a:r>
              <a:rPr lang="en-US" sz="2000" dirty="0">
                <a:solidFill>
                  <a:schemeClr val="accent1"/>
                </a:solidFill>
              </a:rPr>
              <a:t>N</a:t>
            </a:r>
            <a:r>
              <a:rPr lang="en-GB" sz="2000" dirty="0">
                <a:solidFill>
                  <a:schemeClr val="accent1"/>
                </a:solidFill>
              </a:rPr>
              <a:t>umber of neutrons per pulse energy is above </a:t>
            </a:r>
            <a:r>
              <a:rPr lang="en-GB" sz="2000" dirty="0">
                <a:solidFill>
                  <a:schemeClr val="accent6">
                    <a:lumMod val="75000"/>
                  </a:schemeClr>
                </a:solidFill>
              </a:rPr>
              <a:t>10</a:t>
            </a:r>
            <a:r>
              <a:rPr lang="en-GB" sz="2000" baseline="30000" dirty="0">
                <a:solidFill>
                  <a:schemeClr val="accent6">
                    <a:lumMod val="75000"/>
                  </a:schemeClr>
                </a:solidFill>
              </a:rPr>
              <a:t>8 </a:t>
            </a:r>
            <a:r>
              <a:rPr lang="en-GB" sz="2000" dirty="0">
                <a:solidFill>
                  <a:schemeClr val="accent6">
                    <a:lumMod val="75000"/>
                  </a:schemeClr>
                </a:solidFill>
              </a:rPr>
              <a:t>n sr</a:t>
            </a:r>
            <a:r>
              <a:rPr lang="en-GB" sz="2000" baseline="30000" dirty="0">
                <a:solidFill>
                  <a:schemeClr val="accent6">
                    <a:lumMod val="75000"/>
                  </a:schemeClr>
                </a:solidFill>
              </a:rPr>
              <a:t>-1</a:t>
            </a:r>
            <a:r>
              <a:rPr lang="en-GB" sz="2000" dirty="0">
                <a:solidFill>
                  <a:schemeClr val="accent6">
                    <a:lumMod val="75000"/>
                  </a:schemeClr>
                </a:solidFill>
              </a:rPr>
              <a:t> J</a:t>
            </a:r>
            <a:r>
              <a:rPr lang="en-GB" sz="2000" baseline="30000" dirty="0">
                <a:solidFill>
                  <a:schemeClr val="accent6">
                    <a:lumMod val="75000"/>
                  </a:schemeClr>
                </a:solidFill>
              </a:rPr>
              <a:t>-1</a:t>
            </a:r>
            <a:r>
              <a:rPr lang="en-GB" sz="2000" dirty="0">
                <a:solidFill>
                  <a:schemeClr val="accent6">
                    <a:lumMod val="75000"/>
                  </a:schemeClr>
                </a:solidFill>
              </a:rPr>
              <a:t>.</a:t>
            </a:r>
            <a:endParaRPr lang="en-GB" sz="2000" dirty="0">
              <a:solidFill>
                <a:schemeClr val="accent1"/>
              </a:solidFill>
            </a:endParaRPr>
          </a:p>
          <a:p>
            <a:pPr marL="342900" indent="-342900" defTabSz="457200">
              <a:spcBef>
                <a:spcPts val="1000"/>
              </a:spcBef>
              <a:buClr>
                <a:schemeClr val="accent1"/>
              </a:buClr>
              <a:buFont typeface="Wingdings 3" charset="2"/>
              <a:buChar char=""/>
            </a:pPr>
            <a:r>
              <a:rPr lang="en-GB" sz="2000" dirty="0">
                <a:solidFill>
                  <a:schemeClr val="accent1"/>
                </a:solidFill>
              </a:rPr>
              <a:t>We expect the highest </a:t>
            </a:r>
            <a:r>
              <a:rPr lang="en-GB" sz="2000" i="1" dirty="0" err="1">
                <a:solidFill>
                  <a:schemeClr val="accent1"/>
                </a:solidFill>
              </a:rPr>
              <a:t>fF</a:t>
            </a:r>
            <a:r>
              <a:rPr lang="en-GB" sz="2000" i="1" dirty="0">
                <a:solidFill>
                  <a:schemeClr val="accent1"/>
                </a:solidFill>
              </a:rPr>
              <a:t> </a:t>
            </a:r>
            <a:r>
              <a:rPr lang="en-GB" sz="2000" dirty="0">
                <a:solidFill>
                  <a:schemeClr val="accent1"/>
                </a:solidFill>
              </a:rPr>
              <a:t>of </a:t>
            </a:r>
            <a:r>
              <a:rPr lang="en-GB" sz="2000" dirty="0">
                <a:solidFill>
                  <a:schemeClr val="accent6">
                    <a:lumMod val="75000"/>
                  </a:schemeClr>
                </a:solidFill>
              </a:rPr>
              <a:t> 5.15×10</a:t>
            </a:r>
            <a:r>
              <a:rPr lang="en-GB" sz="2000" baseline="30000" dirty="0">
                <a:solidFill>
                  <a:schemeClr val="accent6">
                    <a:lumMod val="75000"/>
                  </a:schemeClr>
                </a:solidFill>
              </a:rPr>
              <a:t>7 </a:t>
            </a:r>
            <a:r>
              <a:rPr lang="en-GB" sz="2000" dirty="0">
                <a:solidFill>
                  <a:schemeClr val="accent6">
                    <a:lumMod val="75000"/>
                  </a:schemeClr>
                </a:solidFill>
              </a:rPr>
              <a:t>n sr</a:t>
            </a:r>
            <a:r>
              <a:rPr lang="en-GB" sz="2000" baseline="30000" dirty="0">
                <a:solidFill>
                  <a:schemeClr val="accent6">
                    <a:lumMod val="75000"/>
                  </a:schemeClr>
                </a:solidFill>
              </a:rPr>
              <a:t>-1</a:t>
            </a:r>
            <a:r>
              <a:rPr lang="en-GB" sz="2000" dirty="0">
                <a:solidFill>
                  <a:schemeClr val="accent6">
                    <a:lumMod val="75000"/>
                  </a:schemeClr>
                </a:solidFill>
              </a:rPr>
              <a:t> s</a:t>
            </a:r>
            <a:r>
              <a:rPr lang="en-GB" sz="2000" baseline="30000" dirty="0">
                <a:solidFill>
                  <a:schemeClr val="accent6">
                    <a:lumMod val="75000"/>
                  </a:schemeClr>
                </a:solidFill>
              </a:rPr>
              <a:t>-1</a:t>
            </a:r>
            <a:r>
              <a:rPr lang="en-GB" sz="2000" dirty="0">
                <a:solidFill>
                  <a:schemeClr val="accent1"/>
                </a:solidFill>
              </a:rPr>
              <a:t>.</a:t>
            </a:r>
          </a:p>
        </p:txBody>
      </p:sp>
    </p:spTree>
    <p:extLst>
      <p:ext uri="{BB962C8B-B14F-4D97-AF65-F5344CB8AC3E}">
        <p14:creationId xmlns:p14="http://schemas.microsoft.com/office/powerpoint/2010/main" val="2643970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57040-9CA7-4B30-AD3D-F0A13EDBA22B}"/>
              </a:ext>
            </a:extLst>
          </p:cNvPr>
          <p:cNvSpPr>
            <a:spLocks noGrp="1"/>
          </p:cNvSpPr>
          <p:nvPr>
            <p:ph type="title"/>
          </p:nvPr>
        </p:nvSpPr>
        <p:spPr>
          <a:xfrm>
            <a:off x="2084925" y="598945"/>
            <a:ext cx="8911687" cy="1280890"/>
          </a:xfrm>
        </p:spPr>
        <p:txBody>
          <a:bodyPr/>
          <a:lstStyle/>
          <a:p>
            <a:r>
              <a:rPr lang="en-US" dirty="0"/>
              <a:t>Conclusion</a:t>
            </a:r>
            <a:endParaRPr lang="en-GB" dirty="0"/>
          </a:p>
        </p:txBody>
      </p:sp>
      <p:sp>
        <p:nvSpPr>
          <p:cNvPr id="5" name="Content Placeholder 4">
            <a:extLst>
              <a:ext uri="{FF2B5EF4-FFF2-40B4-BE49-F238E27FC236}">
                <a16:creationId xmlns:a16="http://schemas.microsoft.com/office/drawing/2014/main" id="{7A73E132-D4C3-48DB-A875-FE80A3998F8E}"/>
              </a:ext>
            </a:extLst>
          </p:cNvPr>
          <p:cNvSpPr>
            <a:spLocks noGrp="1"/>
          </p:cNvSpPr>
          <p:nvPr>
            <p:ph idx="1"/>
          </p:nvPr>
        </p:nvSpPr>
        <p:spPr>
          <a:xfrm>
            <a:off x="1019175" y="1520039"/>
            <a:ext cx="5803483" cy="4860980"/>
          </a:xfrm>
        </p:spPr>
        <p:txBody>
          <a:bodyPr>
            <a:normAutofit fontScale="92500" lnSpcReduction="20000"/>
          </a:bodyPr>
          <a:lstStyle/>
          <a:p>
            <a:pPr marL="0" indent="0">
              <a:buNone/>
            </a:pPr>
            <a:r>
              <a:rPr lang="en-US" dirty="0">
                <a:solidFill>
                  <a:schemeClr val="accent6">
                    <a:lumMod val="75000"/>
                  </a:schemeClr>
                </a:solidFill>
              </a:rPr>
              <a:t>Contemporary 1 PW, fs laser systems</a:t>
            </a:r>
          </a:p>
          <a:p>
            <a:r>
              <a:rPr lang="en-US" dirty="0">
                <a:solidFill>
                  <a:prstClr val="black">
                    <a:lumMod val="75000"/>
                    <a:lumOff val="25000"/>
                  </a:prstClr>
                </a:solidFill>
              </a:rPr>
              <a:t>Compact setup for high flux neutron sources.</a:t>
            </a:r>
          </a:p>
          <a:p>
            <a:pPr lvl="1"/>
            <a:r>
              <a:rPr lang="en-US" dirty="0">
                <a:solidFill>
                  <a:prstClr val="black">
                    <a:lumMod val="75000"/>
                    <a:lumOff val="25000"/>
                  </a:prstClr>
                </a:solidFill>
              </a:rPr>
              <a:t>non-destructive sampling of matter</a:t>
            </a:r>
          </a:p>
          <a:p>
            <a:pPr lvl="1"/>
            <a:r>
              <a:rPr lang="en-US" dirty="0">
                <a:solidFill>
                  <a:prstClr val="black">
                    <a:lumMod val="75000"/>
                    <a:lumOff val="25000"/>
                  </a:prstClr>
                </a:solidFill>
              </a:rPr>
              <a:t>investigation of the neutron damage in fusion devices</a:t>
            </a:r>
          </a:p>
          <a:p>
            <a:r>
              <a:rPr lang="en-US" dirty="0">
                <a:solidFill>
                  <a:prstClr val="black">
                    <a:lumMod val="75000"/>
                    <a:lumOff val="25000"/>
                  </a:prstClr>
                </a:solidFill>
              </a:rPr>
              <a:t>Front near critical density layer enhances the ion acceleration and the neutron yield.</a:t>
            </a:r>
          </a:p>
          <a:p>
            <a:r>
              <a:rPr lang="en-US" dirty="0">
                <a:solidFill>
                  <a:prstClr val="black">
                    <a:lumMod val="75000"/>
                    <a:lumOff val="25000"/>
                  </a:prstClr>
                </a:solidFill>
              </a:rPr>
              <a:t>1 PW power is just below the border where the spallation start to dominate over deuteron fusion → a promising scaling for 10 PW upgrade</a:t>
            </a:r>
          </a:p>
          <a:p>
            <a:r>
              <a:rPr lang="en-US" dirty="0">
                <a:solidFill>
                  <a:prstClr val="black">
                    <a:lumMod val="75000"/>
                    <a:lumOff val="25000"/>
                  </a:prstClr>
                </a:solidFill>
              </a:rPr>
              <a:t>Possible configurations should deliver:</a:t>
            </a:r>
          </a:p>
          <a:p>
            <a:pPr lvl="1"/>
            <a:r>
              <a:rPr lang="en-GB" dirty="0"/>
              <a:t>neutron flux above </a:t>
            </a:r>
            <a:r>
              <a:rPr lang="en-GB" dirty="0">
                <a:solidFill>
                  <a:schemeClr val="accent6">
                    <a:lumMod val="75000"/>
                  </a:schemeClr>
                </a:solidFill>
              </a:rPr>
              <a:t>10</a:t>
            </a:r>
            <a:r>
              <a:rPr lang="en-GB" baseline="30000" dirty="0">
                <a:solidFill>
                  <a:schemeClr val="accent6">
                    <a:lumMod val="75000"/>
                  </a:schemeClr>
                </a:solidFill>
              </a:rPr>
              <a:t>9</a:t>
            </a:r>
            <a:r>
              <a:rPr lang="en-GB" sz="600" dirty="0">
                <a:solidFill>
                  <a:schemeClr val="accent6">
                    <a:lumMod val="75000"/>
                  </a:schemeClr>
                </a:solidFill>
              </a:rPr>
              <a:t> </a:t>
            </a:r>
            <a:r>
              <a:rPr lang="en-GB" dirty="0">
                <a:solidFill>
                  <a:schemeClr val="accent6">
                    <a:lumMod val="75000"/>
                  </a:schemeClr>
                </a:solidFill>
              </a:rPr>
              <a:t>n sr</a:t>
            </a:r>
            <a:r>
              <a:rPr lang="en-GB" baseline="30000" dirty="0">
                <a:solidFill>
                  <a:schemeClr val="accent6">
                    <a:lumMod val="75000"/>
                  </a:schemeClr>
                </a:solidFill>
              </a:rPr>
              <a:t>-1</a:t>
            </a:r>
            <a:r>
              <a:rPr lang="en-GB" sz="600" dirty="0">
                <a:solidFill>
                  <a:schemeClr val="accent6">
                    <a:lumMod val="75000"/>
                  </a:schemeClr>
                </a:solidFill>
              </a:rPr>
              <a:t> </a:t>
            </a:r>
            <a:endParaRPr lang="en-GB" dirty="0">
              <a:solidFill>
                <a:schemeClr val="accent6">
                  <a:lumMod val="75000"/>
                </a:schemeClr>
              </a:solidFill>
            </a:endParaRPr>
          </a:p>
          <a:p>
            <a:pPr lvl="1"/>
            <a:r>
              <a:rPr lang="en-GB" dirty="0"/>
              <a:t>peak neutron flux above </a:t>
            </a:r>
            <a:r>
              <a:rPr lang="en-GB" dirty="0">
                <a:solidFill>
                  <a:schemeClr val="accent6">
                    <a:lumMod val="75000"/>
                  </a:schemeClr>
                </a:solidFill>
              </a:rPr>
              <a:t>10</a:t>
            </a:r>
            <a:r>
              <a:rPr lang="en-GB" baseline="30000" dirty="0">
                <a:solidFill>
                  <a:schemeClr val="accent6">
                    <a:lumMod val="75000"/>
                  </a:schemeClr>
                </a:solidFill>
              </a:rPr>
              <a:t>23</a:t>
            </a:r>
            <a:r>
              <a:rPr lang="en-GB" sz="600" dirty="0">
                <a:solidFill>
                  <a:schemeClr val="accent6">
                    <a:lumMod val="75000"/>
                  </a:schemeClr>
                </a:solidFill>
              </a:rPr>
              <a:t> </a:t>
            </a:r>
            <a:r>
              <a:rPr lang="en-GB" dirty="0">
                <a:solidFill>
                  <a:schemeClr val="accent6">
                    <a:lumMod val="75000"/>
                  </a:schemeClr>
                </a:solidFill>
              </a:rPr>
              <a:t>n cm</a:t>
            </a:r>
            <a:r>
              <a:rPr lang="en-GB" baseline="30000" dirty="0">
                <a:solidFill>
                  <a:schemeClr val="accent6">
                    <a:lumMod val="75000"/>
                  </a:schemeClr>
                </a:solidFill>
              </a:rPr>
              <a:t>-2</a:t>
            </a:r>
            <a:r>
              <a:rPr lang="en-GB" dirty="0">
                <a:solidFill>
                  <a:schemeClr val="accent6">
                    <a:lumMod val="75000"/>
                  </a:schemeClr>
                </a:solidFill>
              </a:rPr>
              <a:t>s</a:t>
            </a:r>
            <a:r>
              <a:rPr lang="en-GB" baseline="30000" dirty="0">
                <a:solidFill>
                  <a:schemeClr val="accent6">
                    <a:lumMod val="75000"/>
                  </a:schemeClr>
                </a:solidFill>
              </a:rPr>
              <a:t>-1</a:t>
            </a:r>
            <a:r>
              <a:rPr lang="en-GB" dirty="0"/>
              <a:t>	</a:t>
            </a:r>
          </a:p>
          <a:p>
            <a:pPr lvl="1"/>
            <a:r>
              <a:rPr lang="en-GB" dirty="0"/>
              <a:t>time-averaged neutron flux of </a:t>
            </a:r>
            <a:r>
              <a:rPr lang="en-GB" dirty="0">
                <a:solidFill>
                  <a:schemeClr val="accent6">
                    <a:lumMod val="75000"/>
                  </a:schemeClr>
                </a:solidFill>
              </a:rPr>
              <a:t>10</a:t>
            </a:r>
            <a:r>
              <a:rPr lang="en-GB" baseline="30000" dirty="0">
                <a:solidFill>
                  <a:schemeClr val="accent6">
                    <a:lumMod val="75000"/>
                  </a:schemeClr>
                </a:solidFill>
              </a:rPr>
              <a:t>9</a:t>
            </a:r>
            <a:r>
              <a:rPr lang="en-GB" sz="500" dirty="0">
                <a:solidFill>
                  <a:schemeClr val="accent6">
                    <a:lumMod val="75000"/>
                  </a:schemeClr>
                </a:solidFill>
              </a:rPr>
              <a:t> </a:t>
            </a:r>
            <a:r>
              <a:rPr lang="en-GB" dirty="0">
                <a:solidFill>
                  <a:schemeClr val="accent6">
                    <a:lumMod val="75000"/>
                  </a:schemeClr>
                </a:solidFill>
              </a:rPr>
              <a:t>n sr</a:t>
            </a:r>
            <a:r>
              <a:rPr lang="en-GB" baseline="30000" dirty="0">
                <a:solidFill>
                  <a:schemeClr val="accent6">
                    <a:lumMod val="75000"/>
                  </a:schemeClr>
                </a:solidFill>
              </a:rPr>
              <a:t>-1</a:t>
            </a:r>
            <a:r>
              <a:rPr lang="en-GB" dirty="0">
                <a:solidFill>
                  <a:schemeClr val="accent6">
                    <a:lumMod val="75000"/>
                  </a:schemeClr>
                </a:solidFill>
              </a:rPr>
              <a:t>s</a:t>
            </a:r>
            <a:r>
              <a:rPr lang="en-GB" baseline="30000" dirty="0">
                <a:solidFill>
                  <a:schemeClr val="accent6">
                    <a:lumMod val="75000"/>
                  </a:schemeClr>
                </a:solidFill>
              </a:rPr>
              <a:t>-1</a:t>
            </a:r>
            <a:r>
              <a:rPr lang="en-GB" dirty="0"/>
              <a:t>, with a simple thin foil as a primary target</a:t>
            </a:r>
          </a:p>
          <a:p>
            <a:pPr lvl="1"/>
            <a:r>
              <a:rPr lang="en-GB" dirty="0"/>
              <a:t>time-averaged neutron flux above </a:t>
            </a:r>
            <a:r>
              <a:rPr lang="en-GB" dirty="0">
                <a:solidFill>
                  <a:schemeClr val="accent6">
                    <a:lumMod val="75000"/>
                  </a:schemeClr>
                </a:solidFill>
              </a:rPr>
              <a:t>10</a:t>
            </a:r>
            <a:r>
              <a:rPr lang="en-GB" baseline="30000" dirty="0">
                <a:solidFill>
                  <a:schemeClr val="accent6">
                    <a:lumMod val="75000"/>
                  </a:schemeClr>
                </a:solidFill>
              </a:rPr>
              <a:t>7</a:t>
            </a:r>
            <a:r>
              <a:rPr lang="en-GB" sz="400" dirty="0">
                <a:solidFill>
                  <a:schemeClr val="accent6">
                    <a:lumMod val="75000"/>
                  </a:schemeClr>
                </a:solidFill>
              </a:rPr>
              <a:t> </a:t>
            </a:r>
            <a:r>
              <a:rPr lang="en-GB" dirty="0">
                <a:solidFill>
                  <a:schemeClr val="accent6">
                    <a:lumMod val="75000"/>
                  </a:schemeClr>
                </a:solidFill>
              </a:rPr>
              <a:t>n sr</a:t>
            </a:r>
            <a:r>
              <a:rPr lang="en-GB" baseline="30000" dirty="0">
                <a:solidFill>
                  <a:schemeClr val="accent6">
                    <a:lumMod val="75000"/>
                  </a:schemeClr>
                </a:solidFill>
              </a:rPr>
              <a:t>-1</a:t>
            </a:r>
            <a:r>
              <a:rPr lang="en-GB" dirty="0">
                <a:solidFill>
                  <a:schemeClr val="accent6">
                    <a:lumMod val="75000"/>
                  </a:schemeClr>
                </a:solidFill>
              </a:rPr>
              <a:t>s</a:t>
            </a:r>
            <a:r>
              <a:rPr lang="en-GB" baseline="30000" dirty="0">
                <a:solidFill>
                  <a:schemeClr val="accent6">
                    <a:lumMod val="75000"/>
                  </a:schemeClr>
                </a:solidFill>
              </a:rPr>
              <a:t>-1  </a:t>
            </a:r>
            <a:r>
              <a:rPr lang="en-GB" dirty="0"/>
              <a:t>is foreseen using double-layer targets with deuterated solid layer</a:t>
            </a:r>
            <a:endParaRPr lang="en-US" dirty="0">
              <a:solidFill>
                <a:prstClr val="black">
                  <a:lumMod val="75000"/>
                  <a:lumOff val="25000"/>
                </a:prstClr>
              </a:solidFill>
            </a:endParaRPr>
          </a:p>
          <a:p>
            <a:pPr marL="457200" lvl="1" indent="0">
              <a:buNone/>
            </a:pPr>
            <a:endParaRPr lang="en-US" dirty="0">
              <a:solidFill>
                <a:srgbClr val="178DBB"/>
              </a:solidFill>
            </a:endParaRPr>
          </a:p>
        </p:txBody>
      </p:sp>
      <p:sp>
        <p:nvSpPr>
          <p:cNvPr id="6" name="TextBox 5">
            <a:extLst>
              <a:ext uri="{FF2B5EF4-FFF2-40B4-BE49-F238E27FC236}">
                <a16:creationId xmlns:a16="http://schemas.microsoft.com/office/drawing/2014/main" id="{D875F6EA-E273-4B69-BC95-D1A300DC04A8}"/>
              </a:ext>
            </a:extLst>
          </p:cNvPr>
          <p:cNvSpPr txBox="1"/>
          <p:nvPr/>
        </p:nvSpPr>
        <p:spPr>
          <a:xfrm>
            <a:off x="1990333" y="6519446"/>
            <a:ext cx="10020692" cy="33855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Dr </a:t>
            </a:r>
            <a:r>
              <a:rPr kumimoji="0" lang="en-US" sz="1600" b="0" i="0" u="none" strike="noStrike" kern="1200" cap="none" spc="0" normalizeH="0" baseline="0" noProof="0" dirty="0" err="1">
                <a:ln>
                  <a:noFill/>
                </a:ln>
                <a:solidFill>
                  <a:prstClr val="black"/>
                </a:solidFill>
                <a:effectLst/>
                <a:uLnTx/>
                <a:uFillTx/>
                <a:latin typeface="Century Gothic" panose="020B0502020202020204"/>
                <a:ea typeface="+mn-ea"/>
                <a:cs typeface="+mn-cs"/>
              </a:rPr>
              <a:t>Vojt</a:t>
            </a:r>
            <a:r>
              <a:rPr kumimoji="0" lang="cs-CZ" sz="1600" b="0" i="0" u="none" strike="noStrike" kern="1200" cap="none" spc="0" normalizeH="0" baseline="0" noProof="0" dirty="0">
                <a:ln>
                  <a:noFill/>
                </a:ln>
                <a:solidFill>
                  <a:prstClr val="black"/>
                </a:solidFill>
                <a:effectLst/>
                <a:uLnTx/>
                <a:uFillTx/>
                <a:latin typeface="Century Gothic" panose="020B0502020202020204"/>
                <a:ea typeface="+mn-ea"/>
                <a:cs typeface="+mn-cs"/>
              </a:rPr>
              <a:t>ěch Horný</a:t>
            </a: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cs-CZ" sz="1600" b="0" i="0" u="none" strike="noStrike" kern="1200" cap="none" spc="0" normalizeH="0" baseline="0" noProof="0" dirty="0">
                <a:ln>
                  <a:noFill/>
                </a:ln>
                <a:solidFill>
                  <a:prstClr val="black"/>
                </a:solidFill>
                <a:effectLst/>
                <a:uLnTx/>
                <a:uFillTx/>
                <a:latin typeface="Century Gothic" panose="020B0502020202020204"/>
                <a:ea typeface="+mn-ea"/>
                <a:cs typeface="+mn-cs"/>
                <a:hlinkClick r:id="rId3"/>
              </a:rPr>
              <a:t>vojtech.horny@polytechnique.edu</a:t>
            </a: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GB" sz="1600" b="0" i="0" u="none" strike="noStrike" kern="1200" cap="none" spc="0" normalizeH="0" baseline="0" noProof="0" dirty="0">
                <a:ln>
                  <a:noFill/>
                </a:ln>
                <a:solidFill>
                  <a:prstClr val="black"/>
                </a:solidFill>
                <a:effectLst/>
                <a:uLnTx/>
                <a:uFillTx/>
                <a:latin typeface="Century Gothic" panose="020B0502020202020204"/>
                <a:ea typeface="+mn-ea"/>
                <a:cs typeface="+mn-cs"/>
                <a:hlinkClick r:id="rId4"/>
              </a:rPr>
              <a:t>https://ft.nephy.chalmers.se/~vojtech</a:t>
            </a:r>
            <a:endParaRPr kumimoji="0" lang="en-GB"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D053BDEE-8C2A-44D5-849D-1CA70C77492F}"/>
              </a:ext>
            </a:extLst>
          </p:cNvPr>
          <p:cNvSpPr txBox="1"/>
          <p:nvPr/>
        </p:nvSpPr>
        <p:spPr>
          <a:xfrm>
            <a:off x="6765455" y="35019"/>
            <a:ext cx="2353529" cy="461665"/>
          </a:xfrm>
          <a:prstGeom prst="rect">
            <a:avLst/>
          </a:prstGeom>
          <a:noFill/>
        </p:spPr>
        <p:txBody>
          <a:bodyPr wrap="none" rtlCol="0">
            <a:spAutoFit/>
          </a:bodyPr>
          <a:lstStyle/>
          <a:p>
            <a:r>
              <a:rPr lang="en-US" sz="2400" dirty="0">
                <a:solidFill>
                  <a:schemeClr val="accent2">
                    <a:lumMod val="75000"/>
                  </a:schemeClr>
                </a:solidFill>
              </a:rPr>
              <a:t>Advertisement</a:t>
            </a:r>
            <a:endParaRPr lang="en-GB" sz="2400" dirty="0">
              <a:solidFill>
                <a:schemeClr val="accent2">
                  <a:lumMod val="75000"/>
                </a:schemeClr>
              </a:solidFill>
            </a:endParaRPr>
          </a:p>
        </p:txBody>
      </p:sp>
      <p:sp>
        <p:nvSpPr>
          <p:cNvPr id="4" name="Rectangle 3">
            <a:extLst>
              <a:ext uri="{FF2B5EF4-FFF2-40B4-BE49-F238E27FC236}">
                <a16:creationId xmlns:a16="http://schemas.microsoft.com/office/drawing/2014/main" id="{949C5E9D-8DDD-4CBB-B6A3-2E93982D86F1}"/>
              </a:ext>
            </a:extLst>
          </p:cNvPr>
          <p:cNvSpPr/>
          <p:nvPr/>
        </p:nvSpPr>
        <p:spPr>
          <a:xfrm>
            <a:off x="6734175" y="462025"/>
            <a:ext cx="2307562" cy="1569660"/>
          </a:xfrm>
          <a:prstGeom prst="rect">
            <a:avLst/>
          </a:prstGeom>
        </p:spPr>
        <p:txBody>
          <a:bodyPr wrap="square">
            <a:spAutoFit/>
          </a:bodyPr>
          <a:lstStyle/>
          <a:p>
            <a:r>
              <a:rPr lang="en-GB" sz="1200" dirty="0" err="1">
                <a:solidFill>
                  <a:srgbClr val="222222"/>
                </a:solidFill>
                <a:latin typeface="Arial" panose="020B0604020202020204" pitchFamily="34" charset="0"/>
              </a:rPr>
              <a:t>Horný</a:t>
            </a:r>
            <a:r>
              <a:rPr lang="en-GB" sz="1200" dirty="0">
                <a:solidFill>
                  <a:srgbClr val="222222"/>
                </a:solidFill>
                <a:latin typeface="Arial" panose="020B0604020202020204" pitchFamily="34" charset="0"/>
              </a:rPr>
              <a:t>, V., &amp; </a:t>
            </a:r>
            <a:r>
              <a:rPr lang="en-GB" sz="1200" dirty="0" err="1">
                <a:solidFill>
                  <a:srgbClr val="222222"/>
                </a:solidFill>
                <a:latin typeface="Arial" panose="020B0604020202020204" pitchFamily="34" charset="0"/>
              </a:rPr>
              <a:t>Veisz</a:t>
            </a:r>
            <a:r>
              <a:rPr lang="en-GB" sz="1200" dirty="0">
                <a:solidFill>
                  <a:srgbClr val="222222"/>
                </a:solidFill>
                <a:latin typeface="Arial" panose="020B0604020202020204" pitchFamily="34" charset="0"/>
              </a:rPr>
              <a:t>, L. (2021). Generation of single attosecond relativistic electron bunch from intense laser interaction with a nanosphere. </a:t>
            </a:r>
            <a:r>
              <a:rPr lang="en-GB" sz="1200" i="1" dirty="0">
                <a:solidFill>
                  <a:srgbClr val="222222"/>
                </a:solidFill>
                <a:latin typeface="Arial" panose="020B0604020202020204" pitchFamily="34" charset="0"/>
              </a:rPr>
              <a:t>Plasma Physics and Controlled Fusion</a:t>
            </a:r>
            <a:r>
              <a:rPr lang="en-GB" sz="1200" dirty="0">
                <a:solidFill>
                  <a:srgbClr val="222222"/>
                </a:solidFill>
                <a:latin typeface="Arial" panose="020B0604020202020204" pitchFamily="34" charset="0"/>
              </a:rPr>
              <a:t>, </a:t>
            </a:r>
            <a:r>
              <a:rPr lang="en-GB" sz="1200" i="1" dirty="0">
                <a:solidFill>
                  <a:srgbClr val="222222"/>
                </a:solidFill>
                <a:latin typeface="Arial" panose="020B0604020202020204" pitchFamily="34" charset="0"/>
              </a:rPr>
              <a:t>63</a:t>
            </a:r>
            <a:r>
              <a:rPr lang="en-GB" sz="1200" dirty="0">
                <a:solidFill>
                  <a:srgbClr val="222222"/>
                </a:solidFill>
                <a:latin typeface="Arial" panose="020B0604020202020204" pitchFamily="34" charset="0"/>
              </a:rPr>
              <a:t>(12), 125025.</a:t>
            </a:r>
            <a:endParaRPr lang="en-GB" sz="1200" dirty="0"/>
          </a:p>
        </p:txBody>
      </p:sp>
      <p:pic>
        <p:nvPicPr>
          <p:cNvPr id="7" name="Picture 6">
            <a:extLst>
              <a:ext uri="{FF2B5EF4-FFF2-40B4-BE49-F238E27FC236}">
                <a16:creationId xmlns:a16="http://schemas.microsoft.com/office/drawing/2014/main" id="{677DB917-4FA5-428C-AE74-111DA1A76523}"/>
              </a:ext>
            </a:extLst>
          </p:cNvPr>
          <p:cNvPicPr>
            <a:picLocks noChangeAspect="1"/>
          </p:cNvPicPr>
          <p:nvPr/>
        </p:nvPicPr>
        <p:blipFill>
          <a:blip r:embed="rId5"/>
          <a:stretch>
            <a:fillRect/>
          </a:stretch>
        </p:blipFill>
        <p:spPr>
          <a:xfrm>
            <a:off x="9041737" y="156720"/>
            <a:ext cx="3041734" cy="1887246"/>
          </a:xfrm>
          <a:prstGeom prst="rect">
            <a:avLst/>
          </a:prstGeom>
        </p:spPr>
      </p:pic>
      <p:pic>
        <p:nvPicPr>
          <p:cNvPr id="8" name="Picture 7">
            <a:extLst>
              <a:ext uri="{FF2B5EF4-FFF2-40B4-BE49-F238E27FC236}">
                <a16:creationId xmlns:a16="http://schemas.microsoft.com/office/drawing/2014/main" id="{326A10DB-C8CF-4D6C-AD45-C0D86F2F8C3A}"/>
              </a:ext>
            </a:extLst>
          </p:cNvPr>
          <p:cNvPicPr>
            <a:picLocks noChangeAspect="1"/>
          </p:cNvPicPr>
          <p:nvPr/>
        </p:nvPicPr>
        <p:blipFill>
          <a:blip r:embed="rId6"/>
          <a:stretch>
            <a:fillRect/>
          </a:stretch>
        </p:blipFill>
        <p:spPr>
          <a:xfrm>
            <a:off x="9150266" y="2043966"/>
            <a:ext cx="3041734" cy="1983274"/>
          </a:xfrm>
          <a:prstGeom prst="rect">
            <a:avLst/>
          </a:prstGeom>
        </p:spPr>
      </p:pic>
      <p:sp>
        <p:nvSpPr>
          <p:cNvPr id="12" name="Rectangle 11">
            <a:extLst>
              <a:ext uri="{FF2B5EF4-FFF2-40B4-BE49-F238E27FC236}">
                <a16:creationId xmlns:a16="http://schemas.microsoft.com/office/drawing/2014/main" id="{8CE5C4D0-F07E-482B-9D5C-92D85CD7F204}"/>
              </a:ext>
            </a:extLst>
          </p:cNvPr>
          <p:cNvSpPr/>
          <p:nvPr/>
        </p:nvSpPr>
        <p:spPr>
          <a:xfrm>
            <a:off x="6734175" y="2544880"/>
            <a:ext cx="2307562" cy="1200329"/>
          </a:xfrm>
          <a:prstGeom prst="rect">
            <a:avLst/>
          </a:prstGeom>
        </p:spPr>
        <p:txBody>
          <a:bodyPr wrap="square">
            <a:spAutoFit/>
          </a:bodyPr>
          <a:lstStyle/>
          <a:p>
            <a:r>
              <a:rPr lang="en-GB" sz="1200" dirty="0" err="1">
                <a:solidFill>
                  <a:srgbClr val="222222"/>
                </a:solidFill>
                <a:latin typeface="Arial" panose="020B0604020202020204" pitchFamily="34" charset="0"/>
              </a:rPr>
              <a:t>Horný</a:t>
            </a:r>
            <a:r>
              <a:rPr lang="en-GB" sz="1200" dirty="0">
                <a:solidFill>
                  <a:srgbClr val="222222"/>
                </a:solidFill>
                <a:latin typeface="Arial" panose="020B0604020202020204" pitchFamily="34" charset="0"/>
              </a:rPr>
              <a:t>, V., </a:t>
            </a:r>
            <a:r>
              <a:rPr lang="en-GB" sz="1200" dirty="0" err="1">
                <a:solidFill>
                  <a:srgbClr val="222222"/>
                </a:solidFill>
                <a:latin typeface="Arial" panose="020B0604020202020204" pitchFamily="34" charset="0"/>
              </a:rPr>
              <a:t>Krůs</a:t>
            </a:r>
            <a:r>
              <a:rPr lang="en-GB" sz="1200" dirty="0">
                <a:solidFill>
                  <a:srgbClr val="222222"/>
                </a:solidFill>
                <a:latin typeface="Arial" panose="020B0604020202020204" pitchFamily="34" charset="0"/>
              </a:rPr>
              <a:t>, M., Yan, W., &amp; </a:t>
            </a:r>
            <a:r>
              <a:rPr lang="en-GB" sz="1200" dirty="0" err="1">
                <a:solidFill>
                  <a:srgbClr val="222222"/>
                </a:solidFill>
                <a:latin typeface="Arial" panose="020B0604020202020204" pitchFamily="34" charset="0"/>
              </a:rPr>
              <a:t>Fülöp</a:t>
            </a:r>
            <a:r>
              <a:rPr lang="en-GB" sz="1200" dirty="0">
                <a:solidFill>
                  <a:srgbClr val="222222"/>
                </a:solidFill>
                <a:latin typeface="Arial" panose="020B0604020202020204" pitchFamily="34" charset="0"/>
              </a:rPr>
              <a:t>, T. (2020). Attosecond </a:t>
            </a:r>
            <a:r>
              <a:rPr lang="en-GB" sz="1200" dirty="0" err="1">
                <a:solidFill>
                  <a:srgbClr val="222222"/>
                </a:solidFill>
                <a:latin typeface="Arial" panose="020B0604020202020204" pitchFamily="34" charset="0"/>
              </a:rPr>
              <a:t>betatron</a:t>
            </a:r>
            <a:r>
              <a:rPr lang="en-GB" sz="1200" dirty="0">
                <a:solidFill>
                  <a:srgbClr val="222222"/>
                </a:solidFill>
                <a:latin typeface="Arial" panose="020B0604020202020204" pitchFamily="34" charset="0"/>
              </a:rPr>
              <a:t> radiation pulse train. </a:t>
            </a:r>
            <a:r>
              <a:rPr lang="en-GB" sz="1200" i="1" dirty="0">
                <a:solidFill>
                  <a:srgbClr val="222222"/>
                </a:solidFill>
                <a:latin typeface="Arial" panose="020B0604020202020204" pitchFamily="34" charset="0"/>
              </a:rPr>
              <a:t>Scientific Reports</a:t>
            </a:r>
            <a:r>
              <a:rPr lang="en-GB" sz="1200" dirty="0">
                <a:solidFill>
                  <a:srgbClr val="222222"/>
                </a:solidFill>
                <a:latin typeface="Arial" panose="020B0604020202020204" pitchFamily="34" charset="0"/>
              </a:rPr>
              <a:t>, </a:t>
            </a:r>
            <a:r>
              <a:rPr lang="en-GB" sz="1200" i="1" dirty="0">
                <a:solidFill>
                  <a:srgbClr val="222222"/>
                </a:solidFill>
                <a:latin typeface="Arial" panose="020B0604020202020204" pitchFamily="34" charset="0"/>
              </a:rPr>
              <a:t>10</a:t>
            </a:r>
            <a:r>
              <a:rPr lang="en-GB" sz="1200" dirty="0">
                <a:solidFill>
                  <a:srgbClr val="222222"/>
                </a:solidFill>
                <a:latin typeface="Arial" panose="020B0604020202020204" pitchFamily="34" charset="0"/>
              </a:rPr>
              <a:t>(1), 1-8.</a:t>
            </a:r>
            <a:endParaRPr lang="en-GB" sz="1200" dirty="0"/>
          </a:p>
          <a:p>
            <a:endParaRPr lang="en-GB" sz="1200" dirty="0"/>
          </a:p>
        </p:txBody>
      </p:sp>
      <p:pic>
        <p:nvPicPr>
          <p:cNvPr id="9" name="Picture 8">
            <a:extLst>
              <a:ext uri="{FF2B5EF4-FFF2-40B4-BE49-F238E27FC236}">
                <a16:creationId xmlns:a16="http://schemas.microsoft.com/office/drawing/2014/main" id="{9AFC698A-4704-43CC-AEE4-C97FD1E9E810}"/>
              </a:ext>
            </a:extLst>
          </p:cNvPr>
          <p:cNvPicPr>
            <a:picLocks noChangeAspect="1"/>
          </p:cNvPicPr>
          <p:nvPr/>
        </p:nvPicPr>
        <p:blipFill>
          <a:blip r:embed="rId7"/>
          <a:stretch>
            <a:fillRect/>
          </a:stretch>
        </p:blipFill>
        <p:spPr>
          <a:xfrm>
            <a:off x="9150266" y="4096188"/>
            <a:ext cx="3041734" cy="2331747"/>
          </a:xfrm>
          <a:prstGeom prst="rect">
            <a:avLst/>
          </a:prstGeom>
        </p:spPr>
      </p:pic>
      <p:sp>
        <p:nvSpPr>
          <p:cNvPr id="10" name="Rectangle 9">
            <a:extLst>
              <a:ext uri="{FF2B5EF4-FFF2-40B4-BE49-F238E27FC236}">
                <a16:creationId xmlns:a16="http://schemas.microsoft.com/office/drawing/2014/main" id="{A1EB557B-17C9-4701-9F46-DDFED717CFE1}"/>
              </a:ext>
            </a:extLst>
          </p:cNvPr>
          <p:cNvSpPr/>
          <p:nvPr/>
        </p:nvSpPr>
        <p:spPr>
          <a:xfrm>
            <a:off x="6734175" y="4292565"/>
            <a:ext cx="2416091" cy="1569660"/>
          </a:xfrm>
          <a:prstGeom prst="rect">
            <a:avLst/>
          </a:prstGeom>
        </p:spPr>
        <p:txBody>
          <a:bodyPr wrap="square">
            <a:spAutoFit/>
          </a:bodyPr>
          <a:lstStyle/>
          <a:p>
            <a:r>
              <a:rPr lang="cs-CZ" sz="1200" dirty="0">
                <a:solidFill>
                  <a:srgbClr val="222222"/>
                </a:solidFill>
                <a:latin typeface="Arial" panose="020B0604020202020204" pitchFamily="34" charset="0"/>
              </a:rPr>
              <a:t>Chen, Q., Mašlárová, D., Wang, J., Li, S. X., Horný, V. &amp; Umstadter D. (2022). Transient relativistic plasma grating to tailor high-power laser fields, wakefield plasma waves, and electron injection.</a:t>
            </a:r>
            <a:r>
              <a:rPr lang="cs-CZ" sz="1200" i="1" dirty="0">
                <a:solidFill>
                  <a:srgbClr val="222222"/>
                </a:solidFill>
                <a:latin typeface="Arial" panose="020B0604020202020204" pitchFamily="34" charset="0"/>
              </a:rPr>
              <a:t> Physical Review Letters</a:t>
            </a:r>
            <a:r>
              <a:rPr lang="cs-CZ" sz="1200" dirty="0">
                <a:solidFill>
                  <a:srgbClr val="222222"/>
                </a:solidFill>
                <a:latin typeface="Arial" panose="020B0604020202020204" pitchFamily="34" charset="0"/>
              </a:rPr>
              <a:t>, 128, 164801.</a:t>
            </a:r>
            <a:endParaRPr lang="en-GB" sz="1200" dirty="0">
              <a:solidFill>
                <a:srgbClr val="222222"/>
              </a:solidFill>
              <a:latin typeface="Arial" panose="020B0604020202020204" pitchFamily="34" charset="0"/>
            </a:endParaRPr>
          </a:p>
        </p:txBody>
      </p:sp>
    </p:spTree>
    <p:extLst>
      <p:ext uri="{BB962C8B-B14F-4D97-AF65-F5344CB8AC3E}">
        <p14:creationId xmlns:p14="http://schemas.microsoft.com/office/powerpoint/2010/main" val="441812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A0740-7600-4F89-ABCA-AAC07289E080}"/>
              </a:ext>
            </a:extLst>
          </p:cNvPr>
          <p:cNvSpPr>
            <a:spLocks noGrp="1"/>
          </p:cNvSpPr>
          <p:nvPr>
            <p:ph type="title"/>
          </p:nvPr>
        </p:nvSpPr>
        <p:spPr>
          <a:xfrm>
            <a:off x="2093927" y="485899"/>
            <a:ext cx="8915400" cy="810158"/>
          </a:xfrm>
        </p:spPr>
        <p:txBody>
          <a:bodyPr>
            <a:normAutofit/>
          </a:bodyPr>
          <a:lstStyle/>
          <a:p>
            <a:r>
              <a:rPr lang="en-US" dirty="0"/>
              <a:t>Be(</a:t>
            </a:r>
            <a:r>
              <a:rPr lang="en-US" dirty="0" err="1"/>
              <a:t>d,n</a:t>
            </a:r>
            <a:r>
              <a:rPr lang="en-US" dirty="0"/>
              <a:t>) reaction</a:t>
            </a:r>
            <a:r>
              <a:rPr lang="cs-CZ" dirty="0"/>
              <a:t>s vs. spallation</a:t>
            </a:r>
            <a:endParaRPr lang="en-GB" dirty="0"/>
          </a:p>
        </p:txBody>
      </p:sp>
      <p:sp>
        <p:nvSpPr>
          <p:cNvPr id="4" name="TextBox 3">
            <a:extLst>
              <a:ext uri="{FF2B5EF4-FFF2-40B4-BE49-F238E27FC236}">
                <a16:creationId xmlns:a16="http://schemas.microsoft.com/office/drawing/2014/main" id="{CA150FE5-90AB-4DCA-B2B6-D2250D77C2B4}"/>
              </a:ext>
            </a:extLst>
          </p:cNvPr>
          <p:cNvSpPr txBox="1"/>
          <p:nvPr/>
        </p:nvSpPr>
        <p:spPr>
          <a:xfrm>
            <a:off x="5486400" y="5919280"/>
            <a:ext cx="6501468" cy="938719"/>
          </a:xfrm>
          <a:prstGeom prst="rect">
            <a:avLst/>
          </a:prstGeom>
          <a:noFill/>
        </p:spPr>
        <p:txBody>
          <a:bodyPr wrap="square" rtlCol="0">
            <a:spAutoFit/>
          </a:bodyPr>
          <a:lstStyle/>
          <a:p>
            <a:r>
              <a:rPr lang="en-GB" sz="1100" dirty="0"/>
              <a:t>Roth</a:t>
            </a:r>
            <a:r>
              <a:rPr lang="cs-CZ" sz="1100" dirty="0"/>
              <a:t>, M, </a:t>
            </a:r>
            <a:r>
              <a:rPr lang="en-GB" sz="1100" dirty="0" err="1"/>
              <a:t>Schollmeier</a:t>
            </a:r>
            <a:r>
              <a:rPr lang="cs-CZ" sz="1100" dirty="0"/>
              <a:t>, M, </a:t>
            </a:r>
            <a:r>
              <a:rPr lang="en-GB" sz="1100" dirty="0"/>
              <a:t>Ion Acceleration—Target Normal Sheath Acceleration</a:t>
            </a:r>
            <a:r>
              <a:rPr lang="cs-CZ" sz="1100" dirty="0"/>
              <a:t>, </a:t>
            </a:r>
            <a:r>
              <a:rPr lang="en-GB" sz="1100" dirty="0"/>
              <a:t>e Proceedings of the CAS-CERN Accelerator School: Plasma Wake Acceleration, Geneva, Switzerland, 23–29 November 2014</a:t>
            </a:r>
            <a:endParaRPr lang="cs-CZ" sz="1100" dirty="0"/>
          </a:p>
          <a:p>
            <a:r>
              <a:rPr lang="en-GB" sz="1100" dirty="0"/>
              <a:t>R</a:t>
            </a:r>
            <a:r>
              <a:rPr lang="cs-CZ" sz="1100" dirty="0"/>
              <a:t>oth</a:t>
            </a:r>
            <a:r>
              <a:rPr lang="en-GB" sz="1100" dirty="0"/>
              <a:t>, M., et al. Bright laser-driven neutron source based on the relativistic transparency of solids. </a:t>
            </a:r>
            <a:r>
              <a:rPr lang="en-GB" sz="1100" i="1" dirty="0"/>
              <a:t>Physical review letters</a:t>
            </a:r>
            <a:r>
              <a:rPr lang="en-GB" sz="1100" dirty="0"/>
              <a:t>, 2013, 110.4: 044802.</a:t>
            </a:r>
          </a:p>
        </p:txBody>
      </p:sp>
      <p:pic>
        <p:nvPicPr>
          <p:cNvPr id="2052" name="Picture 4" descr="4: Target Normal Sheath Acceleration-TNSA. A thin target foil with... |  Download Scientific Diagram">
            <a:extLst>
              <a:ext uri="{FF2B5EF4-FFF2-40B4-BE49-F238E27FC236}">
                <a16:creationId xmlns:a16="http://schemas.microsoft.com/office/drawing/2014/main" id="{AD4E0703-D4A8-4612-A51A-784907D5C9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827" b="1354"/>
          <a:stretch/>
        </p:blipFill>
        <p:spPr bwMode="auto">
          <a:xfrm>
            <a:off x="1002560" y="1959241"/>
            <a:ext cx="4400998" cy="20605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C6C921F-9300-4C83-BDF8-30F00FDC52F0}"/>
              </a:ext>
            </a:extLst>
          </p:cNvPr>
          <p:cNvSpPr txBox="1"/>
          <p:nvPr/>
        </p:nvSpPr>
        <p:spPr>
          <a:xfrm>
            <a:off x="1305562" y="1442983"/>
            <a:ext cx="3265638" cy="369332"/>
          </a:xfrm>
          <a:prstGeom prst="rect">
            <a:avLst/>
          </a:prstGeom>
          <a:noFill/>
        </p:spPr>
        <p:txBody>
          <a:bodyPr wrap="none" rtlCol="0">
            <a:spAutoFit/>
          </a:bodyPr>
          <a:lstStyle/>
          <a:p>
            <a:r>
              <a:rPr lang="cs-CZ" dirty="0"/>
              <a:t>TNSA accelerated deutrons</a:t>
            </a:r>
            <a:endParaRPr lang="en-GB" dirty="0"/>
          </a:p>
        </p:txBody>
      </p:sp>
      <p:pic>
        <p:nvPicPr>
          <p:cNvPr id="10" name="Picture 2" descr="medium (500×407)">
            <a:extLst>
              <a:ext uri="{FF2B5EF4-FFF2-40B4-BE49-F238E27FC236}">
                <a16:creationId xmlns:a16="http://schemas.microsoft.com/office/drawing/2014/main" id="{FDF312DC-3038-490C-922B-29F335F20B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455" y="4242202"/>
            <a:ext cx="3019875" cy="24581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2A9B51B-25A5-4C00-A921-30F252DCFE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2542" y="1627649"/>
            <a:ext cx="5669184" cy="4037000"/>
          </a:xfrm>
          <a:prstGeom prst="rect">
            <a:avLst/>
          </a:prstGeom>
        </p:spPr>
      </p:pic>
    </p:spTree>
    <p:extLst>
      <p:ext uri="{BB962C8B-B14F-4D97-AF65-F5344CB8AC3E}">
        <p14:creationId xmlns:p14="http://schemas.microsoft.com/office/powerpoint/2010/main" val="3806665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CACC23-A045-4961-AB5C-4C8838E5E7D8}"/>
              </a:ext>
            </a:extLst>
          </p:cNvPr>
          <p:cNvSpPr>
            <a:spLocks noGrp="1"/>
          </p:cNvSpPr>
          <p:nvPr>
            <p:ph type="title"/>
          </p:nvPr>
        </p:nvSpPr>
        <p:spPr/>
        <p:txBody>
          <a:bodyPr/>
          <a:lstStyle/>
          <a:p>
            <a:r>
              <a:rPr lang="en-US" dirty="0"/>
              <a:t>Laser energy conversion to particles</a:t>
            </a:r>
            <a:endParaRPr lang="en-GB" dirty="0"/>
          </a:p>
        </p:txBody>
      </p:sp>
      <p:sp>
        <p:nvSpPr>
          <p:cNvPr id="7" name="Content Placeholder 6">
            <a:extLst>
              <a:ext uri="{FF2B5EF4-FFF2-40B4-BE49-F238E27FC236}">
                <a16:creationId xmlns:a16="http://schemas.microsoft.com/office/drawing/2014/main" id="{E4188CE7-4FCE-48F3-82A1-59CCA1F9303E}"/>
              </a:ext>
            </a:extLst>
          </p:cNvPr>
          <p:cNvSpPr>
            <a:spLocks noGrp="1"/>
          </p:cNvSpPr>
          <p:nvPr>
            <p:ph idx="1"/>
          </p:nvPr>
        </p:nvSpPr>
        <p:spPr>
          <a:xfrm>
            <a:off x="2589212" y="1556165"/>
            <a:ext cx="8915400" cy="1759794"/>
          </a:xfrm>
        </p:spPr>
        <p:txBody>
          <a:bodyPr>
            <a:normAutofit fontScale="92500" lnSpcReduction="20000"/>
          </a:bodyPr>
          <a:lstStyle/>
          <a:p>
            <a:r>
              <a:rPr lang="en-GB" sz="2400" dirty="0"/>
              <a:t>Optimum near-critical plasma (NCP) can absorb over 40% of laser energy</a:t>
            </a:r>
          </a:p>
          <a:p>
            <a:r>
              <a:rPr lang="en-GB" sz="2400" dirty="0"/>
              <a:t>Fast electrons from NCP enhance proton acceleration from solid foil</a:t>
            </a:r>
          </a:p>
          <a:p>
            <a:r>
              <a:rPr lang="en-GB" sz="2400" dirty="0"/>
              <a:t>10 − 12 % laser energy conversion into protons</a:t>
            </a:r>
          </a:p>
        </p:txBody>
      </p:sp>
      <p:pic>
        <p:nvPicPr>
          <p:cNvPr id="5" name="Picture 4">
            <a:extLst>
              <a:ext uri="{FF2B5EF4-FFF2-40B4-BE49-F238E27FC236}">
                <a16:creationId xmlns:a16="http://schemas.microsoft.com/office/drawing/2014/main" id="{EFBAD17B-A5C6-4AC2-9C49-69504FBD499D}"/>
              </a:ext>
            </a:extLst>
          </p:cNvPr>
          <p:cNvPicPr>
            <a:picLocks noChangeAspect="1"/>
          </p:cNvPicPr>
          <p:nvPr/>
        </p:nvPicPr>
        <p:blipFill>
          <a:blip r:embed="rId2"/>
          <a:stretch>
            <a:fillRect/>
          </a:stretch>
        </p:blipFill>
        <p:spPr>
          <a:xfrm>
            <a:off x="1887634" y="3631356"/>
            <a:ext cx="10133333" cy="2990476"/>
          </a:xfrm>
          <a:prstGeom prst="rect">
            <a:avLst/>
          </a:prstGeom>
        </p:spPr>
      </p:pic>
      <p:sp>
        <p:nvSpPr>
          <p:cNvPr id="8" name="TextBox 7">
            <a:extLst>
              <a:ext uri="{FF2B5EF4-FFF2-40B4-BE49-F238E27FC236}">
                <a16:creationId xmlns:a16="http://schemas.microsoft.com/office/drawing/2014/main" id="{A0A03658-05E4-419F-8063-36285AF7895D}"/>
              </a:ext>
            </a:extLst>
          </p:cNvPr>
          <p:cNvSpPr txBox="1"/>
          <p:nvPr/>
        </p:nvSpPr>
        <p:spPr>
          <a:xfrm>
            <a:off x="5856191" y="3878682"/>
            <a:ext cx="479618" cy="369332"/>
          </a:xfrm>
          <a:prstGeom prst="rect">
            <a:avLst/>
          </a:prstGeom>
          <a:noFill/>
        </p:spPr>
        <p:txBody>
          <a:bodyPr wrap="none" rtlCol="0">
            <a:spAutoFit/>
          </a:bodyPr>
          <a:lstStyle/>
          <a:p>
            <a:r>
              <a:rPr lang="en-US" dirty="0"/>
              <a:t>#2</a:t>
            </a:r>
            <a:endParaRPr lang="en-GB" dirty="0"/>
          </a:p>
        </p:txBody>
      </p:sp>
      <p:sp>
        <p:nvSpPr>
          <p:cNvPr id="9" name="TextBox 8">
            <a:extLst>
              <a:ext uri="{FF2B5EF4-FFF2-40B4-BE49-F238E27FC236}">
                <a16:creationId xmlns:a16="http://schemas.microsoft.com/office/drawing/2014/main" id="{63E32561-826C-4BF7-9BE3-D13296CF89A4}"/>
              </a:ext>
            </a:extLst>
          </p:cNvPr>
          <p:cNvSpPr txBox="1"/>
          <p:nvPr/>
        </p:nvSpPr>
        <p:spPr>
          <a:xfrm>
            <a:off x="8256491" y="3878682"/>
            <a:ext cx="479618" cy="369332"/>
          </a:xfrm>
          <a:prstGeom prst="rect">
            <a:avLst/>
          </a:prstGeom>
          <a:noFill/>
        </p:spPr>
        <p:txBody>
          <a:bodyPr wrap="none" rtlCol="0">
            <a:spAutoFit/>
          </a:bodyPr>
          <a:lstStyle/>
          <a:p>
            <a:r>
              <a:rPr lang="en-US" dirty="0"/>
              <a:t>#6</a:t>
            </a:r>
            <a:endParaRPr lang="en-GB" dirty="0"/>
          </a:p>
        </p:txBody>
      </p:sp>
    </p:spTree>
    <p:extLst>
      <p:ext uri="{BB962C8B-B14F-4D97-AF65-F5344CB8AC3E}">
        <p14:creationId xmlns:p14="http://schemas.microsoft.com/office/powerpoint/2010/main" val="1868622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40E32-A1DC-469D-B2D3-85ED4527F0B1}"/>
              </a:ext>
            </a:extLst>
          </p:cNvPr>
          <p:cNvSpPr>
            <a:spLocks noGrp="1"/>
          </p:cNvSpPr>
          <p:nvPr>
            <p:ph type="title"/>
          </p:nvPr>
        </p:nvSpPr>
        <p:spPr>
          <a:xfrm>
            <a:off x="2592925" y="716532"/>
            <a:ext cx="8911687" cy="1280890"/>
          </a:xfrm>
        </p:spPr>
        <p:txBody>
          <a:bodyPr/>
          <a:lstStyle/>
          <a:p>
            <a:r>
              <a:rPr lang="en-US" dirty="0"/>
              <a:t>Contemporary neutron sources</a:t>
            </a:r>
            <a:endParaRPr lang="en-GB" dirty="0"/>
          </a:p>
        </p:txBody>
      </p:sp>
      <p:sp>
        <p:nvSpPr>
          <p:cNvPr id="3" name="Content Placeholder 2">
            <a:extLst>
              <a:ext uri="{FF2B5EF4-FFF2-40B4-BE49-F238E27FC236}">
                <a16:creationId xmlns:a16="http://schemas.microsoft.com/office/drawing/2014/main" id="{FCC4432F-495A-44FA-A98D-66C249224338}"/>
              </a:ext>
            </a:extLst>
          </p:cNvPr>
          <p:cNvSpPr>
            <a:spLocks noGrp="1"/>
          </p:cNvSpPr>
          <p:nvPr>
            <p:ph idx="1"/>
          </p:nvPr>
        </p:nvSpPr>
        <p:spPr>
          <a:xfrm>
            <a:off x="9949663" y="3842708"/>
            <a:ext cx="2170112" cy="1280890"/>
          </a:xfrm>
        </p:spPr>
        <p:txBody>
          <a:bodyPr>
            <a:normAutofit fontScale="62500" lnSpcReduction="20000"/>
          </a:bodyPr>
          <a:lstStyle/>
          <a:p>
            <a:pPr marL="0" indent="0">
              <a:buNone/>
            </a:pPr>
            <a:r>
              <a:rPr lang="en-GB" dirty="0" err="1"/>
              <a:t>Cikhardt</a:t>
            </a:r>
            <a:r>
              <a:rPr lang="en-GB" dirty="0"/>
              <a:t>, J., et al. "Neutron fluence distribution in experiments with 3 MA deuterium gas-puff z-pinch." </a:t>
            </a:r>
            <a:r>
              <a:rPr lang="en-GB" i="1" dirty="0"/>
              <a:t>Physics of Plasmas</a:t>
            </a:r>
            <a:r>
              <a:rPr lang="en-GB" dirty="0"/>
              <a:t> 27.7 (2020): 072705.</a:t>
            </a:r>
          </a:p>
        </p:txBody>
      </p:sp>
      <p:graphicFrame>
        <p:nvGraphicFramePr>
          <p:cNvPr id="4" name="Table 3">
            <a:extLst>
              <a:ext uri="{FF2B5EF4-FFF2-40B4-BE49-F238E27FC236}">
                <a16:creationId xmlns:a16="http://schemas.microsoft.com/office/drawing/2014/main" id="{3890BD6B-42EE-454E-9DC2-B2CCB6C5765F}"/>
              </a:ext>
            </a:extLst>
          </p:cNvPr>
          <p:cNvGraphicFramePr>
            <a:graphicFrameLocks noGrp="1"/>
          </p:cNvGraphicFramePr>
          <p:nvPr>
            <p:extLst>
              <p:ext uri="{D42A27DB-BD31-4B8C-83A1-F6EECF244321}">
                <p14:modId xmlns:p14="http://schemas.microsoft.com/office/powerpoint/2010/main" val="2863970441"/>
              </p:ext>
            </p:extLst>
          </p:nvPr>
        </p:nvGraphicFramePr>
        <p:xfrm>
          <a:off x="687388" y="1499732"/>
          <a:ext cx="9292182" cy="2959153"/>
        </p:xfrm>
        <a:graphic>
          <a:graphicData uri="http://schemas.openxmlformats.org/drawingml/2006/table">
            <a:tbl>
              <a:tblPr firstRow="1">
                <a:tableStyleId>{69C7853C-536D-4A76-A0AE-DD22124D55A5}</a:tableStyleId>
              </a:tblPr>
              <a:tblGrid>
                <a:gridCol w="2730149">
                  <a:extLst>
                    <a:ext uri="{9D8B030D-6E8A-4147-A177-3AD203B41FA5}">
                      <a16:colId xmlns:a16="http://schemas.microsoft.com/office/drawing/2014/main" val="2789252008"/>
                    </a:ext>
                  </a:extLst>
                </a:gridCol>
                <a:gridCol w="1709248">
                  <a:extLst>
                    <a:ext uri="{9D8B030D-6E8A-4147-A177-3AD203B41FA5}">
                      <a16:colId xmlns:a16="http://schemas.microsoft.com/office/drawing/2014/main" val="77755711"/>
                    </a:ext>
                  </a:extLst>
                </a:gridCol>
                <a:gridCol w="1709248">
                  <a:extLst>
                    <a:ext uri="{9D8B030D-6E8A-4147-A177-3AD203B41FA5}">
                      <a16:colId xmlns:a16="http://schemas.microsoft.com/office/drawing/2014/main" val="2948654056"/>
                    </a:ext>
                  </a:extLst>
                </a:gridCol>
                <a:gridCol w="1565255">
                  <a:extLst>
                    <a:ext uri="{9D8B030D-6E8A-4147-A177-3AD203B41FA5}">
                      <a16:colId xmlns:a16="http://schemas.microsoft.com/office/drawing/2014/main" val="752822064"/>
                    </a:ext>
                  </a:extLst>
                </a:gridCol>
                <a:gridCol w="1578282">
                  <a:extLst>
                    <a:ext uri="{9D8B030D-6E8A-4147-A177-3AD203B41FA5}">
                      <a16:colId xmlns:a16="http://schemas.microsoft.com/office/drawing/2014/main" val="665557448"/>
                    </a:ext>
                  </a:extLst>
                </a:gridCol>
              </a:tblGrid>
              <a:tr h="619084">
                <a:tc>
                  <a:txBody>
                    <a:bodyPr/>
                    <a:lstStyle/>
                    <a:p>
                      <a:pPr algn="ctr" rtl="0" fontAlgn="b"/>
                      <a:r>
                        <a:rPr lang="en-US" sz="1400" b="0" i="0" dirty="0">
                          <a:effectLst/>
                        </a:rPr>
                        <a:t>Facility</a:t>
                      </a:r>
                      <a:endParaRPr lang="en-GB" sz="1400" b="0" i="0" dirty="0">
                        <a:effectLst/>
                      </a:endParaRPr>
                    </a:p>
                  </a:txBody>
                  <a:tcPr marL="28363" marR="28363" marT="18909" marB="18909" anchor="b"/>
                </a:tc>
                <a:tc>
                  <a:txBody>
                    <a:bodyPr/>
                    <a:lstStyle/>
                    <a:p>
                      <a:pPr algn="ctr" rtl="0" fontAlgn="b"/>
                      <a:r>
                        <a:rPr lang="en-GB" sz="1400" b="0" i="0" dirty="0">
                          <a:effectLst/>
                        </a:rPr>
                        <a:t>Peak neutron flux [n cm</a:t>
                      </a:r>
                      <a:r>
                        <a:rPr lang="en-GB" sz="1400" b="0" i="0" baseline="30000" dirty="0">
                          <a:effectLst/>
                        </a:rPr>
                        <a:t>-2</a:t>
                      </a:r>
                      <a:r>
                        <a:rPr lang="en-GB" sz="1400" b="0" i="0" dirty="0">
                          <a:effectLst/>
                        </a:rPr>
                        <a:t> s</a:t>
                      </a:r>
                      <a:r>
                        <a:rPr lang="en-GB" sz="1400" b="0" i="0" baseline="30000" dirty="0">
                          <a:effectLst/>
                        </a:rPr>
                        <a:t>-1</a:t>
                      </a:r>
                      <a:r>
                        <a:rPr lang="en-GB" sz="1400" b="0" i="0" dirty="0">
                          <a:effectLst/>
                        </a:rPr>
                        <a:t>]</a:t>
                      </a:r>
                    </a:p>
                  </a:txBody>
                  <a:tcPr marL="28363" marR="28363" marT="18909" marB="18909"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GB" sz="1400" b="0" i="0" dirty="0">
                          <a:effectLst/>
                        </a:rPr>
                        <a:t>Average neutron flux [n cm</a:t>
                      </a:r>
                      <a:r>
                        <a:rPr lang="en-GB" sz="1400" b="0" i="0" baseline="30000" dirty="0">
                          <a:effectLst/>
                        </a:rPr>
                        <a:t>-2</a:t>
                      </a:r>
                      <a:r>
                        <a:rPr lang="en-GB" sz="1400" b="0" i="0" dirty="0">
                          <a:effectLst/>
                        </a:rPr>
                        <a:t> s</a:t>
                      </a:r>
                      <a:r>
                        <a:rPr lang="en-GB" sz="1400" b="0" i="0" baseline="30000" dirty="0">
                          <a:effectLst/>
                        </a:rPr>
                        <a:t>-1</a:t>
                      </a:r>
                      <a:r>
                        <a:rPr lang="en-GB" sz="1400" b="0" i="0" dirty="0">
                          <a:effectLst/>
                        </a:rPr>
                        <a:t>]</a:t>
                      </a:r>
                    </a:p>
                  </a:txBody>
                  <a:tcPr marL="28363" marR="28363" marT="18909" marB="18909" anchor="b"/>
                </a:tc>
                <a:tc>
                  <a:txBody>
                    <a:bodyPr/>
                    <a:lstStyle/>
                    <a:p>
                      <a:pPr algn="ctr" rtl="0" fontAlgn="b"/>
                      <a:r>
                        <a:rPr lang="en-GB" sz="1400" b="0" i="0" dirty="0">
                          <a:effectLst/>
                        </a:rPr>
                        <a:t>Neutron bunch duration</a:t>
                      </a:r>
                    </a:p>
                  </a:txBody>
                  <a:tcPr marL="28363" marR="28363" marT="18909" marB="18909" anchor="b"/>
                </a:tc>
                <a:tc>
                  <a:txBody>
                    <a:bodyPr/>
                    <a:lstStyle/>
                    <a:p>
                      <a:pPr algn="ctr" rtl="0" fontAlgn="b"/>
                      <a:r>
                        <a:rPr lang="en-US" sz="1400" b="0" i="0" dirty="0">
                          <a:effectLst/>
                        </a:rPr>
                        <a:t>Repetition rate</a:t>
                      </a:r>
                      <a:endParaRPr lang="en-GB" sz="1400" b="0" i="0" dirty="0">
                        <a:effectLst/>
                      </a:endParaRPr>
                    </a:p>
                  </a:txBody>
                  <a:tcPr marL="28363" marR="28363" marT="18909" marB="18909" anchor="b"/>
                </a:tc>
                <a:extLst>
                  <a:ext uri="{0D108BD9-81ED-4DB2-BD59-A6C34878D82A}">
                    <a16:rowId xmlns:a16="http://schemas.microsoft.com/office/drawing/2014/main" val="2606368285"/>
                  </a:ext>
                </a:extLst>
              </a:tr>
              <a:tr h="514309">
                <a:tc>
                  <a:txBody>
                    <a:bodyPr/>
                    <a:lstStyle/>
                    <a:p>
                      <a:pPr rtl="0" fontAlgn="b"/>
                      <a:r>
                        <a:rPr lang="en-GB" sz="1400" dirty="0">
                          <a:effectLst/>
                        </a:rPr>
                        <a:t> </a:t>
                      </a:r>
                      <a:r>
                        <a:rPr lang="en-GB" sz="1400" dirty="0" err="1">
                          <a:effectLst/>
                        </a:rPr>
                        <a:t>Institut</a:t>
                      </a:r>
                      <a:r>
                        <a:rPr lang="en-GB" sz="1400" dirty="0">
                          <a:effectLst/>
                        </a:rPr>
                        <a:t> Laue–Langevin (reactor)</a:t>
                      </a:r>
                    </a:p>
                  </a:txBody>
                  <a:tcPr marL="28363" marR="28363" marT="18909" marB="18909" anchor="b"/>
                </a:tc>
                <a:tc>
                  <a:txBody>
                    <a:bodyPr/>
                    <a:lstStyle/>
                    <a:p>
                      <a:pPr algn="ctr" rtl="0" fontAlgn="b"/>
                      <a:r>
                        <a:rPr lang="en-GB" sz="1400" dirty="0">
                          <a:effectLst/>
                        </a:rPr>
                        <a:t>10</a:t>
                      </a:r>
                      <a:r>
                        <a:rPr lang="en-US" sz="1400" baseline="30000" dirty="0">
                          <a:effectLst/>
                        </a:rPr>
                        <a:t>15</a:t>
                      </a:r>
                      <a:endParaRPr lang="en-GB" sz="1400" baseline="30000" dirty="0">
                        <a:effectLst/>
                      </a:endParaRPr>
                    </a:p>
                  </a:txBody>
                  <a:tcPr marL="28363" marR="28363" marT="18909" marB="18909"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GB" sz="1400" dirty="0">
                          <a:effectLst/>
                        </a:rPr>
                        <a:t>10</a:t>
                      </a:r>
                      <a:r>
                        <a:rPr lang="en-US" sz="1400" baseline="30000" dirty="0">
                          <a:effectLst/>
                        </a:rPr>
                        <a:t>15</a:t>
                      </a:r>
                      <a:endParaRPr lang="en-GB" sz="1400" baseline="30000" dirty="0">
                        <a:effectLst/>
                      </a:endParaRPr>
                    </a:p>
                  </a:txBody>
                  <a:tcPr marL="28363" marR="28363" marT="18909" marB="18909" anchor="b"/>
                </a:tc>
                <a:tc>
                  <a:txBody>
                    <a:bodyPr/>
                    <a:lstStyle/>
                    <a:p>
                      <a:pPr algn="ctr" rtl="0" fontAlgn="b"/>
                      <a:r>
                        <a:rPr lang="en-GB" sz="1400" dirty="0">
                          <a:effectLst/>
                        </a:rPr>
                        <a:t>continuous</a:t>
                      </a:r>
                    </a:p>
                  </a:txBody>
                  <a:tcPr marL="28363" marR="28363" marT="18909" marB="18909" anchor="b"/>
                </a:tc>
                <a:tc>
                  <a:txBody>
                    <a:bodyPr/>
                    <a:lstStyle/>
                    <a:p>
                      <a:pPr algn="ctr" rtl="0" fontAlgn="b"/>
                      <a:r>
                        <a:rPr lang="en-GB" sz="1400" dirty="0">
                          <a:effectLst/>
                        </a:rPr>
                        <a:t>continuous</a:t>
                      </a:r>
                    </a:p>
                  </a:txBody>
                  <a:tcPr marL="28363" marR="28363" marT="18909" marB="18909" anchor="b"/>
                </a:tc>
                <a:extLst>
                  <a:ext uri="{0D108BD9-81ED-4DB2-BD59-A6C34878D82A}">
                    <a16:rowId xmlns:a16="http://schemas.microsoft.com/office/drawing/2014/main" val="2253283371"/>
                  </a:ext>
                </a:extLst>
              </a:tr>
              <a:tr h="514309">
                <a:tc>
                  <a:txBody>
                    <a:bodyPr/>
                    <a:lstStyle/>
                    <a:p>
                      <a:pPr rtl="0" fontAlgn="b"/>
                      <a:r>
                        <a:rPr lang="de-DE" sz="1400" dirty="0">
                          <a:effectLst/>
                        </a:rPr>
                        <a:t>Spallation Neutron source  (</a:t>
                      </a:r>
                      <a:r>
                        <a:rPr lang="de-DE" sz="1400" dirty="0" err="1">
                          <a:effectLst/>
                        </a:rPr>
                        <a:t>accelerator</a:t>
                      </a:r>
                      <a:r>
                        <a:rPr lang="de-DE" sz="1400" dirty="0">
                          <a:effectLst/>
                        </a:rPr>
                        <a:t>)</a:t>
                      </a:r>
                    </a:p>
                  </a:txBody>
                  <a:tcPr marL="28363" marR="28363" marT="18909" marB="18909" anchor="b"/>
                </a:tc>
                <a:tc>
                  <a:txBody>
                    <a:bodyPr/>
                    <a:lstStyle/>
                    <a:p>
                      <a:pPr algn="ctr" rtl="0" fontAlgn="b"/>
                      <a:r>
                        <a:rPr lang="en-GB" sz="1400" dirty="0">
                          <a:effectLst/>
                        </a:rPr>
                        <a:t>10</a:t>
                      </a:r>
                      <a:r>
                        <a:rPr lang="en-US" sz="1400" baseline="30000" dirty="0">
                          <a:effectLst/>
                        </a:rPr>
                        <a:t>16</a:t>
                      </a:r>
                      <a:endParaRPr lang="en-GB" sz="1400" baseline="30000" dirty="0">
                        <a:effectLst/>
                      </a:endParaRPr>
                    </a:p>
                  </a:txBody>
                  <a:tcPr marL="28363" marR="28363" marT="18909" marB="18909"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GB" sz="1400" dirty="0">
                          <a:effectLst/>
                        </a:rPr>
                        <a:t>10</a:t>
                      </a:r>
                      <a:r>
                        <a:rPr lang="en-US" sz="1400" baseline="30000" dirty="0">
                          <a:effectLst/>
                        </a:rPr>
                        <a:t>1</a:t>
                      </a:r>
                      <a:r>
                        <a:rPr lang="cs-CZ" sz="1400" baseline="30000" dirty="0">
                          <a:effectLst/>
                        </a:rPr>
                        <a:t>2</a:t>
                      </a:r>
                      <a:endParaRPr lang="en-GB" sz="1400" baseline="30000" dirty="0">
                        <a:effectLst/>
                      </a:endParaRPr>
                    </a:p>
                  </a:txBody>
                  <a:tcPr marL="28363" marR="28363" marT="18909" marB="18909" anchor="b"/>
                </a:tc>
                <a:tc>
                  <a:txBody>
                    <a:bodyPr/>
                    <a:lstStyle/>
                    <a:p>
                      <a:pPr algn="ctr" rtl="0" fontAlgn="b"/>
                      <a:r>
                        <a:rPr lang="fr-FR" sz="1400" dirty="0">
                          <a:effectLst/>
                        </a:rPr>
                        <a:t>1 </a:t>
                      </a:r>
                      <a:r>
                        <a:rPr lang="fr-FR" sz="1400" dirty="0" err="1">
                          <a:effectLst/>
                        </a:rPr>
                        <a:t>μs</a:t>
                      </a:r>
                      <a:endParaRPr lang="en-GB" sz="1400" dirty="0">
                        <a:effectLst/>
                      </a:endParaRPr>
                    </a:p>
                  </a:txBody>
                  <a:tcPr marL="28363" marR="28363" marT="18909" marB="18909" anchor="b"/>
                </a:tc>
                <a:tc>
                  <a:txBody>
                    <a:bodyPr/>
                    <a:lstStyle/>
                    <a:p>
                      <a:pPr algn="ctr" rtl="0" fontAlgn="b"/>
                      <a:r>
                        <a:rPr lang="cs-CZ" sz="1400" dirty="0">
                          <a:effectLst/>
                        </a:rPr>
                        <a:t>60 Hz</a:t>
                      </a:r>
                      <a:endParaRPr lang="en-GB" sz="1400" dirty="0">
                        <a:effectLst/>
                      </a:endParaRPr>
                    </a:p>
                  </a:txBody>
                  <a:tcPr marL="28363" marR="28363" marT="18909" marB="18909" anchor="b"/>
                </a:tc>
                <a:extLst>
                  <a:ext uri="{0D108BD9-81ED-4DB2-BD59-A6C34878D82A}">
                    <a16:rowId xmlns:a16="http://schemas.microsoft.com/office/drawing/2014/main" val="2332408838"/>
                  </a:ext>
                </a:extLst>
              </a:tr>
              <a:tr h="514309">
                <a:tc>
                  <a:txBody>
                    <a:bodyPr/>
                    <a:lstStyle/>
                    <a:p>
                      <a:pPr rtl="0" fontAlgn="b"/>
                      <a:r>
                        <a:rPr lang="cs-CZ" sz="1400" dirty="0">
                          <a:effectLst/>
                        </a:rPr>
                        <a:t>National Ignition Facility (fusion devoted laser)</a:t>
                      </a:r>
                      <a:endParaRPr lang="de-DE" sz="1400" dirty="0">
                        <a:effectLst/>
                      </a:endParaRPr>
                    </a:p>
                  </a:txBody>
                  <a:tcPr marL="28363" marR="28363" marT="18909" marB="18909"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GB" sz="1400" dirty="0">
                          <a:effectLst/>
                        </a:rPr>
                        <a:t>10</a:t>
                      </a:r>
                      <a:r>
                        <a:rPr lang="cs-CZ" sz="1400" baseline="30000" dirty="0">
                          <a:effectLst/>
                        </a:rPr>
                        <a:t>2</a:t>
                      </a:r>
                      <a:r>
                        <a:rPr lang="en-US" sz="1400" baseline="30000" dirty="0">
                          <a:effectLst/>
                        </a:rPr>
                        <a:t>6</a:t>
                      </a:r>
                      <a:endParaRPr lang="en-GB" sz="1400" baseline="30000" dirty="0">
                        <a:effectLst/>
                      </a:endParaRPr>
                    </a:p>
                  </a:txBody>
                  <a:tcPr marL="28363" marR="28363" marT="18909" marB="18909"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GB" sz="1400" dirty="0">
                          <a:effectLst/>
                        </a:rPr>
                        <a:t>10</a:t>
                      </a:r>
                      <a:r>
                        <a:rPr lang="en-US" sz="1400" baseline="30000" dirty="0">
                          <a:effectLst/>
                        </a:rPr>
                        <a:t>1</a:t>
                      </a:r>
                      <a:r>
                        <a:rPr lang="cs-CZ" sz="1400" baseline="30000" dirty="0">
                          <a:effectLst/>
                        </a:rPr>
                        <a:t>0</a:t>
                      </a:r>
                      <a:endParaRPr lang="en-GB" sz="1400" baseline="30000" dirty="0">
                        <a:effectLst/>
                      </a:endParaRPr>
                    </a:p>
                  </a:txBody>
                  <a:tcPr marL="28363" marR="28363" marT="18909" marB="18909" anchor="b"/>
                </a:tc>
                <a:tc>
                  <a:txBody>
                    <a:bodyPr/>
                    <a:lstStyle/>
                    <a:p>
                      <a:pPr algn="ctr" rtl="0" fontAlgn="b"/>
                      <a:r>
                        <a:rPr lang="cs-CZ" sz="1400" dirty="0">
                          <a:effectLst/>
                        </a:rPr>
                        <a:t>10</a:t>
                      </a:r>
                      <a:r>
                        <a:rPr lang="en-US" sz="1400" dirty="0">
                          <a:effectLst/>
                        </a:rPr>
                        <a:t>0 p</a:t>
                      </a:r>
                      <a:r>
                        <a:rPr lang="cs-CZ" sz="1400" dirty="0">
                          <a:effectLst/>
                        </a:rPr>
                        <a:t>s</a:t>
                      </a:r>
                      <a:endParaRPr lang="en-GB" sz="1400" dirty="0">
                        <a:effectLst/>
                      </a:endParaRPr>
                    </a:p>
                  </a:txBody>
                  <a:tcPr marL="28363" marR="28363" marT="18909" marB="18909"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cs-CZ" sz="1400" dirty="0">
                          <a:effectLst/>
                        </a:rPr>
                        <a:t>once a day</a:t>
                      </a:r>
                      <a:endParaRPr lang="en-GB" sz="1400" dirty="0">
                        <a:effectLst/>
                      </a:endParaRPr>
                    </a:p>
                  </a:txBody>
                  <a:tcPr marL="28363" marR="28363" marT="18909" marB="18909" anchor="b"/>
                </a:tc>
                <a:extLst>
                  <a:ext uri="{0D108BD9-81ED-4DB2-BD59-A6C34878D82A}">
                    <a16:rowId xmlns:a16="http://schemas.microsoft.com/office/drawing/2014/main" val="2276691183"/>
                  </a:ext>
                </a:extLst>
              </a:tr>
              <a:tr h="398571">
                <a:tc>
                  <a:txBody>
                    <a:bodyPr/>
                    <a:lstStyle/>
                    <a:p>
                      <a:pPr rtl="0" fontAlgn="b"/>
                      <a:r>
                        <a:rPr lang="da-DK" sz="1400" dirty="0">
                          <a:effectLst/>
                        </a:rPr>
                        <a:t>GIT-12 (Z-pinch)</a:t>
                      </a:r>
                      <a:endParaRPr lang="da-DK" sz="1400" i="1" dirty="0">
                        <a:effectLst/>
                      </a:endParaRPr>
                    </a:p>
                  </a:txBody>
                  <a:tcPr marL="28363" marR="28363" marT="18909" marB="18909"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GB" sz="1400" dirty="0">
                          <a:effectLst/>
                        </a:rPr>
                        <a:t>10</a:t>
                      </a:r>
                      <a:r>
                        <a:rPr lang="en-US" sz="1400" baseline="30000" dirty="0">
                          <a:effectLst/>
                        </a:rPr>
                        <a:t>1</a:t>
                      </a:r>
                      <a:r>
                        <a:rPr lang="cs-CZ" sz="1400" baseline="30000" dirty="0">
                          <a:effectLst/>
                        </a:rPr>
                        <a:t>8</a:t>
                      </a:r>
                      <a:endParaRPr lang="en-GB" sz="1400" baseline="30000" dirty="0">
                        <a:effectLst/>
                      </a:endParaRPr>
                    </a:p>
                  </a:txBody>
                  <a:tcPr marL="28363" marR="28363" marT="18909" marB="18909"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GB" sz="1400" dirty="0">
                          <a:effectLst/>
                        </a:rPr>
                        <a:t>10</a:t>
                      </a:r>
                      <a:r>
                        <a:rPr lang="en-US" sz="1400" baseline="30000" dirty="0">
                          <a:effectLst/>
                        </a:rPr>
                        <a:t>6</a:t>
                      </a:r>
                      <a:endParaRPr lang="en-GB" sz="1400" baseline="30000" dirty="0">
                        <a:effectLst/>
                      </a:endParaRPr>
                    </a:p>
                  </a:txBody>
                  <a:tcPr marL="28363" marR="28363" marT="18909" marB="18909" anchor="b"/>
                </a:tc>
                <a:tc>
                  <a:txBody>
                    <a:bodyPr/>
                    <a:lstStyle/>
                    <a:p>
                      <a:pPr algn="ctr" rtl="0" fontAlgn="b"/>
                      <a:r>
                        <a:rPr lang="en-US" sz="1400" dirty="0">
                          <a:effectLst/>
                        </a:rPr>
                        <a:t>10 ns</a:t>
                      </a:r>
                      <a:endParaRPr lang="en-GB" sz="1400" dirty="0">
                        <a:effectLst/>
                      </a:endParaRPr>
                    </a:p>
                  </a:txBody>
                  <a:tcPr marL="28363" marR="28363" marT="18909" marB="18909"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cs-CZ" sz="1400" dirty="0">
                          <a:effectLst/>
                        </a:rPr>
                        <a:t>once a day</a:t>
                      </a:r>
                      <a:endParaRPr lang="en-GB" sz="1400" dirty="0">
                        <a:effectLst/>
                      </a:endParaRPr>
                    </a:p>
                  </a:txBody>
                  <a:tcPr marL="28363" marR="28363" marT="18909" marB="18909" anchor="b"/>
                </a:tc>
                <a:extLst>
                  <a:ext uri="{0D108BD9-81ED-4DB2-BD59-A6C34878D82A}">
                    <a16:rowId xmlns:a16="http://schemas.microsoft.com/office/drawing/2014/main" val="1684207044"/>
                  </a:ext>
                </a:extLst>
              </a:tr>
              <a:tr h="398571">
                <a:tc>
                  <a:txBody>
                    <a:bodyPr/>
                    <a:lstStyle/>
                    <a:p>
                      <a:pPr rtl="0" fontAlgn="b"/>
                      <a:r>
                        <a:rPr lang="cs-CZ" sz="1400" dirty="0">
                          <a:effectLst/>
                        </a:rPr>
                        <a:t>Current lasers</a:t>
                      </a:r>
                      <a:endParaRPr lang="da-DK" sz="1400" dirty="0">
                        <a:effectLst/>
                      </a:endParaRPr>
                    </a:p>
                  </a:txBody>
                  <a:tcPr marL="28363" marR="28363" marT="18909" marB="18909" anchor="b"/>
                </a:tc>
                <a:tc>
                  <a:txBody>
                    <a:bodyPr/>
                    <a:lstStyle/>
                    <a:p>
                      <a:pPr algn="ctr" rtl="0" fontAlgn="b"/>
                      <a:r>
                        <a:rPr lang="en-GB" sz="1400" dirty="0">
                          <a:effectLst/>
                        </a:rPr>
                        <a:t>10</a:t>
                      </a:r>
                      <a:r>
                        <a:rPr lang="en-US" sz="1400" baseline="30000" dirty="0">
                          <a:effectLst/>
                        </a:rPr>
                        <a:t>1</a:t>
                      </a:r>
                      <a:r>
                        <a:rPr lang="cs-CZ" sz="1400" baseline="30000" dirty="0">
                          <a:effectLst/>
                        </a:rPr>
                        <a:t>8</a:t>
                      </a:r>
                      <a:endParaRPr lang="en-GB" sz="1400" baseline="30000" dirty="0">
                        <a:effectLst/>
                      </a:endParaRPr>
                    </a:p>
                  </a:txBody>
                  <a:tcPr marL="28363" marR="28363" marT="18909" marB="18909"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GB" sz="1400" dirty="0">
                          <a:effectLst/>
                        </a:rPr>
                        <a:t>10</a:t>
                      </a:r>
                      <a:r>
                        <a:rPr lang="en-US" sz="1400" baseline="30000" dirty="0">
                          <a:effectLst/>
                        </a:rPr>
                        <a:t>6</a:t>
                      </a:r>
                      <a:endParaRPr lang="en-GB" sz="1400" baseline="30000" dirty="0">
                        <a:effectLst/>
                      </a:endParaRPr>
                    </a:p>
                  </a:txBody>
                  <a:tcPr marL="28363" marR="28363" marT="18909" marB="18909" anchor="b"/>
                </a:tc>
                <a:tc>
                  <a:txBody>
                    <a:bodyPr/>
                    <a:lstStyle/>
                    <a:p>
                      <a:pPr algn="ctr" rtl="0" fontAlgn="b"/>
                      <a:r>
                        <a:rPr lang="cs-CZ" sz="1400" dirty="0">
                          <a:effectLst/>
                        </a:rPr>
                        <a:t>1 ns</a:t>
                      </a:r>
                      <a:endParaRPr lang="en-GB" sz="1400" dirty="0">
                        <a:effectLst/>
                      </a:endParaRPr>
                    </a:p>
                  </a:txBody>
                  <a:tcPr marL="28363" marR="28363" marT="18909" marB="18909" anchor="b"/>
                </a:tc>
                <a:tc>
                  <a:txBody>
                    <a:bodyPr/>
                    <a:lstStyle/>
                    <a:p>
                      <a:pPr algn="ctr" rtl="0" fontAlgn="b"/>
                      <a:r>
                        <a:rPr lang="en-GB" sz="1400" dirty="0">
                          <a:effectLst/>
                        </a:rPr>
                        <a:t>once per hour</a:t>
                      </a:r>
                    </a:p>
                  </a:txBody>
                  <a:tcPr marL="28363" marR="28363" marT="18909" marB="18909" anchor="b"/>
                </a:tc>
                <a:extLst>
                  <a:ext uri="{0D108BD9-81ED-4DB2-BD59-A6C34878D82A}">
                    <a16:rowId xmlns:a16="http://schemas.microsoft.com/office/drawing/2014/main" val="1921918554"/>
                  </a:ext>
                </a:extLst>
              </a:tr>
            </a:tbl>
          </a:graphicData>
        </a:graphic>
      </p:graphicFrame>
      <p:pic>
        <p:nvPicPr>
          <p:cNvPr id="1026" name="Picture 2" descr="https://www.ill.eu/fileadmin/user_upload/ILL/5_Reactor_and_safety/reactor_web.jpg">
            <a:extLst>
              <a:ext uri="{FF2B5EF4-FFF2-40B4-BE49-F238E27FC236}">
                <a16:creationId xmlns:a16="http://schemas.microsoft.com/office/drawing/2014/main" id="{5E7A410C-3227-424E-8474-BC9A132526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25" y="4601640"/>
            <a:ext cx="4216413" cy="21812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allation Neutron Source Features Superconducting Linac">
            <a:extLst>
              <a:ext uri="{FF2B5EF4-FFF2-40B4-BE49-F238E27FC236}">
                <a16:creationId xmlns:a16="http://schemas.microsoft.com/office/drawing/2014/main" id="{E5E238D5-426C-4E83-BF9B-C4D19E817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0123" y="4601640"/>
            <a:ext cx="3878051" cy="22160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ars.els-cdn.com/content/image/1-s2.0-S2468080X16300474-gr1_lrg.jpg">
            <a:extLst>
              <a:ext uri="{FF2B5EF4-FFF2-40B4-BE49-F238E27FC236}">
                <a16:creationId xmlns:a16="http://schemas.microsoft.com/office/drawing/2014/main" id="{C7BE2D41-8A9F-4885-AB84-BD9DA0CF01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8887" y="4713711"/>
            <a:ext cx="3290888" cy="2144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917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3E1FA-DB25-42FF-A7CE-72D882D39C3C}"/>
              </a:ext>
            </a:extLst>
          </p:cNvPr>
          <p:cNvSpPr>
            <a:spLocks noGrp="1"/>
          </p:cNvSpPr>
          <p:nvPr>
            <p:ph type="title"/>
          </p:nvPr>
        </p:nvSpPr>
        <p:spPr/>
        <p:txBody>
          <a:bodyPr/>
          <a:lstStyle/>
          <a:p>
            <a:r>
              <a:rPr lang="en-US" dirty="0"/>
              <a:t>Laser-driven neutron source</a:t>
            </a:r>
            <a:endParaRPr lang="en-GB" dirty="0"/>
          </a:p>
        </p:txBody>
      </p:sp>
      <p:pic>
        <p:nvPicPr>
          <p:cNvPr id="10" name="Content Placeholder 9">
            <a:extLst>
              <a:ext uri="{FF2B5EF4-FFF2-40B4-BE49-F238E27FC236}">
                <a16:creationId xmlns:a16="http://schemas.microsoft.com/office/drawing/2014/main" id="{E9F8AE1B-ED7A-43F2-AE33-0A093126ECC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36244" y="1352022"/>
            <a:ext cx="6141933" cy="2363685"/>
          </a:xfrm>
        </p:spPr>
      </p:pic>
      <p:graphicFrame>
        <p:nvGraphicFramePr>
          <p:cNvPr id="12" name="Table 11">
            <a:extLst>
              <a:ext uri="{FF2B5EF4-FFF2-40B4-BE49-F238E27FC236}">
                <a16:creationId xmlns:a16="http://schemas.microsoft.com/office/drawing/2014/main" id="{B1921B77-C79D-4CB3-B059-14810296B331}"/>
              </a:ext>
            </a:extLst>
          </p:cNvPr>
          <p:cNvGraphicFramePr>
            <a:graphicFrameLocks noGrp="1"/>
          </p:cNvGraphicFramePr>
          <p:nvPr>
            <p:extLst>
              <p:ext uri="{D42A27DB-BD31-4B8C-83A1-F6EECF244321}">
                <p14:modId xmlns:p14="http://schemas.microsoft.com/office/powerpoint/2010/main" val="597375199"/>
              </p:ext>
            </p:extLst>
          </p:nvPr>
        </p:nvGraphicFramePr>
        <p:xfrm>
          <a:off x="1899320" y="3900373"/>
          <a:ext cx="9934853" cy="2473614"/>
        </p:xfrm>
        <a:graphic>
          <a:graphicData uri="http://schemas.openxmlformats.org/drawingml/2006/table">
            <a:tbl>
              <a:tblPr firstRow="1">
                <a:tableStyleId>{69C7853C-536D-4A76-A0AE-DD22124D55A5}</a:tableStyleId>
              </a:tblPr>
              <a:tblGrid>
                <a:gridCol w="2530093">
                  <a:extLst>
                    <a:ext uri="{9D8B030D-6E8A-4147-A177-3AD203B41FA5}">
                      <a16:colId xmlns:a16="http://schemas.microsoft.com/office/drawing/2014/main" val="2789252008"/>
                    </a:ext>
                  </a:extLst>
                </a:gridCol>
                <a:gridCol w="684000">
                  <a:extLst>
                    <a:ext uri="{9D8B030D-6E8A-4147-A177-3AD203B41FA5}">
                      <a16:colId xmlns:a16="http://schemas.microsoft.com/office/drawing/2014/main" val="77755711"/>
                    </a:ext>
                  </a:extLst>
                </a:gridCol>
                <a:gridCol w="684000">
                  <a:extLst>
                    <a:ext uri="{9D8B030D-6E8A-4147-A177-3AD203B41FA5}">
                      <a16:colId xmlns:a16="http://schemas.microsoft.com/office/drawing/2014/main" val="2948654056"/>
                    </a:ext>
                  </a:extLst>
                </a:gridCol>
                <a:gridCol w="1872000">
                  <a:extLst>
                    <a:ext uri="{9D8B030D-6E8A-4147-A177-3AD203B41FA5}">
                      <a16:colId xmlns:a16="http://schemas.microsoft.com/office/drawing/2014/main" val="752822064"/>
                    </a:ext>
                  </a:extLst>
                </a:gridCol>
                <a:gridCol w="1041190">
                  <a:extLst>
                    <a:ext uri="{9D8B030D-6E8A-4147-A177-3AD203B41FA5}">
                      <a16:colId xmlns:a16="http://schemas.microsoft.com/office/drawing/2014/main" val="665557448"/>
                    </a:ext>
                  </a:extLst>
                </a:gridCol>
                <a:gridCol w="1041190">
                  <a:extLst>
                    <a:ext uri="{9D8B030D-6E8A-4147-A177-3AD203B41FA5}">
                      <a16:colId xmlns:a16="http://schemas.microsoft.com/office/drawing/2014/main" val="1027092717"/>
                    </a:ext>
                  </a:extLst>
                </a:gridCol>
                <a:gridCol w="1041190">
                  <a:extLst>
                    <a:ext uri="{9D8B030D-6E8A-4147-A177-3AD203B41FA5}">
                      <a16:colId xmlns:a16="http://schemas.microsoft.com/office/drawing/2014/main" val="2638211972"/>
                    </a:ext>
                  </a:extLst>
                </a:gridCol>
                <a:gridCol w="1041190">
                  <a:extLst>
                    <a:ext uri="{9D8B030D-6E8A-4147-A177-3AD203B41FA5}">
                      <a16:colId xmlns:a16="http://schemas.microsoft.com/office/drawing/2014/main" val="1425077541"/>
                    </a:ext>
                  </a:extLst>
                </a:gridCol>
              </a:tblGrid>
              <a:tr h="360000">
                <a:tc>
                  <a:txBody>
                    <a:bodyPr/>
                    <a:lstStyle/>
                    <a:p>
                      <a:pPr algn="ctr" rtl="0" fontAlgn="b"/>
                      <a:endParaRPr lang="en-GB" sz="1400" b="0" dirty="0">
                        <a:effectLst/>
                      </a:endParaRPr>
                    </a:p>
                  </a:txBody>
                  <a:tcPr marL="28363" marR="28363" marT="18909" marB="18909" anchor="b"/>
                </a:tc>
                <a:tc>
                  <a:txBody>
                    <a:bodyPr/>
                    <a:lstStyle/>
                    <a:p>
                      <a:pPr algn="ctr" rtl="0" fontAlgn="b"/>
                      <a:r>
                        <a:rPr lang="en-GB" sz="1400" dirty="0">
                          <a:effectLst/>
                        </a:rPr>
                        <a:t>E [J]</a:t>
                      </a:r>
                      <a:endParaRPr lang="en-GB" sz="1400" b="0" dirty="0">
                        <a:effectLst/>
                      </a:endParaRPr>
                    </a:p>
                  </a:txBody>
                  <a:tcPr marL="28363" marR="28363" marT="18909" marB="18909" anchor="b"/>
                </a:tc>
                <a:tc>
                  <a:txBody>
                    <a:bodyPr/>
                    <a:lstStyle/>
                    <a:p>
                      <a:pPr algn="ctr" rtl="0" fontAlgn="b"/>
                      <a:r>
                        <a:rPr lang="el-GR" sz="1400" dirty="0">
                          <a:effectLst/>
                        </a:rPr>
                        <a:t>τ</a:t>
                      </a:r>
                      <a:r>
                        <a:rPr lang="en-GB" sz="1400" dirty="0">
                          <a:effectLst/>
                        </a:rPr>
                        <a:t>[fs]</a:t>
                      </a:r>
                      <a:endParaRPr lang="en-GB" sz="1400" b="0" dirty="0">
                        <a:effectLst/>
                      </a:endParaRPr>
                    </a:p>
                  </a:txBody>
                  <a:tcPr marL="28363" marR="28363" marT="18909" marB="18909" anchor="b"/>
                </a:tc>
                <a:tc>
                  <a:txBody>
                    <a:bodyPr/>
                    <a:lstStyle/>
                    <a:p>
                      <a:pPr algn="ctr" rtl="0" fontAlgn="b"/>
                      <a:r>
                        <a:rPr lang="en-GB" sz="1400" dirty="0">
                          <a:effectLst/>
                        </a:rPr>
                        <a:t>f </a:t>
                      </a:r>
                      <a:endParaRPr lang="en-GB" sz="1400" b="0" dirty="0">
                        <a:effectLst/>
                      </a:endParaRPr>
                    </a:p>
                  </a:txBody>
                  <a:tcPr marL="28363" marR="28363" marT="18909" marB="18909" anchor="b"/>
                </a:tc>
                <a:tc>
                  <a:txBody>
                    <a:bodyPr/>
                    <a:lstStyle/>
                    <a:p>
                      <a:pPr algn="ctr" rtl="0" fontAlgn="b"/>
                      <a:endParaRPr lang="en-GB" sz="1400" b="0" dirty="0">
                        <a:effectLst/>
                      </a:endParaRPr>
                    </a:p>
                  </a:txBody>
                  <a:tcPr marL="28363" marR="28363" marT="18909" marB="18909" anchor="b"/>
                </a:tc>
                <a:tc>
                  <a:txBody>
                    <a:bodyPr/>
                    <a:lstStyle/>
                    <a:p>
                      <a:pPr algn="ctr" rtl="0" fontAlgn="b"/>
                      <a:r>
                        <a:rPr lang="en-GB" sz="1400" dirty="0">
                          <a:effectLst/>
                        </a:rPr>
                        <a:t>F [N/</a:t>
                      </a:r>
                      <a:r>
                        <a:rPr lang="en-GB" sz="1400" dirty="0" err="1">
                          <a:effectLst/>
                        </a:rPr>
                        <a:t>sr</a:t>
                      </a:r>
                      <a:r>
                        <a:rPr lang="en-GB" sz="1400" dirty="0">
                          <a:effectLst/>
                        </a:rPr>
                        <a:t>]</a:t>
                      </a:r>
                      <a:endParaRPr lang="en-GB" sz="1400" b="0" dirty="0">
                        <a:effectLst/>
                      </a:endParaRPr>
                    </a:p>
                  </a:txBody>
                  <a:tcPr marL="28363" marR="28363" marT="18909" marB="18909" anchor="b"/>
                </a:tc>
                <a:tc>
                  <a:txBody>
                    <a:bodyPr/>
                    <a:lstStyle/>
                    <a:p>
                      <a:pPr algn="ctr" rtl="0" fontAlgn="b"/>
                      <a:r>
                        <a:rPr lang="pt-BR" sz="1400" dirty="0">
                          <a:effectLst/>
                        </a:rPr>
                        <a:t>F/E[N/sr/J]</a:t>
                      </a:r>
                      <a:endParaRPr lang="pt-BR" sz="1400" b="0" dirty="0">
                        <a:effectLst/>
                      </a:endParaRPr>
                    </a:p>
                  </a:txBody>
                  <a:tcPr marL="28363" marR="28363" marT="18909" marB="18909" anchor="b"/>
                </a:tc>
                <a:tc>
                  <a:txBody>
                    <a:bodyPr/>
                    <a:lstStyle/>
                    <a:p>
                      <a:pPr algn="ctr" rtl="0" fontAlgn="b"/>
                      <a:r>
                        <a:rPr lang="pt-BR" sz="1400" dirty="0">
                          <a:effectLst/>
                        </a:rPr>
                        <a:t>fF [N/sr/s]</a:t>
                      </a:r>
                      <a:endParaRPr lang="pt-BR" sz="1400" b="0" dirty="0">
                        <a:effectLst/>
                      </a:endParaRPr>
                    </a:p>
                  </a:txBody>
                  <a:tcPr marL="28363" marR="28363" marT="18909" marB="18909" anchor="b"/>
                </a:tc>
                <a:extLst>
                  <a:ext uri="{0D108BD9-81ED-4DB2-BD59-A6C34878D82A}">
                    <a16:rowId xmlns:a16="http://schemas.microsoft.com/office/drawing/2014/main" val="2606368285"/>
                  </a:ext>
                </a:extLst>
              </a:tr>
              <a:tr h="360000">
                <a:tc>
                  <a:txBody>
                    <a:bodyPr/>
                    <a:lstStyle/>
                    <a:p>
                      <a:pPr rtl="0" fontAlgn="b"/>
                      <a:r>
                        <a:rPr lang="en-GB" sz="1400" dirty="0">
                          <a:effectLst/>
                        </a:rPr>
                        <a:t>Roth, et al. PRL (2013)</a:t>
                      </a:r>
                    </a:p>
                  </a:txBody>
                  <a:tcPr marL="28363" marR="28363" marT="18909" marB="18909" anchor="b"/>
                </a:tc>
                <a:tc>
                  <a:txBody>
                    <a:bodyPr/>
                    <a:lstStyle/>
                    <a:p>
                      <a:pPr algn="r" rtl="0" fontAlgn="b"/>
                      <a:r>
                        <a:rPr lang="en-GB" sz="1400" dirty="0">
                          <a:effectLst/>
                        </a:rPr>
                        <a:t>80</a:t>
                      </a:r>
                    </a:p>
                  </a:txBody>
                  <a:tcPr marL="28363" marR="28363" marT="18909" marB="18909" anchor="b"/>
                </a:tc>
                <a:tc>
                  <a:txBody>
                    <a:bodyPr/>
                    <a:lstStyle/>
                    <a:p>
                      <a:pPr algn="r" rtl="0" fontAlgn="b"/>
                      <a:r>
                        <a:rPr lang="en-GB" sz="1400" dirty="0">
                          <a:effectLst/>
                        </a:rPr>
                        <a:t>600</a:t>
                      </a:r>
                    </a:p>
                  </a:txBody>
                  <a:tcPr marL="28363" marR="28363" marT="18909" marB="18909" anchor="b"/>
                </a:tc>
                <a:tc>
                  <a:txBody>
                    <a:bodyPr/>
                    <a:lstStyle/>
                    <a:p>
                      <a:pPr algn="r" rtl="0" fontAlgn="b"/>
                      <a:r>
                        <a:rPr lang="en-GB" sz="1400" dirty="0">
                          <a:effectLst/>
                        </a:rPr>
                        <a:t>once per hour</a:t>
                      </a:r>
                    </a:p>
                  </a:txBody>
                  <a:tcPr marL="28363" marR="28363" marT="18909" marB="18909" anchor="b"/>
                </a:tc>
                <a:tc>
                  <a:txBody>
                    <a:bodyPr/>
                    <a:lstStyle/>
                    <a:p>
                      <a:pPr rtl="0" fontAlgn="b"/>
                      <a:r>
                        <a:rPr lang="en-GB" sz="1400" dirty="0">
                          <a:effectLst/>
                        </a:rPr>
                        <a:t>CD</a:t>
                      </a:r>
                      <a:r>
                        <a:rPr lang="en-GB" sz="1400" baseline="-25000" dirty="0">
                          <a:effectLst/>
                        </a:rPr>
                        <a:t>2</a:t>
                      </a:r>
                      <a:r>
                        <a:rPr lang="en-GB" sz="1400" dirty="0">
                          <a:effectLst/>
                        </a:rPr>
                        <a:t>+Be</a:t>
                      </a:r>
                    </a:p>
                  </a:txBody>
                  <a:tcPr marL="28363" marR="28363" marT="18909" marB="18909" anchor="b"/>
                </a:tc>
                <a:tc>
                  <a:txBody>
                    <a:bodyPr/>
                    <a:lstStyle/>
                    <a:p>
                      <a:pPr algn="r" rtl="0" fontAlgn="b"/>
                      <a:r>
                        <a:rPr lang="en-GB" sz="1400" dirty="0">
                          <a:effectLst/>
                        </a:rPr>
                        <a:t>4.40×10</a:t>
                      </a:r>
                      <a:r>
                        <a:rPr lang="en-GB" sz="1400" baseline="30000" dirty="0">
                          <a:effectLst/>
                        </a:rPr>
                        <a:t>9</a:t>
                      </a:r>
                    </a:p>
                  </a:txBody>
                  <a:tcPr marL="28363" marR="28363" marT="18909" marB="18909" anchor="b"/>
                </a:tc>
                <a:tc>
                  <a:txBody>
                    <a:bodyPr/>
                    <a:lstStyle/>
                    <a:p>
                      <a:pPr algn="r" rtl="0" fontAlgn="b"/>
                      <a:r>
                        <a:rPr lang="en-GB" sz="1400" dirty="0">
                          <a:effectLst/>
                        </a:rPr>
                        <a:t>5.50×10</a:t>
                      </a:r>
                      <a:r>
                        <a:rPr lang="en-GB" sz="1400" baseline="30000" dirty="0">
                          <a:effectLst/>
                        </a:rPr>
                        <a:t>7</a:t>
                      </a:r>
                    </a:p>
                  </a:txBody>
                  <a:tcPr marL="28363" marR="28363" marT="18909" marB="18909" anchor="b"/>
                </a:tc>
                <a:tc>
                  <a:txBody>
                    <a:bodyPr/>
                    <a:lstStyle/>
                    <a:p>
                      <a:pPr algn="r" rtl="0" fontAlgn="b"/>
                      <a:r>
                        <a:rPr lang="en-GB" sz="1400" dirty="0">
                          <a:effectLst/>
                        </a:rPr>
                        <a:t>1.22×10</a:t>
                      </a:r>
                      <a:r>
                        <a:rPr lang="en-GB" sz="1400" baseline="30000" dirty="0">
                          <a:effectLst/>
                        </a:rPr>
                        <a:t>6</a:t>
                      </a:r>
                    </a:p>
                  </a:txBody>
                  <a:tcPr marL="28363" marR="28363" marT="18909" marB="18909" anchor="b"/>
                </a:tc>
                <a:extLst>
                  <a:ext uri="{0D108BD9-81ED-4DB2-BD59-A6C34878D82A}">
                    <a16:rowId xmlns:a16="http://schemas.microsoft.com/office/drawing/2014/main" val="2253283371"/>
                  </a:ext>
                </a:extLst>
              </a:tr>
              <a:tr h="360000">
                <a:tc>
                  <a:txBody>
                    <a:bodyPr/>
                    <a:lstStyle/>
                    <a:p>
                      <a:pPr rtl="0" fontAlgn="b"/>
                      <a:r>
                        <a:rPr lang="de-DE" sz="1400" dirty="0">
                          <a:effectLst/>
                        </a:rPr>
                        <a:t>Kleinschmidt et al., Phys. Plasmas (2018)</a:t>
                      </a:r>
                    </a:p>
                  </a:txBody>
                  <a:tcPr marL="28363" marR="28363" marT="18909" marB="18909" anchor="b"/>
                </a:tc>
                <a:tc>
                  <a:txBody>
                    <a:bodyPr/>
                    <a:lstStyle/>
                    <a:p>
                      <a:pPr algn="r" rtl="0" fontAlgn="b"/>
                      <a:r>
                        <a:rPr lang="en-GB" sz="1400">
                          <a:effectLst/>
                        </a:rPr>
                        <a:t>150</a:t>
                      </a:r>
                    </a:p>
                  </a:txBody>
                  <a:tcPr marL="28363" marR="28363" marT="18909" marB="18909" anchor="b"/>
                </a:tc>
                <a:tc>
                  <a:txBody>
                    <a:bodyPr/>
                    <a:lstStyle/>
                    <a:p>
                      <a:pPr algn="r" rtl="0" fontAlgn="b"/>
                      <a:r>
                        <a:rPr lang="en-US" sz="1400" dirty="0">
                          <a:effectLst/>
                        </a:rPr>
                        <a:t>5</a:t>
                      </a:r>
                      <a:r>
                        <a:rPr lang="en-GB" sz="1400" dirty="0">
                          <a:effectLst/>
                        </a:rPr>
                        <a:t>00</a:t>
                      </a:r>
                    </a:p>
                  </a:txBody>
                  <a:tcPr marL="28363" marR="28363" marT="18909" marB="18909" anchor="b"/>
                </a:tc>
                <a:tc>
                  <a:txBody>
                    <a:bodyPr/>
                    <a:lstStyle/>
                    <a:p>
                      <a:pPr algn="r" rtl="0" fontAlgn="b"/>
                      <a:r>
                        <a:rPr lang="en-US" sz="1400" dirty="0">
                          <a:effectLst/>
                        </a:rPr>
                        <a:t>once</a:t>
                      </a:r>
                      <a:r>
                        <a:rPr lang="en-GB" sz="1400" dirty="0">
                          <a:effectLst/>
                        </a:rPr>
                        <a:t> per 90 minutes</a:t>
                      </a:r>
                    </a:p>
                  </a:txBody>
                  <a:tcPr marL="28363" marR="28363" marT="18909" marB="18909" anchor="b"/>
                </a:tc>
                <a:tc>
                  <a:txBody>
                    <a:bodyPr/>
                    <a:lstStyle/>
                    <a:p>
                      <a:pPr rtl="0" fontAlgn="b"/>
                      <a:r>
                        <a:rPr lang="en-GB" sz="1400" dirty="0">
                          <a:effectLst/>
                        </a:rPr>
                        <a:t>CD</a:t>
                      </a:r>
                      <a:r>
                        <a:rPr lang="en-GB" sz="1400" baseline="-25000" dirty="0">
                          <a:effectLst/>
                        </a:rPr>
                        <a:t>2</a:t>
                      </a:r>
                      <a:r>
                        <a:rPr lang="en-GB" sz="1400" dirty="0">
                          <a:effectLst/>
                        </a:rPr>
                        <a:t>+Be</a:t>
                      </a:r>
                    </a:p>
                  </a:txBody>
                  <a:tcPr marL="28363" marR="28363" marT="18909" marB="18909" anchor="b"/>
                </a:tc>
                <a:tc>
                  <a:txBody>
                    <a:bodyPr/>
                    <a:lstStyle/>
                    <a:p>
                      <a:pPr algn="r" rtl="0" fontAlgn="b"/>
                      <a:r>
                        <a:rPr lang="en-GB" sz="1400" dirty="0">
                          <a:effectLst/>
                        </a:rPr>
                        <a:t>1.42×10</a:t>
                      </a:r>
                      <a:r>
                        <a:rPr lang="en-GB" sz="1400" baseline="30000" dirty="0">
                          <a:effectLst/>
                        </a:rPr>
                        <a:t>10</a:t>
                      </a:r>
                    </a:p>
                  </a:txBody>
                  <a:tcPr marL="28363" marR="28363" marT="18909" marB="18909" anchor="b"/>
                </a:tc>
                <a:tc>
                  <a:txBody>
                    <a:bodyPr/>
                    <a:lstStyle/>
                    <a:p>
                      <a:pPr algn="r" rtl="0" fontAlgn="b"/>
                      <a:r>
                        <a:rPr lang="en-GB" sz="1400" dirty="0">
                          <a:effectLst/>
                        </a:rPr>
                        <a:t>9.47×10</a:t>
                      </a:r>
                      <a:r>
                        <a:rPr lang="en-GB" sz="1400" baseline="30000" dirty="0">
                          <a:effectLst/>
                        </a:rPr>
                        <a:t>7</a:t>
                      </a:r>
                    </a:p>
                  </a:txBody>
                  <a:tcPr marL="28363" marR="28363" marT="18909" marB="18909" anchor="b"/>
                </a:tc>
                <a:tc>
                  <a:txBody>
                    <a:bodyPr/>
                    <a:lstStyle/>
                    <a:p>
                      <a:pPr algn="r" rtl="0" fontAlgn="b"/>
                      <a:r>
                        <a:rPr lang="en-GB" sz="1400" dirty="0">
                          <a:effectLst/>
                        </a:rPr>
                        <a:t>2.63×10</a:t>
                      </a:r>
                      <a:r>
                        <a:rPr lang="en-GB" sz="1400" baseline="30000" dirty="0">
                          <a:effectLst/>
                        </a:rPr>
                        <a:t>6</a:t>
                      </a:r>
                    </a:p>
                  </a:txBody>
                  <a:tcPr marL="28363" marR="28363" marT="18909" marB="18909" anchor="b"/>
                </a:tc>
                <a:extLst>
                  <a:ext uri="{0D108BD9-81ED-4DB2-BD59-A6C34878D82A}">
                    <a16:rowId xmlns:a16="http://schemas.microsoft.com/office/drawing/2014/main" val="2332408838"/>
                  </a:ext>
                </a:extLst>
              </a:tr>
              <a:tr h="360000">
                <a:tc>
                  <a:txBody>
                    <a:bodyPr/>
                    <a:lstStyle/>
                    <a:p>
                      <a:pPr rtl="0" fontAlgn="b"/>
                      <a:r>
                        <a:rPr lang="da-DK" sz="1400" dirty="0">
                          <a:effectLst/>
                        </a:rPr>
                        <a:t>Huang et al., APL (2022) – new theoretical suggestion</a:t>
                      </a:r>
                      <a:endParaRPr lang="da-DK" sz="1400" i="1" dirty="0">
                        <a:effectLst/>
                      </a:endParaRPr>
                    </a:p>
                  </a:txBody>
                  <a:tcPr marL="28363" marR="28363" marT="18909" marB="18909" anchor="b"/>
                </a:tc>
                <a:tc>
                  <a:txBody>
                    <a:bodyPr/>
                    <a:lstStyle/>
                    <a:p>
                      <a:pPr algn="r" rtl="0" fontAlgn="b"/>
                      <a:r>
                        <a:rPr lang="en-GB" sz="1400">
                          <a:effectLst/>
                        </a:rPr>
                        <a:t>282</a:t>
                      </a:r>
                    </a:p>
                  </a:txBody>
                  <a:tcPr marL="28363" marR="28363" marT="18909" marB="18909" anchor="b"/>
                </a:tc>
                <a:tc>
                  <a:txBody>
                    <a:bodyPr/>
                    <a:lstStyle/>
                    <a:p>
                      <a:pPr algn="r" rtl="0" fontAlgn="b"/>
                      <a:r>
                        <a:rPr lang="en-GB" sz="1400" dirty="0">
                          <a:effectLst/>
                        </a:rPr>
                        <a:t>1000</a:t>
                      </a:r>
                    </a:p>
                  </a:txBody>
                  <a:tcPr marL="28363" marR="28363" marT="18909" marB="18909" anchor="b"/>
                </a:tc>
                <a:tc>
                  <a:txBody>
                    <a:bodyPr/>
                    <a:lstStyle/>
                    <a:p>
                      <a:pPr algn="r" rtl="0" fontAlgn="b"/>
                      <a:r>
                        <a:rPr lang="en-GB" sz="1400" dirty="0">
                          <a:effectLst/>
                        </a:rPr>
                        <a:t>once per hour</a:t>
                      </a:r>
                    </a:p>
                  </a:txBody>
                  <a:tcPr marL="28363" marR="28363" marT="18909" marB="18909" anchor="b"/>
                </a:tc>
                <a:tc>
                  <a:txBody>
                    <a:bodyPr/>
                    <a:lstStyle/>
                    <a:p>
                      <a:pPr rtl="0" fontAlgn="b"/>
                      <a:r>
                        <a:rPr lang="en-GB" sz="1400" dirty="0">
                          <a:effectLst/>
                        </a:rPr>
                        <a:t>CD2+Be</a:t>
                      </a:r>
                    </a:p>
                  </a:txBody>
                  <a:tcPr marL="28363" marR="28363" marT="18909" marB="18909" anchor="b"/>
                </a:tc>
                <a:tc>
                  <a:txBody>
                    <a:bodyPr/>
                    <a:lstStyle/>
                    <a:p>
                      <a:pPr algn="r" rtl="0" fontAlgn="b"/>
                      <a:r>
                        <a:rPr lang="en-GB" sz="1400" dirty="0">
                          <a:effectLst/>
                        </a:rPr>
                        <a:t>1.70×10</a:t>
                      </a:r>
                      <a:r>
                        <a:rPr lang="en-GB" sz="1400" baseline="30000" dirty="0">
                          <a:effectLst/>
                        </a:rPr>
                        <a:t>11</a:t>
                      </a:r>
                    </a:p>
                  </a:txBody>
                  <a:tcPr marL="28363" marR="28363" marT="18909" marB="18909" anchor="b"/>
                </a:tc>
                <a:tc>
                  <a:txBody>
                    <a:bodyPr/>
                    <a:lstStyle/>
                    <a:p>
                      <a:pPr algn="r" rtl="0" fontAlgn="b"/>
                      <a:r>
                        <a:rPr lang="en-GB" sz="1400" dirty="0">
                          <a:effectLst/>
                        </a:rPr>
                        <a:t>6.03×10</a:t>
                      </a:r>
                      <a:r>
                        <a:rPr lang="en-GB" sz="1400" baseline="30000" dirty="0">
                          <a:effectLst/>
                        </a:rPr>
                        <a:t>8</a:t>
                      </a:r>
                    </a:p>
                  </a:txBody>
                  <a:tcPr marL="28363" marR="28363" marT="18909" marB="18909" anchor="b"/>
                </a:tc>
                <a:tc>
                  <a:txBody>
                    <a:bodyPr/>
                    <a:lstStyle/>
                    <a:p>
                      <a:pPr algn="r" rtl="0" fontAlgn="b"/>
                      <a:r>
                        <a:rPr lang="en-GB" sz="1400" dirty="0">
                          <a:effectLst/>
                        </a:rPr>
                        <a:t>4.72×10</a:t>
                      </a:r>
                      <a:r>
                        <a:rPr lang="en-GB" sz="1400" baseline="30000" dirty="0">
                          <a:effectLst/>
                        </a:rPr>
                        <a:t>7</a:t>
                      </a:r>
                    </a:p>
                  </a:txBody>
                  <a:tcPr marL="28363" marR="28363" marT="18909" marB="18909" anchor="b"/>
                </a:tc>
                <a:extLst>
                  <a:ext uri="{0D108BD9-81ED-4DB2-BD59-A6C34878D82A}">
                    <a16:rowId xmlns:a16="http://schemas.microsoft.com/office/drawing/2014/main" val="1684207044"/>
                  </a:ext>
                </a:extLst>
              </a:tr>
              <a:tr h="360000">
                <a:tc>
                  <a:txBody>
                    <a:bodyPr/>
                    <a:lstStyle/>
                    <a:p>
                      <a:pPr rtl="0" fontAlgn="b"/>
                      <a:r>
                        <a:rPr lang="da-DK" sz="1400" dirty="0">
                          <a:effectLst/>
                        </a:rPr>
                        <a:t>Günther et al., Nat Com. (2022)</a:t>
                      </a:r>
                    </a:p>
                  </a:txBody>
                  <a:tcPr marL="28363" marR="28363" marT="18909" marB="18909" anchor="b"/>
                </a:tc>
                <a:tc>
                  <a:txBody>
                    <a:bodyPr/>
                    <a:lstStyle/>
                    <a:p>
                      <a:pPr algn="r" rtl="0" fontAlgn="b"/>
                      <a:r>
                        <a:rPr lang="en-GB" sz="1400">
                          <a:effectLst/>
                        </a:rPr>
                        <a:t>20</a:t>
                      </a:r>
                    </a:p>
                  </a:txBody>
                  <a:tcPr marL="28363" marR="28363" marT="18909" marB="18909" anchor="b"/>
                </a:tc>
                <a:tc>
                  <a:txBody>
                    <a:bodyPr/>
                    <a:lstStyle/>
                    <a:p>
                      <a:pPr algn="r" rtl="0" fontAlgn="b"/>
                      <a:r>
                        <a:rPr lang="en-GB" sz="1400" dirty="0">
                          <a:effectLst/>
                        </a:rPr>
                        <a:t>700</a:t>
                      </a:r>
                    </a:p>
                  </a:txBody>
                  <a:tcPr marL="28363" marR="28363" marT="18909" marB="18909" anchor="b"/>
                </a:tc>
                <a:tc>
                  <a:txBody>
                    <a:bodyPr/>
                    <a:lstStyle/>
                    <a:p>
                      <a:pPr algn="r" rtl="0" fontAlgn="b"/>
                      <a:r>
                        <a:rPr lang="en-GB" sz="1400" dirty="0">
                          <a:effectLst/>
                        </a:rPr>
                        <a:t>once per hour</a:t>
                      </a:r>
                    </a:p>
                  </a:txBody>
                  <a:tcPr marL="28363" marR="28363" marT="18909" marB="18909" anchor="b"/>
                </a:tc>
                <a:tc>
                  <a:txBody>
                    <a:bodyPr/>
                    <a:lstStyle/>
                    <a:p>
                      <a:pPr rtl="0" fontAlgn="b"/>
                      <a:r>
                        <a:rPr lang="en-GB" sz="1400" dirty="0" err="1">
                          <a:effectLst/>
                        </a:rPr>
                        <a:t>CHO+Au</a:t>
                      </a:r>
                      <a:endParaRPr lang="en-GB" sz="1400" dirty="0">
                        <a:effectLst/>
                      </a:endParaRPr>
                    </a:p>
                  </a:txBody>
                  <a:tcPr marL="28363" marR="28363" marT="18909" marB="18909" anchor="b"/>
                </a:tc>
                <a:tc>
                  <a:txBody>
                    <a:bodyPr/>
                    <a:lstStyle/>
                    <a:p>
                      <a:pPr algn="r" rtl="0" fontAlgn="b"/>
                      <a:r>
                        <a:rPr lang="en-GB" sz="1400" dirty="0">
                          <a:effectLst/>
                        </a:rPr>
                        <a:t>4.93×10</a:t>
                      </a:r>
                      <a:r>
                        <a:rPr lang="en-GB" sz="1400" baseline="30000" dirty="0">
                          <a:effectLst/>
                        </a:rPr>
                        <a:t>9</a:t>
                      </a:r>
                    </a:p>
                  </a:txBody>
                  <a:tcPr marL="28363" marR="28363" marT="18909" marB="18909" anchor="b"/>
                </a:tc>
                <a:tc>
                  <a:txBody>
                    <a:bodyPr/>
                    <a:lstStyle/>
                    <a:p>
                      <a:pPr algn="r" rtl="0" fontAlgn="b"/>
                      <a:r>
                        <a:rPr lang="en-GB" sz="1400" dirty="0">
                          <a:effectLst/>
                        </a:rPr>
                        <a:t>2.47×10</a:t>
                      </a:r>
                      <a:r>
                        <a:rPr lang="en-GB" sz="1400" baseline="30000" dirty="0">
                          <a:effectLst/>
                        </a:rPr>
                        <a:t>8</a:t>
                      </a:r>
                    </a:p>
                  </a:txBody>
                  <a:tcPr marL="28363" marR="28363" marT="18909" marB="18909" anchor="b"/>
                </a:tc>
                <a:tc>
                  <a:txBody>
                    <a:bodyPr/>
                    <a:lstStyle/>
                    <a:p>
                      <a:pPr algn="r" rtl="0" fontAlgn="b"/>
                      <a:r>
                        <a:rPr lang="en-GB" sz="1400" dirty="0">
                          <a:effectLst/>
                        </a:rPr>
                        <a:t>1.37×10</a:t>
                      </a:r>
                      <a:r>
                        <a:rPr lang="en-GB" sz="1400" baseline="30000" dirty="0">
                          <a:effectLst/>
                        </a:rPr>
                        <a:t>6</a:t>
                      </a:r>
                      <a:endParaRPr lang="en-GB" sz="1400" baseline="30000" dirty="0">
                        <a:solidFill>
                          <a:srgbClr val="FF0000"/>
                        </a:solidFill>
                        <a:effectLst/>
                      </a:endParaRPr>
                    </a:p>
                  </a:txBody>
                  <a:tcPr marL="28363" marR="28363" marT="18909" marB="18909" anchor="b"/>
                </a:tc>
                <a:extLst>
                  <a:ext uri="{0D108BD9-81ED-4DB2-BD59-A6C34878D82A}">
                    <a16:rowId xmlns:a16="http://schemas.microsoft.com/office/drawing/2014/main" val="1921918554"/>
                  </a:ext>
                </a:extLst>
              </a:tr>
              <a:tr h="360000">
                <a:tc>
                  <a:txBody>
                    <a:bodyPr/>
                    <a:lstStyle/>
                    <a:p>
                      <a:pPr rtl="0" fontAlgn="b"/>
                      <a:r>
                        <a:rPr lang="fr-FR" sz="1400" dirty="0" err="1">
                          <a:effectLst/>
                        </a:rPr>
                        <a:t>Mirfayzi</a:t>
                      </a:r>
                      <a:r>
                        <a:rPr lang="fr-FR" sz="1400" dirty="0">
                          <a:effectLst/>
                        </a:rPr>
                        <a:t> et al., </a:t>
                      </a:r>
                      <a:r>
                        <a:rPr lang="fr-FR" sz="1400" dirty="0" err="1">
                          <a:effectLst/>
                        </a:rPr>
                        <a:t>SciRep</a:t>
                      </a:r>
                      <a:r>
                        <a:rPr lang="fr-FR" sz="1400" dirty="0">
                          <a:effectLst/>
                        </a:rPr>
                        <a:t> (2020)</a:t>
                      </a:r>
                      <a:endParaRPr lang="da-DK" sz="1400" dirty="0">
                        <a:effectLst/>
                      </a:endParaRPr>
                    </a:p>
                  </a:txBody>
                  <a:tcPr marL="28363" marR="28363" marT="18909" marB="18909" anchor="b">
                    <a:solidFill>
                      <a:schemeClr val="bg2">
                        <a:lumMod val="75000"/>
                      </a:schemeClr>
                    </a:solidFill>
                  </a:tcPr>
                </a:tc>
                <a:tc>
                  <a:txBody>
                    <a:bodyPr/>
                    <a:lstStyle/>
                    <a:p>
                      <a:pPr algn="r" rtl="0" fontAlgn="b"/>
                      <a:r>
                        <a:rPr lang="en-US" sz="1400" dirty="0">
                          <a:effectLst/>
                        </a:rPr>
                        <a:t>300</a:t>
                      </a:r>
                      <a:endParaRPr lang="en-GB" sz="1400" dirty="0">
                        <a:effectLst/>
                      </a:endParaRPr>
                    </a:p>
                  </a:txBody>
                  <a:tcPr marL="28363" marR="28363" marT="18909" marB="18909" anchor="b">
                    <a:solidFill>
                      <a:schemeClr val="bg2">
                        <a:lumMod val="75000"/>
                      </a:schemeClr>
                    </a:solidFill>
                  </a:tcPr>
                </a:tc>
                <a:tc>
                  <a:txBody>
                    <a:bodyPr/>
                    <a:lstStyle/>
                    <a:p>
                      <a:pPr algn="r" rtl="0" fontAlgn="b"/>
                      <a:r>
                        <a:rPr lang="en-US" sz="1400" dirty="0">
                          <a:effectLst/>
                        </a:rPr>
                        <a:t>1200</a:t>
                      </a:r>
                      <a:endParaRPr lang="en-GB" sz="1400" dirty="0">
                        <a:effectLst/>
                      </a:endParaRPr>
                    </a:p>
                  </a:txBody>
                  <a:tcPr marL="28363" marR="28363" marT="18909" marB="18909" anchor="b">
                    <a:solidFill>
                      <a:schemeClr val="bg2">
                        <a:lumMod val="75000"/>
                      </a:schemeClr>
                    </a:solidFill>
                  </a:tcP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GB" sz="1400" dirty="0">
                          <a:effectLst/>
                        </a:rPr>
                        <a:t>once per hour</a:t>
                      </a:r>
                    </a:p>
                  </a:txBody>
                  <a:tcPr marL="28363" marR="28363" marT="18909" marB="18909" anchor="b">
                    <a:solidFill>
                      <a:schemeClr val="bg2">
                        <a:lumMod val="75000"/>
                      </a:schemeClr>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GB" sz="1400" dirty="0">
                          <a:effectLst/>
                        </a:rPr>
                        <a:t>CD</a:t>
                      </a:r>
                      <a:r>
                        <a:rPr lang="en-GB" sz="1400" baseline="-25000" dirty="0">
                          <a:effectLst/>
                        </a:rPr>
                        <a:t>2</a:t>
                      </a:r>
                      <a:r>
                        <a:rPr lang="en-GB" sz="1400" dirty="0">
                          <a:effectLst/>
                        </a:rPr>
                        <a:t>+Be</a:t>
                      </a:r>
                      <a:r>
                        <a:rPr lang="cs-CZ" sz="1400" dirty="0">
                          <a:effectLst/>
                        </a:rPr>
                        <a:t>+H</a:t>
                      </a:r>
                      <a:endParaRPr lang="en-GB" sz="1400" dirty="0">
                        <a:effectLst/>
                      </a:endParaRPr>
                    </a:p>
                  </a:txBody>
                  <a:tcPr marL="28363" marR="28363" marT="18909" marB="18909" anchor="b">
                    <a:solidFill>
                      <a:schemeClr val="bg2">
                        <a:lumMod val="75000"/>
                      </a:schemeClr>
                    </a:solidFill>
                  </a:tcP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cs-CZ" sz="1400" dirty="0">
                          <a:effectLst/>
                        </a:rPr>
                        <a:t>8</a:t>
                      </a:r>
                      <a:r>
                        <a:rPr lang="en-GB" sz="1400" dirty="0">
                          <a:effectLst/>
                        </a:rPr>
                        <a:t>×10</a:t>
                      </a:r>
                      <a:r>
                        <a:rPr lang="cs-CZ" sz="1400" baseline="30000" dirty="0">
                          <a:effectLst/>
                        </a:rPr>
                        <a:t>5 </a:t>
                      </a:r>
                      <a:r>
                        <a:rPr lang="cs-CZ" sz="1400" baseline="0" dirty="0">
                          <a:effectLst/>
                        </a:rPr>
                        <a:t>cold</a:t>
                      </a:r>
                      <a:endParaRPr lang="en-GB" sz="1400" baseline="0" dirty="0">
                        <a:effectLst/>
                      </a:endParaRPr>
                    </a:p>
                  </a:txBody>
                  <a:tcPr marL="28363" marR="28363" marT="18909" marB="18909" anchor="b">
                    <a:solidFill>
                      <a:schemeClr val="bg2">
                        <a:lumMod val="75000"/>
                      </a:schemeClr>
                    </a:solidFill>
                  </a:tcPr>
                </a:tc>
                <a:tc>
                  <a:txBody>
                    <a:bodyPr/>
                    <a:lstStyle/>
                    <a:p>
                      <a:pPr algn="r" rtl="0" fontAlgn="b"/>
                      <a:endParaRPr lang="en-GB" sz="1400" baseline="30000" dirty="0">
                        <a:effectLst/>
                      </a:endParaRPr>
                    </a:p>
                  </a:txBody>
                  <a:tcPr marL="28363" marR="28363" marT="18909" marB="18909" anchor="b">
                    <a:solidFill>
                      <a:schemeClr val="bg2">
                        <a:lumMod val="75000"/>
                      </a:schemeClr>
                    </a:solidFill>
                  </a:tcPr>
                </a:tc>
                <a:tc>
                  <a:txBody>
                    <a:bodyPr/>
                    <a:lstStyle/>
                    <a:p>
                      <a:pPr algn="r" rtl="0" fontAlgn="b"/>
                      <a:endParaRPr lang="en-GB" sz="1400" baseline="30000" dirty="0">
                        <a:solidFill>
                          <a:srgbClr val="FF0000"/>
                        </a:solidFill>
                        <a:effectLst/>
                      </a:endParaRPr>
                    </a:p>
                  </a:txBody>
                  <a:tcPr marL="28363" marR="28363" marT="18909" marB="18909" anchor="b">
                    <a:solidFill>
                      <a:schemeClr val="bg2">
                        <a:lumMod val="75000"/>
                      </a:schemeClr>
                    </a:solidFill>
                  </a:tcPr>
                </a:tc>
                <a:extLst>
                  <a:ext uri="{0D108BD9-81ED-4DB2-BD59-A6C34878D82A}">
                    <a16:rowId xmlns:a16="http://schemas.microsoft.com/office/drawing/2014/main" val="19017056"/>
                  </a:ext>
                </a:extLst>
              </a:tr>
            </a:tbl>
          </a:graphicData>
        </a:graphic>
      </p:graphicFrame>
      <p:sp>
        <p:nvSpPr>
          <p:cNvPr id="13" name="TextBox 12">
            <a:extLst>
              <a:ext uri="{FF2B5EF4-FFF2-40B4-BE49-F238E27FC236}">
                <a16:creationId xmlns:a16="http://schemas.microsoft.com/office/drawing/2014/main" id="{27821D9C-6109-414B-ADD0-B75CD9E7AA0D}"/>
              </a:ext>
            </a:extLst>
          </p:cNvPr>
          <p:cNvSpPr txBox="1"/>
          <p:nvPr/>
        </p:nvSpPr>
        <p:spPr>
          <a:xfrm>
            <a:off x="2249434" y="3531041"/>
            <a:ext cx="9262472" cy="369332"/>
          </a:xfrm>
          <a:prstGeom prst="rect">
            <a:avLst/>
          </a:prstGeom>
          <a:noFill/>
        </p:spPr>
        <p:txBody>
          <a:bodyPr wrap="none" rtlCol="0">
            <a:spAutoFit/>
          </a:bodyPr>
          <a:lstStyle/>
          <a:p>
            <a:r>
              <a:rPr lang="en-US" dirty="0"/>
              <a:t>State-of-the-art results achieved at PHELIX@GSI</a:t>
            </a:r>
            <a:r>
              <a:rPr lang="cs-CZ" dirty="0"/>
              <a:t>,</a:t>
            </a:r>
            <a:r>
              <a:rPr lang="en-US" dirty="0"/>
              <a:t> TRIDENT@LANL</a:t>
            </a:r>
            <a:r>
              <a:rPr lang="cs-CZ"/>
              <a:t> or LFEX@ILE Osaka</a:t>
            </a:r>
            <a:r>
              <a:rPr lang="en-US" dirty="0"/>
              <a:t>.</a:t>
            </a:r>
            <a:endParaRPr lang="en-GB" dirty="0"/>
          </a:p>
        </p:txBody>
      </p:sp>
    </p:spTree>
    <p:extLst>
      <p:ext uri="{BB962C8B-B14F-4D97-AF65-F5344CB8AC3E}">
        <p14:creationId xmlns:p14="http://schemas.microsoft.com/office/powerpoint/2010/main" val="507775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1BE66-8612-466C-82AC-C403488CA6DD}"/>
              </a:ext>
            </a:extLst>
          </p:cNvPr>
          <p:cNvSpPr>
            <a:spLocks noGrp="1"/>
          </p:cNvSpPr>
          <p:nvPr>
            <p:ph type="title"/>
          </p:nvPr>
        </p:nvSpPr>
        <p:spPr/>
        <p:txBody>
          <a:bodyPr/>
          <a:lstStyle/>
          <a:p>
            <a:r>
              <a:rPr lang="cs-CZ" dirty="0"/>
              <a:t>Spallation</a:t>
            </a:r>
            <a:endParaRPr lang="en-GB" dirty="0"/>
          </a:p>
        </p:txBody>
      </p:sp>
      <p:pic>
        <p:nvPicPr>
          <p:cNvPr id="4" name="Image 9">
            <a:extLst>
              <a:ext uri="{FF2B5EF4-FFF2-40B4-BE49-F238E27FC236}">
                <a16:creationId xmlns:a16="http://schemas.microsoft.com/office/drawing/2014/main" id="{1B806294-BEDF-4511-876F-27EB769E316E}"/>
              </a:ext>
            </a:extLst>
          </p:cNvPr>
          <p:cNvPicPr/>
          <p:nvPr/>
        </p:nvPicPr>
        <p:blipFill rotWithShape="1">
          <a:blip r:embed="rId2" cstate="print">
            <a:extLst>
              <a:ext uri="{28A0092B-C50C-407E-A947-70E740481C1C}">
                <a14:useLocalDpi xmlns:a14="http://schemas.microsoft.com/office/drawing/2010/main" val="0"/>
              </a:ext>
            </a:extLst>
          </a:blip>
          <a:srcRect t="3073" b="4365"/>
          <a:stretch/>
        </p:blipFill>
        <p:spPr>
          <a:xfrm>
            <a:off x="331787" y="3125529"/>
            <a:ext cx="8819817" cy="2885977"/>
          </a:xfrm>
          <a:prstGeom prst="rect">
            <a:avLst/>
          </a:prstGeom>
        </p:spPr>
      </p:pic>
      <p:sp>
        <p:nvSpPr>
          <p:cNvPr id="5" name="TextBox 4">
            <a:extLst>
              <a:ext uri="{FF2B5EF4-FFF2-40B4-BE49-F238E27FC236}">
                <a16:creationId xmlns:a16="http://schemas.microsoft.com/office/drawing/2014/main" id="{D34A7FB4-C20A-42B4-AC49-8EAD44634880}"/>
              </a:ext>
            </a:extLst>
          </p:cNvPr>
          <p:cNvSpPr txBox="1"/>
          <p:nvPr/>
        </p:nvSpPr>
        <p:spPr>
          <a:xfrm>
            <a:off x="1348764" y="6021884"/>
            <a:ext cx="6757012" cy="769441"/>
          </a:xfrm>
          <a:prstGeom prst="rect">
            <a:avLst/>
          </a:prstGeom>
          <a:noFill/>
        </p:spPr>
        <p:txBody>
          <a:bodyPr wrap="square" rtlCol="0">
            <a:spAutoFit/>
          </a:bodyPr>
          <a:lstStyle/>
          <a:p>
            <a:r>
              <a:rPr lang="en-GB" sz="1100" dirty="0"/>
              <a:t>Martinez, B., et al. Numerical investigation of spallation neutrons generated from petawatt-scale laser-driven proton beams. </a:t>
            </a:r>
            <a:r>
              <a:rPr lang="en-GB" sz="1100" i="1" dirty="0"/>
              <a:t>Matter and Radiation at Extremes</a:t>
            </a:r>
            <a:r>
              <a:rPr lang="en-GB" sz="1100" dirty="0"/>
              <a:t>, 2022, 7.2: 024401.</a:t>
            </a:r>
            <a:endParaRPr lang="cs-CZ" sz="1100" dirty="0"/>
          </a:p>
          <a:p>
            <a:r>
              <a:rPr lang="cs-CZ" sz="1100" dirty="0"/>
              <a:t>Kelley, </a:t>
            </a:r>
            <a:r>
              <a:rPr lang="en-GB" sz="1100" dirty="0"/>
              <a:t>K</a:t>
            </a:r>
            <a:r>
              <a:rPr lang="cs-CZ" sz="1100" dirty="0"/>
              <a:t>. C., </a:t>
            </a:r>
            <a:r>
              <a:rPr lang="en-GB" sz="1100" dirty="0"/>
              <a:t>Gadolinium-148 and Other Spallation Production </a:t>
            </a:r>
            <a:r>
              <a:rPr lang="en-GB" sz="1100" dirty="0" err="1"/>
              <a:t>CrossSection</a:t>
            </a:r>
            <a:r>
              <a:rPr lang="en-GB" sz="1100" dirty="0"/>
              <a:t> Measurements for Accelerator Target Facilities</a:t>
            </a:r>
            <a:r>
              <a:rPr lang="cs-CZ" sz="1100" dirty="0"/>
              <a:t>, Dissertation, Georgia Institute of Technology, 2004.</a:t>
            </a:r>
            <a:endParaRPr lang="en-GB" sz="1100" dirty="0"/>
          </a:p>
        </p:txBody>
      </p:sp>
      <p:pic>
        <p:nvPicPr>
          <p:cNvPr id="3074" name="Picture 2" descr="https://www.researchgate.net/profile/Karen-Kelley/publication/27522318/figure/fig1/AS:669454283313174@1536621747947/Spallation-interaction-processes_W640.jpg">
            <a:extLst>
              <a:ext uri="{FF2B5EF4-FFF2-40B4-BE49-F238E27FC236}">
                <a16:creationId xmlns:a16="http://schemas.microsoft.com/office/drawing/2014/main" id="{7FFC0545-5F85-4B37-9608-23AD00DCF46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408820" y="66675"/>
            <a:ext cx="3614306" cy="298180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84D3B90A-730C-4B2F-9D9A-72B00D6C4B01}"/>
              </a:ext>
            </a:extLst>
          </p:cNvPr>
          <p:cNvSpPr txBox="1">
            <a:spLocks/>
          </p:cNvSpPr>
          <p:nvPr/>
        </p:nvSpPr>
        <p:spPr>
          <a:xfrm>
            <a:off x="1608137" y="1540189"/>
            <a:ext cx="6497638" cy="128089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cs-CZ" dirty="0"/>
              <a:t>A </a:t>
            </a:r>
            <a:r>
              <a:rPr lang="en-GB" dirty="0"/>
              <a:t>nuclear reaction in which the high-energy level of incident particles causes the nucleus to eject more than three particles, thus changing both its mass number and its atomic number</a:t>
            </a:r>
            <a:r>
              <a:rPr lang="cs-CZ" dirty="0"/>
              <a:t>.</a:t>
            </a:r>
            <a:endParaRPr lang="en-GB" dirty="0"/>
          </a:p>
        </p:txBody>
      </p:sp>
      <p:pic>
        <p:nvPicPr>
          <p:cNvPr id="3" name="Picture 2">
            <a:extLst>
              <a:ext uri="{FF2B5EF4-FFF2-40B4-BE49-F238E27FC236}">
                <a16:creationId xmlns:a16="http://schemas.microsoft.com/office/drawing/2014/main" id="{987C725D-BADB-4867-8883-5847B959C22F}"/>
              </a:ext>
            </a:extLst>
          </p:cNvPr>
          <p:cNvPicPr>
            <a:picLocks noChangeAspect="1"/>
          </p:cNvPicPr>
          <p:nvPr/>
        </p:nvPicPr>
        <p:blipFill>
          <a:blip r:embed="rId4"/>
          <a:stretch>
            <a:fillRect/>
          </a:stretch>
        </p:blipFill>
        <p:spPr>
          <a:xfrm>
            <a:off x="8618234" y="5191311"/>
            <a:ext cx="3573766" cy="1666689"/>
          </a:xfrm>
          <a:prstGeom prst="rect">
            <a:avLst/>
          </a:prstGeom>
        </p:spPr>
      </p:pic>
      <p:sp>
        <p:nvSpPr>
          <p:cNvPr id="6" name="TextBox 5">
            <a:extLst>
              <a:ext uri="{FF2B5EF4-FFF2-40B4-BE49-F238E27FC236}">
                <a16:creationId xmlns:a16="http://schemas.microsoft.com/office/drawing/2014/main" id="{5A33E22C-75DD-4472-8188-0507B14E77E5}"/>
              </a:ext>
            </a:extLst>
          </p:cNvPr>
          <p:cNvSpPr txBox="1"/>
          <p:nvPr/>
        </p:nvSpPr>
        <p:spPr>
          <a:xfrm>
            <a:off x="9612282" y="4568517"/>
            <a:ext cx="1207382" cy="646331"/>
          </a:xfrm>
          <a:prstGeom prst="rect">
            <a:avLst/>
          </a:prstGeom>
          <a:noFill/>
        </p:spPr>
        <p:txBody>
          <a:bodyPr wrap="none" rtlCol="0">
            <a:spAutoFit/>
          </a:bodyPr>
          <a:lstStyle/>
          <a:p>
            <a:r>
              <a:rPr lang="en-US" dirty="0"/>
              <a:t>cylinder</a:t>
            </a:r>
          </a:p>
          <a:p>
            <a:r>
              <a:rPr lang="en-US" i="1" dirty="0"/>
              <a:t>r</a:t>
            </a:r>
            <a:r>
              <a:rPr lang="en-US" dirty="0"/>
              <a:t> = 50 cm</a:t>
            </a:r>
            <a:endParaRPr lang="en-GB" dirty="0"/>
          </a:p>
        </p:txBody>
      </p:sp>
    </p:spTree>
    <p:extLst>
      <p:ext uri="{BB962C8B-B14F-4D97-AF65-F5344CB8AC3E}">
        <p14:creationId xmlns:p14="http://schemas.microsoft.com/office/powerpoint/2010/main" val="679724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284E8-8C3C-49C5-BFAE-8DD972690D6C}"/>
              </a:ext>
            </a:extLst>
          </p:cNvPr>
          <p:cNvSpPr>
            <a:spLocks noGrp="1"/>
          </p:cNvSpPr>
          <p:nvPr>
            <p:ph type="title"/>
          </p:nvPr>
        </p:nvSpPr>
        <p:spPr>
          <a:xfrm>
            <a:off x="1810325" y="884987"/>
            <a:ext cx="9337964" cy="1280890"/>
          </a:xfrm>
        </p:spPr>
        <p:txBody>
          <a:bodyPr>
            <a:normAutofit/>
          </a:bodyPr>
          <a:lstStyle/>
          <a:p>
            <a:r>
              <a:rPr lang="en-US" sz="3200" dirty="0" err="1"/>
              <a:t>Ultraintense</a:t>
            </a:r>
            <a:r>
              <a:rPr lang="en-US" sz="3200" dirty="0"/>
              <a:t>-laser-based neutron generation</a:t>
            </a:r>
            <a:endParaRPr lang="en-GB" sz="3200" dirty="0"/>
          </a:p>
        </p:txBody>
      </p:sp>
      <p:sp>
        <p:nvSpPr>
          <p:cNvPr id="11" name="TextBox 10">
            <a:extLst>
              <a:ext uri="{FF2B5EF4-FFF2-40B4-BE49-F238E27FC236}">
                <a16:creationId xmlns:a16="http://schemas.microsoft.com/office/drawing/2014/main" id="{AA9C82DD-BE34-4D9D-9A9F-D51B96A89A5C}"/>
              </a:ext>
            </a:extLst>
          </p:cNvPr>
          <p:cNvSpPr txBox="1"/>
          <p:nvPr/>
        </p:nvSpPr>
        <p:spPr>
          <a:xfrm>
            <a:off x="1810325" y="4186642"/>
            <a:ext cx="9736961" cy="774571"/>
          </a:xfrm>
          <a:prstGeom prst="rect">
            <a:avLst/>
          </a:prstGeom>
          <a:noFill/>
        </p:spPr>
        <p:txBody>
          <a:bodyPr wrap="none" rtlCol="0">
            <a:spAutoFit/>
          </a:bodyPr>
          <a:lstStyle/>
          <a:p>
            <a:pPr marL="342900" marR="0" lvl="0" indent="-342900" algn="l" defTabSz="457200" rtl="0" eaLnBrk="1" fontAlgn="auto" latinLnBrk="0" hangingPunct="1">
              <a:lnSpc>
                <a:spcPct val="100000"/>
              </a:lnSpc>
              <a:spcBef>
                <a:spcPts val="1000"/>
              </a:spcBef>
              <a:spcAft>
                <a:spcPts val="0"/>
              </a:spcAft>
              <a:buClr>
                <a:srgbClr val="353535"/>
              </a:buClr>
              <a:buSzTx/>
              <a:buFont typeface="Wingdings 3" charset="2"/>
              <a:buChar char=""/>
              <a:tabLst/>
              <a:defRPr/>
            </a:pPr>
            <a:r>
              <a:rPr kumimoji="0" lang="en-GB" sz="1800" b="0" i="0" u="none" strike="noStrike" kern="1200" cap="none" spc="0" normalizeH="0" baseline="0" noProof="0" dirty="0">
                <a:ln>
                  <a:noFill/>
                </a:ln>
                <a:solidFill>
                  <a:srgbClr val="178DBB"/>
                </a:solidFill>
                <a:effectLst/>
                <a:uLnTx/>
                <a:uFillTx/>
                <a:latin typeface="Century Gothic" panose="020B0502020202020204"/>
                <a:ea typeface="+mn-ea"/>
                <a:cs typeface="+mn-cs"/>
              </a:rPr>
              <a:t>High-energy protons from single-/double-layer targets driven by 1 PW Apollon laser</a:t>
            </a:r>
          </a:p>
          <a:p>
            <a:pPr marL="342900" marR="0" lvl="0" indent="-342900" algn="l" defTabSz="457200" rtl="0" eaLnBrk="1" fontAlgn="auto" latinLnBrk="0" hangingPunct="1">
              <a:lnSpc>
                <a:spcPct val="100000"/>
              </a:lnSpc>
              <a:spcBef>
                <a:spcPts val="1000"/>
              </a:spcBef>
              <a:spcAft>
                <a:spcPts val="0"/>
              </a:spcAft>
              <a:buClr>
                <a:srgbClr val="353535"/>
              </a:buClr>
              <a:buSzTx/>
              <a:buFont typeface="Wingdings 3" charset="2"/>
              <a:buChar char=""/>
              <a:tabLst/>
              <a:defRPr/>
            </a:pPr>
            <a:endParaRPr kumimoji="0" lang="en-GB"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mc:AlternateContent xmlns:mc="http://schemas.openxmlformats.org/markup-compatibility/2006" xmlns:a14="http://schemas.microsoft.com/office/drawing/2010/main">
        <mc:Choice Requires="a14">
          <p:sp>
            <p:nvSpPr>
              <p:cNvPr id="12" name="Zástupný symbol pro text 10">
                <a:extLst>
                  <a:ext uri="{FF2B5EF4-FFF2-40B4-BE49-F238E27FC236}">
                    <a16:creationId xmlns:a16="http://schemas.microsoft.com/office/drawing/2014/main" id="{2FFDB098-ECAD-4051-BD1D-FA61DDFA75C3}"/>
                  </a:ext>
                </a:extLst>
              </p:cNvPr>
              <p:cNvSpPr txBox="1">
                <a:spLocks/>
              </p:cNvSpPr>
              <p:nvPr/>
            </p:nvSpPr>
            <p:spPr>
              <a:xfrm>
                <a:off x="2037034" y="4573927"/>
                <a:ext cx="4353087" cy="253140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285750" marR="0" lvl="0" indent="-285750" algn="l" defTabSz="457200" rtl="0" eaLnBrk="1" fontAlgn="auto" latinLnBrk="0" hangingPunct="1">
                  <a:lnSpc>
                    <a:spcPct val="100000"/>
                  </a:lnSpc>
                  <a:spcBef>
                    <a:spcPts val="0"/>
                  </a:spcBef>
                  <a:spcAft>
                    <a:spcPts val="0"/>
                  </a:spcAft>
                  <a:buClr>
                    <a:srgbClr val="353535"/>
                  </a:buClr>
                  <a:buSzTx/>
                  <a:buFont typeface="Arial" panose="020B0604020202020204" pitchFamily="34" charset="0"/>
                  <a:buChar char="•"/>
                  <a:tabLst/>
                  <a:defRPr/>
                </a:pPr>
                <a:r>
                  <a:rPr kumimoji="0" lang="en-US" sz="1800" b="0" i="1" u="none" strike="noStrike" kern="1200" cap="none" spc="0" normalizeH="0" baseline="0" noProof="0" dirty="0">
                    <a:ln>
                      <a:noFill/>
                    </a:ln>
                    <a:solidFill>
                      <a:prstClr val="black">
                        <a:lumMod val="75000"/>
                        <a:lumOff val="25000"/>
                      </a:prstClr>
                    </a:solidFill>
                    <a:effectLst/>
                    <a:uLnTx/>
                    <a:uFillTx/>
                    <a:latin typeface="Cambria Math" panose="02040503050406030204" pitchFamily="18" charset="0"/>
                    <a:ea typeface="+mn-ea"/>
                    <a:cs typeface="+mn-cs"/>
                  </a:rPr>
                  <a:t>E </a:t>
                </a:r>
                <a:r>
                  <a:rPr kumimoji="0" lang="en-US" sz="1800" b="0" u="none" strike="noStrike" kern="1200" cap="none" spc="0" normalizeH="0" baseline="0" noProof="0" dirty="0">
                    <a:ln>
                      <a:noFill/>
                    </a:ln>
                    <a:solidFill>
                      <a:prstClr val="black">
                        <a:lumMod val="75000"/>
                        <a:lumOff val="25000"/>
                      </a:prstClr>
                    </a:solidFill>
                    <a:effectLst/>
                    <a:uLnTx/>
                    <a:uFillTx/>
                    <a:latin typeface="Cambria Math" panose="02040503050406030204" pitchFamily="18" charset="0"/>
                    <a:ea typeface="+mn-ea"/>
                    <a:cs typeface="+mn-cs"/>
                  </a:rPr>
                  <a:t>= 22 J</a:t>
                </a:r>
                <a:endParaRPr kumimoji="0" lang="en-US" sz="1800" b="0" i="1" u="none" strike="noStrike" kern="1200" cap="none" spc="0" normalizeH="0" baseline="0" noProof="0" dirty="0">
                  <a:ln>
                    <a:noFill/>
                  </a:ln>
                  <a:solidFill>
                    <a:prstClr val="black">
                      <a:lumMod val="75000"/>
                      <a:lumOff val="25000"/>
                    </a:prstClr>
                  </a:solidFill>
                  <a:effectLst/>
                  <a:uLnTx/>
                  <a:uFillTx/>
                  <a:latin typeface="Cambria Math" panose="02040503050406030204" pitchFamily="18" charset="0"/>
                  <a:ea typeface="+mn-ea"/>
                  <a:cs typeface="+mn-cs"/>
                </a:endParaRPr>
              </a:p>
              <a:p>
                <a:pPr marL="285750" marR="0" lvl="0" indent="-285750" algn="l" defTabSz="457200" rtl="0" eaLnBrk="1" fontAlgn="auto" latinLnBrk="0" hangingPunct="1">
                  <a:lnSpc>
                    <a:spcPct val="100000"/>
                  </a:lnSpc>
                  <a:spcBef>
                    <a:spcPts val="0"/>
                  </a:spcBef>
                  <a:spcAft>
                    <a:spcPts val="0"/>
                  </a:spcAft>
                  <a:buClr>
                    <a:srgbClr val="353535"/>
                  </a:buClr>
                  <a:buSzTx/>
                  <a:buFont typeface="Arial" panose="020B0604020202020204" pitchFamily="34" charset="0"/>
                  <a:buChar char="•"/>
                  <a:tabLst/>
                  <a:defRPr/>
                </a:pPr>
                <a14:m>
                  <m:oMath xmlns:m="http://schemas.openxmlformats.org/officeDocument/2006/math">
                    <m:sSub>
                      <m:sSubPr>
                        <m:ctrlPr>
                          <a:rPr kumimoji="0" lang="en-US" sz="18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ea"/>
                            <a:cs typeface="+mn-cs"/>
                          </a:rPr>
                          <m:t>0,</m:t>
                        </m:r>
                        <m:r>
                          <a:rPr kumimoji="0" lang="en-US" sz="18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ea"/>
                            <a:cs typeface="+mn-cs"/>
                          </a:rPr>
                          <m:t>𝑑</m:t>
                        </m:r>
                      </m:sub>
                    </m:sSub>
                    <m:r>
                      <a:rPr kumimoji="0" lang="en-US" sz="18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ea"/>
                        <a:cs typeface="+mn-cs"/>
                      </a:rPr>
                      <m:t>=30.6</m:t>
                    </m:r>
                  </m:oMath>
                </a14:m>
                <a:endParaRPr kumimoji="0" lang="en-US" sz="1800" b="0" i="1" u="none" strike="noStrike" kern="1200" cap="none" spc="0" normalizeH="0" baseline="0" noProof="0" dirty="0">
                  <a:ln>
                    <a:noFill/>
                  </a:ln>
                  <a:solidFill>
                    <a:prstClr val="black">
                      <a:lumMod val="75000"/>
                      <a:lumOff val="25000"/>
                    </a:prstClr>
                  </a:solidFill>
                  <a:effectLst/>
                  <a:uLnTx/>
                  <a:uFillTx/>
                  <a:latin typeface="Cambria Math" panose="02040503050406030204" pitchFamily="18" charset="0"/>
                  <a:ea typeface="+mn-ea"/>
                  <a:cs typeface="+mn-cs"/>
                </a:endParaRPr>
              </a:p>
              <a:p>
                <a:pPr marL="285750" marR="0" lvl="0" indent="-285750" algn="l" defTabSz="457200" rtl="0" eaLnBrk="1" fontAlgn="auto" latinLnBrk="0" hangingPunct="1">
                  <a:lnSpc>
                    <a:spcPct val="100000"/>
                  </a:lnSpc>
                  <a:spcBef>
                    <a:spcPts val="0"/>
                  </a:spcBef>
                  <a:spcAft>
                    <a:spcPts val="0"/>
                  </a:spcAft>
                  <a:buClr>
                    <a:srgbClr val="353535"/>
                  </a:buClr>
                  <a:buSzTx/>
                  <a:buFont typeface="Arial" panose="020B0604020202020204" pitchFamily="34" charset="0"/>
                  <a:buChar char="•"/>
                  <a:tabLst/>
                  <a:defRPr/>
                </a:pPr>
                <a14:m>
                  <m:oMath xmlns:m="http://schemas.openxmlformats.org/officeDocument/2006/math">
                    <m:sSub>
                      <m:sSubPr>
                        <m:ctrlPr>
                          <a:rPr kumimoji="0" lang="en-US" sz="1800" b="0" i="1" u="none" strike="noStrike" kern="1200" cap="none" spc="0" normalizeH="0" baseline="0" noProof="0">
                            <a:ln>
                              <a:noFill/>
                            </a:ln>
                            <a:solidFill>
                              <a:prstClr val="black">
                                <a:lumMod val="75000"/>
                                <a:lumOff val="25000"/>
                              </a:prstClr>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Cambria Math" panose="02040503050406030204" pitchFamily="18" charset="0"/>
                            <a:cs typeface="+mn-cs"/>
                          </a:rPr>
                          <m:t>𝜆</m:t>
                        </m:r>
                      </m:e>
                      <m:sub>
                        <m:r>
                          <a:rPr kumimoji="0" lang="en-US" sz="18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Cambria Math" panose="02040503050406030204" pitchFamily="18" charset="0"/>
                            <a:cs typeface="+mn-cs"/>
                          </a:rPr>
                          <m:t>0</m:t>
                        </m:r>
                      </m:sub>
                    </m:sSub>
                    <m:r>
                      <a:rPr kumimoji="0" lang="en-US" sz="1800" b="0" i="1" u="none" strike="noStrike" kern="1200" cap="none" spc="0" normalizeH="0" baseline="0" noProof="0">
                        <a:ln>
                          <a:noFill/>
                        </a:ln>
                        <a:solidFill>
                          <a:prstClr val="black">
                            <a:lumMod val="75000"/>
                            <a:lumOff val="25000"/>
                          </a:prstClr>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ea"/>
                        <a:cs typeface="+mn-cs"/>
                      </a:rPr>
                      <m:t>0</m:t>
                    </m:r>
                    <m:r>
                      <a:rPr kumimoji="0" lang="en-US" sz="1800" b="0" i="1" u="none" strike="noStrike" kern="1200" cap="none" spc="0" normalizeH="0" baseline="0" noProof="0">
                        <a:ln>
                          <a:noFill/>
                        </a:ln>
                        <a:solidFill>
                          <a:prstClr val="black">
                            <a:lumMod val="75000"/>
                            <a:lumOff val="25000"/>
                          </a:prstClr>
                        </a:solidFill>
                        <a:effectLst/>
                        <a:uLnTx/>
                        <a:uFillTx/>
                        <a:latin typeface="Cambria Math" panose="02040503050406030204" pitchFamily="18" charset="0"/>
                        <a:ea typeface="+mn-ea"/>
                        <a:cs typeface="+mn-cs"/>
                      </a:rPr>
                      <m:t>.8</m:t>
                    </m:r>
                  </m:oMath>
                </a14:m>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μ</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m</a:t>
                </a:r>
              </a:p>
              <a:p>
                <a:pPr marL="285750" marR="0" lvl="0" indent="-285750" algn="l" defTabSz="457200" rtl="0" eaLnBrk="1" fontAlgn="auto" latinLnBrk="0" hangingPunct="1">
                  <a:lnSpc>
                    <a:spcPct val="100000"/>
                  </a:lnSpc>
                  <a:spcBef>
                    <a:spcPts val="0"/>
                  </a:spcBef>
                  <a:spcAft>
                    <a:spcPts val="0"/>
                  </a:spcAft>
                  <a:buClr>
                    <a:srgbClr val="353535"/>
                  </a:buClr>
                  <a:buSzTx/>
                  <a:buFont typeface="Arial" panose="020B0604020202020204" pitchFamily="34" charset="0"/>
                  <a:buChar char="•"/>
                  <a:tabLst/>
                  <a:defRPr/>
                </a:pPr>
                <a14:m>
                  <m:oMath xmlns:m="http://schemas.openxmlformats.org/officeDocument/2006/math">
                    <m:sSub>
                      <m:sSubPr>
                        <m:ctrlPr>
                          <a:rPr kumimoji="0" lang="en-US" sz="1800" b="0" i="1" u="none" strike="noStrike" kern="1200" cap="none" spc="0" normalizeH="0" baseline="0" noProof="0">
                            <a:ln>
                              <a:noFill/>
                            </a:ln>
                            <a:solidFill>
                              <a:prstClr val="black">
                                <a:lumMod val="75000"/>
                                <a:lumOff val="25000"/>
                              </a:prstClr>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ea"/>
                            <a:cs typeface="+mn-cs"/>
                          </a:rPr>
                          <m:t>𝐷</m:t>
                        </m:r>
                      </m:e>
                      <m:sub>
                        <m:r>
                          <a:rPr kumimoji="0" lang="en-US" sz="18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Cambria Math" panose="02040503050406030204" pitchFamily="18" charset="0"/>
                            <a:cs typeface="+mn-cs"/>
                          </a:rPr>
                          <m:t>0</m:t>
                        </m:r>
                      </m:sub>
                    </m:sSub>
                    <m:r>
                      <a:rPr kumimoji="0" lang="en-US" sz="1800" b="0" i="1" u="none" strike="noStrike" kern="1200" cap="none" spc="0" normalizeH="0" baseline="0" noProof="0">
                        <a:ln>
                          <a:noFill/>
                        </a:ln>
                        <a:solidFill>
                          <a:prstClr val="black">
                            <a:lumMod val="75000"/>
                            <a:lumOff val="25000"/>
                          </a:prstClr>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ea"/>
                        <a:cs typeface="+mn-cs"/>
                      </a:rPr>
                      <m:t>5</m:t>
                    </m:r>
                  </m:oMath>
                </a14:m>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μ</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m (FWHM of intensity)</a:t>
                </a:r>
              </a:p>
              <a:p>
                <a:pPr marL="285750" marR="0" lvl="0" indent="-285750" algn="l" defTabSz="457200" rtl="0" eaLnBrk="1" fontAlgn="auto" latinLnBrk="0" hangingPunct="1">
                  <a:lnSpc>
                    <a:spcPct val="100000"/>
                  </a:lnSpc>
                  <a:spcBef>
                    <a:spcPts val="0"/>
                  </a:spcBef>
                  <a:spcAft>
                    <a:spcPts val="0"/>
                  </a:spcAft>
                  <a:buClr>
                    <a:srgbClr val="353535"/>
                  </a:buClr>
                  <a:buSzTx/>
                  <a:buFont typeface="Arial" panose="020B0604020202020204" pitchFamily="34" charset="0"/>
                  <a:buChar char="•"/>
                  <a:tabLst/>
                  <a:defRPr/>
                </a:pPr>
                <a14:m>
                  <m:oMath xmlns:m="http://schemas.openxmlformats.org/officeDocument/2006/math">
                    <m:r>
                      <a:rPr kumimoji="0" lang="en-US" sz="18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Cambria Math" panose="02040503050406030204" pitchFamily="18" charset="0"/>
                        <a:cs typeface="+mn-cs"/>
                      </a:rPr>
                      <m:t>𝜏</m:t>
                    </m:r>
                    <m:r>
                      <a:rPr kumimoji="0" lang="en-US" sz="1800" b="0" i="1" u="none" strike="noStrike" kern="1200" cap="none" spc="0" normalizeH="0" baseline="0" noProof="0">
                        <a:ln>
                          <a:noFill/>
                        </a:ln>
                        <a:solidFill>
                          <a:prstClr val="black">
                            <a:lumMod val="75000"/>
                            <a:lumOff val="25000"/>
                          </a:prstClr>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ea"/>
                        <a:cs typeface="+mn-cs"/>
                      </a:rPr>
                      <m:t>2</m:t>
                    </m:r>
                    <m:r>
                      <a:rPr kumimoji="0" lang="en-US" sz="1800" b="0" i="1" u="none" strike="noStrike" kern="1200" cap="none" spc="0" normalizeH="0" baseline="0" noProof="0">
                        <a:ln>
                          <a:noFill/>
                        </a:ln>
                        <a:solidFill>
                          <a:prstClr val="black">
                            <a:lumMod val="75000"/>
                            <a:lumOff val="25000"/>
                          </a:prstClr>
                        </a:solidFill>
                        <a:effectLst/>
                        <a:uLnTx/>
                        <a:uFillTx/>
                        <a:latin typeface="Cambria Math" panose="02040503050406030204" pitchFamily="18" charset="0"/>
                        <a:ea typeface="+mn-ea"/>
                        <a:cs typeface="+mn-cs"/>
                      </a:rPr>
                      <m:t>0</m:t>
                    </m:r>
                  </m:oMath>
                </a14:m>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fs (FWHM of intensity)</a:t>
                </a:r>
              </a:p>
              <a:p>
                <a:pPr marL="285750" marR="0" lvl="0" indent="-285750" algn="l" defTabSz="457200" rtl="0" eaLnBrk="1" fontAlgn="auto" latinLnBrk="0" hangingPunct="1">
                  <a:lnSpc>
                    <a:spcPct val="100000"/>
                  </a:lnSpc>
                  <a:spcBef>
                    <a:spcPts val="1000"/>
                  </a:spcBef>
                  <a:spcAft>
                    <a:spcPts val="0"/>
                  </a:spcAft>
                  <a:buClr>
                    <a:srgbClr val="353535"/>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mc:Choice>
        <mc:Fallback xmlns="">
          <p:sp>
            <p:nvSpPr>
              <p:cNvPr id="12" name="Zástupný symbol pro text 10">
                <a:extLst>
                  <a:ext uri="{FF2B5EF4-FFF2-40B4-BE49-F238E27FC236}">
                    <a16:creationId xmlns:a16="http://schemas.microsoft.com/office/drawing/2014/main" id="{2FFDB098-ECAD-4051-BD1D-FA61DDFA75C3}"/>
                  </a:ext>
                </a:extLst>
              </p:cNvPr>
              <p:cNvSpPr txBox="1">
                <a:spLocks noRot="1" noChangeAspect="1" noMove="1" noResize="1" noEditPoints="1" noAdjustHandles="1" noChangeArrowheads="1" noChangeShapeType="1" noTextEdit="1"/>
              </p:cNvSpPr>
              <p:nvPr/>
            </p:nvSpPr>
            <p:spPr>
              <a:xfrm>
                <a:off x="2037034" y="4573927"/>
                <a:ext cx="4353087" cy="2531406"/>
              </a:xfrm>
              <a:prstGeom prst="rect">
                <a:avLst/>
              </a:prstGeom>
              <a:blipFill>
                <a:blip r:embed="rId3"/>
                <a:stretch>
                  <a:fillRect l="-840" t="-1442"/>
                </a:stretch>
              </a:blipFill>
            </p:spPr>
            <p:txBody>
              <a:bodyPr/>
              <a:lstStyle/>
              <a:p>
                <a:r>
                  <a:rPr lang="en-GB">
                    <a:noFill/>
                  </a:rPr>
                  <a:t> </a:t>
                </a:r>
              </a:p>
            </p:txBody>
          </p:sp>
        </mc:Fallback>
      </mc:AlternateContent>
      <p:sp>
        <p:nvSpPr>
          <p:cNvPr id="13" name="Zástupný symbol pro text 10">
            <a:extLst>
              <a:ext uri="{FF2B5EF4-FFF2-40B4-BE49-F238E27FC236}">
                <a16:creationId xmlns:a16="http://schemas.microsoft.com/office/drawing/2014/main" id="{3D07623B-0158-4255-9166-C66E5D487FCD}"/>
              </a:ext>
            </a:extLst>
          </p:cNvPr>
          <p:cNvSpPr txBox="1">
            <a:spLocks/>
          </p:cNvSpPr>
          <p:nvPr/>
        </p:nvSpPr>
        <p:spPr>
          <a:xfrm>
            <a:off x="6538030" y="4590041"/>
            <a:ext cx="5009256" cy="253140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0"/>
              </a:spcAft>
              <a:buClr>
                <a:srgbClr val="353535"/>
              </a:buClr>
              <a:buSzTx/>
              <a:buFont typeface="+mj-lt"/>
              <a:buAutoNum type="arabicPeriod"/>
              <a:tabLst/>
              <a:defRPr/>
            </a:pPr>
            <a:r>
              <a:rPr kumimoji="0" lang="en-GB"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nm-thick solid CH foil target, </a:t>
            </a:r>
            <a:r>
              <a:rPr kumimoji="0" lang="en-GB" sz="1800" b="0" i="1"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n</a:t>
            </a:r>
            <a:r>
              <a:rPr kumimoji="0" lang="en-GB" sz="1800" b="0" i="1" u="none" strike="noStrike" kern="1200" cap="none" spc="0" normalizeH="0" baseline="-25000" noProof="0" dirty="0">
                <a:ln>
                  <a:noFill/>
                </a:ln>
                <a:solidFill>
                  <a:prstClr val="black">
                    <a:lumMod val="75000"/>
                    <a:lumOff val="25000"/>
                  </a:prstClr>
                </a:solidFill>
                <a:effectLst/>
                <a:uLnTx/>
                <a:uFillTx/>
                <a:latin typeface="Century Gothic" panose="020B0502020202020204"/>
                <a:ea typeface="+mn-ea"/>
                <a:cs typeface="+mn-cs"/>
              </a:rPr>
              <a:t>e</a:t>
            </a:r>
            <a:r>
              <a:rPr kumimoji="0" lang="en-GB"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=200 </a:t>
            </a:r>
            <a:r>
              <a:rPr kumimoji="0" lang="en-GB" sz="1800" b="0" i="1"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n</a:t>
            </a:r>
            <a:r>
              <a:rPr kumimoji="0" lang="en-GB" sz="1800" b="0" i="1" u="none" strike="noStrike" kern="1200" cap="none" spc="0" normalizeH="0" baseline="-25000" noProof="0" dirty="0" err="1">
                <a:ln>
                  <a:noFill/>
                </a:ln>
                <a:solidFill>
                  <a:prstClr val="black">
                    <a:lumMod val="75000"/>
                    <a:lumOff val="25000"/>
                  </a:prstClr>
                </a:solidFill>
                <a:effectLst/>
                <a:uLnTx/>
                <a:uFillTx/>
                <a:latin typeface="Century Gothic" panose="020B0502020202020204"/>
                <a:ea typeface="+mn-ea"/>
                <a:cs typeface="+mn-cs"/>
              </a:rPr>
              <a:t>cr</a:t>
            </a:r>
            <a:endParaRPr kumimoji="0" lang="en-US" sz="1800" b="0" i="1" u="none" strike="noStrike" kern="1200" cap="none" spc="0" normalizeH="0" baseline="-25000" noProof="0" dirty="0">
              <a:ln>
                <a:noFill/>
              </a:ln>
              <a:solidFill>
                <a:prstClr val="black">
                  <a:lumMod val="75000"/>
                  <a:lumOff val="25000"/>
                </a:prstClr>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
                <a:srgbClr val="353535"/>
              </a:buClr>
              <a:buSzTx/>
              <a:buFont typeface="+mj-lt"/>
              <a:buAutoNum type="arabicPeriod"/>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μ</a:t>
            </a:r>
            <a:r>
              <a:rPr kumimoji="0" lang="en-GB"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m-thick near-critical plasma layer + nm-thick solid CH foil target, </a:t>
            </a:r>
            <a:r>
              <a:rPr kumimoji="0" lang="en-GB" sz="1800" b="0" i="1"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n</a:t>
            </a:r>
            <a:r>
              <a:rPr kumimoji="0" lang="en-GB" sz="1800" b="0" i="1" u="none" strike="noStrike" kern="1200" cap="none" spc="0" normalizeH="0" baseline="-25000" noProof="0" dirty="0">
                <a:ln>
                  <a:noFill/>
                </a:ln>
                <a:solidFill>
                  <a:prstClr val="black">
                    <a:lumMod val="75000"/>
                    <a:lumOff val="25000"/>
                  </a:prstClr>
                </a:solidFill>
                <a:effectLst/>
                <a:uLnTx/>
                <a:uFillTx/>
                <a:latin typeface="Century Gothic" panose="020B0502020202020204"/>
                <a:ea typeface="+mn-ea"/>
                <a:cs typeface="+mn-cs"/>
              </a:rPr>
              <a:t>e</a:t>
            </a:r>
            <a:r>
              <a:rPr kumimoji="0" lang="en-GB"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=200 </a:t>
            </a:r>
            <a:r>
              <a:rPr kumimoji="0" lang="en-GB" sz="1800" b="0" i="1"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n</a:t>
            </a:r>
            <a:r>
              <a:rPr kumimoji="0" lang="en-GB" sz="1800" b="0" i="1" u="none" strike="noStrike" kern="1200" cap="none" spc="0" normalizeH="0" baseline="-25000" noProof="0" dirty="0" err="1">
                <a:ln>
                  <a:noFill/>
                </a:ln>
                <a:solidFill>
                  <a:prstClr val="black">
                    <a:lumMod val="75000"/>
                    <a:lumOff val="25000"/>
                  </a:prstClr>
                </a:solidFill>
                <a:effectLst/>
                <a:uLnTx/>
                <a:uFillTx/>
                <a:latin typeface="Century Gothic" panose="020B0502020202020204"/>
                <a:ea typeface="+mn-ea"/>
                <a:cs typeface="+mn-cs"/>
              </a:rPr>
              <a:t>cr</a:t>
            </a:r>
            <a:endParaRPr kumimoji="0" lang="en-US" sz="1800" b="0" i="1" u="none" strike="noStrike" kern="1200" cap="none" spc="0" normalizeH="0" baseline="-25000" noProof="0" dirty="0">
              <a:ln>
                <a:noFill/>
              </a:ln>
              <a:solidFill>
                <a:prstClr val="black">
                  <a:lumMod val="75000"/>
                  <a:lumOff val="25000"/>
                </a:prstClr>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353535"/>
              </a:buClr>
              <a:buSzTx/>
              <a:buFont typeface="+mj-lt"/>
              <a:buAutoNum type="arabicPeriod"/>
              <a:tabLst/>
              <a:defRPr/>
            </a:pPr>
            <a:endParaRPr kumimoji="0" lang="en-GB"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pic>
        <p:nvPicPr>
          <p:cNvPr id="14" name="Picture 4" descr="luli logo">
            <a:extLst>
              <a:ext uri="{FF2B5EF4-FFF2-40B4-BE49-F238E27FC236}">
                <a16:creationId xmlns:a16="http://schemas.microsoft.com/office/drawing/2014/main" id="{8A0984D7-62D1-4891-A240-E5ECEFA4DC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30837" y="88957"/>
            <a:ext cx="1278037" cy="67304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File:CEA logo nouveau.svg">
            <a:extLst>
              <a:ext uri="{FF2B5EF4-FFF2-40B4-BE49-F238E27FC236}">
                <a16:creationId xmlns:a16="http://schemas.microsoft.com/office/drawing/2014/main" id="{BFBAD0C6-F03E-4783-8EB3-8452BB2970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1382" y="84334"/>
            <a:ext cx="818822" cy="6684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B3D019B-A832-4337-A1C6-B7EF9420E740}"/>
              </a:ext>
            </a:extLst>
          </p:cNvPr>
          <p:cNvPicPr>
            <a:picLocks noChangeAspect="1"/>
          </p:cNvPicPr>
          <p:nvPr/>
        </p:nvPicPr>
        <p:blipFill rotWithShape="1">
          <a:blip r:embed="rId6"/>
          <a:srcRect r="26181" b="17595"/>
          <a:stretch/>
        </p:blipFill>
        <p:spPr>
          <a:xfrm>
            <a:off x="1810325" y="1637702"/>
            <a:ext cx="6497784" cy="2460371"/>
          </a:xfrm>
          <a:prstGeom prst="rect">
            <a:avLst/>
          </a:prstGeom>
        </p:spPr>
      </p:pic>
      <p:pic>
        <p:nvPicPr>
          <p:cNvPr id="16" name="Picture 15">
            <a:extLst>
              <a:ext uri="{FF2B5EF4-FFF2-40B4-BE49-F238E27FC236}">
                <a16:creationId xmlns:a16="http://schemas.microsoft.com/office/drawing/2014/main" id="{B0D678D3-EF2D-4999-9296-2BDEAF5924F5}"/>
              </a:ext>
            </a:extLst>
          </p:cNvPr>
          <p:cNvPicPr>
            <a:picLocks noChangeAspect="1"/>
          </p:cNvPicPr>
          <p:nvPr/>
        </p:nvPicPr>
        <p:blipFill rotWithShape="1">
          <a:blip r:embed="rId6"/>
          <a:srcRect b="17595"/>
          <a:stretch/>
        </p:blipFill>
        <p:spPr>
          <a:xfrm>
            <a:off x="1810325" y="1653815"/>
            <a:ext cx="8802255" cy="2460371"/>
          </a:xfrm>
          <a:prstGeom prst="rect">
            <a:avLst/>
          </a:prstGeom>
        </p:spPr>
      </p:pic>
      <p:sp>
        <p:nvSpPr>
          <p:cNvPr id="10" name="TextBox 9">
            <a:extLst>
              <a:ext uri="{FF2B5EF4-FFF2-40B4-BE49-F238E27FC236}">
                <a16:creationId xmlns:a16="http://schemas.microsoft.com/office/drawing/2014/main" id="{0BB85F90-4D9C-4033-9153-2FC6BE378B95}"/>
              </a:ext>
            </a:extLst>
          </p:cNvPr>
          <p:cNvSpPr txBox="1"/>
          <p:nvPr/>
        </p:nvSpPr>
        <p:spPr>
          <a:xfrm>
            <a:off x="1810325" y="6046233"/>
            <a:ext cx="10219750" cy="117981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1000"/>
              </a:spcBef>
              <a:spcAft>
                <a:spcPts val="0"/>
              </a:spcAft>
              <a:buClr>
                <a:srgbClr val="353535"/>
              </a:buClr>
              <a:buSzTx/>
              <a:buFont typeface="Wingdings 3" charset="2"/>
              <a:buChar char=""/>
              <a:tabLst/>
              <a:defRPr/>
            </a:pPr>
            <a:r>
              <a:rPr lang="cs-CZ" dirty="0">
                <a:solidFill>
                  <a:srgbClr val="178DBB"/>
                </a:solidFill>
                <a:latin typeface="Century Gothic" panose="020B0502020202020204"/>
              </a:rPr>
              <a:t>Apollon-class system operates once per minute - it is rather a nuclear security concern.</a:t>
            </a:r>
          </a:p>
          <a:p>
            <a:pPr marL="342900" marR="0" lvl="0" indent="-342900" algn="l" defTabSz="457200" rtl="0" eaLnBrk="1" fontAlgn="auto" latinLnBrk="0" hangingPunct="1">
              <a:lnSpc>
                <a:spcPct val="100000"/>
              </a:lnSpc>
              <a:spcBef>
                <a:spcPts val="1000"/>
              </a:spcBef>
              <a:spcAft>
                <a:spcPts val="0"/>
              </a:spcAft>
              <a:buClr>
                <a:srgbClr val="353535"/>
              </a:buClr>
              <a:buSzTx/>
              <a:buFont typeface="Wingdings 3" charset="2"/>
              <a:buChar char=""/>
              <a:tabLst/>
              <a:defRPr/>
            </a:pPr>
            <a:r>
              <a:rPr kumimoji="0" lang="cs-CZ" sz="1800" b="0" i="0" u="none" strike="noStrike" kern="1200" cap="none" spc="0" normalizeH="0" baseline="0" noProof="0" dirty="0">
                <a:ln>
                  <a:noFill/>
                </a:ln>
                <a:solidFill>
                  <a:srgbClr val="178DBB"/>
                </a:solidFill>
                <a:effectLst/>
                <a:uLnTx/>
                <a:uFillTx/>
                <a:latin typeface="Century Gothic" panose="020B0502020202020204"/>
                <a:ea typeface="+mn-ea"/>
                <a:cs typeface="+mn-cs"/>
              </a:rPr>
              <a:t>In fact, the</a:t>
            </a:r>
            <a:r>
              <a:rPr lang="cs-CZ" dirty="0">
                <a:solidFill>
                  <a:srgbClr val="178DBB"/>
                </a:solidFill>
                <a:latin typeface="Century Gothic" panose="020B0502020202020204"/>
              </a:rPr>
              <a:t>y are capable to run at 10 Hz.</a:t>
            </a:r>
            <a:endParaRPr kumimoji="0" lang="en-GB" sz="1800" b="0" i="0" u="none" strike="noStrike" kern="1200" cap="none" spc="0" normalizeH="0" baseline="0" noProof="0" dirty="0">
              <a:ln>
                <a:noFill/>
              </a:ln>
              <a:solidFill>
                <a:srgbClr val="178DBB"/>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353535"/>
              </a:buClr>
              <a:buSzTx/>
              <a:buFont typeface="Wingdings 3" charset="2"/>
              <a:buChar char=""/>
              <a:tabLst/>
              <a:defRPr/>
            </a:pPr>
            <a:endParaRPr kumimoji="0" lang="en-GB"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2833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C2DFC-8FA1-4B43-A5F8-58EDADDD1EAF}"/>
              </a:ext>
            </a:extLst>
          </p:cNvPr>
          <p:cNvSpPr>
            <a:spLocks noGrp="1"/>
          </p:cNvSpPr>
          <p:nvPr>
            <p:ph type="title"/>
          </p:nvPr>
        </p:nvSpPr>
        <p:spPr/>
        <p:txBody>
          <a:bodyPr/>
          <a:lstStyle/>
          <a:p>
            <a:r>
              <a:rPr lang="en-US" dirty="0"/>
              <a:t>Light intensification in NCD layer</a:t>
            </a:r>
            <a:endParaRPr lang="en-GB" dirty="0"/>
          </a:p>
        </p:txBody>
      </p:sp>
      <p:sp>
        <p:nvSpPr>
          <p:cNvPr id="8" name="TextBox 7">
            <a:extLst>
              <a:ext uri="{FF2B5EF4-FFF2-40B4-BE49-F238E27FC236}">
                <a16:creationId xmlns:a16="http://schemas.microsoft.com/office/drawing/2014/main" id="{24186677-805E-4978-BE13-1C8EC6473CEF}"/>
              </a:ext>
            </a:extLst>
          </p:cNvPr>
          <p:cNvSpPr txBox="1"/>
          <p:nvPr/>
        </p:nvSpPr>
        <p:spPr>
          <a:xfrm>
            <a:off x="2592925" y="3473584"/>
            <a:ext cx="5210548" cy="3195747"/>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1000"/>
              </a:spcBef>
              <a:spcAft>
                <a:spcPts val="0"/>
              </a:spcAft>
              <a:buClr>
                <a:srgbClr val="353535"/>
              </a:buClr>
              <a:buSzTx/>
              <a:buFont typeface="Wingdings 3" charset="2"/>
              <a:buChar char=""/>
              <a:tabLst/>
              <a:defRPr/>
            </a:pPr>
            <a:r>
              <a:rPr kumimoji="0" lang="en-GB" sz="2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Thin lens approximation predicts optimal focusing for Apollon 1 PW laser parameters:</a:t>
            </a:r>
            <a:endParaRPr lang="en-GB" sz="2000" dirty="0">
              <a:solidFill>
                <a:prstClr val="black">
                  <a:lumMod val="75000"/>
                  <a:lumOff val="25000"/>
                </a:prstClr>
              </a:solidFill>
              <a:latin typeface="Century Gothic" panose="020B0502020202020204"/>
            </a:endParaRPr>
          </a:p>
          <a:p>
            <a:pPr marL="800100" lvl="1" indent="-342900" defTabSz="457200">
              <a:spcBef>
                <a:spcPts val="1000"/>
              </a:spcBef>
              <a:buClr>
                <a:srgbClr val="353535"/>
              </a:buClr>
              <a:buFont typeface="Wingdings 3" charset="2"/>
              <a:buChar char=""/>
              <a:defRPr/>
            </a:pPr>
            <a:r>
              <a:rPr lang="en-GB" sz="2000" i="1" dirty="0">
                <a:solidFill>
                  <a:prstClr val="black"/>
                </a:solidFill>
              </a:rPr>
              <a:t>n</a:t>
            </a:r>
            <a:r>
              <a:rPr lang="en-GB" sz="2000" i="1" baseline="-25000" dirty="0">
                <a:solidFill>
                  <a:prstClr val="black"/>
                </a:solidFill>
              </a:rPr>
              <a:t>e</a:t>
            </a:r>
            <a:r>
              <a:rPr lang="en-GB" sz="2000" dirty="0">
                <a:solidFill>
                  <a:prstClr val="black"/>
                </a:solidFill>
              </a:rPr>
              <a:t>=1.93 </a:t>
            </a:r>
            <a:r>
              <a:rPr lang="en-GB" sz="2000" i="1" dirty="0" err="1">
                <a:solidFill>
                  <a:prstClr val="black"/>
                </a:solidFill>
              </a:rPr>
              <a:t>n</a:t>
            </a:r>
            <a:r>
              <a:rPr lang="en-GB" sz="2000" i="1" baseline="-25000" dirty="0" err="1">
                <a:solidFill>
                  <a:prstClr val="black"/>
                </a:solidFill>
              </a:rPr>
              <a:t>cr</a:t>
            </a:r>
            <a:endParaRPr lang="en-GB" sz="2000" i="1" baseline="-25000" dirty="0">
              <a:solidFill>
                <a:prstClr val="black"/>
              </a:solidFill>
            </a:endParaRPr>
          </a:p>
          <a:p>
            <a:pPr marL="800100" lvl="1" indent="-342900" defTabSz="457200">
              <a:spcBef>
                <a:spcPts val="1000"/>
              </a:spcBef>
              <a:buClr>
                <a:srgbClr val="353535"/>
              </a:buClr>
              <a:buFont typeface="Wingdings 3" charset="2"/>
              <a:buChar char=""/>
              <a:defRPr/>
            </a:pPr>
            <a:r>
              <a:rPr lang="en-GB" sz="2000" i="1" dirty="0">
                <a:solidFill>
                  <a:prstClr val="black"/>
                </a:solidFill>
              </a:rPr>
              <a:t>D</a:t>
            </a:r>
            <a:r>
              <a:rPr lang="en-GB" sz="2000" i="1" baseline="-25000" dirty="0">
                <a:solidFill>
                  <a:prstClr val="black"/>
                </a:solidFill>
              </a:rPr>
              <a:t>0</a:t>
            </a:r>
            <a:r>
              <a:rPr lang="en-GB" sz="2000" dirty="0">
                <a:solidFill>
                  <a:prstClr val="black"/>
                </a:solidFill>
              </a:rPr>
              <a:t>=0.73 µm</a:t>
            </a:r>
          </a:p>
          <a:p>
            <a:pPr marL="800100" lvl="1" indent="-342900" defTabSz="457200">
              <a:spcBef>
                <a:spcPts val="1000"/>
              </a:spcBef>
              <a:buClr>
                <a:srgbClr val="353535"/>
              </a:buClr>
              <a:buFont typeface="Wingdings 3" charset="2"/>
              <a:buChar char=""/>
              <a:defRPr/>
            </a:pPr>
            <a:r>
              <a:rPr lang="en-US" sz="2000" i="1" dirty="0">
                <a:solidFill>
                  <a:prstClr val="black"/>
                </a:solidFill>
                <a:latin typeface="Century Gothic" panose="020B0502020202020204"/>
              </a:rPr>
              <a:t>L</a:t>
            </a:r>
            <a:r>
              <a:rPr lang="en-GB" sz="2000" dirty="0">
                <a:solidFill>
                  <a:prstClr val="black"/>
                </a:solidFill>
                <a:latin typeface="Century Gothic" panose="020B0502020202020204"/>
              </a:rPr>
              <a:t> = 14.1 </a:t>
            </a:r>
            <a:r>
              <a:rPr lang="en-GB" sz="2000" dirty="0">
                <a:solidFill>
                  <a:prstClr val="black"/>
                </a:solidFill>
              </a:rPr>
              <a:t>µm</a:t>
            </a:r>
            <a:endParaRPr lang="en-US" sz="2000" dirty="0">
              <a:solidFill>
                <a:prstClr val="black">
                  <a:lumMod val="75000"/>
                  <a:lumOff val="25000"/>
                </a:prstClr>
              </a:solidFill>
              <a:latin typeface="Century Gothic" panose="020B0502020202020204"/>
            </a:endParaRPr>
          </a:p>
          <a:p>
            <a:pPr marL="342900" marR="0" lvl="0" indent="-342900" algn="l" defTabSz="457200" rtl="0" eaLnBrk="1" fontAlgn="auto" latinLnBrk="0" hangingPunct="1">
              <a:lnSpc>
                <a:spcPct val="100000"/>
              </a:lnSpc>
              <a:spcBef>
                <a:spcPts val="1000"/>
              </a:spcBef>
              <a:spcAft>
                <a:spcPts val="0"/>
              </a:spcAft>
              <a:buClr>
                <a:srgbClr val="353535"/>
              </a:buClr>
              <a:buSzTx/>
              <a:buFont typeface="Wingdings 3" charset="2"/>
              <a:buChar char=""/>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353535"/>
              </a:buClr>
              <a:buSzTx/>
              <a:buFont typeface="Wingdings 3" charset="2"/>
              <a:buChar char=""/>
              <a:tabLst/>
              <a:defRPr/>
            </a:pPr>
            <a:endParaRPr kumimoji="0" lang="en-GB" sz="2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
        <p:nvSpPr>
          <p:cNvPr id="9" name="TextBox 8">
            <a:extLst>
              <a:ext uri="{FF2B5EF4-FFF2-40B4-BE49-F238E27FC236}">
                <a16:creationId xmlns:a16="http://schemas.microsoft.com/office/drawing/2014/main" id="{1E3A93BA-B9AE-44E8-B790-F03AE53DED9D}"/>
              </a:ext>
            </a:extLst>
          </p:cNvPr>
          <p:cNvSpPr txBox="1"/>
          <p:nvPr/>
        </p:nvSpPr>
        <p:spPr>
          <a:xfrm>
            <a:off x="2592924" y="6233890"/>
            <a:ext cx="979054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err="1">
                <a:ln>
                  <a:noFill/>
                </a:ln>
                <a:solidFill>
                  <a:prstClr val="black"/>
                </a:solidFill>
                <a:effectLst/>
                <a:uLnTx/>
                <a:uFillTx/>
                <a:latin typeface="Century Gothic" panose="020B0502020202020204"/>
                <a:ea typeface="+mn-ea"/>
                <a:cs typeface="+mn-cs"/>
              </a:rPr>
              <a:t>Pazzaglia</a:t>
            </a:r>
            <a:r>
              <a:rPr kumimoji="0" lang="en-GB" sz="1400" b="0" i="0" u="none" strike="noStrike" kern="1200" cap="none" spc="0" normalizeH="0" baseline="0" noProof="0" dirty="0">
                <a:ln>
                  <a:noFill/>
                </a:ln>
                <a:solidFill>
                  <a:prstClr val="black"/>
                </a:solidFill>
                <a:effectLst/>
                <a:uLnTx/>
                <a:uFillTx/>
                <a:latin typeface="Century Gothic" panose="020B0502020202020204"/>
                <a:ea typeface="+mn-ea"/>
                <a:cs typeface="+mn-cs"/>
              </a:rPr>
              <a:t>, A., </a:t>
            </a:r>
            <a:r>
              <a:rPr kumimoji="0" lang="en-GB" sz="1400" b="0" i="0" u="none" strike="noStrike" kern="1200" cap="none" spc="0" normalizeH="0" baseline="0" noProof="0" dirty="0" err="1">
                <a:ln>
                  <a:noFill/>
                </a:ln>
                <a:solidFill>
                  <a:prstClr val="black"/>
                </a:solidFill>
                <a:effectLst/>
                <a:uLnTx/>
                <a:uFillTx/>
                <a:latin typeface="Century Gothic" panose="020B0502020202020204"/>
                <a:ea typeface="+mn-ea"/>
                <a:cs typeface="+mn-cs"/>
              </a:rPr>
              <a:t>Fedeli</a:t>
            </a:r>
            <a:r>
              <a:rPr kumimoji="0" lang="en-GB" sz="1400" b="0" i="0" u="none" strike="noStrike" kern="1200" cap="none" spc="0" normalizeH="0" baseline="0" noProof="0" dirty="0">
                <a:ln>
                  <a:noFill/>
                </a:ln>
                <a:solidFill>
                  <a:prstClr val="black"/>
                </a:solidFill>
                <a:effectLst/>
                <a:uLnTx/>
                <a:uFillTx/>
                <a:latin typeface="Century Gothic" panose="020B0502020202020204"/>
                <a:ea typeface="+mn-ea"/>
                <a:cs typeface="+mn-cs"/>
              </a:rPr>
              <a:t>, L., </a:t>
            </a:r>
            <a:r>
              <a:rPr kumimoji="0" lang="en-GB" sz="1400" b="0" i="0" u="none" strike="noStrike" kern="1200" cap="none" spc="0" normalizeH="0" baseline="0" noProof="0" dirty="0" err="1">
                <a:ln>
                  <a:noFill/>
                </a:ln>
                <a:solidFill>
                  <a:prstClr val="black"/>
                </a:solidFill>
                <a:effectLst/>
                <a:uLnTx/>
                <a:uFillTx/>
                <a:latin typeface="Century Gothic" panose="020B0502020202020204"/>
                <a:ea typeface="+mn-ea"/>
                <a:cs typeface="+mn-cs"/>
              </a:rPr>
              <a:t>Formenti</a:t>
            </a:r>
            <a:r>
              <a:rPr kumimoji="0" lang="en-GB" sz="1400" b="0" i="0" u="none" strike="noStrike" kern="1200" cap="none" spc="0" normalizeH="0" baseline="0" noProof="0" dirty="0">
                <a:ln>
                  <a:noFill/>
                </a:ln>
                <a:solidFill>
                  <a:prstClr val="black"/>
                </a:solidFill>
                <a:effectLst/>
                <a:uLnTx/>
                <a:uFillTx/>
                <a:latin typeface="Century Gothic" panose="020B0502020202020204"/>
                <a:ea typeface="+mn-ea"/>
                <a:cs typeface="+mn-cs"/>
              </a:rPr>
              <a:t>, A., </a:t>
            </a:r>
            <a:r>
              <a:rPr kumimoji="0" lang="en-GB" sz="1400" b="0" i="0" u="none" strike="noStrike" kern="1200" cap="none" spc="0" normalizeH="0" baseline="0" noProof="0" dirty="0" err="1">
                <a:ln>
                  <a:noFill/>
                </a:ln>
                <a:solidFill>
                  <a:prstClr val="black"/>
                </a:solidFill>
                <a:effectLst/>
                <a:uLnTx/>
                <a:uFillTx/>
                <a:latin typeface="Century Gothic" panose="020B0502020202020204"/>
                <a:ea typeface="+mn-ea"/>
                <a:cs typeface="+mn-cs"/>
              </a:rPr>
              <a:t>Maffini</a:t>
            </a:r>
            <a:r>
              <a:rPr kumimoji="0" lang="en-GB" sz="1400" b="0" i="0" u="none" strike="noStrike" kern="1200" cap="none" spc="0" normalizeH="0" baseline="0" noProof="0" dirty="0">
                <a:ln>
                  <a:noFill/>
                </a:ln>
                <a:solidFill>
                  <a:prstClr val="black"/>
                </a:solidFill>
                <a:effectLst/>
                <a:uLnTx/>
                <a:uFillTx/>
                <a:latin typeface="Century Gothic" panose="020B0502020202020204"/>
                <a:ea typeface="+mn-ea"/>
                <a:cs typeface="+mn-cs"/>
              </a:rPr>
              <a:t>, A., &amp; </a:t>
            </a:r>
            <a:r>
              <a:rPr kumimoji="0" lang="en-GB" sz="1400" b="0" i="0" u="none" strike="noStrike" kern="1200" cap="none" spc="0" normalizeH="0" baseline="0" noProof="0" dirty="0" err="1">
                <a:ln>
                  <a:noFill/>
                </a:ln>
                <a:solidFill>
                  <a:prstClr val="black"/>
                </a:solidFill>
                <a:effectLst/>
                <a:uLnTx/>
                <a:uFillTx/>
                <a:latin typeface="Century Gothic" panose="020B0502020202020204"/>
                <a:ea typeface="+mn-ea"/>
                <a:cs typeface="+mn-cs"/>
              </a:rPr>
              <a:t>Passoni</a:t>
            </a:r>
            <a:r>
              <a:rPr kumimoji="0" lang="en-GB" sz="1400" b="0" i="0" u="none" strike="noStrike" kern="1200" cap="none" spc="0" normalizeH="0" baseline="0" noProof="0" dirty="0">
                <a:ln>
                  <a:noFill/>
                </a:ln>
                <a:solidFill>
                  <a:prstClr val="black"/>
                </a:solidFill>
                <a:effectLst/>
                <a:uLnTx/>
                <a:uFillTx/>
                <a:latin typeface="Century Gothic" panose="020B0502020202020204"/>
                <a:ea typeface="+mn-ea"/>
                <a:cs typeface="+mn-cs"/>
              </a:rPr>
              <a:t>, M. (2020). A theoretical model of laser-driven ion acceleration from near-critical double-layer targets. </a:t>
            </a:r>
            <a:r>
              <a:rPr kumimoji="0" lang="en-GB" sz="1400" b="0" i="1" u="none" strike="noStrike" kern="1200" cap="none" spc="0" normalizeH="0" baseline="0" noProof="0" dirty="0">
                <a:ln>
                  <a:noFill/>
                </a:ln>
                <a:solidFill>
                  <a:prstClr val="black"/>
                </a:solidFill>
                <a:effectLst/>
                <a:uLnTx/>
                <a:uFillTx/>
                <a:latin typeface="Century Gothic" panose="020B0502020202020204"/>
                <a:ea typeface="+mn-ea"/>
                <a:cs typeface="+mn-cs"/>
              </a:rPr>
              <a:t>Communications Physics</a:t>
            </a:r>
            <a:r>
              <a:rPr kumimoji="0" lang="en-GB" sz="14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GB" sz="1400" b="0" i="1" u="none" strike="noStrike" kern="1200" cap="none" spc="0" normalizeH="0" baseline="0" noProof="0" dirty="0">
                <a:ln>
                  <a:noFill/>
                </a:ln>
                <a:solidFill>
                  <a:prstClr val="black"/>
                </a:solidFill>
                <a:effectLst/>
                <a:uLnTx/>
                <a:uFillTx/>
                <a:latin typeface="Century Gothic" panose="020B0502020202020204"/>
                <a:ea typeface="+mn-ea"/>
                <a:cs typeface="+mn-cs"/>
              </a:rPr>
              <a:t>3</a:t>
            </a:r>
            <a:r>
              <a:rPr kumimoji="0" lang="en-GB" sz="1400" b="0" i="0" u="none" strike="noStrike" kern="1200" cap="none" spc="0" normalizeH="0" baseline="0" noProof="0" dirty="0">
                <a:ln>
                  <a:noFill/>
                </a:ln>
                <a:solidFill>
                  <a:prstClr val="black"/>
                </a:solidFill>
                <a:effectLst/>
                <a:uLnTx/>
                <a:uFillTx/>
                <a:latin typeface="Century Gothic" panose="020B0502020202020204"/>
                <a:ea typeface="+mn-ea"/>
                <a:cs typeface="+mn-cs"/>
              </a:rPr>
              <a:t>(1), 1-13.</a:t>
            </a:r>
          </a:p>
        </p:txBody>
      </p:sp>
      <p:pic>
        <p:nvPicPr>
          <p:cNvPr id="10" name="Picture 4" descr="luli logo">
            <a:extLst>
              <a:ext uri="{FF2B5EF4-FFF2-40B4-BE49-F238E27FC236}">
                <a16:creationId xmlns:a16="http://schemas.microsoft.com/office/drawing/2014/main" id="{E732104C-184D-44E0-A4F2-4BC6BA451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0837" y="88957"/>
            <a:ext cx="1278037" cy="6730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File:CEA logo nouveau.svg">
            <a:extLst>
              <a:ext uri="{FF2B5EF4-FFF2-40B4-BE49-F238E27FC236}">
                <a16:creationId xmlns:a16="http://schemas.microsoft.com/office/drawing/2014/main" id="{813A0282-45B3-429B-8288-122A0610F7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1382" y="84334"/>
            <a:ext cx="818822" cy="6684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AC69B21-453D-495D-BF36-FA30C1C8C8B2}"/>
              </a:ext>
            </a:extLst>
          </p:cNvPr>
          <p:cNvPicPr>
            <a:picLocks noChangeAspect="1"/>
          </p:cNvPicPr>
          <p:nvPr/>
        </p:nvPicPr>
        <p:blipFill>
          <a:blip r:embed="rId4"/>
          <a:stretch>
            <a:fillRect/>
          </a:stretch>
        </p:blipFill>
        <p:spPr>
          <a:xfrm>
            <a:off x="3037898" y="1590231"/>
            <a:ext cx="3676190" cy="1714286"/>
          </a:xfrm>
          <a:prstGeom prst="rect">
            <a:avLst/>
          </a:prstGeom>
        </p:spPr>
      </p:pic>
      <p:pic>
        <p:nvPicPr>
          <p:cNvPr id="6" name="Picture 5">
            <a:extLst>
              <a:ext uri="{FF2B5EF4-FFF2-40B4-BE49-F238E27FC236}">
                <a16:creationId xmlns:a16="http://schemas.microsoft.com/office/drawing/2014/main" id="{3EBEEB11-B3AB-4A4D-971B-5D9A6D2EA897}"/>
              </a:ext>
            </a:extLst>
          </p:cNvPr>
          <p:cNvPicPr>
            <a:picLocks noChangeAspect="1"/>
          </p:cNvPicPr>
          <p:nvPr/>
        </p:nvPicPr>
        <p:blipFill>
          <a:blip r:embed="rId5"/>
          <a:stretch>
            <a:fillRect/>
          </a:stretch>
        </p:blipFill>
        <p:spPr>
          <a:xfrm>
            <a:off x="8967823" y="1861901"/>
            <a:ext cx="1752381" cy="495238"/>
          </a:xfrm>
          <a:prstGeom prst="rect">
            <a:avLst/>
          </a:prstGeom>
        </p:spPr>
      </p:pic>
      <p:pic>
        <p:nvPicPr>
          <p:cNvPr id="13" name="Picture 12">
            <a:extLst>
              <a:ext uri="{FF2B5EF4-FFF2-40B4-BE49-F238E27FC236}">
                <a16:creationId xmlns:a16="http://schemas.microsoft.com/office/drawing/2014/main" id="{C6EEA5FF-3BDE-4CEC-9813-791264119326}"/>
              </a:ext>
            </a:extLst>
          </p:cNvPr>
          <p:cNvPicPr>
            <a:picLocks noChangeAspect="1"/>
          </p:cNvPicPr>
          <p:nvPr/>
        </p:nvPicPr>
        <p:blipFill>
          <a:blip r:embed="rId6"/>
          <a:stretch>
            <a:fillRect/>
          </a:stretch>
        </p:blipFill>
        <p:spPr>
          <a:xfrm>
            <a:off x="7367823" y="2359271"/>
            <a:ext cx="3352381" cy="409524"/>
          </a:xfrm>
          <a:prstGeom prst="rect">
            <a:avLst/>
          </a:prstGeom>
        </p:spPr>
      </p:pic>
      <p:pic>
        <p:nvPicPr>
          <p:cNvPr id="17" name="Picture 16">
            <a:extLst>
              <a:ext uri="{FF2B5EF4-FFF2-40B4-BE49-F238E27FC236}">
                <a16:creationId xmlns:a16="http://schemas.microsoft.com/office/drawing/2014/main" id="{62F04485-0C66-4127-BE44-847855AB3950}"/>
              </a:ext>
            </a:extLst>
          </p:cNvPr>
          <p:cNvPicPr>
            <a:picLocks noChangeAspect="1"/>
          </p:cNvPicPr>
          <p:nvPr/>
        </p:nvPicPr>
        <p:blipFill>
          <a:blip r:embed="rId7"/>
          <a:stretch>
            <a:fillRect/>
          </a:stretch>
        </p:blipFill>
        <p:spPr>
          <a:xfrm>
            <a:off x="7834891" y="3304517"/>
            <a:ext cx="3634964" cy="2843320"/>
          </a:xfrm>
          <a:prstGeom prst="rect">
            <a:avLst/>
          </a:prstGeom>
        </p:spPr>
      </p:pic>
      <p:pic>
        <p:nvPicPr>
          <p:cNvPr id="18" name="Picture 17">
            <a:extLst>
              <a:ext uri="{FF2B5EF4-FFF2-40B4-BE49-F238E27FC236}">
                <a16:creationId xmlns:a16="http://schemas.microsoft.com/office/drawing/2014/main" id="{CF06AE25-2A7C-474A-A95A-BC368C4225BC}"/>
              </a:ext>
            </a:extLst>
          </p:cNvPr>
          <p:cNvPicPr>
            <a:picLocks noChangeAspect="1"/>
          </p:cNvPicPr>
          <p:nvPr/>
        </p:nvPicPr>
        <p:blipFill>
          <a:blip r:embed="rId8"/>
          <a:stretch>
            <a:fillRect/>
          </a:stretch>
        </p:blipFill>
        <p:spPr>
          <a:xfrm>
            <a:off x="9044013" y="3450548"/>
            <a:ext cx="1885714" cy="314286"/>
          </a:xfrm>
          <a:prstGeom prst="rect">
            <a:avLst/>
          </a:prstGeom>
        </p:spPr>
      </p:pic>
      <p:pic>
        <p:nvPicPr>
          <p:cNvPr id="19" name="Picture 18">
            <a:extLst>
              <a:ext uri="{FF2B5EF4-FFF2-40B4-BE49-F238E27FC236}">
                <a16:creationId xmlns:a16="http://schemas.microsoft.com/office/drawing/2014/main" id="{F69E0A5B-B276-41A3-B1FD-E6A6422E0A98}"/>
              </a:ext>
            </a:extLst>
          </p:cNvPr>
          <p:cNvPicPr>
            <a:picLocks noChangeAspect="1"/>
          </p:cNvPicPr>
          <p:nvPr/>
        </p:nvPicPr>
        <p:blipFill>
          <a:blip r:embed="rId9"/>
          <a:stretch>
            <a:fillRect/>
          </a:stretch>
        </p:blipFill>
        <p:spPr>
          <a:xfrm>
            <a:off x="8796394" y="3764834"/>
            <a:ext cx="2133333" cy="247619"/>
          </a:xfrm>
          <a:prstGeom prst="rect">
            <a:avLst/>
          </a:prstGeom>
        </p:spPr>
      </p:pic>
    </p:spTree>
    <p:extLst>
      <p:ext uri="{BB962C8B-B14F-4D97-AF65-F5344CB8AC3E}">
        <p14:creationId xmlns:p14="http://schemas.microsoft.com/office/powerpoint/2010/main" val="3986328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C2DFC-8FA1-4B43-A5F8-58EDADDD1EAF}"/>
              </a:ext>
            </a:extLst>
          </p:cNvPr>
          <p:cNvSpPr>
            <a:spLocks noGrp="1"/>
          </p:cNvSpPr>
          <p:nvPr>
            <p:ph type="title"/>
          </p:nvPr>
        </p:nvSpPr>
        <p:spPr/>
        <p:txBody>
          <a:bodyPr/>
          <a:lstStyle/>
          <a:p>
            <a:r>
              <a:rPr lang="en-US" dirty="0"/>
              <a:t>Light intensification in NCD layer</a:t>
            </a:r>
            <a:endParaRPr lang="en-GB" dirty="0"/>
          </a:p>
        </p:txBody>
      </p:sp>
      <p:pic>
        <p:nvPicPr>
          <p:cNvPr id="5" name="ne_focusing">
            <a:hlinkClick r:id="" action="ppaction://media"/>
            <a:extLst>
              <a:ext uri="{FF2B5EF4-FFF2-40B4-BE49-F238E27FC236}">
                <a16:creationId xmlns:a16="http://schemas.microsoft.com/office/drawing/2014/main" id="{3C169FEA-339E-4CF8-87B8-723487D1C1FD}"/>
              </a:ext>
            </a:extLst>
          </p:cNvPr>
          <p:cNvPicPr>
            <a:picLocks noGrp="1" noChangeAspect="1"/>
          </p:cNvPicPr>
          <p:nvPr>
            <p:ph sz="half" idx="1"/>
            <a:videoFile r:link="rId2"/>
            <p:extLst>
              <p:ext uri="{DAA4B4D4-6D71-4841-9C94-3DE7FCFB9230}">
                <p14:media xmlns:p14="http://schemas.microsoft.com/office/powerpoint/2010/main" r:embed="rId1"/>
              </p:ext>
            </p:extLst>
          </p:nvPr>
        </p:nvPicPr>
        <p:blipFill rotWithShape="1">
          <a:blip r:embed="rId6"/>
          <a:srcRect l="6568" r="7561"/>
          <a:stretch/>
        </p:blipFill>
        <p:spPr>
          <a:xfrm>
            <a:off x="1941067" y="2572684"/>
            <a:ext cx="4682837" cy="3066907"/>
          </a:xfrm>
        </p:spPr>
      </p:pic>
      <p:sp>
        <p:nvSpPr>
          <p:cNvPr id="8" name="TextBox 7">
            <a:extLst>
              <a:ext uri="{FF2B5EF4-FFF2-40B4-BE49-F238E27FC236}">
                <a16:creationId xmlns:a16="http://schemas.microsoft.com/office/drawing/2014/main" id="{24186677-805E-4978-BE13-1C8EC6473CEF}"/>
              </a:ext>
            </a:extLst>
          </p:cNvPr>
          <p:cNvSpPr txBox="1"/>
          <p:nvPr/>
        </p:nvSpPr>
        <p:spPr>
          <a:xfrm>
            <a:off x="2399216" y="1353929"/>
            <a:ext cx="8688993" cy="1051570"/>
          </a:xfrm>
          <a:prstGeom prst="rect">
            <a:avLst/>
          </a:prstGeom>
          <a:noFill/>
        </p:spPr>
        <p:txBody>
          <a:bodyPr wrap="square" rtlCol="0">
            <a:spAutoFit/>
          </a:bodyPr>
          <a:lstStyle/>
          <a:p>
            <a:pPr marL="342900" indent="-342900" defTabSz="457200">
              <a:spcBef>
                <a:spcPts val="1000"/>
              </a:spcBef>
              <a:buClr>
                <a:srgbClr val="353535"/>
              </a:buClr>
              <a:buFont typeface="Wingdings 3" charset="2"/>
              <a:buChar char=""/>
              <a:defRPr/>
            </a:pPr>
            <a:r>
              <a:rPr lang="en-US" dirty="0">
                <a:solidFill>
                  <a:prstClr val="black">
                    <a:lumMod val="75000"/>
                    <a:lumOff val="25000"/>
                  </a:prstClr>
                </a:solidFill>
                <a:latin typeface="Century Gothic" panose="020B0502020202020204"/>
              </a:rPr>
              <a:t>2</a:t>
            </a:r>
            <a:r>
              <a:rPr lang="en-GB" dirty="0">
                <a:solidFill>
                  <a:prstClr val="black">
                    <a:lumMod val="75000"/>
                    <a:lumOff val="25000"/>
                  </a:prstClr>
                </a:solidFill>
                <a:latin typeface="Century Gothic" panose="020B0502020202020204"/>
              </a:rPr>
              <a:t>D PIC CALDER simulation of laser propagation in an uniform plasma with </a:t>
            </a:r>
            <a:r>
              <a:rPr lang="en-GB" i="1" dirty="0">
                <a:solidFill>
                  <a:schemeClr val="accent6">
                    <a:lumMod val="75000"/>
                  </a:schemeClr>
                </a:solidFill>
              </a:rPr>
              <a:t>n</a:t>
            </a:r>
            <a:r>
              <a:rPr lang="en-GB" i="1" baseline="-25000" dirty="0">
                <a:solidFill>
                  <a:schemeClr val="accent6">
                    <a:lumMod val="75000"/>
                  </a:schemeClr>
                </a:solidFill>
              </a:rPr>
              <a:t>e</a:t>
            </a:r>
            <a:r>
              <a:rPr lang="en-GB" dirty="0">
                <a:solidFill>
                  <a:schemeClr val="accent6">
                    <a:lumMod val="75000"/>
                  </a:schemeClr>
                </a:solidFill>
              </a:rPr>
              <a:t>=0.74 </a:t>
            </a:r>
            <a:r>
              <a:rPr lang="en-GB" i="1" dirty="0" err="1">
                <a:solidFill>
                  <a:schemeClr val="accent6">
                    <a:lumMod val="75000"/>
                  </a:schemeClr>
                </a:solidFill>
              </a:rPr>
              <a:t>n</a:t>
            </a:r>
            <a:r>
              <a:rPr lang="en-GB" i="1" baseline="-25000" dirty="0" err="1">
                <a:solidFill>
                  <a:schemeClr val="accent6">
                    <a:lumMod val="75000"/>
                  </a:schemeClr>
                </a:solidFill>
              </a:rPr>
              <a:t>cr</a:t>
            </a:r>
            <a:r>
              <a:rPr lang="en-GB" i="1" dirty="0">
                <a:solidFill>
                  <a:prstClr val="black"/>
                </a:solidFill>
              </a:rPr>
              <a:t>.</a:t>
            </a:r>
            <a:endParaRPr lang="en-GB" i="1" baseline="-25000" dirty="0">
              <a:solidFill>
                <a:prstClr val="black"/>
              </a:solidFill>
            </a:endParaRPr>
          </a:p>
          <a:p>
            <a:pPr marL="342900" marR="0" lvl="0" indent="-342900" algn="l" defTabSz="457200" rtl="0" eaLnBrk="1" fontAlgn="auto" latinLnBrk="0" hangingPunct="1">
              <a:lnSpc>
                <a:spcPct val="100000"/>
              </a:lnSpc>
              <a:spcBef>
                <a:spcPts val="1000"/>
              </a:spcBef>
              <a:spcAft>
                <a:spcPts val="0"/>
              </a:spcAft>
              <a:buClr>
                <a:srgbClr val="353535"/>
              </a:buClr>
              <a:buSzTx/>
              <a:buFont typeface="Wingdings 3" charset="2"/>
              <a:buChar char=""/>
              <a:tabLst/>
              <a:defRPr/>
            </a:pPr>
            <a:r>
              <a:rPr kumimoji="0" lang="en-US"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Initial maximum intensity is </a:t>
            </a:r>
            <a:r>
              <a:rPr kumimoji="0" lang="en-US" b="0" i="0" u="none" strike="noStrike" kern="1200" cap="none" spc="0" normalizeH="0" baseline="0" noProof="0" dirty="0">
                <a:ln>
                  <a:noFill/>
                </a:ln>
                <a:solidFill>
                  <a:schemeClr val="accent6">
                    <a:lumMod val="75000"/>
                  </a:schemeClr>
                </a:solidFill>
                <a:effectLst/>
                <a:uLnTx/>
                <a:uFillTx/>
                <a:latin typeface="Century Gothic" panose="020B0502020202020204"/>
                <a:ea typeface="+mn-ea"/>
                <a:cs typeface="+mn-cs"/>
              </a:rPr>
              <a:t>2×10</a:t>
            </a:r>
            <a:r>
              <a:rPr kumimoji="0" lang="en-US" b="0" i="0" u="none" strike="noStrike" kern="1200" cap="none" spc="0" normalizeH="0" baseline="30000" noProof="0" dirty="0">
                <a:ln>
                  <a:noFill/>
                </a:ln>
                <a:solidFill>
                  <a:schemeClr val="accent6">
                    <a:lumMod val="75000"/>
                  </a:schemeClr>
                </a:solidFill>
                <a:effectLst/>
                <a:uLnTx/>
                <a:uFillTx/>
                <a:latin typeface="Century Gothic" panose="020B0502020202020204"/>
                <a:ea typeface="+mn-ea"/>
                <a:cs typeface="+mn-cs"/>
              </a:rPr>
              <a:t>21</a:t>
            </a:r>
            <a:r>
              <a:rPr kumimoji="0" lang="en-US" b="0" i="0" u="none" strike="noStrike" kern="1200" cap="none" spc="0" normalizeH="0" baseline="0" noProof="0" dirty="0">
                <a:ln>
                  <a:noFill/>
                </a:ln>
                <a:solidFill>
                  <a:schemeClr val="accent6">
                    <a:lumMod val="75000"/>
                  </a:schemeClr>
                </a:solidFill>
                <a:effectLst/>
                <a:uLnTx/>
                <a:uFillTx/>
                <a:latin typeface="Century Gothic" panose="020B0502020202020204"/>
                <a:ea typeface="+mn-ea"/>
                <a:cs typeface="+mn-cs"/>
              </a:rPr>
              <a:t> W/cm</a:t>
            </a:r>
            <a:r>
              <a:rPr kumimoji="0" lang="en-US" b="0" i="0" u="none" strike="noStrike" kern="1200" cap="none" spc="0" normalizeH="0" baseline="30000" noProof="0" dirty="0">
                <a:ln>
                  <a:noFill/>
                </a:ln>
                <a:solidFill>
                  <a:schemeClr val="accent6">
                    <a:lumMod val="75000"/>
                  </a:schemeClr>
                </a:solidFill>
                <a:effectLst/>
                <a:uLnTx/>
                <a:uFillTx/>
                <a:latin typeface="Century Gothic" panose="020B0502020202020204"/>
                <a:ea typeface="+mn-ea"/>
                <a:cs typeface="+mn-cs"/>
              </a:rPr>
              <a:t>2</a:t>
            </a:r>
            <a:r>
              <a:rPr kumimoji="0" lang="en-US"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a:t>
            </a:r>
          </a:p>
        </p:txBody>
      </p:sp>
      <p:pic>
        <p:nvPicPr>
          <p:cNvPr id="10" name="Picture 4" descr="luli logo">
            <a:extLst>
              <a:ext uri="{FF2B5EF4-FFF2-40B4-BE49-F238E27FC236}">
                <a16:creationId xmlns:a16="http://schemas.microsoft.com/office/drawing/2014/main" id="{E732104C-184D-44E0-A4F2-4BC6BA451C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30837" y="88957"/>
            <a:ext cx="1278037" cy="6730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File:CEA logo nouveau.svg">
            <a:extLst>
              <a:ext uri="{FF2B5EF4-FFF2-40B4-BE49-F238E27FC236}">
                <a16:creationId xmlns:a16="http://schemas.microsoft.com/office/drawing/2014/main" id="{813A0282-45B3-429B-8288-122A0610F7D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1382" y="84334"/>
            <a:ext cx="818822" cy="668426"/>
          </a:xfrm>
          <a:prstGeom prst="rect">
            <a:avLst/>
          </a:prstGeom>
          <a:noFill/>
          <a:extLst>
            <a:ext uri="{909E8E84-426E-40DD-AFC4-6F175D3DCCD1}">
              <a14:hiddenFill xmlns:a14="http://schemas.microsoft.com/office/drawing/2010/main">
                <a:solidFill>
                  <a:srgbClr val="FFFFFF"/>
                </a:solidFill>
              </a14:hiddenFill>
            </a:ext>
          </a:extLst>
        </p:spPr>
      </p:pic>
      <p:pic>
        <p:nvPicPr>
          <p:cNvPr id="3" name="Ey">
            <a:hlinkClick r:id="" action="ppaction://media"/>
            <a:extLst>
              <a:ext uri="{FF2B5EF4-FFF2-40B4-BE49-F238E27FC236}">
                <a16:creationId xmlns:a16="http://schemas.microsoft.com/office/drawing/2014/main" id="{038588F6-8E9B-4463-9E61-F9F260E19F1D}"/>
              </a:ext>
            </a:extLst>
          </p:cNvPr>
          <p:cNvPicPr>
            <a:picLocks noChangeAspect="1"/>
          </p:cNvPicPr>
          <p:nvPr>
            <a:videoFile r:link="rId4"/>
            <p:extLst>
              <p:ext uri="{DAA4B4D4-6D71-4841-9C94-3DE7FCFB9230}">
                <p14:media xmlns:p14="http://schemas.microsoft.com/office/powerpoint/2010/main" r:embed="rId3"/>
              </p:ext>
            </p:extLst>
          </p:nvPr>
        </p:nvPicPr>
        <p:blipFill rotWithShape="1">
          <a:blip r:embed="rId9"/>
          <a:srcRect l="7029" r="6814"/>
          <a:stretch/>
        </p:blipFill>
        <p:spPr>
          <a:xfrm>
            <a:off x="6623904" y="2539754"/>
            <a:ext cx="4747939" cy="3099837"/>
          </a:xfrm>
          <a:prstGeom prst="rect">
            <a:avLst/>
          </a:prstGeom>
        </p:spPr>
      </p:pic>
      <p:sp>
        <p:nvSpPr>
          <p:cNvPr id="12" name="TextBox 11">
            <a:extLst>
              <a:ext uri="{FF2B5EF4-FFF2-40B4-BE49-F238E27FC236}">
                <a16:creationId xmlns:a16="http://schemas.microsoft.com/office/drawing/2014/main" id="{EB4A53FA-6C28-41E1-900D-9B54D5EAE5CF}"/>
              </a:ext>
            </a:extLst>
          </p:cNvPr>
          <p:cNvSpPr txBox="1"/>
          <p:nvPr/>
        </p:nvSpPr>
        <p:spPr>
          <a:xfrm>
            <a:off x="2399216" y="5758741"/>
            <a:ext cx="8688993" cy="774571"/>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1000"/>
              </a:spcBef>
              <a:spcAft>
                <a:spcPts val="0"/>
              </a:spcAft>
              <a:buClr>
                <a:srgbClr val="353535"/>
              </a:buClr>
              <a:buSzTx/>
              <a:buFont typeface="Wingdings 3" charset="2"/>
              <a:buChar char=""/>
              <a:tabLst/>
              <a:defRPr/>
            </a:pPr>
            <a:r>
              <a:rPr lang="en-GB" dirty="0">
                <a:solidFill>
                  <a:prstClr val="black">
                    <a:lumMod val="75000"/>
                    <a:lumOff val="25000"/>
                  </a:prstClr>
                </a:solidFill>
              </a:rPr>
              <a:t>After </a:t>
            </a:r>
            <a:r>
              <a:rPr lang="en-GB" dirty="0">
                <a:solidFill>
                  <a:schemeClr val="accent6">
                    <a:lumMod val="75000"/>
                  </a:schemeClr>
                </a:solidFill>
              </a:rPr>
              <a:t>25.2 µm </a:t>
            </a:r>
            <a:r>
              <a:rPr lang="en-GB" dirty="0">
                <a:solidFill>
                  <a:prstClr val="black">
                    <a:lumMod val="75000"/>
                    <a:lumOff val="25000"/>
                  </a:prstClr>
                </a:solidFill>
              </a:rPr>
              <a:t>of propagation in the NCD plasma, the laser reaches a</a:t>
            </a:r>
          </a:p>
          <a:p>
            <a:pPr lvl="0" defTabSz="457200">
              <a:spcBef>
                <a:spcPts val="1000"/>
              </a:spcBef>
              <a:buClr>
                <a:srgbClr val="353535"/>
              </a:buClr>
              <a:defRPr/>
            </a:pPr>
            <a:r>
              <a:rPr lang="en-GB" dirty="0">
                <a:solidFill>
                  <a:prstClr val="black">
                    <a:lumMod val="75000"/>
                    <a:lumOff val="25000"/>
                  </a:prstClr>
                </a:solidFill>
              </a:rPr>
              <a:t>maximum intensity of </a:t>
            </a:r>
            <a:r>
              <a:rPr lang="en-US" dirty="0">
                <a:solidFill>
                  <a:schemeClr val="accent6">
                    <a:lumMod val="75000"/>
                  </a:schemeClr>
                </a:solidFill>
              </a:rPr>
              <a:t>7.4×10</a:t>
            </a:r>
            <a:r>
              <a:rPr lang="en-US" baseline="30000" dirty="0">
                <a:solidFill>
                  <a:schemeClr val="accent6">
                    <a:lumMod val="75000"/>
                  </a:schemeClr>
                </a:solidFill>
              </a:rPr>
              <a:t>21</a:t>
            </a:r>
            <a:r>
              <a:rPr lang="en-US" dirty="0">
                <a:solidFill>
                  <a:schemeClr val="accent6">
                    <a:lumMod val="75000"/>
                  </a:schemeClr>
                </a:solidFill>
              </a:rPr>
              <a:t> W/cm</a:t>
            </a:r>
            <a:r>
              <a:rPr lang="en-US" baseline="30000" dirty="0">
                <a:solidFill>
                  <a:schemeClr val="accent6">
                    <a:lumMod val="75000"/>
                  </a:schemeClr>
                </a:solidFill>
              </a:rPr>
              <a:t>2</a:t>
            </a:r>
            <a:r>
              <a:rPr lang="en-US" dirty="0">
                <a:solidFill>
                  <a:prstClr val="black">
                    <a:lumMod val="75000"/>
                    <a:lumOff val="25000"/>
                  </a:prstClr>
                </a:solidFill>
              </a:rPr>
              <a:t>, </a:t>
            </a:r>
            <a:r>
              <a:rPr lang="en-GB" dirty="0">
                <a:solidFill>
                  <a:prstClr val="black">
                    <a:lumMod val="75000"/>
                    <a:lumOff val="25000"/>
                  </a:prstClr>
                </a:solidFill>
              </a:rPr>
              <a:t>within a spot size of </a:t>
            </a:r>
            <a:r>
              <a:rPr lang="en-GB" i="1" dirty="0">
                <a:solidFill>
                  <a:schemeClr val="accent6">
                    <a:lumMod val="75000"/>
                  </a:schemeClr>
                </a:solidFill>
              </a:rPr>
              <a:t>D</a:t>
            </a:r>
            <a:r>
              <a:rPr lang="en-GB" dirty="0">
                <a:solidFill>
                  <a:schemeClr val="accent6">
                    <a:lumMod val="75000"/>
                  </a:schemeClr>
                </a:solidFill>
              </a:rPr>
              <a:t> = 1.33 µm.</a:t>
            </a:r>
            <a:endParaRPr kumimoji="0" lang="en-US" b="0" i="0" u="none" strike="noStrike" kern="1200" cap="none" spc="0" normalizeH="0" baseline="0" noProof="0" dirty="0">
              <a:ln>
                <a:noFill/>
              </a:ln>
              <a:solidFill>
                <a:schemeClr val="accent6">
                  <a:lumMod val="75000"/>
                </a:schemeClr>
              </a:solidFill>
              <a:effectLst/>
              <a:uLnTx/>
              <a:uFillTx/>
              <a:latin typeface="Century Gothic" panose="020B0502020202020204"/>
            </a:endParaRPr>
          </a:p>
        </p:txBody>
      </p:sp>
    </p:spTree>
    <p:extLst>
      <p:ext uri="{BB962C8B-B14F-4D97-AF65-F5344CB8AC3E}">
        <p14:creationId xmlns:p14="http://schemas.microsoft.com/office/powerpoint/2010/main" val="269990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58"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605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video>
              <p:cMediaNode vol="80000">
                <p:cTn id="17" fill="hold" display="0">
                  <p:stCondLst>
                    <p:cond delay="indefinite"/>
                  </p:stCondLst>
                </p:cTn>
                <p:tgtEl>
                  <p:spTgt spid="3"/>
                </p:tgtEl>
              </p:cMediaNode>
            </p:video>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764A5-8F85-4358-8704-5A25A54D2F80}"/>
              </a:ext>
            </a:extLst>
          </p:cNvPr>
          <p:cNvSpPr>
            <a:spLocks noGrp="1"/>
          </p:cNvSpPr>
          <p:nvPr>
            <p:ph type="title"/>
          </p:nvPr>
        </p:nvSpPr>
        <p:spPr/>
        <p:txBody>
          <a:bodyPr/>
          <a:lstStyle/>
          <a:p>
            <a:r>
              <a:rPr lang="en-US" dirty="0"/>
              <a:t>Light intensification in NCD layer</a:t>
            </a:r>
            <a:endParaRPr lang="en-GB" dirty="0"/>
          </a:p>
        </p:txBody>
      </p:sp>
      <p:sp>
        <p:nvSpPr>
          <p:cNvPr id="4" name="Content Placeholder 3">
            <a:extLst>
              <a:ext uri="{FF2B5EF4-FFF2-40B4-BE49-F238E27FC236}">
                <a16:creationId xmlns:a16="http://schemas.microsoft.com/office/drawing/2014/main" id="{03CE6687-6E23-47EF-A59A-81893A562F37}"/>
              </a:ext>
            </a:extLst>
          </p:cNvPr>
          <p:cNvSpPr>
            <a:spLocks noGrp="1"/>
          </p:cNvSpPr>
          <p:nvPr>
            <p:ph sz="half" idx="2"/>
          </p:nvPr>
        </p:nvSpPr>
        <p:spPr/>
        <p:txBody>
          <a:bodyPr/>
          <a:lstStyle/>
          <a:p>
            <a:r>
              <a:rPr lang="en-US" dirty="0"/>
              <a:t>Maximum intensification is around factor of three for NCD densities in range (0.60,2.11) </a:t>
            </a:r>
            <a:r>
              <a:rPr lang="en-GB" i="1" dirty="0" err="1">
                <a:solidFill>
                  <a:prstClr val="black"/>
                </a:solidFill>
              </a:rPr>
              <a:t>n</a:t>
            </a:r>
            <a:r>
              <a:rPr lang="en-GB" i="1" baseline="-25000" dirty="0" err="1">
                <a:solidFill>
                  <a:prstClr val="black"/>
                </a:solidFill>
              </a:rPr>
              <a:t>cr</a:t>
            </a:r>
            <a:r>
              <a:rPr lang="en-US" dirty="0"/>
              <a:t>.</a:t>
            </a:r>
          </a:p>
          <a:p>
            <a:r>
              <a:rPr lang="en-US" dirty="0"/>
              <a:t>Optimum achieved for lower density of </a:t>
            </a:r>
            <a:r>
              <a:rPr lang="en-GB" dirty="0">
                <a:solidFill>
                  <a:prstClr val="black"/>
                </a:solidFill>
              </a:rPr>
              <a:t>0.74 </a:t>
            </a:r>
            <a:r>
              <a:rPr lang="en-GB" i="1" dirty="0" err="1">
                <a:solidFill>
                  <a:prstClr val="black"/>
                </a:solidFill>
              </a:rPr>
              <a:t>n</a:t>
            </a:r>
            <a:r>
              <a:rPr lang="en-GB" i="1" baseline="-25000" dirty="0" err="1">
                <a:solidFill>
                  <a:prstClr val="black"/>
                </a:solidFill>
              </a:rPr>
              <a:t>cr</a:t>
            </a:r>
            <a:r>
              <a:rPr lang="en-GB" i="1" dirty="0">
                <a:solidFill>
                  <a:prstClr val="black"/>
                </a:solidFill>
              </a:rPr>
              <a:t>.</a:t>
            </a:r>
            <a:endParaRPr lang="en-GB" i="1" baseline="-25000" dirty="0">
              <a:solidFill>
                <a:prstClr val="black"/>
              </a:solidFill>
            </a:endParaRPr>
          </a:p>
        </p:txBody>
      </p:sp>
      <p:pic>
        <p:nvPicPr>
          <p:cNvPr id="5" name="Content Placeholder 6">
            <a:extLst>
              <a:ext uri="{FF2B5EF4-FFF2-40B4-BE49-F238E27FC236}">
                <a16:creationId xmlns:a16="http://schemas.microsoft.com/office/drawing/2014/main" id="{627C1968-B74C-4658-A322-2A782CDF5723}"/>
              </a:ext>
            </a:extLst>
          </p:cNvPr>
          <p:cNvPicPr>
            <a:picLocks noChangeAspect="1"/>
          </p:cNvPicPr>
          <p:nvPr/>
        </p:nvPicPr>
        <p:blipFill>
          <a:blip r:embed="rId2"/>
          <a:stretch>
            <a:fillRect/>
          </a:stretch>
        </p:blipFill>
        <p:spPr>
          <a:xfrm>
            <a:off x="860312" y="2237173"/>
            <a:ext cx="6215733" cy="3996717"/>
          </a:xfrm>
          <a:prstGeom prst="rect">
            <a:avLst/>
          </a:prstGeom>
        </p:spPr>
      </p:pic>
    </p:spTree>
    <p:extLst>
      <p:ext uri="{BB962C8B-B14F-4D97-AF65-F5344CB8AC3E}">
        <p14:creationId xmlns:p14="http://schemas.microsoft.com/office/powerpoint/2010/main" val="397670574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1454</TotalTime>
  <Words>2850</Words>
  <Application>Microsoft Office PowerPoint</Application>
  <PresentationFormat>Widescreen</PresentationFormat>
  <Paragraphs>340</Paragraphs>
  <Slides>28</Slides>
  <Notes>10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Cambria Math</vt:lpstr>
      <vt:lpstr>Century Gothic</vt:lpstr>
      <vt:lpstr>Wingdings 3</vt:lpstr>
      <vt:lpstr>Wisp</vt:lpstr>
      <vt:lpstr>PowerPoint Presentation</vt:lpstr>
      <vt:lpstr>Application of neutrons</vt:lpstr>
      <vt:lpstr>Contemporary neutron sources</vt:lpstr>
      <vt:lpstr>Laser-driven neutron source</vt:lpstr>
      <vt:lpstr>Spallation</vt:lpstr>
      <vt:lpstr>Ultraintense-laser-based neutron generation</vt:lpstr>
      <vt:lpstr>Light intensification in NCD layer</vt:lpstr>
      <vt:lpstr>Light intensification in NCD layer</vt:lpstr>
      <vt:lpstr>Light intensification in NCD layer</vt:lpstr>
      <vt:lpstr>Light intensification in NCD layer</vt:lpstr>
      <vt:lpstr>Ultraintense-laser-based neutron generation</vt:lpstr>
      <vt:lpstr>PIC simulations of proton acceleration</vt:lpstr>
      <vt:lpstr>Proton acceleration with a single- and double-layer targets</vt:lpstr>
      <vt:lpstr>Ion acceleration with a single- and double-layer targets</vt:lpstr>
      <vt:lpstr>Ultraintense-laser-based neutron generation</vt:lpstr>
      <vt:lpstr>Monte Carlo simulation with FLUKA</vt:lpstr>
      <vt:lpstr>Proton transport through Pb converter</vt:lpstr>
      <vt:lpstr>Neutron source features</vt:lpstr>
      <vt:lpstr>Neutron source features</vt:lpstr>
      <vt:lpstr>Neutron source features</vt:lpstr>
      <vt:lpstr>Neutron fluence and energy-angle spectra</vt:lpstr>
      <vt:lpstr>Neutron source features</vt:lpstr>
      <vt:lpstr>Neutron source features</vt:lpstr>
      <vt:lpstr>Neutron fluence and energy-angle spectra</vt:lpstr>
      <vt:lpstr>Comparison to state-of-the-art</vt:lpstr>
      <vt:lpstr>Conclusion</vt:lpstr>
      <vt:lpstr>Be(d,n) reactions vs. spallation</vt:lpstr>
      <vt:lpstr>Laser energy conversion to particles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Vojtech Horny</dc:creator>
  <cp:lastModifiedBy>Vojtech Horny</cp:lastModifiedBy>
  <cp:revision>105</cp:revision>
  <dcterms:created xsi:type="dcterms:W3CDTF">2022-02-10T18:46:06Z</dcterms:created>
  <dcterms:modified xsi:type="dcterms:W3CDTF">2022-05-12T07:50:39Z</dcterms:modified>
</cp:coreProperties>
</file>