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02" r:id="rId2"/>
    <p:sldId id="311" r:id="rId3"/>
    <p:sldId id="305" r:id="rId4"/>
    <p:sldId id="306" r:id="rId5"/>
    <p:sldId id="307" r:id="rId6"/>
    <p:sldId id="308" r:id="rId7"/>
    <p:sldId id="309" r:id="rId8"/>
    <p:sldId id="310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5" r:id="rId18"/>
    <p:sldId id="320" r:id="rId19"/>
    <p:sldId id="321" r:id="rId20"/>
    <p:sldId id="322" r:id="rId21"/>
    <p:sldId id="323" r:id="rId22"/>
    <p:sldId id="324" r:id="rId23"/>
  </p:sldIdLst>
  <p:sldSz cx="10691813" cy="7559675"/>
  <p:notesSz cx="6669088" cy="9926638"/>
  <p:defaultTextStyle>
    <a:defPPr>
      <a:defRPr lang="fr-FR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ugamont Emmanuelle" initials="BE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C0528"/>
    <a:srgbClr val="666666"/>
    <a:srgbClr val="FFFFFF"/>
    <a:srgbClr val="80808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32" autoAdjust="0"/>
    <p:restoredTop sz="96440" autoAdjust="0"/>
  </p:normalViewPr>
  <p:slideViewPr>
    <p:cSldViewPr snapToGrid="0">
      <p:cViewPr>
        <p:scale>
          <a:sx n="60" d="100"/>
          <a:sy n="60" d="100"/>
        </p:scale>
        <p:origin x="528" y="28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352" y="-96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C3DA1-9BFE-4D5D-B25D-7CC592D9C3C5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1956D-7473-4ACD-A8EB-84381C2C4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7152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AFE2C-5007-4057-8DFB-EC24DF7E4136}" type="datetimeFigureOut">
              <a:rPr lang="fr-FR" smtClean="0"/>
              <a:pPr/>
              <a:t>11/05/2022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744538"/>
            <a:ext cx="526256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5FE0B-B3A6-4AF6-B265-A109385ED2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897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03263" y="744538"/>
            <a:ext cx="5262562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Saisir</a:t>
            </a:r>
            <a:r>
              <a:rPr lang="fr-FR" baseline="0" dirty="0" smtClean="0"/>
              <a:t> les champs « Titre », « P. Nom » et « Date.</a:t>
            </a:r>
          </a:p>
          <a:p>
            <a:r>
              <a:rPr lang="fr-FR" baseline="0" dirty="0" smtClean="0"/>
              <a:t>Laisser ou retirer </a:t>
            </a:r>
            <a:r>
              <a:rPr lang="fr-FR" baseline="0" smtClean="0"/>
              <a:t>le bandeau.</a:t>
            </a:r>
            <a:r>
              <a:rPr lang="fr-FR" baseline="0" dirty="0" smtClean="0"/>
              <a:t/>
            </a:r>
            <a:br>
              <a:rPr lang="fr-FR" baseline="0" dirty="0" smtClean="0"/>
            </a:b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047848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70436" cy="7559675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4625361" y="6067800"/>
            <a:ext cx="5599012" cy="385741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 typeface="Arial" pitchFamily="34" charset="0"/>
              <a:buNone/>
              <a:defRPr sz="1400" b="0" baseline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7"/>
          </p:nvPr>
        </p:nvSpPr>
        <p:spPr>
          <a:xfrm>
            <a:off x="9383755" y="7127273"/>
            <a:ext cx="854161" cy="3571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b="1" smtClean="0"/>
              <a:t>|</a:t>
            </a:r>
            <a:r>
              <a:rPr lang="fr-FR" smtClean="0"/>
              <a:t>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309" y="6014730"/>
            <a:ext cx="1151747" cy="1083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7907" y="7127273"/>
            <a:ext cx="3521293" cy="357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Phu Anh Phi NGHIEM - AG du GdR APPEL -11-13 mai 2022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705975" y="7127273"/>
            <a:ext cx="523350" cy="357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ers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bandeau_dernièr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691813" cy="356985"/>
          </a:xfrm>
          <a:prstGeom prst="rect">
            <a:avLst/>
          </a:prstGeom>
        </p:spPr>
      </p:pic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90512" y="7127273"/>
            <a:ext cx="3061522" cy="357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IPhu Anh Phi NGHIEM - AG du GdR APPEL -11-13 mai 2022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315737" y="7127273"/>
            <a:ext cx="913588" cy="357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3831232" y="7127273"/>
            <a:ext cx="4920214" cy="357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rgbClr val="666666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8540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131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bandeau_dernièr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0438" y="6399572"/>
            <a:ext cx="6821376" cy="116010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040899" y="6836992"/>
            <a:ext cx="2377080" cy="417389"/>
          </a:xfrm>
          <a:prstGeom prst="rect">
            <a:avLst/>
          </a:prstGeom>
        </p:spPr>
        <p:txBody>
          <a:bodyPr tIns="36000" bIns="36000" anchor="t" anchorCtr="0"/>
          <a:lstStyle>
            <a:lvl1pPr algn="l">
              <a:lnSpc>
                <a:spcPts val="1200"/>
              </a:lnSpc>
              <a:defRPr sz="80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dirty="0" smtClean="0"/>
              <a:t>Service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13" name="Image 12" descr="bandeau_dernière.png"/>
          <p:cNvPicPr>
            <a:picLocks noChangeAspect="1"/>
          </p:cNvPicPr>
          <p:nvPr userDrawn="1"/>
        </p:nvPicPr>
        <p:blipFill>
          <a:blip r:embed="rId3" cstate="print"/>
          <a:srcRect b="15350"/>
          <a:stretch>
            <a:fillRect/>
          </a:stretch>
        </p:blipFill>
        <p:spPr>
          <a:xfrm>
            <a:off x="3870437" y="-1"/>
            <a:ext cx="6821376" cy="6399574"/>
          </a:xfrm>
          <a:prstGeom prst="rect">
            <a:avLst/>
          </a:prstGeom>
        </p:spPr>
      </p:pic>
      <p:sp>
        <p:nvSpPr>
          <p:cNvPr id="17" name="Espace réservé du numéro de diapositive 16"/>
          <p:cNvSpPr>
            <a:spLocks noGrp="1"/>
          </p:cNvSpPr>
          <p:nvPr>
            <p:ph type="sldNum" sz="quarter" idx="13"/>
          </p:nvPr>
        </p:nvSpPr>
        <p:spPr>
          <a:xfrm>
            <a:off x="4114421" y="6951098"/>
            <a:ext cx="3467355" cy="357150"/>
          </a:xfrm>
          <a:prstGeom prst="rect">
            <a:avLst/>
          </a:prstGeom>
        </p:spPr>
        <p:txBody>
          <a:bodyPr/>
          <a:lstStyle>
            <a:lvl1pPr algn="l">
              <a:defRPr sz="800"/>
            </a:lvl1pPr>
          </a:lstStyle>
          <a:p>
            <a:r>
              <a:rPr lang="fr-FR" smtClean="0">
                <a:solidFill>
                  <a:schemeClr val="bg1"/>
                </a:solidFill>
              </a:rPr>
              <a:t>Tel : +33 1 69 08 xx xx – Fax : +33 1 69 08 xx xx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1053315"/>
          </a:xfrm>
          <a:prstGeom prst="rect">
            <a:avLst/>
          </a:prstGeom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90514" y="7127273"/>
            <a:ext cx="2170537" cy="357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IPhu Anh Phi NGHIEM - AG du GdR APPEL -11-13 mai 2022</a:t>
            </a:r>
            <a:endParaRPr lang="fr-FR" dirty="0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597918" y="7127273"/>
            <a:ext cx="796900" cy="357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3068947" y="7114853"/>
            <a:ext cx="6246790" cy="357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rgbClr val="666666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455" y="152483"/>
            <a:ext cx="800039" cy="7526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72" r:id="rId3"/>
    <p:sldLayoutId id="2147483673" r:id="rId4"/>
    <p:sldLayoutId id="2147483668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 cap="small" baseline="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9"/>
        </a:buBlip>
        <a:defRPr sz="2000" kern="1200" cap="small" baseline="0">
          <a:solidFill>
            <a:srgbClr val="666666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3492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077913" indent="-306388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0"/>
        </a:buBlip>
        <a:defRPr sz="1400" kern="1200">
          <a:solidFill>
            <a:srgbClr val="666666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073150" indent="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None/>
        <a:defRPr sz="1400" kern="1200">
          <a:solidFill>
            <a:srgbClr val="666666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436688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i="1" kern="1200">
          <a:solidFill>
            <a:srgbClr val="666666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84454" y="2333644"/>
            <a:ext cx="6655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Physique du Faisceau pour l'ALP</a:t>
            </a:r>
            <a:endParaRPr lang="fr-FR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498181" y="6078975"/>
            <a:ext cx="2518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smtClean="0">
                <a:solidFill>
                  <a:srgbClr val="666666"/>
                </a:solidFill>
              </a:rPr>
              <a:t>Phu Anh Phi NGHIEM</a:t>
            </a:r>
            <a:endParaRPr lang="fr-FR" sz="1600" b="1" dirty="0">
              <a:solidFill>
                <a:srgbClr val="666666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498182" y="6372913"/>
            <a:ext cx="3515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smtClean="0">
                <a:solidFill>
                  <a:srgbClr val="666666"/>
                </a:solidFill>
              </a:rPr>
              <a:t>AG du GdR APPL 11-13 mai 2022</a:t>
            </a:r>
            <a:endParaRPr lang="fr-FR" sz="16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50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Phu Anh Phi NGHIEM - AG du GdR APPEL -11-13 mai 2022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FB9B6D-867A-40B8-ACB0-35CC9F272C9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504095" y="277274"/>
            <a:ext cx="7694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smtClean="0">
                <a:solidFill>
                  <a:schemeClr val="bg1"/>
                </a:solidFill>
              </a:rPr>
              <a:t>Minimiser émittance : sortie plasma à 5 GeV</a:t>
            </a:r>
            <a:endParaRPr lang="fr-FR" sz="2800" b="1">
              <a:solidFill>
                <a:schemeClr val="bg1"/>
              </a:solidFill>
            </a:endParaRPr>
          </a:p>
        </p:txBody>
      </p:sp>
      <p:pic>
        <p:nvPicPr>
          <p:cNvPr id="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983" y="1874260"/>
            <a:ext cx="4389128" cy="356616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470" y="1874261"/>
            <a:ext cx="4389500" cy="3562811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2471722" y="5712212"/>
                <a:ext cx="6189643" cy="7355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000" b="1">
                    <a:solidFill>
                      <a:srgbClr val="FF0000"/>
                    </a:solidFill>
                    <a:latin typeface="+mn-lt"/>
                    <a:cs typeface="Arial" panose="020B0604020202020204" pitchFamily="34" charset="0"/>
                  </a:rPr>
                  <a:t>Tuning the ramp length (whatever its shape)</a:t>
                </a:r>
              </a:p>
              <a:p>
                <a:pPr algn="ctr"/>
                <a:r>
                  <a:rPr lang="fr-FR" sz="2000">
                    <a:solidFill>
                      <a:srgbClr val="FF0000"/>
                    </a:solidFill>
                    <a:latin typeface="+mn-lt"/>
                    <a:cs typeface="Arial" panose="020B0604020202020204" pitchFamily="34" charset="0"/>
                  </a:rPr>
                  <a:t>⇒  </a:t>
                </a:r>
                <a:r>
                  <a:rPr lang="fr-FR" sz="2000" b="1">
                    <a:solidFill>
                      <a:srgbClr val="FF0000"/>
                    </a:solidFill>
                    <a:latin typeface="+mn-lt"/>
                    <a:cs typeface="Arial" panose="020B0604020202020204" pitchFamily="34" charset="0"/>
                  </a:rPr>
                  <a:t>Minimizing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𝜸</m:t>
                        </m:r>
                      </m:e>
                      <m:sub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⇒  </m:t>
                    </m:r>
                  </m:oMath>
                </a14:m>
                <a:r>
                  <a:rPr lang="fr-FR" sz="2000" b="1">
                    <a:solidFill>
                      <a:srgbClr val="FF0000"/>
                    </a:solidFill>
                    <a:latin typeface="+mn-lt"/>
                    <a:cs typeface="Arial" panose="020B0604020202020204" pitchFamily="34" charset="0"/>
                  </a:rPr>
                  <a:t>Minimizing emittance growth</a:t>
                </a: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722" y="5712212"/>
                <a:ext cx="6189643" cy="735522"/>
              </a:xfrm>
              <a:prstGeom prst="rect">
                <a:avLst/>
              </a:prstGeom>
              <a:blipFill>
                <a:blip r:embed="rId4"/>
                <a:stretch>
                  <a:fillRect l="-689" t="-3306" r="-591" b="-107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706584" y="1215736"/>
            <a:ext cx="2390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Plasma exit 5 GeV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581A3AF-617B-46B8-97CF-F5E0624E7C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007" y="1129939"/>
            <a:ext cx="1074174" cy="48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6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Phu Anh Phi NGHIEM - AG du GdR APPEL -11-13 mai 2022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FB9B6D-867A-40B8-ACB0-35CC9F272C9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293302" y="277274"/>
            <a:ext cx="8116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smtClean="0">
                <a:solidFill>
                  <a:schemeClr val="bg1"/>
                </a:solidFill>
              </a:rPr>
              <a:t>Minimiser émittance : sortie plasma à 150 MeV</a:t>
            </a:r>
            <a:endParaRPr lang="fr-FR" sz="2800" b="1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219" y="1109028"/>
            <a:ext cx="4797968" cy="393226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956320" y="1438674"/>
            <a:ext cx="2690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b="1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Plasma exit 150 MeV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623553" y="5055429"/>
            <a:ext cx="1587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b="0">
                <a:solidFill>
                  <a:prstClr val="black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fr-FR" sz="2000" b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3500 m</a:t>
            </a:r>
            <a:r>
              <a:rPr lang="fr-FR" sz="2000" b="0" baseline="30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925888" y="5055429"/>
            <a:ext cx="1587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b="0">
                <a:solidFill>
                  <a:prstClr val="black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fr-FR" sz="2000" b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7000 m</a:t>
            </a:r>
            <a:r>
              <a:rPr lang="fr-FR" sz="2000" b="0" baseline="30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5698753" y="4554335"/>
            <a:ext cx="645936" cy="584222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3" name="Connecteur droit avec flèche 12"/>
          <p:cNvCxnSpPr/>
          <p:nvPr/>
        </p:nvCxnSpPr>
        <p:spPr>
          <a:xfrm flipH="1" flipV="1">
            <a:off x="6874628" y="4564727"/>
            <a:ext cx="311725" cy="529936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4" name="Connecteur droit avec flèche 13"/>
          <p:cNvCxnSpPr/>
          <p:nvPr/>
        </p:nvCxnSpPr>
        <p:spPr>
          <a:xfrm flipH="1" flipV="1">
            <a:off x="8325003" y="4527987"/>
            <a:ext cx="661821" cy="527442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432" y="5510299"/>
            <a:ext cx="4209846" cy="1993364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8264511" y="5055429"/>
            <a:ext cx="1444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b="0">
                <a:solidFill>
                  <a:prstClr val="black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fr-FR" sz="2000" b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200 m</a:t>
            </a:r>
            <a:r>
              <a:rPr lang="fr-FR" sz="2000" b="0" baseline="30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581A3AF-617B-46B8-97CF-F5E0624E7C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007" y="1129939"/>
            <a:ext cx="1074174" cy="48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1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Phu Anh Phi NGHIEM - AG du GdR APPEL -11-13 mai 2022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FB9B6D-867A-40B8-ACB0-35CC9F272C9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853552" y="277274"/>
            <a:ext cx="6995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smtClean="0">
                <a:solidFill>
                  <a:schemeClr val="bg1"/>
                </a:solidFill>
              </a:rPr>
              <a:t>Minimiser émittance : ligne de transport</a:t>
            </a:r>
            <a:endParaRPr lang="fr-FR" sz="2800" b="1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735" y="4374128"/>
            <a:ext cx="8052435" cy="27203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971" y="1690364"/>
            <a:ext cx="7858125" cy="26289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60168" y="1536412"/>
            <a:ext cx="1919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LETL 150 MeV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60070" y="4229643"/>
            <a:ext cx="1648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HETL 5 GeV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60168" y="6869621"/>
            <a:ext cx="685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smtClean="0">
                <a:latin typeface="+mn-lt"/>
              </a:rPr>
              <a:t>Total emittance growth from LPAS injection to end user: 22%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5122" y="1134275"/>
            <a:ext cx="906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smtClean="0">
                <a:solidFill>
                  <a:srgbClr val="FF0000"/>
                </a:solidFill>
                <a:latin typeface="+mn-lt"/>
              </a:rPr>
              <a:t>Rule: smoothest focusing </a:t>
            </a:r>
            <a:r>
              <a:rPr lang="fr-FR" sz="1800" b="1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 number of quadrupoles= number of constraints (~6)</a:t>
            </a:r>
            <a:endParaRPr lang="fr-FR" sz="1800" b="1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581A3AF-617B-46B8-97CF-F5E0624E7C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998" y="1075987"/>
            <a:ext cx="1074174" cy="48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2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Phu Anh Phi NGHIEM - AG du GdR APPEL -11-13 mai 2022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FB9B6D-867A-40B8-ACB0-35CC9F272C9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481138" y="277274"/>
            <a:ext cx="5740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smtClean="0">
                <a:solidFill>
                  <a:schemeClr val="bg1"/>
                </a:solidFill>
              </a:rPr>
              <a:t>Performances des composants</a:t>
            </a:r>
            <a:endParaRPr lang="fr-FR" sz="2800" b="1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68677" y="1883575"/>
            <a:ext cx="8965596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b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Heavy simulations!!! To be completed</a:t>
            </a:r>
          </a:p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b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Errors ≡ Jitters</a:t>
            </a:r>
          </a:p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b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critical points are:</a:t>
            </a:r>
          </a:p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2000" b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b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plasma stages: For laser and electron beams,</a:t>
            </a:r>
          </a:p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b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sz="2000" b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Position vibrations should be a small fraction of their size</a:t>
            </a:r>
          </a:p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b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000" b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consistency of error simulations</a:t>
            </a:r>
          </a:p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b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 stability of the selected schemes, no </a:t>
            </a:r>
            <a:r>
              <a:rPr lang="fr-FR" sz="2000" b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surprising </a:t>
            </a:r>
            <a:r>
              <a:rPr lang="fr-FR" sz="2000" b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error amplification</a:t>
            </a:r>
          </a:p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b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</a:t>
            </a:r>
            <a:r>
              <a:rPr lang="fr-FR" sz="2000" b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Departure to </a:t>
            </a:r>
            <a:r>
              <a:rPr lang="fr-FR" sz="2000" b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cylindrical symmetry </a:t>
            </a:r>
            <a:r>
              <a:rPr lang="fr-FR" sz="2000" b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should be very tightly </a:t>
            </a:r>
            <a:r>
              <a:rPr lang="en-US" sz="2000" b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controlled</a:t>
            </a:r>
            <a:endParaRPr lang="en-US" sz="20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</a:t>
            </a:r>
            <a:r>
              <a:rPr lang="fr-FR" sz="20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Strong</a:t>
            </a:r>
            <a:r>
              <a:rPr lang="fr-FR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20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effects</a:t>
            </a:r>
            <a:r>
              <a:rPr lang="fr-FR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on final emittance and slice </a:t>
            </a:r>
            <a:r>
              <a:rPr lang="fr-FR" sz="20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energy</a:t>
            </a:r>
            <a:r>
              <a:rPr lang="fr-FR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spread</a:t>
            </a:r>
          </a:p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20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 the transport </a:t>
            </a:r>
            <a:r>
              <a:rPr lang="fr-FR" sz="20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lines</a:t>
            </a:r>
            <a:r>
              <a:rPr lang="fr-FR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</a:p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b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</a:t>
            </a:r>
            <a:r>
              <a:rPr lang="fr-FR" sz="2000" b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Magnet position </a:t>
            </a:r>
            <a:r>
              <a:rPr lang="fr-FR" sz="2000" b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vibrations </a:t>
            </a:r>
            <a:r>
              <a:rPr lang="fr-FR" sz="2000" b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 the capture section should </a:t>
            </a:r>
            <a:r>
              <a:rPr lang="fr-FR" sz="2000" b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</a:t>
            </a:r>
            <a:r>
              <a:rPr lang="fr-FR" sz="20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&lt; </a:t>
            </a:r>
            <a:r>
              <a:rPr lang="fr-FR" sz="2000" b="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m</a:t>
            </a:r>
            <a:r>
              <a:rPr lang="fr-FR" sz="20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 </a:t>
            </a:r>
            <a:endParaRPr lang="fr-FR" sz="20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fr-FR" sz="20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  <a:r>
              <a:rPr lang="fr-FR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fr-FR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final </a:t>
            </a:r>
            <a:r>
              <a:rPr lang="fr-FR" sz="20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</a:t>
            </a:r>
            <a:r>
              <a:rPr lang="fr-FR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fr-FR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position</a:t>
            </a:r>
          </a:p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 vibration </a:t>
            </a:r>
            <a:r>
              <a:rPr lang="fr-FR" sz="20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dampers</a:t>
            </a:r>
            <a:r>
              <a:rPr lang="fr-FR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to </a:t>
            </a:r>
            <a:r>
              <a:rPr lang="fr-FR" sz="20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mitigate</a:t>
            </a:r>
            <a:r>
              <a:rPr lang="fr-FR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20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low-frequency</a:t>
            </a:r>
            <a:r>
              <a:rPr lang="fr-FR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vibrations</a:t>
            </a:r>
          </a:p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 </a:t>
            </a:r>
            <a:r>
              <a:rPr lang="fr-FR" sz="20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fast</a:t>
            </a:r>
            <a:r>
              <a:rPr lang="fr-FR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feedback to </a:t>
            </a:r>
            <a:r>
              <a:rPr lang="fr-FR" sz="20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compensate</a:t>
            </a:r>
            <a:r>
              <a:rPr lang="fr-FR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high-</a:t>
            </a:r>
            <a:r>
              <a:rPr lang="fr-FR" sz="20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frequency</a:t>
            </a:r>
            <a:r>
              <a:rPr lang="fr-FR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vibrations</a:t>
            </a:r>
            <a:endParaRPr lang="fr-FR" sz="20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023360" y="1248382"/>
            <a:ext cx="2888932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smtClean="0"/>
              <a:t>Calcul des tolérances</a:t>
            </a:r>
            <a:endParaRPr lang="fr-FR" b="1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581A3AF-617B-46B8-97CF-F5E0624E7C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007" y="1129939"/>
            <a:ext cx="1074174" cy="48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3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237907" y="6986601"/>
            <a:ext cx="3521293" cy="357150"/>
          </a:xfrm>
        </p:spPr>
        <p:txBody>
          <a:bodyPr/>
          <a:lstStyle/>
          <a:p>
            <a:r>
              <a:rPr lang="fr-FR" smtClean="0"/>
              <a:t>Phu Anh Phi NGHIEM - AG du GdR APPEL -11-13 mai 2022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9705975" y="6986601"/>
            <a:ext cx="523350" cy="357150"/>
          </a:xfrm>
        </p:spPr>
        <p:txBody>
          <a:bodyPr/>
          <a:lstStyle/>
          <a:p>
            <a:fld id="{AEFB9B6D-867A-40B8-ACB0-35CC9F272C9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Forme libre 4"/>
          <p:cNvSpPr/>
          <p:nvPr/>
        </p:nvSpPr>
        <p:spPr>
          <a:xfrm>
            <a:off x="896173" y="3084928"/>
            <a:ext cx="1670163" cy="1949115"/>
          </a:xfrm>
          <a:custGeom>
            <a:avLst/>
            <a:gdLst>
              <a:gd name="connsiteX0" fmla="*/ 33868 w 1587787"/>
              <a:gd name="connsiteY0" fmla="*/ 1137283 h 1137283"/>
              <a:gd name="connsiteX1" fmla="*/ 21836 w 1587787"/>
              <a:gd name="connsiteY1" fmla="*/ 752273 h 1137283"/>
              <a:gd name="connsiteX2" fmla="*/ 286531 w 1587787"/>
              <a:gd name="connsiteY2" fmla="*/ 728209 h 1137283"/>
              <a:gd name="connsiteX3" fmla="*/ 334658 w 1587787"/>
              <a:gd name="connsiteY3" fmla="*/ 42409 h 1137283"/>
              <a:gd name="connsiteX4" fmla="*/ 515131 w 1587787"/>
              <a:gd name="connsiteY4" fmla="*/ 66473 h 1137283"/>
              <a:gd name="connsiteX5" fmla="*/ 659510 w 1587787"/>
              <a:gd name="connsiteY5" fmla="*/ 6315 h 1137283"/>
              <a:gd name="connsiteX6" fmla="*/ 827952 w 1587787"/>
              <a:gd name="connsiteY6" fmla="*/ 90536 h 1137283"/>
              <a:gd name="connsiteX7" fmla="*/ 1020458 w 1587787"/>
              <a:gd name="connsiteY7" fmla="*/ 30378 h 1137283"/>
              <a:gd name="connsiteX8" fmla="*/ 1176868 w 1587787"/>
              <a:gd name="connsiteY8" fmla="*/ 102567 h 1137283"/>
              <a:gd name="connsiteX9" fmla="*/ 1357342 w 1587787"/>
              <a:gd name="connsiteY9" fmla="*/ 162725 h 1137283"/>
              <a:gd name="connsiteX10" fmla="*/ 1345310 w 1587787"/>
              <a:gd name="connsiteY10" fmla="*/ 451483 h 1137283"/>
              <a:gd name="connsiteX11" fmla="*/ 1489689 w 1587787"/>
              <a:gd name="connsiteY11" fmla="*/ 499609 h 1137283"/>
              <a:gd name="connsiteX12" fmla="*/ 1537815 w 1587787"/>
              <a:gd name="connsiteY12" fmla="*/ 656020 h 1137283"/>
              <a:gd name="connsiteX13" fmla="*/ 1501721 w 1587787"/>
              <a:gd name="connsiteY13" fmla="*/ 776336 h 1137283"/>
              <a:gd name="connsiteX14" fmla="*/ 1585942 w 1587787"/>
              <a:gd name="connsiteY14" fmla="*/ 884620 h 1137283"/>
              <a:gd name="connsiteX15" fmla="*/ 1561879 w 1587787"/>
              <a:gd name="connsiteY15" fmla="*/ 1089157 h 1137283"/>
              <a:gd name="connsiteX16" fmla="*/ 1561879 w 1587787"/>
              <a:gd name="connsiteY16" fmla="*/ 1089157 h 1137283"/>
              <a:gd name="connsiteX17" fmla="*/ 1561879 w 1587787"/>
              <a:gd name="connsiteY17" fmla="*/ 1089157 h 1137283"/>
              <a:gd name="connsiteX18" fmla="*/ 1549847 w 1587787"/>
              <a:gd name="connsiteY18" fmla="*/ 1041030 h 1137283"/>
              <a:gd name="connsiteX0" fmla="*/ 33868 w 1670163"/>
              <a:gd name="connsiteY0" fmla="*/ 1137283 h 1137283"/>
              <a:gd name="connsiteX1" fmla="*/ 21836 w 1670163"/>
              <a:gd name="connsiteY1" fmla="*/ 752273 h 1137283"/>
              <a:gd name="connsiteX2" fmla="*/ 286531 w 1670163"/>
              <a:gd name="connsiteY2" fmla="*/ 728209 h 1137283"/>
              <a:gd name="connsiteX3" fmla="*/ 334658 w 1670163"/>
              <a:gd name="connsiteY3" fmla="*/ 42409 h 1137283"/>
              <a:gd name="connsiteX4" fmla="*/ 515131 w 1670163"/>
              <a:gd name="connsiteY4" fmla="*/ 66473 h 1137283"/>
              <a:gd name="connsiteX5" fmla="*/ 659510 w 1670163"/>
              <a:gd name="connsiteY5" fmla="*/ 6315 h 1137283"/>
              <a:gd name="connsiteX6" fmla="*/ 827952 w 1670163"/>
              <a:gd name="connsiteY6" fmla="*/ 90536 h 1137283"/>
              <a:gd name="connsiteX7" fmla="*/ 1020458 w 1670163"/>
              <a:gd name="connsiteY7" fmla="*/ 30378 h 1137283"/>
              <a:gd name="connsiteX8" fmla="*/ 1176868 w 1670163"/>
              <a:gd name="connsiteY8" fmla="*/ 102567 h 1137283"/>
              <a:gd name="connsiteX9" fmla="*/ 1357342 w 1670163"/>
              <a:gd name="connsiteY9" fmla="*/ 162725 h 1137283"/>
              <a:gd name="connsiteX10" fmla="*/ 1345310 w 1670163"/>
              <a:gd name="connsiteY10" fmla="*/ 451483 h 1137283"/>
              <a:gd name="connsiteX11" fmla="*/ 1489689 w 1670163"/>
              <a:gd name="connsiteY11" fmla="*/ 499609 h 1137283"/>
              <a:gd name="connsiteX12" fmla="*/ 1537815 w 1670163"/>
              <a:gd name="connsiteY12" fmla="*/ 656020 h 1137283"/>
              <a:gd name="connsiteX13" fmla="*/ 1501721 w 1670163"/>
              <a:gd name="connsiteY13" fmla="*/ 776336 h 1137283"/>
              <a:gd name="connsiteX14" fmla="*/ 1585942 w 1670163"/>
              <a:gd name="connsiteY14" fmla="*/ 884620 h 1137283"/>
              <a:gd name="connsiteX15" fmla="*/ 1561879 w 1670163"/>
              <a:gd name="connsiteY15" fmla="*/ 1089157 h 1137283"/>
              <a:gd name="connsiteX16" fmla="*/ 1561879 w 1670163"/>
              <a:gd name="connsiteY16" fmla="*/ 1089157 h 1137283"/>
              <a:gd name="connsiteX17" fmla="*/ 1670163 w 1670163"/>
              <a:gd name="connsiteY17" fmla="*/ 1131278 h 1137283"/>
              <a:gd name="connsiteX18" fmla="*/ 1549847 w 1670163"/>
              <a:gd name="connsiteY18" fmla="*/ 1041030 h 113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70163" h="1137283">
                <a:moveTo>
                  <a:pt x="33868" y="1137283"/>
                </a:moveTo>
                <a:cubicBezTo>
                  <a:pt x="6797" y="978867"/>
                  <a:pt x="-20274" y="820452"/>
                  <a:pt x="21836" y="752273"/>
                </a:cubicBezTo>
                <a:cubicBezTo>
                  <a:pt x="63946" y="684094"/>
                  <a:pt x="234394" y="846519"/>
                  <a:pt x="286531" y="728209"/>
                </a:cubicBezTo>
                <a:cubicBezTo>
                  <a:pt x="338668" y="609899"/>
                  <a:pt x="296558" y="152698"/>
                  <a:pt x="334658" y="42409"/>
                </a:cubicBezTo>
                <a:cubicBezTo>
                  <a:pt x="372758" y="-67880"/>
                  <a:pt x="460989" y="72489"/>
                  <a:pt x="515131" y="66473"/>
                </a:cubicBezTo>
                <a:cubicBezTo>
                  <a:pt x="569273" y="60457"/>
                  <a:pt x="607373" y="2304"/>
                  <a:pt x="659510" y="6315"/>
                </a:cubicBezTo>
                <a:cubicBezTo>
                  <a:pt x="711647" y="10326"/>
                  <a:pt x="767794" y="86525"/>
                  <a:pt x="827952" y="90536"/>
                </a:cubicBezTo>
                <a:cubicBezTo>
                  <a:pt x="888110" y="94546"/>
                  <a:pt x="962305" y="28373"/>
                  <a:pt x="1020458" y="30378"/>
                </a:cubicBezTo>
                <a:cubicBezTo>
                  <a:pt x="1078611" y="32383"/>
                  <a:pt x="1120721" y="80509"/>
                  <a:pt x="1176868" y="102567"/>
                </a:cubicBezTo>
                <a:cubicBezTo>
                  <a:pt x="1233015" y="124625"/>
                  <a:pt x="1329268" y="104572"/>
                  <a:pt x="1357342" y="162725"/>
                </a:cubicBezTo>
                <a:cubicBezTo>
                  <a:pt x="1385416" y="220878"/>
                  <a:pt x="1323252" y="395336"/>
                  <a:pt x="1345310" y="451483"/>
                </a:cubicBezTo>
                <a:cubicBezTo>
                  <a:pt x="1367368" y="507630"/>
                  <a:pt x="1457605" y="465519"/>
                  <a:pt x="1489689" y="499609"/>
                </a:cubicBezTo>
                <a:cubicBezTo>
                  <a:pt x="1521773" y="533698"/>
                  <a:pt x="1535810" y="609899"/>
                  <a:pt x="1537815" y="656020"/>
                </a:cubicBezTo>
                <a:cubicBezTo>
                  <a:pt x="1539820" y="702141"/>
                  <a:pt x="1493700" y="738236"/>
                  <a:pt x="1501721" y="776336"/>
                </a:cubicBezTo>
                <a:cubicBezTo>
                  <a:pt x="1509742" y="814436"/>
                  <a:pt x="1575916" y="832483"/>
                  <a:pt x="1585942" y="884620"/>
                </a:cubicBezTo>
                <a:cubicBezTo>
                  <a:pt x="1595968" y="936757"/>
                  <a:pt x="1561879" y="1089157"/>
                  <a:pt x="1561879" y="1089157"/>
                </a:cubicBezTo>
                <a:lnTo>
                  <a:pt x="1561879" y="1089157"/>
                </a:lnTo>
                <a:lnTo>
                  <a:pt x="1670163" y="1131278"/>
                </a:lnTo>
                <a:lnTo>
                  <a:pt x="1549847" y="1041030"/>
                </a:lnTo>
              </a:path>
            </a:pathLst>
          </a:custGeom>
          <a:noFill/>
          <a:ln w="76200">
            <a:solidFill>
              <a:srgbClr val="C00000"/>
            </a:solidFill>
          </a:ln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 5"/>
          <p:cNvSpPr/>
          <p:nvPr/>
        </p:nvSpPr>
        <p:spPr>
          <a:xfrm>
            <a:off x="6464568" y="3060526"/>
            <a:ext cx="1130968" cy="2009612"/>
          </a:xfrm>
          <a:custGeom>
            <a:avLst/>
            <a:gdLst>
              <a:gd name="connsiteX0" fmla="*/ 0 w 1118937"/>
              <a:gd name="connsiteY0" fmla="*/ 1853202 h 2009612"/>
              <a:gd name="connsiteX1" fmla="*/ 60158 w 1118937"/>
              <a:gd name="connsiteY1" fmla="*/ 1480223 h 2009612"/>
              <a:gd name="connsiteX2" fmla="*/ 132347 w 1118937"/>
              <a:gd name="connsiteY2" fmla="*/ 890675 h 2009612"/>
              <a:gd name="connsiteX3" fmla="*/ 228600 w 1118937"/>
              <a:gd name="connsiteY3" fmla="*/ 265033 h 2009612"/>
              <a:gd name="connsiteX4" fmla="*/ 240632 w 1118937"/>
              <a:gd name="connsiteY4" fmla="*/ 72528 h 2009612"/>
              <a:gd name="connsiteX5" fmla="*/ 336884 w 1118937"/>
              <a:gd name="connsiteY5" fmla="*/ 338 h 2009612"/>
              <a:gd name="connsiteX6" fmla="*/ 409074 w 1118937"/>
              <a:gd name="connsiteY6" fmla="*/ 96591 h 2009612"/>
              <a:gd name="connsiteX7" fmla="*/ 517358 w 1118937"/>
              <a:gd name="connsiteY7" fmla="*/ 108623 h 2009612"/>
              <a:gd name="connsiteX8" fmla="*/ 757989 w 1118937"/>
              <a:gd name="connsiteY8" fmla="*/ 156749 h 2009612"/>
              <a:gd name="connsiteX9" fmla="*/ 854242 w 1118937"/>
              <a:gd name="connsiteY9" fmla="*/ 96591 h 2009612"/>
              <a:gd name="connsiteX10" fmla="*/ 950495 w 1118937"/>
              <a:gd name="connsiteY10" fmla="*/ 48465 h 2009612"/>
              <a:gd name="connsiteX11" fmla="*/ 962526 w 1118937"/>
              <a:gd name="connsiteY11" fmla="*/ 349254 h 2009612"/>
              <a:gd name="connsiteX12" fmla="*/ 1010653 w 1118937"/>
              <a:gd name="connsiteY12" fmla="*/ 806454 h 2009612"/>
              <a:gd name="connsiteX13" fmla="*/ 1046747 w 1118937"/>
              <a:gd name="connsiteY13" fmla="*/ 1347875 h 2009612"/>
              <a:gd name="connsiteX14" fmla="*/ 1070810 w 1118937"/>
              <a:gd name="connsiteY14" fmla="*/ 1793044 h 2009612"/>
              <a:gd name="connsiteX15" fmla="*/ 1118937 w 1118937"/>
              <a:gd name="connsiteY15" fmla="*/ 2009612 h 2009612"/>
              <a:gd name="connsiteX16" fmla="*/ 1118937 w 1118937"/>
              <a:gd name="connsiteY16" fmla="*/ 2009612 h 2009612"/>
              <a:gd name="connsiteX0" fmla="*/ 0 w 1130968"/>
              <a:gd name="connsiteY0" fmla="*/ 1997581 h 2009612"/>
              <a:gd name="connsiteX1" fmla="*/ 72189 w 1130968"/>
              <a:gd name="connsiteY1" fmla="*/ 1480223 h 2009612"/>
              <a:gd name="connsiteX2" fmla="*/ 144378 w 1130968"/>
              <a:gd name="connsiteY2" fmla="*/ 890675 h 2009612"/>
              <a:gd name="connsiteX3" fmla="*/ 240631 w 1130968"/>
              <a:gd name="connsiteY3" fmla="*/ 265033 h 2009612"/>
              <a:gd name="connsiteX4" fmla="*/ 252663 w 1130968"/>
              <a:gd name="connsiteY4" fmla="*/ 72528 h 2009612"/>
              <a:gd name="connsiteX5" fmla="*/ 348915 w 1130968"/>
              <a:gd name="connsiteY5" fmla="*/ 338 h 2009612"/>
              <a:gd name="connsiteX6" fmla="*/ 421105 w 1130968"/>
              <a:gd name="connsiteY6" fmla="*/ 96591 h 2009612"/>
              <a:gd name="connsiteX7" fmla="*/ 529389 w 1130968"/>
              <a:gd name="connsiteY7" fmla="*/ 108623 h 2009612"/>
              <a:gd name="connsiteX8" fmla="*/ 770020 w 1130968"/>
              <a:gd name="connsiteY8" fmla="*/ 156749 h 2009612"/>
              <a:gd name="connsiteX9" fmla="*/ 866273 w 1130968"/>
              <a:gd name="connsiteY9" fmla="*/ 96591 h 2009612"/>
              <a:gd name="connsiteX10" fmla="*/ 962526 w 1130968"/>
              <a:gd name="connsiteY10" fmla="*/ 48465 h 2009612"/>
              <a:gd name="connsiteX11" fmla="*/ 974557 w 1130968"/>
              <a:gd name="connsiteY11" fmla="*/ 349254 h 2009612"/>
              <a:gd name="connsiteX12" fmla="*/ 1022684 w 1130968"/>
              <a:gd name="connsiteY12" fmla="*/ 806454 h 2009612"/>
              <a:gd name="connsiteX13" fmla="*/ 1058778 w 1130968"/>
              <a:gd name="connsiteY13" fmla="*/ 1347875 h 2009612"/>
              <a:gd name="connsiteX14" fmla="*/ 1082841 w 1130968"/>
              <a:gd name="connsiteY14" fmla="*/ 1793044 h 2009612"/>
              <a:gd name="connsiteX15" fmla="*/ 1130968 w 1130968"/>
              <a:gd name="connsiteY15" fmla="*/ 2009612 h 2009612"/>
              <a:gd name="connsiteX16" fmla="*/ 1130968 w 1130968"/>
              <a:gd name="connsiteY16" fmla="*/ 2009612 h 200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30968" h="2009612">
                <a:moveTo>
                  <a:pt x="0" y="1997581"/>
                </a:moveTo>
                <a:cubicBezTo>
                  <a:pt x="19050" y="1891302"/>
                  <a:pt x="48126" y="1664707"/>
                  <a:pt x="72189" y="1480223"/>
                </a:cubicBezTo>
                <a:cubicBezTo>
                  <a:pt x="96252" y="1295739"/>
                  <a:pt x="116304" y="1093207"/>
                  <a:pt x="144378" y="890675"/>
                </a:cubicBezTo>
                <a:cubicBezTo>
                  <a:pt x="172452" y="688143"/>
                  <a:pt x="222583" y="401391"/>
                  <a:pt x="240631" y="265033"/>
                </a:cubicBezTo>
                <a:cubicBezTo>
                  <a:pt x="258679" y="128675"/>
                  <a:pt x="234616" y="116644"/>
                  <a:pt x="252663" y="72528"/>
                </a:cubicBezTo>
                <a:cubicBezTo>
                  <a:pt x="270710" y="28412"/>
                  <a:pt x="320841" y="-3672"/>
                  <a:pt x="348915" y="338"/>
                </a:cubicBezTo>
                <a:cubicBezTo>
                  <a:pt x="376989" y="4348"/>
                  <a:pt x="391026" y="78544"/>
                  <a:pt x="421105" y="96591"/>
                </a:cubicBezTo>
                <a:cubicBezTo>
                  <a:pt x="451184" y="114638"/>
                  <a:pt x="471237" y="98597"/>
                  <a:pt x="529389" y="108623"/>
                </a:cubicBezTo>
                <a:cubicBezTo>
                  <a:pt x="587542" y="118649"/>
                  <a:pt x="713873" y="158754"/>
                  <a:pt x="770020" y="156749"/>
                </a:cubicBezTo>
                <a:cubicBezTo>
                  <a:pt x="826167" y="154744"/>
                  <a:pt x="834189" y="114638"/>
                  <a:pt x="866273" y="96591"/>
                </a:cubicBezTo>
                <a:cubicBezTo>
                  <a:pt x="898357" y="78544"/>
                  <a:pt x="944479" y="6355"/>
                  <a:pt x="962526" y="48465"/>
                </a:cubicBezTo>
                <a:cubicBezTo>
                  <a:pt x="980573" y="90575"/>
                  <a:pt x="964531" y="222923"/>
                  <a:pt x="974557" y="349254"/>
                </a:cubicBezTo>
                <a:cubicBezTo>
                  <a:pt x="984583" y="475585"/>
                  <a:pt x="1008647" y="640017"/>
                  <a:pt x="1022684" y="806454"/>
                </a:cubicBezTo>
                <a:cubicBezTo>
                  <a:pt x="1036721" y="972891"/>
                  <a:pt x="1048752" y="1183443"/>
                  <a:pt x="1058778" y="1347875"/>
                </a:cubicBezTo>
                <a:cubicBezTo>
                  <a:pt x="1068804" y="1512307"/>
                  <a:pt x="1070809" y="1682755"/>
                  <a:pt x="1082841" y="1793044"/>
                </a:cubicBezTo>
                <a:cubicBezTo>
                  <a:pt x="1094873" y="1903333"/>
                  <a:pt x="1130968" y="2009612"/>
                  <a:pt x="1130968" y="2009612"/>
                </a:cubicBezTo>
                <a:lnTo>
                  <a:pt x="1130968" y="2009612"/>
                </a:lnTo>
              </a:path>
            </a:pathLst>
          </a:custGeom>
          <a:noFill/>
          <a:ln w="76200">
            <a:solidFill>
              <a:srgbClr val="C00000"/>
            </a:solidFill>
          </a:ln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 6"/>
          <p:cNvSpPr/>
          <p:nvPr/>
        </p:nvSpPr>
        <p:spPr>
          <a:xfrm>
            <a:off x="8618220" y="3022788"/>
            <a:ext cx="1263316" cy="2011255"/>
          </a:xfrm>
          <a:custGeom>
            <a:avLst/>
            <a:gdLst>
              <a:gd name="connsiteX0" fmla="*/ 0 w 1263316"/>
              <a:gd name="connsiteY0" fmla="*/ 1999224 h 2011255"/>
              <a:gd name="connsiteX1" fmla="*/ 204537 w 1263316"/>
              <a:gd name="connsiteY1" fmla="*/ 1241234 h 2011255"/>
              <a:gd name="connsiteX2" fmla="*/ 264695 w 1263316"/>
              <a:gd name="connsiteY2" fmla="*/ 880287 h 2011255"/>
              <a:gd name="connsiteX3" fmla="*/ 397042 w 1263316"/>
              <a:gd name="connsiteY3" fmla="*/ 591529 h 2011255"/>
              <a:gd name="connsiteX4" fmla="*/ 505326 w 1263316"/>
              <a:gd name="connsiteY4" fmla="*/ 254645 h 2011255"/>
              <a:gd name="connsiteX5" fmla="*/ 565484 w 1263316"/>
              <a:gd name="connsiteY5" fmla="*/ 38076 h 2011255"/>
              <a:gd name="connsiteX6" fmla="*/ 649705 w 1263316"/>
              <a:gd name="connsiteY6" fmla="*/ 1982 h 2011255"/>
              <a:gd name="connsiteX7" fmla="*/ 745958 w 1263316"/>
              <a:gd name="connsiteY7" fmla="*/ 62140 h 2011255"/>
              <a:gd name="connsiteX8" fmla="*/ 806116 w 1263316"/>
              <a:gd name="connsiteY8" fmla="*/ 242613 h 2011255"/>
              <a:gd name="connsiteX9" fmla="*/ 842211 w 1263316"/>
              <a:gd name="connsiteY9" fmla="*/ 519340 h 2011255"/>
              <a:gd name="connsiteX10" fmla="*/ 926432 w 1263316"/>
              <a:gd name="connsiteY10" fmla="*/ 772003 h 2011255"/>
              <a:gd name="connsiteX11" fmla="*/ 950495 w 1263316"/>
              <a:gd name="connsiteY11" fmla="*/ 988571 h 2011255"/>
              <a:gd name="connsiteX12" fmla="*/ 1010653 w 1263316"/>
              <a:gd name="connsiteY12" fmla="*/ 1193108 h 2011255"/>
              <a:gd name="connsiteX13" fmla="*/ 1046747 w 1263316"/>
              <a:gd name="connsiteY13" fmla="*/ 1397645 h 2011255"/>
              <a:gd name="connsiteX14" fmla="*/ 1106905 w 1263316"/>
              <a:gd name="connsiteY14" fmla="*/ 1662340 h 2011255"/>
              <a:gd name="connsiteX15" fmla="*/ 1263316 w 1263316"/>
              <a:gd name="connsiteY15" fmla="*/ 2011255 h 201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63316" h="2011255">
                <a:moveTo>
                  <a:pt x="0" y="1999224"/>
                </a:moveTo>
                <a:cubicBezTo>
                  <a:pt x="80210" y="1713473"/>
                  <a:pt x="160421" y="1427723"/>
                  <a:pt x="204537" y="1241234"/>
                </a:cubicBezTo>
                <a:cubicBezTo>
                  <a:pt x="248653" y="1054744"/>
                  <a:pt x="232611" y="988571"/>
                  <a:pt x="264695" y="880287"/>
                </a:cubicBezTo>
                <a:cubicBezTo>
                  <a:pt x="296779" y="772003"/>
                  <a:pt x="356937" y="695803"/>
                  <a:pt x="397042" y="591529"/>
                </a:cubicBezTo>
                <a:cubicBezTo>
                  <a:pt x="437147" y="487255"/>
                  <a:pt x="477252" y="346887"/>
                  <a:pt x="505326" y="254645"/>
                </a:cubicBezTo>
                <a:cubicBezTo>
                  <a:pt x="533400" y="162403"/>
                  <a:pt x="541421" y="80186"/>
                  <a:pt x="565484" y="38076"/>
                </a:cubicBezTo>
                <a:cubicBezTo>
                  <a:pt x="589547" y="-4034"/>
                  <a:pt x="619626" y="-2029"/>
                  <a:pt x="649705" y="1982"/>
                </a:cubicBezTo>
                <a:cubicBezTo>
                  <a:pt x="679784" y="5993"/>
                  <a:pt x="719889" y="22035"/>
                  <a:pt x="745958" y="62140"/>
                </a:cubicBezTo>
                <a:cubicBezTo>
                  <a:pt x="772027" y="102245"/>
                  <a:pt x="790074" y="166413"/>
                  <a:pt x="806116" y="242613"/>
                </a:cubicBezTo>
                <a:cubicBezTo>
                  <a:pt x="822158" y="318813"/>
                  <a:pt x="822158" y="431108"/>
                  <a:pt x="842211" y="519340"/>
                </a:cubicBezTo>
                <a:cubicBezTo>
                  <a:pt x="862264" y="607572"/>
                  <a:pt x="908385" y="693798"/>
                  <a:pt x="926432" y="772003"/>
                </a:cubicBezTo>
                <a:cubicBezTo>
                  <a:pt x="944479" y="850208"/>
                  <a:pt x="936458" y="918387"/>
                  <a:pt x="950495" y="988571"/>
                </a:cubicBezTo>
                <a:cubicBezTo>
                  <a:pt x="964532" y="1058755"/>
                  <a:pt x="994611" y="1124929"/>
                  <a:pt x="1010653" y="1193108"/>
                </a:cubicBezTo>
                <a:cubicBezTo>
                  <a:pt x="1026695" y="1261287"/>
                  <a:pt x="1030705" y="1319440"/>
                  <a:pt x="1046747" y="1397645"/>
                </a:cubicBezTo>
                <a:cubicBezTo>
                  <a:pt x="1062789" y="1475850"/>
                  <a:pt x="1070810" y="1560072"/>
                  <a:pt x="1106905" y="1662340"/>
                </a:cubicBezTo>
                <a:cubicBezTo>
                  <a:pt x="1143000" y="1764608"/>
                  <a:pt x="1203158" y="1887931"/>
                  <a:pt x="1263316" y="2011255"/>
                </a:cubicBezTo>
              </a:path>
            </a:pathLst>
          </a:custGeom>
          <a:noFill/>
          <a:ln w="76200">
            <a:solidFill>
              <a:srgbClr val="C00000"/>
            </a:solidFill>
          </a:ln>
        </p:spPr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1290321" y="2529136"/>
            <a:ext cx="264694" cy="555792"/>
            <a:chOff x="1407695" y="1888958"/>
            <a:chExt cx="264694" cy="555792"/>
          </a:xfrm>
        </p:grpSpPr>
        <p:sp>
          <p:nvSpPr>
            <p:cNvPr id="9" name="Vague 8"/>
            <p:cNvSpPr/>
            <p:nvPr/>
          </p:nvSpPr>
          <p:spPr>
            <a:xfrm>
              <a:off x="1407695" y="1888958"/>
              <a:ext cx="264694" cy="312821"/>
            </a:xfrm>
            <a:prstGeom prst="wav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fr-FR" b="1">
                <a:cs typeface="Arial" panose="020B0604020202020204" pitchFamily="34" charset="0"/>
              </a:endParaRPr>
            </a:p>
          </p:txBody>
        </p:sp>
        <p:cxnSp>
          <p:nvCxnSpPr>
            <p:cNvPr id="10" name="Connecteur droit 9"/>
            <p:cNvCxnSpPr/>
            <p:nvPr/>
          </p:nvCxnSpPr>
          <p:spPr>
            <a:xfrm>
              <a:off x="1672389" y="1935079"/>
              <a:ext cx="0" cy="509671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e 10"/>
          <p:cNvGrpSpPr/>
          <p:nvPr/>
        </p:nvGrpSpPr>
        <p:grpSpPr>
          <a:xfrm>
            <a:off x="3649178" y="2521316"/>
            <a:ext cx="1624263" cy="4618254"/>
            <a:chOff x="3649178" y="2370596"/>
            <a:chExt cx="1624263" cy="4618254"/>
          </a:xfrm>
        </p:grpSpPr>
        <p:sp>
          <p:nvSpPr>
            <p:cNvPr id="12" name="Arc 11"/>
            <p:cNvSpPr/>
            <p:nvPr/>
          </p:nvSpPr>
          <p:spPr>
            <a:xfrm>
              <a:off x="3649178" y="2934208"/>
              <a:ext cx="1624263" cy="4054642"/>
            </a:xfrm>
            <a:prstGeom prst="arc">
              <a:avLst>
                <a:gd name="adj1" fmla="val 10775765"/>
                <a:gd name="adj2" fmla="val 0"/>
              </a:avLst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4180885" y="2370596"/>
              <a:ext cx="264694" cy="555792"/>
              <a:chOff x="1407695" y="1888958"/>
              <a:chExt cx="264694" cy="555792"/>
            </a:xfrm>
          </p:grpSpPr>
          <p:sp>
            <p:nvSpPr>
              <p:cNvPr id="14" name="Vague 13"/>
              <p:cNvSpPr/>
              <p:nvPr/>
            </p:nvSpPr>
            <p:spPr>
              <a:xfrm>
                <a:off x="1407695" y="1888958"/>
                <a:ext cx="264694" cy="312821"/>
              </a:xfrm>
              <a:prstGeom prst="wav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fr-FR" b="1">
                  <a:cs typeface="Arial" panose="020B0604020202020204" pitchFamily="34" charset="0"/>
                </a:endParaRPr>
              </a:p>
            </p:txBody>
          </p:sp>
          <p:cxnSp>
            <p:nvCxnSpPr>
              <p:cNvPr id="15" name="Connecteur droit 14"/>
              <p:cNvCxnSpPr/>
              <p:nvPr/>
            </p:nvCxnSpPr>
            <p:spPr>
              <a:xfrm>
                <a:off x="1672389" y="1935079"/>
                <a:ext cx="0" cy="509671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e 15"/>
          <p:cNvGrpSpPr/>
          <p:nvPr/>
        </p:nvGrpSpPr>
        <p:grpSpPr>
          <a:xfrm>
            <a:off x="6806754" y="2616766"/>
            <a:ext cx="264694" cy="555792"/>
            <a:chOff x="1407695" y="1888958"/>
            <a:chExt cx="264694" cy="555792"/>
          </a:xfrm>
        </p:grpSpPr>
        <p:sp>
          <p:nvSpPr>
            <p:cNvPr id="17" name="Vague 16"/>
            <p:cNvSpPr/>
            <p:nvPr/>
          </p:nvSpPr>
          <p:spPr>
            <a:xfrm>
              <a:off x="1407695" y="1888958"/>
              <a:ext cx="264694" cy="312821"/>
            </a:xfrm>
            <a:prstGeom prst="wav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fr-FR" b="1">
                <a:cs typeface="Arial" panose="020B0604020202020204" pitchFamily="34" charset="0"/>
              </a:endParaRPr>
            </a:p>
          </p:txBody>
        </p:sp>
        <p:cxnSp>
          <p:nvCxnSpPr>
            <p:cNvPr id="18" name="Connecteur droit 17"/>
            <p:cNvCxnSpPr/>
            <p:nvPr/>
          </p:nvCxnSpPr>
          <p:spPr>
            <a:xfrm>
              <a:off x="1672389" y="1935079"/>
              <a:ext cx="0" cy="509671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e 18"/>
          <p:cNvGrpSpPr/>
          <p:nvPr/>
        </p:nvGrpSpPr>
        <p:grpSpPr>
          <a:xfrm>
            <a:off x="8977367" y="2434755"/>
            <a:ext cx="264694" cy="555792"/>
            <a:chOff x="1407695" y="1888958"/>
            <a:chExt cx="264694" cy="555792"/>
          </a:xfrm>
        </p:grpSpPr>
        <p:sp>
          <p:nvSpPr>
            <p:cNvPr id="20" name="Vague 19"/>
            <p:cNvSpPr/>
            <p:nvPr/>
          </p:nvSpPr>
          <p:spPr>
            <a:xfrm>
              <a:off x="1407695" y="1888958"/>
              <a:ext cx="264694" cy="312821"/>
            </a:xfrm>
            <a:prstGeom prst="wav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fr-FR" b="1">
                <a:cs typeface="Arial" panose="020B0604020202020204" pitchFamily="34" charset="0"/>
              </a:endParaRPr>
            </a:p>
          </p:txBody>
        </p:sp>
        <p:cxnSp>
          <p:nvCxnSpPr>
            <p:cNvPr id="21" name="Connecteur droit 20"/>
            <p:cNvCxnSpPr/>
            <p:nvPr/>
          </p:nvCxnSpPr>
          <p:spPr>
            <a:xfrm>
              <a:off x="1672389" y="1935079"/>
              <a:ext cx="0" cy="509671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Imag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921" y="1706476"/>
            <a:ext cx="835819" cy="835819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5733028" y="1539610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smtClean="0"/>
              <a:t>?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779291" y="1075763"/>
            <a:ext cx="515557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800" b="1" smtClean="0">
                <a:solidFill>
                  <a:srgbClr val="FF0000"/>
                </a:solidFill>
              </a:rPr>
              <a:t>Landing in unknown territory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34146" y="5359135"/>
            <a:ext cx="42755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smtClean="0"/>
              <a:t>Many series of simulations to know</a:t>
            </a:r>
          </a:p>
          <a:p>
            <a:r>
              <a:rPr lang="fr-FR" sz="1800" b="1" smtClean="0"/>
              <a:t>not only the different optimum points</a:t>
            </a:r>
          </a:p>
          <a:p>
            <a:r>
              <a:rPr lang="fr-FR" sz="1800" b="1" smtClean="0"/>
              <a:t>but also the "landscape" around</a:t>
            </a:r>
          </a:p>
          <a:p>
            <a:r>
              <a:rPr lang="fr-FR" sz="1800" b="1" smtClean="0"/>
              <a:t>(NO one-shot simulations)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118398" y="5717110"/>
            <a:ext cx="541442" cy="7357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800" b="1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2631824" y="277274"/>
            <a:ext cx="5439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smtClean="0">
                <a:solidFill>
                  <a:schemeClr val="bg1"/>
                </a:solidFill>
              </a:rPr>
              <a:t>Physique du faisceau : Phase I</a:t>
            </a:r>
            <a:endParaRPr lang="fr-FR" sz="2800" b="1">
              <a:solidFill>
                <a:schemeClr val="bg1"/>
              </a:solidFill>
            </a:endParaRPr>
          </a:p>
        </p:txBody>
      </p:sp>
      <p:sp>
        <p:nvSpPr>
          <p:cNvPr id="34" name="Espace réservé du numéro de diapositive 2"/>
          <p:cNvSpPr txBox="1">
            <a:spLocks/>
          </p:cNvSpPr>
          <p:nvPr/>
        </p:nvSpPr>
        <p:spPr>
          <a:xfrm>
            <a:off x="9705975" y="6986601"/>
            <a:ext cx="523350" cy="3571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1042873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521437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FB9B6D-867A-40B8-ACB0-35CC9F272C9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35" name="Flèche droite 34"/>
          <p:cNvSpPr/>
          <p:nvPr/>
        </p:nvSpPr>
        <p:spPr>
          <a:xfrm>
            <a:off x="5124835" y="5608673"/>
            <a:ext cx="644901" cy="21687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fr-FR" b="1">
              <a:cs typeface="Arial" panose="020B0604020202020204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5939033" y="5903110"/>
            <a:ext cx="41024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smtClean="0"/>
              <a:t>Prepare</a:t>
            </a:r>
            <a:endParaRPr lang="fr-FR" sz="18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1" smtClean="0"/>
              <a:t>the tuning/correction 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1" smtClean="0">
                <a:sym typeface="Wingdings" panose="05000000000000000000" pitchFamily="2" charset="2"/>
              </a:rPr>
              <a:t>the measurements/diagnostics</a:t>
            </a:r>
          </a:p>
          <a:p>
            <a:pPr algn="ctr"/>
            <a:r>
              <a:rPr lang="fr-FR" sz="1800" b="1" smtClean="0"/>
              <a:t>to get to the targeted point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5905326" y="5485786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smtClean="0"/>
              <a:t>Errors/tolerances simulations 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10010182" y="6318758"/>
            <a:ext cx="541442" cy="7357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800" b="1">
                <a:solidFill>
                  <a:srgbClr val="FF0000"/>
                </a:solidFill>
              </a:rPr>
              <a:t>3</a:t>
            </a:r>
            <a:endParaRPr lang="fr-FR" sz="2800" b="1" smtClean="0">
              <a:solidFill>
                <a:srgbClr val="FF000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9341144" y="5347363"/>
            <a:ext cx="541442" cy="7357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800" b="1">
                <a:solidFill>
                  <a:srgbClr val="FF0000"/>
                </a:solidFill>
              </a:rPr>
              <a:t>2</a:t>
            </a:r>
            <a:endParaRPr lang="fr-FR" sz="2800" b="1" smtClean="0">
              <a:solidFill>
                <a:srgbClr val="FF0000"/>
              </a:solidFill>
            </a:endParaRPr>
          </a:p>
        </p:txBody>
      </p:sp>
      <p:sp>
        <p:nvSpPr>
          <p:cNvPr id="40" name="Flèche droite 39"/>
          <p:cNvSpPr/>
          <p:nvPr/>
        </p:nvSpPr>
        <p:spPr>
          <a:xfrm>
            <a:off x="5140366" y="5974673"/>
            <a:ext cx="644901" cy="21687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fr-FR" b="1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90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8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Phu Anh Phi NGHIEM - AG du GdR APPEL -11-13 mai 2022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FB9B6D-867A-40B8-ACB0-35CC9F272C9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582132" y="277274"/>
            <a:ext cx="5538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smtClean="0">
                <a:solidFill>
                  <a:schemeClr val="bg1"/>
                </a:solidFill>
              </a:rPr>
              <a:t>Physique du faisceau : Phase II</a:t>
            </a:r>
            <a:endParaRPr lang="fr-FR" sz="2800" b="1">
              <a:solidFill>
                <a:schemeClr val="bg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9721" t="22495" r="7612" b="17520"/>
          <a:stretch/>
        </p:blipFill>
        <p:spPr>
          <a:xfrm>
            <a:off x="3759199" y="1170941"/>
            <a:ext cx="3543301" cy="2565400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2009274" y="2062480"/>
            <a:ext cx="2943725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064059" y="1718994"/>
            <a:ext cx="206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800" b="1"/>
              <a:t>Limit </a:t>
            </a:r>
            <a:r>
              <a:rPr lang="fr-FR" sz="1800" b="1" smtClean="0"/>
              <a:t>due to</a:t>
            </a:r>
          </a:p>
          <a:p>
            <a:pPr algn="ctr"/>
            <a:r>
              <a:rPr lang="fr-FR" sz="1800" b="1" smtClean="0"/>
              <a:t>out-of-tolerances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1511300" y="1143000"/>
            <a:ext cx="0" cy="584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1511300" y="1816100"/>
            <a:ext cx="0" cy="13589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511300" y="256615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smtClean="0"/>
              <a:t>Reachable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520687" y="135755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smtClean="0"/>
              <a:t>Unreachable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99918" y="3962546"/>
            <a:ext cx="691856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smtClean="0"/>
              <a:t>The objective is less to reach the summit</a:t>
            </a:r>
          </a:p>
          <a:p>
            <a:r>
              <a:rPr lang="fr-FR" sz="1800" b="1" smtClean="0"/>
              <a:t>than to understand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1" smtClean="0"/>
              <a:t>the unreachable/reachable limit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1" smtClean="0"/>
              <a:t>how to move from a position to another 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1" smtClean="0"/>
              <a:t>how to get to a given position day after day</a:t>
            </a:r>
          </a:p>
          <a:p>
            <a:endParaRPr lang="fr-FR" sz="1800" b="1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800" b="1" smtClean="0">
                <a:solidFill>
                  <a:srgbClr val="FF0000"/>
                </a:solidFill>
                <a:sym typeface="Wingdings" panose="05000000000000000000" pitchFamily="2" charset="2"/>
              </a:rPr>
              <a:t>As many series of experiments/simulations as necessary</a:t>
            </a:r>
          </a:p>
          <a:p>
            <a:r>
              <a:rPr lang="fr-FR" sz="1800" b="1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fr-FR" sz="1800" b="1" smtClean="0">
                <a:solidFill>
                  <a:srgbClr val="FF0000"/>
                </a:solidFill>
                <a:sym typeface="Wingdings" panose="05000000000000000000" pitchFamily="2" charset="2"/>
              </a:rPr>
              <a:t>to make experiment/simulation as close as possible</a:t>
            </a:r>
            <a:endParaRPr lang="fr-FR" sz="1800" b="1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5880101" y="1228499"/>
            <a:ext cx="2240727" cy="680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8092539" y="1062409"/>
            <a:ext cx="178766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smtClean="0"/>
              <a:t>Best</a:t>
            </a:r>
          </a:p>
          <a:p>
            <a:r>
              <a:rPr lang="fr-FR" sz="1800" b="1" smtClean="0"/>
              <a:t>energy</a:t>
            </a:r>
          </a:p>
          <a:p>
            <a:r>
              <a:rPr lang="fr-FR" sz="1800" b="1" smtClean="0"/>
              <a:t>charge</a:t>
            </a:r>
          </a:p>
          <a:p>
            <a:r>
              <a:rPr lang="fr-FR" sz="1800" b="1" smtClean="0"/>
              <a:t>emittance</a:t>
            </a:r>
          </a:p>
          <a:p>
            <a:r>
              <a:rPr lang="fr-FR" sz="1800" b="1" smtClean="0"/>
              <a:t>energy spread</a:t>
            </a:r>
          </a:p>
          <a:p>
            <a:r>
              <a:rPr lang="fr-FR" sz="1800" b="1" smtClean="0"/>
              <a:t>reproducibility</a:t>
            </a:r>
          </a:p>
          <a:p>
            <a:r>
              <a:rPr lang="fr-FR" sz="1800" b="1" smtClean="0"/>
              <a:t>reliability</a:t>
            </a:r>
          </a:p>
          <a:p>
            <a:r>
              <a:rPr lang="fr-FR" sz="1800" b="1" smtClean="0"/>
              <a:t>efficiency</a:t>
            </a:r>
          </a:p>
          <a:p>
            <a:r>
              <a:rPr lang="fr-FR" sz="1800" b="1" smtClean="0"/>
              <a:t>…..</a:t>
            </a:r>
          </a:p>
        </p:txBody>
      </p:sp>
      <p:sp>
        <p:nvSpPr>
          <p:cNvPr id="16" name="Accolade ouvrante 15"/>
          <p:cNvSpPr/>
          <p:nvPr/>
        </p:nvSpPr>
        <p:spPr>
          <a:xfrm>
            <a:off x="7978184" y="1448147"/>
            <a:ext cx="144835" cy="2090354"/>
          </a:xfrm>
          <a:prstGeom prst="leftBrace">
            <a:avLst>
              <a:gd name="adj1" fmla="val 91326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237907" y="6298404"/>
            <a:ext cx="3147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>
                <a:sym typeface="Wingdings" panose="05000000000000000000" pitchFamily="2" charset="2"/>
              </a:rPr>
              <a:t>(NO one-shot experiments)</a:t>
            </a:r>
          </a:p>
          <a:p>
            <a:r>
              <a:rPr lang="fr-FR" sz="1800" b="1">
                <a:sym typeface="Wingdings" panose="05000000000000000000" pitchFamily="2" charset="2"/>
              </a:rPr>
              <a:t>(NO one-shot simulations</a:t>
            </a:r>
            <a:r>
              <a:rPr lang="fr-FR" sz="1800" b="1" smtClean="0">
                <a:sym typeface="Wingdings" panose="05000000000000000000" pitchFamily="2" charset="2"/>
              </a:rPr>
              <a:t>)</a:t>
            </a:r>
            <a:endParaRPr lang="fr-FR" sz="1800" b="1"/>
          </a:p>
        </p:txBody>
      </p:sp>
      <p:sp>
        <p:nvSpPr>
          <p:cNvPr id="21" name="ZoneTexte 20"/>
          <p:cNvSpPr txBox="1"/>
          <p:nvPr/>
        </p:nvSpPr>
        <p:spPr>
          <a:xfrm>
            <a:off x="5880101" y="6574100"/>
            <a:ext cx="471635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800" b="1" smtClean="0">
                <a:solidFill>
                  <a:srgbClr val="FF0000"/>
                </a:solidFill>
              </a:rPr>
              <a:t>Landing in known territory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5501" y="4776069"/>
            <a:ext cx="1962149" cy="122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ZoneTexte 24"/>
          <p:cNvSpPr txBox="1"/>
          <p:nvPr/>
        </p:nvSpPr>
        <p:spPr>
          <a:xfrm>
            <a:off x="7357246" y="4324808"/>
            <a:ext cx="3334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smtClean="0"/>
              <a:t>Real machine   Numerical avatar</a:t>
            </a:r>
            <a:endParaRPr lang="fr-FR" sz="1600" b="1"/>
          </a:p>
        </p:txBody>
      </p:sp>
      <p:sp>
        <p:nvSpPr>
          <p:cNvPr id="26" name="Flèche droite 25"/>
          <p:cNvSpPr/>
          <p:nvPr/>
        </p:nvSpPr>
        <p:spPr>
          <a:xfrm>
            <a:off x="7000039" y="4994998"/>
            <a:ext cx="436880" cy="3454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droite 26"/>
          <p:cNvSpPr/>
          <p:nvPr/>
        </p:nvSpPr>
        <p:spPr>
          <a:xfrm rot="5400000">
            <a:off x="8767933" y="6138790"/>
            <a:ext cx="436880" cy="3454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8005501" y="4610197"/>
            <a:ext cx="188735" cy="244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>
            <a:off x="9880208" y="4600093"/>
            <a:ext cx="157984" cy="244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79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Phu Anh Phi NGHIEM - AG du GdR APPEL -11-13 mai 2022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FB9B6D-867A-40B8-ACB0-35CC9F272C9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370807" y="277274"/>
            <a:ext cx="3961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smtClean="0">
                <a:solidFill>
                  <a:schemeClr val="bg1"/>
                </a:solidFill>
              </a:rPr>
              <a:t>Physique du faisceau</a:t>
            </a:r>
            <a:endParaRPr lang="fr-FR" sz="2800" b="1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132762" y="1485375"/>
            <a:ext cx="9116278" cy="3251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Physique du faisceau </a:t>
            </a:r>
            <a:r>
              <a:rPr lang="fr-FR" smtClean="0">
                <a:sym typeface="Wingdings" panose="05000000000000000000" pitchFamily="2" charset="2"/>
              </a:rPr>
              <a:t> </a:t>
            </a:r>
            <a:r>
              <a:rPr lang="fr-FR" smtClean="0"/>
              <a:t>Maîtrise de tous les paramètres du faisceau</a:t>
            </a:r>
          </a:p>
          <a:p>
            <a:endParaRPr lang="fr-FR" smtClean="0"/>
          </a:p>
          <a:p>
            <a:r>
              <a:rPr lang="fr-FR"/>
              <a:t>	</a:t>
            </a:r>
            <a:r>
              <a:rPr lang="fr-FR" smtClean="0"/>
              <a:t>Optimisations pour obtenir les paramètres désirés</a:t>
            </a:r>
          </a:p>
          <a:p>
            <a:r>
              <a:rPr lang="fr-FR"/>
              <a:t>	</a:t>
            </a:r>
            <a:r>
              <a:rPr lang="fr-FR" smtClean="0"/>
              <a:t>Explorations pour connaître le "paysage" de l'espace de phase (6D)</a:t>
            </a:r>
          </a:p>
          <a:p>
            <a:r>
              <a:rPr lang="fr-FR"/>
              <a:t>	</a:t>
            </a:r>
            <a:r>
              <a:rPr lang="fr-FR" smtClean="0"/>
              <a:t>Détermination des composantes et de leurs tolérances</a:t>
            </a:r>
          </a:p>
          <a:p>
            <a:r>
              <a:rPr lang="fr-FR" smtClean="0"/>
              <a:t>	Détermination des mesures sur le faisceau et leurs résolutions</a:t>
            </a:r>
          </a:p>
          <a:p>
            <a:r>
              <a:rPr lang="fr-FR"/>
              <a:t>	</a:t>
            </a:r>
            <a:r>
              <a:rPr lang="fr-FR" smtClean="0"/>
              <a:t>Mettre au point le scénario du beam commissioning</a:t>
            </a:r>
          </a:p>
          <a:p>
            <a:r>
              <a:rPr lang="fr-FR"/>
              <a:t>	</a:t>
            </a:r>
            <a:r>
              <a:rPr lang="fr-FR" smtClean="0"/>
              <a:t>Mise en œuvre du beam commissioning</a:t>
            </a:r>
          </a:p>
          <a:p>
            <a:r>
              <a:rPr lang="fr-FR"/>
              <a:t>	</a:t>
            </a:r>
            <a:r>
              <a:rPr lang="fr-FR" smtClean="0"/>
              <a:t>Détermination des points de fonctionnement de routine</a:t>
            </a:r>
          </a:p>
          <a:p>
            <a:r>
              <a:rPr lang="fr-FR"/>
              <a:t>	</a:t>
            </a:r>
            <a:r>
              <a:rPr lang="fr-FR" smtClean="0"/>
              <a:t>Établir le modèle numérique de la machine réelle</a:t>
            </a:r>
          </a:p>
        </p:txBody>
      </p:sp>
      <p:sp>
        <p:nvSpPr>
          <p:cNvPr id="7" name="Rectangle 6"/>
          <p:cNvSpPr/>
          <p:nvPr/>
        </p:nvSpPr>
        <p:spPr>
          <a:xfrm>
            <a:off x="1132762" y="1485375"/>
            <a:ext cx="8168113" cy="4295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2612030" y="5345668"/>
            <a:ext cx="6157741" cy="1334350"/>
            <a:chOff x="2017425" y="3281916"/>
            <a:chExt cx="6157741" cy="1334350"/>
          </a:xfrm>
        </p:grpSpPr>
        <p:sp>
          <p:nvSpPr>
            <p:cNvPr id="15" name="Rectangle 14"/>
            <p:cNvSpPr/>
            <p:nvPr/>
          </p:nvSpPr>
          <p:spPr>
            <a:xfrm>
              <a:off x="2819470" y="3520498"/>
              <a:ext cx="1080000" cy="720000"/>
            </a:xfrm>
            <a:prstGeom prst="rect">
              <a:avLst/>
            </a:prstGeom>
            <a:solidFill>
              <a:srgbClr val="9BBB59">
                <a:lumMod val="75000"/>
              </a:srgbClr>
            </a:solidFill>
            <a:ln w="1905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lIns="39683" tIns="39683" rIns="39683" bIns="39683" rtlCol="0" anchor="ctr"/>
            <a:lstStyle/>
            <a:p>
              <a:pPr algn="ctr" defTabSz="1008099">
                <a:defRPr/>
              </a:pPr>
              <a:endParaRPr lang="fr-FR" sz="1000" b="1" kern="0" smtClean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28110" y="3518418"/>
              <a:ext cx="1440000" cy="720000"/>
            </a:xfrm>
            <a:prstGeom prst="rect">
              <a:avLst/>
            </a:prstGeom>
            <a:solidFill>
              <a:srgbClr val="9BBB59">
                <a:lumMod val="75000"/>
              </a:srgbClr>
            </a:solidFill>
            <a:ln w="1905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lIns="39683" tIns="39683" rIns="39683" bIns="39683" rtlCol="0" anchor="ctr"/>
            <a:lstStyle/>
            <a:p>
              <a:pPr algn="ctr" defTabSz="1008099">
                <a:defRPr/>
              </a:pPr>
              <a:endParaRPr lang="fr-FR" sz="1000" b="1" kern="0" smtClean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17" name="Trapezoid 5"/>
            <p:cNvSpPr>
              <a:spLocks noChangeAspect="1"/>
            </p:cNvSpPr>
            <p:nvPr/>
          </p:nvSpPr>
          <p:spPr>
            <a:xfrm rot="5400000">
              <a:off x="2337584" y="3514975"/>
              <a:ext cx="243771" cy="720000"/>
            </a:xfrm>
            <a:prstGeom prst="trapezoid">
              <a:avLst>
                <a:gd name="adj" fmla="val 41289"/>
              </a:avLst>
            </a:prstGeom>
            <a:gradFill flip="none" rotWithShape="1">
              <a:gsLst>
                <a:gs pos="0">
                  <a:srgbClr val="7E0000">
                    <a:lumMod val="96000"/>
                  </a:srgbClr>
                </a:gs>
                <a:gs pos="43000">
                  <a:srgbClr val="C00000"/>
                </a:gs>
                <a:gs pos="100000">
                  <a:srgbClr val="FF0000">
                    <a:lumMod val="42000"/>
                    <a:lumOff val="58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08099">
                <a:defRPr/>
              </a:pPr>
              <a:endParaRPr lang="en-US" sz="1984" kern="0">
                <a:solidFill>
                  <a:prstClr val="white"/>
                </a:solidFill>
                <a:latin typeface="Tahoma"/>
              </a:endParaRPr>
            </a:p>
          </p:txBody>
        </p:sp>
        <p:cxnSp>
          <p:nvCxnSpPr>
            <p:cNvPr id="18" name="Connecteur droit 17"/>
            <p:cNvCxnSpPr/>
            <p:nvPr/>
          </p:nvCxnSpPr>
          <p:spPr>
            <a:xfrm rot="2700000" flipV="1">
              <a:off x="4872064" y="3727978"/>
              <a:ext cx="0" cy="288000"/>
            </a:xfrm>
            <a:prstGeom prst="line">
              <a:avLst/>
            </a:prstGeom>
            <a:noFill/>
            <a:ln w="2857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</p:cxnSp>
        <p:sp>
          <p:nvSpPr>
            <p:cNvPr id="19" name="ZoneTexte 18"/>
            <p:cNvSpPr txBox="1"/>
            <p:nvPr/>
          </p:nvSpPr>
          <p:spPr>
            <a:xfrm>
              <a:off x="2017425" y="3948121"/>
              <a:ext cx="6014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Laser</a:t>
              </a:r>
              <a:endParaRPr lang="fr-FR" sz="12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262528" y="4339267"/>
              <a:ext cx="6014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Laser</a:t>
              </a:r>
              <a:endParaRPr lang="fr-FR" sz="12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2989436" y="3291758"/>
              <a:ext cx="7409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smtClean="0">
                  <a:solidFill>
                    <a:schemeClr val="bg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Plasma</a:t>
              </a:r>
              <a:endParaRPr lang="fr-FR" sz="1200" b="1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5476888" y="3281916"/>
              <a:ext cx="7409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smtClean="0">
                  <a:solidFill>
                    <a:schemeClr val="bg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Plasma</a:t>
              </a:r>
              <a:endParaRPr lang="fr-FR" sz="1200" b="1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23" name="Connecteur droit avec flèche 22"/>
            <p:cNvCxnSpPr/>
            <p:nvPr/>
          </p:nvCxnSpPr>
          <p:spPr>
            <a:xfrm>
              <a:off x="2938589" y="3869519"/>
              <a:ext cx="5236577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0000FF"/>
              </a:solidFill>
              <a:prstDash val="solid"/>
              <a:tailEnd type="triangle"/>
            </a:ln>
            <a:effectLst/>
          </p:spPr>
        </p:cxnSp>
        <p:sp>
          <p:nvSpPr>
            <p:cNvPr id="24" name="Trapezoid 5"/>
            <p:cNvSpPr>
              <a:spLocks noChangeAspect="1"/>
            </p:cNvSpPr>
            <p:nvPr/>
          </p:nvSpPr>
          <p:spPr>
            <a:xfrm rot="5400000">
              <a:off x="5014209" y="3711414"/>
              <a:ext cx="108000" cy="318987"/>
            </a:xfrm>
            <a:prstGeom prst="trapezoid">
              <a:avLst>
                <a:gd name="adj" fmla="val 41289"/>
              </a:avLst>
            </a:prstGeom>
            <a:gradFill flip="none" rotWithShape="1">
              <a:gsLst>
                <a:gs pos="0">
                  <a:srgbClr val="7E0000">
                    <a:lumMod val="96000"/>
                  </a:srgbClr>
                </a:gs>
                <a:gs pos="43000">
                  <a:srgbClr val="C00000"/>
                </a:gs>
                <a:gs pos="100000">
                  <a:srgbClr val="FF0000">
                    <a:lumMod val="42000"/>
                    <a:lumOff val="58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08099">
                <a:defRPr/>
              </a:pPr>
              <a:endParaRPr lang="en-US" sz="1984" kern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25" name="Trapezoid 5"/>
            <p:cNvSpPr>
              <a:spLocks noChangeAspect="1"/>
            </p:cNvSpPr>
            <p:nvPr/>
          </p:nvSpPr>
          <p:spPr>
            <a:xfrm>
              <a:off x="4776587" y="3883101"/>
              <a:ext cx="243772" cy="720000"/>
            </a:xfrm>
            <a:prstGeom prst="trapezoid">
              <a:avLst>
                <a:gd name="adj" fmla="val 41289"/>
              </a:avLst>
            </a:prstGeom>
            <a:gradFill flip="none" rotWithShape="1">
              <a:gsLst>
                <a:gs pos="0">
                  <a:srgbClr val="7E0000">
                    <a:lumMod val="96000"/>
                  </a:srgbClr>
                </a:gs>
                <a:gs pos="43000">
                  <a:srgbClr val="C00000"/>
                </a:gs>
                <a:gs pos="100000">
                  <a:srgbClr val="FF0000">
                    <a:lumMod val="42000"/>
                    <a:lumOff val="58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08099">
                <a:defRPr/>
              </a:pPr>
              <a:endParaRPr lang="en-US" sz="1984" kern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06831" y="3644667"/>
              <a:ext cx="216000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006831" y="3942868"/>
              <a:ext cx="216000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330192" y="3645930"/>
              <a:ext cx="216000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30192" y="3944131"/>
              <a:ext cx="216000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792318" y="3642865"/>
              <a:ext cx="216000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92318" y="3941066"/>
              <a:ext cx="216000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106047" y="3647390"/>
              <a:ext cx="216000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06047" y="3945591"/>
              <a:ext cx="216000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80750" y="3647390"/>
              <a:ext cx="216000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80750" y="3945591"/>
              <a:ext cx="216000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1" name="Connecteur droit avec flèche 10"/>
          <p:cNvCxnSpPr/>
          <p:nvPr/>
        </p:nvCxnSpPr>
        <p:spPr>
          <a:xfrm>
            <a:off x="1860697" y="2158407"/>
            <a:ext cx="0" cy="2504069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 rot="16200000">
            <a:off x="936385" y="3034182"/>
            <a:ext cx="1157558" cy="40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</a:rPr>
              <a:t>TEMPS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6412729" y="6325560"/>
            <a:ext cx="1237518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</a:rPr>
              <a:t>ESPACE</a:t>
            </a:r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82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Phu Anh Phi NGHIEM - AG du GdR APPEL -11-13 mai 2022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FB9B6D-867A-40B8-ACB0-35CC9F272C9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280237" y="277274"/>
            <a:ext cx="4142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smtClean="0">
                <a:solidFill>
                  <a:schemeClr val="bg1"/>
                </a:solidFill>
              </a:rPr>
              <a:t>Physiciens </a:t>
            </a:r>
            <a:r>
              <a:rPr lang="fr-FR" sz="2800" b="1" smtClean="0">
                <a:solidFill>
                  <a:schemeClr val="bg1"/>
                </a:solidFill>
              </a:rPr>
              <a:t>du faisceau</a:t>
            </a:r>
            <a:endParaRPr lang="fr-FR" sz="2800" b="1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03228" y="2200940"/>
            <a:ext cx="184731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1630758" y="2200940"/>
            <a:ext cx="7162367" cy="1671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Physiciens du faisceau :</a:t>
            </a:r>
          </a:p>
          <a:p>
            <a:endParaRPr lang="en-US" b="1" smtClean="0"/>
          </a:p>
          <a:p>
            <a:r>
              <a:rPr lang="en-US" b="1" smtClean="0"/>
              <a:t>1 seule personne</a:t>
            </a:r>
          </a:p>
          <a:p>
            <a:endParaRPr lang="en-US" b="1" smtClean="0"/>
          </a:p>
          <a:p>
            <a:r>
              <a:rPr lang="en-US" b="1"/>
              <a:t>o</a:t>
            </a:r>
            <a:r>
              <a:rPr lang="en-US" b="1" smtClean="0"/>
              <a:t>u une équipe qui travaille comme une seule personne</a:t>
            </a:r>
          </a:p>
        </p:txBody>
      </p:sp>
    </p:spTree>
    <p:extLst>
      <p:ext uri="{BB962C8B-B14F-4D97-AF65-F5344CB8AC3E}">
        <p14:creationId xmlns:p14="http://schemas.microsoft.com/office/powerpoint/2010/main" val="165073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Phu Anh Phi NGHIEM - AG du GdR APPEL -11-13 mai 2022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FB9B6D-867A-40B8-ACB0-35CC9F272C9C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194810" y="3371850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smtClean="0"/>
              <a:t>Réserve</a:t>
            </a:r>
            <a:endParaRPr lang="fr-FR" sz="3600"/>
          </a:p>
        </p:txBody>
      </p:sp>
    </p:spTree>
    <p:extLst>
      <p:ext uri="{BB962C8B-B14F-4D97-AF65-F5344CB8AC3E}">
        <p14:creationId xmlns:p14="http://schemas.microsoft.com/office/powerpoint/2010/main" val="220669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Phu Anh Phi NGHIEM - AG du GdR APPEL -11-13 mai 2022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FB9B6D-867A-40B8-ACB0-35CC9F272C9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677754" y="283989"/>
            <a:ext cx="5559136" cy="563563"/>
          </a:xfrm>
          <a:prstGeom prst="rect">
            <a:avLst/>
          </a:prstGeom>
          <a:gradFill rotWithShape="1">
            <a:gsLst>
              <a:gs pos="0">
                <a:srgbClr val="009999"/>
              </a:gs>
              <a:gs pos="100000">
                <a:srgbClr val="009999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77" b="1" i="0" u="none" strike="noStrike" kern="0" cap="none" spc="0" normalizeH="0" baseline="0" noProof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mic Sans MS" pitchFamily="66" charset="0"/>
              </a:rPr>
              <a:t>The two emittances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21768" y="1682395"/>
                <a:ext cx="3055388" cy="4749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177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177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fr-FR" sz="2177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𝑡𝑟</m:t>
                          </m:r>
                        </m:sub>
                      </m:sSub>
                      <m:r>
                        <a:rPr lang="fr-FR" sz="2177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sz="2177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fr-FR" sz="2177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2177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177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FR" sz="2177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begChr m:val="〈"/>
                              <m:endChr m:val="〉"/>
                              <m:ctrlPr>
                                <a:rPr lang="fr-FR" sz="2177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2177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177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FR" sz="2177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p>
                                  <m:r>
                                    <a:rPr lang="fr-FR" sz="2177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fr-FR" sz="2177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fr-FR" sz="2177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fr-FR" sz="2177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177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𝑥𝑥</m:t>
                                  </m:r>
                                  <m:r>
                                    <a:rPr lang="fr-FR" sz="2177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sz="2177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fr-FR" sz="2177" b="1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68" y="1682395"/>
                <a:ext cx="3055388" cy="4749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21768" y="2268496"/>
                <a:ext cx="1885516" cy="422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177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177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fr-FR" sz="2177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𝑡𝑟</m:t>
                          </m:r>
                          <m:r>
                            <a:rPr lang="fr-FR" sz="2177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177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fr-FR" sz="2177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177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2177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177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fr-FR" sz="2177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177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177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fr-FR" sz="2177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fr-FR" sz="2177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fr-FR" sz="2177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𝑡𝑟</m:t>
                          </m:r>
                        </m:sub>
                      </m:sSub>
                    </m:oMath>
                  </m:oMathPara>
                </a14:m>
                <a:endParaRPr lang="fr-FR" sz="2177" b="1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68" y="2268496"/>
                <a:ext cx="1885516" cy="422360"/>
              </a:xfrm>
              <a:prstGeom prst="rect">
                <a:avLst/>
              </a:prstGeom>
              <a:blipFill>
                <a:blip r:embed="rId3"/>
                <a:stretch>
                  <a:fillRect b="-159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ZoneTexte 20"/>
          <p:cNvSpPr txBox="1"/>
          <p:nvPr/>
        </p:nvSpPr>
        <p:spPr>
          <a:xfrm>
            <a:off x="521768" y="1214910"/>
            <a:ext cx="2150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u="sng">
                <a:solidFill>
                  <a:srgbClr val="000000"/>
                </a:solidFill>
                <a:cs typeface="Arial" panose="020B0604020202020204" pitchFamily="34" charset="0"/>
              </a:rPr>
              <a:t>Trace Emittance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079833" y="1834795"/>
            <a:ext cx="3469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>
                <a:solidFill>
                  <a:srgbClr val="000000"/>
                </a:solidFill>
                <a:cs typeface="Arial" panose="020B0604020202020204" pitchFamily="34" charset="0"/>
              </a:rPr>
              <a:t>RMS beam size, divergence,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>
                <a:solidFill>
                  <a:srgbClr val="000000"/>
                </a:solidFill>
                <a:cs typeface="Arial" panose="020B0604020202020204" pitchFamily="34" charset="0"/>
              </a:rPr>
              <a:t>Emittance, Twiss parameters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21768" y="2925943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u="sng">
                <a:solidFill>
                  <a:srgbClr val="000000"/>
                </a:solidFill>
                <a:cs typeface="Arial" panose="020B0604020202020204" pitchFamily="34" charset="0"/>
              </a:rPr>
              <a:t>Phase Emittance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21768" y="3427788"/>
                <a:ext cx="3125535" cy="7352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177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177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fr-FR" sz="2177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𝑝h</m:t>
                          </m:r>
                        </m:sub>
                      </m:sSub>
                      <m:r>
                        <a:rPr lang="fr-FR" sz="2177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sz="2177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fr-FR" sz="2177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2177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177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FR" sz="2177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begChr m:val="〈"/>
                              <m:endChr m:val="〉"/>
                              <m:ctrlPr>
                                <a:rPr lang="fr-FR" sz="2177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fr-FR" sz="2177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2177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2177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fr-FR" sz="2177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fr-FR" sz="2177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fr-FR" sz="2177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fr-FR" sz="2177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177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sSub>
                                    <m:sSubPr>
                                      <m:ctrlPr>
                                        <a:rPr lang="fr-FR" sz="2177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177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fr-FR" sz="2177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fr-FR" sz="2177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fr-FR" sz="2177" b="1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68" y="3427788"/>
                <a:ext cx="3125535" cy="7352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21768" y="4117099"/>
                <a:ext cx="1600823" cy="6955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177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177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fr-FR" sz="2177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𝑝h</m:t>
                          </m:r>
                          <m:r>
                            <a:rPr lang="fr-FR" sz="2177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177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fr-FR" sz="2177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177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177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177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fr-FR" sz="2177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177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177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sz="2177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sz="2177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fr-FR" sz="2177" b="1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68" y="4117099"/>
                <a:ext cx="1600823" cy="6955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5098883" y="3958002"/>
                <a:ext cx="35852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fr-FR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𝑝𝑥</m:t>
                    </m:r>
                  </m:oMath>
                </a14:m>
                <a:r>
                  <a:rPr lang="fr-FR" sz="2000" b="1">
                    <a:solidFill>
                      <a:srgbClr val="000000"/>
                    </a:solidFill>
                    <a:cs typeface="Arial" panose="020B0604020202020204" pitchFamily="34" charset="0"/>
                  </a:rPr>
                  <a:t> are conjugate variables</a:t>
                </a:r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883" y="3958002"/>
                <a:ext cx="3585212" cy="400110"/>
              </a:xfrm>
              <a:prstGeom prst="rect">
                <a:avLst/>
              </a:prstGeom>
              <a:blipFill>
                <a:blip r:embed="rId6"/>
                <a:stretch>
                  <a:fillRect t="-6061" r="-2207" b="-272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087338" y="5554636"/>
                <a:ext cx="2686248" cy="471860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fr-FR" sz="217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fr-FR" sz="217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0" lang="fr-FR" sz="217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𝑝h</m:t>
                          </m:r>
                        </m:sub>
                        <m:sup>
                          <m:r>
                            <a:rPr kumimoji="0" lang="fr-FR" sz="217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0" lang="fr-FR" sz="2177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0" lang="fr-FR" sz="217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fr-FR" sz="217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0" lang="fr-FR" sz="217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𝑡𝑟</m:t>
                          </m:r>
                        </m:sub>
                        <m:sup>
                          <m:r>
                            <a:rPr kumimoji="0" lang="fr-FR" sz="217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kumimoji="0" lang="fr-FR" sz="217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kumimoji="0" lang="fr-FR" sz="2177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Sup>
                                <m:sSubSupPr>
                                  <m:ctrlPr>
                                    <a:rPr kumimoji="0" lang="fr-FR" sz="2177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fr-FR" sz="2177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kumimoji="0" lang="fr-FR" sz="2177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kumimoji="0" lang="fr-FR" sz="2177" b="1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acc>
                          <m:r>
                            <a:rPr kumimoji="0" lang="fr-FR" sz="217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fr-FR" sz="2177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fr-FR" sz="2177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kumimoji="0" lang="fr-FR" sz="2177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kumimoji="0" lang="fr-FR" sz="2177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fr-FR" sz="2177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fr-FR" sz="2177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kumimoji="0" lang="fr-FR" sz="2177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0" lang="fr-FR" sz="2177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338" y="5554636"/>
                <a:ext cx="2686248" cy="471860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346533" y="5593557"/>
                <a:ext cx="3237296" cy="432939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fr-FR" sz="217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fr-FR" sz="217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0" lang="fr-FR" sz="217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𝑝h</m:t>
                          </m:r>
                          <m:r>
                            <a:rPr kumimoji="0" lang="fr-FR" sz="217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fr-FR" sz="217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0" lang="fr-FR" sz="2177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fr-FR" sz="217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fr-FR" sz="217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0" lang="fr-FR" sz="217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𝑡𝑟</m:t>
                          </m:r>
                          <m:r>
                            <a:rPr kumimoji="0" lang="fr-FR" sz="217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fr-FR" sz="217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0" lang="fr-FR" sz="2177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kumimoji="0" lang="fr-FR" sz="2177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𝑤h𝑒𝑛</m:t>
                      </m:r>
                      <m:r>
                        <a:rPr kumimoji="0" lang="fr-FR" sz="2177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fr-FR" sz="2177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kumimoji="0" lang="fr-FR" sz="2177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kumimoji="0" lang="fr-FR" sz="2177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533" y="5593557"/>
                <a:ext cx="3237296" cy="432939"/>
              </a:xfrm>
              <a:prstGeom prst="rect">
                <a:avLst/>
              </a:prstGeom>
              <a:blipFill>
                <a:blip r:embed="rId8"/>
                <a:stretch>
                  <a:fillRect r="-938" b="-1095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lèche droite 28"/>
          <p:cNvSpPr/>
          <p:nvPr/>
        </p:nvSpPr>
        <p:spPr>
          <a:xfrm>
            <a:off x="2671972" y="6362767"/>
            <a:ext cx="708562" cy="399699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177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475041" y="6362767"/>
            <a:ext cx="5070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>
                <a:solidFill>
                  <a:srgbClr val="FF0000"/>
                </a:solidFill>
                <a:cs typeface="Arial" panose="020B0604020202020204" pitchFamily="34" charset="0"/>
              </a:rPr>
              <a:t>Should minimize growth of both emittances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592281" y="5049982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After some algebra:</a:t>
            </a:r>
          </a:p>
        </p:txBody>
      </p:sp>
    </p:spTree>
    <p:extLst>
      <p:ext uri="{BB962C8B-B14F-4D97-AF65-F5344CB8AC3E}">
        <p14:creationId xmlns:p14="http://schemas.microsoft.com/office/powerpoint/2010/main" val="37620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Phu Anh Phi NGHIEM - AG du GdR APPEL -11-13 mai 2022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FB9B6D-867A-40B8-ACB0-35CC9F272C9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603456" y="277274"/>
            <a:ext cx="7495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smtClean="0">
                <a:solidFill>
                  <a:schemeClr val="bg1"/>
                </a:solidFill>
              </a:rPr>
              <a:t>La Physique du Faisceau, quésaco  ?????</a:t>
            </a:r>
            <a:endParaRPr lang="fr-FR" sz="2800" b="1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31520" y="1701710"/>
            <a:ext cx="4358437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smtClean="0"/>
              <a:t>LA PROBLÉMATIQUE en 4 points</a:t>
            </a:r>
            <a:endParaRPr lang="fr-FR" b="1"/>
          </a:p>
        </p:txBody>
      </p:sp>
      <p:sp>
        <p:nvSpPr>
          <p:cNvPr id="6" name="ZoneTexte 5"/>
          <p:cNvSpPr txBox="1"/>
          <p:nvPr/>
        </p:nvSpPr>
        <p:spPr>
          <a:xfrm>
            <a:off x="731520" y="2834640"/>
            <a:ext cx="8209363" cy="3251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1) Accélération et Transport du faisceau : 2 tâches indépendantes ?</a:t>
            </a:r>
          </a:p>
          <a:p>
            <a:endParaRPr lang="fr-FR" smtClean="0"/>
          </a:p>
          <a:p>
            <a:endParaRPr lang="fr-FR"/>
          </a:p>
          <a:p>
            <a:r>
              <a:rPr lang="fr-FR" smtClean="0"/>
              <a:t>2) Physique du Faisceau et Théories/Codes : c'est la même équipe ?</a:t>
            </a:r>
          </a:p>
          <a:p>
            <a:endParaRPr lang="fr-FR"/>
          </a:p>
          <a:p>
            <a:endParaRPr lang="fr-FR" smtClean="0"/>
          </a:p>
          <a:p>
            <a:r>
              <a:rPr lang="fr-FR" smtClean="0"/>
              <a:t>3) </a:t>
            </a:r>
            <a:r>
              <a:rPr lang="fr-FR"/>
              <a:t>Physique du Faisceau ≠ Performances des </a:t>
            </a:r>
            <a:r>
              <a:rPr lang="fr-FR" smtClean="0"/>
              <a:t>composants </a:t>
            </a:r>
            <a:r>
              <a:rPr lang="fr-FR" smtClean="0"/>
              <a:t>?</a:t>
            </a:r>
          </a:p>
          <a:p>
            <a:endParaRPr lang="fr-FR"/>
          </a:p>
          <a:p>
            <a:endParaRPr lang="fr-FR" smtClean="0"/>
          </a:p>
          <a:p>
            <a:r>
              <a:rPr lang="fr-FR" smtClean="0"/>
              <a:t>4) Physique du Faisceau : seulement simulations théoriques ?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8951680" y="2834640"/>
            <a:ext cx="1443383" cy="408253"/>
            <a:chOff x="8951680" y="2834640"/>
            <a:chExt cx="1443383" cy="408253"/>
          </a:xfrm>
        </p:grpSpPr>
        <p:sp>
          <p:nvSpPr>
            <p:cNvPr id="7" name="Flèche droite 6"/>
            <p:cNvSpPr/>
            <p:nvPr/>
          </p:nvSpPr>
          <p:spPr>
            <a:xfrm>
              <a:off x="8951680" y="2873032"/>
              <a:ext cx="422910" cy="331470"/>
            </a:xfrm>
            <a:prstGeom prst="rightArrow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9461794" y="2834640"/>
              <a:ext cx="933269" cy="408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smtClean="0">
                  <a:solidFill>
                    <a:srgbClr val="FF0000"/>
                  </a:solidFill>
                </a:rPr>
                <a:t>NON !</a:t>
              </a:r>
              <a:endParaRPr lang="fr-FR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8951680" y="3764280"/>
            <a:ext cx="1443383" cy="408253"/>
            <a:chOff x="8951680" y="2834640"/>
            <a:chExt cx="1443383" cy="408253"/>
          </a:xfrm>
        </p:grpSpPr>
        <p:sp>
          <p:nvSpPr>
            <p:cNvPr id="11" name="Flèche droite 10"/>
            <p:cNvSpPr/>
            <p:nvPr/>
          </p:nvSpPr>
          <p:spPr>
            <a:xfrm>
              <a:off x="8951680" y="2873032"/>
              <a:ext cx="422910" cy="331470"/>
            </a:xfrm>
            <a:prstGeom prst="rightArrow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9461794" y="2834640"/>
              <a:ext cx="933269" cy="408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smtClean="0">
                  <a:solidFill>
                    <a:srgbClr val="FF0000"/>
                  </a:solidFill>
                </a:rPr>
                <a:t>NON !</a:t>
              </a:r>
              <a:endParaRPr lang="fr-FR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8936008" y="4693920"/>
            <a:ext cx="1443383" cy="408253"/>
            <a:chOff x="8951680" y="2834640"/>
            <a:chExt cx="1443383" cy="408253"/>
          </a:xfrm>
        </p:grpSpPr>
        <p:sp>
          <p:nvSpPr>
            <p:cNvPr id="14" name="Flèche droite 13"/>
            <p:cNvSpPr/>
            <p:nvPr/>
          </p:nvSpPr>
          <p:spPr>
            <a:xfrm>
              <a:off x="8951680" y="2873032"/>
              <a:ext cx="422910" cy="331470"/>
            </a:xfrm>
            <a:prstGeom prst="rightArrow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9461794" y="2834640"/>
              <a:ext cx="933269" cy="408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smtClean="0">
                  <a:solidFill>
                    <a:srgbClr val="FF0000"/>
                  </a:solidFill>
                </a:rPr>
                <a:t>NON !</a:t>
              </a:r>
              <a:endParaRPr lang="fr-FR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8936008" y="5661952"/>
            <a:ext cx="1443383" cy="408253"/>
            <a:chOff x="8951680" y="2834640"/>
            <a:chExt cx="1443383" cy="408253"/>
          </a:xfrm>
        </p:grpSpPr>
        <p:sp>
          <p:nvSpPr>
            <p:cNvPr id="17" name="Flèche droite 16"/>
            <p:cNvSpPr/>
            <p:nvPr/>
          </p:nvSpPr>
          <p:spPr>
            <a:xfrm>
              <a:off x="8951680" y="2873032"/>
              <a:ext cx="422910" cy="331470"/>
            </a:xfrm>
            <a:prstGeom prst="rightArrow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9461794" y="2834640"/>
              <a:ext cx="933269" cy="408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smtClean="0">
                  <a:solidFill>
                    <a:srgbClr val="FF0000"/>
                  </a:solidFill>
                </a:rPr>
                <a:t>NON !</a:t>
              </a:r>
              <a:endParaRPr lang="fr-FR" b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55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Phu Anh Phi NGHIEM - AG du GdR APPEL -11-13 mai 2022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FB9B6D-867A-40B8-ACB0-35CC9F272C9C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2677754" y="283989"/>
            <a:ext cx="5559136" cy="563563"/>
          </a:xfrm>
          <a:prstGeom prst="rect">
            <a:avLst/>
          </a:prstGeom>
          <a:gradFill rotWithShape="1">
            <a:gsLst>
              <a:gs pos="0">
                <a:srgbClr val="009999"/>
              </a:gs>
              <a:gs pos="100000">
                <a:srgbClr val="009999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77" b="1" i="0" u="none" strike="noStrike" kern="0" cap="none" spc="0" normalizeH="0" baseline="0" noProof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mic Sans MS" pitchFamily="66" charset="0"/>
              </a:rPr>
              <a:t>Emittance evolution through a drift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912091" y="1193531"/>
                <a:ext cx="6989366" cy="487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>
                    <a:solidFill>
                      <a:prstClr val="black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Through a drift of length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𝑙</m:t>
                    </m:r>
                  </m:oMath>
                </a14:m>
                <a:r>
                  <a:rPr lang="en-US" sz="2400">
                    <a:solidFill>
                      <a:prstClr val="black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the coordinates change as:</a:t>
                </a:r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91" y="1193531"/>
                <a:ext cx="6989366" cy="487506"/>
              </a:xfrm>
              <a:prstGeom prst="rect">
                <a:avLst/>
              </a:prstGeom>
              <a:blipFill>
                <a:blip r:embed="rId2"/>
                <a:stretch>
                  <a:fillRect t="-10000" r="-436" b="-22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840988" y="2993226"/>
                <a:ext cx="1843966" cy="414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𝑡𝑟</m:t>
                          </m:r>
                        </m:sub>
                        <m:sup>
                          <m:r>
                            <a:rPr lang="fr-FR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FR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𝑡𝑟</m:t>
                          </m:r>
                          <m:r>
                            <a:rPr lang="fr-FR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fr-FR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FR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988" y="2993226"/>
                <a:ext cx="1843966" cy="414537"/>
              </a:xfrm>
              <a:prstGeom prst="rect">
                <a:avLst/>
              </a:prstGeom>
              <a:blipFill>
                <a:blip r:embed="rId3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840988" y="3597510"/>
                <a:ext cx="4131772" cy="4555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𝑝h</m:t>
                          </m:r>
                        </m:sub>
                        <m:sup>
                          <m:r>
                            <a:rPr lang="fr-FR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FR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𝑝h</m:t>
                          </m:r>
                          <m:r>
                            <a:rPr lang="fr-FR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fr-FR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FR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𝑡𝑟</m:t>
                          </m:r>
                          <m:r>
                            <a:rPr lang="fr-FR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fr-FR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fr-FR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fr-FR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fr-FR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a:rPr lang="fr-FR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988" y="3597510"/>
                <a:ext cx="4131772" cy="455574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Flèche droite 52"/>
          <p:cNvSpPr/>
          <p:nvPr/>
        </p:nvSpPr>
        <p:spPr>
          <a:xfrm>
            <a:off x="980848" y="3340510"/>
            <a:ext cx="708562" cy="399699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ZoneTexte 53"/>
              <p:cNvSpPr txBox="1"/>
              <p:nvPr/>
            </p:nvSpPr>
            <p:spPr>
              <a:xfrm>
                <a:off x="1080431" y="5228355"/>
                <a:ext cx="86511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NO! Minimizing</a:t>
                </a:r>
                <a14:m>
                  <m:oMath xmlns:m="http://schemas.openxmlformats.org/officeDocument/2006/math">
                    <m:r>
                      <a:rPr lang="fr-FR" sz="20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𝒍</m:t>
                    </m:r>
                  </m:oMath>
                </a14:m>
                <a:r>
                  <a:rPr lang="fr-FR" sz="20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 or/and minimizing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𝜸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fr-FR" sz="20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 can help preserving emittance!</a:t>
                </a:r>
              </a:p>
            </p:txBody>
          </p:sp>
        </mc:Choice>
        <mc:Fallback xmlns="">
          <p:sp>
            <p:nvSpPr>
              <p:cNvPr id="54" name="ZoneTexte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431" y="5228355"/>
                <a:ext cx="8651151" cy="400110"/>
              </a:xfrm>
              <a:prstGeom prst="rect">
                <a:avLst/>
              </a:prstGeom>
              <a:blipFill>
                <a:blip r:embed="rId5"/>
                <a:stretch>
                  <a:fillRect l="-705" t="-7692" b="-2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ZoneTexte 54"/>
          <p:cNvSpPr txBox="1"/>
          <p:nvPr/>
        </p:nvSpPr>
        <p:spPr>
          <a:xfrm>
            <a:off x="1324565" y="5915209"/>
            <a:ext cx="2832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>
                <a:solidFill>
                  <a:prstClr val="black"/>
                </a:solidFill>
                <a:cs typeface="Arial" panose="020B0604020202020204" pitchFamily="34" charset="0"/>
              </a:rPr>
              <a:t>Role of the transfer line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5654864" y="5921997"/>
            <a:ext cx="3589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>
                <a:solidFill>
                  <a:prstClr val="black"/>
                </a:solidFill>
                <a:cs typeface="Arial" panose="020B0604020202020204" pitchFamily="34" charset="0"/>
              </a:rPr>
              <a:t>Role of the plasma downramp</a:t>
            </a:r>
          </a:p>
        </p:txBody>
      </p:sp>
      <p:cxnSp>
        <p:nvCxnSpPr>
          <p:cNvPr id="57" name="Connecteur droit avec flèche 56"/>
          <p:cNvCxnSpPr/>
          <p:nvPr/>
        </p:nvCxnSpPr>
        <p:spPr>
          <a:xfrm flipV="1">
            <a:off x="2008909" y="5708777"/>
            <a:ext cx="415388" cy="22533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58" name="Connecteur droit avec flèche 57"/>
          <p:cNvCxnSpPr>
            <a:stCxn id="56" idx="1"/>
          </p:cNvCxnSpPr>
          <p:nvPr/>
        </p:nvCxnSpPr>
        <p:spPr>
          <a:xfrm flipH="1" flipV="1">
            <a:off x="4920824" y="5726309"/>
            <a:ext cx="734040" cy="39574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59" name="ZoneTexte 58"/>
          <p:cNvSpPr txBox="1"/>
          <p:nvPr/>
        </p:nvSpPr>
        <p:spPr>
          <a:xfrm>
            <a:off x="6159594" y="2419088"/>
            <a:ext cx="2579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>
                <a:solidFill>
                  <a:prstClr val="black"/>
                </a:solidFill>
                <a:cs typeface="Arial" panose="020B0604020202020204" pitchFamily="34" charset="0"/>
              </a:rPr>
              <a:t>Role of the acceleration plasma</a:t>
            </a:r>
          </a:p>
        </p:txBody>
      </p:sp>
      <p:cxnSp>
        <p:nvCxnSpPr>
          <p:cNvPr id="60" name="Connecteur droit avec flèche 59"/>
          <p:cNvCxnSpPr>
            <a:stCxn id="59" idx="1"/>
            <a:endCxn id="52" idx="0"/>
          </p:cNvCxnSpPr>
          <p:nvPr/>
        </p:nvCxnSpPr>
        <p:spPr>
          <a:xfrm flipH="1">
            <a:off x="3906874" y="2773031"/>
            <a:ext cx="2252720" cy="82447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ZoneTexte 60"/>
              <p:cNvSpPr txBox="1"/>
              <p:nvPr/>
            </p:nvSpPr>
            <p:spPr>
              <a:xfrm>
                <a:off x="758268" y="4371327"/>
                <a:ext cx="9432197" cy="1048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prstClr val="black"/>
                    </a:solidFill>
                    <a:latin typeface="Calibri"/>
                  </a:rPr>
                  <a:t>Migliorati et al. PRSTAB 2013; Sciscio et al., JAP 2016; etc.:</a:t>
                </a:r>
              </a:p>
              <a:p>
                <a:r>
                  <a:rPr lang="fr-FR" sz="2000">
                    <a:solidFill>
                      <a:prstClr val="black"/>
                    </a:solidFill>
                    <a:cs typeface="Arial" panose="020B0604020202020204" pitchFamily="34" charset="0"/>
                  </a:rPr>
                  <a:t>As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fr-F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𝑡𝑟</m:t>
                        </m:r>
                        <m:r>
                          <a:rPr lang="fr-FR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fr-FR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fr-FR" sz="2000">
                    <a:solidFill>
                      <a:prstClr val="black"/>
                    </a:solidFill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fr-FR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fr-FR" sz="2000">
                    <a:solidFill>
                      <a:prstClr val="black"/>
                    </a:solidFill>
                    <a:cs typeface="Arial" panose="020B0604020202020204" pitchFamily="34" charset="0"/>
                  </a:rPr>
                  <a:t> are big in plasma acceleration, big emittance growth is unavoidable</a:t>
                </a:r>
              </a:p>
              <a:p>
                <a:endParaRPr lang="fr-FR" sz="20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1" name="ZoneTexte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268" y="4371327"/>
                <a:ext cx="9432197" cy="1048942"/>
              </a:xfrm>
              <a:prstGeom prst="rect">
                <a:avLst/>
              </a:prstGeom>
              <a:blipFill>
                <a:blip r:embed="rId6"/>
                <a:stretch>
                  <a:fillRect l="-646" t="-29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ZoneTexte 61"/>
              <p:cNvSpPr txBox="1"/>
              <p:nvPr/>
            </p:nvSpPr>
            <p:spPr>
              <a:xfrm>
                <a:off x="1543053" y="1735282"/>
                <a:ext cx="1522916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21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0" lang="fr-FR" sz="21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fr-FR" sz="2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fr-FR" sz="2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0" lang="fr-FR" sz="2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0" lang="fr-FR" sz="21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kumimoji="0" lang="fr-FR" sz="2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fr-FR" sz="2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0" lang="fr-FR" sz="2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0" lang="fr-FR" sz="2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kumimoji="0" lang="fr-FR" sz="21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kumimoji="0" lang="fr-FR" sz="2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2" name="ZoneTexte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053" y="1735282"/>
                <a:ext cx="1522916" cy="323165"/>
              </a:xfrm>
              <a:prstGeom prst="rect">
                <a:avLst/>
              </a:prstGeom>
              <a:blipFill>
                <a:blip r:embed="rId7"/>
                <a:stretch>
                  <a:fillRect l="-1600" r="-3200" b="-169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ZoneTexte 62"/>
              <p:cNvSpPr txBox="1"/>
              <p:nvPr/>
            </p:nvSpPr>
            <p:spPr>
              <a:xfrm>
                <a:off x="1543053" y="2192482"/>
                <a:ext cx="931089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fr-FR" sz="2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fr-FR" sz="2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0" lang="fr-FR" sz="2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0" lang="fr-FR" sz="21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0" lang="fr-FR" sz="2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fr-FR" sz="2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0" lang="fr-FR" sz="2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0" lang="fr-FR" sz="2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kumimoji="0" lang="fr-FR" sz="2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3" name="ZoneTexte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053" y="2192482"/>
                <a:ext cx="931089" cy="323165"/>
              </a:xfrm>
              <a:prstGeom prst="rect">
                <a:avLst/>
              </a:prstGeom>
              <a:blipFill>
                <a:blip r:embed="rId8"/>
                <a:stretch>
                  <a:fillRect l="-2614" r="-1961" b="-169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Accolade ouvrante 63"/>
          <p:cNvSpPr/>
          <p:nvPr/>
        </p:nvSpPr>
        <p:spPr bwMode="auto">
          <a:xfrm>
            <a:off x="1424580" y="1776845"/>
            <a:ext cx="135082" cy="779319"/>
          </a:xfrm>
          <a:prstGeom prst="leftBrace">
            <a:avLst>
              <a:gd name="adj1" fmla="val 44230"/>
              <a:gd name="adj2" fmla="val 50000"/>
            </a:avLst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65" name="Accolade ouvrante 64"/>
          <p:cNvSpPr/>
          <p:nvPr/>
        </p:nvSpPr>
        <p:spPr bwMode="auto">
          <a:xfrm>
            <a:off x="1794263" y="3069127"/>
            <a:ext cx="161286" cy="941559"/>
          </a:xfrm>
          <a:prstGeom prst="leftBrace">
            <a:avLst>
              <a:gd name="adj1" fmla="val 44230"/>
              <a:gd name="adj2" fmla="val 50000"/>
            </a:avLst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05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Phu Anh Phi NGHIEM - AG du GdR APPEL -11-13 mai 2022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FB9B6D-867A-40B8-ACB0-35CC9F272C9C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2677754" y="283989"/>
            <a:ext cx="5559136" cy="563563"/>
          </a:xfrm>
          <a:prstGeom prst="rect">
            <a:avLst/>
          </a:prstGeom>
          <a:gradFill rotWithShape="1">
            <a:gsLst>
              <a:gs pos="0">
                <a:srgbClr val="009999"/>
              </a:gs>
              <a:gs pos="100000">
                <a:srgbClr val="009999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77" b="1" i="0" u="none" strike="noStrike" kern="0" cap="none" spc="0" normalizeH="0" baseline="0" noProof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mic Sans MS" pitchFamily="66" charset="0"/>
              </a:rPr>
              <a:t>Emittance evolution through a thin lens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139021" y="2609347"/>
                <a:ext cx="3193564" cy="858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fr-F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b>
                            <m:sup>
                              <m:r>
                                <a:rPr lang="fr-FR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fr-FR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fr-F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  <m:r>
                                <a:rPr lang="fr-FR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fr-FR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fr-F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  <m:r>
                                <a:rPr lang="fr-FR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fr-FR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fr-FR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fr-FR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fr-FR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fr-F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fr-F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fr-FR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021" y="2609347"/>
                <a:ext cx="3193564" cy="8587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130136" y="3400962"/>
                <a:ext cx="1884461" cy="4525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𝑝h</m:t>
                          </m:r>
                        </m:sub>
                        <m:sup>
                          <m:r>
                            <a:rPr lang="fr-FR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FR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𝑝h</m:t>
                          </m:r>
                          <m:r>
                            <a:rPr lang="fr-FR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fr-FR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FR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136" y="3400962"/>
                <a:ext cx="1884461" cy="452503"/>
              </a:xfrm>
              <a:prstGeom prst="rect">
                <a:avLst/>
              </a:prstGeom>
              <a:blipFill>
                <a:blip r:embed="rId3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lèche droite 22"/>
          <p:cNvSpPr/>
          <p:nvPr/>
        </p:nvSpPr>
        <p:spPr>
          <a:xfrm>
            <a:off x="1093343" y="3159730"/>
            <a:ext cx="703785" cy="397004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1088567" y="4269747"/>
                <a:ext cx="6535315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Emittance growth is minimized when:</a:t>
                </a:r>
              </a:p>
              <a:p>
                <a:endParaRPr lang="fr-FR" sz="2000" b="1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  <a:p>
                <a:r>
                  <a:rPr lang="fr-FR" sz="20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- Minimizing</a:t>
                </a:r>
                <a14:m>
                  <m:oMath xmlns:m="http://schemas.openxmlformats.org/officeDocument/2006/math">
                    <m:r>
                      <a:rPr lang="fr-FR" sz="20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𝜷</m:t>
                        </m:r>
                      </m:e>
                      <m:sub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≡</m:t>
                    </m:r>
                  </m:oMath>
                </a14:m>
                <a:r>
                  <a:rPr lang="fr-FR" sz="20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 Minimizing</a:t>
                </a:r>
                <a14:m>
                  <m:oMath xmlns:m="http://schemas.openxmlformats.org/officeDocument/2006/math">
                    <m:r>
                      <a:rPr lang="fr-FR" sz="20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𝜸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fr-FR" sz="20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0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in the upstream drift</a:t>
                </a:r>
              </a:p>
              <a:p>
                <a:endParaRPr lang="fr-FR" sz="2000" b="1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  <a:p>
                <a:r>
                  <a:rPr lang="fr-FR" sz="20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- Minimizing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fr-FR" sz="2000" b="1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67" y="4269747"/>
                <a:ext cx="6535315" cy="1631216"/>
              </a:xfrm>
              <a:prstGeom prst="rect">
                <a:avLst/>
              </a:prstGeom>
              <a:blipFill>
                <a:blip r:embed="rId4"/>
                <a:stretch>
                  <a:fillRect l="-1026" t="-1493" r="-93" b="-59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ZoneTexte 24"/>
          <p:cNvSpPr txBox="1"/>
          <p:nvPr/>
        </p:nvSpPr>
        <p:spPr>
          <a:xfrm>
            <a:off x="1279762" y="6242042"/>
            <a:ext cx="2832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>
                <a:solidFill>
                  <a:prstClr val="black"/>
                </a:solidFill>
                <a:cs typeface="Arial" panose="020B0604020202020204" pitchFamily="34" charset="0"/>
              </a:rPr>
              <a:t>Role of the transfer line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6127385" y="5573548"/>
            <a:ext cx="3589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>
                <a:solidFill>
                  <a:prstClr val="black"/>
                </a:solidFill>
                <a:cs typeface="Arial" panose="020B0604020202020204" pitchFamily="34" charset="0"/>
              </a:rPr>
              <a:t>Role of the plasma downramp</a:t>
            </a:r>
          </a:p>
        </p:txBody>
      </p:sp>
      <p:cxnSp>
        <p:nvCxnSpPr>
          <p:cNvPr id="27" name="Connecteur droit avec flèche 26"/>
          <p:cNvCxnSpPr/>
          <p:nvPr/>
        </p:nvCxnSpPr>
        <p:spPr>
          <a:xfrm flipV="1">
            <a:off x="1909652" y="5958835"/>
            <a:ext cx="525036" cy="28320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8" name="Connecteur droit avec flèche 27"/>
          <p:cNvCxnSpPr>
            <a:stCxn id="26" idx="1"/>
          </p:cNvCxnSpPr>
          <p:nvPr/>
        </p:nvCxnSpPr>
        <p:spPr>
          <a:xfrm flipH="1" flipV="1">
            <a:off x="5393345" y="5377860"/>
            <a:ext cx="734040" cy="39574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29" name="ZoneTexte 28"/>
          <p:cNvSpPr txBox="1"/>
          <p:nvPr/>
        </p:nvSpPr>
        <p:spPr>
          <a:xfrm>
            <a:off x="7289328" y="1874401"/>
            <a:ext cx="2579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>
                <a:solidFill>
                  <a:prstClr val="black"/>
                </a:solidFill>
                <a:cs typeface="Arial" panose="020B0604020202020204" pitchFamily="34" charset="0"/>
              </a:rPr>
              <a:t>Role of the acceleration plasma</a:t>
            </a:r>
          </a:p>
        </p:txBody>
      </p:sp>
      <p:cxnSp>
        <p:nvCxnSpPr>
          <p:cNvPr id="30" name="Connecteur droit avec flèche 29"/>
          <p:cNvCxnSpPr/>
          <p:nvPr/>
        </p:nvCxnSpPr>
        <p:spPr>
          <a:xfrm flipH="1">
            <a:off x="5227108" y="2228344"/>
            <a:ext cx="2252720" cy="82447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73100" y="1008396"/>
                <a:ext cx="9290050" cy="487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8034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>
                    <a:solidFill>
                      <a:prstClr val="black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Through a thin lens of focusing gradient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sz="2400">
                    <a:solidFill>
                      <a:prstClr val="black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the coordinates change as:</a:t>
                </a:r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00" y="1008396"/>
                <a:ext cx="9290050" cy="487506"/>
              </a:xfrm>
              <a:prstGeom prst="rect">
                <a:avLst/>
              </a:prstGeom>
              <a:blipFill>
                <a:blip r:embed="rId5"/>
                <a:stretch>
                  <a:fillRect t="-10000" b="-22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1101436" y="1553441"/>
                <a:ext cx="842795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21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0" lang="fr-FR" sz="21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fr-FR" sz="2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fr-FR" sz="2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0" lang="fr-FR" sz="2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fr-FR" sz="2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436" y="1553441"/>
                <a:ext cx="842795" cy="323165"/>
              </a:xfrm>
              <a:prstGeom prst="rect">
                <a:avLst/>
              </a:prstGeom>
              <a:blipFill>
                <a:blip r:embed="rId6"/>
                <a:stretch>
                  <a:fillRect l="-2899" r="-1449" b="-169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1101436" y="1969076"/>
                <a:ext cx="1713418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fr-FR" sz="2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fr-FR" sz="2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0" lang="fr-FR" sz="2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0" lang="fr-FR" sz="21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fr-FR" sz="21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𝐾</m:t>
                      </m:r>
                      <m:sSub>
                        <m:sSubPr>
                          <m:ctrlPr>
                            <a:rPr kumimoji="0" lang="fr-FR" sz="2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fr-FR" sz="2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0" lang="fr-FR" sz="2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0" lang="fr-FR" sz="21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kumimoji="0" lang="fr-FR" sz="2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fr-FR" sz="2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0" lang="fr-FR" sz="2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0" lang="fr-FR" sz="2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kumimoji="0" lang="fr-FR" sz="2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436" y="1969076"/>
                <a:ext cx="1713418" cy="323165"/>
              </a:xfrm>
              <a:prstGeom prst="rect">
                <a:avLst/>
              </a:prstGeom>
              <a:blipFill>
                <a:blip r:embed="rId7"/>
                <a:stretch>
                  <a:fillRect l="-1423" r="-712" b="-188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ccolade ouvrante 33"/>
          <p:cNvSpPr/>
          <p:nvPr/>
        </p:nvSpPr>
        <p:spPr bwMode="auto">
          <a:xfrm>
            <a:off x="967380" y="1589809"/>
            <a:ext cx="135082" cy="779319"/>
          </a:xfrm>
          <a:prstGeom prst="leftBrace">
            <a:avLst>
              <a:gd name="adj1" fmla="val 44230"/>
              <a:gd name="adj2" fmla="val 50000"/>
            </a:avLst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35" name="Accolade ouvrante 34"/>
          <p:cNvSpPr/>
          <p:nvPr/>
        </p:nvSpPr>
        <p:spPr bwMode="auto">
          <a:xfrm>
            <a:off x="2033253" y="2805549"/>
            <a:ext cx="190401" cy="1059668"/>
          </a:xfrm>
          <a:prstGeom prst="leftBrace">
            <a:avLst>
              <a:gd name="adj1" fmla="val 44230"/>
              <a:gd name="adj2" fmla="val 50000"/>
            </a:avLst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47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Phu Anh Phi NGHIEM - AG du GdR APPEL -11-13 mai 2022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FB9B6D-867A-40B8-ACB0-35CC9F272C9C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77754" y="283989"/>
            <a:ext cx="5559136" cy="563563"/>
          </a:xfrm>
          <a:prstGeom prst="rect">
            <a:avLst/>
          </a:prstGeom>
          <a:gradFill rotWithShape="1">
            <a:gsLst>
              <a:gs pos="0">
                <a:srgbClr val="009999"/>
              </a:gs>
              <a:gs pos="100000">
                <a:srgbClr val="009999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77" b="1" i="0" u="none" strike="noStrike" kern="0" cap="none" spc="0" normalizeH="0" baseline="0" noProof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mic Sans MS" pitchFamily="66" charset="0"/>
              </a:rPr>
              <a:t>Particle tracking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929996" y="6019801"/>
            <a:ext cx="2171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>
                <a:solidFill>
                  <a:prstClr val="black"/>
                </a:solidFill>
                <a:cs typeface="Arial" panose="020B0604020202020204" pitchFamily="34" charset="0"/>
              </a:rPr>
              <a:t>TraceWin code (CEA)</a:t>
            </a:r>
          </a:p>
        </p:txBody>
      </p:sp>
      <p:pic>
        <p:nvPicPr>
          <p:cNvPr id="11" name="Imag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832" y="1233052"/>
            <a:ext cx="5471160" cy="1722120"/>
          </a:xfrm>
          <a:prstGeom prst="rect">
            <a:avLst/>
          </a:prstGeom>
          <a:noFill/>
        </p:spPr>
      </p:pic>
      <p:pic>
        <p:nvPicPr>
          <p:cNvPr id="12" name="Imag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832" y="3043119"/>
            <a:ext cx="5471160" cy="1729740"/>
          </a:xfrm>
          <a:prstGeom prst="rect">
            <a:avLst/>
          </a:prstGeom>
          <a:noFill/>
        </p:spPr>
      </p:pic>
      <p:pic>
        <p:nvPicPr>
          <p:cNvPr id="13" name="Imag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832" y="4912337"/>
            <a:ext cx="5471160" cy="1722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05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Phu Anh Phi NGHIEM - AG du GdR APPEL -11-13 mai 2022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FB9B6D-867A-40B8-ACB0-35CC9F272C9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022668" y="277274"/>
            <a:ext cx="2657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smtClean="0">
                <a:solidFill>
                  <a:schemeClr val="bg1"/>
                </a:solidFill>
              </a:rPr>
              <a:t>LE FAISCEAU</a:t>
            </a:r>
            <a:endParaRPr lang="fr-FR" sz="2800" b="1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81075" y="1608226"/>
            <a:ext cx="6498895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Faisceau accéléré : Objet </a:t>
            </a:r>
            <a:r>
              <a:rPr lang="fr-FR" u="sng" smtClean="0"/>
              <a:t>central</a:t>
            </a:r>
            <a:r>
              <a:rPr lang="fr-FR" smtClean="0"/>
              <a:t> de tout accélérateur</a:t>
            </a:r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3105339" y="2016479"/>
            <a:ext cx="1295212" cy="365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384943" y="2336047"/>
            <a:ext cx="1208985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structure</a:t>
            </a:r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328321" y="2336047"/>
            <a:ext cx="1016625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objectif</a:t>
            </a:r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041166" y="5399649"/>
            <a:ext cx="9525365" cy="1356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- </a:t>
            </a:r>
            <a:r>
              <a:rPr lang="fr-FR" smtClean="0"/>
              <a:t>Un paramètre donné n'est sensible qu'à des processus bien spécifiques</a:t>
            </a:r>
          </a:p>
          <a:p>
            <a:r>
              <a:rPr lang="fr-FR" smtClean="0"/>
              <a:t>- Un paramètre donné n'est modifiable que dans des sections bien spécifiques</a:t>
            </a:r>
          </a:p>
          <a:p>
            <a:r>
              <a:rPr lang="fr-FR" smtClean="0"/>
              <a:t>- Une section donnée ne peut admettre que des valeurs données de paramètres</a:t>
            </a:r>
          </a:p>
          <a:p>
            <a:r>
              <a:rPr lang="fr-FR" smtClean="0"/>
              <a:t>	Le faisceau doit être traité comme </a:t>
            </a:r>
            <a:r>
              <a:rPr lang="fr-FR" u="sng" smtClean="0"/>
              <a:t>un tout </a:t>
            </a:r>
            <a:r>
              <a:rPr lang="fr-FR" smtClean="0"/>
              <a:t>indissociable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2017425" y="3137542"/>
            <a:ext cx="6157741" cy="1334350"/>
            <a:chOff x="2017425" y="3281916"/>
            <a:chExt cx="6157741" cy="1334350"/>
          </a:xfrm>
        </p:grpSpPr>
        <p:sp>
          <p:nvSpPr>
            <p:cNvPr id="15" name="Rectangle 14"/>
            <p:cNvSpPr/>
            <p:nvPr/>
          </p:nvSpPr>
          <p:spPr>
            <a:xfrm>
              <a:off x="2819470" y="3520498"/>
              <a:ext cx="1080000" cy="720000"/>
            </a:xfrm>
            <a:prstGeom prst="rect">
              <a:avLst/>
            </a:prstGeom>
            <a:solidFill>
              <a:srgbClr val="9BBB59">
                <a:lumMod val="75000"/>
              </a:srgbClr>
            </a:solidFill>
            <a:ln w="1905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lIns="39683" tIns="39683" rIns="39683" bIns="39683" rtlCol="0" anchor="ctr"/>
            <a:lstStyle/>
            <a:p>
              <a:pPr algn="ctr" defTabSz="1008099">
                <a:defRPr/>
              </a:pPr>
              <a:endParaRPr lang="fr-FR" sz="1000" b="1" kern="0" smtClean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28110" y="3518418"/>
              <a:ext cx="1440000" cy="720000"/>
            </a:xfrm>
            <a:prstGeom prst="rect">
              <a:avLst/>
            </a:prstGeom>
            <a:solidFill>
              <a:srgbClr val="9BBB59">
                <a:lumMod val="75000"/>
              </a:srgbClr>
            </a:solidFill>
            <a:ln w="1905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lIns="39683" tIns="39683" rIns="39683" bIns="39683" rtlCol="0" anchor="ctr"/>
            <a:lstStyle/>
            <a:p>
              <a:pPr algn="ctr" defTabSz="1008099">
                <a:defRPr/>
              </a:pPr>
              <a:endParaRPr lang="fr-FR" sz="1000" b="1" kern="0" smtClean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17" name="Trapezoid 5"/>
            <p:cNvSpPr>
              <a:spLocks noChangeAspect="1"/>
            </p:cNvSpPr>
            <p:nvPr/>
          </p:nvSpPr>
          <p:spPr>
            <a:xfrm rot="5400000">
              <a:off x="2337584" y="3514975"/>
              <a:ext cx="243771" cy="720000"/>
            </a:xfrm>
            <a:prstGeom prst="trapezoid">
              <a:avLst>
                <a:gd name="adj" fmla="val 41289"/>
              </a:avLst>
            </a:prstGeom>
            <a:gradFill flip="none" rotWithShape="1">
              <a:gsLst>
                <a:gs pos="0">
                  <a:srgbClr val="7E0000">
                    <a:lumMod val="96000"/>
                  </a:srgbClr>
                </a:gs>
                <a:gs pos="43000">
                  <a:srgbClr val="C00000"/>
                </a:gs>
                <a:gs pos="100000">
                  <a:srgbClr val="FF0000">
                    <a:lumMod val="42000"/>
                    <a:lumOff val="58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08099">
                <a:defRPr/>
              </a:pPr>
              <a:endParaRPr lang="en-US" sz="1984" kern="0">
                <a:solidFill>
                  <a:prstClr val="white"/>
                </a:solidFill>
                <a:latin typeface="Tahoma"/>
              </a:endParaRPr>
            </a:p>
          </p:txBody>
        </p:sp>
        <p:cxnSp>
          <p:nvCxnSpPr>
            <p:cNvPr id="20" name="Connecteur droit 19"/>
            <p:cNvCxnSpPr/>
            <p:nvPr/>
          </p:nvCxnSpPr>
          <p:spPr>
            <a:xfrm rot="2700000" flipV="1">
              <a:off x="4872064" y="3727978"/>
              <a:ext cx="0" cy="288000"/>
            </a:xfrm>
            <a:prstGeom prst="line">
              <a:avLst/>
            </a:prstGeom>
            <a:noFill/>
            <a:ln w="2857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</p:cxnSp>
        <p:sp>
          <p:nvSpPr>
            <p:cNvPr id="23" name="ZoneTexte 22"/>
            <p:cNvSpPr txBox="1"/>
            <p:nvPr/>
          </p:nvSpPr>
          <p:spPr>
            <a:xfrm>
              <a:off x="2017425" y="3948121"/>
              <a:ext cx="6014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Laser</a:t>
              </a:r>
              <a:endParaRPr lang="fr-FR" sz="12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4262528" y="4339267"/>
              <a:ext cx="6014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Laser</a:t>
              </a:r>
              <a:endParaRPr lang="fr-FR" sz="12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2989436" y="3291758"/>
              <a:ext cx="7409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smtClean="0">
                  <a:solidFill>
                    <a:schemeClr val="bg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Plasma</a:t>
              </a:r>
              <a:endParaRPr lang="fr-FR" sz="1200" b="1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5476888" y="3281916"/>
              <a:ext cx="7409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smtClean="0">
                  <a:solidFill>
                    <a:schemeClr val="bg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Plasma</a:t>
              </a:r>
              <a:endParaRPr lang="fr-FR" sz="1200" b="1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4" name="Connecteur droit avec flèche 13"/>
            <p:cNvCxnSpPr/>
            <p:nvPr/>
          </p:nvCxnSpPr>
          <p:spPr>
            <a:xfrm>
              <a:off x="2938589" y="3869519"/>
              <a:ext cx="5236577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0000FF"/>
              </a:solidFill>
              <a:prstDash val="solid"/>
              <a:tailEnd type="triangle"/>
            </a:ln>
            <a:effectLst/>
          </p:spPr>
        </p:cxnSp>
        <p:sp>
          <p:nvSpPr>
            <p:cNvPr id="19" name="Trapezoid 5"/>
            <p:cNvSpPr>
              <a:spLocks noChangeAspect="1"/>
            </p:cNvSpPr>
            <p:nvPr/>
          </p:nvSpPr>
          <p:spPr>
            <a:xfrm rot="5400000">
              <a:off x="5014209" y="3711414"/>
              <a:ext cx="108000" cy="318987"/>
            </a:xfrm>
            <a:prstGeom prst="trapezoid">
              <a:avLst>
                <a:gd name="adj" fmla="val 41289"/>
              </a:avLst>
            </a:prstGeom>
            <a:gradFill flip="none" rotWithShape="1">
              <a:gsLst>
                <a:gs pos="0">
                  <a:srgbClr val="7E0000">
                    <a:lumMod val="96000"/>
                  </a:srgbClr>
                </a:gs>
                <a:gs pos="43000">
                  <a:srgbClr val="C00000"/>
                </a:gs>
                <a:gs pos="100000">
                  <a:srgbClr val="FF0000">
                    <a:lumMod val="42000"/>
                    <a:lumOff val="58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08099">
                <a:defRPr/>
              </a:pPr>
              <a:endParaRPr lang="en-US" sz="1984" kern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18" name="Trapezoid 5"/>
            <p:cNvSpPr>
              <a:spLocks noChangeAspect="1"/>
            </p:cNvSpPr>
            <p:nvPr/>
          </p:nvSpPr>
          <p:spPr>
            <a:xfrm>
              <a:off x="4776587" y="3883101"/>
              <a:ext cx="243772" cy="720000"/>
            </a:xfrm>
            <a:prstGeom prst="trapezoid">
              <a:avLst>
                <a:gd name="adj" fmla="val 41289"/>
              </a:avLst>
            </a:prstGeom>
            <a:gradFill flip="none" rotWithShape="1">
              <a:gsLst>
                <a:gs pos="0">
                  <a:srgbClr val="7E0000">
                    <a:lumMod val="96000"/>
                  </a:srgbClr>
                </a:gs>
                <a:gs pos="43000">
                  <a:srgbClr val="C00000"/>
                </a:gs>
                <a:gs pos="100000">
                  <a:srgbClr val="FF0000">
                    <a:lumMod val="42000"/>
                    <a:lumOff val="58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08099">
                <a:defRPr/>
              </a:pPr>
              <a:endParaRPr lang="en-US" sz="1984" kern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006831" y="3644667"/>
              <a:ext cx="216000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006831" y="3942868"/>
              <a:ext cx="216000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330192" y="3645930"/>
              <a:ext cx="216000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330192" y="3944131"/>
              <a:ext cx="216000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792318" y="3642865"/>
              <a:ext cx="216000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792318" y="3941066"/>
              <a:ext cx="216000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106047" y="3647390"/>
              <a:ext cx="216000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106047" y="3945591"/>
              <a:ext cx="216000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580750" y="3647390"/>
              <a:ext cx="216000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580750" y="3945591"/>
              <a:ext cx="216000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42" name="Connecteur droit avec flèche 41"/>
          <p:cNvCxnSpPr/>
          <p:nvPr/>
        </p:nvCxnSpPr>
        <p:spPr>
          <a:xfrm>
            <a:off x="4541422" y="2016479"/>
            <a:ext cx="1295212" cy="365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èche droite 8"/>
          <p:cNvSpPr/>
          <p:nvPr/>
        </p:nvSpPr>
        <p:spPr>
          <a:xfrm>
            <a:off x="538766" y="1639743"/>
            <a:ext cx="442309" cy="372979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ZoneTexte 39"/>
          <p:cNvSpPr txBox="1"/>
          <p:nvPr/>
        </p:nvSpPr>
        <p:spPr>
          <a:xfrm>
            <a:off x="981075" y="4972129"/>
            <a:ext cx="8858515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Faisceau accéléré : Objet </a:t>
            </a:r>
            <a:r>
              <a:rPr lang="fr-FR" u="sng" smtClean="0"/>
              <a:t>indivisible</a:t>
            </a:r>
            <a:r>
              <a:rPr lang="fr-FR" smtClean="0"/>
              <a:t> obéissant à </a:t>
            </a:r>
            <a:r>
              <a:rPr lang="fr-FR" smtClean="0"/>
              <a:t>une </a:t>
            </a:r>
            <a:r>
              <a:rPr lang="fr-FR"/>
              <a:t>Physique </a:t>
            </a:r>
            <a:r>
              <a:rPr lang="fr-FR" smtClean="0"/>
              <a:t>spécifique</a:t>
            </a:r>
            <a:endParaRPr lang="fr-FR"/>
          </a:p>
        </p:txBody>
      </p:sp>
      <p:sp>
        <p:nvSpPr>
          <p:cNvPr id="41" name="Flèche droite 40"/>
          <p:cNvSpPr/>
          <p:nvPr/>
        </p:nvSpPr>
        <p:spPr>
          <a:xfrm>
            <a:off x="538766" y="5003646"/>
            <a:ext cx="442309" cy="372979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9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0" grpId="0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Phu Anh Phi NGHIEM - AG du GdR APPEL -11-13 mai 2022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FB9B6D-867A-40B8-ACB0-35CC9F272C9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Text Box 38"/>
          <p:cNvSpPr txBox="1">
            <a:spLocks noChangeArrowheads="1"/>
          </p:cNvSpPr>
          <p:nvPr/>
        </p:nvSpPr>
        <p:spPr bwMode="auto">
          <a:xfrm>
            <a:off x="1436661" y="5371953"/>
            <a:ext cx="78295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Force parallèle à vitesse : accélération </a:t>
            </a:r>
            <a:r>
              <a:rPr lang="fr-FR" altLang="fr-FR" sz="1800">
                <a:cs typeface="Arial" charset="0"/>
              </a:rPr>
              <a:t>→ </a:t>
            </a:r>
            <a:r>
              <a:rPr lang="fr-FR" altLang="fr-FR" sz="1800" smtClean="0">
                <a:cs typeface="Arial" charset="0"/>
              </a:rPr>
              <a:t>Énergie </a:t>
            </a:r>
            <a:r>
              <a:rPr lang="fr-FR" altLang="fr-FR" sz="1800">
                <a:cs typeface="Arial" charset="0"/>
              </a:rPr>
              <a:t>augmente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Force perpendiculaire à vitesse : guidage, focalisation → </a:t>
            </a:r>
            <a:r>
              <a:rPr lang="fr-FR" altLang="fr-FR" sz="1800" smtClean="0"/>
              <a:t>Énergie </a:t>
            </a:r>
            <a:r>
              <a:rPr lang="fr-FR" altLang="fr-FR" sz="1800"/>
              <a:t>constante</a:t>
            </a:r>
            <a:endParaRPr lang="en-GB" altLang="fr-FR" sz="1800"/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587" y="1964221"/>
            <a:ext cx="4611342" cy="3252063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2444230" y="277274"/>
            <a:ext cx="5814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smtClean="0">
                <a:solidFill>
                  <a:schemeClr val="bg1"/>
                </a:solidFill>
              </a:rPr>
              <a:t>ACCÉLÉRER … et plus si affinité</a:t>
            </a:r>
            <a:endParaRPr lang="fr-FR" sz="2800" b="1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ZoneTexte 39"/>
              <p:cNvSpPr txBox="1"/>
              <p:nvPr/>
            </p:nvSpPr>
            <p:spPr>
              <a:xfrm>
                <a:off x="4327819" y="1097026"/>
                <a:ext cx="1347868" cy="362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𝑑𝑙</m:t>
                          </m:r>
                        </m:e>
                      </m:acc>
                    </m:oMath>
                  </m:oMathPara>
                </a14:m>
                <a:endParaRPr lang="fr-FR"/>
              </a:p>
            </p:txBody>
          </p:sp>
        </mc:Choice>
        <mc:Fallback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819" y="1097026"/>
                <a:ext cx="1347868" cy="362600"/>
              </a:xfrm>
              <a:prstGeom prst="rect">
                <a:avLst/>
              </a:prstGeom>
              <a:blipFill>
                <a:blip r:embed="rId3"/>
                <a:stretch>
                  <a:fillRect l="-3620" t="-33898" r="-3167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341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Phu Anh Phi NGHIEM - AG du GdR APPEL -11-13 mai 2022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FB9B6D-867A-40B8-ACB0-35CC9F272C9C}" type="slidenum">
              <a:rPr lang="fr-FR" smtClean="0"/>
              <a:pPr/>
              <a:t>5</a:t>
            </a:fld>
            <a:endParaRPr lang="fr-FR" dirty="0"/>
          </a:p>
        </p:txBody>
      </p:sp>
      <p:grpSp>
        <p:nvGrpSpPr>
          <p:cNvPr id="34" name="Groupe 33"/>
          <p:cNvGrpSpPr/>
          <p:nvPr/>
        </p:nvGrpSpPr>
        <p:grpSpPr>
          <a:xfrm>
            <a:off x="650463" y="1942550"/>
            <a:ext cx="10041350" cy="441961"/>
            <a:chOff x="526473" y="1445652"/>
            <a:chExt cx="10041350" cy="441961"/>
          </a:xfrm>
        </p:grpSpPr>
        <p:graphicFrame>
          <p:nvGraphicFramePr>
            <p:cNvPr id="5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3203804"/>
                </p:ext>
              </p:extLst>
            </p:nvPr>
          </p:nvGraphicFramePr>
          <p:xfrm>
            <a:off x="3224031" y="1445652"/>
            <a:ext cx="932333" cy="441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4" name="Equation" r:id="rId3" imgW="812447" imgH="368140" progId="Equation.DSMT4">
                    <p:embed/>
                  </p:oleObj>
                </mc:Choice>
                <mc:Fallback>
                  <p:oleObj name="Equation" r:id="rId3" imgW="812447" imgH="368140" progId="Equation.DSMT4">
                    <p:embed/>
                    <p:pic>
                      <p:nvPicPr>
                        <p:cNvPr id="6152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4031" y="1445652"/>
                          <a:ext cx="932333" cy="4419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ZoneTexte 5"/>
            <p:cNvSpPr txBox="1"/>
            <p:nvPr/>
          </p:nvSpPr>
          <p:spPr>
            <a:xfrm>
              <a:off x="526473" y="1479360"/>
              <a:ext cx="2244525" cy="408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mtClean="0"/>
                <a:t>Champ électrique</a:t>
              </a:r>
              <a:endParaRPr lang="fr-FR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4609397" y="1479359"/>
              <a:ext cx="5958426" cy="408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/>
                <a:t>p</a:t>
              </a:r>
              <a:r>
                <a:rPr lang="fr-FR" smtClean="0"/>
                <a:t>eut être accélérateur, ou guideur, ou focaliseur</a:t>
              </a:r>
              <a:endParaRPr lang="fr-FR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929761" y="5240563"/>
            <a:ext cx="8882844" cy="1073799"/>
            <a:chOff x="921623" y="5638512"/>
            <a:chExt cx="8882844" cy="1073799"/>
          </a:xfrm>
        </p:grpSpPr>
        <p:sp>
          <p:nvSpPr>
            <p:cNvPr id="9" name="ZoneTexte 8"/>
            <p:cNvSpPr txBox="1"/>
            <p:nvPr/>
          </p:nvSpPr>
          <p:spPr>
            <a:xfrm>
              <a:off x="921623" y="5672219"/>
              <a:ext cx="2478564" cy="408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mtClean="0"/>
                <a:t>Champ magnétique</a:t>
              </a:r>
              <a:endParaRPr lang="fr-FR"/>
            </a:p>
          </p:txBody>
        </p:sp>
        <p:graphicFrame>
          <p:nvGraphicFramePr>
            <p:cNvPr id="1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2527922"/>
                </p:ext>
              </p:extLst>
            </p:nvPr>
          </p:nvGraphicFramePr>
          <p:xfrm>
            <a:off x="3480545" y="5638512"/>
            <a:ext cx="1524002" cy="441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5" name="Equation" r:id="rId5" imgW="1270000" imgH="368300" progId="Equation.DSMT4">
                    <p:embed/>
                  </p:oleObj>
                </mc:Choice>
                <mc:Fallback>
                  <p:oleObj name="Equation" r:id="rId5" imgW="1270000" imgH="368300" progId="Equation.DSMT4">
                    <p:embed/>
                    <p:pic>
                      <p:nvPicPr>
                        <p:cNvPr id="7189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0545" y="5638512"/>
                          <a:ext cx="1524002" cy="4419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ZoneTexte 10"/>
            <p:cNvSpPr txBox="1"/>
            <p:nvPr/>
          </p:nvSpPr>
          <p:spPr>
            <a:xfrm>
              <a:off x="5084905" y="5672218"/>
              <a:ext cx="4719562" cy="1040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mtClean="0">
                  <a:solidFill>
                    <a:srgbClr val="FF0000"/>
                  </a:solidFill>
                </a:rPr>
                <a:t>uniquement</a:t>
              </a:r>
              <a:r>
                <a:rPr lang="fr-FR" smtClean="0"/>
                <a:t> guideur ou focaliseur</a:t>
              </a:r>
            </a:p>
            <a:p>
              <a:r>
                <a:rPr lang="fr-FR"/>
                <a:t>n</a:t>
              </a:r>
              <a:r>
                <a:rPr lang="fr-FR" smtClean="0"/>
                <a:t>e peut donner ou prendre de l'énergie</a:t>
              </a:r>
            </a:p>
            <a:p>
              <a:r>
                <a:rPr lang="fr-FR" smtClean="0"/>
                <a:t>(cinétique) à une particule</a:t>
              </a:r>
              <a:endParaRPr lang="fr-FR"/>
            </a:p>
          </p:txBody>
        </p:sp>
      </p:grpSp>
      <p:cxnSp>
        <p:nvCxnSpPr>
          <p:cNvPr id="37" name="Connecteur droit avec flèche 36"/>
          <p:cNvCxnSpPr/>
          <p:nvPr/>
        </p:nvCxnSpPr>
        <p:spPr>
          <a:xfrm flipH="1">
            <a:off x="3643437" y="2413854"/>
            <a:ext cx="399514" cy="713692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>
            <a:off x="4222602" y="2371693"/>
            <a:ext cx="1586527" cy="728051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V="1">
            <a:off x="5163839" y="4159711"/>
            <a:ext cx="2085688" cy="11100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flipH="1" flipV="1">
            <a:off x="4405261" y="4082058"/>
            <a:ext cx="423961" cy="11088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1498466" y="277274"/>
            <a:ext cx="7705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smtClean="0">
                <a:solidFill>
                  <a:schemeClr val="bg1"/>
                </a:solidFill>
              </a:rPr>
              <a:t>Champ ÉLECTRIQUE, champ MAGNÉTIQUE</a:t>
            </a:r>
            <a:endParaRPr lang="fr-FR" sz="2800" b="1">
              <a:solidFill>
                <a:schemeClr val="bg1"/>
              </a:solidFill>
            </a:endParaRPr>
          </a:p>
        </p:txBody>
      </p:sp>
      <p:grpSp>
        <p:nvGrpSpPr>
          <p:cNvPr id="55" name="Groupe 54"/>
          <p:cNvGrpSpPr/>
          <p:nvPr/>
        </p:nvGrpSpPr>
        <p:grpSpPr>
          <a:xfrm>
            <a:off x="2077713" y="3151292"/>
            <a:ext cx="6157741" cy="1364494"/>
            <a:chOff x="2017425" y="3281916"/>
            <a:chExt cx="6157741" cy="1364494"/>
          </a:xfrm>
        </p:grpSpPr>
        <p:sp>
          <p:nvSpPr>
            <p:cNvPr id="56" name="Rectangle 55"/>
            <p:cNvSpPr/>
            <p:nvPr/>
          </p:nvSpPr>
          <p:spPr>
            <a:xfrm>
              <a:off x="2819470" y="3520498"/>
              <a:ext cx="1080000" cy="720000"/>
            </a:xfrm>
            <a:prstGeom prst="rect">
              <a:avLst/>
            </a:prstGeom>
            <a:solidFill>
              <a:srgbClr val="9BBB59">
                <a:lumMod val="75000"/>
              </a:srgbClr>
            </a:solidFill>
            <a:ln w="1905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lIns="39683" tIns="39683" rIns="39683" bIns="39683" rtlCol="0" anchor="ctr"/>
            <a:lstStyle/>
            <a:p>
              <a:pPr algn="ctr" defTabSz="1008099">
                <a:defRPr/>
              </a:pPr>
              <a:endParaRPr lang="fr-FR" sz="1000" b="1" kern="0" smtClean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128110" y="3518418"/>
              <a:ext cx="1440000" cy="720000"/>
            </a:xfrm>
            <a:prstGeom prst="rect">
              <a:avLst/>
            </a:prstGeom>
            <a:solidFill>
              <a:srgbClr val="9BBB59">
                <a:lumMod val="75000"/>
              </a:srgbClr>
            </a:solidFill>
            <a:ln w="1905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lIns="39683" tIns="39683" rIns="39683" bIns="39683" rtlCol="0" anchor="ctr"/>
            <a:lstStyle/>
            <a:p>
              <a:pPr algn="ctr" defTabSz="1008099">
                <a:defRPr/>
              </a:pPr>
              <a:endParaRPr lang="fr-FR" sz="1000" b="1" kern="0" smtClean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58" name="Trapezoid 5"/>
            <p:cNvSpPr>
              <a:spLocks noChangeAspect="1"/>
            </p:cNvSpPr>
            <p:nvPr/>
          </p:nvSpPr>
          <p:spPr>
            <a:xfrm rot="5400000">
              <a:off x="2337584" y="3514975"/>
              <a:ext cx="243771" cy="720000"/>
            </a:xfrm>
            <a:prstGeom prst="trapezoid">
              <a:avLst>
                <a:gd name="adj" fmla="val 41289"/>
              </a:avLst>
            </a:prstGeom>
            <a:gradFill flip="none" rotWithShape="1">
              <a:gsLst>
                <a:gs pos="0">
                  <a:srgbClr val="7E0000">
                    <a:lumMod val="96000"/>
                  </a:srgbClr>
                </a:gs>
                <a:gs pos="43000">
                  <a:srgbClr val="C00000"/>
                </a:gs>
                <a:gs pos="100000">
                  <a:srgbClr val="FF0000">
                    <a:lumMod val="42000"/>
                    <a:lumOff val="58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08099">
                <a:defRPr/>
              </a:pPr>
              <a:endParaRPr lang="en-US" sz="1984" kern="0">
                <a:solidFill>
                  <a:prstClr val="white"/>
                </a:solidFill>
                <a:latin typeface="Tahoma"/>
              </a:endParaRPr>
            </a:p>
          </p:txBody>
        </p:sp>
        <p:cxnSp>
          <p:nvCxnSpPr>
            <p:cNvPr id="59" name="Connecteur droit 58"/>
            <p:cNvCxnSpPr/>
            <p:nvPr/>
          </p:nvCxnSpPr>
          <p:spPr>
            <a:xfrm rot="2700000" flipV="1">
              <a:off x="4872064" y="3727978"/>
              <a:ext cx="0" cy="288000"/>
            </a:xfrm>
            <a:prstGeom prst="line">
              <a:avLst/>
            </a:prstGeom>
            <a:noFill/>
            <a:ln w="2857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</p:cxnSp>
        <p:sp>
          <p:nvSpPr>
            <p:cNvPr id="60" name="ZoneTexte 59"/>
            <p:cNvSpPr txBox="1"/>
            <p:nvPr/>
          </p:nvSpPr>
          <p:spPr>
            <a:xfrm>
              <a:off x="2017425" y="3948121"/>
              <a:ext cx="6014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Laser</a:t>
              </a:r>
              <a:endParaRPr lang="fr-FR" sz="12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4945811" y="4369411"/>
              <a:ext cx="6014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Laser</a:t>
              </a:r>
              <a:endParaRPr lang="fr-FR" sz="12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2989436" y="3291758"/>
              <a:ext cx="7409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smtClean="0">
                  <a:solidFill>
                    <a:schemeClr val="bg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Plasma</a:t>
              </a:r>
              <a:endParaRPr lang="fr-FR" sz="1200" b="1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5476888" y="3281916"/>
              <a:ext cx="7409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smtClean="0">
                  <a:solidFill>
                    <a:schemeClr val="bg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Plasma</a:t>
              </a:r>
              <a:endParaRPr lang="fr-FR" sz="1200" b="1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64" name="Connecteur droit avec flèche 63"/>
            <p:cNvCxnSpPr/>
            <p:nvPr/>
          </p:nvCxnSpPr>
          <p:spPr>
            <a:xfrm>
              <a:off x="2938589" y="3869519"/>
              <a:ext cx="5236577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0000FF"/>
              </a:solidFill>
              <a:prstDash val="solid"/>
              <a:tailEnd type="triangle"/>
            </a:ln>
            <a:effectLst/>
          </p:spPr>
        </p:cxnSp>
        <p:sp>
          <p:nvSpPr>
            <p:cNvPr id="65" name="Trapezoid 5"/>
            <p:cNvSpPr>
              <a:spLocks noChangeAspect="1"/>
            </p:cNvSpPr>
            <p:nvPr/>
          </p:nvSpPr>
          <p:spPr>
            <a:xfrm rot="5400000">
              <a:off x="5014209" y="3711414"/>
              <a:ext cx="108000" cy="318987"/>
            </a:xfrm>
            <a:prstGeom prst="trapezoid">
              <a:avLst>
                <a:gd name="adj" fmla="val 41289"/>
              </a:avLst>
            </a:prstGeom>
            <a:gradFill flip="none" rotWithShape="1">
              <a:gsLst>
                <a:gs pos="0">
                  <a:srgbClr val="7E0000">
                    <a:lumMod val="96000"/>
                  </a:srgbClr>
                </a:gs>
                <a:gs pos="43000">
                  <a:srgbClr val="C00000"/>
                </a:gs>
                <a:gs pos="100000">
                  <a:srgbClr val="FF0000">
                    <a:lumMod val="42000"/>
                    <a:lumOff val="58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08099">
                <a:defRPr/>
              </a:pPr>
              <a:endParaRPr lang="en-US" sz="1984" kern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66" name="Trapezoid 5"/>
            <p:cNvSpPr>
              <a:spLocks noChangeAspect="1"/>
            </p:cNvSpPr>
            <p:nvPr/>
          </p:nvSpPr>
          <p:spPr>
            <a:xfrm>
              <a:off x="4776587" y="3883101"/>
              <a:ext cx="243772" cy="720000"/>
            </a:xfrm>
            <a:prstGeom prst="trapezoid">
              <a:avLst>
                <a:gd name="adj" fmla="val 41289"/>
              </a:avLst>
            </a:prstGeom>
            <a:gradFill flip="none" rotWithShape="1">
              <a:gsLst>
                <a:gs pos="0">
                  <a:srgbClr val="7E0000">
                    <a:lumMod val="96000"/>
                  </a:srgbClr>
                </a:gs>
                <a:gs pos="43000">
                  <a:srgbClr val="C00000"/>
                </a:gs>
                <a:gs pos="100000">
                  <a:srgbClr val="FF0000">
                    <a:lumMod val="42000"/>
                    <a:lumOff val="58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08099">
                <a:defRPr/>
              </a:pPr>
              <a:endParaRPr lang="en-US" sz="1984" kern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006831" y="3644667"/>
              <a:ext cx="216000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006831" y="3942868"/>
              <a:ext cx="216000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330192" y="3645930"/>
              <a:ext cx="216000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330192" y="3944131"/>
              <a:ext cx="216000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792318" y="3642865"/>
              <a:ext cx="216000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792318" y="3941066"/>
              <a:ext cx="216000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106047" y="3647390"/>
              <a:ext cx="216000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106047" y="3945591"/>
              <a:ext cx="216000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580750" y="3647390"/>
              <a:ext cx="216000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580750" y="3945591"/>
              <a:ext cx="216000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7128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Phu Anh Phi NGHIEM - AG du GdR APPEL -11-13 mai 2022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FB9B6D-867A-40B8-ACB0-35CC9F272C9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9668" y="277274"/>
            <a:ext cx="6423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smtClean="0">
                <a:solidFill>
                  <a:schemeClr val="bg1"/>
                </a:solidFill>
              </a:rPr>
              <a:t>(</a:t>
            </a:r>
            <a:r>
              <a:rPr lang="fr-FR" sz="2800" b="1" smtClean="0">
                <a:solidFill>
                  <a:schemeClr val="bg1"/>
                </a:solidFill>
                <a:latin typeface="Symbol" panose="05050102010706020507" pitchFamily="18" charset="2"/>
              </a:rPr>
              <a:t>s</a:t>
            </a:r>
            <a:r>
              <a:rPr lang="fr-FR" sz="2800" b="1" baseline="-25000" smtClean="0">
                <a:solidFill>
                  <a:schemeClr val="bg1"/>
                </a:solidFill>
              </a:rPr>
              <a:t>E</a:t>
            </a:r>
            <a:r>
              <a:rPr lang="fr-FR" sz="2800" b="1" smtClean="0">
                <a:solidFill>
                  <a:schemeClr val="bg1"/>
                </a:solidFill>
              </a:rPr>
              <a:t>/E)</a:t>
            </a:r>
            <a:r>
              <a:rPr lang="fr-FR" sz="2800" b="1" baseline="-25000" smtClean="0">
                <a:solidFill>
                  <a:schemeClr val="bg1"/>
                </a:solidFill>
              </a:rPr>
              <a:t>s</a:t>
            </a:r>
            <a:r>
              <a:rPr lang="fr-FR" sz="2800" b="1" smtClean="0">
                <a:solidFill>
                  <a:schemeClr val="bg1"/>
                </a:solidFill>
                <a:sym typeface="Wingdings" panose="05000000000000000000" pitchFamily="2" charset="2"/>
              </a:rPr>
              <a:t> "M</a:t>
            </a:r>
            <a:r>
              <a:rPr lang="fr-FR" sz="2800" b="1" smtClean="0">
                <a:solidFill>
                  <a:schemeClr val="bg1"/>
                </a:solidFill>
              </a:rPr>
              <a:t>anipulation" de faisceau</a:t>
            </a:r>
            <a:endParaRPr lang="fr-FR" sz="2800" b="1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3758" t="7852" r="2107" b="34"/>
          <a:stretch/>
        </p:blipFill>
        <p:spPr>
          <a:xfrm>
            <a:off x="1553164" y="1145949"/>
            <a:ext cx="8152811" cy="5983269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5235880" y="964504"/>
            <a:ext cx="1139868" cy="688931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71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Phu Anh Phi NGHIEM - AG du GdR APPEL -11-13 mai 2022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FB9B6D-867A-40B8-ACB0-35CC9F272C9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746407" y="277274"/>
            <a:ext cx="5210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smtClean="0">
                <a:solidFill>
                  <a:schemeClr val="bg1"/>
                </a:solidFill>
              </a:rPr>
              <a:t>(</a:t>
            </a:r>
            <a:r>
              <a:rPr lang="fr-FR" sz="2800" b="1" smtClean="0">
                <a:solidFill>
                  <a:schemeClr val="bg1"/>
                </a:solidFill>
                <a:latin typeface="Symbol" panose="05050102010706020507" pitchFamily="18" charset="2"/>
              </a:rPr>
              <a:t>s</a:t>
            </a:r>
            <a:r>
              <a:rPr lang="fr-FR" sz="2800" b="1" baseline="-25000" smtClean="0">
                <a:solidFill>
                  <a:schemeClr val="bg1"/>
                </a:solidFill>
              </a:rPr>
              <a:t>E</a:t>
            </a:r>
            <a:r>
              <a:rPr lang="fr-FR" sz="2800" b="1" smtClean="0">
                <a:solidFill>
                  <a:schemeClr val="bg1"/>
                </a:solidFill>
              </a:rPr>
              <a:t>/E)</a:t>
            </a:r>
            <a:r>
              <a:rPr lang="fr-FR" sz="2800" b="1" baseline="-25000" smtClean="0">
                <a:solidFill>
                  <a:schemeClr val="bg1"/>
                </a:solidFill>
              </a:rPr>
              <a:t>s</a:t>
            </a:r>
            <a:r>
              <a:rPr lang="fr-FR" sz="2800" b="1" smtClean="0">
                <a:solidFill>
                  <a:schemeClr val="bg1"/>
                </a:solidFill>
                <a:sym typeface="Wingdings" panose="05000000000000000000" pitchFamily="2" charset="2"/>
              </a:rPr>
              <a:t> dans l'étage plasma</a:t>
            </a:r>
            <a:endParaRPr lang="fr-FR" sz="2800" b="1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862" y="1047039"/>
            <a:ext cx="9273818" cy="60802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2678" y="6880728"/>
            <a:ext cx="73266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solidFill>
                  <a:prstClr val="black"/>
                </a:solidFill>
              </a:rPr>
              <a:t>X. Li, P. A. P. Nghiem, A. Mosnier, </a:t>
            </a:r>
            <a:r>
              <a:rPr lang="de-DE" sz="1400">
                <a:solidFill>
                  <a:srgbClr val="FF0000"/>
                </a:solidFill>
              </a:rPr>
              <a:t>Phys. Rev. Accel. Beams</a:t>
            </a:r>
            <a:r>
              <a:rPr lang="en-US" sz="1400">
                <a:solidFill>
                  <a:prstClr val="black"/>
                </a:solidFill>
              </a:rPr>
              <a:t>, 21, 111301 (</a:t>
            </a:r>
            <a:r>
              <a:rPr lang="en-US" sz="1400">
                <a:solidFill>
                  <a:srgbClr val="FF0000"/>
                </a:solidFill>
              </a:rPr>
              <a:t>2018</a:t>
            </a:r>
            <a:r>
              <a:rPr lang="en-US" sz="1400">
                <a:solidFill>
                  <a:prstClr val="black"/>
                </a:solidFill>
              </a:rPr>
              <a:t>)</a:t>
            </a:r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252350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Phu Anh Phi NGHIEM - AG du GdR APPEL -11-13 mai 2022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FB9B6D-867A-40B8-ACB0-35CC9F272C9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42083" y="277274"/>
            <a:ext cx="6418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smtClean="0">
                <a:solidFill>
                  <a:schemeClr val="bg1"/>
                </a:solidFill>
              </a:rPr>
              <a:t>Minimiser émittance : théorie et faits</a:t>
            </a:r>
            <a:endParaRPr lang="fr-FR" sz="2800" b="1">
              <a:solidFill>
                <a:schemeClr val="bg1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624676" y="1843654"/>
            <a:ext cx="9775402" cy="4093428"/>
            <a:chOff x="372120" y="1279983"/>
            <a:chExt cx="9775402" cy="4093428"/>
          </a:xfrm>
        </p:grpSpPr>
        <p:sp>
          <p:nvSpPr>
            <p:cNvPr id="6" name="ZoneTexte 5"/>
            <p:cNvSpPr txBox="1"/>
            <p:nvPr/>
          </p:nvSpPr>
          <p:spPr>
            <a:xfrm>
              <a:off x="372120" y="1279983"/>
              <a:ext cx="9155070" cy="4093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>
                  <a:latin typeface="Arial" panose="020B0604020202020204" pitchFamily="34" charset="0"/>
                  <a:cs typeface="Arial" panose="020B0604020202020204" pitchFamily="34" charset="0"/>
                </a:rPr>
                <a:t>It is well known</a:t>
              </a:r>
              <a:r>
                <a:rPr lang="fr-FR" sz="2000" b="0">
                  <a:latin typeface="Arial" panose="020B0604020202020204" pitchFamily="34" charset="0"/>
                  <a:cs typeface="Arial" panose="020B0604020202020204" pitchFamily="34" charset="0"/>
                </a:rPr>
                <a:t>:  beam extraction and transport </a:t>
              </a:r>
              <a:r>
                <a:rPr lang="fr-FR" sz="2000" b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fr-FR" sz="2000" b="0">
                  <a:latin typeface="Arial" panose="020B0604020202020204" pitchFamily="34" charset="0"/>
                  <a:cs typeface="Arial" panose="020B0604020202020204" pitchFamily="34" charset="0"/>
                </a:rPr>
                <a:t>important emittance growth</a:t>
              </a:r>
            </a:p>
            <a:p>
              <a:r>
                <a:rPr lang="fr-FR" sz="2000" b="0" i="1">
                  <a:latin typeface="Arial" panose="020B0604020202020204" pitchFamily="34" charset="0"/>
                  <a:cs typeface="Arial" panose="020B0604020202020204" pitchFamily="34" charset="0"/>
                </a:rPr>
                <a:t>Floettmann, PRAB 2003; Dornmair, Floettmann &amp; Maier, PRSTAB 2015, …</a:t>
              </a:r>
            </a:p>
            <a:p>
              <a:r>
                <a:rPr lang="fr-FR" sz="2000" b="0" i="1">
                  <a:latin typeface="Arial" panose="020B0604020202020204" pitchFamily="34" charset="0"/>
                  <a:cs typeface="Arial" panose="020B0604020202020204" pitchFamily="34" charset="0"/>
                </a:rPr>
                <a:t>Xu et al. PRL </a:t>
              </a:r>
              <a:r>
                <a:rPr lang="fr-FR" sz="2000" b="0" i="1" smtClean="0">
                  <a:latin typeface="Arial" panose="020B0604020202020204" pitchFamily="34" charset="0"/>
                  <a:cs typeface="Arial" panose="020B0604020202020204" pitchFamily="34" charset="0"/>
                </a:rPr>
                <a:t>2016 …</a:t>
              </a:r>
              <a:endParaRPr lang="fr-FR" sz="2000" b="0" i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fr-FR" sz="2000" b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fr-FR" sz="2000" b="1">
                  <a:latin typeface="Arial" panose="020B0604020202020204" pitchFamily="34" charset="0"/>
                  <a:cs typeface="Arial" panose="020B0604020202020204" pitchFamily="34" charset="0"/>
                </a:rPr>
                <a:t>But</a:t>
              </a:r>
              <a:r>
                <a:rPr lang="fr-FR" sz="2000" b="0">
                  <a:latin typeface="Arial" panose="020B0604020202020204" pitchFamily="34" charset="0"/>
                  <a:cs typeface="Arial" panose="020B0604020202020204" pitchFamily="34" charset="0"/>
                </a:rPr>
                <a:t>: only solutions of downramp without space charge nor beam loading</a:t>
              </a:r>
            </a:p>
            <a:p>
              <a:endParaRPr lang="fr-FR" sz="2000" b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fr-FR" sz="2000" b="1"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r>
                <a:rPr lang="fr-FR" sz="2000" b="0">
                  <a:latin typeface="Arial" panose="020B0604020202020204" pitchFamily="34" charset="0"/>
                  <a:cs typeface="Arial" panose="020B0604020202020204" pitchFamily="34" charset="0"/>
                </a:rPr>
                <a:t>: three pending questions without explicit answer</a:t>
              </a:r>
            </a:p>
            <a:p>
              <a:endParaRPr lang="fr-FR" sz="2000" b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fr-FR" sz="2000" b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1-</a:t>
              </a:r>
              <a:r>
                <a:rPr lang="fr-FR" sz="2000" b="0">
                  <a:latin typeface="Arial" panose="020B0604020202020204" pitchFamily="34" charset="0"/>
                  <a:cs typeface="Arial" panose="020B0604020202020204" pitchFamily="34" charset="0"/>
                </a:rPr>
                <a:t> Which emittance? (Phase or Trace emittance?)</a:t>
              </a:r>
            </a:p>
            <a:p>
              <a:endParaRPr lang="fr-FR" sz="2000" b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fr-FR" sz="2000" b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2-</a:t>
              </a:r>
              <a:r>
                <a:rPr lang="fr-FR" sz="2000" b="0">
                  <a:latin typeface="Arial" panose="020B0604020202020204" pitchFamily="34" charset="0"/>
                  <a:cs typeface="Arial" panose="020B0604020202020204" pitchFamily="34" charset="0"/>
                </a:rPr>
                <a:t> In which circumstances? (Drift or Focusing element?)</a:t>
              </a:r>
            </a:p>
            <a:p>
              <a:endParaRPr lang="fr-FR" sz="2000" b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fr-FR" sz="2000" b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3-</a:t>
              </a:r>
              <a:r>
                <a:rPr lang="fr-FR" sz="2000" b="0">
                  <a:latin typeface="Arial" panose="020B0604020202020204" pitchFamily="34" charset="0"/>
                  <a:cs typeface="Arial" panose="020B0604020202020204" pitchFamily="34" charset="0"/>
                </a:rPr>
                <a:t> Which parameters govern the emittance growth</a:t>
              </a:r>
              <a:r>
                <a:rPr lang="fr-FR" sz="2000" b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fr-FR" sz="20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Accolade fermante 6"/>
            <p:cNvSpPr/>
            <p:nvPr/>
          </p:nvSpPr>
          <p:spPr>
            <a:xfrm>
              <a:off x="6642477" y="3690381"/>
              <a:ext cx="381000" cy="1600200"/>
            </a:xfrm>
            <a:prstGeom prst="rightBrace">
              <a:avLst>
                <a:gd name="adj1" fmla="val 42708"/>
                <a:gd name="adj2" fmla="val 5238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Flèche droite 7"/>
            <p:cNvSpPr/>
            <p:nvPr/>
          </p:nvSpPr>
          <p:spPr>
            <a:xfrm>
              <a:off x="7183582" y="4346677"/>
              <a:ext cx="556816" cy="36380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7842083" y="4022237"/>
              <a:ext cx="230543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≡ Know</a:t>
              </a:r>
            </a:p>
            <a:p>
              <a:r>
                <a:rPr lang="fr-FR" sz="2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to mitigate</a:t>
              </a:r>
            </a:p>
            <a:p>
              <a:r>
                <a:rPr lang="fr-FR" sz="2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emittance growth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56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Phu Anh Phi NGHIEM - AG du GdR APPEL -11-13 mai 2022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FB9B6D-867A-40B8-ACB0-35CC9F272C9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092392" y="277274"/>
            <a:ext cx="6518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smtClean="0">
                <a:solidFill>
                  <a:schemeClr val="bg1"/>
                </a:solidFill>
              </a:rPr>
              <a:t>Minimiser émittance : les 3 rôles clés</a:t>
            </a:r>
            <a:endParaRPr lang="fr-FR" sz="2800" b="1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80656" y="1849582"/>
            <a:ext cx="8762820" cy="350865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r-FR" sz="1800" b="1"/>
          </a:p>
          <a:p>
            <a:r>
              <a:rPr lang="fr-FR" sz="1800" b="1"/>
              <a:t>In the </a:t>
            </a:r>
            <a:r>
              <a:rPr lang="fr-FR" sz="1800" b="1">
                <a:solidFill>
                  <a:srgbClr val="FF0000"/>
                </a:solidFill>
              </a:rPr>
              <a:t>plasma</a:t>
            </a:r>
            <a:r>
              <a:rPr lang="fr-FR" sz="1800" b="1"/>
              <a:t>: minimize Emittance and Energy Spread</a:t>
            </a:r>
          </a:p>
          <a:p>
            <a:r>
              <a:rPr lang="fr-FR" sz="1800" b="1"/>
              <a:t>                          </a:t>
            </a:r>
            <a:r>
              <a:rPr lang="fr-FR" sz="1800" b="1" smtClean="0"/>
              <a:t>(as </a:t>
            </a:r>
            <a:r>
              <a:rPr lang="fr-FR" sz="1800" b="1"/>
              <a:t>done </a:t>
            </a:r>
            <a:r>
              <a:rPr lang="fr-FR" sz="1800" b="1" smtClean="0"/>
              <a:t>previously)</a:t>
            </a:r>
            <a:endParaRPr lang="fr-FR" sz="1800" b="1"/>
          </a:p>
          <a:p>
            <a:endParaRPr lang="fr-FR" sz="1800" b="1"/>
          </a:p>
          <a:p>
            <a:endParaRPr lang="fr-FR" sz="1800" b="1"/>
          </a:p>
          <a:p>
            <a:r>
              <a:rPr lang="fr-FR" sz="1800" b="1"/>
              <a:t>In the </a:t>
            </a:r>
            <a:r>
              <a:rPr lang="fr-FR" sz="1800" b="1">
                <a:solidFill>
                  <a:srgbClr val="FF0000"/>
                </a:solidFill>
              </a:rPr>
              <a:t>downramp</a:t>
            </a:r>
            <a:r>
              <a:rPr lang="fr-FR" sz="1800" b="1"/>
              <a:t>: minimize </a:t>
            </a:r>
            <a:r>
              <a:rPr lang="fr-FR" sz="2400" b="1">
                <a:latin typeface="Symbol" panose="05050102010706020507" pitchFamily="18" charset="2"/>
              </a:rPr>
              <a:t>g</a:t>
            </a:r>
            <a:endParaRPr lang="fr-FR" sz="1800" b="1"/>
          </a:p>
          <a:p>
            <a:r>
              <a:rPr lang="fr-FR" sz="1800" b="1"/>
              <a:t>		  by tuning the ramp length (whatever its shape)</a:t>
            </a:r>
          </a:p>
          <a:p>
            <a:endParaRPr lang="fr-FR" sz="1800" b="1"/>
          </a:p>
          <a:p>
            <a:endParaRPr lang="fr-FR" sz="1800" b="1"/>
          </a:p>
          <a:p>
            <a:r>
              <a:rPr lang="fr-FR" sz="1800" b="1"/>
              <a:t>In the </a:t>
            </a:r>
            <a:r>
              <a:rPr lang="fr-FR" sz="1800" b="1">
                <a:solidFill>
                  <a:srgbClr val="FF0000"/>
                </a:solidFill>
              </a:rPr>
              <a:t>transfer line</a:t>
            </a:r>
            <a:r>
              <a:rPr lang="fr-FR" sz="1800" b="1"/>
              <a:t>: minimize the first drift and use the smoothest focalization</a:t>
            </a:r>
          </a:p>
          <a:p>
            <a:r>
              <a:rPr lang="fr-FR" sz="1800" b="1"/>
              <a:t>		     </a:t>
            </a:r>
            <a:r>
              <a:rPr lang="fr-FR" sz="1800" b="1">
                <a:sym typeface="Wingdings" panose="05000000000000000000" pitchFamily="2" charset="2"/>
              </a:rPr>
              <a:t> use as few quadrupoles as possible (~6)</a:t>
            </a:r>
          </a:p>
          <a:p>
            <a:endParaRPr lang="fr-FR" sz="1800" b="1"/>
          </a:p>
        </p:txBody>
      </p:sp>
      <p:sp>
        <p:nvSpPr>
          <p:cNvPr id="6" name="Rectangle 5"/>
          <p:cNvSpPr/>
          <p:nvPr/>
        </p:nvSpPr>
        <p:spPr>
          <a:xfrm>
            <a:off x="1902700" y="6253434"/>
            <a:ext cx="67078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solidFill>
                  <a:prstClr val="black"/>
                </a:solidFill>
              </a:rPr>
              <a:t>X. Li, A. Chancé, P. A. P. Nghiem, </a:t>
            </a:r>
            <a:r>
              <a:rPr lang="de-DE" sz="1400">
                <a:solidFill>
                  <a:srgbClr val="FF0000"/>
                </a:solidFill>
              </a:rPr>
              <a:t>Phys. Rev. Accel. Beams</a:t>
            </a:r>
            <a:r>
              <a:rPr lang="de-DE" sz="1400">
                <a:solidFill>
                  <a:prstClr val="black"/>
                </a:solidFill>
              </a:rPr>
              <a:t>, 22, 021304 </a:t>
            </a:r>
            <a:r>
              <a:rPr lang="en-US" sz="1400">
                <a:solidFill>
                  <a:prstClr val="black"/>
                </a:solidFill>
              </a:rPr>
              <a:t>(</a:t>
            </a:r>
            <a:r>
              <a:rPr lang="en-US" sz="1400">
                <a:solidFill>
                  <a:srgbClr val="FF0000"/>
                </a:solidFill>
              </a:rPr>
              <a:t>2019</a:t>
            </a:r>
            <a:r>
              <a:rPr lang="en-US" sz="1400" smtClean="0">
                <a:solidFill>
                  <a:prstClr val="black"/>
                </a:solidFill>
              </a:rPr>
              <a:t>)</a:t>
            </a:r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319557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emple_powerpoint_Irfu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ppt59D3.tmp</Template>
  <TotalTime>14898</TotalTime>
  <Words>1859</Words>
  <Application>Microsoft Office PowerPoint</Application>
  <PresentationFormat>Personnalisé</PresentationFormat>
  <Paragraphs>265</Paragraphs>
  <Slides>22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4" baseType="lpstr">
      <vt:lpstr>SimSun</vt:lpstr>
      <vt:lpstr>Arial</vt:lpstr>
      <vt:lpstr>Calibri</vt:lpstr>
      <vt:lpstr>Cambria Math</vt:lpstr>
      <vt:lpstr>Comic Sans MS</vt:lpstr>
      <vt:lpstr>Symbol</vt:lpstr>
      <vt:lpstr>Tahoma</vt:lpstr>
      <vt:lpstr>Times New Roman</vt:lpstr>
      <vt:lpstr>Verdana</vt:lpstr>
      <vt:lpstr>Wingdings</vt:lpstr>
      <vt:lpstr>Exemple_powerpoint_Irfu</vt:lpstr>
      <vt:lpstr>Equation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Nqce</dc:title>
  <dc:creator>Bougamont Emmanuelle</dc:creator>
  <cp:lastModifiedBy>Nghiem Phu Anh Phi</cp:lastModifiedBy>
  <cp:revision>394</cp:revision>
  <cp:lastPrinted>2013-09-04T15:41:21Z</cp:lastPrinted>
  <dcterms:created xsi:type="dcterms:W3CDTF">2012-10-13T15:33:03Z</dcterms:created>
  <dcterms:modified xsi:type="dcterms:W3CDTF">2022-05-11T21:33:55Z</dcterms:modified>
</cp:coreProperties>
</file>